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38"/>
  </p:notesMasterIdLst>
  <p:sldIdLst>
    <p:sldId id="260" r:id="rId2"/>
    <p:sldId id="267" r:id="rId3"/>
    <p:sldId id="268" r:id="rId4"/>
    <p:sldId id="278" r:id="rId5"/>
    <p:sldId id="269" r:id="rId6"/>
    <p:sldId id="270" r:id="rId7"/>
    <p:sldId id="271" r:id="rId8"/>
    <p:sldId id="272" r:id="rId9"/>
    <p:sldId id="273" r:id="rId10"/>
    <p:sldId id="274" r:id="rId11"/>
    <p:sldId id="275" r:id="rId12"/>
    <p:sldId id="276" r:id="rId13"/>
    <p:sldId id="277" r:id="rId14"/>
    <p:sldId id="279" r:id="rId15"/>
    <p:sldId id="280" r:id="rId16"/>
    <p:sldId id="304" r:id="rId17"/>
    <p:sldId id="281" r:id="rId18"/>
    <p:sldId id="283" r:id="rId19"/>
    <p:sldId id="286" r:id="rId20"/>
    <p:sldId id="305" r:id="rId21"/>
    <p:sldId id="287" r:id="rId22"/>
    <p:sldId id="288" r:id="rId23"/>
    <p:sldId id="289" r:id="rId24"/>
    <p:sldId id="292" r:id="rId25"/>
    <p:sldId id="293" r:id="rId26"/>
    <p:sldId id="294" r:id="rId27"/>
    <p:sldId id="295" r:id="rId28"/>
    <p:sldId id="296" r:id="rId29"/>
    <p:sldId id="297" r:id="rId30"/>
    <p:sldId id="298" r:id="rId31"/>
    <p:sldId id="299" r:id="rId32"/>
    <p:sldId id="308" r:id="rId33"/>
    <p:sldId id="309" r:id="rId34"/>
    <p:sldId id="302" r:id="rId35"/>
    <p:sldId id="303" r:id="rId36"/>
    <p:sldId id="266"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7FB97D-2DFA-4C12-8980-BEC8DD2EC39A}">
          <p14:sldIdLst>
            <p14:sldId id="260"/>
          </p14:sldIdLst>
        </p14:section>
        <p14:section name="Intro Slides" id="{F0DB4454-F187-420A-9F86-A421CF7F0DA6}">
          <p14:sldIdLst/>
        </p14:section>
        <p14:section name="Body" id="{C9FB1862-9126-40BA-9CFF-88D196837748}">
          <p14:sldIdLst>
            <p14:sldId id="267"/>
            <p14:sldId id="268"/>
            <p14:sldId id="278"/>
            <p14:sldId id="269"/>
            <p14:sldId id="270"/>
            <p14:sldId id="271"/>
            <p14:sldId id="272"/>
            <p14:sldId id="273"/>
            <p14:sldId id="274"/>
            <p14:sldId id="275"/>
            <p14:sldId id="276"/>
            <p14:sldId id="277"/>
            <p14:sldId id="279"/>
            <p14:sldId id="280"/>
            <p14:sldId id="304"/>
            <p14:sldId id="281"/>
            <p14:sldId id="283"/>
            <p14:sldId id="286"/>
            <p14:sldId id="305"/>
            <p14:sldId id="287"/>
            <p14:sldId id="288"/>
            <p14:sldId id="289"/>
            <p14:sldId id="292"/>
            <p14:sldId id="293"/>
            <p14:sldId id="294"/>
            <p14:sldId id="295"/>
            <p14:sldId id="296"/>
            <p14:sldId id="297"/>
            <p14:sldId id="298"/>
            <p14:sldId id="299"/>
            <p14:sldId id="308"/>
            <p14:sldId id="309"/>
            <p14:sldId id="302"/>
            <p14:sldId id="303"/>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696"/>
    <a:srgbClr val="EDC82C"/>
    <a:srgbClr val="00467F"/>
    <a:srgbClr val="8B8A8F"/>
    <a:srgbClr val="909A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016" autoAdjust="0"/>
    <p:restoredTop sz="53071" autoAdjust="0"/>
  </p:normalViewPr>
  <p:slideViewPr>
    <p:cSldViewPr snapToGrid="0">
      <p:cViewPr varScale="1">
        <p:scale>
          <a:sx n="36" d="100"/>
          <a:sy n="36" d="100"/>
        </p:scale>
        <p:origin x="1480" y="44"/>
      </p:cViewPr>
      <p:guideLst/>
    </p:cSldViewPr>
  </p:slideViewPr>
  <p:notesTextViewPr>
    <p:cViewPr>
      <p:scale>
        <a:sx n="1" d="1"/>
        <a:sy n="1" d="1"/>
      </p:scale>
      <p:origin x="0" y="0"/>
    </p:cViewPr>
  </p:notesTextViewPr>
  <p:sorterViewPr>
    <p:cViewPr>
      <p:scale>
        <a:sx n="125" d="100"/>
        <a:sy n="125" d="100"/>
      </p:scale>
      <p:origin x="0" y="-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6/4/2020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everyone and thanks for joining us today for this training session.  </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33712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(Optional to show this video)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good place to start with digging into the Spirit of MI and how it works is by talking about the concept of empathy. Here is a video developed by the Cleveland Clinic about empathy, I would like you to watch it and at the same time pay attention to what you are thinking and feeling as the video plays.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Debrief after the video with a couple of questions: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were some of your thoughts as you watched this video? Feelings?</a:t>
            </a:r>
          </a:p>
          <a:p>
            <a:pPr lvl="0"/>
            <a:r>
              <a:rPr lang="en-US" sz="1200" kern="1200" dirty="0">
                <a:solidFill>
                  <a:schemeClr val="tx1"/>
                </a:solidFill>
                <a:effectLst/>
                <a:latin typeface="+mn-lt"/>
                <a:ea typeface="+mn-ea"/>
                <a:cs typeface="+mn-cs"/>
              </a:rPr>
              <a:t>Did any of these examples resonate with you, or what you face in your clinics/settings?</a:t>
            </a:r>
          </a:p>
          <a:p>
            <a:pPr lvl="0"/>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Elicit from the group a definition of empathy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Miller (2018) defines empathy </a:t>
            </a:r>
            <a:r>
              <a:rPr lang="en-US" sz="1200" i="1" kern="1200" dirty="0">
                <a:solidFill>
                  <a:schemeClr val="tx1"/>
                </a:solidFill>
                <a:effectLst/>
                <a:latin typeface="+mn-lt"/>
                <a:ea typeface="+mn-ea"/>
                <a:cs typeface="+mn-cs"/>
              </a:rPr>
              <a:t>as “the ability to perceive and identify with another’s perspective.”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10</a:t>
            </a:fld>
            <a:endParaRPr lang="en-US"/>
          </a:p>
        </p:txBody>
      </p:sp>
    </p:spTree>
    <p:extLst>
      <p:ext uri="{BB962C8B-B14F-4D97-AF65-F5344CB8AC3E}">
        <p14:creationId xmlns:p14="http://schemas.microsoft.com/office/powerpoint/2010/main" val="108528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empathy is the ability to perceive and identify with another’s perspective, “accurate empathy” goes a step further to check out whether our guesses about what the person is thinking or feeling is accurate.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time permits, you might ask the group what the value of demonstrating accurate empathy is. Some points to elicit and discuss: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Accurate empathy is “the ability to perceive and communicate, accurately and with sensitivity, the feelings of the person and the meaning of the feelings.”  (Miller, W.R., 2018 Listening Well: pgs. 4-5)</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Empathy creates a powerful connection; when people feel seen and heard, it creates trust and rapport.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Empathic listening helps people explore and gain a clearer and deeper understanding of their experience.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Talk about the differences between empathy and sympathy.</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11</a:t>
            </a:fld>
            <a:endParaRPr lang="en-US"/>
          </a:p>
        </p:txBody>
      </p:sp>
    </p:spTree>
    <p:extLst>
      <p:ext uri="{BB962C8B-B14F-4D97-AF65-F5344CB8AC3E}">
        <p14:creationId xmlns:p14="http://schemas.microsoft.com/office/powerpoint/2010/main" val="107179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Note: this slide is animated so you can discuss each of the 4 communication points one at a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Accurate empathy involves understanding what the other person is trying to tell you and this is essential to demonstrating the Spirit of MI.</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Thomas Gordon’s communication model provides a way of thinking about communication in a way that outlines the process of what it takes to demonstrate empathic understanding.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Gordon talks about the four places where communication can go wrong.</a:t>
            </a:r>
          </a:p>
          <a:p>
            <a:pPr lvl="1"/>
            <a:r>
              <a:rPr lang="en-US" sz="1200" kern="1200" dirty="0">
                <a:solidFill>
                  <a:schemeClr val="tx1"/>
                </a:solidFill>
                <a:effectLst/>
                <a:latin typeface="+mn-lt"/>
                <a:ea typeface="+mn-ea"/>
                <a:cs typeface="+mn-cs"/>
              </a:rPr>
              <a:t>Speaker chooses words that do not represent what they actually want to say – they may be feeling or thinking something entirely different from what they actually say. </a:t>
            </a:r>
          </a:p>
          <a:p>
            <a:pPr lvl="1"/>
            <a:r>
              <a:rPr lang="en-US" sz="1200" kern="1200" dirty="0">
                <a:solidFill>
                  <a:schemeClr val="tx1"/>
                </a:solidFill>
                <a:effectLst/>
                <a:latin typeface="+mn-lt"/>
                <a:ea typeface="+mn-ea"/>
                <a:cs typeface="+mn-cs"/>
              </a:rPr>
              <a:t>They say the wrong words for various reasons (fear of what others will think, language translation issues). The actual words are only a small part of the actual story.</a:t>
            </a:r>
          </a:p>
          <a:p>
            <a:pPr lvl="1"/>
            <a:r>
              <a:rPr lang="en-US" sz="1200" kern="1200" dirty="0">
                <a:solidFill>
                  <a:schemeClr val="tx1"/>
                </a:solidFill>
                <a:effectLst/>
                <a:latin typeface="+mn-lt"/>
                <a:ea typeface="+mn-ea"/>
                <a:cs typeface="+mn-cs"/>
              </a:rPr>
              <a:t>The listener hears the wrong words or doesn’t fully hear the message (distractions, noise, etc.)</a:t>
            </a:r>
          </a:p>
          <a:p>
            <a:pPr lvl="1"/>
            <a:r>
              <a:rPr lang="en-US" sz="1200" kern="1200" dirty="0">
                <a:solidFill>
                  <a:schemeClr val="tx1"/>
                </a:solidFill>
                <a:effectLst/>
                <a:latin typeface="+mn-lt"/>
                <a:ea typeface="+mn-ea"/>
                <a:cs typeface="+mn-cs"/>
              </a:rPr>
              <a:t>The listener interprets a different meaning than the speaker intended (this is the decoding process and there are lots of opportunities for misunderstanding)  - By this time Box 4 may be very different from Box 1; but the listener proceeds as if it the same. Accurate empathy is about closing the loop between Box 1 and Box 4.</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Provide an example of what this might look like in day-to-day life to demonstrate how miscommunication happens during this process.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Ask the group: “How can we avoid situations like this with our family, co-workers, or patients?” The response you are looking for is “ask the speaker if you have it correctly” or “reflect it.”</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Accurate empathy closes this loop; so we truly understand what the other person is trying to tell us and in the process we help the other person better understand what he/she is thinking and feeling.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12</a:t>
            </a:fld>
            <a:endParaRPr lang="en-US"/>
          </a:p>
        </p:txBody>
      </p:sp>
    </p:spTree>
    <p:extLst>
      <p:ext uri="{BB962C8B-B14F-4D97-AF65-F5344CB8AC3E}">
        <p14:creationId xmlns:p14="http://schemas.microsoft.com/office/powerpoint/2010/main" val="164558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 will be exploring some key MI skills to demonstrate how to express empathy. We will start with the skill of effective listening. Stephen Covey sums up one of the main barriers to listening in this quote.</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13</a:t>
            </a:fld>
            <a:endParaRPr lang="en-US"/>
          </a:p>
        </p:txBody>
      </p:sp>
    </p:spTree>
    <p:extLst>
      <p:ext uri="{BB962C8B-B14F-4D97-AF65-F5344CB8AC3E}">
        <p14:creationId xmlns:p14="http://schemas.microsoft.com/office/powerpoint/2010/main" val="3504860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be reviewing these three MI skills:</a:t>
            </a:r>
          </a:p>
          <a:p>
            <a:pPr lvl="0"/>
            <a:r>
              <a:rPr lang="en-US" sz="1200" kern="1200" dirty="0">
                <a:solidFill>
                  <a:schemeClr val="tx1"/>
                </a:solidFill>
                <a:effectLst/>
                <a:latin typeface="+mn-lt"/>
                <a:ea typeface="+mn-ea"/>
                <a:cs typeface="+mn-cs"/>
              </a:rPr>
              <a:t>Reflective Listening</a:t>
            </a:r>
          </a:p>
          <a:p>
            <a:pPr lvl="0"/>
            <a:r>
              <a:rPr lang="en-US" sz="1200" kern="1200" dirty="0">
                <a:solidFill>
                  <a:schemeClr val="tx1"/>
                </a:solidFill>
                <a:effectLst/>
                <a:latin typeface="+mn-lt"/>
                <a:ea typeface="+mn-ea"/>
                <a:cs typeface="+mn-cs"/>
              </a:rPr>
              <a:t>Open-ended Questions</a:t>
            </a:r>
          </a:p>
          <a:p>
            <a:pPr lvl="0"/>
            <a:r>
              <a:rPr lang="en-US" sz="1200" kern="1200" dirty="0">
                <a:solidFill>
                  <a:schemeClr val="tx1"/>
                </a:solidFill>
                <a:effectLst/>
                <a:latin typeface="+mn-lt"/>
                <a:ea typeface="+mn-ea"/>
                <a:cs typeface="+mn-cs"/>
              </a:rPr>
              <a:t>Affirmations</a:t>
            </a:r>
          </a:p>
          <a:p>
            <a:r>
              <a:rPr lang="en-US" sz="1200" kern="1200" dirty="0">
                <a:solidFill>
                  <a:schemeClr val="tx1"/>
                </a:solidFill>
                <a:effectLst/>
                <a:latin typeface="+mn-lt"/>
                <a:ea typeface="+mn-ea"/>
                <a:cs typeface="+mn-cs"/>
              </a:rPr>
              <a:t>As a way for you to influence patients and deal with challenging situations.</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14</a:t>
            </a:fld>
            <a:endParaRPr lang="en-US"/>
          </a:p>
        </p:txBody>
      </p:sp>
    </p:spTree>
    <p:extLst>
      <p:ext uri="{BB962C8B-B14F-4D97-AF65-F5344CB8AC3E}">
        <p14:creationId xmlns:p14="http://schemas.microsoft.com/office/powerpoint/2010/main" val="1609227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Photo Credit: David Jefferson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Demonstrating </a:t>
            </a:r>
            <a:r>
              <a:rPr lang="en-US" sz="1200" kern="1200" dirty="0">
                <a:solidFill>
                  <a:schemeClr val="tx1"/>
                </a:solidFill>
                <a:effectLst/>
                <a:latin typeface="+mn-lt"/>
                <a:ea typeface="+mn-ea"/>
                <a:cs typeface="+mn-cs"/>
              </a:rPr>
              <a:t>empathy can strengthen your relationship with patients – we use reflective listening and open-ended questions to do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Reflective listening is a skill used in MI to demonstrate empathy and make sure you correctly understand what the other person is trying to communicate with you.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spend a few minutes learning this skill and then explore how you might use it in your interactions with patients to build rapport. You may also use reflective listening to diffuse challenging situations.</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15</a:t>
            </a:fld>
            <a:endParaRPr lang="en-US"/>
          </a:p>
        </p:txBody>
      </p:sp>
    </p:spTree>
    <p:extLst>
      <p:ext uri="{BB962C8B-B14F-4D97-AF65-F5344CB8AC3E}">
        <p14:creationId xmlns:p14="http://schemas.microsoft.com/office/powerpoint/2010/main" val="389447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Reflective listening involves reflecting back to the person what you think he or she said in a way that captures the meaning of what they were trying to tell you. It is a statement that demonstrates understanding.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Reflective listening shows the person that you care about what they are saying, even if you are not exactly on the mark.</a:t>
            </a:r>
          </a:p>
          <a:p>
            <a:r>
              <a:rPr lang="en-US" sz="1200" kern="1200" dirty="0">
                <a:solidFill>
                  <a:schemeClr val="tx1"/>
                </a:solidFill>
                <a:effectLst/>
                <a:latin typeface="+mn-lt"/>
                <a:ea typeface="+mn-ea"/>
                <a:cs typeface="+mn-cs"/>
              </a:rPr>
              <a:t> </a:t>
            </a:r>
          </a:p>
          <a:p>
            <a:pPr eaLnBrk="1" hangingPunct="1"/>
            <a:endParaRPr lang="en-US" sz="1200" b="0" dirty="0"/>
          </a:p>
        </p:txBody>
      </p:sp>
      <p:sp>
        <p:nvSpPr>
          <p:cNvPr id="4" name="Slide Number Placeholder 3"/>
          <p:cNvSpPr>
            <a:spLocks noGrp="1"/>
          </p:cNvSpPr>
          <p:nvPr>
            <p:ph type="sldNum" sz="quarter" idx="10"/>
          </p:nvPr>
        </p:nvSpPr>
        <p:spPr/>
        <p:txBody>
          <a:bodyPr/>
          <a:lstStyle/>
          <a:p>
            <a:fld id="{75407F5E-1248-0D41-AA81-B50EA45314DF}" type="slidenum">
              <a:rPr lang="en-US" smtClean="0"/>
              <a:t>16</a:t>
            </a:fld>
            <a:endParaRPr lang="en-US"/>
          </a:p>
        </p:txBody>
      </p:sp>
    </p:spTree>
    <p:extLst>
      <p:ext uri="{BB962C8B-B14F-4D97-AF65-F5344CB8AC3E}">
        <p14:creationId xmlns:p14="http://schemas.microsoft.com/office/powerpoint/2010/main" val="55442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See </a:t>
            </a:r>
            <a:r>
              <a:rPr lang="en-US" sz="1200" i="1" kern="1200" dirty="0">
                <a:solidFill>
                  <a:schemeClr val="tx1"/>
                </a:solidFill>
                <a:effectLst/>
                <a:latin typeface="+mn-lt"/>
                <a:ea typeface="+mn-ea"/>
                <a:cs typeface="+mn-cs"/>
              </a:rPr>
              <a:t>Thinking Reflectively Exercise </a:t>
            </a:r>
            <a:r>
              <a:rPr lang="en-US" sz="1200" kern="1200" dirty="0">
                <a:solidFill>
                  <a:schemeClr val="tx1"/>
                </a:solidFill>
                <a:effectLst/>
                <a:latin typeface="+mn-lt"/>
                <a:ea typeface="+mn-ea"/>
                <a:cs typeface="+mn-cs"/>
              </a:rPr>
              <a:t>Instruction Sheet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going to start learning this skill by first thinking reflectively…now, I want to emphasize this is not reflective listening.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would like you to all think about one characteristic you like about yourself, something that is not concrete (like the color of your hair, eyes, etc.) but something that might be interpreted several ways.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Start by demonstrating what you would like them to do. Offer your own statement to the group: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Something I like about myself is that I am “flexible.” </a:t>
            </a:r>
          </a:p>
          <a:p>
            <a:r>
              <a:rPr lang="en-US" sz="1200" i="1" kern="1200" dirty="0">
                <a:solidFill>
                  <a:schemeClr val="tx1"/>
                </a:solidFill>
                <a:effectLst/>
                <a:latin typeface="+mn-lt"/>
                <a:ea typeface="+mn-ea"/>
                <a:cs typeface="+mn-cs"/>
              </a:rPr>
              <a:t>And then ask a few people to complete the statement “Do you mean……?” and you answer with only yes or no</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Set up the exercise and explain that you will have one speaker and two listeners in the group who can take turns asking “Do you mean that….?”</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Questions for debriefing: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What was that experience like for you? What did you learn?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Were there any surprises?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What problems were encountered?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17</a:t>
            </a:fld>
            <a:endParaRPr lang="en-US"/>
          </a:p>
        </p:txBody>
      </p:sp>
    </p:spTree>
    <p:extLst>
      <p:ext uri="{BB962C8B-B14F-4D97-AF65-F5344CB8AC3E}">
        <p14:creationId xmlns:p14="http://schemas.microsoft.com/office/powerpoint/2010/main" val="187281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Note: this slide is animated so you can make each point for the difference sections of the slide.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reflective listening statements are similar to what we just did; yet different from the “do you mean…?” questions. They do offer a hypothesis about what the speaker means, but this is done in the form of a statement rather than a question.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requires at least two specific language changes. First you eliminate any front-end words that mark it as a question, such as “do you… can you…, are you… is it…”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Provide an example:</a:t>
            </a:r>
            <a:r>
              <a:rPr lang="en-US" sz="1200" kern="1200" dirty="0">
                <a:solidFill>
                  <a:schemeClr val="tx1"/>
                </a:solidFill>
                <a:effectLst/>
                <a:latin typeface="+mn-lt"/>
                <a:ea typeface="+mn-ea"/>
                <a:cs typeface="+mn-cs"/>
              </a:rPr>
              <a:t> “One thing I like about myself is that I am flexible” Drop “do you mean” and state “You can adapt to challenging situations.”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Inflection is important when you are making a reflection. The words may be the same, but the inflection at the end changes a statement into a question. Example “you’re angry about what I said?” vs. “you’re angry about what I said”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reflective response is a statement and not a question. </a:t>
            </a:r>
          </a:p>
          <a:p>
            <a:r>
              <a:rPr lang="en-US" sz="1200" kern="1200" dirty="0">
                <a:solidFill>
                  <a:schemeClr val="tx1"/>
                </a:solidFill>
                <a:effectLst/>
                <a:latin typeface="+mn-lt"/>
                <a:ea typeface="+mn-ea"/>
                <a:cs typeface="+mn-cs"/>
              </a:rPr>
              <a:t>Notice the difference: “You’re angry at your parents?” versus “You’re angry at your parents.”  Think of reflective listening as hypothesis testing – you are checking your understanding of what the client is saying with a statement, versus asking a question. Clients will correct you if you don’t have it right just yet.</a:t>
            </a:r>
          </a:p>
          <a:p>
            <a:r>
              <a:rPr lang="en-US" sz="1200" kern="1200" dirty="0">
                <a:solidFill>
                  <a:schemeClr val="tx1"/>
                </a:solidFill>
                <a:effectLst/>
                <a:latin typeface="+mn-lt"/>
                <a:ea typeface="+mn-ea"/>
                <a:cs typeface="+mn-cs"/>
              </a:rPr>
              <a:t>(Source: TNT Manual, 2014 pg. 76-77)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18</a:t>
            </a:fld>
            <a:endParaRPr lang="en-US"/>
          </a:p>
        </p:txBody>
      </p:sp>
    </p:spTree>
    <p:extLst>
      <p:ext uri="{BB962C8B-B14F-4D97-AF65-F5344CB8AC3E}">
        <p14:creationId xmlns:p14="http://schemas.microsoft.com/office/powerpoint/2010/main" val="2836305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part slide – next slide continues this patient conversation.</a:t>
            </a:r>
          </a:p>
          <a:p>
            <a:endParaRPr lang="en-US" dirty="0"/>
          </a:p>
          <a:p>
            <a:r>
              <a:rPr lang="en-US" sz="1200" i="1" kern="1200" dirty="0">
                <a:solidFill>
                  <a:schemeClr val="tx1"/>
                </a:solidFill>
                <a:effectLst/>
                <a:latin typeface="+mn-lt"/>
                <a:ea typeface="+mn-ea"/>
                <a:cs typeface="+mn-cs"/>
              </a:rPr>
              <a:t>Discuss the value of making a reflective statement in the situation described in the next two slides.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may just be the start of the conversation, but the reflection helps the person to feel heard and understood.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19</a:t>
            </a:fld>
            <a:endParaRPr lang="en-US"/>
          </a:p>
        </p:txBody>
      </p:sp>
    </p:spTree>
    <p:extLst>
      <p:ext uri="{BB962C8B-B14F-4D97-AF65-F5344CB8AC3E}">
        <p14:creationId xmlns:p14="http://schemas.microsoft.com/office/powerpoint/2010/main" val="20985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learning objectives for this session.</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a:t>
            </a:fld>
            <a:endParaRPr lang="en-US"/>
          </a:p>
        </p:txBody>
      </p:sp>
    </p:spTree>
    <p:extLst>
      <p:ext uri="{BB962C8B-B14F-4D97-AF65-F5344CB8AC3E}">
        <p14:creationId xmlns:p14="http://schemas.microsoft.com/office/powerpoint/2010/main" val="531030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Note: this should take 5 minutes with debrief -- refer participants to the </a:t>
            </a:r>
            <a:r>
              <a:rPr lang="en-US" sz="1200" b="1" i="1" kern="1200" dirty="0">
                <a:solidFill>
                  <a:schemeClr val="tx1"/>
                </a:solidFill>
                <a:effectLst/>
                <a:latin typeface="+mn-lt"/>
                <a:ea typeface="+mn-ea"/>
                <a:cs typeface="+mn-cs"/>
              </a:rPr>
              <a:t>handout </a:t>
            </a:r>
            <a:r>
              <a:rPr lang="en-US" sz="1200" i="1" kern="1200" dirty="0">
                <a:solidFill>
                  <a:schemeClr val="tx1"/>
                </a:solidFill>
                <a:effectLst/>
                <a:latin typeface="+mn-lt"/>
                <a:ea typeface="+mn-ea"/>
                <a:cs typeface="+mn-cs"/>
              </a:rPr>
              <a:t>so they can jot down their thoughts and ask them to find a partner and develop two possible reflections to respond to each of the patient statements on this slide.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work on these, keep in mind that these can be short and to the point; a longer reflection is not a better reflection.</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Give them about 2-3 minutes to do this and then bring them back together as a group and ask for a few of the dyads to share what they came up with.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21</a:t>
            </a:fld>
            <a:endParaRPr lang="en-US"/>
          </a:p>
        </p:txBody>
      </p:sp>
    </p:spTree>
    <p:extLst>
      <p:ext uri="{BB962C8B-B14F-4D97-AF65-F5344CB8AC3E}">
        <p14:creationId xmlns:p14="http://schemas.microsoft.com/office/powerpoint/2010/main" val="214200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skill that can be useful, when the situation calls for gathering more information, is using an open-ended question.  Open-ended questions demonstrate you are interested in the patient’s perspective and you want to make sure they get the care they need.</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Provide a few examples contrasting open-ended questions from closed-ended questions and ask how this skill might be helpful for support staff.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Examples: “Are you having a good day?” (closed question) “How is your day going so far?” (open-ended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22</a:t>
            </a:fld>
            <a:endParaRPr lang="en-US"/>
          </a:p>
        </p:txBody>
      </p:sp>
    </p:spTree>
    <p:extLst>
      <p:ext uri="{BB962C8B-B14F-4D97-AF65-F5344CB8AC3E}">
        <p14:creationId xmlns:p14="http://schemas.microsoft.com/office/powerpoint/2010/main" val="1909802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key concept in MI is understanding the role of ambivalence in the change process. Elicit from the group their understanding of the word “ambivalence”?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MI the skills of open-ended questions and reflections are used to help people resolve their ambivalence in the direction of change.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Ambivalence is a normal part of the change process how we treat and respond to ambivalence is key. Most of the time when we think about doing something new or changing a behavior, we feel some ambivalence. We have some reasons to make the change and some reasons not to make the change. Often, we have competing motivations “I want to avoid having the flu, but I don’t like shots and I am afraid the flu shot will make me sick.”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someone is ambivalent about change it is important that they make the arguments for change, not you, even if it is just around scheduling an appointment.</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23</a:t>
            </a:fld>
            <a:endParaRPr lang="en-US"/>
          </a:p>
        </p:txBody>
      </p:sp>
    </p:spTree>
    <p:extLst>
      <p:ext uri="{BB962C8B-B14F-4D97-AF65-F5344CB8AC3E}">
        <p14:creationId xmlns:p14="http://schemas.microsoft.com/office/powerpoint/2010/main" val="585018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consider what happens when a person who is ambivalent meets someone with a righting reflex.</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Explain what the righting reflex is: </a:t>
            </a:r>
            <a:r>
              <a:rPr lang="en-US" sz="1200" kern="1200" dirty="0">
                <a:solidFill>
                  <a:schemeClr val="tx1"/>
                </a:solidFill>
                <a:effectLst/>
                <a:latin typeface="+mn-lt"/>
                <a:ea typeface="+mn-ea"/>
                <a:cs typeface="+mn-cs"/>
              </a:rPr>
              <a:t> The righting reflex is when we want to help another person make the right choice. This is what kicks in when we start offering someone advice, or ideas for change, or warn them about all the bad things that might happen if they don’t change. It assumes a directive style and tries to convince or persuade someone to make the change.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if someone says, “I really don’t want to get a flu shot” and you say, “You really should get it, you at high risk.” This may just result in the person telling you all the reasons he or she shouldn’t get one. Which makes it less likely that the person will get a flu shot.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may also talk about the concept of resistance, where if you don’t push back the resistance drops.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24</a:t>
            </a:fld>
            <a:endParaRPr lang="en-US"/>
          </a:p>
        </p:txBody>
      </p:sp>
    </p:spTree>
    <p:extLst>
      <p:ext uri="{BB962C8B-B14F-4D97-AF65-F5344CB8AC3E}">
        <p14:creationId xmlns:p14="http://schemas.microsoft.com/office/powerpoint/2010/main" val="752614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Share these two scenarios to demonstrate how these two MI skills might be used to help a person resolve his or her ambivalence.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25</a:t>
            </a:fld>
            <a:endParaRPr lang="en-US"/>
          </a:p>
        </p:txBody>
      </p:sp>
    </p:spTree>
    <p:extLst>
      <p:ext uri="{BB962C8B-B14F-4D97-AF65-F5344CB8AC3E}">
        <p14:creationId xmlns:p14="http://schemas.microsoft.com/office/powerpoint/2010/main" val="2104584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Affirmations recognize and affirm a client’s strength and inherent worth.</a:t>
            </a:r>
          </a:p>
          <a:p>
            <a:r>
              <a:rPr lang="en-US" sz="1200" kern="1200" dirty="0">
                <a:solidFill>
                  <a:schemeClr val="tx1"/>
                </a:solidFill>
                <a:effectLst/>
                <a:latin typeface="+mn-lt"/>
                <a:ea typeface="+mn-ea"/>
                <a:cs typeface="+mn-cs"/>
              </a:rPr>
              <a:t>Affirmations are also an effective way to help a patient feel seen and heard.</a:t>
            </a:r>
          </a:p>
          <a:p>
            <a:r>
              <a:rPr lang="en-US" sz="1200" i="1" kern="1200" dirty="0">
                <a:solidFill>
                  <a:schemeClr val="tx1"/>
                </a:solidFill>
                <a:effectLst/>
                <a:latin typeface="+mn-lt"/>
                <a:ea typeface="+mn-ea"/>
                <a:cs typeface="+mn-cs"/>
              </a:rPr>
              <a:t>Briefly discuss what a “good affirmation” sounds like.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27</a:t>
            </a:fld>
            <a:endParaRPr lang="en-US"/>
          </a:p>
        </p:txBody>
      </p:sp>
    </p:spTree>
    <p:extLst>
      <p:ext uri="{BB962C8B-B14F-4D97-AF65-F5344CB8AC3E}">
        <p14:creationId xmlns:p14="http://schemas.microsoft.com/office/powerpoint/2010/main" val="2234552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examples of what an affirmation might sound like.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28</a:t>
            </a:fld>
            <a:endParaRPr lang="en-US"/>
          </a:p>
        </p:txBody>
      </p:sp>
    </p:spTree>
    <p:extLst>
      <p:ext uri="{BB962C8B-B14F-4D97-AF65-F5344CB8AC3E}">
        <p14:creationId xmlns:p14="http://schemas.microsoft.com/office/powerpoint/2010/main" val="3962319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 will explore how you might use these MI skills to deal with “sticky situations.”</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29</a:t>
            </a:fld>
            <a:endParaRPr lang="en-US"/>
          </a:p>
        </p:txBody>
      </p:sp>
    </p:spTree>
    <p:extLst>
      <p:ext uri="{BB962C8B-B14F-4D97-AF65-F5344CB8AC3E}">
        <p14:creationId xmlns:p14="http://schemas.microsoft.com/office/powerpoint/2010/main" val="2769754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It can be helpful to demonstrate this exercise first to the group before asking them to do it.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reflective listening can be helpful in “sticky situations” with patients who are unhappy.  Let’s try it together, and here are your instructions:</a:t>
            </a:r>
          </a:p>
          <a:p>
            <a:r>
              <a:rPr lang="en-US" sz="1200" kern="1200" dirty="0">
                <a:solidFill>
                  <a:schemeClr val="tx1"/>
                </a:solidFill>
                <a:effectLst/>
                <a:latin typeface="+mn-lt"/>
                <a:ea typeface="+mn-ea"/>
                <a:cs typeface="+mn-cs"/>
              </a:rPr>
              <a:t>One person talks for 1 minute about something they are really frustrated about at home, or at work.</a:t>
            </a:r>
          </a:p>
          <a:p>
            <a:r>
              <a:rPr lang="en-US" sz="1200" kern="1200" dirty="0">
                <a:solidFill>
                  <a:schemeClr val="tx1"/>
                </a:solidFill>
                <a:effectLst/>
                <a:latin typeface="+mn-lt"/>
                <a:ea typeface="+mn-ea"/>
                <a:cs typeface="+mn-cs"/>
              </a:rPr>
              <a:t>The other person listens closely for the values underlying the gripe session. What is important to the person? What do they value?</a:t>
            </a:r>
          </a:p>
          <a:p>
            <a:r>
              <a:rPr lang="en-US" sz="1200" kern="1200" dirty="0">
                <a:solidFill>
                  <a:schemeClr val="tx1"/>
                </a:solidFill>
                <a:effectLst/>
                <a:latin typeface="+mn-lt"/>
                <a:ea typeface="+mn-ea"/>
                <a:cs typeface="+mn-cs"/>
              </a:rPr>
              <a:t>When time is called, the listener will provide a reflection of the values underlying the frustration expressed.</a:t>
            </a:r>
          </a:p>
          <a:p>
            <a:r>
              <a:rPr lang="en-US" sz="1200" kern="1200" dirty="0">
                <a:solidFill>
                  <a:schemeClr val="tx1"/>
                </a:solidFill>
                <a:effectLst/>
                <a:latin typeface="+mn-lt"/>
                <a:ea typeface="+mn-ea"/>
                <a:cs typeface="+mn-cs"/>
              </a:rPr>
              <a:t>Switch roles.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Debrief in the larger group by posing these questions to the participants: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Listeners, what was it like to focus solely on the underlying values?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Speakers, what was your experience of having your values reflected back to you?</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30</a:t>
            </a:fld>
            <a:endParaRPr lang="en-US"/>
          </a:p>
        </p:txBody>
      </p:sp>
    </p:spTree>
    <p:extLst>
      <p:ext uri="{BB962C8B-B14F-4D97-AF65-F5344CB8AC3E}">
        <p14:creationId xmlns:p14="http://schemas.microsoft.com/office/powerpoint/2010/main" val="872380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watch Stephen Rollnick, one of the developers of MI, use these MI skills with a patient who is upset about the time he has had to wait to be seen for his appointment.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in mind as you watch this, that while it is unlikely you would be dealing with a patient in this exact type of scenario, the skills Dr. Rollnick is using, could be used in very brief interactions with frustrated, angry patients to defuse situations.</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31</a:t>
            </a:fld>
            <a:endParaRPr lang="en-US"/>
          </a:p>
        </p:txBody>
      </p:sp>
    </p:spTree>
    <p:extLst>
      <p:ext uri="{BB962C8B-B14F-4D97-AF65-F5344CB8AC3E}">
        <p14:creationId xmlns:p14="http://schemas.microsoft.com/office/powerpoint/2010/main" val="313617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Ask the group: “What do you already know about motivational interviewing or what have you heard about it?”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Share the definition on the slide with the group and then emphasize that: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 is first and foremost a conversation about change, and while it can be used as a clinical intervention, it can also be used to effectively communicate with people and to strengthen relationships. It is within the second context that this MI training will focus.</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87914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Optional activity if time allows and the group seems interested in this level of practice (this activity could easily take 15 minutes or longer)</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If time is short, and you want to do this practice session, one option is to assign each group one of the scenarios on the “sticky situation” </a:t>
            </a:r>
            <a:r>
              <a:rPr lang="en-US" sz="1200" b="1" i="1" kern="1200" dirty="0">
                <a:solidFill>
                  <a:schemeClr val="tx1"/>
                </a:solidFill>
                <a:effectLst/>
                <a:latin typeface="+mn-lt"/>
                <a:ea typeface="+mn-ea"/>
                <a:cs typeface="+mn-cs"/>
              </a:rPr>
              <a:t>worksheet</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32</a:t>
            </a:fld>
            <a:endParaRPr lang="en-US"/>
          </a:p>
        </p:txBody>
      </p:sp>
    </p:spTree>
    <p:extLst>
      <p:ext uri="{BB962C8B-B14F-4D97-AF65-F5344CB8AC3E}">
        <p14:creationId xmlns:p14="http://schemas.microsoft.com/office/powerpoint/2010/main" val="2358089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review now. </a:t>
            </a:r>
            <a:r>
              <a:rPr lang="en-US" sz="1200" i="1" kern="1200" dirty="0">
                <a:solidFill>
                  <a:schemeClr val="tx1"/>
                </a:solidFill>
                <a:effectLst/>
                <a:latin typeface="+mn-lt"/>
                <a:ea typeface="+mn-ea"/>
                <a:cs typeface="+mn-cs"/>
              </a:rPr>
              <a:t>Ask a participant to read one of these aloud to the group.</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33</a:t>
            </a:fld>
            <a:endParaRPr lang="en-US"/>
          </a:p>
        </p:txBody>
      </p:sp>
    </p:spTree>
    <p:extLst>
      <p:ext uri="{BB962C8B-B14F-4D97-AF65-F5344CB8AC3E}">
        <p14:creationId xmlns:p14="http://schemas.microsoft.com/office/powerpoint/2010/main" val="2899184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a few additional ways you can learn more about MI.</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34</a:t>
            </a:fld>
            <a:endParaRPr lang="en-US"/>
          </a:p>
        </p:txBody>
      </p:sp>
    </p:spTree>
    <p:extLst>
      <p:ext uri="{BB962C8B-B14F-4D97-AF65-F5344CB8AC3E}">
        <p14:creationId xmlns:p14="http://schemas.microsoft.com/office/powerpoint/2010/main" val="3631500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send you down the road, what final comments or </a:t>
            </a:r>
          </a:p>
          <a:p>
            <a:r>
              <a:rPr lang="en-US" sz="1200" kern="1200" dirty="0">
                <a:solidFill>
                  <a:schemeClr val="tx1"/>
                </a:solidFill>
                <a:effectLst/>
                <a:latin typeface="+mn-lt"/>
                <a:ea typeface="+mn-ea"/>
                <a:cs typeface="+mn-cs"/>
              </a:rPr>
              <a:t>questions do you have?</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35</a:t>
            </a:fld>
            <a:endParaRPr lang="en-US"/>
          </a:p>
        </p:txBody>
      </p:sp>
    </p:spTree>
    <p:extLst>
      <p:ext uri="{BB962C8B-B14F-4D97-AF65-F5344CB8AC3E}">
        <p14:creationId xmlns:p14="http://schemas.microsoft.com/office/powerpoint/2010/main" val="1813241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t>
            </a:r>
            <a:r>
              <a:rPr lang="en-US"/>
              <a:t>and attention!</a:t>
            </a:r>
          </a:p>
        </p:txBody>
      </p:sp>
      <p:sp>
        <p:nvSpPr>
          <p:cNvPr id="4" name="Slide Number Placeholder 3"/>
          <p:cNvSpPr>
            <a:spLocks noGrp="1"/>
          </p:cNvSpPr>
          <p:nvPr>
            <p:ph type="sldNum" sz="quarter" idx="5"/>
          </p:nvPr>
        </p:nvSpPr>
        <p:spPr/>
        <p:txBody>
          <a:bodyPr/>
          <a:lstStyle/>
          <a:p>
            <a:fld id="{75407F5E-1248-0D41-AA81-B50EA45314DF}" type="slidenum">
              <a:rPr lang="en-US" smtClean="0"/>
              <a:t>36</a:t>
            </a:fld>
            <a:endParaRPr lang="en-US"/>
          </a:p>
        </p:txBody>
      </p:sp>
    </p:spTree>
    <p:extLst>
      <p:ext uri="{BB962C8B-B14F-4D97-AF65-F5344CB8AC3E}">
        <p14:creationId xmlns:p14="http://schemas.microsoft.com/office/powerpoint/2010/main" val="205052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this training, we will review two key aspects of MI: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a:solidFill>
                  <a:schemeClr val="tx1"/>
                </a:solidFill>
                <a:effectLst/>
                <a:latin typeface="+mn-lt"/>
                <a:ea typeface="+mn-ea"/>
                <a:cs typeface="+mn-cs"/>
              </a:rPr>
              <a:t>MI as a way of being with others; and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a:solidFill>
                  <a:schemeClr val="tx1"/>
                </a:solidFill>
                <a:effectLst/>
                <a:latin typeface="+mn-lt"/>
                <a:ea typeface="+mn-ea"/>
                <a:cs typeface="+mn-cs"/>
              </a:rPr>
              <a:t>MI as a way to communicate with others.</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51471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take just a minute to talk about the “way of being” that MI promotes or what is referred to as the “Spirit” of MI. The Spirit of MI is made up of 4 key components: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Establishing a </a:t>
            </a:r>
            <a:r>
              <a:rPr lang="en-US" sz="1200" b="1" kern="1200" dirty="0">
                <a:solidFill>
                  <a:schemeClr val="tx1"/>
                </a:solidFill>
                <a:effectLst/>
                <a:latin typeface="+mn-lt"/>
                <a:ea typeface="+mn-ea"/>
                <a:cs typeface="+mn-cs"/>
              </a:rPr>
              <a:t>partnership</a:t>
            </a:r>
            <a:r>
              <a:rPr lang="en-US" sz="1200" kern="1200" dirty="0">
                <a:solidFill>
                  <a:schemeClr val="tx1"/>
                </a:solidFill>
                <a:effectLst/>
                <a:latin typeface="+mn-lt"/>
                <a:ea typeface="+mn-ea"/>
                <a:cs typeface="+mn-cs"/>
              </a:rPr>
              <a:t> with the patient – helping the patient have a sense of being supported by all the staff in the clinic. Staff are there to help them get better and promote health.</a:t>
            </a:r>
          </a:p>
          <a:p>
            <a:pPr lvl="0"/>
            <a:r>
              <a:rPr lang="en-US" sz="1200" kern="1200" dirty="0">
                <a:solidFill>
                  <a:schemeClr val="tx1"/>
                </a:solidFill>
                <a:effectLst/>
                <a:latin typeface="+mn-lt"/>
                <a:ea typeface="+mn-ea"/>
                <a:cs typeface="+mn-cs"/>
              </a:rPr>
              <a:t>Providing patients with a sense of </a:t>
            </a:r>
            <a:r>
              <a:rPr lang="en-US" sz="1200" b="1" kern="1200" dirty="0">
                <a:solidFill>
                  <a:schemeClr val="tx1"/>
                </a:solidFill>
                <a:effectLst/>
                <a:latin typeface="+mn-lt"/>
                <a:ea typeface="+mn-ea"/>
                <a:cs typeface="+mn-cs"/>
              </a:rPr>
              <a:t>acceptance.</a:t>
            </a:r>
            <a:r>
              <a:rPr lang="en-US" sz="1200" kern="1200" dirty="0">
                <a:solidFill>
                  <a:schemeClr val="tx1"/>
                </a:solidFill>
                <a:effectLst/>
                <a:latin typeface="+mn-lt"/>
                <a:ea typeface="+mn-ea"/>
                <a:cs typeface="+mn-cs"/>
              </a:rPr>
              <a:t> This is accomplished by being non-judgmental and seeking to understand the patient’s perspective.</a:t>
            </a:r>
          </a:p>
          <a:p>
            <a:pPr lvl="0"/>
            <a:r>
              <a:rPr lang="en-US" sz="1200" kern="1200" dirty="0">
                <a:solidFill>
                  <a:schemeClr val="tx1"/>
                </a:solidFill>
                <a:effectLst/>
                <a:latin typeface="+mn-lt"/>
                <a:ea typeface="+mn-ea"/>
                <a:cs typeface="+mn-cs"/>
              </a:rPr>
              <a:t>Showing </a:t>
            </a:r>
            <a:r>
              <a:rPr lang="en-US" sz="1200" b="1" kern="1200" dirty="0">
                <a:solidFill>
                  <a:schemeClr val="tx1"/>
                </a:solidFill>
                <a:effectLst/>
                <a:latin typeface="+mn-lt"/>
                <a:ea typeface="+mn-ea"/>
                <a:cs typeface="+mn-cs"/>
              </a:rPr>
              <a:t>compassion</a:t>
            </a:r>
            <a:r>
              <a:rPr lang="en-US" sz="1200" kern="1200" dirty="0">
                <a:solidFill>
                  <a:schemeClr val="tx1"/>
                </a:solidFill>
                <a:effectLst/>
                <a:latin typeface="+mn-lt"/>
                <a:ea typeface="+mn-ea"/>
                <a:cs typeface="+mn-cs"/>
              </a:rPr>
              <a:t> by being warm and understanding of the patient’s struggles and challenges. Demonstrating empathy for the patient.</a:t>
            </a:r>
          </a:p>
          <a:p>
            <a:pPr lvl="0"/>
            <a:r>
              <a:rPr lang="en-US" sz="1200" kern="1200" dirty="0">
                <a:solidFill>
                  <a:schemeClr val="tx1"/>
                </a:solidFill>
                <a:effectLst/>
                <a:latin typeface="+mn-lt"/>
                <a:ea typeface="+mn-ea"/>
                <a:cs typeface="+mn-cs"/>
              </a:rPr>
              <a:t>And finally to pull forth (or what we call </a:t>
            </a:r>
            <a:r>
              <a:rPr lang="en-US" sz="1200" b="1" kern="1200" dirty="0">
                <a:solidFill>
                  <a:schemeClr val="tx1"/>
                </a:solidFill>
                <a:effectLst/>
                <a:latin typeface="+mn-lt"/>
                <a:ea typeface="+mn-ea"/>
                <a:cs typeface="+mn-cs"/>
              </a:rPr>
              <a:t>evoke</a:t>
            </a:r>
            <a:r>
              <a:rPr lang="en-US" sz="1200" kern="1200" dirty="0">
                <a:solidFill>
                  <a:schemeClr val="tx1"/>
                </a:solidFill>
                <a:effectLst/>
                <a:latin typeface="+mn-lt"/>
                <a:ea typeface="+mn-ea"/>
                <a:cs typeface="+mn-cs"/>
              </a:rPr>
              <a:t>) their own reasons to make healthy choices (get a flu shot, schedule that next appointment) or, in your case, it might be to ask what is most important to them at the moment or how you can best help them get their needs met, given some of the constraints.</a:t>
            </a:r>
          </a:p>
          <a:p>
            <a:r>
              <a:rPr lang="en-US" sz="900" kern="1200" dirty="0">
                <a:solidFill>
                  <a:schemeClr val="tx1"/>
                </a:solidFill>
                <a:effectLst/>
                <a:latin typeface="+mn-lt"/>
                <a:ea typeface="+mn-ea"/>
                <a:cs typeface="+mn-cs"/>
              </a:rPr>
              <a:t>(Source: Miller, W.R. &amp; Rollnick, 2013 Motivational Interviewing 3</a:t>
            </a:r>
            <a:r>
              <a:rPr lang="en-US" sz="900" kern="1200" baseline="30000" dirty="0">
                <a:solidFill>
                  <a:schemeClr val="tx1"/>
                </a:solidFill>
                <a:effectLst/>
                <a:latin typeface="+mn-lt"/>
                <a:ea typeface="+mn-ea"/>
                <a:cs typeface="+mn-cs"/>
              </a:rPr>
              <a:t>rd</a:t>
            </a:r>
            <a:r>
              <a:rPr lang="en-US" sz="900" kern="1200" dirty="0">
                <a:solidFill>
                  <a:schemeClr val="tx1"/>
                </a:solidFill>
                <a:effectLst/>
                <a:latin typeface="+mn-lt"/>
                <a:ea typeface="+mn-ea"/>
                <a:cs typeface="+mn-cs"/>
              </a:rPr>
              <a:t> Edition)</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a:t>
            </a:fld>
            <a:endParaRPr lang="en-US"/>
          </a:p>
        </p:txBody>
      </p:sp>
    </p:spTree>
    <p:extLst>
      <p:ext uri="{BB962C8B-B14F-4D97-AF65-F5344CB8AC3E}">
        <p14:creationId xmlns:p14="http://schemas.microsoft.com/office/powerpoint/2010/main" val="362177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Give instructions for this activity by telling the group: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Spend a couple of minutes with someone sitting next to you to answer this question: “What role do you see yourself playing in supporting patient’s change efforts?” Make sure to jot down a few of your answers to share with the larger group.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Important to define what we mean by change, not necessarily the “big changes,” like monitoring blood glucose, or losing weight, but smaller changes like showing up for an appointment, following prescription protocols.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Conduct a large group discussion: ask a few people to share how they answered this question in their dyads.</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a:t>
            </a:fld>
            <a:endParaRPr lang="en-US"/>
          </a:p>
        </p:txBody>
      </p:sp>
    </p:spTree>
    <p:extLst>
      <p:ext uri="{BB962C8B-B14F-4D97-AF65-F5344CB8AC3E}">
        <p14:creationId xmlns:p14="http://schemas.microsoft.com/office/powerpoint/2010/main" val="1948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how learning MI might help you as support staff with your work and increase customer satisfaction. </a:t>
            </a:r>
          </a:p>
          <a:p>
            <a:r>
              <a:rPr lang="en-US" sz="1200" kern="1200" dirty="0">
                <a:solidFill>
                  <a:schemeClr val="tx1"/>
                </a:solidFill>
                <a:effectLst/>
                <a:latin typeface="+mn-lt"/>
                <a:ea typeface="+mn-ea"/>
                <a:cs typeface="+mn-cs"/>
              </a:rPr>
              <a:t>Bullet 1: Using MI has been shown to increase the number of individuals who successfully initiate and receive behavioral health services. Support staff are the ones setting up these appointments and so knowing some MI skills for dealing with patient’s reluctance to schedule the session has the potential to increase referral rates to behavioral health providers.</a:t>
            </a:r>
          </a:p>
          <a:p>
            <a:r>
              <a:rPr lang="en-US" sz="1200" kern="1200" dirty="0">
                <a:solidFill>
                  <a:schemeClr val="tx1"/>
                </a:solidFill>
                <a:effectLst/>
                <a:latin typeface="+mn-lt"/>
                <a:ea typeface="+mn-ea"/>
                <a:cs typeface="+mn-cs"/>
              </a:rPr>
              <a:t>Bullet 2: “First impressions matter” is also true in healthcare settings. You are usually the first point of contact for patients and their interactions with you may influence their perception of the entire visit. </a:t>
            </a:r>
          </a:p>
          <a:p>
            <a:r>
              <a:rPr lang="en-US" sz="1200" kern="1200" dirty="0">
                <a:solidFill>
                  <a:schemeClr val="tx1"/>
                </a:solidFill>
                <a:effectLst/>
                <a:latin typeface="+mn-lt"/>
                <a:ea typeface="+mn-ea"/>
                <a:cs typeface="+mn-cs"/>
              </a:rPr>
              <a:t>Bullet 3: 96% of online complaints cite poor communications, disorganization and excessive delays in seeing a physician as the primary cause for dissatisfaction and while support staff may have little control over these aspects of customer service how they interact and deal with “frustrated” patients may influence how the patient walks away from the clinic. MI can provide an opportunity for support staff to engage with frustrated patients in a way that not only increases patient satisfaction, but the staff members’ satisfaction as well. [Source: Journal of Medical Practice Management (2016) Authors: Ron Harman King and Neil Baum]</a:t>
            </a:r>
          </a:p>
          <a:p>
            <a:r>
              <a:rPr lang="en-US" sz="1200" kern="1200" dirty="0">
                <a:solidFill>
                  <a:schemeClr val="tx1"/>
                </a:solidFill>
                <a:effectLst/>
                <a:latin typeface="+mn-lt"/>
                <a:ea typeface="+mn-ea"/>
                <a:cs typeface="+mn-cs"/>
              </a:rPr>
              <a:t>Bullet 4: MI provides a set of communication tools to help clients feel like they are at the center of care (even when the system does not always put them at the center) and it may even make your job easier.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7</a:t>
            </a:fld>
            <a:endParaRPr lang="en-US"/>
          </a:p>
        </p:txBody>
      </p:sp>
    </p:spTree>
    <p:extLst>
      <p:ext uri="{BB962C8B-B14F-4D97-AF65-F5344CB8AC3E}">
        <p14:creationId xmlns:p14="http://schemas.microsoft.com/office/powerpoint/2010/main" val="3156656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 wondering if your role will really make a difference, here is some data from a study looking at how implementing the Spirit of MI at the first point of contact was able to significantly reduce no-shows and increase the likelihood of the person keeping his or her next appointment.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happens at the front end really can and does influence patient engagement.</a:t>
            </a:r>
          </a:p>
          <a:p>
            <a:r>
              <a:rPr lang="en-US" sz="1200" kern="1200" dirty="0">
                <a:solidFill>
                  <a:schemeClr val="tx1"/>
                </a:solidFill>
                <a:effectLst/>
                <a:latin typeface="+mn-lt"/>
                <a:ea typeface="+mn-ea"/>
                <a:cs typeface="+mn-cs"/>
              </a:rPr>
              <a:t>Several healthcare agencies involved in a process improvement initiative decided to use what is referred to as the Spirit of MI during the first contact (when patients called for an appointment, or when they were asked to schedule an appointment with another person in the clinic).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were non-clinical staff answering the phones and serving as the first point of contact. They focused on using open-ended questions and good listening skills to demonstrate empathy and connect with the patients. To help the patients feel seen and cared for.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results were significant around the number of people who showed up for their first appointment after MI was implemented.</a:t>
            </a:r>
          </a:p>
          <a:p>
            <a:endParaRPr lang="en-US" sz="12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[Source:</a:t>
            </a:r>
            <a:r>
              <a:rPr lang="en-US" sz="1000" b="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Use the Spirit of Motivational Interviewing during the First Contact. Available at the </a:t>
            </a:r>
            <a:r>
              <a:rPr lang="en-US" sz="1000" kern="1200" dirty="0" err="1">
                <a:solidFill>
                  <a:schemeClr val="tx1"/>
                </a:solidFill>
                <a:effectLst/>
                <a:latin typeface="+mn-lt"/>
                <a:ea typeface="+mn-ea"/>
                <a:cs typeface="+mn-cs"/>
              </a:rPr>
              <a:t>NIATx</a:t>
            </a:r>
            <a:r>
              <a:rPr lang="en-US" sz="1000" kern="1200" dirty="0">
                <a:solidFill>
                  <a:schemeClr val="tx1"/>
                </a:solidFill>
                <a:effectLst/>
                <a:latin typeface="+mn-lt"/>
                <a:ea typeface="+mn-ea"/>
                <a:cs typeface="+mn-cs"/>
              </a:rPr>
              <a:t> website: https://niatx.net/promisingpractices/Show.aspx?ID=59&amp;SPNID=32]</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8</a:t>
            </a:fld>
            <a:endParaRPr lang="en-US"/>
          </a:p>
        </p:txBody>
      </p:sp>
    </p:spTree>
    <p:extLst>
      <p:ext uri="{BB962C8B-B14F-4D97-AF65-F5344CB8AC3E}">
        <p14:creationId xmlns:p14="http://schemas.microsoft.com/office/powerpoint/2010/main" val="1699474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Emphasize during this slide that, while MI is used as a clinical skill, many of the communication skills embedded and described in MI are useful in many areas of a person’s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William Miller, the developer of MI recently wrote a book for the general public called </a:t>
            </a:r>
            <a:r>
              <a:rPr lang="en-US" sz="1200" i="1" kern="1200" dirty="0">
                <a:solidFill>
                  <a:schemeClr val="tx1"/>
                </a:solidFill>
                <a:effectLst/>
                <a:latin typeface="+mn-lt"/>
                <a:ea typeface="+mn-ea"/>
                <a:cs typeface="+mn-cs"/>
              </a:rPr>
              <a:t>Listening Well: The Art of Empathic Understanding.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presentation will focus on these skills more from this perspective versus using them in a clinical context. If, at the end of this presentation, you are interested in learning more about the value and the “how to” of using the communication skills, we will be focusing on today, this book is a great resource. </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9</a:t>
            </a:fld>
            <a:endParaRPr lang="en-US"/>
          </a:p>
        </p:txBody>
      </p:sp>
    </p:spTree>
    <p:extLst>
      <p:ext uri="{BB962C8B-B14F-4D97-AF65-F5344CB8AC3E}">
        <p14:creationId xmlns:p14="http://schemas.microsoft.com/office/powerpoint/2010/main" val="336208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23BC-2A34-488E-868C-189B8D8503C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7C48350-6DCD-43B9-8287-67802C92E4D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53A52B-7330-4BCD-8E56-AEA3EFDEEF5D}"/>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5" name="Footer Placeholder 4">
            <a:extLst>
              <a:ext uri="{FF2B5EF4-FFF2-40B4-BE49-F238E27FC236}">
                <a16:creationId xmlns:a16="http://schemas.microsoft.com/office/drawing/2014/main" id="{8AC73913-3237-4AC2-9904-DA59B3474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1C7D62-1E02-41C5-973C-22DDF387DEE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4624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D533-58A4-44A0-9525-3D7B3F2896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AA862A-2C48-4528-8675-B2C923E867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38187-77D1-4C20-9D62-0ECC2398B3E3}"/>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5" name="Footer Placeholder 4">
            <a:extLst>
              <a:ext uri="{FF2B5EF4-FFF2-40B4-BE49-F238E27FC236}">
                <a16:creationId xmlns:a16="http://schemas.microsoft.com/office/drawing/2014/main" id="{D72E4802-F72A-4747-9C41-4103A58614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A4798B-D6AE-4E74-A684-BA1F11A12C1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4449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1440AF-C894-4F15-9F05-68B83A206F6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4F9646-54F1-4C2C-959C-1538C700E95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4F664-1A24-4A1A-8CD7-6593AEB475DA}"/>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5" name="Footer Placeholder 4">
            <a:extLst>
              <a:ext uri="{FF2B5EF4-FFF2-40B4-BE49-F238E27FC236}">
                <a16:creationId xmlns:a16="http://schemas.microsoft.com/office/drawing/2014/main" id="{09148900-ABB9-45EB-B91F-2C7C65D7BC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98A772-84B7-4736-9CB0-025CAF6C127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7706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5100"/>
            <a:ext cx="77724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716915"/>
            <a:ext cx="6858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p:cNvSpPr>
          <p:nvPr>
            <p:ph type="pic" sz="quarter" idx="10" hasCustomPrompt="1"/>
          </p:nvPr>
        </p:nvSpPr>
        <p:spPr>
          <a:xfrm>
            <a:off x="1611315" y="4"/>
            <a:ext cx="6618287"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4718050" y="4718050"/>
            <a:ext cx="4425950" cy="2139950"/>
          </a:xfrm>
        </p:spPr>
        <p:txBody>
          <a:bodyPr/>
          <a:lstStyle>
            <a:lvl1pPr>
              <a:defRPr baseline="0"/>
            </a:lvl1pPr>
          </a:lstStyle>
          <a:p>
            <a:r>
              <a:rPr lang="en-US" dirty="0"/>
              <a:t>Add ATTC Stacked bars here on actual first slide (not in Master).  Don’t forget to add alt text.</a:t>
            </a:r>
          </a:p>
        </p:txBody>
      </p:sp>
    </p:spTree>
    <p:custDataLst>
      <p:tags r:id="rId1"/>
    </p:custDataLst>
    <p:extLst>
      <p:ext uri="{BB962C8B-B14F-4D97-AF65-F5344CB8AC3E}">
        <p14:creationId xmlns:p14="http://schemas.microsoft.com/office/powerpoint/2010/main" val="2713057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188385" y="897468"/>
            <a:ext cx="5001682" cy="523239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p:cNvSpPr>
            <a:spLocks noGrp="1"/>
          </p:cNvSpPr>
          <p:nvPr>
            <p:ph type="pic" sz="quarter" idx="11"/>
          </p:nvPr>
        </p:nvSpPr>
        <p:spPr>
          <a:xfrm>
            <a:off x="5376465" y="897468"/>
            <a:ext cx="3570685" cy="5232399"/>
          </a:xfrm>
        </p:spPr>
        <p:txBody>
          <a:bodyPr/>
          <a:lstStyle>
            <a:lvl1pPr>
              <a:defRPr>
                <a:latin typeface="Arial" panose="020B0604020202020204" pitchFamily="34" charset="0"/>
                <a:cs typeface="Arial" panose="020B0604020202020204" pitchFamily="34" charset="0"/>
              </a:defRPr>
            </a:lvl1pPr>
          </a:lstStyle>
          <a:p>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334" y="6319925"/>
            <a:ext cx="2700866" cy="485061"/>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476" y="6061350"/>
            <a:ext cx="1331523" cy="996143"/>
          </a:xfrm>
          <a:prstGeom prst="rect">
            <a:avLst/>
          </a:prstGeom>
        </p:spPr>
      </p:pic>
      <p:cxnSp>
        <p:nvCxnSpPr>
          <p:cNvPr id="18" name="Straight Connector 17"/>
          <p:cNvCxnSpPr/>
          <p:nvPr userDrawn="1"/>
        </p:nvCxnSpPr>
        <p:spPr>
          <a:xfrm flipH="1">
            <a:off x="177804" y="6256870"/>
            <a:ext cx="7840129"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349217C-B100-6E40-B1B4-650C530A31A5}"/>
              </a:ext>
            </a:extLst>
          </p:cNvPr>
          <p:cNvSpPr/>
          <p:nvPr userDrawn="1"/>
        </p:nvSpPr>
        <p:spPr>
          <a:xfrm>
            <a:off x="-1" y="0"/>
            <a:ext cx="9143999" cy="834413"/>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Title 1"/>
          <p:cNvSpPr>
            <a:spLocks noGrp="1"/>
          </p:cNvSpPr>
          <p:nvPr>
            <p:ph type="title"/>
          </p:nvPr>
        </p:nvSpPr>
        <p:spPr>
          <a:xfrm>
            <a:off x="177803" y="-1546"/>
            <a:ext cx="8779930" cy="899014"/>
          </a:xfrm>
        </p:spPr>
        <p:txBody>
          <a:bodyPr/>
          <a:lstStyle>
            <a:lvl1pPr algn="ctr">
              <a:defRPr b="1" u="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412468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7802" y="1343552"/>
            <a:ext cx="4320381" cy="442912"/>
          </a:xfr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177802" y="1786464"/>
            <a:ext cx="4320381" cy="42079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386" y="1343551"/>
            <a:ext cx="4328347" cy="442913"/>
          </a:xfrm>
        </p:spPr>
        <p:txBody>
          <a:bodyPr anchor="b"/>
          <a:lstStyle>
            <a:lvl1pPr marL="0" indent="0">
              <a:buNone/>
              <a:defRPr sz="18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386" y="1786464"/>
            <a:ext cx="4328347" cy="420793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334" y="6319925"/>
            <a:ext cx="2700866" cy="485061"/>
          </a:xfrm>
          <a:prstGeom prst="rect">
            <a:avLst/>
          </a:prstGeom>
        </p:spPr>
      </p:pic>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476" y="6061350"/>
            <a:ext cx="1331523" cy="996143"/>
          </a:xfrm>
          <a:prstGeom prst="rect">
            <a:avLst/>
          </a:prstGeom>
        </p:spPr>
      </p:pic>
      <p:cxnSp>
        <p:nvCxnSpPr>
          <p:cNvPr id="34" name="Straight Connector 33"/>
          <p:cNvCxnSpPr/>
          <p:nvPr userDrawn="1"/>
        </p:nvCxnSpPr>
        <p:spPr>
          <a:xfrm flipH="1">
            <a:off x="177804" y="6256870"/>
            <a:ext cx="7840129"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349217C-B100-6E40-B1B4-650C530A31A5}"/>
              </a:ext>
            </a:extLst>
          </p:cNvPr>
          <p:cNvSpPr/>
          <p:nvPr userDrawn="1"/>
        </p:nvSpPr>
        <p:spPr>
          <a:xfrm>
            <a:off x="-1" y="0"/>
            <a:ext cx="9143999" cy="897469"/>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Title 1"/>
          <p:cNvSpPr>
            <a:spLocks noGrp="1"/>
          </p:cNvSpPr>
          <p:nvPr>
            <p:ph type="title"/>
          </p:nvPr>
        </p:nvSpPr>
        <p:spPr>
          <a:xfrm>
            <a:off x="177803" y="-1546"/>
            <a:ext cx="8779930" cy="899014"/>
          </a:xfrm>
        </p:spPr>
        <p:txBody>
          <a:bodyPr/>
          <a:lstStyle>
            <a:lvl1pPr algn="ctr">
              <a:defRPr b="1" u="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177802" y="1343551"/>
            <a:ext cx="4360331" cy="46677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4622800" y="1343551"/>
            <a:ext cx="4334933" cy="466778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334" y="6319925"/>
            <a:ext cx="2700866" cy="485061"/>
          </a:xfrm>
          <a:prstGeom prst="rect">
            <a:avLst/>
          </a:prstGeom>
        </p:spPr>
      </p:pic>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476" y="6061350"/>
            <a:ext cx="1331523" cy="996143"/>
          </a:xfrm>
          <a:prstGeom prst="rect">
            <a:avLst/>
          </a:prstGeom>
        </p:spPr>
      </p:pic>
      <p:cxnSp>
        <p:nvCxnSpPr>
          <p:cNvPr id="30" name="Straight Connector 29"/>
          <p:cNvCxnSpPr/>
          <p:nvPr userDrawn="1"/>
        </p:nvCxnSpPr>
        <p:spPr>
          <a:xfrm flipH="1">
            <a:off x="177804" y="6256870"/>
            <a:ext cx="7840129"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349217C-B100-6E40-B1B4-650C530A31A5}"/>
              </a:ext>
            </a:extLst>
          </p:cNvPr>
          <p:cNvSpPr/>
          <p:nvPr userDrawn="1"/>
        </p:nvSpPr>
        <p:spPr>
          <a:xfrm>
            <a:off x="-1" y="0"/>
            <a:ext cx="9143999" cy="897469"/>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2" name="Title 1"/>
          <p:cNvSpPr>
            <a:spLocks noGrp="1"/>
          </p:cNvSpPr>
          <p:nvPr>
            <p:ph type="title"/>
          </p:nvPr>
        </p:nvSpPr>
        <p:spPr>
          <a:xfrm>
            <a:off x="177803" y="-1546"/>
            <a:ext cx="8779930" cy="899014"/>
          </a:xfrm>
        </p:spPr>
        <p:txBody>
          <a:bodyPr/>
          <a:lstStyle>
            <a:lvl1pPr algn="ctr">
              <a:defRPr b="1" u="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69334" y="3767667"/>
            <a:ext cx="4834465" cy="218362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177802" y="1335085"/>
            <a:ext cx="4834465" cy="22794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5240867" y="1335083"/>
            <a:ext cx="3716866" cy="227940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17" name="Picture Placeholder 16"/>
          <p:cNvSpPr>
            <a:spLocks noGrp="1"/>
          </p:cNvSpPr>
          <p:nvPr>
            <p:ph type="pic" sz="quarter" idx="14"/>
          </p:nvPr>
        </p:nvSpPr>
        <p:spPr>
          <a:xfrm>
            <a:off x="5240867" y="3763073"/>
            <a:ext cx="3716866" cy="2188215"/>
          </a:xfrm>
        </p:spPr>
        <p:txBody>
          <a:bodyPr/>
          <a:lstStyle>
            <a:lvl1pPr>
              <a:defRPr>
                <a:latin typeface="Arial" panose="020B0604020202020204" pitchFamily="34" charset="0"/>
                <a:cs typeface="Arial" panose="020B0604020202020204" pitchFamily="34" charset="0"/>
              </a:defRPr>
            </a:lvl1pPr>
          </a:lstStyle>
          <a:p>
            <a:endParaRPr lang="en-US"/>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334" y="6319925"/>
            <a:ext cx="2700866" cy="485061"/>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2476" y="6061350"/>
            <a:ext cx="1331523" cy="996143"/>
          </a:xfrm>
          <a:prstGeom prst="rect">
            <a:avLst/>
          </a:prstGeom>
        </p:spPr>
      </p:pic>
      <p:cxnSp>
        <p:nvCxnSpPr>
          <p:cNvPr id="33" name="Straight Connector 32"/>
          <p:cNvCxnSpPr/>
          <p:nvPr userDrawn="1"/>
        </p:nvCxnSpPr>
        <p:spPr>
          <a:xfrm flipH="1">
            <a:off x="177804" y="6256870"/>
            <a:ext cx="7840129" cy="0"/>
          </a:xfrm>
          <a:prstGeom prst="line">
            <a:avLst/>
          </a:prstGeom>
          <a:ln w="95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349217C-B100-6E40-B1B4-650C530A31A5}"/>
              </a:ext>
            </a:extLst>
          </p:cNvPr>
          <p:cNvSpPr/>
          <p:nvPr userDrawn="1"/>
        </p:nvSpPr>
        <p:spPr>
          <a:xfrm>
            <a:off x="-1" y="0"/>
            <a:ext cx="9143999" cy="897469"/>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Title 1"/>
          <p:cNvSpPr>
            <a:spLocks noGrp="1"/>
          </p:cNvSpPr>
          <p:nvPr>
            <p:ph type="title"/>
          </p:nvPr>
        </p:nvSpPr>
        <p:spPr>
          <a:xfrm>
            <a:off x="177803" y="-1546"/>
            <a:ext cx="8779930" cy="899014"/>
          </a:xfrm>
        </p:spPr>
        <p:txBody>
          <a:bodyPr/>
          <a:lstStyle>
            <a:lvl1pPr algn="ctr">
              <a:defRPr b="1" u="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5BF1-F77A-46B1-82E4-AEEB5EF19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EC7BD-B0C7-4ECC-A406-971F2B05D4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C7C3B-3A15-4FC1-87FB-5F7888FA1181}"/>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5" name="Footer Placeholder 4">
            <a:extLst>
              <a:ext uri="{FF2B5EF4-FFF2-40B4-BE49-F238E27FC236}">
                <a16:creationId xmlns:a16="http://schemas.microsoft.com/office/drawing/2014/main" id="{88B906C4-5E2B-4CCA-9934-D049417B74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308EA2-572C-46EE-BE72-63DA1D60356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5947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E166-9BF0-4193-B0B3-B6753A506AA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355C2BF-29C4-4CC2-AA0B-2C294666B30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89A815-F218-4754-9B54-68E6A00FEA29}"/>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5" name="Footer Placeholder 4">
            <a:extLst>
              <a:ext uri="{FF2B5EF4-FFF2-40B4-BE49-F238E27FC236}">
                <a16:creationId xmlns:a16="http://schemas.microsoft.com/office/drawing/2014/main" id="{9DB239D3-DF38-426F-B958-2AB7BA5130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C39FC5-5854-4709-8875-E98DF73714C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872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3492-1B7E-4E4C-9C42-C4EDFE173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946CB-BF2C-41A3-AE23-6D1A0B77E6C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150917-8A3B-4B50-9E0C-AA1FF7CE48C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C3E643-33C1-4D6F-932B-75A77ED248AD}"/>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6" name="Footer Placeholder 5">
            <a:extLst>
              <a:ext uri="{FF2B5EF4-FFF2-40B4-BE49-F238E27FC236}">
                <a16:creationId xmlns:a16="http://schemas.microsoft.com/office/drawing/2014/main" id="{06BC3D09-2316-4A09-AC87-E8CD098D12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CD5963-36BC-45A6-B64B-6EF17586339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6042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1445-9062-4416-9EB3-5A9976469C5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E51CD3-5C3D-4125-9336-9E06F6D9DC4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BAAD5-CEFD-4572-9814-79A1F8D9A01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44D6ED-564D-4F18-A228-CA3AA793205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8999F9-D0C6-4A33-88CF-9A40DEA019E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E99CF4-F5F4-402A-9915-B10C318D64B2}"/>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8" name="Footer Placeholder 7">
            <a:extLst>
              <a:ext uri="{FF2B5EF4-FFF2-40B4-BE49-F238E27FC236}">
                <a16:creationId xmlns:a16="http://schemas.microsoft.com/office/drawing/2014/main" id="{D8354595-9E6C-4B1C-981A-3891B7D4315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D8552E-77B9-4737-961A-1B3FF594900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6310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FFBE-EE68-4FE0-BEA8-9E030EC80A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2281D9-A6C2-4694-982D-8F87EDB6D10C}"/>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4" name="Footer Placeholder 3">
            <a:extLst>
              <a:ext uri="{FF2B5EF4-FFF2-40B4-BE49-F238E27FC236}">
                <a16:creationId xmlns:a16="http://schemas.microsoft.com/office/drawing/2014/main" id="{3D58659B-18E8-4294-8818-69A25B0845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9A3DFE-85A3-4446-9D1B-9C95D4ABA38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6461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524F3-65DE-45BC-AD7C-E434991565B7}"/>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3" name="Footer Placeholder 2">
            <a:extLst>
              <a:ext uri="{FF2B5EF4-FFF2-40B4-BE49-F238E27FC236}">
                <a16:creationId xmlns:a16="http://schemas.microsoft.com/office/drawing/2014/main" id="{3B0F842D-9D97-4914-8612-340C3A79FA8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4DFD59-F379-4864-BEF1-2455D867F55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3430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9192-58D6-4C79-A5AA-1E82A6273D5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7023666-C0DC-4630-BA5C-F93DF970913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512FA-151F-4596-8C2B-A9D8689492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0BC708-543E-461D-9364-89A6DF3C7507}"/>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6" name="Footer Placeholder 5">
            <a:extLst>
              <a:ext uri="{FF2B5EF4-FFF2-40B4-BE49-F238E27FC236}">
                <a16:creationId xmlns:a16="http://schemas.microsoft.com/office/drawing/2014/main" id="{D2D4BCAD-E3B8-4411-A527-AA16E8ADD2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5A4EC0-353C-468B-A144-91F5E474CB4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624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43E3-69A1-4459-B277-825564C39FB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11A01E-76C0-4EA6-A644-67B3055413B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4B2701-7EDA-4820-823E-312649972BF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26D4A0-DB25-411B-8615-9C8E6AD6B39B}"/>
              </a:ext>
            </a:extLst>
          </p:cNvPr>
          <p:cNvSpPr>
            <a:spLocks noGrp="1"/>
          </p:cNvSpPr>
          <p:nvPr>
            <p:ph type="dt" sz="half" idx="10"/>
          </p:nvPr>
        </p:nvSpPr>
        <p:spPr/>
        <p:txBody>
          <a:bodyPr/>
          <a:lstStyle/>
          <a:p>
            <a:fld id="{C764DE79-268F-4C1A-8933-263129D2AF90}" type="datetimeFigureOut">
              <a:rPr lang="en-US" smtClean="0"/>
              <a:t>6/4/2020</a:t>
            </a:fld>
            <a:endParaRPr lang="en-US" dirty="0"/>
          </a:p>
        </p:txBody>
      </p:sp>
      <p:sp>
        <p:nvSpPr>
          <p:cNvPr id="6" name="Footer Placeholder 5">
            <a:extLst>
              <a:ext uri="{FF2B5EF4-FFF2-40B4-BE49-F238E27FC236}">
                <a16:creationId xmlns:a16="http://schemas.microsoft.com/office/drawing/2014/main" id="{9D583BFE-F806-4F52-B6EB-BF948F3BC1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E328C9-6DB2-45BA-A241-C23D886E5EA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76331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A8B271-C07E-4338-9C2C-346F1FCED5F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86D3C7-0F84-48B6-87F4-10CF53A559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C481D-AA35-42D7-AB4C-CA129191E3F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6/4/2020</a:t>
            </a:fld>
            <a:endParaRPr lang="en-US" dirty="0"/>
          </a:p>
        </p:txBody>
      </p:sp>
      <p:sp>
        <p:nvSpPr>
          <p:cNvPr id="5" name="Footer Placeholder 4">
            <a:extLst>
              <a:ext uri="{FF2B5EF4-FFF2-40B4-BE49-F238E27FC236}">
                <a16:creationId xmlns:a16="http://schemas.microsoft.com/office/drawing/2014/main" id="{4516EF13-7E68-4749-82CB-F2747F60564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A802F06-C45B-460A-86C8-7996FA46537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651941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663" r:id="rId14"/>
    <p:sldLayoutId id="2147483655" r:id="rId15"/>
    <p:sldLayoutId id="2147483657"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s://www.youtube.com/watch?v=cDDWvj_q-o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www.youtube.com/watch?v=bTRRNWrwRC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s://healtheknowledge.org/"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04356"/>
            <a:ext cx="7772400" cy="1367495"/>
          </a:xfrm>
        </p:spPr>
        <p:txBody>
          <a:bodyPr anchor="b">
            <a:normAutofit fontScale="90000"/>
          </a:bodyPr>
          <a:lstStyle/>
          <a:p>
            <a:r>
              <a:rPr lang="en-US" sz="4400" b="1" dirty="0">
                <a:solidFill>
                  <a:srgbClr val="00467F"/>
                </a:solidFill>
                <a:latin typeface="Arial"/>
              </a:rPr>
              <a:t>Motivational Interviewing:  Communication Skills to Support Patient-Centered Care</a:t>
            </a:r>
            <a:endParaRPr lang="en-US" sz="4400" dirty="0">
              <a:solidFill>
                <a:srgbClr val="00467F"/>
              </a:solidFill>
            </a:endParaRPr>
          </a:p>
        </p:txBody>
      </p:sp>
      <p:sp>
        <p:nvSpPr>
          <p:cNvPr id="3" name="Subtitle 2"/>
          <p:cNvSpPr>
            <a:spLocks noGrp="1"/>
          </p:cNvSpPr>
          <p:nvPr>
            <p:ph type="subTitle" idx="1"/>
          </p:nvPr>
        </p:nvSpPr>
        <p:spPr>
          <a:xfrm>
            <a:off x="1143000" y="3816415"/>
            <a:ext cx="6858000" cy="938349"/>
          </a:xfrm>
        </p:spPr>
        <p:txBody>
          <a:bodyPr anchor="t">
            <a:normAutofit fontScale="85000" lnSpcReduction="10000"/>
          </a:bodyPr>
          <a:lstStyle/>
          <a:p>
            <a:r>
              <a:rPr lang="en-US" sz="2800" dirty="0" smtClean="0">
                <a:solidFill>
                  <a:schemeClr val="tx1">
                    <a:lumMod val="75000"/>
                    <a:lumOff val="25000"/>
                  </a:schemeClr>
                </a:solidFill>
                <a:latin typeface="Arial"/>
              </a:rPr>
              <a:t>Module</a:t>
            </a:r>
            <a:r>
              <a:rPr lang="en-US" sz="2800" dirty="0" smtClean="0">
                <a:solidFill>
                  <a:schemeClr val="tx1">
                    <a:lumMod val="75000"/>
                    <a:lumOff val="25000"/>
                  </a:schemeClr>
                </a:solidFill>
                <a:latin typeface="Arial"/>
              </a:rPr>
              <a:t> </a:t>
            </a:r>
            <a:r>
              <a:rPr lang="en-US" sz="2800" dirty="0" smtClean="0">
                <a:solidFill>
                  <a:schemeClr val="tx1">
                    <a:lumMod val="75000"/>
                    <a:lumOff val="25000"/>
                  </a:schemeClr>
                </a:solidFill>
                <a:latin typeface="Arial"/>
              </a:rPr>
              <a:t>developed </a:t>
            </a:r>
            <a:r>
              <a:rPr lang="en-US" sz="2800" dirty="0">
                <a:solidFill>
                  <a:schemeClr val="tx1">
                    <a:lumMod val="75000"/>
                    <a:lumOff val="25000"/>
                  </a:schemeClr>
                </a:solidFill>
                <a:latin typeface="Arial"/>
              </a:rPr>
              <a:t>by Denna Vandersloot, </a:t>
            </a:r>
            <a:r>
              <a:rPr lang="en-US" sz="2800" dirty="0" smtClean="0">
                <a:solidFill>
                  <a:schemeClr val="tx1">
                    <a:lumMod val="75000"/>
                    <a:lumOff val="25000"/>
                  </a:schemeClr>
                </a:solidFill>
                <a:latin typeface="Arial"/>
              </a:rPr>
              <a:t>M.Ed.</a:t>
            </a:r>
            <a:endParaRPr lang="en-US" sz="2800" dirty="0">
              <a:solidFill>
                <a:schemeClr val="tx1">
                  <a:lumMod val="75000"/>
                  <a:lumOff val="25000"/>
                </a:schemeClr>
              </a:solidFill>
              <a:latin typeface="Arial"/>
            </a:endParaRPr>
          </a:p>
          <a:p>
            <a:r>
              <a:rPr lang="en-US" sz="2700" dirty="0">
                <a:solidFill>
                  <a:schemeClr val="tx1">
                    <a:lumMod val="75000"/>
                    <a:lumOff val="25000"/>
                  </a:schemeClr>
                </a:solidFill>
                <a:latin typeface="Arial"/>
              </a:rPr>
              <a:t>Co-Director, </a:t>
            </a:r>
            <a:r>
              <a:rPr lang="en-US" sz="2700" dirty="0" smtClean="0">
                <a:solidFill>
                  <a:schemeClr val="tx1">
                    <a:lumMod val="75000"/>
                    <a:lumOff val="25000"/>
                  </a:schemeClr>
                </a:solidFill>
                <a:latin typeface="Arial"/>
              </a:rPr>
              <a:t>Northwest ATTC</a:t>
            </a:r>
            <a:endParaRPr lang="en-US" sz="2700" dirty="0">
              <a:solidFill>
                <a:schemeClr val="tx1">
                  <a:lumMod val="75000"/>
                  <a:lumOff val="25000"/>
                </a:schemeClr>
              </a:solidFill>
              <a:latin typeface="Arial"/>
            </a:endParaRPr>
          </a:p>
        </p:txBody>
      </p:sp>
      <p:pic>
        <p:nvPicPr>
          <p:cNvPr id="9" name="Picture 8" descr="SAMHSA Logo"/>
          <p:cNvPicPr>
            <a:picLocks noChangeAspect="1"/>
          </p:cNvPicPr>
          <p:nvPr/>
        </p:nvPicPr>
        <p:blipFill rotWithShape="1">
          <a:blip r:embed="rId4" cstate="print">
            <a:extLst>
              <a:ext uri="{28A0092B-C50C-407E-A947-70E740481C1C}">
                <a14:useLocalDpi xmlns:a14="http://schemas.microsoft.com/office/drawing/2010/main" val="0"/>
              </a:ext>
            </a:extLst>
          </a:blip>
          <a:srcRect t="26667" b="24691"/>
          <a:stretch/>
        </p:blipFill>
        <p:spPr>
          <a:xfrm>
            <a:off x="191633" y="5979693"/>
            <a:ext cx="2027012" cy="704153"/>
          </a:xfrm>
          <a:prstGeom prst="rect">
            <a:avLst/>
          </a:prstGeom>
        </p:spPr>
      </p:pic>
      <p:pic>
        <p:nvPicPr>
          <p:cNvPr id="10" name="Picture Placeholder 7" descr="ATTC logo stacked bars of different colors"/>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t="16798" b="20884"/>
          <a:stretch/>
        </p:blipFill>
        <p:spPr>
          <a:xfrm>
            <a:off x="5321302" y="5269834"/>
            <a:ext cx="3822700" cy="1588169"/>
          </a:xfrm>
        </p:spPr>
      </p:pic>
      <p:pic>
        <p:nvPicPr>
          <p:cNvPr id="11" name="Picture 10" descr="SAMHSA Logo"/>
          <p:cNvPicPr>
            <a:picLocks noChangeAspect="1"/>
          </p:cNvPicPr>
          <p:nvPr/>
        </p:nvPicPr>
        <p:blipFill rotWithShape="1">
          <a:blip r:embed="rId4" cstate="print">
            <a:extLst>
              <a:ext uri="{28A0092B-C50C-407E-A947-70E740481C1C}">
                <a14:useLocalDpi xmlns:a14="http://schemas.microsoft.com/office/drawing/2010/main" val="0"/>
              </a:ext>
            </a:extLst>
          </a:blip>
          <a:srcRect t="26667" b="24691"/>
          <a:stretch/>
        </p:blipFill>
        <p:spPr>
          <a:xfrm>
            <a:off x="191633" y="5979693"/>
            <a:ext cx="2027012" cy="704153"/>
          </a:xfrm>
          <a:prstGeom prst="rect">
            <a:avLst/>
          </a:prstGeom>
        </p:spPr>
      </p:pic>
      <p:pic>
        <p:nvPicPr>
          <p:cNvPr id="12" name="Picture 11" descr="Northwest ATTC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9144000" cy="942535"/>
          </a:xfrm>
          <a:prstGeom prst="rect">
            <a:avLst/>
          </a:prstGeom>
          <a:ln w="6350">
            <a:solidFill>
              <a:schemeClr val="bg1">
                <a:lumMod val="85000"/>
              </a:schemeClr>
            </a:solidFill>
          </a:ln>
        </p:spPr>
      </p:pic>
    </p:spTree>
    <p:custDataLst>
      <p:tags r:id="rId1"/>
    </p:custDataLst>
    <p:extLst>
      <p:ext uri="{BB962C8B-B14F-4D97-AF65-F5344CB8AC3E}">
        <p14:creationId xmlns:p14="http://schemas.microsoft.com/office/powerpoint/2010/main" val="1296378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Empathy</a:t>
            </a:r>
          </a:p>
        </p:txBody>
      </p:sp>
      <p:pic>
        <p:nvPicPr>
          <p:cNvPr id="3" name="Picture 2" descr="Screenshot from video of two women of color sitting in a waiting room with &quot;They saw 'something' on her mammorgram&quot; written above."/>
          <p:cNvPicPr>
            <a:picLocks noChangeAspect="1"/>
          </p:cNvPicPr>
          <p:nvPr/>
        </p:nvPicPr>
        <p:blipFill>
          <a:blip r:embed="rId3"/>
          <a:stretch>
            <a:fillRect/>
          </a:stretch>
        </p:blipFill>
        <p:spPr>
          <a:xfrm>
            <a:off x="392782" y="1209379"/>
            <a:ext cx="8198767" cy="4221243"/>
          </a:xfrm>
          <a:prstGeom prst="rect">
            <a:avLst/>
          </a:prstGeom>
        </p:spPr>
      </p:pic>
      <p:sp>
        <p:nvSpPr>
          <p:cNvPr id="8" name="Content Placeholder 1">
            <a:extLst>
              <a:ext uri="{FF2B5EF4-FFF2-40B4-BE49-F238E27FC236}">
                <a16:creationId xmlns:a16="http://schemas.microsoft.com/office/drawing/2014/main" id="{94A6F764-B456-4829-B6E3-128C3F35DCAC}"/>
              </a:ext>
            </a:extLst>
          </p:cNvPr>
          <p:cNvSpPr txBox="1">
            <a:spLocks/>
          </p:cNvSpPr>
          <p:nvPr/>
        </p:nvSpPr>
        <p:spPr>
          <a:xfrm>
            <a:off x="945233" y="5523440"/>
            <a:ext cx="7245070" cy="746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500" dirty="0">
                <a:hlinkClick r:id="rId4"/>
              </a:rPr>
              <a:t>Play video from Cleveland Clinic</a:t>
            </a:r>
            <a:endParaRPr lang="en-US" sz="2500" dirty="0"/>
          </a:p>
          <a:p>
            <a:pPr marL="0" indent="0">
              <a:buNone/>
            </a:pPr>
            <a:endParaRPr lang="en-US" sz="2500" dirty="0"/>
          </a:p>
        </p:txBody>
      </p:sp>
    </p:spTree>
    <p:extLst>
      <p:ext uri="{BB962C8B-B14F-4D97-AF65-F5344CB8AC3E}">
        <p14:creationId xmlns:p14="http://schemas.microsoft.com/office/powerpoint/2010/main" val="3181730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Accurate empathy</a:t>
            </a:r>
          </a:p>
        </p:txBody>
      </p:sp>
      <p:pic>
        <p:nvPicPr>
          <p:cNvPr id="5" name="Content Placeholder 5" descr="Word cloud of empathy-related terms in shape of bird">
            <a:extLst>
              <a:ext uri="{FF2B5EF4-FFF2-40B4-BE49-F238E27FC236}">
                <a16:creationId xmlns:a16="http://schemas.microsoft.com/office/drawing/2014/main" id="{CFCA21B1-0D09-45F2-A61E-BF0A6FDA95FA}"/>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475180" y="897468"/>
            <a:ext cx="6185176" cy="5230151"/>
          </a:xfrm>
          <a:prstGeom prst="rect">
            <a:avLst/>
          </a:prstGeom>
        </p:spPr>
      </p:pic>
    </p:spTree>
    <p:extLst>
      <p:ext uri="{BB962C8B-B14F-4D97-AF65-F5344CB8AC3E}">
        <p14:creationId xmlns:p14="http://schemas.microsoft.com/office/powerpoint/2010/main" val="2002797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6032" y="-110363"/>
            <a:ext cx="8259318" cy="1000379"/>
          </a:xfrm>
        </p:spPr>
        <p:txBody>
          <a:bodyPr vert="horz" lIns="91440" tIns="45720" rIns="91440" bIns="45720" rtlCol="0" anchor="ctr">
            <a:normAutofit/>
          </a:bodyPr>
          <a:lstStyle/>
          <a:p>
            <a:pPr algn="l"/>
            <a:r>
              <a:rPr lang="en-US" dirty="0"/>
              <a:t>Communication breakdown</a:t>
            </a:r>
          </a:p>
        </p:txBody>
      </p:sp>
      <p:pic>
        <p:nvPicPr>
          <p:cNvPr id="7" name="Picture 6" descr="Person looking right"/>
          <p:cNvPicPr>
            <a:picLocks noChangeAspect="1"/>
          </p:cNvPicPr>
          <p:nvPr/>
        </p:nvPicPr>
        <p:blipFill rotWithShape="1">
          <a:blip r:embed="rId3"/>
          <a:srcRect l="4605" t="5790" r="52237"/>
          <a:stretch/>
        </p:blipFill>
        <p:spPr>
          <a:xfrm>
            <a:off x="0" y="890016"/>
            <a:ext cx="3984995" cy="4663440"/>
          </a:xfrm>
          <a:prstGeom prst="rect">
            <a:avLst/>
          </a:prstGeom>
        </p:spPr>
      </p:pic>
      <p:sp>
        <p:nvSpPr>
          <p:cNvPr id="8" name="Oval 7" descr="What the speaker means"/>
          <p:cNvSpPr/>
          <p:nvPr/>
        </p:nvSpPr>
        <p:spPr>
          <a:xfrm>
            <a:off x="509002" y="1241192"/>
            <a:ext cx="2512009" cy="2468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7834"/>
                </a:solidFill>
                <a:effectLst/>
                <a:uLnTx/>
                <a:uFillTx/>
                <a:latin typeface="Calibri" panose="020F0502020204030204"/>
                <a:ea typeface="+mn-ea"/>
                <a:cs typeface="+mn-cs"/>
                <a:sym typeface="Wingdings" panose="05000000000000000000" pitchFamily="2" charset="2"/>
              </a:rPr>
              <a:t> </a:t>
            </a:r>
            <a:r>
              <a:rPr kumimoji="0" lang="en-US" sz="2800" b="1" i="0" u="none" strike="noStrike" kern="1200" cap="none" spc="0" normalizeH="0" baseline="0" noProof="0" dirty="0">
                <a:ln>
                  <a:noFill/>
                </a:ln>
                <a:solidFill>
                  <a:srgbClr val="F67834"/>
                </a:solidFill>
                <a:effectLst/>
                <a:uLnTx/>
                <a:uFillTx/>
                <a:latin typeface="Calibri" panose="020F0502020204030204"/>
                <a:ea typeface="+mn-ea"/>
                <a:cs typeface="+mn-cs"/>
              </a:rPr>
              <a:t>What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7834"/>
                </a:solidFill>
                <a:effectLst/>
                <a:uLnTx/>
                <a:uFillTx/>
                <a:latin typeface="Calibri" panose="020F0502020204030204"/>
                <a:ea typeface="+mn-ea"/>
                <a:cs typeface="+mn-cs"/>
              </a:rPr>
              <a:t>Speaker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7834"/>
                </a:solidFill>
                <a:effectLst/>
                <a:uLnTx/>
                <a:uFillTx/>
                <a:latin typeface="Calibri" panose="020F0502020204030204"/>
                <a:ea typeface="+mn-ea"/>
                <a:cs typeface="+mn-cs"/>
              </a:rPr>
              <a:t>means</a:t>
            </a:r>
          </a:p>
        </p:txBody>
      </p:sp>
      <p:pic>
        <p:nvPicPr>
          <p:cNvPr id="9" name="Picture 8" descr="Person looking left"/>
          <p:cNvPicPr>
            <a:picLocks noChangeAspect="1"/>
          </p:cNvPicPr>
          <p:nvPr/>
        </p:nvPicPr>
        <p:blipFill rotWithShape="1">
          <a:blip r:embed="rId3"/>
          <a:srcRect l="51815" t="4979" r="4355"/>
          <a:stretch/>
        </p:blipFill>
        <p:spPr>
          <a:xfrm>
            <a:off x="5019753" y="890016"/>
            <a:ext cx="4012514" cy="4663440"/>
          </a:xfrm>
          <a:prstGeom prst="rect">
            <a:avLst/>
          </a:prstGeom>
        </p:spPr>
      </p:pic>
      <p:sp>
        <p:nvSpPr>
          <p:cNvPr id="10" name="Rectangular Callout 9" descr="What the speaker says"/>
          <p:cNvSpPr/>
          <p:nvPr/>
        </p:nvSpPr>
        <p:spPr>
          <a:xfrm rot="7396353">
            <a:off x="3165926" y="4180489"/>
            <a:ext cx="1968364" cy="1371600"/>
          </a:xfrm>
          <a:prstGeom prst="wedgeRectCallout">
            <a:avLst/>
          </a:prstGeom>
          <a:solidFill>
            <a:schemeClr val="bg1"/>
          </a:solidFill>
          <a:ln>
            <a:solidFill>
              <a:srgbClr val="F5753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7034"/>
                </a:solidFill>
                <a:effectLst/>
                <a:uLnTx/>
                <a:uFillTx/>
                <a:latin typeface="Calibri" panose="020F0502020204030204"/>
                <a:ea typeface="+mn-ea"/>
                <a:cs typeface="+mn-cs"/>
                <a:sym typeface="Wingdings" panose="05000000000000000000" pitchFamily="2" charset="2"/>
              </a:rPr>
              <a:t> What the Speaker says</a:t>
            </a:r>
            <a:endParaRPr kumimoji="0" lang="en-US" sz="2800" b="1" i="0" u="none" strike="noStrike" kern="1200" cap="none" spc="0" normalizeH="0" baseline="0" noProof="0" dirty="0">
              <a:ln>
                <a:noFill/>
              </a:ln>
              <a:solidFill>
                <a:srgbClr val="F57034"/>
              </a:solidFill>
              <a:effectLst/>
              <a:uLnTx/>
              <a:uFillTx/>
              <a:latin typeface="Calibri" panose="020F0502020204030204"/>
              <a:ea typeface="+mn-ea"/>
              <a:cs typeface="+mn-cs"/>
            </a:endParaRPr>
          </a:p>
        </p:txBody>
      </p:sp>
      <p:sp>
        <p:nvSpPr>
          <p:cNvPr id="11" name="Oval 10" descr="What the listener thinks the speaker means"/>
          <p:cNvSpPr/>
          <p:nvPr/>
        </p:nvSpPr>
        <p:spPr>
          <a:xfrm>
            <a:off x="5890548" y="1241192"/>
            <a:ext cx="2514600" cy="2468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F4959"/>
                </a:solidFill>
                <a:effectLst/>
                <a:uLnTx/>
                <a:uFillTx/>
                <a:latin typeface="Calibri" panose="020F0502020204030204"/>
                <a:ea typeface="+mn-ea"/>
                <a:cs typeface="+mn-cs"/>
                <a:sym typeface="Wingdings" panose="05000000000000000000" pitchFamily="2" charset="2"/>
              </a:rPr>
              <a:t> </a:t>
            </a:r>
            <a:r>
              <a:rPr kumimoji="0" lang="en-US" sz="2500" b="1" i="0" u="none" strike="noStrike" kern="1200" cap="none" spc="0" normalizeH="0" baseline="0" noProof="0" dirty="0">
                <a:ln>
                  <a:noFill/>
                </a:ln>
                <a:solidFill>
                  <a:srgbClr val="EF4959"/>
                </a:solidFill>
                <a:effectLst/>
                <a:uLnTx/>
                <a:uFillTx/>
                <a:latin typeface="Calibri" panose="020F0502020204030204"/>
                <a:ea typeface="+mn-ea"/>
                <a:cs typeface="+mn-cs"/>
              </a:rPr>
              <a:t>What the Listener </a:t>
            </a:r>
            <a:r>
              <a:rPr kumimoji="0" lang="en-US" sz="2500" b="1" i="1" u="none" strike="noStrike" kern="1200" cap="none" spc="0" normalizeH="0" baseline="0" noProof="0" dirty="0">
                <a:ln>
                  <a:noFill/>
                </a:ln>
                <a:solidFill>
                  <a:srgbClr val="EF4959"/>
                </a:solidFill>
                <a:effectLst/>
                <a:uLnTx/>
                <a:uFillTx/>
                <a:latin typeface="Calibri" panose="020F0502020204030204"/>
                <a:ea typeface="+mn-ea"/>
                <a:cs typeface="+mn-cs"/>
              </a:rPr>
              <a:t>thinks</a:t>
            </a:r>
            <a:r>
              <a:rPr kumimoji="0" lang="en-US" sz="2500" b="1" i="0" u="none" strike="noStrike" kern="1200" cap="none" spc="0" normalizeH="0" baseline="0" noProof="0" dirty="0">
                <a:ln>
                  <a:noFill/>
                </a:ln>
                <a:solidFill>
                  <a:srgbClr val="EF4959"/>
                </a:solidFill>
                <a:effectLst/>
                <a:uLnTx/>
                <a:uFillTx/>
                <a:latin typeface="Calibri" panose="020F0502020204030204"/>
                <a:ea typeface="+mn-ea"/>
                <a:cs typeface="+mn-cs"/>
              </a:rPr>
              <a:t> the Speaker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F4959"/>
                </a:solidFill>
                <a:effectLst/>
                <a:uLnTx/>
                <a:uFillTx/>
                <a:latin typeface="Calibri" panose="020F0502020204030204"/>
                <a:ea typeface="+mn-ea"/>
                <a:cs typeface="+mn-cs"/>
              </a:rPr>
              <a:t>means</a:t>
            </a:r>
          </a:p>
        </p:txBody>
      </p:sp>
      <p:sp>
        <p:nvSpPr>
          <p:cNvPr id="12" name="Rectangular Callout 11" descr="What the listener hears"/>
          <p:cNvSpPr/>
          <p:nvPr/>
        </p:nvSpPr>
        <p:spPr>
          <a:xfrm rot="14152502">
            <a:off x="5743648" y="4361594"/>
            <a:ext cx="1965960" cy="1371600"/>
          </a:xfrm>
          <a:prstGeom prst="wedgeRectCallout">
            <a:avLst>
              <a:gd name="adj1" fmla="val 31236"/>
              <a:gd name="adj2" fmla="val 71379"/>
            </a:avLst>
          </a:prstGeom>
          <a:solidFill>
            <a:schemeClr val="bg1"/>
          </a:solidFill>
          <a:ln>
            <a:solidFill>
              <a:srgbClr val="F04A5A"/>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4A5A"/>
                </a:solidFill>
                <a:effectLst/>
                <a:uLnTx/>
                <a:uFillTx/>
                <a:latin typeface="Calibri" panose="020F0502020204030204"/>
                <a:ea typeface="+mn-ea"/>
                <a:cs typeface="+mn-cs"/>
                <a:sym typeface="Wingdings" panose="05000000000000000000" pitchFamily="2" charset="2"/>
              </a:rPr>
              <a:t> What the Listener hears</a:t>
            </a:r>
            <a:endParaRPr kumimoji="0" lang="en-US" sz="2800" b="1" i="0" u="none" strike="noStrike" kern="1200" cap="none" spc="0" normalizeH="0" baseline="0" noProof="0" dirty="0">
              <a:ln>
                <a:noFill/>
              </a:ln>
              <a:solidFill>
                <a:srgbClr val="F04A5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6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01386" y="-1104900"/>
            <a:ext cx="9612086" cy="1104900"/>
          </a:xfrm>
        </p:spPr>
        <p:txBody>
          <a:bodyPr vert="horz" lIns="91440" tIns="45720" rIns="91440" bIns="45720" rtlCol="0" anchor="ctr">
            <a:normAutofit/>
          </a:bodyPr>
          <a:lstStyle/>
          <a:p>
            <a:pPr algn="l"/>
            <a:r>
              <a:rPr lang="en-US" kern="1200" dirty="0">
                <a:solidFill>
                  <a:srgbClr val="FFFFFF"/>
                </a:solidFill>
              </a:rPr>
              <a:t>Listen with intent to understand</a:t>
            </a:r>
          </a:p>
        </p:txBody>
      </p:sp>
      <p:sp>
        <p:nvSpPr>
          <p:cNvPr id="3" name="Rectangle 2" descr="large blue rectangle as background"/>
          <p:cNvSpPr/>
          <p:nvPr/>
        </p:nvSpPr>
        <p:spPr>
          <a:xfrm>
            <a:off x="0" y="419100"/>
            <a:ext cx="9144000" cy="577215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quarter" idx="10"/>
          </p:nvPr>
        </p:nvSpPr>
        <p:spPr>
          <a:xfrm>
            <a:off x="609600" y="801866"/>
            <a:ext cx="7937893" cy="5230634"/>
          </a:xfrm>
        </p:spPr>
        <p:txBody>
          <a:bodyPr vert="horz" lIns="91440" tIns="45720" rIns="91440" bIns="45720" rtlCol="0" anchor="ctr">
            <a:normAutofit/>
          </a:bodyPr>
          <a:lstStyle/>
          <a:p>
            <a:pPr marL="0" indent="0" algn="ctr">
              <a:buNone/>
            </a:pPr>
            <a:r>
              <a:rPr lang="en-US" sz="3800" dirty="0">
                <a:solidFill>
                  <a:schemeClr val="bg1"/>
                </a:solidFill>
              </a:rPr>
              <a:t>“Most people do not listen with the intent to understand; they listen with the intent to reply.”</a:t>
            </a:r>
          </a:p>
          <a:p>
            <a:endParaRPr lang="en-US" sz="2400" dirty="0">
              <a:solidFill>
                <a:srgbClr val="000000"/>
              </a:solidFill>
            </a:endParaRPr>
          </a:p>
          <a:p>
            <a:pPr marL="0" indent="0" algn="ctr">
              <a:buNone/>
            </a:pPr>
            <a:r>
              <a:rPr lang="en-US" sz="2000" dirty="0">
                <a:solidFill>
                  <a:schemeClr val="bg1"/>
                </a:solidFill>
              </a:rPr>
              <a:t>Source: Stephen Covey, The Seven Habits of Highly </a:t>
            </a:r>
            <a:br>
              <a:rPr lang="en-US" sz="2000" dirty="0">
                <a:solidFill>
                  <a:schemeClr val="bg1"/>
                </a:solidFill>
              </a:rPr>
            </a:br>
            <a:r>
              <a:rPr lang="en-US" sz="2000" dirty="0">
                <a:solidFill>
                  <a:schemeClr val="bg1"/>
                </a:solidFill>
              </a:rPr>
              <a:t>Effective People</a:t>
            </a:r>
          </a:p>
        </p:txBody>
      </p:sp>
    </p:spTree>
    <p:extLst>
      <p:ext uri="{BB962C8B-B14F-4D97-AF65-F5344CB8AC3E}">
        <p14:creationId xmlns:p14="http://schemas.microsoft.com/office/powerpoint/2010/main" val="3678415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2704"/>
            <a:ext cx="8515350" cy="1325563"/>
          </a:xfrm>
        </p:spPr>
        <p:txBody>
          <a:bodyPr vert="horz" lIns="91440" tIns="45720" rIns="91440" bIns="45720" rtlCol="0" anchor="ctr">
            <a:normAutofit/>
          </a:bodyPr>
          <a:lstStyle/>
          <a:p>
            <a:pPr algn="l" defTabSz="914400"/>
            <a:r>
              <a:rPr lang="en-US" dirty="0"/>
              <a:t>Three key MI skills</a:t>
            </a:r>
          </a:p>
        </p:txBody>
      </p:sp>
      <p:pic>
        <p:nvPicPr>
          <p:cNvPr id="6" name="Picture 5" descr="set of 3 keys on a ring"/>
          <p:cNvPicPr>
            <a:picLocks noChangeAspect="1"/>
          </p:cNvPicPr>
          <p:nvPr/>
        </p:nvPicPr>
        <p:blipFill rotWithShape="1">
          <a:blip r:embed="rId3" cstate="print">
            <a:extLst>
              <a:ext uri="{28A0092B-C50C-407E-A947-70E740481C1C}">
                <a14:useLocalDpi xmlns:a14="http://schemas.microsoft.com/office/drawing/2010/main" val="0"/>
              </a:ext>
            </a:extLst>
          </a:blip>
          <a:srcRect l="15419" t="7554" r="20561" b="10545"/>
          <a:stretch/>
        </p:blipFill>
        <p:spPr>
          <a:xfrm>
            <a:off x="133350" y="1657349"/>
            <a:ext cx="3897974" cy="3314701"/>
          </a:xfrm>
          <a:prstGeom prst="rect">
            <a:avLst/>
          </a:prstGeom>
        </p:spPr>
      </p:pic>
      <p:sp>
        <p:nvSpPr>
          <p:cNvPr id="8" name="Text Placeholder 3">
            <a:extLst>
              <a:ext uri="{FF2B5EF4-FFF2-40B4-BE49-F238E27FC236}">
                <a16:creationId xmlns:a16="http://schemas.microsoft.com/office/drawing/2014/main" id="{740FA690-DA64-4B5C-9DD2-F42D89550BE3}"/>
              </a:ext>
            </a:extLst>
          </p:cNvPr>
          <p:cNvSpPr txBox="1">
            <a:spLocks/>
          </p:cNvSpPr>
          <p:nvPr/>
        </p:nvSpPr>
        <p:spPr>
          <a:xfrm>
            <a:off x="4952881" y="3651337"/>
            <a:ext cx="3467515" cy="1864414"/>
          </a:xfrm>
          <a:prstGeom prst="rect">
            <a:avLst/>
          </a:prstGeom>
          <a:solidFill>
            <a:srgbClr val="A4C696"/>
          </a:solidFill>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dirty="0">
                <a:solidFill>
                  <a:schemeClr val="bg1"/>
                </a:solidFill>
                <a:latin typeface="Arial" panose="020B0604020202020204" pitchFamily="34" charset="0"/>
                <a:cs typeface="Arial" panose="020B0604020202020204" pitchFamily="34" charset="0"/>
              </a:rPr>
              <a:t>Helpful skills for increasing patient’s readiness to change and dealing with “sticky situations.”</a:t>
            </a:r>
          </a:p>
        </p:txBody>
      </p:sp>
      <p:sp>
        <p:nvSpPr>
          <p:cNvPr id="2" name="Rectangle 1">
            <a:extLst>
              <a:ext uri="{FF2B5EF4-FFF2-40B4-BE49-F238E27FC236}">
                <a16:creationId xmlns:a16="http://schemas.microsoft.com/office/drawing/2014/main" id="{B6726859-13DD-4077-95EB-76DE8E1E73DE}"/>
              </a:ext>
            </a:extLst>
          </p:cNvPr>
          <p:cNvSpPr/>
          <p:nvPr/>
        </p:nvSpPr>
        <p:spPr>
          <a:xfrm>
            <a:off x="4737652" y="1908618"/>
            <a:ext cx="3897974" cy="1337802"/>
          </a:xfrm>
          <a:prstGeom prst="rect">
            <a:avLst/>
          </a:prstGeom>
        </p:spPr>
        <p:txBody>
          <a:bodyPr wrap="square">
            <a:spAutoFit/>
          </a:bodyPr>
          <a:lstStyle/>
          <a:p>
            <a:pPr marL="342900" marR="0" lvl="0" indent="-342900">
              <a:lnSpc>
                <a:spcPct val="115000"/>
              </a:lnSpc>
              <a:spcBef>
                <a:spcPts val="0"/>
              </a:spcBef>
              <a:spcAft>
                <a:spcPts val="0"/>
              </a:spcAft>
              <a:buFont typeface="+mj-lt"/>
              <a:buAutoNum type="arabicParenR"/>
            </a:pPr>
            <a:r>
              <a:rPr lang="en-US" sz="2400" dirty="0">
                <a:latin typeface="Tahoma" panose="020B0604030504040204" pitchFamily="34" charset="0"/>
                <a:ea typeface="Times New Roman" panose="02020603050405020304" pitchFamily="18" charset="0"/>
                <a:cs typeface="Times New Roman" panose="02020603050405020304" pitchFamily="18" charset="0"/>
              </a:rPr>
              <a:t>Reflective Listening</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arenR"/>
            </a:pPr>
            <a:r>
              <a:rPr lang="en-US" sz="2400" dirty="0">
                <a:latin typeface="Tahoma" panose="020B0604030504040204" pitchFamily="34" charset="0"/>
                <a:ea typeface="Times New Roman" panose="02020603050405020304" pitchFamily="18" charset="0"/>
                <a:cs typeface="Times New Roman" panose="02020603050405020304" pitchFamily="18" charset="0"/>
              </a:rPr>
              <a:t>Open-ended Questions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j-lt"/>
              <a:buAutoNum type="arabicParenR"/>
            </a:pPr>
            <a:r>
              <a:rPr lang="en-US" sz="2400" dirty="0">
                <a:latin typeface="Tahoma" panose="020B0604030504040204" pitchFamily="34" charset="0"/>
                <a:ea typeface="Times New Roman" panose="02020603050405020304" pitchFamily="18" charset="0"/>
                <a:cs typeface="Times New Roman" panose="02020603050405020304" pitchFamily="18" charset="0"/>
              </a:rPr>
              <a:t>Affirmations</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0975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Reflective listening</a:t>
            </a:r>
          </a:p>
        </p:txBody>
      </p:sp>
      <p:pic>
        <p:nvPicPr>
          <p:cNvPr id="7" name="Picture 2" descr="Person in boat on lake with reflection of hills in wate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1944" r="332" b="9721"/>
          <a:stretch/>
        </p:blipFill>
        <p:spPr bwMode="auto">
          <a:xfrm>
            <a:off x="20" y="819150"/>
            <a:ext cx="9143980" cy="5372100"/>
          </a:xfrm>
          <a:prstGeom prst="rect">
            <a:avLst/>
          </a:prstGeom>
          <a:noFill/>
        </p:spPr>
      </p:pic>
    </p:spTree>
    <p:extLst>
      <p:ext uri="{BB962C8B-B14F-4D97-AF65-F5344CB8AC3E}">
        <p14:creationId xmlns:p14="http://schemas.microsoft.com/office/powerpoint/2010/main" val="266177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What is reflective listening?</a:t>
            </a:r>
          </a:p>
        </p:txBody>
      </p:sp>
      <p:pic>
        <p:nvPicPr>
          <p:cNvPr id="2" name="Picture 1" descr="Man talking to wom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766012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Thinking reflectively: Exercise</a:t>
            </a:r>
          </a:p>
        </p:txBody>
      </p:sp>
      <p:sp>
        <p:nvSpPr>
          <p:cNvPr id="2" name="Content Placeholder 1"/>
          <p:cNvSpPr>
            <a:spLocks noGrp="1"/>
          </p:cNvSpPr>
          <p:nvPr>
            <p:ph sz="quarter" idx="10"/>
          </p:nvPr>
        </p:nvSpPr>
        <p:spPr>
          <a:xfrm>
            <a:off x="177803" y="1143000"/>
            <a:ext cx="8525327" cy="4754343"/>
          </a:xfrm>
        </p:spPr>
        <p:txBody>
          <a:bodyPr>
            <a:noAutofit/>
          </a:bodyPr>
          <a:lstStyle/>
          <a:p>
            <a:pPr marL="457200" indent="-457200">
              <a:lnSpc>
                <a:spcPct val="100000"/>
              </a:lnSpc>
              <a:buFont typeface="+mj-lt"/>
              <a:buAutoNum type="arabicPeriod"/>
            </a:pPr>
            <a:r>
              <a:rPr lang="en-US" sz="2400" dirty="0"/>
              <a:t>Split up into triads – 1 speaker and 2 listeners; each person will take a turn being a speaker</a:t>
            </a:r>
            <a:br>
              <a:rPr lang="en-US" sz="2400" dirty="0"/>
            </a:br>
            <a:endParaRPr lang="en-US" sz="2400" dirty="0"/>
          </a:p>
          <a:p>
            <a:pPr marL="457200" indent="-457200">
              <a:lnSpc>
                <a:spcPct val="100000"/>
              </a:lnSpc>
              <a:buFont typeface="+mj-lt"/>
              <a:buAutoNum type="arabicPeriod"/>
            </a:pPr>
            <a:r>
              <a:rPr lang="en-US" sz="2400" dirty="0"/>
              <a:t>Each person shares a personal statement, filling in the blank: </a:t>
            </a:r>
            <a:r>
              <a:rPr lang="en-US" sz="2400" i="1" dirty="0"/>
              <a:t>One thing I like about myself is _______</a:t>
            </a:r>
            <a:br>
              <a:rPr lang="en-US" sz="2400" i="1" dirty="0"/>
            </a:br>
            <a:endParaRPr lang="en-US" sz="2400" dirty="0"/>
          </a:p>
          <a:p>
            <a:pPr marL="457200" indent="-457200">
              <a:lnSpc>
                <a:spcPct val="100000"/>
              </a:lnSpc>
              <a:buFont typeface="+mj-lt"/>
              <a:buAutoNum type="arabicPeriod"/>
            </a:pPr>
            <a:r>
              <a:rPr lang="en-US" sz="2400" dirty="0"/>
              <a:t>Listeners respond with “Do you mean that_____”, filling in the blank with their guesses (up to 5).</a:t>
            </a:r>
            <a:br>
              <a:rPr lang="en-US" sz="2400" dirty="0"/>
            </a:br>
            <a:endParaRPr lang="en-US" sz="2400" dirty="0"/>
          </a:p>
          <a:p>
            <a:pPr marL="457200" indent="-457200">
              <a:lnSpc>
                <a:spcPct val="100000"/>
              </a:lnSpc>
              <a:buFont typeface="+mj-lt"/>
              <a:buAutoNum type="arabicPeriod"/>
            </a:pPr>
            <a:r>
              <a:rPr lang="en-US" sz="2400" dirty="0"/>
              <a:t>The speaker responds with only “yes” or “no” to each guess.</a:t>
            </a:r>
          </a:p>
        </p:txBody>
      </p:sp>
    </p:spTree>
    <p:extLst>
      <p:ext uri="{BB962C8B-B14F-4D97-AF65-F5344CB8AC3E}">
        <p14:creationId xmlns:p14="http://schemas.microsoft.com/office/powerpoint/2010/main" val="2762339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Using reflective listening</a:t>
            </a:r>
          </a:p>
        </p:txBody>
      </p:sp>
      <p:sp>
        <p:nvSpPr>
          <p:cNvPr id="2" name="Content Placeholder 1"/>
          <p:cNvSpPr>
            <a:spLocks noGrp="1"/>
          </p:cNvSpPr>
          <p:nvPr>
            <p:ph sz="quarter" idx="10"/>
          </p:nvPr>
        </p:nvSpPr>
        <p:spPr>
          <a:xfrm>
            <a:off x="529389" y="1057836"/>
            <a:ext cx="8021053" cy="5072032"/>
          </a:xfrm>
        </p:spPr>
        <p:txBody>
          <a:bodyPr>
            <a:normAutofit/>
          </a:bodyPr>
          <a:lstStyle/>
          <a:p>
            <a:pPr marL="0" indent="0">
              <a:lnSpc>
                <a:spcPct val="110000"/>
              </a:lnSpc>
              <a:buNone/>
            </a:pPr>
            <a:r>
              <a:rPr lang="en-US" sz="3200" b="1" dirty="0">
                <a:solidFill>
                  <a:srgbClr val="C00000"/>
                </a:solidFill>
              </a:rPr>
              <a:t>NO: </a:t>
            </a:r>
          </a:p>
          <a:p>
            <a:pPr marL="0" indent="0">
              <a:lnSpc>
                <a:spcPct val="110000"/>
              </a:lnSpc>
              <a:buNone/>
            </a:pPr>
            <a:r>
              <a:rPr lang="en-US" sz="2800" dirty="0"/>
              <a:t>“Do you mean. . .?”</a:t>
            </a:r>
            <a:br>
              <a:rPr lang="en-US" sz="2800" dirty="0"/>
            </a:br>
            <a:endParaRPr lang="en-US" sz="2800" dirty="0"/>
          </a:p>
          <a:p>
            <a:pPr marL="0" indent="0">
              <a:lnSpc>
                <a:spcPct val="110000"/>
              </a:lnSpc>
              <a:buNone/>
            </a:pPr>
            <a:r>
              <a:rPr lang="en-US" sz="3200" b="1" dirty="0">
                <a:solidFill>
                  <a:schemeClr val="accent6">
                    <a:lumMod val="75000"/>
                  </a:schemeClr>
                </a:solidFill>
              </a:rPr>
              <a:t>YES: </a:t>
            </a:r>
          </a:p>
          <a:p>
            <a:pPr marL="0" indent="0">
              <a:lnSpc>
                <a:spcPct val="110000"/>
              </a:lnSpc>
              <a:buNone/>
            </a:pPr>
            <a:r>
              <a:rPr lang="en-US" sz="2800" dirty="0"/>
              <a:t>Use a statement, not a question.</a:t>
            </a:r>
          </a:p>
          <a:p>
            <a:pPr marL="0" indent="0">
              <a:lnSpc>
                <a:spcPct val="110000"/>
              </a:lnSpc>
              <a:buNone/>
            </a:pPr>
            <a:r>
              <a:rPr lang="en-US" sz="2400" dirty="0"/>
              <a:t>Examples: “You. . .”</a:t>
            </a:r>
          </a:p>
          <a:p>
            <a:pPr marL="0" indent="0">
              <a:lnSpc>
                <a:spcPct val="110000"/>
              </a:lnSpc>
              <a:buNone/>
            </a:pPr>
            <a:r>
              <a:rPr lang="en-US" sz="2400" dirty="0"/>
              <a:t>		  “So you. . .”</a:t>
            </a:r>
          </a:p>
          <a:p>
            <a:pPr marL="0" indent="0">
              <a:lnSpc>
                <a:spcPct val="110000"/>
              </a:lnSpc>
              <a:buNone/>
            </a:pPr>
            <a:r>
              <a:rPr lang="en-US" sz="2400" dirty="0"/>
              <a:t>  		  “It’s like. . .”</a:t>
            </a:r>
          </a:p>
          <a:p>
            <a:pPr marL="0" indent="0">
              <a:lnSpc>
                <a:spcPct val="110000"/>
              </a:lnSpc>
              <a:buNone/>
            </a:pPr>
            <a:r>
              <a:rPr lang="en-US" sz="2400" dirty="0"/>
              <a:t>		  “You feel. . .”</a:t>
            </a:r>
          </a:p>
          <a:p>
            <a:pPr lvl="5">
              <a:lnSpc>
                <a:spcPct val="110000"/>
              </a:lnSpc>
              <a:buFontTx/>
              <a:buChar char="•"/>
            </a:pPr>
            <a:endParaRPr lang="en-US" sz="1650" dirty="0"/>
          </a:p>
        </p:txBody>
      </p:sp>
    </p:spTree>
    <p:extLst>
      <p:ext uri="{BB962C8B-B14F-4D97-AF65-F5344CB8AC3E}">
        <p14:creationId xmlns:p14="http://schemas.microsoft.com/office/powerpoint/2010/main" val="154399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How might this look in your work? </a:t>
            </a:r>
          </a:p>
        </p:txBody>
      </p:sp>
      <p:pic>
        <p:nvPicPr>
          <p:cNvPr id="6" name="Picture Placeholder 5" descr="Two men talking">
            <a:extLst>
              <a:ext uri="{FF2B5EF4-FFF2-40B4-BE49-F238E27FC236}">
                <a16:creationId xmlns:a16="http://schemas.microsoft.com/office/drawing/2014/main" id="{E9F72BCA-2F83-426F-9A5F-CB833DDCAF8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240" r="27240"/>
          <a:stretch>
            <a:fillRect/>
          </a:stretch>
        </p:blipFill>
        <p:spPr>
          <a:xfrm>
            <a:off x="6546873" y="1050580"/>
            <a:ext cx="2417938" cy="3543191"/>
          </a:xfrm>
        </p:spPr>
      </p:pic>
      <p:sp>
        <p:nvSpPr>
          <p:cNvPr id="2" name="Content Placeholder 1"/>
          <p:cNvSpPr>
            <a:spLocks noGrp="1"/>
          </p:cNvSpPr>
          <p:nvPr>
            <p:ph sz="quarter" idx="10"/>
          </p:nvPr>
        </p:nvSpPr>
        <p:spPr>
          <a:xfrm>
            <a:off x="410804" y="1050580"/>
            <a:ext cx="6218596" cy="5232399"/>
          </a:xfrm>
        </p:spPr>
        <p:txBody>
          <a:bodyPr>
            <a:normAutofit/>
          </a:bodyPr>
          <a:lstStyle/>
          <a:p>
            <a:pPr marL="0" indent="0">
              <a:lnSpc>
                <a:spcPct val="100000"/>
              </a:lnSpc>
              <a:spcBef>
                <a:spcPts val="0"/>
              </a:spcBef>
              <a:spcAft>
                <a:spcPts val="600"/>
              </a:spcAft>
              <a:buNone/>
            </a:pPr>
            <a:r>
              <a:rPr lang="en-US" sz="2600" b="1" dirty="0"/>
              <a:t>Patient</a:t>
            </a:r>
            <a:r>
              <a:rPr lang="en-US" sz="2600" dirty="0"/>
              <a:t>: I thought since my appointment was the first thing in the morning I wouldn’t have to wait so long.</a:t>
            </a:r>
          </a:p>
          <a:p>
            <a:pPr marL="0" indent="0">
              <a:lnSpc>
                <a:spcPct val="100000"/>
              </a:lnSpc>
              <a:spcBef>
                <a:spcPts val="0"/>
              </a:spcBef>
              <a:spcAft>
                <a:spcPts val="600"/>
              </a:spcAft>
              <a:buNone/>
            </a:pPr>
            <a:endParaRPr lang="en-US" sz="2600" dirty="0"/>
          </a:p>
          <a:p>
            <a:pPr marL="0" indent="0">
              <a:lnSpc>
                <a:spcPct val="100000"/>
              </a:lnSpc>
              <a:spcBef>
                <a:spcPts val="0"/>
              </a:spcBef>
              <a:spcAft>
                <a:spcPts val="600"/>
              </a:spcAft>
              <a:buNone/>
            </a:pPr>
            <a:r>
              <a:rPr lang="en-US" sz="2600" b="1" dirty="0"/>
              <a:t>Reflection</a:t>
            </a:r>
            <a:r>
              <a:rPr lang="en-US" sz="2600" dirty="0"/>
              <a:t>: One of the reasons you made your appointment for 8:00 a.m. was to avoid the wait and you’re frustrated it is taking so long to get in.</a:t>
            </a:r>
            <a:endParaRPr lang="en-US" dirty="0"/>
          </a:p>
        </p:txBody>
      </p:sp>
    </p:spTree>
    <p:extLst>
      <p:ext uri="{BB962C8B-B14F-4D97-AF65-F5344CB8AC3E}">
        <p14:creationId xmlns:p14="http://schemas.microsoft.com/office/powerpoint/2010/main" val="2850528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Learning objectives</a:t>
            </a:r>
          </a:p>
        </p:txBody>
      </p:sp>
      <p:sp>
        <p:nvSpPr>
          <p:cNvPr id="2" name="Content Placeholder 1"/>
          <p:cNvSpPr>
            <a:spLocks noGrp="1"/>
          </p:cNvSpPr>
          <p:nvPr>
            <p:ph sz="quarter" idx="10"/>
          </p:nvPr>
        </p:nvSpPr>
        <p:spPr>
          <a:xfrm>
            <a:off x="188385" y="897468"/>
            <a:ext cx="8607272" cy="5232399"/>
          </a:xfrm>
        </p:spPr>
        <p:txBody>
          <a:bodyPr>
            <a:normAutofit/>
          </a:bodyPr>
          <a:lstStyle/>
          <a:p>
            <a:pPr marL="0" indent="0">
              <a:lnSpc>
                <a:spcPct val="100000"/>
              </a:lnSpc>
              <a:spcBef>
                <a:spcPts val="0"/>
              </a:spcBef>
              <a:spcAft>
                <a:spcPts val="600"/>
              </a:spcAft>
              <a:buNone/>
            </a:pPr>
            <a:endParaRPr lang="en-US" sz="2500" dirty="0"/>
          </a:p>
          <a:p>
            <a:pPr marL="0" indent="0">
              <a:lnSpc>
                <a:spcPct val="100000"/>
              </a:lnSpc>
              <a:spcBef>
                <a:spcPts val="0"/>
              </a:spcBef>
              <a:spcAft>
                <a:spcPts val="600"/>
              </a:spcAft>
              <a:buNone/>
            </a:pPr>
            <a:r>
              <a:rPr lang="en-US" sz="2500" dirty="0"/>
              <a:t>After completing this module participants will be able to:</a:t>
            </a:r>
            <a:br>
              <a:rPr lang="en-US" sz="2500" dirty="0"/>
            </a:br>
            <a:endParaRPr lang="en-US" sz="2500" dirty="0"/>
          </a:p>
          <a:p>
            <a:pPr marL="365760" indent="-365760">
              <a:lnSpc>
                <a:spcPct val="100000"/>
              </a:lnSpc>
              <a:spcBef>
                <a:spcPts val="0"/>
              </a:spcBef>
              <a:spcAft>
                <a:spcPts val="600"/>
              </a:spcAft>
            </a:pPr>
            <a:r>
              <a:rPr lang="en-US" sz="2500" b="1" dirty="0"/>
              <a:t>Identify</a:t>
            </a:r>
            <a:r>
              <a:rPr lang="en-US" sz="2500" dirty="0"/>
              <a:t> the value of Motivational Interviewing (MI) as a way of communicating with patients to support patient-centered care.</a:t>
            </a:r>
            <a:br>
              <a:rPr lang="en-US" sz="2500" dirty="0"/>
            </a:br>
            <a:endParaRPr lang="en-US" sz="2500" dirty="0"/>
          </a:p>
          <a:p>
            <a:pPr marL="365760" indent="-365760">
              <a:lnSpc>
                <a:spcPct val="100000"/>
              </a:lnSpc>
              <a:spcBef>
                <a:spcPts val="0"/>
              </a:spcBef>
              <a:spcAft>
                <a:spcPts val="600"/>
              </a:spcAft>
            </a:pPr>
            <a:r>
              <a:rPr lang="en-US" sz="2500" b="1" dirty="0"/>
              <a:t>Describe</a:t>
            </a:r>
            <a:r>
              <a:rPr lang="en-US" sz="2500" dirty="0"/>
              <a:t> the role of listening and empathy in  supporting patient’s change efforts.</a:t>
            </a:r>
            <a:br>
              <a:rPr lang="en-US" sz="2500" dirty="0"/>
            </a:br>
            <a:endParaRPr lang="en-US" sz="2500" dirty="0"/>
          </a:p>
          <a:p>
            <a:pPr marL="365760" indent="-365760">
              <a:lnSpc>
                <a:spcPct val="100000"/>
              </a:lnSpc>
              <a:spcBef>
                <a:spcPts val="0"/>
              </a:spcBef>
              <a:spcAft>
                <a:spcPts val="600"/>
              </a:spcAft>
            </a:pPr>
            <a:r>
              <a:rPr lang="en-US" sz="2500" b="1" dirty="0"/>
              <a:t>Utilize</a:t>
            </a:r>
            <a:r>
              <a:rPr lang="en-US" sz="2500" dirty="0"/>
              <a:t> three core MI skills to handle “sticky situations” with patients. </a:t>
            </a:r>
          </a:p>
          <a:p>
            <a:endParaRPr lang="en-US" sz="2500" dirty="0"/>
          </a:p>
        </p:txBody>
      </p:sp>
    </p:spTree>
    <p:extLst>
      <p:ext uri="{BB962C8B-B14F-4D97-AF65-F5344CB8AC3E}">
        <p14:creationId xmlns:p14="http://schemas.microsoft.com/office/powerpoint/2010/main" val="3266661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How might this look in your work? </a:t>
            </a:r>
          </a:p>
        </p:txBody>
      </p:sp>
      <p:pic>
        <p:nvPicPr>
          <p:cNvPr id="7" name="Picture Placeholder 5" descr="Two men talking">
            <a:extLst>
              <a:ext uri="{FF2B5EF4-FFF2-40B4-BE49-F238E27FC236}">
                <a16:creationId xmlns:a16="http://schemas.microsoft.com/office/drawing/2014/main" id="{E599D9D8-7FFE-43F9-913C-07F119331191}"/>
              </a:ext>
            </a:extLst>
          </p:cNvPr>
          <p:cNvPicPr>
            <a:picLocks noChangeAspect="1"/>
          </p:cNvPicPr>
          <p:nvPr/>
        </p:nvPicPr>
        <p:blipFill>
          <a:blip r:embed="rId2">
            <a:extLst>
              <a:ext uri="{28A0092B-C50C-407E-A947-70E740481C1C}">
                <a14:useLocalDpi xmlns:a14="http://schemas.microsoft.com/office/drawing/2010/main" val="0"/>
              </a:ext>
            </a:extLst>
          </a:blip>
          <a:srcRect l="27240" r="27240"/>
          <a:stretch>
            <a:fillRect/>
          </a:stretch>
        </p:blipFill>
        <p:spPr>
          <a:xfrm>
            <a:off x="6546873" y="1050580"/>
            <a:ext cx="2417938" cy="3543191"/>
          </a:xfrm>
          <a:prstGeom prst="rect">
            <a:avLst/>
          </a:prstGeom>
        </p:spPr>
      </p:pic>
      <p:sp>
        <p:nvSpPr>
          <p:cNvPr id="2" name="Content Placeholder 1"/>
          <p:cNvSpPr>
            <a:spLocks noGrp="1"/>
          </p:cNvSpPr>
          <p:nvPr>
            <p:ph sz="quarter" idx="10"/>
          </p:nvPr>
        </p:nvSpPr>
        <p:spPr>
          <a:xfrm>
            <a:off x="410804" y="1050580"/>
            <a:ext cx="6218596" cy="5232399"/>
          </a:xfrm>
        </p:spPr>
        <p:txBody>
          <a:bodyPr>
            <a:normAutofit/>
          </a:bodyPr>
          <a:lstStyle/>
          <a:p>
            <a:pPr marL="0" indent="0">
              <a:lnSpc>
                <a:spcPct val="100000"/>
              </a:lnSpc>
              <a:spcBef>
                <a:spcPts val="0"/>
              </a:spcBef>
              <a:spcAft>
                <a:spcPts val="600"/>
              </a:spcAft>
              <a:buNone/>
            </a:pPr>
            <a:r>
              <a:rPr lang="en-US" sz="2600" b="1" dirty="0"/>
              <a:t>Patient</a:t>
            </a:r>
            <a:r>
              <a:rPr lang="en-US" sz="2600" dirty="0"/>
              <a:t>: I would really like to see my regular doctor, but I guess she won’t be available next month.</a:t>
            </a:r>
          </a:p>
          <a:p>
            <a:pPr marL="0" indent="0">
              <a:lnSpc>
                <a:spcPct val="100000"/>
              </a:lnSpc>
              <a:spcBef>
                <a:spcPts val="0"/>
              </a:spcBef>
              <a:spcAft>
                <a:spcPts val="600"/>
              </a:spcAft>
              <a:buNone/>
            </a:pPr>
            <a:endParaRPr lang="en-US" sz="2600" dirty="0"/>
          </a:p>
          <a:p>
            <a:pPr marL="0" indent="0">
              <a:lnSpc>
                <a:spcPct val="100000"/>
              </a:lnSpc>
              <a:spcBef>
                <a:spcPts val="0"/>
              </a:spcBef>
              <a:spcAft>
                <a:spcPts val="600"/>
              </a:spcAft>
              <a:buNone/>
            </a:pPr>
            <a:r>
              <a:rPr lang="en-US" sz="2600" b="1" dirty="0"/>
              <a:t>Reflection</a:t>
            </a:r>
            <a:r>
              <a:rPr lang="en-US" sz="2600" dirty="0"/>
              <a:t>: I get it, It’s hard to see a new doctor.</a:t>
            </a:r>
          </a:p>
          <a:p>
            <a:endParaRPr lang="en-US" dirty="0"/>
          </a:p>
        </p:txBody>
      </p:sp>
    </p:spTree>
    <p:extLst>
      <p:ext uri="{BB962C8B-B14F-4D97-AF65-F5344CB8AC3E}">
        <p14:creationId xmlns:p14="http://schemas.microsoft.com/office/powerpoint/2010/main" val="1187314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Your turn to practice</a:t>
            </a:r>
          </a:p>
        </p:txBody>
      </p:sp>
      <p:sp>
        <p:nvSpPr>
          <p:cNvPr id="2" name="Content Placeholder 1"/>
          <p:cNvSpPr>
            <a:spLocks noGrp="1"/>
          </p:cNvSpPr>
          <p:nvPr>
            <p:ph sz="quarter" idx="10"/>
          </p:nvPr>
        </p:nvSpPr>
        <p:spPr>
          <a:xfrm>
            <a:off x="188384" y="1150374"/>
            <a:ext cx="8483667" cy="4979493"/>
          </a:xfrm>
        </p:spPr>
        <p:txBody>
          <a:bodyPr>
            <a:normAutofit/>
          </a:bodyPr>
          <a:lstStyle/>
          <a:p>
            <a:pPr marL="0" indent="0">
              <a:lnSpc>
                <a:spcPct val="100000"/>
              </a:lnSpc>
              <a:spcBef>
                <a:spcPts val="0"/>
              </a:spcBef>
              <a:spcAft>
                <a:spcPts val="600"/>
              </a:spcAft>
              <a:buNone/>
            </a:pPr>
            <a:r>
              <a:rPr lang="en-US" sz="2600" b="1" dirty="0"/>
              <a:t>Statement 1:</a:t>
            </a:r>
          </a:p>
          <a:p>
            <a:pPr marL="0" indent="0">
              <a:lnSpc>
                <a:spcPct val="100000"/>
              </a:lnSpc>
              <a:spcBef>
                <a:spcPts val="0"/>
              </a:spcBef>
              <a:spcAft>
                <a:spcPts val="600"/>
              </a:spcAft>
              <a:buNone/>
            </a:pPr>
            <a:r>
              <a:rPr lang="en-US" sz="2600" b="1" dirty="0"/>
              <a:t>Patient</a:t>
            </a:r>
            <a:r>
              <a:rPr lang="en-US" sz="2600" dirty="0"/>
              <a:t>: I’m so glad I was able to get in today, I really needed to be seen.</a:t>
            </a:r>
          </a:p>
          <a:p>
            <a:pPr>
              <a:lnSpc>
                <a:spcPct val="100000"/>
              </a:lnSpc>
              <a:spcBef>
                <a:spcPts val="0"/>
              </a:spcBef>
              <a:spcAft>
                <a:spcPts val="600"/>
              </a:spcAft>
            </a:pPr>
            <a:r>
              <a:rPr lang="en-US" sz="2600" dirty="0"/>
              <a:t>Come up with two reflections for this patient statement.</a:t>
            </a:r>
          </a:p>
          <a:p>
            <a:pPr marL="0" indent="0">
              <a:lnSpc>
                <a:spcPct val="100000"/>
              </a:lnSpc>
              <a:spcBef>
                <a:spcPts val="0"/>
              </a:spcBef>
              <a:spcAft>
                <a:spcPts val="600"/>
              </a:spcAft>
              <a:buNone/>
            </a:pPr>
            <a:endParaRPr lang="en-US" sz="2600" dirty="0"/>
          </a:p>
          <a:p>
            <a:pPr marL="0" indent="0">
              <a:lnSpc>
                <a:spcPct val="100000"/>
              </a:lnSpc>
              <a:spcBef>
                <a:spcPts val="0"/>
              </a:spcBef>
              <a:spcAft>
                <a:spcPts val="600"/>
              </a:spcAft>
              <a:buNone/>
            </a:pPr>
            <a:r>
              <a:rPr lang="en-US" sz="2600" b="1" dirty="0"/>
              <a:t>Statement 2:</a:t>
            </a:r>
          </a:p>
          <a:p>
            <a:pPr marL="0" indent="0">
              <a:lnSpc>
                <a:spcPct val="100000"/>
              </a:lnSpc>
              <a:spcBef>
                <a:spcPts val="0"/>
              </a:spcBef>
              <a:spcAft>
                <a:spcPts val="600"/>
              </a:spcAft>
              <a:buNone/>
            </a:pPr>
            <a:r>
              <a:rPr lang="en-US" sz="2600" b="1" dirty="0"/>
              <a:t>Patient</a:t>
            </a:r>
            <a:r>
              <a:rPr lang="en-US" sz="2600" dirty="0"/>
              <a:t>: I</a:t>
            </a:r>
            <a:r>
              <a:rPr lang="en-US" sz="2600" i="1" dirty="0"/>
              <a:t> </a:t>
            </a:r>
            <a:r>
              <a:rPr lang="en-US" sz="2600" dirty="0"/>
              <a:t>hope I don’t have to wait forever to see the doctor today.</a:t>
            </a:r>
          </a:p>
          <a:p>
            <a:pPr>
              <a:lnSpc>
                <a:spcPct val="100000"/>
              </a:lnSpc>
              <a:spcBef>
                <a:spcPts val="0"/>
              </a:spcBef>
              <a:spcAft>
                <a:spcPts val="600"/>
              </a:spcAft>
            </a:pPr>
            <a:r>
              <a:rPr lang="en-US" sz="2600" dirty="0"/>
              <a:t>Come up with two reflections for this patient statement.</a:t>
            </a:r>
          </a:p>
          <a:p>
            <a:endParaRPr lang="en-US" sz="2600" dirty="0"/>
          </a:p>
        </p:txBody>
      </p:sp>
    </p:spTree>
    <p:extLst>
      <p:ext uri="{BB962C8B-B14F-4D97-AF65-F5344CB8AC3E}">
        <p14:creationId xmlns:p14="http://schemas.microsoft.com/office/powerpoint/2010/main" val="1095849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9459" y="152400"/>
            <a:ext cx="7125128" cy="457200"/>
          </a:xfrm>
        </p:spPr>
        <p:txBody>
          <a:bodyPr vert="horz" lIns="91440" tIns="45720" rIns="91440" bIns="45720" rtlCol="0" anchor="ctr">
            <a:noAutofit/>
          </a:bodyPr>
          <a:lstStyle/>
          <a:p>
            <a:pPr algn="l"/>
            <a:r>
              <a:rPr lang="en-US" kern="1200" dirty="0"/>
              <a:t>Open ended questions</a:t>
            </a:r>
          </a:p>
        </p:txBody>
      </p:sp>
      <p:pic>
        <p:nvPicPr>
          <p:cNvPr id="5" name="Picture 4" descr="Several conversation bubbles with question marks in them">
            <a:extLst>
              <a:ext uri="{FF2B5EF4-FFF2-40B4-BE49-F238E27FC236}">
                <a16:creationId xmlns:a16="http://schemas.microsoft.com/office/drawing/2014/main" id="{F7925E07-8A75-4EAF-A2AA-3EE372540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457" y="963877"/>
            <a:ext cx="4615543" cy="4615543"/>
          </a:xfrm>
          <a:prstGeom prst="rect">
            <a:avLst/>
          </a:prstGeom>
        </p:spPr>
      </p:pic>
      <p:sp>
        <p:nvSpPr>
          <p:cNvPr id="2" name="Content Placeholder 1"/>
          <p:cNvSpPr>
            <a:spLocks noGrp="1"/>
          </p:cNvSpPr>
          <p:nvPr>
            <p:ph sz="quarter" idx="10"/>
          </p:nvPr>
        </p:nvSpPr>
        <p:spPr>
          <a:xfrm>
            <a:off x="169459" y="963877"/>
            <a:ext cx="4783327" cy="4930246"/>
          </a:xfrm>
        </p:spPr>
        <p:txBody>
          <a:bodyPr vert="horz" lIns="91440" tIns="45720" rIns="91440" bIns="45720" rtlCol="0" anchor="ctr">
            <a:normAutofit/>
          </a:bodyPr>
          <a:lstStyle/>
          <a:p>
            <a:r>
              <a:rPr lang="en-US" sz="2500" dirty="0"/>
              <a:t>Gather broad descriptive information</a:t>
            </a:r>
            <a:br>
              <a:rPr lang="en-US" sz="2500" dirty="0"/>
            </a:br>
            <a:endParaRPr lang="en-US" sz="2500" dirty="0"/>
          </a:p>
          <a:p>
            <a:r>
              <a:rPr lang="en-US" sz="2500" dirty="0"/>
              <a:t>Require more of a response than a simple yes/no or fill in the blank </a:t>
            </a:r>
            <a:br>
              <a:rPr lang="en-US" sz="2500" dirty="0"/>
            </a:br>
            <a:endParaRPr lang="en-US" sz="2500" dirty="0"/>
          </a:p>
          <a:p>
            <a:r>
              <a:rPr lang="en-US" sz="2500" dirty="0"/>
              <a:t>Often start with words such as:</a:t>
            </a:r>
          </a:p>
          <a:p>
            <a:pPr lvl="1"/>
            <a:r>
              <a:rPr lang="en-US" sz="2500" dirty="0"/>
              <a:t>“How…” </a:t>
            </a:r>
          </a:p>
          <a:p>
            <a:pPr lvl="1"/>
            <a:r>
              <a:rPr lang="en-US" sz="2500" dirty="0"/>
              <a:t>“What…” </a:t>
            </a:r>
          </a:p>
          <a:p>
            <a:pPr lvl="1"/>
            <a:r>
              <a:rPr lang="en-US" sz="2500" dirty="0"/>
              <a:t>“Tell me about…” </a:t>
            </a:r>
          </a:p>
          <a:p>
            <a:endParaRPr lang="en-US" sz="2500" dirty="0">
              <a:latin typeface="+mn-lt"/>
              <a:cs typeface="+mn-cs"/>
            </a:endParaRPr>
          </a:p>
        </p:txBody>
      </p:sp>
    </p:spTree>
    <p:extLst>
      <p:ext uri="{BB962C8B-B14F-4D97-AF65-F5344CB8AC3E}">
        <p14:creationId xmlns:p14="http://schemas.microsoft.com/office/powerpoint/2010/main" val="1154437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0722" y="0"/>
            <a:ext cx="8893277" cy="876300"/>
          </a:xfrm>
        </p:spPr>
        <p:txBody>
          <a:bodyPr vert="horz" lIns="91440" tIns="45720" rIns="91440" bIns="45720" rtlCol="0" anchor="ctr">
            <a:normAutofit/>
          </a:bodyPr>
          <a:lstStyle/>
          <a:p>
            <a:pPr algn="l"/>
            <a:r>
              <a:rPr lang="en-US" dirty="0"/>
              <a:t>Ambivalence</a:t>
            </a:r>
          </a:p>
        </p:txBody>
      </p:sp>
      <p:pic>
        <p:nvPicPr>
          <p:cNvPr id="8" name="Picture 7" descr="Person with thumbs up and thumbs down">
            <a:extLst>
              <a:ext uri="{FF2B5EF4-FFF2-40B4-BE49-F238E27FC236}">
                <a16:creationId xmlns:a16="http://schemas.microsoft.com/office/drawing/2014/main" id="{4B6601F0-B419-47C8-BD1F-005CDE59E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862"/>
            <a:ext cx="9144000" cy="6400801"/>
          </a:xfrm>
          <a:prstGeom prst="rect">
            <a:avLst/>
          </a:prstGeom>
        </p:spPr>
      </p:pic>
      <p:sp>
        <p:nvSpPr>
          <p:cNvPr id="2" name="Content Placeholder 1"/>
          <p:cNvSpPr>
            <a:spLocks noGrp="1"/>
          </p:cNvSpPr>
          <p:nvPr>
            <p:ph sz="quarter" idx="10"/>
          </p:nvPr>
        </p:nvSpPr>
        <p:spPr>
          <a:xfrm>
            <a:off x="250721" y="876300"/>
            <a:ext cx="3776992" cy="2375262"/>
          </a:xfrm>
        </p:spPr>
        <p:txBody>
          <a:bodyPr vert="horz" lIns="91440" tIns="45720" rIns="91440" bIns="45720" rtlCol="0">
            <a:normAutofit/>
          </a:bodyPr>
          <a:lstStyle/>
          <a:p>
            <a:pPr marL="0" indent="0">
              <a:buNone/>
            </a:pPr>
            <a:r>
              <a:rPr lang="en-US" sz="3000" dirty="0">
                <a:solidFill>
                  <a:schemeClr val="bg1"/>
                </a:solidFill>
              </a:rPr>
              <a:t>A normal part of the change process. </a:t>
            </a:r>
          </a:p>
          <a:p>
            <a:endParaRPr lang="en-US" sz="3000" dirty="0">
              <a:latin typeface="+mn-lt"/>
              <a:cs typeface="+mn-cs"/>
            </a:endParaRPr>
          </a:p>
        </p:txBody>
      </p:sp>
    </p:spTree>
    <p:extLst>
      <p:ext uri="{BB962C8B-B14F-4D97-AF65-F5344CB8AC3E}">
        <p14:creationId xmlns:p14="http://schemas.microsoft.com/office/powerpoint/2010/main" val="1748842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1" y="-206375"/>
            <a:ext cx="8844642" cy="1325563"/>
          </a:xfrm>
        </p:spPr>
        <p:txBody>
          <a:bodyPr vert="horz" lIns="91440" tIns="45720" rIns="91440" bIns="45720" rtlCol="0" anchor="ctr">
            <a:normAutofit/>
          </a:bodyPr>
          <a:lstStyle/>
          <a:p>
            <a:pPr algn="l" defTabSz="914400"/>
            <a:r>
              <a:rPr lang="en-US" dirty="0"/>
              <a:t>Caution: Avoid the righting reflex</a:t>
            </a:r>
          </a:p>
        </p:txBody>
      </p:sp>
      <p:pic>
        <p:nvPicPr>
          <p:cNvPr id="10" name="Picture 9" descr="Someone's feet on a street with words RIGHT and arrow to right and WRONG and arrow to left in chalk on pavement">
            <a:extLst>
              <a:ext uri="{FF2B5EF4-FFF2-40B4-BE49-F238E27FC236}">
                <a16:creationId xmlns:a16="http://schemas.microsoft.com/office/drawing/2014/main" id="{1A863D28-E0E1-4FED-9559-177EC567B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808"/>
            <a:ext cx="9144000" cy="6108192"/>
          </a:xfrm>
          <a:prstGeom prst="rect">
            <a:avLst/>
          </a:prstGeom>
        </p:spPr>
      </p:pic>
    </p:spTree>
    <p:extLst>
      <p:ext uri="{BB962C8B-B14F-4D97-AF65-F5344CB8AC3E}">
        <p14:creationId xmlns:p14="http://schemas.microsoft.com/office/powerpoint/2010/main" val="3772203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MI and ambivalence – example 1</a:t>
            </a:r>
          </a:p>
        </p:txBody>
      </p:sp>
      <p:sp>
        <p:nvSpPr>
          <p:cNvPr id="2" name="Content Placeholder 1"/>
          <p:cNvSpPr>
            <a:spLocks noGrp="1"/>
          </p:cNvSpPr>
          <p:nvPr>
            <p:ph sz="quarter" idx="10"/>
          </p:nvPr>
        </p:nvSpPr>
        <p:spPr>
          <a:xfrm>
            <a:off x="188385" y="897468"/>
            <a:ext cx="8777812" cy="5232399"/>
          </a:xfrm>
        </p:spPr>
        <p:txBody>
          <a:bodyPr>
            <a:noAutofit/>
          </a:bodyPr>
          <a:lstStyle/>
          <a:p>
            <a:pPr marL="0" indent="0">
              <a:lnSpc>
                <a:spcPct val="100000"/>
              </a:lnSpc>
              <a:spcBef>
                <a:spcPts val="0"/>
              </a:spcBef>
              <a:spcAft>
                <a:spcPts val="600"/>
              </a:spcAft>
              <a:buNone/>
            </a:pPr>
            <a:r>
              <a:rPr lang="en-US" sz="2400" dirty="0"/>
              <a:t>A patient has been asked to by his doctor to make an appointment to see the behavioral health provider and you can tell he doesn’t really want to do it.</a:t>
            </a:r>
          </a:p>
          <a:p>
            <a:pPr marL="0" indent="0">
              <a:lnSpc>
                <a:spcPct val="100000"/>
              </a:lnSpc>
              <a:spcBef>
                <a:spcPts val="0"/>
              </a:spcBef>
              <a:spcAft>
                <a:spcPts val="600"/>
              </a:spcAft>
              <a:buNone/>
            </a:pPr>
            <a:endParaRPr lang="en-US" sz="2400" dirty="0"/>
          </a:p>
          <a:p>
            <a:pPr marL="0" indent="0">
              <a:lnSpc>
                <a:spcPct val="100000"/>
              </a:lnSpc>
              <a:spcBef>
                <a:spcPts val="0"/>
              </a:spcBef>
              <a:spcAft>
                <a:spcPts val="600"/>
              </a:spcAft>
              <a:buNone/>
            </a:pPr>
            <a:r>
              <a:rPr lang="en-US" sz="2400" b="1" dirty="0"/>
              <a:t>Patient</a:t>
            </a:r>
            <a:r>
              <a:rPr lang="en-US" sz="2400" dirty="0"/>
              <a:t>: Dr. Mautner wants me to make an appointment with the behavioral health provider to talk about my anxiety. But I don’t know if I really want to.</a:t>
            </a:r>
            <a:endParaRPr lang="en-US" sz="1200" dirty="0"/>
          </a:p>
          <a:p>
            <a:pPr marL="0" indent="0">
              <a:lnSpc>
                <a:spcPct val="100000"/>
              </a:lnSpc>
              <a:spcBef>
                <a:spcPts val="0"/>
              </a:spcBef>
              <a:spcAft>
                <a:spcPts val="600"/>
              </a:spcAft>
              <a:buNone/>
            </a:pPr>
            <a:endParaRPr lang="en-US" sz="1200" dirty="0"/>
          </a:p>
          <a:p>
            <a:pPr marL="0" indent="0">
              <a:lnSpc>
                <a:spcPct val="100000"/>
              </a:lnSpc>
              <a:spcBef>
                <a:spcPts val="0"/>
              </a:spcBef>
              <a:spcAft>
                <a:spcPts val="600"/>
              </a:spcAft>
              <a:buNone/>
            </a:pPr>
            <a:r>
              <a:rPr lang="en-US" sz="2400" b="1" dirty="0"/>
              <a:t>Support staff</a:t>
            </a:r>
            <a:r>
              <a:rPr lang="en-US" sz="2400" dirty="0"/>
              <a:t>: You are not sure you want to make this appointment and at the same time you really want some help with your anxiety.</a:t>
            </a:r>
            <a:endParaRPr lang="en-US" sz="1200" dirty="0"/>
          </a:p>
          <a:p>
            <a:pPr marL="0" indent="0">
              <a:lnSpc>
                <a:spcPct val="100000"/>
              </a:lnSpc>
              <a:spcBef>
                <a:spcPts val="0"/>
              </a:spcBef>
              <a:spcAft>
                <a:spcPts val="600"/>
              </a:spcAft>
              <a:buNone/>
            </a:pPr>
            <a:endParaRPr lang="en-US" sz="1200" dirty="0"/>
          </a:p>
          <a:p>
            <a:pPr marL="0" indent="0">
              <a:lnSpc>
                <a:spcPct val="100000"/>
              </a:lnSpc>
              <a:spcBef>
                <a:spcPts val="0"/>
              </a:spcBef>
              <a:spcAft>
                <a:spcPts val="600"/>
              </a:spcAft>
              <a:buNone/>
            </a:pPr>
            <a:r>
              <a:rPr lang="en-US" sz="2400" b="1" dirty="0"/>
              <a:t>Patient</a:t>
            </a:r>
            <a:r>
              <a:rPr lang="en-US" sz="2400" dirty="0"/>
              <a:t>: Yeah I really do.</a:t>
            </a:r>
            <a:endParaRPr lang="en-US" sz="2400" b="1" dirty="0"/>
          </a:p>
          <a:p>
            <a:endParaRPr lang="en-US" sz="2400" dirty="0"/>
          </a:p>
        </p:txBody>
      </p:sp>
    </p:spTree>
    <p:extLst>
      <p:ext uri="{BB962C8B-B14F-4D97-AF65-F5344CB8AC3E}">
        <p14:creationId xmlns:p14="http://schemas.microsoft.com/office/powerpoint/2010/main" val="789718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MI and ambivalence – example 2</a:t>
            </a:r>
          </a:p>
        </p:txBody>
      </p:sp>
      <p:sp>
        <p:nvSpPr>
          <p:cNvPr id="2" name="Content Placeholder 1"/>
          <p:cNvSpPr>
            <a:spLocks noGrp="1"/>
          </p:cNvSpPr>
          <p:nvPr>
            <p:ph sz="quarter" idx="10"/>
          </p:nvPr>
        </p:nvSpPr>
        <p:spPr>
          <a:xfrm>
            <a:off x="188385" y="1219200"/>
            <a:ext cx="8614956" cy="4910667"/>
          </a:xfrm>
        </p:spPr>
        <p:txBody>
          <a:bodyPr>
            <a:normAutofit/>
          </a:bodyPr>
          <a:lstStyle/>
          <a:p>
            <a:pPr marL="0" indent="0">
              <a:lnSpc>
                <a:spcPct val="100000"/>
              </a:lnSpc>
              <a:spcBef>
                <a:spcPts val="0"/>
              </a:spcBef>
              <a:spcAft>
                <a:spcPts val="600"/>
              </a:spcAft>
              <a:buNone/>
            </a:pPr>
            <a:r>
              <a:rPr lang="en-US" sz="2800" b="1" dirty="0"/>
              <a:t>Support staff</a:t>
            </a:r>
            <a:r>
              <a:rPr lang="en-US" sz="2800" dirty="0"/>
              <a:t>: What might be the advantage of at least seeing a behavioral health provider for one session?</a:t>
            </a:r>
          </a:p>
          <a:p>
            <a:pPr marL="0" indent="0">
              <a:lnSpc>
                <a:spcPct val="100000"/>
              </a:lnSpc>
              <a:spcBef>
                <a:spcPts val="0"/>
              </a:spcBef>
              <a:spcAft>
                <a:spcPts val="600"/>
              </a:spcAft>
              <a:buNone/>
            </a:pPr>
            <a:endParaRPr lang="en-US" sz="2800" dirty="0"/>
          </a:p>
          <a:p>
            <a:pPr marL="0" indent="0">
              <a:lnSpc>
                <a:spcPct val="100000"/>
              </a:lnSpc>
              <a:spcBef>
                <a:spcPts val="0"/>
              </a:spcBef>
              <a:spcAft>
                <a:spcPts val="600"/>
              </a:spcAft>
              <a:buNone/>
            </a:pPr>
            <a:r>
              <a:rPr lang="en-US" sz="2800" b="1" dirty="0"/>
              <a:t>Patient</a:t>
            </a:r>
            <a:r>
              <a:rPr lang="en-US" sz="2800" dirty="0"/>
              <a:t>: I guess it wouldn’t hurt to check it out.</a:t>
            </a:r>
          </a:p>
          <a:p>
            <a:pPr marL="0" indent="0">
              <a:lnSpc>
                <a:spcPct val="100000"/>
              </a:lnSpc>
              <a:spcBef>
                <a:spcPts val="0"/>
              </a:spcBef>
              <a:spcAft>
                <a:spcPts val="600"/>
              </a:spcAft>
              <a:buNone/>
            </a:pPr>
            <a:endParaRPr lang="en-US" sz="2800" dirty="0"/>
          </a:p>
          <a:p>
            <a:pPr marL="0" indent="0">
              <a:lnSpc>
                <a:spcPct val="100000"/>
              </a:lnSpc>
              <a:spcBef>
                <a:spcPts val="0"/>
              </a:spcBef>
              <a:spcAft>
                <a:spcPts val="600"/>
              </a:spcAft>
              <a:buNone/>
            </a:pPr>
            <a:r>
              <a:rPr lang="en-US" sz="2800" b="1" dirty="0"/>
              <a:t>Support staff</a:t>
            </a:r>
            <a:r>
              <a:rPr lang="en-US" sz="2800" dirty="0"/>
              <a:t>: That’s great that you are willing to give it a try, for at least one appointment. Should we go ahead and schedule you?</a:t>
            </a:r>
          </a:p>
          <a:p>
            <a:endParaRPr lang="en-US" sz="2800" dirty="0"/>
          </a:p>
        </p:txBody>
      </p:sp>
    </p:spTree>
    <p:extLst>
      <p:ext uri="{BB962C8B-B14F-4D97-AF65-F5344CB8AC3E}">
        <p14:creationId xmlns:p14="http://schemas.microsoft.com/office/powerpoint/2010/main" val="1832124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5532" y="133350"/>
            <a:ext cx="4939868" cy="552450"/>
          </a:xfrm>
        </p:spPr>
        <p:txBody>
          <a:bodyPr vert="horz" lIns="91440" tIns="45720" rIns="91440" bIns="45720" rtlCol="0" anchor="b">
            <a:normAutofit/>
          </a:bodyPr>
          <a:lstStyle/>
          <a:p>
            <a:pPr algn="l"/>
            <a:r>
              <a:rPr lang="en-US" dirty="0"/>
              <a:t>Affirmations</a:t>
            </a:r>
          </a:p>
        </p:txBody>
      </p:sp>
      <p:pic>
        <p:nvPicPr>
          <p:cNvPr id="5" name="Picture 4" descr="Word STRENGTHS in blocks"/>
          <p:cNvPicPr>
            <a:picLocks noChangeAspect="1"/>
          </p:cNvPicPr>
          <p:nvPr/>
        </p:nvPicPr>
        <p:blipFill rotWithShape="1">
          <a:blip r:embed="rId3" cstate="print">
            <a:extLst>
              <a:ext uri="{28A0092B-C50C-407E-A947-70E740481C1C}">
                <a14:useLocalDpi xmlns:a14="http://schemas.microsoft.com/office/drawing/2010/main" val="0"/>
              </a:ext>
            </a:extLst>
          </a:blip>
          <a:srcRect t="34106" b="32369"/>
          <a:stretch/>
        </p:blipFill>
        <p:spPr>
          <a:xfrm>
            <a:off x="0" y="4826000"/>
            <a:ext cx="9144000" cy="2044700"/>
          </a:xfrm>
          <a:prstGeom prst="rect">
            <a:avLst/>
          </a:prstGeom>
          <a:solidFill>
            <a:schemeClr val="bg1">
              <a:alpha val="50000"/>
            </a:schemeClr>
          </a:solidFill>
          <a:effectLst>
            <a:outerShdw blurRad="50800" dist="50800" dir="5400000" algn="ctr" rotWithShape="0">
              <a:srgbClr val="000000"/>
            </a:outerShdw>
          </a:effectLst>
        </p:spPr>
      </p:pic>
      <p:sp>
        <p:nvSpPr>
          <p:cNvPr id="2" name="Content Placeholder 1"/>
          <p:cNvSpPr>
            <a:spLocks noGrp="1"/>
          </p:cNvSpPr>
          <p:nvPr>
            <p:ph sz="quarter" idx="10"/>
          </p:nvPr>
        </p:nvSpPr>
        <p:spPr>
          <a:xfrm>
            <a:off x="0" y="1028700"/>
            <a:ext cx="8724900" cy="4476750"/>
          </a:xfrm>
        </p:spPr>
        <p:txBody>
          <a:bodyPr vert="horz" lIns="91440" tIns="45720" rIns="91440" bIns="45720" rtlCol="0">
            <a:normAutofit/>
          </a:bodyPr>
          <a:lstStyle/>
          <a:p>
            <a:r>
              <a:rPr lang="en-US" sz="3000" dirty="0"/>
              <a:t>Affirm the patient’s efforts, strengths, abilities, values, &amp; skills.</a:t>
            </a:r>
            <a:br>
              <a:rPr lang="en-US" sz="3000" dirty="0"/>
            </a:br>
            <a:endParaRPr lang="en-US" sz="3000" dirty="0"/>
          </a:p>
          <a:p>
            <a:r>
              <a:rPr lang="en-US" sz="3000" dirty="0"/>
              <a:t>A good affirmation is:</a:t>
            </a:r>
          </a:p>
          <a:p>
            <a:pPr lvl="1"/>
            <a:r>
              <a:rPr lang="en-US" sz="2600" dirty="0"/>
              <a:t>Specific</a:t>
            </a:r>
          </a:p>
          <a:p>
            <a:pPr lvl="1"/>
            <a:r>
              <a:rPr lang="en-US" sz="2600" dirty="0"/>
              <a:t>Genuine</a:t>
            </a:r>
          </a:p>
          <a:p>
            <a:pPr lvl="1"/>
            <a:r>
              <a:rPr lang="en-US" sz="2600" dirty="0"/>
              <a:t>Relevant to the conversation</a:t>
            </a:r>
          </a:p>
          <a:p>
            <a:pPr lvl="1"/>
            <a:r>
              <a:rPr lang="en-US" sz="2600" dirty="0"/>
              <a:t>Based on good listening</a:t>
            </a:r>
          </a:p>
          <a:p>
            <a:endParaRPr lang="en-US" sz="1700" dirty="0">
              <a:latin typeface="+mn-lt"/>
              <a:cs typeface="+mn-cs"/>
            </a:endParaRPr>
          </a:p>
        </p:txBody>
      </p:sp>
    </p:spTree>
    <p:extLst>
      <p:ext uri="{BB962C8B-B14F-4D97-AF65-F5344CB8AC3E}">
        <p14:creationId xmlns:p14="http://schemas.microsoft.com/office/powerpoint/2010/main" val="28080699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Affirmations – a few examples</a:t>
            </a:r>
          </a:p>
        </p:txBody>
      </p:sp>
      <p:sp>
        <p:nvSpPr>
          <p:cNvPr id="2" name="Content Placeholder 1"/>
          <p:cNvSpPr>
            <a:spLocks noGrp="1"/>
          </p:cNvSpPr>
          <p:nvPr>
            <p:ph sz="quarter" idx="10"/>
          </p:nvPr>
        </p:nvSpPr>
        <p:spPr>
          <a:xfrm>
            <a:off x="384906" y="1107016"/>
            <a:ext cx="8468918" cy="4961275"/>
          </a:xfrm>
        </p:spPr>
        <p:txBody>
          <a:bodyPr>
            <a:normAutofit fontScale="77500" lnSpcReduction="20000"/>
          </a:bodyPr>
          <a:lstStyle/>
          <a:p>
            <a:pPr marL="0" indent="0">
              <a:lnSpc>
                <a:spcPct val="110000"/>
              </a:lnSpc>
              <a:buNone/>
            </a:pPr>
            <a:r>
              <a:rPr lang="en-US" sz="3300" dirty="0"/>
              <a:t>“You are a great advocate for your Mom.”</a:t>
            </a:r>
          </a:p>
          <a:p>
            <a:pPr marL="0" indent="0">
              <a:lnSpc>
                <a:spcPct val="110000"/>
              </a:lnSpc>
              <a:buNone/>
            </a:pPr>
            <a:endParaRPr lang="en-US" sz="3300" dirty="0"/>
          </a:p>
          <a:p>
            <a:pPr marL="0" indent="0">
              <a:lnSpc>
                <a:spcPct val="110000"/>
              </a:lnSpc>
              <a:buNone/>
            </a:pPr>
            <a:r>
              <a:rPr lang="en-US" sz="3300" dirty="0"/>
              <a:t>“Being responsible and timely is important to you.”</a:t>
            </a:r>
          </a:p>
          <a:p>
            <a:pPr marL="0" indent="0">
              <a:lnSpc>
                <a:spcPct val="110000"/>
              </a:lnSpc>
              <a:buNone/>
            </a:pPr>
            <a:endParaRPr lang="en-US" sz="3300" dirty="0"/>
          </a:p>
          <a:p>
            <a:pPr marL="0" indent="0">
              <a:lnSpc>
                <a:spcPct val="110000"/>
              </a:lnSpc>
              <a:buNone/>
            </a:pPr>
            <a:r>
              <a:rPr lang="en-US" sz="3300" dirty="0"/>
              <a:t>“Your time is valuable.”</a:t>
            </a:r>
          </a:p>
          <a:p>
            <a:pPr marL="0" indent="0">
              <a:lnSpc>
                <a:spcPct val="110000"/>
              </a:lnSpc>
              <a:buNone/>
            </a:pPr>
            <a:endParaRPr lang="en-US" sz="3300" dirty="0"/>
          </a:p>
          <a:p>
            <a:pPr marL="0" indent="0">
              <a:lnSpc>
                <a:spcPct val="110000"/>
              </a:lnSpc>
              <a:buNone/>
            </a:pPr>
            <a:r>
              <a:rPr lang="en-US" sz="3300" dirty="0"/>
              <a:t>“You have been really patient with this process. Thank you.”</a:t>
            </a:r>
          </a:p>
          <a:p>
            <a:pPr marL="0" indent="0">
              <a:lnSpc>
                <a:spcPct val="110000"/>
              </a:lnSpc>
              <a:buNone/>
            </a:pPr>
            <a:endParaRPr lang="en-US" sz="3300" dirty="0"/>
          </a:p>
          <a:p>
            <a:pPr marL="0" indent="0">
              <a:lnSpc>
                <a:spcPct val="110000"/>
              </a:lnSpc>
              <a:buNone/>
            </a:pPr>
            <a:r>
              <a:rPr lang="en-US" sz="3300" dirty="0"/>
              <a:t>“Your diligence around making sure your insurance will cover your services is impressive.”</a:t>
            </a:r>
          </a:p>
          <a:p>
            <a:endParaRPr lang="en-US" dirty="0"/>
          </a:p>
        </p:txBody>
      </p:sp>
    </p:spTree>
    <p:extLst>
      <p:ext uri="{BB962C8B-B14F-4D97-AF65-F5344CB8AC3E}">
        <p14:creationId xmlns:p14="http://schemas.microsoft.com/office/powerpoint/2010/main" val="3026701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1450" y="164743"/>
            <a:ext cx="8724900" cy="502007"/>
          </a:xfrm>
        </p:spPr>
        <p:txBody>
          <a:bodyPr vert="horz" lIns="91440" tIns="45720" rIns="91440" bIns="45720" rtlCol="0" anchor="ctr">
            <a:noAutofit/>
          </a:bodyPr>
          <a:lstStyle/>
          <a:p>
            <a:pPr algn="l"/>
            <a:r>
              <a:rPr lang="en-US" sz="3000" dirty="0"/>
              <a:t>Using MI skills to deal with “sticky situations”</a:t>
            </a:r>
          </a:p>
        </p:txBody>
      </p:sp>
      <p:pic>
        <p:nvPicPr>
          <p:cNvPr id="6" name="Picture Placeholder 5" descr="Picture of someone's feet wearing shoes and one shoe has stepped in gum">
            <a:extLst>
              <a:ext uri="{FF2B5EF4-FFF2-40B4-BE49-F238E27FC236}">
                <a16:creationId xmlns:a16="http://schemas.microsoft.com/office/drawing/2014/main" id="{7292006C-4575-4466-A571-C96B4F573C2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816" r="3818" b="26504"/>
          <a:stretch/>
        </p:blipFill>
        <p:spPr>
          <a:xfrm>
            <a:off x="0" y="829582"/>
            <a:ext cx="9144000" cy="5456917"/>
          </a:xfrm>
          <a:prstGeom prst="rect">
            <a:avLst/>
          </a:prstGeom>
        </p:spPr>
      </p:pic>
    </p:spTree>
    <p:extLst>
      <p:ext uri="{BB962C8B-B14F-4D97-AF65-F5344CB8AC3E}">
        <p14:creationId xmlns:p14="http://schemas.microsoft.com/office/powerpoint/2010/main" val="3673673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3200" dirty="0"/>
              <a:t>What is Motivational Interviewing?</a:t>
            </a:r>
          </a:p>
        </p:txBody>
      </p:sp>
      <p:sp>
        <p:nvSpPr>
          <p:cNvPr id="2" name="Content Placeholder 1"/>
          <p:cNvSpPr>
            <a:spLocks noGrp="1"/>
          </p:cNvSpPr>
          <p:nvPr>
            <p:ph sz="quarter" idx="10"/>
          </p:nvPr>
        </p:nvSpPr>
        <p:spPr/>
        <p:txBody>
          <a:bodyPr/>
          <a:lstStyle/>
          <a:p>
            <a:pPr marL="0" indent="0">
              <a:buNone/>
            </a:pPr>
            <a:endParaRPr lang="en-US" i="1" dirty="0"/>
          </a:p>
          <a:p>
            <a:pPr marL="0" indent="0">
              <a:buNone/>
            </a:pPr>
            <a:endParaRPr lang="en-US" i="1" dirty="0"/>
          </a:p>
          <a:p>
            <a:pPr marL="0" indent="0">
              <a:buNone/>
            </a:pPr>
            <a:r>
              <a:rPr lang="en-US" dirty="0"/>
              <a:t>“Motivational interviewing is a collaborative conversation for strengthening a person’s own motivation and commitment to change.” </a:t>
            </a:r>
          </a:p>
          <a:p>
            <a:endParaRPr lang="en-US" dirty="0"/>
          </a:p>
          <a:p>
            <a:pPr marL="0" indent="0">
              <a:buNone/>
            </a:pPr>
            <a:r>
              <a:rPr lang="en-US" dirty="0"/>
              <a:t>Source: Miller &amp; Rollnick, 2013 pg. 12</a:t>
            </a:r>
          </a:p>
          <a:p>
            <a:endParaRPr lang="en-US" dirty="0"/>
          </a:p>
        </p:txBody>
      </p:sp>
      <p:pic>
        <p:nvPicPr>
          <p:cNvPr id="6" name="Picture Placeholder 5" descr="Cover of Miller &amp; Rollnick book &quot;Motivational Interviewing: Helping People Change&quot;">
            <a:extLst>
              <a:ext uri="{FF2B5EF4-FFF2-40B4-BE49-F238E27FC236}">
                <a16:creationId xmlns:a16="http://schemas.microsoft.com/office/drawing/2014/main" id="{54251D27-E4C7-4166-B193-17D0C5C4F77A}"/>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257" b="1257"/>
          <a:stretch>
            <a:fillRect/>
          </a:stretch>
        </p:blipFill>
        <p:spPr>
          <a:xfrm>
            <a:off x="5620556" y="1214966"/>
            <a:ext cx="3021794" cy="4428067"/>
          </a:xfrm>
        </p:spPr>
      </p:pic>
    </p:spTree>
    <p:extLst>
      <p:ext uri="{BB962C8B-B14F-4D97-AF65-F5344CB8AC3E}">
        <p14:creationId xmlns:p14="http://schemas.microsoft.com/office/powerpoint/2010/main" val="3221682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Reflection exercise: gripe session</a:t>
            </a:r>
          </a:p>
        </p:txBody>
      </p:sp>
      <p:pic>
        <p:nvPicPr>
          <p:cNvPr id="5" name="Picture 4" descr="Frustrated women with steam coming out of ears">
            <a:extLst>
              <a:ext uri="{FF2B5EF4-FFF2-40B4-BE49-F238E27FC236}">
                <a16:creationId xmlns:a16="http://schemas.microsoft.com/office/drawing/2014/main" id="{50AA00FE-1973-4152-B994-C0CFBA105132}"/>
              </a:ext>
            </a:extLst>
          </p:cNvPr>
          <p:cNvPicPr>
            <a:picLocks noChangeAspect="1"/>
          </p:cNvPicPr>
          <p:nvPr/>
        </p:nvPicPr>
        <p:blipFill rotWithShape="1">
          <a:blip r:embed="rId3">
            <a:extLst>
              <a:ext uri="{28A0092B-C50C-407E-A947-70E740481C1C}">
                <a14:useLocalDpi xmlns:a14="http://schemas.microsoft.com/office/drawing/2010/main" val="0"/>
              </a:ext>
            </a:extLst>
          </a:blip>
          <a:srcRect t="5714"/>
          <a:stretch/>
        </p:blipFill>
        <p:spPr>
          <a:xfrm>
            <a:off x="0" y="728133"/>
            <a:ext cx="9144000" cy="6129867"/>
          </a:xfrm>
          <a:prstGeom prst="rect">
            <a:avLst/>
          </a:prstGeom>
        </p:spPr>
      </p:pic>
      <p:sp>
        <p:nvSpPr>
          <p:cNvPr id="2" name="Content Placeholder 1"/>
          <p:cNvSpPr>
            <a:spLocks noGrp="1"/>
          </p:cNvSpPr>
          <p:nvPr>
            <p:ph sz="quarter" idx="10"/>
          </p:nvPr>
        </p:nvSpPr>
        <p:spPr>
          <a:xfrm>
            <a:off x="0" y="4914900"/>
            <a:ext cx="9144000" cy="1943099"/>
          </a:xfrm>
          <a:solidFill>
            <a:schemeClr val="tx1">
              <a:lumMod val="95000"/>
              <a:lumOff val="5000"/>
              <a:alpha val="52000"/>
            </a:schemeClr>
          </a:solidFill>
        </p:spPr>
        <p:txBody>
          <a:bodyPr>
            <a:normAutofit/>
          </a:bodyPr>
          <a:lstStyle/>
          <a:p>
            <a:pPr marL="285750"/>
            <a:r>
              <a:rPr lang="en-US" dirty="0">
                <a:solidFill>
                  <a:schemeClr val="bg1"/>
                </a:solidFill>
              </a:rPr>
              <a:t>Find a partner.</a:t>
            </a:r>
          </a:p>
          <a:p>
            <a:pPr marL="285750"/>
            <a:r>
              <a:rPr lang="en-US" dirty="0">
                <a:solidFill>
                  <a:schemeClr val="bg1"/>
                </a:solidFill>
              </a:rPr>
              <a:t>Talk about something at work or home that you feel frustrated / angry about.</a:t>
            </a:r>
          </a:p>
          <a:p>
            <a:pPr marL="285750"/>
            <a:r>
              <a:rPr lang="en-US" dirty="0">
                <a:solidFill>
                  <a:schemeClr val="bg1"/>
                </a:solidFill>
              </a:rPr>
              <a:t>Listener: provide a reflection capturing the values you hear underneath the “gripe”</a:t>
            </a:r>
          </a:p>
        </p:txBody>
      </p:sp>
    </p:spTree>
    <p:extLst>
      <p:ext uri="{BB962C8B-B14F-4D97-AF65-F5344CB8AC3E}">
        <p14:creationId xmlns:p14="http://schemas.microsoft.com/office/powerpoint/2010/main" val="2527884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MI skills demonstration video</a:t>
            </a:r>
          </a:p>
        </p:txBody>
      </p:sp>
      <p:pic>
        <p:nvPicPr>
          <p:cNvPr id="3" name="Picture 2" descr="Two men talk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093627"/>
            <a:ext cx="7124700" cy="4007644"/>
          </a:xfrm>
          <a:prstGeom prst="rect">
            <a:avLst/>
          </a:prstGeom>
        </p:spPr>
      </p:pic>
      <p:sp>
        <p:nvSpPr>
          <p:cNvPr id="6" name="Rectangle 5">
            <a:extLst>
              <a:ext uri="{FF2B5EF4-FFF2-40B4-BE49-F238E27FC236}">
                <a16:creationId xmlns:a16="http://schemas.microsoft.com/office/drawing/2014/main" id="{99F38E1E-EACA-457B-BB7B-E1584860ACDA}"/>
              </a:ext>
            </a:extLst>
          </p:cNvPr>
          <p:cNvSpPr/>
          <p:nvPr/>
        </p:nvSpPr>
        <p:spPr>
          <a:xfrm>
            <a:off x="1944252" y="5297431"/>
            <a:ext cx="5735052" cy="1015663"/>
          </a:xfrm>
          <a:prstGeom prst="rect">
            <a:avLst/>
          </a:prstGeom>
        </p:spPr>
        <p:txBody>
          <a:bodyPr wrap="square">
            <a:spAutoFit/>
          </a:bodyPr>
          <a:lstStyle/>
          <a:p>
            <a:pPr algn="ctr"/>
            <a:r>
              <a:rPr lang="en-US" sz="3000" dirty="0">
                <a:latin typeface="Arial" panose="020B0604020202020204" pitchFamily="34" charset="0"/>
                <a:cs typeface="Arial" panose="020B0604020202020204" pitchFamily="34" charset="0"/>
                <a:hlinkClick r:id="rId4"/>
              </a:rPr>
              <a:t>Play the BMJ Learning video</a:t>
            </a:r>
            <a:endParaRPr lang="en-US" sz="3000" dirty="0">
              <a:latin typeface="Arial" panose="020B0604020202020204" pitchFamily="34" charset="0"/>
              <a:cs typeface="Arial" panose="020B0604020202020204" pitchFamily="34" charset="0"/>
            </a:endParaRPr>
          </a:p>
          <a:p>
            <a:pPr algn="ct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4355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Practice session</a:t>
            </a:r>
          </a:p>
        </p:txBody>
      </p:sp>
      <p:pic>
        <p:nvPicPr>
          <p:cNvPr id="7" name="Picture 6" descr="Icon: pad of paper"/>
          <p:cNvPicPr>
            <a:picLocks noChangeAspect="1"/>
          </p:cNvPicPr>
          <p:nvPr/>
        </p:nvPicPr>
        <p:blipFill>
          <a:blip r:embed="rId3"/>
          <a:stretch>
            <a:fillRect/>
          </a:stretch>
        </p:blipFill>
        <p:spPr>
          <a:xfrm>
            <a:off x="177803" y="1148242"/>
            <a:ext cx="1012955" cy="1012955"/>
          </a:xfrm>
          <a:prstGeom prst="rect">
            <a:avLst/>
          </a:prstGeom>
        </p:spPr>
      </p:pic>
      <p:sp>
        <p:nvSpPr>
          <p:cNvPr id="5" name="TextBox 4"/>
          <p:cNvSpPr txBox="1"/>
          <p:nvPr/>
        </p:nvSpPr>
        <p:spPr>
          <a:xfrm>
            <a:off x="1286933" y="1317912"/>
            <a:ext cx="7670800" cy="769441"/>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Form groups of three and you will each be assigned a scenario.</a:t>
            </a:r>
          </a:p>
        </p:txBody>
      </p:sp>
      <p:pic>
        <p:nvPicPr>
          <p:cNvPr id="10" name="Picture 9" descr="Icon: pencil"/>
          <p:cNvPicPr>
            <a:picLocks noChangeAspect="1"/>
          </p:cNvPicPr>
          <p:nvPr/>
        </p:nvPicPr>
        <p:blipFill>
          <a:blip r:embed="rId4"/>
          <a:stretch>
            <a:fillRect/>
          </a:stretch>
        </p:blipFill>
        <p:spPr>
          <a:xfrm>
            <a:off x="177803" y="2492039"/>
            <a:ext cx="951131" cy="965050"/>
          </a:xfrm>
          <a:prstGeom prst="rect">
            <a:avLst/>
          </a:prstGeom>
        </p:spPr>
      </p:pic>
      <p:sp>
        <p:nvSpPr>
          <p:cNvPr id="8" name="TextBox 7"/>
          <p:cNvSpPr txBox="1"/>
          <p:nvPr/>
        </p:nvSpPr>
        <p:spPr>
          <a:xfrm>
            <a:off x="1286933" y="2420566"/>
            <a:ext cx="7670800" cy="1107996"/>
          </a:xfrm>
          <a:prstGeom prst="rect">
            <a:avLst/>
          </a:prstGeom>
          <a:noFill/>
        </p:spPr>
        <p:txBody>
          <a:bodyPr wrap="square" rtlCol="0">
            <a:spAutoFit/>
          </a:bodyPr>
          <a:lstStyle/>
          <a:p>
            <a:pPr lvl="0"/>
            <a:r>
              <a:rPr lang="en-US" sz="2200" dirty="0">
                <a:latin typeface="Arial" panose="020B0604020202020204" pitchFamily="34" charset="0"/>
                <a:cs typeface="Arial" panose="020B0604020202020204" pitchFamily="34" charset="0"/>
              </a:rPr>
              <a:t>Practice using the MI skills you have just learned about on this worksheet to respond to a sticky situation” with a patient.</a:t>
            </a:r>
          </a:p>
        </p:txBody>
      </p:sp>
      <p:pic>
        <p:nvPicPr>
          <p:cNvPr id="13" name="Picture 12" descr="Icon: speech bubble"/>
          <p:cNvPicPr>
            <a:picLocks noChangeAspect="1"/>
          </p:cNvPicPr>
          <p:nvPr/>
        </p:nvPicPr>
        <p:blipFill>
          <a:blip r:embed="rId5"/>
          <a:stretch>
            <a:fillRect/>
          </a:stretch>
        </p:blipFill>
        <p:spPr>
          <a:xfrm>
            <a:off x="177803" y="3787931"/>
            <a:ext cx="951131" cy="1005481"/>
          </a:xfrm>
          <a:prstGeom prst="rect">
            <a:avLst/>
          </a:prstGeom>
        </p:spPr>
      </p:pic>
      <p:sp>
        <p:nvSpPr>
          <p:cNvPr id="11" name="TextBox 10"/>
          <p:cNvSpPr txBox="1"/>
          <p:nvPr/>
        </p:nvSpPr>
        <p:spPr>
          <a:xfrm>
            <a:off x="1286933" y="3948604"/>
            <a:ext cx="7670800" cy="769441"/>
          </a:xfrm>
          <a:prstGeom prst="rect">
            <a:avLst/>
          </a:prstGeom>
          <a:noFill/>
        </p:spPr>
        <p:txBody>
          <a:bodyPr wrap="square" rtlCol="0">
            <a:spAutoFit/>
          </a:bodyPr>
          <a:lstStyle/>
          <a:p>
            <a:pPr lvl="0"/>
            <a:r>
              <a:rPr lang="en-US" sz="2200" dirty="0">
                <a:latin typeface="Arial" panose="020B0604020202020204" pitchFamily="34" charset="0"/>
                <a:cs typeface="Arial" panose="020B0604020202020204" pitchFamily="34" charset="0"/>
              </a:rPr>
              <a:t>Be prepared to share one or two of your favorite responses with the regular group.</a:t>
            </a:r>
          </a:p>
        </p:txBody>
      </p:sp>
      <p:pic>
        <p:nvPicPr>
          <p:cNvPr id="14" name="Picture 13" descr="Icon: group"/>
          <p:cNvPicPr>
            <a:picLocks noChangeAspect="1"/>
          </p:cNvPicPr>
          <p:nvPr/>
        </p:nvPicPr>
        <p:blipFill>
          <a:blip r:embed="rId6"/>
          <a:stretch>
            <a:fillRect/>
          </a:stretch>
        </p:blipFill>
        <p:spPr>
          <a:xfrm>
            <a:off x="177803" y="5124253"/>
            <a:ext cx="952304" cy="942436"/>
          </a:xfrm>
          <a:prstGeom prst="rect">
            <a:avLst/>
          </a:prstGeom>
        </p:spPr>
      </p:pic>
      <p:sp>
        <p:nvSpPr>
          <p:cNvPr id="12" name="TextBox 11"/>
          <p:cNvSpPr txBox="1"/>
          <p:nvPr/>
        </p:nvSpPr>
        <p:spPr>
          <a:xfrm>
            <a:off x="1286933" y="5380027"/>
            <a:ext cx="7670800" cy="430887"/>
          </a:xfrm>
          <a:prstGeom prst="rect">
            <a:avLst/>
          </a:prstGeom>
          <a:noFill/>
        </p:spPr>
        <p:txBody>
          <a:bodyPr wrap="square" rtlCol="0">
            <a:spAutoFit/>
          </a:bodyPr>
          <a:lstStyle/>
          <a:p>
            <a:pPr lvl="0"/>
            <a:r>
              <a:rPr lang="en-US" sz="2200" dirty="0">
                <a:latin typeface="Arial" panose="020B0604020202020204" pitchFamily="34" charset="0"/>
                <a:cs typeface="Arial" panose="020B0604020202020204" pitchFamily="34" charset="0"/>
              </a:rPr>
              <a:t>Debrief in the larger group.</a:t>
            </a:r>
          </a:p>
        </p:txBody>
      </p:sp>
    </p:spTree>
    <p:extLst>
      <p:ext uri="{BB962C8B-B14F-4D97-AF65-F5344CB8AC3E}">
        <p14:creationId xmlns:p14="http://schemas.microsoft.com/office/powerpoint/2010/main" val="1996959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Let’s review</a:t>
            </a:r>
          </a:p>
        </p:txBody>
      </p:sp>
      <p:pic>
        <p:nvPicPr>
          <p:cNvPr id="14" name="Picture 13" descr="Icon: group"/>
          <p:cNvPicPr>
            <a:picLocks noChangeAspect="1"/>
          </p:cNvPicPr>
          <p:nvPr/>
        </p:nvPicPr>
        <p:blipFill>
          <a:blip r:embed="rId3"/>
          <a:stretch>
            <a:fillRect/>
          </a:stretch>
        </p:blipFill>
        <p:spPr>
          <a:xfrm>
            <a:off x="98798" y="1009382"/>
            <a:ext cx="952304" cy="942436"/>
          </a:xfrm>
          <a:prstGeom prst="rect">
            <a:avLst/>
          </a:prstGeom>
        </p:spPr>
      </p:pic>
      <p:sp>
        <p:nvSpPr>
          <p:cNvPr id="5" name="TextBox 4"/>
          <p:cNvSpPr txBox="1"/>
          <p:nvPr/>
        </p:nvSpPr>
        <p:spPr>
          <a:xfrm>
            <a:off x="1249528" y="1142891"/>
            <a:ext cx="7670800" cy="769441"/>
          </a:xfrm>
          <a:prstGeom prst="rect">
            <a:avLst/>
          </a:prstGeom>
          <a:noFill/>
        </p:spPr>
        <p:txBody>
          <a:bodyPr wrap="square" rtlCol="0">
            <a:spAutoFit/>
          </a:bodyPr>
          <a:lstStyle/>
          <a:p>
            <a:pPr lvl="0">
              <a:lnSpc>
                <a:spcPct val="100000"/>
              </a:lnSpc>
            </a:pPr>
            <a:r>
              <a:rPr lang="en-US" sz="2200" dirty="0">
                <a:latin typeface="Arial" panose="020B0604020202020204" pitchFamily="34" charset="0"/>
                <a:cs typeface="Arial" panose="020B0604020202020204" pitchFamily="34" charset="0"/>
              </a:rPr>
              <a:t>Motivational Interviewing supports a lot of work we are all doing in the clinics.</a:t>
            </a:r>
          </a:p>
        </p:txBody>
      </p:sp>
      <p:pic>
        <p:nvPicPr>
          <p:cNvPr id="2" name="Picture 1" descr="Icon: handshake"/>
          <p:cNvPicPr>
            <a:picLocks noChangeAspect="1"/>
          </p:cNvPicPr>
          <p:nvPr/>
        </p:nvPicPr>
        <p:blipFill>
          <a:blip r:embed="rId4"/>
          <a:stretch>
            <a:fillRect/>
          </a:stretch>
        </p:blipFill>
        <p:spPr>
          <a:xfrm>
            <a:off x="98798" y="2326646"/>
            <a:ext cx="1009387" cy="1012022"/>
          </a:xfrm>
          <a:prstGeom prst="rect">
            <a:avLst/>
          </a:prstGeom>
        </p:spPr>
      </p:pic>
      <p:sp>
        <p:nvSpPr>
          <p:cNvPr id="8" name="TextBox 7"/>
          <p:cNvSpPr txBox="1"/>
          <p:nvPr/>
        </p:nvSpPr>
        <p:spPr>
          <a:xfrm>
            <a:off x="1249528" y="2420566"/>
            <a:ext cx="7670800"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MI is a way of being with people that builds trust and supports change efforts.</a:t>
            </a:r>
          </a:p>
          <a:p>
            <a:pPr lvl="0"/>
            <a:endParaRPr lang="en-US" sz="2200" dirty="0">
              <a:latin typeface="Arial" panose="020B0604020202020204" pitchFamily="34" charset="0"/>
              <a:cs typeface="Arial" panose="020B0604020202020204" pitchFamily="34" charset="0"/>
            </a:endParaRPr>
          </a:p>
        </p:txBody>
      </p:sp>
      <p:pic>
        <p:nvPicPr>
          <p:cNvPr id="3" name="Picture 2" descr="Icon: heart"/>
          <p:cNvPicPr>
            <a:picLocks noChangeAspect="1"/>
          </p:cNvPicPr>
          <p:nvPr/>
        </p:nvPicPr>
        <p:blipFill>
          <a:blip r:embed="rId5"/>
          <a:stretch>
            <a:fillRect/>
          </a:stretch>
        </p:blipFill>
        <p:spPr>
          <a:xfrm>
            <a:off x="98798" y="3713496"/>
            <a:ext cx="1051772" cy="1054350"/>
          </a:xfrm>
          <a:prstGeom prst="rect">
            <a:avLst/>
          </a:prstGeom>
        </p:spPr>
      </p:pic>
      <p:sp>
        <p:nvSpPr>
          <p:cNvPr id="11" name="TextBox 10"/>
          <p:cNvSpPr txBox="1"/>
          <p:nvPr/>
        </p:nvSpPr>
        <p:spPr>
          <a:xfrm>
            <a:off x="1249528" y="3825493"/>
            <a:ext cx="7670800" cy="769441"/>
          </a:xfrm>
          <a:prstGeom prst="rect">
            <a:avLst/>
          </a:prstGeom>
          <a:noFill/>
        </p:spPr>
        <p:txBody>
          <a:bodyPr wrap="square" rtlCol="0">
            <a:spAutoFit/>
          </a:bodyPr>
          <a:lstStyle/>
          <a:p>
            <a:pPr lvl="0">
              <a:lnSpc>
                <a:spcPct val="100000"/>
              </a:lnSpc>
            </a:pPr>
            <a:r>
              <a:rPr lang="en-US" sz="2200" dirty="0">
                <a:latin typeface="Arial" panose="020B0604020202020204" pitchFamily="34" charset="0"/>
                <a:cs typeface="Arial" panose="020B0604020202020204" pitchFamily="34" charset="0"/>
              </a:rPr>
              <a:t>Empathy is at the heart of MI and it can be demonstrated by listening well.</a:t>
            </a:r>
          </a:p>
        </p:txBody>
      </p:sp>
      <p:pic>
        <p:nvPicPr>
          <p:cNvPr id="6" name="Picture 5" descr="Icon: question mark"/>
          <p:cNvPicPr>
            <a:picLocks noChangeAspect="1"/>
          </p:cNvPicPr>
          <p:nvPr/>
        </p:nvPicPr>
        <p:blipFill>
          <a:blip r:embed="rId6"/>
          <a:stretch>
            <a:fillRect/>
          </a:stretch>
        </p:blipFill>
        <p:spPr>
          <a:xfrm>
            <a:off x="98798" y="5130147"/>
            <a:ext cx="1073630" cy="1024550"/>
          </a:xfrm>
          <a:prstGeom prst="rect">
            <a:avLst/>
          </a:prstGeom>
        </p:spPr>
      </p:pic>
      <p:sp>
        <p:nvSpPr>
          <p:cNvPr id="12" name="TextBox 11"/>
          <p:cNvSpPr txBox="1"/>
          <p:nvPr/>
        </p:nvSpPr>
        <p:spPr>
          <a:xfrm>
            <a:off x="1249528" y="5225078"/>
            <a:ext cx="7670800"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Using reflections and open-ended questions can really help you deal with sticky situations.</a:t>
            </a:r>
          </a:p>
          <a:p>
            <a:pPr lvl="0"/>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310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Resources for more on MI</a:t>
            </a:r>
          </a:p>
        </p:txBody>
      </p:sp>
      <p:sp>
        <p:nvSpPr>
          <p:cNvPr id="2" name="Content Placeholder 1"/>
          <p:cNvSpPr>
            <a:spLocks noGrp="1"/>
          </p:cNvSpPr>
          <p:nvPr>
            <p:ph sz="quarter" idx="10"/>
          </p:nvPr>
        </p:nvSpPr>
        <p:spPr>
          <a:xfrm>
            <a:off x="188384" y="1101436"/>
            <a:ext cx="8769349" cy="5028431"/>
          </a:xfrm>
        </p:spPr>
        <p:txBody>
          <a:bodyPr>
            <a:normAutofit/>
          </a:bodyPr>
          <a:lstStyle/>
          <a:p>
            <a:pPr>
              <a:lnSpc>
                <a:spcPct val="100000"/>
              </a:lnSpc>
              <a:spcBef>
                <a:spcPts val="0"/>
              </a:spcBef>
              <a:spcAft>
                <a:spcPts val="600"/>
              </a:spcAft>
            </a:pPr>
            <a:r>
              <a:rPr lang="en-US" sz="2600" dirty="0"/>
              <a:t>Talk with your clinic’s MI champion and/or your behavioral health specialist (if you are in a clinic setting) if you have additional questions.</a:t>
            </a:r>
            <a:br>
              <a:rPr lang="en-US" sz="2600" dirty="0"/>
            </a:br>
            <a:endParaRPr lang="en-US" sz="2600" dirty="0"/>
          </a:p>
          <a:p>
            <a:pPr>
              <a:lnSpc>
                <a:spcPct val="100000"/>
              </a:lnSpc>
              <a:spcBef>
                <a:spcPts val="0"/>
              </a:spcBef>
              <a:spcAft>
                <a:spcPts val="600"/>
              </a:spcAft>
            </a:pPr>
            <a:r>
              <a:rPr lang="en-US" sz="2600" dirty="0"/>
              <a:t>The book “Listening Well: The Art of Empathic Understanding” by William Miller is a great resource for the non-clinician. Available at Amazon.</a:t>
            </a:r>
            <a:br>
              <a:rPr lang="en-US" sz="2600" dirty="0"/>
            </a:br>
            <a:endParaRPr lang="en-US" sz="2600" dirty="0"/>
          </a:p>
          <a:p>
            <a:pPr>
              <a:lnSpc>
                <a:spcPct val="100000"/>
              </a:lnSpc>
              <a:spcBef>
                <a:spcPts val="0"/>
              </a:spcBef>
              <a:spcAft>
                <a:spcPts val="600"/>
              </a:spcAft>
            </a:pPr>
            <a:r>
              <a:rPr lang="en-US" sz="2600" dirty="0"/>
              <a:t>If you want to take an introductory MI course, try the 4-hour self-paced course called “Tour of Motivational Interviewing”, available for free at </a:t>
            </a:r>
            <a:r>
              <a:rPr lang="en-US" sz="2600" dirty="0">
                <a:hlinkClick r:id="rId3"/>
              </a:rPr>
              <a:t>healtheknowledge.org</a:t>
            </a:r>
            <a:r>
              <a:rPr lang="en-US" sz="2600" dirty="0"/>
              <a:t> (search for MI from the home page).</a:t>
            </a:r>
          </a:p>
        </p:txBody>
      </p:sp>
    </p:spTree>
    <p:extLst>
      <p:ext uri="{BB962C8B-B14F-4D97-AF65-F5344CB8AC3E}">
        <p14:creationId xmlns:p14="http://schemas.microsoft.com/office/powerpoint/2010/main" val="4144488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Final questions or comments?</a:t>
            </a:r>
          </a:p>
        </p:txBody>
      </p:sp>
      <p:pic>
        <p:nvPicPr>
          <p:cNvPr id="7" name="Content Placeholder 5" descr="Path of rocks across stream">
            <a:extLst>
              <a:ext uri="{FF2B5EF4-FFF2-40B4-BE49-F238E27FC236}">
                <a16:creationId xmlns:a16="http://schemas.microsoft.com/office/drawing/2014/main" id="{F21B3969-8168-4910-AE66-D85B9FB904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99" b="11171"/>
          <a:stretch/>
        </p:blipFill>
        <p:spPr>
          <a:xfrm>
            <a:off x="20" y="766153"/>
            <a:ext cx="9143980" cy="6091847"/>
          </a:xfrm>
          <a:prstGeom prst="rect">
            <a:avLst/>
          </a:prstGeom>
        </p:spPr>
      </p:pic>
    </p:spTree>
    <p:extLst>
      <p:ext uri="{BB962C8B-B14F-4D97-AF65-F5344CB8AC3E}">
        <p14:creationId xmlns:p14="http://schemas.microsoft.com/office/powerpoint/2010/main" val="10877197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3" y="-1546"/>
            <a:ext cx="8779930" cy="899014"/>
          </a:xfrm>
        </p:spPr>
        <p:txBody>
          <a:bodyPr>
            <a:normAutofit/>
          </a:bodyPr>
          <a:lstStyle/>
          <a:p>
            <a:r>
              <a:rPr lang="en-US" sz="3200" dirty="0"/>
              <a:t>Thank you for your time and attention!</a:t>
            </a:r>
          </a:p>
        </p:txBody>
      </p:sp>
      <p:pic>
        <p:nvPicPr>
          <p:cNvPr id="8" name="Picture 7" title="Thank you in many languag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79" y="1551429"/>
            <a:ext cx="8019778" cy="3991064"/>
          </a:xfrm>
          <a:prstGeom prst="rect">
            <a:avLst/>
          </a:prstGeom>
        </p:spPr>
      </p:pic>
    </p:spTree>
    <p:extLst>
      <p:ext uri="{BB962C8B-B14F-4D97-AF65-F5344CB8AC3E}">
        <p14:creationId xmlns:p14="http://schemas.microsoft.com/office/powerpoint/2010/main" val="1167969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3200" dirty="0"/>
              <a:t>Two aspects of Motivational Interviewing</a:t>
            </a:r>
          </a:p>
        </p:txBody>
      </p:sp>
      <p:sp>
        <p:nvSpPr>
          <p:cNvPr id="2" name="Content Placeholder 1"/>
          <p:cNvSpPr>
            <a:spLocks noGrp="1"/>
          </p:cNvSpPr>
          <p:nvPr>
            <p:ph sz="quarter" idx="10"/>
          </p:nvPr>
        </p:nvSpPr>
        <p:spPr>
          <a:xfrm>
            <a:off x="188385" y="897468"/>
            <a:ext cx="8769348" cy="5232399"/>
          </a:xfrm>
        </p:spPr>
        <p:txBody>
          <a:bodyPr/>
          <a:lstStyle/>
          <a:p>
            <a:pPr marL="0" indent="0">
              <a:buNone/>
            </a:pPr>
            <a:endParaRPr lang="en-US" b="1" dirty="0"/>
          </a:p>
          <a:p>
            <a:pPr marL="0" indent="0">
              <a:buNone/>
            </a:pPr>
            <a:r>
              <a:rPr lang="en-US" sz="2300" b="1" dirty="0">
                <a:solidFill>
                  <a:srgbClr val="00467F"/>
                </a:solidFill>
              </a:rPr>
              <a:t>A way of being</a:t>
            </a:r>
          </a:p>
          <a:p>
            <a:pPr marL="0" indent="0">
              <a:buNone/>
            </a:pPr>
            <a:r>
              <a:rPr lang="en-US" dirty="0"/>
              <a:t>MI involves a general way of being with a patient that demonstrates respect and care and allows them to feel safe, cared for, and an active partner in change.</a:t>
            </a:r>
          </a:p>
          <a:p>
            <a:pPr marL="0" indent="0">
              <a:buNone/>
            </a:pPr>
            <a:endParaRPr lang="en-US" b="1" dirty="0"/>
          </a:p>
          <a:p>
            <a:pPr marL="0" indent="0">
              <a:buNone/>
            </a:pPr>
            <a:r>
              <a:rPr lang="en-US" sz="2300" b="1" dirty="0">
                <a:solidFill>
                  <a:srgbClr val="00467F"/>
                </a:solidFill>
              </a:rPr>
              <a:t>A way to communicate</a:t>
            </a:r>
          </a:p>
          <a:p>
            <a:pPr marL="0" indent="0">
              <a:buNone/>
            </a:pPr>
            <a:r>
              <a:rPr lang="en-US" dirty="0"/>
              <a:t>MI uses key communication skills to demonstrate respect and empathy and facilitate change.</a:t>
            </a:r>
          </a:p>
          <a:p>
            <a:endParaRPr lang="en-US" dirty="0"/>
          </a:p>
        </p:txBody>
      </p:sp>
    </p:spTree>
    <p:extLst>
      <p:ext uri="{BB962C8B-B14F-4D97-AF65-F5344CB8AC3E}">
        <p14:creationId xmlns:p14="http://schemas.microsoft.com/office/powerpoint/2010/main" val="327952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Spirit of MI</a:t>
            </a:r>
          </a:p>
        </p:txBody>
      </p:sp>
      <p:pic>
        <p:nvPicPr>
          <p:cNvPr id="6" name="Picture 5" descr="Circle with four quadrants and arrows showing they work together as a cyc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337" y="974227"/>
            <a:ext cx="5032860" cy="5159873"/>
          </a:xfrm>
          <a:prstGeom prst="rect">
            <a:avLst/>
          </a:prstGeom>
        </p:spPr>
      </p:pic>
      <p:sp>
        <p:nvSpPr>
          <p:cNvPr id="7" name="TextBox 6"/>
          <p:cNvSpPr txBox="1"/>
          <p:nvPr/>
        </p:nvSpPr>
        <p:spPr>
          <a:xfrm>
            <a:off x="2472267" y="2286000"/>
            <a:ext cx="2095500"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Partnership</a:t>
            </a:r>
          </a:p>
        </p:txBody>
      </p:sp>
      <p:sp>
        <p:nvSpPr>
          <p:cNvPr id="11" name="TextBox 10"/>
          <p:cNvSpPr txBox="1"/>
          <p:nvPr/>
        </p:nvSpPr>
        <p:spPr>
          <a:xfrm>
            <a:off x="4567767" y="2285999"/>
            <a:ext cx="2095500" cy="492443"/>
          </a:xfrm>
          <a:prstGeom prst="rect">
            <a:avLst/>
          </a:prstGeom>
          <a:noFill/>
        </p:spPr>
        <p:txBody>
          <a:bodyPr wrap="square" rtlCol="0">
            <a:spAutoFit/>
          </a:bodyPr>
          <a:lstStyle/>
          <a:p>
            <a:pPr algn="ctr"/>
            <a:r>
              <a:rPr lang="en-US" sz="2600" dirty="0">
                <a:latin typeface="Arial" panose="020B0604020202020204" pitchFamily="34" charset="0"/>
                <a:cs typeface="Arial" panose="020B0604020202020204" pitchFamily="34" charset="0"/>
              </a:rPr>
              <a:t>Acceptance</a:t>
            </a:r>
          </a:p>
        </p:txBody>
      </p:sp>
      <p:sp>
        <p:nvSpPr>
          <p:cNvPr id="12" name="TextBox 11"/>
          <p:cNvSpPr txBox="1"/>
          <p:nvPr/>
        </p:nvSpPr>
        <p:spPr>
          <a:xfrm>
            <a:off x="4585329" y="4362449"/>
            <a:ext cx="2095500" cy="492443"/>
          </a:xfrm>
          <a:prstGeom prst="rect">
            <a:avLst/>
          </a:prstGeom>
          <a:noFill/>
        </p:spPr>
        <p:txBody>
          <a:bodyPr wrap="square" rtlCol="0">
            <a:spAutoFit/>
          </a:bodyPr>
          <a:lstStyle/>
          <a:p>
            <a:pPr algn="ctr"/>
            <a:r>
              <a:rPr lang="en-US" sz="2600" dirty="0">
                <a:latin typeface="Arial" panose="020B0604020202020204" pitchFamily="34" charset="0"/>
                <a:cs typeface="Arial" panose="020B0604020202020204" pitchFamily="34" charset="0"/>
              </a:rPr>
              <a:t>Compassion</a:t>
            </a:r>
          </a:p>
        </p:txBody>
      </p:sp>
      <p:sp>
        <p:nvSpPr>
          <p:cNvPr id="13" name="TextBox 12"/>
          <p:cNvSpPr txBox="1"/>
          <p:nvPr/>
        </p:nvSpPr>
        <p:spPr>
          <a:xfrm>
            <a:off x="2405592" y="4362449"/>
            <a:ext cx="2095500" cy="492443"/>
          </a:xfrm>
          <a:prstGeom prst="rect">
            <a:avLst/>
          </a:prstGeom>
          <a:noFill/>
        </p:spPr>
        <p:txBody>
          <a:bodyPr wrap="square" rtlCol="0">
            <a:spAutoFit/>
          </a:bodyPr>
          <a:lstStyle/>
          <a:p>
            <a:pPr algn="ctr"/>
            <a:r>
              <a:rPr lang="en-US" sz="2600" dirty="0">
                <a:latin typeface="Arial" panose="020B0604020202020204" pitchFamily="34" charset="0"/>
                <a:cs typeface="Arial" panose="020B0604020202020204" pitchFamily="34" charset="0"/>
              </a:rPr>
              <a:t>Evocation</a:t>
            </a:r>
          </a:p>
        </p:txBody>
      </p:sp>
    </p:spTree>
    <p:extLst>
      <p:ext uri="{BB962C8B-B14F-4D97-AF65-F5344CB8AC3E}">
        <p14:creationId xmlns:p14="http://schemas.microsoft.com/office/powerpoint/2010/main" val="2581655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924" y="0"/>
            <a:ext cx="8779930" cy="763546"/>
          </a:xfrm>
        </p:spPr>
        <p:txBody>
          <a:bodyPr/>
          <a:lstStyle/>
          <a:p>
            <a:pPr algn="l"/>
            <a:r>
              <a:rPr lang="en-US" dirty="0"/>
              <a:t>Discussion</a:t>
            </a:r>
          </a:p>
        </p:txBody>
      </p:sp>
      <p:pic>
        <p:nvPicPr>
          <p:cNvPr id="6" name="Picture 5" descr="A person sitting at a table using a computer">
            <a:extLst>
              <a:ext uri="{FF2B5EF4-FFF2-40B4-BE49-F238E27FC236}">
                <a16:creationId xmlns:a16="http://schemas.microsoft.com/office/drawing/2014/main" id="{EC8F2BD8-3DE3-49B4-9385-F247C796E4DD}"/>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741" t="8873" r="10257" b="12274"/>
          <a:stretch/>
        </p:blipFill>
        <p:spPr>
          <a:xfrm>
            <a:off x="-4222" y="762000"/>
            <a:ext cx="9148222" cy="5429250"/>
          </a:xfrm>
          <a:prstGeom prst="rect">
            <a:avLst/>
          </a:prstGeom>
        </p:spPr>
      </p:pic>
      <p:sp>
        <p:nvSpPr>
          <p:cNvPr id="12" name="TextBox 11">
            <a:extLst>
              <a:ext uri="{FF2B5EF4-FFF2-40B4-BE49-F238E27FC236}">
                <a16:creationId xmlns:a16="http://schemas.microsoft.com/office/drawing/2014/main" id="{4362822C-6852-447C-B6BD-E2FBEB1331E8}"/>
              </a:ext>
            </a:extLst>
          </p:cNvPr>
          <p:cNvSpPr txBox="1"/>
          <p:nvPr/>
        </p:nvSpPr>
        <p:spPr>
          <a:xfrm>
            <a:off x="5200650" y="836271"/>
            <a:ext cx="3943350" cy="5354979"/>
          </a:xfrm>
          <a:prstGeom prst="rect">
            <a:avLst/>
          </a:prstGeom>
          <a:solidFill>
            <a:schemeClr val="tx1">
              <a:alpha val="44000"/>
            </a:schemeClr>
          </a:solidFill>
        </p:spPr>
        <p:txBody>
          <a:bodyPr vert="horz" lIns="91440" tIns="45720" rIns="91440" bIns="45720" rtlCol="0" anchor="ctr" anchorCtr="0">
            <a:normAutofit/>
          </a:bodyPr>
          <a:lstStyle/>
          <a:p>
            <a:pPr marL="0" marR="0" lvl="0" indent="0" algn="ctr" fontAlgn="auto">
              <a:lnSpc>
                <a:spcPct val="90000"/>
              </a:lnSpc>
              <a:spcBef>
                <a:spcPct val="0"/>
              </a:spcBef>
              <a:spcAft>
                <a:spcPts val="600"/>
              </a:spcAft>
              <a:buClrTx/>
              <a:buSzTx/>
              <a:tabLst/>
              <a:defRPr/>
            </a:pPr>
            <a:r>
              <a:rPr kumimoji="0" lang="en-US" sz="4000" b="0" i="0" u="none" strike="noStrike" cap="none" spc="0" normalizeH="0" baseline="0" noProof="0" dirty="0">
                <a:ln>
                  <a:noFill/>
                </a:ln>
                <a:solidFill>
                  <a:srgbClr val="FFFFFF"/>
                </a:solidFill>
                <a:effectLst/>
                <a:uLnTx/>
                <a:uFillTx/>
                <a:latin typeface="+mj-lt"/>
                <a:ea typeface="+mj-ea"/>
                <a:cs typeface="+mj-cs"/>
              </a:rPr>
              <a:t>“</a:t>
            </a:r>
            <a:r>
              <a:rPr lang="en-US" sz="4000" dirty="0">
                <a:solidFill>
                  <a:srgbClr val="FFFFFF"/>
                </a:solidFill>
                <a:latin typeface="+mj-lt"/>
                <a:ea typeface="+mj-ea"/>
                <a:cs typeface="+mj-cs"/>
              </a:rPr>
              <a:t>What role do you see yourself playing in supporting patient’s change efforts</a:t>
            </a:r>
            <a:r>
              <a:rPr kumimoji="0" lang="en-US" sz="4000" b="0" i="0" u="none" strike="noStrike" cap="none" spc="0" normalizeH="0" baseline="0" noProof="0" dirty="0">
                <a:ln>
                  <a:noFill/>
                </a:ln>
                <a:solidFill>
                  <a:srgbClr val="FFFFFF"/>
                </a:solidFill>
                <a:effectLst/>
                <a:uLnTx/>
                <a:uFillTx/>
                <a:latin typeface="+mj-lt"/>
                <a:ea typeface="+mj-ea"/>
                <a:cs typeface="+mj-cs"/>
              </a:rPr>
              <a:t>?”</a:t>
            </a:r>
          </a:p>
        </p:txBody>
      </p:sp>
      <p:sp>
        <p:nvSpPr>
          <p:cNvPr id="11" name="Rectangle 10" descr="Rectangle overlay"/>
          <p:cNvSpPr/>
          <p:nvPr/>
        </p:nvSpPr>
        <p:spPr>
          <a:xfrm>
            <a:off x="-4222" y="687729"/>
            <a:ext cx="9148222" cy="148542"/>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889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Why should you learn about MI?</a:t>
            </a:r>
          </a:p>
        </p:txBody>
      </p:sp>
      <p:sp>
        <p:nvSpPr>
          <p:cNvPr id="2" name="Content Placeholder 1"/>
          <p:cNvSpPr>
            <a:spLocks noGrp="1"/>
          </p:cNvSpPr>
          <p:nvPr>
            <p:ph sz="quarter" idx="10"/>
          </p:nvPr>
        </p:nvSpPr>
        <p:spPr>
          <a:xfrm>
            <a:off x="188385" y="897468"/>
            <a:ext cx="8531072" cy="5232399"/>
          </a:xfrm>
        </p:spPr>
        <p:txBody>
          <a:bodyPr>
            <a:normAutofit/>
          </a:bodyPr>
          <a:lstStyle/>
          <a:p>
            <a:endParaRPr lang="en-US" dirty="0"/>
          </a:p>
          <a:p>
            <a:r>
              <a:rPr lang="en-US" sz="2400" dirty="0"/>
              <a:t>A key part of this initiative is increasing the likelihood patients will follow through with appointments. Support staff are important in this area.</a:t>
            </a:r>
            <a:br>
              <a:rPr lang="en-US" sz="2400" dirty="0"/>
            </a:br>
            <a:endParaRPr lang="en-US" sz="2400" dirty="0"/>
          </a:p>
          <a:p>
            <a:r>
              <a:rPr lang="en-US" sz="2400" dirty="0"/>
              <a:t>Support staff are usually the first point of contact with the patient and the initial interaction can set the tone for the entire visit. </a:t>
            </a:r>
            <a:br>
              <a:rPr lang="en-US" sz="2400" dirty="0"/>
            </a:br>
            <a:endParaRPr lang="en-US" sz="2400" dirty="0"/>
          </a:p>
          <a:p>
            <a:r>
              <a:rPr lang="en-US" sz="2400" dirty="0"/>
              <a:t>A recent study of 35,000 doctors nationwide found that 96% of complaints are the result of customer service and only 4% are due to patient care. </a:t>
            </a:r>
            <a:r>
              <a:rPr lang="en-US" sz="2000" dirty="0"/>
              <a:t>(King &amp; Baum, 2016)</a:t>
            </a:r>
            <a:br>
              <a:rPr lang="en-US" sz="2000" dirty="0"/>
            </a:br>
            <a:endParaRPr lang="en-US" sz="2000" dirty="0"/>
          </a:p>
          <a:p>
            <a:r>
              <a:rPr lang="en-US" sz="2400" dirty="0"/>
              <a:t> Most importantly, it may make your job easier!</a:t>
            </a:r>
          </a:p>
          <a:p>
            <a:endParaRPr lang="en-US" dirty="0"/>
          </a:p>
        </p:txBody>
      </p:sp>
    </p:spTree>
    <p:extLst>
      <p:ext uri="{BB962C8B-B14F-4D97-AF65-F5344CB8AC3E}">
        <p14:creationId xmlns:p14="http://schemas.microsoft.com/office/powerpoint/2010/main" val="1570446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3200" dirty="0"/>
              <a:t>Using the Spirit of MI at first contact</a:t>
            </a:r>
          </a:p>
        </p:txBody>
      </p:sp>
      <p:sp>
        <p:nvSpPr>
          <p:cNvPr id="2" name="Content Placeholder 1"/>
          <p:cNvSpPr>
            <a:spLocks noGrp="1"/>
          </p:cNvSpPr>
          <p:nvPr>
            <p:ph sz="quarter" idx="10"/>
          </p:nvPr>
        </p:nvSpPr>
        <p:spPr>
          <a:xfrm>
            <a:off x="188385" y="897468"/>
            <a:ext cx="8777812" cy="5232399"/>
          </a:xfrm>
        </p:spPr>
        <p:txBody>
          <a:bodyPr>
            <a:noAutofit/>
          </a:bodyPr>
          <a:lstStyle/>
          <a:p>
            <a:pPr marL="0" indent="0">
              <a:lnSpc>
                <a:spcPct val="100000"/>
              </a:lnSpc>
              <a:buNone/>
            </a:pPr>
            <a:r>
              <a:rPr lang="en-US" sz="2400" b="1" dirty="0"/>
              <a:t>What</a:t>
            </a:r>
            <a:r>
              <a:rPr lang="en-US" sz="2400" dirty="0"/>
              <a:t>: Several healthcare organizations involved in a process improvement initiative decided to implement the Spirit of MI into their first contact with patients.</a:t>
            </a:r>
            <a:endParaRPr lang="en-US" sz="2000" dirty="0"/>
          </a:p>
          <a:p>
            <a:pPr marL="0" indent="0">
              <a:lnSpc>
                <a:spcPct val="100000"/>
              </a:lnSpc>
              <a:buNone/>
            </a:pPr>
            <a:r>
              <a:rPr lang="en-US" sz="2400" b="1" dirty="0"/>
              <a:t>How</a:t>
            </a:r>
            <a:r>
              <a:rPr lang="en-US" sz="2400" dirty="0"/>
              <a:t>: Use open-ended questions and empathic conversation to welcome and connect with clients.</a:t>
            </a:r>
            <a:endParaRPr lang="en-US" sz="2000" dirty="0"/>
          </a:p>
          <a:p>
            <a:pPr marL="0" indent="0">
              <a:lnSpc>
                <a:spcPct val="100000"/>
              </a:lnSpc>
              <a:buNone/>
            </a:pPr>
            <a:r>
              <a:rPr lang="en-US" sz="2400" b="1" dirty="0"/>
              <a:t>Results</a:t>
            </a:r>
            <a:r>
              <a:rPr lang="en-US" sz="2400" dirty="0"/>
              <a:t>:</a:t>
            </a:r>
          </a:p>
          <a:p>
            <a:pPr>
              <a:lnSpc>
                <a:spcPct val="100000"/>
              </a:lnSpc>
            </a:pPr>
            <a:r>
              <a:rPr lang="en-US" sz="2200" dirty="0"/>
              <a:t>Sinnissippi Centers reduced the first appointment no-show rate from 58% to 14%.</a:t>
            </a:r>
          </a:p>
          <a:p>
            <a:pPr>
              <a:lnSpc>
                <a:spcPct val="100000"/>
              </a:lnSpc>
            </a:pPr>
            <a:r>
              <a:rPr lang="en-US" sz="2200" dirty="0"/>
              <a:t>PROTOTYPES reduced first appointment no-shows from 36% to 10%.</a:t>
            </a:r>
          </a:p>
          <a:p>
            <a:pPr>
              <a:lnSpc>
                <a:spcPct val="100000"/>
              </a:lnSpc>
            </a:pPr>
            <a:r>
              <a:rPr lang="en-US" sz="2200" dirty="0"/>
              <a:t>Boston Public Health Commission reduced no-show rate by 41%.</a:t>
            </a:r>
          </a:p>
          <a:p>
            <a:pPr marL="0" indent="0">
              <a:lnSpc>
                <a:spcPct val="100000"/>
              </a:lnSpc>
              <a:buNone/>
            </a:pPr>
            <a:r>
              <a:rPr lang="en-US" sz="2200" dirty="0"/>
              <a:t>				</a:t>
            </a:r>
          </a:p>
          <a:p>
            <a:pPr marL="0" indent="0">
              <a:lnSpc>
                <a:spcPct val="100000"/>
              </a:lnSpc>
              <a:buNone/>
            </a:pPr>
            <a:r>
              <a:rPr lang="en-US" sz="2200" dirty="0"/>
              <a:t>				</a:t>
            </a:r>
            <a:r>
              <a:rPr lang="en-US" sz="2000" dirty="0"/>
              <a:t>(Source: NIATx Promising Practices www.niatx.net)</a:t>
            </a:r>
            <a:endParaRPr lang="en-US" sz="2200" dirty="0"/>
          </a:p>
        </p:txBody>
      </p:sp>
    </p:spTree>
    <p:extLst>
      <p:ext uri="{BB962C8B-B14F-4D97-AF65-F5344CB8AC3E}">
        <p14:creationId xmlns:p14="http://schemas.microsoft.com/office/powerpoint/2010/main" val="201173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803" y="-1546"/>
            <a:ext cx="8779930" cy="899014"/>
          </a:xfrm>
        </p:spPr>
        <p:txBody>
          <a:bodyPr/>
          <a:lstStyle/>
          <a:p>
            <a:pPr algn="l"/>
            <a:r>
              <a:rPr lang="en-US" dirty="0"/>
              <a:t>Listening well</a:t>
            </a:r>
          </a:p>
        </p:txBody>
      </p:sp>
      <p:pic>
        <p:nvPicPr>
          <p:cNvPr id="1026" name="Picture 2" descr="Book cover: Listening Well: The Art of Empathic Understanding by William R. Mi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3" y="898630"/>
            <a:ext cx="3285931" cy="506074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0"/>
          </p:nvPr>
        </p:nvSpPr>
        <p:spPr>
          <a:xfrm>
            <a:off x="3628049" y="2286983"/>
            <a:ext cx="5299265" cy="1729617"/>
          </a:xfrm>
        </p:spPr>
        <p:txBody>
          <a:bodyPr>
            <a:normAutofit/>
          </a:bodyPr>
          <a:lstStyle/>
          <a:p>
            <a:pPr marL="0" indent="0" algn="ctr">
              <a:lnSpc>
                <a:spcPct val="120000"/>
              </a:lnSpc>
              <a:buNone/>
            </a:pPr>
            <a:r>
              <a:rPr lang="en-US" sz="4200" dirty="0">
                <a:solidFill>
                  <a:schemeClr val="tx1">
                    <a:lumMod val="65000"/>
                    <a:lumOff val="35000"/>
                  </a:schemeClr>
                </a:solidFill>
              </a:rPr>
              <a:t>MI starts with </a:t>
            </a:r>
            <a:br>
              <a:rPr lang="en-US" sz="4200" dirty="0">
                <a:solidFill>
                  <a:schemeClr val="tx1">
                    <a:lumMod val="65000"/>
                    <a:lumOff val="35000"/>
                  </a:schemeClr>
                </a:solidFill>
              </a:rPr>
            </a:br>
            <a:r>
              <a:rPr lang="en-US" sz="4200" dirty="0">
                <a:solidFill>
                  <a:schemeClr val="tx1">
                    <a:lumMod val="65000"/>
                    <a:lumOff val="35000"/>
                  </a:schemeClr>
                </a:solidFill>
              </a:rPr>
              <a:t>good listening.</a:t>
            </a:r>
          </a:p>
          <a:p>
            <a:endParaRPr lang="en-US" sz="4000" dirty="0"/>
          </a:p>
        </p:txBody>
      </p:sp>
    </p:spTree>
    <p:extLst>
      <p:ext uri="{BB962C8B-B14F-4D97-AF65-F5344CB8AC3E}">
        <p14:creationId xmlns:p14="http://schemas.microsoft.com/office/powerpoint/2010/main" val="40313587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4908</Words>
  <Application>Microsoft Office PowerPoint</Application>
  <PresentationFormat>On-screen Show (4:3)</PresentationFormat>
  <Paragraphs>394</Paragraphs>
  <Slides>36</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Tahoma</vt:lpstr>
      <vt:lpstr>Times New Roman</vt:lpstr>
      <vt:lpstr>Wingdings</vt:lpstr>
      <vt:lpstr>Office Theme</vt:lpstr>
      <vt:lpstr>Motivational Interviewing:  Communication Skills to Support Patient-Centered Care</vt:lpstr>
      <vt:lpstr>Learning objectives</vt:lpstr>
      <vt:lpstr>What is Motivational Interviewing?</vt:lpstr>
      <vt:lpstr>Two aspects of Motivational Interviewing</vt:lpstr>
      <vt:lpstr>Spirit of MI</vt:lpstr>
      <vt:lpstr>Discussion</vt:lpstr>
      <vt:lpstr>Why should you learn about MI?</vt:lpstr>
      <vt:lpstr>Using the Spirit of MI at first contact</vt:lpstr>
      <vt:lpstr>Listening well</vt:lpstr>
      <vt:lpstr>Empathy</vt:lpstr>
      <vt:lpstr>Accurate empathy</vt:lpstr>
      <vt:lpstr>Communication breakdown</vt:lpstr>
      <vt:lpstr>Listen with intent to understand</vt:lpstr>
      <vt:lpstr>Three key MI skills</vt:lpstr>
      <vt:lpstr>Reflective listening</vt:lpstr>
      <vt:lpstr>What is reflective listening?</vt:lpstr>
      <vt:lpstr>Thinking reflectively: Exercise</vt:lpstr>
      <vt:lpstr>Using reflective listening</vt:lpstr>
      <vt:lpstr>How might this look in your work? </vt:lpstr>
      <vt:lpstr>How might this look in your work? </vt:lpstr>
      <vt:lpstr>Your turn to practice</vt:lpstr>
      <vt:lpstr>Open ended questions</vt:lpstr>
      <vt:lpstr>Ambivalence</vt:lpstr>
      <vt:lpstr>Caution: Avoid the righting reflex</vt:lpstr>
      <vt:lpstr>MI and ambivalence – example 1</vt:lpstr>
      <vt:lpstr>MI and ambivalence – example 2</vt:lpstr>
      <vt:lpstr>Affirmations</vt:lpstr>
      <vt:lpstr>Affirmations – a few examples</vt:lpstr>
      <vt:lpstr>Using MI skills to deal with “sticky situations”</vt:lpstr>
      <vt:lpstr>Reflection exercise: gripe session</vt:lpstr>
      <vt:lpstr>MI skills demonstration video</vt:lpstr>
      <vt:lpstr>Practice session</vt:lpstr>
      <vt:lpstr>Let’s review</vt:lpstr>
      <vt:lpstr>Resources for more on MI</vt:lpstr>
      <vt:lpstr>Final questions or comments?</vt:lpstr>
      <vt:lpstr>Thank you for your time and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Motivational Interviewing:  Communication Skills to Support Patient-Centered Care</dc:title>
  <dc:creator>Steve Hausotter</dc:creator>
  <cp:lastModifiedBy>Denna Vandersloot</cp:lastModifiedBy>
  <cp:revision>35</cp:revision>
  <dcterms:created xsi:type="dcterms:W3CDTF">2020-02-29T23:16:23Z</dcterms:created>
  <dcterms:modified xsi:type="dcterms:W3CDTF">2020-06-04T16:42:53Z</dcterms:modified>
</cp:coreProperties>
</file>