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4"/>
  </p:notesMasterIdLst>
  <p:sldIdLst>
    <p:sldId id="321" r:id="rId5"/>
    <p:sldId id="319" r:id="rId6"/>
    <p:sldId id="322" r:id="rId7"/>
    <p:sldId id="323" r:id="rId8"/>
    <p:sldId id="328" r:id="rId9"/>
    <p:sldId id="331" r:id="rId10"/>
    <p:sldId id="329" r:id="rId11"/>
    <p:sldId id="330" r:id="rId12"/>
    <p:sldId id="320"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8DB"/>
    <a:srgbClr val="E2E3E5"/>
    <a:srgbClr val="CC4927"/>
    <a:srgbClr val="37557C"/>
    <a:srgbClr val="005082"/>
    <a:srgbClr val="00467F"/>
    <a:srgbClr val="FF0000"/>
    <a:srgbClr val="919195"/>
    <a:srgbClr val="FBB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B3A1F-0DE1-41E2-AB4A-2F2CFAFD81F8}" v="43" dt="2020-01-10T23:08:53.900"/>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45" autoAdjust="0"/>
    <p:restoredTop sz="90613" autoAdjust="0"/>
  </p:normalViewPr>
  <p:slideViewPr>
    <p:cSldViewPr snapToGrid="0">
      <p:cViewPr>
        <p:scale>
          <a:sx n="70" d="100"/>
          <a:sy n="70" d="100"/>
        </p:scale>
        <p:origin x="1160" y="122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00" d="100"/>
          <a:sy n="100" d="100"/>
        </p:scale>
        <p:origin x="3468" y="-64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tags" Target="tags/tag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8/7/20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ha.org/news/headline/2020-07-16-cdc-drug-overdose-deaths-46-2019" TargetMode="External"/><Relationship Id="rId4" Type="http://schemas.openxmlformats.org/officeDocument/2006/relationships/hyperlink" Target="https://www.cdc.gov/nchs/nvss/vsrr/drug-overdose-data.htm"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drugwarfacts.org/chapter/causes_of_death"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cdc.gov/drugoverdose/data/statedeaths/drug-overdose-death-2018.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nchs/products/databriefs/db329.htm" TargetMode="External"/><Relationship Id="rId4" Type="http://schemas.openxmlformats.org/officeDocument/2006/relationships/hyperlink" Target="https://www.cdc.gov/nchs/products/databriefs/db356.htm"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cdc.gov/nchs/nvss/mortality_public_use_data.ht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14800"/>
          </a:xfrm>
        </p:spPr>
        <p:txBody>
          <a:bodyPr/>
          <a:lstStyle/>
          <a:p>
            <a:pPr>
              <a:spcAft>
                <a:spcPts val="600"/>
              </a:spcAft>
            </a:pPr>
            <a:r>
              <a:rPr lang="en-US" sz="1100" dirty="0"/>
              <a:t>This slide deck provides a brief overview of the use of videoconferencing to deliver assessment and treatment services to individuals with substance use disorders (SUDs) and mental health conditions. It is designed to be used by behavioral health academic faculty, trainers, and state agency staff members for a variety of audiences. Each slide has notes for the presenter to provide guidance if necessary. References are included on the slides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r>
              <a:rPr lang="en-US" sz="110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www.mpattc.org. </a:t>
            </a:r>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67748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new data released by the Centers for Disease Control and Prevention (CDC), there were 70,980 reported drug overdose deaths in 2019, or 195 drug overdose deaths per day. This represents an increase of 4.6% from 2018 (20.7 per 100,000) to 2019 (21.7 per 100,000).</a:t>
            </a:r>
          </a:p>
          <a:p>
            <a:r>
              <a:rPr lang="en-US" dirty="0"/>
              <a:t>	</a:t>
            </a:r>
          </a:p>
          <a:p>
            <a:endParaRPr lang="en-US" dirty="0"/>
          </a:p>
          <a:p>
            <a:r>
              <a:rPr lang="en-US" b="1" dirty="0"/>
              <a:t>Source</a:t>
            </a:r>
          </a:p>
          <a:p>
            <a:pPr marL="225425" marR="0" lvl="0" indent="-225425" algn="l" defTabSz="914400" rtl="0" eaLnBrk="1" fontAlgn="auto" latinLnBrk="0" hangingPunct="1">
              <a:buClrTx/>
              <a:buSzTx/>
              <a:buFontTx/>
              <a:buNone/>
              <a:tabLst/>
              <a:defRPr/>
            </a:pPr>
            <a:r>
              <a:rPr lang="en-US" sz="1100" dirty="0"/>
              <a:t>American Hospital Association (July 2020). Accessed 07/29/2020 </a:t>
            </a:r>
            <a:r>
              <a:rPr lang="en-US" sz="1100" dirty="0">
                <a:hlinkClick r:id="rId3"/>
              </a:rPr>
              <a:t>https://www.aha.org/news/headline/2020-07-16-cdc-drug-overdose-deaths-46-2019</a:t>
            </a:r>
            <a:r>
              <a:rPr lang="en-US" sz="1100" dirty="0"/>
              <a:t> </a:t>
            </a:r>
          </a:p>
          <a:p>
            <a:pPr marL="225425" marR="0" lvl="0" indent="-225425" algn="l" defTabSz="914400" rtl="0" eaLnBrk="1" fontAlgn="auto" latinLnBrk="0" hangingPunct="1">
              <a:lnSpc>
                <a:spcPct val="100000"/>
              </a:lnSpc>
              <a:spcBef>
                <a:spcPts val="0"/>
              </a:spcBef>
              <a:spcAft>
                <a:spcPts val="600"/>
              </a:spcAft>
              <a:buClrTx/>
              <a:buSzTx/>
              <a:buFontTx/>
              <a:buNone/>
              <a:tabLst/>
              <a:defRPr/>
            </a:pPr>
            <a:endParaRPr lang="en-US" sz="1100" dirty="0"/>
          </a:p>
          <a:p>
            <a:pPr marL="225425" marR="0" lvl="0" indent="-225425" algn="l" defTabSz="914400" rtl="0" eaLnBrk="1" fontAlgn="auto" latinLnBrk="0" hangingPunct="1">
              <a:lnSpc>
                <a:spcPct val="100000"/>
              </a:lnSpc>
              <a:spcBef>
                <a:spcPts val="0"/>
              </a:spcBef>
              <a:spcAft>
                <a:spcPts val="600"/>
              </a:spcAft>
              <a:buClrTx/>
              <a:buSzTx/>
              <a:buFontTx/>
              <a:buNone/>
              <a:tabLst/>
              <a:defRPr/>
            </a:pPr>
            <a:r>
              <a:rPr lang="en-US" sz="1100" dirty="0"/>
              <a:t>CDC (2020). National Vital Statistics Rapid Release: Provisional Drug Overdose Death Counts. Available from: </a:t>
            </a:r>
            <a:r>
              <a:rPr lang="en-US" sz="1100" dirty="0">
                <a:hlinkClick r:id="rId4"/>
              </a:rPr>
              <a:t>https://www.cdc.gov/nchs/nvss/vsrr/drug-overdose-data.htm</a:t>
            </a:r>
            <a:endParaRPr lang="en-US" sz="1100" dirty="0"/>
          </a:p>
          <a:p>
            <a:pPr marL="225425" indent="-225425">
              <a:spcAft>
                <a:spcPts val="600"/>
              </a:spcAft>
            </a:pPr>
            <a:endParaRPr lang="en-US" dirty="0"/>
          </a:p>
          <a:p>
            <a:pPr marL="225425" indent="-225425">
              <a:spcAft>
                <a:spcPts val="600"/>
              </a:spcAft>
            </a:pPr>
            <a:endParaRPr lang="en-US" dirty="0"/>
          </a:p>
          <a:p>
            <a:pPr marL="225425" indent="-225425">
              <a:spcAft>
                <a:spcPts val="600"/>
              </a:spcAft>
            </a:pPr>
            <a:endParaRPr lang="en-US" dirty="0"/>
          </a:p>
          <a:p>
            <a:pPr marL="225425" indent="-225425">
              <a:spcAft>
                <a:spcPts val="600"/>
              </a:spcAft>
            </a:pPr>
            <a:r>
              <a:rPr lang="en-US" sz="1050" b="1" dirty="0"/>
              <a:t>[Updated: 08/01/2020]</a:t>
            </a:r>
          </a:p>
          <a:p>
            <a:pPr marL="225425" indent="-225425">
              <a:spcAft>
                <a:spcPts val="600"/>
              </a:spcAft>
            </a:pPr>
            <a:endParaRPr lang="en-US" dirty="0"/>
          </a:p>
          <a:p>
            <a:pPr>
              <a:spcAft>
                <a:spcPts val="600"/>
              </a:spcAft>
            </a:pPr>
            <a:endParaRPr lang="en-US" dirty="0">
              <a:hlinkClick r:id="rId3"/>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1525911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of this slide is to impress upon students/participants the magnitude of the rate of opioid overdose by comparing the number of opioid overdose deaths to plane crash losses (this metaphor has been used on several websites but is not officially attributed to one individual). Ask students/participants how the federal government would respond if the United States suffered one plane crash per day every day for one year? Process students/participants’ responses.</a:t>
            </a:r>
          </a:p>
          <a:p>
            <a:endParaRPr lang="en-US" dirty="0"/>
          </a:p>
          <a:p>
            <a:r>
              <a:rPr lang="en-US" dirty="0"/>
              <a:t>The next slide continues the point about the impact of the opioid overdose epidemic by comparing the annual loss of life due to opioid overdoses to other epidemics, wars, accidents, crimes, or diseases.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47622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https://www.drugwarfacts.org/chapter/causes_of_death</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050" b="1" dirty="0"/>
              <a:t>[Updated: 08/01/2020]</a:t>
            </a:r>
            <a:endParaRPr lang="en-US" b="1" dirty="0"/>
          </a:p>
        </p:txBody>
      </p:sp>
      <p:sp>
        <p:nvSpPr>
          <p:cNvPr id="4" name="Slide Number Placeholder 3"/>
          <p:cNvSpPr>
            <a:spLocks noGrp="1"/>
          </p:cNvSpPr>
          <p:nvPr>
            <p:ph type="sldNum" sz="quarter" idx="10"/>
          </p:nvPr>
        </p:nvSpPr>
        <p:spPr/>
        <p:txBody>
          <a:bodyPr/>
          <a:lstStyle/>
          <a:p>
            <a:fld id="{663FB782-F1E4-4B03-8347-4EFC2F07599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701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8125"/>
          </a:xfrm>
        </p:spPr>
        <p:txBody>
          <a:bodyPr/>
          <a:lstStyle/>
          <a:p>
            <a:r>
              <a:rPr lang="en-US" dirty="0"/>
              <a:t>In 2018, the overdose death rates were not significantly different than the 2017 rates for the Region 8 states. Five Region 8 states (Colorado, Montana, North Dakota, South Dakota, and Wyoming) were below the US rate; Utah’s rate was slightly higher than the national rate.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NOTES: Deaths are classified using the </a:t>
            </a:r>
            <a:r>
              <a:rPr kumimoji="0" lang="en-US" sz="1200" b="0" i="1" u="none" strike="noStrike" kern="0" cap="none" spc="0" normalizeH="0" baseline="0" noProof="0" dirty="0">
                <a:ln>
                  <a:noFill/>
                </a:ln>
                <a:solidFill>
                  <a:prstClr val="black"/>
                </a:solidFill>
                <a:effectLst/>
                <a:uLnTx/>
                <a:uFillTx/>
              </a:rPr>
              <a:t>International Classification of Diseases, 10th Revision (ICD-10)</a:t>
            </a:r>
            <a:r>
              <a:rPr kumimoji="0" lang="en-US" sz="1200" b="0" i="0" u="none" strike="noStrike" kern="0" cap="none" spc="0" normalizeH="0" baseline="0" noProof="0" dirty="0">
                <a:ln>
                  <a:noFill/>
                </a:ln>
                <a:solidFill>
                  <a:prstClr val="black"/>
                </a:solidFill>
                <a:effectLst/>
                <a:uLnTx/>
                <a:uFillTx/>
              </a:rPr>
              <a:t>. Drug-poisoning (overdose) deaths are identified using underlying cause-of-death codes X40-X44, X60-X64, X85, and Y10-Y14. </a:t>
            </a:r>
            <a:r>
              <a:rPr lang="en-US" sz="1200" b="0" i="0" kern="1200" dirty="0">
                <a:solidFill>
                  <a:schemeClr val="tx1"/>
                </a:solidFill>
                <a:effectLst/>
                <a:latin typeface="+mn-lt"/>
                <a:ea typeface="+mn-ea"/>
                <a:cs typeface="+mn-cs"/>
              </a:rPr>
              <a:t>Rates are age-adjusted using the direct method and the 2000 U.S. standard population, except for age-specific crude rates. All rates are per 100,000 population.</a:t>
            </a:r>
            <a:endParaRPr kumimoji="0" lang="en-US" sz="1200" b="0" i="0" u="none" strike="noStrike" kern="0" cap="none" spc="0" normalizeH="0" baseline="0" noProof="0" dirty="0">
              <a:ln>
                <a:noFill/>
              </a:ln>
              <a:solidFill>
                <a:prstClr val="black"/>
              </a:solidFill>
              <a:effectLst/>
              <a:uLnTx/>
              <a:uFillTx/>
            </a:endParaRPr>
          </a:p>
          <a:p>
            <a:endParaRPr lang="en-US" dirty="0"/>
          </a:p>
          <a:p>
            <a:r>
              <a:rPr kumimoji="0" lang="en-US" sz="1200" b="1" i="0" u="none" strike="noStrike" kern="0" cap="none" spc="0" normalizeH="0" baseline="0" noProof="0" dirty="0">
                <a:ln>
                  <a:noFill/>
                </a:ln>
                <a:solidFill>
                  <a:schemeClr val="tx1"/>
                </a:solidFill>
                <a:effectLst/>
                <a:uLnTx/>
                <a:uFillTx/>
              </a:rPr>
              <a:t>Sources</a:t>
            </a:r>
          </a:p>
          <a:p>
            <a:pPr marL="228600" marR="0" lvl="0" indent="-228600" algn="l" defTabSz="914400" rtl="0" eaLnBrk="1" fontAlgn="auto" latinLnBrk="0" hangingPunct="1">
              <a:lnSpc>
                <a:spcPct val="100000"/>
              </a:lnSpc>
              <a:spcBef>
                <a:spcPts val="0"/>
              </a:spcBef>
              <a:spcAft>
                <a:spcPts val="300"/>
              </a:spcAft>
              <a:buClrTx/>
              <a:buSzTx/>
              <a:buFontTx/>
              <a:buNone/>
              <a:tabLst/>
              <a:defRPr/>
            </a:pPr>
            <a:r>
              <a:rPr lang="en-US" sz="1200" b="0" i="0" kern="1200" dirty="0">
                <a:solidFill>
                  <a:schemeClr val="tx1"/>
                </a:solidFill>
                <a:effectLst/>
                <a:latin typeface="+mn-lt"/>
                <a:ea typeface="+mn-ea"/>
                <a:cs typeface="+mn-cs"/>
              </a:rPr>
              <a:t>CDC/NCHS, National Vital Statistics System, Mortality. CDC WONDER, Atlanta, GA: US Department of Health and Human Services, CDC; 2020. https://wonder.cdc.gov/ </a:t>
            </a:r>
            <a:endParaRPr lang="en-US" dirty="0"/>
          </a:p>
          <a:p>
            <a:pPr marL="228600" marR="0" lvl="0" indent="-22860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0" cap="none" spc="0" normalizeH="0" baseline="0" noProof="0" dirty="0">
                <a:ln>
                  <a:noFill/>
                </a:ln>
                <a:solidFill>
                  <a:prstClr val="black"/>
                </a:solidFill>
                <a:effectLst/>
                <a:uLnTx/>
                <a:uFillTx/>
              </a:rPr>
              <a:t>Age adjusted </a:t>
            </a:r>
            <a:r>
              <a:rPr lang="en-US" dirty="0">
                <a:hlinkClick r:id="rId3"/>
              </a:rPr>
              <a:t>https://www.cdc.gov/drugoverdose/data/statedeaths/drug-overdose-death-2018.html</a:t>
            </a:r>
            <a:endParaRPr kumimoji="0" lang="en-US" sz="1200" b="0" i="0" u="none" strike="noStrike" kern="0" cap="none" spc="0" normalizeH="0" baseline="0" noProof="0" dirty="0">
              <a:ln>
                <a:noFill/>
              </a:ln>
              <a:solidFill>
                <a:prstClr val="black"/>
              </a:solidFill>
              <a:effectLst/>
              <a:uLnTx/>
              <a:uFillTx/>
            </a:endParaRPr>
          </a:p>
          <a:p>
            <a:pPr marL="228600" indent="-228600">
              <a:spcAft>
                <a:spcPts val="300"/>
              </a:spcAft>
            </a:pPr>
            <a:r>
              <a:rPr lang="en-US" dirty="0"/>
              <a:t>Hedegaard H, </a:t>
            </a:r>
            <a:r>
              <a:rPr lang="en-US" dirty="0" err="1"/>
              <a:t>Miniño</a:t>
            </a:r>
            <a:r>
              <a:rPr lang="en-US" dirty="0"/>
              <a:t> AM, Warner M. Drug overdose deaths in the United States, 1999–2018. NCHS Data Brief, no 356. Hyattsville, MD: National Center for Health Statistics. 2020.</a:t>
            </a:r>
            <a:endParaRPr lang="en-US" kern="0" dirty="0"/>
          </a:p>
          <a:p>
            <a:endParaRPr lang="en-US" kern="0" dirty="0">
              <a:solidFill>
                <a:prstClr val="black"/>
              </a:solidFill>
            </a:endParaRPr>
          </a:p>
          <a:p>
            <a:r>
              <a:rPr lang="en-US" sz="1050" b="1" dirty="0"/>
              <a:t>[Updated: 08/01/2020]</a:t>
            </a:r>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67377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This slide provides more specific data on overdose rates in 2018 by state. West Virginia’s rate is significantly higher than other states.</a:t>
            </a:r>
          </a:p>
          <a:p>
            <a:pPr>
              <a:spcAft>
                <a:spcPts val="600"/>
              </a:spcAft>
            </a:pPr>
            <a:r>
              <a:rPr lang="en-US" dirty="0"/>
              <a:t>Ask students/participants their reactions/thoughts about these data.</a:t>
            </a:r>
          </a:p>
          <a:p>
            <a:endParaRPr lang="en-US" dirty="0"/>
          </a:p>
          <a:p>
            <a:endParaRPr lang="en-US" dirty="0"/>
          </a:p>
          <a:p>
            <a:endParaRPr lang="en-US" dirty="0"/>
          </a:p>
          <a:p>
            <a:r>
              <a:rPr lang="en-US" b="1" dirty="0"/>
              <a:t>Source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Hedegaard H, </a:t>
            </a:r>
            <a:r>
              <a:rPr lang="en-US" sz="1200" b="0" i="0" kern="1200" dirty="0" err="1">
                <a:solidFill>
                  <a:schemeClr val="tx1"/>
                </a:solidFill>
                <a:effectLst/>
                <a:latin typeface="+mn-lt"/>
                <a:ea typeface="+mn-ea"/>
                <a:cs typeface="+mn-cs"/>
              </a:rPr>
              <a:t>Miniño</a:t>
            </a:r>
            <a:r>
              <a:rPr lang="en-US" sz="1200" b="0" i="0" kern="1200" dirty="0">
                <a:solidFill>
                  <a:schemeClr val="tx1"/>
                </a:solidFill>
                <a:effectLst/>
                <a:latin typeface="+mn-lt"/>
                <a:ea typeface="+mn-ea"/>
                <a:cs typeface="+mn-cs"/>
              </a:rPr>
              <a:t> AM, Warner M. Drug overdose deaths in the United States, 1999–2018. NCHS Data Brief, no 356. Hyattsville, MD: National Center for Health Statistics.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lvl="0">
              <a:defRPr/>
            </a:pPr>
            <a:r>
              <a:rPr lang="en-US" dirty="0">
                <a:hlinkClick r:id="rId4"/>
              </a:rPr>
              <a:t>https://www.cdc.gov/nchs/products/databriefs/db356.htm</a:t>
            </a:r>
            <a:endParaRPr lang="en-US" dirty="0"/>
          </a:p>
          <a:p>
            <a:endParaRPr lang="en-US" dirty="0"/>
          </a:p>
          <a:p>
            <a:endParaRPr lang="en-US" dirty="0"/>
          </a:p>
          <a:p>
            <a:endParaRPr lang="en-US" sz="1050" b="1" dirty="0"/>
          </a:p>
          <a:p>
            <a:r>
              <a:rPr lang="en-US" sz="1050" b="1" dirty="0"/>
              <a:t>[Updated: 08/01/2020]</a:t>
            </a:r>
          </a:p>
        </p:txBody>
      </p:sp>
      <p:sp>
        <p:nvSpPr>
          <p:cNvPr id="4" name="Slide Number Placeholder 3"/>
          <p:cNvSpPr>
            <a:spLocks noGrp="1"/>
          </p:cNvSpPr>
          <p:nvPr>
            <p:ph type="sldNum" sz="quarter" idx="10"/>
          </p:nvPr>
        </p:nvSpPr>
        <p:spPr/>
        <p:txBody>
          <a:bodyPr/>
          <a:lstStyle/>
          <a:p>
            <a:fld id="{663FB782-F1E4-4B03-8347-4EFC2F07599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74188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3875"/>
            <a:ext cx="5486400" cy="4467225"/>
          </a:xfrm>
        </p:spPr>
        <p:txBody>
          <a:bodyPr/>
          <a:lstStyle/>
          <a:p>
            <a:r>
              <a:rPr lang="en-US" sz="1100" dirty="0"/>
              <a:t>Recently released data that compare drug overdose death rates between December 2018 – December 2019 indicate a 4.6 percent change increase nationally. Five of the six Region 8 states (CO, MT, ND, SD, WY) experienced increases in overdose death rates; rates in one state (UT) decreased between 2018 and 2019.</a:t>
            </a:r>
          </a:p>
          <a:p>
            <a:endParaRPr lang="en-US" sz="1100" dirty="0"/>
          </a:p>
          <a:p>
            <a:pPr defTabSz="800100"/>
            <a:r>
              <a:rPr lang="en-US" sz="1100" b="1" u="sng" dirty="0"/>
              <a:t>State	   Percent Change	2018	2019</a:t>
            </a:r>
          </a:p>
          <a:p>
            <a:pPr>
              <a:tabLst>
                <a:tab pos="1543050" algn="r"/>
                <a:tab pos="2686050" algn="r"/>
                <a:tab pos="3486150" algn="r"/>
              </a:tabLst>
            </a:pPr>
            <a:r>
              <a:rPr lang="en-US" sz="1100" dirty="0"/>
              <a:t>Colorado	9.6 	1004	1100</a:t>
            </a:r>
          </a:p>
          <a:p>
            <a:pPr>
              <a:tabLst>
                <a:tab pos="1543050" algn="r"/>
                <a:tab pos="2686050" algn="r"/>
                <a:tab pos="3486150" algn="r"/>
              </a:tabLst>
            </a:pPr>
            <a:r>
              <a:rPr lang="en-US" sz="1100" dirty="0"/>
              <a:t>Montana	18.8 	117	139</a:t>
            </a:r>
          </a:p>
          <a:p>
            <a:pPr>
              <a:tabLst>
                <a:tab pos="1543050" algn="r"/>
                <a:tab pos="2686050" algn="r"/>
                <a:tab pos="3486150" algn="r"/>
              </a:tabLst>
            </a:pPr>
            <a:r>
              <a:rPr lang="en-US" sz="1100" dirty="0"/>
              <a:t>North Dakota	28.6  	70  	90 </a:t>
            </a:r>
          </a:p>
          <a:p>
            <a:pPr>
              <a:tabLst>
                <a:tab pos="1543050" algn="r"/>
                <a:tab pos="2686050" algn="r"/>
                <a:tab pos="3486150" algn="r"/>
              </a:tabLst>
            </a:pPr>
            <a:r>
              <a:rPr lang="en-US" sz="1100" dirty="0"/>
              <a:t>South Dakota	54.5 	57 	88</a:t>
            </a:r>
          </a:p>
          <a:p>
            <a:pPr>
              <a:tabLst>
                <a:tab pos="1543050" algn="r"/>
                <a:tab pos="2686050" algn="r"/>
                <a:tab pos="3486150" algn="r"/>
              </a:tabLst>
            </a:pPr>
            <a:r>
              <a:rPr lang="en-US" sz="1100" dirty="0"/>
              <a:t>Wyoming	18.0 	61 	72</a:t>
            </a:r>
          </a:p>
          <a:p>
            <a:pPr>
              <a:tabLst>
                <a:tab pos="1543050" algn="r"/>
                <a:tab pos="2686050" algn="r"/>
                <a:tab pos="3486150" algn="r"/>
              </a:tabLst>
            </a:pPr>
            <a:r>
              <a:rPr lang="en-US" sz="1100" dirty="0"/>
              <a:t>Utah	 -18.1	630 	575</a:t>
            </a:r>
          </a:p>
          <a:p>
            <a:endParaRPr lang="en-US" sz="11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rPr>
              <a:t>NOTES: Deaths are classified using the </a:t>
            </a:r>
            <a:r>
              <a:rPr kumimoji="0" lang="en-US" sz="1100" b="0" i="1" u="none" strike="noStrike" kern="0" cap="none" spc="0" normalizeH="0" baseline="0" noProof="0" dirty="0">
                <a:ln>
                  <a:noFill/>
                </a:ln>
                <a:solidFill>
                  <a:prstClr val="black"/>
                </a:solidFill>
                <a:effectLst/>
                <a:uLnTx/>
                <a:uFillTx/>
              </a:rPr>
              <a:t>International Classification of Diseases, 10th Revision (ICD-10)</a:t>
            </a:r>
            <a:r>
              <a:rPr kumimoji="0" lang="en-US" sz="1100" b="0" i="0" u="none" strike="noStrike" kern="0" cap="none" spc="0" normalizeH="0" baseline="0" noProof="0" dirty="0">
                <a:ln>
                  <a:noFill/>
                </a:ln>
                <a:solidFill>
                  <a:prstClr val="black"/>
                </a:solidFill>
                <a:effectLst/>
                <a:uLnTx/>
                <a:uFillTx/>
              </a:rPr>
              <a:t>. Drug-poisoning (overdose) deaths are identified using underlying cause-of-death codes X40-X44, X60-X64, X85, and Y10-Y14. </a:t>
            </a:r>
          </a:p>
          <a:p>
            <a:endParaRPr lang="en-US" dirty="0"/>
          </a:p>
          <a:p>
            <a:r>
              <a:rPr kumimoji="0" lang="en-US" sz="1100" b="1" i="0" u="none" strike="noStrike" kern="0" cap="none" spc="0" normalizeH="0" baseline="0" noProof="0" dirty="0">
                <a:ln>
                  <a:noFill/>
                </a:ln>
                <a:solidFill>
                  <a:schemeClr val="tx1"/>
                </a:solidFill>
                <a:effectLst/>
                <a:uLnTx/>
                <a:uFillTx/>
              </a:rPr>
              <a:t>Sources</a:t>
            </a:r>
          </a:p>
          <a:p>
            <a:pPr marL="228600" indent="-228600">
              <a:spcAft>
                <a:spcPts val="300"/>
              </a:spcAft>
            </a:pPr>
            <a:r>
              <a:rPr lang="en-US" sz="1100" b="0" i="0" kern="1200" dirty="0">
                <a:solidFill>
                  <a:schemeClr val="tx1"/>
                </a:solidFill>
                <a:effectLst/>
                <a:latin typeface="+mn-lt"/>
                <a:ea typeface="+mn-ea"/>
                <a:cs typeface="+mn-cs"/>
              </a:rPr>
              <a:t>Hedegaard H, </a:t>
            </a:r>
            <a:r>
              <a:rPr lang="en-US" sz="1100" b="0" i="0" kern="1200" dirty="0" err="1">
                <a:solidFill>
                  <a:schemeClr val="tx1"/>
                </a:solidFill>
                <a:effectLst/>
                <a:latin typeface="+mn-lt"/>
                <a:ea typeface="+mn-ea"/>
                <a:cs typeface="+mn-cs"/>
              </a:rPr>
              <a:t>Miniño</a:t>
            </a:r>
            <a:r>
              <a:rPr lang="en-US" sz="1100" b="0" i="0" kern="1200" dirty="0">
                <a:solidFill>
                  <a:schemeClr val="tx1"/>
                </a:solidFill>
                <a:effectLst/>
                <a:latin typeface="+mn-lt"/>
                <a:ea typeface="+mn-ea"/>
                <a:cs typeface="+mn-cs"/>
              </a:rPr>
              <a:t> AM, Warner M. Drug overdose deaths in the United States, 1999–2018. NCHS Data Brief, no 356. Hyattsville, MD: National Center for Health Statistics. 2020.</a:t>
            </a:r>
          </a:p>
          <a:p>
            <a:pPr marL="228600" indent="-228600">
              <a:spcAft>
                <a:spcPts val="300"/>
              </a:spcAft>
            </a:pPr>
            <a:r>
              <a:rPr lang="en-US" sz="1100" dirty="0"/>
              <a:t>NCHS, National Vital Statistics System. Estimates for 2019 are based on provisional data. Estimates for 2015-2018 are based on final data (available from:  </a:t>
            </a:r>
            <a:r>
              <a:rPr lang="en-US" sz="1100" u="sng" dirty="0">
                <a:hlinkClick r:id="rId3"/>
              </a:rPr>
              <a:t>https://www.cdc.gov/nchs/nvss/mortality_public_use_data.htm</a:t>
            </a:r>
            <a:r>
              <a:rPr lang="en-US" sz="1100" dirty="0"/>
              <a:t>).</a:t>
            </a:r>
            <a:endParaRPr kumimoji="0" lang="en-US" sz="1100" b="0" i="0" u="none" strike="noStrike" kern="0" cap="none" spc="0" normalizeH="0" baseline="0" noProof="0" dirty="0">
              <a:ln>
                <a:noFill/>
              </a:ln>
              <a:solidFill>
                <a:schemeClr val="tx1"/>
              </a:solidFill>
              <a:effectLst/>
              <a:uLnTx/>
              <a:uFillTx/>
            </a:endParaRPr>
          </a:p>
          <a:p>
            <a:endParaRPr lang="en-US" sz="1050" b="1" dirty="0"/>
          </a:p>
          <a:p>
            <a:r>
              <a:rPr lang="en-US" sz="1050" b="1" dirty="0"/>
              <a:t>[Updated: 08/01/2020]</a:t>
            </a:r>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211288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2177278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mailto:nroget@casat.org" TargetMode="External"/><Relationship Id="rId5" Type="http://schemas.openxmlformats.org/officeDocument/2006/relationships/hyperlink" Target="mailto:thomasine.heitkamp@und.edu" TargetMode="External"/><Relationship Id="rId6" Type="http://schemas.openxmlformats.org/officeDocument/2006/relationships/hyperlink" Target="http://www.mpattc.org/" TargetMode="External"/><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1.xml"/><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baseline="0">
                <a:latin typeface="Arial" panose="020B0604020202020204" pitchFamily="34" charset="0"/>
              </a:defRPr>
            </a:lvl1pPr>
          </a:lstStyle>
          <a:p>
            <a:endParaRPr lang="en-US" sz="32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xmlns="" id="{C9901621-76E2-42FB-BBD5-6846F6B71D47}"/>
              </a:ext>
            </a:extLst>
          </p:cNvPr>
          <p:cNvSpPr>
            <a:spLocks noGrp="1"/>
          </p:cNvSpPr>
          <p:nvPr>
            <p:ph type="title"/>
          </p:nvPr>
        </p:nvSpPr>
        <p:spPr>
          <a:xfrm>
            <a:off x="963705" y="2009401"/>
            <a:ext cx="10515600" cy="1024404"/>
          </a:xfrm>
        </p:spPr>
        <p:txBody>
          <a:bodyPr>
            <a:normAutofit/>
          </a:bodyPr>
          <a:lstStyle>
            <a:lvl1pPr algn="ctr">
              <a:defRPr sz="4400"/>
            </a:lvl1pPr>
          </a:lstStyle>
          <a:p>
            <a:r>
              <a:rPr lang="en-US" dirty="0"/>
              <a:t>Click to edit Master title style</a:t>
            </a:r>
          </a:p>
        </p:txBody>
      </p:sp>
      <p:pic>
        <p:nvPicPr>
          <p:cNvPr id="6" name="Picture 5">
            <a:extLst>
              <a:ext uri="{FF2B5EF4-FFF2-40B4-BE49-F238E27FC236}">
                <a16:creationId xmlns:a16="http://schemas.microsoft.com/office/drawing/2014/main" xmlns="" id="{57075791-46E4-4018-A514-241A9DF4A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85" y="448511"/>
            <a:ext cx="6153819" cy="1097280"/>
          </a:xfrm>
          <a:prstGeom prst="rect">
            <a:avLst/>
          </a:prstGeom>
        </p:spPr>
      </p:pic>
      <p:pic>
        <p:nvPicPr>
          <p:cNvPr id="8" name="Picture Placeholder 7">
            <a:extLst>
              <a:ext uri="{FF2B5EF4-FFF2-40B4-BE49-F238E27FC236}">
                <a16:creationId xmlns:a16="http://schemas.microsoft.com/office/drawing/2014/main" xmlns="" id="{65821F0F-B309-48F5-B9B0-1EE79AD42D2D}"/>
              </a:ext>
              <a:ext uri="{C183D7F6-B498-43B3-948B-1728B52AA6E4}">
                <adec:decorative xmlns:adec="http://schemas.microsoft.com/office/drawing/2017/decorative" xmlns=""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358" b="20471"/>
          <a:stretch/>
        </p:blipFill>
        <p:spPr>
          <a:xfrm>
            <a:off x="6318913" y="4686877"/>
            <a:ext cx="5873087" cy="2171124"/>
          </a:xfrm>
          <a:prstGeom prst="rect">
            <a:avLst/>
          </a:prstGeom>
        </p:spPr>
      </p:pic>
      <p:pic>
        <p:nvPicPr>
          <p:cNvPr id="10" name="Picture 9" descr="substance abuse and mental health services administration logo ">
            <a:extLst>
              <a:ext uri="{FF2B5EF4-FFF2-40B4-BE49-F238E27FC236}">
                <a16:creationId xmlns:a16="http://schemas.microsoft.com/office/drawing/2014/main" xmlns="" id="{BEC13832-6C2F-4C45-8CFC-FB1CEE5EB83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2285" y="5596692"/>
            <a:ext cx="2977188" cy="1083309"/>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33663A29-F229-4208-8A4C-146ACCC935AF}"/>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xmlns=""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xmlns="" id="{9D37F56C-B832-4803-A7CF-959F841D21E7}"/>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33663A29-F229-4208-8A4C-146ACCC935AF}"/>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xmlns=""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79BBB43-FC7F-423E-8DF3-ED448A281D03}"/>
              </a:ext>
            </a:extLst>
          </p:cNvPr>
          <p:cNvPicPr>
            <a:picLocks noChangeAspect="1"/>
          </p:cNvPicPr>
          <p:nvPr userDrawn="1"/>
        </p:nvPicPr>
        <p:blipFill>
          <a:blip r:embed="rId2"/>
          <a:stretch>
            <a:fillRect/>
          </a:stretch>
        </p:blipFill>
        <p:spPr>
          <a:xfrm>
            <a:off x="2517915" y="4052698"/>
            <a:ext cx="7156170" cy="1280160"/>
          </a:xfrm>
          <a:prstGeom prst="rect">
            <a:avLst/>
          </a:prstGeom>
        </p:spPr>
      </p:pic>
      <p:pic>
        <p:nvPicPr>
          <p:cNvPr id="8" name="Picture Placeholder 7">
            <a:extLst>
              <a:ext uri="{FF2B5EF4-FFF2-40B4-BE49-F238E27FC236}">
                <a16:creationId xmlns:a16="http://schemas.microsoft.com/office/drawing/2014/main" xmlns="" id="{8AC1F34C-D169-4EB7-9E6B-D8D76517AE6F}"/>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xmlns=""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t>Nancy Roget, Co-Director</a:t>
            </a:r>
          </a:p>
          <a:p>
            <a:pPr marL="0" indent="0" algn="ctr">
              <a:spcAft>
                <a:spcPts val="600"/>
              </a:spcAft>
              <a:buFont typeface="Arial" panose="020B0604020202020204" pitchFamily="34" charset="0"/>
              <a:buNone/>
            </a:pPr>
            <a:r>
              <a:rPr lang="en-US" sz="2400" dirty="0"/>
              <a:t>University of Nevada, Reno</a:t>
            </a:r>
          </a:p>
          <a:p>
            <a:pPr marL="0" indent="0" algn="ctr">
              <a:spcAft>
                <a:spcPts val="600"/>
              </a:spcAft>
              <a:buFont typeface="Arial" panose="020B0604020202020204" pitchFamily="34" charset="0"/>
              <a:buNone/>
            </a:pPr>
            <a:r>
              <a:rPr lang="en-US" sz="2400" dirty="0">
                <a:hlinkClick r:id="rId4"/>
              </a:rPr>
              <a:t>nroget@casat.org</a:t>
            </a:r>
            <a:r>
              <a:rPr lang="en-US" sz="2400" dirty="0"/>
              <a:t> </a:t>
            </a:r>
          </a:p>
        </p:txBody>
      </p:sp>
      <p:sp>
        <p:nvSpPr>
          <p:cNvPr id="13" name="TextBox 12">
            <a:extLst>
              <a:ext uri="{FF2B5EF4-FFF2-40B4-BE49-F238E27FC236}">
                <a16:creationId xmlns:a16="http://schemas.microsoft.com/office/drawing/2014/main" xmlns="" id="{5881FD06-C5B4-4387-A1E8-582CF5D9BB74}"/>
              </a:ext>
            </a:extLst>
          </p:cNvPr>
          <p:cNvSpPr txBox="1"/>
          <p:nvPr userDrawn="1"/>
        </p:nvSpPr>
        <p:spPr>
          <a:xfrm>
            <a:off x="838200" y="2013228"/>
            <a:ext cx="5538696" cy="1415772"/>
          </a:xfrm>
          <a:prstGeom prst="rect">
            <a:avLst/>
          </a:prstGeom>
          <a:noFill/>
        </p:spPr>
        <p:txBody>
          <a:bodyPr wrap="none" rtlCol="0">
            <a:spAutoFit/>
          </a:bodyPr>
          <a:lstStyle/>
          <a:p>
            <a:pPr marL="0" indent="0" algn="ctr">
              <a:spcAft>
                <a:spcPts val="600"/>
              </a:spcAft>
              <a:buNone/>
            </a:pPr>
            <a:r>
              <a:rPr lang="en-US" sz="2800" dirty="0"/>
              <a:t>Thomasine Heitkamp, PI/Co-Director</a:t>
            </a:r>
          </a:p>
          <a:p>
            <a:pPr marL="0" indent="0" algn="ctr">
              <a:spcAft>
                <a:spcPts val="600"/>
              </a:spcAft>
              <a:buNone/>
            </a:pPr>
            <a:r>
              <a:rPr lang="en-US" sz="2400" dirty="0"/>
              <a:t>University of North Dakota</a:t>
            </a:r>
          </a:p>
          <a:p>
            <a:pPr marL="0" indent="0" algn="ctr">
              <a:spcAft>
                <a:spcPts val="600"/>
              </a:spcAft>
              <a:buNone/>
            </a:pPr>
            <a:r>
              <a:rPr lang="en-US" sz="2400" dirty="0"/>
              <a:t> </a:t>
            </a:r>
            <a:r>
              <a:rPr lang="en-US" sz="2400" dirty="0">
                <a:hlinkClick r:id="rId5"/>
              </a:rPr>
              <a:t>thomasine.heitkamp@und.edu</a:t>
            </a:r>
            <a:r>
              <a:rPr lang="en-US" sz="2400" dirty="0"/>
              <a:t> </a:t>
            </a:r>
          </a:p>
        </p:txBody>
      </p:sp>
      <p:sp>
        <p:nvSpPr>
          <p:cNvPr id="14" name="TextBox 13">
            <a:extLst>
              <a:ext uri="{FF2B5EF4-FFF2-40B4-BE49-F238E27FC236}">
                <a16:creationId xmlns:a16="http://schemas.microsoft.com/office/drawing/2014/main" xmlns=""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xmlns="" id="{0F09D9A1-D889-4817-B39D-F59E9C68DF8F}"/>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0131D-C6E2-4356-A9A6-2F559D5064CE}" type="datetimeFigureOut">
              <a:rPr lang="en-US" smtClean="0"/>
              <a:t>8/7/20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9D1D8-79EA-4400-823C-B365E0098FCD}" type="slidenum">
              <a:rPr lang="en-US" smtClean="0"/>
              <a:t>‹#›</a:t>
            </a:fld>
            <a:endParaRPr lang="en-US"/>
          </a:p>
        </p:txBody>
      </p:sp>
    </p:spTree>
    <p:extLst>
      <p:ext uri="{BB962C8B-B14F-4D97-AF65-F5344CB8AC3E}">
        <p14:creationId xmlns:p14="http://schemas.microsoft.com/office/powerpoint/2010/main" val="367261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213148BF-D360-4559-87E1-8322B5D14A43}"/>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4" name="Title 3">
            <a:extLst>
              <a:ext uri="{FF2B5EF4-FFF2-40B4-BE49-F238E27FC236}">
                <a16:creationId xmlns:a16="http://schemas.microsoft.com/office/drawing/2014/main" xmlns="" id="{DA8BCD5A-706D-4588-93EE-91820173E6A8}"/>
              </a:ext>
            </a:extLst>
          </p:cNvPr>
          <p:cNvSpPr>
            <a:spLocks noGrp="1"/>
          </p:cNvSpPr>
          <p:nvPr>
            <p:ph type="title" hasCustomPrompt="1"/>
          </p:nvPr>
        </p:nvSpPr>
        <p:spPr>
          <a:xfrm>
            <a:off x="195497" y="56396"/>
            <a:ext cx="10515600" cy="617462"/>
          </a:xfrm>
        </p:spPr>
        <p:txBody>
          <a:bodyPr/>
          <a:lstStyle>
            <a:lvl1pPr>
              <a:defRPr sz="3200">
                <a:solidFill>
                  <a:srgbClr val="00467F"/>
                </a:solidFill>
              </a:defRPr>
            </a:lvl1pPr>
          </a:lstStyle>
          <a:p>
            <a:r>
              <a:rPr lang="en-US" dirty="0"/>
              <a:t>Disclaimer</a:t>
            </a:r>
          </a:p>
        </p:txBody>
      </p:sp>
      <p:sp>
        <p:nvSpPr>
          <p:cNvPr id="6" name="Content Placeholder 2">
            <a:extLst>
              <a:ext uri="{FF2B5EF4-FFF2-40B4-BE49-F238E27FC236}">
                <a16:creationId xmlns:a16="http://schemas.microsoft.com/office/drawing/2014/main" xmlns="" id="{D82259A8-1597-49F0-8CE7-7B80DCB09FA8}"/>
              </a:ext>
            </a:extLst>
          </p:cNvPr>
          <p:cNvSpPr>
            <a:spLocks noGrp="1"/>
          </p:cNvSpPr>
          <p:nvPr>
            <p:ph idx="1"/>
          </p:nvPr>
        </p:nvSpPr>
        <p:spPr>
          <a:xfrm>
            <a:off x="300656" y="901507"/>
            <a:ext cx="11590688" cy="4428565"/>
          </a:xfrm>
        </p:spPr>
        <p:txBody>
          <a:bodyPr>
            <a:noAutofit/>
          </a:bodyPr>
          <a:lstStyle>
            <a:lvl1pPr marL="0" indent="0">
              <a:spcAft>
                <a:spcPts val="1800"/>
              </a:spcAft>
              <a:buNone/>
              <a:defRPr sz="2000"/>
            </a:lvl1pPr>
          </a:lstStyle>
          <a:p>
            <a:pPr lvl="0"/>
            <a:endParaRPr lang="en-US" dirty="0"/>
          </a:p>
        </p:txBody>
      </p:sp>
      <p:pic>
        <p:nvPicPr>
          <p:cNvPr id="7" name="Picture 6">
            <a:extLst>
              <a:ext uri="{FF2B5EF4-FFF2-40B4-BE49-F238E27FC236}">
                <a16:creationId xmlns:a16="http://schemas.microsoft.com/office/drawing/2014/main" xmlns="" id="{79316DBF-E5F9-42A0-A1D7-983D1F5091E4}"/>
              </a:ext>
            </a:extLst>
          </p:cNvPr>
          <p:cNvPicPr>
            <a:picLocks noChangeAspect="1"/>
          </p:cNvPicPr>
          <p:nvPr userDrawn="1"/>
        </p:nvPicPr>
        <p:blipFill>
          <a:blip r:embed="rId3"/>
          <a:stretch>
            <a:fillRect/>
          </a:stretch>
        </p:blipFill>
        <p:spPr>
          <a:xfrm>
            <a:off x="195497" y="6125411"/>
            <a:ext cx="3066930" cy="548640"/>
          </a:xfrm>
          <a:prstGeom prst="rect">
            <a:avLst/>
          </a:prstGeom>
        </p:spPr>
      </p:pic>
    </p:spTree>
    <p:extLst>
      <p:ext uri="{BB962C8B-B14F-4D97-AF65-F5344CB8AC3E}">
        <p14:creationId xmlns:p14="http://schemas.microsoft.com/office/powerpoint/2010/main" val="4198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213148BF-D360-4559-87E1-8322B5D14A43}"/>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3" name="Content Placeholder 2">
            <a:extLst>
              <a:ext uri="{FF2B5EF4-FFF2-40B4-BE49-F238E27FC236}">
                <a16:creationId xmlns:a16="http://schemas.microsoft.com/office/drawing/2014/main" xmlns=""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xmlns="" id="{8299D79A-6ADF-4545-83CF-77040F70AB56}"/>
              </a:ext>
            </a:extLst>
          </p:cNvPr>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xmlns="" id="{2F511FC7-DA79-4807-AF1E-3073C74E087E}"/>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213148BF-D360-4559-87E1-8322B5D14A43}"/>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xmlns=""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xmlns="" id="{D2FFBD61-EF15-44B1-A413-FEB8D58102DE}"/>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xmlns=""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8AC1F34C-D169-4EB7-9E6B-D8D76517AE6F}"/>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xmlns=""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F9ECE319-D2AC-4D32-8EC1-439CBDE59EC1}"/>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A96B359A-5932-483A-8933-99423B4AFB6B}"/>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8AC1F34C-D169-4EB7-9E6B-D8D76517AE6F}"/>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xmlns="" id="{F5CA723E-4942-45EB-9C57-459F0B9BEA24}"/>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F9ECE319-D2AC-4D32-8EC1-439CBDE59E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xmlns="" id="{4091F7E0-D102-408B-9D76-E1B012D383F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xmlns=""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xmlns="" id="{7A150A7F-F002-423F-BBD4-CD5BE6CCDBB0}"/>
              </a:ext>
            </a:extLst>
          </p:cNvPr>
          <p:cNvPicPr>
            <a:picLocks noChangeAspect="1"/>
          </p:cNvPicPr>
          <p:nvPr userDrawn="1"/>
        </p:nvPicPr>
        <p:blipFill>
          <a:blip r:embed="rId3"/>
          <a:stretch>
            <a:fillRect/>
          </a:stretch>
        </p:blipFill>
        <p:spPr>
          <a:xfrm>
            <a:off x="224911" y="6218553"/>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xmlns="" id="{4091F7E0-D102-408B-9D76-E1B012D383FB}"/>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xmlns=""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xmlns=""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xmlns=""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686577B1-7104-4D73-9D8C-3EDD6D577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02C4F-1156-4A68-BD29-61478DFD6217}" type="slidenum">
              <a:rPr lang="en-US" smtClean="0"/>
              <a:t>‹#›</a:t>
            </a:fld>
            <a:endParaRPr lang="en-US"/>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 id="2147483706" r:id="rId14"/>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ttcnetwork.org/centers/mountain-plains-attc/slidedecks4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5E80D-AC60-4838-A2F8-BD3D52087599}"/>
              </a:ext>
            </a:extLst>
          </p:cNvPr>
          <p:cNvSpPr>
            <a:spLocks noGrp="1"/>
          </p:cNvSpPr>
          <p:nvPr>
            <p:ph type="ctrTitle"/>
          </p:nvPr>
        </p:nvSpPr>
        <p:spPr>
          <a:xfrm>
            <a:off x="1609344" y="1993718"/>
            <a:ext cx="8973312" cy="1971613"/>
          </a:xfrm>
        </p:spPr>
        <p:txBody>
          <a:bodyPr/>
          <a:lstStyle/>
          <a:p>
            <a:pPr>
              <a:lnSpc>
                <a:spcPct val="100000"/>
              </a:lnSpc>
            </a:pPr>
            <a:r>
              <a:rPr lang="en-US" dirty="0"/>
              <a:t>Opioid Overdose 2018-2019 Statistics for Region 8</a:t>
            </a:r>
          </a:p>
        </p:txBody>
      </p:sp>
    </p:spTree>
    <p:extLst>
      <p:ext uri="{BB962C8B-B14F-4D97-AF65-F5344CB8AC3E}">
        <p14:creationId xmlns:p14="http://schemas.microsoft.com/office/powerpoint/2010/main" val="272409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xmlns="" id="{2EAEC926-517D-48B2-B0D4-A661CB516821}"/>
              </a:ext>
            </a:extLst>
          </p:cNvPr>
          <p:cNvSpPr>
            <a:spLocks noGrp="1"/>
          </p:cNvSpPr>
          <p:nvPr>
            <p:ph type="title"/>
          </p:nvPr>
        </p:nvSpPr>
        <p:spPr>
          <a:xfrm>
            <a:off x="170091" y="185809"/>
            <a:ext cx="11725130" cy="710639"/>
          </a:xfrm>
        </p:spPr>
        <p:txBody>
          <a:bodyPr/>
          <a:lstStyle/>
          <a:p>
            <a:r>
              <a:rPr lang="en-US" dirty="0"/>
              <a:t>Disclaimer</a:t>
            </a:r>
          </a:p>
        </p:txBody>
      </p:sp>
      <p:sp>
        <p:nvSpPr>
          <p:cNvPr id="7" name="Content Placeholder 2">
            <a:extLst>
              <a:ext uri="{FF2B5EF4-FFF2-40B4-BE49-F238E27FC236}">
                <a16:creationId xmlns:a16="http://schemas.microsoft.com/office/drawing/2014/main" xmlns="" id="{9B2B7BE4-801C-4A30-801E-99329C728C52}"/>
              </a:ext>
            </a:extLst>
          </p:cNvPr>
          <p:cNvSpPr txBox="1">
            <a:spLocks/>
          </p:cNvSpPr>
          <p:nvPr/>
        </p:nvSpPr>
        <p:spPr>
          <a:xfrm>
            <a:off x="694347" y="993985"/>
            <a:ext cx="11302582" cy="4504608"/>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Aft>
                <a:spcPts val="1800"/>
              </a:spcAft>
            </a:pPr>
            <a:r>
              <a:rPr lang="en-US" sz="2000"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sz="2000" dirty="0" smtClean="0"/>
              <a:t>(</a:t>
            </a:r>
            <a:r>
              <a:rPr lang="en-US" sz="2000" dirty="0" smtClean="0">
                <a:hlinkClick r:id="rId3"/>
              </a:rPr>
              <a:t>MPATTC</a:t>
            </a:r>
            <a:r>
              <a:rPr lang="en-US" sz="2000" dirty="0" smtClean="0"/>
              <a:t>). </a:t>
            </a:r>
            <a:endParaRPr lang="en-US" sz="2000" dirty="0"/>
          </a:p>
          <a:p>
            <a:pPr lvl="0"/>
            <a:r>
              <a:rPr lang="en-US" sz="2000" dirty="0"/>
              <a:t>At the time of this presentation, Elinore F. McCance-Katz, serves as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988CEBF-24B2-4E88-8C1F-B24BA18BA428}"/>
              </a:ext>
            </a:extLst>
          </p:cNvPr>
          <p:cNvSpPr>
            <a:spLocks noGrp="1"/>
          </p:cNvSpPr>
          <p:nvPr>
            <p:ph type="title"/>
          </p:nvPr>
        </p:nvSpPr>
        <p:spPr>
          <a:xfrm>
            <a:off x="1223772" y="389509"/>
            <a:ext cx="9744456" cy="5429619"/>
          </a:xfrm>
        </p:spPr>
        <p:txBody>
          <a:bodyPr>
            <a:normAutofit/>
          </a:bodyPr>
          <a:lstStyle/>
          <a:p>
            <a:pPr algn="ctr"/>
            <a:r>
              <a:rPr lang="en-US" sz="4400" dirty="0"/>
              <a:t>In 2019, </a:t>
            </a:r>
            <a:r>
              <a:rPr lang="en-US" sz="5400" b="1" dirty="0">
                <a:solidFill>
                  <a:srgbClr val="CC4927"/>
                </a:solidFill>
              </a:rPr>
              <a:t>195</a:t>
            </a:r>
            <a:r>
              <a:rPr lang="en-US" sz="4800" dirty="0"/>
              <a:t> </a:t>
            </a:r>
            <a:r>
              <a:rPr lang="en-US" sz="4400" dirty="0"/>
              <a:t>people died per day from drug overdoses. </a:t>
            </a:r>
            <a:r>
              <a:rPr lang="en-US" dirty="0"/>
              <a:t/>
            </a:r>
            <a:br>
              <a:rPr lang="en-US" dirty="0"/>
            </a:br>
            <a:endParaRPr lang="en-US" dirty="0"/>
          </a:p>
        </p:txBody>
      </p:sp>
      <p:sp>
        <p:nvSpPr>
          <p:cNvPr id="5" name="Content Placeholder 4">
            <a:extLst>
              <a:ext uri="{FF2B5EF4-FFF2-40B4-BE49-F238E27FC236}">
                <a16:creationId xmlns:a16="http://schemas.microsoft.com/office/drawing/2014/main" xmlns="" id="{D06490B3-A0BF-4EE6-8A9D-7595B6F95CE3}"/>
              </a:ext>
            </a:extLst>
          </p:cNvPr>
          <p:cNvSpPr>
            <a:spLocks noGrp="1"/>
          </p:cNvSpPr>
          <p:nvPr>
            <p:ph idx="1"/>
          </p:nvPr>
        </p:nvSpPr>
        <p:spPr>
          <a:xfrm>
            <a:off x="10594848" y="5096256"/>
            <a:ext cx="1365504" cy="377952"/>
          </a:xfrm>
        </p:spPr>
        <p:txBody>
          <a:bodyPr anchor="ctr">
            <a:noAutofit/>
          </a:bodyPr>
          <a:lstStyle/>
          <a:p>
            <a:pPr algn="ctr">
              <a:spcAft>
                <a:spcPts val="0"/>
              </a:spcAft>
            </a:pPr>
            <a:r>
              <a:rPr lang="en-US" sz="1400" b="1" dirty="0"/>
              <a:t>CDC, 2020</a:t>
            </a:r>
          </a:p>
        </p:txBody>
      </p:sp>
    </p:spTree>
    <p:extLst>
      <p:ext uri="{BB962C8B-B14F-4D97-AF65-F5344CB8AC3E}">
        <p14:creationId xmlns:p14="http://schemas.microsoft.com/office/powerpoint/2010/main" val="3743544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25A975-661B-4C70-9D8C-45F3D0741FE5}"/>
              </a:ext>
            </a:extLst>
          </p:cNvPr>
          <p:cNvSpPr>
            <a:spLocks noGrp="1"/>
          </p:cNvSpPr>
          <p:nvPr>
            <p:ph type="title"/>
          </p:nvPr>
        </p:nvSpPr>
        <p:spPr>
          <a:xfrm>
            <a:off x="6332560" y="3456964"/>
            <a:ext cx="5845791" cy="2412232"/>
          </a:xfrm>
        </p:spPr>
        <p:txBody>
          <a:bodyPr vert="horz" lIns="91440" tIns="45720" rIns="91440" bIns="45720" rtlCol="0" anchor="ctr">
            <a:normAutofit/>
          </a:bodyPr>
          <a:lstStyle/>
          <a:p>
            <a:pPr algn="ctr"/>
            <a:r>
              <a:rPr lang="en-US" sz="4000" b="1" dirty="0">
                <a:solidFill>
                  <a:schemeClr val="bg1"/>
                </a:solidFill>
                <a:latin typeface="+mj-lt"/>
              </a:rPr>
              <a:t>that’s like one commercial plane crash a day x 365 days</a:t>
            </a:r>
          </a:p>
        </p:txBody>
      </p:sp>
      <p:sp>
        <p:nvSpPr>
          <p:cNvPr id="28" name="Freeform: Shape 27" descr="decorative">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irplane">
            <a:extLst>
              <a:ext uri="{FF2B5EF4-FFF2-40B4-BE49-F238E27FC236}">
                <a16:creationId xmlns:a16="http://schemas.microsoft.com/office/drawing/2014/main" xmlns="" id="{0F4204BE-BBA4-464C-98EB-6523EDF60A7A}"/>
              </a:ext>
            </a:extLst>
          </p:cNvPr>
          <p:cNvPicPr>
            <a:picLocks noGrp="1" noChangeAspect="1"/>
          </p:cNvPicPr>
          <p:nvPr>
            <p:ph idx="1"/>
          </p:nvPr>
        </p:nvPicPr>
        <p:blipFill rotWithShape="1">
          <a:blip r:embed="rId3"/>
          <a:srcRect l="2588" r="30284" b="2"/>
          <a:stretch/>
        </p:blipFill>
        <p:spPr>
          <a:xfrm>
            <a:off x="0" y="10"/>
            <a:ext cx="7484175" cy="6857990"/>
          </a:xfrm>
          <a:custGeom>
            <a:avLst/>
            <a:gdLst>
              <a:gd name="connsiteX0" fmla="*/ 0 w 7028495"/>
              <a:gd name="connsiteY0" fmla="*/ 0 h 6858000"/>
              <a:gd name="connsiteX1" fmla="*/ 6915668 w 7028495"/>
              <a:gd name="connsiteY1" fmla="*/ 0 h 6858000"/>
              <a:gd name="connsiteX2" fmla="*/ 6952411 w 7028495"/>
              <a:gd name="connsiteY2" fmla="*/ 219663 h 6858000"/>
              <a:gd name="connsiteX3" fmla="*/ 7028495 w 7028495"/>
              <a:gd name="connsiteY3" fmla="*/ 1292112 h 6858000"/>
              <a:gd name="connsiteX4" fmla="*/ 4870994 w 7028495"/>
              <a:gd name="connsiteY4" fmla="*/ 6556512 h 6858000"/>
              <a:gd name="connsiteX5" fmla="*/ 4556185 w 7028495"/>
              <a:gd name="connsiteY5" fmla="*/ 6858000 h 6858000"/>
              <a:gd name="connsiteX6" fmla="*/ 0 w 702849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41379311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9" name="Rectangle 131" descr="decorative">
            <a:extLst>
              <a:ext uri="{FF2B5EF4-FFF2-40B4-BE49-F238E27FC236}">
                <a16:creationId xmlns:a16="http://schemas.microsoft.com/office/drawing/2014/main" xmlns="" id="{B0792D4F-247E-46FE-85FC-881DEFA41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Title 2"/>
          <p:cNvSpPr>
            <a:spLocks noGrp="1"/>
          </p:cNvSpPr>
          <p:nvPr>
            <p:ph type="title" idx="4294967295"/>
          </p:nvPr>
        </p:nvSpPr>
        <p:spPr>
          <a:xfrm>
            <a:off x="841253" y="445011"/>
            <a:ext cx="10875259" cy="1366856"/>
          </a:xfrm>
        </p:spPr>
        <p:txBody>
          <a:bodyPr vert="horz" lIns="91440" tIns="45720" rIns="91440" bIns="45720" rtlCol="0" anchor="ctr">
            <a:normAutofit/>
          </a:bodyPr>
          <a:lstStyle/>
          <a:p>
            <a:r>
              <a:rPr lang="en-US" b="1" kern="1200" dirty="0">
                <a:solidFill>
                  <a:schemeClr val="bg1"/>
                </a:solidFill>
                <a:ea typeface="+mj-ea"/>
                <a:cs typeface="+mj-cs"/>
              </a:rPr>
              <a:t>Opioid Overdose Deaths (</a:t>
            </a:r>
            <a:r>
              <a:rPr lang="en-US" sz="4000" b="1" dirty="0">
                <a:solidFill>
                  <a:srgbClr val="CC4927"/>
                </a:solidFill>
              </a:rPr>
              <a:t>70,980</a:t>
            </a:r>
            <a:r>
              <a:rPr lang="en-US" b="1" kern="1200" dirty="0">
                <a:solidFill>
                  <a:schemeClr val="bg1"/>
                </a:solidFill>
                <a:ea typeface="+mj-ea"/>
                <a:cs typeface="+mj-cs"/>
              </a:rPr>
              <a:t>) in 2019 were </a:t>
            </a:r>
            <a:r>
              <a:rPr lang="en-US" sz="4000" b="1" kern="1200" dirty="0">
                <a:solidFill>
                  <a:srgbClr val="CC4927"/>
                </a:solidFill>
                <a:latin typeface="+mj-lt"/>
                <a:ea typeface="+mj-ea"/>
                <a:cs typeface="+mj-cs"/>
              </a:rPr>
              <a:t>HIGHER</a:t>
            </a:r>
            <a:r>
              <a:rPr lang="en-US" b="1" kern="1200" dirty="0">
                <a:solidFill>
                  <a:schemeClr val="tx1"/>
                </a:solidFill>
                <a:latin typeface="+mj-lt"/>
                <a:ea typeface="+mj-ea"/>
                <a:cs typeface="+mj-cs"/>
              </a:rPr>
              <a:t> </a:t>
            </a:r>
            <a:r>
              <a:rPr lang="en-US" b="1" kern="1200" dirty="0">
                <a:solidFill>
                  <a:schemeClr val="bg1"/>
                </a:solidFill>
                <a:latin typeface="+mj-lt"/>
                <a:ea typeface="+mj-ea"/>
                <a:cs typeface="+mj-cs"/>
              </a:rPr>
              <a:t>than the number of people</a:t>
            </a:r>
            <a:r>
              <a:rPr lang="en-US" sz="3700" b="1" kern="1200" dirty="0">
                <a:solidFill>
                  <a:schemeClr val="bg1"/>
                </a:solidFill>
                <a:latin typeface="+mj-lt"/>
                <a:ea typeface="+mj-ea"/>
                <a:cs typeface="+mj-cs"/>
              </a:rPr>
              <a:t>:</a:t>
            </a:r>
          </a:p>
        </p:txBody>
      </p:sp>
      <p:cxnSp>
        <p:nvCxnSpPr>
          <p:cNvPr id="131" name="Straight Connector 133" descr="decorative">
            <a:extLst>
              <a:ext uri="{FF2B5EF4-FFF2-40B4-BE49-F238E27FC236}">
                <a16:creationId xmlns:a16="http://schemas.microsoft.com/office/drawing/2014/main" xmlns="" id="{CE272F12-AF86-441A-BC1B-C014BBBF85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5216"/>
            <a:ext cx="0" cy="914400"/>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descr="table showing more people died of opioid overdose than us military in vietnam war, and other points"/>
          <p:cNvGraphicFramePr>
            <a:graphicFrameLocks noGrp="1"/>
          </p:cNvGraphicFramePr>
          <p:nvPr>
            <p:extLst>
              <p:ext uri="{D42A27DB-BD31-4B8C-83A1-F6EECF244321}">
                <p14:modId xmlns:p14="http://schemas.microsoft.com/office/powerpoint/2010/main" val="2024649794"/>
              </p:ext>
            </p:extLst>
          </p:nvPr>
        </p:nvGraphicFramePr>
        <p:xfrm>
          <a:off x="475488" y="1863163"/>
          <a:ext cx="11253216" cy="3636855"/>
        </p:xfrm>
        <a:graphic>
          <a:graphicData uri="http://schemas.openxmlformats.org/drawingml/2006/table">
            <a:tbl>
              <a:tblPr firstRow="1" bandRow="1">
                <a:noFill/>
                <a:tableStyleId>{9D7B26C5-4107-4FEC-AEDC-1716B250A1EF}</a:tableStyleId>
              </a:tblPr>
              <a:tblGrid>
                <a:gridCol w="9558528">
                  <a:extLst>
                    <a:ext uri="{9D8B030D-6E8A-4147-A177-3AD203B41FA5}">
                      <a16:colId xmlns:a16="http://schemas.microsoft.com/office/drawing/2014/main" xmlns="" val="20000"/>
                    </a:ext>
                  </a:extLst>
                </a:gridCol>
                <a:gridCol w="1694688">
                  <a:extLst>
                    <a:ext uri="{9D8B030D-6E8A-4147-A177-3AD203B41FA5}">
                      <a16:colId xmlns:a16="http://schemas.microsoft.com/office/drawing/2014/main" xmlns="" val="20001"/>
                    </a:ext>
                  </a:extLst>
                </a:gridCol>
              </a:tblGrid>
              <a:tr h="727371">
                <a:tc>
                  <a:txBody>
                    <a:bodyPr/>
                    <a:lstStyle/>
                    <a:p>
                      <a:pPr marL="285750" indent="-285750" algn="l">
                        <a:spcAft>
                          <a:spcPts val="0"/>
                        </a:spcAft>
                        <a:buClr>
                          <a:srgbClr val="CC4927"/>
                        </a:buClr>
                        <a:buSzPct val="80000"/>
                        <a:buFont typeface="Arial" panose="020B0604020202020204" pitchFamily="34" charset="0"/>
                        <a:buChar char="•"/>
                      </a:pPr>
                      <a:r>
                        <a:rPr lang="en-US" sz="2400" b="1" dirty="0">
                          <a:solidFill>
                            <a:schemeClr val="bg1"/>
                          </a:solidFill>
                        </a:rPr>
                        <a:t>killed in Vietnam (US Military) </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dirty="0">
                          <a:solidFill>
                            <a:schemeClr val="bg1"/>
                          </a:solidFill>
                        </a:rPr>
                        <a:t>58,220 </a:t>
                      </a:r>
                      <a:r>
                        <a:rPr lang="en-US" sz="2400" b="1" baseline="48000" dirty="0">
                          <a:solidFill>
                            <a:schemeClr val="bg1"/>
                          </a:solidFill>
                        </a:rPr>
                        <a:t>1</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27371">
                <a:tc>
                  <a:txBody>
                    <a:bodyPr/>
                    <a:lstStyle/>
                    <a:p>
                      <a:pPr marL="285750" indent="-285750" algn="l">
                        <a:spcAft>
                          <a:spcPts val="0"/>
                        </a:spcAft>
                        <a:buClr>
                          <a:srgbClr val="CC4927"/>
                        </a:buClr>
                        <a:buSzPct val="80000"/>
                        <a:buFont typeface="Arial" panose="020B0604020202020204" pitchFamily="34" charset="0"/>
                        <a:buChar char="•"/>
                      </a:pPr>
                      <a:r>
                        <a:rPr lang="en-US" sz="2400" b="1" dirty="0">
                          <a:solidFill>
                            <a:schemeClr val="bg1"/>
                          </a:solidFill>
                        </a:rPr>
                        <a:t>that died from HIV/AIDS at the height of the epidemic (1995) </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dirty="0">
                          <a:solidFill>
                            <a:schemeClr val="bg1"/>
                          </a:solidFill>
                        </a:rPr>
                        <a:t>48,371 </a:t>
                      </a:r>
                      <a:r>
                        <a:rPr lang="en-US" sz="2400" b="1" baseline="48000" dirty="0">
                          <a:solidFill>
                            <a:schemeClr val="bg1"/>
                          </a:solidFill>
                        </a:rPr>
                        <a:t>2</a:t>
                      </a:r>
                      <a:r>
                        <a:rPr lang="en-US" sz="2400" b="1" dirty="0">
                          <a:solidFill>
                            <a:schemeClr val="bg1"/>
                          </a:solidFill>
                        </a:rPr>
                        <a:t> </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727371">
                <a:tc>
                  <a:txBody>
                    <a:bodyPr/>
                    <a:lstStyle/>
                    <a:p>
                      <a:pPr marL="285750" indent="-285750" algn="l">
                        <a:lnSpc>
                          <a:spcPct val="100000"/>
                        </a:lnSpc>
                        <a:spcBef>
                          <a:spcPts val="0"/>
                        </a:spcBef>
                        <a:spcAft>
                          <a:spcPts val="0"/>
                        </a:spcAft>
                        <a:buClr>
                          <a:srgbClr val="CC4927"/>
                        </a:buClr>
                        <a:buSzPct val="80000"/>
                        <a:buFont typeface="Arial" panose="020B0604020202020204" pitchFamily="34" charset="0"/>
                        <a:buChar char="•"/>
                      </a:pPr>
                      <a:r>
                        <a:rPr lang="en-US" sz="2400" b="1" dirty="0">
                          <a:solidFill>
                            <a:schemeClr val="bg1"/>
                          </a:solidFill>
                        </a:rPr>
                        <a:t>killed in motor vehicle accidents</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Bef>
                          <a:spcPts val="0"/>
                        </a:spcBef>
                        <a:spcAft>
                          <a:spcPts val="0"/>
                        </a:spcAft>
                        <a:buClr>
                          <a:srgbClr val="FF0000"/>
                        </a:buClr>
                        <a:buSzPct val="80000"/>
                        <a:buNone/>
                        <a:tabLst>
                          <a:tab pos="1828800" algn="r"/>
                        </a:tabLst>
                      </a:pPr>
                      <a:r>
                        <a:rPr lang="en-US" sz="2400" b="1" dirty="0">
                          <a:solidFill>
                            <a:schemeClr val="bg1"/>
                          </a:solidFill>
                        </a:rPr>
                        <a:t>40,327 </a:t>
                      </a:r>
                      <a:r>
                        <a:rPr lang="en-US" sz="2400" b="1" baseline="48000" dirty="0">
                          <a:solidFill>
                            <a:schemeClr val="bg1"/>
                          </a:solidFill>
                        </a:rPr>
                        <a:t>3</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727371">
                <a:tc>
                  <a:txBody>
                    <a:bodyPr/>
                    <a:lstStyle/>
                    <a:p>
                      <a:pPr marL="285750" indent="-285750" algn="l">
                        <a:spcAft>
                          <a:spcPts val="0"/>
                        </a:spcAft>
                        <a:buClr>
                          <a:srgbClr val="CC4927"/>
                        </a:buClr>
                        <a:buSzPct val="80000"/>
                        <a:buFont typeface="Arial" panose="020B0604020202020204" pitchFamily="34" charset="0"/>
                        <a:buChar char="•"/>
                      </a:pPr>
                      <a:r>
                        <a:rPr lang="en-US" sz="2400" b="1" dirty="0">
                          <a:solidFill>
                            <a:schemeClr val="bg1"/>
                          </a:solidFill>
                        </a:rPr>
                        <a:t>with alcohol-induced deaths</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dirty="0">
                          <a:solidFill>
                            <a:schemeClr val="bg1"/>
                          </a:solidFill>
                        </a:rPr>
                        <a:t>34,865 </a:t>
                      </a:r>
                      <a:r>
                        <a:rPr lang="en-US" sz="2400" b="1" baseline="48000" dirty="0">
                          <a:solidFill>
                            <a:schemeClr val="bg1"/>
                          </a:solidFill>
                        </a:rPr>
                        <a:t>3</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27371">
                <a:tc>
                  <a:txBody>
                    <a:bodyPr/>
                    <a:lstStyle/>
                    <a:p>
                      <a:pPr marL="285750" indent="-285750" algn="l">
                        <a:spcAft>
                          <a:spcPts val="0"/>
                        </a:spcAft>
                        <a:buClr>
                          <a:srgbClr val="CC4927"/>
                        </a:buClr>
                        <a:buSzPct val="80000"/>
                        <a:buFont typeface="Arial" panose="020B0604020202020204" pitchFamily="34" charset="0"/>
                        <a:buChar char="•"/>
                      </a:pPr>
                      <a:r>
                        <a:rPr lang="en-US" sz="2400" b="1" dirty="0">
                          <a:solidFill>
                            <a:schemeClr val="bg1"/>
                          </a:solidFill>
                        </a:rPr>
                        <a:t>murdered</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828800" algn="r"/>
                        </a:tabLst>
                        <a:defRPr/>
                      </a:pPr>
                      <a:r>
                        <a:rPr lang="en-US" sz="2400" b="1" dirty="0">
                          <a:solidFill>
                            <a:schemeClr val="bg1"/>
                          </a:solidFill>
                        </a:rPr>
                        <a:t>19,362 </a:t>
                      </a:r>
                      <a:r>
                        <a:rPr lang="en-US" sz="2400" b="1" baseline="48000" dirty="0">
                          <a:solidFill>
                            <a:schemeClr val="bg1"/>
                          </a:solidFill>
                        </a:rPr>
                        <a:t>3</a:t>
                      </a:r>
                    </a:p>
                  </a:txBody>
                  <a:tcPr marL="249967" marR="187475" marT="124983" marB="124983" anchor="ctr">
                    <a:lnL w="12700" cmpd="sng">
                      <a:noFill/>
                      <a:prstDash val="solid"/>
                    </a:lnL>
                    <a:lnR w="12700" cmpd="sng">
                      <a:noFill/>
                      <a:prstDash val="soli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4" name="Rectangle 3">
            <a:extLst>
              <a:ext uri="{FF2B5EF4-FFF2-40B4-BE49-F238E27FC236}">
                <a16:creationId xmlns:a16="http://schemas.microsoft.com/office/drawing/2014/main" xmlns="" id="{AD46F144-DA38-4EFE-B4B3-A21ECF4C5544}"/>
              </a:ext>
            </a:extLst>
          </p:cNvPr>
          <p:cNvSpPr/>
          <p:nvPr/>
        </p:nvSpPr>
        <p:spPr>
          <a:xfrm>
            <a:off x="2156548" y="5750875"/>
            <a:ext cx="8244668" cy="907941"/>
          </a:xfrm>
          <a:prstGeom prst="rect">
            <a:avLst/>
          </a:prstGeom>
        </p:spPr>
        <p:txBody>
          <a:bodyPr wrap="square">
            <a:spAutoFit/>
          </a:bodyPr>
          <a:lstStyle/>
          <a:p>
            <a:pPr>
              <a:spcAft>
                <a:spcPts val="300"/>
              </a:spcAft>
            </a:pPr>
            <a:r>
              <a:rPr lang="en-US" sz="1600" b="1" dirty="0">
                <a:solidFill>
                  <a:schemeClr val="bg1"/>
                </a:solidFill>
              </a:rPr>
              <a:t>1.  https://www.archives.gov/research/military/vietnam-war/casualty-statistics.html</a:t>
            </a:r>
          </a:p>
          <a:p>
            <a:pPr>
              <a:spcAft>
                <a:spcPts val="300"/>
              </a:spcAft>
            </a:pPr>
            <a:r>
              <a:rPr lang="en-US" sz="1600" b="1" dirty="0">
                <a:solidFill>
                  <a:schemeClr val="bg1"/>
                </a:solidFill>
              </a:rPr>
              <a:t>2.  http://www.factlv.org/timeline.htm </a:t>
            </a:r>
          </a:p>
          <a:p>
            <a:pPr>
              <a:spcAft>
                <a:spcPts val="300"/>
              </a:spcAft>
            </a:pPr>
            <a:r>
              <a:rPr lang="en-US" sz="1600" b="1" dirty="0">
                <a:solidFill>
                  <a:schemeClr val="bg1"/>
                </a:solidFill>
              </a:rPr>
              <a:t>3.  http://www.drugwarfacts.org/chapter/causes_of_death </a:t>
            </a:r>
          </a:p>
        </p:txBody>
      </p:sp>
    </p:spTree>
    <p:extLst>
      <p:ext uri="{BB962C8B-B14F-4D97-AF65-F5344CB8AC3E}">
        <p14:creationId xmlns:p14="http://schemas.microsoft.com/office/powerpoint/2010/main" val="35622751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lor-coded map showing age-adjusted drug overdose death rates by state for 2018">
            <a:extLst>
              <a:ext uri="{FF2B5EF4-FFF2-40B4-BE49-F238E27FC236}">
                <a16:creationId xmlns:a16="http://schemas.microsoft.com/office/drawing/2014/main" xmlns="" id="{6572D69B-E077-44C0-BD16-0E8F3762C9D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0956"/>
          <a:stretch/>
        </p:blipFill>
        <p:spPr>
          <a:xfrm>
            <a:off x="1327197" y="767418"/>
            <a:ext cx="9537606" cy="4777080"/>
          </a:xfrm>
        </p:spPr>
      </p:pic>
      <p:sp>
        <p:nvSpPr>
          <p:cNvPr id="5" name="Title 4">
            <a:extLst>
              <a:ext uri="{FF2B5EF4-FFF2-40B4-BE49-F238E27FC236}">
                <a16:creationId xmlns:a16="http://schemas.microsoft.com/office/drawing/2014/main" xmlns="" id="{A85990E2-9C14-4C8A-831E-3C3B931F3383}"/>
              </a:ext>
            </a:extLst>
          </p:cNvPr>
          <p:cNvSpPr>
            <a:spLocks noGrp="1"/>
          </p:cNvSpPr>
          <p:nvPr>
            <p:ph type="title"/>
          </p:nvPr>
        </p:nvSpPr>
        <p:spPr>
          <a:xfrm>
            <a:off x="684651" y="0"/>
            <a:ext cx="11198210" cy="999977"/>
          </a:xfrm>
        </p:spPr>
        <p:txBody>
          <a:bodyPr>
            <a:normAutofit/>
          </a:bodyPr>
          <a:lstStyle/>
          <a:p>
            <a:pPr algn="ctr">
              <a:lnSpc>
                <a:spcPct val="100000"/>
              </a:lnSpc>
            </a:pPr>
            <a:r>
              <a:rPr lang="en-US" sz="3200" dirty="0"/>
              <a:t>Age-adjusted drug overdose death rates by state: </a:t>
            </a:r>
            <a:r>
              <a:rPr lang="en-US" sz="4000" b="1" dirty="0"/>
              <a:t>2018</a:t>
            </a:r>
            <a:r>
              <a:rPr lang="en-US" sz="1400" b="1" dirty="0"/>
              <a:t/>
            </a:r>
            <a:br>
              <a:rPr lang="en-US" sz="1400" b="1" dirty="0"/>
            </a:br>
            <a:r>
              <a:rPr lang="en-US" sz="1400" b="1" dirty="0"/>
              <a:t>								               Hedegaard, </a:t>
            </a:r>
            <a:r>
              <a:rPr lang="en-US" sz="1400" b="1" dirty="0" err="1"/>
              <a:t>Miniño</a:t>
            </a:r>
            <a:r>
              <a:rPr lang="en-US" sz="1400" b="1" dirty="0"/>
              <a:t>, &amp; Warner, 2020</a:t>
            </a:r>
            <a:endParaRPr lang="en-US" sz="3200" b="1" dirty="0"/>
          </a:p>
        </p:txBody>
      </p:sp>
    </p:spTree>
    <p:extLst>
      <p:ext uri="{BB962C8B-B14F-4D97-AF65-F5344CB8AC3E}">
        <p14:creationId xmlns:p14="http://schemas.microsoft.com/office/powerpoint/2010/main" val="163879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250319"/>
          </a:xfrm>
        </p:spPr>
        <p:txBody>
          <a:bodyPr>
            <a:normAutofit/>
          </a:bodyPr>
          <a:lstStyle/>
          <a:p>
            <a:pPr algn="ctr"/>
            <a:r>
              <a:rPr lang="en-US" sz="3200" b="1" dirty="0"/>
              <a:t>Overdose Rates by State in 2018</a:t>
            </a:r>
            <a:r>
              <a:rPr lang="en-US" sz="3600" b="1" dirty="0"/>
              <a:t/>
            </a:r>
            <a:br>
              <a:rPr lang="en-US" sz="3600" b="1" dirty="0"/>
            </a:br>
            <a:r>
              <a:rPr lang="en-US" sz="2800" dirty="0">
                <a:solidFill>
                  <a:schemeClr val="bg2">
                    <a:lumMod val="50000"/>
                  </a:schemeClr>
                </a:solidFill>
              </a:rPr>
              <a:t>(National rate 20.7 per 100,000) </a:t>
            </a:r>
            <a:endParaRPr lang="en-US" sz="3600" dirty="0">
              <a:solidFill>
                <a:schemeClr val="bg2">
                  <a:lumMod val="50000"/>
                </a:schemeClr>
              </a:solidFill>
            </a:endParaRPr>
          </a:p>
        </p:txBody>
      </p:sp>
      <p:sp>
        <p:nvSpPr>
          <p:cNvPr id="5" name="Content Placeholder 4"/>
          <p:cNvSpPr>
            <a:spLocks noGrp="1"/>
          </p:cNvSpPr>
          <p:nvPr>
            <p:ph idx="1"/>
          </p:nvPr>
        </p:nvSpPr>
        <p:spPr>
          <a:xfrm>
            <a:off x="56388" y="1150961"/>
            <a:ext cx="12079224" cy="5113361"/>
          </a:xfrm>
        </p:spPr>
        <p:txBody>
          <a:bodyPr anchor="t">
            <a:normAutofit/>
          </a:bodyPr>
          <a:lstStyle/>
          <a:p>
            <a:pPr marL="231775" indent="-231775">
              <a:buClr>
                <a:schemeClr val="bg2">
                  <a:lumMod val="50000"/>
                </a:schemeClr>
              </a:buClr>
            </a:pPr>
            <a:r>
              <a:rPr lang="en-US" sz="2800" b="1" dirty="0"/>
              <a:t>26</a:t>
            </a:r>
            <a:r>
              <a:rPr lang="en-US" sz="2800" dirty="0"/>
              <a:t> states and DC had drug overdose death rates </a:t>
            </a:r>
            <a:r>
              <a:rPr lang="en-US" sz="2800" b="1" dirty="0"/>
              <a:t>comparable </a:t>
            </a:r>
            <a:r>
              <a:rPr lang="en-US" sz="2800" dirty="0"/>
              <a:t>to</a:t>
            </a:r>
            <a:r>
              <a:rPr lang="en-US" sz="2800" b="1" dirty="0"/>
              <a:t> </a:t>
            </a:r>
            <a:r>
              <a:rPr lang="en-US" sz="2800" dirty="0"/>
              <a:t>or </a:t>
            </a:r>
            <a:r>
              <a:rPr lang="en-US" sz="2800" b="1" dirty="0"/>
              <a:t>higher </a:t>
            </a:r>
            <a:r>
              <a:rPr lang="en-US" sz="2800" dirty="0"/>
              <a:t>than</a:t>
            </a:r>
            <a:r>
              <a:rPr lang="en-US" sz="2800" b="1" dirty="0"/>
              <a:t> </a:t>
            </a:r>
            <a:r>
              <a:rPr lang="en-US" sz="2800" dirty="0"/>
              <a:t>the national rate of </a:t>
            </a:r>
            <a:r>
              <a:rPr lang="en-US" sz="2800" b="1" dirty="0"/>
              <a:t>20.7 per 100,000</a:t>
            </a:r>
            <a:r>
              <a:rPr lang="en-US" sz="2800" dirty="0"/>
              <a:t>: </a:t>
            </a:r>
            <a:r>
              <a:rPr lang="en-US" b="1" dirty="0">
                <a:solidFill>
                  <a:srgbClr val="00467F"/>
                </a:solidFill>
              </a:rPr>
              <a:t>UT (21.2)</a:t>
            </a:r>
          </a:p>
          <a:p>
            <a:pPr marL="688975" lvl="1" indent="-231775">
              <a:buClr>
                <a:schemeClr val="bg2">
                  <a:lumMod val="50000"/>
                </a:schemeClr>
              </a:buClr>
            </a:pPr>
            <a:r>
              <a:rPr lang="en-US" sz="2400" b="1" dirty="0"/>
              <a:t>WV (51.5)</a:t>
            </a:r>
            <a:r>
              <a:rPr lang="en-US" sz="2400" dirty="0"/>
              <a:t>, </a:t>
            </a:r>
            <a:r>
              <a:rPr lang="en-US" sz="2400" b="1" dirty="0"/>
              <a:t>DE (43.8), MD (37.2), PA (36.1)</a:t>
            </a:r>
            <a:r>
              <a:rPr lang="en-US" sz="2400" dirty="0"/>
              <a:t>, </a:t>
            </a:r>
            <a:r>
              <a:rPr lang="en-US" sz="2400" b="1" dirty="0"/>
              <a:t>OH (35.9)</a:t>
            </a:r>
            <a:r>
              <a:rPr lang="en-US" sz="2400" dirty="0"/>
              <a:t>, </a:t>
            </a:r>
            <a:r>
              <a:rPr lang="en-US" sz="2400" b="1" dirty="0"/>
              <a:t>NH (35.8), </a:t>
            </a:r>
            <a:r>
              <a:rPr lang="en-US" sz="2400" dirty="0"/>
              <a:t>and </a:t>
            </a:r>
            <a:r>
              <a:rPr lang="en-US" sz="2400" b="1" dirty="0"/>
              <a:t>DC (35.4)</a:t>
            </a:r>
            <a:r>
              <a:rPr lang="en-US" sz="2400" dirty="0"/>
              <a:t> had the highest observed age-adjusted drug overdose death rates</a:t>
            </a:r>
          </a:p>
          <a:p>
            <a:pPr marL="231775" indent="-231775">
              <a:buClr>
                <a:schemeClr val="bg2">
                  <a:lumMod val="50000"/>
                </a:schemeClr>
              </a:buClr>
            </a:pPr>
            <a:r>
              <a:rPr lang="en-US" sz="2800" b="1" dirty="0"/>
              <a:t>24</a:t>
            </a:r>
            <a:r>
              <a:rPr lang="en-US" sz="2800" dirty="0"/>
              <a:t> states had rates </a:t>
            </a:r>
            <a:r>
              <a:rPr lang="en-US" sz="2800" b="1" dirty="0"/>
              <a:t>lower</a:t>
            </a:r>
            <a:r>
              <a:rPr lang="en-US" sz="2800" dirty="0"/>
              <a:t> than the national rate: </a:t>
            </a:r>
            <a:r>
              <a:rPr lang="en-US" b="1" dirty="0">
                <a:solidFill>
                  <a:srgbClr val="00467F"/>
                </a:solidFill>
              </a:rPr>
              <a:t>CO (16.8); MT (12.2); WY (11.1); ND (10.2) </a:t>
            </a:r>
            <a:endParaRPr lang="en-US" sz="2800" b="1" dirty="0">
              <a:solidFill>
                <a:srgbClr val="00467F"/>
              </a:solidFill>
            </a:endParaRPr>
          </a:p>
          <a:p>
            <a:pPr marL="682625" indent="-219075">
              <a:buClr>
                <a:schemeClr val="bg2">
                  <a:lumMod val="50000"/>
                </a:schemeClr>
              </a:buClr>
            </a:pPr>
            <a:r>
              <a:rPr lang="en-US" sz="2800" b="1" dirty="0"/>
              <a:t>IA (9.6)</a:t>
            </a:r>
            <a:r>
              <a:rPr lang="en-US" sz="2800" dirty="0"/>
              <a:t>, </a:t>
            </a:r>
            <a:r>
              <a:rPr lang="en-US" b="1" dirty="0">
                <a:solidFill>
                  <a:srgbClr val="00467F"/>
                </a:solidFill>
              </a:rPr>
              <a:t>ND (9.2)</a:t>
            </a:r>
            <a:r>
              <a:rPr lang="en-US" dirty="0"/>
              <a:t>,</a:t>
            </a:r>
            <a:r>
              <a:rPr lang="en-US" dirty="0">
                <a:solidFill>
                  <a:srgbClr val="FF0000"/>
                </a:solidFill>
              </a:rPr>
              <a:t> </a:t>
            </a:r>
            <a:r>
              <a:rPr lang="en-US" b="1" dirty="0"/>
              <a:t>NE (7.4)</a:t>
            </a:r>
            <a:r>
              <a:rPr lang="en-US" dirty="0"/>
              <a:t>, </a:t>
            </a:r>
            <a:r>
              <a:rPr lang="en-US" sz="2800" dirty="0"/>
              <a:t>and </a:t>
            </a:r>
            <a:r>
              <a:rPr lang="en-US" b="1" dirty="0">
                <a:solidFill>
                  <a:srgbClr val="00467F"/>
                </a:solidFill>
              </a:rPr>
              <a:t>SD (6.9) </a:t>
            </a:r>
            <a:r>
              <a:rPr lang="en-US" sz="2800" dirty="0"/>
              <a:t>had the lowest observed age-adjusted drug overdose death rates</a:t>
            </a:r>
            <a:endParaRPr lang="en-US" sz="1400" dirty="0"/>
          </a:p>
          <a:p>
            <a:pPr marL="463550" indent="0">
              <a:spcAft>
                <a:spcPts val="0"/>
              </a:spcAft>
              <a:buClr>
                <a:schemeClr val="bg2">
                  <a:lumMod val="50000"/>
                </a:schemeClr>
              </a:buClr>
              <a:buNone/>
              <a:tabLst>
                <a:tab pos="7710488" algn="l"/>
              </a:tabLst>
            </a:pPr>
            <a:r>
              <a:rPr lang="en-US" sz="1400" b="1" dirty="0">
                <a:solidFill>
                  <a:prstClr val="black"/>
                </a:solidFill>
              </a:rPr>
              <a:t>	</a:t>
            </a:r>
          </a:p>
          <a:p>
            <a:pPr marL="463550" indent="0">
              <a:buClr>
                <a:schemeClr val="bg2">
                  <a:lumMod val="50000"/>
                </a:schemeClr>
              </a:buClr>
              <a:buNone/>
              <a:tabLst>
                <a:tab pos="8693150" algn="l"/>
              </a:tabLst>
            </a:pPr>
            <a:r>
              <a:rPr lang="en-US" sz="1400" b="1" dirty="0">
                <a:solidFill>
                  <a:prstClr val="black"/>
                </a:solidFill>
              </a:rPr>
              <a:t>	</a:t>
            </a:r>
            <a:r>
              <a:rPr lang="en-US" sz="1400" dirty="0"/>
              <a:t> </a:t>
            </a:r>
            <a:r>
              <a:rPr lang="en-US" sz="1400" b="1" dirty="0"/>
              <a:t>Hedegaard, </a:t>
            </a:r>
            <a:r>
              <a:rPr lang="en-US" sz="1400" b="1" dirty="0" err="1"/>
              <a:t>Miniño</a:t>
            </a:r>
            <a:r>
              <a:rPr lang="en-US" sz="1400" b="1" dirty="0"/>
              <a:t>, &amp; Warner, 2020</a:t>
            </a:r>
            <a:endParaRPr lang="en-US" sz="1400" b="1" dirty="0">
              <a:solidFill>
                <a:prstClr val="black"/>
              </a:solidFill>
            </a:endParaRPr>
          </a:p>
        </p:txBody>
      </p:sp>
    </p:spTree>
    <p:extLst>
      <p:ext uri="{BB962C8B-B14F-4D97-AF65-F5344CB8AC3E}">
        <p14:creationId xmlns:p14="http://schemas.microsoft.com/office/powerpoint/2010/main" val="222451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Color coded map showing a comparison of 2018 and 2019 drug overdose death rates">
            <a:extLst>
              <a:ext uri="{FF2B5EF4-FFF2-40B4-BE49-F238E27FC236}">
                <a16:creationId xmlns:a16="http://schemas.microsoft.com/office/drawing/2014/main" xmlns="" id="{D9808177-177A-4F11-B4DC-46E827B9F49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095" r="2894"/>
          <a:stretch/>
        </p:blipFill>
        <p:spPr>
          <a:xfrm>
            <a:off x="1618183" y="1159339"/>
            <a:ext cx="8027583" cy="4703097"/>
          </a:xfrm>
        </p:spPr>
      </p:pic>
      <p:sp>
        <p:nvSpPr>
          <p:cNvPr id="5" name="Title 4">
            <a:extLst>
              <a:ext uri="{FF2B5EF4-FFF2-40B4-BE49-F238E27FC236}">
                <a16:creationId xmlns:a16="http://schemas.microsoft.com/office/drawing/2014/main" xmlns="" id="{A85990E2-9C14-4C8A-831E-3C3B931F3383}"/>
              </a:ext>
            </a:extLst>
          </p:cNvPr>
          <p:cNvSpPr>
            <a:spLocks noGrp="1"/>
          </p:cNvSpPr>
          <p:nvPr>
            <p:ph type="title"/>
          </p:nvPr>
        </p:nvSpPr>
        <p:spPr>
          <a:xfrm>
            <a:off x="0" y="0"/>
            <a:ext cx="12191999" cy="1528549"/>
          </a:xfrm>
        </p:spPr>
        <p:txBody>
          <a:bodyPr>
            <a:normAutofit/>
          </a:bodyPr>
          <a:lstStyle/>
          <a:p>
            <a:pPr algn="ctr">
              <a:lnSpc>
                <a:spcPct val="100000"/>
              </a:lnSpc>
            </a:pPr>
            <a:r>
              <a:rPr lang="en-US" sz="3200" b="1" dirty="0">
                <a:solidFill>
                  <a:srgbClr val="37557C"/>
                </a:solidFill>
                <a:latin typeface="Calibri" panose="020F0502020204030204" pitchFamily="34" charset="0"/>
                <a:cs typeface="Calibri" panose="020F0502020204030204" pitchFamily="34" charset="0"/>
              </a:rPr>
              <a:t>Percent Change in Reported 12-Month-Ending Count of Drug Overdose Deaths: December 2018 to December 2019 </a:t>
            </a:r>
            <a:br>
              <a:rPr lang="en-US" sz="3200" b="1" dirty="0">
                <a:solidFill>
                  <a:srgbClr val="37557C"/>
                </a:solidFill>
                <a:latin typeface="Calibri" panose="020F0502020204030204" pitchFamily="34" charset="0"/>
                <a:cs typeface="Calibri" panose="020F0502020204030204" pitchFamily="34" charset="0"/>
              </a:rPr>
            </a:br>
            <a:r>
              <a:rPr lang="en-US" sz="1600" b="1" dirty="0">
                <a:solidFill>
                  <a:srgbClr val="37557C"/>
                </a:solidFill>
                <a:latin typeface="Calibri" panose="020F0502020204030204" pitchFamily="34" charset="0"/>
                <a:cs typeface="Calibri" panose="020F0502020204030204" pitchFamily="34" charset="0"/>
              </a:rPr>
              <a:t>									            </a:t>
            </a:r>
            <a:r>
              <a:rPr lang="en-US" sz="1400" b="1" dirty="0"/>
              <a:t>Hedegaard, </a:t>
            </a:r>
            <a:r>
              <a:rPr lang="en-US" sz="1400" b="1" dirty="0" err="1"/>
              <a:t>Miniño</a:t>
            </a:r>
            <a:r>
              <a:rPr lang="en-US" sz="1400" b="1" dirty="0"/>
              <a:t>, &amp; Warner, 2020</a:t>
            </a:r>
            <a:endParaRPr lang="en-US" sz="3200" b="1" dirty="0">
              <a:solidFill>
                <a:srgbClr val="37557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6764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809856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5EF6DE29FF494C8C858A098F775CC1" ma:contentTypeVersion="9" ma:contentTypeDescription="Create a new document." ma:contentTypeScope="" ma:versionID="0c920b8b418870144d092bdf487951f7">
  <xsd:schema xmlns:xsd="http://www.w3.org/2001/XMLSchema" xmlns:xs="http://www.w3.org/2001/XMLSchema" xmlns:p="http://schemas.microsoft.com/office/2006/metadata/properties" xmlns:ns3="7a51df83-ecd0-456b-8abf-0568b5a54f94" targetNamespace="http://schemas.microsoft.com/office/2006/metadata/properties" ma:root="true" ma:fieldsID="5fe15bfb0cd37fbc71513315519db9e9" ns3:_="">
    <xsd:import namespace="7a51df83-ecd0-456b-8abf-0568b5a54f9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1df83-ecd0-456b-8abf-0568b5a54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C50CA-8C09-446D-BFA3-041FAEA98147}">
  <ds:schemaRefs>
    <ds:schemaRef ds:uri="http://schemas.microsoft.com/office/infopath/2007/PartnerControls"/>
    <ds:schemaRef ds:uri="7a51df83-ecd0-456b-8abf-0568b5a54f9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08918A85-5AF9-4CE4-A321-3253E4B113E9}">
  <ds:schemaRefs>
    <ds:schemaRef ds:uri="http://schemas.microsoft.com/sharepoint/v3/contenttype/forms"/>
  </ds:schemaRefs>
</ds:datastoreItem>
</file>

<file path=customXml/itemProps3.xml><?xml version="1.0" encoding="utf-8"?>
<ds:datastoreItem xmlns:ds="http://schemas.openxmlformats.org/officeDocument/2006/customXml" ds:itemID="{B4299676-60FA-4BB8-AFD8-A02060AEF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51df83-ecd0-456b-8abf-0568b5a54f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19228</TotalTime>
  <Words>1260</Words>
  <Application>Microsoft Macintosh PowerPoint</Application>
  <PresentationFormat>Widescreen</PresentationFormat>
  <Paragraphs>110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Tw Cen MT</vt:lpstr>
      <vt:lpstr>Custom Design</vt:lpstr>
      <vt:lpstr>Opioid Overdose 2018-2019 Statistics for Region 8</vt:lpstr>
      <vt:lpstr>Disclaimer</vt:lpstr>
      <vt:lpstr>In 2019, 195 people died per day from drug overdoses.  </vt:lpstr>
      <vt:lpstr>that’s like one commercial plane crash a day x 365 days</vt:lpstr>
      <vt:lpstr>Opioid Overdose Deaths (70,980) in 2019 were HIGHER than the number of people:</vt:lpstr>
      <vt:lpstr>Age-adjusted drug overdose death rates by state: 2018                        Hedegaard, Miniño, &amp; Warner, 2020</vt:lpstr>
      <vt:lpstr>Overdose Rates by State in 2018 (National rate 20.7 per 100,000) </vt:lpstr>
      <vt:lpstr>Percent Change in Reported 12-Month-Ending Count of Drug Overdose Deaths: December 2018 to December 2019                       Hedegaard, Miniño, &amp; Warner, 2020</vt:lpstr>
      <vt:lpstr>For more information, contact</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Overdose 2016 Statistics for Region 8 in  5 Slides</dc:title>
  <dc:creator>Nancy A Roget</dc:creator>
  <cp:lastModifiedBy>Brittney L Graves</cp:lastModifiedBy>
  <cp:revision>80</cp:revision>
  <dcterms:created xsi:type="dcterms:W3CDTF">2020-01-10T23:06:04Z</dcterms:created>
  <dcterms:modified xsi:type="dcterms:W3CDTF">2020-08-07T22:08:57Z</dcterms:modified>
</cp:coreProperties>
</file>