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heme/theme2.xml" ContentType="application/vnd.openxmlformats-officedocument.theme+xml"/>
  <Override PartName="/ppt/tags/tag7.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Lst>
  <p:notesMasterIdLst>
    <p:notesMasterId r:id="rId14"/>
  </p:notesMasterIdLst>
  <p:sldIdLst>
    <p:sldId id="260" r:id="rId2"/>
    <p:sldId id="277" r:id="rId3"/>
    <p:sldId id="266" r:id="rId4"/>
    <p:sldId id="267" r:id="rId5"/>
    <p:sldId id="268" r:id="rId6"/>
    <p:sldId id="269" r:id="rId7"/>
    <p:sldId id="271" r:id="rId8"/>
    <p:sldId id="270" r:id="rId9"/>
    <p:sldId id="272" r:id="rId10"/>
    <p:sldId id="274" r:id="rId11"/>
    <p:sldId id="275" r:id="rId12"/>
    <p:sldId id="278" r:id="rId13"/>
  </p:sldIdLst>
  <p:sldSz cx="12192000" cy="6858000"/>
  <p:notesSz cx="6858000" cy="9144000"/>
  <p:custDataLst>
    <p:tags r:id="rId15"/>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arker, Kendra L" initials="BKL"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132" autoAdjust="0"/>
    <p:restoredTop sz="72057" autoAdjust="0"/>
  </p:normalViewPr>
  <p:slideViewPr>
    <p:cSldViewPr snapToGrid="0">
      <p:cViewPr varScale="1">
        <p:scale>
          <a:sx n="77" d="100"/>
          <a:sy n="77" d="100"/>
        </p:scale>
        <p:origin x="245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EDB2F0-809C-134C-925F-566299F81A41}" type="datetimeFigureOut">
              <a:rPr lang="en-US" smtClean="0"/>
              <a:t>4/8/20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407F5E-1248-0D41-AA81-B50EA45314DF}" type="slidenum">
              <a:rPr lang="en-US" smtClean="0"/>
              <a:t>‹#›</a:t>
            </a:fld>
            <a:endParaRPr lang="en-US"/>
          </a:p>
        </p:txBody>
      </p:sp>
    </p:spTree>
    <p:extLst>
      <p:ext uri="{BB962C8B-B14F-4D97-AF65-F5344CB8AC3E}">
        <p14:creationId xmlns:p14="http://schemas.microsoft.com/office/powerpoint/2010/main" val="8959655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drugabuse.gov/publications/drugs-brains-behavior-science-addiction/drugs-brain"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blogs.discovermagazine.com/crux/2018/05/23/debunking-myths-technology-addiction/#.W9Z7OOJRfb1"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drugabuse.gov/publications/drugs-brains-behavior-science-addiction/drugs-brain"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cdc.gov/violenceprevention/acestudy/about_ace.html"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407F5E-1248-0D41-AA81-B50EA45314DF}" type="slidenum">
              <a:rPr lang="en-US" smtClean="0"/>
              <a:t>1</a:t>
            </a:fld>
            <a:endParaRPr lang="en-US"/>
          </a:p>
        </p:txBody>
      </p:sp>
    </p:spTree>
    <p:extLst>
      <p:ext uri="{BB962C8B-B14F-4D97-AF65-F5344CB8AC3E}">
        <p14:creationId xmlns:p14="http://schemas.microsoft.com/office/powerpoint/2010/main" val="3371282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Source:</a:t>
            </a:r>
            <a:r>
              <a:rPr lang="en-US" baseline="0" dirty="0"/>
              <a:t> </a:t>
            </a:r>
            <a:r>
              <a:rPr lang="en-US" sz="1200" dirty="0">
                <a:solidFill>
                  <a:schemeClr val="tx2"/>
                </a:solidFill>
              </a:rPr>
              <a:t>National Institute on Drug Abuse (2018). Drugs, Brains, and Behavior: The Science of Addiction. </a:t>
            </a:r>
            <a:r>
              <a:rPr lang="en-US" sz="1200" dirty="0">
                <a:hlinkClick r:id="rId3"/>
              </a:rPr>
              <a:t>https://www.drugabuse.gov/publications/drugs-brains-behavior-science-addiction/drugs-brain</a:t>
            </a:r>
            <a:r>
              <a:rPr lang="en-US" sz="1200" dirty="0"/>
              <a:t> </a:t>
            </a:r>
          </a:p>
          <a:p>
            <a:endParaRPr lang="en-US" dirty="0"/>
          </a:p>
        </p:txBody>
      </p:sp>
      <p:sp>
        <p:nvSpPr>
          <p:cNvPr id="4" name="Slide Number Placeholder 3"/>
          <p:cNvSpPr>
            <a:spLocks noGrp="1"/>
          </p:cNvSpPr>
          <p:nvPr>
            <p:ph type="sldNum" sz="quarter" idx="5"/>
          </p:nvPr>
        </p:nvSpPr>
        <p:spPr/>
        <p:txBody>
          <a:bodyPr/>
          <a:lstStyle/>
          <a:p>
            <a:fld id="{75407F5E-1248-0D41-AA81-B50EA45314DF}" type="slidenum">
              <a:rPr lang="en-US" smtClean="0"/>
              <a:t>3</a:t>
            </a:fld>
            <a:endParaRPr lang="en-US"/>
          </a:p>
        </p:txBody>
      </p:sp>
    </p:spTree>
    <p:extLst>
      <p:ext uri="{BB962C8B-B14F-4D97-AF65-F5344CB8AC3E}">
        <p14:creationId xmlns:p14="http://schemas.microsoft.com/office/powerpoint/2010/main" val="27256309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Source:</a:t>
            </a:r>
            <a:r>
              <a:rPr lang="en-US" baseline="0" dirty="0"/>
              <a:t> </a:t>
            </a:r>
            <a:r>
              <a:rPr lang="en-US" sz="1200" dirty="0">
                <a:solidFill>
                  <a:schemeClr val="tx2"/>
                </a:solidFill>
              </a:rPr>
              <a:t>Ferguson, C.J. (2018) Debunking the Biggest Myths About Technology Addiction. Discover. </a:t>
            </a:r>
            <a:r>
              <a:rPr lang="en-US" sz="1200" dirty="0">
                <a:hlinkClick r:id="rId3"/>
              </a:rPr>
              <a:t>http://blogs.discovermagazine.com/crux/2018/05/23/debunking-myths-technology-addiction/#.W9Z7OOJRfb1</a:t>
            </a:r>
            <a:r>
              <a:rPr lang="en-US" sz="1200" dirty="0"/>
              <a:t> </a:t>
            </a:r>
          </a:p>
          <a:p>
            <a:endParaRPr lang="en-US" dirty="0"/>
          </a:p>
        </p:txBody>
      </p:sp>
      <p:sp>
        <p:nvSpPr>
          <p:cNvPr id="4" name="Slide Number Placeholder 3"/>
          <p:cNvSpPr>
            <a:spLocks noGrp="1"/>
          </p:cNvSpPr>
          <p:nvPr>
            <p:ph type="sldNum" sz="quarter" idx="5"/>
          </p:nvPr>
        </p:nvSpPr>
        <p:spPr/>
        <p:txBody>
          <a:bodyPr/>
          <a:lstStyle/>
          <a:p>
            <a:fld id="{75407F5E-1248-0D41-AA81-B50EA45314DF}" type="slidenum">
              <a:rPr lang="en-US" smtClean="0"/>
              <a:t>4</a:t>
            </a:fld>
            <a:endParaRPr lang="en-US"/>
          </a:p>
        </p:txBody>
      </p:sp>
    </p:spTree>
    <p:extLst>
      <p:ext uri="{BB962C8B-B14F-4D97-AF65-F5344CB8AC3E}">
        <p14:creationId xmlns:p14="http://schemas.microsoft.com/office/powerpoint/2010/main" val="1297315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Source: </a:t>
            </a:r>
            <a:r>
              <a:rPr lang="en-US" sz="1200" dirty="0" err="1">
                <a:solidFill>
                  <a:schemeClr val="tx2"/>
                </a:solidFill>
              </a:rPr>
              <a:t>Volkow</a:t>
            </a:r>
            <a:r>
              <a:rPr lang="en-US" sz="1200" dirty="0">
                <a:solidFill>
                  <a:schemeClr val="tx2"/>
                </a:solidFill>
              </a:rPr>
              <a:t>, N.D., </a:t>
            </a:r>
            <a:r>
              <a:rPr lang="en-US" sz="1200" dirty="0" err="1">
                <a:solidFill>
                  <a:schemeClr val="tx2"/>
                </a:solidFill>
              </a:rPr>
              <a:t>Koob</a:t>
            </a:r>
            <a:r>
              <a:rPr lang="en-US" sz="1200" dirty="0">
                <a:solidFill>
                  <a:schemeClr val="tx2"/>
                </a:solidFill>
              </a:rPr>
              <a:t>, G.F. &amp; McLellan, T. (2016) </a:t>
            </a:r>
            <a:r>
              <a:rPr lang="en-US" sz="1200" dirty="0" err="1">
                <a:solidFill>
                  <a:schemeClr val="tx2"/>
                </a:solidFill>
              </a:rPr>
              <a:t>Neurobiologic</a:t>
            </a:r>
            <a:r>
              <a:rPr lang="en-US" sz="1200" dirty="0">
                <a:solidFill>
                  <a:schemeClr val="tx2"/>
                </a:solidFill>
              </a:rPr>
              <a:t> Advances from the Brain Disease Model of Addiction </a:t>
            </a:r>
            <a:r>
              <a:rPr lang="en-US" sz="1200" i="1" dirty="0">
                <a:solidFill>
                  <a:schemeClr val="tx2"/>
                </a:solidFill>
              </a:rPr>
              <a:t>New England Journal of Medicine </a:t>
            </a:r>
            <a:r>
              <a:rPr lang="en-US" sz="1200" dirty="0">
                <a:solidFill>
                  <a:schemeClr val="tx2"/>
                </a:solidFill>
              </a:rPr>
              <a:t>374:363-317.</a:t>
            </a:r>
          </a:p>
          <a:p>
            <a:endParaRPr lang="en-US" dirty="0"/>
          </a:p>
        </p:txBody>
      </p:sp>
      <p:sp>
        <p:nvSpPr>
          <p:cNvPr id="4" name="Slide Number Placeholder 3"/>
          <p:cNvSpPr>
            <a:spLocks noGrp="1"/>
          </p:cNvSpPr>
          <p:nvPr>
            <p:ph type="sldNum" sz="quarter" idx="5"/>
          </p:nvPr>
        </p:nvSpPr>
        <p:spPr/>
        <p:txBody>
          <a:bodyPr/>
          <a:lstStyle/>
          <a:p>
            <a:fld id="{75407F5E-1248-0D41-AA81-B50EA45314DF}" type="slidenum">
              <a:rPr lang="en-US" smtClean="0"/>
              <a:t>5</a:t>
            </a:fld>
            <a:endParaRPr lang="en-US"/>
          </a:p>
        </p:txBody>
      </p:sp>
    </p:spTree>
    <p:extLst>
      <p:ext uri="{BB962C8B-B14F-4D97-AF65-F5344CB8AC3E}">
        <p14:creationId xmlns:p14="http://schemas.microsoft.com/office/powerpoint/2010/main" val="14295588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Source: </a:t>
            </a:r>
            <a:r>
              <a:rPr lang="en-US" sz="1200" dirty="0">
                <a:solidFill>
                  <a:schemeClr val="tx2"/>
                </a:solidFill>
              </a:rPr>
              <a:t>National Institute on Drug Abuse (2018). Drugs, Brains, and Behavior: The Science of Addiction. </a:t>
            </a:r>
            <a:r>
              <a:rPr lang="en-US" sz="1200" dirty="0">
                <a:hlinkClick r:id="rId3"/>
              </a:rPr>
              <a:t>https://www.drugabuse.gov/publications/drugs-brains-behavior-science-addiction/drugs-brain</a:t>
            </a:r>
            <a:r>
              <a:rPr lang="en-US" sz="1200" dirty="0"/>
              <a:t> </a:t>
            </a:r>
          </a:p>
          <a:p>
            <a:endParaRPr lang="en-US" dirty="0"/>
          </a:p>
        </p:txBody>
      </p:sp>
      <p:sp>
        <p:nvSpPr>
          <p:cNvPr id="4" name="Slide Number Placeholder 3"/>
          <p:cNvSpPr>
            <a:spLocks noGrp="1"/>
          </p:cNvSpPr>
          <p:nvPr>
            <p:ph type="sldNum" sz="quarter" idx="5"/>
          </p:nvPr>
        </p:nvSpPr>
        <p:spPr/>
        <p:txBody>
          <a:bodyPr/>
          <a:lstStyle/>
          <a:p>
            <a:fld id="{75407F5E-1248-0D41-AA81-B50EA45314DF}" type="slidenum">
              <a:rPr lang="en-US" smtClean="0"/>
              <a:t>6</a:t>
            </a:fld>
            <a:endParaRPr lang="en-US"/>
          </a:p>
        </p:txBody>
      </p:sp>
    </p:spTree>
    <p:extLst>
      <p:ext uri="{BB962C8B-B14F-4D97-AF65-F5344CB8AC3E}">
        <p14:creationId xmlns:p14="http://schemas.microsoft.com/office/powerpoint/2010/main" val="17370262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Source: </a:t>
            </a:r>
            <a:r>
              <a:rPr lang="en-US" sz="1200" dirty="0">
                <a:solidFill>
                  <a:schemeClr val="tx2"/>
                </a:solidFill>
              </a:rPr>
              <a:t>Centers for Disease Control and Prevention (2016) About Adverse Childhood Experiences. </a:t>
            </a:r>
            <a:r>
              <a:rPr lang="en-US" sz="1200" dirty="0">
                <a:hlinkClick r:id="rId3"/>
              </a:rPr>
              <a:t>https://www.cdc.gov/violenceprevention/acestudy/about_ace.html</a:t>
            </a:r>
            <a:r>
              <a:rPr lang="en-US" sz="1200" dirty="0"/>
              <a:t> </a:t>
            </a:r>
          </a:p>
          <a:p>
            <a:endParaRPr lang="en-US" dirty="0"/>
          </a:p>
        </p:txBody>
      </p:sp>
      <p:sp>
        <p:nvSpPr>
          <p:cNvPr id="4" name="Slide Number Placeholder 3"/>
          <p:cNvSpPr>
            <a:spLocks noGrp="1"/>
          </p:cNvSpPr>
          <p:nvPr>
            <p:ph type="sldNum" sz="quarter" idx="5"/>
          </p:nvPr>
        </p:nvSpPr>
        <p:spPr/>
        <p:txBody>
          <a:bodyPr/>
          <a:lstStyle/>
          <a:p>
            <a:fld id="{75407F5E-1248-0D41-AA81-B50EA45314DF}" type="slidenum">
              <a:rPr lang="en-US" smtClean="0"/>
              <a:t>7</a:t>
            </a:fld>
            <a:endParaRPr lang="en-US"/>
          </a:p>
        </p:txBody>
      </p:sp>
    </p:spTree>
    <p:extLst>
      <p:ext uri="{BB962C8B-B14F-4D97-AF65-F5344CB8AC3E}">
        <p14:creationId xmlns:p14="http://schemas.microsoft.com/office/powerpoint/2010/main" val="6458769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407F5E-1248-0D41-AA81-B50EA45314DF}" type="slidenum">
              <a:rPr lang="en-US" smtClean="0"/>
              <a:t>8</a:t>
            </a:fld>
            <a:endParaRPr lang="en-US"/>
          </a:p>
        </p:txBody>
      </p:sp>
    </p:spTree>
    <p:extLst>
      <p:ext uri="{BB962C8B-B14F-4D97-AF65-F5344CB8AC3E}">
        <p14:creationId xmlns:p14="http://schemas.microsoft.com/office/powerpoint/2010/main" val="1258827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407F5E-1248-0D41-AA81-B50EA45314DF}" type="slidenum">
              <a:rPr lang="en-US" smtClean="0"/>
              <a:t>9</a:t>
            </a:fld>
            <a:endParaRPr lang="en-US"/>
          </a:p>
        </p:txBody>
      </p:sp>
    </p:spTree>
    <p:extLst>
      <p:ext uri="{BB962C8B-B14F-4D97-AF65-F5344CB8AC3E}">
        <p14:creationId xmlns:p14="http://schemas.microsoft.com/office/powerpoint/2010/main" val="26978011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407F5E-1248-0D41-AA81-B50EA45314DF}" type="slidenum">
              <a:rPr lang="en-US" smtClean="0"/>
              <a:t>12</a:t>
            </a:fld>
            <a:endParaRPr lang="en-US"/>
          </a:p>
        </p:txBody>
      </p:sp>
    </p:spTree>
    <p:extLst>
      <p:ext uri="{BB962C8B-B14F-4D97-AF65-F5344CB8AC3E}">
        <p14:creationId xmlns:p14="http://schemas.microsoft.com/office/powerpoint/2010/main" val="10511868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4/8/20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4/8/20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4/8/20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95100"/>
            <a:ext cx="103632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716915"/>
            <a:ext cx="9144000" cy="9699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5" name="Picture Placeholder 4"/>
          <p:cNvSpPr>
            <a:spLocks noGrp="1"/>
          </p:cNvSpPr>
          <p:nvPr>
            <p:ph type="pic" sz="quarter" idx="10" hasCustomPrompt="1"/>
          </p:nvPr>
        </p:nvSpPr>
        <p:spPr>
          <a:xfrm>
            <a:off x="2148418" y="1"/>
            <a:ext cx="8824383" cy="1090613"/>
          </a:xfrm>
        </p:spPr>
        <p:txBody>
          <a:bodyPr/>
          <a:lstStyle>
            <a:lvl1pPr>
              <a:defRPr baseline="0"/>
            </a:lvl1pPr>
          </a:lstStyle>
          <a:p>
            <a:r>
              <a:rPr lang="en-US" dirty="0"/>
              <a:t>Add your logo here on actual first slide (not in Master).  Don’t forget to add alt text.</a:t>
            </a:r>
          </a:p>
        </p:txBody>
      </p:sp>
      <p:sp>
        <p:nvSpPr>
          <p:cNvPr id="11" name="Picture Placeholder 10"/>
          <p:cNvSpPr>
            <a:spLocks noGrp="1"/>
          </p:cNvSpPr>
          <p:nvPr>
            <p:ph type="pic" sz="quarter" idx="11" hasCustomPrompt="1"/>
          </p:nvPr>
        </p:nvSpPr>
        <p:spPr>
          <a:xfrm>
            <a:off x="6290733" y="4718050"/>
            <a:ext cx="5901267" cy="2139950"/>
          </a:xfrm>
        </p:spPr>
        <p:txBody>
          <a:bodyPr/>
          <a:lstStyle>
            <a:lvl1pPr>
              <a:defRPr baseline="0"/>
            </a:lvl1pPr>
          </a:lstStyle>
          <a:p>
            <a:r>
              <a:rPr lang="en-US" dirty="0"/>
              <a:t>Add ATTC Stacked bars here on actual first slide (not in Master).  Don’t forget to add alt text.</a:t>
            </a:r>
          </a:p>
        </p:txBody>
      </p:sp>
    </p:spTree>
    <p:custDataLst>
      <p:tags r:id="rId1"/>
    </p:custDataLst>
    <p:extLst>
      <p:ext uri="{BB962C8B-B14F-4D97-AF65-F5344CB8AC3E}">
        <p14:creationId xmlns:p14="http://schemas.microsoft.com/office/powerpoint/2010/main" val="5400227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918730"/>
          </a:xfrm>
        </p:spPr>
        <p:txBody>
          <a:bodyPr/>
          <a:lstStyle/>
          <a:p>
            <a:r>
              <a:rPr lang="en-US" dirty="0"/>
              <a:t>Click to edit Master title style</a:t>
            </a:r>
          </a:p>
        </p:txBody>
      </p:sp>
      <p:sp>
        <p:nvSpPr>
          <p:cNvPr id="3" name="Text Placeholder 2"/>
          <p:cNvSpPr>
            <a:spLocks noGrp="1"/>
          </p:cNvSpPr>
          <p:nvPr>
            <p:ph type="body" idx="1"/>
          </p:nvPr>
        </p:nvSpPr>
        <p:spPr>
          <a:xfrm>
            <a:off x="840099" y="1360457"/>
            <a:ext cx="515747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099" y="2184369"/>
            <a:ext cx="5157477" cy="3531737"/>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2513" y="1360457"/>
            <a:ext cx="518287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513" y="2184369"/>
            <a:ext cx="5182876" cy="353173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Picture Placeholder 7"/>
          <p:cNvSpPr>
            <a:spLocks noGrp="1"/>
          </p:cNvSpPr>
          <p:nvPr>
            <p:ph type="pic" sz="quarter" idx="10" hasCustomPrompt="1"/>
          </p:nvPr>
        </p:nvSpPr>
        <p:spPr>
          <a:xfrm>
            <a:off x="152401" y="6151564"/>
            <a:ext cx="5236633" cy="706437"/>
          </a:xfrm>
        </p:spPr>
        <p:txBody>
          <a:bodyPr/>
          <a:lstStyle>
            <a:lvl1pPr>
              <a:defRPr baseline="0"/>
            </a:lvl1pPr>
          </a:lstStyle>
          <a:p>
            <a:r>
              <a:rPr lang="en-US" dirty="0"/>
              <a:t>Your logo on Master slide</a:t>
            </a:r>
          </a:p>
        </p:txBody>
      </p:sp>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632829" y="5513562"/>
            <a:ext cx="2559171" cy="1706115"/>
          </a:xfrm>
          <a:prstGeom prst="rect">
            <a:avLst/>
          </a:prstGeom>
        </p:spPr>
      </p:pic>
    </p:spTree>
    <p:custDataLst>
      <p:tags r:id="rId1"/>
    </p:custDataLst>
    <p:extLst>
      <p:ext uri="{BB962C8B-B14F-4D97-AF65-F5344CB8AC3E}">
        <p14:creationId xmlns:p14="http://schemas.microsoft.com/office/powerpoint/2010/main" val="7309883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5" name="Title 1"/>
          <p:cNvSpPr>
            <a:spLocks noGrp="1"/>
          </p:cNvSpPr>
          <p:nvPr>
            <p:ph type="title"/>
          </p:nvPr>
        </p:nvSpPr>
        <p:spPr>
          <a:xfrm>
            <a:off x="0" y="0"/>
            <a:ext cx="12192000" cy="1081816"/>
          </a:xfrm>
        </p:spPr>
        <p:txBody>
          <a:bodyPr/>
          <a:lstStyle/>
          <a:p>
            <a:r>
              <a:rPr lang="en-US" dirty="0"/>
              <a:t>Click to edit Master title style</a:t>
            </a:r>
          </a:p>
        </p:txBody>
      </p:sp>
      <p:sp>
        <p:nvSpPr>
          <p:cNvPr id="7" name="Content Placeholder 6"/>
          <p:cNvSpPr>
            <a:spLocks noGrp="1"/>
          </p:cNvSpPr>
          <p:nvPr>
            <p:ph sz="quarter" idx="10"/>
          </p:nvPr>
        </p:nvSpPr>
        <p:spPr>
          <a:xfrm>
            <a:off x="3716340" y="5004952"/>
            <a:ext cx="4440237" cy="4651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8"/>
          <p:cNvSpPr>
            <a:spLocks noGrp="1"/>
          </p:cNvSpPr>
          <p:nvPr>
            <p:ph sz="quarter" idx="11"/>
          </p:nvPr>
        </p:nvSpPr>
        <p:spPr>
          <a:xfrm>
            <a:off x="276228" y="1710896"/>
            <a:ext cx="4919889" cy="31781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2"/>
          </p:nvPr>
        </p:nvSpPr>
        <p:spPr>
          <a:xfrm>
            <a:off x="6996113" y="1710890"/>
            <a:ext cx="4919472" cy="31821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Picture Placeholder 7"/>
          <p:cNvSpPr>
            <a:spLocks noGrp="1"/>
          </p:cNvSpPr>
          <p:nvPr>
            <p:ph type="pic" sz="quarter" idx="13" hasCustomPrompt="1"/>
          </p:nvPr>
        </p:nvSpPr>
        <p:spPr>
          <a:xfrm>
            <a:off x="152401" y="6151564"/>
            <a:ext cx="5236633" cy="706437"/>
          </a:xfrm>
        </p:spPr>
        <p:txBody>
          <a:bodyPr/>
          <a:lstStyle>
            <a:lvl1pPr>
              <a:defRPr baseline="0"/>
            </a:lvl1pPr>
          </a:lstStyle>
          <a:p>
            <a:r>
              <a:rPr lang="en-US" dirty="0"/>
              <a:t>Your logo on Master slide</a:t>
            </a:r>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632829" y="5513562"/>
            <a:ext cx="2559171" cy="1706115"/>
          </a:xfrm>
          <a:prstGeom prst="rect">
            <a:avLst/>
          </a:prstGeom>
        </p:spPr>
      </p:pic>
    </p:spTree>
    <p:custDataLst>
      <p:tags r:id="rId1"/>
    </p:custDataLst>
    <p:extLst>
      <p:ext uri="{BB962C8B-B14F-4D97-AF65-F5344CB8AC3E}">
        <p14:creationId xmlns:p14="http://schemas.microsoft.com/office/powerpoint/2010/main" val="19322881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 y="2309"/>
            <a:ext cx="12191999" cy="887693"/>
          </a:xfrm>
        </p:spPr>
        <p:txBody>
          <a:bodyPr anchor="b">
            <a:normAutofit/>
          </a:bodyPr>
          <a:lstStyle>
            <a:lvl1pPr>
              <a:defRPr sz="4400"/>
            </a:lvl1pPr>
          </a:lstStyle>
          <a:p>
            <a:r>
              <a:rPr lang="en-US" dirty="0"/>
              <a:t>Click to edit Master title style</a:t>
            </a:r>
          </a:p>
        </p:txBody>
      </p:sp>
      <p:sp>
        <p:nvSpPr>
          <p:cNvPr id="11" name="Text Placeholder 10"/>
          <p:cNvSpPr>
            <a:spLocks noGrp="1"/>
          </p:cNvSpPr>
          <p:nvPr>
            <p:ph type="body" sz="quarter" idx="11"/>
          </p:nvPr>
        </p:nvSpPr>
        <p:spPr>
          <a:xfrm>
            <a:off x="377825" y="3526024"/>
            <a:ext cx="4122739" cy="1393825"/>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3" name="Content Placeholder 12"/>
          <p:cNvSpPr>
            <a:spLocks noGrp="1"/>
          </p:cNvSpPr>
          <p:nvPr>
            <p:ph sz="quarter" idx="12"/>
          </p:nvPr>
        </p:nvSpPr>
        <p:spPr>
          <a:xfrm>
            <a:off x="377825" y="1668649"/>
            <a:ext cx="4122739" cy="1393825"/>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5" name="Picture Placeholder 14"/>
          <p:cNvSpPr>
            <a:spLocks noGrp="1"/>
          </p:cNvSpPr>
          <p:nvPr>
            <p:ph type="pic" sz="quarter" idx="13"/>
          </p:nvPr>
        </p:nvSpPr>
        <p:spPr>
          <a:xfrm>
            <a:off x="7735888" y="1668643"/>
            <a:ext cx="3570288" cy="1392918"/>
          </a:xfrm>
        </p:spPr>
        <p:txBody>
          <a:bodyPr/>
          <a:lstStyle/>
          <a:p>
            <a:endParaRPr lang="en-US"/>
          </a:p>
        </p:txBody>
      </p:sp>
      <p:sp>
        <p:nvSpPr>
          <p:cNvPr id="17" name="Picture Placeholder 16"/>
          <p:cNvSpPr>
            <a:spLocks noGrp="1"/>
          </p:cNvSpPr>
          <p:nvPr>
            <p:ph type="pic" sz="quarter" idx="14"/>
          </p:nvPr>
        </p:nvSpPr>
        <p:spPr>
          <a:xfrm>
            <a:off x="7735888" y="3526018"/>
            <a:ext cx="3575304" cy="1389888"/>
          </a:xfrm>
        </p:spPr>
        <p:txBody>
          <a:bodyPr/>
          <a:lstStyle/>
          <a:p>
            <a:endParaRPr lang="en-US"/>
          </a:p>
        </p:txBody>
      </p:sp>
      <p:sp>
        <p:nvSpPr>
          <p:cNvPr id="8" name="Picture Placeholder 7"/>
          <p:cNvSpPr>
            <a:spLocks noGrp="1"/>
          </p:cNvSpPr>
          <p:nvPr>
            <p:ph type="pic" sz="quarter" idx="15" hasCustomPrompt="1"/>
          </p:nvPr>
        </p:nvSpPr>
        <p:spPr>
          <a:xfrm>
            <a:off x="152401" y="6151564"/>
            <a:ext cx="5236633" cy="706437"/>
          </a:xfrm>
        </p:spPr>
        <p:txBody>
          <a:bodyPr/>
          <a:lstStyle>
            <a:lvl1pPr>
              <a:defRPr baseline="0"/>
            </a:lvl1pPr>
          </a:lstStyle>
          <a:p>
            <a:r>
              <a:rPr lang="en-US" dirty="0"/>
              <a:t>Your logo on Master slide</a:t>
            </a:r>
          </a:p>
        </p:txBody>
      </p:sp>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632829" y="5513562"/>
            <a:ext cx="2559171" cy="1706115"/>
          </a:xfrm>
          <a:prstGeom prst="rect">
            <a:avLst/>
          </a:prstGeom>
        </p:spPr>
      </p:pic>
    </p:spTree>
    <p:custDataLst>
      <p:tags r:id="rId1"/>
    </p:custDataLst>
    <p:extLst>
      <p:ext uri="{BB962C8B-B14F-4D97-AF65-F5344CB8AC3E}">
        <p14:creationId xmlns:p14="http://schemas.microsoft.com/office/powerpoint/2010/main" val="16864230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7" name="Content Placeholder 6"/>
          <p:cNvSpPr>
            <a:spLocks noGrp="1"/>
          </p:cNvSpPr>
          <p:nvPr>
            <p:ph sz="quarter" idx="10"/>
          </p:nvPr>
        </p:nvSpPr>
        <p:spPr>
          <a:xfrm>
            <a:off x="332943" y="1713490"/>
            <a:ext cx="4876800" cy="345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Picture Placeholder 10"/>
          <p:cNvSpPr>
            <a:spLocks noGrp="1"/>
          </p:cNvSpPr>
          <p:nvPr>
            <p:ph type="pic" sz="quarter" idx="11"/>
          </p:nvPr>
        </p:nvSpPr>
        <p:spPr>
          <a:xfrm>
            <a:off x="6995684" y="1713490"/>
            <a:ext cx="4760913" cy="3454400"/>
          </a:xfrm>
        </p:spPr>
        <p:txBody>
          <a:bodyPr/>
          <a:lstStyle/>
          <a:p>
            <a:endParaRPr lang="en-US"/>
          </a:p>
        </p:txBody>
      </p:sp>
      <p:sp>
        <p:nvSpPr>
          <p:cNvPr id="5" name="Picture Placeholder 7"/>
          <p:cNvSpPr>
            <a:spLocks noGrp="1"/>
          </p:cNvSpPr>
          <p:nvPr>
            <p:ph type="pic" sz="quarter" idx="12" hasCustomPrompt="1"/>
          </p:nvPr>
        </p:nvSpPr>
        <p:spPr>
          <a:xfrm>
            <a:off x="152401" y="6151564"/>
            <a:ext cx="5236633" cy="706437"/>
          </a:xfrm>
        </p:spPr>
        <p:txBody>
          <a:bodyPr/>
          <a:lstStyle>
            <a:lvl1pPr>
              <a:defRPr baseline="0"/>
            </a:lvl1pPr>
          </a:lstStyle>
          <a:p>
            <a:r>
              <a:rPr lang="en-US" dirty="0"/>
              <a:t>Your logo on Master slide</a:t>
            </a:r>
          </a:p>
        </p:txBody>
      </p:sp>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710888" y="5538461"/>
            <a:ext cx="2481112" cy="1654076"/>
          </a:xfrm>
          <a:prstGeom prst="rect">
            <a:avLst/>
          </a:prstGeom>
        </p:spPr>
      </p:pic>
    </p:spTree>
    <p:custDataLst>
      <p:tags r:id="rId1"/>
    </p:custDataLst>
    <p:extLst>
      <p:ext uri="{BB962C8B-B14F-4D97-AF65-F5344CB8AC3E}">
        <p14:creationId xmlns:p14="http://schemas.microsoft.com/office/powerpoint/2010/main" val="19566566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4/8/20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4/8/20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4/8/20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4/8/20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4/8/20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4/8/20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4/8/20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4/8/20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4/8/20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1449490957"/>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 id="2147483663" r:id="rId13"/>
    <p:sldLayoutId id="2147483655" r:id="rId14"/>
    <p:sldLayoutId id="2147483657" r:id="rId15"/>
    <p:sldLayoutId id="2147483677" r:id="rId1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tags" Target="../tags/tag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ww.communitycatalyst.org/resources/2017-alerts/6-22/Guide-to-non-stigmatizing-languageFINAL.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sevendaysvt.com/vermont/madelyn-linsenmeir-1988-2018/Content?oid=21797604&amp;fbclid=IwAR2fjyDwHDuJTyRtruJHqaoeSCAgDLiWkU9HvHdXVeLhVVEe7zch-3V1hgw" TargetMode="External"/><Relationship Id="rId2" Type="http://schemas.openxmlformats.org/officeDocument/2006/relationships/image" Target="../media/image9.jpeg"/><Relationship Id="rId1" Type="http://schemas.openxmlformats.org/officeDocument/2006/relationships/slideLayout" Target="../slideLayouts/slideLayout6.xml"/><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3" Type="http://schemas.openxmlformats.org/officeDocument/2006/relationships/hyperlink" Target="mailto:thomasine.heitkamp@und.edu" TargetMode="External"/><Relationship Id="rId2" Type="http://schemas.openxmlformats.org/officeDocument/2006/relationships/notesSlide" Target="../notesSlides/notesSlide9.xml"/><Relationship Id="rId1" Type="http://schemas.openxmlformats.org/officeDocument/2006/relationships/slideLayout" Target="../slideLayouts/slideLayout16.xml"/><Relationship Id="rId6" Type="http://schemas.openxmlformats.org/officeDocument/2006/relationships/hyperlink" Target="http://www.mpattc.org/" TargetMode="External"/><Relationship Id="rId5" Type="http://schemas.openxmlformats.org/officeDocument/2006/relationships/image" Target="../media/image3.png"/><Relationship Id="rId4" Type="http://schemas.openxmlformats.org/officeDocument/2006/relationships/hyperlink" Target="mailto:nroget@casat.org"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hyperlink" Target="https://attcnetwork.org/centers/mountain-plains-attc/trauma-informed-care"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503947"/>
            <a:ext cx="10363200" cy="1549363"/>
          </a:xfrm>
        </p:spPr>
        <p:txBody>
          <a:bodyPr>
            <a:normAutofit/>
          </a:bodyPr>
          <a:lstStyle/>
          <a:p>
            <a:r>
              <a:rPr lang="en-US" sz="4400" b="1" dirty="0"/>
              <a:t>Substance Use Disorder: </a:t>
            </a:r>
            <a:br>
              <a:rPr lang="en-US" sz="4400" b="1" dirty="0"/>
            </a:br>
            <a:r>
              <a:rPr lang="en-US" sz="4400" b="1" dirty="0"/>
              <a:t>A Chronic Brain Disease</a:t>
            </a:r>
            <a:endParaRPr lang="en-US" sz="4400" dirty="0"/>
          </a:p>
        </p:txBody>
      </p:sp>
      <p:sp>
        <p:nvSpPr>
          <p:cNvPr id="3" name="Subtitle 2"/>
          <p:cNvSpPr>
            <a:spLocks noGrp="1"/>
          </p:cNvSpPr>
          <p:nvPr>
            <p:ph type="subTitle" idx="1"/>
          </p:nvPr>
        </p:nvSpPr>
        <p:spPr>
          <a:xfrm>
            <a:off x="1524000" y="3369345"/>
            <a:ext cx="9144000" cy="1680183"/>
          </a:xfrm>
        </p:spPr>
        <p:txBody>
          <a:bodyPr>
            <a:noAutofit/>
          </a:bodyPr>
          <a:lstStyle/>
          <a:p>
            <a:r>
              <a:rPr lang="en-US" sz="1800" dirty="0">
                <a:latin typeface="Arial" panose="020B0604020202020204" pitchFamily="34" charset="0"/>
                <a:cs typeface="Arial" panose="020B0604020202020204" pitchFamily="34" charset="0"/>
              </a:rPr>
              <a:t>Prepared by:</a:t>
            </a:r>
            <a:br>
              <a:rPr lang="en-US" sz="1800" dirty="0">
                <a:latin typeface="Arial" panose="020B0604020202020204" pitchFamily="34" charset="0"/>
                <a:cs typeface="Arial" panose="020B0604020202020204" pitchFamily="34" charset="0"/>
              </a:rPr>
            </a:br>
            <a:r>
              <a:rPr lang="en-US" sz="1800" dirty="0">
                <a:latin typeface="Arial" panose="020B0604020202020204" pitchFamily="34" charset="0"/>
                <a:cs typeface="Arial" panose="020B0604020202020204" pitchFamily="34" charset="0"/>
              </a:rPr>
              <a:t>Mountain Plains ATTC Staff</a:t>
            </a:r>
          </a:p>
          <a:p>
            <a:pPr>
              <a:lnSpc>
                <a:spcPct val="100000"/>
              </a:lnSpc>
              <a:spcBef>
                <a:spcPts val="0"/>
              </a:spcBef>
            </a:pPr>
            <a:r>
              <a:rPr lang="en-US" sz="1800" dirty="0">
                <a:latin typeface="Arial" panose="020B0604020202020204" pitchFamily="34" charset="0"/>
                <a:cs typeface="Arial" panose="020B0604020202020204" pitchFamily="34" charset="0"/>
              </a:rPr>
              <a:t>Dr. Chris </a:t>
            </a:r>
            <a:r>
              <a:rPr lang="en-US" sz="1800" dirty="0" err="1">
                <a:latin typeface="Arial" panose="020B0604020202020204" pitchFamily="34" charset="0"/>
                <a:cs typeface="Arial" panose="020B0604020202020204" pitchFamily="34" charset="0"/>
              </a:rPr>
              <a:t>Harsell</a:t>
            </a:r>
            <a:r>
              <a:rPr lang="en-US" sz="1800" dirty="0">
                <a:latin typeface="Arial" panose="020B0604020202020204" pitchFamily="34" charset="0"/>
                <a:cs typeface="Arial" panose="020B0604020202020204" pitchFamily="34" charset="0"/>
              </a:rPr>
              <a:t> ANP</a:t>
            </a:r>
            <a:br>
              <a:rPr lang="en-US" sz="1800" b="1" dirty="0">
                <a:latin typeface="Arial" panose="020B0604020202020204" pitchFamily="34" charset="0"/>
                <a:cs typeface="Arial" panose="020B0604020202020204" pitchFamily="34" charset="0"/>
              </a:rPr>
            </a:br>
            <a:r>
              <a:rPr lang="en-US" sz="1800" dirty="0">
                <a:latin typeface="Arial" panose="020B0604020202020204" pitchFamily="34" charset="0"/>
                <a:cs typeface="Arial" panose="020B0604020202020204" pitchFamily="34" charset="0"/>
              </a:rPr>
              <a:t>University of North Dakota</a:t>
            </a:r>
            <a:br>
              <a:rPr lang="en-US" sz="1800" dirty="0">
                <a:latin typeface="Arial" panose="020B0604020202020204" pitchFamily="34" charset="0"/>
                <a:cs typeface="Arial" panose="020B0604020202020204" pitchFamily="34" charset="0"/>
              </a:rPr>
            </a:br>
            <a:r>
              <a:rPr lang="en-US" sz="1800" dirty="0">
                <a:latin typeface="Arial" panose="020B0604020202020204" pitchFamily="34" charset="0"/>
                <a:cs typeface="Arial" panose="020B0604020202020204" pitchFamily="34" charset="0"/>
              </a:rPr>
              <a:t>Grand Forks, ND 58202</a:t>
            </a:r>
            <a:br>
              <a:rPr lang="en-US" sz="1800" dirty="0">
                <a:latin typeface="Arial" panose="020B0604020202020204" pitchFamily="34" charset="0"/>
                <a:cs typeface="Arial" panose="020B0604020202020204" pitchFamily="34" charset="0"/>
              </a:rPr>
            </a:br>
            <a:r>
              <a:rPr lang="en-US" sz="1800" dirty="0">
                <a:latin typeface="Arial" panose="020B0604020202020204" pitchFamily="34" charset="0"/>
                <a:cs typeface="Arial" panose="020B0604020202020204" pitchFamily="34" charset="0"/>
              </a:rPr>
              <a:t>701-777-4520</a:t>
            </a:r>
            <a:br>
              <a:rPr lang="en-US" sz="1800" dirty="0">
                <a:latin typeface="Arial" panose="020B0604020202020204" pitchFamily="34" charset="0"/>
                <a:cs typeface="Arial" panose="020B0604020202020204" pitchFamily="34" charset="0"/>
              </a:rPr>
            </a:br>
            <a:endParaRPr lang="en-US" sz="1800" dirty="0">
              <a:latin typeface="Arial"/>
            </a:endParaRPr>
          </a:p>
        </p:txBody>
      </p:sp>
      <p:pic>
        <p:nvPicPr>
          <p:cNvPr id="7" name="Picture 6" descr="stacked bars "/>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326576" y="5397094"/>
            <a:ext cx="2865424" cy="1460905"/>
          </a:xfrm>
          <a:prstGeom prst="rect">
            <a:avLst/>
          </a:prstGeom>
        </p:spPr>
      </p:pic>
      <p:pic>
        <p:nvPicPr>
          <p:cNvPr id="6" name="Picture 5" descr="mountain plains addiction technology transfer (MPATTC) logo "/>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316951" y="354736"/>
            <a:ext cx="5558097" cy="991194"/>
          </a:xfrm>
          <a:prstGeom prst="rect">
            <a:avLst/>
          </a:prstGeom>
        </p:spPr>
      </p:pic>
      <p:pic>
        <p:nvPicPr>
          <p:cNvPr id="8" name="Picture 7" descr="Substance abuse and Mental Health Services Administration "/>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72678" y="5509943"/>
            <a:ext cx="2944273" cy="1071332"/>
          </a:xfrm>
          <a:prstGeom prst="rect">
            <a:avLst/>
          </a:prstGeom>
        </p:spPr>
      </p:pic>
    </p:spTree>
    <p:custDataLst>
      <p:tags r:id="rId1"/>
    </p:custDataLst>
    <p:extLst>
      <p:ext uri="{BB962C8B-B14F-4D97-AF65-F5344CB8AC3E}">
        <p14:creationId xmlns:p14="http://schemas.microsoft.com/office/powerpoint/2010/main" val="12963783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4188CE-C998-F046-B6BD-622BF6260E9B}"/>
              </a:ext>
            </a:extLst>
          </p:cNvPr>
          <p:cNvSpPr>
            <a:spLocks noGrp="1"/>
          </p:cNvSpPr>
          <p:nvPr>
            <p:ph type="title"/>
          </p:nvPr>
        </p:nvSpPr>
        <p:spPr>
          <a:xfrm>
            <a:off x="332509" y="365125"/>
            <a:ext cx="11021291" cy="1325563"/>
          </a:xfrm>
        </p:spPr>
        <p:txBody>
          <a:bodyPr>
            <a:normAutofit/>
          </a:bodyPr>
          <a:lstStyle/>
          <a:p>
            <a:r>
              <a:rPr lang="en-US" sz="4800" b="1" dirty="0"/>
              <a:t>Awareness </a:t>
            </a:r>
            <a:endParaRPr lang="en-US" sz="4800" dirty="0"/>
          </a:p>
        </p:txBody>
      </p:sp>
      <p:sp>
        <p:nvSpPr>
          <p:cNvPr id="3" name="Content Placeholder 2">
            <a:extLst>
              <a:ext uri="{FF2B5EF4-FFF2-40B4-BE49-F238E27FC236}">
                <a16:creationId xmlns:a16="http://schemas.microsoft.com/office/drawing/2014/main" id="{35D08E26-61C8-8B4F-8C57-0D31DA8B9D50}"/>
              </a:ext>
            </a:extLst>
          </p:cNvPr>
          <p:cNvSpPr>
            <a:spLocks noGrp="1"/>
          </p:cNvSpPr>
          <p:nvPr>
            <p:ph idx="1"/>
          </p:nvPr>
        </p:nvSpPr>
        <p:spPr>
          <a:xfrm>
            <a:off x="838200" y="1813593"/>
            <a:ext cx="10515600" cy="3173595"/>
          </a:xfrm>
        </p:spPr>
        <p:txBody>
          <a:bodyPr>
            <a:normAutofit lnSpcReduction="10000"/>
          </a:bodyPr>
          <a:lstStyle/>
          <a:p>
            <a:r>
              <a:rPr lang="en-US" sz="3600" dirty="0"/>
              <a:t>Use of person-centered language</a:t>
            </a:r>
          </a:p>
          <a:p>
            <a:pPr marL="457200" lvl="1" indent="0">
              <a:buNone/>
            </a:pPr>
            <a:r>
              <a:rPr lang="en-US" sz="1200" dirty="0">
                <a:hlinkClick r:id="rId2">
                  <a:extLst>
                    <a:ext uri="{A12FA001-AC4F-418D-AE19-62706E023703}">
                      <ahyp:hlinkClr xmlns:ahyp="http://schemas.microsoft.com/office/drawing/2018/hyperlinkcolor" val="tx"/>
                    </a:ext>
                  </a:extLst>
                </a:hlinkClick>
              </a:rPr>
              <a:t>https://www.communitycatalyst.org/resources/2017-alerts/6-22/Guide-to-non-stigmatizing-languageFINAL.pdf</a:t>
            </a:r>
            <a:r>
              <a:rPr lang="en-US" sz="1200" dirty="0"/>
              <a:t> </a:t>
            </a:r>
          </a:p>
          <a:p>
            <a:r>
              <a:rPr lang="en-US" sz="3600" dirty="0"/>
              <a:t>Avoid “shame and blame” </a:t>
            </a:r>
          </a:p>
          <a:p>
            <a:r>
              <a:rPr lang="en-US" sz="3600" dirty="0"/>
              <a:t>Screen for substance use and trauma</a:t>
            </a:r>
          </a:p>
          <a:p>
            <a:r>
              <a:rPr lang="en-US" sz="3600" dirty="0"/>
              <a:t>Talk to people in recovery</a:t>
            </a:r>
          </a:p>
          <a:p>
            <a:r>
              <a:rPr lang="en-US" sz="3600" dirty="0"/>
              <a:t>Know your referral sources – Warm Hand Offs </a:t>
            </a:r>
          </a:p>
        </p:txBody>
      </p:sp>
      <p:pic>
        <p:nvPicPr>
          <p:cNvPr id="6" name="Picture 5" descr="stacked bars "/>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68062" y="5416745"/>
            <a:ext cx="3023937" cy="1441255"/>
          </a:xfrm>
          <a:prstGeom prst="rect">
            <a:avLst/>
          </a:prstGeom>
        </p:spPr>
      </p:pic>
    </p:spTree>
    <p:extLst>
      <p:ext uri="{BB962C8B-B14F-4D97-AF65-F5344CB8AC3E}">
        <p14:creationId xmlns:p14="http://schemas.microsoft.com/office/powerpoint/2010/main" val="36932698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F66EB-9D2D-B54F-8D35-659FEFF53669}"/>
              </a:ext>
            </a:extLst>
          </p:cNvPr>
          <p:cNvSpPr>
            <a:spLocks noGrp="1"/>
          </p:cNvSpPr>
          <p:nvPr>
            <p:ph type="title"/>
          </p:nvPr>
        </p:nvSpPr>
        <p:spPr>
          <a:xfrm>
            <a:off x="349135" y="365126"/>
            <a:ext cx="11004665" cy="1159592"/>
          </a:xfrm>
        </p:spPr>
        <p:txBody>
          <a:bodyPr>
            <a:normAutofit/>
          </a:bodyPr>
          <a:lstStyle/>
          <a:p>
            <a:r>
              <a:rPr lang="en-US" sz="4800" b="1" dirty="0"/>
              <a:t>A Powerful Message from Family</a:t>
            </a:r>
            <a:endParaRPr lang="en-US" sz="4800" dirty="0"/>
          </a:p>
        </p:txBody>
      </p:sp>
      <p:pic>
        <p:nvPicPr>
          <p:cNvPr id="4" name="Content Placeholder 3" descr="Picure of Madelyn Linsenmeier" title="Picure of Madelyn Linsenmeier">
            <a:extLst>
              <a:ext uri="{FF2B5EF4-FFF2-40B4-BE49-F238E27FC236}">
                <a16:creationId xmlns:a16="http://schemas.microsoft.com/office/drawing/2014/main" id="{8B85E825-56C6-014A-A29A-DAFB353DF45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05649" y="1622952"/>
            <a:ext cx="3380701" cy="3263504"/>
          </a:xfrm>
          <a:prstGeom prst="rect">
            <a:avLst/>
          </a:prstGeom>
        </p:spPr>
      </p:pic>
      <p:sp>
        <p:nvSpPr>
          <p:cNvPr id="6" name="Rectangle 5">
            <a:extLst>
              <a:ext uri="{FF2B5EF4-FFF2-40B4-BE49-F238E27FC236}">
                <a16:creationId xmlns:a16="http://schemas.microsoft.com/office/drawing/2014/main" id="{AF7950AC-5E58-284D-B065-027062C19BE9}"/>
              </a:ext>
            </a:extLst>
          </p:cNvPr>
          <p:cNvSpPr/>
          <p:nvPr/>
        </p:nvSpPr>
        <p:spPr>
          <a:xfrm>
            <a:off x="4834465" y="4984691"/>
            <a:ext cx="2523067" cy="584775"/>
          </a:xfrm>
          <a:prstGeom prst="rect">
            <a:avLst/>
          </a:prstGeom>
        </p:spPr>
        <p:txBody>
          <a:bodyPr wrap="square">
            <a:spAutoFit/>
          </a:bodyPr>
          <a:lstStyle/>
          <a:p>
            <a:pPr algn="ctr"/>
            <a:r>
              <a:rPr lang="en-US" dirty="0"/>
              <a:t>Madelyn </a:t>
            </a:r>
            <a:r>
              <a:rPr lang="en-US" dirty="0" err="1"/>
              <a:t>Linsenmeier</a:t>
            </a:r>
            <a:endParaRPr lang="en-US" dirty="0"/>
          </a:p>
          <a:p>
            <a:pPr algn="ctr"/>
            <a:r>
              <a:rPr lang="en-US" sz="1400" dirty="0"/>
              <a:t>1988 - 2018</a:t>
            </a:r>
          </a:p>
        </p:txBody>
      </p:sp>
      <p:sp>
        <p:nvSpPr>
          <p:cNvPr id="7" name="Rectangle 6">
            <a:extLst>
              <a:ext uri="{FF2B5EF4-FFF2-40B4-BE49-F238E27FC236}">
                <a16:creationId xmlns:a16="http://schemas.microsoft.com/office/drawing/2014/main" id="{A0D84721-A35B-FB46-BE3E-3558D5847CAE}"/>
              </a:ext>
            </a:extLst>
          </p:cNvPr>
          <p:cNvSpPr/>
          <p:nvPr/>
        </p:nvSpPr>
        <p:spPr>
          <a:xfrm>
            <a:off x="3048000" y="5569466"/>
            <a:ext cx="6096000" cy="646331"/>
          </a:xfrm>
          <a:prstGeom prst="rect">
            <a:avLst/>
          </a:prstGeom>
        </p:spPr>
        <p:txBody>
          <a:bodyPr>
            <a:spAutoFit/>
          </a:bodyPr>
          <a:lstStyle/>
          <a:p>
            <a:r>
              <a:rPr lang="en-US" sz="1200" dirty="0">
                <a:hlinkClick r:id="rId3"/>
              </a:rPr>
              <a:t>https://www.sevendaysvt.com/vermont/madelyn-linsenmeir-1988-2018/Content?oid=21797604&amp;fbclid=IwAR2fjyDwHDuJTyRtruJHqaoeSCAgDLiWkU9HvHdXVeLhVVEe7zch-3V1hgw </a:t>
            </a:r>
            <a:endParaRPr lang="en-US" sz="1200" dirty="0"/>
          </a:p>
        </p:txBody>
      </p:sp>
      <p:pic>
        <p:nvPicPr>
          <p:cNvPr id="8" name="Picture 7" title="Mountain Plains ATTC Logo">
            <a:extLst>
              <a:ext uri="{FF2B5EF4-FFF2-40B4-BE49-F238E27FC236}">
                <a16:creationId xmlns:a16="http://schemas.microsoft.com/office/drawing/2014/main" id="{ABBB5C8B-A6B8-8F42-A89D-8E6596BFEB70}"/>
              </a:ext>
            </a:extLst>
          </p:cNvPr>
          <p:cNvPicPr>
            <a:picLocks noChangeAspect="1"/>
          </p:cNvPicPr>
          <p:nvPr/>
        </p:nvPicPr>
        <p:blipFill>
          <a:blip r:embed="rId4" cstate="print">
            <a:duotone>
              <a:prstClr val="black"/>
              <a:schemeClr val="accent1">
                <a:tint val="45000"/>
                <a:satMod val="400000"/>
              </a:schemeClr>
            </a:duotone>
            <a:extLst>
              <a:ext uri="{28A0092B-C50C-407E-A947-70E740481C1C}">
                <a14:useLocalDpi xmlns:a14="http://schemas.microsoft.com/office/drawing/2010/main" val="0"/>
              </a:ext>
            </a:extLst>
          </a:blip>
          <a:stretch>
            <a:fillRect/>
          </a:stretch>
        </p:blipFill>
        <p:spPr>
          <a:xfrm>
            <a:off x="9795750" y="5965272"/>
            <a:ext cx="2204607" cy="851033"/>
          </a:xfrm>
          <a:prstGeom prst="rect">
            <a:avLst/>
          </a:prstGeom>
        </p:spPr>
      </p:pic>
    </p:spTree>
    <p:extLst>
      <p:ext uri="{BB962C8B-B14F-4D97-AF65-F5344CB8AC3E}">
        <p14:creationId xmlns:p14="http://schemas.microsoft.com/office/powerpoint/2010/main" val="8593279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59C49E-DA20-5449-8E7C-0E1D5D04AC07}"/>
              </a:ext>
            </a:extLst>
          </p:cNvPr>
          <p:cNvSpPr>
            <a:spLocks noGrp="1"/>
          </p:cNvSpPr>
          <p:nvPr>
            <p:ph type="title"/>
          </p:nvPr>
        </p:nvSpPr>
        <p:spPr>
          <a:xfrm>
            <a:off x="1097714" y="365125"/>
            <a:ext cx="10585382" cy="1325563"/>
          </a:xfrm>
        </p:spPr>
        <p:txBody>
          <a:bodyPr>
            <a:normAutofit/>
          </a:bodyPr>
          <a:lstStyle/>
          <a:p>
            <a:r>
              <a:rPr lang="en-US" sz="4800" b="1" dirty="0"/>
              <a:t>For more information, contact</a:t>
            </a:r>
          </a:p>
        </p:txBody>
      </p:sp>
      <p:sp>
        <p:nvSpPr>
          <p:cNvPr id="4" name="Content Placeholder 3"/>
          <p:cNvSpPr>
            <a:spLocks noGrp="1"/>
          </p:cNvSpPr>
          <p:nvPr>
            <p:ph sz="quarter" idx="10"/>
          </p:nvPr>
        </p:nvSpPr>
        <p:spPr>
          <a:xfrm>
            <a:off x="351756" y="2170690"/>
            <a:ext cx="6188173" cy="1583163"/>
          </a:xfrm>
        </p:spPr>
        <p:txBody>
          <a:bodyPr/>
          <a:lstStyle/>
          <a:p>
            <a:pPr marL="0" indent="0" algn="ctr">
              <a:buNone/>
            </a:pPr>
            <a:r>
              <a:rPr lang="en-US" dirty="0"/>
              <a:t>Thomasine </a:t>
            </a:r>
            <a:r>
              <a:rPr lang="en-US" dirty="0" err="1"/>
              <a:t>Heitkamp</a:t>
            </a:r>
            <a:r>
              <a:rPr lang="en-US" dirty="0"/>
              <a:t>, PI/Co-Director </a:t>
            </a:r>
          </a:p>
          <a:p>
            <a:pPr marL="0" indent="0" algn="ctr">
              <a:buNone/>
            </a:pPr>
            <a:r>
              <a:rPr lang="en-US" dirty="0"/>
              <a:t>University of North Dakota </a:t>
            </a:r>
          </a:p>
          <a:p>
            <a:pPr marL="0" indent="0" algn="ctr">
              <a:buNone/>
            </a:pPr>
            <a:r>
              <a:rPr lang="en-US" dirty="0">
                <a:hlinkClick r:id="rId3"/>
              </a:rPr>
              <a:t>thomasine.heitkamp@und.edu</a:t>
            </a:r>
            <a:endParaRPr lang="en-US"/>
          </a:p>
          <a:p>
            <a:pPr marL="0" indent="0" algn="ctr">
              <a:buNone/>
            </a:pPr>
            <a:endParaRPr lang="en-US" dirty="0"/>
          </a:p>
        </p:txBody>
      </p:sp>
      <p:sp>
        <p:nvSpPr>
          <p:cNvPr id="5" name="TextBox 4"/>
          <p:cNvSpPr txBox="1"/>
          <p:nvPr/>
        </p:nvSpPr>
        <p:spPr>
          <a:xfrm>
            <a:off x="6701589" y="2170690"/>
            <a:ext cx="5185611" cy="1384995"/>
          </a:xfrm>
          <a:prstGeom prst="rect">
            <a:avLst/>
          </a:prstGeom>
          <a:noFill/>
        </p:spPr>
        <p:txBody>
          <a:bodyPr wrap="square" rtlCol="0">
            <a:spAutoFit/>
          </a:bodyPr>
          <a:lstStyle/>
          <a:p>
            <a:pPr algn="ctr"/>
            <a:r>
              <a:rPr lang="en-US" sz="2800" dirty="0"/>
              <a:t>Nancy Roget, Co-Director </a:t>
            </a:r>
          </a:p>
          <a:p>
            <a:pPr algn="ctr"/>
            <a:r>
              <a:rPr lang="en-US" sz="2800" dirty="0"/>
              <a:t>University of Nevada, Reno</a:t>
            </a:r>
          </a:p>
          <a:p>
            <a:pPr algn="ctr"/>
            <a:r>
              <a:rPr lang="en-US" sz="2800" dirty="0">
                <a:hlinkClick r:id="rId4"/>
              </a:rPr>
              <a:t>nroget@casat.org</a:t>
            </a:r>
            <a:r>
              <a:rPr lang="en-US" sz="2800" dirty="0"/>
              <a:t> </a:t>
            </a:r>
          </a:p>
        </p:txBody>
      </p:sp>
      <p:pic>
        <p:nvPicPr>
          <p:cNvPr id="6" name="Picture 5" descr="Mountain Plains Addiction Technology (MPATTC) logo  "/>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056021" y="4035687"/>
            <a:ext cx="6236518" cy="1112179"/>
          </a:xfrm>
          <a:prstGeom prst="rect">
            <a:avLst/>
          </a:prstGeom>
        </p:spPr>
      </p:pic>
      <p:sp>
        <p:nvSpPr>
          <p:cNvPr id="7" name="TextBox 6"/>
          <p:cNvSpPr txBox="1"/>
          <p:nvPr/>
        </p:nvSpPr>
        <p:spPr>
          <a:xfrm>
            <a:off x="3801979" y="5426242"/>
            <a:ext cx="4860758" cy="369332"/>
          </a:xfrm>
          <a:prstGeom prst="rect">
            <a:avLst/>
          </a:prstGeom>
          <a:noFill/>
        </p:spPr>
        <p:txBody>
          <a:bodyPr wrap="square" rtlCol="0">
            <a:spAutoFit/>
          </a:bodyPr>
          <a:lstStyle/>
          <a:p>
            <a:pPr algn="ctr"/>
            <a:r>
              <a:rPr lang="en-US" dirty="0">
                <a:hlinkClick r:id="rId6"/>
              </a:rPr>
              <a:t>www.mpattc.org</a:t>
            </a:r>
            <a:r>
              <a:rPr lang="en-US" dirty="0"/>
              <a:t> </a:t>
            </a:r>
          </a:p>
        </p:txBody>
      </p:sp>
    </p:spTree>
    <p:extLst>
      <p:ext uri="{BB962C8B-B14F-4D97-AF65-F5344CB8AC3E}">
        <p14:creationId xmlns:p14="http://schemas.microsoft.com/office/powerpoint/2010/main" val="4452302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4701" y="240208"/>
            <a:ext cx="10363200" cy="951926"/>
          </a:xfrm>
        </p:spPr>
        <p:txBody>
          <a:bodyPr/>
          <a:lstStyle/>
          <a:p>
            <a:pPr algn="l"/>
            <a:r>
              <a:rPr lang="en-US" b="1" dirty="0"/>
              <a:t>Disclaimer </a:t>
            </a:r>
          </a:p>
        </p:txBody>
      </p:sp>
      <p:sp>
        <p:nvSpPr>
          <p:cNvPr id="6" name="Rectangle 5"/>
          <p:cNvSpPr/>
          <p:nvPr/>
        </p:nvSpPr>
        <p:spPr>
          <a:xfrm>
            <a:off x="454701" y="1486485"/>
            <a:ext cx="11477469" cy="3315267"/>
          </a:xfrm>
          <a:prstGeom prst="rect">
            <a:avLst/>
          </a:prstGeom>
        </p:spPr>
        <p:txBody>
          <a:bodyPr wrap="square">
            <a:spAutoFit/>
          </a:bodyPr>
          <a:lstStyle/>
          <a:p>
            <a:pPr>
              <a:lnSpc>
                <a:spcPct val="120000"/>
              </a:lnSpc>
            </a:pPr>
            <a:r>
              <a:rPr lang="en-US" sz="1600" dirty="0"/>
              <a:t>This presentation was prepared for the Mountain Plains Addiction Technology Transfer Center (TTC) Network under a cooperative agreement from the Substance Abuse and Mental Health Services Administration (SAMHSA). All material appearing in this presentation, except that taken directly from copyrighted sources, is in the public domain and may be reproduced or copied without permission from SAMHSA or the authors. Citation of the source is appreciated. Do not reproduce or distribute this presentation for a fee without specific, written authorization from the Mountain Plains Mental Health Technology Transfer Center. For more information on obtaining copies of this presentation, call 701-777-6588. </a:t>
            </a:r>
          </a:p>
          <a:p>
            <a:pPr>
              <a:lnSpc>
                <a:spcPct val="120000"/>
              </a:lnSpc>
            </a:pPr>
            <a:endParaRPr lang="en-US" sz="1600" dirty="0"/>
          </a:p>
          <a:p>
            <a:pPr>
              <a:lnSpc>
                <a:spcPct val="120000"/>
              </a:lnSpc>
            </a:pPr>
            <a:r>
              <a:rPr lang="en-US" sz="1600" dirty="0"/>
              <a:t>At the time of this presentation, </a:t>
            </a:r>
            <a:r>
              <a:rPr lang="en-US" sz="1600" dirty="0" err="1"/>
              <a:t>Elinore</a:t>
            </a:r>
            <a:r>
              <a:rPr lang="en-US" sz="1600" dirty="0"/>
              <a:t> F. </a:t>
            </a:r>
            <a:r>
              <a:rPr lang="en-US" sz="1600" dirty="0" err="1"/>
              <a:t>McCance</a:t>
            </a:r>
            <a:r>
              <a:rPr lang="en-US" sz="1600" dirty="0"/>
              <a:t>-Katz, served as SAMHSA Assistant Secretary. The opinions expressed herein are the views of Dr. Chris </a:t>
            </a:r>
            <a:r>
              <a:rPr lang="en-US" sz="1600" dirty="0" err="1"/>
              <a:t>Harsell</a:t>
            </a:r>
            <a:r>
              <a:rPr lang="en-US" sz="1600" dirty="0"/>
              <a:t> and do not reflect the official position of the Department of Health and Human Services (DHHS), SAMHSA. No official support or endorsement of DHHS, SAMHSA, for the opinions described in this document is intended or should be inferred.</a:t>
            </a:r>
          </a:p>
        </p:txBody>
      </p:sp>
      <p:pic>
        <p:nvPicPr>
          <p:cNvPr id="4" name="Picture 3" descr="stacked bars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68062" y="5416745"/>
            <a:ext cx="3023937" cy="1441255"/>
          </a:xfrm>
          <a:prstGeom prst="rect">
            <a:avLst/>
          </a:prstGeom>
        </p:spPr>
      </p:pic>
    </p:spTree>
    <p:extLst>
      <p:ext uri="{BB962C8B-B14F-4D97-AF65-F5344CB8AC3E}">
        <p14:creationId xmlns:p14="http://schemas.microsoft.com/office/powerpoint/2010/main" val="10393947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7A17A8-CE14-0E4F-85E4-392326C882E9}"/>
              </a:ext>
            </a:extLst>
          </p:cNvPr>
          <p:cNvSpPr>
            <a:spLocks noGrp="1"/>
          </p:cNvSpPr>
          <p:nvPr>
            <p:ph type="title"/>
          </p:nvPr>
        </p:nvSpPr>
        <p:spPr>
          <a:xfrm>
            <a:off x="133004" y="365126"/>
            <a:ext cx="11220796" cy="1223832"/>
          </a:xfrm>
        </p:spPr>
        <p:txBody>
          <a:bodyPr>
            <a:noAutofit/>
          </a:bodyPr>
          <a:lstStyle/>
          <a:p>
            <a:r>
              <a:rPr lang="en-US" sz="4800" b="1" dirty="0"/>
              <a:t>Drugs Impact the Reward Pathway </a:t>
            </a:r>
            <a:br>
              <a:rPr lang="en-US" sz="4800" b="1" dirty="0"/>
            </a:br>
            <a:r>
              <a:rPr lang="en-US" sz="4800" b="1" dirty="0"/>
              <a:t>to the Brain</a:t>
            </a:r>
            <a:endParaRPr lang="en-US" sz="4800" dirty="0"/>
          </a:p>
        </p:txBody>
      </p:sp>
      <p:pic>
        <p:nvPicPr>
          <p:cNvPr id="3" name="Content Placeholder 3" descr="Cocaine's effects on the brain" title="Drugs Affect on the Brain">
            <a:extLst>
              <a:ext uri="{FF2B5EF4-FFF2-40B4-BE49-F238E27FC236}">
                <a16:creationId xmlns:a16="http://schemas.microsoft.com/office/drawing/2014/main" id="{7DD15F37-8A93-D549-8763-4AC25EDDB63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0561" y="1690688"/>
            <a:ext cx="7467599" cy="3505200"/>
          </a:xfrm>
          <a:prstGeom prst="rect">
            <a:avLst/>
          </a:prstGeom>
        </p:spPr>
      </p:pic>
      <p:sp>
        <p:nvSpPr>
          <p:cNvPr id="5" name="Rectangle 4">
            <a:extLst>
              <a:ext uri="{FF2B5EF4-FFF2-40B4-BE49-F238E27FC236}">
                <a16:creationId xmlns:a16="http://schemas.microsoft.com/office/drawing/2014/main" id="{CF95DF0E-EBD5-9140-B749-3DC197EAD5AB}"/>
              </a:ext>
            </a:extLst>
          </p:cNvPr>
          <p:cNvSpPr/>
          <p:nvPr/>
        </p:nvSpPr>
        <p:spPr>
          <a:xfrm>
            <a:off x="4868957" y="5703778"/>
            <a:ext cx="3023936" cy="276999"/>
          </a:xfrm>
          <a:prstGeom prst="rect">
            <a:avLst/>
          </a:prstGeom>
        </p:spPr>
        <p:txBody>
          <a:bodyPr wrap="square">
            <a:spAutoFit/>
          </a:bodyPr>
          <a:lstStyle/>
          <a:p>
            <a:r>
              <a:rPr lang="en-US" sz="1200" dirty="0"/>
              <a:t>National Institute on Drug Abuse, 2018</a:t>
            </a:r>
          </a:p>
        </p:txBody>
      </p:sp>
      <p:pic>
        <p:nvPicPr>
          <p:cNvPr id="7" name="Picture 6" descr="stacked bars "/>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68062" y="5416745"/>
            <a:ext cx="3023937" cy="1441255"/>
          </a:xfrm>
          <a:prstGeom prst="rect">
            <a:avLst/>
          </a:prstGeom>
        </p:spPr>
      </p:pic>
    </p:spTree>
    <p:extLst>
      <p:ext uri="{BB962C8B-B14F-4D97-AF65-F5344CB8AC3E}">
        <p14:creationId xmlns:p14="http://schemas.microsoft.com/office/powerpoint/2010/main" val="14897611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4267C0-2A15-7E40-BEBA-7AEF88B2EED8}"/>
              </a:ext>
            </a:extLst>
          </p:cNvPr>
          <p:cNvSpPr>
            <a:spLocks noGrp="1"/>
          </p:cNvSpPr>
          <p:nvPr>
            <p:ph type="title"/>
          </p:nvPr>
        </p:nvSpPr>
        <p:spPr>
          <a:xfrm>
            <a:off x="133004" y="254936"/>
            <a:ext cx="11220796" cy="873136"/>
          </a:xfrm>
        </p:spPr>
        <p:txBody>
          <a:bodyPr>
            <a:normAutofit/>
          </a:bodyPr>
          <a:lstStyle/>
          <a:p>
            <a:r>
              <a:rPr lang="en-US" sz="4800" b="1" dirty="0"/>
              <a:t>Comparisons of Dopamine Release</a:t>
            </a:r>
            <a:endParaRPr lang="en-US" sz="4800" dirty="0"/>
          </a:p>
        </p:txBody>
      </p:sp>
      <p:pic>
        <p:nvPicPr>
          <p:cNvPr id="3" name="Content Placeholder 4" descr="This graph shows how different stimulus affect the release of dopamine" title="Dopamine Release Graph">
            <a:extLst>
              <a:ext uri="{FF2B5EF4-FFF2-40B4-BE49-F238E27FC236}">
                <a16:creationId xmlns:a16="http://schemas.microsoft.com/office/drawing/2014/main" id="{4165E4BA-B11D-7047-AC42-6F6255ABA553}"/>
              </a:ext>
            </a:extLst>
          </p:cNvPr>
          <p:cNvPicPr>
            <a:picLocks noChangeAspect="1"/>
          </p:cNvPicPr>
          <p:nvPr/>
        </p:nvPicPr>
        <p:blipFill rotWithShape="1">
          <a:blip r:embed="rId3"/>
          <a:srcRect t="37062"/>
          <a:stretch/>
        </p:blipFill>
        <p:spPr>
          <a:xfrm>
            <a:off x="428296" y="1498747"/>
            <a:ext cx="9660467" cy="3547322"/>
          </a:xfrm>
          <a:prstGeom prst="rect">
            <a:avLst/>
          </a:prstGeom>
        </p:spPr>
      </p:pic>
      <p:sp>
        <p:nvSpPr>
          <p:cNvPr id="4" name="Rectangle 3">
            <a:extLst>
              <a:ext uri="{FF2B5EF4-FFF2-40B4-BE49-F238E27FC236}">
                <a16:creationId xmlns:a16="http://schemas.microsoft.com/office/drawing/2014/main" id="{31792B48-E8A1-884A-B246-E23173072AFA}"/>
              </a:ext>
            </a:extLst>
          </p:cNvPr>
          <p:cNvSpPr/>
          <p:nvPr/>
        </p:nvSpPr>
        <p:spPr>
          <a:xfrm>
            <a:off x="6657802" y="5998872"/>
            <a:ext cx="2250360" cy="276999"/>
          </a:xfrm>
          <a:prstGeom prst="rect">
            <a:avLst/>
          </a:prstGeom>
        </p:spPr>
        <p:txBody>
          <a:bodyPr wrap="square">
            <a:spAutoFit/>
          </a:bodyPr>
          <a:lstStyle/>
          <a:p>
            <a:r>
              <a:rPr lang="en-US" sz="1200" dirty="0"/>
              <a:t>Ferguson, 2018</a:t>
            </a:r>
          </a:p>
        </p:txBody>
      </p:sp>
      <p:pic>
        <p:nvPicPr>
          <p:cNvPr id="7" name="Picture 6" descr="stacked bars "/>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68062" y="5416745"/>
            <a:ext cx="3023937" cy="1441255"/>
          </a:xfrm>
          <a:prstGeom prst="rect">
            <a:avLst/>
          </a:prstGeom>
        </p:spPr>
      </p:pic>
    </p:spTree>
    <p:extLst>
      <p:ext uri="{BB962C8B-B14F-4D97-AF65-F5344CB8AC3E}">
        <p14:creationId xmlns:p14="http://schemas.microsoft.com/office/powerpoint/2010/main" val="29196665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2350E-D5D0-8342-B5F9-57F693546020}"/>
              </a:ext>
            </a:extLst>
          </p:cNvPr>
          <p:cNvSpPr>
            <a:spLocks noGrp="1"/>
          </p:cNvSpPr>
          <p:nvPr>
            <p:ph type="title"/>
          </p:nvPr>
        </p:nvSpPr>
        <p:spPr>
          <a:xfrm>
            <a:off x="282633" y="365125"/>
            <a:ext cx="11071167" cy="870589"/>
          </a:xfrm>
        </p:spPr>
        <p:txBody>
          <a:bodyPr>
            <a:normAutofit/>
          </a:bodyPr>
          <a:lstStyle/>
          <a:p>
            <a:r>
              <a:rPr lang="en-US" sz="4800" b="1" dirty="0"/>
              <a:t>Changes in Brain Chemistry</a:t>
            </a:r>
            <a:endParaRPr lang="en-US" sz="4800" dirty="0"/>
          </a:p>
        </p:txBody>
      </p:sp>
      <p:sp>
        <p:nvSpPr>
          <p:cNvPr id="3" name="Content Placeholder 2">
            <a:extLst>
              <a:ext uri="{FF2B5EF4-FFF2-40B4-BE49-F238E27FC236}">
                <a16:creationId xmlns:a16="http://schemas.microsoft.com/office/drawing/2014/main" id="{C7F97B4B-D71D-224E-9A15-048745B52DE0}"/>
              </a:ext>
            </a:extLst>
          </p:cNvPr>
          <p:cNvSpPr>
            <a:spLocks noGrp="1"/>
          </p:cNvSpPr>
          <p:nvPr>
            <p:ph idx="1"/>
          </p:nvPr>
        </p:nvSpPr>
        <p:spPr>
          <a:xfrm>
            <a:off x="838200" y="1597026"/>
            <a:ext cx="10515600" cy="3001207"/>
          </a:xfrm>
        </p:spPr>
        <p:txBody>
          <a:bodyPr>
            <a:normAutofit fontScale="77500" lnSpcReduction="20000"/>
          </a:bodyPr>
          <a:lstStyle/>
          <a:p>
            <a:pPr marL="0" indent="0">
              <a:lnSpc>
                <a:spcPct val="110000"/>
              </a:lnSpc>
              <a:buNone/>
            </a:pPr>
            <a:r>
              <a:rPr lang="en-US" dirty="0"/>
              <a:t>“..persons with addiction often become less motivated by everyday stimuli (e.g. relationships and activities) that they had previously found to be motivating and rewarding.</a:t>
            </a:r>
          </a:p>
          <a:p>
            <a:pPr marL="0" indent="0">
              <a:lnSpc>
                <a:spcPct val="110000"/>
              </a:lnSpc>
              <a:buNone/>
            </a:pPr>
            <a:r>
              <a:rPr lang="en-US" sz="500" dirty="0"/>
              <a:t> </a:t>
            </a:r>
          </a:p>
          <a:p>
            <a:pPr marL="0" indent="0">
              <a:lnSpc>
                <a:spcPct val="110000"/>
              </a:lnSpc>
              <a:buNone/>
            </a:pPr>
            <a:r>
              <a:rPr lang="en-US" dirty="0"/>
              <a:t>“…these changes become deeply ingrained and cannot be immediately reversed through the simple termination of drug use” </a:t>
            </a:r>
          </a:p>
          <a:p>
            <a:pPr marL="0" indent="0">
              <a:lnSpc>
                <a:spcPct val="110000"/>
              </a:lnSpc>
              <a:buNone/>
            </a:pPr>
            <a:r>
              <a:rPr lang="en-US" sz="1900" dirty="0"/>
              <a:t>(Volkow, </a:t>
            </a:r>
            <a:r>
              <a:rPr lang="en-US" sz="1900" dirty="0" err="1"/>
              <a:t>Koob</a:t>
            </a:r>
            <a:r>
              <a:rPr lang="en-US" sz="1900" dirty="0"/>
              <a:t> &amp; McLellan, 2018)</a:t>
            </a:r>
            <a:endParaRPr lang="en-US" sz="1900" dirty="0">
              <a:cs typeface="Calibri"/>
            </a:endParaRPr>
          </a:p>
          <a:p>
            <a:endParaRPr lang="en-US" dirty="0">
              <a:cs typeface="Calibri"/>
            </a:endParaRPr>
          </a:p>
          <a:p>
            <a:pPr marL="0" indent="0" algn="ctr">
              <a:buNone/>
            </a:pPr>
            <a:r>
              <a:rPr lang="en-US" i="1" dirty="0">
                <a:cs typeface="Calibri"/>
              </a:rPr>
              <a:t>“Every day feels like the second Tuesday in February.”</a:t>
            </a:r>
          </a:p>
        </p:txBody>
      </p:sp>
      <p:sp>
        <p:nvSpPr>
          <p:cNvPr id="4" name="Rectangle 3"/>
          <p:cNvSpPr/>
          <p:nvPr/>
        </p:nvSpPr>
        <p:spPr>
          <a:xfrm>
            <a:off x="5818216" y="5857615"/>
            <a:ext cx="2333396" cy="279757"/>
          </a:xfrm>
          <a:prstGeom prst="rect">
            <a:avLst/>
          </a:prstGeom>
        </p:spPr>
        <p:txBody>
          <a:bodyPr wrap="none">
            <a:spAutoFit/>
          </a:bodyPr>
          <a:lstStyle/>
          <a:p>
            <a:pPr>
              <a:lnSpc>
                <a:spcPct val="110000"/>
              </a:lnSpc>
            </a:pPr>
            <a:r>
              <a:rPr lang="en-US" sz="1200" dirty="0" err="1"/>
              <a:t>Volkow</a:t>
            </a:r>
            <a:r>
              <a:rPr lang="en-US" sz="1200" dirty="0"/>
              <a:t>, </a:t>
            </a:r>
            <a:r>
              <a:rPr lang="en-US" sz="1200" dirty="0" err="1"/>
              <a:t>Koob</a:t>
            </a:r>
            <a:r>
              <a:rPr lang="en-US" sz="1200" dirty="0"/>
              <a:t> &amp; McLellan, 2018</a:t>
            </a:r>
            <a:endParaRPr lang="en-US" sz="1200" dirty="0">
              <a:cs typeface="Calibri"/>
            </a:endParaRPr>
          </a:p>
        </p:txBody>
      </p:sp>
      <p:pic>
        <p:nvPicPr>
          <p:cNvPr id="6" name="Picture 5" descr="stacked bars "/>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68062" y="5416745"/>
            <a:ext cx="3023937" cy="1441255"/>
          </a:xfrm>
          <a:prstGeom prst="rect">
            <a:avLst/>
          </a:prstGeom>
        </p:spPr>
      </p:pic>
    </p:spTree>
    <p:extLst>
      <p:ext uri="{BB962C8B-B14F-4D97-AF65-F5344CB8AC3E}">
        <p14:creationId xmlns:p14="http://schemas.microsoft.com/office/powerpoint/2010/main" val="2070585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A815DF-D2C4-564B-B5A9-97D9DAEB3E18}"/>
              </a:ext>
            </a:extLst>
          </p:cNvPr>
          <p:cNvSpPr>
            <a:spLocks noGrp="1"/>
          </p:cNvSpPr>
          <p:nvPr>
            <p:ph type="title"/>
          </p:nvPr>
        </p:nvSpPr>
        <p:spPr>
          <a:xfrm>
            <a:off x="332509" y="365126"/>
            <a:ext cx="11021291" cy="833054"/>
          </a:xfrm>
        </p:spPr>
        <p:txBody>
          <a:bodyPr>
            <a:normAutofit/>
          </a:bodyPr>
          <a:lstStyle/>
          <a:p>
            <a:r>
              <a:rPr lang="en-US" sz="4800" b="1" dirty="0"/>
              <a:t>Definitions</a:t>
            </a:r>
          </a:p>
        </p:txBody>
      </p:sp>
      <p:sp>
        <p:nvSpPr>
          <p:cNvPr id="3" name="Content Placeholder 2">
            <a:extLst>
              <a:ext uri="{FF2B5EF4-FFF2-40B4-BE49-F238E27FC236}">
                <a16:creationId xmlns:a16="http://schemas.microsoft.com/office/drawing/2014/main" id="{CB4B508C-9571-0647-ABDA-1A66CFBF5D97}"/>
              </a:ext>
            </a:extLst>
          </p:cNvPr>
          <p:cNvSpPr>
            <a:spLocks noGrp="1"/>
          </p:cNvSpPr>
          <p:nvPr>
            <p:ph idx="1"/>
          </p:nvPr>
        </p:nvSpPr>
        <p:spPr>
          <a:xfrm>
            <a:off x="770744" y="1478342"/>
            <a:ext cx="10515600" cy="3453422"/>
          </a:xfrm>
        </p:spPr>
        <p:txBody>
          <a:bodyPr>
            <a:normAutofit fontScale="92500" lnSpcReduction="20000"/>
          </a:bodyPr>
          <a:lstStyle/>
          <a:p>
            <a:pPr marL="0" indent="0">
              <a:lnSpc>
                <a:spcPct val="110000"/>
              </a:lnSpc>
              <a:buNone/>
            </a:pPr>
            <a:r>
              <a:rPr lang="en-US" dirty="0"/>
              <a:t>Chronic and recurrence disorder characterized by compulsive drug seeking, </a:t>
            </a:r>
            <a:r>
              <a:rPr lang="en-US" u="sng" dirty="0"/>
              <a:t>continued use despite harmful consequences</a:t>
            </a:r>
            <a:r>
              <a:rPr lang="en-US" dirty="0"/>
              <a:t>, and long-lasting changes in the brain. A complex brain disorder and a mental illness.</a:t>
            </a:r>
          </a:p>
          <a:p>
            <a:pPr marL="0" indent="0">
              <a:lnSpc>
                <a:spcPct val="110000"/>
              </a:lnSpc>
              <a:buNone/>
            </a:pPr>
            <a:r>
              <a:rPr lang="en-US" sz="1100" dirty="0"/>
              <a:t> </a:t>
            </a:r>
          </a:p>
          <a:p>
            <a:pPr marL="0" indent="0">
              <a:lnSpc>
                <a:spcPct val="110000"/>
              </a:lnSpc>
              <a:buNone/>
            </a:pPr>
            <a:r>
              <a:rPr lang="en-US" dirty="0"/>
              <a:t>“Addiction is the most severe form of a full spectrum of substance use disorders, and is a medical illness caused by repeated misuse of a substance or substances.”</a:t>
            </a:r>
          </a:p>
          <a:p>
            <a:pPr marL="0" indent="0">
              <a:lnSpc>
                <a:spcPct val="110000"/>
              </a:lnSpc>
              <a:buNone/>
            </a:pPr>
            <a:r>
              <a:rPr lang="en-US" sz="1900" dirty="0"/>
              <a:t>National Institute on Drug Abuse, 2018</a:t>
            </a:r>
          </a:p>
        </p:txBody>
      </p:sp>
      <p:sp>
        <p:nvSpPr>
          <p:cNvPr id="4" name="Rectangle 3"/>
          <p:cNvSpPr/>
          <p:nvPr/>
        </p:nvSpPr>
        <p:spPr>
          <a:xfrm>
            <a:off x="5575383" y="5857615"/>
            <a:ext cx="2811539" cy="279757"/>
          </a:xfrm>
          <a:prstGeom prst="rect">
            <a:avLst/>
          </a:prstGeom>
        </p:spPr>
        <p:txBody>
          <a:bodyPr wrap="none">
            <a:spAutoFit/>
          </a:bodyPr>
          <a:lstStyle/>
          <a:p>
            <a:pPr>
              <a:lnSpc>
                <a:spcPct val="110000"/>
              </a:lnSpc>
            </a:pPr>
            <a:r>
              <a:rPr lang="en-US" sz="1200" dirty="0"/>
              <a:t>National Institute on Drug Abuse, 2018</a:t>
            </a:r>
          </a:p>
        </p:txBody>
      </p:sp>
      <p:pic>
        <p:nvPicPr>
          <p:cNvPr id="6" name="Picture 5" descr="stacked bars "/>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68062" y="5416745"/>
            <a:ext cx="3023937" cy="1441255"/>
          </a:xfrm>
          <a:prstGeom prst="rect">
            <a:avLst/>
          </a:prstGeom>
        </p:spPr>
      </p:pic>
    </p:spTree>
    <p:extLst>
      <p:ext uri="{BB962C8B-B14F-4D97-AF65-F5344CB8AC3E}">
        <p14:creationId xmlns:p14="http://schemas.microsoft.com/office/powerpoint/2010/main" val="4781229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7C7A3-4DB8-D240-8BDD-508B45936250}"/>
              </a:ext>
            </a:extLst>
          </p:cNvPr>
          <p:cNvSpPr>
            <a:spLocks noGrp="1"/>
          </p:cNvSpPr>
          <p:nvPr>
            <p:ph type="title"/>
          </p:nvPr>
        </p:nvSpPr>
        <p:spPr>
          <a:xfrm>
            <a:off x="249382" y="224895"/>
            <a:ext cx="11104418" cy="921304"/>
          </a:xfrm>
        </p:spPr>
        <p:txBody>
          <a:bodyPr>
            <a:normAutofit/>
          </a:bodyPr>
          <a:lstStyle/>
          <a:p>
            <a:r>
              <a:rPr lang="en-US" sz="4800" b="1" dirty="0"/>
              <a:t>ACES Effects</a:t>
            </a:r>
          </a:p>
        </p:txBody>
      </p:sp>
      <p:pic>
        <p:nvPicPr>
          <p:cNvPr id="3" name="Content Placeholder 4" descr="ACES affects on Health, Behaviors, and Life Potential" title="ACES affects on Health, Behaviors, and Life Potential">
            <a:extLst>
              <a:ext uri="{FF2B5EF4-FFF2-40B4-BE49-F238E27FC236}">
                <a16:creationId xmlns:a16="http://schemas.microsoft.com/office/drawing/2014/main" id="{B7D6F68A-F0C4-DD48-9F1C-519A4CDEE18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7402" y="1435541"/>
            <a:ext cx="7605235" cy="3691861"/>
          </a:xfrm>
          <a:prstGeom prst="rect">
            <a:avLst/>
          </a:prstGeom>
        </p:spPr>
      </p:pic>
      <p:sp>
        <p:nvSpPr>
          <p:cNvPr id="4" name="TextBox 3">
            <a:extLst>
              <a:ext uri="{FF2B5EF4-FFF2-40B4-BE49-F238E27FC236}">
                <a16:creationId xmlns:a16="http://schemas.microsoft.com/office/drawing/2014/main" id="{008F702D-94C6-5342-9278-D0F6AF3EE94F}"/>
              </a:ext>
            </a:extLst>
          </p:cNvPr>
          <p:cNvSpPr txBox="1"/>
          <p:nvPr/>
        </p:nvSpPr>
        <p:spPr>
          <a:xfrm>
            <a:off x="4310019" y="5860373"/>
            <a:ext cx="3886000" cy="276999"/>
          </a:xfrm>
          <a:prstGeom prst="rect">
            <a:avLst/>
          </a:prstGeom>
          <a:noFill/>
        </p:spPr>
        <p:txBody>
          <a:bodyPr wrap="none" rtlCol="0">
            <a:spAutoFit/>
          </a:bodyPr>
          <a:lstStyle/>
          <a:p>
            <a:r>
              <a:rPr lang="en-US" sz="1200" dirty="0"/>
              <a:t>The Centers for Disease Control and Prevention, 2016</a:t>
            </a:r>
          </a:p>
        </p:txBody>
      </p:sp>
      <p:pic>
        <p:nvPicPr>
          <p:cNvPr id="7" name="Picture 6" descr="stacked bars "/>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68062" y="5416745"/>
            <a:ext cx="3023937" cy="1441255"/>
          </a:xfrm>
          <a:prstGeom prst="rect">
            <a:avLst/>
          </a:prstGeom>
        </p:spPr>
      </p:pic>
    </p:spTree>
    <p:extLst>
      <p:ext uri="{BB962C8B-B14F-4D97-AF65-F5344CB8AC3E}">
        <p14:creationId xmlns:p14="http://schemas.microsoft.com/office/powerpoint/2010/main" val="42560057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44AB8-121B-4547-8F2C-AFCBDFFBE542}"/>
              </a:ext>
            </a:extLst>
          </p:cNvPr>
          <p:cNvSpPr>
            <a:spLocks noGrp="1"/>
          </p:cNvSpPr>
          <p:nvPr>
            <p:ph type="title"/>
          </p:nvPr>
        </p:nvSpPr>
        <p:spPr>
          <a:xfrm>
            <a:off x="415636" y="365126"/>
            <a:ext cx="10938164" cy="942470"/>
          </a:xfrm>
        </p:spPr>
        <p:txBody>
          <a:bodyPr/>
          <a:lstStyle/>
          <a:p>
            <a:r>
              <a:rPr lang="en-US" altLang="en-US" b="1" dirty="0">
                <a:latin typeface="Arial" panose="020B0604020202020204" pitchFamily="34" charset="0"/>
              </a:rPr>
              <a:t>ACE Indicators</a:t>
            </a:r>
            <a:endParaRPr lang="en-US" dirty="0"/>
          </a:p>
        </p:txBody>
      </p:sp>
      <p:sp>
        <p:nvSpPr>
          <p:cNvPr id="3" name="Content Placeholder 2">
            <a:extLst>
              <a:ext uri="{FF2B5EF4-FFF2-40B4-BE49-F238E27FC236}">
                <a16:creationId xmlns:a16="http://schemas.microsoft.com/office/drawing/2014/main" id="{008ED8D5-ADC6-CD47-AA6E-CB1898ED325F}"/>
              </a:ext>
            </a:extLst>
          </p:cNvPr>
          <p:cNvSpPr>
            <a:spLocks noGrp="1"/>
          </p:cNvSpPr>
          <p:nvPr>
            <p:ph idx="1"/>
          </p:nvPr>
        </p:nvSpPr>
        <p:spPr>
          <a:xfrm>
            <a:off x="838200" y="1456267"/>
            <a:ext cx="6761813" cy="5131909"/>
          </a:xfrm>
        </p:spPr>
        <p:txBody>
          <a:bodyPr>
            <a:normAutofit fontScale="92500" lnSpcReduction="10000"/>
          </a:bodyPr>
          <a:lstStyle/>
          <a:p>
            <a:pPr defTabSz="685800" eaLnBrk="0" hangingPunct="0">
              <a:spcBef>
                <a:spcPct val="0"/>
              </a:spcBef>
            </a:pPr>
            <a:r>
              <a:rPr lang="en-US" altLang="en-US" dirty="0">
                <a:latin typeface="Arial" panose="020B0604020202020204" pitchFamily="34" charset="0"/>
              </a:rPr>
              <a:t>Emotional abuse</a:t>
            </a:r>
          </a:p>
          <a:p>
            <a:pPr defTabSz="685800" eaLnBrk="0" hangingPunct="0">
              <a:spcBef>
                <a:spcPct val="0"/>
              </a:spcBef>
            </a:pPr>
            <a:endParaRPr lang="en-US" altLang="en-US" sz="900" dirty="0">
              <a:latin typeface="Arial" panose="020B0604020202020204" pitchFamily="34" charset="0"/>
            </a:endParaRPr>
          </a:p>
          <a:p>
            <a:pPr defTabSz="685800" eaLnBrk="0" hangingPunct="0">
              <a:spcBef>
                <a:spcPct val="0"/>
              </a:spcBef>
            </a:pPr>
            <a:r>
              <a:rPr lang="en-US" altLang="en-US" dirty="0">
                <a:latin typeface="Arial" panose="020B0604020202020204" pitchFamily="34" charset="0"/>
              </a:rPr>
              <a:t>Physical abuse</a:t>
            </a:r>
          </a:p>
          <a:p>
            <a:pPr defTabSz="685800" eaLnBrk="0" hangingPunct="0">
              <a:spcBef>
                <a:spcPct val="0"/>
              </a:spcBef>
            </a:pPr>
            <a:endParaRPr lang="en-US" altLang="en-US" sz="900" dirty="0">
              <a:latin typeface="Arial" panose="020B0604020202020204" pitchFamily="34" charset="0"/>
            </a:endParaRPr>
          </a:p>
          <a:p>
            <a:pPr defTabSz="685800" eaLnBrk="0" hangingPunct="0">
              <a:spcBef>
                <a:spcPct val="0"/>
              </a:spcBef>
            </a:pPr>
            <a:r>
              <a:rPr lang="en-US" altLang="en-US" dirty="0">
                <a:latin typeface="Arial" panose="020B0604020202020204" pitchFamily="34" charset="0"/>
              </a:rPr>
              <a:t>Sexual abuse</a:t>
            </a:r>
          </a:p>
          <a:p>
            <a:pPr defTabSz="685800" eaLnBrk="0" hangingPunct="0">
              <a:spcBef>
                <a:spcPct val="0"/>
              </a:spcBef>
            </a:pPr>
            <a:endParaRPr lang="en-US" altLang="en-US" sz="900" dirty="0">
              <a:latin typeface="Arial" panose="020B0604020202020204" pitchFamily="34" charset="0"/>
            </a:endParaRPr>
          </a:p>
          <a:p>
            <a:pPr defTabSz="685800" eaLnBrk="0" hangingPunct="0">
              <a:spcBef>
                <a:spcPct val="0"/>
              </a:spcBef>
            </a:pPr>
            <a:r>
              <a:rPr lang="en-US" altLang="en-US" dirty="0">
                <a:latin typeface="Arial" panose="020B0604020202020204" pitchFamily="34" charset="0"/>
              </a:rPr>
              <a:t>Mother treated violently</a:t>
            </a:r>
          </a:p>
          <a:p>
            <a:pPr defTabSz="685800" eaLnBrk="0" hangingPunct="0">
              <a:spcBef>
                <a:spcPct val="0"/>
              </a:spcBef>
            </a:pPr>
            <a:endParaRPr lang="en-US" altLang="en-US" sz="900" dirty="0">
              <a:latin typeface="Arial" panose="020B0604020202020204" pitchFamily="34" charset="0"/>
            </a:endParaRPr>
          </a:p>
          <a:p>
            <a:pPr defTabSz="685800" eaLnBrk="0" hangingPunct="0">
              <a:spcBef>
                <a:spcPct val="0"/>
              </a:spcBef>
            </a:pPr>
            <a:r>
              <a:rPr lang="en-US" altLang="en-US" dirty="0">
                <a:latin typeface="Arial" panose="020B0604020202020204" pitchFamily="34" charset="0"/>
              </a:rPr>
              <a:t>Household substance abuse</a:t>
            </a:r>
          </a:p>
          <a:p>
            <a:pPr defTabSz="685800" eaLnBrk="0" hangingPunct="0">
              <a:spcBef>
                <a:spcPct val="0"/>
              </a:spcBef>
            </a:pPr>
            <a:endParaRPr lang="en-US" altLang="en-US" sz="900" dirty="0">
              <a:latin typeface="Arial" panose="020B0604020202020204" pitchFamily="34" charset="0"/>
            </a:endParaRPr>
          </a:p>
          <a:p>
            <a:pPr defTabSz="685800" eaLnBrk="0" hangingPunct="0">
              <a:spcBef>
                <a:spcPct val="0"/>
              </a:spcBef>
            </a:pPr>
            <a:r>
              <a:rPr lang="en-US" altLang="en-US" dirty="0">
                <a:latin typeface="Arial" panose="020B0604020202020204" pitchFamily="34" charset="0"/>
              </a:rPr>
              <a:t>Person struggling with mental health disorder</a:t>
            </a:r>
          </a:p>
          <a:p>
            <a:pPr defTabSz="685800" eaLnBrk="0" hangingPunct="0">
              <a:spcBef>
                <a:spcPct val="0"/>
              </a:spcBef>
            </a:pPr>
            <a:endParaRPr lang="en-US" altLang="en-US" sz="900" dirty="0">
              <a:latin typeface="Arial" panose="020B0604020202020204" pitchFamily="34" charset="0"/>
            </a:endParaRPr>
          </a:p>
          <a:p>
            <a:pPr defTabSz="685800" eaLnBrk="0" hangingPunct="0">
              <a:spcBef>
                <a:spcPct val="0"/>
              </a:spcBef>
            </a:pPr>
            <a:r>
              <a:rPr lang="en-US" altLang="en-US" dirty="0">
                <a:latin typeface="Arial" panose="020B0604020202020204" pitchFamily="34" charset="0"/>
              </a:rPr>
              <a:t>Parental separation or divorce</a:t>
            </a:r>
          </a:p>
          <a:p>
            <a:pPr defTabSz="685800" eaLnBrk="0" hangingPunct="0">
              <a:spcBef>
                <a:spcPct val="0"/>
              </a:spcBef>
            </a:pPr>
            <a:endParaRPr lang="en-US" altLang="en-US" sz="900" dirty="0">
              <a:latin typeface="Arial" panose="020B0604020202020204" pitchFamily="34" charset="0"/>
            </a:endParaRPr>
          </a:p>
          <a:p>
            <a:pPr defTabSz="685800" eaLnBrk="0" hangingPunct="0">
              <a:spcBef>
                <a:spcPct val="0"/>
              </a:spcBef>
            </a:pPr>
            <a:r>
              <a:rPr lang="en-US" altLang="en-US" dirty="0">
                <a:latin typeface="Arial" panose="020B0604020202020204" pitchFamily="34" charset="0"/>
              </a:rPr>
              <a:t>Criminal household member</a:t>
            </a:r>
          </a:p>
          <a:p>
            <a:pPr defTabSz="685800" eaLnBrk="0" hangingPunct="0">
              <a:spcBef>
                <a:spcPct val="0"/>
              </a:spcBef>
            </a:pPr>
            <a:endParaRPr lang="en-US" altLang="en-US" sz="900" dirty="0">
              <a:latin typeface="Arial" panose="020B0604020202020204" pitchFamily="34" charset="0"/>
            </a:endParaRPr>
          </a:p>
          <a:p>
            <a:pPr defTabSz="685800" eaLnBrk="0" hangingPunct="0">
              <a:spcBef>
                <a:spcPct val="0"/>
              </a:spcBef>
            </a:pPr>
            <a:r>
              <a:rPr lang="en-US" altLang="en-US" dirty="0">
                <a:latin typeface="Arial" panose="020B0604020202020204" pitchFamily="34" charset="0"/>
              </a:rPr>
              <a:t>Emotional neglect</a:t>
            </a:r>
          </a:p>
          <a:p>
            <a:pPr defTabSz="685800" eaLnBrk="0" hangingPunct="0">
              <a:spcBef>
                <a:spcPct val="0"/>
              </a:spcBef>
            </a:pPr>
            <a:endParaRPr lang="en-US" altLang="en-US" sz="900" dirty="0">
              <a:latin typeface="Arial" panose="020B0604020202020204" pitchFamily="34" charset="0"/>
            </a:endParaRPr>
          </a:p>
          <a:p>
            <a:pPr defTabSz="685800" eaLnBrk="0" hangingPunct="0">
              <a:spcBef>
                <a:spcPct val="0"/>
              </a:spcBef>
            </a:pPr>
            <a:r>
              <a:rPr lang="en-US" altLang="en-US" dirty="0">
                <a:latin typeface="Arial" panose="020B0604020202020204" pitchFamily="34" charset="0"/>
              </a:rPr>
              <a:t>Physical neglect</a:t>
            </a:r>
          </a:p>
          <a:p>
            <a:pPr marL="0" indent="0" defTabSz="685800" eaLnBrk="0" hangingPunct="0">
              <a:spcBef>
                <a:spcPct val="0"/>
              </a:spcBef>
              <a:buNone/>
            </a:pPr>
            <a:endParaRPr lang="en-US" altLang="en-US" dirty="0">
              <a:latin typeface="Arial" panose="020B0604020202020204" pitchFamily="34" charset="0"/>
            </a:endParaRPr>
          </a:p>
          <a:p>
            <a:pPr algn="ctr" eaLnBrk="0" hangingPunct="0">
              <a:spcBef>
                <a:spcPct val="0"/>
              </a:spcBef>
            </a:pPr>
            <a:r>
              <a:rPr lang="en-US" altLang="en-US" sz="1200" dirty="0">
                <a:latin typeface="Arial" panose="020B0604020202020204" pitchFamily="34" charset="0"/>
                <a:hlinkClick r:id="rId3">
                  <a:extLst>
                    <a:ext uri="{A12FA001-AC4F-418D-AE19-62706E023703}">
                      <ahyp:hlinkClr xmlns:ahyp="http://schemas.microsoft.com/office/drawing/2018/hyperlinkcolor" val="tx"/>
                    </a:ext>
                  </a:extLst>
                </a:hlinkClick>
              </a:rPr>
              <a:t>https://attcnetwork.org/centers/mountain-plains-attc/trauma-informed-care</a:t>
            </a:r>
            <a:endParaRPr lang="en-US" altLang="en-US" sz="1200" dirty="0">
              <a:latin typeface="Arial" panose="020B0604020202020204" pitchFamily="34" charset="0"/>
            </a:endParaRPr>
          </a:p>
        </p:txBody>
      </p:sp>
      <p:pic>
        <p:nvPicPr>
          <p:cNvPr id="6" name="Picture 5" descr="stacked bars "/>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68062" y="5416745"/>
            <a:ext cx="3023937" cy="1441255"/>
          </a:xfrm>
          <a:prstGeom prst="rect">
            <a:avLst/>
          </a:prstGeom>
        </p:spPr>
      </p:pic>
    </p:spTree>
    <p:extLst>
      <p:ext uri="{BB962C8B-B14F-4D97-AF65-F5344CB8AC3E}">
        <p14:creationId xmlns:p14="http://schemas.microsoft.com/office/powerpoint/2010/main" val="14129218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13E69D-D7BF-5D43-925D-C09BEDED355B}"/>
              </a:ext>
            </a:extLst>
          </p:cNvPr>
          <p:cNvSpPr>
            <a:spLocks noGrp="1"/>
          </p:cNvSpPr>
          <p:nvPr>
            <p:ph type="title"/>
          </p:nvPr>
        </p:nvSpPr>
        <p:spPr>
          <a:xfrm>
            <a:off x="349135" y="365125"/>
            <a:ext cx="11004665" cy="1325563"/>
          </a:xfrm>
        </p:spPr>
        <p:txBody>
          <a:bodyPr>
            <a:normAutofit/>
          </a:bodyPr>
          <a:lstStyle/>
          <a:p>
            <a:r>
              <a:rPr lang="en-US" sz="4800" b="1" dirty="0"/>
              <a:t>Definition of Disease</a:t>
            </a:r>
            <a:endParaRPr lang="en-US" sz="4800" dirty="0"/>
          </a:p>
        </p:txBody>
      </p:sp>
      <p:sp>
        <p:nvSpPr>
          <p:cNvPr id="3" name="Content Placeholder 2">
            <a:extLst>
              <a:ext uri="{FF2B5EF4-FFF2-40B4-BE49-F238E27FC236}">
                <a16:creationId xmlns:a16="http://schemas.microsoft.com/office/drawing/2014/main" id="{88269B54-70D2-9347-8B05-F854B0931BB3}"/>
              </a:ext>
            </a:extLst>
          </p:cNvPr>
          <p:cNvSpPr>
            <a:spLocks noGrp="1"/>
          </p:cNvSpPr>
          <p:nvPr>
            <p:ph idx="1"/>
          </p:nvPr>
        </p:nvSpPr>
        <p:spPr>
          <a:xfrm>
            <a:off x="838200" y="1825625"/>
            <a:ext cx="10515600" cy="3113634"/>
          </a:xfrm>
        </p:spPr>
        <p:txBody>
          <a:bodyPr>
            <a:normAutofit fontScale="92500" lnSpcReduction="10000"/>
          </a:bodyPr>
          <a:lstStyle/>
          <a:p>
            <a:pPr lvl="1"/>
            <a:r>
              <a:rPr lang="en-US" sz="3200" dirty="0"/>
              <a:t>A condition characterized by specific signs and symptoms</a:t>
            </a:r>
          </a:p>
          <a:p>
            <a:pPr lvl="1"/>
            <a:r>
              <a:rPr lang="en-US" sz="3200" dirty="0"/>
              <a:t>Caused by a combination of biologic, behavioral, and environmental factors</a:t>
            </a:r>
          </a:p>
          <a:p>
            <a:pPr lvl="1"/>
            <a:r>
              <a:rPr lang="en-US" sz="3200" dirty="0"/>
              <a:t>Results in damage or change in function to body systems</a:t>
            </a:r>
          </a:p>
          <a:p>
            <a:pPr lvl="1"/>
            <a:r>
              <a:rPr lang="en-US" sz="3200" dirty="0"/>
              <a:t>If untreated, can lead to loss of function or death</a:t>
            </a:r>
          </a:p>
          <a:p>
            <a:pPr lvl="1"/>
            <a:r>
              <a:rPr lang="en-US" sz="3200" dirty="0"/>
              <a:t>Control versus cure</a:t>
            </a:r>
          </a:p>
        </p:txBody>
      </p:sp>
      <p:pic>
        <p:nvPicPr>
          <p:cNvPr id="5" name="Picture 4" descr="stacked bars "/>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68062" y="5416745"/>
            <a:ext cx="3023937" cy="1441255"/>
          </a:xfrm>
          <a:prstGeom prst="rect">
            <a:avLst/>
          </a:prstGeom>
        </p:spPr>
      </p:pic>
    </p:spTree>
    <p:extLst>
      <p:ext uri="{BB962C8B-B14F-4D97-AF65-F5344CB8AC3E}">
        <p14:creationId xmlns:p14="http://schemas.microsoft.com/office/powerpoint/2010/main" val="127213586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COUNT" val="5"/>
  <p:tag name="ARTICULATE_DESIGN_ID_OFFICE THEME" val="ZDFfUi83"/>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2543</TotalTime>
  <Words>811</Words>
  <Application>Microsoft Macintosh PowerPoint</Application>
  <PresentationFormat>Widescreen</PresentationFormat>
  <Paragraphs>88</Paragraphs>
  <Slides>12</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Office Theme</vt:lpstr>
      <vt:lpstr>Substance Use Disorder:  A Chronic Brain Disease</vt:lpstr>
      <vt:lpstr>Disclaimer </vt:lpstr>
      <vt:lpstr>Drugs Impact the Reward Pathway  to the Brain</vt:lpstr>
      <vt:lpstr>Comparisons of Dopamine Release</vt:lpstr>
      <vt:lpstr>Changes in Brain Chemistry</vt:lpstr>
      <vt:lpstr>Definitions</vt:lpstr>
      <vt:lpstr>ACES Effects</vt:lpstr>
      <vt:lpstr>ACE Indicators</vt:lpstr>
      <vt:lpstr>Definition of Disease</vt:lpstr>
      <vt:lpstr>Awareness </vt:lpstr>
      <vt:lpstr>A Powerful Message from Family</vt:lpstr>
      <vt:lpstr>For more information, contact</vt:lpstr>
    </vt:vector>
  </TitlesOfParts>
  <Company>UND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Harsell</dc:creator>
  <cp:keywords>substance use disorder, reward pathway, brain, ACES, disease, awareness</cp:keywords>
  <cp:lastModifiedBy>Roach-Moore, Abby</cp:lastModifiedBy>
  <cp:revision>85</cp:revision>
  <dcterms:created xsi:type="dcterms:W3CDTF">2017-10-19T14:29:41Z</dcterms:created>
  <dcterms:modified xsi:type="dcterms:W3CDTF">2020-04-08T16:06:20Z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pyright ">
    <vt:lpwstr>2020</vt:lpwstr>
  </property>
</Properties>
</file>