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notesSlides/notesSlide8.xml" ContentType="application/vnd.openxmlformats-officedocument.presentationml.notesSlide+xml"/>
  <Override PartName="/ppt/tags/tag15.xml" ContentType="application/vnd.openxmlformats-officedocument.presentationml.tags+xml"/>
  <Override PartName="/ppt/notesSlides/notesSlide9.xml" ContentType="application/vnd.openxmlformats-officedocument.presentationml.notesSlide+xml"/>
  <Override PartName="/ppt/tags/tag16.xml" ContentType="application/vnd.openxmlformats-officedocument.presentationml.tags+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3"/>
  </p:notesMasterIdLst>
  <p:sldIdLst>
    <p:sldId id="263" r:id="rId2"/>
    <p:sldId id="258" r:id="rId3"/>
    <p:sldId id="264" r:id="rId4"/>
    <p:sldId id="265" r:id="rId5"/>
    <p:sldId id="266" r:id="rId6"/>
    <p:sldId id="267" r:id="rId7"/>
    <p:sldId id="268" r:id="rId8"/>
    <p:sldId id="269" r:id="rId9"/>
    <p:sldId id="270" r:id="rId10"/>
    <p:sldId id="271" r:id="rId11"/>
    <p:sldId id="278" r:id="rId12"/>
  </p:sldIdLst>
  <p:sldSz cx="12192000" cy="6858000"/>
  <p:notesSz cx="6858000" cy="9144000"/>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ker, Kendra L" initials="BK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67F"/>
    <a:srgbClr val="919195"/>
    <a:srgbClr val="CC49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42CA53-0EB0-D8E7-3D49-5C0714B73493}" v="20" dt="2019-12-11T21:55:02.3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6" autoAdjust="0"/>
    <p:restoredTop sz="72057" autoAdjust="0"/>
  </p:normalViewPr>
  <p:slideViewPr>
    <p:cSldViewPr snapToGrid="0">
      <p:cViewPr varScale="1">
        <p:scale>
          <a:sx n="77" d="100"/>
          <a:sy n="77" d="100"/>
        </p:scale>
        <p:origin x="205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EDB2F0-809C-134C-925F-566299F81A41}" type="datetimeFigureOut">
              <a:rPr lang="en-US" smtClean="0"/>
              <a:t>4/8/20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07F5E-1248-0D41-AA81-B50EA45314DF}" type="slidenum">
              <a:rPr lang="en-US" smtClean="0"/>
              <a:t>‹#›</a:t>
            </a:fld>
            <a:endParaRPr lang="en-US"/>
          </a:p>
        </p:txBody>
      </p:sp>
    </p:spTree>
    <p:extLst>
      <p:ext uri="{BB962C8B-B14F-4D97-AF65-F5344CB8AC3E}">
        <p14:creationId xmlns:p14="http://schemas.microsoft.com/office/powerpoint/2010/main" val="895965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integration.samhsa.gov/about-us/what-is-integrated-care"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med.fsu.edu/behavioralhealthintegration/what-integrated-health-care"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integration.samhsa.gov/about-us/what-is-integrated-care"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researchgate.net/publication/51402138_Toward_transdisciplinary_research_historical_and_contemporary_perspectives"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addictionsresearchtraining.ca/tutorials/defining-addiction/" TargetMode="External"/><Relationship Id="rId4" Type="http://schemas.openxmlformats.org/officeDocument/2006/relationships/hyperlink" Target="https://www.youtube.com/watch?v=IsxqphCHZMo&amp;feature=youtu.be"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addictionsresearchtraining.ca/tutorials/defining-addiction/"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addictionsresearchtraining.ca/tutorials/defining-addiction/"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407F5E-1248-0D41-AA81-B50EA45314DF}" type="slidenum">
              <a:rPr lang="en-US" smtClean="0"/>
              <a:t>1</a:t>
            </a:fld>
            <a:endParaRPr lang="en-US"/>
          </a:p>
        </p:txBody>
      </p:sp>
    </p:spTree>
    <p:extLst>
      <p:ext uri="{BB962C8B-B14F-4D97-AF65-F5344CB8AC3E}">
        <p14:creationId xmlns:p14="http://schemas.microsoft.com/office/powerpoint/2010/main" val="968895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Source:</a:t>
            </a:r>
            <a:r>
              <a:rPr lang="en-US" sz="1400" baseline="0" dirty="0">
                <a:latin typeface="Arial" panose="020B0604020202020204" pitchFamily="34" charset="0"/>
                <a:cs typeface="Arial" panose="020B0604020202020204" pitchFamily="34" charset="0"/>
              </a:rPr>
              <a:t> </a:t>
            </a:r>
            <a:r>
              <a:rPr lang="en-US" sz="1400" i="1" dirty="0">
                <a:latin typeface="Arial" panose="020B0604020202020204" pitchFamily="34" charset="0"/>
                <a:cs typeface="Arial" panose="020B0604020202020204" pitchFamily="34" charset="0"/>
              </a:rPr>
              <a:t>HRSA Center For Integrated Health Solutions </a:t>
            </a:r>
            <a:r>
              <a:rPr lang="en-US" sz="1400" dirty="0">
                <a:latin typeface="Arial" panose="020B0604020202020204" pitchFamily="34" charset="0"/>
                <a:cs typeface="Arial" panose="020B0604020202020204" pitchFamily="34" charset="0"/>
              </a:rPr>
              <a:t>(</a:t>
            </a:r>
            <a:r>
              <a:rPr lang="en-US" sz="1400" dirty="0" err="1">
                <a:latin typeface="Arial" panose="020B0604020202020204" pitchFamily="34" charset="0"/>
                <a:cs typeface="Arial" panose="020B0604020202020204" pitchFamily="34" charset="0"/>
              </a:rPr>
              <a:t>n.d.</a:t>
            </a:r>
            <a:r>
              <a:rPr lang="en-US" sz="1400" dirty="0">
                <a:latin typeface="Arial" panose="020B0604020202020204" pitchFamily="34" charset="0"/>
                <a:cs typeface="Arial" panose="020B0604020202020204" pitchFamily="34" charset="0"/>
              </a:rPr>
              <a:t>). Retrieved from </a:t>
            </a:r>
            <a:r>
              <a:rPr lang="en-US" sz="1400" dirty="0">
                <a:latin typeface="Arial" panose="020B0604020202020204" pitchFamily="34" charset="0"/>
                <a:cs typeface="Arial" panose="020B0604020202020204" pitchFamily="34" charset="0"/>
                <a:hlinkClick r:id="rId3"/>
              </a:rPr>
              <a:t>https://www.integration.samhsa.gov/about-us/what-is-integrated-care</a:t>
            </a:r>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5407F5E-1248-0D41-AA81-B50EA45314DF}" type="slidenum">
              <a:rPr lang="en-US" smtClean="0"/>
              <a:t>10</a:t>
            </a:fld>
            <a:endParaRPr lang="en-US"/>
          </a:p>
        </p:txBody>
      </p:sp>
    </p:spTree>
    <p:extLst>
      <p:ext uri="{BB962C8B-B14F-4D97-AF65-F5344CB8AC3E}">
        <p14:creationId xmlns:p14="http://schemas.microsoft.com/office/powerpoint/2010/main" val="608145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5407F5E-1248-0D41-AA81-B50EA45314DF}" type="slidenum">
              <a:rPr lang="en-US" smtClean="0"/>
              <a:t>2</a:t>
            </a:fld>
            <a:endParaRPr lang="en-US"/>
          </a:p>
        </p:txBody>
      </p:sp>
    </p:spTree>
    <p:extLst>
      <p:ext uri="{BB962C8B-B14F-4D97-AF65-F5344CB8AC3E}">
        <p14:creationId xmlns:p14="http://schemas.microsoft.com/office/powerpoint/2010/main" val="711128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400" dirty="0"/>
              <a:t>“People with mental and substance abuse disorders may die decades earlier than the average person — mostly from untreated and preventable chronic illnesses like hypertension, diabetes, obesity, and cardiovascular disease that are aggravated by poor health habits such as inadequate physical activity, poor nutrition, smoking, and substance abuse. Barriers to primary care — coupled with challenges in navigating complex healthcare systems — have been a major obstacle to care.” (www.integration.samhsa.gov/about-us/what-is-integrated-care).</a:t>
            </a:r>
          </a:p>
          <a:p>
            <a:endParaRPr lang="en-US" sz="1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Source: </a:t>
            </a:r>
            <a:r>
              <a:rPr lang="en-US" sz="1400" i="1" dirty="0">
                <a:latin typeface="Arial" panose="020B0604020202020204" pitchFamily="34" charset="0"/>
                <a:cs typeface="Arial" panose="020B0604020202020204" pitchFamily="34" charset="0"/>
              </a:rPr>
              <a:t>Florida State University College of Medicine: Center for Behavioral health Integration.  What is integrated healthcare? (2015). Retrieved from </a:t>
            </a:r>
            <a:r>
              <a:rPr lang="en-US" sz="1400" i="1" dirty="0">
                <a:latin typeface="Arial" panose="020B0604020202020204" pitchFamily="34" charset="0"/>
                <a:cs typeface="Arial" panose="020B0604020202020204" pitchFamily="34" charset="0"/>
                <a:hlinkClick r:id="rId3"/>
              </a:rPr>
              <a:t>https://med.fsu.edu/behavioralhealthintegration/what-integrated-health-care</a:t>
            </a:r>
            <a:r>
              <a:rPr lang="en-US" sz="1400" i="1" dirty="0">
                <a:latin typeface="Arial" panose="020B0604020202020204" pitchFamily="34" charset="0"/>
                <a:cs typeface="Arial" panose="020B0604020202020204" pitchFamily="34" charset="0"/>
              </a:rPr>
              <a:t> </a:t>
            </a:r>
          </a:p>
          <a:p>
            <a:endParaRPr lang="en-US" sz="1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Source:</a:t>
            </a:r>
            <a:r>
              <a:rPr lang="en-US" sz="1400" baseline="0" dirty="0">
                <a:latin typeface="Arial" panose="020B0604020202020204" pitchFamily="34" charset="0"/>
                <a:cs typeface="Arial" panose="020B0604020202020204" pitchFamily="34" charset="0"/>
              </a:rPr>
              <a:t> </a:t>
            </a:r>
            <a:r>
              <a:rPr lang="en-US" sz="1400" i="1" dirty="0">
                <a:latin typeface="Arial" panose="020B0604020202020204" pitchFamily="34" charset="0"/>
                <a:cs typeface="Arial" panose="020B0604020202020204" pitchFamily="34" charset="0"/>
              </a:rPr>
              <a:t>HRSA Center For Integrated Health Solutions </a:t>
            </a:r>
            <a:r>
              <a:rPr lang="en-US" sz="1400" dirty="0">
                <a:latin typeface="Arial" panose="020B0604020202020204" pitchFamily="34" charset="0"/>
                <a:cs typeface="Arial" panose="020B0604020202020204" pitchFamily="34" charset="0"/>
              </a:rPr>
              <a:t>(</a:t>
            </a:r>
            <a:r>
              <a:rPr lang="en-US" sz="1400" dirty="0" err="1">
                <a:latin typeface="Arial" panose="020B0604020202020204" pitchFamily="34" charset="0"/>
                <a:cs typeface="Arial" panose="020B0604020202020204" pitchFamily="34" charset="0"/>
              </a:rPr>
              <a:t>n.d.</a:t>
            </a:r>
            <a:r>
              <a:rPr lang="en-US" sz="1400" dirty="0">
                <a:latin typeface="Arial" panose="020B0604020202020204" pitchFamily="34" charset="0"/>
                <a:cs typeface="Arial" panose="020B0604020202020204" pitchFamily="34" charset="0"/>
              </a:rPr>
              <a:t>). Retrieved from </a:t>
            </a:r>
            <a:r>
              <a:rPr lang="en-US" sz="1400" dirty="0">
                <a:latin typeface="Arial" panose="020B0604020202020204" pitchFamily="34" charset="0"/>
                <a:cs typeface="Arial" panose="020B0604020202020204" pitchFamily="34" charset="0"/>
                <a:hlinkClick r:id="rId4"/>
              </a:rPr>
              <a:t>https://www.integration.samhsa.gov/about-us/what-is-integrated-care</a:t>
            </a:r>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5407F5E-1248-0D41-AA81-B50EA45314DF}" type="slidenum">
              <a:rPr lang="en-US" smtClean="0"/>
              <a:t>3</a:t>
            </a:fld>
            <a:endParaRPr lang="en-US"/>
          </a:p>
        </p:txBody>
      </p:sp>
    </p:spTree>
    <p:extLst>
      <p:ext uri="{BB962C8B-B14F-4D97-AF65-F5344CB8AC3E}">
        <p14:creationId xmlns:p14="http://schemas.microsoft.com/office/powerpoint/2010/main" val="2060589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400" dirty="0"/>
              <a:t>Substance</a:t>
            </a:r>
            <a:r>
              <a:rPr lang="en-US" sz="1400" baseline="0" dirty="0"/>
              <a:t> use with co-occurring health conditions can lead to increase needs of health care.  Inadequate medical care is often due to medical care and substance use care are traditionally delivered separately and by different providers. Substance use disorders are not typically viewed as a disease and are often not screened or referred to appropriate services.</a:t>
            </a:r>
          </a:p>
          <a:p>
            <a:endParaRPr lang="en-US" sz="14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t>Source: </a:t>
            </a:r>
            <a:r>
              <a:rPr lang="en-US" sz="1400" dirty="0" err="1">
                <a:latin typeface="Arial" panose="020B0604020202020204" pitchFamily="34" charset="0"/>
                <a:cs typeface="Arial" panose="020B0604020202020204" pitchFamily="34" charset="0"/>
              </a:rPr>
              <a:t>Drainoni</a:t>
            </a:r>
            <a:r>
              <a:rPr lang="en-US" sz="1400" dirty="0">
                <a:latin typeface="Arial" panose="020B0604020202020204" pitchFamily="34" charset="0"/>
                <a:cs typeface="Arial" panose="020B0604020202020204" pitchFamily="34" charset="0"/>
              </a:rPr>
              <a:t>, M., Farrell, C., Sorensen-</a:t>
            </a:r>
            <a:r>
              <a:rPr lang="en-US" sz="1400" dirty="0" err="1">
                <a:latin typeface="Arial" panose="020B0604020202020204" pitchFamily="34" charset="0"/>
                <a:cs typeface="Arial" panose="020B0604020202020204" pitchFamily="34" charset="0"/>
              </a:rPr>
              <a:t>Alawad</a:t>
            </a:r>
            <a:r>
              <a:rPr lang="en-US" sz="1400" dirty="0">
                <a:latin typeface="Arial" panose="020B0604020202020204" pitchFamily="34" charset="0"/>
                <a:cs typeface="Arial" panose="020B0604020202020204" pitchFamily="34" charset="0"/>
              </a:rPr>
              <a:t>, A., </a:t>
            </a:r>
            <a:r>
              <a:rPr lang="en-US" sz="1400" dirty="0" err="1">
                <a:latin typeface="Arial" panose="020B0604020202020204" pitchFamily="34" charset="0"/>
                <a:cs typeface="Arial" panose="020B0604020202020204" pitchFamily="34" charset="0"/>
              </a:rPr>
              <a:t>Palmisano</a:t>
            </a:r>
            <a:r>
              <a:rPr lang="en-US" sz="1400" dirty="0">
                <a:latin typeface="Arial" panose="020B0604020202020204" pitchFamily="34" charset="0"/>
                <a:cs typeface="Arial" panose="020B0604020202020204" pitchFamily="34" charset="0"/>
              </a:rPr>
              <a:t>, J., </a:t>
            </a:r>
            <a:r>
              <a:rPr lang="en-US" sz="1400" dirty="0" err="1">
                <a:latin typeface="Arial" panose="020B0604020202020204" pitchFamily="34" charset="0"/>
                <a:cs typeface="Arial" panose="020B0604020202020204" pitchFamily="34" charset="0"/>
              </a:rPr>
              <a:t>Chaisson</a:t>
            </a:r>
            <a:r>
              <a:rPr lang="en-US" sz="1400" dirty="0">
                <a:latin typeface="Arial" panose="020B0604020202020204" pitchFamily="34" charset="0"/>
                <a:cs typeface="Arial" panose="020B0604020202020204" pitchFamily="34" charset="0"/>
              </a:rPr>
              <a:t>, C., &amp; </a:t>
            </a:r>
            <a:r>
              <a:rPr lang="en-US" sz="1400" dirty="0" err="1">
                <a:latin typeface="Arial" panose="020B0604020202020204" pitchFamily="34" charset="0"/>
                <a:cs typeface="Arial" panose="020B0604020202020204" pitchFamily="34" charset="0"/>
              </a:rPr>
              <a:t>Walley</a:t>
            </a:r>
            <a:r>
              <a:rPr lang="en-US" sz="1400" dirty="0">
                <a:latin typeface="Arial" panose="020B0604020202020204" pitchFamily="34" charset="0"/>
                <a:cs typeface="Arial" panose="020B0604020202020204" pitchFamily="34" charset="0"/>
              </a:rPr>
              <a:t>, A.(2014). Patient perspectives of an integrated program of medical care and substance use treatment. </a:t>
            </a:r>
            <a:r>
              <a:rPr lang="en-US" sz="1400" i="1" dirty="0">
                <a:latin typeface="Arial" panose="020B0604020202020204" pitchFamily="34" charset="0"/>
                <a:cs typeface="Arial" panose="020B0604020202020204" pitchFamily="34" charset="0"/>
              </a:rPr>
              <a:t>AIDS Patient Care and STD's</a:t>
            </a:r>
            <a:r>
              <a:rPr lang="en-US" sz="1400" dirty="0">
                <a:latin typeface="Arial" panose="020B0604020202020204" pitchFamily="34" charset="0"/>
                <a:cs typeface="Arial" panose="020B0604020202020204" pitchFamily="34" charset="0"/>
              </a:rPr>
              <a:t>, </a:t>
            </a:r>
            <a:r>
              <a:rPr lang="en-US" sz="1400" i="1" dirty="0">
                <a:latin typeface="Arial" panose="020B0604020202020204" pitchFamily="34" charset="0"/>
                <a:cs typeface="Arial" panose="020B0604020202020204" pitchFamily="34" charset="0"/>
              </a:rPr>
              <a:t>28</a:t>
            </a:r>
            <a:r>
              <a:rPr lang="en-US" sz="1400" dirty="0">
                <a:latin typeface="Arial" panose="020B0604020202020204" pitchFamily="34" charset="0"/>
                <a:cs typeface="Arial" panose="020B0604020202020204" pitchFamily="34" charset="0"/>
              </a:rPr>
              <a:t>(2), 71-81.</a:t>
            </a:r>
          </a:p>
          <a:p>
            <a:endParaRPr lang="en-US" sz="1400" dirty="0"/>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5407F5E-1248-0D41-AA81-B50EA45314DF}" type="slidenum">
              <a:rPr lang="en-US" smtClean="0"/>
              <a:t>4</a:t>
            </a:fld>
            <a:endParaRPr lang="en-US"/>
          </a:p>
        </p:txBody>
      </p:sp>
    </p:spTree>
    <p:extLst>
      <p:ext uri="{BB962C8B-B14F-4D97-AF65-F5344CB8AC3E}">
        <p14:creationId xmlns:p14="http://schemas.microsoft.com/office/powerpoint/2010/main" val="803192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Source:</a:t>
            </a:r>
            <a:r>
              <a:rPr lang="en-US" sz="1400" baseline="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Drainoni</a:t>
            </a:r>
            <a:r>
              <a:rPr lang="en-US" sz="1400" dirty="0">
                <a:latin typeface="Arial" panose="020B0604020202020204" pitchFamily="34" charset="0"/>
                <a:cs typeface="Arial" panose="020B0604020202020204" pitchFamily="34" charset="0"/>
              </a:rPr>
              <a:t>, M., Farrell, C., Sorensen-</a:t>
            </a:r>
            <a:r>
              <a:rPr lang="en-US" sz="1400" dirty="0" err="1">
                <a:latin typeface="Arial" panose="020B0604020202020204" pitchFamily="34" charset="0"/>
                <a:cs typeface="Arial" panose="020B0604020202020204" pitchFamily="34" charset="0"/>
              </a:rPr>
              <a:t>Alawad</a:t>
            </a:r>
            <a:r>
              <a:rPr lang="en-US" sz="1400" dirty="0">
                <a:latin typeface="Arial" panose="020B0604020202020204" pitchFamily="34" charset="0"/>
                <a:cs typeface="Arial" panose="020B0604020202020204" pitchFamily="34" charset="0"/>
              </a:rPr>
              <a:t>, A., </a:t>
            </a:r>
            <a:r>
              <a:rPr lang="en-US" sz="1400" dirty="0" err="1">
                <a:latin typeface="Arial" panose="020B0604020202020204" pitchFamily="34" charset="0"/>
                <a:cs typeface="Arial" panose="020B0604020202020204" pitchFamily="34" charset="0"/>
              </a:rPr>
              <a:t>Palmisano</a:t>
            </a:r>
            <a:r>
              <a:rPr lang="en-US" sz="1400" dirty="0">
                <a:latin typeface="Arial" panose="020B0604020202020204" pitchFamily="34" charset="0"/>
                <a:cs typeface="Arial" panose="020B0604020202020204" pitchFamily="34" charset="0"/>
              </a:rPr>
              <a:t>, J., </a:t>
            </a:r>
            <a:r>
              <a:rPr lang="en-US" sz="1400" dirty="0" err="1">
                <a:latin typeface="Arial" panose="020B0604020202020204" pitchFamily="34" charset="0"/>
                <a:cs typeface="Arial" panose="020B0604020202020204" pitchFamily="34" charset="0"/>
              </a:rPr>
              <a:t>Chaisson</a:t>
            </a:r>
            <a:r>
              <a:rPr lang="en-US" sz="1400" dirty="0">
                <a:latin typeface="Arial" panose="020B0604020202020204" pitchFamily="34" charset="0"/>
                <a:cs typeface="Arial" panose="020B0604020202020204" pitchFamily="34" charset="0"/>
              </a:rPr>
              <a:t>, C., &amp; </a:t>
            </a:r>
            <a:r>
              <a:rPr lang="en-US" sz="1400" dirty="0" err="1">
                <a:latin typeface="Arial" panose="020B0604020202020204" pitchFamily="34" charset="0"/>
                <a:cs typeface="Arial" panose="020B0604020202020204" pitchFamily="34" charset="0"/>
              </a:rPr>
              <a:t>Walley</a:t>
            </a:r>
            <a:r>
              <a:rPr lang="en-US" sz="1400" dirty="0">
                <a:latin typeface="Arial" panose="020B0604020202020204" pitchFamily="34" charset="0"/>
                <a:cs typeface="Arial" panose="020B0604020202020204" pitchFamily="34" charset="0"/>
              </a:rPr>
              <a:t>, A.(2014). Patient perspectives of an integrated program of medical care and substance use treatment. </a:t>
            </a:r>
            <a:r>
              <a:rPr lang="en-US" sz="1400" i="1" dirty="0">
                <a:latin typeface="Arial" panose="020B0604020202020204" pitchFamily="34" charset="0"/>
                <a:cs typeface="Arial" panose="020B0604020202020204" pitchFamily="34" charset="0"/>
              </a:rPr>
              <a:t>AIDS Patient Care and STD's</a:t>
            </a:r>
            <a:r>
              <a:rPr lang="en-US" sz="1400" dirty="0">
                <a:latin typeface="Arial" panose="020B0604020202020204" pitchFamily="34" charset="0"/>
                <a:cs typeface="Arial" panose="020B0604020202020204" pitchFamily="34" charset="0"/>
              </a:rPr>
              <a:t>, </a:t>
            </a:r>
            <a:r>
              <a:rPr lang="en-US" sz="1400" i="1" dirty="0">
                <a:latin typeface="Arial" panose="020B0604020202020204" pitchFamily="34" charset="0"/>
                <a:cs typeface="Arial" panose="020B0604020202020204" pitchFamily="34" charset="0"/>
              </a:rPr>
              <a:t>28</a:t>
            </a:r>
            <a:r>
              <a:rPr lang="en-US" sz="1400" dirty="0">
                <a:latin typeface="Arial" panose="020B0604020202020204" pitchFamily="34" charset="0"/>
                <a:cs typeface="Arial" panose="020B0604020202020204" pitchFamily="34" charset="0"/>
              </a:rPr>
              <a:t>(2), 71-81.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Source: </a:t>
            </a:r>
            <a:r>
              <a:rPr lang="en-US" sz="1400" dirty="0" err="1">
                <a:latin typeface="Arial" panose="020B0604020202020204" pitchFamily="34" charset="0"/>
                <a:cs typeface="Arial" panose="020B0604020202020204" pitchFamily="34" charset="0"/>
              </a:rPr>
              <a:t>Priester</a:t>
            </a:r>
            <a:r>
              <a:rPr lang="en-US" sz="1400" dirty="0">
                <a:latin typeface="Arial" panose="020B0604020202020204" pitchFamily="34" charset="0"/>
                <a:cs typeface="Arial" panose="020B0604020202020204" pitchFamily="34" charset="0"/>
              </a:rPr>
              <a:t>, M.A., Bowne, T., </a:t>
            </a:r>
            <a:r>
              <a:rPr lang="en-US" sz="1400" dirty="0" err="1">
                <a:latin typeface="Arial" panose="020B0604020202020204" pitchFamily="34" charset="0"/>
                <a:cs typeface="Arial" panose="020B0604020202020204" pitchFamily="34" charset="0"/>
              </a:rPr>
              <a:t>Iachini</a:t>
            </a:r>
            <a:r>
              <a:rPr lang="en-US" sz="1400" dirty="0">
                <a:latin typeface="Arial" panose="020B0604020202020204" pitchFamily="34" charset="0"/>
                <a:cs typeface="Arial" panose="020B0604020202020204" pitchFamily="34" charset="0"/>
              </a:rPr>
              <a:t>, A., Clone, S, </a:t>
            </a:r>
            <a:r>
              <a:rPr lang="en-US" sz="1400" dirty="0" err="1">
                <a:latin typeface="Arial" panose="020B0604020202020204" pitchFamily="34" charset="0"/>
                <a:cs typeface="Arial" panose="020B0604020202020204" pitchFamily="34" charset="0"/>
              </a:rPr>
              <a:t>DeHart</a:t>
            </a:r>
            <a:r>
              <a:rPr lang="en-US" sz="1400" dirty="0">
                <a:latin typeface="Arial" panose="020B0604020202020204" pitchFamily="34" charset="0"/>
                <a:cs typeface="Arial" panose="020B0604020202020204" pitchFamily="34" charset="0"/>
              </a:rPr>
              <a:t>, D., &amp; Seay, K.D.(2016). Treatment access barriers and disparities among individuals with co-occurring mental health and substance use disorders: an integrative literature review. </a:t>
            </a:r>
            <a:r>
              <a:rPr lang="en-US" sz="1400" i="1" dirty="0">
                <a:latin typeface="Arial" panose="020B0604020202020204" pitchFamily="34" charset="0"/>
                <a:cs typeface="Arial" panose="020B0604020202020204" pitchFamily="34" charset="0"/>
              </a:rPr>
              <a:t>Journal of Substance Abuse treatment</a:t>
            </a:r>
            <a:r>
              <a:rPr lang="en-US" sz="1400" dirty="0">
                <a:latin typeface="Arial" panose="020B0604020202020204" pitchFamily="34" charset="0"/>
                <a:cs typeface="Arial" panose="020B0604020202020204" pitchFamily="34" charset="0"/>
              </a:rPr>
              <a:t>, </a:t>
            </a:r>
            <a:r>
              <a:rPr lang="en-US" sz="1400" i="1" dirty="0">
                <a:latin typeface="Arial" panose="020B0604020202020204" pitchFamily="34" charset="0"/>
                <a:cs typeface="Arial" panose="020B0604020202020204" pitchFamily="34" charset="0"/>
              </a:rPr>
              <a:t>61</a:t>
            </a:r>
            <a:r>
              <a:rPr lang="en-US" sz="1400" dirty="0">
                <a:latin typeface="Arial" panose="020B0604020202020204" pitchFamily="34" charset="0"/>
                <a:cs typeface="Arial" panose="020B0604020202020204" pitchFamily="34" charset="0"/>
              </a:rPr>
              <a:t>(), 47-59.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5407F5E-1248-0D41-AA81-B50EA45314DF}" type="slidenum">
              <a:rPr lang="en-US" smtClean="0"/>
              <a:t>5</a:t>
            </a:fld>
            <a:endParaRPr lang="en-US"/>
          </a:p>
        </p:txBody>
      </p:sp>
    </p:spTree>
    <p:extLst>
      <p:ext uri="{BB962C8B-B14F-4D97-AF65-F5344CB8AC3E}">
        <p14:creationId xmlns:p14="http://schemas.microsoft.com/office/powerpoint/2010/main" val="607607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Source:</a:t>
            </a:r>
            <a:r>
              <a:rPr lang="en-US" sz="1400" baseline="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Drainoni</a:t>
            </a:r>
            <a:r>
              <a:rPr lang="en-US" sz="1400" dirty="0">
                <a:latin typeface="Arial" panose="020B0604020202020204" pitchFamily="34" charset="0"/>
                <a:cs typeface="Arial" panose="020B0604020202020204" pitchFamily="34" charset="0"/>
              </a:rPr>
              <a:t>, M., Farrell, C., Sorensen-</a:t>
            </a:r>
            <a:r>
              <a:rPr lang="en-US" sz="1400" dirty="0" err="1">
                <a:latin typeface="Arial" panose="020B0604020202020204" pitchFamily="34" charset="0"/>
                <a:cs typeface="Arial" panose="020B0604020202020204" pitchFamily="34" charset="0"/>
              </a:rPr>
              <a:t>Alawad</a:t>
            </a:r>
            <a:r>
              <a:rPr lang="en-US" sz="1400" dirty="0">
                <a:latin typeface="Arial" panose="020B0604020202020204" pitchFamily="34" charset="0"/>
                <a:cs typeface="Arial" panose="020B0604020202020204" pitchFamily="34" charset="0"/>
              </a:rPr>
              <a:t>, A., </a:t>
            </a:r>
            <a:r>
              <a:rPr lang="en-US" sz="1400" dirty="0" err="1">
                <a:latin typeface="Arial" panose="020B0604020202020204" pitchFamily="34" charset="0"/>
                <a:cs typeface="Arial" panose="020B0604020202020204" pitchFamily="34" charset="0"/>
              </a:rPr>
              <a:t>Palmisano</a:t>
            </a:r>
            <a:r>
              <a:rPr lang="en-US" sz="1400" dirty="0">
                <a:latin typeface="Arial" panose="020B0604020202020204" pitchFamily="34" charset="0"/>
                <a:cs typeface="Arial" panose="020B0604020202020204" pitchFamily="34" charset="0"/>
              </a:rPr>
              <a:t>, J., </a:t>
            </a:r>
            <a:r>
              <a:rPr lang="en-US" sz="1400" dirty="0" err="1">
                <a:latin typeface="Arial" panose="020B0604020202020204" pitchFamily="34" charset="0"/>
                <a:cs typeface="Arial" panose="020B0604020202020204" pitchFamily="34" charset="0"/>
              </a:rPr>
              <a:t>Chaisson</a:t>
            </a:r>
            <a:r>
              <a:rPr lang="en-US" sz="1400" dirty="0">
                <a:latin typeface="Arial" panose="020B0604020202020204" pitchFamily="34" charset="0"/>
                <a:cs typeface="Arial" panose="020B0604020202020204" pitchFamily="34" charset="0"/>
              </a:rPr>
              <a:t>, C., &amp; </a:t>
            </a:r>
            <a:r>
              <a:rPr lang="en-US" sz="1400" dirty="0" err="1">
                <a:latin typeface="Arial" panose="020B0604020202020204" pitchFamily="34" charset="0"/>
                <a:cs typeface="Arial" panose="020B0604020202020204" pitchFamily="34" charset="0"/>
              </a:rPr>
              <a:t>Walley</a:t>
            </a:r>
            <a:r>
              <a:rPr lang="en-US" sz="1400" dirty="0">
                <a:latin typeface="Arial" panose="020B0604020202020204" pitchFamily="34" charset="0"/>
                <a:cs typeface="Arial" panose="020B0604020202020204" pitchFamily="34" charset="0"/>
              </a:rPr>
              <a:t>, A.(2014). Patient perspectives of an integrated program of medical care and substance use treatment. </a:t>
            </a:r>
            <a:r>
              <a:rPr lang="en-US" sz="1400" i="1" dirty="0">
                <a:latin typeface="Arial" panose="020B0604020202020204" pitchFamily="34" charset="0"/>
                <a:cs typeface="Arial" panose="020B0604020202020204" pitchFamily="34" charset="0"/>
              </a:rPr>
              <a:t>AIDS Patient Care and STD's</a:t>
            </a:r>
            <a:r>
              <a:rPr lang="en-US" sz="1400" dirty="0">
                <a:latin typeface="Arial" panose="020B0604020202020204" pitchFamily="34" charset="0"/>
                <a:cs typeface="Arial" panose="020B0604020202020204" pitchFamily="34" charset="0"/>
              </a:rPr>
              <a:t>, </a:t>
            </a:r>
            <a:r>
              <a:rPr lang="en-US" sz="1400" i="1" dirty="0">
                <a:latin typeface="Arial" panose="020B0604020202020204" pitchFamily="34" charset="0"/>
                <a:cs typeface="Arial" panose="020B0604020202020204" pitchFamily="34" charset="0"/>
              </a:rPr>
              <a:t>28</a:t>
            </a:r>
            <a:r>
              <a:rPr lang="en-US" sz="1400" dirty="0">
                <a:latin typeface="Arial" panose="020B0604020202020204" pitchFamily="34" charset="0"/>
                <a:cs typeface="Arial" panose="020B0604020202020204" pitchFamily="34" charset="0"/>
              </a:rPr>
              <a:t>(2), 71-81.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Source: </a:t>
            </a:r>
            <a:r>
              <a:rPr lang="en-US" sz="1400" dirty="0" err="1">
                <a:latin typeface="Arial" panose="020B0604020202020204" pitchFamily="34" charset="0"/>
                <a:cs typeface="Arial" panose="020B0604020202020204" pitchFamily="34" charset="0"/>
              </a:rPr>
              <a:t>Priester</a:t>
            </a:r>
            <a:r>
              <a:rPr lang="en-US" sz="1400" dirty="0">
                <a:latin typeface="Arial" panose="020B0604020202020204" pitchFamily="34" charset="0"/>
                <a:cs typeface="Arial" panose="020B0604020202020204" pitchFamily="34" charset="0"/>
              </a:rPr>
              <a:t>, M.A., Bowne, T., </a:t>
            </a:r>
            <a:r>
              <a:rPr lang="en-US" sz="1400" dirty="0" err="1">
                <a:latin typeface="Arial" panose="020B0604020202020204" pitchFamily="34" charset="0"/>
                <a:cs typeface="Arial" panose="020B0604020202020204" pitchFamily="34" charset="0"/>
              </a:rPr>
              <a:t>Iachini</a:t>
            </a:r>
            <a:r>
              <a:rPr lang="en-US" sz="1400" dirty="0">
                <a:latin typeface="Arial" panose="020B0604020202020204" pitchFamily="34" charset="0"/>
                <a:cs typeface="Arial" panose="020B0604020202020204" pitchFamily="34" charset="0"/>
              </a:rPr>
              <a:t>, A., Clone, S, </a:t>
            </a:r>
            <a:r>
              <a:rPr lang="en-US" sz="1400" dirty="0" err="1">
                <a:latin typeface="Arial" panose="020B0604020202020204" pitchFamily="34" charset="0"/>
                <a:cs typeface="Arial" panose="020B0604020202020204" pitchFamily="34" charset="0"/>
              </a:rPr>
              <a:t>DeHart</a:t>
            </a:r>
            <a:r>
              <a:rPr lang="en-US" sz="1400" dirty="0">
                <a:latin typeface="Arial" panose="020B0604020202020204" pitchFamily="34" charset="0"/>
                <a:cs typeface="Arial" panose="020B0604020202020204" pitchFamily="34" charset="0"/>
              </a:rPr>
              <a:t>, D., &amp; Seay, K.D.(2016). Treatment access barriers and disparities among individuals with co-occurring mental health and substance use disorders: an integrative literature review. </a:t>
            </a:r>
            <a:r>
              <a:rPr lang="en-US" sz="1400" i="1" dirty="0">
                <a:latin typeface="Arial" panose="020B0604020202020204" pitchFamily="34" charset="0"/>
                <a:cs typeface="Arial" panose="020B0604020202020204" pitchFamily="34" charset="0"/>
              </a:rPr>
              <a:t>Journal of Substance Abuse treatment</a:t>
            </a:r>
            <a:r>
              <a:rPr lang="en-US" sz="1400" dirty="0">
                <a:latin typeface="Arial" panose="020B0604020202020204" pitchFamily="34" charset="0"/>
                <a:cs typeface="Arial" panose="020B0604020202020204" pitchFamily="34" charset="0"/>
              </a:rPr>
              <a:t>, </a:t>
            </a:r>
            <a:r>
              <a:rPr lang="en-US" sz="1400" i="1" dirty="0">
                <a:latin typeface="Arial" panose="020B0604020202020204" pitchFamily="34" charset="0"/>
                <a:cs typeface="Arial" panose="020B0604020202020204" pitchFamily="34" charset="0"/>
              </a:rPr>
              <a:t>61</a:t>
            </a:r>
            <a:r>
              <a:rPr lang="en-US" sz="1400" dirty="0">
                <a:latin typeface="Arial" panose="020B0604020202020204" pitchFamily="34" charset="0"/>
                <a:cs typeface="Arial" panose="020B0604020202020204" pitchFamily="34" charset="0"/>
              </a:rPr>
              <a:t>(), 47-59.</a:t>
            </a: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5407F5E-1248-0D41-AA81-B50EA45314DF}" type="slidenum">
              <a:rPr lang="en-US" smtClean="0"/>
              <a:t>6</a:t>
            </a:fld>
            <a:endParaRPr lang="en-US"/>
          </a:p>
        </p:txBody>
      </p:sp>
    </p:spTree>
    <p:extLst>
      <p:ext uri="{BB962C8B-B14F-4D97-AF65-F5344CB8AC3E}">
        <p14:creationId xmlns:p14="http://schemas.microsoft.com/office/powerpoint/2010/main" val="2907537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t>
            </a:r>
            <a:r>
              <a:rPr lang="en-US" sz="1400" dirty="0" err="1"/>
              <a:t>Transdisciplinarity</a:t>
            </a:r>
            <a:r>
              <a:rPr lang="en-US" sz="1400" dirty="0"/>
              <a:t> involves “blurring boundaries” between disciplines and the synthesis of a new epistemology– new conceptual and theoretical frameworks, and new methodological approaches that ultimately yield a deeper understanding of the problem being studied “as a complex dynamic system” (</a:t>
            </a:r>
            <a:r>
              <a:rPr lang="en-US" sz="1400" dirty="0">
                <a:hlinkClick r:id="rId3"/>
              </a:rPr>
              <a:t>Kessel &amp; </a:t>
            </a:r>
            <a:r>
              <a:rPr lang="en-US" sz="1400" dirty="0" err="1">
                <a:hlinkClick r:id="rId3"/>
              </a:rPr>
              <a:t>Rosenfield</a:t>
            </a:r>
            <a:r>
              <a:rPr lang="en-US" sz="1400" dirty="0">
                <a:hlinkClick r:id="rId3"/>
              </a:rPr>
              <a:t>, 2008, p. S228</a:t>
            </a:r>
            <a:r>
              <a:rPr lang="en-US" sz="140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Video Clip: IMPART Legacy </a:t>
            </a:r>
            <a:r>
              <a:rPr lang="en-US" sz="1400" dirty="0" err="1"/>
              <a:t>Transdisiplinarity</a:t>
            </a:r>
            <a:r>
              <a:rPr lang="en-US" sz="1400" baseline="0" dirty="0"/>
              <a:t> </a:t>
            </a:r>
            <a:r>
              <a:rPr lang="en-US" sz="1400" baseline="0" dirty="0" err="1"/>
              <a:t>youtube</a:t>
            </a:r>
            <a:r>
              <a:rPr lang="en-US" sz="1400" baseline="0" dirty="0"/>
              <a:t> video link, created by CEWH June 9, 2015; </a:t>
            </a:r>
            <a:r>
              <a:rPr lang="en-US" sz="1400" baseline="0" dirty="0">
                <a:hlinkClick r:id="rId4"/>
              </a:rPr>
              <a:t>https://www.youtube.com/watch?v=IsxqphCHZMo&amp;feature=youtu.be</a:t>
            </a:r>
            <a:endParaRPr lang="en-US" sz="1400"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Source:  Intersections of Mental Health Perspectives in Addictions Research Training (</a:t>
            </a:r>
            <a:r>
              <a:rPr lang="en-US" sz="1400" dirty="0" err="1"/>
              <a:t>n.d.</a:t>
            </a:r>
            <a:r>
              <a:rPr lang="en-US" sz="1400" dirty="0"/>
              <a:t>). Retrieved from </a:t>
            </a:r>
            <a:r>
              <a:rPr lang="en-US" sz="1400" dirty="0">
                <a:hlinkClick r:id="rId5"/>
              </a:rPr>
              <a:t>http://addictionsresearchtraining.ca/tutorials/defining-addiction/</a:t>
            </a:r>
            <a:endParaRPr lang="en-US" sz="1400" dirty="0"/>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5407F5E-1248-0D41-AA81-B50EA45314DF}" type="slidenum">
              <a:rPr lang="en-US" smtClean="0"/>
              <a:t>7</a:t>
            </a:fld>
            <a:endParaRPr lang="en-US"/>
          </a:p>
        </p:txBody>
      </p:sp>
    </p:spTree>
    <p:extLst>
      <p:ext uri="{BB962C8B-B14F-4D97-AF65-F5344CB8AC3E}">
        <p14:creationId xmlns:p14="http://schemas.microsoft.com/office/powerpoint/2010/main" val="511212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Source: Intersections of Mental Health Perspectives in Addictions Research Training (2016). Retrieved from </a:t>
            </a:r>
            <a:r>
              <a:rPr lang="en-US" sz="1400" dirty="0">
                <a:latin typeface="Arial" panose="020B0604020202020204" pitchFamily="34" charset="0"/>
                <a:cs typeface="Arial" panose="020B0604020202020204" pitchFamily="34" charset="0"/>
                <a:hlinkClick r:id="rId3"/>
              </a:rPr>
              <a:t>http://addictionsresearchtraining.ca/tutorials/defining-addiction/</a:t>
            </a:r>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5407F5E-1248-0D41-AA81-B50EA45314DF}" type="slidenum">
              <a:rPr lang="en-US" smtClean="0"/>
              <a:t>8</a:t>
            </a:fld>
            <a:endParaRPr lang="en-US"/>
          </a:p>
        </p:txBody>
      </p:sp>
    </p:spTree>
    <p:extLst>
      <p:ext uri="{BB962C8B-B14F-4D97-AF65-F5344CB8AC3E}">
        <p14:creationId xmlns:p14="http://schemas.microsoft.com/office/powerpoint/2010/main" val="2482127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Source: Intersections of Mental Health Perspectives in Addictions Research Training (2016). Retrieved from </a:t>
            </a:r>
            <a:r>
              <a:rPr lang="en-US" sz="1400" dirty="0">
                <a:latin typeface="Arial" panose="020B0604020202020204" pitchFamily="34" charset="0"/>
                <a:cs typeface="Arial" panose="020B0604020202020204" pitchFamily="34" charset="0"/>
                <a:hlinkClick r:id="rId3"/>
              </a:rPr>
              <a:t>http://addictionsresearchtraining.ca/tutorials/defining-addiction/</a:t>
            </a:r>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5407F5E-1248-0D41-AA81-B50EA45314DF}" type="slidenum">
              <a:rPr lang="en-US" smtClean="0"/>
              <a:t>9</a:t>
            </a:fld>
            <a:endParaRPr lang="en-US"/>
          </a:p>
        </p:txBody>
      </p:sp>
    </p:spTree>
    <p:extLst>
      <p:ext uri="{BB962C8B-B14F-4D97-AF65-F5344CB8AC3E}">
        <p14:creationId xmlns:p14="http://schemas.microsoft.com/office/powerpoint/2010/main" val="233103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95100"/>
            <a:ext cx="103632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716915"/>
            <a:ext cx="9144000" cy="9699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Picture Placeholder 4"/>
          <p:cNvSpPr>
            <a:spLocks noGrp="1"/>
          </p:cNvSpPr>
          <p:nvPr>
            <p:ph type="pic" sz="quarter" idx="10" hasCustomPrompt="1"/>
          </p:nvPr>
        </p:nvSpPr>
        <p:spPr>
          <a:xfrm>
            <a:off x="2148418" y="1"/>
            <a:ext cx="8824383" cy="1090613"/>
          </a:xfrm>
        </p:spPr>
        <p:txBody>
          <a:bodyPr/>
          <a:lstStyle>
            <a:lvl1pPr>
              <a:defRPr baseline="0"/>
            </a:lvl1pPr>
          </a:lstStyle>
          <a:p>
            <a:r>
              <a:rPr lang="en-US" dirty="0"/>
              <a:t>Add your logo here on actual first slide (not in Master).  Don’t forget to add alt text.</a:t>
            </a:r>
          </a:p>
        </p:txBody>
      </p:sp>
      <p:sp>
        <p:nvSpPr>
          <p:cNvPr id="11" name="Picture Placeholder 10"/>
          <p:cNvSpPr>
            <a:spLocks noGrp="1"/>
          </p:cNvSpPr>
          <p:nvPr>
            <p:ph type="pic" sz="quarter" idx="11" hasCustomPrompt="1"/>
          </p:nvPr>
        </p:nvSpPr>
        <p:spPr>
          <a:xfrm>
            <a:off x="6290733" y="4718050"/>
            <a:ext cx="5901267" cy="2139950"/>
          </a:xfrm>
        </p:spPr>
        <p:txBody>
          <a:bodyPr/>
          <a:lstStyle>
            <a:lvl1pPr>
              <a:defRPr baseline="0"/>
            </a:lvl1pPr>
          </a:lstStyle>
          <a:p>
            <a:r>
              <a:rPr lang="en-US" dirty="0"/>
              <a:t>Add ATTC Stacked bars here on actual first slide (not in Master).  Don’t forget to add alt text.</a:t>
            </a:r>
          </a:p>
        </p:txBody>
      </p:sp>
    </p:spTree>
    <p:custDataLst>
      <p:tags r:id="rId1"/>
    </p:custDataLst>
    <p:extLst>
      <p:ext uri="{BB962C8B-B14F-4D97-AF65-F5344CB8AC3E}">
        <p14:creationId xmlns:p14="http://schemas.microsoft.com/office/powerpoint/2010/main" val="540022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Content Placeholder 6"/>
          <p:cNvSpPr>
            <a:spLocks noGrp="1"/>
          </p:cNvSpPr>
          <p:nvPr>
            <p:ph sz="quarter" idx="10"/>
          </p:nvPr>
        </p:nvSpPr>
        <p:spPr>
          <a:xfrm>
            <a:off x="332943" y="1713490"/>
            <a:ext cx="4876800" cy="345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icture Placeholder 10"/>
          <p:cNvSpPr>
            <a:spLocks noGrp="1"/>
          </p:cNvSpPr>
          <p:nvPr>
            <p:ph type="pic" sz="quarter" idx="11"/>
          </p:nvPr>
        </p:nvSpPr>
        <p:spPr>
          <a:xfrm>
            <a:off x="6995684" y="1713490"/>
            <a:ext cx="4760913" cy="3454400"/>
          </a:xfrm>
        </p:spPr>
        <p:txBody>
          <a:bodyPr/>
          <a:lstStyle/>
          <a:p>
            <a:endParaRPr lang="en-US"/>
          </a:p>
        </p:txBody>
      </p:sp>
      <p:sp>
        <p:nvSpPr>
          <p:cNvPr id="5" name="Picture Placeholder 7"/>
          <p:cNvSpPr>
            <a:spLocks noGrp="1"/>
          </p:cNvSpPr>
          <p:nvPr>
            <p:ph type="pic" sz="quarter" idx="12" hasCustomPrompt="1"/>
          </p:nvPr>
        </p:nvSpPr>
        <p:spPr>
          <a:xfrm>
            <a:off x="152401" y="6151564"/>
            <a:ext cx="5236633" cy="706437"/>
          </a:xfrm>
        </p:spPr>
        <p:txBody>
          <a:bodyPr/>
          <a:lstStyle>
            <a:lvl1pPr>
              <a:defRPr baseline="0"/>
            </a:lvl1pPr>
          </a:lstStyle>
          <a:p>
            <a:r>
              <a:rPr lang="en-US" dirty="0"/>
              <a:t>Your logo on Master slide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0888" y="5538461"/>
            <a:ext cx="2481112" cy="1654076"/>
          </a:xfrm>
          <a:prstGeom prst="rect">
            <a:avLst/>
          </a:prstGeom>
        </p:spPr>
      </p:pic>
    </p:spTree>
    <p:custDataLst>
      <p:tags r:id="rId1"/>
    </p:custDataLst>
    <p:extLst>
      <p:ext uri="{BB962C8B-B14F-4D97-AF65-F5344CB8AC3E}">
        <p14:creationId xmlns:p14="http://schemas.microsoft.com/office/powerpoint/2010/main" val="12514934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18730"/>
          </a:xfrm>
        </p:spPr>
        <p:txBody>
          <a:bodyPr/>
          <a:lstStyle/>
          <a:p>
            <a:r>
              <a:rPr lang="en-US" dirty="0"/>
              <a:t>Click to edit Master title style</a:t>
            </a:r>
          </a:p>
        </p:txBody>
      </p:sp>
      <p:sp>
        <p:nvSpPr>
          <p:cNvPr id="3" name="Text Placeholder 2"/>
          <p:cNvSpPr>
            <a:spLocks noGrp="1"/>
          </p:cNvSpPr>
          <p:nvPr>
            <p:ph type="body" idx="1"/>
          </p:nvPr>
        </p:nvSpPr>
        <p:spPr>
          <a:xfrm>
            <a:off x="840099" y="1360457"/>
            <a:ext cx="515747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099" y="2184369"/>
            <a:ext cx="5157477" cy="353173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513" y="1360457"/>
            <a:ext cx="51828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513" y="2184369"/>
            <a:ext cx="5182876" cy="35317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Picture Placeholder 7"/>
          <p:cNvSpPr>
            <a:spLocks noGrp="1"/>
          </p:cNvSpPr>
          <p:nvPr>
            <p:ph type="pic" sz="quarter" idx="10" hasCustomPrompt="1"/>
          </p:nvPr>
        </p:nvSpPr>
        <p:spPr>
          <a:xfrm>
            <a:off x="152401" y="6151564"/>
            <a:ext cx="5236633" cy="706437"/>
          </a:xfrm>
        </p:spPr>
        <p:txBody>
          <a:bodyPr/>
          <a:lstStyle>
            <a:lvl1pPr>
              <a:defRPr baseline="0"/>
            </a:lvl1pPr>
          </a:lstStyle>
          <a:p>
            <a:r>
              <a:rPr lang="en-US" dirty="0"/>
              <a:t>Your logo on Master slide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0888" y="5538461"/>
            <a:ext cx="2481112" cy="1654076"/>
          </a:xfrm>
          <a:prstGeom prst="rect">
            <a:avLst/>
          </a:prstGeom>
        </p:spPr>
      </p:pic>
    </p:spTree>
    <p:custDataLst>
      <p:tags r:id="rId1"/>
    </p:custDataLst>
    <p:extLst>
      <p:ext uri="{BB962C8B-B14F-4D97-AF65-F5344CB8AC3E}">
        <p14:creationId xmlns:p14="http://schemas.microsoft.com/office/powerpoint/2010/main" val="7309883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12192000" cy="1081816"/>
          </a:xfrm>
        </p:spPr>
        <p:txBody>
          <a:bodyPr/>
          <a:lstStyle/>
          <a:p>
            <a:r>
              <a:rPr lang="en-US" dirty="0"/>
              <a:t>Click to edit Master title style</a:t>
            </a:r>
          </a:p>
        </p:txBody>
      </p:sp>
      <p:sp>
        <p:nvSpPr>
          <p:cNvPr id="7" name="Content Placeholder 6"/>
          <p:cNvSpPr>
            <a:spLocks noGrp="1"/>
          </p:cNvSpPr>
          <p:nvPr>
            <p:ph sz="quarter" idx="10"/>
          </p:nvPr>
        </p:nvSpPr>
        <p:spPr>
          <a:xfrm>
            <a:off x="3716340" y="5004952"/>
            <a:ext cx="4440237" cy="4651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1"/>
          </p:nvPr>
        </p:nvSpPr>
        <p:spPr>
          <a:xfrm>
            <a:off x="276228" y="1710896"/>
            <a:ext cx="4919889" cy="3178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2"/>
          </p:nvPr>
        </p:nvSpPr>
        <p:spPr>
          <a:xfrm>
            <a:off x="6996113" y="1710890"/>
            <a:ext cx="4919472" cy="31821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Picture Placeholder 7"/>
          <p:cNvSpPr>
            <a:spLocks noGrp="1"/>
          </p:cNvSpPr>
          <p:nvPr>
            <p:ph type="pic" sz="quarter" idx="13" hasCustomPrompt="1"/>
          </p:nvPr>
        </p:nvSpPr>
        <p:spPr>
          <a:xfrm>
            <a:off x="152401" y="6151564"/>
            <a:ext cx="5236633" cy="706437"/>
          </a:xfrm>
        </p:spPr>
        <p:txBody>
          <a:bodyPr/>
          <a:lstStyle>
            <a:lvl1pPr>
              <a:defRPr baseline="0"/>
            </a:lvl1pPr>
          </a:lstStyle>
          <a:p>
            <a:r>
              <a:rPr lang="en-US" dirty="0"/>
              <a:t>Your logo on Master slide</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0888" y="5538461"/>
            <a:ext cx="2481112" cy="1654076"/>
          </a:xfrm>
          <a:prstGeom prst="rect">
            <a:avLst/>
          </a:prstGeom>
        </p:spPr>
      </p:pic>
    </p:spTree>
    <p:custDataLst>
      <p:tags r:id="rId1"/>
    </p:custDataLst>
    <p:extLst>
      <p:ext uri="{BB962C8B-B14F-4D97-AF65-F5344CB8AC3E}">
        <p14:creationId xmlns:p14="http://schemas.microsoft.com/office/powerpoint/2010/main" val="1932288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 y="2309"/>
            <a:ext cx="12191999" cy="887693"/>
          </a:xfrm>
        </p:spPr>
        <p:txBody>
          <a:bodyPr anchor="b">
            <a:normAutofit/>
          </a:bodyPr>
          <a:lstStyle>
            <a:lvl1pPr>
              <a:defRPr sz="4400"/>
            </a:lvl1pPr>
          </a:lstStyle>
          <a:p>
            <a:r>
              <a:rPr lang="en-US" dirty="0"/>
              <a:t>Click to edit Master title style</a:t>
            </a:r>
          </a:p>
        </p:txBody>
      </p:sp>
      <p:sp>
        <p:nvSpPr>
          <p:cNvPr id="11" name="Text Placeholder 10"/>
          <p:cNvSpPr>
            <a:spLocks noGrp="1"/>
          </p:cNvSpPr>
          <p:nvPr>
            <p:ph type="body" sz="quarter" idx="11"/>
          </p:nvPr>
        </p:nvSpPr>
        <p:spPr>
          <a:xfrm>
            <a:off x="377825" y="3526024"/>
            <a:ext cx="4122739" cy="13938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3" name="Content Placeholder 12"/>
          <p:cNvSpPr>
            <a:spLocks noGrp="1"/>
          </p:cNvSpPr>
          <p:nvPr>
            <p:ph sz="quarter" idx="12"/>
          </p:nvPr>
        </p:nvSpPr>
        <p:spPr>
          <a:xfrm>
            <a:off x="377825" y="1668649"/>
            <a:ext cx="4122739" cy="13938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5" name="Picture Placeholder 14"/>
          <p:cNvSpPr>
            <a:spLocks noGrp="1"/>
          </p:cNvSpPr>
          <p:nvPr>
            <p:ph type="pic" sz="quarter" idx="13"/>
          </p:nvPr>
        </p:nvSpPr>
        <p:spPr>
          <a:xfrm>
            <a:off x="7735888" y="1668643"/>
            <a:ext cx="3570288" cy="1392918"/>
          </a:xfrm>
        </p:spPr>
        <p:txBody>
          <a:bodyPr/>
          <a:lstStyle/>
          <a:p>
            <a:endParaRPr lang="en-US"/>
          </a:p>
        </p:txBody>
      </p:sp>
      <p:sp>
        <p:nvSpPr>
          <p:cNvPr id="17" name="Picture Placeholder 16"/>
          <p:cNvSpPr>
            <a:spLocks noGrp="1"/>
          </p:cNvSpPr>
          <p:nvPr>
            <p:ph type="pic" sz="quarter" idx="14"/>
          </p:nvPr>
        </p:nvSpPr>
        <p:spPr>
          <a:xfrm>
            <a:off x="7735888" y="3526018"/>
            <a:ext cx="3575304" cy="1389888"/>
          </a:xfrm>
        </p:spPr>
        <p:txBody>
          <a:bodyPr/>
          <a:lstStyle/>
          <a:p>
            <a:endParaRPr lang="en-US"/>
          </a:p>
        </p:txBody>
      </p:sp>
      <p:sp>
        <p:nvSpPr>
          <p:cNvPr id="8" name="Picture Placeholder 7"/>
          <p:cNvSpPr>
            <a:spLocks noGrp="1"/>
          </p:cNvSpPr>
          <p:nvPr>
            <p:ph type="pic" sz="quarter" idx="15" hasCustomPrompt="1"/>
          </p:nvPr>
        </p:nvSpPr>
        <p:spPr>
          <a:xfrm>
            <a:off x="152401" y="6151564"/>
            <a:ext cx="5236633" cy="706437"/>
          </a:xfrm>
        </p:spPr>
        <p:txBody>
          <a:bodyPr/>
          <a:lstStyle>
            <a:lvl1pPr>
              <a:defRPr baseline="0"/>
            </a:lvl1pPr>
          </a:lstStyle>
          <a:p>
            <a:r>
              <a:rPr lang="en-US" dirty="0"/>
              <a:t>Your logo on Master slide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0888" y="5538461"/>
            <a:ext cx="2481112" cy="1654076"/>
          </a:xfrm>
          <a:prstGeom prst="rect">
            <a:avLst/>
          </a:prstGeom>
        </p:spPr>
      </p:pic>
    </p:spTree>
    <p:custDataLst>
      <p:tags r:id="rId1"/>
    </p:custDataLst>
    <p:extLst>
      <p:ext uri="{BB962C8B-B14F-4D97-AF65-F5344CB8AC3E}">
        <p14:creationId xmlns:p14="http://schemas.microsoft.com/office/powerpoint/2010/main" val="1686423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4/8/20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4/8/20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4/8/20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4/8/20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4/8/20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44949095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8" r:id="rId13"/>
    <p:sldLayoutId id="2147483663" r:id="rId14"/>
    <p:sldLayoutId id="2147483655" r:id="rId15"/>
    <p:sldLayoutId id="2147483657"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tags" Target="../tags/tag16.xml"/><Relationship Id="rId4" Type="http://schemas.openxmlformats.org/officeDocument/2006/relationships/hyperlink" Target="https://www.thinglink.com/channel/622854013355819009/slideshow"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nroget@casat.org" TargetMode="External"/><Relationship Id="rId1" Type="http://schemas.openxmlformats.org/officeDocument/2006/relationships/slideLayout" Target="../slideLayouts/slideLayout13.xml"/><Relationship Id="rId4" Type="http://schemas.openxmlformats.org/officeDocument/2006/relationships/hyperlink" Target="http://www.mpattc.org/"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9.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10.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ags" Target="../tags/tag1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tags" Target="../tags/tag13.xml"/><Relationship Id="rId4" Type="http://schemas.openxmlformats.org/officeDocument/2006/relationships/hyperlink" Target="https://www.youtube.com/watch?v=IsxqphCHZMo&amp;feature=youtu.be" TargetMode="Externa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ags" Target="../tags/tag1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descr="Mountain Plains Addiction Technology Transfer Center Network Logo"/>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2250392" y="97673"/>
            <a:ext cx="7691215" cy="1371600"/>
          </a:xfrm>
        </p:spPr>
      </p:pic>
      <p:sp>
        <p:nvSpPr>
          <p:cNvPr id="2" name="Title 1"/>
          <p:cNvSpPr>
            <a:spLocks noGrp="1"/>
          </p:cNvSpPr>
          <p:nvPr>
            <p:ph type="ctrTitle"/>
          </p:nvPr>
        </p:nvSpPr>
        <p:spPr>
          <a:xfrm>
            <a:off x="914400" y="1804737"/>
            <a:ext cx="10363200" cy="1380921"/>
          </a:xfrm>
        </p:spPr>
        <p:txBody>
          <a:bodyPr>
            <a:noAutofit/>
          </a:bodyPr>
          <a:lstStyle/>
          <a:p>
            <a:r>
              <a:rPr lang="en-US" sz="4800" b="1" dirty="0">
                <a:latin typeface="Arial" panose="020B0604020202020204" pitchFamily="34" charset="0"/>
                <a:cs typeface="Arial" panose="020B0604020202020204" pitchFamily="34" charset="0"/>
              </a:rPr>
              <a:t>Integrated Care and </a:t>
            </a:r>
            <a:br>
              <a:rPr lang="en-US" sz="4800" b="1" dirty="0">
                <a:latin typeface="Arial" panose="020B0604020202020204" pitchFamily="34" charset="0"/>
                <a:cs typeface="Arial" panose="020B0604020202020204" pitchFamily="34" charset="0"/>
              </a:rPr>
            </a:br>
            <a:r>
              <a:rPr lang="en-US" sz="4800" b="1" dirty="0">
                <a:latin typeface="Arial" panose="020B0604020202020204" pitchFamily="34" charset="0"/>
                <a:cs typeface="Arial" panose="020B0604020202020204" pitchFamily="34" charset="0"/>
              </a:rPr>
              <a:t>Substance Use Disorders (SUDs)</a:t>
            </a:r>
            <a:endParaRPr lang="en-US" sz="4800" dirty="0">
              <a:latin typeface="Arial" panose="020B0604020202020204" pitchFamily="34" charset="0"/>
              <a:ea typeface="+mj-lt"/>
              <a:cs typeface="Arial" panose="020B0604020202020204" pitchFamily="34" charset="0"/>
            </a:endParaRPr>
          </a:p>
        </p:txBody>
      </p:sp>
      <p:sp>
        <p:nvSpPr>
          <p:cNvPr id="3" name="Subtitle 2"/>
          <p:cNvSpPr>
            <a:spLocks noGrp="1"/>
          </p:cNvSpPr>
          <p:nvPr>
            <p:ph type="subTitle" idx="1"/>
          </p:nvPr>
        </p:nvSpPr>
        <p:spPr>
          <a:xfrm>
            <a:off x="2929382" y="3489525"/>
            <a:ext cx="7012225" cy="2190393"/>
          </a:xfrm>
        </p:spPr>
        <p:txBody>
          <a:bodyPr vert="horz" lIns="91440" tIns="45720" rIns="91440" bIns="45720" rtlCol="0" anchor="t">
            <a:noAutofit/>
          </a:bodyPr>
          <a:lstStyle/>
          <a:p>
            <a:pPr>
              <a:spcBef>
                <a:spcPts val="0"/>
              </a:spcBef>
            </a:pPr>
            <a:r>
              <a:rPr lang="en-US" sz="2000" dirty="0">
                <a:latin typeface="Arial" panose="020B0604020202020204" pitchFamily="34" charset="0"/>
                <a:ea typeface="+mn-lt"/>
                <a:cs typeface="Arial" panose="020B0604020202020204" pitchFamily="34" charset="0"/>
              </a:rPr>
              <a:t>Prepared by:</a:t>
            </a:r>
          </a:p>
          <a:p>
            <a:pPr>
              <a:lnSpc>
                <a:spcPct val="100000"/>
              </a:lnSpc>
              <a:spcBef>
                <a:spcPts val="0"/>
              </a:spcBef>
            </a:pPr>
            <a:r>
              <a:rPr lang="en-US" sz="2000" dirty="0">
                <a:latin typeface="Arial" panose="020B0604020202020204" pitchFamily="34" charset="0"/>
                <a:ea typeface="+mn-lt"/>
                <a:cs typeface="Arial" panose="020B0604020202020204" pitchFamily="34" charset="0"/>
              </a:rPr>
              <a:t>Mountain Plains ATTC Staff</a:t>
            </a:r>
          </a:p>
          <a:p>
            <a:pPr>
              <a:lnSpc>
                <a:spcPct val="100000"/>
              </a:lnSpc>
              <a:spcBef>
                <a:spcPts val="0"/>
              </a:spcBef>
            </a:pPr>
            <a:r>
              <a:rPr lang="en-US" sz="2000" dirty="0">
                <a:latin typeface="Arial" panose="020B0604020202020204" pitchFamily="34" charset="0"/>
                <a:ea typeface="+mn-lt"/>
                <a:cs typeface="Arial" panose="020B0604020202020204" pitchFamily="34" charset="0"/>
              </a:rPr>
              <a:t>Dr. Chris </a:t>
            </a:r>
            <a:r>
              <a:rPr lang="en-US" sz="2000" dirty="0" err="1">
                <a:latin typeface="Arial" panose="020B0604020202020204" pitchFamily="34" charset="0"/>
                <a:ea typeface="+mn-lt"/>
                <a:cs typeface="Arial" panose="020B0604020202020204" pitchFamily="34" charset="0"/>
              </a:rPr>
              <a:t>Harsell</a:t>
            </a:r>
            <a:r>
              <a:rPr lang="en-US" sz="2000" dirty="0">
                <a:latin typeface="Arial" panose="020B0604020202020204" pitchFamily="34" charset="0"/>
                <a:ea typeface="+mn-lt"/>
                <a:cs typeface="Arial" panose="020B0604020202020204" pitchFamily="34" charset="0"/>
              </a:rPr>
              <a:t> ANP and Dr. </a:t>
            </a:r>
            <a:r>
              <a:rPr lang="en-US" sz="2000" dirty="0" err="1">
                <a:latin typeface="Arial" panose="020B0604020202020204" pitchFamily="34" charset="0"/>
                <a:ea typeface="+mn-lt"/>
                <a:cs typeface="Arial" panose="020B0604020202020204" pitchFamily="34" charset="0"/>
              </a:rPr>
              <a:t>Maridee</a:t>
            </a:r>
            <a:r>
              <a:rPr lang="en-US" sz="2000" dirty="0">
                <a:latin typeface="Arial" panose="020B0604020202020204" pitchFamily="34" charset="0"/>
                <a:ea typeface="+mn-lt"/>
                <a:cs typeface="Arial" panose="020B0604020202020204" pitchFamily="34" charset="0"/>
              </a:rPr>
              <a:t> </a:t>
            </a:r>
            <a:r>
              <a:rPr lang="en-US" sz="2000" dirty="0" err="1">
                <a:latin typeface="Arial" panose="020B0604020202020204" pitchFamily="34" charset="0"/>
                <a:ea typeface="+mn-lt"/>
                <a:cs typeface="Arial" panose="020B0604020202020204" pitchFamily="34" charset="0"/>
              </a:rPr>
              <a:t>Shogren</a:t>
            </a:r>
            <a:r>
              <a:rPr lang="en-US" sz="2000" dirty="0">
                <a:latin typeface="Arial" panose="020B0604020202020204" pitchFamily="34" charset="0"/>
                <a:ea typeface="+mn-lt"/>
                <a:cs typeface="Arial" panose="020B0604020202020204" pitchFamily="34" charset="0"/>
              </a:rPr>
              <a:t> DNP, CNM</a:t>
            </a:r>
          </a:p>
          <a:p>
            <a:pPr>
              <a:lnSpc>
                <a:spcPct val="100000"/>
              </a:lnSpc>
              <a:spcBef>
                <a:spcPts val="0"/>
              </a:spcBef>
            </a:pPr>
            <a:r>
              <a:rPr lang="en-US" sz="2000" dirty="0">
                <a:latin typeface="Arial" panose="020B0604020202020204" pitchFamily="34" charset="0"/>
                <a:ea typeface="+mn-lt"/>
                <a:cs typeface="Arial" panose="020B0604020202020204" pitchFamily="34" charset="0"/>
              </a:rPr>
              <a:t>University of North Dakota</a:t>
            </a:r>
          </a:p>
          <a:p>
            <a:pPr>
              <a:lnSpc>
                <a:spcPct val="100000"/>
              </a:lnSpc>
              <a:spcBef>
                <a:spcPts val="0"/>
              </a:spcBef>
            </a:pPr>
            <a:r>
              <a:rPr lang="en-US" sz="2000" dirty="0">
                <a:latin typeface="Arial" panose="020B0604020202020204" pitchFamily="34" charset="0"/>
                <a:ea typeface="+mn-lt"/>
                <a:cs typeface="Arial" panose="020B0604020202020204" pitchFamily="34" charset="0"/>
              </a:rPr>
              <a:t>Grand Forks, ND 58202</a:t>
            </a:r>
          </a:p>
          <a:p>
            <a:pPr>
              <a:lnSpc>
                <a:spcPct val="100000"/>
              </a:lnSpc>
              <a:spcBef>
                <a:spcPts val="0"/>
              </a:spcBef>
            </a:pPr>
            <a:r>
              <a:rPr lang="en-US" sz="2000" dirty="0">
                <a:latin typeface="Arial" panose="020B0604020202020204" pitchFamily="34" charset="0"/>
                <a:ea typeface="+mn-lt"/>
                <a:cs typeface="Arial" panose="020B0604020202020204" pitchFamily="34" charset="0"/>
              </a:rPr>
              <a:t>701-777-4520</a:t>
            </a:r>
          </a:p>
        </p:txBody>
      </p:sp>
      <p:pic>
        <p:nvPicPr>
          <p:cNvPr id="6" name="Picture 5" descr="stacked bars "/>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43211" y="5150657"/>
            <a:ext cx="3348789" cy="1707343"/>
          </a:xfrm>
          <a:prstGeom prst="rect">
            <a:avLst/>
          </a:prstGeom>
        </p:spPr>
      </p:pic>
      <p:pic>
        <p:nvPicPr>
          <p:cNvPr id="5" name="Picture 4" descr="substance abuse and mental health services administration logo "/>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6228" y="5205910"/>
            <a:ext cx="3468327" cy="1262019"/>
          </a:xfrm>
          <a:prstGeom prst="rect">
            <a:avLst/>
          </a:prstGeom>
        </p:spPr>
      </p:pic>
    </p:spTree>
    <p:custDataLst>
      <p:tags r:id="rId1"/>
    </p:custDataLst>
    <p:extLst>
      <p:ext uri="{BB962C8B-B14F-4D97-AF65-F5344CB8AC3E}">
        <p14:creationId xmlns:p14="http://schemas.microsoft.com/office/powerpoint/2010/main" val="2886466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8" y="365125"/>
            <a:ext cx="10515601" cy="1325563"/>
          </a:xfrm>
        </p:spPr>
        <p:txBody>
          <a:bodyPr>
            <a:normAutofit/>
          </a:bodyPr>
          <a:lstStyle/>
          <a:p>
            <a:r>
              <a:rPr lang="en-US" b="1" dirty="0">
                <a:latin typeface="Arial" panose="020B0604020202020204" pitchFamily="34" charset="0"/>
                <a:cs typeface="Arial" panose="020B0604020202020204" pitchFamily="34" charset="0"/>
              </a:rPr>
              <a:t>Considering Integrated Healthcare at your Organization?</a:t>
            </a:r>
            <a:endParaRPr lang="en-US" dirty="0"/>
          </a:p>
        </p:txBody>
      </p:sp>
      <p:sp>
        <p:nvSpPr>
          <p:cNvPr id="3" name="Content Placeholder 2"/>
          <p:cNvSpPr>
            <a:spLocks noGrp="1"/>
          </p:cNvSpPr>
          <p:nvPr>
            <p:ph sz="quarter" idx="10"/>
          </p:nvPr>
        </p:nvSpPr>
        <p:spPr>
          <a:xfrm>
            <a:off x="838200" y="1690688"/>
            <a:ext cx="10515600" cy="1822533"/>
          </a:xfrm>
        </p:spPr>
        <p:txBody>
          <a:bodyPr>
            <a:normAutofit/>
          </a:bodyPr>
          <a:lstStyle/>
          <a:p>
            <a:pPr marL="0" lvl="1" indent="0">
              <a:buNone/>
            </a:pPr>
            <a:endParaRPr lang="en-US" sz="2800" dirty="0">
              <a:latin typeface="Arial" panose="020B0604020202020204" pitchFamily="34" charset="0"/>
              <a:cs typeface="Arial" panose="020B0604020202020204" pitchFamily="34" charset="0"/>
            </a:endParaRPr>
          </a:p>
          <a:p>
            <a:pPr marL="342900" lvl="1" indent="-342900"/>
            <a:r>
              <a:rPr lang="en-US" sz="2800" dirty="0">
                <a:latin typeface="Arial" panose="020B0604020202020204" pitchFamily="34" charset="0"/>
                <a:cs typeface="Arial" panose="020B0604020202020204" pitchFamily="34" charset="0"/>
              </a:rPr>
              <a:t>Take a walk through this interactive guide:</a:t>
            </a:r>
          </a:p>
          <a:p>
            <a:pPr marL="800100" lvl="2" indent="-342900"/>
            <a:r>
              <a:rPr lang="en-US" sz="2800" i="1" dirty="0">
                <a:solidFill>
                  <a:srgbClr val="00467F"/>
                </a:solidFill>
                <a:latin typeface="Arial" panose="020B0604020202020204" pitchFamily="34" charset="0"/>
                <a:cs typeface="Arial" panose="020B0604020202020204" pitchFamily="34" charset="0"/>
                <a:hlinkClick r:id="rId4"/>
              </a:rPr>
              <a:t>The Quick Start Guide to Behavioral Health Integration</a:t>
            </a:r>
            <a:endParaRPr lang="en-US" sz="2800" i="1" dirty="0">
              <a:solidFill>
                <a:srgbClr val="00467F"/>
              </a:solidFill>
              <a:latin typeface="Arial" panose="020B060402020202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a:p>
            <a:pPr marL="0" indent="0">
              <a:buNone/>
            </a:pPr>
            <a:endParaRPr lang="en-US" sz="2000" i="1" dirty="0">
              <a:solidFill>
                <a:srgbClr val="00467F"/>
              </a:solidFill>
              <a:latin typeface="Segoe UI Semibold" panose="020B0702040204020203" pitchFamily="34" charset="0"/>
              <a:cs typeface="Segoe UI Semibold" panose="020B0702040204020203" pitchFamily="34" charset="0"/>
            </a:endParaRPr>
          </a:p>
          <a:p>
            <a:pPr marL="0" indent="0">
              <a:lnSpc>
                <a:spcPct val="110000"/>
              </a:lnSpc>
              <a:buNone/>
            </a:pPr>
            <a:endParaRPr lang="en-US" dirty="0"/>
          </a:p>
        </p:txBody>
      </p:sp>
      <p:sp>
        <p:nvSpPr>
          <p:cNvPr id="4" name="Rectangle 3"/>
          <p:cNvSpPr/>
          <p:nvPr/>
        </p:nvSpPr>
        <p:spPr>
          <a:xfrm>
            <a:off x="4721629" y="6149552"/>
            <a:ext cx="4867539" cy="276999"/>
          </a:xfrm>
          <a:prstGeom prst="rect">
            <a:avLst/>
          </a:prstGeom>
        </p:spPr>
        <p:txBody>
          <a:bodyPr wrap="square">
            <a:spAutoFit/>
          </a:bodyPr>
          <a:lstStyle/>
          <a:p>
            <a:r>
              <a:rPr lang="en-US" sz="1200" dirty="0">
                <a:latin typeface="Arial" panose="020B0604020202020204" pitchFamily="34" charset="0"/>
                <a:cs typeface="Arial" panose="020B0604020202020204" pitchFamily="34" charset="0"/>
              </a:rPr>
              <a:t>(SAMHSA-HRSA Center for Integrated Health Solutions (</a:t>
            </a:r>
            <a:r>
              <a:rPr lang="en-US" sz="1200" dirty="0" err="1">
                <a:latin typeface="Arial" panose="020B0604020202020204" pitchFamily="34" charset="0"/>
                <a:cs typeface="Arial" panose="020B0604020202020204" pitchFamily="34" charset="0"/>
              </a:rPr>
              <a:t>n.d.</a:t>
            </a:r>
            <a:r>
              <a:rPr lang="en-US" sz="1200" dirty="0">
                <a:latin typeface="Arial" panose="020B0604020202020204" pitchFamily="34" charset="0"/>
                <a:cs typeface="Arial" panose="020B0604020202020204" pitchFamily="34" charset="0"/>
              </a:rPr>
              <a:t>)</a:t>
            </a:r>
          </a:p>
        </p:txBody>
      </p:sp>
    </p:spTree>
    <p:custDataLst>
      <p:tags r:id="rId1"/>
    </p:custDataLst>
    <p:extLst>
      <p:ext uri="{BB962C8B-B14F-4D97-AF65-F5344CB8AC3E}">
        <p14:creationId xmlns:p14="http://schemas.microsoft.com/office/powerpoint/2010/main" val="2141785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9C49E-DA20-5449-8E7C-0E1D5D04AC07}"/>
              </a:ext>
            </a:extLst>
          </p:cNvPr>
          <p:cNvSpPr>
            <a:spLocks noGrp="1"/>
          </p:cNvSpPr>
          <p:nvPr>
            <p:ph type="title"/>
          </p:nvPr>
        </p:nvSpPr>
        <p:spPr>
          <a:xfrm>
            <a:off x="1180840" y="365125"/>
            <a:ext cx="10172960" cy="1325563"/>
          </a:xfrm>
        </p:spPr>
        <p:txBody>
          <a:bodyPr/>
          <a:lstStyle/>
          <a:p>
            <a:r>
              <a:rPr lang="en-US" b="1" dirty="0"/>
              <a:t>For more information, contact </a:t>
            </a:r>
          </a:p>
        </p:txBody>
      </p:sp>
      <p:sp>
        <p:nvSpPr>
          <p:cNvPr id="4" name="Content Placeholder 3"/>
          <p:cNvSpPr>
            <a:spLocks noGrp="1"/>
          </p:cNvSpPr>
          <p:nvPr>
            <p:ph sz="quarter" idx="10"/>
          </p:nvPr>
        </p:nvSpPr>
        <p:spPr>
          <a:xfrm>
            <a:off x="489352" y="2062406"/>
            <a:ext cx="5839259" cy="1643321"/>
          </a:xfrm>
        </p:spPr>
        <p:txBody>
          <a:bodyPr>
            <a:normAutofit fontScale="92500"/>
          </a:bodyPr>
          <a:lstStyle/>
          <a:p>
            <a:pPr marL="0" indent="0" algn="ctr">
              <a:buNone/>
            </a:pPr>
            <a:r>
              <a:rPr lang="en-US" dirty="0"/>
              <a:t>Thomasine </a:t>
            </a:r>
            <a:r>
              <a:rPr lang="en-US" dirty="0" err="1"/>
              <a:t>Heitkamp</a:t>
            </a:r>
            <a:r>
              <a:rPr lang="en-US" dirty="0"/>
              <a:t> PI/ Co-Director </a:t>
            </a:r>
          </a:p>
          <a:p>
            <a:pPr marL="0" indent="0" algn="ctr">
              <a:buNone/>
            </a:pPr>
            <a:r>
              <a:rPr lang="en-US" dirty="0"/>
              <a:t>University of North Dakota </a:t>
            </a:r>
          </a:p>
          <a:p>
            <a:pPr marL="0" indent="0" algn="ctr">
              <a:buNone/>
            </a:pPr>
            <a:r>
              <a:rPr lang="en-US" dirty="0"/>
              <a:t>thomasine.heitkamp@und.edu</a:t>
            </a:r>
          </a:p>
        </p:txBody>
      </p:sp>
      <p:sp>
        <p:nvSpPr>
          <p:cNvPr id="5" name="TextBox 4"/>
          <p:cNvSpPr txBox="1"/>
          <p:nvPr/>
        </p:nvSpPr>
        <p:spPr>
          <a:xfrm>
            <a:off x="6725653" y="2062406"/>
            <a:ext cx="4628147" cy="1292662"/>
          </a:xfrm>
          <a:prstGeom prst="rect">
            <a:avLst/>
          </a:prstGeom>
          <a:noFill/>
        </p:spPr>
        <p:txBody>
          <a:bodyPr wrap="square" rtlCol="0">
            <a:spAutoFit/>
          </a:bodyPr>
          <a:lstStyle/>
          <a:p>
            <a:pPr algn="ctr"/>
            <a:r>
              <a:rPr lang="en-US" sz="2600" dirty="0"/>
              <a:t>Nancy Roget, Co-Director </a:t>
            </a:r>
          </a:p>
          <a:p>
            <a:pPr algn="ctr"/>
            <a:r>
              <a:rPr lang="en-US" sz="2600" dirty="0"/>
              <a:t>University of Nevada, Reno </a:t>
            </a:r>
          </a:p>
          <a:p>
            <a:pPr algn="ctr"/>
            <a:r>
              <a:rPr lang="en-US" sz="2600" dirty="0">
                <a:hlinkClick r:id="rId2"/>
              </a:rPr>
              <a:t>nroget@casat.org</a:t>
            </a:r>
            <a:r>
              <a:rPr lang="en-US" sz="2600" dirty="0"/>
              <a:t>  </a:t>
            </a:r>
          </a:p>
        </p:txBody>
      </p:sp>
      <p:pic>
        <p:nvPicPr>
          <p:cNvPr id="6" name="Picture 5" descr="Mountain Plains Addiction Technology Transfer (MPATTC) logo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33839" y="3850917"/>
            <a:ext cx="6727806" cy="1199792"/>
          </a:xfrm>
          <a:prstGeom prst="rect">
            <a:avLst/>
          </a:prstGeom>
        </p:spPr>
      </p:pic>
      <p:sp>
        <p:nvSpPr>
          <p:cNvPr id="7" name="TextBox 6"/>
          <p:cNvSpPr txBox="1"/>
          <p:nvPr/>
        </p:nvSpPr>
        <p:spPr>
          <a:xfrm>
            <a:off x="3561347" y="5546558"/>
            <a:ext cx="4872790" cy="369332"/>
          </a:xfrm>
          <a:prstGeom prst="rect">
            <a:avLst/>
          </a:prstGeom>
          <a:noFill/>
        </p:spPr>
        <p:txBody>
          <a:bodyPr wrap="square" rtlCol="0">
            <a:spAutoFit/>
          </a:bodyPr>
          <a:lstStyle/>
          <a:p>
            <a:pPr algn="ctr"/>
            <a:r>
              <a:rPr lang="en-US" dirty="0">
                <a:hlinkClick r:id="rId4"/>
              </a:rPr>
              <a:t>www.mpattc.org</a:t>
            </a:r>
            <a:r>
              <a:rPr lang="en-US" dirty="0"/>
              <a:t> </a:t>
            </a:r>
          </a:p>
        </p:txBody>
      </p:sp>
    </p:spTree>
    <p:extLst>
      <p:ext uri="{BB962C8B-B14F-4D97-AF65-F5344CB8AC3E}">
        <p14:creationId xmlns:p14="http://schemas.microsoft.com/office/powerpoint/2010/main" val="382140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Disclaimer</a:t>
            </a:r>
            <a:r>
              <a:rPr lang="en-US" b="1" dirty="0">
                <a:solidFill>
                  <a:srgbClr val="00467F"/>
                </a:solidFill>
                <a:latin typeface="Arial" panose="020B0604020202020204" pitchFamily="34" charset="0"/>
                <a:cs typeface="Arial" panose="020B0604020202020204" pitchFamily="34" charset="0"/>
              </a:rPr>
              <a:t>​</a:t>
            </a:r>
          </a:p>
        </p:txBody>
      </p:sp>
      <p:sp>
        <p:nvSpPr>
          <p:cNvPr id="3" name="Content Placeholder 2"/>
          <p:cNvSpPr>
            <a:spLocks noGrp="1"/>
          </p:cNvSpPr>
          <p:nvPr>
            <p:ph sz="quarter" idx="10"/>
          </p:nvPr>
        </p:nvSpPr>
        <p:spPr>
          <a:xfrm>
            <a:off x="838200" y="1690688"/>
            <a:ext cx="10515600" cy="4113212"/>
          </a:xfrm>
        </p:spPr>
        <p:txBody>
          <a:bodyPr>
            <a:normAutofit fontScale="40000" lnSpcReduction="20000"/>
          </a:bodyPr>
          <a:lstStyle/>
          <a:p>
            <a:pPr marL="0" indent="0" fontAlgn="base">
              <a:lnSpc>
                <a:spcPct val="120000"/>
              </a:lnSpc>
              <a:buNone/>
            </a:pPr>
            <a:r>
              <a:rPr lang="en-US" sz="4000" dirty="0">
                <a:latin typeface="Arial" panose="020B0604020202020204" pitchFamily="34" charset="0"/>
                <a:cs typeface="Arial" panose="020B0604020202020204" pitchFamily="34" charset="0"/>
              </a:rPr>
              <a:t>This presentation was prepared for the Mountain Plains Addiction Technology Transfer Center (TTC) Network under a cooperative agreement from the Substance Abuse and Mental Health Services Administration (SAMHSA). All material appearing in this presentation, except that taken directly from copyrighted sources, is in the public domain and may be reproduced or copied without permission from SAMHSA or the authors. Citation of the source is appreciated. Do not reproduce or distribute this presentation for a fee without specific, written authorization from the Mountain Plains Mental Health Technology Transfer Center. For more information on obtaining copies of this presentation, call 701-777-6588. ​</a:t>
            </a:r>
          </a:p>
          <a:p>
            <a:pPr marL="0" indent="0" fontAlgn="base">
              <a:lnSpc>
                <a:spcPct val="120000"/>
              </a:lnSpc>
              <a:buNone/>
            </a:pPr>
            <a:r>
              <a:rPr lang="en-US" sz="4000" dirty="0">
                <a:latin typeface="Arial" panose="020B0604020202020204" pitchFamily="34" charset="0"/>
                <a:cs typeface="Arial" panose="020B0604020202020204" pitchFamily="34" charset="0"/>
              </a:rPr>
              <a:t>​</a:t>
            </a:r>
          </a:p>
          <a:p>
            <a:pPr marL="0" indent="0" fontAlgn="base">
              <a:lnSpc>
                <a:spcPct val="120000"/>
              </a:lnSpc>
              <a:buNone/>
            </a:pPr>
            <a:r>
              <a:rPr lang="en-US" sz="4000" dirty="0">
                <a:latin typeface="Arial" panose="020B0604020202020204" pitchFamily="34" charset="0"/>
                <a:cs typeface="Arial" panose="020B0604020202020204" pitchFamily="34" charset="0"/>
              </a:rPr>
              <a:t>At the time of this presentation, </a:t>
            </a:r>
            <a:r>
              <a:rPr lang="en-US" sz="4000" dirty="0" err="1">
                <a:latin typeface="Arial" panose="020B0604020202020204" pitchFamily="34" charset="0"/>
                <a:cs typeface="Arial" panose="020B0604020202020204" pitchFamily="34" charset="0"/>
              </a:rPr>
              <a:t>Elinore</a:t>
            </a:r>
            <a:r>
              <a:rPr lang="en-US" sz="4000" dirty="0">
                <a:latin typeface="Arial" panose="020B0604020202020204" pitchFamily="34" charset="0"/>
                <a:cs typeface="Arial" panose="020B0604020202020204" pitchFamily="34" charset="0"/>
              </a:rPr>
              <a:t> F. </a:t>
            </a:r>
            <a:r>
              <a:rPr lang="en-US" sz="4000" dirty="0" err="1">
                <a:latin typeface="Arial" panose="020B0604020202020204" pitchFamily="34" charset="0"/>
                <a:cs typeface="Arial" panose="020B0604020202020204" pitchFamily="34" charset="0"/>
              </a:rPr>
              <a:t>McCance</a:t>
            </a:r>
            <a:r>
              <a:rPr lang="en-US" sz="4000" dirty="0">
                <a:latin typeface="Arial" panose="020B0604020202020204" pitchFamily="34" charset="0"/>
                <a:cs typeface="Arial" panose="020B0604020202020204" pitchFamily="34" charset="0"/>
              </a:rPr>
              <a:t>-Katz, served as SAMHSA Assistant Secretary. The opinions expressed herein are the views of Dr. </a:t>
            </a:r>
            <a:r>
              <a:rPr lang="en-US" sz="4000" dirty="0">
                <a:latin typeface="Arial" panose="020B0604020202020204" pitchFamily="34" charset="0"/>
                <a:ea typeface="+mn-lt"/>
                <a:cs typeface="Arial" panose="020B0604020202020204" pitchFamily="34" charset="0"/>
              </a:rPr>
              <a:t>Chris </a:t>
            </a:r>
            <a:r>
              <a:rPr lang="en-US" sz="4000" dirty="0" err="1">
                <a:latin typeface="Arial" panose="020B0604020202020204" pitchFamily="34" charset="0"/>
                <a:ea typeface="+mn-lt"/>
                <a:cs typeface="Arial" panose="020B0604020202020204" pitchFamily="34" charset="0"/>
              </a:rPr>
              <a:t>Harsell</a:t>
            </a:r>
            <a:r>
              <a:rPr lang="en-US" sz="4000" dirty="0">
                <a:latin typeface="Arial" panose="020B0604020202020204" pitchFamily="34" charset="0"/>
                <a:ea typeface="+mn-lt"/>
                <a:cs typeface="Arial" panose="020B0604020202020204" pitchFamily="34" charset="0"/>
              </a:rPr>
              <a:t> and Dr. </a:t>
            </a:r>
            <a:r>
              <a:rPr lang="en-US" sz="4000" dirty="0" err="1">
                <a:latin typeface="Arial" panose="020B0604020202020204" pitchFamily="34" charset="0"/>
                <a:ea typeface="+mn-lt"/>
                <a:cs typeface="Arial" panose="020B0604020202020204" pitchFamily="34" charset="0"/>
              </a:rPr>
              <a:t>Maridee</a:t>
            </a:r>
            <a:r>
              <a:rPr lang="en-US" sz="4000" dirty="0">
                <a:latin typeface="Arial" panose="020B0604020202020204" pitchFamily="34" charset="0"/>
                <a:ea typeface="+mn-lt"/>
                <a:cs typeface="Arial" panose="020B0604020202020204" pitchFamily="34" charset="0"/>
              </a:rPr>
              <a:t> </a:t>
            </a:r>
            <a:r>
              <a:rPr lang="en-US" sz="4000" dirty="0" err="1">
                <a:latin typeface="Arial" panose="020B0604020202020204" pitchFamily="34" charset="0"/>
                <a:ea typeface="+mn-lt"/>
                <a:cs typeface="Arial" panose="020B0604020202020204" pitchFamily="34" charset="0"/>
              </a:rPr>
              <a:t>Shogren</a:t>
            </a:r>
            <a:r>
              <a:rPr lang="en-US" sz="4000" dirty="0">
                <a:latin typeface="Arial" panose="020B0604020202020204" pitchFamily="34" charset="0"/>
                <a:ea typeface="+mn-lt"/>
                <a:cs typeface="Arial" panose="020B0604020202020204" pitchFamily="34" charset="0"/>
              </a:rPr>
              <a:t> </a:t>
            </a:r>
            <a:r>
              <a:rPr lang="en-US" sz="4000" dirty="0">
                <a:latin typeface="Arial" panose="020B0604020202020204" pitchFamily="34" charset="0"/>
                <a:cs typeface="Arial" panose="020B0604020202020204" pitchFamily="34" charset="0"/>
              </a:rPr>
              <a:t>and do not reflect the official position of the Department of Health and Human Services (DHHS), SAMHSA. No official support or endorsement of DHHS, SAMHSA, for the opinions described in this document is intended or should be inferred.​</a:t>
            </a:r>
          </a:p>
          <a:p>
            <a:pPr marL="0" indent="0">
              <a:lnSpc>
                <a:spcPct val="110000"/>
              </a:lnSpc>
              <a:buNone/>
            </a:pPr>
            <a:endParaRPr lang="en-US" dirty="0"/>
          </a:p>
        </p:txBody>
      </p:sp>
    </p:spTree>
    <p:custDataLst>
      <p:tags r:id="rId1"/>
    </p:custDataLst>
    <p:extLst>
      <p:ext uri="{BB962C8B-B14F-4D97-AF65-F5344CB8AC3E}">
        <p14:creationId xmlns:p14="http://schemas.microsoft.com/office/powerpoint/2010/main" val="3446120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66633"/>
          </a:xfrm>
        </p:spPr>
        <p:txBody>
          <a:bodyPr>
            <a:normAutofit/>
          </a:bodyPr>
          <a:lstStyle/>
          <a:p>
            <a:r>
              <a:rPr lang="en-US" b="1" dirty="0">
                <a:latin typeface="Arial" panose="020B0604020202020204" pitchFamily="34" charset="0"/>
                <a:cs typeface="Arial" panose="020B0604020202020204" pitchFamily="34" charset="0"/>
              </a:rPr>
              <a:t>Integrated Care: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0"/>
          </p:nvPr>
        </p:nvSpPr>
        <p:spPr>
          <a:xfrm>
            <a:off x="838200" y="1690688"/>
            <a:ext cx="6610004" cy="3935412"/>
          </a:xfrm>
        </p:spPr>
        <p:txBody>
          <a:bodyPr>
            <a:normAutofit fontScale="92500" lnSpcReduction="20000"/>
          </a:bodyPr>
          <a:lstStyle/>
          <a:p>
            <a:pPr marL="0" indent="0" algn="ctr">
              <a:lnSpc>
                <a:spcPct val="120000"/>
              </a:lnSpc>
              <a:spcBef>
                <a:spcPts val="0"/>
              </a:spcBef>
              <a:buNone/>
            </a:pPr>
            <a:r>
              <a:rPr lang="en-US" i="1" dirty="0">
                <a:latin typeface="Arial" panose="020B0604020202020204" pitchFamily="34" charset="0"/>
                <a:cs typeface="Arial" panose="020B0604020202020204" pitchFamily="34" charset="0"/>
              </a:rPr>
              <a:t>“The systematic coordination of general and behavioral healthcare. Integrating mental health, substance abuse, and primary care services produces the best outcomes and proves the most effective approach</a:t>
            </a:r>
          </a:p>
          <a:p>
            <a:pPr marL="0" indent="0" algn="ctr">
              <a:lnSpc>
                <a:spcPct val="120000"/>
              </a:lnSpc>
              <a:spcBef>
                <a:spcPts val="0"/>
              </a:spcBef>
              <a:buNone/>
            </a:pPr>
            <a:r>
              <a:rPr lang="en-US" i="1" dirty="0">
                <a:latin typeface="Arial" panose="020B0604020202020204" pitchFamily="34" charset="0"/>
                <a:cs typeface="Arial" panose="020B0604020202020204" pitchFamily="34" charset="0"/>
              </a:rPr>
              <a:t>to caring for people with multiple healthcare needs.”                     </a:t>
            </a:r>
          </a:p>
          <a:p>
            <a:pPr marL="0" indent="0" algn="ctr">
              <a:lnSpc>
                <a:spcPct val="120000"/>
              </a:lnSpc>
              <a:spcBef>
                <a:spcPts val="0"/>
              </a:spcBef>
              <a:buNone/>
            </a:pPr>
            <a:r>
              <a:rPr lang="en-US" sz="1400" i="1" dirty="0">
                <a:latin typeface="Arial" panose="020B0604020202020204" pitchFamily="34" charset="0"/>
                <a:cs typeface="Arial" panose="020B0604020202020204" pitchFamily="34" charset="0"/>
              </a:rPr>
              <a:t>							</a:t>
            </a:r>
            <a:r>
              <a:rPr lang="en-US" sz="1800" i="1" dirty="0">
                <a:latin typeface="Arial" panose="020B0604020202020204" pitchFamily="34" charset="0"/>
                <a:cs typeface="Arial" panose="020B0604020202020204" pitchFamily="34" charset="0"/>
              </a:rPr>
              <a:t>                                                                   (SAMHSA-HRSA Center for Integrated Health Solutions)</a:t>
            </a:r>
          </a:p>
          <a:p>
            <a:pPr marL="0" indent="0" algn="ctr">
              <a:lnSpc>
                <a:spcPct val="120000"/>
              </a:lnSpc>
              <a:buNone/>
            </a:pPr>
            <a:endParaRPr lang="en-US" sz="1800" dirty="0">
              <a:latin typeface="Arial" panose="020B0604020202020204" pitchFamily="34" charset="0"/>
              <a:cs typeface="Arial" panose="020B0604020202020204" pitchFamily="34" charset="0"/>
            </a:endParaRPr>
          </a:p>
        </p:txBody>
      </p:sp>
      <p:pic>
        <p:nvPicPr>
          <p:cNvPr id="5" name="Picture Placeholder 4" descr="Different colored circles with a person in one of them" title="Different colored circles with a person in one of them">
            <a:extLst>
              <a:ext uri="{FF2B5EF4-FFF2-40B4-BE49-F238E27FC236}">
                <a16:creationId xmlns:a16="http://schemas.microsoft.com/office/drawing/2014/main" id="{A9AF1C85-C412-A249-8697-1E0962A6691F}"/>
              </a:ext>
            </a:extLst>
          </p:cNvPr>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8315325" y="2020888"/>
            <a:ext cx="3038475" cy="1504950"/>
          </a:xfrm>
          <a:prstGeom prst="rect">
            <a:avLst/>
          </a:prstGeom>
        </p:spPr>
      </p:pic>
      <p:sp>
        <p:nvSpPr>
          <p:cNvPr id="4" name="Rectangle 3"/>
          <p:cNvSpPr/>
          <p:nvPr/>
        </p:nvSpPr>
        <p:spPr>
          <a:xfrm>
            <a:off x="-286975" y="6202668"/>
            <a:ext cx="5768999" cy="293542"/>
          </a:xfrm>
          <a:prstGeom prst="rect">
            <a:avLst/>
          </a:prstGeom>
        </p:spPr>
        <p:txBody>
          <a:bodyPr wrap="square">
            <a:spAutoFit/>
          </a:bodyPr>
          <a:lstStyle/>
          <a:p>
            <a:pPr algn="ctr">
              <a:lnSpc>
                <a:spcPct val="120000"/>
              </a:lnSpc>
            </a:pPr>
            <a:r>
              <a:rPr lang="en-US" sz="1200" dirty="0">
                <a:latin typeface="Arial" panose="020B0604020202020204" pitchFamily="34" charset="0"/>
                <a:cs typeface="Arial" panose="020B0604020202020204" pitchFamily="34" charset="0"/>
              </a:rPr>
              <a:t>SAMHSA-HRSA Center for Integrated Health Solutions</a:t>
            </a:r>
          </a:p>
        </p:txBody>
      </p:sp>
      <p:sp>
        <p:nvSpPr>
          <p:cNvPr id="6" name="Rectangle 5"/>
          <p:cNvSpPr/>
          <p:nvPr/>
        </p:nvSpPr>
        <p:spPr>
          <a:xfrm>
            <a:off x="631767" y="6010871"/>
            <a:ext cx="5768999" cy="276999"/>
          </a:xfrm>
          <a:prstGeom prst="rect">
            <a:avLst/>
          </a:prstGeom>
        </p:spPr>
        <p:txBody>
          <a:bodyPr wrap="square">
            <a:spAutoFit/>
          </a:bodyPr>
          <a:lstStyle/>
          <a:p>
            <a:r>
              <a:rPr lang="en-US" sz="1200" dirty="0">
                <a:latin typeface="Arial" panose="020B0604020202020204" pitchFamily="34" charset="0"/>
                <a:cs typeface="Arial" panose="020B0604020202020204" pitchFamily="34" charset="0"/>
              </a:rPr>
              <a:t>Center for Behavioral health Integration.  What is integrated healthcare? (2015). </a:t>
            </a:r>
            <a:endParaRPr lang="en-US" sz="1200" dirty="0"/>
          </a:p>
        </p:txBody>
      </p:sp>
    </p:spTree>
    <p:custDataLst>
      <p:tags r:id="rId1"/>
    </p:custDataLst>
    <p:extLst>
      <p:ext uri="{BB962C8B-B14F-4D97-AF65-F5344CB8AC3E}">
        <p14:creationId xmlns:p14="http://schemas.microsoft.com/office/powerpoint/2010/main" val="3542339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US" b="1" dirty="0">
                <a:latin typeface="Arial" panose="020B0604020202020204" pitchFamily="34" charset="0"/>
                <a:cs typeface="Arial" panose="020B0604020202020204" pitchFamily="34" charset="0"/>
              </a:rPr>
              <a:t>Why Integrated Care to Address Substance Use Disorders (SUD)</a:t>
            </a:r>
            <a:endParaRPr lang="en-US" dirty="0"/>
          </a:p>
        </p:txBody>
      </p:sp>
      <p:sp>
        <p:nvSpPr>
          <p:cNvPr id="3" name="Content Placeholder 2"/>
          <p:cNvSpPr>
            <a:spLocks noGrp="1"/>
          </p:cNvSpPr>
          <p:nvPr>
            <p:ph sz="quarter" idx="10"/>
          </p:nvPr>
        </p:nvSpPr>
        <p:spPr>
          <a:xfrm>
            <a:off x="838200" y="1690688"/>
            <a:ext cx="10515600" cy="2893344"/>
          </a:xfrm>
        </p:spPr>
        <p:txBody>
          <a:bodyPr>
            <a:normAutofit/>
          </a:bodyPr>
          <a:lstStyle/>
          <a:p>
            <a:pPr marL="0" indent="0">
              <a:lnSpc>
                <a:spcPct val="150000"/>
              </a:lnSpc>
              <a:buClr>
                <a:schemeClr val="accent2"/>
              </a:buClr>
              <a:buNone/>
            </a:pPr>
            <a:r>
              <a:rPr lang="en-US" sz="2000" b="1" dirty="0">
                <a:latin typeface="Arial" panose="020B0604020202020204" pitchFamily="34" charset="0"/>
                <a:cs typeface="Arial" panose="020B0604020202020204" pitchFamily="34" charset="0"/>
              </a:rPr>
              <a:t>People with SUD may experience:</a:t>
            </a:r>
          </a:p>
          <a:p>
            <a:pPr lvl="1">
              <a:lnSpc>
                <a:spcPct val="150000"/>
              </a:lnSpc>
            </a:pPr>
            <a:r>
              <a:rPr lang="en-US" sz="2000" dirty="0">
                <a:latin typeface="Arial" panose="020B0604020202020204" pitchFamily="34" charset="0"/>
                <a:cs typeface="Arial" panose="020B0604020202020204" pitchFamily="34" charset="0"/>
              </a:rPr>
              <a:t>A higher rate of co-occurring health risks and medical conditions</a:t>
            </a:r>
          </a:p>
          <a:p>
            <a:pPr lvl="1">
              <a:lnSpc>
                <a:spcPct val="150000"/>
              </a:lnSpc>
            </a:pPr>
            <a:r>
              <a:rPr lang="en-US" sz="2000" dirty="0">
                <a:latin typeface="Arial" panose="020B0604020202020204" pitchFamily="34" charset="0"/>
                <a:cs typeface="Arial" panose="020B0604020202020204" pitchFamily="34" charset="0"/>
              </a:rPr>
              <a:t>Complex conditions making it more difficult to follow the advice of providers</a:t>
            </a:r>
          </a:p>
          <a:p>
            <a:pPr lvl="1">
              <a:lnSpc>
                <a:spcPct val="150000"/>
              </a:lnSpc>
            </a:pPr>
            <a:r>
              <a:rPr lang="en-US" sz="2000" dirty="0">
                <a:latin typeface="Arial" panose="020B0604020202020204" pitchFamily="34" charset="0"/>
                <a:cs typeface="Arial" panose="020B0604020202020204" pitchFamily="34" charset="0"/>
              </a:rPr>
              <a:t>A delay going to primary care, leading to increased emergency care</a:t>
            </a:r>
          </a:p>
          <a:p>
            <a:pPr lvl="1">
              <a:lnSpc>
                <a:spcPct val="150000"/>
              </a:lnSpc>
            </a:pPr>
            <a:r>
              <a:rPr lang="en-US" sz="2000" dirty="0">
                <a:latin typeface="Arial" panose="020B0604020202020204" pitchFamily="34" charset="0"/>
                <a:cs typeface="Arial" panose="020B0604020202020204" pitchFamily="34" charset="0"/>
              </a:rPr>
              <a:t>Higher rates of inpatient admissions and readmissions</a:t>
            </a:r>
          </a:p>
          <a:p>
            <a:pPr marL="0" indent="0">
              <a:lnSpc>
                <a:spcPct val="110000"/>
              </a:lnSpc>
              <a:buNone/>
            </a:pPr>
            <a:endParaRPr lang="en-US" dirty="0"/>
          </a:p>
        </p:txBody>
      </p:sp>
      <p:sp>
        <p:nvSpPr>
          <p:cNvPr id="4" name="Rectangle 3"/>
          <p:cNvSpPr/>
          <p:nvPr/>
        </p:nvSpPr>
        <p:spPr>
          <a:xfrm>
            <a:off x="6991945" y="6071755"/>
            <a:ext cx="2539478" cy="369332"/>
          </a:xfrm>
          <a:prstGeom prst="rect">
            <a:avLst/>
          </a:prstGeom>
        </p:spPr>
        <p:txBody>
          <a:bodyPr wrap="none">
            <a:spAutoFit/>
          </a:bodyPr>
          <a:lstStyle/>
          <a:p>
            <a:pPr lvl="2">
              <a:lnSpc>
                <a:spcPct val="150000"/>
              </a:lnSpc>
              <a:buClr>
                <a:schemeClr val="accent2"/>
              </a:buClr>
            </a:pPr>
            <a:r>
              <a:rPr lang="en-US" sz="1200" dirty="0" err="1">
                <a:latin typeface="Arial" panose="020B0604020202020204" pitchFamily="34" charset="0"/>
                <a:cs typeface="Arial" panose="020B0604020202020204" pitchFamily="34" charset="0"/>
              </a:rPr>
              <a:t>Drainoni</a:t>
            </a:r>
            <a:r>
              <a:rPr lang="en-US" sz="1200" dirty="0">
                <a:latin typeface="Arial" panose="020B0604020202020204" pitchFamily="34" charset="0"/>
                <a:cs typeface="Arial" panose="020B0604020202020204" pitchFamily="34" charset="0"/>
              </a:rPr>
              <a:t> et al. (2014)</a:t>
            </a:r>
          </a:p>
        </p:txBody>
      </p:sp>
    </p:spTree>
    <p:custDataLst>
      <p:tags r:id="rId1"/>
    </p:custDataLst>
    <p:extLst>
      <p:ext uri="{BB962C8B-B14F-4D97-AF65-F5344CB8AC3E}">
        <p14:creationId xmlns:p14="http://schemas.microsoft.com/office/powerpoint/2010/main" val="2525788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US" b="1" dirty="0">
                <a:latin typeface="Arial" panose="020B0604020202020204" pitchFamily="34" charset="0"/>
                <a:cs typeface="Arial" panose="020B0604020202020204" pitchFamily="34" charset="0"/>
              </a:rPr>
              <a:t>Integrating Primary Care, Mental  Health and SUD Treatment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0"/>
          </p:nvPr>
        </p:nvSpPr>
        <p:spPr>
          <a:xfrm>
            <a:off x="838200" y="1713490"/>
            <a:ext cx="10515599" cy="4103110"/>
          </a:xfrm>
        </p:spPr>
        <p:txBody>
          <a:bodyPr>
            <a:normAutofit lnSpcReduction="10000"/>
          </a:bodyPr>
          <a:lstStyle/>
          <a:p>
            <a:pPr marL="0" indent="0">
              <a:buNone/>
            </a:pPr>
            <a:r>
              <a:rPr lang="en-US" sz="2200" b="1" dirty="0">
                <a:latin typeface="Arial" panose="020B0604020202020204" pitchFamily="34" charset="0"/>
                <a:cs typeface="Arial" panose="020B0604020202020204" pitchFamily="34" charset="0"/>
              </a:rPr>
              <a:t>Strengths:</a:t>
            </a:r>
          </a:p>
          <a:p>
            <a:pPr>
              <a:lnSpc>
                <a:spcPct val="150000"/>
              </a:lnSpc>
            </a:pPr>
            <a:r>
              <a:rPr lang="en-US" sz="2200" dirty="0">
                <a:latin typeface="Arial" panose="020B0604020202020204" pitchFamily="34" charset="0"/>
                <a:cs typeface="Arial" panose="020B0604020202020204" pitchFamily="34" charset="0"/>
              </a:rPr>
              <a:t>Considers SUD as a disease</a:t>
            </a:r>
          </a:p>
          <a:p>
            <a:r>
              <a:rPr lang="en-US" sz="2200" dirty="0">
                <a:latin typeface="Arial" panose="020B0604020202020204" pitchFamily="34" charset="0"/>
                <a:cs typeface="Arial" panose="020B0604020202020204" pitchFamily="34" charset="0"/>
              </a:rPr>
              <a:t>Facilitates appropriate referrals and provides unmet medical and addiction services in one setting</a:t>
            </a:r>
          </a:p>
          <a:p>
            <a:pPr lvl="1"/>
            <a:r>
              <a:rPr lang="en-US" sz="2200" dirty="0">
                <a:latin typeface="Arial" panose="020B0604020202020204" pitchFamily="34" charset="0"/>
                <a:cs typeface="Arial" panose="020B0604020202020204" pitchFamily="34" charset="0"/>
              </a:rPr>
              <a:t>Increases screening and mental health services</a:t>
            </a:r>
          </a:p>
          <a:p>
            <a:pPr lvl="1">
              <a:lnSpc>
                <a:spcPct val="150000"/>
              </a:lnSpc>
            </a:pPr>
            <a:r>
              <a:rPr lang="en-US" sz="2200" dirty="0">
                <a:latin typeface="Arial" panose="020B0604020202020204" pitchFamily="34" charset="0"/>
                <a:cs typeface="Arial" panose="020B0604020202020204" pitchFamily="34" charset="0"/>
              </a:rPr>
              <a:t>Improved communication among providers</a:t>
            </a:r>
          </a:p>
          <a:p>
            <a:pPr>
              <a:lnSpc>
                <a:spcPct val="150000"/>
              </a:lnSpc>
            </a:pPr>
            <a:r>
              <a:rPr lang="en-US" sz="2200" dirty="0">
                <a:latin typeface="Arial" panose="020B0604020202020204" pitchFamily="34" charset="0"/>
                <a:cs typeface="Arial" panose="020B0604020202020204" pitchFamily="34" charset="0"/>
              </a:rPr>
              <a:t>Can lead to flexible, patient-centered, longitudinal care</a:t>
            </a:r>
          </a:p>
          <a:p>
            <a:pPr lvl="1"/>
            <a:r>
              <a:rPr lang="en-US" sz="2200" dirty="0">
                <a:latin typeface="Arial" panose="020B0604020202020204" pitchFamily="34" charset="0"/>
                <a:cs typeface="Arial" panose="020B0604020202020204" pitchFamily="34" charset="0"/>
              </a:rPr>
              <a:t>Improved outcomes</a:t>
            </a:r>
          </a:p>
          <a:p>
            <a:pPr lvl="1"/>
            <a:r>
              <a:rPr lang="en-US" sz="2200" dirty="0">
                <a:latin typeface="Arial" panose="020B0604020202020204" pitchFamily="34" charset="0"/>
                <a:cs typeface="Arial" panose="020B0604020202020204" pitchFamily="34" charset="0"/>
              </a:rPr>
              <a:t>Increased convenience and efficiency of evidence-based care/treatment</a:t>
            </a:r>
          </a:p>
          <a:p>
            <a:pPr marL="0" indent="0">
              <a:lnSpc>
                <a:spcPct val="110000"/>
              </a:lnSpc>
              <a:buNone/>
            </a:pPr>
            <a:r>
              <a:rPr lang="en-US" sz="1300" dirty="0">
                <a:latin typeface="Arial" panose="020B0604020202020204" pitchFamily="34" charset="0"/>
                <a:cs typeface="Arial" panose="020B0604020202020204" pitchFamily="34" charset="0"/>
              </a:rPr>
              <a:t>	</a:t>
            </a:r>
            <a:endParaRPr lang="en-US" dirty="0"/>
          </a:p>
        </p:txBody>
      </p:sp>
      <p:sp>
        <p:nvSpPr>
          <p:cNvPr id="4" name="Rectangle 3"/>
          <p:cNvSpPr/>
          <p:nvPr/>
        </p:nvSpPr>
        <p:spPr>
          <a:xfrm>
            <a:off x="6644593" y="6166189"/>
            <a:ext cx="3094117" cy="279757"/>
          </a:xfrm>
          <a:prstGeom prst="rect">
            <a:avLst/>
          </a:prstGeom>
        </p:spPr>
        <p:txBody>
          <a:bodyPr wrap="none">
            <a:spAutoFit/>
          </a:bodyPr>
          <a:lstStyle/>
          <a:p>
            <a:pPr>
              <a:lnSpc>
                <a:spcPct val="110000"/>
              </a:lnSpc>
            </a:pPr>
            <a:r>
              <a:rPr lang="en-US" sz="1200" dirty="0" err="1">
                <a:latin typeface="Arial" panose="020B0604020202020204" pitchFamily="34" charset="0"/>
                <a:cs typeface="Arial" panose="020B0604020202020204" pitchFamily="34" charset="0"/>
              </a:rPr>
              <a:t>Drainoni</a:t>
            </a:r>
            <a:r>
              <a:rPr lang="en-US" sz="1200" dirty="0">
                <a:latin typeface="Arial" panose="020B0604020202020204" pitchFamily="34" charset="0"/>
                <a:cs typeface="Arial" panose="020B0604020202020204" pitchFamily="34" charset="0"/>
              </a:rPr>
              <a:t> et al.,(2014); </a:t>
            </a:r>
            <a:r>
              <a:rPr lang="en-US" sz="1200" dirty="0" err="1">
                <a:latin typeface="Arial" panose="020B0604020202020204" pitchFamily="34" charset="0"/>
                <a:cs typeface="Arial" panose="020B0604020202020204" pitchFamily="34" charset="0"/>
              </a:rPr>
              <a:t>Priester</a:t>
            </a:r>
            <a:r>
              <a:rPr lang="en-US" sz="1200" dirty="0">
                <a:latin typeface="Arial" panose="020B0604020202020204" pitchFamily="34" charset="0"/>
                <a:cs typeface="Arial" panose="020B0604020202020204" pitchFamily="34" charset="0"/>
              </a:rPr>
              <a:t> et al.,(2015)</a:t>
            </a:r>
          </a:p>
        </p:txBody>
      </p:sp>
    </p:spTree>
    <p:custDataLst>
      <p:tags r:id="rId1"/>
    </p:custDataLst>
    <p:extLst>
      <p:ext uri="{BB962C8B-B14F-4D97-AF65-F5344CB8AC3E}">
        <p14:creationId xmlns:p14="http://schemas.microsoft.com/office/powerpoint/2010/main" val="382965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US" b="1" dirty="0">
                <a:latin typeface="Arial" panose="020B0604020202020204" pitchFamily="34" charset="0"/>
                <a:cs typeface="Arial" panose="020B0604020202020204" pitchFamily="34" charset="0"/>
              </a:rPr>
              <a:t>Integrating Primary Care, Mental Health and SUD Treatment</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0"/>
          </p:nvPr>
        </p:nvSpPr>
        <p:spPr>
          <a:xfrm>
            <a:off x="838200" y="1690688"/>
            <a:ext cx="10515600" cy="4125912"/>
          </a:xfrm>
        </p:spPr>
        <p:txBody>
          <a:bodyPr>
            <a:normAutofit/>
          </a:bodyPr>
          <a:lstStyle/>
          <a:p>
            <a:pPr>
              <a:lnSpc>
                <a:spcPct val="150000"/>
              </a:lnSpc>
            </a:pPr>
            <a:r>
              <a:rPr lang="en-US" sz="2400" b="1" dirty="0">
                <a:latin typeface="Arial" panose="020B0604020202020204" pitchFamily="34" charset="0"/>
                <a:cs typeface="Arial" panose="020B0604020202020204" pitchFamily="34" charset="0"/>
              </a:rPr>
              <a:t>Barriers:</a:t>
            </a:r>
          </a:p>
          <a:p>
            <a:r>
              <a:rPr lang="en-US" sz="2000" dirty="0">
                <a:latin typeface="Arial" panose="020B0604020202020204" pitchFamily="34" charset="0"/>
                <a:cs typeface="Arial" panose="020B0604020202020204" pitchFamily="34" charset="0"/>
              </a:rPr>
              <a:t>Primary care providers may not initially view SUD as a disease</a:t>
            </a:r>
          </a:p>
          <a:p>
            <a:r>
              <a:rPr lang="en-US" sz="2000" dirty="0">
                <a:latin typeface="Arial" panose="020B0604020202020204" pitchFamily="34" charset="0"/>
                <a:cs typeface="Arial" panose="020B0604020202020204" pitchFamily="34" charset="0"/>
              </a:rPr>
              <a:t>Protecting sensitive patient health information</a:t>
            </a:r>
          </a:p>
          <a:p>
            <a:r>
              <a:rPr lang="en-US" sz="2000" dirty="0">
                <a:latin typeface="Arial" panose="020B0604020202020204" pitchFamily="34" charset="0"/>
                <a:cs typeface="Arial" panose="020B0604020202020204" pitchFamily="34" charset="0"/>
              </a:rPr>
              <a:t>Differences in financing SUD and medical treatments</a:t>
            </a:r>
          </a:p>
          <a:p>
            <a:endParaRPr lang="en-US" sz="6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Provider learning curves when implementing integrated services</a:t>
            </a:r>
          </a:p>
          <a:p>
            <a:pPr lvl="1"/>
            <a:r>
              <a:rPr lang="en-US" dirty="0">
                <a:latin typeface="Arial" panose="020B0604020202020204" pitchFamily="34" charset="0"/>
                <a:cs typeface="Arial" panose="020B0604020202020204" pitchFamily="34" charset="0"/>
              </a:rPr>
              <a:t>Buy-in</a:t>
            </a:r>
          </a:p>
          <a:p>
            <a:pPr lvl="1"/>
            <a:r>
              <a:rPr lang="en-US" dirty="0">
                <a:latin typeface="Arial" panose="020B0604020202020204" pitchFamily="34" charset="0"/>
                <a:cs typeface="Arial" panose="020B0604020202020204" pitchFamily="34" charset="0"/>
              </a:rPr>
              <a:t>Cultural attitudes and beliefs</a:t>
            </a:r>
          </a:p>
          <a:p>
            <a:r>
              <a:rPr lang="en-US" sz="2000" dirty="0">
                <a:latin typeface="Arial" panose="020B0604020202020204" pitchFamily="34" charset="0"/>
                <a:cs typeface="Arial" panose="020B0604020202020204" pitchFamily="34" charset="0"/>
              </a:rPr>
              <a:t>Structural                                </a:t>
            </a:r>
          </a:p>
          <a:p>
            <a:pPr marL="0" indent="0">
              <a:lnSpc>
                <a:spcPct val="110000"/>
              </a:lnSpc>
              <a:buNone/>
            </a:pPr>
            <a:r>
              <a:rPr lang="en-US" sz="1200" dirty="0">
                <a:latin typeface="Arial" panose="020B0604020202020204" pitchFamily="34" charset="0"/>
                <a:cs typeface="Arial" panose="020B0604020202020204" pitchFamily="34" charset="0"/>
              </a:rPr>
              <a:t>	</a:t>
            </a:r>
          </a:p>
        </p:txBody>
      </p:sp>
      <p:sp>
        <p:nvSpPr>
          <p:cNvPr id="4" name="Rectangle 3"/>
          <p:cNvSpPr/>
          <p:nvPr/>
        </p:nvSpPr>
        <p:spPr>
          <a:xfrm>
            <a:off x="6500213" y="6166189"/>
            <a:ext cx="3281461" cy="279757"/>
          </a:xfrm>
          <a:prstGeom prst="rect">
            <a:avLst/>
          </a:prstGeom>
        </p:spPr>
        <p:txBody>
          <a:bodyPr wrap="square">
            <a:spAutoFit/>
          </a:bodyPr>
          <a:lstStyle/>
          <a:p>
            <a:pPr>
              <a:lnSpc>
                <a:spcPct val="110000"/>
              </a:lnSpc>
            </a:pPr>
            <a:r>
              <a:rPr lang="en-US" sz="1200" dirty="0" err="1">
                <a:latin typeface="Arial" panose="020B0604020202020204" pitchFamily="34" charset="0"/>
                <a:cs typeface="Arial" panose="020B0604020202020204" pitchFamily="34" charset="0"/>
              </a:rPr>
              <a:t>Drainoni</a:t>
            </a:r>
            <a:r>
              <a:rPr lang="en-US" sz="1200" dirty="0">
                <a:latin typeface="Arial" panose="020B0604020202020204" pitchFamily="34" charset="0"/>
                <a:cs typeface="Arial" panose="020B0604020202020204" pitchFamily="34" charset="0"/>
              </a:rPr>
              <a:t> et al.,(2014); </a:t>
            </a:r>
            <a:r>
              <a:rPr lang="en-US" sz="1200" dirty="0" err="1">
                <a:latin typeface="Arial" panose="020B0604020202020204" pitchFamily="34" charset="0"/>
                <a:cs typeface="Arial" panose="020B0604020202020204" pitchFamily="34" charset="0"/>
              </a:rPr>
              <a:t>Priester</a:t>
            </a:r>
            <a:r>
              <a:rPr lang="en-US" sz="1200" dirty="0">
                <a:latin typeface="Arial" panose="020B0604020202020204" pitchFamily="34" charset="0"/>
                <a:cs typeface="Arial" panose="020B0604020202020204" pitchFamily="34" charset="0"/>
              </a:rPr>
              <a:t> et al.,(2015)</a:t>
            </a:r>
          </a:p>
        </p:txBody>
      </p:sp>
    </p:spTree>
    <p:custDataLst>
      <p:tags r:id="rId1"/>
    </p:custDataLst>
    <p:extLst>
      <p:ext uri="{BB962C8B-B14F-4D97-AF65-F5344CB8AC3E}">
        <p14:creationId xmlns:p14="http://schemas.microsoft.com/office/powerpoint/2010/main" val="3659775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515601" cy="1112839"/>
          </a:xfrm>
        </p:spPr>
        <p:txBody>
          <a:bodyPr>
            <a:normAutofit/>
          </a:bodyPr>
          <a:lstStyle/>
          <a:p>
            <a:r>
              <a:rPr lang="en-US" sz="3800" b="1" dirty="0">
                <a:latin typeface="Arial" panose="020B0604020202020204" pitchFamily="34" charset="0"/>
                <a:cs typeface="Arial" panose="020B0604020202020204" pitchFamily="34" charset="0"/>
              </a:rPr>
              <a:t>Integrated Care through </a:t>
            </a:r>
            <a:r>
              <a:rPr lang="en-US" sz="3800" b="1" dirty="0">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Trans-</a:t>
            </a:r>
            <a:r>
              <a:rPr lang="en-US" sz="3800" b="1" dirty="0" err="1">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disciplinarity</a:t>
            </a:r>
            <a:endParaRPr lang="en-US" sz="3800" dirty="0"/>
          </a:p>
        </p:txBody>
      </p:sp>
      <p:sp>
        <p:nvSpPr>
          <p:cNvPr id="6" name="Rectangle 5">
            <a:extLst>
              <a:ext uri="{FF2B5EF4-FFF2-40B4-BE49-F238E27FC236}">
                <a16:creationId xmlns:a16="http://schemas.microsoft.com/office/drawing/2014/main" id="{229BD98D-7FEB-3241-BFB9-880344402992}"/>
              </a:ext>
            </a:extLst>
          </p:cNvPr>
          <p:cNvSpPr/>
          <p:nvPr/>
        </p:nvSpPr>
        <p:spPr>
          <a:xfrm>
            <a:off x="838199" y="1691482"/>
            <a:ext cx="2209801" cy="9906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n w="3175">
                  <a:noFill/>
                </a:ln>
                <a:solidFill>
                  <a:schemeClr val="tx1"/>
                </a:solidFill>
                <a:latin typeface="Arial" panose="020B0604020202020204" pitchFamily="34" charset="0"/>
                <a:cs typeface="Arial" panose="020B0604020202020204" pitchFamily="34" charset="0"/>
              </a:rPr>
              <a:t>Mono-disciplinarity</a:t>
            </a:r>
            <a:r>
              <a:rPr lang="en-US" sz="1200" dirty="0">
                <a:ln w="3175">
                  <a:noFill/>
                </a:ln>
                <a:solidFill>
                  <a:schemeClr val="tx1"/>
                </a:solidFill>
                <a:latin typeface="Arial" panose="020B0604020202020204" pitchFamily="34" charset="0"/>
                <a:cs typeface="Arial" panose="020B0604020202020204" pitchFamily="34" charset="0"/>
              </a:rPr>
              <a:t>: A single field addresses the problem; no collaboration</a:t>
            </a:r>
          </a:p>
        </p:txBody>
      </p:sp>
      <p:sp>
        <p:nvSpPr>
          <p:cNvPr id="7" name="Rectangle 6">
            <a:extLst>
              <a:ext uri="{FF2B5EF4-FFF2-40B4-BE49-F238E27FC236}">
                <a16:creationId xmlns:a16="http://schemas.microsoft.com/office/drawing/2014/main" id="{322A6C97-A48D-9B4D-A2C7-F9DCF18A05A7}"/>
              </a:ext>
            </a:extLst>
          </p:cNvPr>
          <p:cNvSpPr/>
          <p:nvPr/>
        </p:nvSpPr>
        <p:spPr>
          <a:xfrm>
            <a:off x="2019301" y="2895600"/>
            <a:ext cx="2133600" cy="9906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n w="3175">
                  <a:noFill/>
                </a:ln>
                <a:solidFill>
                  <a:schemeClr val="tx1"/>
                </a:solidFill>
                <a:latin typeface="Arial" panose="020B0604020202020204" pitchFamily="34" charset="0"/>
                <a:cs typeface="Arial" panose="020B0604020202020204" pitchFamily="34" charset="0"/>
              </a:rPr>
              <a:t>Multidisciplinarity: </a:t>
            </a:r>
            <a:r>
              <a:rPr lang="en-US" sz="1200" dirty="0">
                <a:ln w="3175">
                  <a:noFill/>
                </a:ln>
                <a:solidFill>
                  <a:schemeClr val="tx1"/>
                </a:solidFill>
                <a:latin typeface="Arial" panose="020B0604020202020204" pitchFamily="34" charset="0"/>
                <a:cs typeface="Arial" panose="020B0604020202020204" pitchFamily="34" charset="0"/>
              </a:rPr>
              <a:t>Different disciplines work on a common problem separately; no sharing</a:t>
            </a:r>
          </a:p>
        </p:txBody>
      </p:sp>
      <p:sp>
        <p:nvSpPr>
          <p:cNvPr id="8" name="Rectangle 7">
            <a:extLst>
              <a:ext uri="{FF2B5EF4-FFF2-40B4-BE49-F238E27FC236}">
                <a16:creationId xmlns:a16="http://schemas.microsoft.com/office/drawing/2014/main" id="{12A5A895-A279-724F-809D-33FF296D08FE}"/>
              </a:ext>
            </a:extLst>
          </p:cNvPr>
          <p:cNvSpPr/>
          <p:nvPr/>
        </p:nvSpPr>
        <p:spPr>
          <a:xfrm>
            <a:off x="3048001" y="4099718"/>
            <a:ext cx="2209800" cy="11430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Interdisciplinarity: </a:t>
            </a:r>
            <a:r>
              <a:rPr lang="en-US" sz="1200" dirty="0">
                <a:solidFill>
                  <a:schemeClr val="tx1"/>
                </a:solidFill>
                <a:latin typeface="Arial" panose="020B0604020202020204" pitchFamily="34" charset="0"/>
                <a:cs typeface="Arial" panose="020B0604020202020204" pitchFamily="34" charset="0"/>
              </a:rPr>
              <a:t>Two or more disciplines integrate methods to study problems; </a:t>
            </a:r>
          </a:p>
          <a:p>
            <a:pPr algn="ctr"/>
            <a:r>
              <a:rPr lang="en-US" sz="1200" dirty="0">
                <a:solidFill>
                  <a:schemeClr val="tx1"/>
                </a:solidFill>
                <a:latin typeface="Arial" panose="020B0604020202020204" pitchFamily="34" charset="0"/>
                <a:cs typeface="Arial" panose="020B0604020202020204" pitchFamily="34" charset="0"/>
              </a:rPr>
              <a:t>often hierarchical </a:t>
            </a:r>
          </a:p>
        </p:txBody>
      </p:sp>
      <p:sp>
        <p:nvSpPr>
          <p:cNvPr id="9" name="Content Placeholder 5">
            <a:extLst>
              <a:ext uri="{FF2B5EF4-FFF2-40B4-BE49-F238E27FC236}">
                <a16:creationId xmlns:a16="http://schemas.microsoft.com/office/drawing/2014/main" id="{4C59EEFD-4B92-254A-972E-6D89537B0DE2}"/>
              </a:ext>
            </a:extLst>
          </p:cNvPr>
          <p:cNvSpPr txBox="1">
            <a:spLocks/>
          </p:cNvSpPr>
          <p:nvPr/>
        </p:nvSpPr>
        <p:spPr>
          <a:xfrm>
            <a:off x="6253721" y="2376488"/>
            <a:ext cx="3741179" cy="3351212"/>
          </a:xfrm>
          <a:prstGeom prst="rect">
            <a:avLst/>
          </a:prstGeom>
          <a:noFill/>
          <a:ln w="28575"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US" sz="2400" b="1" dirty="0" err="1">
                <a:solidFill>
                  <a:schemeClr val="tx1"/>
                </a:solidFill>
                <a:latin typeface="Arial" panose="020B0604020202020204" pitchFamily="34" charset="0"/>
                <a:cs typeface="Arial" panose="020B0604020202020204" pitchFamily="34" charset="0"/>
              </a:rPr>
              <a:t>Transdisciplinarity</a:t>
            </a:r>
            <a:r>
              <a:rPr lang="en-US" sz="2400" b="1" dirty="0">
                <a:solidFill>
                  <a:schemeClr val="tx1"/>
                </a:solidFill>
                <a:latin typeface="Arial" panose="020B0604020202020204" pitchFamily="34" charset="0"/>
                <a:cs typeface="Arial" panose="020B0604020202020204" pitchFamily="34" charset="0"/>
              </a:rPr>
              <a:t>: </a:t>
            </a:r>
          </a:p>
          <a:p>
            <a:pPr>
              <a:buFont typeface="Wingdings" panose="05000000000000000000" pitchFamily="2" charset="2"/>
              <a:buChar char="ü"/>
            </a:pPr>
            <a:r>
              <a:rPr lang="en-US" sz="2000" dirty="0">
                <a:solidFill>
                  <a:schemeClr val="tx1"/>
                </a:solidFill>
                <a:latin typeface="Arial" panose="020B0604020202020204" pitchFamily="34" charset="0"/>
                <a:cs typeface="Arial" panose="020B0604020202020204" pitchFamily="34" charset="0"/>
              </a:rPr>
              <a:t>Blurring boundaries</a:t>
            </a:r>
          </a:p>
          <a:p>
            <a:pPr marL="0" indent="0">
              <a:buFont typeface="Arial" panose="020B0604020202020204" pitchFamily="34" charset="0"/>
              <a:buNone/>
            </a:pPr>
            <a:endParaRPr lang="en-US" sz="300"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ü"/>
            </a:pPr>
            <a:r>
              <a:rPr lang="en-US" sz="2000" dirty="0">
                <a:solidFill>
                  <a:schemeClr val="tx1"/>
                </a:solidFill>
                <a:latin typeface="Arial" panose="020B0604020202020204" pitchFamily="34" charset="0"/>
                <a:cs typeface="Arial" panose="020B0604020202020204" pitchFamily="34" charset="0"/>
              </a:rPr>
              <a:t>Different disciplines work together to share perspectives</a:t>
            </a:r>
          </a:p>
          <a:p>
            <a:pPr marL="0" indent="0">
              <a:buFont typeface="Arial" panose="020B0604020202020204" pitchFamily="34" charset="0"/>
              <a:buNone/>
            </a:pPr>
            <a:endParaRPr lang="en-US" sz="300"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ü"/>
            </a:pPr>
            <a:r>
              <a:rPr lang="en-US" sz="2000" dirty="0">
                <a:solidFill>
                  <a:schemeClr val="tx1"/>
                </a:solidFill>
                <a:latin typeface="Arial" panose="020B0604020202020204" pitchFamily="34" charset="0"/>
                <a:cs typeface="Arial" panose="020B0604020202020204" pitchFamily="34" charset="0"/>
              </a:rPr>
              <a:t>Develop a common language</a:t>
            </a:r>
          </a:p>
          <a:p>
            <a:pPr marL="0" indent="0">
              <a:buFont typeface="Arial" panose="020B0604020202020204" pitchFamily="34" charset="0"/>
              <a:buNone/>
            </a:pPr>
            <a:endParaRPr lang="en-US" sz="300"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ü"/>
            </a:pPr>
            <a:r>
              <a:rPr lang="en-US" sz="2000" dirty="0">
                <a:solidFill>
                  <a:schemeClr val="tx1"/>
                </a:solidFill>
                <a:latin typeface="Arial" panose="020B0604020202020204" pitchFamily="34" charset="0"/>
                <a:cs typeface="Arial" panose="020B0604020202020204" pitchFamily="34" charset="0"/>
              </a:rPr>
              <a:t>Shared approach to problem solving</a:t>
            </a:r>
          </a:p>
        </p:txBody>
      </p:sp>
      <p:sp>
        <p:nvSpPr>
          <p:cNvPr id="3" name="Rectangle 2"/>
          <p:cNvSpPr/>
          <p:nvPr/>
        </p:nvSpPr>
        <p:spPr>
          <a:xfrm>
            <a:off x="3906982" y="6075947"/>
            <a:ext cx="5525776" cy="276999"/>
          </a:xfrm>
          <a:prstGeom prst="rect">
            <a:avLst/>
          </a:prstGeom>
        </p:spPr>
        <p:txBody>
          <a:bodyPr wrap="square">
            <a:spAutoFit/>
          </a:bodyPr>
          <a:lstStyle/>
          <a:p>
            <a:r>
              <a:rPr lang="en-US" sz="1200" dirty="0"/>
              <a:t>Intersections of Mental Health Perspectives in Addictions Research Training </a:t>
            </a:r>
          </a:p>
        </p:txBody>
      </p:sp>
    </p:spTree>
    <p:custDataLst>
      <p:tags r:id="rId1"/>
    </p:custDataLst>
    <p:extLst>
      <p:ext uri="{BB962C8B-B14F-4D97-AF65-F5344CB8AC3E}">
        <p14:creationId xmlns:p14="http://schemas.microsoft.com/office/powerpoint/2010/main" val="926904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4018"/>
            <a:ext cx="10299802" cy="1325563"/>
          </a:xfrm>
        </p:spPr>
        <p:txBody>
          <a:bodyPr>
            <a:normAutofit/>
          </a:bodyPr>
          <a:lstStyle/>
          <a:p>
            <a:r>
              <a:rPr lang="en-US" b="1" dirty="0">
                <a:latin typeface="Arial" panose="020B0604020202020204" pitchFamily="34" charset="0"/>
                <a:cs typeface="Arial" panose="020B0604020202020204" pitchFamily="34" charset="0"/>
              </a:rPr>
              <a:t>Key Points of Trans-</a:t>
            </a:r>
            <a:r>
              <a:rPr lang="en-US" b="1" dirty="0" err="1">
                <a:latin typeface="Arial" panose="020B0604020202020204" pitchFamily="34" charset="0"/>
                <a:cs typeface="Arial" panose="020B0604020202020204" pitchFamily="34" charset="0"/>
              </a:rPr>
              <a:t>disciplinarity</a:t>
            </a:r>
            <a:endParaRPr lang="en-US" dirty="0"/>
          </a:p>
        </p:txBody>
      </p:sp>
      <p:sp>
        <p:nvSpPr>
          <p:cNvPr id="3" name="Content Placeholder 2"/>
          <p:cNvSpPr>
            <a:spLocks noGrp="1"/>
          </p:cNvSpPr>
          <p:nvPr>
            <p:ph sz="quarter" idx="10"/>
          </p:nvPr>
        </p:nvSpPr>
        <p:spPr>
          <a:xfrm>
            <a:off x="838200" y="1692276"/>
            <a:ext cx="10515600" cy="3228640"/>
          </a:xfrm>
        </p:spPr>
        <p:txBody>
          <a:bodyPr>
            <a:normAutofit/>
          </a:bodyPr>
          <a:lstStyle/>
          <a:p>
            <a:r>
              <a:rPr lang="en-US" sz="2200" dirty="0">
                <a:latin typeface="Arial" panose="020B0604020202020204" pitchFamily="34" charset="0"/>
                <a:cs typeface="Arial" panose="020B0604020202020204" pitchFamily="34" charset="0"/>
              </a:rPr>
              <a:t>Addiction is a complex problem  </a:t>
            </a:r>
          </a:p>
          <a:p>
            <a:pPr lvl="1"/>
            <a:r>
              <a:rPr lang="en-US" sz="1800" dirty="0">
                <a:latin typeface="Arial" panose="020B0604020202020204" pitchFamily="34" charset="0"/>
                <a:cs typeface="Arial" panose="020B0604020202020204" pitchFamily="34" charset="0"/>
              </a:rPr>
              <a:t>Requires multiple perspectives to be defined and understood</a:t>
            </a:r>
            <a:endParaRPr lang="en-US" sz="12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Perspectives on addiction are:</a:t>
            </a:r>
          </a:p>
          <a:p>
            <a:pPr lvl="1"/>
            <a:r>
              <a:rPr lang="en-US" sz="1800" dirty="0">
                <a:latin typeface="Arial" panose="020B0604020202020204" pitchFamily="34" charset="0"/>
                <a:cs typeface="Arial" panose="020B0604020202020204" pitchFamily="34" charset="0"/>
              </a:rPr>
              <a:t>Historical</a:t>
            </a:r>
          </a:p>
          <a:p>
            <a:pPr lvl="1"/>
            <a:r>
              <a:rPr lang="en-US" sz="1800" dirty="0">
                <a:latin typeface="Arial" panose="020B0604020202020204" pitchFamily="34" charset="0"/>
                <a:cs typeface="Arial" panose="020B0604020202020204" pitchFamily="34" charset="0"/>
              </a:rPr>
              <a:t>Diverse</a:t>
            </a:r>
          </a:p>
          <a:p>
            <a:pPr lvl="1"/>
            <a:r>
              <a:rPr lang="en-US" sz="1800" dirty="0">
                <a:latin typeface="Arial" panose="020B0604020202020204" pitchFamily="34" charset="0"/>
                <a:cs typeface="Arial" panose="020B0604020202020204" pitchFamily="34" charset="0"/>
              </a:rPr>
              <a:t>Shaped by the priorities of a discipline, area, and/or sector</a:t>
            </a:r>
          </a:p>
          <a:p>
            <a:r>
              <a:rPr lang="en-US" sz="2000" dirty="0">
                <a:latin typeface="Arial" panose="020B0604020202020204" pitchFamily="34" charset="0"/>
                <a:cs typeface="Arial" panose="020B0604020202020204" pitchFamily="34" charset="0"/>
              </a:rPr>
              <a:t>Transdisciplinary science moves beyond other forms of collaboration</a:t>
            </a:r>
          </a:p>
          <a:p>
            <a:pPr lvl="1"/>
            <a:r>
              <a:rPr lang="en-US" sz="1800" dirty="0">
                <a:latin typeface="Arial" panose="020B0604020202020204" pitchFamily="34" charset="0"/>
                <a:cs typeface="Arial" panose="020B0604020202020204" pitchFamily="34" charset="0"/>
              </a:rPr>
              <a:t>Creates common language and shared understanding among individuals from diverse research paradigms</a:t>
            </a:r>
          </a:p>
          <a:p>
            <a:pPr marL="457200" lvl="1" indent="0">
              <a:buNone/>
            </a:pPr>
            <a:endParaRPr lang="en-US" sz="1800" dirty="0">
              <a:latin typeface="Arial" panose="020B0604020202020204" pitchFamily="34" charset="0"/>
              <a:cs typeface="Arial" panose="020B0604020202020204" pitchFamily="34" charset="0"/>
            </a:endParaRPr>
          </a:p>
          <a:p>
            <a:pPr marL="0" indent="0">
              <a:lnSpc>
                <a:spcPct val="110000"/>
              </a:lnSpc>
              <a:buNone/>
            </a:pPr>
            <a:endParaRPr lang="en-US" dirty="0"/>
          </a:p>
        </p:txBody>
      </p:sp>
      <p:sp>
        <p:nvSpPr>
          <p:cNvPr id="4" name="Rectangle 3"/>
          <p:cNvSpPr/>
          <p:nvPr/>
        </p:nvSpPr>
        <p:spPr>
          <a:xfrm>
            <a:off x="3607724" y="6125761"/>
            <a:ext cx="6137855" cy="276999"/>
          </a:xfrm>
          <a:prstGeom prst="rect">
            <a:avLst/>
          </a:prstGeom>
        </p:spPr>
        <p:txBody>
          <a:bodyPr wrap="square">
            <a:spAutoFit/>
          </a:bodyPr>
          <a:lstStyle/>
          <a:p>
            <a:r>
              <a:rPr lang="en-US" sz="1200" dirty="0">
                <a:latin typeface="Arial" panose="020B0604020202020204" pitchFamily="34" charset="0"/>
                <a:cs typeface="Arial" panose="020B0604020202020204" pitchFamily="34" charset="0"/>
              </a:rPr>
              <a:t>Intersections of Mental Health Perspectives in Addictions Research Training (2016)</a:t>
            </a:r>
            <a:endParaRPr lang="en-US" sz="1200" dirty="0"/>
          </a:p>
        </p:txBody>
      </p:sp>
    </p:spTree>
    <p:custDataLst>
      <p:tags r:id="rId1"/>
    </p:custDataLst>
    <p:extLst>
      <p:ext uri="{BB962C8B-B14F-4D97-AF65-F5344CB8AC3E}">
        <p14:creationId xmlns:p14="http://schemas.microsoft.com/office/powerpoint/2010/main" val="433505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7349"/>
            <a:ext cx="10316094" cy="1325563"/>
          </a:xfrm>
        </p:spPr>
        <p:txBody>
          <a:bodyPr>
            <a:normAutofit/>
          </a:bodyPr>
          <a:lstStyle/>
          <a:p>
            <a:r>
              <a:rPr lang="en-US" b="1" dirty="0">
                <a:latin typeface="Arial" panose="020B0604020202020204" pitchFamily="34" charset="0"/>
                <a:cs typeface="Arial" panose="020B0604020202020204" pitchFamily="34" charset="0"/>
              </a:rPr>
              <a:t>Key Points of Trans-</a:t>
            </a:r>
            <a:r>
              <a:rPr lang="en-US" b="1" dirty="0" err="1">
                <a:latin typeface="Arial" panose="020B0604020202020204" pitchFamily="34" charset="0"/>
                <a:cs typeface="Arial" panose="020B0604020202020204" pitchFamily="34" charset="0"/>
              </a:rPr>
              <a:t>disciplinarity</a:t>
            </a:r>
            <a:r>
              <a:rPr lang="en-US" b="1"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a:t>
            </a:r>
            <a:r>
              <a:rPr lang="en-US" sz="2800" b="1" dirty="0" err="1">
                <a:latin typeface="Arial" panose="020B0604020202020204" pitchFamily="34" charset="0"/>
                <a:cs typeface="Arial" panose="020B0604020202020204" pitchFamily="34" charset="0"/>
              </a:rPr>
              <a:t>cont</a:t>
            </a:r>
            <a:r>
              <a:rPr lang="en-US" sz="2800" b="1" dirty="0">
                <a:latin typeface="Arial" panose="020B0604020202020204" pitchFamily="34" charset="0"/>
                <a:cs typeface="Arial" panose="020B0604020202020204" pitchFamily="34" charset="0"/>
              </a:rPr>
              <a:t>)</a:t>
            </a:r>
            <a:endParaRPr lang="en-US" dirty="0"/>
          </a:p>
        </p:txBody>
      </p:sp>
      <p:sp>
        <p:nvSpPr>
          <p:cNvPr id="3" name="Content Placeholder 2"/>
          <p:cNvSpPr>
            <a:spLocks noGrp="1"/>
          </p:cNvSpPr>
          <p:nvPr>
            <p:ph sz="quarter" idx="10"/>
          </p:nvPr>
        </p:nvSpPr>
        <p:spPr>
          <a:xfrm>
            <a:off x="838200" y="1932972"/>
            <a:ext cx="10515600" cy="3212116"/>
          </a:xfrm>
        </p:spPr>
        <p:txBody>
          <a:bodyPr>
            <a:normAutofit/>
          </a:bodyPr>
          <a:lstStyle/>
          <a:p>
            <a:r>
              <a:rPr lang="en-US" sz="2200" dirty="0">
                <a:latin typeface="Arial" panose="020B0604020202020204" pitchFamily="34" charset="0"/>
                <a:cs typeface="Arial" panose="020B0604020202020204" pitchFamily="34" charset="0"/>
              </a:rPr>
              <a:t>Transdisciplinary perspectives on addiction can produce improved understandings by:</a:t>
            </a:r>
          </a:p>
          <a:p>
            <a:pPr lvl="1"/>
            <a:r>
              <a:rPr lang="en-US" sz="1800" dirty="0">
                <a:latin typeface="Arial" panose="020B0604020202020204" pitchFamily="34" charset="0"/>
                <a:cs typeface="Arial" panose="020B0604020202020204" pitchFamily="34" charset="0"/>
              </a:rPr>
              <a:t>Providing insight</a:t>
            </a:r>
          </a:p>
          <a:p>
            <a:pPr lvl="1"/>
            <a:endParaRPr lang="en-US" sz="400" dirty="0">
              <a:latin typeface="Arial" panose="020B0604020202020204" pitchFamily="34" charset="0"/>
              <a:cs typeface="Arial" panose="020B0604020202020204" pitchFamily="34" charset="0"/>
            </a:endParaRPr>
          </a:p>
          <a:p>
            <a:pPr lvl="1"/>
            <a:r>
              <a:rPr lang="en-US" sz="1800" dirty="0">
                <a:latin typeface="Arial" panose="020B0604020202020204" pitchFamily="34" charset="0"/>
                <a:cs typeface="Arial" panose="020B0604020202020204" pitchFamily="34" charset="0"/>
              </a:rPr>
              <a:t>Generating new questions and directions for research, treatment and policy  </a:t>
            </a:r>
          </a:p>
          <a:p>
            <a:pPr lvl="1">
              <a:buClr>
                <a:schemeClr val="accent2"/>
              </a:buClr>
            </a:pPr>
            <a:endParaRPr lang="en-US" sz="1800" dirty="0">
              <a:latin typeface="Arial" panose="020B0604020202020204" pitchFamily="34" charset="0"/>
              <a:cs typeface="Arial" panose="020B0604020202020204" pitchFamily="34" charset="0"/>
            </a:endParaRPr>
          </a:p>
          <a:p>
            <a:pPr>
              <a:buClr>
                <a:schemeClr val="accent2"/>
              </a:buClr>
            </a:pPr>
            <a:endParaRPr lang="en-US" dirty="0"/>
          </a:p>
          <a:p>
            <a:pPr marL="0" indent="0">
              <a:lnSpc>
                <a:spcPct val="110000"/>
              </a:lnSpc>
              <a:buNone/>
            </a:pPr>
            <a:endParaRPr lang="en-US" dirty="0"/>
          </a:p>
        </p:txBody>
      </p:sp>
      <p:sp>
        <p:nvSpPr>
          <p:cNvPr id="4" name="Rectangle 3"/>
          <p:cNvSpPr/>
          <p:nvPr/>
        </p:nvSpPr>
        <p:spPr>
          <a:xfrm>
            <a:off x="3724102" y="6137792"/>
            <a:ext cx="6141793" cy="276999"/>
          </a:xfrm>
          <a:prstGeom prst="rect">
            <a:avLst/>
          </a:prstGeom>
        </p:spPr>
        <p:txBody>
          <a:bodyPr wrap="square">
            <a:spAutoFit/>
          </a:bodyPr>
          <a:lstStyle/>
          <a:p>
            <a:r>
              <a:rPr lang="en-US" sz="1200" dirty="0">
                <a:latin typeface="Arial" panose="020B0604020202020204" pitchFamily="34" charset="0"/>
                <a:cs typeface="Arial" panose="020B0604020202020204" pitchFamily="34" charset="0"/>
              </a:rPr>
              <a:t>Intersections of Mental Health Perspectives in Addictions Research Training (2016)</a:t>
            </a:r>
            <a:endParaRPr lang="en-US" sz="1200" dirty="0"/>
          </a:p>
        </p:txBody>
      </p:sp>
    </p:spTree>
    <p:custDataLst>
      <p:tags r:id="rId1"/>
    </p:custDataLst>
    <p:extLst>
      <p:ext uri="{BB962C8B-B14F-4D97-AF65-F5344CB8AC3E}">
        <p14:creationId xmlns:p14="http://schemas.microsoft.com/office/powerpoint/2010/main" val="28047830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
  <p:tag name="ARTICULATE_DESIGN_ID_OFFICE THEME" val="ZDFfUi8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2350</TotalTime>
  <Words>1479</Words>
  <Application>Microsoft Macintosh PowerPoint</Application>
  <PresentationFormat>Widescreen</PresentationFormat>
  <Paragraphs>124</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Segoe UI Semibold</vt:lpstr>
      <vt:lpstr>Wingdings</vt:lpstr>
      <vt:lpstr>Office Theme</vt:lpstr>
      <vt:lpstr>Integrated Care and  Substance Use Disorders (SUDs)</vt:lpstr>
      <vt:lpstr>Disclaimer​</vt:lpstr>
      <vt:lpstr>Integrated Care:</vt:lpstr>
      <vt:lpstr>Why Integrated Care to Address Substance Use Disorders (SUD)</vt:lpstr>
      <vt:lpstr>Integrating Primary Care, Mental  Health and SUD Treatment</vt:lpstr>
      <vt:lpstr>Integrating Primary Care, Mental Health and SUD Treatment</vt:lpstr>
      <vt:lpstr>Integrated Care through Trans-disciplinarity</vt:lpstr>
      <vt:lpstr>Key Points of Trans-disciplinarity</vt:lpstr>
      <vt:lpstr>Key Points of Trans-disciplinarity (cont)</vt:lpstr>
      <vt:lpstr>Considering Integrated Healthcare at your Organization?</vt:lpstr>
      <vt:lpstr>For more information, contact </vt:lpstr>
    </vt:vector>
  </TitlesOfParts>
  <Company>ATTC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MP_ATTC_Integrated_Care_and_SUDs</dc:title>
  <dc:creator>Chris Harselll, Maridee Shogren</dc:creator>
  <cp:keywords>Integrated Care, Primary Care, SUD, Transdisciplinarity</cp:keywords>
  <cp:lastModifiedBy>Roach-Moore, Abby</cp:lastModifiedBy>
  <cp:revision>86</cp:revision>
  <dcterms:created xsi:type="dcterms:W3CDTF">2017-10-19T14:29:41Z</dcterms:created>
  <dcterms:modified xsi:type="dcterms:W3CDTF">2020-04-08T16:07:42Z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pyright">
    <vt:lpwstr>2019</vt:lpwstr>
  </property>
</Properties>
</file>