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0"/>
  </p:notesMasterIdLst>
  <p:sldIdLst>
    <p:sldId id="263" r:id="rId2"/>
    <p:sldId id="270" r:id="rId3"/>
    <p:sldId id="262" r:id="rId4"/>
    <p:sldId id="264" r:id="rId5"/>
    <p:sldId id="265" r:id="rId6"/>
    <p:sldId id="266" r:id="rId7"/>
    <p:sldId id="268" r:id="rId8"/>
    <p:sldId id="278" r:id="rId9"/>
  </p:sldIdLst>
  <p:sldSz cx="12192000" cy="6858000"/>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4927"/>
    <a:srgbClr val="94A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76" autoAdjust="0"/>
    <p:restoredTop sz="72057" autoAdjust="0"/>
  </p:normalViewPr>
  <p:slideViewPr>
    <p:cSldViewPr snapToGrid="0">
      <p:cViewPr varScale="1">
        <p:scale>
          <a:sx n="77" d="100"/>
          <a:sy n="77" d="100"/>
        </p:scale>
        <p:origin x="16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4/8/20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integrationacademy.ahrq.gov/sites/default/files/mat_for_oud_environmental_scan_volume_1_1.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ruralhealthweb.org/NRHA/media/Emerge_NRHA/Advocacy/Policy%20documents/Treating-the-Rural-Opioid-Epidemic_Feb-2017_NRHA-Policy-Paper.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httcnetwork.org/sites/default/files/2019-10/addressing-rural-behavioral%20health_0.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ffectivehealthcare.ahrq.gov/sites/default/files/pdf/opioid-use-disorder_technical-brief.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ffectivehealthcare.ahrq.gov/sites/default/files/pdf/opioid-use-disorder_technical-brief.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lnSpc>
                <a:spcPct val="110000"/>
              </a:lnSpc>
            </a:pP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2094531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2</a:t>
            </a:fld>
            <a:endParaRPr lang="en-US"/>
          </a:p>
        </p:txBody>
      </p:sp>
    </p:spTree>
    <p:extLst>
      <p:ext uri="{BB962C8B-B14F-4D97-AF65-F5344CB8AC3E}">
        <p14:creationId xmlns:p14="http://schemas.microsoft.com/office/powerpoint/2010/main" val="2765363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Arial" panose="020B0604020202020204" pitchFamily="34" charset="0"/>
                <a:cs typeface="Arial" panose="020B0604020202020204" pitchFamily="34" charset="0"/>
              </a:rPr>
              <a:t>Source: </a:t>
            </a:r>
            <a:r>
              <a:rPr lang="en-US" sz="1400" dirty="0"/>
              <a:t>Agency for Healthcare Research and Quality (2017). Implementing MAT for OUD in Rural Primary Care: Environmental Scan. AHRQ </a:t>
            </a:r>
            <a:r>
              <a:rPr lang="en-US" sz="1400" dirty="0">
                <a:hlinkClick r:id="rId3"/>
              </a:rPr>
              <a:t>https://integrationacademy.ahrq.gov/sites/default/files/mat_for_oud_environmental_scan_volume_1_1.pdf</a:t>
            </a:r>
            <a:r>
              <a:rPr lang="en-US" sz="1400" dirty="0"/>
              <a:t>  </a:t>
            </a:r>
          </a:p>
          <a:p>
            <a:endParaRPr lang="en-US" sz="140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3</a:t>
            </a:fld>
            <a:endParaRPr lang="en-US"/>
          </a:p>
        </p:txBody>
      </p:sp>
    </p:spTree>
    <p:extLst>
      <p:ext uri="{BB962C8B-B14F-4D97-AF65-F5344CB8AC3E}">
        <p14:creationId xmlns:p14="http://schemas.microsoft.com/office/powerpoint/2010/main" val="95373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Arial" panose="020B0604020202020204" pitchFamily="34" charset="0"/>
                <a:cs typeface="Arial" panose="020B0604020202020204" pitchFamily="34" charset="0"/>
              </a:rPr>
              <a:t>Source: </a:t>
            </a:r>
            <a:r>
              <a:rPr lang="en-US" sz="1400" dirty="0"/>
              <a:t>National Rural Health Association Policy Brief (February, 2017). National Rural Health Association Policy Brief: Treating the Rural Opioid Epidemic. NHRA </a:t>
            </a:r>
            <a:r>
              <a:rPr lang="en-US" sz="1400" dirty="0">
                <a:hlinkClick r:id="rId3"/>
              </a:rPr>
              <a:t>https://www.ruralhealthweb.org/NRHA/media/Emerge_NRHA/Advocacy/Policy%20documents/Treating-the-Rural-Opioid-Epidemic_Feb-2017_NRHA-Policy-Paper.pdf</a:t>
            </a:r>
            <a:r>
              <a:rPr lang="en-US" sz="1400" dirty="0"/>
              <a:t> </a:t>
            </a:r>
          </a:p>
          <a:p>
            <a:r>
              <a:rPr lang="en-US" sz="1400" baseline="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75407F5E-1248-0D41-AA81-B50EA45314DF}" type="slidenum">
              <a:rPr lang="en-US" smtClean="0"/>
              <a:t>4</a:t>
            </a:fld>
            <a:endParaRPr lang="en-US"/>
          </a:p>
        </p:txBody>
      </p:sp>
    </p:spTree>
    <p:extLst>
      <p:ext uri="{BB962C8B-B14F-4D97-AF65-F5344CB8AC3E}">
        <p14:creationId xmlns:p14="http://schemas.microsoft.com/office/powerpoint/2010/main" val="830589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baseline="0" dirty="0">
                <a:latin typeface="Arial" panose="020B0604020202020204" pitchFamily="34" charset="0"/>
                <a:cs typeface="Arial" panose="020B0604020202020204" pitchFamily="34" charset="0"/>
              </a:rPr>
              <a:t>Sources: </a:t>
            </a:r>
            <a:r>
              <a:rPr lang="en-US" sz="1400" dirty="0" err="1"/>
              <a:t>Mohatt</a:t>
            </a:r>
            <a:r>
              <a:rPr lang="en-US" sz="1400" dirty="0"/>
              <a:t>, D. F., </a:t>
            </a:r>
            <a:r>
              <a:rPr lang="en-US" sz="1400" dirty="0" err="1"/>
              <a:t>Tupa</a:t>
            </a:r>
            <a:r>
              <a:rPr lang="en-US" sz="1400" dirty="0"/>
              <a:t>, L., &amp; Schroeder, S. (2019, October). Addressing Rural Behavioral Health Workforce Shortages: Lessons Learned from a Rural Psychology Internship Initiative. Retrieved January 2020, from </a:t>
            </a:r>
            <a:r>
              <a:rPr lang="en-US" sz="1400" dirty="0">
                <a:hlinkClick r:id="rId3"/>
              </a:rPr>
              <a:t>https://mhttcnetwork.org/sites/default/files/2019-10/addressing-rural-behavioral health_0.pdf</a:t>
            </a:r>
            <a:r>
              <a:rPr lang="en-US" sz="1400" dirty="0"/>
              <a:t> </a:t>
            </a:r>
          </a:p>
          <a:p>
            <a:pPr marL="0" indent="0">
              <a:buNone/>
            </a:pPr>
            <a:endParaRPr lang="en-US" sz="1400" b="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5</a:t>
            </a:fld>
            <a:endParaRPr lang="en-US"/>
          </a:p>
        </p:txBody>
      </p:sp>
    </p:spTree>
    <p:extLst>
      <p:ext uri="{BB962C8B-B14F-4D97-AF65-F5344CB8AC3E}">
        <p14:creationId xmlns:p14="http://schemas.microsoft.com/office/powerpoint/2010/main" val="3518460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a:latin typeface="Arial" panose="020B0604020202020204" pitchFamily="34" charset="0"/>
                <a:cs typeface="Arial" panose="020B0604020202020204" pitchFamily="34" charset="0"/>
              </a:rPr>
              <a:t>Source: </a:t>
            </a:r>
            <a:r>
              <a:rPr lang="en-US" sz="1400" dirty="0"/>
              <a:t>Chou R, </a:t>
            </a:r>
            <a:r>
              <a:rPr lang="en-US" sz="1400" dirty="0" err="1"/>
              <a:t>Korthuis</a:t>
            </a:r>
            <a:r>
              <a:rPr lang="en-US" sz="1400" dirty="0"/>
              <a:t> PT, Weimer M, </a:t>
            </a:r>
            <a:r>
              <a:rPr lang="en-US" sz="1400" dirty="0" err="1"/>
              <a:t>Bougatsos</a:t>
            </a:r>
            <a:r>
              <a:rPr lang="en-US" sz="1400" dirty="0"/>
              <a:t> C, </a:t>
            </a:r>
            <a:r>
              <a:rPr lang="en-US" sz="1400" dirty="0" err="1"/>
              <a:t>Blazina</a:t>
            </a:r>
            <a:r>
              <a:rPr lang="en-US" sz="1400" dirty="0"/>
              <a:t> I, </a:t>
            </a:r>
            <a:r>
              <a:rPr lang="en-US" sz="1400" dirty="0" err="1"/>
              <a:t>Zakher</a:t>
            </a:r>
            <a:r>
              <a:rPr lang="en-US" sz="1400" dirty="0"/>
              <a:t> B, </a:t>
            </a:r>
            <a:r>
              <a:rPr lang="en-US" sz="1400" dirty="0" err="1"/>
              <a:t>Grusing</a:t>
            </a:r>
            <a:r>
              <a:rPr lang="en-US" sz="1400" dirty="0"/>
              <a:t> S, Devine B, McCarty D. Medication-Assisted Treatment Models of Care for Opioid Use Disorder in Primary Care Settings. Technical Brief No. 28. (Prepared by the Pacific Northwest Evidence-based Practice Center under Contract No. 290-2015-00009-I.) AHRQ Publication No. 16(17)-EHC039-EF. Rockville, MD: Agency for Healthcare Research and Quality. December 2016. </a:t>
            </a:r>
            <a:r>
              <a:rPr lang="en-US" sz="1400" dirty="0">
                <a:hlinkClick r:id="rId3"/>
              </a:rPr>
              <a:t>https://effectivehealthcare.ahrq.gov/sites/default/files/pdf/opioid-use-disorder_technical-brief.pdf</a:t>
            </a:r>
            <a:endParaRPr lang="en-US" sz="1400" dirty="0"/>
          </a:p>
          <a:p>
            <a:endParaRPr lang="en-US" sz="1400" b="1"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6</a:t>
            </a:fld>
            <a:endParaRPr lang="en-US"/>
          </a:p>
        </p:txBody>
      </p:sp>
    </p:spTree>
    <p:extLst>
      <p:ext uri="{BB962C8B-B14F-4D97-AF65-F5344CB8AC3E}">
        <p14:creationId xmlns:p14="http://schemas.microsoft.com/office/powerpoint/2010/main" val="697594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a:latin typeface="Arial" panose="020B0604020202020204" pitchFamily="34" charset="0"/>
                <a:cs typeface="Arial" panose="020B0604020202020204" pitchFamily="34" charset="0"/>
              </a:rPr>
              <a:t>Source: </a:t>
            </a:r>
            <a:r>
              <a:rPr lang="en-US" sz="1400" dirty="0"/>
              <a:t>Chou R, </a:t>
            </a:r>
            <a:r>
              <a:rPr lang="en-US" sz="1400" dirty="0" err="1"/>
              <a:t>Korthuis</a:t>
            </a:r>
            <a:r>
              <a:rPr lang="en-US" sz="1400" dirty="0"/>
              <a:t> PT, Weimer M, </a:t>
            </a:r>
            <a:r>
              <a:rPr lang="en-US" sz="1400" dirty="0" err="1"/>
              <a:t>Bougatsos</a:t>
            </a:r>
            <a:r>
              <a:rPr lang="en-US" sz="1400" dirty="0"/>
              <a:t> C, </a:t>
            </a:r>
            <a:r>
              <a:rPr lang="en-US" sz="1400" dirty="0" err="1"/>
              <a:t>Blazina</a:t>
            </a:r>
            <a:r>
              <a:rPr lang="en-US" sz="1400" dirty="0"/>
              <a:t> I, </a:t>
            </a:r>
            <a:r>
              <a:rPr lang="en-US" sz="1400" dirty="0" err="1"/>
              <a:t>Zakher</a:t>
            </a:r>
            <a:r>
              <a:rPr lang="en-US" sz="1400" dirty="0"/>
              <a:t> B, </a:t>
            </a:r>
            <a:r>
              <a:rPr lang="en-US" sz="1400" dirty="0" err="1"/>
              <a:t>Grusing</a:t>
            </a:r>
            <a:r>
              <a:rPr lang="en-US" sz="1400" dirty="0"/>
              <a:t> S, Devine B, McCarty D. Medication-Assisted Treatment Models of Care for Opioid Use Disorder in Primary Care Settings. Technical Brief No. 28. (Prepared by the Pacific Northwest Evidence-based Practice Center under Contract No. 290-2015-00009-I.) AHRQ Publication No. 16(17)-EHC039-EF. Rockville, MD: Agency for Healthcare Research and Quality. December 2016. </a:t>
            </a:r>
            <a:r>
              <a:rPr lang="en-US" sz="1400" dirty="0">
                <a:hlinkClick r:id="rId3"/>
              </a:rPr>
              <a:t>https://effectivehealthcare.ahrq.gov/sites/default/files/pdf/opioid-use-disorder_technical-brief.pdf</a:t>
            </a:r>
            <a:endParaRPr lang="en-US" sz="1400" dirty="0"/>
          </a:p>
          <a:p>
            <a:endParaRPr lang="en-US" sz="1400" b="1" baseline="0" dirty="0">
              <a:latin typeface="Arial" panose="020B0604020202020204" pitchFamily="34" charset="0"/>
              <a:cs typeface="Arial" panose="020B0604020202020204" pitchFamily="34" charset="0"/>
            </a:endParaRPr>
          </a:p>
          <a:p>
            <a:endParaRPr lang="en-US" sz="140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7</a:t>
            </a:fld>
            <a:endParaRPr lang="en-US"/>
          </a:p>
        </p:txBody>
      </p:sp>
    </p:spTree>
    <p:extLst>
      <p:ext uri="{BB962C8B-B14F-4D97-AF65-F5344CB8AC3E}">
        <p14:creationId xmlns:p14="http://schemas.microsoft.com/office/powerpoint/2010/main" val="2786989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8</a:t>
            </a:fld>
            <a:endParaRPr lang="en-US"/>
          </a:p>
        </p:txBody>
      </p:sp>
    </p:spTree>
    <p:extLst>
      <p:ext uri="{BB962C8B-B14F-4D97-AF65-F5344CB8AC3E}">
        <p14:creationId xmlns:p14="http://schemas.microsoft.com/office/powerpoint/2010/main" val="55263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ATTC Stacked bars here on actual first slide (not in Master).  Don’t forget to add alt text.</a:t>
            </a:r>
          </a:p>
        </p:txBody>
      </p:sp>
    </p:spTree>
    <p:custDataLst>
      <p:tags r:id="rId1"/>
    </p:custDataLst>
    <p:extLst>
      <p:ext uri="{BB962C8B-B14F-4D97-AF65-F5344CB8AC3E}">
        <p14:creationId xmlns:p14="http://schemas.microsoft.com/office/powerpoint/2010/main" val="54002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332943" y="1713490"/>
            <a:ext cx="4876800" cy="345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p:cNvSpPr>
            <a:spLocks noGrp="1"/>
          </p:cNvSpPr>
          <p:nvPr>
            <p:ph type="pic" sz="quarter" idx="11"/>
          </p:nvPr>
        </p:nvSpPr>
        <p:spPr>
          <a:xfrm>
            <a:off x="6995684" y="1713490"/>
            <a:ext cx="4760913" cy="3454400"/>
          </a:xfrm>
        </p:spPr>
        <p:txBody>
          <a:bodyPr/>
          <a:lstStyle/>
          <a:p>
            <a:endParaRPr lang="en-US"/>
          </a:p>
        </p:txBody>
      </p:sp>
      <p:sp>
        <p:nvSpPr>
          <p:cNvPr id="5" name="Picture Placeholder 7"/>
          <p:cNvSpPr>
            <a:spLocks noGrp="1"/>
          </p:cNvSpPr>
          <p:nvPr>
            <p:ph type="pic" sz="quarter" idx="12" hasCustomPrompt="1"/>
          </p:nvPr>
        </p:nvSpPr>
        <p:spPr>
          <a:xfrm>
            <a:off x="152401" y="6151564"/>
            <a:ext cx="5236633" cy="706437"/>
          </a:xfrm>
        </p:spPr>
        <p:txBody>
          <a:bodyPr/>
          <a:lstStyle>
            <a:lvl1pPr>
              <a:defRPr baseline="0"/>
            </a:lvl1pPr>
          </a:lstStyle>
          <a:p>
            <a:r>
              <a:rPr lang="en-US" dirty="0"/>
              <a:t>Your logo on Master slide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2829" y="5513562"/>
            <a:ext cx="2559171" cy="1706115"/>
          </a:xfrm>
          <a:prstGeom prst="rect">
            <a:avLst/>
          </a:prstGeom>
        </p:spPr>
      </p:pic>
    </p:spTree>
    <p:custDataLst>
      <p:tags r:id="rId1"/>
    </p:custDataLst>
    <p:extLst>
      <p:ext uri="{BB962C8B-B14F-4D97-AF65-F5344CB8AC3E}">
        <p14:creationId xmlns:p14="http://schemas.microsoft.com/office/powerpoint/2010/main" val="1251493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68448" y="155707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74697" y="155707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7"/>
          <p:cNvSpPr>
            <a:spLocks noGrp="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2829" y="5513562"/>
            <a:ext cx="2559171" cy="1706115"/>
          </a:xfrm>
          <a:prstGeom prst="rect">
            <a:avLst/>
          </a:prstGeom>
        </p:spPr>
      </p:pic>
    </p:spTree>
    <p:custDataLst>
      <p:tags r:id="rId1"/>
    </p:custDataLst>
    <p:extLst>
      <p:ext uri="{BB962C8B-B14F-4D97-AF65-F5344CB8AC3E}">
        <p14:creationId xmlns:p14="http://schemas.microsoft.com/office/powerpoint/2010/main" val="1749794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8730"/>
          </a:xfrm>
        </p:spPr>
        <p:txBody>
          <a:bodyPr/>
          <a:lstStyle/>
          <a:p>
            <a:r>
              <a:rPr lang="en-US" dirty="0"/>
              <a:t>Click to edit Master title style</a:t>
            </a:r>
          </a:p>
        </p:txBody>
      </p:sp>
      <p:sp>
        <p:nvSpPr>
          <p:cNvPr id="3" name="Text Placeholder 2"/>
          <p:cNvSpPr>
            <a:spLocks noGrp="1"/>
          </p:cNvSpPr>
          <p:nvPr>
            <p:ph type="body" idx="1"/>
          </p:nvPr>
        </p:nvSpPr>
        <p:spPr>
          <a:xfrm>
            <a:off x="840099" y="1360457"/>
            <a:ext cx="51574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184369"/>
            <a:ext cx="5157477"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513" y="1360457"/>
            <a:ext cx="51828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513" y="2184369"/>
            <a:ext cx="5182876"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2829" y="5513562"/>
            <a:ext cx="2559171" cy="1706115"/>
          </a:xfrm>
          <a:prstGeom prst="rect">
            <a:avLst/>
          </a:prstGeom>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12192000" cy="1081816"/>
          </a:xfrm>
        </p:spPr>
        <p:txBody>
          <a:bodyPr/>
          <a:lstStyle/>
          <a:p>
            <a:r>
              <a:rPr lang="en-US" dirty="0"/>
              <a:t>Click to edit Master title style</a:t>
            </a:r>
          </a:p>
        </p:txBody>
      </p:sp>
      <p:sp>
        <p:nvSpPr>
          <p:cNvPr id="7" name="Content Placeholder 6"/>
          <p:cNvSpPr>
            <a:spLocks noGrp="1"/>
          </p:cNvSpPr>
          <p:nvPr>
            <p:ph sz="quarter" idx="10"/>
          </p:nvPr>
        </p:nvSpPr>
        <p:spPr>
          <a:xfrm>
            <a:off x="3716340" y="5004952"/>
            <a:ext cx="4440237"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276228" y="1710896"/>
            <a:ext cx="4919889" cy="3178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6996113" y="1710890"/>
            <a:ext cx="4919472"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p:cNvSpPr>
          <p:nvPr>
            <p:ph type="pic" sz="quarter" idx="13" hasCustomPrompt="1"/>
          </p:nvPr>
        </p:nvSpPr>
        <p:spPr>
          <a:xfrm>
            <a:off x="152401" y="6151564"/>
            <a:ext cx="5236633" cy="706437"/>
          </a:xfrm>
        </p:spPr>
        <p:txBody>
          <a:bodyPr/>
          <a:lstStyle>
            <a:lvl1pPr>
              <a:defRPr baseline="0"/>
            </a:lvl1pPr>
          </a:lstStyle>
          <a:p>
            <a:r>
              <a:rPr lang="en-US" dirty="0"/>
              <a:t>Your logo on Master slide</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2829" y="5513562"/>
            <a:ext cx="2559171" cy="1706115"/>
          </a:xfrm>
          <a:prstGeom prst="rect">
            <a:avLst/>
          </a:prstGeom>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09"/>
            <a:ext cx="12191999" cy="887693"/>
          </a:xfrm>
        </p:spPr>
        <p:txBody>
          <a:bodyPr anchor="b">
            <a:normAutofit/>
          </a:bodyPr>
          <a:lstStyle>
            <a:lvl1pPr>
              <a:defRPr sz="4400"/>
            </a:lvl1pPr>
          </a:lstStyle>
          <a:p>
            <a:r>
              <a:rPr lang="en-US" dirty="0"/>
              <a:t>Click to edit Master title style</a:t>
            </a:r>
          </a:p>
        </p:txBody>
      </p:sp>
      <p:sp>
        <p:nvSpPr>
          <p:cNvPr id="11" name="Text Placeholder 10"/>
          <p:cNvSpPr>
            <a:spLocks noGrp="1"/>
          </p:cNvSpPr>
          <p:nvPr>
            <p:ph type="body" sz="quarter" idx="11"/>
          </p:nvPr>
        </p:nvSpPr>
        <p:spPr>
          <a:xfrm>
            <a:off x="377825" y="3526024"/>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377825" y="1668649"/>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p:cNvSpPr>
          <p:nvPr>
            <p:ph type="pic" sz="quarter" idx="13"/>
          </p:nvPr>
        </p:nvSpPr>
        <p:spPr>
          <a:xfrm>
            <a:off x="7735888" y="1668643"/>
            <a:ext cx="3570288" cy="1392918"/>
          </a:xfrm>
        </p:spPr>
        <p:txBody>
          <a:bodyPr/>
          <a:lstStyle/>
          <a:p>
            <a:endParaRPr lang="en-US"/>
          </a:p>
        </p:txBody>
      </p:sp>
      <p:sp>
        <p:nvSpPr>
          <p:cNvPr id="17" name="Picture Placeholder 16"/>
          <p:cNvSpPr>
            <a:spLocks noGrp="1"/>
          </p:cNvSpPr>
          <p:nvPr>
            <p:ph type="pic" sz="quarter" idx="14"/>
          </p:nvPr>
        </p:nvSpPr>
        <p:spPr>
          <a:xfrm>
            <a:off x="7735888" y="3526018"/>
            <a:ext cx="3575304" cy="1389888"/>
          </a:xfrm>
        </p:spPr>
        <p:txBody>
          <a:bodyPr/>
          <a:lstStyle/>
          <a:p>
            <a:endParaRPr lang="en-US"/>
          </a:p>
        </p:txBody>
      </p:sp>
      <p:sp>
        <p:nvSpPr>
          <p:cNvPr id="8" name="Picture Placeholder 7"/>
          <p:cNvSpPr>
            <a:spLocks noGrp="1"/>
          </p:cNvSpPr>
          <p:nvPr>
            <p:ph type="pic" sz="quarter" idx="15"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32829" y="5513562"/>
            <a:ext cx="2559171" cy="1706115"/>
          </a:xfrm>
          <a:prstGeom prst="rect">
            <a:avLst/>
          </a:prstGeom>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4/8/20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490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8" r:id="rId13"/>
    <p:sldLayoutId id="2147483680" r:id="rId14"/>
    <p:sldLayoutId id="2147483663" r:id="rId15"/>
    <p:sldLayoutId id="2147483655" r:id="rId16"/>
    <p:sldLayoutId id="2147483657"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tags" Target="../tags/tag13.xml"/><Relationship Id="rId4" Type="http://schemas.openxmlformats.org/officeDocument/2006/relationships/hyperlink" Target="http://attcnetwork.org/regcenters/productDocs/2/Anti-Stigma%20Toolkit.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thomasine.heitkamp@und.edu"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hyperlink" Target="http://www.mpattc.org/" TargetMode="External"/><Relationship Id="rId5" Type="http://schemas.openxmlformats.org/officeDocument/2006/relationships/image" Target="../media/image5.png"/><Relationship Id="rId4" Type="http://schemas.openxmlformats.org/officeDocument/2006/relationships/hyperlink" Target="mailto:Nroget@casa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untain Plains Addiction Technology Transfer (MP MHTTC)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1941" y="251147"/>
            <a:ext cx="9088118" cy="1333104"/>
          </a:xfrm>
          <a:prstGeom prst="rect">
            <a:avLst/>
          </a:prstGeom>
        </p:spPr>
      </p:pic>
      <p:sp>
        <p:nvSpPr>
          <p:cNvPr id="2" name="Title 1"/>
          <p:cNvSpPr>
            <a:spLocks noGrp="1"/>
          </p:cNvSpPr>
          <p:nvPr>
            <p:ph type="ctrTitle"/>
          </p:nvPr>
        </p:nvSpPr>
        <p:spPr>
          <a:xfrm>
            <a:off x="1844068" y="1818168"/>
            <a:ext cx="8503863" cy="1928316"/>
          </a:xfrm>
        </p:spPr>
        <p:txBody>
          <a:bodyPr>
            <a:noAutofit/>
          </a:bodyPr>
          <a:lstStyle/>
          <a:p>
            <a:r>
              <a:rPr lang="en-US" sz="4400" b="1" dirty="0">
                <a:latin typeface="Arial"/>
              </a:rPr>
              <a:t>Overcoming Barriers to Opioid Use Disorder (OUD) Treatment in Rural Areas </a:t>
            </a:r>
            <a:endParaRPr lang="en-US" sz="4400" dirty="0"/>
          </a:p>
        </p:txBody>
      </p:sp>
      <p:sp>
        <p:nvSpPr>
          <p:cNvPr id="3" name="Subtitle 2"/>
          <p:cNvSpPr>
            <a:spLocks noGrp="1"/>
          </p:cNvSpPr>
          <p:nvPr>
            <p:ph type="subTitle" idx="1"/>
          </p:nvPr>
        </p:nvSpPr>
        <p:spPr>
          <a:xfrm>
            <a:off x="3474720" y="3980401"/>
            <a:ext cx="4705004" cy="2430332"/>
          </a:xfrm>
        </p:spPr>
        <p:txBody>
          <a:bodyPr>
            <a:noAutofit/>
          </a:bodyPr>
          <a:lstStyle/>
          <a:p>
            <a:pPr>
              <a:lnSpc>
                <a:spcPct val="120000"/>
              </a:lnSpc>
              <a:spcBef>
                <a:spcPts val="0"/>
              </a:spcBef>
            </a:pPr>
            <a:r>
              <a:rPr lang="en-US" sz="1600" dirty="0">
                <a:latin typeface="Arial" panose="020B0604020202020204" pitchFamily="34" charset="0"/>
                <a:cs typeface="Arial" panose="020B0604020202020204" pitchFamily="34" charset="0"/>
              </a:rPr>
              <a:t>Prepared by:</a:t>
            </a:r>
          </a:p>
          <a:p>
            <a:pPr>
              <a:lnSpc>
                <a:spcPct val="120000"/>
              </a:lnSpc>
              <a:spcBef>
                <a:spcPts val="0"/>
              </a:spcBef>
            </a:pPr>
            <a:r>
              <a:rPr lang="en-US" sz="1600" dirty="0">
                <a:latin typeface="Arial" panose="020B0604020202020204" pitchFamily="34" charset="0"/>
                <a:cs typeface="Arial" panose="020B0604020202020204" pitchFamily="34" charset="0"/>
              </a:rPr>
              <a:t>Mountain Plains ATTC Staff</a:t>
            </a:r>
          </a:p>
          <a:p>
            <a:pPr>
              <a:lnSpc>
                <a:spcPct val="120000"/>
              </a:lnSpc>
              <a:spcBef>
                <a:spcPts val="0"/>
              </a:spcBef>
            </a:pPr>
            <a:r>
              <a:rPr lang="en-US" sz="1600" dirty="0">
                <a:latin typeface="Arial" panose="020B0604020202020204" pitchFamily="34" charset="0"/>
                <a:cs typeface="Arial" panose="020B0604020202020204" pitchFamily="34" charset="0"/>
              </a:rPr>
              <a:t>Dr. Chris Harsell, ANP University of North Dakota</a:t>
            </a:r>
          </a:p>
          <a:p>
            <a:pPr>
              <a:lnSpc>
                <a:spcPct val="120000"/>
              </a:lnSpc>
              <a:spcBef>
                <a:spcPts val="0"/>
              </a:spcBef>
            </a:pPr>
            <a:r>
              <a:rPr lang="en-US" sz="1600" dirty="0">
                <a:latin typeface="Arial" panose="020B0604020202020204" pitchFamily="34" charset="0"/>
                <a:cs typeface="Arial" panose="020B0604020202020204" pitchFamily="34" charset="0"/>
              </a:rPr>
              <a:t>Grand Forks, ND 58202</a:t>
            </a:r>
          </a:p>
          <a:p>
            <a:pPr>
              <a:lnSpc>
                <a:spcPct val="120000"/>
              </a:lnSpc>
              <a:spcBef>
                <a:spcPts val="0"/>
              </a:spcBef>
            </a:pPr>
            <a:r>
              <a:rPr lang="en-US" sz="1600" dirty="0">
                <a:latin typeface="Arial" panose="020B0604020202020204" pitchFamily="34" charset="0"/>
                <a:cs typeface="Arial" panose="020B0604020202020204" pitchFamily="34" charset="0"/>
              </a:rPr>
              <a:t>701-777-4520</a:t>
            </a:r>
          </a:p>
          <a:p>
            <a:endParaRPr lang="en-US" dirty="0">
              <a:latin typeface="Arial"/>
            </a:endParaRPr>
          </a:p>
        </p:txBody>
      </p:sp>
      <p:pic>
        <p:nvPicPr>
          <p:cNvPr id="9" name="Picture 8" descr="stacked bars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17374" y="5137484"/>
            <a:ext cx="3374626" cy="1720516"/>
          </a:xfrm>
          <a:prstGeom prst="rect">
            <a:avLst/>
          </a:prstGeom>
        </p:spPr>
      </p:pic>
      <p:pic>
        <p:nvPicPr>
          <p:cNvPr id="5" name="Picture 4" descr="substance abuse and mental health services adminstration logo "/>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2979" y="5426409"/>
            <a:ext cx="3348012" cy="1218241"/>
          </a:xfrm>
          <a:prstGeom prst="rect">
            <a:avLst/>
          </a:prstGeom>
        </p:spPr>
      </p:pic>
    </p:spTree>
    <p:custDataLst>
      <p:tags r:id="rId1"/>
    </p:custDataLst>
    <p:extLst>
      <p:ext uri="{BB962C8B-B14F-4D97-AF65-F5344CB8AC3E}">
        <p14:creationId xmlns:p14="http://schemas.microsoft.com/office/powerpoint/2010/main" val="128194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887" y="574159"/>
            <a:ext cx="10839346" cy="860765"/>
          </a:xfrm>
        </p:spPr>
        <p:txBody>
          <a:bodyPr>
            <a:normAutofit fontScale="90000"/>
          </a:bodyPr>
          <a:lstStyle/>
          <a:p>
            <a:pPr algn="l"/>
            <a:r>
              <a:rPr lang="en-US" b="1" dirty="0"/>
              <a:t>Disclaimer</a:t>
            </a:r>
            <a:r>
              <a:rPr lang="en-US" dirty="0"/>
              <a:t> </a:t>
            </a:r>
          </a:p>
        </p:txBody>
      </p:sp>
      <p:sp>
        <p:nvSpPr>
          <p:cNvPr id="6" name="Rectangle 5"/>
          <p:cNvSpPr/>
          <p:nvPr/>
        </p:nvSpPr>
        <p:spPr>
          <a:xfrm>
            <a:off x="611244" y="1434924"/>
            <a:ext cx="10676989" cy="3610732"/>
          </a:xfrm>
          <a:prstGeom prst="rect">
            <a:avLst/>
          </a:prstGeom>
        </p:spPr>
        <p:txBody>
          <a:bodyPr wrap="square">
            <a:spAutoFit/>
          </a:bodyPr>
          <a:lstStyle/>
          <a:p>
            <a:pPr>
              <a:lnSpc>
                <a:spcPct val="120000"/>
              </a:lnSpc>
            </a:pPr>
            <a:r>
              <a:rPr lang="en-US" sz="1600" dirty="0"/>
              <a:t>This presentation was prepared for the Mountain Plains Addiction Technology Transfer Center (TTC) Network under a cooperative agreement from the Substance Abuse and Mental Health Services Administration (SAMHSA). All material appearing in this presentation, except that taken directly from copyrighted sources, is in the public domain and may be reproduced or copied without permission from SAMHSA or the authors. Citation of the source is appreciated. Do not reproduce or distribute this presentation for a fee without specific, written authorization from the Mountain Plains Mental Health Technology Transfer Center. For more information on obtaining copies of this presentation, call 701-777-6588. </a:t>
            </a:r>
          </a:p>
          <a:p>
            <a:pPr>
              <a:lnSpc>
                <a:spcPct val="120000"/>
              </a:lnSpc>
            </a:pPr>
            <a:endParaRPr lang="en-US" sz="1600" dirty="0"/>
          </a:p>
          <a:p>
            <a:pPr>
              <a:lnSpc>
                <a:spcPct val="120000"/>
              </a:lnSpc>
            </a:pPr>
            <a:r>
              <a:rPr lang="en-US" sz="1600" dirty="0"/>
              <a:t>At the time of this presentation, </a:t>
            </a:r>
            <a:r>
              <a:rPr lang="en-US" sz="1600" dirty="0" err="1"/>
              <a:t>Elinore</a:t>
            </a:r>
            <a:r>
              <a:rPr lang="en-US" sz="1600" dirty="0"/>
              <a:t> F. </a:t>
            </a:r>
            <a:r>
              <a:rPr lang="en-US" sz="1600" dirty="0" err="1"/>
              <a:t>McCance</a:t>
            </a:r>
            <a:r>
              <a:rPr lang="en-US" sz="1600" dirty="0"/>
              <a:t>-Katz, served as SAMHSA Assistant Secretary. The opinions expressed herein are the views of Dr. Chris Harsell and do not reflect the official position of the Department of Health and Human Services (DHHS), SAMHSA. No official support or endorsement of DHHS, SAMHSA, for the opinions described in this document is intended or should be inferred.</a:t>
            </a:r>
          </a:p>
        </p:txBody>
      </p:sp>
      <p:pic>
        <p:nvPicPr>
          <p:cNvPr id="3" name="Picture 2"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1324" y="5763126"/>
            <a:ext cx="2430675" cy="1094873"/>
          </a:xfrm>
          <a:prstGeom prst="rect">
            <a:avLst/>
          </a:prstGeom>
        </p:spPr>
      </p:pic>
    </p:spTree>
    <p:extLst>
      <p:ext uri="{BB962C8B-B14F-4D97-AF65-F5344CB8AC3E}">
        <p14:creationId xmlns:p14="http://schemas.microsoft.com/office/powerpoint/2010/main" val="344240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8033"/>
          </a:xfrm>
        </p:spPr>
        <p:txBody>
          <a:bodyPr/>
          <a:lstStyle/>
          <a:p>
            <a:r>
              <a:rPr lang="en-US" b="1" dirty="0"/>
              <a:t>Best Practices </a:t>
            </a:r>
          </a:p>
        </p:txBody>
      </p:sp>
      <p:sp>
        <p:nvSpPr>
          <p:cNvPr id="3" name="Content Placeholder 2"/>
          <p:cNvSpPr>
            <a:spLocks noGrp="1"/>
          </p:cNvSpPr>
          <p:nvPr>
            <p:ph sz="half" idx="1"/>
          </p:nvPr>
        </p:nvSpPr>
        <p:spPr>
          <a:xfrm>
            <a:off x="838200" y="1450057"/>
            <a:ext cx="9750287" cy="3663190"/>
          </a:xfrm>
        </p:spPr>
        <p:txBody>
          <a:bodyPr>
            <a:normAutofit/>
          </a:bodyPr>
          <a:lstStyle/>
          <a:p>
            <a:pPr>
              <a:lnSpc>
                <a:spcPct val="110000"/>
              </a:lnSpc>
            </a:pPr>
            <a:r>
              <a:rPr lang="en-US" sz="3200" dirty="0"/>
              <a:t>Safe prescribing </a:t>
            </a:r>
          </a:p>
          <a:p>
            <a:pPr>
              <a:lnSpc>
                <a:spcPct val="110000"/>
              </a:lnSpc>
            </a:pPr>
            <a:r>
              <a:rPr lang="en-US" sz="3200" dirty="0"/>
              <a:t>Access to naloxone to prevent overdose deaths </a:t>
            </a:r>
          </a:p>
          <a:p>
            <a:pPr>
              <a:lnSpc>
                <a:spcPct val="110000"/>
              </a:lnSpc>
            </a:pPr>
            <a:r>
              <a:rPr lang="en-US" sz="3200" dirty="0"/>
              <a:t>Medication assisted Treatment (MAT) </a:t>
            </a:r>
          </a:p>
          <a:p>
            <a:pPr lvl="1">
              <a:lnSpc>
                <a:spcPct val="110000"/>
              </a:lnSpc>
            </a:pPr>
            <a:r>
              <a:rPr lang="en-US" sz="2800" dirty="0"/>
              <a:t>The use of medications and behavioral therapies to treat substance use disorders and prevent opioid overdose. </a:t>
            </a:r>
          </a:p>
        </p:txBody>
      </p:sp>
      <p:sp>
        <p:nvSpPr>
          <p:cNvPr id="4" name="Rectangle 3"/>
          <p:cNvSpPr/>
          <p:nvPr/>
        </p:nvSpPr>
        <p:spPr>
          <a:xfrm>
            <a:off x="5286895" y="5975502"/>
            <a:ext cx="4193989" cy="276999"/>
          </a:xfrm>
          <a:prstGeom prst="rect">
            <a:avLst/>
          </a:prstGeom>
        </p:spPr>
        <p:txBody>
          <a:bodyPr wrap="square">
            <a:spAutoFit/>
          </a:bodyPr>
          <a:lstStyle/>
          <a:p>
            <a:r>
              <a:rPr lang="en-US" sz="1200" dirty="0"/>
              <a:t>(Agency for Healthcare Research and Quality, 2017) </a:t>
            </a:r>
          </a:p>
        </p:txBody>
      </p:sp>
    </p:spTree>
    <p:custDataLst>
      <p:tags r:id="rId1"/>
    </p:custDataLst>
    <p:extLst>
      <p:ext uri="{BB962C8B-B14F-4D97-AF65-F5344CB8AC3E}">
        <p14:creationId xmlns:p14="http://schemas.microsoft.com/office/powerpoint/2010/main" val="131615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745" y="166342"/>
            <a:ext cx="11095220" cy="1325563"/>
          </a:xfrm>
        </p:spPr>
        <p:txBody>
          <a:bodyPr/>
          <a:lstStyle/>
          <a:p>
            <a:r>
              <a:rPr lang="en-US" b="1" dirty="0"/>
              <a:t>Barriers to Treating Opioid Use </a:t>
            </a:r>
            <a:br>
              <a:rPr lang="en-US" b="1" dirty="0"/>
            </a:br>
            <a:r>
              <a:rPr lang="en-US" b="1" dirty="0"/>
              <a:t>Disorder (OUD)</a:t>
            </a:r>
          </a:p>
        </p:txBody>
      </p:sp>
      <p:sp>
        <p:nvSpPr>
          <p:cNvPr id="3" name="Content Placeholder 2"/>
          <p:cNvSpPr>
            <a:spLocks noGrp="1"/>
          </p:cNvSpPr>
          <p:nvPr>
            <p:ph sz="half" idx="1"/>
          </p:nvPr>
        </p:nvSpPr>
        <p:spPr>
          <a:xfrm>
            <a:off x="884745" y="1487519"/>
            <a:ext cx="8836771" cy="4262117"/>
          </a:xfrm>
        </p:spPr>
        <p:txBody>
          <a:bodyPr>
            <a:normAutofit/>
          </a:bodyPr>
          <a:lstStyle/>
          <a:p>
            <a:pPr marL="0" indent="0">
              <a:lnSpc>
                <a:spcPct val="110000"/>
              </a:lnSpc>
              <a:buNone/>
            </a:pPr>
            <a:r>
              <a:rPr lang="en-US" sz="2000" dirty="0"/>
              <a:t>Access </a:t>
            </a:r>
          </a:p>
          <a:p>
            <a:pPr lvl="1">
              <a:lnSpc>
                <a:spcPct val="110000"/>
              </a:lnSpc>
            </a:pPr>
            <a:r>
              <a:rPr lang="en-US" sz="2000" dirty="0"/>
              <a:t>Few Providers and Treatment sites: “As rurality increases, the percentage of counties with a psychiatrist or a psychologist diminishes.” (NHRA, 2017) </a:t>
            </a:r>
          </a:p>
          <a:p>
            <a:pPr lvl="1">
              <a:lnSpc>
                <a:spcPct val="110000"/>
              </a:lnSpc>
            </a:pPr>
            <a:r>
              <a:rPr lang="en-US" sz="2000" dirty="0"/>
              <a:t>Regulatory Issues: Different/varied coverage, prior authorizations, training requirement to prescribe Buprenorphine. </a:t>
            </a:r>
          </a:p>
          <a:p>
            <a:pPr lvl="1">
              <a:lnSpc>
                <a:spcPct val="110000"/>
              </a:lnSpc>
            </a:pPr>
            <a:r>
              <a:rPr lang="en-US" sz="2000" dirty="0"/>
              <a:t>Transportation: Lack of public transportation, longer distances to travel </a:t>
            </a:r>
          </a:p>
          <a:p>
            <a:pPr marL="0" indent="0">
              <a:lnSpc>
                <a:spcPct val="110000"/>
              </a:lnSpc>
              <a:buNone/>
            </a:pPr>
            <a:r>
              <a:rPr lang="en-US" sz="2000" dirty="0"/>
              <a:t>Stigma: </a:t>
            </a:r>
          </a:p>
          <a:p>
            <a:pPr lvl="1">
              <a:lnSpc>
                <a:spcPct val="110000"/>
              </a:lnSpc>
            </a:pPr>
            <a:r>
              <a:rPr lang="en-US" sz="2000" dirty="0"/>
              <a:t>Substance Use Disorder (SUD): Despite evidence, SUD is still often viewed as a moral failing or decision versus a chronic disease. </a:t>
            </a:r>
          </a:p>
          <a:p>
            <a:pPr lvl="1">
              <a:lnSpc>
                <a:spcPct val="110000"/>
              </a:lnSpc>
            </a:pPr>
            <a:r>
              <a:rPr lang="en-US" sz="2000" dirty="0"/>
              <a:t>Minimal Privacy: Everyone knows everyone</a:t>
            </a:r>
          </a:p>
          <a:p>
            <a:pPr marL="0" indent="0">
              <a:lnSpc>
                <a:spcPct val="110000"/>
              </a:lnSpc>
              <a:buNone/>
            </a:pPr>
            <a:endParaRPr lang="en-US" sz="2000" dirty="0"/>
          </a:p>
        </p:txBody>
      </p:sp>
      <p:sp>
        <p:nvSpPr>
          <p:cNvPr id="4" name="Rectangle 3"/>
          <p:cNvSpPr/>
          <p:nvPr/>
        </p:nvSpPr>
        <p:spPr>
          <a:xfrm>
            <a:off x="4904509" y="5975370"/>
            <a:ext cx="4817007" cy="276999"/>
          </a:xfrm>
          <a:prstGeom prst="rect">
            <a:avLst/>
          </a:prstGeom>
        </p:spPr>
        <p:txBody>
          <a:bodyPr wrap="square">
            <a:spAutoFit/>
          </a:bodyPr>
          <a:lstStyle/>
          <a:p>
            <a:r>
              <a:rPr lang="en-US" sz="1200" dirty="0"/>
              <a:t>(National Rural Health Association Policy Brief, February, 2017)</a:t>
            </a:r>
          </a:p>
        </p:txBody>
      </p:sp>
    </p:spTree>
    <p:custDataLst>
      <p:tags r:id="rId1"/>
    </p:custDataLst>
    <p:extLst>
      <p:ext uri="{BB962C8B-B14F-4D97-AF65-F5344CB8AC3E}">
        <p14:creationId xmlns:p14="http://schemas.microsoft.com/office/powerpoint/2010/main" val="123726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3345"/>
          </a:xfrm>
        </p:spPr>
        <p:txBody>
          <a:bodyPr/>
          <a:lstStyle/>
          <a:p>
            <a:r>
              <a:rPr lang="en-US" b="1" dirty="0"/>
              <a:t>Strategies to Address Access to Care </a:t>
            </a:r>
          </a:p>
        </p:txBody>
      </p:sp>
      <p:sp>
        <p:nvSpPr>
          <p:cNvPr id="3" name="Content Placeholder 2"/>
          <p:cNvSpPr>
            <a:spLocks noGrp="1"/>
          </p:cNvSpPr>
          <p:nvPr>
            <p:ph sz="half" idx="1"/>
          </p:nvPr>
        </p:nvSpPr>
        <p:spPr>
          <a:xfrm>
            <a:off x="838200" y="1350502"/>
            <a:ext cx="9047922" cy="4641225"/>
          </a:xfrm>
        </p:spPr>
        <p:txBody>
          <a:bodyPr>
            <a:normAutofit fontScale="25000" lnSpcReduction="20000"/>
          </a:bodyPr>
          <a:lstStyle/>
          <a:p>
            <a:pPr>
              <a:lnSpc>
                <a:spcPct val="120000"/>
              </a:lnSpc>
            </a:pPr>
            <a:r>
              <a:rPr lang="en-US" sz="8000" b="1" dirty="0"/>
              <a:t>Increase Number of Treatment Providers</a:t>
            </a:r>
          </a:p>
          <a:p>
            <a:pPr lvl="1">
              <a:lnSpc>
                <a:spcPct val="120000"/>
              </a:lnSpc>
            </a:pPr>
            <a:r>
              <a:rPr lang="en-US" sz="8000" b="1" dirty="0"/>
              <a:t>Grow the Workforce</a:t>
            </a:r>
          </a:p>
          <a:p>
            <a:pPr lvl="2">
              <a:lnSpc>
                <a:spcPct val="120000"/>
              </a:lnSpc>
            </a:pPr>
            <a:r>
              <a:rPr lang="en-US" sz="8000" dirty="0"/>
              <a:t>Utilizing technology for training and remote supervision in rural communities</a:t>
            </a:r>
          </a:p>
          <a:p>
            <a:pPr lvl="2">
              <a:lnSpc>
                <a:spcPct val="120000"/>
              </a:lnSpc>
            </a:pPr>
            <a:r>
              <a:rPr lang="en-US" sz="8000" dirty="0"/>
              <a:t>Rural partnerships and incentives</a:t>
            </a:r>
          </a:p>
          <a:p>
            <a:pPr lvl="2">
              <a:lnSpc>
                <a:spcPct val="120000"/>
              </a:lnSpc>
            </a:pPr>
            <a:r>
              <a:rPr lang="en-US" sz="8000" dirty="0"/>
              <a:t>Finding a local champion</a:t>
            </a:r>
          </a:p>
          <a:p>
            <a:pPr lvl="2">
              <a:lnSpc>
                <a:spcPct val="120000"/>
              </a:lnSpc>
            </a:pPr>
            <a:r>
              <a:rPr lang="en-US" sz="8000" dirty="0"/>
              <a:t>Know the </a:t>
            </a:r>
            <a:r>
              <a:rPr lang="en-US" sz="8000" dirty="0" err="1"/>
              <a:t>medicaid</a:t>
            </a:r>
            <a:r>
              <a:rPr lang="en-US" sz="8000" dirty="0"/>
              <a:t> billing regulations in your area. </a:t>
            </a:r>
            <a:endParaRPr lang="en-US" sz="4200" b="1" dirty="0"/>
          </a:p>
          <a:p>
            <a:pPr lvl="1">
              <a:lnSpc>
                <a:spcPct val="120000"/>
              </a:lnSpc>
            </a:pPr>
            <a:r>
              <a:rPr lang="en-US" sz="8000" b="1" dirty="0"/>
              <a:t>Provide Education and Peer Support</a:t>
            </a:r>
          </a:p>
          <a:p>
            <a:pPr lvl="2">
              <a:lnSpc>
                <a:spcPct val="120000"/>
              </a:lnSpc>
            </a:pPr>
            <a:r>
              <a:rPr lang="en-US" sz="8000" dirty="0"/>
              <a:t>ECHO (Extension for Community Healthcare Outcomes) model</a:t>
            </a:r>
          </a:p>
          <a:p>
            <a:pPr lvl="2">
              <a:lnSpc>
                <a:spcPct val="120000"/>
              </a:lnSpc>
            </a:pPr>
            <a:r>
              <a:rPr lang="en-US" sz="8000" dirty="0"/>
              <a:t>Telehealth/consultation</a:t>
            </a:r>
          </a:p>
          <a:p>
            <a:pPr marL="1028700" lvl="2" indent="-342900"/>
            <a:endParaRPr lang="en-US" dirty="0"/>
          </a:p>
          <a:p>
            <a:pPr lvl="1" indent="-342900"/>
            <a:endParaRPr lang="en-US" dirty="0"/>
          </a:p>
          <a:p>
            <a:endParaRPr lang="en-US" dirty="0"/>
          </a:p>
          <a:p>
            <a:pPr>
              <a:lnSpc>
                <a:spcPct val="110000"/>
              </a:lnSpc>
            </a:pPr>
            <a:endParaRPr lang="en-US" dirty="0"/>
          </a:p>
        </p:txBody>
      </p:sp>
      <p:sp>
        <p:nvSpPr>
          <p:cNvPr id="4" name="Rectangle 3"/>
          <p:cNvSpPr/>
          <p:nvPr/>
        </p:nvSpPr>
        <p:spPr>
          <a:xfrm>
            <a:off x="5020887" y="5979695"/>
            <a:ext cx="4760787" cy="276999"/>
          </a:xfrm>
          <a:prstGeom prst="rect">
            <a:avLst/>
          </a:prstGeom>
        </p:spPr>
        <p:txBody>
          <a:bodyPr wrap="square">
            <a:spAutoFit/>
          </a:bodyPr>
          <a:lstStyle/>
          <a:p>
            <a:r>
              <a:rPr lang="en-US" sz="1200" dirty="0"/>
              <a:t>(</a:t>
            </a:r>
            <a:r>
              <a:rPr lang="en-US" sz="1200" dirty="0" err="1"/>
              <a:t>Mohatt</a:t>
            </a:r>
            <a:r>
              <a:rPr lang="en-US" sz="1200" dirty="0"/>
              <a:t>, D. F., </a:t>
            </a:r>
            <a:r>
              <a:rPr lang="en-US" sz="1200" dirty="0" err="1"/>
              <a:t>Tupa</a:t>
            </a:r>
            <a:r>
              <a:rPr lang="en-US" sz="1200" dirty="0"/>
              <a:t>, L., &amp; Schroeder, S., 2019, October)</a:t>
            </a:r>
          </a:p>
        </p:txBody>
      </p:sp>
    </p:spTree>
    <p:custDataLst>
      <p:tags r:id="rId1"/>
    </p:custDataLst>
    <p:extLst>
      <p:ext uri="{BB962C8B-B14F-4D97-AF65-F5344CB8AC3E}">
        <p14:creationId xmlns:p14="http://schemas.microsoft.com/office/powerpoint/2010/main" val="4093720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0" y="192158"/>
            <a:ext cx="11942619" cy="888498"/>
          </a:xfrm>
        </p:spPr>
        <p:txBody>
          <a:bodyPr/>
          <a:lstStyle/>
          <a:p>
            <a:r>
              <a:rPr lang="en-US" b="1" dirty="0"/>
              <a:t>Strategies to Address Access to Care (</a:t>
            </a:r>
            <a:r>
              <a:rPr lang="en-US" b="1" dirty="0" err="1"/>
              <a:t>cont</a:t>
            </a:r>
            <a:r>
              <a:rPr lang="en-US" b="1" dirty="0"/>
              <a:t>) </a:t>
            </a:r>
          </a:p>
        </p:txBody>
      </p:sp>
      <p:sp>
        <p:nvSpPr>
          <p:cNvPr id="3" name="Content Placeholder 2"/>
          <p:cNvSpPr>
            <a:spLocks noGrp="1"/>
          </p:cNvSpPr>
          <p:nvPr>
            <p:ph sz="half" idx="1"/>
          </p:nvPr>
        </p:nvSpPr>
        <p:spPr>
          <a:xfrm>
            <a:off x="681644" y="1357746"/>
            <a:ext cx="8939434" cy="4287616"/>
          </a:xfrm>
        </p:spPr>
        <p:txBody>
          <a:bodyPr>
            <a:normAutofit/>
          </a:bodyPr>
          <a:lstStyle/>
          <a:p>
            <a:pPr marL="0" indent="0">
              <a:buNone/>
            </a:pPr>
            <a:r>
              <a:rPr lang="en-US" sz="3200" b="1" dirty="0"/>
              <a:t>Employ Models of Care to Support MAT</a:t>
            </a:r>
          </a:p>
          <a:p>
            <a:endParaRPr lang="en-US" sz="900" b="1" dirty="0"/>
          </a:p>
          <a:p>
            <a:pPr lvl="1"/>
            <a:r>
              <a:rPr lang="en-US" b="1" dirty="0"/>
              <a:t>Practice Based</a:t>
            </a:r>
          </a:p>
          <a:p>
            <a:pPr lvl="2"/>
            <a:r>
              <a:rPr lang="en-US" dirty="0"/>
              <a:t>OBOT </a:t>
            </a:r>
            <a:r>
              <a:rPr lang="en-US" sz="1800" dirty="0"/>
              <a:t>(Office-based Outpatient Treatment) </a:t>
            </a:r>
          </a:p>
          <a:p>
            <a:pPr lvl="2"/>
            <a:r>
              <a:rPr lang="en-US" dirty="0"/>
              <a:t>Integrated Care</a:t>
            </a:r>
          </a:p>
          <a:p>
            <a:pPr marL="971550" lvl="2" indent="-285750"/>
            <a:endParaRPr lang="en-US" sz="1200" dirty="0"/>
          </a:p>
          <a:p>
            <a:pPr lvl="1"/>
            <a:r>
              <a:rPr lang="en-US" b="1" dirty="0"/>
              <a:t>System Based</a:t>
            </a:r>
          </a:p>
          <a:p>
            <a:pPr lvl="2"/>
            <a:r>
              <a:rPr lang="en-US" dirty="0"/>
              <a:t>Hub and Spoke</a:t>
            </a:r>
          </a:p>
          <a:p>
            <a:pPr lvl="2"/>
            <a:r>
              <a:rPr lang="en-US" dirty="0"/>
              <a:t>Project ECHO</a:t>
            </a:r>
          </a:p>
          <a:p>
            <a:pPr lvl="2"/>
            <a:r>
              <a:rPr lang="en-US" dirty="0"/>
              <a:t>Collaborative Care</a:t>
            </a:r>
          </a:p>
          <a:p>
            <a:pPr lvl="2"/>
            <a:r>
              <a:rPr lang="en-US" dirty="0"/>
              <a:t>Care Manager</a:t>
            </a:r>
          </a:p>
          <a:p>
            <a:pPr lvl="2"/>
            <a:r>
              <a:rPr lang="en-US" dirty="0"/>
              <a:t>IP </a:t>
            </a:r>
            <a:r>
              <a:rPr lang="en-US" sz="1800" dirty="0"/>
              <a:t>(in-patient) </a:t>
            </a:r>
            <a:r>
              <a:rPr lang="en-US" dirty="0"/>
              <a:t>or ED </a:t>
            </a:r>
            <a:r>
              <a:rPr lang="en-US" sz="1800" dirty="0"/>
              <a:t>(emergency department) </a:t>
            </a:r>
            <a:r>
              <a:rPr lang="en-US" dirty="0"/>
              <a:t>initiation</a:t>
            </a:r>
          </a:p>
        </p:txBody>
      </p:sp>
      <p:sp>
        <p:nvSpPr>
          <p:cNvPr id="4" name="Rectangle 3"/>
          <p:cNvSpPr/>
          <p:nvPr/>
        </p:nvSpPr>
        <p:spPr>
          <a:xfrm>
            <a:off x="1745673" y="6035737"/>
            <a:ext cx="7667031" cy="276999"/>
          </a:xfrm>
          <a:prstGeom prst="rect">
            <a:avLst/>
          </a:prstGeom>
        </p:spPr>
        <p:txBody>
          <a:bodyPr wrap="square">
            <a:spAutoFit/>
          </a:bodyPr>
          <a:lstStyle/>
          <a:p>
            <a:r>
              <a:rPr lang="en-US" sz="1200" dirty="0"/>
              <a:t>(Chou R, </a:t>
            </a:r>
            <a:r>
              <a:rPr lang="en-US" sz="1200" dirty="0" err="1"/>
              <a:t>Korthuis</a:t>
            </a:r>
            <a:r>
              <a:rPr lang="en-US" sz="1200" dirty="0"/>
              <a:t> PT, Weimer M, </a:t>
            </a:r>
            <a:r>
              <a:rPr lang="en-US" sz="1200" dirty="0" err="1"/>
              <a:t>Bougatsos</a:t>
            </a:r>
            <a:r>
              <a:rPr lang="en-US" sz="1200" dirty="0"/>
              <a:t> C, </a:t>
            </a:r>
            <a:r>
              <a:rPr lang="en-US" sz="1200" dirty="0" err="1"/>
              <a:t>Blazina</a:t>
            </a:r>
            <a:r>
              <a:rPr lang="en-US" sz="1200" dirty="0"/>
              <a:t> I, </a:t>
            </a:r>
            <a:r>
              <a:rPr lang="en-US" sz="1200" dirty="0" err="1"/>
              <a:t>Zakher</a:t>
            </a:r>
            <a:r>
              <a:rPr lang="en-US" sz="1200" dirty="0"/>
              <a:t> B, </a:t>
            </a:r>
            <a:r>
              <a:rPr lang="en-US" sz="1200" dirty="0" err="1"/>
              <a:t>Grusing</a:t>
            </a:r>
            <a:r>
              <a:rPr lang="en-US" sz="1200" dirty="0"/>
              <a:t> S, Devine B, McCarty D, 2016)</a:t>
            </a:r>
          </a:p>
        </p:txBody>
      </p:sp>
    </p:spTree>
    <p:custDataLst>
      <p:tags r:id="rId1"/>
    </p:custDataLst>
    <p:extLst>
      <p:ext uri="{BB962C8B-B14F-4D97-AF65-F5344CB8AC3E}">
        <p14:creationId xmlns:p14="http://schemas.microsoft.com/office/powerpoint/2010/main" val="131938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6" y="241452"/>
            <a:ext cx="11154295" cy="1325563"/>
          </a:xfrm>
        </p:spPr>
        <p:txBody>
          <a:bodyPr/>
          <a:lstStyle/>
          <a:p>
            <a:r>
              <a:rPr lang="en-US" b="1" dirty="0"/>
              <a:t>Strategies to Address Stigma </a:t>
            </a:r>
          </a:p>
        </p:txBody>
      </p:sp>
      <p:sp>
        <p:nvSpPr>
          <p:cNvPr id="3" name="Content Placeholder 2"/>
          <p:cNvSpPr>
            <a:spLocks noGrp="1"/>
          </p:cNvSpPr>
          <p:nvPr>
            <p:ph sz="half" idx="1"/>
          </p:nvPr>
        </p:nvSpPr>
        <p:spPr>
          <a:xfrm>
            <a:off x="838199" y="1567015"/>
            <a:ext cx="9326217" cy="3353901"/>
          </a:xfrm>
        </p:spPr>
        <p:txBody>
          <a:bodyPr>
            <a:normAutofit/>
          </a:bodyPr>
          <a:lstStyle/>
          <a:p>
            <a:pPr>
              <a:lnSpc>
                <a:spcPct val="110000"/>
              </a:lnSpc>
            </a:pPr>
            <a:r>
              <a:rPr lang="en-US" sz="2000" dirty="0"/>
              <a:t>Check Personal Bias </a:t>
            </a:r>
          </a:p>
          <a:p>
            <a:pPr>
              <a:lnSpc>
                <a:spcPct val="110000"/>
              </a:lnSpc>
            </a:pPr>
            <a:r>
              <a:rPr lang="en-US" sz="2000" dirty="0"/>
              <a:t>Person Centered Language </a:t>
            </a:r>
          </a:p>
          <a:p>
            <a:pPr>
              <a:lnSpc>
                <a:spcPct val="110000"/>
              </a:lnSpc>
            </a:pPr>
            <a:r>
              <a:rPr lang="en-US" sz="2000" dirty="0"/>
              <a:t>Ask Questions </a:t>
            </a:r>
          </a:p>
          <a:p>
            <a:pPr>
              <a:lnSpc>
                <a:spcPct val="110000"/>
              </a:lnSpc>
            </a:pPr>
            <a:r>
              <a:rPr lang="en-US" sz="2000" dirty="0"/>
              <a:t>Recovery Supports </a:t>
            </a:r>
          </a:p>
          <a:p>
            <a:pPr>
              <a:lnSpc>
                <a:spcPct val="110000"/>
              </a:lnSpc>
            </a:pPr>
            <a:r>
              <a:rPr lang="en-US" sz="2000" dirty="0"/>
              <a:t>Provide Education </a:t>
            </a:r>
          </a:p>
          <a:p>
            <a:pPr>
              <a:lnSpc>
                <a:spcPct val="110000"/>
              </a:lnSpc>
            </a:pPr>
            <a:r>
              <a:rPr lang="en-US" sz="2000" dirty="0"/>
              <a:t>Harm Reduction </a:t>
            </a:r>
          </a:p>
          <a:p>
            <a:pPr>
              <a:lnSpc>
                <a:spcPct val="110000"/>
              </a:lnSpc>
            </a:pPr>
            <a:r>
              <a:rPr lang="en-US" sz="2000" dirty="0"/>
              <a:t>Positive stories of individuals with SUD who are in recovery </a:t>
            </a:r>
          </a:p>
        </p:txBody>
      </p:sp>
      <p:sp>
        <p:nvSpPr>
          <p:cNvPr id="5" name="Rectangle 4"/>
          <p:cNvSpPr/>
          <p:nvPr/>
        </p:nvSpPr>
        <p:spPr>
          <a:xfrm>
            <a:off x="636105" y="5346749"/>
            <a:ext cx="4874358" cy="1107996"/>
          </a:xfrm>
          <a:prstGeom prst="rect">
            <a:avLst/>
          </a:prstGeom>
        </p:spPr>
        <p:txBody>
          <a:bodyPr wrap="square">
            <a:spAutoFit/>
          </a:bodyPr>
          <a:lstStyle/>
          <a:p>
            <a:pPr>
              <a:buClr>
                <a:schemeClr val="accent2"/>
              </a:buClr>
            </a:pPr>
            <a:endParaRPr lang="en-US" dirty="0"/>
          </a:p>
          <a:p>
            <a:pPr>
              <a:buClr>
                <a:schemeClr val="accent2"/>
              </a:buClr>
            </a:pPr>
            <a:r>
              <a:rPr lang="en-US" sz="1600" dirty="0"/>
              <a:t>Addressing Stigma Toolkit:</a:t>
            </a:r>
            <a:br>
              <a:rPr lang="en-US" sz="1600" dirty="0"/>
            </a:br>
            <a:r>
              <a:rPr lang="en-US" sz="1600" dirty="0">
                <a:hlinkClick r:id="rId4"/>
              </a:rPr>
              <a:t>http://attcnetwork.org/regcenters/productDocs/2/Anti-Stigma%20Toolkit.pdf</a:t>
            </a:r>
            <a:r>
              <a:rPr lang="en-US" sz="1600" dirty="0"/>
              <a:t> </a:t>
            </a:r>
          </a:p>
        </p:txBody>
      </p:sp>
      <p:sp>
        <p:nvSpPr>
          <p:cNvPr id="4" name="Rectangle 3"/>
          <p:cNvSpPr/>
          <p:nvPr/>
        </p:nvSpPr>
        <p:spPr>
          <a:xfrm>
            <a:off x="2452502" y="6454745"/>
            <a:ext cx="7711914" cy="276999"/>
          </a:xfrm>
          <a:prstGeom prst="rect">
            <a:avLst/>
          </a:prstGeom>
        </p:spPr>
        <p:txBody>
          <a:bodyPr wrap="square">
            <a:spAutoFit/>
          </a:bodyPr>
          <a:lstStyle/>
          <a:p>
            <a:r>
              <a:rPr lang="en-US" sz="1200" dirty="0"/>
              <a:t>(Chou R, </a:t>
            </a:r>
            <a:r>
              <a:rPr lang="en-US" sz="1200" dirty="0" err="1"/>
              <a:t>Korthuis</a:t>
            </a:r>
            <a:r>
              <a:rPr lang="en-US" sz="1200" dirty="0"/>
              <a:t> PT, Weimer M, </a:t>
            </a:r>
            <a:r>
              <a:rPr lang="en-US" sz="1200" dirty="0" err="1"/>
              <a:t>Bougatsos</a:t>
            </a:r>
            <a:r>
              <a:rPr lang="en-US" sz="1200" dirty="0"/>
              <a:t> C, </a:t>
            </a:r>
            <a:r>
              <a:rPr lang="en-US" sz="1200" dirty="0" err="1"/>
              <a:t>Blazina</a:t>
            </a:r>
            <a:r>
              <a:rPr lang="en-US" sz="1200" dirty="0"/>
              <a:t> I, </a:t>
            </a:r>
            <a:r>
              <a:rPr lang="en-US" sz="1200" dirty="0" err="1"/>
              <a:t>Zakher</a:t>
            </a:r>
            <a:r>
              <a:rPr lang="en-US" sz="1200" dirty="0"/>
              <a:t> B, </a:t>
            </a:r>
            <a:r>
              <a:rPr lang="en-US" sz="1200" dirty="0" err="1"/>
              <a:t>Grusing</a:t>
            </a:r>
            <a:r>
              <a:rPr lang="en-US" sz="1200" dirty="0"/>
              <a:t> S, Devine B, McCarty D, 2016)</a:t>
            </a:r>
          </a:p>
        </p:txBody>
      </p:sp>
    </p:spTree>
    <p:custDataLst>
      <p:tags r:id="rId1"/>
    </p:custDataLst>
    <p:extLst>
      <p:ext uri="{BB962C8B-B14F-4D97-AF65-F5344CB8AC3E}">
        <p14:creationId xmlns:p14="http://schemas.microsoft.com/office/powerpoint/2010/main" val="56287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C49E-DA20-5449-8E7C-0E1D5D04AC07}"/>
              </a:ext>
            </a:extLst>
          </p:cNvPr>
          <p:cNvSpPr>
            <a:spLocks noGrp="1"/>
          </p:cNvSpPr>
          <p:nvPr>
            <p:ph type="title"/>
          </p:nvPr>
        </p:nvSpPr>
        <p:spPr>
          <a:xfrm>
            <a:off x="332943" y="365125"/>
            <a:ext cx="11020857" cy="1325563"/>
          </a:xfrm>
        </p:spPr>
        <p:txBody>
          <a:bodyPr/>
          <a:lstStyle/>
          <a:p>
            <a:r>
              <a:rPr lang="en-US" b="1" dirty="0"/>
              <a:t>For more information, contact </a:t>
            </a:r>
          </a:p>
        </p:txBody>
      </p:sp>
      <p:sp>
        <p:nvSpPr>
          <p:cNvPr id="4" name="Content Placeholder 3"/>
          <p:cNvSpPr>
            <a:spLocks noGrp="1"/>
          </p:cNvSpPr>
          <p:nvPr>
            <p:ph sz="quarter" idx="10"/>
          </p:nvPr>
        </p:nvSpPr>
        <p:spPr>
          <a:xfrm>
            <a:off x="332943" y="1943052"/>
            <a:ext cx="6031763" cy="1595194"/>
          </a:xfrm>
        </p:spPr>
        <p:txBody>
          <a:bodyPr>
            <a:normAutofit lnSpcReduction="10000"/>
          </a:bodyPr>
          <a:lstStyle/>
          <a:p>
            <a:pPr marL="0" indent="0" algn="ctr">
              <a:lnSpc>
                <a:spcPct val="100000"/>
              </a:lnSpc>
              <a:buNone/>
            </a:pPr>
            <a:r>
              <a:rPr lang="en-US" dirty="0"/>
              <a:t>Thomasine </a:t>
            </a:r>
            <a:r>
              <a:rPr lang="en-US" dirty="0" err="1"/>
              <a:t>Heitkamp</a:t>
            </a:r>
            <a:r>
              <a:rPr lang="en-US" dirty="0"/>
              <a:t>, PI/Co-Director </a:t>
            </a:r>
          </a:p>
          <a:p>
            <a:pPr marL="0" indent="0" algn="ctr">
              <a:lnSpc>
                <a:spcPct val="100000"/>
              </a:lnSpc>
              <a:buNone/>
            </a:pPr>
            <a:r>
              <a:rPr lang="en-US" dirty="0"/>
              <a:t>University of North Dakota </a:t>
            </a:r>
          </a:p>
          <a:p>
            <a:pPr marL="0" indent="0" algn="ctr">
              <a:lnSpc>
                <a:spcPct val="100000"/>
              </a:lnSpc>
              <a:buNone/>
            </a:pPr>
            <a:r>
              <a:rPr lang="en-US" dirty="0">
                <a:hlinkClick r:id="rId3"/>
              </a:rPr>
              <a:t>thomasine.heitkamp@und.edu</a:t>
            </a:r>
            <a:endParaRPr lang="en-US" dirty="0"/>
          </a:p>
          <a:p>
            <a:pPr marL="0" indent="0" algn="ctr">
              <a:lnSpc>
                <a:spcPct val="100000"/>
              </a:lnSpc>
              <a:buNone/>
            </a:pPr>
            <a:endParaRPr lang="en-US" dirty="0"/>
          </a:p>
        </p:txBody>
      </p:sp>
      <p:sp>
        <p:nvSpPr>
          <p:cNvPr id="5" name="TextBox 4"/>
          <p:cNvSpPr txBox="1"/>
          <p:nvPr/>
        </p:nvSpPr>
        <p:spPr>
          <a:xfrm>
            <a:off x="6737685" y="1943052"/>
            <a:ext cx="5101389" cy="1384995"/>
          </a:xfrm>
          <a:prstGeom prst="rect">
            <a:avLst/>
          </a:prstGeom>
          <a:noFill/>
        </p:spPr>
        <p:txBody>
          <a:bodyPr wrap="square" rtlCol="0">
            <a:spAutoFit/>
          </a:bodyPr>
          <a:lstStyle/>
          <a:p>
            <a:pPr algn="ctr"/>
            <a:r>
              <a:rPr lang="en-US" sz="2800" dirty="0"/>
              <a:t>Nancy Roget, Co-Director</a:t>
            </a:r>
          </a:p>
          <a:p>
            <a:pPr algn="ctr"/>
            <a:r>
              <a:rPr lang="en-US" sz="2800" dirty="0"/>
              <a:t>University of Nevada, Reno </a:t>
            </a:r>
          </a:p>
          <a:p>
            <a:pPr algn="ctr"/>
            <a:r>
              <a:rPr lang="en-US" sz="2800" dirty="0">
                <a:hlinkClick r:id="rId4"/>
              </a:rPr>
              <a:t>Nroget@casat</a:t>
            </a:r>
            <a:r>
              <a:rPr lang="en-US" sz="2800">
                <a:hlinkClick r:id="rId4"/>
              </a:rPr>
              <a:t>.org</a:t>
            </a:r>
            <a:r>
              <a:rPr lang="en-US" sz="2800"/>
              <a:t> </a:t>
            </a:r>
            <a:endParaRPr lang="en-US" sz="2800" dirty="0"/>
          </a:p>
        </p:txBody>
      </p:sp>
      <p:pic>
        <p:nvPicPr>
          <p:cNvPr id="6" name="Picture 5" descr="Mountain Plains Addiction Technology Transfer Center (MPATTC) logo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1099" y="3978007"/>
            <a:ext cx="6079082" cy="1084103"/>
          </a:xfrm>
          <a:prstGeom prst="rect">
            <a:avLst/>
          </a:prstGeom>
        </p:spPr>
      </p:pic>
      <p:sp>
        <p:nvSpPr>
          <p:cNvPr id="7" name="TextBox 6"/>
          <p:cNvSpPr txBox="1"/>
          <p:nvPr/>
        </p:nvSpPr>
        <p:spPr>
          <a:xfrm>
            <a:off x="3624437" y="5521234"/>
            <a:ext cx="5072406" cy="369332"/>
          </a:xfrm>
          <a:prstGeom prst="rect">
            <a:avLst/>
          </a:prstGeom>
          <a:noFill/>
        </p:spPr>
        <p:txBody>
          <a:bodyPr wrap="square" rtlCol="0">
            <a:spAutoFit/>
          </a:bodyPr>
          <a:lstStyle/>
          <a:p>
            <a:pPr algn="ctr"/>
            <a:r>
              <a:rPr lang="en-US" dirty="0">
                <a:hlinkClick r:id="rId6"/>
              </a:rPr>
              <a:t>www.mpattc.org</a:t>
            </a:r>
            <a:r>
              <a:rPr lang="en-US" dirty="0"/>
              <a:t> </a:t>
            </a:r>
          </a:p>
        </p:txBody>
      </p:sp>
    </p:spTree>
    <p:extLst>
      <p:ext uri="{BB962C8B-B14F-4D97-AF65-F5344CB8AC3E}">
        <p14:creationId xmlns:p14="http://schemas.microsoft.com/office/powerpoint/2010/main" val="64318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2620</TotalTime>
  <Words>1050</Words>
  <Application>Microsoft Macintosh PowerPoint</Application>
  <PresentationFormat>Widescreen</PresentationFormat>
  <Paragraphs>85</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Overcoming Barriers to Opioid Use Disorder (OUD) Treatment in Rural Areas </vt:lpstr>
      <vt:lpstr>Disclaimer </vt:lpstr>
      <vt:lpstr>Best Practices </vt:lpstr>
      <vt:lpstr>Barriers to Treating Opioid Use  Disorder (OUD)</vt:lpstr>
      <vt:lpstr>Strategies to Address Access to Care </vt:lpstr>
      <vt:lpstr>Strategies to Address Access to Care (cont) </vt:lpstr>
      <vt:lpstr>Strategies to Address Stigma </vt:lpstr>
      <vt:lpstr>For more information, contact </vt:lpstr>
    </vt:vector>
  </TitlesOfParts>
  <Company>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Barriers to Opioid Use Disorder Treatment in Rural Areas</dc:title>
  <dc:creator>Chris Harsell</dc:creator>
  <cp:keywords>medication assisted treatment, naloxone, substance use disorder, stigma, Buprenorphine, education, support, personal bias, harm reduction</cp:keywords>
  <cp:lastModifiedBy>Roach-Moore, Abby</cp:lastModifiedBy>
  <cp:revision>87</cp:revision>
  <dcterms:created xsi:type="dcterms:W3CDTF">2017-10-19T14:29:41Z</dcterms:created>
  <dcterms:modified xsi:type="dcterms:W3CDTF">2020-04-08T16:08:39Z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
    <vt:lpwstr>2019 </vt:lpwstr>
  </property>
</Properties>
</file>