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5"/>
  </p:notesMasterIdLst>
  <p:sldIdLst>
    <p:sldId id="264" r:id="rId2"/>
    <p:sldId id="258" r:id="rId3"/>
    <p:sldId id="277" r:id="rId4"/>
    <p:sldId id="265" r:id="rId5"/>
    <p:sldId id="266" r:id="rId6"/>
    <p:sldId id="267" r:id="rId7"/>
    <p:sldId id="268" r:id="rId8"/>
    <p:sldId id="269" r:id="rId9"/>
    <p:sldId id="270" r:id="rId10"/>
    <p:sldId id="271" r:id="rId11"/>
    <p:sldId id="273" r:id="rId12"/>
    <p:sldId id="274" r:id="rId13"/>
    <p:sldId id="278" r:id="rId14"/>
  </p:sldIdLst>
  <p:sldSz cx="12192000" cy="6858000"/>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7671E2-753B-47CA-CBA1-275A1D846062}" v="42" dt="2019-12-11T22:37:42.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72057" autoAdjust="0"/>
  </p:normalViewPr>
  <p:slideViewPr>
    <p:cSldViewPr snapToGrid="0">
      <p:cViewPr varScale="1">
        <p:scale>
          <a:sx n="77" d="100"/>
          <a:sy n="77" d="100"/>
        </p:scale>
        <p:origin x="20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4/8/20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uralhealthinfo.org/rural-maps/mapfiles/frontier.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uralhealthinfo.org/rural-maps/mapfiles/frontier.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uralhealthinfo.org/toolkits/substance-abuse/4/stigma"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ruralhealthinfo.org/toolkits/substance-abuse/2/harm-reduction/naloxone#good-samarita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uralhealthinfo.org/rural-maps/mapfiles/frontier.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seralaska.org/static/akpfs/engaging-people-who-use-drug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aabt.org/documents/NAABT_Language.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10000"/>
              </a:lnSpc>
            </a:pP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2190717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Source: National Center for Frontier Communities. (2014). </a:t>
            </a:r>
            <a:r>
              <a:rPr lang="en-US" sz="1400" i="1" dirty="0">
                <a:latin typeface="Arial" panose="020B0604020202020204" pitchFamily="34" charset="0"/>
                <a:cs typeface="Arial" panose="020B0604020202020204" pitchFamily="34" charset="0"/>
              </a:rPr>
              <a:t>Mapping Process and Data. </a:t>
            </a:r>
            <a:r>
              <a:rPr lang="en-US" sz="1400" dirty="0">
                <a:latin typeface="Arial" panose="020B0604020202020204" pitchFamily="34" charset="0"/>
                <a:cs typeface="Arial" panose="020B0604020202020204" pitchFamily="34" charset="0"/>
              </a:rPr>
              <a:t>Retrieved from </a:t>
            </a:r>
            <a:r>
              <a:rPr lang="en-US" sz="1400" u="sng" dirty="0">
                <a:hlinkClick r:id="rId3"/>
              </a:rPr>
              <a:t>https://www.ruralhealthinfo.org/rural-maps/mapfiles/frontier.jpg</a:t>
            </a:r>
            <a:endParaRPr lang="en-US" sz="1400" u="sng"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75407F5E-1248-0D41-AA81-B50EA45314DF}" type="slidenum">
              <a:rPr lang="en-US" smtClean="0"/>
              <a:t>10</a:t>
            </a:fld>
            <a:endParaRPr lang="en-US"/>
          </a:p>
        </p:txBody>
      </p:sp>
    </p:spTree>
    <p:extLst>
      <p:ext uri="{BB962C8B-B14F-4D97-AF65-F5344CB8AC3E}">
        <p14:creationId xmlns:p14="http://schemas.microsoft.com/office/powerpoint/2010/main" val="981539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i="1" dirty="0"/>
              <a:t>Discussion:</a:t>
            </a:r>
            <a:r>
              <a:rPr lang="en-US" sz="1400" i="1" baseline="0" dirty="0"/>
              <a:t> </a:t>
            </a:r>
          </a:p>
          <a:p>
            <a:pPr marL="171450" indent="-171450">
              <a:buFont typeface="Arial" panose="020B0604020202020204" pitchFamily="34" charset="0"/>
              <a:buChar char="•"/>
            </a:pPr>
            <a:r>
              <a:rPr lang="en-US" sz="1400" i="1" baseline="0" dirty="0"/>
              <a:t>What might be some factors related to Chris’ situation which contribute to stigma?</a:t>
            </a:r>
          </a:p>
          <a:p>
            <a:pPr marL="171450" indent="-171450">
              <a:buFont typeface="Arial" panose="020B0604020202020204" pitchFamily="34" charset="0"/>
              <a:buChar char="•"/>
            </a:pPr>
            <a:r>
              <a:rPr lang="en-US" sz="1400" i="1" dirty="0"/>
              <a:t>What</a:t>
            </a:r>
            <a:r>
              <a:rPr lang="en-US" sz="1400" i="1" baseline="0" dirty="0"/>
              <a:t> are some of the barriers that Chris faces when trying to access treatment services for her SUD?</a:t>
            </a:r>
          </a:p>
          <a:p>
            <a:pPr marL="171450" indent="-171450">
              <a:buFont typeface="Arial" panose="020B0604020202020204" pitchFamily="34" charset="0"/>
              <a:buChar char="•"/>
            </a:pPr>
            <a:r>
              <a:rPr lang="en-US" sz="1400" i="1" baseline="0" dirty="0"/>
              <a:t>How does living in a rural community make it more difficult for Chris to access treatment services?</a:t>
            </a:r>
          </a:p>
        </p:txBody>
      </p:sp>
      <p:sp>
        <p:nvSpPr>
          <p:cNvPr id="4" name="Slide Number Placeholder 3"/>
          <p:cNvSpPr>
            <a:spLocks noGrp="1"/>
          </p:cNvSpPr>
          <p:nvPr>
            <p:ph type="sldNum" sz="quarter" idx="10"/>
          </p:nvPr>
        </p:nvSpPr>
        <p:spPr/>
        <p:txBody>
          <a:bodyPr/>
          <a:lstStyle/>
          <a:p>
            <a:fld id="{75407F5E-1248-0D41-AA81-B50EA45314DF}" type="slidenum">
              <a:rPr lang="en-US" smtClean="0"/>
              <a:t>11</a:t>
            </a:fld>
            <a:endParaRPr lang="en-US"/>
          </a:p>
        </p:txBody>
      </p:sp>
    </p:spTree>
    <p:extLst>
      <p:ext uri="{BB962C8B-B14F-4D97-AF65-F5344CB8AC3E}">
        <p14:creationId xmlns:p14="http://schemas.microsoft.com/office/powerpoint/2010/main" val="4202437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i="1" dirty="0"/>
              <a:t>Discussion:</a:t>
            </a:r>
            <a:r>
              <a:rPr lang="en-US" sz="1400" i="1" baseline="0" dirty="0"/>
              <a:t> </a:t>
            </a:r>
          </a:p>
          <a:p>
            <a:pPr marL="171450" indent="-171450">
              <a:buFont typeface="Arial" panose="020B0604020202020204" pitchFamily="34" charset="0"/>
              <a:buChar char="•"/>
            </a:pPr>
            <a:r>
              <a:rPr lang="en-US" sz="1400" i="1" baseline="0" dirty="0"/>
              <a:t>What might be some factors related to Chris’ situation which contribute to stigma?</a:t>
            </a:r>
          </a:p>
          <a:p>
            <a:pPr marL="171450" indent="-171450">
              <a:buFont typeface="Arial" panose="020B0604020202020204" pitchFamily="34" charset="0"/>
              <a:buChar char="•"/>
            </a:pPr>
            <a:r>
              <a:rPr lang="en-US" sz="1400" i="1" dirty="0"/>
              <a:t>What</a:t>
            </a:r>
            <a:r>
              <a:rPr lang="en-US" sz="1400" i="1" baseline="0" dirty="0"/>
              <a:t> are some of the barriers that Chris faces when trying to access treatment services for her SUD?</a:t>
            </a:r>
          </a:p>
          <a:p>
            <a:pPr marL="171450" indent="-171450">
              <a:buFont typeface="Arial" panose="020B0604020202020204" pitchFamily="34" charset="0"/>
              <a:buChar char="•"/>
            </a:pPr>
            <a:r>
              <a:rPr lang="en-US" sz="1400" i="1" baseline="0" dirty="0"/>
              <a:t>How does living in a rural community make it more difficult for Chris to access treatment services?</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1575584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helpful resources: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Arial" panose="020B0604020202020204" pitchFamily="34" charset="0"/>
                <a:cs typeface="Arial" panose="020B0604020202020204" pitchFamily="34" charset="0"/>
              </a:rPr>
              <a:t>Luoma</a:t>
            </a:r>
            <a:r>
              <a:rPr lang="en-US" sz="1200" dirty="0">
                <a:latin typeface="Arial" panose="020B0604020202020204" pitchFamily="34" charset="0"/>
                <a:cs typeface="Arial" panose="020B0604020202020204" pitchFamily="34" charset="0"/>
              </a:rPr>
              <a:t> J, </a:t>
            </a:r>
            <a:r>
              <a:rPr lang="en-US" sz="1200" dirty="0" err="1">
                <a:latin typeface="Arial" panose="020B0604020202020204" pitchFamily="34" charset="0"/>
                <a:cs typeface="Arial" panose="020B0604020202020204" pitchFamily="34" charset="0"/>
              </a:rPr>
              <a:t>Kohlenberg</a:t>
            </a:r>
            <a:r>
              <a:rPr lang="en-US" sz="1200" dirty="0">
                <a:latin typeface="Arial" panose="020B0604020202020204" pitchFamily="34" charset="0"/>
                <a:cs typeface="Arial" panose="020B0604020202020204" pitchFamily="34" charset="0"/>
              </a:rPr>
              <a:t> B, Hayes S, Bunting K, Rye A. Reducing self-stigma in substance abuse through acceptance and commitment therapy: Model, manual development, and pilot outcomes. </a:t>
            </a:r>
            <a:r>
              <a:rPr lang="en-US" sz="1200" i="1" dirty="0">
                <a:latin typeface="Arial" panose="020B0604020202020204" pitchFamily="34" charset="0"/>
                <a:cs typeface="Arial" panose="020B0604020202020204" pitchFamily="34" charset="0"/>
              </a:rPr>
              <a:t>Addiction Research &amp; Theory</a:t>
            </a:r>
            <a:r>
              <a:rPr lang="en-US" sz="1200" dirty="0">
                <a:latin typeface="Arial" panose="020B0604020202020204" pitchFamily="34" charset="0"/>
                <a:cs typeface="Arial" panose="020B0604020202020204" pitchFamily="34" charset="0"/>
              </a:rPr>
              <a:t>.  April 2008;16(2):149-165. Available from: Health Source: Nursing/Academic Edition, Ipswich, MA. Accessed June 4, 2018.</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Arial" panose="020B0604020202020204" pitchFamily="34" charset="0"/>
                <a:cs typeface="Arial" panose="020B0604020202020204" pitchFamily="34" charset="0"/>
              </a:rPr>
              <a:t>RHIhub</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Frontier Counties (Fewer than 7 people per square mile). Retrieved from </a:t>
            </a:r>
            <a:r>
              <a:rPr lang="en-US" sz="1200" u="sng" dirty="0">
                <a:latin typeface="Arial" panose="020B0604020202020204" pitchFamily="34" charset="0"/>
                <a:cs typeface="Arial" panose="020B0604020202020204" pitchFamily="34" charset="0"/>
                <a:hlinkClick r:id="rId3"/>
              </a:rPr>
              <a:t>https://www.ruralhealthinfo.org/rural-maps/mapfiles/frontier.jpg</a:t>
            </a:r>
            <a:endParaRPr lang="en-US" sz="1200" dirty="0">
              <a:latin typeface="Arial" panose="020B0604020202020204" pitchFamily="34" charset="0"/>
              <a:cs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Smith, L.R., </a:t>
            </a:r>
            <a:r>
              <a:rPr lang="en-US" sz="1200" dirty="0" err="1">
                <a:latin typeface="Arial" panose="020B0604020202020204" pitchFamily="34" charset="0"/>
                <a:cs typeface="Arial" panose="020B0604020202020204" pitchFamily="34" charset="0"/>
              </a:rPr>
              <a:t>Earnshaw</a:t>
            </a:r>
            <a:r>
              <a:rPr lang="en-US" sz="1200" dirty="0">
                <a:latin typeface="Arial" panose="020B0604020202020204" pitchFamily="34" charset="0"/>
                <a:cs typeface="Arial" panose="020B0604020202020204" pitchFamily="34" charset="0"/>
              </a:rPr>
              <a:t>, V.A., &amp; </a:t>
            </a:r>
            <a:r>
              <a:rPr lang="en-US" sz="1200" dirty="0" err="1">
                <a:latin typeface="Arial" panose="020B0604020202020204" pitchFamily="34" charset="0"/>
                <a:cs typeface="Arial" panose="020B0604020202020204" pitchFamily="34" charset="0"/>
              </a:rPr>
              <a:t>Copenhaver</a:t>
            </a:r>
            <a:r>
              <a:rPr lang="en-US" sz="1200" dirty="0">
                <a:latin typeface="Arial" panose="020B0604020202020204" pitchFamily="34" charset="0"/>
                <a:cs typeface="Arial" panose="020B0604020202020204" pitchFamily="34" charset="0"/>
              </a:rPr>
              <a:t>, M.M. (2016, May). Substance use stigma: Reliability and validity of a theory-based scale for substance-using populations. </a:t>
            </a:r>
            <a:r>
              <a:rPr lang="en-US" sz="1200" i="1" dirty="0">
                <a:latin typeface="Arial" panose="020B0604020202020204" pitchFamily="34" charset="0"/>
                <a:cs typeface="Arial" panose="020B0604020202020204" pitchFamily="34" charset="0"/>
              </a:rPr>
              <a:t>Drug and Alcohol Dependence</a:t>
            </a: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162</a:t>
            </a:r>
            <a:r>
              <a:rPr lang="en-US" sz="1200" dirty="0">
                <a:latin typeface="Arial" panose="020B0604020202020204" pitchFamily="34" charset="0"/>
                <a:cs typeface="Arial" panose="020B0604020202020204" pitchFamily="34" charset="0"/>
              </a:rPr>
              <a:t>(1), 34-43.</a:t>
            </a:r>
          </a:p>
          <a:p>
            <a:endParaRPr lang="en-US" dirty="0"/>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13</a:t>
            </a:fld>
            <a:endParaRPr lang="en-US"/>
          </a:p>
        </p:txBody>
      </p:sp>
    </p:spTree>
    <p:extLst>
      <p:ext uri="{BB962C8B-B14F-4D97-AF65-F5344CB8AC3E}">
        <p14:creationId xmlns:p14="http://schemas.microsoft.com/office/powerpoint/2010/main" val="336228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711128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US" sz="1400" dirty="0"/>
              <a:t>Source: </a:t>
            </a:r>
            <a:r>
              <a:rPr lang="en-US" sz="1400" dirty="0" err="1"/>
              <a:t>ruralhealth</a:t>
            </a:r>
            <a:r>
              <a:rPr lang="en-US" sz="1400" dirty="0"/>
              <a:t> info.org., &amp;  Browne, T., </a:t>
            </a:r>
            <a:r>
              <a:rPr lang="en-US" sz="1400" dirty="0" err="1"/>
              <a:t>Priester</a:t>
            </a:r>
            <a:r>
              <a:rPr lang="en-US" sz="1400" dirty="0"/>
              <a:t>, M., Clone, S., </a:t>
            </a:r>
            <a:r>
              <a:rPr lang="en-US" sz="1400" dirty="0" err="1"/>
              <a:t>Iachini</a:t>
            </a:r>
            <a:r>
              <a:rPr lang="en-US" sz="1400" dirty="0"/>
              <a:t>, A., </a:t>
            </a:r>
            <a:r>
              <a:rPr lang="en-US" sz="1400" dirty="0" err="1"/>
              <a:t>DeHart</a:t>
            </a:r>
            <a:r>
              <a:rPr lang="en-US" sz="1400" dirty="0"/>
              <a:t>, D., &amp;  Hock, R. (2016). Barriers and facilitators to substance use treatment in the rural south:  A qualitative study. </a:t>
            </a:r>
            <a:r>
              <a:rPr lang="en-US" sz="1400" i="1" dirty="0"/>
              <a:t>The Journal of Rural Health</a:t>
            </a:r>
            <a:r>
              <a:rPr lang="en-US" sz="1400" dirty="0"/>
              <a:t>, </a:t>
            </a:r>
            <a:r>
              <a:rPr lang="en-US" sz="1400" i="1" dirty="0"/>
              <a:t>32</a:t>
            </a:r>
            <a:r>
              <a:rPr lang="en-US" sz="1400" dirty="0"/>
              <a:t>(), 92-101.</a:t>
            </a:r>
          </a:p>
          <a:p>
            <a:pPr marL="0" indent="0">
              <a:buNone/>
            </a:pPr>
            <a:endParaRPr lang="en-US" sz="1400" dirty="0"/>
          </a:p>
          <a:p>
            <a:pPr marL="0" indent="0">
              <a:buNone/>
            </a:pPr>
            <a:r>
              <a:rPr lang="en-US" sz="1400" dirty="0">
                <a:hlinkClick r:id="rId3"/>
              </a:rPr>
              <a:t>https://www.ruralhealthinfo.org/toolkits/substance-abuse/4/stigma</a:t>
            </a:r>
            <a:endParaRPr lang="en-US" sz="1400" dirty="0"/>
          </a:p>
          <a:p>
            <a:pPr marL="0" indent="0">
              <a:buNone/>
            </a:pPr>
            <a:endParaRPr lang="en-US" sz="1400" dirty="0"/>
          </a:p>
          <a:p>
            <a:pPr marL="171450" indent="-171450">
              <a:buFont typeface="Arial" panose="020B0604020202020204" pitchFamily="34" charset="0"/>
              <a:buChar char="•"/>
            </a:pPr>
            <a:r>
              <a:rPr lang="en-US" sz="1400" b="0" i="0" kern="1200" dirty="0">
                <a:solidFill>
                  <a:schemeClr val="tx1"/>
                </a:solidFill>
                <a:effectLst/>
                <a:latin typeface="+mn-lt"/>
                <a:ea typeface="+mn-ea"/>
                <a:cs typeface="+mn-cs"/>
              </a:rPr>
              <a:t>In small rural communities where there is little anonymity, people who use drugs may not seek treatment.  Rural programs are also addressing stigma through </a:t>
            </a:r>
            <a:r>
              <a:rPr lang="en-US" sz="1400" b="0" i="0" u="sng" kern="1200" dirty="0">
                <a:solidFill>
                  <a:schemeClr val="tx1"/>
                </a:solidFill>
                <a:effectLst/>
                <a:latin typeface="+mn-lt"/>
                <a:ea typeface="+mn-ea"/>
                <a:cs typeface="+mn-cs"/>
                <a:hlinkClick r:id="rId4"/>
              </a:rPr>
              <a:t>Good Samaritan protections</a:t>
            </a:r>
            <a:r>
              <a:rPr lang="en-US" sz="1400" b="0" i="0" kern="1200" dirty="0">
                <a:solidFill>
                  <a:schemeClr val="tx1"/>
                </a:solidFill>
                <a:effectLst/>
                <a:latin typeface="+mn-lt"/>
                <a:ea typeface="+mn-ea"/>
                <a:cs typeface="+mn-cs"/>
              </a:rPr>
              <a:t> at the local level. Rural communities are more geographically dispersed and have fewer public transportation options. A lack of treatment facilities nearby often means that people must travel great distances, often to neighboring counties, in order to access services.</a:t>
            </a:r>
          </a:p>
          <a:p>
            <a:endParaRPr lang="en-US" sz="1400" b="0" i="0" kern="1200" dirty="0">
              <a:solidFill>
                <a:schemeClr val="tx1"/>
              </a:solidFill>
              <a:effectLst/>
              <a:latin typeface="+mn-lt"/>
              <a:ea typeface="+mn-ea"/>
              <a:cs typeface="+mn-cs"/>
            </a:endParaRPr>
          </a:p>
          <a:p>
            <a:r>
              <a:rPr lang="en-US" sz="1400" b="0" i="0" kern="1200" dirty="0">
                <a:solidFill>
                  <a:schemeClr val="tx1"/>
                </a:solidFill>
                <a:effectLst/>
                <a:latin typeface="+mn-lt"/>
                <a:ea typeface="+mn-ea"/>
                <a:cs typeface="+mn-cs"/>
              </a:rPr>
              <a:t>Source:</a:t>
            </a:r>
          </a:p>
          <a:p>
            <a:r>
              <a:rPr lang="en-US" sz="1400" b="0" i="0" kern="1200" dirty="0">
                <a:solidFill>
                  <a:schemeClr val="tx1"/>
                </a:solidFill>
                <a:effectLst/>
                <a:latin typeface="+mn-lt"/>
                <a:ea typeface="+mn-ea"/>
                <a:cs typeface="+mn-cs"/>
              </a:rPr>
              <a:t>www.ruralhealthinfo.org,</a:t>
            </a:r>
            <a:r>
              <a:rPr lang="en-US" sz="1400" b="0" i="0" kern="1200" baseline="0" dirty="0">
                <a:solidFill>
                  <a:schemeClr val="tx1"/>
                </a:solidFill>
                <a:effectLst/>
                <a:latin typeface="+mn-lt"/>
                <a:ea typeface="+mn-ea"/>
                <a:cs typeface="+mn-cs"/>
              </a:rPr>
              <a:t> &amp; </a:t>
            </a:r>
            <a:r>
              <a:rPr lang="en-US" sz="1400" b="0" i="0" kern="1200" dirty="0">
                <a:solidFill>
                  <a:schemeClr val="tx1"/>
                </a:solidFill>
                <a:effectLst/>
                <a:latin typeface="+mn-lt"/>
                <a:ea typeface="+mn-ea"/>
                <a:cs typeface="+mn-cs"/>
              </a:rPr>
              <a:t>Pullen, E., &amp; </a:t>
            </a:r>
            <a:r>
              <a:rPr lang="en-US" sz="1400" b="0" i="0" kern="1200" dirty="0" err="1">
                <a:solidFill>
                  <a:schemeClr val="tx1"/>
                </a:solidFill>
                <a:effectLst/>
                <a:latin typeface="+mn-lt"/>
                <a:ea typeface="+mn-ea"/>
                <a:cs typeface="+mn-cs"/>
              </a:rPr>
              <a:t>Oser</a:t>
            </a:r>
            <a:r>
              <a:rPr lang="en-US" sz="1400" b="0" i="0" kern="1200" dirty="0">
                <a:solidFill>
                  <a:schemeClr val="tx1"/>
                </a:solidFill>
                <a:effectLst/>
                <a:latin typeface="+mn-lt"/>
                <a:ea typeface="+mn-ea"/>
                <a:cs typeface="+mn-cs"/>
              </a:rPr>
              <a:t>, C. (2014). Barriers to Substance Abuse Treatment in Rural and Urban Communities: A Counselor Perspective. </a:t>
            </a:r>
            <a:r>
              <a:rPr lang="en-US" sz="1400" b="0" i="1" kern="1200" dirty="0" err="1">
                <a:solidFill>
                  <a:schemeClr val="tx1"/>
                </a:solidFill>
                <a:effectLst/>
                <a:latin typeface="+mn-lt"/>
                <a:ea typeface="+mn-ea"/>
                <a:cs typeface="+mn-cs"/>
              </a:rPr>
              <a:t>Subst</a:t>
            </a:r>
            <a:r>
              <a:rPr lang="en-US" sz="1400" b="0" i="1" kern="1200" dirty="0">
                <a:solidFill>
                  <a:schemeClr val="tx1"/>
                </a:solidFill>
                <a:effectLst/>
                <a:latin typeface="+mn-lt"/>
                <a:ea typeface="+mn-ea"/>
                <a:cs typeface="+mn-cs"/>
              </a:rPr>
              <a:t> Use Misuse</a:t>
            </a:r>
            <a:r>
              <a:rPr lang="en-US" sz="1400" b="0" i="0" kern="1200" dirty="0">
                <a:solidFill>
                  <a:schemeClr val="tx1"/>
                </a:solidFill>
                <a:effectLst/>
                <a:latin typeface="+mn-lt"/>
                <a:ea typeface="+mn-ea"/>
                <a:cs typeface="+mn-cs"/>
              </a:rPr>
              <a:t>, </a:t>
            </a:r>
            <a:r>
              <a:rPr lang="en-US" sz="1400" b="0" i="1" kern="1200" dirty="0">
                <a:solidFill>
                  <a:schemeClr val="tx1"/>
                </a:solidFill>
                <a:effectLst/>
                <a:latin typeface="+mn-lt"/>
                <a:ea typeface="+mn-ea"/>
                <a:cs typeface="+mn-cs"/>
              </a:rPr>
              <a:t>49</a:t>
            </a:r>
            <a:r>
              <a:rPr lang="en-US" sz="1400" b="0" i="0" kern="1200" dirty="0">
                <a:solidFill>
                  <a:schemeClr val="tx1"/>
                </a:solidFill>
                <a:effectLst/>
                <a:latin typeface="+mn-lt"/>
                <a:ea typeface="+mn-ea"/>
                <a:cs typeface="+mn-cs"/>
              </a:rPr>
              <a:t>(7), 891-901.</a:t>
            </a:r>
            <a:endParaRPr lang="en-US" sz="1400" dirty="0"/>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4163006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spcAft>
                <a:spcPts val="609"/>
              </a:spcAft>
              <a:buFont typeface="Arial" panose="020B0604020202020204" pitchFamily="34" charset="0"/>
              <a:buChar char="•"/>
            </a:pPr>
            <a:r>
              <a:rPr lang="en-US" dirty="0"/>
              <a:t>The areas of on this map in gray designate frontier counties, which have be defined as having less than 7 people per square mile. According to the 2010 US Census, there are 518 counties in the US that meet the definition of frontier, with approximately 1.8 percent of the total US population living in these counties.</a:t>
            </a:r>
          </a:p>
          <a:p>
            <a:pPr marL="171450" indent="-171450">
              <a:spcAft>
                <a:spcPts val="609"/>
              </a:spcAft>
              <a:buFont typeface="Arial" panose="020B0604020202020204" pitchFamily="34" charset="0"/>
              <a:buChar char="•"/>
            </a:pPr>
            <a:r>
              <a:rPr lang="en-US" dirty="0"/>
              <a:t>Ask participants to express their thoughts after viewing the map. </a:t>
            </a:r>
          </a:p>
          <a:p>
            <a:pPr marL="628650" lvl="1" indent="-171450">
              <a:spcAft>
                <a:spcPts val="609"/>
              </a:spcAft>
              <a:buFont typeface="Arial" panose="020B0604020202020204" pitchFamily="34" charset="0"/>
              <a:buChar char="•"/>
            </a:pPr>
            <a:r>
              <a:rPr lang="en-US" dirty="0"/>
              <a:t>It is easy to see that the Midwest and Western parts of the US have the majority of states with frontier counties which certainly impacts service delivery.</a:t>
            </a:r>
          </a:p>
          <a:p>
            <a:pPr marL="171450" indent="-171450">
              <a:spcAft>
                <a:spcPts val="609"/>
              </a:spcAft>
              <a:buFont typeface="Arial" panose="020B0604020202020204" pitchFamily="34" charset="0"/>
              <a:buChar char="•"/>
            </a:pPr>
            <a:r>
              <a:rPr lang="en-US" dirty="0"/>
              <a:t>If participants are interested in knowing what counties in their state meet the criteria for frontier, the link on the slide (and below) goes to an Excel spread sheet that includes all counties by state that are frontier.</a:t>
            </a:r>
          </a:p>
          <a:p>
            <a:pPr marL="171450" indent="-171450">
              <a:buFont typeface="Arial" panose="020B0604020202020204" pitchFamily="34" charset="0"/>
              <a:buChar char="•"/>
            </a:pPr>
            <a:r>
              <a:rPr lang="en-US" dirty="0"/>
              <a:t>The other link listed below refers to the Rural Health Information Hub where the map can be found.</a:t>
            </a:r>
          </a:p>
          <a:p>
            <a:endParaRPr lang="en-US" dirty="0"/>
          </a:p>
          <a:p>
            <a:r>
              <a:rPr lang="en-US" dirty="0"/>
              <a:t>References</a:t>
            </a:r>
          </a:p>
          <a:p>
            <a:pPr marL="236910" indent="-236910"/>
            <a:r>
              <a:rPr lang="en-US" dirty="0"/>
              <a:t>National Center for Frontier Communities. (2014). </a:t>
            </a:r>
            <a:r>
              <a:rPr lang="en-US" i="1" dirty="0"/>
              <a:t>Mapping Process and Data. </a:t>
            </a:r>
            <a:r>
              <a:rPr lang="en-US" dirty="0"/>
              <a:t>Retrieved from </a:t>
            </a:r>
            <a:r>
              <a:rPr lang="en-US" u="sng" dirty="0"/>
              <a:t>http://</a:t>
            </a:r>
            <a:r>
              <a:rPr lang="en-US" u="sng" dirty="0" err="1"/>
              <a:t>frontierus.org</a:t>
            </a:r>
            <a:r>
              <a:rPr lang="en-US" u="sng" dirty="0"/>
              <a:t>/wp-content/uploads/2019/10/Frontier-and-Remote-Counties-from-1990-2000.pdf </a:t>
            </a:r>
          </a:p>
          <a:p>
            <a:pPr marL="236910" indent="-236910"/>
            <a:r>
              <a:rPr lang="en-US" dirty="0" err="1"/>
              <a:t>RHIhub</a:t>
            </a:r>
            <a:r>
              <a:rPr lang="en-US" dirty="0"/>
              <a:t>. (</a:t>
            </a:r>
            <a:r>
              <a:rPr lang="en-US" dirty="0" err="1"/>
              <a:t>n.d.</a:t>
            </a:r>
            <a:r>
              <a:rPr lang="en-US" dirty="0"/>
              <a:t>). Frontier Counties (Fewer than 7 people per square mile). Retrieved from </a:t>
            </a:r>
            <a:r>
              <a:rPr lang="en-US" u="sng" dirty="0">
                <a:hlinkClick r:id="rId3"/>
              </a:rPr>
              <a:t>https://www.ruralhealthinfo.org/rural-maps/mapfiles/frontier.jpg</a:t>
            </a:r>
            <a:endParaRPr lang="en-US" dirty="0"/>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4</a:t>
            </a:fld>
            <a:endParaRPr lang="en-US"/>
          </a:p>
        </p:txBody>
      </p:sp>
    </p:spTree>
    <p:extLst>
      <p:ext uri="{BB962C8B-B14F-4D97-AF65-F5344CB8AC3E}">
        <p14:creationId xmlns:p14="http://schemas.microsoft.com/office/powerpoint/2010/main" val="2216260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Source: Prevention Collaboration in Action: Collaborating to Address the Opioid Crisis: Engaging People Who Use Drugs in Prevention Efforts: Strategies for Reducing Stigma. Retrieved from </a:t>
            </a:r>
            <a:r>
              <a:rPr lang="en-US" sz="1400" dirty="0">
                <a:latin typeface="Arial" panose="020B0604020202020204" pitchFamily="34" charset="0"/>
                <a:cs typeface="Arial" panose="020B0604020202020204" pitchFamily="34" charset="0"/>
                <a:hlinkClick r:id="rId3"/>
              </a:rPr>
              <a:t>https://iseralaska.org/static/akpfs/engaging-people-who-use-drugs.pdf </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5</a:t>
            </a:fld>
            <a:endParaRPr lang="en-US"/>
          </a:p>
        </p:txBody>
      </p:sp>
    </p:spTree>
    <p:extLst>
      <p:ext uri="{BB962C8B-B14F-4D97-AF65-F5344CB8AC3E}">
        <p14:creationId xmlns:p14="http://schemas.microsoft.com/office/powerpoint/2010/main" val="2848014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Source: </a:t>
            </a:r>
            <a:r>
              <a:rPr lang="en-US" sz="1400" i="1" dirty="0">
                <a:latin typeface="Arial" panose="020B0604020202020204" pitchFamily="34" charset="0"/>
                <a:cs typeface="Arial" panose="020B0604020202020204" pitchFamily="34" charset="0"/>
              </a:rPr>
              <a:t>The National Alliance Of Advocates For Buprenorphine Treatment</a:t>
            </a:r>
            <a:r>
              <a:rPr lang="en-US" sz="1400" dirty="0">
                <a:latin typeface="Arial" panose="020B0604020202020204" pitchFamily="34" charset="0"/>
                <a:cs typeface="Arial" panose="020B0604020202020204" pitchFamily="34" charset="0"/>
              </a:rPr>
              <a:t>.</a:t>
            </a:r>
            <a:r>
              <a:rPr lang="en-US" sz="1400" i="1" dirty="0">
                <a:latin typeface="Arial" panose="020B0604020202020204" pitchFamily="34" charset="0"/>
                <a:cs typeface="Arial" panose="020B0604020202020204" pitchFamily="34" charset="0"/>
              </a:rPr>
              <a:t>NAABT.org</a:t>
            </a:r>
            <a:r>
              <a:rPr lang="en-US" sz="1400" dirty="0">
                <a:latin typeface="Arial" panose="020B0604020202020204" pitchFamily="34" charset="0"/>
                <a:cs typeface="Arial" panose="020B0604020202020204" pitchFamily="34" charset="0"/>
              </a:rPr>
              <a:t> (2008).  Retrieved from </a:t>
            </a:r>
            <a:r>
              <a:rPr lang="en-US" sz="1400" dirty="0">
                <a:latin typeface="Arial" panose="020B0604020202020204" pitchFamily="34" charset="0"/>
                <a:cs typeface="Arial" panose="020B0604020202020204" pitchFamily="34" charset="0"/>
                <a:hlinkClick r:id="rId3"/>
              </a:rPr>
              <a:t>https://www.naabt.org/documents/NAABT_Language.pdf</a:t>
            </a:r>
            <a:r>
              <a:rPr lang="en-US" sz="1400" dirty="0">
                <a:latin typeface="Arial" panose="020B0604020202020204" pitchFamily="34" charset="0"/>
                <a:cs typeface="Arial" panose="020B0604020202020204" pitchFamily="34" charset="0"/>
              </a:rPr>
              <a:t> </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161242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b="0" i="0" kern="1200" dirty="0">
                <a:solidFill>
                  <a:schemeClr val="tx1"/>
                </a:solidFill>
                <a:effectLst/>
                <a:latin typeface="+mn-lt"/>
                <a:ea typeface="+mn-ea"/>
                <a:cs typeface="+mn-cs"/>
              </a:rPr>
              <a:t>A</a:t>
            </a:r>
            <a:r>
              <a:rPr lang="en-US" sz="1400" b="0" i="0" kern="1200" baseline="0" dirty="0">
                <a:solidFill>
                  <a:schemeClr val="tx1"/>
                </a:solidFill>
                <a:effectLst/>
                <a:latin typeface="+mn-lt"/>
                <a:ea typeface="+mn-ea"/>
                <a:cs typeface="+mn-cs"/>
              </a:rPr>
              <a:t> significant gap exists in the research to reduce the stigma of SUD.  A review of 13 studies  consistently found that these methods were successful to educate both the person with SUC and the general public.  </a:t>
            </a:r>
            <a:endParaRPr lang="en-US" sz="1400" b="0" i="0" kern="1200" dirty="0">
              <a:solidFill>
                <a:schemeClr val="tx1"/>
              </a:solidFill>
              <a:effectLst/>
              <a:latin typeface="+mn-lt"/>
              <a:ea typeface="+mn-ea"/>
              <a:cs typeface="+mn-cs"/>
            </a:endParaRPr>
          </a:p>
          <a:p>
            <a:endParaRPr lang="en-US" sz="1400" b="0" i="0" kern="1200" dirty="0">
              <a:solidFill>
                <a:schemeClr val="tx1"/>
              </a:solidFill>
              <a:effectLst/>
              <a:latin typeface="+mn-lt"/>
              <a:ea typeface="+mn-ea"/>
              <a:cs typeface="+mn-cs"/>
            </a:endParaRPr>
          </a:p>
          <a:p>
            <a:endParaRPr lang="en-US" sz="1400" b="0" i="0" kern="1200" dirty="0">
              <a:solidFill>
                <a:schemeClr val="tx1"/>
              </a:solidFill>
              <a:effectLst/>
              <a:latin typeface="+mn-lt"/>
              <a:ea typeface="+mn-ea"/>
              <a:cs typeface="+mn-cs"/>
            </a:endParaRPr>
          </a:p>
          <a:p>
            <a:r>
              <a:rPr lang="en-US" sz="1400" b="0" i="0" kern="1200" dirty="0">
                <a:solidFill>
                  <a:schemeClr val="tx1"/>
                </a:solidFill>
                <a:effectLst/>
                <a:latin typeface="+mn-lt"/>
                <a:ea typeface="+mn-ea"/>
                <a:cs typeface="+mn-cs"/>
              </a:rPr>
              <a:t>Source:</a:t>
            </a:r>
            <a:r>
              <a:rPr lang="en-US" sz="1400" b="0" i="0" kern="1200" baseline="0" dirty="0">
                <a:solidFill>
                  <a:schemeClr val="tx1"/>
                </a:solidFill>
                <a:effectLst/>
                <a:latin typeface="+mn-lt"/>
                <a:ea typeface="+mn-ea"/>
                <a:cs typeface="+mn-cs"/>
              </a:rPr>
              <a:t> </a:t>
            </a:r>
            <a:r>
              <a:rPr lang="en-US" sz="1400" dirty="0"/>
              <a:t>Livingston, J., Milne, T., Fang, M.L., &amp; Amari, E. (2011). The effectiveness of interventions for reducing stigma related to substance use disorders: a systematic review. </a:t>
            </a:r>
            <a:r>
              <a:rPr lang="en-US" sz="1400" i="1" dirty="0"/>
              <a:t>Addiction</a:t>
            </a:r>
            <a:r>
              <a:rPr lang="en-US" sz="1400" dirty="0"/>
              <a:t>, </a:t>
            </a:r>
            <a:r>
              <a:rPr lang="en-US" sz="1400" i="1" dirty="0"/>
              <a:t>107</a:t>
            </a:r>
            <a:r>
              <a:rPr lang="en-US" sz="1400" dirty="0"/>
              <a:t>(), 39-50.</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7</a:t>
            </a:fld>
            <a:endParaRPr lang="en-US"/>
          </a:p>
        </p:txBody>
      </p:sp>
    </p:spTree>
    <p:extLst>
      <p:ext uri="{BB962C8B-B14F-4D97-AF65-F5344CB8AC3E}">
        <p14:creationId xmlns:p14="http://schemas.microsoft.com/office/powerpoint/2010/main" val="138274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Source: Livingston, J., Milne, T., Fang, M.L., &amp; Amari, E. (2011). The effectiveness of interventions for reducing stigma related to substance use disorders: a systematic review. </a:t>
            </a:r>
            <a:r>
              <a:rPr lang="en-US" sz="1400" i="1" dirty="0">
                <a:latin typeface="Arial" panose="020B0604020202020204" pitchFamily="34" charset="0"/>
                <a:cs typeface="Arial" panose="020B0604020202020204" pitchFamily="34" charset="0"/>
              </a:rPr>
              <a:t>Addiction</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107</a:t>
            </a:r>
            <a:r>
              <a:rPr lang="en-US" sz="1400" dirty="0">
                <a:latin typeface="Arial" panose="020B0604020202020204" pitchFamily="34" charset="0"/>
                <a:cs typeface="Arial" panose="020B0604020202020204" pitchFamily="34" charset="0"/>
              </a:rPr>
              <a:t>, 39-50.</a:t>
            </a:r>
          </a:p>
          <a:p>
            <a:r>
              <a:rPr lang="en-US" sz="14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75407F5E-1248-0D41-AA81-B50EA45314DF}" type="slidenum">
              <a:rPr lang="en-US" smtClean="0"/>
              <a:t>8</a:t>
            </a:fld>
            <a:endParaRPr lang="en-US"/>
          </a:p>
        </p:txBody>
      </p:sp>
    </p:spTree>
    <p:extLst>
      <p:ext uri="{BB962C8B-B14F-4D97-AF65-F5344CB8AC3E}">
        <p14:creationId xmlns:p14="http://schemas.microsoft.com/office/powerpoint/2010/main" val="1137573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i="1" dirty="0"/>
              <a:t>Discussion:</a:t>
            </a:r>
          </a:p>
          <a:p>
            <a:pPr marL="171450" indent="-171450">
              <a:buFont typeface="Arial" panose="020B0604020202020204" pitchFamily="34" charset="0"/>
              <a:buChar char="•"/>
            </a:pPr>
            <a:r>
              <a:rPr lang="en-US" sz="1400" i="1" dirty="0"/>
              <a:t>What might be some effective ways of decreasing</a:t>
            </a:r>
            <a:r>
              <a:rPr lang="en-US" sz="1400" i="1" baseline="0" dirty="0"/>
              <a:t> the stigma associated with SUD in rural areas?</a:t>
            </a:r>
            <a:endParaRPr lang="en-US" sz="1400" i="1" dirty="0"/>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Source:</a:t>
            </a:r>
            <a:r>
              <a:rPr lang="en-US" sz="1400" baseline="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Source: Livingston, J., Milne, T., Fang, M.L., &amp; Amari, E. (2011). The effectiveness of interventions for reducing stigma related to substance use disorders: a systematic review. </a:t>
            </a:r>
            <a:r>
              <a:rPr lang="en-US" sz="1400" i="1" dirty="0">
                <a:latin typeface="Arial" panose="020B0604020202020204" pitchFamily="34" charset="0"/>
                <a:cs typeface="Arial" panose="020B0604020202020204" pitchFamily="34" charset="0"/>
              </a:rPr>
              <a:t>Addiction</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107</a:t>
            </a:r>
            <a:r>
              <a:rPr lang="en-US" sz="1400" dirty="0">
                <a:latin typeface="Arial" panose="020B0604020202020204" pitchFamily="34" charset="0"/>
                <a:cs typeface="Arial" panose="020B0604020202020204" pitchFamily="34" charset="0"/>
              </a:rPr>
              <a:t>, 39-50.</a:t>
            </a:r>
          </a:p>
          <a:p>
            <a:r>
              <a:rPr lang="en-US" sz="14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75407F5E-1248-0D41-AA81-B50EA45314DF}" type="slidenum">
              <a:rPr lang="en-US" smtClean="0"/>
              <a:t>9</a:t>
            </a:fld>
            <a:endParaRPr lang="en-US"/>
          </a:p>
        </p:txBody>
      </p:sp>
    </p:spTree>
    <p:extLst>
      <p:ext uri="{BB962C8B-B14F-4D97-AF65-F5344CB8AC3E}">
        <p14:creationId xmlns:p14="http://schemas.microsoft.com/office/powerpoint/2010/main" val="2986061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p:cNvSpPr>
            <a:spLocks noGrp="1"/>
          </p:cNvSpPr>
          <p:nvPr>
            <p:ph type="pic" sz="quarter" idx="10" hasCustomPrompt="1"/>
          </p:nvPr>
        </p:nvSpPr>
        <p:spPr>
          <a:xfrm>
            <a:off x="2148418" y="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ATTC Stacked bars here on actual first slide (not in Master).  Don’t forget to add alt text.</a:t>
            </a:r>
          </a:p>
        </p:txBody>
      </p:sp>
    </p:spTree>
    <p:custDataLst>
      <p:tags r:id="rId1"/>
    </p:custDataLst>
    <p:extLst>
      <p:ext uri="{BB962C8B-B14F-4D97-AF65-F5344CB8AC3E}">
        <p14:creationId xmlns:p14="http://schemas.microsoft.com/office/powerpoint/2010/main" val="54002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332943" y="1713490"/>
            <a:ext cx="4876800"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1"/>
          </p:nvPr>
        </p:nvSpPr>
        <p:spPr>
          <a:xfrm>
            <a:off x="6995684" y="1713490"/>
            <a:ext cx="4760913" cy="3454400"/>
          </a:xfrm>
        </p:spPr>
        <p:txBody>
          <a:bodyPr/>
          <a:lstStyle/>
          <a:p>
            <a:endParaRPr lang="en-US"/>
          </a:p>
        </p:txBody>
      </p:sp>
      <p:sp>
        <p:nvSpPr>
          <p:cNvPr id="5" name="Picture Placeholder 7"/>
          <p:cNvSpPr>
            <a:spLocks noGrp="1"/>
          </p:cNvSpPr>
          <p:nvPr>
            <p:ph type="pic" sz="quarter" idx="12" hasCustomPrompt="1"/>
          </p:nvPr>
        </p:nvSpPr>
        <p:spPr>
          <a:xfrm>
            <a:off x="152401" y="6151564"/>
            <a:ext cx="5236633" cy="706437"/>
          </a:xfrm>
        </p:spPr>
        <p:txBody>
          <a:bodyPr/>
          <a:lstStyle>
            <a:lvl1pPr>
              <a:defRPr baseline="0"/>
            </a:lvl1pPr>
          </a:lstStyle>
          <a:p>
            <a:r>
              <a:rPr lang="en-US" dirty="0"/>
              <a:t>Your logo on Master slide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1251493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099" y="1360457"/>
            <a:ext cx="51574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099"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3" y="1360457"/>
            <a:ext cx="51828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513"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p:cNvSpPr>
          <p:nvPr>
            <p:ph type="pic" sz="quarter" idx="10"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081816"/>
          </a:xfrm>
        </p:spPr>
        <p:txBody>
          <a:bodyPr/>
          <a:lstStyle/>
          <a:p>
            <a:r>
              <a:rPr lang="en-US" dirty="0"/>
              <a:t>Click to edit Master title style</a:t>
            </a:r>
          </a:p>
        </p:txBody>
      </p:sp>
      <p:sp>
        <p:nvSpPr>
          <p:cNvPr id="7" name="Content Placeholder 6"/>
          <p:cNvSpPr>
            <a:spLocks noGrp="1"/>
          </p:cNvSpPr>
          <p:nvPr>
            <p:ph sz="quarter" idx="10"/>
          </p:nvPr>
        </p:nvSpPr>
        <p:spPr>
          <a:xfrm>
            <a:off x="3716340" y="5004952"/>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276228" y="1710896"/>
            <a:ext cx="4919889" cy="317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996113" y="1710890"/>
            <a:ext cx="4919472"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p:cNvSpPr>
          <p:nvPr>
            <p:ph type="pic" sz="quarter" idx="13" hasCustomPrompt="1"/>
          </p:nvPr>
        </p:nvSpPr>
        <p:spPr>
          <a:xfrm>
            <a:off x="152401" y="6151564"/>
            <a:ext cx="5236633" cy="706437"/>
          </a:xfrm>
        </p:spPr>
        <p:txBody>
          <a:bodyPr/>
          <a:lstStyle>
            <a:lvl1pPr>
              <a:defRPr baseline="0"/>
            </a:lvl1pPr>
          </a:lstStyle>
          <a:p>
            <a:r>
              <a:rPr lang="en-US" dirty="0"/>
              <a:t>Your logo on Master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09"/>
            <a:ext cx="12191999" cy="887693"/>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377825" y="3526024"/>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377825" y="1668649"/>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7735888" y="1668643"/>
            <a:ext cx="3570288" cy="1392918"/>
          </a:xfrm>
        </p:spPr>
        <p:txBody>
          <a:bodyPr/>
          <a:lstStyle/>
          <a:p>
            <a:endParaRPr lang="en-US"/>
          </a:p>
        </p:txBody>
      </p:sp>
      <p:sp>
        <p:nvSpPr>
          <p:cNvPr id="17" name="Picture Placeholder 16"/>
          <p:cNvSpPr>
            <a:spLocks noGrp="1"/>
          </p:cNvSpPr>
          <p:nvPr>
            <p:ph type="pic" sz="quarter" idx="14"/>
          </p:nvPr>
        </p:nvSpPr>
        <p:spPr>
          <a:xfrm>
            <a:off x="7735888" y="3526018"/>
            <a:ext cx="3575304" cy="1389888"/>
          </a:xfrm>
        </p:spPr>
        <p:txBody>
          <a:bodyPr/>
          <a:lstStyle/>
          <a:p>
            <a:endParaRPr lang="en-US"/>
          </a:p>
        </p:txBody>
      </p:sp>
      <p:sp>
        <p:nvSpPr>
          <p:cNvPr id="8" name="Picture Placeholder 7"/>
          <p:cNvSpPr>
            <a:spLocks noGrp="1"/>
          </p:cNvSpPr>
          <p:nvPr>
            <p:ph type="pic" sz="quarter" idx="15"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4/8/20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4/8/20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4/8/20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494909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8" r:id="rId13"/>
    <p:sldLayoutId id="2147483663" r:id="rId14"/>
    <p:sldLayoutId id="2147483655" r:id="rId15"/>
    <p:sldLayoutId id="214748365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hyperlink" Target="https://www.networkforphl.org/_asset/qz5pvn/network-naloxone-10-4.pdf"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hyperlink" Target="mailto:Thomasine.heitkamp@und.edu"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www.mpattc.org/" TargetMode="External"/><Relationship Id="rId5" Type="http://schemas.openxmlformats.org/officeDocument/2006/relationships/image" Target="../media/image8.png"/><Relationship Id="rId4" Type="http://schemas.openxmlformats.org/officeDocument/2006/relationships/hyperlink" Target="mailto:nroget@casat.or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0.xml"/><Relationship Id="rId5" Type="http://schemas.openxmlformats.org/officeDocument/2006/relationships/image" Target="../media/image6.jpg"/><Relationship Id="rId4" Type="http://schemas.openxmlformats.org/officeDocument/2006/relationships/hyperlink" Target="http://frontierus.org/mapping-process-and-data/"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14400" y="1660357"/>
            <a:ext cx="10363200" cy="1585458"/>
          </a:xfrm>
        </p:spPr>
        <p:txBody>
          <a:bodyPr>
            <a:normAutofit/>
          </a:bodyPr>
          <a:lstStyle/>
          <a:p>
            <a:r>
              <a:rPr lang="en-US" sz="4800" b="1" dirty="0">
                <a:latin typeface="Arial" panose="020B0604020202020204" pitchFamily="34" charset="0"/>
                <a:cs typeface="Arial" panose="020B0604020202020204" pitchFamily="34" charset="0"/>
              </a:rPr>
              <a:t>The Rural Impact on Stigma and </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Substance Use Disorders (SUDs)</a:t>
            </a:r>
            <a:endParaRPr lang="en-US" sz="4800" dirty="0"/>
          </a:p>
        </p:txBody>
      </p:sp>
      <p:sp>
        <p:nvSpPr>
          <p:cNvPr id="6" name="Subtitle 5"/>
          <p:cNvSpPr>
            <a:spLocks noGrp="1"/>
          </p:cNvSpPr>
          <p:nvPr>
            <p:ph type="subTitle" idx="1"/>
          </p:nvPr>
        </p:nvSpPr>
        <p:spPr>
          <a:xfrm>
            <a:off x="3745892" y="3416961"/>
            <a:ext cx="4700215" cy="1998085"/>
          </a:xfrm>
        </p:spPr>
        <p:txBody>
          <a:bodyPr>
            <a:normAutofit fontScale="85000" lnSpcReduction="20000"/>
          </a:bodyPr>
          <a:lstStyle/>
          <a:p>
            <a:pPr>
              <a:lnSpc>
                <a:spcPct val="120000"/>
              </a:lnSpc>
              <a:spcBef>
                <a:spcPts val="0"/>
              </a:spcBef>
            </a:pPr>
            <a:r>
              <a:rPr lang="en-US" dirty="0">
                <a:latin typeface="Arial" panose="020B0604020202020204" pitchFamily="34" charset="0"/>
                <a:cs typeface="Arial" panose="020B0604020202020204" pitchFamily="34" charset="0"/>
              </a:rPr>
              <a:t>Prepared by:</a:t>
            </a:r>
          </a:p>
          <a:p>
            <a:pPr>
              <a:lnSpc>
                <a:spcPct val="120000"/>
              </a:lnSpc>
              <a:spcBef>
                <a:spcPts val="0"/>
              </a:spcBef>
            </a:pPr>
            <a:r>
              <a:rPr lang="en-US" dirty="0">
                <a:latin typeface="Arial" panose="020B0604020202020204" pitchFamily="34" charset="0"/>
                <a:cs typeface="Arial" panose="020B0604020202020204" pitchFamily="34" charset="0"/>
              </a:rPr>
              <a:t>Mountain Plains ATTC Staff:</a:t>
            </a:r>
          </a:p>
          <a:p>
            <a:pPr>
              <a:lnSpc>
                <a:spcPct val="120000"/>
              </a:lnSpc>
              <a:spcBef>
                <a:spcPts val="0"/>
              </a:spcBef>
            </a:pPr>
            <a:r>
              <a:rPr lang="en-US" dirty="0">
                <a:latin typeface="Arial" panose="020B0604020202020204" pitchFamily="34" charset="0"/>
                <a:cs typeface="Arial" panose="020B0604020202020204" pitchFamily="34" charset="0"/>
              </a:rPr>
              <a:t>Dr. Tracy </a:t>
            </a:r>
            <a:r>
              <a:rPr lang="en-US" dirty="0" err="1">
                <a:latin typeface="Arial" panose="020B0604020202020204" pitchFamily="34" charset="0"/>
                <a:cs typeface="Arial" panose="020B0604020202020204" pitchFamily="34" charset="0"/>
              </a:rPr>
              <a:t>Evanson</a:t>
            </a:r>
            <a:r>
              <a:rPr lang="en-US" dirty="0">
                <a:latin typeface="Arial" panose="020B0604020202020204" pitchFamily="34" charset="0"/>
                <a:cs typeface="Arial" panose="020B0604020202020204" pitchFamily="34" charset="0"/>
              </a:rPr>
              <a:t> PhD, RN, PHNA-BC</a:t>
            </a:r>
          </a:p>
          <a:p>
            <a:pPr>
              <a:lnSpc>
                <a:spcPct val="120000"/>
              </a:lnSpc>
              <a:spcBef>
                <a:spcPts val="0"/>
              </a:spcBef>
            </a:pPr>
            <a:r>
              <a:rPr lang="en-US" dirty="0">
                <a:latin typeface="Arial" panose="020B0604020202020204" pitchFamily="34" charset="0"/>
                <a:cs typeface="Arial" panose="020B0604020202020204" pitchFamily="34" charset="0"/>
              </a:rPr>
              <a:t>University of North Dakota</a:t>
            </a:r>
          </a:p>
          <a:p>
            <a:pPr>
              <a:lnSpc>
                <a:spcPct val="120000"/>
              </a:lnSpc>
              <a:spcBef>
                <a:spcPts val="0"/>
              </a:spcBef>
            </a:pPr>
            <a:r>
              <a:rPr lang="en-US" sz="2000" dirty="0">
                <a:latin typeface="Arial" panose="020B0604020202020204" pitchFamily="34" charset="0"/>
                <a:cs typeface="Arial" panose="020B0604020202020204" pitchFamily="34" charset="0"/>
              </a:rPr>
              <a:t>Grand Forks, ND 58202</a:t>
            </a:r>
          </a:p>
          <a:p>
            <a:pPr>
              <a:lnSpc>
                <a:spcPct val="120000"/>
              </a:lnSpc>
              <a:spcBef>
                <a:spcPts val="0"/>
              </a:spcBef>
            </a:pPr>
            <a:r>
              <a:rPr lang="en-US" sz="2000" dirty="0">
                <a:latin typeface="Arial" panose="020B0604020202020204" pitchFamily="34" charset="0"/>
                <a:cs typeface="Arial" panose="020B0604020202020204" pitchFamily="34" charset="0"/>
              </a:rPr>
              <a:t>701-777-4520</a:t>
            </a:r>
          </a:p>
          <a:p>
            <a:pPr>
              <a:lnSpc>
                <a:spcPct val="120000"/>
              </a:lnSpc>
              <a:spcBef>
                <a:spcPts val="0"/>
              </a:spcBef>
            </a:pPr>
            <a:endParaRPr lang="en-US" sz="2000" dirty="0">
              <a:latin typeface="Arial" panose="020B0604020202020204" pitchFamily="34" charset="0"/>
              <a:cs typeface="Arial" panose="020B0604020202020204" pitchFamily="34" charset="0"/>
            </a:endParaRPr>
          </a:p>
          <a:p>
            <a:endParaRPr lang="en-US" dirty="0"/>
          </a:p>
        </p:txBody>
      </p:sp>
      <p:pic>
        <p:nvPicPr>
          <p:cNvPr id="4" name="Picture Placeholder 3" descr="Mountain Plains Addiction Technology Transfer Center Logo"/>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2891326" y="155055"/>
            <a:ext cx="6409346" cy="1143000"/>
          </a:xfrm>
        </p:spPr>
      </p:pic>
      <p:pic>
        <p:nvPicPr>
          <p:cNvPr id="2" name="Picture 1" descr="stacked bars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176" y="5113420"/>
            <a:ext cx="3421823" cy="1744579"/>
          </a:xfrm>
          <a:prstGeom prst="rect">
            <a:avLst/>
          </a:prstGeom>
        </p:spPr>
      </p:pic>
      <p:pic>
        <p:nvPicPr>
          <p:cNvPr id="3" name="Picture 2" descr="substance abuse and mental health services administration logo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1105" y="5350321"/>
            <a:ext cx="3492391" cy="1270776"/>
          </a:xfrm>
          <a:prstGeom prst="rect">
            <a:avLst/>
          </a:prstGeom>
        </p:spPr>
      </p:pic>
    </p:spTree>
    <p:custDataLst>
      <p:tags r:id="rId1"/>
    </p:custDataLst>
    <p:extLst>
      <p:ext uri="{BB962C8B-B14F-4D97-AF65-F5344CB8AC3E}">
        <p14:creationId xmlns:p14="http://schemas.microsoft.com/office/powerpoint/2010/main" val="1436088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183091" cy="1325563"/>
          </a:xfrm>
        </p:spPr>
        <p:txBody>
          <a:bodyPr>
            <a:normAutofit fontScale="90000"/>
          </a:bodyPr>
          <a:lstStyle/>
          <a:p>
            <a:r>
              <a:rPr lang="en-US" b="1" dirty="0">
                <a:latin typeface="Arial" panose="020B0604020202020204" pitchFamily="34" charset="0"/>
                <a:cs typeface="Arial" panose="020B0604020202020204" pitchFamily="34" charset="0"/>
              </a:rPr>
              <a:t>Rural Programs can also Address Stigma through Good Samaritan Protections</a:t>
            </a:r>
            <a:endParaRPr lang="en-US" dirty="0">
              <a:cs typeface="Arial" panose="020B0604020202020204"/>
            </a:endParaRPr>
          </a:p>
        </p:txBody>
      </p:sp>
      <p:sp>
        <p:nvSpPr>
          <p:cNvPr id="3" name="Content Placeholder 2"/>
          <p:cNvSpPr>
            <a:spLocks noGrp="1"/>
          </p:cNvSpPr>
          <p:nvPr>
            <p:ph sz="quarter" idx="10"/>
          </p:nvPr>
        </p:nvSpPr>
        <p:spPr>
          <a:xfrm>
            <a:off x="838200" y="1690688"/>
            <a:ext cx="10515600" cy="4087812"/>
          </a:xfrm>
        </p:spPr>
        <p:txBody>
          <a:bodyPr>
            <a:normAutofit/>
          </a:bodyPr>
          <a:lstStyle/>
          <a:p>
            <a:pPr>
              <a:lnSpc>
                <a:spcPct val="110000"/>
              </a:lnSpc>
            </a:pPr>
            <a:r>
              <a:rPr lang="en-US" sz="2400" b="1" dirty="0">
                <a:latin typeface="Arial" panose="020B0604020202020204" pitchFamily="34" charset="0"/>
                <a:cs typeface="Arial" panose="020B0604020202020204" pitchFamily="34" charset="0"/>
              </a:rPr>
              <a:t>Good Samaritan Drug Overdose Laws</a:t>
            </a:r>
            <a:r>
              <a:rPr lang="en-US" sz="2400" dirty="0">
                <a:latin typeface="Arial" panose="020B0604020202020204" pitchFamily="34" charset="0"/>
                <a:cs typeface="Arial" panose="020B0604020202020204" pitchFamily="34" charset="0"/>
              </a:rPr>
              <a:t>: Provide immunity from criminal prosecution to individuals experiencing an overdose or their companion to request emergency services during an overdose in an effort to prevent overdose-related fatalities</a:t>
            </a:r>
          </a:p>
          <a:p>
            <a:pPr>
              <a:lnSpc>
                <a:spcPct val="110000"/>
              </a:lnSpc>
            </a:pPr>
            <a:endParaRPr lang="en-US" sz="1200" dirty="0">
              <a:latin typeface="Arial" panose="020B0604020202020204" pitchFamily="34" charset="0"/>
              <a:cs typeface="Arial" panose="020B0604020202020204" pitchFamily="34" charset="0"/>
            </a:endParaRPr>
          </a:p>
          <a:p>
            <a:pPr>
              <a:lnSpc>
                <a:spcPct val="110000"/>
              </a:lnSpc>
            </a:pPr>
            <a:r>
              <a:rPr lang="en-US" sz="2400" dirty="0">
                <a:latin typeface="Arial" panose="020B0604020202020204" pitchFamily="34" charset="0"/>
                <a:cs typeface="Arial" panose="020B0604020202020204" pitchFamily="34" charset="0"/>
              </a:rPr>
              <a:t>These laws can also help to support naloxone expansion programs by </a:t>
            </a:r>
            <a:r>
              <a:rPr lang="en-US" sz="2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providing immunity from criminal prosecution</a:t>
            </a:r>
            <a:r>
              <a:rPr lang="en-US" sz="2400" dirty="0">
                <a:latin typeface="Arial" panose="020B0604020202020204" pitchFamily="34" charset="0"/>
                <a:cs typeface="Arial" panose="020B0604020202020204" pitchFamily="34" charset="0"/>
              </a:rPr>
              <a:t> to individuals experiencing an overdose or their companion to request emergency services during an overdose in an effort to prevent overdose-related fatalities.</a:t>
            </a:r>
          </a:p>
          <a:p>
            <a:pPr marL="0" indent="0">
              <a:lnSpc>
                <a:spcPct val="110000"/>
              </a:lnSpc>
              <a:buNone/>
            </a:pPr>
            <a:endParaRPr lang="en-US" dirty="0"/>
          </a:p>
        </p:txBody>
      </p:sp>
      <p:sp>
        <p:nvSpPr>
          <p:cNvPr id="4" name="Rectangle 3"/>
          <p:cNvSpPr/>
          <p:nvPr/>
        </p:nvSpPr>
        <p:spPr>
          <a:xfrm>
            <a:off x="6096000" y="6023629"/>
            <a:ext cx="3866147"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(National Center for Frontier Communities, 2014)</a:t>
            </a:r>
            <a:endParaRPr lang="en-US" sz="1200" dirty="0"/>
          </a:p>
        </p:txBody>
      </p:sp>
    </p:spTree>
    <p:custDataLst>
      <p:tags r:id="rId1"/>
    </p:custDataLst>
    <p:extLst>
      <p:ext uri="{BB962C8B-B14F-4D97-AF65-F5344CB8AC3E}">
        <p14:creationId xmlns:p14="http://schemas.microsoft.com/office/powerpoint/2010/main" val="1598208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4800" b="1" dirty="0">
                <a:latin typeface="Arial" panose="020B0604020202020204" pitchFamily="34" charset="0"/>
                <a:cs typeface="Arial" panose="020B0604020202020204" pitchFamily="34" charset="0"/>
              </a:rPr>
              <a:t>Case Study</a:t>
            </a:r>
            <a:endParaRPr lang="en-US" sz="48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838200" y="1624765"/>
            <a:ext cx="10515600" cy="4137024"/>
          </a:xfrm>
        </p:spPr>
        <p:txBody>
          <a:bodyPr>
            <a:normAutofit fontScale="92500" lnSpcReduction="10000"/>
          </a:bodyPr>
          <a:lstStyle/>
          <a:p>
            <a:pPr marL="0" indent="0">
              <a:lnSpc>
                <a:spcPct val="100000"/>
              </a:lnSpc>
              <a:buClr>
                <a:schemeClr val="accent2"/>
              </a:buClr>
              <a:buNone/>
            </a:pPr>
            <a:r>
              <a:rPr lang="en-US" sz="3200" b="1" dirty="0">
                <a:latin typeface="Arial" panose="020B0604020202020204" pitchFamily="34" charset="0"/>
                <a:cs typeface="Arial" panose="020B0604020202020204" pitchFamily="34" charset="0"/>
              </a:rPr>
              <a:t>Overview</a:t>
            </a:r>
          </a:p>
          <a:p>
            <a:pPr marL="0" indent="0">
              <a:lnSpc>
                <a:spcPct val="100000"/>
              </a:lnSpc>
              <a:buClr>
                <a:schemeClr val="accent2"/>
              </a:buClr>
              <a:buNone/>
            </a:pPr>
            <a:endParaRPr lang="en-US" sz="1000" b="1" dirty="0">
              <a:latin typeface="Arial" panose="020B0604020202020204" pitchFamily="34" charset="0"/>
              <a:cs typeface="Arial" panose="020B0604020202020204" pitchFamily="34" charset="0"/>
            </a:endParaRPr>
          </a:p>
          <a:p>
            <a:pPr>
              <a:lnSpc>
                <a:spcPct val="100000"/>
              </a:lnSpc>
            </a:pPr>
            <a:r>
              <a:rPr lang="en-US" sz="2400" dirty="0">
                <a:latin typeface="Arial" panose="020B0604020202020204" pitchFamily="34" charset="0"/>
                <a:cs typeface="Arial" panose="020B0604020202020204" pitchFamily="34" charset="0"/>
              </a:rPr>
              <a:t>Chris is a person with SUD, who lives in a community of 1,000 people.  </a:t>
            </a:r>
          </a:p>
          <a:p>
            <a:pPr>
              <a:lnSpc>
                <a:spcPct val="100000"/>
              </a:lnSpc>
            </a:pPr>
            <a:r>
              <a:rPr lang="en-US" sz="2400" dirty="0">
                <a:latin typeface="Arial" panose="020B0604020202020204" pitchFamily="34" charset="0"/>
                <a:cs typeface="Arial" panose="020B0604020202020204" pitchFamily="34" charset="0"/>
              </a:rPr>
              <a:t>The nearest SUD counseling services are an hour drive away from Chris’ home community, and the nearest facility which provides medication assisted treatment (MAT) services is over two hours away.  </a:t>
            </a:r>
          </a:p>
          <a:p>
            <a:pPr>
              <a:lnSpc>
                <a:spcPct val="100000"/>
              </a:lnSpc>
            </a:pPr>
            <a:r>
              <a:rPr lang="en-US" sz="2400" dirty="0">
                <a:latin typeface="Arial" panose="020B0604020202020204" pitchFamily="34" charset="0"/>
                <a:cs typeface="Arial" panose="020B0604020202020204" pitchFamily="34" charset="0"/>
              </a:rPr>
              <a:t>The only provider in Chris’ home community is a family practice physician, who is not waivered to prescribe MAT.  His kids play basketball with one of Chris’ kids, and the office manager in his practice is Chris’ cousin.  </a:t>
            </a:r>
          </a:p>
          <a:p>
            <a:pPr>
              <a:lnSpc>
                <a:spcPct val="100000"/>
              </a:lnSpc>
            </a:pPr>
            <a:r>
              <a:rPr lang="en-US" sz="2400" dirty="0">
                <a:latin typeface="Arial" panose="020B0604020202020204" pitchFamily="34" charset="0"/>
                <a:cs typeface="Arial" panose="020B0604020202020204" pitchFamily="34" charset="0"/>
              </a:rPr>
              <a:t>Chris once tried to bring up concerns about drug usage with the local minister, but the minister’s stance is that misuse of drugs and alcohol is a sin.</a:t>
            </a:r>
          </a:p>
        </p:txBody>
      </p:sp>
    </p:spTree>
    <p:custDataLst>
      <p:tags r:id="rId1"/>
    </p:custDataLst>
    <p:extLst>
      <p:ext uri="{BB962C8B-B14F-4D97-AF65-F5344CB8AC3E}">
        <p14:creationId xmlns:p14="http://schemas.microsoft.com/office/powerpoint/2010/main" val="1038953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8349"/>
          </a:xfrm>
        </p:spPr>
        <p:txBody>
          <a:bodyPr>
            <a:normAutofit/>
          </a:bodyPr>
          <a:lstStyle/>
          <a:p>
            <a:r>
              <a:rPr lang="en-US" sz="4800" b="1" dirty="0">
                <a:latin typeface="Arial" panose="020B0604020202020204" pitchFamily="34" charset="0"/>
                <a:cs typeface="Arial" panose="020B0604020202020204" pitchFamily="34" charset="0"/>
              </a:rPr>
              <a:t>Case Study (</a:t>
            </a:r>
            <a:r>
              <a:rPr lang="en-US" sz="4800" b="1" dirty="0" err="1">
                <a:latin typeface="Arial" panose="020B0604020202020204" pitchFamily="34" charset="0"/>
                <a:cs typeface="Arial" panose="020B0604020202020204" pitchFamily="34" charset="0"/>
              </a:rPr>
              <a:t>cont</a:t>
            </a:r>
            <a:r>
              <a:rPr lang="en-US" sz="4800" b="1" dirty="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0"/>
          </p:nvPr>
        </p:nvSpPr>
        <p:spPr>
          <a:xfrm>
            <a:off x="838200" y="1690688"/>
            <a:ext cx="4924926" cy="3454400"/>
          </a:xfrm>
        </p:spPr>
        <p:txBody>
          <a:bodyPr>
            <a:normAutofit/>
          </a:bodyPr>
          <a:lstStyle/>
          <a:p>
            <a:pPr marL="0" lvl="1" indent="0">
              <a:lnSpc>
                <a:spcPct val="100000"/>
              </a:lnSpc>
              <a:buNone/>
            </a:pPr>
            <a:r>
              <a:rPr lang="en-US" sz="2800" b="1" dirty="0">
                <a:latin typeface="Arial" panose="020B0604020202020204" pitchFamily="34" charset="0"/>
                <a:cs typeface="Arial" panose="020B0604020202020204" pitchFamily="34" charset="0"/>
              </a:rPr>
              <a:t>Or perhaps. . .</a:t>
            </a:r>
          </a:p>
          <a:p>
            <a:pPr marL="457200" lvl="1" indent="0">
              <a:lnSpc>
                <a:spcPct val="100000"/>
              </a:lnSpc>
              <a:buNone/>
            </a:pPr>
            <a:endParaRPr lang="en-US" sz="600" b="1" dirty="0">
              <a:latin typeface="Arial" panose="020B0604020202020204" pitchFamily="34" charset="0"/>
              <a:cs typeface="Arial" panose="020B0604020202020204" pitchFamily="34" charset="0"/>
            </a:endParaRPr>
          </a:p>
          <a:p>
            <a:pPr marL="0" indent="0">
              <a:lnSpc>
                <a:spcPct val="100000"/>
              </a:lnSpc>
              <a:buNone/>
            </a:pPr>
            <a:r>
              <a:rPr lang="en-US" sz="2400" dirty="0">
                <a:latin typeface="Arial" panose="020B0604020202020204" pitchFamily="34" charset="0"/>
                <a:cs typeface="Arial" panose="020B0604020202020204" pitchFamily="34" charset="0"/>
              </a:rPr>
              <a:t>Imagine now that Chris is a single mother of two young children and is pregnant with a third.</a:t>
            </a:r>
          </a:p>
          <a:p>
            <a:pPr marL="0" indent="0">
              <a:lnSpc>
                <a:spcPct val="110000"/>
              </a:lnSpc>
              <a:buNone/>
            </a:pPr>
            <a:endParaRPr lang="en-US" dirty="0"/>
          </a:p>
        </p:txBody>
      </p:sp>
      <p:pic>
        <p:nvPicPr>
          <p:cNvPr id="5" name="Content Placeholder 7" descr="Picture of pregnant woman with two children" title="Picture of pregnant woman with two children">
            <a:extLst>
              <a:ext uri="{FF2B5EF4-FFF2-40B4-BE49-F238E27FC236}">
                <a16:creationId xmlns:a16="http://schemas.microsoft.com/office/drawing/2014/main" id="{1234046D-AE6E-9F47-AE19-57161F8CED2C}"/>
              </a:ext>
            </a:extLst>
          </p:cNvPr>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tretch>
            <a:fillRect/>
          </a:stretch>
        </p:blipFill>
        <p:spPr>
          <a:xfrm>
            <a:off x="6172200" y="1690689"/>
            <a:ext cx="5181600" cy="3454400"/>
          </a:xfrm>
          <a:prstGeom prst="rect">
            <a:avLst/>
          </a:prstGeom>
        </p:spPr>
      </p:pic>
    </p:spTree>
    <p:custDataLst>
      <p:tags r:id="rId1"/>
    </p:custDataLst>
    <p:extLst>
      <p:ext uri="{BB962C8B-B14F-4D97-AF65-F5344CB8AC3E}">
        <p14:creationId xmlns:p14="http://schemas.microsoft.com/office/powerpoint/2010/main" val="2674612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9C49E-DA20-5449-8E7C-0E1D5D04AC07}"/>
              </a:ext>
            </a:extLst>
          </p:cNvPr>
          <p:cNvSpPr>
            <a:spLocks noGrp="1"/>
          </p:cNvSpPr>
          <p:nvPr>
            <p:ph type="title"/>
          </p:nvPr>
        </p:nvSpPr>
        <p:spPr>
          <a:xfrm>
            <a:off x="838200" y="365125"/>
            <a:ext cx="10515600" cy="1325563"/>
          </a:xfrm>
        </p:spPr>
        <p:txBody>
          <a:bodyPr>
            <a:normAutofit/>
          </a:bodyPr>
          <a:lstStyle/>
          <a:p>
            <a:r>
              <a:rPr lang="en-US" sz="4800" b="1" dirty="0"/>
              <a:t>For more information, contact </a:t>
            </a:r>
          </a:p>
        </p:txBody>
      </p:sp>
      <p:sp>
        <p:nvSpPr>
          <p:cNvPr id="4" name="Content Placeholder 3"/>
          <p:cNvSpPr>
            <a:spLocks noGrp="1"/>
          </p:cNvSpPr>
          <p:nvPr>
            <p:ph sz="quarter" idx="10"/>
          </p:nvPr>
        </p:nvSpPr>
        <p:spPr>
          <a:xfrm>
            <a:off x="838200" y="2045836"/>
            <a:ext cx="6200274" cy="1751604"/>
          </a:xfrm>
        </p:spPr>
        <p:txBody>
          <a:bodyPr/>
          <a:lstStyle/>
          <a:p>
            <a:pPr marL="0" indent="0">
              <a:buNone/>
            </a:pPr>
            <a:r>
              <a:rPr lang="en-US" dirty="0"/>
              <a:t>Thomasine </a:t>
            </a:r>
            <a:r>
              <a:rPr lang="en-US" dirty="0" err="1"/>
              <a:t>Heitkamp</a:t>
            </a:r>
            <a:r>
              <a:rPr lang="en-US" dirty="0"/>
              <a:t>, PI/Co-Director </a:t>
            </a:r>
          </a:p>
          <a:p>
            <a:pPr marL="0" indent="0" algn="ctr">
              <a:buNone/>
            </a:pPr>
            <a:r>
              <a:rPr lang="en-US" dirty="0"/>
              <a:t>University of North Dakota </a:t>
            </a:r>
          </a:p>
          <a:p>
            <a:pPr marL="0" indent="0" algn="ctr">
              <a:buNone/>
            </a:pPr>
            <a:r>
              <a:rPr lang="en-US" dirty="0">
                <a:hlinkClick r:id="rId3"/>
              </a:rPr>
              <a:t>Thomasine.heitkamp@und.edu</a:t>
            </a:r>
            <a:r>
              <a:rPr lang="en-US" dirty="0"/>
              <a:t> </a:t>
            </a:r>
          </a:p>
        </p:txBody>
      </p:sp>
      <p:sp>
        <p:nvSpPr>
          <p:cNvPr id="6" name="TextBox 5"/>
          <p:cNvSpPr txBox="1"/>
          <p:nvPr/>
        </p:nvSpPr>
        <p:spPr>
          <a:xfrm>
            <a:off x="6954253" y="2045836"/>
            <a:ext cx="4616115" cy="1384995"/>
          </a:xfrm>
          <a:prstGeom prst="rect">
            <a:avLst/>
          </a:prstGeom>
          <a:noFill/>
        </p:spPr>
        <p:txBody>
          <a:bodyPr wrap="square" rtlCol="0">
            <a:spAutoFit/>
          </a:bodyPr>
          <a:lstStyle/>
          <a:p>
            <a:pPr algn="ctr"/>
            <a:r>
              <a:rPr lang="en-US" sz="2800" dirty="0"/>
              <a:t>Nancy Roget, Co-Director </a:t>
            </a:r>
          </a:p>
          <a:p>
            <a:pPr algn="ctr"/>
            <a:r>
              <a:rPr lang="en-US" sz="2800" dirty="0"/>
              <a:t>University of Nevada, Reno </a:t>
            </a:r>
          </a:p>
          <a:p>
            <a:pPr algn="ctr"/>
            <a:r>
              <a:rPr lang="en-US" sz="2800" dirty="0">
                <a:hlinkClick r:id="rId4"/>
              </a:rPr>
              <a:t>nroget@casat.org</a:t>
            </a:r>
            <a:r>
              <a:rPr lang="en-US" sz="2800" dirty="0"/>
              <a:t> </a:t>
            </a:r>
          </a:p>
        </p:txBody>
      </p:sp>
      <p:pic>
        <p:nvPicPr>
          <p:cNvPr id="7" name="Picture 6" descr="Mountain Plains Addiction Technology Transfer Center (MPATTC) logo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3097" y="4152588"/>
            <a:ext cx="5783271" cy="1031350"/>
          </a:xfrm>
          <a:prstGeom prst="rect">
            <a:avLst/>
          </a:prstGeom>
        </p:spPr>
      </p:pic>
      <p:sp>
        <p:nvSpPr>
          <p:cNvPr id="8" name="TextBox 7"/>
          <p:cNvSpPr txBox="1"/>
          <p:nvPr/>
        </p:nvSpPr>
        <p:spPr>
          <a:xfrm>
            <a:off x="3938337" y="5618747"/>
            <a:ext cx="4888031" cy="369332"/>
          </a:xfrm>
          <a:prstGeom prst="rect">
            <a:avLst/>
          </a:prstGeom>
          <a:noFill/>
        </p:spPr>
        <p:txBody>
          <a:bodyPr wrap="square" rtlCol="0">
            <a:spAutoFit/>
          </a:bodyPr>
          <a:lstStyle/>
          <a:p>
            <a:pPr algn="ctr"/>
            <a:r>
              <a:rPr lang="en-US" dirty="0">
                <a:hlinkClick r:id="rId6"/>
              </a:rPr>
              <a:t>www.mpattc.org</a:t>
            </a:r>
            <a:r>
              <a:rPr lang="en-US" dirty="0"/>
              <a:t> </a:t>
            </a:r>
          </a:p>
        </p:txBody>
      </p:sp>
    </p:spTree>
    <p:extLst>
      <p:ext uri="{BB962C8B-B14F-4D97-AF65-F5344CB8AC3E}">
        <p14:creationId xmlns:p14="http://schemas.microsoft.com/office/powerpoint/2010/main" val="52869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Disclaimer</a:t>
            </a:r>
            <a:endParaRPr lang="en-US" dirty="0"/>
          </a:p>
        </p:txBody>
      </p:sp>
      <p:sp>
        <p:nvSpPr>
          <p:cNvPr id="3" name="Content Placeholder 2"/>
          <p:cNvSpPr>
            <a:spLocks noGrp="1"/>
          </p:cNvSpPr>
          <p:nvPr>
            <p:ph sz="quarter" idx="10"/>
          </p:nvPr>
        </p:nvSpPr>
        <p:spPr>
          <a:xfrm>
            <a:off x="838199" y="1692275"/>
            <a:ext cx="10515601" cy="4137025"/>
          </a:xfrm>
        </p:spPr>
        <p:txBody>
          <a:bodyPr>
            <a:normAutofit fontScale="40000" lnSpcReduction="20000"/>
          </a:bodyPr>
          <a:lstStyle/>
          <a:p>
            <a:pPr marL="0" indent="0" fontAlgn="base">
              <a:lnSpc>
                <a:spcPct val="120000"/>
              </a:lnSpc>
              <a:buNone/>
            </a:pPr>
            <a:r>
              <a:rPr lang="en-US" sz="4000" dirty="0">
                <a:latin typeface="Arial" panose="020B0604020202020204" pitchFamily="34" charset="0"/>
                <a:cs typeface="Arial" panose="020B0604020202020204" pitchFamily="34" charset="0"/>
              </a:rPr>
              <a:t>This presentation was prepared for the Mountain Plains Addiction Technology Transfer Center (TTC) Network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Mental Health Technology Transfer Center. For more information on obtaining copies of this presentation, call 701-777-6588. ​</a:t>
            </a:r>
          </a:p>
          <a:p>
            <a:pPr marL="0" indent="0" fontAlgn="base">
              <a:lnSpc>
                <a:spcPct val="120000"/>
              </a:lnSpc>
              <a:buNone/>
            </a:pPr>
            <a:r>
              <a:rPr lang="en-US" sz="4000" dirty="0">
                <a:latin typeface="Arial" panose="020B0604020202020204" pitchFamily="34" charset="0"/>
                <a:cs typeface="Arial" panose="020B0604020202020204" pitchFamily="34" charset="0"/>
              </a:rPr>
              <a:t>​</a:t>
            </a:r>
          </a:p>
          <a:p>
            <a:pPr marL="0" indent="0" fontAlgn="base">
              <a:lnSpc>
                <a:spcPct val="120000"/>
              </a:lnSpc>
              <a:buNone/>
            </a:pPr>
            <a:r>
              <a:rPr lang="en-US" sz="4000" dirty="0">
                <a:latin typeface="Arial" panose="020B0604020202020204" pitchFamily="34" charset="0"/>
                <a:cs typeface="Arial" panose="020B0604020202020204" pitchFamily="34" charset="0"/>
              </a:rPr>
              <a:t>At the time of this presentation, </a:t>
            </a:r>
            <a:r>
              <a:rPr lang="en-US" sz="4000" dirty="0" err="1">
                <a:latin typeface="Arial" panose="020B0604020202020204" pitchFamily="34" charset="0"/>
                <a:cs typeface="Arial" panose="020B0604020202020204" pitchFamily="34" charset="0"/>
              </a:rPr>
              <a:t>Elinore</a:t>
            </a:r>
            <a:r>
              <a:rPr lang="en-US" sz="4000" dirty="0">
                <a:latin typeface="Arial" panose="020B0604020202020204" pitchFamily="34" charset="0"/>
                <a:cs typeface="Arial" panose="020B0604020202020204" pitchFamily="34" charset="0"/>
              </a:rPr>
              <a:t> F. </a:t>
            </a:r>
            <a:r>
              <a:rPr lang="en-US" sz="4000" dirty="0" err="1">
                <a:latin typeface="Arial" panose="020B0604020202020204" pitchFamily="34" charset="0"/>
                <a:cs typeface="Arial" panose="020B0604020202020204" pitchFamily="34" charset="0"/>
              </a:rPr>
              <a:t>McCance</a:t>
            </a:r>
            <a:r>
              <a:rPr lang="en-US" sz="4000" dirty="0">
                <a:latin typeface="Arial" panose="020B0604020202020204" pitchFamily="34" charset="0"/>
                <a:cs typeface="Arial" panose="020B0604020202020204" pitchFamily="34" charset="0"/>
              </a:rPr>
              <a:t>-Katz, served as SAMHSA Assistant Secretary. The opinions expressed herein are the views of Dr. Tracy Evanson and do not reflect the official position of the Department of Health and Human Services (DHHS), SAMHSA. No official support or endorsement of DHHS, SAMHSA, for the opinions described in this document is intended or should be inferred.​</a:t>
            </a:r>
          </a:p>
          <a:p>
            <a:pPr marL="0" indent="0">
              <a:lnSpc>
                <a:spcPct val="110000"/>
              </a:lnSpc>
              <a:buNone/>
            </a:pPr>
            <a:endParaRPr lang="en-US" dirty="0"/>
          </a:p>
        </p:txBody>
      </p:sp>
    </p:spTree>
    <p:custDataLst>
      <p:tags r:id="rId1"/>
    </p:custDataLst>
    <p:extLst>
      <p:ext uri="{BB962C8B-B14F-4D97-AF65-F5344CB8AC3E}">
        <p14:creationId xmlns:p14="http://schemas.microsoft.com/office/powerpoint/2010/main" val="344612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515601" cy="1325563"/>
          </a:xfrm>
        </p:spPr>
        <p:txBody>
          <a:bodyPr>
            <a:normAutofit/>
          </a:bodyPr>
          <a:lstStyle/>
          <a:p>
            <a:r>
              <a:rPr lang="en-US" b="1" dirty="0">
                <a:latin typeface="Arial" panose="020B0604020202020204" pitchFamily="34" charset="0"/>
                <a:cs typeface="Arial" panose="020B0604020202020204" pitchFamily="34" charset="0"/>
              </a:rPr>
              <a:t>Rural Areas</a:t>
            </a:r>
            <a:endParaRPr lang="en-US" dirty="0">
              <a:cs typeface="Arial" panose="020B0604020202020204"/>
            </a:endParaRPr>
          </a:p>
        </p:txBody>
      </p:sp>
      <p:sp>
        <p:nvSpPr>
          <p:cNvPr id="3" name="Content Placeholder 2"/>
          <p:cNvSpPr>
            <a:spLocks noGrp="1"/>
          </p:cNvSpPr>
          <p:nvPr>
            <p:ph sz="quarter" idx="10"/>
          </p:nvPr>
        </p:nvSpPr>
        <p:spPr>
          <a:xfrm>
            <a:off x="838199" y="1692275"/>
            <a:ext cx="6388837" cy="3991225"/>
          </a:xfrm>
        </p:spPr>
        <p:txBody>
          <a:bodyPr>
            <a:normAutofit fontScale="92500" lnSpcReduction="10000"/>
          </a:bodyPr>
          <a:lstStyle/>
          <a:p>
            <a:pPr>
              <a:lnSpc>
                <a:spcPct val="110000"/>
              </a:lnSpc>
            </a:pPr>
            <a:r>
              <a:rPr lang="en-US" dirty="0">
                <a:latin typeface="Arial" panose="020B0604020202020204" pitchFamily="34" charset="0"/>
                <a:cs typeface="Arial" panose="020B0604020202020204" pitchFamily="34" charset="0"/>
              </a:rPr>
              <a:t>Rural communities are more geographically dispersed</a:t>
            </a:r>
          </a:p>
          <a:p>
            <a:pPr>
              <a:lnSpc>
                <a:spcPct val="110000"/>
              </a:lnSpc>
            </a:pPr>
            <a:endParaRPr lang="en-US" sz="600" dirty="0">
              <a:latin typeface="Arial" panose="020B0604020202020204" pitchFamily="34" charset="0"/>
              <a:cs typeface="Arial" panose="020B0604020202020204" pitchFamily="34" charset="0"/>
            </a:endParaRPr>
          </a:p>
          <a:p>
            <a:pPr>
              <a:lnSpc>
                <a:spcPct val="110000"/>
              </a:lnSpc>
            </a:pPr>
            <a:r>
              <a:rPr lang="en-US" dirty="0">
                <a:latin typeface="Arial" panose="020B0604020202020204" pitchFamily="34" charset="0"/>
                <a:cs typeface="Arial" panose="020B0604020202020204" pitchFamily="34" charset="0"/>
              </a:rPr>
              <a:t>There tend to be fewer public transportation options</a:t>
            </a:r>
          </a:p>
          <a:p>
            <a:pPr>
              <a:lnSpc>
                <a:spcPct val="110000"/>
              </a:lnSpc>
            </a:pPr>
            <a:endParaRPr lang="en-US" sz="600" dirty="0">
              <a:latin typeface="Arial" panose="020B0604020202020204" pitchFamily="34" charset="0"/>
              <a:cs typeface="Arial" panose="020B0604020202020204" pitchFamily="34" charset="0"/>
            </a:endParaRPr>
          </a:p>
          <a:p>
            <a:pPr>
              <a:lnSpc>
                <a:spcPct val="110000"/>
              </a:lnSpc>
            </a:pPr>
            <a:r>
              <a:rPr lang="en-US" dirty="0">
                <a:latin typeface="Arial" panose="020B0604020202020204" pitchFamily="34" charset="0"/>
                <a:cs typeface="Arial" panose="020B0604020202020204" pitchFamily="34" charset="0"/>
              </a:rPr>
              <a:t>There may be a lack of local, or even close distance,  treatment facilities – therefore, people in rural communities may not seek SUD treatment</a:t>
            </a:r>
          </a:p>
          <a:p>
            <a:pPr>
              <a:lnSpc>
                <a:spcPct val="110000"/>
              </a:lnSpc>
            </a:pPr>
            <a:endParaRPr lang="en-US" dirty="0"/>
          </a:p>
        </p:txBody>
      </p:sp>
      <p:pic>
        <p:nvPicPr>
          <p:cNvPr id="5" name="Picture Placeholder 4" descr="Picture of rural landscape" title="Picture of rural landscape">
            <a:extLst>
              <a:ext uri="{FF2B5EF4-FFF2-40B4-BE49-F238E27FC236}">
                <a16:creationId xmlns:a16="http://schemas.microsoft.com/office/drawing/2014/main" id="{AD28F27F-C9B0-BE47-893B-4AD496D28F1B}"/>
              </a:ext>
            </a:extLst>
          </p:cNvPr>
          <p:cNvPicPr>
            <a:picLocks noGrp="1" noChangeAspect="1"/>
          </p:cNvPicPr>
          <p:nvPr>
            <p:ph type="pic" sz="quarter" idx="11"/>
          </p:nvPr>
        </p:nvPicPr>
        <p:blipFill>
          <a:blip r:embed="rId4"/>
          <a:srcRect l="28775" r="28775"/>
          <a:stretch>
            <a:fillRect/>
          </a:stretch>
        </p:blipFill>
        <p:spPr>
          <a:xfrm>
            <a:off x="7227037" y="1690688"/>
            <a:ext cx="4126763" cy="3992812"/>
          </a:xfrm>
          <a:prstGeom prst="rect">
            <a:avLst/>
          </a:prstGeom>
        </p:spPr>
      </p:pic>
      <p:sp>
        <p:nvSpPr>
          <p:cNvPr id="4" name="Rectangle 3"/>
          <p:cNvSpPr/>
          <p:nvPr/>
        </p:nvSpPr>
        <p:spPr>
          <a:xfrm>
            <a:off x="4073237" y="5981383"/>
            <a:ext cx="5776684" cy="276999"/>
          </a:xfrm>
          <a:prstGeom prst="rect">
            <a:avLst/>
          </a:prstGeom>
        </p:spPr>
        <p:txBody>
          <a:bodyPr wrap="square">
            <a:spAutoFit/>
          </a:bodyPr>
          <a:lstStyle/>
          <a:p>
            <a:r>
              <a:rPr lang="en-US" sz="1200" dirty="0"/>
              <a:t>(Browne, T., </a:t>
            </a:r>
            <a:r>
              <a:rPr lang="en-US" sz="1200" dirty="0" err="1"/>
              <a:t>Priester</a:t>
            </a:r>
            <a:r>
              <a:rPr lang="en-US" sz="1200" dirty="0"/>
              <a:t>, M., Clone, S., </a:t>
            </a:r>
            <a:r>
              <a:rPr lang="en-US" sz="1200" dirty="0" err="1"/>
              <a:t>Iachini</a:t>
            </a:r>
            <a:r>
              <a:rPr lang="en-US" sz="1200" dirty="0"/>
              <a:t>, A., </a:t>
            </a:r>
            <a:r>
              <a:rPr lang="en-US" sz="1200" dirty="0" err="1"/>
              <a:t>DeHart</a:t>
            </a:r>
            <a:r>
              <a:rPr lang="en-US" sz="1200" dirty="0"/>
              <a:t>, D., &amp;  Hock, R, 2016) </a:t>
            </a:r>
          </a:p>
        </p:txBody>
      </p:sp>
    </p:spTree>
    <p:custDataLst>
      <p:tags r:id="rId1"/>
    </p:custDataLst>
    <p:extLst>
      <p:ext uri="{BB962C8B-B14F-4D97-AF65-F5344CB8AC3E}">
        <p14:creationId xmlns:p14="http://schemas.microsoft.com/office/powerpoint/2010/main" val="907271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3970"/>
          </a:xfrm>
        </p:spPr>
        <p:txBody>
          <a:bodyPr>
            <a:normAutofit/>
          </a:bodyPr>
          <a:lstStyle/>
          <a:p>
            <a:r>
              <a:rPr lang="en-US" b="1" dirty="0">
                <a:latin typeface="Arial" panose="020B0604020202020204" pitchFamily="34" charset="0"/>
                <a:cs typeface="Arial" panose="020B0604020202020204" pitchFamily="34" charset="0"/>
              </a:rPr>
              <a:t>Frontier Counties</a:t>
            </a:r>
            <a:endParaRPr lang="en-US" dirty="0">
              <a:latin typeface="Arial" panose="020B0604020202020204" pitchFamily="34" charset="0"/>
              <a:cs typeface="Arial" panose="020B0604020202020204" pitchFamily="34" charset="0"/>
            </a:endParaRPr>
          </a:p>
        </p:txBody>
      </p:sp>
      <p:pic>
        <p:nvPicPr>
          <p:cNvPr id="7" name="Content Placeholder 6" descr="Map of frontier counties which are defined as having fewer than 7 people per square mile" title="Map of frontier counties">
            <a:hlinkClick r:id="rId4"/>
            <a:extLst>
              <a:ext uri="{FF2B5EF4-FFF2-40B4-BE49-F238E27FC236}">
                <a16:creationId xmlns:a16="http://schemas.microsoft.com/office/drawing/2014/main" id="{1437185F-2DB0-A442-B4A1-8C23880F08D0}"/>
              </a:ext>
            </a:extLst>
          </p:cNvPr>
          <p:cNvPicPr>
            <a:picLocks noGrp="1" noChangeAspect="1"/>
          </p:cNvPicPr>
          <p:nvPr>
            <p:ph sz="quarter" idx="10"/>
          </p:nvPr>
        </p:nvPicPr>
        <p:blipFill>
          <a:blip r:embed="rId5">
            <a:grayscl/>
            <a:extLst>
              <a:ext uri="{28A0092B-C50C-407E-A947-70E740481C1C}">
                <a14:useLocalDpi xmlns:a14="http://schemas.microsoft.com/office/drawing/2010/main" val="0"/>
              </a:ext>
            </a:extLst>
          </a:blip>
          <a:stretch>
            <a:fillRect/>
          </a:stretch>
        </p:blipFill>
        <p:spPr>
          <a:xfrm>
            <a:off x="3121693" y="1179096"/>
            <a:ext cx="5948613" cy="4593652"/>
          </a:xfrm>
          <a:prstGeom prst="rect">
            <a:avLst/>
          </a:prstGeom>
        </p:spPr>
      </p:pic>
      <p:sp>
        <p:nvSpPr>
          <p:cNvPr id="3" name="Rectangle 2"/>
          <p:cNvSpPr/>
          <p:nvPr/>
        </p:nvSpPr>
        <p:spPr>
          <a:xfrm>
            <a:off x="5951913" y="6098100"/>
            <a:ext cx="3912478"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(National Center for Frontier Communities, 2014) </a:t>
            </a:r>
            <a:endParaRPr lang="en-US" sz="1200" dirty="0"/>
          </a:p>
        </p:txBody>
      </p:sp>
    </p:spTree>
    <p:custDataLst>
      <p:tags r:id="rId1"/>
    </p:custDataLst>
    <p:extLst>
      <p:ext uri="{BB962C8B-B14F-4D97-AF65-F5344CB8AC3E}">
        <p14:creationId xmlns:p14="http://schemas.microsoft.com/office/powerpoint/2010/main" val="251378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SUD Stigma in Rural Areas may be Heightened Secondary to: </a:t>
            </a:r>
            <a:endParaRPr lang="en-US" dirty="0">
              <a:cs typeface="Arial" panose="020B0604020202020204"/>
            </a:endParaRPr>
          </a:p>
        </p:txBody>
      </p:sp>
      <p:sp>
        <p:nvSpPr>
          <p:cNvPr id="3" name="Content Placeholder 2"/>
          <p:cNvSpPr>
            <a:spLocks noGrp="1"/>
          </p:cNvSpPr>
          <p:nvPr>
            <p:ph sz="quarter" idx="10"/>
          </p:nvPr>
        </p:nvSpPr>
        <p:spPr>
          <a:xfrm>
            <a:off x="838200" y="1692276"/>
            <a:ext cx="10515600" cy="4111624"/>
          </a:xfrm>
        </p:spPr>
        <p:txBody>
          <a:bodyPr>
            <a:normAutofit/>
          </a:bodyPr>
          <a:lstStyle/>
          <a:p>
            <a:pPr>
              <a:lnSpc>
                <a:spcPct val="100000"/>
              </a:lnSpc>
            </a:pPr>
            <a:endParaRPr lang="en-US" dirty="0">
              <a:latin typeface="Arial" panose="020B0604020202020204" pitchFamily="34" charset="0"/>
              <a:cs typeface="Arial" panose="020B0604020202020204" pitchFamily="34" charset="0"/>
            </a:endParaRPr>
          </a:p>
          <a:p>
            <a:pPr>
              <a:lnSpc>
                <a:spcPct val="100000"/>
              </a:lnSpc>
            </a:pPr>
            <a:r>
              <a:rPr lang="en-US" dirty="0">
                <a:latin typeface="Arial" panose="020B0604020202020204" pitchFamily="34" charset="0"/>
                <a:cs typeface="Arial" panose="020B0604020202020204" pitchFamily="34" charset="0"/>
              </a:rPr>
              <a:t>Diminished privacy and difficulty maintaining confidentiality</a:t>
            </a:r>
          </a:p>
          <a:p>
            <a:pPr lvl="1">
              <a:lnSpc>
                <a:spcPct val="100000"/>
              </a:lnSpc>
            </a:pPr>
            <a:r>
              <a:rPr lang="en-US" dirty="0">
                <a:latin typeface="Arial" panose="020B0604020202020204" pitchFamily="34" charset="0"/>
                <a:cs typeface="Arial" panose="020B0604020202020204" pitchFamily="34" charset="0"/>
              </a:rPr>
              <a:t> “Everyone knows each other”</a:t>
            </a:r>
          </a:p>
          <a:p>
            <a:pPr lvl="1">
              <a:lnSpc>
                <a:spcPct val="100000"/>
              </a:lnSpc>
            </a:pPr>
            <a:endParaRPr lang="en-US" sz="700" dirty="0">
              <a:latin typeface="Arial" panose="020B0604020202020204" pitchFamily="34" charset="0"/>
              <a:cs typeface="Arial" panose="020B0604020202020204" pitchFamily="34" charset="0"/>
            </a:endParaRPr>
          </a:p>
          <a:p>
            <a:pPr lvl="1">
              <a:lnSpc>
                <a:spcPct val="100000"/>
              </a:lnSpc>
            </a:pPr>
            <a:r>
              <a:rPr lang="en-US" dirty="0">
                <a:latin typeface="Arial" panose="020B0604020202020204" pitchFamily="34" charset="0"/>
                <a:cs typeface="Arial" panose="020B0604020202020204" pitchFamily="34" charset="0"/>
              </a:rPr>
              <a:t>The local healthcare provider serves on the school board with you</a:t>
            </a:r>
          </a:p>
          <a:p>
            <a:pPr lvl="1">
              <a:lnSpc>
                <a:spcPct val="100000"/>
              </a:lnSpc>
            </a:pPr>
            <a:endParaRPr lang="en-US" sz="700" dirty="0">
              <a:latin typeface="Arial" panose="020B0604020202020204" pitchFamily="34" charset="0"/>
              <a:cs typeface="Arial" panose="020B0604020202020204" pitchFamily="34" charset="0"/>
            </a:endParaRPr>
          </a:p>
          <a:p>
            <a:pPr lvl="1">
              <a:lnSpc>
                <a:spcPct val="100000"/>
              </a:lnSpc>
            </a:pPr>
            <a:r>
              <a:rPr lang="en-US" dirty="0">
                <a:latin typeface="Arial" panose="020B0604020202020204" pitchFamily="34" charset="0"/>
                <a:cs typeface="Arial" panose="020B0604020202020204" pitchFamily="34" charset="0"/>
              </a:rPr>
              <a:t>You are friends with clinic staff</a:t>
            </a:r>
          </a:p>
          <a:p>
            <a:pPr lvl="1">
              <a:lnSpc>
                <a:spcPct val="100000"/>
              </a:lnSpc>
            </a:pPr>
            <a:endParaRPr lang="en-US" sz="700" dirty="0">
              <a:latin typeface="Arial" panose="020B0604020202020204" pitchFamily="34" charset="0"/>
              <a:cs typeface="Arial" panose="020B0604020202020204" pitchFamily="34" charset="0"/>
            </a:endParaRPr>
          </a:p>
          <a:p>
            <a:pPr lvl="1">
              <a:lnSpc>
                <a:spcPct val="100000"/>
              </a:lnSpc>
            </a:pPr>
            <a:r>
              <a:rPr lang="en-US" dirty="0">
                <a:latin typeface="Arial" panose="020B0604020202020204" pitchFamily="34" charset="0"/>
                <a:cs typeface="Arial" panose="020B0604020202020204" pitchFamily="34" charset="0"/>
              </a:rPr>
              <a:t>Your neighbors know your vehicle – which means they know when you are at the clinic!</a:t>
            </a:r>
          </a:p>
        </p:txBody>
      </p:sp>
      <p:sp>
        <p:nvSpPr>
          <p:cNvPr id="4" name="TextBox 3"/>
          <p:cNvSpPr txBox="1"/>
          <p:nvPr/>
        </p:nvSpPr>
        <p:spPr>
          <a:xfrm>
            <a:off x="6689558" y="6128753"/>
            <a:ext cx="3019926" cy="276999"/>
          </a:xfrm>
          <a:prstGeom prst="rect">
            <a:avLst/>
          </a:prstGeom>
          <a:noFill/>
        </p:spPr>
        <p:txBody>
          <a:bodyPr wrap="square" rtlCol="0">
            <a:spAutoFit/>
          </a:bodyPr>
          <a:lstStyle/>
          <a:p>
            <a:r>
              <a:rPr lang="en-US" sz="1200" dirty="0"/>
              <a:t>(“Preventative Collaboration in Action”)</a:t>
            </a:r>
          </a:p>
        </p:txBody>
      </p:sp>
    </p:spTree>
    <p:custDataLst>
      <p:tags r:id="rId1"/>
    </p:custDataLst>
    <p:extLst>
      <p:ext uri="{BB962C8B-B14F-4D97-AF65-F5344CB8AC3E}">
        <p14:creationId xmlns:p14="http://schemas.microsoft.com/office/powerpoint/2010/main" val="2760558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How do Rural Areas Begin to Combat Stigma Challenges?</a:t>
            </a:r>
            <a:endParaRPr lang="en-US" dirty="0">
              <a:cs typeface="Arial" panose="020B0604020202020204"/>
            </a:endParaRPr>
          </a:p>
        </p:txBody>
      </p:sp>
      <p:sp>
        <p:nvSpPr>
          <p:cNvPr id="3" name="Content Placeholder 2"/>
          <p:cNvSpPr>
            <a:spLocks noGrp="1"/>
          </p:cNvSpPr>
          <p:nvPr>
            <p:ph sz="quarter" idx="10"/>
          </p:nvPr>
        </p:nvSpPr>
        <p:spPr>
          <a:xfrm>
            <a:off x="838200" y="1713490"/>
            <a:ext cx="10515599" cy="4065010"/>
          </a:xfrm>
        </p:spPr>
        <p:txBody>
          <a:bodyPr>
            <a:normAutofit/>
          </a:bodyPr>
          <a:lstStyle/>
          <a:p>
            <a:pPr marL="0" indent="0">
              <a:lnSpc>
                <a:spcPct val="100000"/>
              </a:lnSpc>
              <a:buNone/>
            </a:pPr>
            <a:endParaRPr lang="en-US" dirty="0">
              <a:latin typeface="Arial" panose="020B0604020202020204" pitchFamily="34" charset="0"/>
              <a:cs typeface="Arial" panose="020B0604020202020204" pitchFamily="34" charset="0"/>
            </a:endParaRPr>
          </a:p>
          <a:p>
            <a:pPr>
              <a:lnSpc>
                <a:spcPct val="100000"/>
              </a:lnSpc>
            </a:pPr>
            <a:r>
              <a:rPr lang="en-US" dirty="0">
                <a:latin typeface="Arial" panose="020B0604020202020204" pitchFamily="34" charset="0"/>
                <a:cs typeface="Arial" panose="020B0604020202020204" pitchFamily="34" charset="0"/>
              </a:rPr>
              <a:t>Address barriers and challenges</a:t>
            </a:r>
          </a:p>
          <a:p>
            <a:pPr>
              <a:lnSpc>
                <a:spcPct val="100000"/>
              </a:lnSpc>
            </a:pPr>
            <a:r>
              <a:rPr lang="en-US" dirty="0">
                <a:latin typeface="Arial" panose="020B0604020202020204" pitchFamily="34" charset="0"/>
                <a:cs typeface="Arial" panose="020B0604020202020204" pitchFamily="34" charset="0"/>
              </a:rPr>
              <a:t>Cultural sensitivity trainings</a:t>
            </a:r>
          </a:p>
          <a:p>
            <a:pPr>
              <a:lnSpc>
                <a:spcPct val="100000"/>
              </a:lnSpc>
            </a:pPr>
            <a:r>
              <a:rPr lang="en-US" dirty="0">
                <a:latin typeface="Arial" panose="020B0604020202020204" pitchFamily="34" charset="0"/>
                <a:cs typeface="Arial" panose="020B0604020202020204" pitchFamily="34" charset="0"/>
              </a:rPr>
              <a:t>Offer technical assistance to healthcare providers, supporting people with substance abuse issues</a:t>
            </a:r>
          </a:p>
          <a:p>
            <a:pPr lvl="1">
              <a:lnSpc>
                <a:spcPct val="100000"/>
              </a:lnSpc>
            </a:pPr>
            <a:r>
              <a:rPr lang="en-US" dirty="0">
                <a:latin typeface="Arial" panose="020B0604020202020204" pitchFamily="34" charset="0"/>
                <a:cs typeface="Arial" panose="020B0604020202020204" pitchFamily="34" charset="0"/>
              </a:rPr>
              <a:t>Is telehealth an option in your rural community?</a:t>
            </a:r>
          </a:p>
          <a:p>
            <a:pPr>
              <a:lnSpc>
                <a:spcPct val="100000"/>
              </a:lnSpc>
            </a:pPr>
            <a:r>
              <a:rPr lang="en-US" dirty="0">
                <a:latin typeface="Arial" panose="020B0604020202020204" pitchFamily="34" charset="0"/>
                <a:cs typeface="Arial" panose="020B0604020202020204" pitchFamily="34" charset="0"/>
              </a:rPr>
              <a:t>Implement evidence-based methods to reduce the stigma of SUDs</a:t>
            </a:r>
          </a:p>
          <a:p>
            <a:pPr marL="0" indent="0">
              <a:lnSpc>
                <a:spcPct val="110000"/>
              </a:lnSpc>
              <a:buNone/>
            </a:pPr>
            <a:endParaRPr lang="en-US" dirty="0"/>
          </a:p>
        </p:txBody>
      </p:sp>
      <p:sp>
        <p:nvSpPr>
          <p:cNvPr id="5" name="TextBox 4"/>
          <p:cNvSpPr txBox="1"/>
          <p:nvPr/>
        </p:nvSpPr>
        <p:spPr>
          <a:xfrm>
            <a:off x="4239491" y="6055226"/>
            <a:ext cx="5253425" cy="276999"/>
          </a:xfrm>
          <a:prstGeom prst="rect">
            <a:avLst/>
          </a:prstGeom>
          <a:noFill/>
        </p:spPr>
        <p:txBody>
          <a:bodyPr wrap="square" rtlCol="0">
            <a:spAutoFit/>
          </a:bodyPr>
          <a:lstStyle/>
          <a:p>
            <a:r>
              <a:rPr lang="en-US" sz="1200" dirty="0"/>
              <a:t>(The National Alliance of Advocates For Buprenorphine Treatment, 2008)</a:t>
            </a:r>
          </a:p>
        </p:txBody>
      </p:sp>
    </p:spTree>
    <p:custDataLst>
      <p:tags r:id="rId1"/>
    </p:custDataLst>
    <p:extLst>
      <p:ext uri="{BB962C8B-B14F-4D97-AF65-F5344CB8AC3E}">
        <p14:creationId xmlns:p14="http://schemas.microsoft.com/office/powerpoint/2010/main" val="412575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b="1" dirty="0">
                <a:latin typeface="Arial" panose="020B0604020202020204" pitchFamily="34" charset="0"/>
                <a:cs typeface="Arial" panose="020B0604020202020204" pitchFamily="34" charset="0"/>
              </a:rPr>
              <a:t>Evidence-Based Methods to Reduce the Stigma of SUDs </a:t>
            </a:r>
            <a:r>
              <a:rPr lang="en-US" sz="2800" b="1" dirty="0">
                <a:latin typeface="Arial" panose="020B0604020202020204" pitchFamily="34" charset="0"/>
                <a:cs typeface="Arial" panose="020B0604020202020204" pitchFamily="34" charset="0"/>
              </a:rPr>
              <a:t>(part 1)</a:t>
            </a:r>
            <a:endParaRPr lang="en-US" dirty="0">
              <a:cs typeface="Arial" panose="020B0604020202020204"/>
            </a:endParaRPr>
          </a:p>
        </p:txBody>
      </p:sp>
      <p:sp>
        <p:nvSpPr>
          <p:cNvPr id="3" name="Content Placeholder 2"/>
          <p:cNvSpPr>
            <a:spLocks noGrp="1"/>
          </p:cNvSpPr>
          <p:nvPr>
            <p:ph sz="quarter" idx="10"/>
          </p:nvPr>
        </p:nvSpPr>
        <p:spPr>
          <a:xfrm>
            <a:off x="838200" y="2261937"/>
            <a:ext cx="10515600" cy="2334128"/>
          </a:xfrm>
        </p:spPr>
        <p:txBody>
          <a:bodyPr>
            <a:normAutofit/>
          </a:bodyPr>
          <a:lstStyle/>
          <a:p>
            <a:pPr marL="0" indent="0">
              <a:lnSpc>
                <a:spcPct val="100000"/>
              </a:lnSpc>
              <a:buNone/>
            </a:pPr>
            <a:r>
              <a:rPr lang="en-US" b="1" dirty="0">
                <a:latin typeface="Arial" panose="020B0604020202020204" pitchFamily="34" charset="0"/>
                <a:cs typeface="Arial" panose="020B0604020202020204" pitchFamily="34" charset="0"/>
              </a:rPr>
              <a:t>For those with SUDs:</a:t>
            </a:r>
          </a:p>
          <a:p>
            <a:pPr>
              <a:lnSpc>
                <a:spcPct val="100000"/>
              </a:lnSpc>
            </a:pPr>
            <a:r>
              <a:rPr lang="en-US" dirty="0">
                <a:latin typeface="Arial" panose="020B0604020202020204" pitchFamily="34" charset="0"/>
                <a:cs typeface="Arial" panose="020B0604020202020204" pitchFamily="34" charset="0"/>
              </a:rPr>
              <a:t>Acceptance and Commitment Therapy</a:t>
            </a:r>
          </a:p>
          <a:p>
            <a:pPr>
              <a:lnSpc>
                <a:spcPct val="100000"/>
              </a:lnSpc>
            </a:pPr>
            <a:r>
              <a:rPr lang="en-US" dirty="0">
                <a:latin typeface="Arial" panose="020B0604020202020204" pitchFamily="34" charset="0"/>
                <a:cs typeface="Arial" panose="020B0604020202020204" pitchFamily="34" charset="0"/>
              </a:rPr>
              <a:t>Skills training</a:t>
            </a:r>
          </a:p>
          <a:p>
            <a:pPr>
              <a:lnSpc>
                <a:spcPct val="100000"/>
              </a:lnSpc>
            </a:pPr>
            <a:r>
              <a:rPr lang="en-US" dirty="0">
                <a:latin typeface="Arial" panose="020B0604020202020204" pitchFamily="34" charset="0"/>
                <a:cs typeface="Arial" panose="020B0604020202020204" pitchFamily="34" charset="0"/>
              </a:rPr>
              <a:t>Vocational counseling program</a:t>
            </a:r>
          </a:p>
          <a:p>
            <a:pPr marL="0" indent="0">
              <a:lnSpc>
                <a:spcPct val="100000"/>
              </a:lnSpc>
              <a:buNone/>
            </a:pPr>
            <a:endParaRPr lang="en-US" dirty="0">
              <a:latin typeface="Arial" panose="020B0604020202020204" pitchFamily="34" charset="0"/>
              <a:cs typeface="Arial" panose="020B0604020202020204" pitchFamily="34" charset="0"/>
            </a:endParaRPr>
          </a:p>
        </p:txBody>
      </p:sp>
      <p:sp>
        <p:nvSpPr>
          <p:cNvPr id="4" name="Rectangle 3"/>
          <p:cNvSpPr/>
          <p:nvPr/>
        </p:nvSpPr>
        <p:spPr>
          <a:xfrm>
            <a:off x="4455622" y="6029910"/>
            <a:ext cx="5542621"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(Livingston, J., Milne, T., Fang, M.L., &amp; Amari, E., 2011)</a:t>
            </a:r>
          </a:p>
        </p:txBody>
      </p:sp>
    </p:spTree>
    <p:custDataLst>
      <p:tags r:id="rId1"/>
    </p:custDataLst>
    <p:extLst>
      <p:ext uri="{BB962C8B-B14F-4D97-AF65-F5344CB8AC3E}">
        <p14:creationId xmlns:p14="http://schemas.microsoft.com/office/powerpoint/2010/main" val="3050451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b="1" dirty="0">
                <a:latin typeface="Arial" panose="020B0604020202020204" pitchFamily="34" charset="0"/>
                <a:cs typeface="Arial" panose="020B0604020202020204" pitchFamily="34" charset="0"/>
              </a:rPr>
              <a:t>Evidence-Based Methods to Reduce the Stigma of SUDs </a:t>
            </a:r>
            <a:r>
              <a:rPr lang="en-US" sz="2800" b="1" dirty="0">
                <a:latin typeface="Arial" panose="020B0604020202020204" pitchFamily="34" charset="0"/>
                <a:cs typeface="Arial" panose="020B0604020202020204" pitchFamily="34" charset="0"/>
              </a:rPr>
              <a:t>(part 2)</a:t>
            </a:r>
            <a:endParaRPr lang="en-US" dirty="0">
              <a:cs typeface="Arial" panose="020B0604020202020204"/>
            </a:endParaRPr>
          </a:p>
        </p:txBody>
      </p:sp>
      <p:sp>
        <p:nvSpPr>
          <p:cNvPr id="3" name="Content Placeholder 2"/>
          <p:cNvSpPr>
            <a:spLocks noGrp="1"/>
          </p:cNvSpPr>
          <p:nvPr>
            <p:ph sz="quarter" idx="10"/>
          </p:nvPr>
        </p:nvSpPr>
        <p:spPr>
          <a:xfrm>
            <a:off x="838200" y="2208046"/>
            <a:ext cx="10515600" cy="2700838"/>
          </a:xfrm>
        </p:spPr>
        <p:txBody>
          <a:bodyPr>
            <a:normAutofit/>
          </a:bodyPr>
          <a:lstStyle/>
          <a:p>
            <a:pPr marL="0" indent="0">
              <a:lnSpc>
                <a:spcPct val="100000"/>
              </a:lnSpc>
              <a:buClr>
                <a:schemeClr val="accent2"/>
              </a:buClr>
              <a:buNone/>
            </a:pPr>
            <a:r>
              <a:rPr lang="en-US" b="1" dirty="0">
                <a:latin typeface="Arial" panose="020B0604020202020204" pitchFamily="34" charset="0"/>
                <a:cs typeface="Arial" panose="020B0604020202020204" pitchFamily="34" charset="0"/>
              </a:rPr>
              <a:t>To Initiate Harm Reduction:</a:t>
            </a:r>
          </a:p>
          <a:p>
            <a:pPr>
              <a:lnSpc>
                <a:spcPct val="100000"/>
              </a:lnSpc>
            </a:pPr>
            <a:r>
              <a:rPr lang="en-US" dirty="0">
                <a:latin typeface="Arial" panose="020B0604020202020204" pitchFamily="34" charset="0"/>
                <a:cs typeface="Arial" panose="020B0604020202020204" pitchFamily="34" charset="0"/>
              </a:rPr>
              <a:t>Needle exchanges</a:t>
            </a:r>
          </a:p>
          <a:p>
            <a:pPr>
              <a:lnSpc>
                <a:spcPct val="100000"/>
              </a:lnSpc>
            </a:pPr>
            <a:r>
              <a:rPr lang="en-US" dirty="0">
                <a:latin typeface="Arial" panose="020B0604020202020204" pitchFamily="34" charset="0"/>
                <a:cs typeface="Arial" panose="020B0604020202020204" pitchFamily="34" charset="0"/>
              </a:rPr>
              <a:t>Substitution therapies</a:t>
            </a:r>
          </a:p>
          <a:p>
            <a:pPr>
              <a:lnSpc>
                <a:spcPct val="100000"/>
              </a:lnSpc>
            </a:pPr>
            <a:r>
              <a:rPr lang="en-US" dirty="0">
                <a:latin typeface="Arial" panose="020B0604020202020204" pitchFamily="34" charset="0"/>
                <a:cs typeface="Arial" panose="020B0604020202020204" pitchFamily="34" charset="0"/>
              </a:rPr>
              <a:t>Safe drug consumption rooms that are designed to decrease the risk associated with drug use</a:t>
            </a:r>
          </a:p>
          <a:p>
            <a:pPr marL="0" indent="0">
              <a:lnSpc>
                <a:spcPct val="110000"/>
              </a:lnSpc>
              <a:buNone/>
            </a:pPr>
            <a:endParaRPr lang="en-US" dirty="0"/>
          </a:p>
        </p:txBody>
      </p:sp>
      <p:sp>
        <p:nvSpPr>
          <p:cNvPr id="4" name="Rectangle 3"/>
          <p:cNvSpPr/>
          <p:nvPr/>
        </p:nvSpPr>
        <p:spPr>
          <a:xfrm>
            <a:off x="5536276" y="6093995"/>
            <a:ext cx="4269461"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(Livingston, J., Milne, T., Fang, M.L., &amp; Amari, E., 2011)</a:t>
            </a:r>
          </a:p>
        </p:txBody>
      </p:sp>
    </p:spTree>
    <p:custDataLst>
      <p:tags r:id="rId1"/>
    </p:custDataLst>
    <p:extLst>
      <p:ext uri="{BB962C8B-B14F-4D97-AF65-F5344CB8AC3E}">
        <p14:creationId xmlns:p14="http://schemas.microsoft.com/office/powerpoint/2010/main" val="1458189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b="1" dirty="0">
                <a:latin typeface="Arial" panose="020B0604020202020204" pitchFamily="34" charset="0"/>
                <a:cs typeface="Arial" panose="020B0604020202020204" pitchFamily="34" charset="0"/>
              </a:rPr>
              <a:t>Evidence-Based Methods to</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Reduce the Stigma of SUDs </a:t>
            </a:r>
            <a:r>
              <a:rPr lang="en-US" sz="2800" b="1" dirty="0">
                <a:latin typeface="Arial" panose="020B0604020202020204" pitchFamily="34" charset="0"/>
                <a:cs typeface="Arial" panose="020B0604020202020204" pitchFamily="34" charset="0"/>
              </a:rPr>
              <a:t>(part 3)</a:t>
            </a:r>
            <a:endParaRPr lang="en-US" dirty="0">
              <a:cs typeface="Arial" panose="020B0604020202020204"/>
            </a:endParaRPr>
          </a:p>
        </p:txBody>
      </p:sp>
      <p:sp>
        <p:nvSpPr>
          <p:cNvPr id="3" name="Content Placeholder 2"/>
          <p:cNvSpPr>
            <a:spLocks noGrp="1"/>
          </p:cNvSpPr>
          <p:nvPr>
            <p:ph sz="quarter" idx="10"/>
          </p:nvPr>
        </p:nvSpPr>
        <p:spPr>
          <a:xfrm>
            <a:off x="838200" y="2280235"/>
            <a:ext cx="10515600" cy="2303796"/>
          </a:xfrm>
        </p:spPr>
        <p:txBody>
          <a:bodyPr>
            <a:normAutofit/>
          </a:bodyPr>
          <a:lstStyle/>
          <a:p>
            <a:pPr marL="0" indent="0">
              <a:lnSpc>
                <a:spcPct val="100000"/>
              </a:lnSpc>
              <a:buClr>
                <a:schemeClr val="accent2"/>
              </a:buClr>
              <a:buNone/>
            </a:pPr>
            <a:r>
              <a:rPr lang="en-US" b="1" dirty="0">
                <a:latin typeface="Arial" panose="020B0604020202020204" pitchFamily="34" charset="0"/>
                <a:cs typeface="Arial" panose="020B0604020202020204" pitchFamily="34" charset="0"/>
              </a:rPr>
              <a:t>For the Public:</a:t>
            </a:r>
          </a:p>
          <a:p>
            <a:pPr>
              <a:lnSpc>
                <a:spcPct val="100000"/>
              </a:lnSpc>
            </a:pPr>
            <a:r>
              <a:rPr lang="en-US" dirty="0">
                <a:latin typeface="Arial" panose="020B0604020202020204" pitchFamily="34" charset="0"/>
                <a:cs typeface="Arial" panose="020B0604020202020204" pitchFamily="34" charset="0"/>
              </a:rPr>
              <a:t>Educational fact sheets</a:t>
            </a:r>
          </a:p>
          <a:p>
            <a:pPr>
              <a:lnSpc>
                <a:spcPct val="100000"/>
              </a:lnSpc>
            </a:pPr>
            <a:r>
              <a:rPr lang="en-US" sz="700" dirty="0">
                <a:latin typeface="Arial" panose="020B0604020202020204" pitchFamily="34" charset="0"/>
                <a:cs typeface="Arial" panose="020B0604020202020204" pitchFamily="34" charset="0"/>
              </a:rPr>
              <a:t> </a:t>
            </a:r>
          </a:p>
          <a:p>
            <a:pPr>
              <a:lnSpc>
                <a:spcPct val="100000"/>
              </a:lnSpc>
            </a:pPr>
            <a:r>
              <a:rPr lang="en-US" dirty="0">
                <a:latin typeface="Arial" panose="020B0604020202020204" pitchFamily="34" charset="0"/>
                <a:cs typeface="Arial" panose="020B0604020202020204" pitchFamily="34" charset="0"/>
              </a:rPr>
              <a:t>Leaflets of positive stories of individuals with SUD who are in recovery</a:t>
            </a:r>
          </a:p>
          <a:p>
            <a:pPr marL="0" indent="0">
              <a:lnSpc>
                <a:spcPct val="110000"/>
              </a:lnSpc>
              <a:buNone/>
            </a:pPr>
            <a:endParaRPr lang="en-US" dirty="0"/>
          </a:p>
        </p:txBody>
      </p:sp>
      <p:sp>
        <p:nvSpPr>
          <p:cNvPr id="4" name="Rectangle 3"/>
          <p:cNvSpPr/>
          <p:nvPr/>
        </p:nvSpPr>
        <p:spPr>
          <a:xfrm>
            <a:off x="5536276" y="6035661"/>
            <a:ext cx="4329619" cy="27699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(Livingston, J., Milne, T., Fang, M.L., &amp; Amari, E., 2011)</a:t>
            </a:r>
          </a:p>
        </p:txBody>
      </p:sp>
    </p:spTree>
    <p:custDataLst>
      <p:tags r:id="rId1"/>
    </p:custDataLst>
    <p:extLst>
      <p:ext uri="{BB962C8B-B14F-4D97-AF65-F5344CB8AC3E}">
        <p14:creationId xmlns:p14="http://schemas.microsoft.com/office/powerpoint/2010/main" val="14652141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2529</TotalTime>
  <Words>1893</Words>
  <Application>Microsoft Macintosh PowerPoint</Application>
  <PresentationFormat>Widescreen</PresentationFormat>
  <Paragraphs>141</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The Rural Impact on Stigma and  Substance Use Disorders (SUDs)</vt:lpstr>
      <vt:lpstr>Disclaimer</vt:lpstr>
      <vt:lpstr>Rural Areas</vt:lpstr>
      <vt:lpstr>Frontier Counties</vt:lpstr>
      <vt:lpstr>SUD Stigma in Rural Areas may be Heightened Secondary to: </vt:lpstr>
      <vt:lpstr>How do Rural Areas Begin to Combat Stigma Challenges?</vt:lpstr>
      <vt:lpstr>Evidence-Based Methods to Reduce the Stigma of SUDs (part 1)</vt:lpstr>
      <vt:lpstr>Evidence-Based Methods to Reduce the Stigma of SUDs (part 2)</vt:lpstr>
      <vt:lpstr>Evidence-Based Methods to Reduce the Stigma of SUDs (part 3)</vt:lpstr>
      <vt:lpstr>Rural Programs can also Address Stigma through Good Samaritan Protections</vt:lpstr>
      <vt:lpstr>Case Study</vt:lpstr>
      <vt:lpstr>Case Study (cont)</vt:lpstr>
      <vt:lpstr>For more information, contact </vt:lpstr>
    </vt:vector>
  </TitlesOfParts>
  <Company>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Evanson </dc:creator>
  <cp:keywords>rural, communities, stigma, substance use disorders, frontier communities, barriers</cp:keywords>
  <cp:lastModifiedBy>Roach-Moore, Abby</cp:lastModifiedBy>
  <cp:revision>102</cp:revision>
  <dcterms:created xsi:type="dcterms:W3CDTF">2017-10-19T14:29:41Z</dcterms:created>
  <dcterms:modified xsi:type="dcterms:W3CDTF">2020-04-08T16:05:28Z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pyright ">
    <vt:lpwstr>2020</vt:lpwstr>
  </property>
</Properties>
</file>