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sldIdLst>
    <p:sldId id="263" r:id="rId2"/>
    <p:sldId id="277" r:id="rId3"/>
    <p:sldId id="267" r:id="rId4"/>
    <p:sldId id="268" r:id="rId5"/>
    <p:sldId id="269" r:id="rId6"/>
    <p:sldId id="270" r:id="rId7"/>
    <p:sldId id="271" r:id="rId8"/>
    <p:sldId id="273" r:id="rId9"/>
    <p:sldId id="274" r:id="rId10"/>
    <p:sldId id="275" r:id="rId11"/>
    <p:sldId id="279" r:id="rId12"/>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72057" autoAdjust="0"/>
  </p:normalViewPr>
  <p:slideViewPr>
    <p:cSldViewPr snapToGrid="0">
      <p:cViewPr varScale="1">
        <p:scale>
          <a:sx n="77" d="100"/>
          <a:sy n="77" d="100"/>
        </p:scale>
        <p:origin x="2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hub.jhu.edu/2014/10/01/drug-addiction-stigm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821679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87228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5</a:t>
            </a:fld>
            <a:endParaRPr lang="en-US"/>
          </a:p>
        </p:txBody>
      </p:sp>
    </p:spTree>
    <p:extLst>
      <p:ext uri="{BB962C8B-B14F-4D97-AF65-F5344CB8AC3E}">
        <p14:creationId xmlns:p14="http://schemas.microsoft.com/office/powerpoint/2010/main" val="3347152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latin typeface="Arial" panose="020B0604020202020204" pitchFamily="34" charset="0"/>
                <a:cs typeface="Arial" panose="020B0604020202020204" pitchFamily="34" charset="0"/>
              </a:rPr>
              <a:t>Johns Hopkins HUB. (October 1, 2014). </a:t>
            </a:r>
            <a:r>
              <a:rPr lang="en-US" i="1" u="sng" dirty="0">
                <a:latin typeface="Arial" panose="020B0604020202020204" pitchFamily="34" charset="0"/>
                <a:cs typeface="Arial" panose="020B0604020202020204" pitchFamily="34" charset="0"/>
                <a:hlinkClick r:id="rId3"/>
              </a:rPr>
              <a:t>Drug addiction viewed more negatively than mental illness, Johns Hopkins study shows</a:t>
            </a:r>
            <a:r>
              <a:rPr lang="en-US" u="sng" dirty="0">
                <a:latin typeface="Arial" panose="020B0604020202020204" pitchFamily="34" charset="0"/>
                <a:cs typeface="Arial" panose="020B0604020202020204" pitchFamily="34" charset="0"/>
                <a:hlinkClick r:id="rId3"/>
              </a:rPr>
              <a:t>.</a:t>
            </a:r>
            <a:endParaRPr lang="en-US" u="sng"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6</a:t>
            </a:fld>
            <a:endParaRPr lang="en-US"/>
          </a:p>
        </p:txBody>
      </p:sp>
    </p:spTree>
    <p:extLst>
      <p:ext uri="{BB962C8B-B14F-4D97-AF65-F5344CB8AC3E}">
        <p14:creationId xmlns:p14="http://schemas.microsoft.com/office/powerpoint/2010/main" val="85009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Kelly, J.F., </a:t>
            </a:r>
            <a:r>
              <a:rPr lang="en-US" dirty="0" err="1">
                <a:latin typeface="Arial" panose="020B0604020202020204" pitchFamily="34" charset="0"/>
                <a:cs typeface="Arial" panose="020B0604020202020204" pitchFamily="34" charset="0"/>
              </a:rPr>
              <a:t>Walkerman</a:t>
            </a:r>
            <a:r>
              <a:rPr lang="en-US" dirty="0">
                <a:latin typeface="Arial" panose="020B0604020202020204" pitchFamily="34" charset="0"/>
                <a:cs typeface="Arial" panose="020B0604020202020204" pitchFamily="34" charset="0"/>
              </a:rPr>
              <a:t>, S.E. &amp; </a:t>
            </a:r>
            <a:r>
              <a:rPr lang="en-US" dirty="0" err="1">
                <a:latin typeface="Arial" panose="020B0604020202020204" pitchFamily="34" charset="0"/>
                <a:cs typeface="Arial" panose="020B0604020202020204" pitchFamily="34" charset="0"/>
              </a:rPr>
              <a:t>Saitz</a:t>
            </a:r>
            <a:r>
              <a:rPr lang="en-US" dirty="0">
                <a:latin typeface="Arial" panose="020B0604020202020204" pitchFamily="34" charset="0"/>
                <a:cs typeface="Arial" panose="020B0604020202020204" pitchFamily="34" charset="0"/>
              </a:rPr>
              <a:t>, R. (2015, January). Stop talking 'dirty': clinicians, language, and quality of care for the leading cause of preventable death in the United States. </a:t>
            </a:r>
            <a:r>
              <a:rPr lang="en-US" i="1" dirty="0">
                <a:latin typeface="Arial" panose="020B0604020202020204" pitchFamily="34" charset="0"/>
                <a:cs typeface="Arial" panose="020B0604020202020204" pitchFamily="34" charset="0"/>
              </a:rPr>
              <a:t>The American Journal of Medicine</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128</a:t>
            </a:r>
            <a:r>
              <a:rPr lang="en-US" dirty="0">
                <a:latin typeface="Arial" panose="020B0604020202020204" pitchFamily="34" charset="0"/>
                <a:cs typeface="Arial" panose="020B0604020202020204" pitchFamily="34" charset="0"/>
              </a:rPr>
              <a:t>(1), 8-9.</a:t>
            </a:r>
            <a:endParaRPr lang="en-US" b="1" u="sng"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8</a:t>
            </a:fld>
            <a:endParaRPr lang="en-US"/>
          </a:p>
        </p:txBody>
      </p:sp>
    </p:spTree>
    <p:extLst>
      <p:ext uri="{BB962C8B-B14F-4D97-AF65-F5344CB8AC3E}">
        <p14:creationId xmlns:p14="http://schemas.microsoft.com/office/powerpoint/2010/main" val="211109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r>
              <a:rPr lang="en-US" dirty="0" err="1">
                <a:latin typeface="Arial" panose="020B0604020202020204" pitchFamily="34" charset="0"/>
                <a:cs typeface="Arial" panose="020B0604020202020204" pitchFamily="34" charset="0"/>
              </a:rPr>
              <a:t>Adlaf</a:t>
            </a:r>
            <a:r>
              <a:rPr lang="en-US" dirty="0">
                <a:latin typeface="Arial" panose="020B0604020202020204" pitchFamily="34" charset="0"/>
                <a:cs typeface="Arial" panose="020B0604020202020204" pitchFamily="34" charset="0"/>
              </a:rPr>
              <a:t>, E.M., Hamilton, H.A., Wu, F., &amp; Noh, S. (2009).  </a:t>
            </a: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9</a:t>
            </a:fld>
            <a:endParaRPr lang="en-US"/>
          </a:p>
        </p:txBody>
      </p:sp>
    </p:spTree>
    <p:extLst>
      <p:ext uri="{BB962C8B-B14F-4D97-AF65-F5344CB8AC3E}">
        <p14:creationId xmlns:p14="http://schemas.microsoft.com/office/powerpoint/2010/main" val="400452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Brown, S.A. (2011). Standardized measures for substance use stigma. </a:t>
            </a:r>
            <a:r>
              <a:rPr lang="en-US" i="1" dirty="0">
                <a:latin typeface="Arial" panose="020B0604020202020204" pitchFamily="34" charset="0"/>
                <a:cs typeface="Arial" panose="020B0604020202020204" pitchFamily="34" charset="0"/>
              </a:rPr>
              <a:t>Drug and Alcohol Dependence</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116</a:t>
            </a:r>
            <a:r>
              <a:rPr lang="en-US" dirty="0">
                <a:latin typeface="Arial" panose="020B0604020202020204" pitchFamily="34" charset="0"/>
                <a:cs typeface="Arial" panose="020B0604020202020204" pitchFamily="34" charset="0"/>
              </a:rPr>
              <a:t>, 137-141.</a:t>
            </a:r>
          </a:p>
          <a:p>
            <a:endParaRPr lang="en-US" dirty="0"/>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10</a:t>
            </a:fld>
            <a:endParaRPr lang="en-US"/>
          </a:p>
        </p:txBody>
      </p:sp>
    </p:spTree>
    <p:extLst>
      <p:ext uri="{BB962C8B-B14F-4D97-AF65-F5344CB8AC3E}">
        <p14:creationId xmlns:p14="http://schemas.microsoft.com/office/powerpoint/2010/main" val="124150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useful</a:t>
            </a:r>
            <a:r>
              <a:rPr lang="en-US" baseline="0" dirty="0"/>
              <a:t> resources: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Browne, T., </a:t>
            </a:r>
            <a:r>
              <a:rPr lang="en-US" dirty="0" err="1">
                <a:latin typeface="Arial" panose="020B0604020202020204" pitchFamily="34" charset="0"/>
                <a:cs typeface="Arial" panose="020B0604020202020204" pitchFamily="34" charset="0"/>
              </a:rPr>
              <a:t>Priester</a:t>
            </a:r>
            <a:r>
              <a:rPr lang="en-US" dirty="0">
                <a:latin typeface="Arial" panose="020B0604020202020204" pitchFamily="34" charset="0"/>
                <a:cs typeface="Arial" panose="020B0604020202020204" pitchFamily="34" charset="0"/>
              </a:rPr>
              <a:t>, M., Clone, S., &amp; </a:t>
            </a:r>
            <a:r>
              <a:rPr lang="en-US" dirty="0" err="1">
                <a:latin typeface="Arial" panose="020B0604020202020204" pitchFamily="34" charset="0"/>
                <a:cs typeface="Arial" panose="020B0604020202020204" pitchFamily="34" charset="0"/>
              </a:rPr>
              <a:t>Iachini</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DeHart</a:t>
            </a:r>
            <a:r>
              <a:rPr lang="en-US" dirty="0">
                <a:latin typeface="Arial" panose="020B0604020202020204" pitchFamily="34" charset="0"/>
                <a:cs typeface="Arial" panose="020B0604020202020204" pitchFamily="34" charset="0"/>
              </a:rPr>
              <a:t>, D., &amp;  Hock, R. (2015). Barriers and facilitators to substance use treatment in the rural south: A qualitative study. </a:t>
            </a:r>
            <a:r>
              <a:rPr lang="en-US" i="1" dirty="0">
                <a:latin typeface="Arial" panose="020B0604020202020204" pitchFamily="34" charset="0"/>
                <a:cs typeface="Arial" panose="020B0604020202020204" pitchFamily="34" charset="0"/>
              </a:rPr>
              <a:t>The Journal of Rural Health</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92-101.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Buchman, D.Z., </a:t>
            </a:r>
            <a:r>
              <a:rPr lang="en-US" dirty="0" err="1">
                <a:latin typeface="Arial" panose="020B0604020202020204" pitchFamily="34" charset="0"/>
                <a:cs typeface="Arial" panose="020B0604020202020204" pitchFamily="34" charset="0"/>
              </a:rPr>
              <a:t>Leece</a:t>
            </a:r>
            <a:r>
              <a:rPr lang="en-US" dirty="0">
                <a:latin typeface="Arial" panose="020B0604020202020204" pitchFamily="34" charset="0"/>
                <a:cs typeface="Arial" panose="020B0604020202020204" pitchFamily="34" charset="0"/>
              </a:rPr>
              <a:t>, P., &amp; </a:t>
            </a:r>
            <a:r>
              <a:rPr lang="en-US" dirty="0" err="1">
                <a:latin typeface="Arial" panose="020B0604020202020204" pitchFamily="34" charset="0"/>
                <a:cs typeface="Arial" panose="020B0604020202020204" pitchFamily="34" charset="0"/>
              </a:rPr>
              <a:t>Orkin</a:t>
            </a:r>
            <a:r>
              <a:rPr lang="en-US" dirty="0">
                <a:latin typeface="Arial" panose="020B0604020202020204" pitchFamily="34" charset="0"/>
                <a:cs typeface="Arial" panose="020B0604020202020204" pitchFamily="34" charset="0"/>
              </a:rPr>
              <a:t>, A. (2017, Winter). The epidemic as stigma: the bioethics of opioids. </a:t>
            </a:r>
            <a:r>
              <a:rPr lang="en-US" i="1" dirty="0">
                <a:latin typeface="Arial" panose="020B0604020202020204" pitchFamily="34" charset="0"/>
                <a:cs typeface="Arial" panose="020B0604020202020204" pitchFamily="34" charset="0"/>
              </a:rPr>
              <a:t>Journal of Law, Medicine, &amp; Ethics</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(4), 607-611.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Arial" panose="020B0604020202020204" pitchFamily="34" charset="0"/>
                <a:cs typeface="Arial" panose="020B0604020202020204" pitchFamily="34" charset="0"/>
              </a:rPr>
              <a:t>Kramlich</a:t>
            </a:r>
            <a:r>
              <a:rPr lang="en-US" dirty="0">
                <a:latin typeface="Arial" panose="020B0604020202020204" pitchFamily="34" charset="0"/>
                <a:cs typeface="Arial" panose="020B0604020202020204" pitchFamily="34" charset="0"/>
              </a:rPr>
              <a:t>, D., </a:t>
            </a:r>
            <a:r>
              <a:rPr lang="en-US" dirty="0" err="1">
                <a:latin typeface="Arial" panose="020B0604020202020204" pitchFamily="34" charset="0"/>
                <a:cs typeface="Arial" panose="020B0604020202020204" pitchFamily="34" charset="0"/>
              </a:rPr>
              <a:t>Kronk</a:t>
            </a:r>
            <a:r>
              <a:rPr lang="en-US" dirty="0">
                <a:latin typeface="Arial" panose="020B0604020202020204" pitchFamily="34" charset="0"/>
                <a:cs typeface="Arial" panose="020B0604020202020204" pitchFamily="34" charset="0"/>
              </a:rPr>
              <a:t>, R., Marcellus, L., Colbert, A., &amp; Jakub, K. (2018). Rural Postpartum Women With Substance Use Disorders. </a:t>
            </a:r>
            <a:r>
              <a:rPr lang="en-US" i="1" dirty="0">
                <a:latin typeface="Arial" panose="020B0604020202020204" pitchFamily="34" charset="0"/>
                <a:cs typeface="Arial" panose="020B0604020202020204" pitchFamily="34" charset="0"/>
              </a:rPr>
              <a:t>Qualitative Health Research</a:t>
            </a:r>
            <a:r>
              <a:rPr lang="en-US" dirty="0">
                <a:latin typeface="Arial" panose="020B0604020202020204" pitchFamily="34" charset="0"/>
                <a:cs typeface="Arial" panose="020B0604020202020204" pitchFamily="34" charset="0"/>
              </a:rPr>
              <a:t>, 1-13.</a:t>
            </a:r>
          </a:p>
          <a:p>
            <a:endParaRPr lang="en-US" dirty="0"/>
          </a:p>
        </p:txBody>
      </p:sp>
      <p:sp>
        <p:nvSpPr>
          <p:cNvPr id="4" name="Slide Number Placeholder 3"/>
          <p:cNvSpPr>
            <a:spLocks noGrp="1"/>
          </p:cNvSpPr>
          <p:nvPr>
            <p:ph type="sldNum" sz="quarter" idx="5"/>
          </p:nvPr>
        </p:nvSpPr>
        <p:spPr/>
        <p:txBody>
          <a:bodyPr/>
          <a:lstStyle/>
          <a:p>
            <a:fld id="{75407F5E-1248-0D41-AA81-B50EA45314DF}" type="slidenum">
              <a:rPr lang="en-US" smtClean="0"/>
              <a:t>11</a:t>
            </a:fld>
            <a:endParaRPr lang="en-US"/>
          </a:p>
        </p:txBody>
      </p:sp>
    </p:spTree>
    <p:extLst>
      <p:ext uri="{BB962C8B-B14F-4D97-AF65-F5344CB8AC3E}">
        <p14:creationId xmlns:p14="http://schemas.microsoft.com/office/powerpoint/2010/main" val="1068979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63" r:id="rId13"/>
    <p:sldLayoutId id="2147483655" r:id="rId14"/>
    <p:sldLayoutId id="2147483657"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homasine.heitkamp@und.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nroget@casat.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tplainsattc.org" TargetMode="External"/><Relationship Id="rId2" Type="http://schemas.openxmlformats.org/officeDocument/2006/relationships/hyperlink" Target="http://attcnetwork.org/regional-centers/content.aspx?rc=mountainplains&amp;content=STCUSTOM1"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2127" y="2009274"/>
            <a:ext cx="10363200" cy="1284668"/>
          </a:xfrm>
        </p:spPr>
        <p:txBody>
          <a:bodyPr>
            <a:normAutofit fontScale="90000"/>
          </a:bodyPr>
          <a:lstStyle/>
          <a:p>
            <a:r>
              <a:rPr lang="en-US" sz="4400" b="1" dirty="0"/>
              <a:t>Stigma and Substance</a:t>
            </a:r>
            <a:br>
              <a:rPr lang="en-US" sz="4400" b="1" dirty="0"/>
            </a:br>
            <a:r>
              <a:rPr lang="en-US" sz="4400" b="1" dirty="0"/>
              <a:t>Use Disorders (SUDs)</a:t>
            </a:r>
            <a:endParaRPr lang="en-US" sz="4400" dirty="0"/>
          </a:p>
        </p:txBody>
      </p:sp>
      <p:sp>
        <p:nvSpPr>
          <p:cNvPr id="3" name="Subtitle 2"/>
          <p:cNvSpPr>
            <a:spLocks noGrp="1"/>
          </p:cNvSpPr>
          <p:nvPr>
            <p:ph type="subTitle" idx="1"/>
          </p:nvPr>
        </p:nvSpPr>
        <p:spPr>
          <a:xfrm>
            <a:off x="1531727" y="3596154"/>
            <a:ext cx="9144000" cy="1456664"/>
          </a:xfrm>
        </p:spPr>
        <p:txBody>
          <a:bodyPr>
            <a:normAutofit fontScale="40000" lnSpcReduction="20000"/>
          </a:bodyPr>
          <a:lstStyle/>
          <a:p>
            <a:pPr>
              <a:lnSpc>
                <a:spcPct val="120000"/>
              </a:lnSpc>
              <a:spcBef>
                <a:spcPts val="0"/>
              </a:spcBef>
            </a:pPr>
            <a:r>
              <a:rPr lang="en-US" sz="3200" dirty="0"/>
              <a:t>Prepared by:</a:t>
            </a:r>
          </a:p>
          <a:p>
            <a:pPr>
              <a:lnSpc>
                <a:spcPct val="120000"/>
              </a:lnSpc>
              <a:spcBef>
                <a:spcPts val="0"/>
              </a:spcBef>
            </a:pPr>
            <a:r>
              <a:rPr lang="en-US" sz="4000" dirty="0"/>
              <a:t>Mountain Plains ATTC Staff </a:t>
            </a:r>
          </a:p>
          <a:p>
            <a:pPr>
              <a:lnSpc>
                <a:spcPct val="120000"/>
              </a:lnSpc>
              <a:spcBef>
                <a:spcPts val="0"/>
              </a:spcBef>
            </a:pPr>
            <a:r>
              <a:rPr lang="en-US" sz="4000" dirty="0"/>
              <a:t>Dr. Chris Harsell ANP</a:t>
            </a:r>
          </a:p>
          <a:p>
            <a:pPr>
              <a:lnSpc>
                <a:spcPct val="120000"/>
              </a:lnSpc>
              <a:spcBef>
                <a:spcPts val="0"/>
              </a:spcBef>
            </a:pPr>
            <a:r>
              <a:rPr lang="en-US" sz="3200" dirty="0"/>
              <a:t>University of North Dakota</a:t>
            </a:r>
          </a:p>
          <a:p>
            <a:pPr>
              <a:lnSpc>
                <a:spcPct val="120000"/>
              </a:lnSpc>
              <a:spcBef>
                <a:spcPts val="0"/>
              </a:spcBef>
            </a:pPr>
            <a:r>
              <a:rPr lang="en-US" sz="3200" dirty="0"/>
              <a:t>Grand Forks, ND 58202</a:t>
            </a:r>
          </a:p>
          <a:p>
            <a:pPr>
              <a:lnSpc>
                <a:spcPct val="120000"/>
              </a:lnSpc>
              <a:spcBef>
                <a:spcPts val="0"/>
              </a:spcBef>
            </a:pPr>
            <a:r>
              <a:rPr lang="en-US" sz="3200" dirty="0"/>
              <a:t>701-777-4520</a:t>
            </a:r>
          </a:p>
        </p:txBody>
      </p:sp>
      <p:pic>
        <p:nvPicPr>
          <p:cNvPr id="5" name="Picture 4" descr="Substance abuse and mental health services administration logo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983" y="5472848"/>
            <a:ext cx="3281850" cy="1194166"/>
          </a:xfrm>
          <a:prstGeom prst="rect">
            <a:avLst/>
          </a:prstGeom>
        </p:spPr>
      </p:pic>
      <p:pic>
        <p:nvPicPr>
          <p:cNvPr id="10" name="Picture 9" descr="mountain plains addiction technology transfer (MPATTC) logo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9780" y="364470"/>
            <a:ext cx="6867893" cy="1224774"/>
          </a:xfrm>
          <a:prstGeom prst="rect">
            <a:avLst/>
          </a:prstGeom>
        </p:spPr>
      </p:pic>
      <p:pic>
        <p:nvPicPr>
          <p:cNvPr id="6" name="Picture 5" descr="stacked bars "/>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0562" y="5281863"/>
            <a:ext cx="3091438" cy="1576136"/>
          </a:xfrm>
          <a:prstGeom prst="rect">
            <a:avLst/>
          </a:prstGeom>
        </p:spPr>
      </p:pic>
    </p:spTree>
    <p:custDataLst>
      <p:tags r:id="rId1"/>
    </p:custDataLst>
    <p:extLst>
      <p:ext uri="{BB962C8B-B14F-4D97-AF65-F5344CB8AC3E}">
        <p14:creationId xmlns:p14="http://schemas.microsoft.com/office/powerpoint/2010/main" val="2161832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F94A-5280-224D-A7B0-223EBE411B88}"/>
              </a:ext>
            </a:extLst>
          </p:cNvPr>
          <p:cNvSpPr>
            <a:spLocks noGrp="1"/>
          </p:cNvSpPr>
          <p:nvPr>
            <p:ph type="title"/>
          </p:nvPr>
        </p:nvSpPr>
        <p:spPr>
          <a:xfrm>
            <a:off x="838200" y="365126"/>
            <a:ext cx="10515600" cy="789118"/>
          </a:xfrm>
        </p:spPr>
        <p:txBody>
          <a:bodyPr>
            <a:normAutofit/>
          </a:bodyPr>
          <a:lstStyle/>
          <a:p>
            <a:r>
              <a:rPr lang="en-US" b="1" dirty="0"/>
              <a:t>Reminders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30E43855-3C42-6D41-973C-1B01DFEFCB6B}"/>
              </a:ext>
            </a:extLst>
          </p:cNvPr>
          <p:cNvSpPr>
            <a:spLocks noGrp="1"/>
          </p:cNvSpPr>
          <p:nvPr>
            <p:ph idx="1"/>
          </p:nvPr>
        </p:nvSpPr>
        <p:spPr>
          <a:xfrm>
            <a:off x="838200" y="1238573"/>
            <a:ext cx="10515600" cy="3773201"/>
          </a:xfrm>
        </p:spPr>
        <p:txBody>
          <a:bodyPr/>
          <a:lstStyle/>
          <a:p>
            <a:pPr lvl="1">
              <a:lnSpc>
                <a:spcPct val="150000"/>
              </a:lnSpc>
            </a:pPr>
            <a:r>
              <a:rPr lang="en-US" b="1" dirty="0"/>
              <a:t>Embrace positive change: </a:t>
            </a:r>
            <a:r>
              <a:rPr lang="en-US" dirty="0"/>
              <a:t>Treatment for substance use disorders has historically been viewed as binary, with addiction and abstinence as a person’s only two options </a:t>
            </a:r>
          </a:p>
          <a:p>
            <a:pPr lvl="2">
              <a:lnSpc>
                <a:spcPct val="150000"/>
              </a:lnSpc>
            </a:pPr>
            <a:r>
              <a:rPr lang="en-US" dirty="0"/>
              <a:t>Don’t create a dichotomy of “someone is using or not using.” There are many positive changes a person can make to reduce negative consequences </a:t>
            </a:r>
          </a:p>
          <a:p>
            <a:pPr lvl="2">
              <a:lnSpc>
                <a:spcPct val="150000"/>
              </a:lnSpc>
            </a:pPr>
            <a:r>
              <a:rPr lang="en-US" dirty="0"/>
              <a:t>Don’t convey the impression that abstinence is the only goal</a:t>
            </a:r>
          </a:p>
          <a:p>
            <a:pPr lvl="2">
              <a:lnSpc>
                <a:spcPct val="150000"/>
              </a:lnSpc>
            </a:pPr>
            <a:r>
              <a:rPr lang="en-US" dirty="0"/>
              <a:t>Don’t assume there is only one “right” way to address substance misuse</a:t>
            </a:r>
          </a:p>
        </p:txBody>
      </p:sp>
      <p:sp>
        <p:nvSpPr>
          <p:cNvPr id="4" name="Rectangle 3"/>
          <p:cNvSpPr/>
          <p:nvPr/>
        </p:nvSpPr>
        <p:spPr>
          <a:xfrm>
            <a:off x="6922597" y="6216134"/>
            <a:ext cx="1558247" cy="276999"/>
          </a:xfrm>
          <a:prstGeom prst="rect">
            <a:avLst/>
          </a:prstGeom>
        </p:spPr>
        <p:txBody>
          <a:bodyPr wrap="none">
            <a:spAutoFit/>
          </a:bodyPr>
          <a:lstStyle/>
          <a:p>
            <a:r>
              <a:rPr lang="en-US" sz="1200" dirty="0">
                <a:latin typeface="Arial" panose="020B0604020202020204" pitchFamily="34" charset="0"/>
                <a:cs typeface="Arial" panose="020B0604020202020204" pitchFamily="34" charset="0"/>
              </a:rPr>
              <a:t>Brown, S.A. (2011). </a:t>
            </a:r>
            <a:endParaRPr lang="en-US" sz="1200" dirty="0"/>
          </a:p>
        </p:txBody>
      </p:sp>
      <p:pic>
        <p:nvPicPr>
          <p:cNvPr id="6" name="Picture 5"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208405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F94A-5280-224D-A7B0-223EBE411B88}"/>
              </a:ext>
            </a:extLst>
          </p:cNvPr>
          <p:cNvSpPr>
            <a:spLocks noGrp="1"/>
          </p:cNvSpPr>
          <p:nvPr>
            <p:ph type="title"/>
          </p:nvPr>
        </p:nvSpPr>
        <p:spPr>
          <a:xfrm>
            <a:off x="838200" y="365126"/>
            <a:ext cx="10515600" cy="789118"/>
          </a:xfrm>
        </p:spPr>
        <p:txBody>
          <a:bodyPr>
            <a:normAutofit/>
          </a:bodyPr>
          <a:lstStyle/>
          <a:p>
            <a:r>
              <a:rPr lang="en-US" b="1" dirty="0"/>
              <a:t>For more information, contact</a:t>
            </a:r>
            <a:endParaRPr lang="en-US" dirty="0"/>
          </a:p>
        </p:txBody>
      </p:sp>
      <p:sp>
        <p:nvSpPr>
          <p:cNvPr id="3" name="Content Placeholder 2">
            <a:extLst>
              <a:ext uri="{FF2B5EF4-FFF2-40B4-BE49-F238E27FC236}">
                <a16:creationId xmlns:a16="http://schemas.microsoft.com/office/drawing/2014/main" id="{30E43855-3C42-6D41-973C-1B01DFEFCB6B}"/>
              </a:ext>
            </a:extLst>
          </p:cNvPr>
          <p:cNvSpPr>
            <a:spLocks noGrp="1"/>
          </p:cNvSpPr>
          <p:nvPr>
            <p:ph idx="1"/>
          </p:nvPr>
        </p:nvSpPr>
        <p:spPr>
          <a:xfrm>
            <a:off x="356936" y="1683742"/>
            <a:ext cx="6055895" cy="2106206"/>
          </a:xfrm>
        </p:spPr>
        <p:txBody>
          <a:bodyPr/>
          <a:lstStyle/>
          <a:p>
            <a:pPr marL="0" indent="0" algn="ctr">
              <a:buNone/>
            </a:pPr>
            <a:r>
              <a:rPr lang="en-US" dirty="0"/>
              <a:t>Thomasine </a:t>
            </a:r>
            <a:r>
              <a:rPr lang="en-US" dirty="0" err="1"/>
              <a:t>Heitkamp</a:t>
            </a:r>
            <a:r>
              <a:rPr lang="en-US" dirty="0"/>
              <a:t> PI/Co-Director  </a:t>
            </a:r>
          </a:p>
          <a:p>
            <a:pPr marL="0" indent="0" algn="ctr">
              <a:buNone/>
            </a:pPr>
            <a:r>
              <a:rPr lang="en-US" dirty="0"/>
              <a:t>University of North Dakota </a:t>
            </a:r>
          </a:p>
          <a:p>
            <a:pPr marL="0" indent="0" algn="ctr">
              <a:buNone/>
            </a:pPr>
            <a:r>
              <a:rPr lang="en-US" dirty="0">
                <a:hlinkClick r:id="rId3"/>
              </a:rPr>
              <a:t>thomasine.heitkamp@und.edu</a:t>
            </a:r>
            <a:endParaRPr lang="en-US"/>
          </a:p>
          <a:p>
            <a:pPr marL="0" indent="0" algn="ctr">
              <a:buNone/>
            </a:pPr>
            <a:endParaRPr lang="en-US" dirty="0"/>
          </a:p>
        </p:txBody>
      </p:sp>
      <p:sp>
        <p:nvSpPr>
          <p:cNvPr id="4" name="TextBox 3"/>
          <p:cNvSpPr txBox="1"/>
          <p:nvPr/>
        </p:nvSpPr>
        <p:spPr>
          <a:xfrm>
            <a:off x="6412831" y="1683742"/>
            <a:ext cx="5221705" cy="1384995"/>
          </a:xfrm>
          <a:prstGeom prst="rect">
            <a:avLst/>
          </a:prstGeom>
          <a:noFill/>
        </p:spPr>
        <p:txBody>
          <a:bodyPr wrap="square" rtlCol="0">
            <a:spAutoFit/>
          </a:bodyPr>
          <a:lstStyle/>
          <a:p>
            <a:pPr algn="ctr"/>
            <a:r>
              <a:rPr lang="en-US" sz="2800" dirty="0"/>
              <a:t>Nancy Roget, Co-Director </a:t>
            </a:r>
          </a:p>
          <a:p>
            <a:pPr algn="ctr"/>
            <a:r>
              <a:rPr lang="en-US" sz="2800" dirty="0"/>
              <a:t>University of Nevada, Reno </a:t>
            </a:r>
          </a:p>
          <a:p>
            <a:pPr algn="ctr"/>
            <a:r>
              <a:rPr lang="en-US" sz="2800" dirty="0">
                <a:hlinkClick r:id="rId4"/>
              </a:rPr>
              <a:t>nroget@casat.org</a:t>
            </a:r>
            <a:r>
              <a:rPr lang="en-US" sz="2800" dirty="0"/>
              <a:t> </a:t>
            </a:r>
          </a:p>
        </p:txBody>
      </p:sp>
      <p:pic>
        <p:nvPicPr>
          <p:cNvPr id="5" name="Picture 4" descr="mountain plains addiction technology transfer (MPATTC) logo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30351" y="3595560"/>
            <a:ext cx="6131297" cy="1093415"/>
          </a:xfrm>
          <a:prstGeom prst="rect">
            <a:avLst/>
          </a:prstGeom>
        </p:spPr>
      </p:pic>
      <p:sp>
        <p:nvSpPr>
          <p:cNvPr id="7" name="TextBox 6"/>
          <p:cNvSpPr txBox="1"/>
          <p:nvPr/>
        </p:nvSpPr>
        <p:spPr>
          <a:xfrm>
            <a:off x="3741821" y="5215798"/>
            <a:ext cx="3970421" cy="369332"/>
          </a:xfrm>
          <a:prstGeom prst="rect">
            <a:avLst/>
          </a:prstGeom>
          <a:noFill/>
        </p:spPr>
        <p:txBody>
          <a:bodyPr wrap="square" rtlCol="0">
            <a:spAutoFit/>
          </a:bodyPr>
          <a:lstStyle/>
          <a:p>
            <a:pPr algn="ctr"/>
            <a:r>
              <a:rPr lang="en-US" dirty="0"/>
              <a:t>www.mpattc.org</a:t>
            </a:r>
          </a:p>
        </p:txBody>
      </p:sp>
      <p:pic>
        <p:nvPicPr>
          <p:cNvPr id="6" name="Picture 5" descr="stacked bars "/>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227823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6846" y="412229"/>
            <a:ext cx="10363200" cy="1056857"/>
          </a:xfrm>
        </p:spPr>
        <p:txBody>
          <a:bodyPr/>
          <a:lstStyle/>
          <a:p>
            <a:pPr algn="l"/>
            <a:r>
              <a:rPr lang="en-US" b="1" dirty="0"/>
              <a:t>Disclaimer </a:t>
            </a:r>
          </a:p>
        </p:txBody>
      </p:sp>
      <p:sp>
        <p:nvSpPr>
          <p:cNvPr id="6" name="Rectangle 5"/>
          <p:cNvSpPr/>
          <p:nvPr/>
        </p:nvSpPr>
        <p:spPr>
          <a:xfrm>
            <a:off x="939384" y="1469086"/>
            <a:ext cx="10478123" cy="3610732"/>
          </a:xfrm>
          <a:prstGeom prst="rect">
            <a:avLst/>
          </a:prstGeom>
        </p:spPr>
        <p:txBody>
          <a:bodyPr wrap="square">
            <a:spAutoFit/>
          </a:bodyPr>
          <a:lstStyle/>
          <a:p>
            <a:pPr>
              <a:lnSpc>
                <a:spcPct val="120000"/>
              </a:lnSpc>
            </a:pPr>
            <a:r>
              <a:rPr lang="en-US" sz="1600" dirty="0"/>
              <a:t>This presentation was prepared for the Mountain Plains Addiction Technology Transfer Center (TTC) Network under a cooperative agreement from the Substance Abuse and Mental Health Services Administration (SAMHSA). All material appearing in this presentation, except that taken directly from copyrighted sources, is in the public domain and may be reproduced or copied without permission from SAMHSA or the authors. Citation of the source is appreciated. Do not reproduce or distribute this presentation for a fee without specific, written authorization from the Mountain Plains Mental Health Technology Transfer Center. For more information on obtaining copies of this presentation, call 701-777-6588. </a:t>
            </a:r>
          </a:p>
          <a:p>
            <a:pPr>
              <a:lnSpc>
                <a:spcPct val="120000"/>
              </a:lnSpc>
            </a:pPr>
            <a:endParaRPr lang="en-US" sz="1600" dirty="0"/>
          </a:p>
          <a:p>
            <a:pPr>
              <a:lnSpc>
                <a:spcPct val="120000"/>
              </a:lnSpc>
            </a:pPr>
            <a:r>
              <a:rPr lang="en-US" sz="1600" dirty="0"/>
              <a:t>At the time of this presentation, </a:t>
            </a:r>
            <a:r>
              <a:rPr lang="en-US" sz="1600" dirty="0" err="1"/>
              <a:t>Elinore</a:t>
            </a:r>
            <a:r>
              <a:rPr lang="en-US" sz="1600" dirty="0"/>
              <a:t> F. </a:t>
            </a:r>
            <a:r>
              <a:rPr lang="en-US" sz="1600" dirty="0" err="1"/>
              <a:t>McCance</a:t>
            </a:r>
            <a:r>
              <a:rPr lang="en-US" sz="1600" dirty="0"/>
              <a:t>-Katz, served as SAMHSA Assistant Secretary. The opinions expressed herein are the views of Dr. Chris </a:t>
            </a:r>
            <a:r>
              <a:rPr lang="en-US" sz="1600" dirty="0" err="1"/>
              <a:t>Harsell</a:t>
            </a:r>
            <a:r>
              <a:rPr lang="en-US" sz="1600" dirty="0"/>
              <a:t> and do not reflect the official position of the Department of Health and Human Services (DHHS), SAMHSA. No official support or endorsement of DHHS, SAMHSA, for the opinions described in this document is intended or should be inferred.</a:t>
            </a:r>
          </a:p>
        </p:txBody>
      </p:sp>
      <p:pic>
        <p:nvPicPr>
          <p:cNvPr id="5" name="Picture 4" descr="stacked bar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46890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79E47-77A6-7A4D-8594-22673DF4969E}"/>
              </a:ext>
            </a:extLst>
          </p:cNvPr>
          <p:cNvSpPr>
            <a:spLocks noGrp="1"/>
          </p:cNvSpPr>
          <p:nvPr>
            <p:ph type="title"/>
          </p:nvPr>
        </p:nvSpPr>
        <p:spPr/>
        <p:txBody>
          <a:bodyPr/>
          <a:lstStyle/>
          <a:p>
            <a:r>
              <a:rPr lang="en-US" b="1" dirty="0"/>
              <a:t>What is Stigma?</a:t>
            </a:r>
            <a:endParaRPr lang="en-US" dirty="0"/>
          </a:p>
        </p:txBody>
      </p:sp>
      <p:sp>
        <p:nvSpPr>
          <p:cNvPr id="3" name="Content Placeholder 2">
            <a:extLst>
              <a:ext uri="{FF2B5EF4-FFF2-40B4-BE49-F238E27FC236}">
                <a16:creationId xmlns:a16="http://schemas.microsoft.com/office/drawing/2014/main" id="{74C00409-C102-F749-B5D1-81B09F8D5EE6}"/>
              </a:ext>
            </a:extLst>
          </p:cNvPr>
          <p:cNvSpPr>
            <a:spLocks noGrp="1"/>
          </p:cNvSpPr>
          <p:nvPr>
            <p:ph idx="1"/>
          </p:nvPr>
        </p:nvSpPr>
        <p:spPr>
          <a:xfrm>
            <a:off x="838200" y="1825624"/>
            <a:ext cx="10515600" cy="3104247"/>
          </a:xfrm>
        </p:spPr>
        <p:txBody>
          <a:bodyPr/>
          <a:lstStyle/>
          <a:p>
            <a:r>
              <a:rPr lang="en-US" dirty="0"/>
              <a:t>Stigma is defined as a mark of disgrace or infamy, a stain of reproach, as on one's reputation</a:t>
            </a:r>
            <a:endParaRPr lang="en-US" sz="500" dirty="0"/>
          </a:p>
          <a:p>
            <a:r>
              <a:rPr lang="en-US" dirty="0"/>
              <a:t>Stigma remains the biggest barrier to addiction treatment faced by patients/clients</a:t>
            </a:r>
            <a:endParaRPr lang="en-US" sz="1400" dirty="0"/>
          </a:p>
          <a:p>
            <a:endParaRPr lang="en-US" sz="1400" dirty="0"/>
          </a:p>
        </p:txBody>
      </p:sp>
      <p:sp>
        <p:nvSpPr>
          <p:cNvPr id="4" name="Rectangle 3"/>
          <p:cNvSpPr/>
          <p:nvPr/>
        </p:nvSpPr>
        <p:spPr>
          <a:xfrm>
            <a:off x="6743072" y="6180039"/>
            <a:ext cx="1954381" cy="369332"/>
          </a:xfrm>
          <a:prstGeom prst="rect">
            <a:avLst/>
          </a:prstGeom>
        </p:spPr>
        <p:txBody>
          <a:bodyPr wrap="none">
            <a:spAutoFit/>
          </a:bodyPr>
          <a:lstStyle/>
          <a:p>
            <a:r>
              <a:rPr lang="en-US" dirty="0"/>
              <a:t>(SAMHSA, 2018)</a:t>
            </a:r>
          </a:p>
        </p:txBody>
      </p:sp>
      <p:sp>
        <p:nvSpPr>
          <p:cNvPr id="6" name="Rectangle 5"/>
          <p:cNvSpPr/>
          <p:nvPr/>
        </p:nvSpPr>
        <p:spPr>
          <a:xfrm>
            <a:off x="7063672" y="5673582"/>
            <a:ext cx="1313180" cy="369332"/>
          </a:xfrm>
          <a:prstGeom prst="rect">
            <a:avLst/>
          </a:prstGeom>
        </p:spPr>
        <p:txBody>
          <a:bodyPr wrap="none">
            <a:spAutoFit/>
          </a:bodyPr>
          <a:lstStyle/>
          <a:p>
            <a:r>
              <a:rPr lang="en-US" dirty="0"/>
              <a:t>(naabt.org)</a:t>
            </a:r>
          </a:p>
        </p:txBody>
      </p:sp>
      <p:pic>
        <p:nvPicPr>
          <p:cNvPr id="5" name="Picture 4"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285189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677B9-D97C-0144-8430-3A0ABCE529C7}"/>
              </a:ext>
            </a:extLst>
          </p:cNvPr>
          <p:cNvSpPr>
            <a:spLocks noGrp="1"/>
          </p:cNvSpPr>
          <p:nvPr>
            <p:ph type="title"/>
          </p:nvPr>
        </p:nvSpPr>
        <p:spPr>
          <a:xfrm>
            <a:off x="838200" y="365126"/>
            <a:ext cx="10515600" cy="741780"/>
          </a:xfrm>
        </p:spPr>
        <p:txBody>
          <a:bodyPr/>
          <a:lstStyle/>
          <a:p>
            <a:r>
              <a:rPr lang="en-US" b="1" dirty="0"/>
              <a:t>FACTS</a:t>
            </a:r>
            <a:endParaRPr lang="en-US" dirty="0"/>
          </a:p>
        </p:txBody>
      </p:sp>
      <p:sp>
        <p:nvSpPr>
          <p:cNvPr id="3" name="Content Placeholder 2">
            <a:extLst>
              <a:ext uri="{FF2B5EF4-FFF2-40B4-BE49-F238E27FC236}">
                <a16:creationId xmlns:a16="http://schemas.microsoft.com/office/drawing/2014/main" id="{08ECE590-6CB4-9B44-8F49-DF8FB4B699A4}"/>
              </a:ext>
            </a:extLst>
          </p:cNvPr>
          <p:cNvSpPr>
            <a:spLocks noGrp="1"/>
          </p:cNvSpPr>
          <p:nvPr>
            <p:ph idx="1"/>
          </p:nvPr>
        </p:nvSpPr>
        <p:spPr>
          <a:xfrm>
            <a:off x="838200" y="1332331"/>
            <a:ext cx="10515600" cy="3068108"/>
          </a:xfrm>
        </p:spPr>
        <p:txBody>
          <a:bodyPr/>
          <a:lstStyle/>
          <a:p>
            <a:pPr>
              <a:buClr>
                <a:schemeClr val="tx1"/>
              </a:buClr>
            </a:pPr>
            <a:r>
              <a:rPr lang="en-US" dirty="0"/>
              <a:t>Substance Use Disorder (SUD) is among the most stigmatized conditions in the U.S. and around the world</a:t>
            </a:r>
          </a:p>
          <a:p>
            <a:pPr>
              <a:buClr>
                <a:schemeClr val="tx1"/>
              </a:buClr>
            </a:pPr>
            <a:endParaRPr lang="en-US" sz="400" dirty="0"/>
          </a:p>
          <a:p>
            <a:pPr>
              <a:buClr>
                <a:schemeClr val="tx1"/>
              </a:buClr>
            </a:pPr>
            <a:r>
              <a:rPr lang="en-US" dirty="0"/>
              <a:t>Healthcare providers might treat patients/clients with substance use disorders differently due to stigma</a:t>
            </a:r>
          </a:p>
          <a:p>
            <a:pPr>
              <a:buClr>
                <a:schemeClr val="tx1"/>
              </a:buClr>
            </a:pPr>
            <a:endParaRPr lang="en-US" sz="400" dirty="0"/>
          </a:p>
          <a:p>
            <a:pPr>
              <a:buClr>
                <a:schemeClr val="tx1"/>
              </a:buClr>
            </a:pPr>
            <a:r>
              <a:rPr lang="en-US" dirty="0"/>
              <a:t>People with a substance use disorder who expect, or experience stigma have poorer healthcare outcomes</a:t>
            </a:r>
          </a:p>
        </p:txBody>
      </p:sp>
      <p:sp>
        <p:nvSpPr>
          <p:cNvPr id="4" name="Rectangle 3">
            <a:extLst>
              <a:ext uri="{FF2B5EF4-FFF2-40B4-BE49-F238E27FC236}">
                <a16:creationId xmlns:a16="http://schemas.microsoft.com/office/drawing/2014/main" id="{A1AF7364-23DF-C94F-AEBA-77C7A8752BBC}"/>
              </a:ext>
            </a:extLst>
          </p:cNvPr>
          <p:cNvSpPr/>
          <p:nvPr/>
        </p:nvSpPr>
        <p:spPr>
          <a:xfrm>
            <a:off x="7070558" y="5904414"/>
            <a:ext cx="1362874" cy="276999"/>
          </a:xfrm>
          <a:prstGeom prst="rect">
            <a:avLst/>
          </a:prstGeom>
        </p:spPr>
        <p:txBody>
          <a:bodyPr wrap="none">
            <a:spAutoFit/>
          </a:bodyPr>
          <a:lstStyle/>
          <a:p>
            <a:r>
              <a:rPr lang="en-US" sz="1200" dirty="0"/>
              <a:t>(SAMHSA, 2018)</a:t>
            </a:r>
          </a:p>
        </p:txBody>
      </p:sp>
      <p:pic>
        <p:nvPicPr>
          <p:cNvPr id="7" name="Picture 6" descr="stacked bar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85488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1110-795D-9E4C-8301-3947B8F65924}"/>
              </a:ext>
            </a:extLst>
          </p:cNvPr>
          <p:cNvSpPr>
            <a:spLocks noGrp="1"/>
          </p:cNvSpPr>
          <p:nvPr>
            <p:ph type="title"/>
          </p:nvPr>
        </p:nvSpPr>
        <p:spPr>
          <a:xfrm>
            <a:off x="838200" y="365126"/>
            <a:ext cx="10515600" cy="862096"/>
          </a:xfrm>
        </p:spPr>
        <p:txBody>
          <a:bodyPr/>
          <a:lstStyle/>
          <a:p>
            <a:r>
              <a:rPr lang="en-US" b="1" dirty="0"/>
              <a:t>Burden of Stigma </a:t>
            </a:r>
            <a:endParaRPr lang="en-US" dirty="0"/>
          </a:p>
        </p:txBody>
      </p:sp>
      <p:sp>
        <p:nvSpPr>
          <p:cNvPr id="3" name="Content Placeholder 2">
            <a:extLst>
              <a:ext uri="{FF2B5EF4-FFF2-40B4-BE49-F238E27FC236}">
                <a16:creationId xmlns:a16="http://schemas.microsoft.com/office/drawing/2014/main" id="{A574765D-711E-2740-BA15-45659C25D81C}"/>
              </a:ext>
            </a:extLst>
          </p:cNvPr>
          <p:cNvSpPr>
            <a:spLocks noGrp="1"/>
          </p:cNvSpPr>
          <p:nvPr>
            <p:ph idx="1"/>
          </p:nvPr>
        </p:nvSpPr>
        <p:spPr>
          <a:xfrm>
            <a:off x="838200" y="1542858"/>
            <a:ext cx="10515600" cy="1256242"/>
          </a:xfrm>
        </p:spPr>
        <p:txBody>
          <a:bodyPr/>
          <a:lstStyle/>
          <a:p>
            <a:r>
              <a:rPr lang="en-US" dirty="0"/>
              <a:t>Upon diagnosis of a disease or substance use disorder, there may be a perceived implication that the patient has control over the condition and is at fault for acquiring it.</a:t>
            </a:r>
            <a:endParaRPr lang="en-US" sz="1200" dirty="0"/>
          </a:p>
        </p:txBody>
      </p:sp>
      <p:pic>
        <p:nvPicPr>
          <p:cNvPr id="4" name="Picture 3" descr="Stigmatized Condidtions VS Non-stigmatized Conditions Graphic" title="Stigmatized Condidtions VS Non-stigmatized Conditions Graphic">
            <a:extLst>
              <a:ext uri="{FF2B5EF4-FFF2-40B4-BE49-F238E27FC236}">
                <a16:creationId xmlns:a16="http://schemas.microsoft.com/office/drawing/2014/main" id="{77036090-F93B-6248-B087-05BEDB9782E2}"/>
              </a:ext>
            </a:extLst>
          </p:cNvPr>
          <p:cNvPicPr>
            <a:picLocks noChangeAspect="1"/>
          </p:cNvPicPr>
          <p:nvPr/>
        </p:nvPicPr>
        <p:blipFill>
          <a:blip r:embed="rId3"/>
          <a:stretch>
            <a:fillRect/>
          </a:stretch>
        </p:blipFill>
        <p:spPr>
          <a:xfrm>
            <a:off x="1333359" y="3168432"/>
            <a:ext cx="6154228" cy="1468817"/>
          </a:xfrm>
          <a:prstGeom prst="rect">
            <a:avLst/>
          </a:prstGeom>
        </p:spPr>
      </p:pic>
      <p:sp>
        <p:nvSpPr>
          <p:cNvPr id="7" name="Rounded Rectangle 6" title="Rounded Rectangle">
            <a:extLst>
              <a:ext uri="{FF2B5EF4-FFF2-40B4-BE49-F238E27FC236}">
                <a16:creationId xmlns:a16="http://schemas.microsoft.com/office/drawing/2014/main" id="{1ED32DC6-45C1-6F46-94D8-C5B5590C6AE9}"/>
              </a:ext>
            </a:extLst>
          </p:cNvPr>
          <p:cNvSpPr/>
          <p:nvPr/>
        </p:nvSpPr>
        <p:spPr>
          <a:xfrm>
            <a:off x="860059" y="4739953"/>
            <a:ext cx="2329732" cy="4287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3D283F27-A605-334C-AC72-2CED4BCA8A26}"/>
              </a:ext>
            </a:extLst>
          </p:cNvPr>
          <p:cNvSpPr/>
          <p:nvPr/>
        </p:nvSpPr>
        <p:spPr>
          <a:xfrm>
            <a:off x="860059" y="4759062"/>
            <a:ext cx="2390398" cy="369332"/>
          </a:xfrm>
          <a:prstGeom prst="rect">
            <a:avLst/>
          </a:prstGeom>
        </p:spPr>
        <p:txBody>
          <a:bodyPr wrap="none">
            <a:spAutoFit/>
          </a:bodyPr>
          <a:lstStyle/>
          <a:p>
            <a:r>
              <a:rPr lang="en-US" dirty="0"/>
              <a:t>Hard to treat Cancers</a:t>
            </a:r>
          </a:p>
        </p:txBody>
      </p:sp>
      <p:sp>
        <p:nvSpPr>
          <p:cNvPr id="8" name="Rounded Rectangle 7" title="Rounded Rectangle">
            <a:extLst>
              <a:ext uri="{FF2B5EF4-FFF2-40B4-BE49-F238E27FC236}">
                <a16:creationId xmlns:a16="http://schemas.microsoft.com/office/drawing/2014/main" id="{11459E40-BD2A-B747-857D-03474D141CC0}"/>
              </a:ext>
            </a:extLst>
          </p:cNvPr>
          <p:cNvSpPr/>
          <p:nvPr/>
        </p:nvSpPr>
        <p:spPr>
          <a:xfrm>
            <a:off x="6503158" y="4769649"/>
            <a:ext cx="1046000" cy="428724"/>
          </a:xfrm>
          <a:prstGeom prst="roundRect">
            <a:avLst>
              <a:gd name="adj" fmla="val 87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5FD53ED-B8FC-6342-A6F4-76785CC72FC1}"/>
              </a:ext>
            </a:extLst>
          </p:cNvPr>
          <p:cNvSpPr/>
          <p:nvPr/>
        </p:nvSpPr>
        <p:spPr>
          <a:xfrm>
            <a:off x="6690169" y="4799345"/>
            <a:ext cx="671979" cy="369332"/>
          </a:xfrm>
          <a:prstGeom prst="rect">
            <a:avLst/>
          </a:prstGeom>
        </p:spPr>
        <p:txBody>
          <a:bodyPr wrap="none">
            <a:spAutoFit/>
          </a:bodyPr>
          <a:lstStyle/>
          <a:p>
            <a:r>
              <a:rPr lang="en-US" dirty="0"/>
              <a:t>SUD</a:t>
            </a:r>
          </a:p>
        </p:txBody>
      </p:sp>
      <p:sp>
        <p:nvSpPr>
          <p:cNvPr id="9" name="Rectangle 8"/>
          <p:cNvSpPr/>
          <p:nvPr/>
        </p:nvSpPr>
        <p:spPr>
          <a:xfrm>
            <a:off x="6690169" y="5858248"/>
            <a:ext cx="1311128" cy="276999"/>
          </a:xfrm>
          <a:prstGeom prst="rect">
            <a:avLst/>
          </a:prstGeom>
        </p:spPr>
        <p:txBody>
          <a:bodyPr wrap="none">
            <a:spAutoFit/>
          </a:bodyPr>
          <a:lstStyle/>
          <a:p>
            <a:r>
              <a:rPr lang="en-US" sz="1200" dirty="0"/>
              <a:t>(SAMSHA 2018)</a:t>
            </a:r>
          </a:p>
        </p:txBody>
      </p:sp>
      <p:pic>
        <p:nvPicPr>
          <p:cNvPr id="11" name="Picture 10"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40794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64B5F-8088-7C41-86A6-D0D209F5B896}"/>
              </a:ext>
            </a:extLst>
          </p:cNvPr>
          <p:cNvSpPr>
            <a:spLocks noGrp="1"/>
          </p:cNvSpPr>
          <p:nvPr>
            <p:ph type="title"/>
          </p:nvPr>
        </p:nvSpPr>
        <p:spPr>
          <a:xfrm>
            <a:off x="838200" y="278679"/>
            <a:ext cx="10515600" cy="735541"/>
          </a:xfrm>
        </p:spPr>
        <p:txBody>
          <a:bodyPr/>
          <a:lstStyle/>
          <a:p>
            <a:r>
              <a:rPr lang="en-US" b="1" dirty="0"/>
              <a:t>Negative Consequences of Stigma</a:t>
            </a:r>
            <a:endParaRPr lang="en-US" dirty="0"/>
          </a:p>
        </p:txBody>
      </p:sp>
      <p:sp>
        <p:nvSpPr>
          <p:cNvPr id="3" name="Content Placeholder 2">
            <a:extLst>
              <a:ext uri="{FF2B5EF4-FFF2-40B4-BE49-F238E27FC236}">
                <a16:creationId xmlns:a16="http://schemas.microsoft.com/office/drawing/2014/main" id="{39BF4BF4-24D9-BC48-ACB9-E086E569B3AF}"/>
              </a:ext>
            </a:extLst>
          </p:cNvPr>
          <p:cNvSpPr>
            <a:spLocks noGrp="1"/>
          </p:cNvSpPr>
          <p:nvPr>
            <p:ph idx="1"/>
          </p:nvPr>
        </p:nvSpPr>
        <p:spPr>
          <a:xfrm>
            <a:off x="838200" y="1263567"/>
            <a:ext cx="10515600" cy="3702883"/>
          </a:xfrm>
        </p:spPr>
        <p:txBody>
          <a:bodyPr>
            <a:normAutofit/>
          </a:bodyPr>
          <a:lstStyle/>
          <a:p>
            <a:pPr lvl="1"/>
            <a:r>
              <a:rPr lang="en-US" sz="2800" dirty="0"/>
              <a:t>Substance use disorders are viewed more negatively than mental illness.</a:t>
            </a:r>
          </a:p>
          <a:p>
            <a:pPr lvl="1"/>
            <a:r>
              <a:rPr lang="en-US" sz="2800" dirty="0"/>
              <a:t>People who experience stigma are less likely to seek treatment.   </a:t>
            </a:r>
          </a:p>
          <a:p>
            <a:pPr lvl="1"/>
            <a:r>
              <a:rPr lang="en-US" sz="2800" dirty="0"/>
              <a:t>Trickle Down Effect:  </a:t>
            </a:r>
          </a:p>
          <a:p>
            <a:pPr marL="1208088" lvl="2" indent="-285750"/>
            <a:r>
              <a:rPr lang="en-US" sz="2800" dirty="0"/>
              <a:t>Less willing to access  healthcare            </a:t>
            </a:r>
          </a:p>
          <a:p>
            <a:pPr marL="1208088" lvl="2" indent="-285750"/>
            <a:r>
              <a:rPr lang="en-US" sz="2800" dirty="0"/>
              <a:t>Harm reduction is impaired       </a:t>
            </a:r>
          </a:p>
          <a:p>
            <a:pPr marL="1208088" lvl="2" indent="-285750"/>
            <a:r>
              <a:rPr lang="en-US" sz="2800" dirty="0"/>
              <a:t>Negative effect on self-esteem and mental health</a:t>
            </a:r>
          </a:p>
          <a:p>
            <a:pPr marL="0" indent="0">
              <a:buNone/>
            </a:pPr>
            <a:endParaRPr lang="en-US" dirty="0"/>
          </a:p>
        </p:txBody>
      </p:sp>
      <p:sp>
        <p:nvSpPr>
          <p:cNvPr id="4" name="Rectangle 3"/>
          <p:cNvSpPr/>
          <p:nvPr/>
        </p:nvSpPr>
        <p:spPr>
          <a:xfrm>
            <a:off x="5658251" y="6390311"/>
            <a:ext cx="3089307" cy="261610"/>
          </a:xfrm>
          <a:prstGeom prst="rect">
            <a:avLst/>
          </a:prstGeom>
        </p:spPr>
        <p:txBody>
          <a:bodyPr wrap="none">
            <a:spAutoFit/>
          </a:bodyPr>
          <a:lstStyle/>
          <a:p>
            <a:pPr lvl="1"/>
            <a:r>
              <a:rPr lang="en-US" sz="1100" i="1" dirty="0"/>
              <a:t>(Johns Hopkins HUB, October 1, 2014)</a:t>
            </a:r>
            <a:endParaRPr lang="en-US" sz="1100" b="1" dirty="0"/>
          </a:p>
        </p:txBody>
      </p:sp>
      <p:sp>
        <p:nvSpPr>
          <p:cNvPr id="6" name="Rectangle 5"/>
          <p:cNvSpPr/>
          <p:nvPr/>
        </p:nvSpPr>
        <p:spPr>
          <a:xfrm>
            <a:off x="3961196" y="5919803"/>
            <a:ext cx="4886274" cy="246221"/>
          </a:xfrm>
          <a:prstGeom prst="rect">
            <a:avLst/>
          </a:prstGeom>
        </p:spPr>
        <p:txBody>
          <a:bodyPr wrap="none">
            <a:spAutoFit/>
          </a:bodyPr>
          <a:lstStyle/>
          <a:p>
            <a:pPr lvl="1"/>
            <a:r>
              <a:rPr lang="en-US" sz="1000" dirty="0"/>
              <a:t>(</a:t>
            </a:r>
            <a:r>
              <a:rPr lang="en-US" sz="1000" i="1" dirty="0"/>
              <a:t>SAMHSA’s Center For The Application Of Prevention Technologies</a:t>
            </a:r>
            <a:r>
              <a:rPr lang="en-US" sz="1000" dirty="0"/>
              <a:t>, 2017)</a:t>
            </a:r>
            <a:endParaRPr lang="en-US" b="1" dirty="0"/>
          </a:p>
        </p:txBody>
      </p:sp>
      <p:pic>
        <p:nvPicPr>
          <p:cNvPr id="5" name="Picture 4"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105528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E1EE8-2C5D-DA4C-9E03-32C328E89D81}"/>
              </a:ext>
            </a:extLst>
          </p:cNvPr>
          <p:cNvSpPr>
            <a:spLocks noGrp="1"/>
          </p:cNvSpPr>
          <p:nvPr>
            <p:ph type="title"/>
          </p:nvPr>
        </p:nvSpPr>
        <p:spPr>
          <a:xfrm>
            <a:off x="838200" y="365125"/>
            <a:ext cx="10515600" cy="803275"/>
          </a:xfrm>
        </p:spPr>
        <p:txBody>
          <a:bodyPr/>
          <a:lstStyle/>
          <a:p>
            <a:r>
              <a:rPr lang="en-US" b="1" dirty="0"/>
              <a:t>Role of Prevention Providers</a:t>
            </a:r>
            <a:endParaRPr lang="en-US" dirty="0"/>
          </a:p>
        </p:txBody>
      </p:sp>
      <p:sp>
        <p:nvSpPr>
          <p:cNvPr id="3" name="Content Placeholder 2">
            <a:extLst>
              <a:ext uri="{FF2B5EF4-FFF2-40B4-BE49-F238E27FC236}">
                <a16:creationId xmlns:a16="http://schemas.microsoft.com/office/drawing/2014/main" id="{9866FCFC-84F4-E544-A3E1-9DF8FA1A8AEB}"/>
              </a:ext>
            </a:extLst>
          </p:cNvPr>
          <p:cNvSpPr>
            <a:spLocks noGrp="1"/>
          </p:cNvSpPr>
          <p:nvPr>
            <p:ph idx="1"/>
          </p:nvPr>
        </p:nvSpPr>
        <p:spPr>
          <a:xfrm>
            <a:off x="838200" y="1266347"/>
            <a:ext cx="10515600" cy="3851503"/>
          </a:xfrm>
        </p:spPr>
        <p:txBody>
          <a:bodyPr>
            <a:normAutofit/>
          </a:bodyPr>
          <a:lstStyle/>
          <a:p>
            <a:r>
              <a:rPr lang="en-US" dirty="0"/>
              <a:t>Reduce stigma surrounding substance misuse </a:t>
            </a:r>
          </a:p>
          <a:p>
            <a:r>
              <a:rPr lang="en-US" dirty="0"/>
              <a:t>Challenge providers and communities to be aware of unintentional bias</a:t>
            </a:r>
          </a:p>
          <a:p>
            <a:r>
              <a:rPr lang="en-US" dirty="0"/>
              <a:t>Use appropriate language in formal and informal conversations when discussing SUDs to decrease stigma by:</a:t>
            </a:r>
          </a:p>
          <a:p>
            <a:pPr lvl="3"/>
            <a:r>
              <a:rPr lang="en-US" sz="2000" dirty="0"/>
              <a:t>Removing labels </a:t>
            </a:r>
          </a:p>
          <a:p>
            <a:pPr lvl="3"/>
            <a:r>
              <a:rPr lang="en-US" sz="2000" dirty="0"/>
              <a:t>Using “person first” language</a:t>
            </a:r>
          </a:p>
          <a:p>
            <a:pPr lvl="3"/>
            <a:r>
              <a:rPr lang="en-US" sz="2000" dirty="0"/>
              <a:t>Review the MPATTC </a:t>
            </a:r>
            <a:r>
              <a:rPr lang="en-US" sz="2000" dirty="0">
                <a:hlinkClick r:id="rId2">
                  <a:extLst>
                    <a:ext uri="{A12FA001-AC4F-418D-AE19-62706E023703}">
                      <ahyp:hlinkClr xmlns:ahyp="http://schemas.microsoft.com/office/drawing/2018/hyperlinkcolor" val="tx"/>
                    </a:ext>
                  </a:extLst>
                </a:hlinkClick>
              </a:rPr>
              <a:t>“Language Matters” </a:t>
            </a:r>
            <a:r>
              <a:rPr lang="en-US" sz="2000" dirty="0"/>
              <a:t>slideDeck4U presentation at </a:t>
            </a:r>
            <a:r>
              <a:rPr lang="en-US" sz="2000" dirty="0">
                <a:hlinkClick r:id="rId3" action="ppaction://hlinkfile">
                  <a:extLst>
                    <a:ext uri="{A12FA001-AC4F-418D-AE19-62706E023703}">
                      <ahyp:hlinkClr xmlns:ahyp="http://schemas.microsoft.com/office/drawing/2018/hyperlinkcolor" val="tx"/>
                    </a:ext>
                  </a:extLst>
                </a:hlinkClick>
              </a:rPr>
              <a:t>mtplainsattc.org</a:t>
            </a:r>
            <a:endParaRPr lang="en-US" sz="2000" dirty="0"/>
          </a:p>
        </p:txBody>
      </p:sp>
      <p:pic>
        <p:nvPicPr>
          <p:cNvPr id="6" name="Picture 5" descr="stacked bars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79067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FB8FF-E0DA-2F4D-AEB5-3C3867FAFE68}"/>
              </a:ext>
            </a:extLst>
          </p:cNvPr>
          <p:cNvSpPr>
            <a:spLocks noGrp="1"/>
          </p:cNvSpPr>
          <p:nvPr>
            <p:ph type="title"/>
          </p:nvPr>
        </p:nvSpPr>
        <p:spPr>
          <a:xfrm>
            <a:off x="838200" y="365125"/>
            <a:ext cx="10515600" cy="1056545"/>
          </a:xfrm>
        </p:spPr>
        <p:txBody>
          <a:bodyPr/>
          <a:lstStyle/>
          <a:p>
            <a:r>
              <a:rPr lang="en-US" b="1" dirty="0"/>
              <a:t>Changing Language of SUD</a:t>
            </a:r>
          </a:p>
        </p:txBody>
      </p:sp>
      <p:sp>
        <p:nvSpPr>
          <p:cNvPr id="3" name="Content Placeholder 2">
            <a:extLst>
              <a:ext uri="{FF2B5EF4-FFF2-40B4-BE49-F238E27FC236}">
                <a16:creationId xmlns:a16="http://schemas.microsoft.com/office/drawing/2014/main" id="{89AC50A8-557C-344E-9E12-9F8529859137}"/>
              </a:ext>
            </a:extLst>
          </p:cNvPr>
          <p:cNvSpPr>
            <a:spLocks noGrp="1"/>
          </p:cNvSpPr>
          <p:nvPr>
            <p:ph sz="half" idx="1"/>
          </p:nvPr>
        </p:nvSpPr>
        <p:spPr>
          <a:xfrm>
            <a:off x="838200" y="1825625"/>
            <a:ext cx="4503821" cy="3360972"/>
          </a:xfrm>
        </p:spPr>
        <p:txBody>
          <a:bodyPr>
            <a:normAutofit/>
          </a:bodyPr>
          <a:lstStyle/>
          <a:p>
            <a:pPr marL="0" indent="0">
              <a:lnSpc>
                <a:spcPct val="100000"/>
              </a:lnSpc>
              <a:buNone/>
            </a:pPr>
            <a:r>
              <a:rPr lang="en-US" sz="2000" b="1" dirty="0"/>
              <a:t>Terms that promote stigma:</a:t>
            </a:r>
          </a:p>
          <a:p>
            <a:pPr>
              <a:lnSpc>
                <a:spcPct val="100000"/>
              </a:lnSpc>
            </a:pPr>
            <a:r>
              <a:rPr lang="en-US" sz="2000" dirty="0"/>
              <a:t>Addict/Junkie/User/Alcoholic</a:t>
            </a:r>
          </a:p>
          <a:p>
            <a:pPr>
              <a:lnSpc>
                <a:spcPct val="100000"/>
              </a:lnSpc>
            </a:pPr>
            <a:r>
              <a:rPr lang="en-US" sz="2000" dirty="0"/>
              <a:t>Addiction/Substance Abuse</a:t>
            </a:r>
          </a:p>
          <a:p>
            <a:pPr>
              <a:lnSpc>
                <a:spcPct val="100000"/>
              </a:lnSpc>
            </a:pPr>
            <a:r>
              <a:rPr lang="en-US" sz="2000" dirty="0"/>
              <a:t>Clean/Dirty (in relation to urine test)</a:t>
            </a:r>
          </a:p>
          <a:p>
            <a:pPr>
              <a:lnSpc>
                <a:spcPct val="100000"/>
              </a:lnSpc>
            </a:pPr>
            <a:r>
              <a:rPr lang="en-US" sz="2000" dirty="0"/>
              <a:t>Drug Overdoes</a:t>
            </a:r>
          </a:p>
          <a:p>
            <a:pPr>
              <a:lnSpc>
                <a:spcPct val="100000"/>
              </a:lnSpc>
            </a:pPr>
            <a:r>
              <a:rPr lang="en-US" sz="2000" dirty="0"/>
              <a:t>Clean (in relation to the person)</a:t>
            </a:r>
          </a:p>
          <a:p>
            <a:pPr>
              <a:lnSpc>
                <a:spcPct val="100000"/>
              </a:lnSpc>
            </a:pPr>
            <a:r>
              <a:rPr lang="en-US" sz="2000" dirty="0"/>
              <a:t>Relapse	</a:t>
            </a:r>
          </a:p>
        </p:txBody>
      </p:sp>
      <p:sp>
        <p:nvSpPr>
          <p:cNvPr id="4" name="Content Placeholder 3">
            <a:extLst>
              <a:ext uri="{FF2B5EF4-FFF2-40B4-BE49-F238E27FC236}">
                <a16:creationId xmlns:a16="http://schemas.microsoft.com/office/drawing/2014/main" id="{B978209A-D113-054D-A719-53739D8E3A1D}"/>
              </a:ext>
            </a:extLst>
          </p:cNvPr>
          <p:cNvSpPr>
            <a:spLocks noGrp="1"/>
          </p:cNvSpPr>
          <p:nvPr>
            <p:ph sz="half" idx="2"/>
          </p:nvPr>
        </p:nvSpPr>
        <p:spPr>
          <a:xfrm>
            <a:off x="6172200" y="1825625"/>
            <a:ext cx="5181600" cy="2986218"/>
          </a:xfrm>
        </p:spPr>
        <p:txBody>
          <a:bodyPr>
            <a:noAutofit/>
          </a:bodyPr>
          <a:lstStyle/>
          <a:p>
            <a:pPr marL="0" indent="0">
              <a:lnSpc>
                <a:spcPct val="100000"/>
              </a:lnSpc>
              <a:buNone/>
            </a:pPr>
            <a:r>
              <a:rPr lang="en-US" sz="2000" b="1" dirty="0"/>
              <a:t>Terms to decrease stigma:</a:t>
            </a:r>
          </a:p>
          <a:p>
            <a:pPr>
              <a:lnSpc>
                <a:spcPct val="100000"/>
              </a:lnSpc>
            </a:pPr>
            <a:r>
              <a:rPr lang="en-US" sz="2000" dirty="0"/>
              <a:t>Person with a substance use disorder</a:t>
            </a:r>
          </a:p>
          <a:p>
            <a:pPr>
              <a:lnSpc>
                <a:spcPct val="100000"/>
              </a:lnSpc>
            </a:pPr>
            <a:r>
              <a:rPr lang="en-US" sz="2000" dirty="0"/>
              <a:t>Substance Use Disorder (SUD)</a:t>
            </a:r>
          </a:p>
          <a:p>
            <a:pPr>
              <a:lnSpc>
                <a:spcPct val="100000"/>
              </a:lnSpc>
            </a:pPr>
            <a:r>
              <a:rPr lang="en-US" sz="2000" dirty="0"/>
              <a:t>Negative/Positive (in relation to urine test)</a:t>
            </a:r>
          </a:p>
          <a:p>
            <a:pPr>
              <a:lnSpc>
                <a:spcPct val="100000"/>
              </a:lnSpc>
            </a:pPr>
            <a:r>
              <a:rPr lang="en-US" sz="2000" dirty="0"/>
              <a:t>Drug Poisoning</a:t>
            </a:r>
          </a:p>
          <a:p>
            <a:pPr>
              <a:lnSpc>
                <a:spcPct val="100000"/>
              </a:lnSpc>
            </a:pPr>
            <a:r>
              <a:rPr lang="en-US" sz="2000" dirty="0"/>
              <a:t>Hazardous/Risky/Harmful</a:t>
            </a:r>
          </a:p>
          <a:p>
            <a:pPr>
              <a:lnSpc>
                <a:spcPct val="100000"/>
              </a:lnSpc>
            </a:pPr>
            <a:r>
              <a:rPr lang="en-US" sz="2000" dirty="0"/>
              <a:t>Recurrence/Return to Use</a:t>
            </a:r>
          </a:p>
        </p:txBody>
      </p:sp>
      <p:sp>
        <p:nvSpPr>
          <p:cNvPr id="5" name="Rectangle 4"/>
          <p:cNvSpPr/>
          <p:nvPr/>
        </p:nvSpPr>
        <p:spPr>
          <a:xfrm>
            <a:off x="4720418" y="6042914"/>
            <a:ext cx="4042582" cy="276999"/>
          </a:xfrm>
          <a:prstGeom prst="rect">
            <a:avLst/>
          </a:prstGeom>
        </p:spPr>
        <p:txBody>
          <a:bodyPr wrap="none">
            <a:spAutoFit/>
          </a:bodyPr>
          <a:lstStyle/>
          <a:p>
            <a:r>
              <a:rPr lang="en-US" sz="1200" dirty="0">
                <a:latin typeface="Arial" panose="020B0604020202020204" pitchFamily="34" charset="0"/>
                <a:cs typeface="Arial" panose="020B0604020202020204" pitchFamily="34" charset="0"/>
              </a:rPr>
              <a:t>Kelly, J.F., </a:t>
            </a:r>
            <a:r>
              <a:rPr lang="en-US" sz="1200" dirty="0" err="1">
                <a:latin typeface="Arial" panose="020B0604020202020204" pitchFamily="34" charset="0"/>
                <a:cs typeface="Arial" panose="020B0604020202020204" pitchFamily="34" charset="0"/>
              </a:rPr>
              <a:t>Walkerman</a:t>
            </a:r>
            <a:r>
              <a:rPr lang="en-US" sz="1200" dirty="0">
                <a:latin typeface="Arial" panose="020B0604020202020204" pitchFamily="34" charset="0"/>
                <a:cs typeface="Arial" panose="020B0604020202020204" pitchFamily="34" charset="0"/>
              </a:rPr>
              <a:t>, S.E. &amp; </a:t>
            </a:r>
            <a:r>
              <a:rPr lang="en-US" sz="1200" dirty="0" err="1">
                <a:latin typeface="Arial" panose="020B0604020202020204" pitchFamily="34" charset="0"/>
                <a:cs typeface="Arial" panose="020B0604020202020204" pitchFamily="34" charset="0"/>
              </a:rPr>
              <a:t>Saitz</a:t>
            </a:r>
            <a:r>
              <a:rPr lang="en-US" sz="1200" dirty="0">
                <a:latin typeface="Arial" panose="020B0604020202020204" pitchFamily="34" charset="0"/>
                <a:cs typeface="Arial" panose="020B0604020202020204" pitchFamily="34" charset="0"/>
              </a:rPr>
              <a:t>, R. (2015, January). </a:t>
            </a:r>
            <a:endParaRPr lang="en-US" sz="1200" dirty="0"/>
          </a:p>
        </p:txBody>
      </p:sp>
      <p:pic>
        <p:nvPicPr>
          <p:cNvPr id="7" name="Picture 6"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1674968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496F9-DDFF-774A-99D4-424B2C2B1AC6}"/>
              </a:ext>
            </a:extLst>
          </p:cNvPr>
          <p:cNvSpPr>
            <a:spLocks noGrp="1"/>
          </p:cNvSpPr>
          <p:nvPr>
            <p:ph type="title"/>
          </p:nvPr>
        </p:nvSpPr>
        <p:spPr>
          <a:xfrm>
            <a:off x="838200" y="365125"/>
            <a:ext cx="10515600" cy="777875"/>
          </a:xfrm>
        </p:spPr>
        <p:txBody>
          <a:bodyPr/>
          <a:lstStyle/>
          <a:p>
            <a:r>
              <a:rPr lang="en-US" b="1" dirty="0"/>
              <a:t>Reminders</a:t>
            </a:r>
            <a:endParaRPr lang="en-US" dirty="0"/>
          </a:p>
        </p:txBody>
      </p:sp>
      <p:sp>
        <p:nvSpPr>
          <p:cNvPr id="3" name="Content Placeholder 2">
            <a:extLst>
              <a:ext uri="{FF2B5EF4-FFF2-40B4-BE49-F238E27FC236}">
                <a16:creationId xmlns:a16="http://schemas.microsoft.com/office/drawing/2014/main" id="{0296CFD3-D41E-F349-818C-FF64EA32B044}"/>
              </a:ext>
            </a:extLst>
          </p:cNvPr>
          <p:cNvSpPr>
            <a:spLocks noGrp="1"/>
          </p:cNvSpPr>
          <p:nvPr>
            <p:ph idx="1"/>
          </p:nvPr>
        </p:nvSpPr>
        <p:spPr>
          <a:xfrm>
            <a:off x="838200" y="1488741"/>
            <a:ext cx="10515600" cy="3203575"/>
          </a:xfrm>
        </p:spPr>
        <p:txBody>
          <a:bodyPr/>
          <a:lstStyle/>
          <a:p>
            <a:pPr lvl="1"/>
            <a:r>
              <a:rPr lang="en-US" sz="2000" dirty="0"/>
              <a:t>Substance Use Disorder (SUD) is a chronic disease. . . as are diabetes, depression and hypertension</a:t>
            </a:r>
            <a:endParaRPr lang="en-US" sz="600" dirty="0"/>
          </a:p>
          <a:p>
            <a:pPr lvl="1"/>
            <a:r>
              <a:rPr lang="en-US" sz="2000" dirty="0"/>
              <a:t>Substance use falls along a continuum </a:t>
            </a:r>
          </a:p>
          <a:p>
            <a:pPr lvl="2"/>
            <a:r>
              <a:rPr lang="en-US" sz="1600" dirty="0"/>
              <a:t>Use ranges from abstinence/low-risk to chronic dependence and encompasses all stages in between</a:t>
            </a:r>
          </a:p>
          <a:p>
            <a:pPr lvl="2"/>
            <a:r>
              <a:rPr lang="en-US" sz="1600" dirty="0"/>
              <a:t>Relapse and lapse are a part of the disease process</a:t>
            </a:r>
          </a:p>
          <a:p>
            <a:endParaRPr lang="en-US" sz="600" dirty="0"/>
          </a:p>
          <a:p>
            <a:pPr lvl="1"/>
            <a:r>
              <a:rPr lang="en-US" sz="2000" dirty="0"/>
              <a:t>As many other chronic diseases can be managed, SUD can also be managed through appropriate treatment -- even during pregnancy</a:t>
            </a:r>
          </a:p>
          <a:p>
            <a:endParaRPr lang="en-US" sz="600" dirty="0"/>
          </a:p>
          <a:p>
            <a:pPr lvl="1"/>
            <a:r>
              <a:rPr lang="en-US" sz="2000" dirty="0"/>
              <a:t>Successful treatment for SUD means the person is in recovery; it does not mean they are “cured”</a:t>
            </a:r>
          </a:p>
        </p:txBody>
      </p:sp>
      <p:sp>
        <p:nvSpPr>
          <p:cNvPr id="4" name="Rectangle 3"/>
          <p:cNvSpPr/>
          <p:nvPr/>
        </p:nvSpPr>
        <p:spPr>
          <a:xfrm>
            <a:off x="4722819" y="6216134"/>
            <a:ext cx="3854966" cy="276999"/>
          </a:xfrm>
          <a:prstGeom prst="rect">
            <a:avLst/>
          </a:prstGeom>
        </p:spPr>
        <p:txBody>
          <a:bodyPr wrap="none">
            <a:spAutoFit/>
          </a:bodyPr>
          <a:lstStyle/>
          <a:p>
            <a:r>
              <a:rPr lang="en-US" sz="1200" dirty="0" err="1">
                <a:latin typeface="Arial" panose="020B0604020202020204" pitchFamily="34" charset="0"/>
                <a:cs typeface="Arial" panose="020B0604020202020204" pitchFamily="34" charset="0"/>
              </a:rPr>
              <a:t>Adlaf</a:t>
            </a:r>
            <a:r>
              <a:rPr lang="en-US" sz="1200" dirty="0">
                <a:latin typeface="Arial" panose="020B0604020202020204" pitchFamily="34" charset="0"/>
                <a:cs typeface="Arial" panose="020B0604020202020204" pitchFamily="34" charset="0"/>
              </a:rPr>
              <a:t>, E.M., Hamilton, H.A., Wu, F., &amp; Noh, S. (2009). </a:t>
            </a:r>
            <a:endParaRPr lang="en-US" sz="1200" dirty="0"/>
          </a:p>
        </p:txBody>
      </p:sp>
      <p:pic>
        <p:nvPicPr>
          <p:cNvPr id="6" name="Picture 5" descr="stacked bar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7382" y="5215798"/>
            <a:ext cx="3244618" cy="1654233"/>
          </a:xfrm>
          <a:prstGeom prst="rect">
            <a:avLst/>
          </a:prstGeom>
        </p:spPr>
      </p:pic>
    </p:spTree>
    <p:extLst>
      <p:ext uri="{BB962C8B-B14F-4D97-AF65-F5344CB8AC3E}">
        <p14:creationId xmlns:p14="http://schemas.microsoft.com/office/powerpoint/2010/main" val="3178500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2440</TotalTime>
  <Words>1125</Words>
  <Application>Microsoft Macintosh PowerPoint</Application>
  <PresentationFormat>Widescreen</PresentationFormat>
  <Paragraphs>104</Paragraphs>
  <Slides>11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Stigma and Substance Use Disorders (SUDs)</vt:lpstr>
      <vt:lpstr>Disclaimer </vt:lpstr>
      <vt:lpstr>What is Stigma?</vt:lpstr>
      <vt:lpstr>FACTS</vt:lpstr>
      <vt:lpstr>Burden of Stigma </vt:lpstr>
      <vt:lpstr>Negative Consequences of Stigma</vt:lpstr>
      <vt:lpstr>Role of Prevention Providers</vt:lpstr>
      <vt:lpstr>Changing Language of SUD</vt:lpstr>
      <vt:lpstr>Reminders</vt:lpstr>
      <vt:lpstr>Reminders (cont)</vt:lpstr>
      <vt:lpstr>For more information, contact</vt:lpstr>
    </vt:vector>
  </TitlesOfParts>
  <Company>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Stigma and Substance Use</dc:title>
  <dc:creator>Heitkamp, Thomasine</dc:creator>
  <cp:keywords>stigma, substance use disorder, consequences, prevention</cp:keywords>
  <cp:lastModifiedBy>Roach-Moore, Abby</cp:lastModifiedBy>
  <cp:revision>91</cp:revision>
  <dcterms:created xsi:type="dcterms:W3CDTF">2017-10-19T14:29:41Z</dcterms:created>
  <dcterms:modified xsi:type="dcterms:W3CDTF">2020-04-08T16:09:05Z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
    <vt:lpwstr>2019</vt:lpwstr>
  </property>
</Properties>
</file>