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54" r:id="rId5"/>
    <p:sldMasterId id="2147485069" r:id="rId6"/>
    <p:sldMasterId id="2147485080" r:id="rId7"/>
  </p:sldMasterIdLst>
  <p:notesMasterIdLst>
    <p:notesMasterId r:id="rId99"/>
  </p:notesMasterIdLst>
  <p:handoutMasterIdLst>
    <p:handoutMasterId r:id="rId100"/>
  </p:handoutMasterIdLst>
  <p:sldIdLst>
    <p:sldId id="1098" r:id="rId8"/>
    <p:sldId id="1099" r:id="rId9"/>
    <p:sldId id="354" r:id="rId10"/>
    <p:sldId id="1135" r:id="rId11"/>
    <p:sldId id="488" r:id="rId12"/>
    <p:sldId id="1137" r:id="rId13"/>
    <p:sldId id="523" r:id="rId14"/>
    <p:sldId id="840" r:id="rId15"/>
    <p:sldId id="775" r:id="rId16"/>
    <p:sldId id="1079" r:id="rId17"/>
    <p:sldId id="776" r:id="rId18"/>
    <p:sldId id="777" r:id="rId19"/>
    <p:sldId id="778" r:id="rId20"/>
    <p:sldId id="779" r:id="rId21"/>
    <p:sldId id="780" r:id="rId22"/>
    <p:sldId id="781" r:id="rId23"/>
    <p:sldId id="782" r:id="rId24"/>
    <p:sldId id="1138" r:id="rId25"/>
    <p:sldId id="784" r:id="rId26"/>
    <p:sldId id="785" r:id="rId27"/>
    <p:sldId id="786" r:id="rId28"/>
    <p:sldId id="787" r:id="rId29"/>
    <p:sldId id="788" r:id="rId30"/>
    <p:sldId id="789" r:id="rId31"/>
    <p:sldId id="790" r:id="rId32"/>
    <p:sldId id="910" r:id="rId33"/>
    <p:sldId id="1096" r:id="rId34"/>
    <p:sldId id="1017" r:id="rId35"/>
    <p:sldId id="1018" r:id="rId36"/>
    <p:sldId id="1019" r:id="rId37"/>
    <p:sldId id="1020" r:id="rId38"/>
    <p:sldId id="1021" r:id="rId39"/>
    <p:sldId id="1022" r:id="rId40"/>
    <p:sldId id="1023" r:id="rId41"/>
    <p:sldId id="1024" r:id="rId42"/>
    <p:sldId id="1025" r:id="rId43"/>
    <p:sldId id="1026" r:id="rId44"/>
    <p:sldId id="1027" r:id="rId45"/>
    <p:sldId id="1028" r:id="rId46"/>
    <p:sldId id="1029" r:id="rId47"/>
    <p:sldId id="1030" r:id="rId48"/>
    <p:sldId id="1031" r:id="rId49"/>
    <p:sldId id="1033" r:id="rId50"/>
    <p:sldId id="1032" r:id="rId51"/>
    <p:sldId id="1034" r:id="rId52"/>
    <p:sldId id="1092" r:id="rId53"/>
    <p:sldId id="1036" r:id="rId54"/>
    <p:sldId id="1037" r:id="rId55"/>
    <p:sldId id="1093" r:id="rId56"/>
    <p:sldId id="1094" r:id="rId57"/>
    <p:sldId id="1044" r:id="rId58"/>
    <p:sldId id="1045" r:id="rId59"/>
    <p:sldId id="1046" r:id="rId60"/>
    <p:sldId id="1047" r:id="rId61"/>
    <p:sldId id="1048" r:id="rId62"/>
    <p:sldId id="1049" r:id="rId63"/>
    <p:sldId id="1050" r:id="rId64"/>
    <p:sldId id="1082" r:id="rId65"/>
    <p:sldId id="1083" r:id="rId66"/>
    <p:sldId id="1084" r:id="rId67"/>
    <p:sldId id="1085" r:id="rId68"/>
    <p:sldId id="1086" r:id="rId69"/>
    <p:sldId id="1051" r:id="rId70"/>
    <p:sldId id="1042" r:id="rId71"/>
    <p:sldId id="1087" r:id="rId72"/>
    <p:sldId id="1095" r:id="rId73"/>
    <p:sldId id="1040" r:id="rId74"/>
    <p:sldId id="1041" r:id="rId75"/>
    <p:sldId id="1052" r:id="rId76"/>
    <p:sldId id="836" r:id="rId77"/>
    <p:sldId id="837" r:id="rId78"/>
    <p:sldId id="1053" r:id="rId79"/>
    <p:sldId id="1077" r:id="rId80"/>
    <p:sldId id="1054" r:id="rId81"/>
    <p:sldId id="1078" r:id="rId82"/>
    <p:sldId id="1056" r:id="rId83"/>
    <p:sldId id="1057" r:id="rId84"/>
    <p:sldId id="1058" r:id="rId85"/>
    <p:sldId id="1059" r:id="rId86"/>
    <p:sldId id="1060" r:id="rId87"/>
    <p:sldId id="1061" r:id="rId88"/>
    <p:sldId id="1062" r:id="rId89"/>
    <p:sldId id="1063" r:id="rId90"/>
    <p:sldId id="510" r:id="rId91"/>
    <p:sldId id="511" r:id="rId92"/>
    <p:sldId id="512" r:id="rId93"/>
    <p:sldId id="1088" r:id="rId94"/>
    <p:sldId id="1089" r:id="rId95"/>
    <p:sldId id="1090" r:id="rId96"/>
    <p:sldId id="1080" r:id="rId97"/>
    <p:sldId id="1097" r:id="rId98"/>
  </p:sldIdLst>
  <p:sldSz cx="12192000" cy="6858000"/>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CE7"/>
    <a:srgbClr val="BE55A0"/>
    <a:srgbClr val="E54125"/>
    <a:srgbClr val="009D70"/>
    <a:srgbClr val="F3EA22"/>
    <a:srgbClr val="000000"/>
    <a:srgbClr val="F2ABAD"/>
    <a:srgbClr val="00467F"/>
    <a:srgbClr val="B3403B"/>
    <a:srgbClr val="9F6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4E2A0-B2FB-4DBE-B3B7-2974657FD9FC}" v="107" dt="2020-12-01T22:59:17.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05" autoAdjust="0"/>
    <p:restoredTop sz="93769" autoAdjust="0"/>
  </p:normalViewPr>
  <p:slideViewPr>
    <p:cSldViewPr>
      <p:cViewPr varScale="1">
        <p:scale>
          <a:sx n="106" d="100"/>
          <a:sy n="106" d="100"/>
        </p:scale>
        <p:origin x="224"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078"/>
    </p:cViewPr>
  </p:sorterViewPr>
  <p:notesViewPr>
    <p:cSldViewPr>
      <p:cViewPr varScale="1">
        <p:scale>
          <a:sx n="81" d="100"/>
          <a:sy n="81" d="100"/>
        </p:scale>
        <p:origin x="-2046" y="-9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handoutMaster" Target="handoutMasters/handoutMaster1.xml"/><Relationship Id="rId105"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4995" tIns="47497" rIns="94995" bIns="47497" numCol="1" anchor="t" anchorCtr="0" compatLnSpc="1">
            <a:prstTxWarp prst="textNoShape">
              <a:avLst/>
            </a:prstTxWarp>
          </a:bodyPr>
          <a:lstStyle>
            <a:lvl1pPr algn="l" defTabSz="949349" eaLnBrk="1" hangingPunct="1">
              <a:defRPr sz="1300"/>
            </a:lvl1pPr>
          </a:lstStyle>
          <a:p>
            <a:pPr>
              <a:defRPr/>
            </a:pPr>
            <a:endParaRPr lang="en-US"/>
          </a:p>
        </p:txBody>
      </p:sp>
      <p:sp>
        <p:nvSpPr>
          <p:cNvPr id="6963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4995" tIns="47497" rIns="94995" bIns="47497" numCol="1" anchor="t" anchorCtr="0" compatLnSpc="1">
            <a:prstTxWarp prst="textNoShape">
              <a:avLst/>
            </a:prstTxWarp>
          </a:bodyPr>
          <a:lstStyle>
            <a:lvl1pPr algn="r" defTabSz="949349" eaLnBrk="1" hangingPunct="1">
              <a:defRPr sz="1300"/>
            </a:lvl1pPr>
          </a:lstStyle>
          <a:p>
            <a:pPr>
              <a:defRPr/>
            </a:pPr>
            <a:endParaRPr lang="en-US"/>
          </a:p>
        </p:txBody>
      </p:sp>
      <p:sp>
        <p:nvSpPr>
          <p:cNvPr id="6963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4995" tIns="47497" rIns="94995" bIns="47497" numCol="1" anchor="b" anchorCtr="0" compatLnSpc="1">
            <a:prstTxWarp prst="textNoShape">
              <a:avLst/>
            </a:prstTxWarp>
          </a:bodyPr>
          <a:lstStyle>
            <a:lvl1pPr algn="l" defTabSz="949349" eaLnBrk="1" hangingPunct="1">
              <a:defRPr sz="1300"/>
            </a:lvl1pPr>
          </a:lstStyle>
          <a:p>
            <a:pPr>
              <a:defRPr/>
            </a:pPr>
            <a:endParaRPr lang="en-US"/>
          </a:p>
        </p:txBody>
      </p:sp>
      <p:sp>
        <p:nvSpPr>
          <p:cNvPr id="6963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4995" tIns="47497" rIns="94995" bIns="47497" numCol="1" anchor="b" anchorCtr="0" compatLnSpc="1">
            <a:prstTxWarp prst="textNoShape">
              <a:avLst/>
            </a:prstTxWarp>
          </a:bodyPr>
          <a:lstStyle>
            <a:lvl1pPr algn="r" defTabSz="949325" eaLnBrk="1" hangingPunct="1">
              <a:defRPr sz="1300" smtClean="0"/>
            </a:lvl1pPr>
          </a:lstStyle>
          <a:p>
            <a:pPr>
              <a:defRPr/>
            </a:pPr>
            <a:fld id="{E06BD60D-9014-40A5-96AD-97C598362C5F}" type="slidenum">
              <a:rPr lang="en-US" altLang="en-US"/>
              <a:pPr>
                <a:defRPr/>
              </a:pPr>
              <a:t>‹#›</a:t>
            </a:fld>
            <a:endParaRPr lang="en-US" altLang="en-US"/>
          </a:p>
        </p:txBody>
      </p:sp>
    </p:spTree>
    <p:extLst>
      <p:ext uri="{BB962C8B-B14F-4D97-AF65-F5344CB8AC3E}">
        <p14:creationId xmlns:p14="http://schemas.microsoft.com/office/powerpoint/2010/main" val="18687608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2.67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4.6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7.14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7.68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2.67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5.59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6.34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7.2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9.40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0.7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1.1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5.59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3.27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4.20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4.63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7.14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7.68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6.34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7.2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49.40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0.75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1.1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3.27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25T01:50:54.20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4995" tIns="47497" rIns="94995" bIns="47497" numCol="1" anchor="t" anchorCtr="0" compatLnSpc="1">
            <a:prstTxWarp prst="textNoShape">
              <a:avLst/>
            </a:prstTxWarp>
          </a:bodyPr>
          <a:lstStyle>
            <a:lvl1pPr algn="l" defTabSz="949349" eaLnBrk="1" hangingPunct="1">
              <a:defRPr sz="1300"/>
            </a:lvl1pPr>
          </a:lstStyle>
          <a:p>
            <a:pPr>
              <a:defRPr/>
            </a:pPr>
            <a:endParaRPr lang="en-US"/>
          </a:p>
        </p:txBody>
      </p:sp>
      <p:sp>
        <p:nvSpPr>
          <p:cNvPr id="7782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4995" tIns="47497" rIns="94995" bIns="47497" numCol="1" anchor="t" anchorCtr="0" compatLnSpc="1">
            <a:prstTxWarp prst="textNoShape">
              <a:avLst/>
            </a:prstTxWarp>
          </a:bodyPr>
          <a:lstStyle>
            <a:lvl1pPr algn="r" defTabSz="949349" eaLnBrk="1" hangingPunct="1">
              <a:defRPr sz="13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4995" tIns="47497" rIns="94995" bIns="474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783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4995" tIns="47497" rIns="94995" bIns="47497" numCol="1" anchor="b" anchorCtr="0" compatLnSpc="1">
            <a:prstTxWarp prst="textNoShape">
              <a:avLst/>
            </a:prstTxWarp>
          </a:bodyPr>
          <a:lstStyle>
            <a:lvl1pPr algn="l" defTabSz="949349" eaLnBrk="1" hangingPunct="1">
              <a:defRPr sz="1300"/>
            </a:lvl1pPr>
          </a:lstStyle>
          <a:p>
            <a:pPr>
              <a:defRPr/>
            </a:pPr>
            <a:endParaRPr lang="en-US"/>
          </a:p>
        </p:txBody>
      </p:sp>
      <p:sp>
        <p:nvSpPr>
          <p:cNvPr id="7783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4995" tIns="47497" rIns="94995" bIns="47497" numCol="1" anchor="b" anchorCtr="0" compatLnSpc="1">
            <a:prstTxWarp prst="textNoShape">
              <a:avLst/>
            </a:prstTxWarp>
          </a:bodyPr>
          <a:lstStyle>
            <a:lvl1pPr algn="r" defTabSz="949325" eaLnBrk="1" hangingPunct="1">
              <a:defRPr sz="1300" smtClean="0"/>
            </a:lvl1pPr>
          </a:lstStyle>
          <a:p>
            <a:pPr>
              <a:defRPr/>
            </a:pPr>
            <a:fld id="{9D3FC85D-4D2D-43F5-97E2-5B3110BDB61D}" type="slidenum">
              <a:rPr lang="en-US" altLang="en-US"/>
              <a:pPr>
                <a:defRPr/>
              </a:pPr>
              <a:t>‹#›</a:t>
            </a:fld>
            <a:endParaRPr lang="en-US" altLang="en-US"/>
          </a:p>
        </p:txBody>
      </p:sp>
    </p:spTree>
    <p:extLst>
      <p:ext uri="{BB962C8B-B14F-4D97-AF65-F5344CB8AC3E}">
        <p14:creationId xmlns:p14="http://schemas.microsoft.com/office/powerpoint/2010/main" val="4012701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1FEC2B7-58AA-4185-B51F-92DB873FA9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EFF6602-7EFB-48F6-903B-539879D481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Welcome to the Essential Substance Abuse Skills webinar series. I am </a:t>
            </a:r>
            <a:r>
              <a:rPr lang="en-US" altLang="en-US" u="sng" dirty="0"/>
              <a:t>Elleh Driscoll, </a:t>
            </a:r>
            <a:r>
              <a:rPr lang="en-US" altLang="en-US" dirty="0"/>
              <a:t>and today, </a:t>
            </a:r>
            <a:r>
              <a:rPr lang="en-US" altLang="en-US" u="sng" dirty="0"/>
              <a:t>Avis Garcia </a:t>
            </a:r>
            <a:r>
              <a:rPr lang="en-US" altLang="en-US" dirty="0"/>
              <a:t>will be presenting </a:t>
            </a:r>
            <a:r>
              <a:rPr lang="en-US" altLang="en-US" u="sng" dirty="0"/>
              <a:t>Clinical Evaluation and Treatment Planning</a:t>
            </a:r>
          </a:p>
          <a:p>
            <a:endParaRPr lang="en-US" altLang="en-US" dirty="0"/>
          </a:p>
        </p:txBody>
      </p:sp>
      <p:sp>
        <p:nvSpPr>
          <p:cNvPr id="13316" name="Slide Number Placeholder 3">
            <a:extLst>
              <a:ext uri="{FF2B5EF4-FFF2-40B4-BE49-F238E27FC236}">
                <a16:creationId xmlns:a16="http://schemas.microsoft.com/office/drawing/2014/main" id="{01FABF6C-F711-4C3B-A56D-169F33A27A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49325" rtl="0" eaLnBrk="1" fontAlgn="base" latinLnBrk="0" hangingPunct="1">
              <a:lnSpc>
                <a:spcPct val="100000"/>
              </a:lnSpc>
              <a:spcBef>
                <a:spcPct val="0"/>
              </a:spcBef>
              <a:spcAft>
                <a:spcPct val="0"/>
              </a:spcAft>
              <a:buClrTx/>
              <a:buSzTx/>
              <a:buFontTx/>
              <a:buNone/>
              <a:tabLst/>
              <a:defRPr/>
            </a:pPr>
            <a:fld id="{6CDCCE88-BBDD-465E-87A1-77A6E4788A89}"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10</a:t>
            </a:fld>
            <a:endParaRPr lang="en-US" altLang="en-US"/>
          </a:p>
        </p:txBody>
      </p:sp>
    </p:spTree>
    <p:extLst>
      <p:ext uri="{BB962C8B-B14F-4D97-AF65-F5344CB8AC3E}">
        <p14:creationId xmlns:p14="http://schemas.microsoft.com/office/powerpoint/2010/main" val="376047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BB48CA-006C-4D42-AF2F-39DE2B1B3758}" type="slidenum">
              <a:rPr lang="en-US" altLang="en-US" sz="1300"/>
              <a:pPr>
                <a:spcBef>
                  <a:spcPct val="0"/>
                </a:spcBef>
              </a:pPr>
              <a:t>11</a:t>
            </a:fld>
            <a:endParaRPr lang="en-US" altLang="en-US" sz="1300"/>
          </a:p>
        </p:txBody>
      </p:sp>
      <p:sp>
        <p:nvSpPr>
          <p:cNvPr id="44035" name="Rectangle 2"/>
          <p:cNvSpPr>
            <a:spLocks noGrp="1" noRot="1" noChangeAspect="1" noChangeArrowheads="1" noTextEdit="1"/>
          </p:cNvSpPr>
          <p:nvPr>
            <p:ph type="sldImg"/>
          </p:nvPr>
        </p:nvSpPr>
        <p:spPr>
          <a:xfrm>
            <a:off x="457200" y="720725"/>
            <a:ext cx="6400800" cy="360045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+Other instruments: Example: Cultural Demographic Information, Native American Cultural Values &amp; Beliefs scale</a:t>
            </a:r>
          </a:p>
          <a:p>
            <a:r>
              <a:rPr lang="en-US" altLang="en-US"/>
              <a:t>Collateral Information: Include Spiritual Advisor/Leader</a:t>
            </a:r>
          </a:p>
          <a:p>
            <a:endParaRPr lang="en-US" altLang="en-US"/>
          </a:p>
        </p:txBody>
      </p:sp>
    </p:spTree>
    <p:extLst>
      <p:ext uri="{BB962C8B-B14F-4D97-AF65-F5344CB8AC3E}">
        <p14:creationId xmlns:p14="http://schemas.microsoft.com/office/powerpoint/2010/main" val="678131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CED70A-167C-4684-BEF6-C920B8887588}" type="slidenum">
              <a:rPr lang="en-US" altLang="en-US" sz="1300"/>
              <a:pPr>
                <a:spcBef>
                  <a:spcPct val="0"/>
                </a:spcBef>
              </a:pPr>
              <a:t>12</a:t>
            </a:fld>
            <a:endParaRPr lang="en-US" altLang="en-US" sz="1300"/>
          </a:p>
        </p:txBody>
      </p:sp>
      <p:sp>
        <p:nvSpPr>
          <p:cNvPr id="46083" name="Rectangle 2"/>
          <p:cNvSpPr>
            <a:spLocks noGrp="1" noRot="1" noChangeAspect="1" noChangeArrowheads="1" noTextEdit="1"/>
          </p:cNvSpPr>
          <p:nvPr>
            <p:ph type="sldImg"/>
          </p:nvPr>
        </p:nvSpPr>
        <p:spPr>
          <a:xfrm>
            <a:off x="457200" y="720725"/>
            <a:ext cx="6400800" cy="360045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Withdrawal from ETOH and Benzos can be life threatening.  Medical priorities take precedence! </a:t>
            </a:r>
          </a:p>
          <a:p>
            <a:endParaRPr lang="en-US" altLang="en-US" dirty="0"/>
          </a:p>
        </p:txBody>
      </p:sp>
    </p:spTree>
    <p:extLst>
      <p:ext uri="{BB962C8B-B14F-4D97-AF65-F5344CB8AC3E}">
        <p14:creationId xmlns:p14="http://schemas.microsoft.com/office/powerpoint/2010/main" val="246651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D552EA-2789-42BD-BD66-F77E4E8B990D}" type="slidenum">
              <a:rPr lang="en-US" altLang="en-US" sz="1300"/>
              <a:pPr>
                <a:spcBef>
                  <a:spcPct val="0"/>
                </a:spcBef>
              </a:pPr>
              <a:t>13</a:t>
            </a:fld>
            <a:endParaRPr lang="en-US" altLang="en-US" sz="1300"/>
          </a:p>
        </p:txBody>
      </p:sp>
      <p:sp>
        <p:nvSpPr>
          <p:cNvPr id="48131" name="Rectangle 2"/>
          <p:cNvSpPr>
            <a:spLocks noGrp="1" noRot="1" noChangeAspect="1" noChangeArrowheads="1" noTextEdit="1"/>
          </p:cNvSpPr>
          <p:nvPr>
            <p:ph type="sldImg"/>
          </p:nvPr>
        </p:nvSpPr>
        <p:spPr>
          <a:xfrm>
            <a:off x="457200" y="720725"/>
            <a:ext cx="6400800" cy="360045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424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D470ED-9E10-4341-B11B-CA2A2DCA3323}" type="slidenum">
              <a:rPr lang="en-US" altLang="en-US" sz="1300"/>
              <a:pPr>
                <a:spcBef>
                  <a:spcPct val="0"/>
                </a:spcBef>
              </a:pPr>
              <a:t>14</a:t>
            </a:fld>
            <a:endParaRPr lang="en-US" altLang="en-US" sz="1300"/>
          </a:p>
        </p:txBody>
      </p:sp>
      <p:sp>
        <p:nvSpPr>
          <p:cNvPr id="50179" name="Rectangle 2"/>
          <p:cNvSpPr>
            <a:spLocks noGrp="1" noRot="1" noChangeAspect="1" noChangeArrowheads="1" noTextEdit="1"/>
          </p:cNvSpPr>
          <p:nvPr>
            <p:ph type="sldImg"/>
          </p:nvPr>
        </p:nvSpPr>
        <p:spPr>
          <a:xfrm>
            <a:off x="457200" y="720725"/>
            <a:ext cx="6400800" cy="36004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**Important to return to patient resources and barriers to treatment when assessing Cultural relevant information from patient: REVIEW &amp; REVISE</a:t>
            </a:r>
          </a:p>
          <a:p>
            <a:r>
              <a:rPr lang="en-US" altLang="en-US" dirty="0"/>
              <a:t>*** Impact the family systems have on treatment decisions and outcomes: Culturally specific – Family/Community based</a:t>
            </a:r>
          </a:p>
          <a:p>
            <a:endParaRPr lang="en-US" altLang="en-US" dirty="0"/>
          </a:p>
        </p:txBody>
      </p:sp>
    </p:spTree>
    <p:extLst>
      <p:ext uri="{BB962C8B-B14F-4D97-AF65-F5344CB8AC3E}">
        <p14:creationId xmlns:p14="http://schemas.microsoft.com/office/powerpoint/2010/main" val="391404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5B76AE-E1EA-4FF5-9C4F-968788F343C0}" type="slidenum">
              <a:rPr lang="en-US" altLang="en-US" sz="1300"/>
              <a:pPr>
                <a:spcBef>
                  <a:spcPct val="0"/>
                </a:spcBef>
              </a:pPr>
              <a:t>15</a:t>
            </a:fld>
            <a:endParaRPr lang="en-US" altLang="en-US" sz="1300"/>
          </a:p>
        </p:txBody>
      </p:sp>
      <p:sp>
        <p:nvSpPr>
          <p:cNvPr id="52227" name="Rectangle 2"/>
          <p:cNvSpPr>
            <a:spLocks noGrp="1" noRot="1" noChangeAspect="1" noChangeArrowheads="1" noTextEdit="1"/>
          </p:cNvSpPr>
          <p:nvPr>
            <p:ph type="sldImg"/>
          </p:nvPr>
        </p:nvSpPr>
        <p:spPr>
          <a:xfrm>
            <a:off x="457200" y="720725"/>
            <a:ext cx="6400800" cy="36004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*Confidentiality regulations: EXAMPLE-Small community, family dynamics discuss.</a:t>
            </a:r>
          </a:p>
          <a:p>
            <a:r>
              <a:rPr lang="en-US" altLang="en-US" dirty="0"/>
              <a:t>**Communication styles: Non-verbal communication/Cultural awareness regarding customs; eye-contact, voice tone, personal contact, etc.</a:t>
            </a:r>
          </a:p>
          <a:p>
            <a:r>
              <a:rPr lang="en-US" altLang="en-US" dirty="0"/>
              <a:t>***Factors effecting patient’s comprehension of assessment: 1</a:t>
            </a:r>
            <a:r>
              <a:rPr lang="en-US" altLang="en-US" baseline="30000" dirty="0"/>
              <a:t>st</a:t>
            </a:r>
            <a:r>
              <a:rPr lang="en-US" altLang="en-US" dirty="0"/>
              <a:t> language (Tribal)  2</a:t>
            </a:r>
            <a:r>
              <a:rPr lang="en-US" altLang="en-US" baseline="30000" dirty="0"/>
              <a:t>nd</a:t>
            </a:r>
            <a:r>
              <a:rPr lang="en-US" altLang="en-US" dirty="0"/>
              <a:t> English, translation.</a:t>
            </a:r>
          </a:p>
          <a:p>
            <a:endParaRPr lang="en-US" altLang="en-US" dirty="0"/>
          </a:p>
        </p:txBody>
      </p:sp>
    </p:spTree>
    <p:extLst>
      <p:ext uri="{BB962C8B-B14F-4D97-AF65-F5344CB8AC3E}">
        <p14:creationId xmlns:p14="http://schemas.microsoft.com/office/powerpoint/2010/main" val="24030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E888D2-91FD-4100-AB8D-45D6DADFD6CE}" type="slidenum">
              <a:rPr lang="en-US" altLang="en-US" sz="1300"/>
              <a:pPr>
                <a:spcBef>
                  <a:spcPct val="0"/>
                </a:spcBef>
              </a:pPr>
              <a:t>16</a:t>
            </a:fld>
            <a:endParaRPr lang="en-US" altLang="en-US" sz="1300"/>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*Effective communication styles: Verbal, visual (DVD’s, art), audio (song, drum) </a:t>
            </a:r>
          </a:p>
          <a:p>
            <a:r>
              <a:rPr lang="en-US" altLang="en-US"/>
              <a:t>**Methods to elicit feedback: IMPORTANT to be mindful of cultural ways and customs. Time (event oriented)</a:t>
            </a:r>
          </a:p>
        </p:txBody>
      </p:sp>
    </p:spTree>
    <p:extLst>
      <p:ext uri="{BB962C8B-B14F-4D97-AF65-F5344CB8AC3E}">
        <p14:creationId xmlns:p14="http://schemas.microsoft.com/office/powerpoint/2010/main" val="2803606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8DB822-1A88-47C6-983E-30851F2EEA68}" type="slidenum">
              <a:rPr lang="en-US" altLang="en-US" sz="1300"/>
              <a:pPr>
                <a:spcBef>
                  <a:spcPct val="0"/>
                </a:spcBef>
              </a:pPr>
              <a:t>17</a:t>
            </a:fld>
            <a:endParaRPr lang="en-US" altLang="en-US" sz="1300"/>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**Example: 1:1 counseling, family and group counseling, Medical management, Red Road Approach, Community-based Program, etc. </a:t>
            </a:r>
          </a:p>
          <a:p>
            <a:r>
              <a:rPr lang="en-US" altLang="en-US"/>
              <a:t>***Example: 24/7 program, Intervention and Assessment Program, Access To Recovery(ATR)  which is a free and open consumer choice program. </a:t>
            </a:r>
          </a:p>
        </p:txBody>
      </p:sp>
    </p:spTree>
    <p:extLst>
      <p:ext uri="{BB962C8B-B14F-4D97-AF65-F5344CB8AC3E}">
        <p14:creationId xmlns:p14="http://schemas.microsoft.com/office/powerpoint/2010/main" val="2579102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D470ED-9E10-4341-B11B-CA2A2DCA3323}" type="slidenum">
              <a:rPr lang="en-US" altLang="en-US" sz="1300"/>
              <a:pPr>
                <a:spcBef>
                  <a:spcPct val="0"/>
                </a:spcBef>
              </a:pPr>
              <a:t>18</a:t>
            </a:fld>
            <a:endParaRPr lang="en-US" altLang="en-US" sz="1300"/>
          </a:p>
        </p:txBody>
      </p:sp>
      <p:sp>
        <p:nvSpPr>
          <p:cNvPr id="50179" name="Rectangle 2"/>
          <p:cNvSpPr>
            <a:spLocks noGrp="1" noRot="1" noChangeAspect="1" noChangeArrowheads="1" noTextEdit="1"/>
          </p:cNvSpPr>
          <p:nvPr>
            <p:ph type="sldImg"/>
          </p:nvPr>
        </p:nvSpPr>
        <p:spPr>
          <a:xfrm>
            <a:off x="457200" y="720725"/>
            <a:ext cx="6400800" cy="36004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**Important to return to patient resources and barriers to treatment when assessing Cultural relevant information from patient: REVIEW &amp; REVISE</a:t>
            </a:r>
          </a:p>
          <a:p>
            <a:r>
              <a:rPr lang="en-US" altLang="en-US" dirty="0"/>
              <a:t>*** Impact the family systems have on treatment decisions and outcomes: Culturally specific – Family/Community based</a:t>
            </a:r>
          </a:p>
          <a:p>
            <a:endParaRPr lang="en-US" altLang="en-US" dirty="0"/>
          </a:p>
        </p:txBody>
      </p:sp>
    </p:spTree>
    <p:extLst>
      <p:ext uri="{BB962C8B-B14F-4D97-AF65-F5344CB8AC3E}">
        <p14:creationId xmlns:p14="http://schemas.microsoft.com/office/powerpoint/2010/main" val="425031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618BA6-9AF2-4979-9F8E-D5DFF1045613}" type="slidenum">
              <a:rPr lang="en-US" altLang="en-US" sz="1300"/>
              <a:pPr>
                <a:spcBef>
                  <a:spcPct val="0"/>
                </a:spcBef>
              </a:pPr>
              <a:t>19</a:t>
            </a:fld>
            <a:endParaRPr lang="en-US" altLang="en-US" sz="1300"/>
          </a:p>
        </p:txBody>
      </p:sp>
      <p:sp>
        <p:nvSpPr>
          <p:cNvPr id="60419" name="Rectangle 2"/>
          <p:cNvSpPr>
            <a:spLocks noGrp="1" noRot="1" noChangeAspect="1" noChangeArrowheads="1" noTextEdit="1"/>
          </p:cNvSpPr>
          <p:nvPr>
            <p:ph type="sldImg"/>
          </p:nvPr>
        </p:nvSpPr>
        <p:spPr>
          <a:xfrm>
            <a:off x="457200" y="720725"/>
            <a:ext cx="6400800" cy="36004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**Maslow’s Hierarchy of Needs: Most important, lower needs must be satisfied before higher needs can be satisfied. Example; Physical (Health problems, Medication adherence)</a:t>
            </a:r>
          </a:p>
          <a:p>
            <a:r>
              <a:rPr lang="en-US" altLang="en-US"/>
              <a:t>2) Safety &amp; Security – Legal issues, Functional impairments (self-care), mental health, personal safety, Issues of public safety.  3) Love &amp; Belonging – Social &amp; Interpersonal skills, </a:t>
            </a:r>
          </a:p>
          <a:p>
            <a:r>
              <a:rPr lang="en-US" altLang="en-US"/>
              <a:t>Need for affiliation, family relationships. 4) Self-Esteem – Achievement and Mastering, Independent/status, Prestige. 5) Self-actualization – Seeking personal potential, Personal </a:t>
            </a:r>
          </a:p>
          <a:p>
            <a:r>
              <a:rPr lang="en-US" altLang="en-US"/>
              <a:t>Growth. </a:t>
            </a:r>
          </a:p>
        </p:txBody>
      </p:sp>
    </p:spTree>
    <p:extLst>
      <p:ext uri="{BB962C8B-B14F-4D97-AF65-F5344CB8AC3E}">
        <p14:creationId xmlns:p14="http://schemas.microsoft.com/office/powerpoint/2010/main" val="250410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training series is brought to you by the National American Indian &amp; Alaska Native Addiction Technology Transfer Center. We are part of the ATTC Network, which also includes 10 regional centers, five international centers, a network coordinating office, and the National Hispanic and Latino ATTC.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2ACAA-B10F-4CFB-AFCF-A02196AA4B3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8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54FF49-329A-44C8-B2FD-0F854E84F0C7}" type="slidenum">
              <a:rPr lang="en-US" altLang="en-US" sz="1300"/>
              <a:pPr>
                <a:spcBef>
                  <a:spcPct val="0"/>
                </a:spcBef>
              </a:pPr>
              <a:t>20</a:t>
            </a:fld>
            <a:endParaRPr lang="en-US" altLang="en-US" sz="1300"/>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**Treatment needs – Counselor needs to understand how to work with a person from a different culture and understand specific culture or the person being served. </a:t>
            </a:r>
          </a:p>
          <a:p>
            <a:r>
              <a:rPr lang="en-US" altLang="en-US"/>
              <a:t>    (i.e. Cultural Identity, social supports, self-esteem &amp; reluctance about treatment, social stigma).</a:t>
            </a:r>
          </a:p>
          <a:p>
            <a:endParaRPr lang="en-US" altLang="en-US"/>
          </a:p>
        </p:txBody>
      </p:sp>
    </p:spTree>
    <p:extLst>
      <p:ext uri="{BB962C8B-B14F-4D97-AF65-F5344CB8AC3E}">
        <p14:creationId xmlns:p14="http://schemas.microsoft.com/office/powerpoint/2010/main" val="3838988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CBD779-D200-4AA5-81C8-A86E84C78416}" type="slidenum">
              <a:rPr lang="en-US" altLang="en-US" sz="1300"/>
              <a:pPr>
                <a:spcBef>
                  <a:spcPct val="0"/>
                </a:spcBef>
              </a:pPr>
              <a:t>21</a:t>
            </a:fld>
            <a:endParaRPr lang="en-US" altLang="en-US" sz="1300"/>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**Intervention strategies: Example - Staff will evaluate Jan’s need for medical monitoring or medication. </a:t>
            </a:r>
          </a:p>
          <a:p>
            <a:r>
              <a:rPr lang="en-US" altLang="en-US"/>
              <a:t>***Treatment issues: Holistic view, Spirituality, Community, Extended families, Communication styles</a:t>
            </a:r>
          </a:p>
        </p:txBody>
      </p:sp>
    </p:spTree>
    <p:extLst>
      <p:ext uri="{BB962C8B-B14F-4D97-AF65-F5344CB8AC3E}">
        <p14:creationId xmlns:p14="http://schemas.microsoft.com/office/powerpoint/2010/main" val="3510755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144194-7C71-4FF4-A7C7-724D22E94E0C}" type="slidenum">
              <a:rPr lang="en-US" altLang="en-US" sz="1300"/>
              <a:pPr>
                <a:spcBef>
                  <a:spcPct val="0"/>
                </a:spcBef>
              </a:pPr>
              <a:t>22</a:t>
            </a:fld>
            <a:endParaRPr lang="en-US" altLang="en-US" sz="1300"/>
          </a:p>
        </p:txBody>
      </p:sp>
      <p:sp>
        <p:nvSpPr>
          <p:cNvPr id="66563" name="Rectangle 2"/>
          <p:cNvSpPr>
            <a:spLocks noGrp="1" noRot="1" noChangeAspect="1" noChangeArrowheads="1" noTextEdit="1"/>
          </p:cNvSpPr>
          <p:nvPr>
            <p:ph type="sldImg"/>
          </p:nvPr>
        </p:nvSpPr>
        <p:spPr>
          <a:xfrm>
            <a:off x="457200" y="720725"/>
            <a:ext cx="6400800" cy="360045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**Community Resources: Cultural activities (spiritual, social gatherings) </a:t>
            </a:r>
          </a:p>
          <a:p>
            <a:r>
              <a:rPr lang="en-US" altLang="en-US"/>
              <a:t>***Contributions of other professions: Spiritual advisors/leaders</a:t>
            </a:r>
          </a:p>
          <a:p>
            <a:endParaRPr lang="en-US" altLang="en-US"/>
          </a:p>
        </p:txBody>
      </p:sp>
    </p:spTree>
    <p:extLst>
      <p:ext uri="{BB962C8B-B14F-4D97-AF65-F5344CB8AC3E}">
        <p14:creationId xmlns:p14="http://schemas.microsoft.com/office/powerpoint/2010/main" val="76713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4A2E97-5132-498A-9B4C-DAF085FB1D14}" type="slidenum">
              <a:rPr lang="en-US" altLang="en-US" sz="1300"/>
              <a:pPr>
                <a:spcBef>
                  <a:spcPct val="0"/>
                </a:spcBef>
              </a:pPr>
              <a:t>23</a:t>
            </a:fld>
            <a:endParaRPr lang="en-US" altLang="en-US" sz="13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**Short term – 1 year or less</a:t>
            </a:r>
          </a:p>
          <a:p>
            <a:r>
              <a:rPr lang="en-US" altLang="en-US"/>
              <a:t>    Long term – 1 year or more</a:t>
            </a:r>
          </a:p>
          <a:p>
            <a:endParaRPr lang="en-US" altLang="en-US"/>
          </a:p>
        </p:txBody>
      </p:sp>
    </p:spTree>
    <p:extLst>
      <p:ext uri="{BB962C8B-B14F-4D97-AF65-F5344CB8AC3E}">
        <p14:creationId xmlns:p14="http://schemas.microsoft.com/office/powerpoint/2010/main" val="917891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D5B5A0-5AA5-420E-89B3-CB9FA1E0CD96}" type="slidenum">
              <a:rPr lang="en-US" altLang="en-US" sz="1300"/>
              <a:pPr>
                <a:spcBef>
                  <a:spcPct val="0"/>
                </a:spcBef>
              </a:pPr>
              <a:t>24</a:t>
            </a:fld>
            <a:endParaRPr lang="en-US" altLang="en-US" sz="1300"/>
          </a:p>
        </p:txBody>
      </p:sp>
      <p:sp>
        <p:nvSpPr>
          <p:cNvPr id="70659" name="Rectangle 2"/>
          <p:cNvSpPr>
            <a:spLocks noGrp="1" noRot="1" noChangeAspect="1" noChangeArrowheads="1" noTextEdit="1"/>
          </p:cNvSpPr>
          <p:nvPr>
            <p:ph type="sldImg"/>
          </p:nvPr>
        </p:nvSpPr>
        <p:spPr>
          <a:xfrm>
            <a:off x="457200" y="720725"/>
            <a:ext cx="6400800" cy="360045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Treatment plan is considered a LEGAL DOCUMENT. </a:t>
            </a:r>
          </a:p>
          <a:p>
            <a:r>
              <a:rPr lang="en-US" altLang="en-US"/>
              <a:t>**Federal, State and Tribal (explain jurisdictional concerns regarding confidentiality regulations, requirements and policies. </a:t>
            </a:r>
          </a:p>
        </p:txBody>
      </p:sp>
    </p:spTree>
    <p:extLst>
      <p:ext uri="{BB962C8B-B14F-4D97-AF65-F5344CB8AC3E}">
        <p14:creationId xmlns:p14="http://schemas.microsoft.com/office/powerpoint/2010/main" val="409645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260858-4071-474E-A320-20384F6534A8}" type="slidenum">
              <a:rPr lang="en-US" altLang="en-US" sz="1300"/>
              <a:pPr>
                <a:spcBef>
                  <a:spcPct val="0"/>
                </a:spcBef>
              </a:pPr>
              <a:t>25</a:t>
            </a:fld>
            <a:endParaRPr lang="en-US" altLang="en-US" sz="1300"/>
          </a:p>
        </p:txBody>
      </p:sp>
      <p:sp>
        <p:nvSpPr>
          <p:cNvPr id="72707" name="Rectangle 2"/>
          <p:cNvSpPr>
            <a:spLocks noGrp="1" noRot="1" noChangeAspect="1" noChangeArrowheads="1" noTextEdit="1"/>
          </p:cNvSpPr>
          <p:nvPr>
            <p:ph type="sldImg"/>
          </p:nvPr>
        </p:nvSpPr>
        <p:spPr>
          <a:xfrm>
            <a:off x="457200" y="720725"/>
            <a:ext cx="6400800" cy="360045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*REMINDER: Revisit Cultural assessment tools to revise treatment plan as needed</a:t>
            </a:r>
          </a:p>
          <a:p>
            <a:endParaRPr lang="en-US" altLang="en-US" dirty="0"/>
          </a:p>
          <a:p>
            <a:r>
              <a:rPr lang="en-US" altLang="en-US" dirty="0"/>
              <a:t>The treatment plan is a living document. </a:t>
            </a:r>
          </a:p>
          <a:p>
            <a:endParaRPr lang="en-US" altLang="en-US" dirty="0"/>
          </a:p>
        </p:txBody>
      </p:sp>
    </p:spTree>
    <p:extLst>
      <p:ext uri="{BB962C8B-B14F-4D97-AF65-F5344CB8AC3E}">
        <p14:creationId xmlns:p14="http://schemas.microsoft.com/office/powerpoint/2010/main" val="1434192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26</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1667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28</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Treatment Plan goals make look very different for a patient in an entry level OP service compared to a patient in a 30-60 day residential program.  A patient’s age, gender, drug(s) of choice, cultural background, will influence the goals and action steps that a patient brings to the session.  What other factors might influence treatment planning goals?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 EOP patient may only review their goals 1-2x during their Tx involvement, whereas a Continuing care patient may review and edit their goals dozens of times over the course of a year or two. </a:t>
            </a:r>
          </a:p>
          <a:p>
            <a:endParaRPr lang="en-US" altLang="en-US" dirty="0"/>
          </a:p>
        </p:txBody>
      </p:sp>
    </p:spTree>
    <p:extLst>
      <p:ext uri="{BB962C8B-B14F-4D97-AF65-F5344CB8AC3E}">
        <p14:creationId xmlns:p14="http://schemas.microsoft.com/office/powerpoint/2010/main" val="1412191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29</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7869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30</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54043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sz="1400" dirty="0"/>
              <a:t>In the next couple of days, we will send out a follow-up email to everyone who attended which includes a link to the recording, the handouts of the slides, and a CEU request form. Our Center is a NAADAC certified educational provider, and we’d be happy to provide you with CEUs. We are currently waiving any fees for CEUs during quarantine, and when we send out our follow-up email, you can simply reply to that email and request a CEU certificate for your attendance.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3C80-B27E-432F-8BEA-C3873235209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49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31</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2391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32</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94578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33</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59680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34</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shift parallels the change and slow evolution of who was entering the SA Tx field as well.   </a:t>
            </a:r>
          </a:p>
        </p:txBody>
      </p:sp>
    </p:spTree>
    <p:extLst>
      <p:ext uri="{BB962C8B-B14F-4D97-AF65-F5344CB8AC3E}">
        <p14:creationId xmlns:p14="http://schemas.microsoft.com/office/powerpoint/2010/main" val="1490648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35</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38302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36</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are some good templates and treatment plan guide available.  Often times, an experienced therapist will have developed a menu, or an adjustable list of goals and action steps based on pervious patients with similar issues.   Many EHR systems with the treatment center will have built in treatment plan programs that offer suggestions and basic outlines from which a clinician/ and patient can derive very personalized and specific goals.  </a:t>
            </a:r>
          </a:p>
        </p:txBody>
      </p:sp>
    </p:spTree>
    <p:extLst>
      <p:ext uri="{BB962C8B-B14F-4D97-AF65-F5344CB8AC3E}">
        <p14:creationId xmlns:p14="http://schemas.microsoft.com/office/powerpoint/2010/main" val="2094038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37</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75156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key, it is a holistic and responsible way to view a patients needs, strengths, and goals. </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3475B83-21A8-42C5-94DB-66BEC40A0A8F}" type="slidenum">
              <a:rPr lang="en-US" altLang="en-US" smtClean="0">
                <a:solidFill>
                  <a:srgbClr val="000000"/>
                </a:solidFill>
              </a:rPr>
              <a:pPr defTabSz="914400">
                <a:spcBef>
                  <a:spcPct val="0"/>
                </a:spcBef>
              </a:pPr>
              <a:t>38</a:t>
            </a:fld>
            <a:endParaRPr lang="en-US" altLang="en-US">
              <a:solidFill>
                <a:srgbClr val="000000"/>
              </a:solidFill>
            </a:endParaRPr>
          </a:p>
        </p:txBody>
      </p:sp>
    </p:spTree>
    <p:extLst>
      <p:ext uri="{BB962C8B-B14F-4D97-AF65-F5344CB8AC3E}">
        <p14:creationId xmlns:p14="http://schemas.microsoft.com/office/powerpoint/2010/main" val="3685886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3475B83-21A8-42C5-94DB-66BEC40A0A8F}" type="slidenum">
              <a:rPr lang="en-US" altLang="en-US" smtClean="0">
                <a:solidFill>
                  <a:srgbClr val="000000"/>
                </a:solidFill>
              </a:rPr>
              <a:pPr defTabSz="914400">
                <a:spcBef>
                  <a:spcPct val="0"/>
                </a:spcBef>
              </a:pPr>
              <a:t>39</a:t>
            </a:fld>
            <a:endParaRPr lang="en-US" altLang="en-US">
              <a:solidFill>
                <a:srgbClr val="000000"/>
              </a:solidFill>
            </a:endParaRPr>
          </a:p>
        </p:txBody>
      </p:sp>
    </p:spTree>
    <p:extLst>
      <p:ext uri="{BB962C8B-B14F-4D97-AF65-F5344CB8AC3E}">
        <p14:creationId xmlns:p14="http://schemas.microsoft.com/office/powerpoint/2010/main" val="1033598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3475B83-21A8-42C5-94DB-66BEC40A0A8F}" type="slidenum">
              <a:rPr lang="en-US" altLang="en-US" smtClean="0">
                <a:solidFill>
                  <a:srgbClr val="000000"/>
                </a:solidFill>
              </a:rPr>
              <a:pPr defTabSz="914400">
                <a:spcBef>
                  <a:spcPct val="0"/>
                </a:spcBef>
              </a:pPr>
              <a:t>40</a:t>
            </a:fld>
            <a:endParaRPr lang="en-US" altLang="en-US">
              <a:solidFill>
                <a:srgbClr val="000000"/>
              </a:solidFill>
            </a:endParaRPr>
          </a:p>
        </p:txBody>
      </p:sp>
    </p:spTree>
    <p:extLst>
      <p:ext uri="{BB962C8B-B14F-4D97-AF65-F5344CB8AC3E}">
        <p14:creationId xmlns:p14="http://schemas.microsoft.com/office/powerpoint/2010/main" val="40444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Immediately following today’s webinar, you will be redirected to our GPRA evaluation. </a:t>
            </a:r>
            <a:r>
              <a:rPr lang="en-US" sz="1300" dirty="0">
                <a:latin typeface="Times New Roman" pitchFamily="18" charset="0"/>
              </a:rPr>
              <a:t>This survey takes just a few minutes to complete, and asks about your satisfaction with the event. This feedback is critical to our future work, and we value your opinion and would greatly appreciate your time in sharing your thoughts with us. </a:t>
            </a:r>
            <a:endParaRPr lang="en-US" sz="13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3C80-B27E-432F-8BEA-C3873235209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93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41</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70078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42</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63750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43</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51084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9CEE9B-725E-4D55-8E39-3EC7A42B08C1}" type="slidenum">
              <a:rPr lang="en-US" altLang="en-US" smtClean="0">
                <a:solidFill>
                  <a:srgbClr val="000000"/>
                </a:solidFill>
              </a:rPr>
              <a:pPr defTabSz="914400">
                <a:spcBef>
                  <a:spcPct val="0"/>
                </a:spcBef>
              </a:pPr>
              <a:t>44</a:t>
            </a:fld>
            <a:endParaRPr lang="en-US" altLang="en-US">
              <a:solidFill>
                <a:srgbClr val="000000"/>
              </a:solidFill>
            </a:endParaRPr>
          </a:p>
        </p:txBody>
      </p:sp>
    </p:spTree>
    <p:extLst>
      <p:ext uri="{BB962C8B-B14F-4D97-AF65-F5344CB8AC3E}">
        <p14:creationId xmlns:p14="http://schemas.microsoft.com/office/powerpoint/2010/main" val="3242854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Steine’s notes:  Although there are always exceptions, most treatment programs are abstinence-based.  Therefore, remaining alcohol/ drug-free are often default goals or objectives for patient’s in early recovery treatment services.  That being said, risk-reduction and or “cutting back” on substance use may be possible for patient’s who are self-referred and do not express and interest in remaining completely abstinent from all substance.  These risk-reduction plans can be effective but are also wrought with potential risks for the patient.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9CEE9B-725E-4D55-8E39-3EC7A42B08C1}" type="slidenum">
              <a:rPr lang="en-US" altLang="en-US" smtClean="0">
                <a:solidFill>
                  <a:srgbClr val="000000"/>
                </a:solidFill>
              </a:rPr>
              <a:pPr defTabSz="914400">
                <a:spcBef>
                  <a:spcPct val="0"/>
                </a:spcBef>
              </a:pPr>
              <a:t>45</a:t>
            </a:fld>
            <a:endParaRPr lang="en-US" altLang="en-US">
              <a:solidFill>
                <a:srgbClr val="000000"/>
              </a:solidFill>
            </a:endParaRPr>
          </a:p>
        </p:txBody>
      </p:sp>
    </p:spTree>
    <p:extLst>
      <p:ext uri="{BB962C8B-B14F-4D97-AF65-F5344CB8AC3E}">
        <p14:creationId xmlns:p14="http://schemas.microsoft.com/office/powerpoint/2010/main" val="2452650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9CEE9B-725E-4D55-8E39-3EC7A42B08C1}" type="slidenum">
              <a:rPr lang="en-US" altLang="en-US" smtClean="0">
                <a:solidFill>
                  <a:srgbClr val="000000"/>
                </a:solidFill>
              </a:rPr>
              <a:pPr defTabSz="914400">
                <a:spcBef>
                  <a:spcPct val="0"/>
                </a:spcBef>
              </a:pPr>
              <a:t>46</a:t>
            </a:fld>
            <a:endParaRPr lang="en-US" altLang="en-US">
              <a:solidFill>
                <a:srgbClr val="000000"/>
              </a:solidFill>
            </a:endParaRPr>
          </a:p>
        </p:txBody>
      </p:sp>
    </p:spTree>
    <p:extLst>
      <p:ext uri="{BB962C8B-B14F-4D97-AF65-F5344CB8AC3E}">
        <p14:creationId xmlns:p14="http://schemas.microsoft.com/office/powerpoint/2010/main" val="2035575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DENS Treatment Planning Software includes these components</a:t>
            </a:r>
          </a:p>
          <a:p>
            <a:endParaRPr lang="en-US" altLang="en-US"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6B7B7F32-8288-498D-9167-2FB8E4A79659}" type="slidenum">
              <a:rPr lang="en-US" altLang="en-US" smtClean="0">
                <a:solidFill>
                  <a:srgbClr val="000000"/>
                </a:solidFill>
              </a:rPr>
              <a:pPr defTabSz="914400">
                <a:spcBef>
                  <a:spcPct val="0"/>
                </a:spcBef>
              </a:pPr>
              <a:t>47</a:t>
            </a:fld>
            <a:endParaRPr lang="en-US" altLang="en-US">
              <a:solidFill>
                <a:srgbClr val="000000"/>
              </a:solidFill>
            </a:endParaRPr>
          </a:p>
        </p:txBody>
      </p:sp>
    </p:spTree>
    <p:extLst>
      <p:ext uri="{BB962C8B-B14F-4D97-AF65-F5344CB8AC3E}">
        <p14:creationId xmlns:p14="http://schemas.microsoft.com/office/powerpoint/2010/main" val="3918010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48</a:t>
            </a:fld>
            <a:endParaRPr lang="en-US" altLang="en-US">
              <a:solidFill>
                <a:srgbClr val="000000"/>
              </a:solidFill>
            </a:endParaRPr>
          </a:p>
        </p:txBody>
      </p:sp>
    </p:spTree>
    <p:extLst>
      <p:ext uri="{BB962C8B-B14F-4D97-AF65-F5344CB8AC3E}">
        <p14:creationId xmlns:p14="http://schemas.microsoft.com/office/powerpoint/2010/main" val="2493897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49</a:t>
            </a:fld>
            <a:endParaRPr lang="en-US" altLang="en-US">
              <a:solidFill>
                <a:srgbClr val="000000"/>
              </a:solidFill>
            </a:endParaRPr>
          </a:p>
        </p:txBody>
      </p:sp>
    </p:spTree>
    <p:extLst>
      <p:ext uri="{BB962C8B-B14F-4D97-AF65-F5344CB8AC3E}">
        <p14:creationId xmlns:p14="http://schemas.microsoft.com/office/powerpoint/2010/main" val="3964500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50</a:t>
            </a:fld>
            <a:endParaRPr lang="en-US" altLang="en-US">
              <a:solidFill>
                <a:srgbClr val="000000"/>
              </a:solidFill>
            </a:endParaRPr>
          </a:p>
        </p:txBody>
      </p:sp>
    </p:spTree>
    <p:extLst>
      <p:ext uri="{BB962C8B-B14F-4D97-AF65-F5344CB8AC3E}">
        <p14:creationId xmlns:p14="http://schemas.microsoft.com/office/powerpoint/2010/main" val="250398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be muted for the duration of this webinar. Please use the chat feature to share your questions and comments,</a:t>
            </a:r>
            <a:r>
              <a:rPr lang="en-US" sz="1200" kern="1200" baseline="0" dirty="0">
                <a:solidFill>
                  <a:schemeClr val="tx1"/>
                </a:solidFill>
                <a:effectLst/>
                <a:latin typeface="+mn-lt"/>
                <a:ea typeface="+mn-ea"/>
                <a:cs typeface="+mn-cs"/>
              </a:rPr>
              <a:t> and we will address them as well as we can, and will save any that we aren’t able to cover today for future sessions.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53C80-B27E-432F-8BEA-C3873235209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23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Also called SMART goals;  Specific, Measurable, Attainable, Realistic and Time sensitive  </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51</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52</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53</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54</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55</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56</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57</a:t>
            </a:fld>
            <a:endParaRPr lang="en-US" altLang="en-US">
              <a:solidFill>
                <a:srgbClr val="000000"/>
              </a:solidFill>
            </a:endParaRPr>
          </a:p>
        </p:txBody>
      </p:sp>
    </p:spTree>
    <p:extLst>
      <p:ext uri="{BB962C8B-B14F-4D97-AF65-F5344CB8AC3E}">
        <p14:creationId xmlns:p14="http://schemas.microsoft.com/office/powerpoint/2010/main" val="3759565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Having a clear goal makes sure everyone is on the same page and keeps you both accountable to focusing on what is necessary. It also helps your client to feel like therapy is something that is more than esoteric, something they could describe to a spouse or family member, if desired.</a:t>
            </a:r>
          </a:p>
          <a:p>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58</a:t>
            </a:fld>
            <a:endParaRPr lang="en-US" altLang="en-US"/>
          </a:p>
        </p:txBody>
      </p:sp>
    </p:spTree>
    <p:extLst>
      <p:ext uri="{BB962C8B-B14F-4D97-AF65-F5344CB8AC3E}">
        <p14:creationId xmlns:p14="http://schemas.microsoft.com/office/powerpoint/2010/main" val="2350555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other key piece here is how the patient will participate. This is where you have the opportunity to explain what is expected of them and that you're not there to simply "fix" anyone. Therapy is often hard work but can have amazing results. However, success is 100% dependent on the client's motivation and willingness to engage in the process.</a:t>
            </a:r>
          </a:p>
          <a:p>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59</a:t>
            </a:fld>
            <a:endParaRPr lang="en-US" altLang="en-US"/>
          </a:p>
        </p:txBody>
      </p:sp>
    </p:spTree>
    <p:extLst>
      <p:ext uri="{BB962C8B-B14F-4D97-AF65-F5344CB8AC3E}">
        <p14:creationId xmlns:p14="http://schemas.microsoft.com/office/powerpoint/2010/main" val="1545672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Get creative here. Perhaps the client's support is a family member or friend but it could also be a pet or a support group. Maybe it's a hobby or spiritual practice that helps keep them grounded. Perhaps some character traits like being fiscally responsible, planning ahead or being very outgoing or creative. These are all supportive things that help the client reach their goals.</a:t>
            </a:r>
          </a:p>
          <a:p>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60</a:t>
            </a:fld>
            <a:endParaRPr lang="en-US" altLang="en-US"/>
          </a:p>
        </p:txBody>
      </p:sp>
    </p:spTree>
    <p:extLst>
      <p:ext uri="{BB962C8B-B14F-4D97-AF65-F5344CB8AC3E}">
        <p14:creationId xmlns:p14="http://schemas.microsoft.com/office/powerpoint/2010/main" val="787866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Avis Garcia, PhD, L.P.C. L.A.T. </a:t>
            </a:r>
            <a:r>
              <a:rPr lang="en-US" dirty="0"/>
              <a:t>(Northern Arapaho) is an enrolled member of the Northern Arapaho Nation and affiliated with the Eastern Shoshone Tribe of Wyoming. She earned a doctorate in counselor education and supervision at the University of Wyoming, and is also a Licensed Professional Counselor, and Licensed Addictions Therapist. For nineteen years she has been a mental health provider in the treatment of Native American youth and families. </a:t>
            </a:r>
          </a:p>
        </p:txBody>
      </p:sp>
      <p:sp>
        <p:nvSpPr>
          <p:cNvPr id="4" name="Slide Number Placehold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9E453C80-B27E-432F-8BEA-C38732352097}" type="slidenum">
              <a:rPr kumimoji="0" 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0670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still the primary goal or do we need to adjust something? Are we staying on track with these? If not, is time to redirect or do we need to revisit some things? What success have we made and what contributed to that? What will we continue to do in order to reach that goal? </a:t>
            </a:r>
          </a:p>
          <a:p>
            <a:r>
              <a:rPr lang="en-US" dirty="0"/>
              <a:t>And once you do clearly reach that goal, have we discovered other things through the process that we need to prioritize? Is it time to talk about termination and what will that look like? </a:t>
            </a:r>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61</a:t>
            </a:fld>
            <a:endParaRPr lang="en-US" altLang="en-US"/>
          </a:p>
        </p:txBody>
      </p:sp>
    </p:spTree>
    <p:extLst>
      <p:ext uri="{BB962C8B-B14F-4D97-AF65-F5344CB8AC3E}">
        <p14:creationId xmlns:p14="http://schemas.microsoft.com/office/powerpoint/2010/main" val="4091081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an ongoing conversation to have throughout treatment. Treatment planning isn't something you do at the first or second session and then forget about. It's an integral part of the counseling process. </a:t>
            </a:r>
            <a:r>
              <a:rPr lang="en-US" b="1" dirty="0"/>
              <a:t>It's a clinical discussion that's simply put on paper to provide a clear outline and clearer understanding of the direction in which you plan to go.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Remember, your documentation serves you and the patient, not the other way around!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62</a:t>
            </a:fld>
            <a:endParaRPr lang="en-US" altLang="en-US"/>
          </a:p>
        </p:txBody>
      </p:sp>
    </p:spTree>
    <p:extLst>
      <p:ext uri="{BB962C8B-B14F-4D97-AF65-F5344CB8AC3E}">
        <p14:creationId xmlns:p14="http://schemas.microsoft.com/office/powerpoint/2010/main" val="38077677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63</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510843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ADAEF45-6143-453A-81AC-118E4115BD79}" type="slidenum">
              <a:rPr lang="en-US" altLang="en-US" smtClean="0">
                <a:solidFill>
                  <a:srgbClr val="000000"/>
                </a:solidFill>
              </a:rPr>
              <a:pPr defTabSz="914400">
                <a:spcBef>
                  <a:spcPct val="0"/>
                </a:spcBef>
              </a:pPr>
              <a:t>64</a:t>
            </a:fld>
            <a:endParaRPr lang="en-US" altLang="en-US">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NAPT: Narrative Assessment Plan Time</a:t>
            </a:r>
          </a:p>
          <a:p>
            <a:r>
              <a:rPr lang="en-US" altLang="en-US" dirty="0"/>
              <a:t>SOAP: Subjective Objective Assessment Plan</a:t>
            </a:r>
          </a:p>
          <a:p>
            <a:r>
              <a:rPr lang="en-US" altLang="en-US" dirty="0"/>
              <a:t>BIRP: Behavior Intervention Response Plan</a:t>
            </a:r>
          </a:p>
          <a:p>
            <a:r>
              <a:rPr lang="en-US" altLang="en-US" dirty="0"/>
              <a:t>DAP: Data Assessment Plan </a:t>
            </a:r>
          </a:p>
        </p:txBody>
      </p:sp>
    </p:spTree>
    <p:extLst>
      <p:ext uri="{BB962C8B-B14F-4D97-AF65-F5344CB8AC3E}">
        <p14:creationId xmlns:p14="http://schemas.microsoft.com/office/powerpoint/2010/main" val="3937450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using this at their agency of in their practice? </a:t>
            </a:r>
          </a:p>
          <a:p>
            <a:endParaRPr lang="en-US" dirty="0"/>
          </a:p>
          <a:p>
            <a:r>
              <a:rPr lang="en-US" dirty="0"/>
              <a:t>Notes: </a:t>
            </a:r>
            <a:r>
              <a:rPr lang="en-US" sz="1200" b="0" i="0" u="none" strike="noStrike" kern="1200" dirty="0">
                <a:solidFill>
                  <a:schemeClr val="tx1"/>
                </a:solidFill>
                <a:effectLst/>
                <a:latin typeface="Times New Roman" pitchFamily="18" charset="0"/>
                <a:ea typeface="+mn-ea"/>
                <a:cs typeface="+mn-cs"/>
              </a:rPr>
              <a:t>Given the industry’s transition to electronic heath records, there really is no better time to consider adding collaborative documentation to your clinical toolbox. Flipping through paper charts is a cumbersome experience and opening up multiple documents on a workstation is a fragmented process. The ease of being in an electronic record lends to easy access for viewing progress over time with clients, collaborating on recording each session, and capturing your client’s signature.  From this place you may open doors you had unknowingly walked passed before.   </a:t>
            </a:r>
            <a:endParaRPr lang="en-US" dirty="0"/>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65</a:t>
            </a:fld>
            <a:endParaRPr lang="en-US" altLang="en-US"/>
          </a:p>
        </p:txBody>
      </p:sp>
    </p:spTree>
    <p:extLst>
      <p:ext uri="{BB962C8B-B14F-4D97-AF65-F5344CB8AC3E}">
        <p14:creationId xmlns:p14="http://schemas.microsoft.com/office/powerpoint/2010/main" val="943347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FD56AD7-C4C0-43D9-A30F-257DCB8F66D0}" type="slidenum">
              <a:rPr lang="en-US" altLang="en-US" smtClean="0">
                <a:solidFill>
                  <a:srgbClr val="000000"/>
                </a:solidFill>
              </a:rPr>
              <a:pPr defTabSz="914400">
                <a:spcBef>
                  <a:spcPct val="0"/>
                </a:spcBef>
              </a:pPr>
              <a:t>66</a:t>
            </a:fld>
            <a:endParaRPr lang="en-US" altLang="en-US">
              <a:solidFill>
                <a:srgbClr val="000000"/>
              </a:solidFill>
            </a:endParaRPr>
          </a:p>
        </p:txBody>
      </p:sp>
    </p:spTree>
    <p:extLst>
      <p:ext uri="{BB962C8B-B14F-4D97-AF65-F5344CB8AC3E}">
        <p14:creationId xmlns:p14="http://schemas.microsoft.com/office/powerpoint/2010/main" val="4098054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E0665AA-47CB-41DF-923E-B7A3A47430D4}" type="slidenum">
              <a:rPr lang="en-US" altLang="en-US" smtClean="0">
                <a:solidFill>
                  <a:srgbClr val="000000"/>
                </a:solidFill>
              </a:rPr>
              <a:pPr defTabSz="914400">
                <a:spcBef>
                  <a:spcPct val="0"/>
                </a:spcBef>
              </a:pPr>
              <a:t>67</a:t>
            </a:fld>
            <a:endParaRPr lang="en-US" altLang="en-US">
              <a:solidFill>
                <a:srgbClr val="000000"/>
              </a:solidFill>
            </a:endParaRPr>
          </a:p>
        </p:txBody>
      </p:sp>
    </p:spTree>
    <p:extLst>
      <p:ext uri="{BB962C8B-B14F-4D97-AF65-F5344CB8AC3E}">
        <p14:creationId xmlns:p14="http://schemas.microsoft.com/office/powerpoint/2010/main" val="1979755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15963" indent="-274638">
              <a:spcBef>
                <a:spcPct val="30000"/>
              </a:spcBef>
              <a:defRPr sz="1200">
                <a:solidFill>
                  <a:schemeClr val="tx1"/>
                </a:solidFill>
                <a:latin typeface="Times New Roman" panose="02020603050405020304" pitchFamily="18" charset="0"/>
              </a:defRPr>
            </a:lvl2pPr>
            <a:lvl3pPr marL="1100138" indent="-219075">
              <a:spcBef>
                <a:spcPct val="30000"/>
              </a:spcBef>
              <a:defRPr sz="1200">
                <a:solidFill>
                  <a:schemeClr val="tx1"/>
                </a:solidFill>
                <a:latin typeface="Times New Roman" panose="02020603050405020304" pitchFamily="18" charset="0"/>
              </a:defRPr>
            </a:lvl3pPr>
            <a:lvl4pPr marL="1541463" indent="-219075">
              <a:spcBef>
                <a:spcPct val="30000"/>
              </a:spcBef>
              <a:defRPr sz="1200">
                <a:solidFill>
                  <a:schemeClr val="tx1"/>
                </a:solidFill>
                <a:latin typeface="Times New Roman" panose="02020603050405020304" pitchFamily="18" charset="0"/>
              </a:defRPr>
            </a:lvl4pPr>
            <a:lvl5pPr marL="1982788" indent="-219075">
              <a:spcBef>
                <a:spcPct val="30000"/>
              </a:spcBef>
              <a:defRPr sz="1200">
                <a:solidFill>
                  <a:schemeClr val="tx1"/>
                </a:solidFill>
                <a:latin typeface="Times New Roman" panose="02020603050405020304" pitchFamily="18" charset="0"/>
              </a:defRPr>
            </a:lvl5pPr>
            <a:lvl6pPr marL="2439988" indent="-219075" eaLnBrk="0" fontAlgn="base" hangingPunct="0">
              <a:spcBef>
                <a:spcPct val="30000"/>
              </a:spcBef>
              <a:spcAft>
                <a:spcPct val="0"/>
              </a:spcAft>
              <a:defRPr sz="1200">
                <a:solidFill>
                  <a:schemeClr val="tx1"/>
                </a:solidFill>
                <a:latin typeface="Times New Roman" panose="02020603050405020304" pitchFamily="18" charset="0"/>
              </a:defRPr>
            </a:lvl6pPr>
            <a:lvl7pPr marL="2897188" indent="-219075" eaLnBrk="0" fontAlgn="base" hangingPunct="0">
              <a:spcBef>
                <a:spcPct val="30000"/>
              </a:spcBef>
              <a:spcAft>
                <a:spcPct val="0"/>
              </a:spcAft>
              <a:defRPr sz="1200">
                <a:solidFill>
                  <a:schemeClr val="tx1"/>
                </a:solidFill>
                <a:latin typeface="Times New Roman" panose="02020603050405020304" pitchFamily="18" charset="0"/>
              </a:defRPr>
            </a:lvl7pPr>
            <a:lvl8pPr marL="3354388" indent="-219075" eaLnBrk="0" fontAlgn="base" hangingPunct="0">
              <a:spcBef>
                <a:spcPct val="30000"/>
              </a:spcBef>
              <a:spcAft>
                <a:spcPct val="0"/>
              </a:spcAft>
              <a:defRPr sz="1200">
                <a:solidFill>
                  <a:schemeClr val="tx1"/>
                </a:solidFill>
                <a:latin typeface="Times New Roman" panose="02020603050405020304" pitchFamily="18" charset="0"/>
              </a:defRPr>
            </a:lvl8pPr>
            <a:lvl9pPr marL="3811588" indent="-219075"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E0665AA-47CB-41DF-923E-B7A3A47430D4}" type="slidenum">
              <a:rPr lang="en-US" altLang="en-US" smtClean="0">
                <a:solidFill>
                  <a:srgbClr val="000000"/>
                </a:solidFill>
              </a:rPr>
              <a:pPr defTabSz="914400">
                <a:spcBef>
                  <a:spcPct val="0"/>
                </a:spcBef>
              </a:pPr>
              <a:t>68</a:t>
            </a:fld>
            <a:endParaRPr lang="en-US" altLang="en-US">
              <a:solidFill>
                <a:srgbClr val="000000"/>
              </a:solidFill>
            </a:endParaRPr>
          </a:p>
        </p:txBody>
      </p:sp>
    </p:spTree>
    <p:extLst>
      <p:ext uri="{BB962C8B-B14F-4D97-AF65-F5344CB8AC3E}">
        <p14:creationId xmlns:p14="http://schemas.microsoft.com/office/powerpoint/2010/main" val="4257272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BE4A5D-A31A-43CC-927C-790528AA3E01}" type="slidenum">
              <a:rPr lang="en-US" altLang="en-US" sz="1300"/>
              <a:pPr>
                <a:spcBef>
                  <a:spcPct val="0"/>
                </a:spcBef>
              </a:pPr>
              <a:t>69</a:t>
            </a:fld>
            <a:endParaRPr lang="en-US" altLang="en-US" sz="1300"/>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510843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D1679F-A0EF-4016-95D8-47E2D07F8079}" type="slidenum">
              <a:rPr lang="en-US" altLang="en-US" sz="1300"/>
              <a:pPr>
                <a:spcBef>
                  <a:spcPct val="0"/>
                </a:spcBef>
              </a:pPr>
              <a:t>70</a:t>
            </a:fld>
            <a:endParaRPr lang="en-US" altLang="en-US" sz="1300"/>
          </a:p>
        </p:txBody>
      </p:sp>
      <p:sp>
        <p:nvSpPr>
          <p:cNvPr id="153603" name="Rectangle 2"/>
          <p:cNvSpPr>
            <a:spLocks noGrp="1" noRot="1" noChangeAspect="1" noChangeArrowheads="1" noTextEdit="1"/>
          </p:cNvSpPr>
          <p:nvPr>
            <p:ph type="sldImg"/>
          </p:nvPr>
        </p:nvSpPr>
        <p:spPr>
          <a:xfrm>
            <a:off x="457200" y="720725"/>
            <a:ext cx="6400800" cy="3600450"/>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0670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BBFFD5-DA12-474E-8749-7E5044CB338F}" type="slidenum">
              <a:rPr lang="en-US" altLang="en-US" sz="1300"/>
              <a:pPr>
                <a:spcBef>
                  <a:spcPct val="0"/>
                </a:spcBef>
              </a:pPr>
              <a:t>7</a:t>
            </a:fld>
            <a:endParaRPr lang="en-US" altLang="en-US" sz="1300"/>
          </a:p>
        </p:txBody>
      </p:sp>
      <p:sp>
        <p:nvSpPr>
          <p:cNvPr id="37891" name="Rectangle 2"/>
          <p:cNvSpPr>
            <a:spLocks noGrp="1" noRot="1" noChangeAspect="1" noChangeArrowheads="1" noTextEdit="1"/>
          </p:cNvSpPr>
          <p:nvPr>
            <p:ph type="sldImg"/>
          </p:nvPr>
        </p:nvSpPr>
        <p:spPr>
          <a:xfrm>
            <a:off x="457200" y="720725"/>
            <a:ext cx="6400800" cy="360045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25569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3C10CD-6F11-4EC4-962A-22E96B31B236}" type="slidenum">
              <a:rPr lang="en-US" altLang="en-US" sz="1300"/>
              <a:pPr>
                <a:spcBef>
                  <a:spcPct val="0"/>
                </a:spcBef>
              </a:pPr>
              <a:t>71</a:t>
            </a:fld>
            <a:endParaRPr lang="en-US" altLang="en-US" sz="1300"/>
          </a:p>
        </p:txBody>
      </p:sp>
      <p:sp>
        <p:nvSpPr>
          <p:cNvPr id="155651" name="Rectangle 2"/>
          <p:cNvSpPr>
            <a:spLocks noGrp="1" noRot="1" noChangeAspect="1" noChangeArrowheads="1" noTextEdit="1"/>
          </p:cNvSpPr>
          <p:nvPr>
            <p:ph type="sldImg"/>
          </p:nvPr>
        </p:nvSpPr>
        <p:spPr>
          <a:xfrm>
            <a:off x="457200" y="720725"/>
            <a:ext cx="6400800" cy="360045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420923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457200" y="720725"/>
            <a:ext cx="6400800" cy="3600450"/>
          </a:xfrm>
          <a:ln/>
        </p:spPr>
      </p:sp>
      <p:sp>
        <p:nvSpPr>
          <p:cNvPr id="133123" name="Notes Placeholder 2"/>
          <p:cNvSpPr>
            <a:spLocks noGrp="1"/>
          </p:cNvSpPr>
          <p:nvPr>
            <p:ph type="body" idx="1"/>
          </p:nvPr>
        </p:nvSpPr>
        <p:spPr>
          <a:noFill/>
          <a:ln/>
        </p:spPr>
        <p:txBody>
          <a:bodyPr/>
          <a:lstStyle/>
          <a:p>
            <a:endParaRPr lang="en-US"/>
          </a:p>
        </p:txBody>
      </p:sp>
      <p:sp>
        <p:nvSpPr>
          <p:cNvPr id="133124" name="Slide Number Placeholder 3"/>
          <p:cNvSpPr>
            <a:spLocks noGrp="1"/>
          </p:cNvSpPr>
          <p:nvPr>
            <p:ph type="sldNum" sz="quarter" idx="5"/>
          </p:nvPr>
        </p:nvSpPr>
        <p:spPr>
          <a:noFill/>
        </p:spPr>
        <p:txBody>
          <a:bodyPr/>
          <a:lstStyle/>
          <a:p>
            <a:fld id="{153A87DA-EAED-49E6-B3AE-278F0221C36C}" type="slidenum">
              <a:rPr lang="en-US" smtClean="0"/>
              <a:pPr/>
              <a:t>72</a:t>
            </a:fld>
            <a:endParaRPr lang="en-US"/>
          </a:p>
        </p:txBody>
      </p:sp>
    </p:spTree>
    <p:extLst>
      <p:ext uri="{BB962C8B-B14F-4D97-AF65-F5344CB8AC3E}">
        <p14:creationId xmlns:p14="http://schemas.microsoft.com/office/powerpoint/2010/main" val="827953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74</a:t>
            </a:fld>
            <a:endParaRPr lang="en-US"/>
          </a:p>
        </p:txBody>
      </p:sp>
    </p:spTree>
    <p:extLst>
      <p:ext uri="{BB962C8B-B14F-4D97-AF65-F5344CB8AC3E}">
        <p14:creationId xmlns:p14="http://schemas.microsoft.com/office/powerpoint/2010/main" val="21809971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457200" y="720725"/>
            <a:ext cx="6400800" cy="3600450"/>
          </a:xfrm>
          <a:ln/>
        </p:spPr>
      </p:sp>
      <p:sp>
        <p:nvSpPr>
          <p:cNvPr id="135171" name="Notes Placeholder 2"/>
          <p:cNvSpPr>
            <a:spLocks noGrp="1"/>
          </p:cNvSpPr>
          <p:nvPr>
            <p:ph type="body" idx="1"/>
          </p:nvPr>
        </p:nvSpPr>
        <p:spPr>
          <a:noFill/>
          <a:ln/>
        </p:spPr>
        <p:txBody>
          <a:bodyPr/>
          <a:lstStyle/>
          <a:p>
            <a:endParaRPr lang="en-US"/>
          </a:p>
        </p:txBody>
      </p:sp>
      <p:sp>
        <p:nvSpPr>
          <p:cNvPr id="135172" name="Slide Number Placeholder 3"/>
          <p:cNvSpPr>
            <a:spLocks noGrp="1"/>
          </p:cNvSpPr>
          <p:nvPr>
            <p:ph type="sldNum" sz="quarter" idx="5"/>
          </p:nvPr>
        </p:nvSpPr>
        <p:spPr>
          <a:noFill/>
        </p:spPr>
        <p:txBody>
          <a:bodyPr/>
          <a:lstStyle/>
          <a:p>
            <a:fld id="{67A8CFF8-11CB-4006-BE97-AEB9CA66D0BE}" type="slidenum">
              <a:rPr lang="en-US" smtClean="0"/>
              <a:pPr/>
              <a:t>76</a:t>
            </a:fld>
            <a:endParaRPr lang="en-US"/>
          </a:p>
        </p:txBody>
      </p:sp>
    </p:spTree>
    <p:extLst>
      <p:ext uri="{BB962C8B-B14F-4D97-AF65-F5344CB8AC3E}">
        <p14:creationId xmlns:p14="http://schemas.microsoft.com/office/powerpoint/2010/main" val="1981527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457200" y="720725"/>
            <a:ext cx="6400800" cy="3600450"/>
          </a:xfrm>
          <a:ln/>
        </p:spPr>
      </p:sp>
      <p:sp>
        <p:nvSpPr>
          <p:cNvPr id="136195" name="Notes Placeholder 2"/>
          <p:cNvSpPr>
            <a:spLocks noGrp="1"/>
          </p:cNvSpPr>
          <p:nvPr>
            <p:ph type="body" idx="1"/>
          </p:nvPr>
        </p:nvSpPr>
        <p:spPr>
          <a:noFill/>
          <a:ln/>
        </p:spPr>
        <p:txBody>
          <a:bodyPr/>
          <a:lstStyle/>
          <a:p>
            <a:endParaRPr lang="en-US"/>
          </a:p>
        </p:txBody>
      </p:sp>
      <p:sp>
        <p:nvSpPr>
          <p:cNvPr id="136196" name="Slide Number Placeholder 3"/>
          <p:cNvSpPr>
            <a:spLocks noGrp="1"/>
          </p:cNvSpPr>
          <p:nvPr>
            <p:ph type="sldNum" sz="quarter" idx="5"/>
          </p:nvPr>
        </p:nvSpPr>
        <p:spPr>
          <a:noFill/>
        </p:spPr>
        <p:txBody>
          <a:bodyPr/>
          <a:lstStyle/>
          <a:p>
            <a:fld id="{8FEE6099-53DA-4585-9460-B831374EB0ED}" type="slidenum">
              <a:rPr lang="en-US" smtClean="0"/>
              <a:pPr/>
              <a:t>77</a:t>
            </a:fld>
            <a:endParaRPr lang="en-US"/>
          </a:p>
        </p:txBody>
      </p:sp>
    </p:spTree>
    <p:extLst>
      <p:ext uri="{BB962C8B-B14F-4D97-AF65-F5344CB8AC3E}">
        <p14:creationId xmlns:p14="http://schemas.microsoft.com/office/powerpoint/2010/main" val="861933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457200" y="720725"/>
            <a:ext cx="6400800" cy="3600450"/>
          </a:xfrm>
          <a:ln/>
        </p:spPr>
      </p:sp>
      <p:sp>
        <p:nvSpPr>
          <p:cNvPr id="137219" name="Notes Placeholder 2"/>
          <p:cNvSpPr>
            <a:spLocks noGrp="1"/>
          </p:cNvSpPr>
          <p:nvPr>
            <p:ph type="body" idx="1"/>
          </p:nvPr>
        </p:nvSpPr>
        <p:spPr>
          <a:noFill/>
          <a:ln/>
        </p:spPr>
        <p:txBody>
          <a:bodyPr/>
          <a:lstStyle/>
          <a:p>
            <a:endParaRPr lang="en-US"/>
          </a:p>
        </p:txBody>
      </p:sp>
      <p:sp>
        <p:nvSpPr>
          <p:cNvPr id="137220" name="Slide Number Placeholder 3"/>
          <p:cNvSpPr>
            <a:spLocks noGrp="1"/>
          </p:cNvSpPr>
          <p:nvPr>
            <p:ph type="sldNum" sz="quarter" idx="5"/>
          </p:nvPr>
        </p:nvSpPr>
        <p:spPr>
          <a:noFill/>
        </p:spPr>
        <p:txBody>
          <a:bodyPr/>
          <a:lstStyle/>
          <a:p>
            <a:fld id="{9865CC74-6913-4113-A9CF-611F26DFC1C4}" type="slidenum">
              <a:rPr lang="en-US" smtClean="0"/>
              <a:pPr/>
              <a:t>78</a:t>
            </a:fld>
            <a:endParaRPr lang="en-US"/>
          </a:p>
        </p:txBody>
      </p:sp>
    </p:spTree>
    <p:extLst>
      <p:ext uri="{BB962C8B-B14F-4D97-AF65-F5344CB8AC3E}">
        <p14:creationId xmlns:p14="http://schemas.microsoft.com/office/powerpoint/2010/main" val="23246365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457200" y="720725"/>
            <a:ext cx="6400800" cy="3600450"/>
          </a:xfrm>
          <a:ln/>
        </p:spPr>
      </p:sp>
      <p:sp>
        <p:nvSpPr>
          <p:cNvPr id="138243" name="Notes Placeholder 2"/>
          <p:cNvSpPr>
            <a:spLocks noGrp="1"/>
          </p:cNvSpPr>
          <p:nvPr>
            <p:ph type="body" idx="1"/>
          </p:nvPr>
        </p:nvSpPr>
        <p:spPr>
          <a:noFill/>
          <a:ln/>
        </p:spPr>
        <p:txBody>
          <a:bodyPr/>
          <a:lstStyle/>
          <a:p>
            <a:endParaRPr lang="en-US"/>
          </a:p>
        </p:txBody>
      </p:sp>
      <p:sp>
        <p:nvSpPr>
          <p:cNvPr id="138244" name="Slide Number Placeholder 3"/>
          <p:cNvSpPr>
            <a:spLocks noGrp="1"/>
          </p:cNvSpPr>
          <p:nvPr>
            <p:ph type="sldNum" sz="quarter" idx="5"/>
          </p:nvPr>
        </p:nvSpPr>
        <p:spPr>
          <a:noFill/>
        </p:spPr>
        <p:txBody>
          <a:bodyPr/>
          <a:lstStyle/>
          <a:p>
            <a:fld id="{4E660796-DD09-4A72-A4FB-CE9C4A9C26B0}" type="slidenum">
              <a:rPr lang="en-US" smtClean="0"/>
              <a:pPr/>
              <a:t>79</a:t>
            </a:fld>
            <a:endParaRPr lang="en-US"/>
          </a:p>
        </p:txBody>
      </p:sp>
    </p:spTree>
    <p:extLst>
      <p:ext uri="{BB962C8B-B14F-4D97-AF65-F5344CB8AC3E}">
        <p14:creationId xmlns:p14="http://schemas.microsoft.com/office/powerpoint/2010/main" val="1332807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457200" y="720725"/>
            <a:ext cx="6400800" cy="3600450"/>
          </a:xfrm>
          <a:ln/>
        </p:spPr>
      </p:sp>
      <p:sp>
        <p:nvSpPr>
          <p:cNvPr id="139267" name="Notes Placeholder 2"/>
          <p:cNvSpPr>
            <a:spLocks noGrp="1"/>
          </p:cNvSpPr>
          <p:nvPr>
            <p:ph type="body" idx="1"/>
          </p:nvPr>
        </p:nvSpPr>
        <p:spPr>
          <a:noFill/>
          <a:ln/>
        </p:spPr>
        <p:txBody>
          <a:bodyPr/>
          <a:lstStyle/>
          <a:p>
            <a:endParaRPr lang="en-US"/>
          </a:p>
        </p:txBody>
      </p:sp>
      <p:sp>
        <p:nvSpPr>
          <p:cNvPr id="139268" name="Slide Number Placeholder 3"/>
          <p:cNvSpPr>
            <a:spLocks noGrp="1"/>
          </p:cNvSpPr>
          <p:nvPr>
            <p:ph type="sldNum" sz="quarter" idx="5"/>
          </p:nvPr>
        </p:nvSpPr>
        <p:spPr>
          <a:noFill/>
        </p:spPr>
        <p:txBody>
          <a:bodyPr/>
          <a:lstStyle/>
          <a:p>
            <a:fld id="{A455CC33-AE8C-4901-96BE-F64228D7A7DE}" type="slidenum">
              <a:rPr lang="en-US" smtClean="0"/>
              <a:pPr/>
              <a:t>80</a:t>
            </a:fld>
            <a:endParaRPr lang="en-US"/>
          </a:p>
        </p:txBody>
      </p:sp>
    </p:spTree>
    <p:extLst>
      <p:ext uri="{BB962C8B-B14F-4D97-AF65-F5344CB8AC3E}">
        <p14:creationId xmlns:p14="http://schemas.microsoft.com/office/powerpoint/2010/main" val="1887595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57200" y="720725"/>
            <a:ext cx="6400800" cy="3600450"/>
          </a:xfrm>
          <a:ln/>
        </p:spPr>
      </p:sp>
      <p:sp>
        <p:nvSpPr>
          <p:cNvPr id="140291" name="Notes Placeholder 2"/>
          <p:cNvSpPr>
            <a:spLocks noGrp="1"/>
          </p:cNvSpPr>
          <p:nvPr>
            <p:ph type="body" idx="1"/>
          </p:nvPr>
        </p:nvSpPr>
        <p:spPr>
          <a:noFill/>
          <a:ln/>
        </p:spPr>
        <p:txBody>
          <a:bodyPr/>
          <a:lstStyle/>
          <a:p>
            <a:endParaRPr lang="en-US"/>
          </a:p>
        </p:txBody>
      </p:sp>
      <p:sp>
        <p:nvSpPr>
          <p:cNvPr id="140292" name="Slide Number Placeholder 3"/>
          <p:cNvSpPr>
            <a:spLocks noGrp="1"/>
          </p:cNvSpPr>
          <p:nvPr>
            <p:ph type="sldNum" sz="quarter" idx="5"/>
          </p:nvPr>
        </p:nvSpPr>
        <p:spPr>
          <a:noFill/>
        </p:spPr>
        <p:txBody>
          <a:bodyPr/>
          <a:lstStyle/>
          <a:p>
            <a:fld id="{6E705C24-15FF-4447-A3D8-38FFF0554018}" type="slidenum">
              <a:rPr lang="en-US" smtClean="0"/>
              <a:pPr/>
              <a:t>81</a:t>
            </a:fld>
            <a:endParaRPr lang="en-US"/>
          </a:p>
        </p:txBody>
      </p:sp>
    </p:spTree>
    <p:extLst>
      <p:ext uri="{BB962C8B-B14F-4D97-AF65-F5344CB8AC3E}">
        <p14:creationId xmlns:p14="http://schemas.microsoft.com/office/powerpoint/2010/main" val="21051709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57200" y="720725"/>
            <a:ext cx="6400800" cy="3600450"/>
          </a:xfrm>
          <a:ln/>
        </p:spPr>
      </p:sp>
      <p:sp>
        <p:nvSpPr>
          <p:cNvPr id="141315" name="Notes Placeholder 2"/>
          <p:cNvSpPr>
            <a:spLocks noGrp="1"/>
          </p:cNvSpPr>
          <p:nvPr>
            <p:ph type="body" idx="1"/>
          </p:nvPr>
        </p:nvSpPr>
        <p:spPr>
          <a:noFill/>
          <a:ln/>
        </p:spPr>
        <p:txBody>
          <a:bodyPr/>
          <a:lstStyle/>
          <a:p>
            <a:r>
              <a:rPr lang="en-US" dirty="0"/>
              <a:t>Abuse of family?  </a:t>
            </a:r>
            <a:r>
              <a:rPr lang="en-US"/>
              <a:t>What doe</a:t>
            </a:r>
            <a:endParaRPr lang="en-US" dirty="0"/>
          </a:p>
        </p:txBody>
      </p:sp>
      <p:sp>
        <p:nvSpPr>
          <p:cNvPr id="141316" name="Slide Number Placeholder 3"/>
          <p:cNvSpPr>
            <a:spLocks noGrp="1"/>
          </p:cNvSpPr>
          <p:nvPr>
            <p:ph type="sldNum" sz="quarter" idx="5"/>
          </p:nvPr>
        </p:nvSpPr>
        <p:spPr>
          <a:noFill/>
        </p:spPr>
        <p:txBody>
          <a:bodyPr/>
          <a:lstStyle/>
          <a:p>
            <a:fld id="{71B356A3-F880-4CAE-89C8-D32EE66B587D}" type="slidenum">
              <a:rPr lang="en-US" smtClean="0"/>
              <a:pPr/>
              <a:t>82</a:t>
            </a:fld>
            <a:endParaRPr lang="en-US"/>
          </a:p>
        </p:txBody>
      </p:sp>
    </p:spTree>
    <p:extLst>
      <p:ext uri="{BB962C8B-B14F-4D97-AF65-F5344CB8AC3E}">
        <p14:creationId xmlns:p14="http://schemas.microsoft.com/office/powerpoint/2010/main" val="27163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72F32A-7B16-412B-BDF0-FB77E9F8E76B}" type="slidenum">
              <a:rPr lang="en-US" altLang="en-US" sz="1300"/>
              <a:pPr>
                <a:spcBef>
                  <a:spcPct val="0"/>
                </a:spcBef>
              </a:pPr>
              <a:t>8</a:t>
            </a:fld>
            <a:endParaRPr lang="en-US" altLang="en-US" sz="1300"/>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351541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457200" y="720725"/>
            <a:ext cx="6400800" cy="3600450"/>
          </a:xfrm>
          <a:ln/>
        </p:spPr>
      </p:sp>
      <p:sp>
        <p:nvSpPr>
          <p:cNvPr id="142339" name="Notes Placeholder 2"/>
          <p:cNvSpPr>
            <a:spLocks noGrp="1"/>
          </p:cNvSpPr>
          <p:nvPr>
            <p:ph type="body" idx="1"/>
          </p:nvPr>
        </p:nvSpPr>
        <p:spPr>
          <a:noFill/>
          <a:ln/>
        </p:spPr>
        <p:txBody>
          <a:bodyPr/>
          <a:lstStyle/>
          <a:p>
            <a:endParaRPr lang="en-US"/>
          </a:p>
        </p:txBody>
      </p:sp>
      <p:sp>
        <p:nvSpPr>
          <p:cNvPr id="142340" name="Slide Number Placeholder 3"/>
          <p:cNvSpPr>
            <a:spLocks noGrp="1"/>
          </p:cNvSpPr>
          <p:nvPr>
            <p:ph type="sldNum" sz="quarter" idx="5"/>
          </p:nvPr>
        </p:nvSpPr>
        <p:spPr>
          <a:noFill/>
        </p:spPr>
        <p:txBody>
          <a:bodyPr/>
          <a:lstStyle/>
          <a:p>
            <a:fld id="{B2B68FCD-8412-4E2B-8562-29AA9BEACCA6}" type="slidenum">
              <a:rPr lang="en-US" smtClean="0"/>
              <a:pPr/>
              <a:t>83</a:t>
            </a:fld>
            <a:endParaRPr lang="en-US"/>
          </a:p>
        </p:txBody>
      </p:sp>
    </p:spTree>
    <p:extLst>
      <p:ext uri="{BB962C8B-B14F-4D97-AF65-F5344CB8AC3E}">
        <p14:creationId xmlns:p14="http://schemas.microsoft.com/office/powerpoint/2010/main" val="6774476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57200" y="720725"/>
            <a:ext cx="6400800" cy="3600450"/>
          </a:xfrm>
          <a:ln/>
        </p:spPr>
      </p:sp>
      <p:sp>
        <p:nvSpPr>
          <p:cNvPr id="140291" name="Notes Placeholder 2"/>
          <p:cNvSpPr>
            <a:spLocks noGrp="1"/>
          </p:cNvSpPr>
          <p:nvPr>
            <p:ph type="body" idx="1"/>
          </p:nvPr>
        </p:nvSpPr>
        <p:spPr>
          <a:noFill/>
          <a:ln/>
        </p:spPr>
        <p:txBody>
          <a:bodyPr/>
          <a:lstStyle/>
          <a:p>
            <a:endParaRPr lang="en-US" dirty="0"/>
          </a:p>
        </p:txBody>
      </p:sp>
      <p:sp>
        <p:nvSpPr>
          <p:cNvPr id="140292" name="Slide Number Placeholder 3"/>
          <p:cNvSpPr>
            <a:spLocks noGrp="1"/>
          </p:cNvSpPr>
          <p:nvPr>
            <p:ph type="sldNum" sz="quarter" idx="5"/>
          </p:nvPr>
        </p:nvSpPr>
        <p:spPr>
          <a:noFill/>
        </p:spPr>
        <p:txBody>
          <a:bodyPr/>
          <a:lstStyle/>
          <a:p>
            <a:fld id="{6E705C24-15FF-4447-A3D8-38FFF0554018}" type="slidenum">
              <a:rPr lang="en-US" smtClean="0"/>
              <a:pPr/>
              <a:t>84</a:t>
            </a:fld>
            <a:endParaRPr lang="en-US"/>
          </a:p>
        </p:txBody>
      </p:sp>
    </p:spTree>
    <p:extLst>
      <p:ext uri="{BB962C8B-B14F-4D97-AF65-F5344CB8AC3E}">
        <p14:creationId xmlns:p14="http://schemas.microsoft.com/office/powerpoint/2010/main" val="2290222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57200" y="720725"/>
            <a:ext cx="6400800" cy="3600450"/>
          </a:xfrm>
          <a:ln/>
        </p:spPr>
      </p:sp>
      <p:sp>
        <p:nvSpPr>
          <p:cNvPr id="141315" name="Notes Placeholder 2"/>
          <p:cNvSpPr>
            <a:spLocks noGrp="1"/>
          </p:cNvSpPr>
          <p:nvPr>
            <p:ph type="body" idx="1"/>
          </p:nvPr>
        </p:nvSpPr>
        <p:spPr>
          <a:noFill/>
          <a:ln/>
        </p:spPr>
        <p:txBody>
          <a:bodyPr/>
          <a:lstStyle/>
          <a:p>
            <a:endParaRPr lang="en-US"/>
          </a:p>
        </p:txBody>
      </p:sp>
      <p:sp>
        <p:nvSpPr>
          <p:cNvPr id="141316" name="Slide Number Placeholder 3"/>
          <p:cNvSpPr>
            <a:spLocks noGrp="1"/>
          </p:cNvSpPr>
          <p:nvPr>
            <p:ph type="sldNum" sz="quarter" idx="5"/>
          </p:nvPr>
        </p:nvSpPr>
        <p:spPr>
          <a:noFill/>
        </p:spPr>
        <p:txBody>
          <a:bodyPr/>
          <a:lstStyle/>
          <a:p>
            <a:fld id="{71B356A3-F880-4CAE-89C8-D32EE66B587D}" type="slidenum">
              <a:rPr lang="en-US" smtClean="0"/>
              <a:pPr/>
              <a:t>85</a:t>
            </a:fld>
            <a:endParaRPr lang="en-US"/>
          </a:p>
        </p:txBody>
      </p:sp>
    </p:spTree>
    <p:extLst>
      <p:ext uri="{BB962C8B-B14F-4D97-AF65-F5344CB8AC3E}">
        <p14:creationId xmlns:p14="http://schemas.microsoft.com/office/powerpoint/2010/main" val="516761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457200" y="720725"/>
            <a:ext cx="6400800" cy="3600450"/>
          </a:xfrm>
          <a:ln/>
        </p:spPr>
      </p:sp>
      <p:sp>
        <p:nvSpPr>
          <p:cNvPr id="142339" name="Notes Placeholder 2"/>
          <p:cNvSpPr>
            <a:spLocks noGrp="1"/>
          </p:cNvSpPr>
          <p:nvPr>
            <p:ph type="body" idx="1"/>
          </p:nvPr>
        </p:nvSpPr>
        <p:spPr>
          <a:noFill/>
          <a:ln/>
        </p:spPr>
        <p:txBody>
          <a:bodyPr/>
          <a:lstStyle/>
          <a:p>
            <a:endParaRPr lang="en-US"/>
          </a:p>
        </p:txBody>
      </p:sp>
      <p:sp>
        <p:nvSpPr>
          <p:cNvPr id="142340" name="Slide Number Placeholder 3"/>
          <p:cNvSpPr>
            <a:spLocks noGrp="1"/>
          </p:cNvSpPr>
          <p:nvPr>
            <p:ph type="sldNum" sz="quarter" idx="5"/>
          </p:nvPr>
        </p:nvSpPr>
        <p:spPr>
          <a:noFill/>
        </p:spPr>
        <p:txBody>
          <a:bodyPr/>
          <a:lstStyle/>
          <a:p>
            <a:fld id="{B2B68FCD-8412-4E2B-8562-29AA9BEACCA6}" type="slidenum">
              <a:rPr lang="en-US" smtClean="0"/>
              <a:pPr/>
              <a:t>86</a:t>
            </a:fld>
            <a:endParaRPr lang="en-US"/>
          </a:p>
        </p:txBody>
      </p:sp>
    </p:spTree>
    <p:extLst>
      <p:ext uri="{BB962C8B-B14F-4D97-AF65-F5344CB8AC3E}">
        <p14:creationId xmlns:p14="http://schemas.microsoft.com/office/powerpoint/2010/main" val="1768137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Example- 3.7 – WM Medically Monitored Inpatient Withdrawal Management </a:t>
            </a:r>
          </a:p>
          <a:p>
            <a:r>
              <a:rPr lang="en-US" dirty="0"/>
              <a:t>Severe withdrawal, needs 24- hour nursing care &amp; physician visits; unlikely to complete withdrawal management without medical monitoring. </a:t>
            </a:r>
          </a:p>
          <a:p>
            <a:r>
              <a:rPr lang="en-US" dirty="0"/>
              <a:t>Chemical Dependency Recovery Hospital or Free Standing Psychiatric Hospital </a:t>
            </a:r>
          </a:p>
          <a:p>
            <a:r>
              <a:rPr lang="en-US" dirty="0"/>
              <a:t>Licensure by Department of Public Health </a:t>
            </a:r>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89</a:t>
            </a:fld>
            <a:endParaRPr lang="en-US" altLang="en-US"/>
          </a:p>
        </p:txBody>
      </p:sp>
    </p:spTree>
    <p:extLst>
      <p:ext uri="{BB962C8B-B14F-4D97-AF65-F5344CB8AC3E}">
        <p14:creationId xmlns:p14="http://schemas.microsoft.com/office/powerpoint/2010/main" val="3169215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ASAM risk ratings can assist the evaluator in making consistent, accurate, and objective decisions about patient’s level of care and related treatment services</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dirty="0"/>
              <a:t> </a:t>
            </a:r>
          </a:p>
          <a:p>
            <a:endParaRPr lang="en-US" dirty="0"/>
          </a:p>
          <a:p>
            <a:r>
              <a:rPr lang="en-US" dirty="0"/>
              <a:t>Note: There are always exceptions to any guidelines </a:t>
            </a:r>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90</a:t>
            </a:fld>
            <a:endParaRPr lang="en-US" altLang="en-US"/>
          </a:p>
        </p:txBody>
      </p:sp>
    </p:spTree>
    <p:extLst>
      <p:ext uri="{BB962C8B-B14F-4D97-AF65-F5344CB8AC3E}">
        <p14:creationId xmlns:p14="http://schemas.microsoft.com/office/powerpoint/2010/main" val="123607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Times New Roman" panose="02020603050405020304" pitchFamily="18" charset="0"/>
              </a:defRPr>
            </a:lvl1pPr>
            <a:lvl2pPr marL="742950" indent="-285750" defTabSz="949325">
              <a:spcBef>
                <a:spcPct val="30000"/>
              </a:spcBef>
              <a:defRPr sz="1200">
                <a:solidFill>
                  <a:schemeClr val="tx1"/>
                </a:solidFill>
                <a:latin typeface="Times New Roman" panose="02020603050405020304" pitchFamily="18" charset="0"/>
              </a:defRPr>
            </a:lvl2pPr>
            <a:lvl3pPr marL="1143000" indent="-228600" defTabSz="949325">
              <a:spcBef>
                <a:spcPct val="30000"/>
              </a:spcBef>
              <a:defRPr sz="1200">
                <a:solidFill>
                  <a:schemeClr val="tx1"/>
                </a:solidFill>
                <a:latin typeface="Times New Roman" panose="02020603050405020304" pitchFamily="18" charset="0"/>
              </a:defRPr>
            </a:lvl3pPr>
            <a:lvl4pPr marL="1600200" indent="-228600" defTabSz="949325">
              <a:spcBef>
                <a:spcPct val="30000"/>
              </a:spcBef>
              <a:defRPr sz="1200">
                <a:solidFill>
                  <a:schemeClr val="tx1"/>
                </a:solidFill>
                <a:latin typeface="Times New Roman" panose="02020603050405020304" pitchFamily="18" charset="0"/>
              </a:defRPr>
            </a:lvl4pPr>
            <a:lvl5pPr marL="2057400" indent="-228600" defTabSz="949325">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8B9D31-EA5F-4E71-97C6-887166B8A653}" type="slidenum">
              <a:rPr lang="en-US" altLang="en-US" sz="1300"/>
              <a:pPr>
                <a:spcBef>
                  <a:spcPct val="0"/>
                </a:spcBef>
              </a:pPr>
              <a:t>9</a:t>
            </a:fld>
            <a:endParaRPr lang="en-US" altLang="en-US" sz="1300"/>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healing plan vs a treatment plan  </a:t>
            </a:r>
          </a:p>
        </p:txBody>
      </p:sp>
    </p:spTree>
    <p:extLst>
      <p:ext uri="{BB962C8B-B14F-4D97-AF65-F5344CB8AC3E}">
        <p14:creationId xmlns:p14="http://schemas.microsoft.com/office/powerpoint/2010/main" val="51353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3"/>
          <p:cNvSpPr>
            <a:spLocks noChangeArrowheads="1"/>
          </p:cNvSpPr>
          <p:nvPr/>
        </p:nvSpPr>
        <p:spPr bwMode="auto">
          <a:xfrm>
            <a:off x="914400" y="2362200"/>
            <a:ext cx="69088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kumimoji="1" lang="en-US" altLang="en-US" sz="2400"/>
          </a:p>
        </p:txBody>
      </p:sp>
      <p:sp>
        <p:nvSpPr>
          <p:cNvPr id="830468" name="Rectangle 4"/>
          <p:cNvSpPr>
            <a:spLocks noGrp="1" noChangeArrowheads="1"/>
          </p:cNvSpPr>
          <p:nvPr>
            <p:ph type="subTitle" idx="1"/>
          </p:nvPr>
        </p:nvSpPr>
        <p:spPr>
          <a:xfrm>
            <a:off x="5791200" y="4953000"/>
            <a:ext cx="5892800" cy="1371600"/>
          </a:xfrm>
        </p:spPr>
        <p:txBody>
          <a:bodyPr anchor="b"/>
          <a:lstStyle>
            <a:lvl1pPr marL="0" indent="0" algn="ctr">
              <a:buFont typeface="Wingdings" pitchFamily="2" charset="2"/>
              <a:buNone/>
              <a:defRPr/>
            </a:lvl1pPr>
          </a:lstStyle>
          <a:p>
            <a:r>
              <a:rPr lang="en-US"/>
              <a:t>Click to edit Master subtitle style</a:t>
            </a:r>
          </a:p>
        </p:txBody>
      </p:sp>
      <p:sp>
        <p:nvSpPr>
          <p:cNvPr id="830472" name="Rectangle 8"/>
          <p:cNvSpPr>
            <a:spLocks noGrp="1" noChangeArrowheads="1"/>
          </p:cNvSpPr>
          <p:nvPr>
            <p:ph type="ctrTitle" sz="quarter"/>
          </p:nvPr>
        </p:nvSpPr>
        <p:spPr>
          <a:xfrm>
            <a:off x="1219201" y="2819400"/>
            <a:ext cx="10435167" cy="1143000"/>
          </a:xfrm>
        </p:spPr>
        <p:txBody>
          <a:bodyPr anchor="ctr"/>
          <a:lstStyle>
            <a:lvl1pPr>
              <a:defRPr/>
            </a:lvl1pPr>
          </a:lstStyle>
          <a:p>
            <a:r>
              <a:rPr lang="en-US"/>
              <a:t>Click to edit Master title style</a:t>
            </a:r>
          </a:p>
        </p:txBody>
      </p:sp>
      <p:sp>
        <p:nvSpPr>
          <p:cNvPr id="5" name="Date Placeholder 4"/>
          <p:cNvSpPr>
            <a:spLocks noGrp="1" noChangeArrowheads="1"/>
          </p:cNvSpPr>
          <p:nvPr>
            <p:ph type="dt" sz="quarter" idx="10"/>
          </p:nvPr>
        </p:nvSpPr>
        <p:spPr bwMode="auto">
          <a:xfrm>
            <a:off x="3556000" y="6553200"/>
            <a:ext cx="2540000" cy="304800"/>
          </a:xfrm>
          <a:prstGeom prst="rect">
            <a:avLst/>
          </a:prstGeom>
          <a:ln>
            <a:miter lim="800000"/>
            <a:headEnd/>
            <a:tailEnd/>
          </a:ln>
        </p:spPr>
        <p:txBody>
          <a:bodyPr vert="horz" wrap="square" lIns="91440" tIns="45720" rIns="91440" bIns="45720" numCol="1" anchor="b" anchorCtr="0" compatLnSpc="1">
            <a:prstTxWarp prst="textNoShape">
              <a:avLst/>
            </a:prstTxWarp>
            <a:spAutoFit/>
          </a:bodyPr>
          <a:lstStyle>
            <a:lvl1pPr algn="r" eaLnBrk="1" hangingPunct="1">
              <a:defRPr sz="1400">
                <a:solidFill>
                  <a:schemeClr val="bg1"/>
                </a:solidFill>
                <a:latin typeface="+mn-lt"/>
              </a:defRPr>
            </a:lvl1pPr>
          </a:lstStyle>
          <a:p>
            <a:pPr>
              <a:defRPr/>
            </a:pPr>
            <a:endParaRPr lang="en-US"/>
          </a:p>
        </p:txBody>
      </p:sp>
      <p:sp>
        <p:nvSpPr>
          <p:cNvPr id="6" name="Rectangle 5"/>
          <p:cNvSpPr>
            <a:spLocks noGrp="1" noChangeArrowheads="1"/>
          </p:cNvSpPr>
          <p:nvPr>
            <p:ph type="ftr" sz="quarter" idx="11"/>
          </p:nvPr>
        </p:nvSpPr>
        <p:spPr>
          <a:xfrm>
            <a:off x="6927852" y="6119336"/>
            <a:ext cx="4373033" cy="738664"/>
          </a:xfrm>
        </p:spPr>
        <p:txBody>
          <a:bodyPr/>
          <a:lstStyle>
            <a:lvl1pPr algn="r">
              <a:defRPr sz="1400" b="0">
                <a:solidFill>
                  <a:schemeClr val="tx1"/>
                </a:solidFill>
              </a:defRPr>
            </a:lvl1pPr>
          </a:lstStyle>
          <a:p>
            <a:pPr>
              <a:defRPr/>
            </a:pPr>
            <a:r>
              <a:rPr lang="en-US"/>
              <a:t>Essential Substance Abuse Skills: A Guide for Professionals            Module 5 Clinical Eval: Treatment   </a:t>
            </a:r>
          </a:p>
        </p:txBody>
      </p:sp>
      <p:sp>
        <p:nvSpPr>
          <p:cNvPr id="7" name="Rectangle 6"/>
          <p:cNvSpPr>
            <a:spLocks noGrp="1" noChangeArrowheads="1"/>
          </p:cNvSpPr>
          <p:nvPr>
            <p:ph type="sldNum" sz="quarter" idx="12"/>
          </p:nvPr>
        </p:nvSpPr>
        <p:spPr>
          <a:xfrm>
            <a:off x="12701" y="6359525"/>
            <a:ext cx="783167" cy="488950"/>
          </a:xfrm>
        </p:spPr>
        <p:txBody>
          <a:bodyPr anchorCtr="0"/>
          <a:lstStyle>
            <a:lvl1pPr>
              <a:defRPr sz="2600" smtClean="0"/>
            </a:lvl1pPr>
          </a:lstStyle>
          <a:p>
            <a:pPr>
              <a:defRPr/>
            </a:pPr>
            <a:fld id="{1E64F058-B643-4318-AC17-C84D308EE7D7}" type="slidenum">
              <a:rPr lang="en-US" altLang="en-US"/>
              <a:pPr>
                <a:defRPr/>
              </a:pPr>
              <a:t>‹#›</a:t>
            </a:fld>
            <a:endParaRPr lang="en-US" altLang="en-US"/>
          </a:p>
        </p:txBody>
      </p:sp>
    </p:spTree>
    <p:extLst>
      <p:ext uri="{BB962C8B-B14F-4D97-AF65-F5344CB8AC3E}">
        <p14:creationId xmlns:p14="http://schemas.microsoft.com/office/powerpoint/2010/main" val="204272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smtClean="0"/>
            </a:lvl1pPr>
          </a:lstStyle>
          <a:p>
            <a:pPr>
              <a:defRPr/>
            </a:pPr>
            <a:fld id="{74D2924E-CABC-4BC9-B7CC-3A9B866FBF0D}" type="slidenum">
              <a:rPr lang="en-US" altLang="en-US"/>
              <a:pPr>
                <a:defRPr/>
              </a:pPr>
              <a:t>‹#›</a:t>
            </a:fld>
            <a:endParaRPr lang="en-US" altLang="en-US"/>
          </a:p>
        </p:txBody>
      </p:sp>
      <p:sp>
        <p:nvSpPr>
          <p:cNvPr id="5"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23869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533401"/>
            <a:ext cx="28194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2550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smtClean="0"/>
            </a:lvl1pPr>
          </a:lstStyle>
          <a:p>
            <a:pPr>
              <a:defRPr/>
            </a:pPr>
            <a:fld id="{0CD34EC3-AA28-4122-9F4A-4AAA563812FE}" type="slidenum">
              <a:rPr lang="en-US" altLang="en-US"/>
              <a:pPr>
                <a:defRPr/>
              </a:pPr>
              <a:t>‹#›</a:t>
            </a:fld>
            <a:endParaRPr lang="en-US" altLang="en-US"/>
          </a:p>
        </p:txBody>
      </p:sp>
      <p:sp>
        <p:nvSpPr>
          <p:cNvPr id="5"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389983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10668000" cy="762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p:txBody>
          <a:bodyPr/>
          <a:lstStyle>
            <a:lvl1pPr>
              <a:defRPr smtClean="0"/>
            </a:lvl1pPr>
          </a:lstStyle>
          <a:p>
            <a:pPr>
              <a:defRPr/>
            </a:pPr>
            <a:fld id="{7D064EAF-F2DE-48DB-AC9F-25FF9EBB278B}" type="slidenum">
              <a:rPr lang="en-US" altLang="en-US"/>
              <a:pPr>
                <a:defRPr/>
              </a:pPr>
              <a:t>‹#›</a:t>
            </a:fld>
            <a:endParaRPr lang="en-US" altLang="en-US"/>
          </a:p>
        </p:txBody>
      </p:sp>
      <p:sp>
        <p:nvSpPr>
          <p:cNvPr id="6"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88292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266700"/>
            <a:ext cx="11116733" cy="552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noChangeArrowheads="1"/>
          </p:cNvSpPr>
          <p:nvPr>
            <p:ph type="dt" sz="half" idx="10"/>
          </p:nvPr>
        </p:nvSpPr>
        <p:spPr>
          <a:xfrm>
            <a:off x="914400" y="6248400"/>
            <a:ext cx="2540000" cy="457200"/>
          </a:xfrm>
          <a:prstGeom prst="rect">
            <a:avLst/>
          </a:prstGeom>
        </p:spPr>
        <p:txBody>
          <a:bodyPr/>
          <a:lstStyle>
            <a:lvl1pPr algn="ctr" eaLnBrk="1" hangingPunct="1">
              <a:defRPr/>
            </a:lvl1pPr>
          </a:lstStyle>
          <a:p>
            <a:pPr>
              <a:defRPr/>
            </a:pPr>
            <a:endParaRPr lang="en-US"/>
          </a:p>
        </p:txBody>
      </p:sp>
      <p:sp>
        <p:nvSpPr>
          <p:cNvPr id="4" name="Rectangle 3"/>
          <p:cNvSpPr>
            <a:spLocks noGrp="1" noChangeArrowheads="1"/>
          </p:cNvSpPr>
          <p:nvPr>
            <p:ph type="sldNum" sz="quarter" idx="11"/>
          </p:nvPr>
        </p:nvSpPr>
        <p:spPr/>
        <p:txBody>
          <a:bodyPr/>
          <a:lstStyle>
            <a:lvl1pPr>
              <a:defRPr smtClean="0"/>
            </a:lvl1pPr>
          </a:lstStyle>
          <a:p>
            <a:pPr>
              <a:defRPr/>
            </a:pPr>
            <a:fld id="{C89E0EDA-3391-4E42-9006-7D1F5452CB0F}" type="slidenum">
              <a:rPr lang="en-US" altLang="en-US"/>
              <a:pPr>
                <a:defRPr/>
              </a:pPr>
              <a:t>‹#›</a:t>
            </a:fld>
            <a:endParaRPr lang="en-US" altLang="en-US"/>
          </a:p>
        </p:txBody>
      </p:sp>
      <p:sp>
        <p:nvSpPr>
          <p:cNvPr id="5" name="Footer Placeholder 4"/>
          <p:cNvSpPr>
            <a:spLocks noGrp="1"/>
          </p:cNvSpPr>
          <p:nvPr userDrawn="1">
            <p:ph type="ftr" sz="quarter" idx="12"/>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0834823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A948ED5E-4D4E-439E-BE96-A6BDADDB32B7}" type="slidenum">
              <a:rPr lang="en-US" altLang="en-US"/>
              <a:pPr>
                <a:defRPr/>
              </a:pPr>
              <a:t>‹#›</a:t>
            </a:fld>
            <a:endParaRPr lang="en-US" altLang="en-US"/>
          </a:p>
        </p:txBody>
      </p:sp>
      <p:sp>
        <p:nvSpPr>
          <p:cNvPr id="5"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2265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C1586515-2AC3-433D-9F6E-6498E3B6863F}" type="slidenum">
              <a:rPr lang="en-US" altLang="en-US"/>
              <a:pPr>
                <a:defRPr/>
              </a:pPr>
              <a:t>‹#›</a:t>
            </a:fld>
            <a:endParaRPr lang="en-US" altLang="en-US"/>
          </a:p>
        </p:txBody>
      </p:sp>
      <p:sp>
        <p:nvSpPr>
          <p:cNvPr id="5"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804695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9D88E630-5A25-44DB-9B85-B6260563290F}" type="slidenum">
              <a:rPr lang="en-US" altLang="en-US"/>
              <a:pPr>
                <a:defRPr/>
              </a:pPr>
              <a:t>‹#›</a:t>
            </a:fld>
            <a:endParaRPr lang="en-US" altLang="en-US"/>
          </a:p>
        </p:txBody>
      </p:sp>
      <p:sp>
        <p:nvSpPr>
          <p:cNvPr id="5"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423995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48B57AFA-5630-4DD7-8557-823203A5F94E}" type="slidenum">
              <a:rPr lang="en-US" altLang="en-US"/>
              <a:pPr>
                <a:defRPr/>
              </a:pPr>
              <a:t>‹#›</a:t>
            </a:fld>
            <a:endParaRPr lang="en-US" altLang="en-US"/>
          </a:p>
        </p:txBody>
      </p:sp>
      <p:sp>
        <p:nvSpPr>
          <p:cNvPr id="6"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9550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919C2F74-3359-410D-A1F9-10157C796971}" type="slidenum">
              <a:rPr lang="en-US" altLang="en-US"/>
              <a:pPr>
                <a:defRPr/>
              </a:pPr>
              <a:t>‹#›</a:t>
            </a:fld>
            <a:endParaRPr lang="en-US" altLang="en-US"/>
          </a:p>
        </p:txBody>
      </p:sp>
      <p:sp>
        <p:nvSpPr>
          <p:cNvPr id="8"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4063764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64AEF4E9-D4E6-42EC-9473-8A3AD497BF51}" type="slidenum">
              <a:rPr lang="en-US" altLang="en-US"/>
              <a:pPr>
                <a:defRPr/>
              </a:pPr>
              <a:t>‹#›</a:t>
            </a:fld>
            <a:endParaRPr lang="en-US" altLang="en-US"/>
          </a:p>
        </p:txBody>
      </p:sp>
      <p:sp>
        <p:nvSpPr>
          <p:cNvPr id="4"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55630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smtClean="0"/>
            </a:lvl1pPr>
          </a:lstStyle>
          <a:p>
            <a:pPr>
              <a:defRPr/>
            </a:pPr>
            <a:fld id="{4B9ABAA4-CD9D-4C65-8A40-82991886DCF1}" type="slidenum">
              <a:rPr lang="en-US" altLang="en-US"/>
              <a:pPr>
                <a:defRPr/>
              </a:pPr>
              <a:t>‹#›</a:t>
            </a:fld>
            <a:endParaRPr lang="en-US" altLang="en-US"/>
          </a:p>
        </p:txBody>
      </p:sp>
      <p:sp>
        <p:nvSpPr>
          <p:cNvPr id="5"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330072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4D041B64-AB8D-4D02-8C30-CCCB097DE5A9}" type="slidenum">
              <a:rPr lang="en-US" altLang="en-US"/>
              <a:pPr>
                <a:defRPr/>
              </a:pPr>
              <a:t>‹#›</a:t>
            </a:fld>
            <a:endParaRPr lang="en-US" altLang="en-US"/>
          </a:p>
        </p:txBody>
      </p:sp>
      <p:sp>
        <p:nvSpPr>
          <p:cNvPr id="3"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91611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408EFFFB-524B-4ED6-AD2A-5B923B93A3EE}" type="slidenum">
              <a:rPr lang="en-US" altLang="en-US"/>
              <a:pPr>
                <a:defRPr/>
              </a:pPr>
              <a:t>‹#›</a:t>
            </a:fld>
            <a:endParaRPr lang="en-US" altLang="en-US"/>
          </a:p>
        </p:txBody>
      </p:sp>
      <p:sp>
        <p:nvSpPr>
          <p:cNvPr id="6"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44718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2BFB56D6-1152-4E69-BBDC-840D81189117}" type="slidenum">
              <a:rPr lang="en-US" altLang="en-US"/>
              <a:pPr>
                <a:defRPr/>
              </a:pPr>
              <a:t>‹#›</a:t>
            </a:fld>
            <a:endParaRPr lang="en-US" altLang="en-US"/>
          </a:p>
        </p:txBody>
      </p:sp>
      <p:sp>
        <p:nvSpPr>
          <p:cNvPr id="6"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422674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2598E8A7-5B80-4647-B97D-6B9610C98C73}" type="slidenum">
              <a:rPr lang="en-US" altLang="en-US"/>
              <a:pPr>
                <a:defRPr/>
              </a:pPr>
              <a:t>‹#›</a:t>
            </a:fld>
            <a:endParaRPr lang="en-US" altLang="en-US"/>
          </a:p>
        </p:txBody>
      </p:sp>
      <p:sp>
        <p:nvSpPr>
          <p:cNvPr id="5"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190594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533401"/>
            <a:ext cx="28194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2550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997C6975-2C47-4E07-8105-8144106988EE}" type="slidenum">
              <a:rPr lang="en-US" altLang="en-US"/>
              <a:pPr>
                <a:defRPr/>
              </a:pPr>
              <a:t>‹#›</a:t>
            </a:fld>
            <a:endParaRPr lang="en-US" altLang="en-US"/>
          </a:p>
        </p:txBody>
      </p:sp>
      <p:sp>
        <p:nvSpPr>
          <p:cNvPr id="5" name="Footer Placeholder 4"/>
          <p:cNvSpPr>
            <a:spLocks noGrp="1"/>
          </p:cNvSpPr>
          <p:nvPr userDrawn="1">
            <p:ph type="ftr" sz="quarter" idx="11"/>
          </p:nvPr>
        </p:nvSpPr>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574699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805"/>
            <a:ext cx="12192000" cy="162560"/>
          </a:xfrm>
          <a:prstGeom prst="rect">
            <a:avLst/>
          </a:prstGeom>
        </p:spPr>
      </p:pic>
      <p:sp>
        <p:nvSpPr>
          <p:cNvPr id="7" name="Title 1"/>
          <p:cNvSpPr>
            <a:spLocks noGrp="1"/>
          </p:cNvSpPr>
          <p:nvPr>
            <p:ph type="title"/>
          </p:nvPr>
        </p:nvSpPr>
        <p:spPr>
          <a:xfrm>
            <a:off x="4572000" y="156213"/>
            <a:ext cx="7026584" cy="1077677"/>
          </a:xfrm>
        </p:spPr>
        <p:txBody>
          <a:bodyPr>
            <a:noAutofit/>
          </a:bodyPr>
          <a:lstStyle>
            <a:lvl1pPr algn="ctr">
              <a:defRPr sz="3600">
                <a:solidFill>
                  <a:srgbClr val="544339"/>
                </a:solidFill>
                <a:latin typeface="MV Boli" panose="02000500030200090000" pitchFamily="2" charset="0"/>
                <a:cs typeface="MV Boli" panose="02000500030200090000" pitchFamily="2" charset="0"/>
              </a:defRPr>
            </a:lvl1pPr>
          </a:lstStyle>
          <a:p>
            <a:r>
              <a:rPr lang="en-US"/>
              <a:t>Click to edit Master title style</a:t>
            </a:r>
            <a:endParaRPr lang="en-US" dirty="0"/>
          </a:p>
        </p:txBody>
      </p:sp>
      <p:sp>
        <p:nvSpPr>
          <p:cNvPr id="8" name="Content Placeholder 2"/>
          <p:cNvSpPr>
            <a:spLocks noGrp="1"/>
          </p:cNvSpPr>
          <p:nvPr>
            <p:ph idx="1"/>
          </p:nvPr>
        </p:nvSpPr>
        <p:spPr>
          <a:xfrm>
            <a:off x="625784" y="1806768"/>
            <a:ext cx="10972800" cy="4822633"/>
          </a:xfrm>
        </p:spPr>
        <p:txBody>
          <a:bodyPr/>
          <a:lstStyle>
            <a:lvl1pPr marL="0" indent="0">
              <a:buNone/>
              <a:defRPr sz="2800">
                <a:solidFill>
                  <a:srgbClr val="00467F"/>
                </a:solidFill>
                <a:latin typeface="MV Boli" panose="02000500030200090000" pitchFamily="2" charset="0"/>
                <a:cs typeface="MV Boli" panose="02000500030200090000" pitchFamily="2" charset="0"/>
              </a:defRPr>
            </a:lvl1pPr>
            <a:lvl2pPr>
              <a:defRPr sz="2400" i="1">
                <a:solidFill>
                  <a:srgbClr val="00467F"/>
                </a:solidFill>
                <a:latin typeface="Arial" panose="020B0604020202020204" pitchFamily="34" charset="0"/>
                <a:cs typeface="Arial" pitchFamily="34" charset="0"/>
              </a:defRPr>
            </a:lvl2pPr>
            <a:lvl3pPr>
              <a:defRPr sz="1800" i="1">
                <a:solidFill>
                  <a:srgbClr val="00467F"/>
                </a:solidFill>
                <a:latin typeface="Arial" panose="020B0604020202020204" pitchFamily="34" charset="0"/>
                <a:cs typeface="Arial" pitchFamily="34" charset="0"/>
              </a:defRPr>
            </a:lvl3pPr>
            <a:lvl4pPr>
              <a:defRPr sz="1600" i="1">
                <a:solidFill>
                  <a:srgbClr val="00467F"/>
                </a:solidFill>
                <a:latin typeface="Arial" panose="020B0604020202020204" pitchFamily="34" charset="0"/>
                <a:cs typeface="Arial" pitchFamily="34" charset="0"/>
              </a:defRPr>
            </a:lvl4pPr>
            <a:lvl5pPr>
              <a:defRPr sz="1600" i="1">
                <a:solidFill>
                  <a:srgbClr val="00467F"/>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494" t="33579" b="22370"/>
          <a:stretch/>
        </p:blipFill>
        <p:spPr>
          <a:xfrm>
            <a:off x="412695" y="242623"/>
            <a:ext cx="4049948" cy="700506"/>
          </a:xfrm>
          <a:prstGeom prst="rect">
            <a:avLst/>
          </a:prstGeom>
        </p:spPr>
      </p:pic>
    </p:spTree>
    <p:extLst>
      <p:ext uri="{BB962C8B-B14F-4D97-AF65-F5344CB8AC3E}">
        <p14:creationId xmlns:p14="http://schemas.microsoft.com/office/powerpoint/2010/main" val="10541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5574F6-67E1-45A3-9143-9FCD60B08B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674"/>
            <a:ext cx="12178937" cy="6850652"/>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2"/>
            <a:ext cx="6221690" cy="2695493"/>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7" y="3902697"/>
            <a:ext cx="6221689" cy="2387600"/>
          </a:xfrm>
        </p:spPr>
        <p:txBody>
          <a:bodyPr>
            <a:normAutofit/>
          </a:bodyPr>
          <a:lstStyle>
            <a:lvl1pPr marL="0" indent="0" algn="ctr">
              <a:buNone/>
              <a:defRPr sz="3600">
                <a:solidFill>
                  <a:schemeClr val="bg1"/>
                </a:solidFill>
                <a:latin typeface="Tw Cen MT Condensed" panose="020B0606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0065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00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19" y="365125"/>
            <a:ext cx="1099558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995581" cy="4763711"/>
          </a:xfrm>
        </p:spPr>
        <p:txBody>
          <a:bodyPr/>
          <a:lstStyle>
            <a:lvl1pPr>
              <a:defRPr sz="32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0426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8CDCE4-B448-4000-8C64-C668EDDB0C5D}"/>
              </a:ext>
            </a:extLst>
          </p:cNvPr>
          <p:cNvSpPr/>
          <p:nvPr userDrawn="1"/>
        </p:nvSpPr>
        <p:spPr>
          <a:xfrm>
            <a:off x="0" y="1825624"/>
            <a:ext cx="12192000" cy="5032376"/>
          </a:xfrm>
          <a:prstGeom prst="rect">
            <a:avLst/>
          </a:prstGeom>
          <a:gradFill>
            <a:gsLst>
              <a:gs pos="0">
                <a:srgbClr val="92D050"/>
              </a:gs>
              <a:gs pos="100000">
                <a:srgbClr val="FF535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00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19" y="365125"/>
            <a:ext cx="1099558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995581" cy="4763711"/>
          </a:xfrm>
        </p:spPr>
        <p:txBody>
          <a:bodyPr/>
          <a:lstStyle>
            <a:lvl1pPr>
              <a:defRPr sz="32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0909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F2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0" y="533401"/>
            <a:ext cx="8083550" cy="1752599"/>
          </a:xfrm>
        </p:spPr>
        <p:txBody>
          <a:bodyPr anchor="b">
            <a:normAutofit/>
          </a:bodyPr>
          <a:lstStyle>
            <a:lvl1pPr>
              <a:defRPr sz="5400">
                <a:latin typeface="Tw Cen MT Condensed" panose="020B0606020104020203"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9A155429-BDC4-458D-A45E-D63D385145DC}"/>
              </a:ext>
            </a:extLst>
          </p:cNvPr>
          <p:cNvSpPr>
            <a:spLocks noGrp="1" noChangeArrowheads="1"/>
          </p:cNvSpPr>
          <p:nvPr>
            <p:ph type="body" idx="4294967295"/>
          </p:nvPr>
        </p:nvSpPr>
        <p:spPr>
          <a:xfrm>
            <a:off x="831850" y="2476956"/>
            <a:ext cx="9074150" cy="3879851"/>
          </a:xfrm>
        </p:spPr>
        <p:txBody>
          <a:bodyPr/>
          <a:lstStyle/>
          <a:p>
            <a:endParaRPr lang="en-US" dirty="0"/>
          </a:p>
        </p:txBody>
      </p:sp>
    </p:spTree>
    <p:extLst>
      <p:ext uri="{BB962C8B-B14F-4D97-AF65-F5344CB8AC3E}">
        <p14:creationId xmlns:p14="http://schemas.microsoft.com/office/powerpoint/2010/main" val="184849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p:txBody>
          <a:bodyPr/>
          <a:lstStyle>
            <a:lvl1pPr>
              <a:defRPr smtClean="0"/>
            </a:lvl1pPr>
          </a:lstStyle>
          <a:p>
            <a:pPr>
              <a:defRPr/>
            </a:pPr>
            <a:fld id="{BA087B68-85B8-4F4D-BECC-22356173D705}" type="slidenum">
              <a:rPr lang="en-US" altLang="en-US"/>
              <a:pPr>
                <a:defRPr/>
              </a:pPr>
              <a:t>‹#›</a:t>
            </a:fld>
            <a:endParaRPr lang="en-US" altLang="en-US"/>
          </a:p>
        </p:txBody>
      </p:sp>
      <p:sp>
        <p:nvSpPr>
          <p:cNvPr id="5"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343054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7" y="51739"/>
            <a:ext cx="1684012" cy="4285801"/>
          </a:xfrm>
          <a:prstGeom prst="diamond">
            <a:avLst/>
          </a:prstGeom>
          <a:solidFill>
            <a:srgbClr val="BE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6" y="-315098"/>
            <a:ext cx="981022" cy="2496696"/>
          </a:xfrm>
          <a:prstGeom prst="diamond">
            <a:avLst/>
          </a:prstGeom>
          <a:solidFill>
            <a:srgbClr val="E54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7FBCE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63AD32-81F6-4342-B1F1-B955DC51CC06}"/>
              </a:ext>
            </a:extLst>
          </p:cNvPr>
          <p:cNvSpPr>
            <a:spLocks noGrp="1"/>
          </p:cNvSpPr>
          <p:nvPr>
            <p:ph type="title"/>
          </p:nvPr>
        </p:nvSpPr>
        <p:spPr>
          <a:xfrm>
            <a:off x="348792" y="365125"/>
            <a:ext cx="11510128"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941EA7-4DEB-4573-945A-2C6D2306BD83}"/>
              </a:ext>
            </a:extLst>
          </p:cNvPr>
          <p:cNvSpPr>
            <a:spLocks noGrp="1"/>
          </p:cNvSpPr>
          <p:nvPr>
            <p:ph sz="half" idx="1"/>
          </p:nvPr>
        </p:nvSpPr>
        <p:spPr>
          <a:xfrm>
            <a:off x="348793" y="1825624"/>
            <a:ext cx="5747208" cy="4763711"/>
          </a:xfrm>
        </p:spPr>
        <p:txBody>
          <a:bodyPr/>
          <a:lstStyle>
            <a:lvl1pPr>
              <a:defRPr sz="28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023493-C407-45DD-9A24-5B83480893DE}"/>
              </a:ext>
            </a:extLst>
          </p:cNvPr>
          <p:cNvSpPr>
            <a:spLocks noGrp="1"/>
          </p:cNvSpPr>
          <p:nvPr>
            <p:ph sz="half" idx="2"/>
          </p:nvPr>
        </p:nvSpPr>
        <p:spPr>
          <a:xfrm>
            <a:off x="6172200" y="1825624"/>
            <a:ext cx="5686720" cy="4763711"/>
          </a:xfrm>
        </p:spPr>
        <p:txBody>
          <a:bodyPr/>
          <a:lstStyle>
            <a:lvl1pPr>
              <a:defRPr sz="28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7051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FC08752E-EBED-417E-BA73-BFE1EEC29E11}"/>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843EB-4357-4588-B4CB-B920BCF89613}"/>
              </a:ext>
            </a:extLst>
          </p:cNvPr>
          <p:cNvSpPr>
            <a:spLocks noGrp="1"/>
          </p:cNvSpPr>
          <p:nvPr>
            <p:ph type="title"/>
          </p:nvPr>
        </p:nvSpPr>
        <p:spPr>
          <a:xfrm>
            <a:off x="395926" y="457200"/>
            <a:ext cx="4376099" cy="1600200"/>
          </a:xfrm>
        </p:spPr>
        <p:txBody>
          <a:bodyPr anchor="b">
            <a:normAutofit/>
          </a:bodyPr>
          <a:lstStyle>
            <a:lvl1pPr>
              <a:defRPr sz="4400">
                <a:latin typeface="Tw Cen MT Condensed" panose="020B06060201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5183188" y="987425"/>
            <a:ext cx="6612886" cy="55547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35F6C2-5A9B-4267-9CCF-3D7ADD058604}"/>
              </a:ext>
            </a:extLst>
          </p:cNvPr>
          <p:cNvSpPr>
            <a:spLocks noGrp="1"/>
          </p:cNvSpPr>
          <p:nvPr>
            <p:ph type="body" sz="half" idx="2"/>
          </p:nvPr>
        </p:nvSpPr>
        <p:spPr>
          <a:xfrm>
            <a:off x="395926" y="2057400"/>
            <a:ext cx="4376099" cy="44848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30417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843EB-4357-4588-B4CB-B920BCF89613}"/>
              </a:ext>
            </a:extLst>
          </p:cNvPr>
          <p:cNvSpPr>
            <a:spLocks noGrp="1"/>
          </p:cNvSpPr>
          <p:nvPr>
            <p:ph type="title"/>
          </p:nvPr>
        </p:nvSpPr>
        <p:spPr>
          <a:xfrm>
            <a:off x="5183188" y="404446"/>
            <a:ext cx="5209320" cy="1119554"/>
          </a:xfrm>
        </p:spPr>
        <p:txBody>
          <a:bodyPr anchor="b">
            <a:normAutofit/>
          </a:bodyPr>
          <a:lstStyle>
            <a:lvl1pPr>
              <a:defRPr sz="3600">
                <a:latin typeface="Trebuchet MS" panose="020B06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5183188" y="1828801"/>
            <a:ext cx="6612886" cy="4713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365AF270-14BF-4880-B342-A7F1FD891E4F}"/>
              </a:ext>
            </a:extLst>
          </p:cNvPr>
          <p:cNvSpPr>
            <a:spLocks noGrp="1"/>
          </p:cNvSpPr>
          <p:nvPr>
            <p:ph type="pic" sz="quarter" idx="10"/>
          </p:nvPr>
        </p:nvSpPr>
        <p:spPr>
          <a:xfrm>
            <a:off x="0" y="0"/>
            <a:ext cx="4914900" cy="6858000"/>
          </a:xfrm>
        </p:spPr>
        <p:txBody>
          <a:bodyPr/>
          <a:lstStyle/>
          <a:p>
            <a:endParaRPr lang="en-US"/>
          </a:p>
        </p:txBody>
      </p:sp>
      <p:sp>
        <p:nvSpPr>
          <p:cNvPr id="10" name="Diamond 9">
            <a:extLst>
              <a:ext uri="{FF2B5EF4-FFF2-40B4-BE49-F238E27FC236}">
                <a16:creationId xmlns:a16="http://schemas.microsoft.com/office/drawing/2014/main" id="{7019ACD6-3982-4270-BFE8-26ADE0F8180E}"/>
              </a:ext>
            </a:extLst>
          </p:cNvPr>
          <p:cNvSpPr>
            <a:spLocks noChangeAspect="1"/>
          </p:cNvSpPr>
          <p:nvPr userDrawn="1"/>
        </p:nvSpPr>
        <p:spPr>
          <a:xfrm rot="1291339">
            <a:off x="11480746" y="-315098"/>
            <a:ext cx="981022" cy="2496696"/>
          </a:xfrm>
          <a:prstGeom prst="diamond">
            <a:avLst/>
          </a:prstGeom>
          <a:solidFill>
            <a:srgbClr val="990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190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65AF270-14BF-4880-B342-A7F1FD891E4F}"/>
              </a:ext>
            </a:extLst>
          </p:cNvPr>
          <p:cNvSpPr>
            <a:spLocks noGrp="1"/>
          </p:cNvSpPr>
          <p:nvPr>
            <p:ph type="pic" sz="quarter" idx="10"/>
          </p:nvPr>
        </p:nvSpPr>
        <p:spPr>
          <a:xfrm>
            <a:off x="4114800" y="0"/>
            <a:ext cx="8081319" cy="6858000"/>
          </a:xfrm>
        </p:spPr>
        <p:txBody>
          <a:bodyPr/>
          <a:lstStyle/>
          <a:p>
            <a:endParaRPr lang="en-US" dirty="0"/>
          </a:p>
        </p:txBody>
      </p:sp>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228600" y="381000"/>
            <a:ext cx="3505200" cy="609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iamond 9">
            <a:extLst>
              <a:ext uri="{FF2B5EF4-FFF2-40B4-BE49-F238E27FC236}">
                <a16:creationId xmlns:a16="http://schemas.microsoft.com/office/drawing/2014/main" id="{7019ACD6-3982-4270-BFE8-26ADE0F8180E}"/>
              </a:ext>
            </a:extLst>
          </p:cNvPr>
          <p:cNvSpPr>
            <a:spLocks noChangeAspect="1"/>
          </p:cNvSpPr>
          <p:nvPr userDrawn="1"/>
        </p:nvSpPr>
        <p:spPr>
          <a:xfrm rot="1291339">
            <a:off x="11480746" y="-315098"/>
            <a:ext cx="981022" cy="2496696"/>
          </a:xfrm>
          <a:prstGeom prst="diamond">
            <a:avLst/>
          </a:prstGeom>
          <a:solidFill>
            <a:srgbClr val="990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927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0" y="1709738"/>
            <a:ext cx="10515600" cy="2852737"/>
          </a:xfrm>
        </p:spPr>
        <p:txBody>
          <a:bodyPr anchor="b">
            <a:normAutofit/>
          </a:bodyPr>
          <a:lstStyle>
            <a:lvl1pPr>
              <a:defRPr sz="6600">
                <a:solidFill>
                  <a:schemeClr val="tx1"/>
                </a:solidFill>
                <a:latin typeface="Tw Cen MT Condensed" panose="020B06060201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8627384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4497858"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4769708" y="365125"/>
            <a:ext cx="5684108" cy="1325563"/>
          </a:xfrm>
        </p:spPr>
        <p:txBody>
          <a:bodyPr>
            <a:normAutofit/>
          </a:bodyPr>
          <a:lstStyle>
            <a:lvl1pPr>
              <a:defRPr sz="4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4769708" y="1984560"/>
            <a:ext cx="5684108" cy="4604775"/>
          </a:xfrm>
        </p:spPr>
        <p:txBody>
          <a:bodyPr/>
          <a:lstStyle>
            <a:lvl1pPr>
              <a:defRPr sz="3200">
                <a:solidFill>
                  <a:schemeClr val="tx1"/>
                </a:solidFill>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1222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2"/>
            <a:ext cx="6221690" cy="2695493"/>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Tree>
    <p:extLst>
      <p:ext uri="{BB962C8B-B14F-4D97-AF65-F5344CB8AC3E}">
        <p14:creationId xmlns:p14="http://schemas.microsoft.com/office/powerpoint/2010/main" val="3294150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5552388" y="1122362"/>
            <a:ext cx="6221690" cy="2695493"/>
          </a:xfrm>
        </p:spPr>
        <p:txBody>
          <a:bodyPr anchor="b">
            <a:normAutofit/>
          </a:bodyPr>
          <a:lstStyle>
            <a:lvl1pPr algn="ctr">
              <a:defRPr sz="4800">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5939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20" y="365125"/>
            <a:ext cx="101450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145025" cy="4763711"/>
          </a:xfrm>
        </p:spPr>
        <p:txBody>
          <a:bodyPr/>
          <a:lstStyle>
            <a:lvl1pPr>
              <a:defRPr sz="3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9612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426697" y="457201"/>
            <a:ext cx="8488704" cy="1600200"/>
          </a:xfrm>
        </p:spPr>
        <p:txBody>
          <a:bodyPr anchor="b">
            <a:normAutofit/>
          </a:bodyPr>
          <a:lstStyle>
            <a:lvl1pPr>
              <a:defRPr sz="5400" b="1">
                <a:latin typeface="Arial Narrow" panose="020B0606020202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hasCustomPrompt="1"/>
          </p:nvPr>
        </p:nvSpPr>
        <p:spPr>
          <a:xfrm>
            <a:off x="426696" y="2362200"/>
            <a:ext cx="10920753" cy="3727451"/>
          </a:xfrm>
        </p:spPr>
        <p:txBody>
          <a:bodyPr>
            <a:normAutofit/>
          </a:bodyPr>
          <a:lstStyle>
            <a:lvl1pPr marL="0" indent="0">
              <a:buNone/>
              <a:defRPr sz="3200">
                <a:solidFill>
                  <a:schemeClr val="tx1">
                    <a:tint val="75000"/>
                  </a:schemeClr>
                </a:solidFill>
              </a:defRPr>
            </a:lvl1pPr>
            <a:lvl2pPr marL="457200" indent="0">
              <a:buNone/>
              <a:defRPr sz="2800">
                <a:solidFill>
                  <a:schemeClr val="tx1">
                    <a:tint val="75000"/>
                  </a:schemeClr>
                </a:solidFill>
              </a:defRPr>
            </a:lvl2pPr>
            <a:lvl3pPr marL="914400" indent="0">
              <a:buNone/>
              <a:defRPr sz="2400">
                <a:solidFill>
                  <a:schemeClr val="tx1">
                    <a:tint val="75000"/>
                  </a:schemeClr>
                </a:solidFill>
              </a:defRPr>
            </a:lvl3pPr>
            <a:lvl4pPr marL="1371600" indent="0">
              <a:buNone/>
              <a:defRPr sz="2000">
                <a:solidFill>
                  <a:schemeClr val="tx1">
                    <a:tint val="75000"/>
                  </a:schemeClr>
                </a:solidFill>
              </a:defRPr>
            </a:lvl4pPr>
            <a:lvl5pPr marL="1828800" indent="0">
              <a:buNone/>
              <a:defRPr sz="20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921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p:txBody>
          <a:bodyPr/>
          <a:lstStyle>
            <a:lvl1pPr>
              <a:defRPr smtClean="0"/>
            </a:lvl1pPr>
          </a:lstStyle>
          <a:p>
            <a:pPr>
              <a:defRPr/>
            </a:pPr>
            <a:fld id="{939DF882-707D-408E-A7D7-9C2B233324FA}" type="slidenum">
              <a:rPr lang="en-US" altLang="en-US"/>
              <a:pPr>
                <a:defRPr/>
              </a:pPr>
              <a:t>‹#›</a:t>
            </a:fld>
            <a:endParaRPr lang="en-US" altLang="en-US"/>
          </a:p>
        </p:txBody>
      </p:sp>
      <p:sp>
        <p:nvSpPr>
          <p:cNvPr id="6"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950680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5334000" y="2667000"/>
            <a:ext cx="5486400" cy="2819399"/>
          </a:xfrm>
        </p:spPr>
        <p:txBody>
          <a:bodyPr anchor="b">
            <a:normAutofit/>
          </a:bodyPr>
          <a:lstStyle>
            <a:lvl1pPr>
              <a:defRPr sz="5400" b="1">
                <a:latin typeface="Arial Narrow" panose="020B0606020202030204" pitchFamily="34" charset="0"/>
              </a:defRPr>
            </a:lvl1pPr>
          </a:lstStyle>
          <a:p>
            <a:r>
              <a:rPr lang="en-US" dirty="0"/>
              <a:t>Click to edit Master title style</a:t>
            </a:r>
          </a:p>
        </p:txBody>
      </p:sp>
      <p:sp>
        <p:nvSpPr>
          <p:cNvPr id="5" name="Picture Placeholder 4">
            <a:extLst>
              <a:ext uri="{FF2B5EF4-FFF2-40B4-BE49-F238E27FC236}">
                <a16:creationId xmlns:a16="http://schemas.microsoft.com/office/drawing/2014/main" id="{E8F741FE-EF9D-4276-9F85-4198A9E5D9F5}"/>
              </a:ext>
            </a:extLst>
          </p:cNvPr>
          <p:cNvSpPr>
            <a:spLocks noGrp="1"/>
          </p:cNvSpPr>
          <p:nvPr>
            <p:ph type="pic" sz="quarter" idx="10"/>
          </p:nvPr>
        </p:nvSpPr>
        <p:spPr>
          <a:xfrm>
            <a:off x="0" y="0"/>
            <a:ext cx="5029200" cy="6858000"/>
          </a:xfrm>
        </p:spPr>
        <p:txBody>
          <a:bodyPr/>
          <a:lstStyle/>
          <a:p>
            <a:endParaRPr lang="en-US"/>
          </a:p>
        </p:txBody>
      </p:sp>
    </p:spTree>
    <p:extLst>
      <p:ext uri="{BB962C8B-B14F-4D97-AF65-F5344CB8AC3E}">
        <p14:creationId xmlns:p14="http://schemas.microsoft.com/office/powerpoint/2010/main" val="757303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348792" y="365125"/>
            <a:ext cx="10137976" cy="1325563"/>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348793" y="1825624"/>
            <a:ext cx="5009846"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5529648" y="1825624"/>
            <a:ext cx="4957119"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6077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4334742"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4648200" y="365125"/>
            <a:ext cx="57150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4648200" y="1825624"/>
            <a:ext cx="5715000" cy="4763711"/>
          </a:xfrm>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5587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5943600"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6248400" y="365125"/>
            <a:ext cx="4114800" cy="1325563"/>
          </a:xfrm>
        </p:spPr>
        <p:txBody>
          <a:bodyPr>
            <a:no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6248400" y="1825624"/>
            <a:ext cx="4114800" cy="4763711"/>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a:lnSpc>
                <a:spcPct val="100000"/>
              </a:lnSpc>
              <a:spcBef>
                <a:spcPts val="600"/>
              </a:spcBef>
              <a:defRPr sz="2800">
                <a:latin typeface="Arial" panose="020B0604020202020204" pitchFamily="34" charset="0"/>
                <a:cs typeface="Arial" panose="020B0604020202020204" pitchFamily="34" charset="0"/>
              </a:defRPr>
            </a:lvl2pPr>
            <a:lvl3pPr>
              <a:lnSpc>
                <a:spcPct val="100000"/>
              </a:lnSpc>
              <a:spcBef>
                <a:spcPts val="600"/>
              </a:spcBef>
              <a:defRPr sz="2400">
                <a:latin typeface="Arial" panose="020B0604020202020204" pitchFamily="34" charset="0"/>
                <a:cs typeface="Arial" panose="020B0604020202020204" pitchFamily="34" charset="0"/>
              </a:defRPr>
            </a:lvl3pPr>
            <a:lvl4pPr>
              <a:lnSpc>
                <a:spcPct val="100000"/>
              </a:lnSpc>
              <a:spcBef>
                <a:spcPts val="600"/>
              </a:spcBef>
              <a:defRPr sz="2000">
                <a:latin typeface="Arial" panose="020B0604020202020204" pitchFamily="34" charset="0"/>
                <a:cs typeface="Arial" panose="020B0604020202020204" pitchFamily="34" charset="0"/>
              </a:defRPr>
            </a:lvl4pPr>
            <a:lvl5pPr>
              <a:lnSpc>
                <a:spcPct val="100000"/>
              </a:lnSpc>
              <a:spcBef>
                <a:spcPts val="600"/>
              </a:spcBef>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02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p:txBody>
          <a:bodyPr/>
          <a:lstStyle>
            <a:lvl1pPr>
              <a:defRPr smtClean="0"/>
            </a:lvl1pPr>
          </a:lstStyle>
          <a:p>
            <a:pPr>
              <a:defRPr/>
            </a:pPr>
            <a:fld id="{FC1E3169-7C24-4703-9032-F5A956CD4BD5}" type="slidenum">
              <a:rPr lang="en-US" altLang="en-US"/>
              <a:pPr>
                <a:defRPr/>
              </a:pPr>
              <a:t>‹#›</a:t>
            </a:fld>
            <a:endParaRPr lang="en-US" altLang="en-US"/>
          </a:p>
        </p:txBody>
      </p:sp>
      <p:sp>
        <p:nvSpPr>
          <p:cNvPr id="8"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379831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p:txBody>
          <a:bodyPr/>
          <a:lstStyle>
            <a:lvl1pPr>
              <a:defRPr smtClean="0"/>
            </a:lvl1pPr>
          </a:lstStyle>
          <a:p>
            <a:pPr>
              <a:defRPr/>
            </a:pPr>
            <a:fld id="{1533E358-049E-4E8D-BE57-2745372B5123}" type="slidenum">
              <a:rPr lang="en-US" altLang="en-US"/>
              <a:pPr>
                <a:defRPr/>
              </a:pPr>
              <a:t>‹#›</a:t>
            </a:fld>
            <a:endParaRPr lang="en-US" altLang="en-US"/>
          </a:p>
        </p:txBody>
      </p:sp>
      <p:sp>
        <p:nvSpPr>
          <p:cNvPr id="4"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16244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p:txBody>
          <a:bodyPr/>
          <a:lstStyle>
            <a:lvl1pPr>
              <a:defRPr smtClean="0"/>
            </a:lvl1pPr>
          </a:lstStyle>
          <a:p>
            <a:pPr>
              <a:defRPr/>
            </a:pPr>
            <a:fld id="{014D113F-A002-40BF-9DD2-BD1E41A94214}" type="slidenum">
              <a:rPr lang="en-US" altLang="en-US"/>
              <a:pPr>
                <a:defRPr/>
              </a:pPr>
              <a:t>‹#›</a:t>
            </a:fld>
            <a:endParaRPr lang="en-US" altLang="en-US"/>
          </a:p>
        </p:txBody>
      </p:sp>
      <p:sp>
        <p:nvSpPr>
          <p:cNvPr id="3"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51532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p:txBody>
          <a:bodyPr/>
          <a:lstStyle>
            <a:lvl1pPr>
              <a:defRPr smtClean="0"/>
            </a:lvl1pPr>
          </a:lstStyle>
          <a:p>
            <a:pPr>
              <a:defRPr/>
            </a:pPr>
            <a:fld id="{C8E2B073-BAE7-4FE4-9C01-84CA621F3B37}" type="slidenum">
              <a:rPr lang="en-US" altLang="en-US"/>
              <a:pPr>
                <a:defRPr/>
              </a:pPr>
              <a:t>‹#›</a:t>
            </a:fld>
            <a:endParaRPr lang="en-US" altLang="en-US"/>
          </a:p>
        </p:txBody>
      </p:sp>
      <p:sp>
        <p:nvSpPr>
          <p:cNvPr id="6"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95623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p:txBody>
          <a:bodyPr/>
          <a:lstStyle>
            <a:lvl1pPr>
              <a:defRPr smtClean="0"/>
            </a:lvl1pPr>
          </a:lstStyle>
          <a:p>
            <a:pPr>
              <a:defRPr/>
            </a:pPr>
            <a:fld id="{90BB0B82-2756-4F56-8DB0-4E83E891D9BE}" type="slidenum">
              <a:rPr lang="en-US" altLang="en-US"/>
              <a:pPr>
                <a:defRPr/>
              </a:pPr>
              <a:t>‹#›</a:t>
            </a:fld>
            <a:endParaRPr lang="en-US" altLang="en-US"/>
          </a:p>
        </p:txBody>
      </p:sp>
      <p:sp>
        <p:nvSpPr>
          <p:cNvPr id="6" name="Footer Placeholder 4"/>
          <p:cNvSpPr>
            <a:spLocks noGrp="1"/>
          </p:cNvSpPr>
          <p:nvPr userDrawn="1">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Treatment Planning   </a:t>
            </a:r>
          </a:p>
        </p:txBody>
      </p:sp>
    </p:spTree>
    <p:extLst>
      <p:ext uri="{BB962C8B-B14F-4D97-AF65-F5344CB8AC3E}">
        <p14:creationId xmlns:p14="http://schemas.microsoft.com/office/powerpoint/2010/main" val="266368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rot="10800000">
            <a:off x="203200" y="6629400"/>
            <a:ext cx="11675533" cy="228600"/>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1027" name="AutoShape 3"/>
          <p:cNvSpPr>
            <a:spLocks noChangeArrowheads="1"/>
          </p:cNvSpPr>
          <p:nvPr/>
        </p:nvSpPr>
        <p:spPr bwMode="auto">
          <a:xfrm rot="10800000" flipH="1">
            <a:off x="11667067" y="6629400"/>
            <a:ext cx="524933" cy="228600"/>
          </a:xfrm>
          <a:prstGeom prst="flowChartDelay">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1028" name="Rectangle 4"/>
          <p:cNvSpPr>
            <a:spLocks noChangeArrowheads="1"/>
          </p:cNvSpPr>
          <p:nvPr/>
        </p:nvSpPr>
        <p:spPr bwMode="auto">
          <a:xfrm>
            <a:off x="0" y="0"/>
            <a:ext cx="4064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1029" name="AutoShape 5"/>
          <p:cNvSpPr>
            <a:spLocks noChangeArrowheads="1"/>
          </p:cNvSpPr>
          <p:nvPr/>
        </p:nvSpPr>
        <p:spPr bwMode="auto">
          <a:xfrm>
            <a:off x="1016000" y="762000"/>
            <a:ext cx="68072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kumimoji="1" lang="en-US" altLang="en-US" sz="2400"/>
          </a:p>
        </p:txBody>
      </p:sp>
      <p:sp>
        <p:nvSpPr>
          <p:cNvPr id="1030" name="Rectangle 6"/>
          <p:cNvSpPr>
            <a:spLocks noGrp="1" noChangeArrowheads="1"/>
          </p:cNvSpPr>
          <p:nvPr>
            <p:ph type="title"/>
          </p:nvPr>
        </p:nvSpPr>
        <p:spPr bwMode="auto">
          <a:xfrm>
            <a:off x="1219200" y="533400"/>
            <a:ext cx="1066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29447" name="Rectangle 7"/>
          <p:cNvSpPr>
            <a:spLocks noGrp="1" noChangeArrowheads="1"/>
          </p:cNvSpPr>
          <p:nvPr>
            <p:ph type="sldNum" sz="quarter" idx="4"/>
          </p:nvPr>
        </p:nvSpPr>
        <p:spPr bwMode="auto">
          <a:xfrm>
            <a:off x="11408834" y="6613526"/>
            <a:ext cx="783167" cy="2444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sz="1000" b="1" smtClean="0">
                <a:solidFill>
                  <a:schemeClr val="bg1"/>
                </a:solidFill>
                <a:latin typeface="Arial" panose="020B0604020202020204" pitchFamily="34" charset="0"/>
              </a:defRPr>
            </a:lvl1pPr>
          </a:lstStyle>
          <a:p>
            <a:pPr>
              <a:defRPr/>
            </a:pPr>
            <a:fld id="{D053A58B-234F-408C-93A3-6B8F0F702EC0}" type="slidenum">
              <a:rPr lang="en-US" altLang="en-US"/>
              <a:pPr>
                <a:defRPr/>
              </a:pPr>
              <a:t>‹#›</a:t>
            </a:fld>
            <a:endParaRPr lang="en-US" altLang="en-US"/>
          </a:p>
        </p:txBody>
      </p:sp>
      <p:sp>
        <p:nvSpPr>
          <p:cNvPr id="1032" name="AutoShape 8"/>
          <p:cNvSpPr>
            <a:spLocks noChangeArrowheads="1"/>
          </p:cNvSpPr>
          <p:nvPr/>
        </p:nvSpPr>
        <p:spPr bwMode="auto">
          <a:xfrm>
            <a:off x="2032000" y="1371601"/>
            <a:ext cx="9347200" cy="227013"/>
          </a:xfrm>
          <a:prstGeom prst="roundRect">
            <a:avLst>
              <a:gd name="adj" fmla="val 0"/>
            </a:avLst>
          </a:prstGeom>
          <a:solidFill>
            <a:srgbClr val="0039A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1033" name="AutoShape 9"/>
          <p:cNvSpPr>
            <a:spLocks noChangeArrowheads="1"/>
          </p:cNvSpPr>
          <p:nvPr/>
        </p:nvSpPr>
        <p:spPr bwMode="auto">
          <a:xfrm flipH="1">
            <a:off x="1524000" y="1371600"/>
            <a:ext cx="524933" cy="228600"/>
          </a:xfrm>
          <a:prstGeom prst="flowChartDelay">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1034" name="AutoShape 10"/>
          <p:cNvSpPr>
            <a:spLocks noChangeArrowheads="1"/>
          </p:cNvSpPr>
          <p:nvPr/>
        </p:nvSpPr>
        <p:spPr bwMode="auto">
          <a:xfrm rot="18775291">
            <a:off x="404284" y="6032500"/>
            <a:ext cx="381000" cy="1016000"/>
          </a:xfrm>
          <a:prstGeom prst="moon">
            <a:avLst>
              <a:gd name="adj" fmla="val 50000"/>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829451" name="Rectangle 11"/>
          <p:cNvSpPr>
            <a:spLocks noGrp="1" noChangeArrowheads="1"/>
          </p:cNvSpPr>
          <p:nvPr>
            <p:ph type="ftr" sz="quarter" idx="3"/>
          </p:nvPr>
        </p:nvSpPr>
        <p:spPr bwMode="auto">
          <a:xfrm>
            <a:off x="-406400" y="6629400"/>
            <a:ext cx="121920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100" b="1">
                <a:solidFill>
                  <a:schemeClr val="bg1"/>
                </a:solidFill>
                <a:latin typeface="+mn-lt"/>
              </a:defRPr>
            </a:lvl1pPr>
          </a:lstStyle>
          <a:p>
            <a:pPr>
              <a:defRPr/>
            </a:pPr>
            <a:r>
              <a:rPr lang="en-US"/>
              <a:t>Essential Substance Abuse Skills: A Guide for Professionals            Module 5 Clinical </a:t>
            </a:r>
            <a:r>
              <a:rPr lang="en-US" err="1"/>
              <a:t>Eval</a:t>
            </a:r>
            <a:r>
              <a:rPr lang="en-US"/>
              <a:t>: Treatment   </a:t>
            </a:r>
          </a:p>
        </p:txBody>
      </p:sp>
      <p:sp>
        <p:nvSpPr>
          <p:cNvPr id="1036" name="Rectangle 15"/>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Lst>
  <p:hf sldNum="0" hdr="0" dt="0"/>
  <p:txStyles>
    <p:titleStyle>
      <a:lvl1pPr algn="l" rtl="0" eaLnBrk="0" fontAlgn="base" hangingPunct="0">
        <a:lnSpc>
          <a:spcPct val="90000"/>
        </a:lnSpc>
        <a:spcBef>
          <a:spcPct val="0"/>
        </a:spcBef>
        <a:spcAft>
          <a:spcPct val="0"/>
        </a:spcAft>
        <a:defRPr sz="3600" b="1">
          <a:solidFill>
            <a:srgbClr val="0039A6"/>
          </a:solidFill>
          <a:latin typeface="+mj-lt"/>
          <a:ea typeface="+mj-ea"/>
          <a:cs typeface="+mj-cs"/>
        </a:defRPr>
      </a:lvl1pPr>
      <a:lvl2pPr algn="l" rtl="0" eaLnBrk="0" fontAlgn="base" hangingPunct="0">
        <a:lnSpc>
          <a:spcPct val="90000"/>
        </a:lnSpc>
        <a:spcBef>
          <a:spcPct val="0"/>
        </a:spcBef>
        <a:spcAft>
          <a:spcPct val="0"/>
        </a:spcAft>
        <a:defRPr sz="3600" b="1">
          <a:solidFill>
            <a:srgbClr val="0039A6"/>
          </a:solidFill>
          <a:latin typeface="Arial" charset="0"/>
        </a:defRPr>
      </a:lvl2pPr>
      <a:lvl3pPr algn="l" rtl="0" eaLnBrk="0" fontAlgn="base" hangingPunct="0">
        <a:lnSpc>
          <a:spcPct val="90000"/>
        </a:lnSpc>
        <a:spcBef>
          <a:spcPct val="0"/>
        </a:spcBef>
        <a:spcAft>
          <a:spcPct val="0"/>
        </a:spcAft>
        <a:defRPr sz="3600" b="1">
          <a:solidFill>
            <a:srgbClr val="0039A6"/>
          </a:solidFill>
          <a:latin typeface="Arial" charset="0"/>
        </a:defRPr>
      </a:lvl3pPr>
      <a:lvl4pPr algn="l" rtl="0" eaLnBrk="0" fontAlgn="base" hangingPunct="0">
        <a:lnSpc>
          <a:spcPct val="90000"/>
        </a:lnSpc>
        <a:spcBef>
          <a:spcPct val="0"/>
        </a:spcBef>
        <a:spcAft>
          <a:spcPct val="0"/>
        </a:spcAft>
        <a:defRPr sz="3600" b="1">
          <a:solidFill>
            <a:srgbClr val="0039A6"/>
          </a:solidFill>
          <a:latin typeface="Arial" charset="0"/>
        </a:defRPr>
      </a:lvl4pPr>
      <a:lvl5pPr algn="l" rtl="0" eaLnBrk="0" fontAlgn="base" hangingPunct="0">
        <a:lnSpc>
          <a:spcPct val="90000"/>
        </a:lnSpc>
        <a:spcBef>
          <a:spcPct val="0"/>
        </a:spcBef>
        <a:spcAft>
          <a:spcPct val="0"/>
        </a:spcAft>
        <a:defRPr sz="3600" b="1">
          <a:solidFill>
            <a:srgbClr val="0039A6"/>
          </a:solidFill>
          <a:latin typeface="Arial" charset="0"/>
        </a:defRPr>
      </a:lvl5pPr>
      <a:lvl6pPr marL="457200" algn="l" rtl="0" fontAlgn="base">
        <a:lnSpc>
          <a:spcPct val="90000"/>
        </a:lnSpc>
        <a:spcBef>
          <a:spcPct val="0"/>
        </a:spcBef>
        <a:spcAft>
          <a:spcPct val="0"/>
        </a:spcAft>
        <a:defRPr sz="3600" b="1">
          <a:solidFill>
            <a:srgbClr val="0039A6"/>
          </a:solidFill>
          <a:latin typeface="Arial" charset="0"/>
        </a:defRPr>
      </a:lvl6pPr>
      <a:lvl7pPr marL="914400" algn="l" rtl="0" fontAlgn="base">
        <a:lnSpc>
          <a:spcPct val="90000"/>
        </a:lnSpc>
        <a:spcBef>
          <a:spcPct val="0"/>
        </a:spcBef>
        <a:spcAft>
          <a:spcPct val="0"/>
        </a:spcAft>
        <a:defRPr sz="3600" b="1">
          <a:solidFill>
            <a:srgbClr val="0039A6"/>
          </a:solidFill>
          <a:latin typeface="Arial" charset="0"/>
        </a:defRPr>
      </a:lvl7pPr>
      <a:lvl8pPr marL="1371600" algn="l" rtl="0" fontAlgn="base">
        <a:lnSpc>
          <a:spcPct val="90000"/>
        </a:lnSpc>
        <a:spcBef>
          <a:spcPct val="0"/>
        </a:spcBef>
        <a:spcAft>
          <a:spcPct val="0"/>
        </a:spcAft>
        <a:defRPr sz="3600" b="1">
          <a:solidFill>
            <a:srgbClr val="0039A6"/>
          </a:solidFill>
          <a:latin typeface="Arial" charset="0"/>
        </a:defRPr>
      </a:lvl8pPr>
      <a:lvl9pPr marL="1828800" algn="l" rtl="0" fontAlgn="base">
        <a:lnSpc>
          <a:spcPct val="90000"/>
        </a:lnSpc>
        <a:spcBef>
          <a:spcPct val="0"/>
        </a:spcBef>
        <a:spcAft>
          <a:spcPct val="0"/>
        </a:spcAft>
        <a:defRPr sz="3600" b="1">
          <a:solidFill>
            <a:srgbClr val="0039A6"/>
          </a:solidFill>
          <a:latin typeface="Arial" charset="0"/>
        </a:defRPr>
      </a:lvl9pPr>
    </p:titleStyle>
    <p:bodyStyle>
      <a:lvl1pPr marL="342900" indent="-342900" algn="l" rtl="0" eaLnBrk="0" fontAlgn="base" hangingPunct="0">
        <a:spcBef>
          <a:spcPct val="20000"/>
        </a:spcBef>
        <a:spcAft>
          <a:spcPct val="0"/>
        </a:spcAft>
        <a:buClr>
          <a:srgbClr val="000000"/>
        </a:buClr>
        <a:buSzPct val="75000"/>
        <a:buFont typeface="Wingdings" panose="05000000000000000000" pitchFamily="2" charset="2"/>
        <a:buChar char="l"/>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400">
          <a:solidFill>
            <a:srgbClr val="000000"/>
          </a:solidFill>
          <a:latin typeface="+mn-lt"/>
        </a:defRPr>
      </a:lvl2pPr>
      <a:lvl3pPr marL="1143000" indent="-228600" algn="l" rtl="0" eaLnBrk="0" fontAlgn="base" hangingPunct="0">
        <a:spcBef>
          <a:spcPct val="20000"/>
        </a:spcBef>
        <a:spcAft>
          <a:spcPct val="0"/>
        </a:spcAft>
        <a:buClr>
          <a:srgbClr val="000000"/>
        </a:buClr>
        <a:buFont typeface="Wingdings" panose="05000000000000000000" pitchFamily="2" charset="2"/>
        <a:buChar char="l"/>
        <a:defRPr sz="2000">
          <a:solidFill>
            <a:srgbClr val="000000"/>
          </a:solidFill>
          <a:latin typeface="+mn-lt"/>
        </a:defRPr>
      </a:lvl3pPr>
      <a:lvl4pPr marL="1600200" indent="-228600" algn="l" rtl="0" eaLnBrk="0" fontAlgn="base" hangingPunct="0">
        <a:spcBef>
          <a:spcPct val="20000"/>
        </a:spcBef>
        <a:spcAft>
          <a:spcPct val="0"/>
        </a:spcAft>
        <a:buClr>
          <a:srgbClr val="000000"/>
        </a:buClr>
        <a:buChar char="–"/>
        <a:defRPr>
          <a:solidFill>
            <a:srgbClr val="000000"/>
          </a:solidFill>
          <a:latin typeface="+mn-lt"/>
        </a:defRPr>
      </a:lvl4pPr>
      <a:lvl5pPr marL="2057400" indent="-228600" algn="l" rtl="0" eaLnBrk="0" fontAlgn="base" hangingPunct="0">
        <a:spcBef>
          <a:spcPct val="20000"/>
        </a:spcBef>
        <a:spcAft>
          <a:spcPct val="0"/>
        </a:spcAft>
        <a:buClr>
          <a:srgbClr val="000000"/>
        </a:buClr>
        <a:buFont typeface="Wingdings" panose="05000000000000000000" pitchFamily="2" charset="2"/>
        <a:buChar char="l"/>
        <a:defRPr>
          <a:solidFill>
            <a:srgbClr val="000000"/>
          </a:solidFill>
          <a:latin typeface="+mn-lt"/>
        </a:defRPr>
      </a:lvl5pPr>
      <a:lvl6pPr marL="2514600" indent="-228600" algn="l" rtl="0" fontAlgn="base">
        <a:spcBef>
          <a:spcPct val="20000"/>
        </a:spcBef>
        <a:spcAft>
          <a:spcPct val="0"/>
        </a:spcAft>
        <a:buClr>
          <a:srgbClr val="000000"/>
        </a:buClr>
        <a:buFont typeface="Wingdings" pitchFamily="2" charset="2"/>
        <a:buChar char="l"/>
        <a:defRPr>
          <a:solidFill>
            <a:srgbClr val="000000"/>
          </a:solidFill>
          <a:latin typeface="+mn-lt"/>
        </a:defRPr>
      </a:lvl6pPr>
      <a:lvl7pPr marL="2971800" indent="-228600" algn="l" rtl="0" fontAlgn="base">
        <a:spcBef>
          <a:spcPct val="20000"/>
        </a:spcBef>
        <a:spcAft>
          <a:spcPct val="0"/>
        </a:spcAft>
        <a:buClr>
          <a:srgbClr val="000000"/>
        </a:buClr>
        <a:buFont typeface="Wingdings" pitchFamily="2" charset="2"/>
        <a:buChar char="l"/>
        <a:defRPr>
          <a:solidFill>
            <a:srgbClr val="000000"/>
          </a:solidFill>
          <a:latin typeface="+mn-lt"/>
        </a:defRPr>
      </a:lvl7pPr>
      <a:lvl8pPr marL="3429000" indent="-228600" algn="l" rtl="0" fontAlgn="base">
        <a:spcBef>
          <a:spcPct val="20000"/>
        </a:spcBef>
        <a:spcAft>
          <a:spcPct val="0"/>
        </a:spcAft>
        <a:buClr>
          <a:srgbClr val="000000"/>
        </a:buClr>
        <a:buFont typeface="Wingdings" pitchFamily="2" charset="2"/>
        <a:buChar char="l"/>
        <a:defRPr>
          <a:solidFill>
            <a:srgbClr val="000000"/>
          </a:solidFill>
          <a:latin typeface="+mn-lt"/>
        </a:defRPr>
      </a:lvl8pPr>
      <a:lvl9pPr marL="3886200" indent="-228600" algn="l" rtl="0" fontAlgn="base">
        <a:spcBef>
          <a:spcPct val="20000"/>
        </a:spcBef>
        <a:spcAft>
          <a:spcPct val="0"/>
        </a:spcAft>
        <a:buClr>
          <a:srgbClr val="000000"/>
        </a:buClr>
        <a:buFont typeface="Wingdings" pitchFamily="2" charset="2"/>
        <a:buChar char="l"/>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AutoShape 2"/>
          <p:cNvSpPr>
            <a:spLocks noChangeArrowheads="1"/>
          </p:cNvSpPr>
          <p:nvPr/>
        </p:nvSpPr>
        <p:spPr bwMode="auto">
          <a:xfrm rot="10800000">
            <a:off x="203200" y="6629400"/>
            <a:ext cx="11675533" cy="228600"/>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2051" name="AutoShape 3"/>
          <p:cNvSpPr>
            <a:spLocks noChangeArrowheads="1"/>
          </p:cNvSpPr>
          <p:nvPr/>
        </p:nvSpPr>
        <p:spPr bwMode="auto">
          <a:xfrm rot="10800000" flipH="1">
            <a:off x="11667067" y="6629400"/>
            <a:ext cx="524933" cy="228600"/>
          </a:xfrm>
          <a:prstGeom prst="flowChartDelay">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2052" name="Rectangle 4"/>
          <p:cNvSpPr>
            <a:spLocks noChangeArrowheads="1"/>
          </p:cNvSpPr>
          <p:nvPr/>
        </p:nvSpPr>
        <p:spPr bwMode="auto">
          <a:xfrm>
            <a:off x="0" y="0"/>
            <a:ext cx="4064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2053" name="AutoShape 5"/>
          <p:cNvSpPr>
            <a:spLocks noChangeArrowheads="1"/>
          </p:cNvSpPr>
          <p:nvPr/>
        </p:nvSpPr>
        <p:spPr bwMode="auto">
          <a:xfrm>
            <a:off x="1016000" y="762000"/>
            <a:ext cx="68072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kumimoji="1" lang="en-US" altLang="en-US" sz="2400"/>
          </a:p>
        </p:txBody>
      </p:sp>
      <p:sp>
        <p:nvSpPr>
          <p:cNvPr id="2054" name="Rectangle 6"/>
          <p:cNvSpPr>
            <a:spLocks noGrp="1" noChangeArrowheads="1"/>
          </p:cNvSpPr>
          <p:nvPr>
            <p:ph type="title"/>
          </p:nvPr>
        </p:nvSpPr>
        <p:spPr bwMode="auto">
          <a:xfrm>
            <a:off x="1219200" y="533400"/>
            <a:ext cx="1066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32519" name="Rectangle 7"/>
          <p:cNvSpPr>
            <a:spLocks noGrp="1" noChangeArrowheads="1"/>
          </p:cNvSpPr>
          <p:nvPr>
            <p:ph type="sldNum" sz="quarter" idx="4"/>
          </p:nvPr>
        </p:nvSpPr>
        <p:spPr bwMode="auto">
          <a:xfrm>
            <a:off x="11408834" y="6613526"/>
            <a:ext cx="783167" cy="2444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sz="1000" b="1" smtClean="0">
                <a:solidFill>
                  <a:schemeClr val="bg1"/>
                </a:solidFill>
                <a:latin typeface="Arial" panose="020B0604020202020204" pitchFamily="34" charset="0"/>
              </a:defRPr>
            </a:lvl1pPr>
          </a:lstStyle>
          <a:p>
            <a:pPr>
              <a:defRPr/>
            </a:pPr>
            <a:fld id="{ACE6A89B-CBF2-4AAA-915C-DF341B17191E}" type="slidenum">
              <a:rPr lang="en-US" altLang="en-US"/>
              <a:pPr>
                <a:defRPr/>
              </a:pPr>
              <a:t>‹#›</a:t>
            </a:fld>
            <a:endParaRPr lang="en-US" altLang="en-US"/>
          </a:p>
        </p:txBody>
      </p:sp>
      <p:sp>
        <p:nvSpPr>
          <p:cNvPr id="2056" name="AutoShape 8"/>
          <p:cNvSpPr>
            <a:spLocks noChangeArrowheads="1"/>
          </p:cNvSpPr>
          <p:nvPr/>
        </p:nvSpPr>
        <p:spPr bwMode="auto">
          <a:xfrm rot="18775291">
            <a:off x="404284" y="6032500"/>
            <a:ext cx="381000" cy="1016000"/>
          </a:xfrm>
          <a:prstGeom prst="moon">
            <a:avLst>
              <a:gd name="adj" fmla="val 50000"/>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endParaRPr lang="en-US" altLang="en-US" sz="2000"/>
          </a:p>
        </p:txBody>
      </p:sp>
      <p:sp>
        <p:nvSpPr>
          <p:cNvPr id="2057" name="Rectangle 11"/>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Footer Placeholder 4"/>
          <p:cNvSpPr>
            <a:spLocks noGrp="1"/>
          </p:cNvSpPr>
          <p:nvPr userDrawn="1">
            <p:ph type="ftr" sz="quarter" idx="3"/>
          </p:nvPr>
        </p:nvSpPr>
        <p:spPr>
          <a:xfrm>
            <a:off x="406400" y="6629400"/>
            <a:ext cx="11379200" cy="260350"/>
          </a:xfrm>
          <a:prstGeom prst="rect">
            <a:avLst/>
          </a:prstGeom>
        </p:spPr>
        <p:txBody>
          <a:bodyPr/>
          <a:lstStyle>
            <a:lvl1pPr algn="ctr" eaLnBrk="1" hangingPunct="1">
              <a:defRPr sz="1100">
                <a:solidFill>
                  <a:schemeClr val="bg1"/>
                </a:solidFill>
                <a:latin typeface="+mn-lt"/>
              </a:defRPr>
            </a:lvl1pPr>
          </a:lstStyle>
          <a:p>
            <a:pPr>
              <a:defRPr/>
            </a:pPr>
            <a:r>
              <a:rPr lang="en-US"/>
              <a:t>Essential Substance Abuse Skills: A Guide for Professionals Webinar Series            Clinical Evaluation: Treatment Planning   </a:t>
            </a:r>
          </a:p>
        </p:txBody>
      </p:sp>
    </p:spTree>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 id="2147485055" r:id="rId12"/>
  </p:sldLayoutIdLst>
  <p:hf sldNum="0" hdr="0" dt="0"/>
  <p:txStyles>
    <p:titleStyle>
      <a:lvl1pPr algn="l" rtl="0" eaLnBrk="0" fontAlgn="base" hangingPunct="0">
        <a:lnSpc>
          <a:spcPct val="90000"/>
        </a:lnSpc>
        <a:spcBef>
          <a:spcPct val="0"/>
        </a:spcBef>
        <a:spcAft>
          <a:spcPct val="0"/>
        </a:spcAft>
        <a:defRPr sz="3600" b="1">
          <a:solidFill>
            <a:srgbClr val="0039A6"/>
          </a:solidFill>
          <a:latin typeface="+mj-lt"/>
          <a:ea typeface="+mj-ea"/>
          <a:cs typeface="+mj-cs"/>
        </a:defRPr>
      </a:lvl1pPr>
      <a:lvl2pPr algn="l" rtl="0" eaLnBrk="0" fontAlgn="base" hangingPunct="0">
        <a:lnSpc>
          <a:spcPct val="90000"/>
        </a:lnSpc>
        <a:spcBef>
          <a:spcPct val="0"/>
        </a:spcBef>
        <a:spcAft>
          <a:spcPct val="0"/>
        </a:spcAft>
        <a:defRPr sz="3600" b="1">
          <a:solidFill>
            <a:srgbClr val="0039A6"/>
          </a:solidFill>
          <a:latin typeface="Arial" charset="0"/>
        </a:defRPr>
      </a:lvl2pPr>
      <a:lvl3pPr algn="l" rtl="0" eaLnBrk="0" fontAlgn="base" hangingPunct="0">
        <a:lnSpc>
          <a:spcPct val="90000"/>
        </a:lnSpc>
        <a:spcBef>
          <a:spcPct val="0"/>
        </a:spcBef>
        <a:spcAft>
          <a:spcPct val="0"/>
        </a:spcAft>
        <a:defRPr sz="3600" b="1">
          <a:solidFill>
            <a:srgbClr val="0039A6"/>
          </a:solidFill>
          <a:latin typeface="Arial" charset="0"/>
        </a:defRPr>
      </a:lvl3pPr>
      <a:lvl4pPr algn="l" rtl="0" eaLnBrk="0" fontAlgn="base" hangingPunct="0">
        <a:lnSpc>
          <a:spcPct val="90000"/>
        </a:lnSpc>
        <a:spcBef>
          <a:spcPct val="0"/>
        </a:spcBef>
        <a:spcAft>
          <a:spcPct val="0"/>
        </a:spcAft>
        <a:defRPr sz="3600" b="1">
          <a:solidFill>
            <a:srgbClr val="0039A6"/>
          </a:solidFill>
          <a:latin typeface="Arial" charset="0"/>
        </a:defRPr>
      </a:lvl4pPr>
      <a:lvl5pPr algn="l" rtl="0" eaLnBrk="0" fontAlgn="base" hangingPunct="0">
        <a:lnSpc>
          <a:spcPct val="90000"/>
        </a:lnSpc>
        <a:spcBef>
          <a:spcPct val="0"/>
        </a:spcBef>
        <a:spcAft>
          <a:spcPct val="0"/>
        </a:spcAft>
        <a:defRPr sz="3600" b="1">
          <a:solidFill>
            <a:srgbClr val="0039A6"/>
          </a:solidFill>
          <a:latin typeface="Arial" charset="0"/>
        </a:defRPr>
      </a:lvl5pPr>
      <a:lvl6pPr marL="457200" algn="l" rtl="0" fontAlgn="base">
        <a:lnSpc>
          <a:spcPct val="90000"/>
        </a:lnSpc>
        <a:spcBef>
          <a:spcPct val="0"/>
        </a:spcBef>
        <a:spcAft>
          <a:spcPct val="0"/>
        </a:spcAft>
        <a:defRPr sz="3600" b="1">
          <a:solidFill>
            <a:srgbClr val="0039A6"/>
          </a:solidFill>
          <a:latin typeface="Arial" charset="0"/>
        </a:defRPr>
      </a:lvl6pPr>
      <a:lvl7pPr marL="914400" algn="l" rtl="0" fontAlgn="base">
        <a:lnSpc>
          <a:spcPct val="90000"/>
        </a:lnSpc>
        <a:spcBef>
          <a:spcPct val="0"/>
        </a:spcBef>
        <a:spcAft>
          <a:spcPct val="0"/>
        </a:spcAft>
        <a:defRPr sz="3600" b="1">
          <a:solidFill>
            <a:srgbClr val="0039A6"/>
          </a:solidFill>
          <a:latin typeface="Arial" charset="0"/>
        </a:defRPr>
      </a:lvl7pPr>
      <a:lvl8pPr marL="1371600" algn="l" rtl="0" fontAlgn="base">
        <a:lnSpc>
          <a:spcPct val="90000"/>
        </a:lnSpc>
        <a:spcBef>
          <a:spcPct val="0"/>
        </a:spcBef>
        <a:spcAft>
          <a:spcPct val="0"/>
        </a:spcAft>
        <a:defRPr sz="3600" b="1">
          <a:solidFill>
            <a:srgbClr val="0039A6"/>
          </a:solidFill>
          <a:latin typeface="Arial" charset="0"/>
        </a:defRPr>
      </a:lvl8pPr>
      <a:lvl9pPr marL="1828800" algn="l" rtl="0" fontAlgn="base">
        <a:lnSpc>
          <a:spcPct val="90000"/>
        </a:lnSpc>
        <a:spcBef>
          <a:spcPct val="0"/>
        </a:spcBef>
        <a:spcAft>
          <a:spcPct val="0"/>
        </a:spcAft>
        <a:defRPr sz="3600" b="1">
          <a:solidFill>
            <a:srgbClr val="0039A6"/>
          </a:solidFill>
          <a:latin typeface="Arial" charset="0"/>
        </a:defRPr>
      </a:lvl9pPr>
    </p:titleStyle>
    <p:bodyStyle>
      <a:lvl1pPr marL="342900" indent="-342900" algn="l" rtl="0" eaLnBrk="0" fontAlgn="base" hangingPunct="0">
        <a:spcBef>
          <a:spcPct val="20000"/>
        </a:spcBef>
        <a:spcAft>
          <a:spcPct val="0"/>
        </a:spcAft>
        <a:buClr>
          <a:srgbClr val="000000"/>
        </a:buClr>
        <a:buSzPct val="75000"/>
        <a:buFont typeface="Wingdings" panose="05000000000000000000" pitchFamily="2" charset="2"/>
        <a:buChar char="l"/>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400">
          <a:solidFill>
            <a:srgbClr val="000000"/>
          </a:solidFill>
          <a:latin typeface="+mn-lt"/>
        </a:defRPr>
      </a:lvl2pPr>
      <a:lvl3pPr marL="1143000" indent="-228600" algn="l" rtl="0" eaLnBrk="0" fontAlgn="base" hangingPunct="0">
        <a:spcBef>
          <a:spcPct val="20000"/>
        </a:spcBef>
        <a:spcAft>
          <a:spcPct val="0"/>
        </a:spcAft>
        <a:buClr>
          <a:srgbClr val="000000"/>
        </a:buClr>
        <a:buFont typeface="Wingdings" panose="05000000000000000000" pitchFamily="2" charset="2"/>
        <a:buChar char="l"/>
        <a:defRPr sz="2000">
          <a:solidFill>
            <a:srgbClr val="000000"/>
          </a:solidFill>
          <a:latin typeface="+mn-lt"/>
        </a:defRPr>
      </a:lvl3pPr>
      <a:lvl4pPr marL="1600200" indent="-228600" algn="l" rtl="0" eaLnBrk="0" fontAlgn="base" hangingPunct="0">
        <a:spcBef>
          <a:spcPct val="20000"/>
        </a:spcBef>
        <a:spcAft>
          <a:spcPct val="0"/>
        </a:spcAft>
        <a:buClr>
          <a:srgbClr val="000000"/>
        </a:buClr>
        <a:buChar char="–"/>
        <a:defRPr>
          <a:solidFill>
            <a:srgbClr val="000000"/>
          </a:solidFill>
          <a:latin typeface="+mn-lt"/>
        </a:defRPr>
      </a:lvl4pPr>
      <a:lvl5pPr marL="2057400" indent="-228600" algn="l" rtl="0" eaLnBrk="0" fontAlgn="base" hangingPunct="0">
        <a:spcBef>
          <a:spcPct val="20000"/>
        </a:spcBef>
        <a:spcAft>
          <a:spcPct val="0"/>
        </a:spcAft>
        <a:buClr>
          <a:srgbClr val="000000"/>
        </a:buClr>
        <a:buFont typeface="Wingdings" panose="05000000000000000000" pitchFamily="2" charset="2"/>
        <a:buChar char="l"/>
        <a:defRPr>
          <a:solidFill>
            <a:srgbClr val="000000"/>
          </a:solidFill>
          <a:latin typeface="+mn-lt"/>
        </a:defRPr>
      </a:lvl5pPr>
      <a:lvl6pPr marL="2514600" indent="-228600" algn="l" rtl="0" fontAlgn="base">
        <a:spcBef>
          <a:spcPct val="20000"/>
        </a:spcBef>
        <a:spcAft>
          <a:spcPct val="0"/>
        </a:spcAft>
        <a:buClr>
          <a:srgbClr val="000000"/>
        </a:buClr>
        <a:buFont typeface="Wingdings" pitchFamily="2" charset="2"/>
        <a:buChar char="l"/>
        <a:defRPr>
          <a:solidFill>
            <a:srgbClr val="000000"/>
          </a:solidFill>
          <a:latin typeface="+mn-lt"/>
        </a:defRPr>
      </a:lvl6pPr>
      <a:lvl7pPr marL="2971800" indent="-228600" algn="l" rtl="0" fontAlgn="base">
        <a:spcBef>
          <a:spcPct val="20000"/>
        </a:spcBef>
        <a:spcAft>
          <a:spcPct val="0"/>
        </a:spcAft>
        <a:buClr>
          <a:srgbClr val="000000"/>
        </a:buClr>
        <a:buFont typeface="Wingdings" pitchFamily="2" charset="2"/>
        <a:buChar char="l"/>
        <a:defRPr>
          <a:solidFill>
            <a:srgbClr val="000000"/>
          </a:solidFill>
          <a:latin typeface="+mn-lt"/>
        </a:defRPr>
      </a:lvl7pPr>
      <a:lvl8pPr marL="3429000" indent="-228600" algn="l" rtl="0" fontAlgn="base">
        <a:spcBef>
          <a:spcPct val="20000"/>
        </a:spcBef>
        <a:spcAft>
          <a:spcPct val="0"/>
        </a:spcAft>
        <a:buClr>
          <a:srgbClr val="000000"/>
        </a:buClr>
        <a:buFont typeface="Wingdings" pitchFamily="2" charset="2"/>
        <a:buChar char="l"/>
        <a:defRPr>
          <a:solidFill>
            <a:srgbClr val="000000"/>
          </a:solidFill>
          <a:latin typeface="+mn-lt"/>
        </a:defRPr>
      </a:lvl8pPr>
      <a:lvl9pPr marL="3886200" indent="-228600" algn="l" rtl="0" fontAlgn="base">
        <a:spcBef>
          <a:spcPct val="20000"/>
        </a:spcBef>
        <a:spcAft>
          <a:spcPct val="0"/>
        </a:spcAft>
        <a:buClr>
          <a:srgbClr val="000000"/>
        </a:buClr>
        <a:buFont typeface="Wingdings" pitchFamily="2" charset="2"/>
        <a:buChar char="l"/>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86781"/>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Lst>
  <p:txStyles>
    <p:titleStyle>
      <a:lvl1pPr algn="l" defTabSz="914400" rtl="0" eaLnBrk="1" latinLnBrk="0" hangingPunct="1">
        <a:lnSpc>
          <a:spcPct val="90000"/>
        </a:lnSpc>
        <a:spcBef>
          <a:spcPct val="0"/>
        </a:spcBef>
        <a:buNone/>
        <a:defRPr sz="4400"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0028007"/>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7" r:id="rId5"/>
    <p:sldLayoutId id="2147485085" r:id="rId6"/>
    <p:sldLayoutId id="2147485086" r:id="rId7"/>
    <p:sldLayoutId id="2147485088" r:id="rId8"/>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3" Type="http://schemas.openxmlformats.org/officeDocument/2006/relationships/image" Target="../media/image13.jpg"/><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notesSlide" Target="../notesSlides/notesSlide14.xml"/><Relationship Id="rId16" Type="http://schemas.openxmlformats.org/officeDocument/2006/relationships/customXml" Target="../ink/ink12.xml"/><Relationship Id="rId1" Type="http://schemas.openxmlformats.org/officeDocument/2006/relationships/slideLayout" Target="../slideLayouts/slideLayout43.xml"/><Relationship Id="rId6" Type="http://schemas.openxmlformats.org/officeDocument/2006/relationships/customXml" Target="../ink/ink2.xml"/><Relationship Id="rId11" Type="http://schemas.openxmlformats.org/officeDocument/2006/relationships/customXml" Target="../ink/ink7.xml"/><Relationship Id="rId5" Type="http://schemas.openxmlformats.org/officeDocument/2006/relationships/image" Target="../media/image14.png"/><Relationship Id="rId15" Type="http://schemas.openxmlformats.org/officeDocument/2006/relationships/customXml" Target="../ink/ink11.xml"/><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customXml" Target="../ink/ink21.xml"/><Relationship Id="rId3" Type="http://schemas.openxmlformats.org/officeDocument/2006/relationships/image" Target="../media/image13.jpg"/><Relationship Id="rId7" Type="http://schemas.openxmlformats.org/officeDocument/2006/relationships/customXml" Target="../ink/ink15.xml"/><Relationship Id="rId12" Type="http://schemas.openxmlformats.org/officeDocument/2006/relationships/customXml" Target="../ink/ink20.xml"/><Relationship Id="rId2" Type="http://schemas.openxmlformats.org/officeDocument/2006/relationships/notesSlide" Target="../notesSlides/notesSlide18.xml"/><Relationship Id="rId16" Type="http://schemas.openxmlformats.org/officeDocument/2006/relationships/customXml" Target="../ink/ink24.xml"/><Relationship Id="rId1" Type="http://schemas.openxmlformats.org/officeDocument/2006/relationships/slideLayout" Target="../slideLayouts/slideLayout43.xml"/><Relationship Id="rId6" Type="http://schemas.openxmlformats.org/officeDocument/2006/relationships/customXml" Target="../ink/ink14.xml"/><Relationship Id="rId11" Type="http://schemas.openxmlformats.org/officeDocument/2006/relationships/customXml" Target="../ink/ink19.xml"/><Relationship Id="rId5" Type="http://schemas.openxmlformats.org/officeDocument/2006/relationships/image" Target="../media/image14.png"/><Relationship Id="rId15" Type="http://schemas.openxmlformats.org/officeDocument/2006/relationships/customXml" Target="../ink/ink23.xml"/><Relationship Id="rId10" Type="http://schemas.openxmlformats.org/officeDocument/2006/relationships/customXml" Target="../ink/ink18.xml"/><Relationship Id="rId4" Type="http://schemas.openxmlformats.org/officeDocument/2006/relationships/customXml" Target="../ink/ink13.xml"/><Relationship Id="rId9" Type="http://schemas.openxmlformats.org/officeDocument/2006/relationships/customXml" Target="../ink/ink17.xml"/><Relationship Id="rId14" Type="http://schemas.openxmlformats.org/officeDocument/2006/relationships/customXml" Target="../ink/ink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2.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36.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hyperlink" Target="https://www.qaprep.com/blog/2015/6/28/5-steps-to-an-effective-treatment-plan" TargetMode="External"/><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hyperlink" Target="https://www.qaprep.com/blog/2015/6/28/5-steps-to-an-effective-treatment-plan" TargetMode="External"/><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hyperlink" Target="https://www.10e11.com/blog/collaborative-documentation-improvement-tips" TargetMode="External"/><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hyperlink" Target="http://www.istockphoto.com/icons.php"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1.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A27A8E8-F41C-4370-BCD3-60C78038DBA0}"/>
              </a:ext>
            </a:extLst>
          </p:cNvPr>
          <p:cNvSpPr>
            <a:spLocks noGrp="1"/>
          </p:cNvSpPr>
          <p:nvPr>
            <p:ph type="ctrTitle"/>
          </p:nvPr>
        </p:nvSpPr>
        <p:spPr/>
        <p:txBody>
          <a:bodyPr/>
          <a:lstStyle/>
          <a:p>
            <a:r>
              <a:rPr lang="en-US" altLang="en-US" dirty="0"/>
              <a:t>Clinical Evaluation and Treatment Planning</a:t>
            </a:r>
          </a:p>
        </p:txBody>
      </p:sp>
      <p:sp>
        <p:nvSpPr>
          <p:cNvPr id="12291" name="Subtitle 2">
            <a:extLst>
              <a:ext uri="{FF2B5EF4-FFF2-40B4-BE49-F238E27FC236}">
                <a16:creationId xmlns:a16="http://schemas.microsoft.com/office/drawing/2014/main" id="{A9312C67-58CB-479B-95FE-19DBE5FE0718}"/>
              </a:ext>
            </a:extLst>
          </p:cNvPr>
          <p:cNvSpPr>
            <a:spLocks noGrp="1"/>
          </p:cNvSpPr>
          <p:nvPr>
            <p:ph type="subTitle" idx="1"/>
          </p:nvPr>
        </p:nvSpPr>
        <p:spPr/>
        <p:txBody>
          <a:bodyPr/>
          <a:lstStyle/>
          <a:p>
            <a:r>
              <a:rPr lang="en-US" altLang="en-US" dirty="0"/>
              <a:t>Avis Garcia, PhD, LAT, LPC, NCC, Northern Arapaho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08F64-A4CF-4061-B7AA-F98D9B36CC2E}"/>
              </a:ext>
            </a:extLst>
          </p:cNvPr>
          <p:cNvSpPr>
            <a:spLocks noGrp="1"/>
          </p:cNvSpPr>
          <p:nvPr>
            <p:ph type="title"/>
          </p:nvPr>
        </p:nvSpPr>
        <p:spPr/>
        <p:txBody>
          <a:bodyPr/>
          <a:lstStyle/>
          <a:p>
            <a:r>
              <a:rPr lang="en-US" dirty="0"/>
              <a:t>Thoughts on Tx Planning </a:t>
            </a:r>
          </a:p>
        </p:txBody>
      </p:sp>
      <p:sp>
        <p:nvSpPr>
          <p:cNvPr id="4" name="Content Placeholder 3">
            <a:extLst>
              <a:ext uri="{FF2B5EF4-FFF2-40B4-BE49-F238E27FC236}">
                <a16:creationId xmlns:a16="http://schemas.microsoft.com/office/drawing/2014/main" id="{F440265E-C4F0-44DD-94F6-D339C9ABE5B8}"/>
              </a:ext>
            </a:extLst>
          </p:cNvPr>
          <p:cNvSpPr>
            <a:spLocks noGrp="1"/>
          </p:cNvSpPr>
          <p:nvPr>
            <p:ph idx="1"/>
          </p:nvPr>
        </p:nvSpPr>
        <p:spPr/>
        <p:txBody>
          <a:bodyPr>
            <a:normAutofit fontScale="77500" lnSpcReduction="20000"/>
          </a:bodyPr>
          <a:lstStyle/>
          <a:p>
            <a:r>
              <a:rPr lang="en-US" dirty="0"/>
              <a:t>The treatment plan is a living document that can change during the course of a patient’s treatment involvement…</a:t>
            </a:r>
          </a:p>
          <a:p>
            <a:endParaRPr lang="en-US" dirty="0"/>
          </a:p>
          <a:p>
            <a:r>
              <a:rPr lang="en-US" dirty="0"/>
              <a:t>Continuing care planning and discussion should begin with the patient immediately and progress as the treatment process progresses post-admission. </a:t>
            </a:r>
          </a:p>
          <a:p>
            <a:endParaRPr lang="en-US" dirty="0"/>
          </a:p>
          <a:p>
            <a:r>
              <a:rPr lang="en-US" dirty="0"/>
              <a:t>A patient’s recovery plan truly begins the day they complete their primary treatment stay. </a:t>
            </a:r>
          </a:p>
          <a:p>
            <a:endParaRPr lang="en-US" dirty="0"/>
          </a:p>
          <a:p>
            <a:r>
              <a:rPr lang="en-US" dirty="0"/>
              <a:t>The more we involve our patients in the Tx Planning process, the more meaning and purpose it will have to them. </a:t>
            </a:r>
          </a:p>
          <a:p>
            <a:endParaRPr lang="en-US" dirty="0"/>
          </a:p>
        </p:txBody>
      </p:sp>
    </p:spTree>
    <p:extLst>
      <p:ext uri="{BB962C8B-B14F-4D97-AF65-F5344CB8AC3E}">
        <p14:creationId xmlns:p14="http://schemas.microsoft.com/office/powerpoint/2010/main" val="159914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r>
              <a:rPr lang="en-US" altLang="en-US" dirty="0"/>
              <a:t>Treatment Plans Incorporate Information Gathered from the Assessment</a:t>
            </a:r>
          </a:p>
        </p:txBody>
      </p:sp>
      <p:sp>
        <p:nvSpPr>
          <p:cNvPr id="43011" name="Rectangle 3"/>
          <p:cNvSpPr>
            <a:spLocks noGrp="1" noChangeArrowheads="1"/>
          </p:cNvSpPr>
          <p:nvPr>
            <p:ph idx="1"/>
          </p:nvPr>
        </p:nvSpPr>
        <p:spPr/>
        <p:txBody>
          <a:bodyPr>
            <a:normAutofit fontScale="92500" lnSpcReduction="10000"/>
          </a:bodyPr>
          <a:lstStyle/>
          <a:p>
            <a:r>
              <a:rPr lang="en-US" altLang="en-US" dirty="0"/>
              <a:t>Results of an ASI (+other instruments)</a:t>
            </a:r>
          </a:p>
          <a:p>
            <a:endParaRPr lang="en-US" altLang="en-US" dirty="0"/>
          </a:p>
          <a:p>
            <a:r>
              <a:rPr lang="en-US" altLang="en-US" dirty="0"/>
              <a:t>Clinical Interview</a:t>
            </a:r>
          </a:p>
          <a:p>
            <a:endParaRPr lang="en-US" altLang="en-US" dirty="0"/>
          </a:p>
          <a:p>
            <a:r>
              <a:rPr lang="en-US" altLang="en-US" dirty="0"/>
              <a:t>Collateral Information from sources such as family, legal, EAP, physicians, treatment facilities, spiritual advisor/leader</a:t>
            </a:r>
          </a:p>
          <a:p>
            <a:endParaRPr lang="en-US" altLang="en-US" dirty="0"/>
          </a:p>
          <a:p>
            <a:r>
              <a:rPr lang="en-US" altLang="en-US" dirty="0"/>
              <a:t>Presenting Problems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Bridging Assessment with </a:t>
            </a:r>
            <a:br>
              <a:rPr lang="en-US" altLang="en-US"/>
            </a:br>
            <a:r>
              <a:rPr lang="en-US" altLang="en-US"/>
              <a:t>Treatment Planning</a:t>
            </a:r>
          </a:p>
        </p:txBody>
      </p:sp>
      <p:sp>
        <p:nvSpPr>
          <p:cNvPr id="45059" name="Rectangle 3"/>
          <p:cNvSpPr>
            <a:spLocks noGrp="1" noChangeArrowheads="1"/>
          </p:cNvSpPr>
          <p:nvPr>
            <p:ph idx="1"/>
          </p:nvPr>
        </p:nvSpPr>
        <p:spPr/>
        <p:txBody>
          <a:bodyPr>
            <a:normAutofit fontScale="85000" lnSpcReduction="20000"/>
          </a:bodyPr>
          <a:lstStyle/>
          <a:p>
            <a:r>
              <a:rPr lang="en-US" altLang="en-US" dirty="0"/>
              <a:t>Obtain and interpret all relevant assessment information</a:t>
            </a:r>
          </a:p>
          <a:p>
            <a:r>
              <a:rPr lang="en-US" altLang="en-US" dirty="0"/>
              <a:t>An integrated treatment plan addresses substance abuse and mental illness through concurrent treatment</a:t>
            </a:r>
          </a:p>
          <a:p>
            <a:r>
              <a:rPr lang="en-US" altLang="en-US" dirty="0"/>
              <a:t>First address pressing needs</a:t>
            </a:r>
          </a:p>
          <a:p>
            <a:r>
              <a:rPr lang="en-US" altLang="en-US" dirty="0"/>
              <a:t>Evaluate patient motivation to address substance abuse</a:t>
            </a:r>
          </a:p>
          <a:p>
            <a:r>
              <a:rPr lang="en-US" altLang="en-US" dirty="0"/>
              <a:t>Identify treatment goals and target behaviors</a:t>
            </a:r>
          </a:p>
          <a:p>
            <a:r>
              <a:rPr lang="en-US" altLang="en-US" dirty="0"/>
              <a:t>Select interventions for achieving goals</a:t>
            </a:r>
          </a:p>
          <a:p>
            <a:r>
              <a:rPr lang="en-US" altLang="en-US" dirty="0"/>
              <a:t>Choose measures to monitor outcomes of goal setting</a:t>
            </a:r>
          </a:p>
          <a:p>
            <a:r>
              <a:rPr lang="en-US" altLang="en-US" dirty="0"/>
              <a:t>Follow up and modify treatment plans as necessary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an, holding, wearing&#10;&#10;Description automatically generated">
            <a:extLst>
              <a:ext uri="{FF2B5EF4-FFF2-40B4-BE49-F238E27FC236}">
                <a16:creationId xmlns:a16="http://schemas.microsoft.com/office/drawing/2014/main" id="{BE00AD9C-6EDB-4D40-955B-C095C9E0D62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9965" r="18699"/>
          <a:stretch/>
        </p:blipFill>
        <p:spPr>
          <a:xfrm>
            <a:off x="1" y="0"/>
            <a:ext cx="4334742" cy="6858000"/>
          </a:xfrm>
        </p:spPr>
      </p:pic>
      <p:sp>
        <p:nvSpPr>
          <p:cNvPr id="47106" name="Rectangle 2"/>
          <p:cNvSpPr>
            <a:spLocks noGrp="1" noChangeArrowheads="1"/>
          </p:cNvSpPr>
          <p:nvPr>
            <p:ph type="title"/>
          </p:nvPr>
        </p:nvSpPr>
        <p:spPr/>
        <p:txBody>
          <a:bodyPr/>
          <a:lstStyle/>
          <a:p>
            <a:r>
              <a:rPr lang="en-US" altLang="en-US"/>
              <a:t>Treatment Planning</a:t>
            </a:r>
          </a:p>
        </p:txBody>
      </p:sp>
      <p:sp>
        <p:nvSpPr>
          <p:cNvPr id="47107" name="Rectangle 3"/>
          <p:cNvSpPr>
            <a:spLocks noGrp="1" noChangeArrowheads="1"/>
          </p:cNvSpPr>
          <p:nvPr>
            <p:ph idx="1"/>
          </p:nvPr>
        </p:nvSpPr>
        <p:spPr/>
        <p:txBody>
          <a:bodyPr/>
          <a:lstStyle/>
          <a:p>
            <a:r>
              <a:rPr lang="en-US" altLang="en-US" dirty="0"/>
              <a:t>At a minimum the treatment plan addresses the identified substance use disorder(s), as well as issues related to treatment progress, including relationships with family and significant others, employment, education, spirituality, health concerns, and legal needs.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EF4F1A8-B552-4248-BEA2-D5A92D81D96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618" r="-2094"/>
          <a:stretch/>
        </p:blipFill>
        <p:spPr>
          <a:xfrm>
            <a:off x="0" y="0"/>
            <a:ext cx="6248399" cy="6858000"/>
          </a:xfrm>
        </p:spPr>
      </p:pic>
      <p:sp>
        <p:nvSpPr>
          <p:cNvPr id="49154" name="Rectangle 2"/>
          <p:cNvSpPr>
            <a:spLocks noGrp="1" noChangeArrowheads="1"/>
          </p:cNvSpPr>
          <p:nvPr>
            <p:ph type="title"/>
          </p:nvPr>
        </p:nvSpPr>
        <p:spPr>
          <a:xfrm>
            <a:off x="6096000" y="365125"/>
            <a:ext cx="4267200" cy="1744074"/>
          </a:xfrm>
        </p:spPr>
        <p:txBody>
          <a:bodyPr>
            <a:noAutofit/>
          </a:bodyPr>
          <a:lstStyle/>
          <a:p>
            <a:r>
              <a:rPr lang="en-US" altLang="en-US" sz="2800" dirty="0"/>
              <a:t>1) Obtain and interpret all relevant assessment information</a:t>
            </a:r>
          </a:p>
        </p:txBody>
      </p:sp>
      <p:sp>
        <p:nvSpPr>
          <p:cNvPr id="49155" name="Rectangle 3"/>
          <p:cNvSpPr>
            <a:spLocks noGrp="1" noChangeArrowheads="1"/>
          </p:cNvSpPr>
          <p:nvPr>
            <p:ph idx="1"/>
          </p:nvPr>
        </p:nvSpPr>
        <p:spPr>
          <a:xfrm>
            <a:off x="6096000" y="2161547"/>
            <a:ext cx="4267200" cy="4427788"/>
          </a:xfrm>
        </p:spPr>
        <p:txBody>
          <a:bodyPr>
            <a:normAutofit fontScale="70000" lnSpcReduction="20000"/>
          </a:bodyPr>
          <a:lstStyle/>
          <a:p>
            <a:r>
              <a:rPr lang="en-US" altLang="en-US" dirty="0"/>
              <a:t>Stage of change and readiness for treatment, i.e. </a:t>
            </a:r>
            <a:r>
              <a:rPr lang="en-US" altLang="en-US" dirty="0" err="1"/>
              <a:t>Prochaska</a:t>
            </a:r>
            <a:r>
              <a:rPr lang="en-US" altLang="en-US" dirty="0"/>
              <a:t> and </a:t>
            </a:r>
            <a:r>
              <a:rPr lang="en-US" altLang="en-US" dirty="0" err="1"/>
              <a:t>DiClemente</a:t>
            </a:r>
            <a:endParaRPr lang="en-US" altLang="en-US" dirty="0"/>
          </a:p>
          <a:p>
            <a:r>
              <a:rPr lang="en-US" altLang="en-US" dirty="0"/>
              <a:t>The treatment planning process</a:t>
            </a:r>
          </a:p>
          <a:p>
            <a:r>
              <a:rPr lang="en-US" altLang="en-US" dirty="0"/>
              <a:t>Motivation and motivating factors</a:t>
            </a:r>
          </a:p>
          <a:p>
            <a:r>
              <a:rPr lang="en-US" altLang="en-US" dirty="0"/>
              <a:t>The role and importance of patient resources and barriers to treatment</a:t>
            </a:r>
          </a:p>
          <a:p>
            <a:r>
              <a:rPr lang="en-US" altLang="en-US" dirty="0"/>
              <a:t>The impact that the patient and family systems have on treatment decisions and outcomes</a:t>
            </a:r>
          </a:p>
          <a:p>
            <a:r>
              <a:rPr lang="en-US" altLang="en-US" dirty="0"/>
              <a:t>Other sources of assessment information</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309A788-8D2A-40EF-8321-FB1D2F517FE3}"/>
                  </a:ext>
                </a:extLst>
              </p14:cNvPr>
              <p14:cNvContentPartPr/>
              <p14:nvPr/>
            </p14:nvContentPartPr>
            <p14:xfrm>
              <a:off x="5819711" y="4188347"/>
              <a:ext cx="360" cy="360"/>
            </p14:xfrm>
          </p:contentPart>
        </mc:Choice>
        <mc:Fallback xmlns="">
          <p:pic>
            <p:nvPicPr>
              <p:cNvPr id="9" name="Ink 8">
                <a:extLst>
                  <a:ext uri="{FF2B5EF4-FFF2-40B4-BE49-F238E27FC236}">
                    <a16:creationId xmlns:a16="http://schemas.microsoft.com/office/drawing/2014/main" id="{3309A788-8D2A-40EF-8321-FB1D2F517FE3}"/>
                  </a:ext>
                </a:extLst>
              </p:cNvPr>
              <p:cNvPicPr/>
              <p:nvPr/>
            </p:nvPicPr>
            <p:blipFill>
              <a:blip r:embed="rId5"/>
              <a:stretch>
                <a:fillRect/>
              </a:stretch>
            </p:blipFill>
            <p:spPr>
              <a:xfrm>
                <a:off x="581071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0E3BDE8C-5B7B-4791-A437-7720A4AA7566}"/>
                  </a:ext>
                </a:extLst>
              </p14:cNvPr>
              <p14:cNvContentPartPr/>
              <p14:nvPr/>
            </p14:nvContentPartPr>
            <p14:xfrm>
              <a:off x="5004311" y="4286987"/>
              <a:ext cx="360" cy="360"/>
            </p14:xfrm>
          </p:contentPart>
        </mc:Choice>
        <mc:Fallback xmlns="">
          <p:pic>
            <p:nvPicPr>
              <p:cNvPr id="10" name="Ink 9">
                <a:extLst>
                  <a:ext uri="{FF2B5EF4-FFF2-40B4-BE49-F238E27FC236}">
                    <a16:creationId xmlns:a16="http://schemas.microsoft.com/office/drawing/2014/main" id="{0E3BDE8C-5B7B-4791-A437-7720A4AA7566}"/>
                  </a:ext>
                </a:extLst>
              </p:cNvPr>
              <p:cNvPicPr/>
              <p:nvPr/>
            </p:nvPicPr>
            <p:blipFill>
              <a:blip r:embed="rId5"/>
              <a:stretch>
                <a:fillRect/>
              </a:stretch>
            </p:blipFill>
            <p:spPr>
              <a:xfrm>
                <a:off x="4995311" y="4278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33450A4-9E90-4374-BB49-F6290B5A550B}"/>
                  </a:ext>
                </a:extLst>
              </p14:cNvPr>
              <p14:cNvContentPartPr/>
              <p14:nvPr/>
            </p14:nvContentPartPr>
            <p14:xfrm>
              <a:off x="4398791" y="2557547"/>
              <a:ext cx="360" cy="360"/>
            </p14:xfrm>
          </p:contentPart>
        </mc:Choice>
        <mc:Fallback xmlns="">
          <p:pic>
            <p:nvPicPr>
              <p:cNvPr id="11" name="Ink 10">
                <a:extLst>
                  <a:ext uri="{FF2B5EF4-FFF2-40B4-BE49-F238E27FC236}">
                    <a16:creationId xmlns:a16="http://schemas.microsoft.com/office/drawing/2014/main" id="{333450A4-9E90-4374-BB49-F6290B5A550B}"/>
                  </a:ext>
                </a:extLst>
              </p:cNvPr>
              <p:cNvPicPr/>
              <p:nvPr/>
            </p:nvPicPr>
            <p:blipFill>
              <a:blip r:embed="rId5"/>
              <a:stretch>
                <a:fillRect/>
              </a:stretch>
            </p:blipFill>
            <p:spPr>
              <a:xfrm>
                <a:off x="4390151" y="25485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80388F3-4995-459E-A592-C30FA578D9B5}"/>
                  </a:ext>
                </a:extLst>
              </p14:cNvPr>
              <p14:cNvContentPartPr/>
              <p14:nvPr/>
            </p14:nvContentPartPr>
            <p14:xfrm>
              <a:off x="2075711" y="2161547"/>
              <a:ext cx="360" cy="360"/>
            </p14:xfrm>
          </p:contentPart>
        </mc:Choice>
        <mc:Fallback xmlns="">
          <p:pic>
            <p:nvPicPr>
              <p:cNvPr id="12" name="Ink 11">
                <a:extLst>
                  <a:ext uri="{FF2B5EF4-FFF2-40B4-BE49-F238E27FC236}">
                    <a16:creationId xmlns:a16="http://schemas.microsoft.com/office/drawing/2014/main" id="{C80388F3-4995-459E-A592-C30FA578D9B5}"/>
                  </a:ext>
                </a:extLst>
              </p:cNvPr>
              <p:cNvPicPr/>
              <p:nvPr/>
            </p:nvPicPr>
            <p:blipFill>
              <a:blip r:embed="rId5"/>
              <a:stretch>
                <a:fillRect/>
              </a:stretch>
            </p:blipFill>
            <p:spPr>
              <a:xfrm>
                <a:off x="2067071" y="21529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66305D7F-628F-4A59-9789-2D4A8EF3344F}"/>
                  </a:ext>
                </a:extLst>
              </p14:cNvPr>
              <p14:cNvContentPartPr/>
              <p14:nvPr/>
            </p14:nvContentPartPr>
            <p14:xfrm>
              <a:off x="5016911" y="4188347"/>
              <a:ext cx="360" cy="360"/>
            </p14:xfrm>
          </p:contentPart>
        </mc:Choice>
        <mc:Fallback xmlns="">
          <p:pic>
            <p:nvPicPr>
              <p:cNvPr id="13" name="Ink 12">
                <a:extLst>
                  <a:ext uri="{FF2B5EF4-FFF2-40B4-BE49-F238E27FC236}">
                    <a16:creationId xmlns:a16="http://schemas.microsoft.com/office/drawing/2014/main" id="{66305D7F-628F-4A59-9789-2D4A8EF3344F}"/>
                  </a:ext>
                </a:extLst>
              </p:cNvPr>
              <p:cNvPicPr/>
              <p:nvPr/>
            </p:nvPicPr>
            <p:blipFill>
              <a:blip r:embed="rId5"/>
              <a:stretch>
                <a:fillRect/>
              </a:stretch>
            </p:blipFill>
            <p:spPr>
              <a:xfrm>
                <a:off x="500791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EE59371F-9D30-432F-B867-28C9C3580F25}"/>
                  </a:ext>
                </a:extLst>
              </p14:cNvPr>
              <p14:cNvContentPartPr/>
              <p14:nvPr/>
            </p14:nvContentPartPr>
            <p14:xfrm>
              <a:off x="9168071" y="6536627"/>
              <a:ext cx="360" cy="360"/>
            </p14:xfrm>
          </p:contentPart>
        </mc:Choice>
        <mc:Fallback xmlns="">
          <p:pic>
            <p:nvPicPr>
              <p:cNvPr id="14" name="Ink 13">
                <a:extLst>
                  <a:ext uri="{FF2B5EF4-FFF2-40B4-BE49-F238E27FC236}">
                    <a16:creationId xmlns:a16="http://schemas.microsoft.com/office/drawing/2014/main" id="{EE59371F-9D30-432F-B867-28C9C3580F25}"/>
                  </a:ext>
                </a:extLst>
              </p:cNvPr>
              <p:cNvPicPr/>
              <p:nvPr/>
            </p:nvPicPr>
            <p:blipFill>
              <a:blip r:embed="rId5"/>
              <a:stretch>
                <a:fillRect/>
              </a:stretch>
            </p:blipFill>
            <p:spPr>
              <a:xfrm>
                <a:off x="9159431" y="65276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AA5EC1A9-5FF1-4AEA-B33A-297B962716DA}"/>
                  </a:ext>
                </a:extLst>
              </p14:cNvPr>
              <p14:cNvContentPartPr/>
              <p14:nvPr/>
            </p14:nvContentPartPr>
            <p14:xfrm>
              <a:off x="4769591" y="4324067"/>
              <a:ext cx="360" cy="360"/>
            </p14:xfrm>
          </p:contentPart>
        </mc:Choice>
        <mc:Fallback xmlns="">
          <p:pic>
            <p:nvPicPr>
              <p:cNvPr id="15" name="Ink 14">
                <a:extLst>
                  <a:ext uri="{FF2B5EF4-FFF2-40B4-BE49-F238E27FC236}">
                    <a16:creationId xmlns:a16="http://schemas.microsoft.com/office/drawing/2014/main" id="{AA5EC1A9-5FF1-4AEA-B33A-297B962716DA}"/>
                  </a:ext>
                </a:extLst>
              </p:cNvPr>
              <p:cNvPicPr/>
              <p:nvPr/>
            </p:nvPicPr>
            <p:blipFill>
              <a:blip r:embed="rId5"/>
              <a:stretch>
                <a:fillRect/>
              </a:stretch>
            </p:blipFill>
            <p:spPr>
              <a:xfrm>
                <a:off x="4760591" y="43154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43AACA5A-B29D-4ECC-B36D-39B990D95121}"/>
                  </a:ext>
                </a:extLst>
              </p14:cNvPr>
              <p14:cNvContentPartPr/>
              <p14:nvPr/>
            </p14:nvContentPartPr>
            <p14:xfrm>
              <a:off x="2001551" y="889307"/>
              <a:ext cx="360" cy="360"/>
            </p14:xfrm>
          </p:contentPart>
        </mc:Choice>
        <mc:Fallback xmlns="">
          <p:pic>
            <p:nvPicPr>
              <p:cNvPr id="16" name="Ink 15">
                <a:extLst>
                  <a:ext uri="{FF2B5EF4-FFF2-40B4-BE49-F238E27FC236}">
                    <a16:creationId xmlns:a16="http://schemas.microsoft.com/office/drawing/2014/main" id="{43AACA5A-B29D-4ECC-B36D-39B990D95121}"/>
                  </a:ext>
                </a:extLst>
              </p:cNvPr>
              <p:cNvPicPr/>
              <p:nvPr/>
            </p:nvPicPr>
            <p:blipFill>
              <a:blip r:embed="rId5"/>
              <a:stretch>
                <a:fillRect/>
              </a:stretch>
            </p:blipFill>
            <p:spPr>
              <a:xfrm>
                <a:off x="1992911" y="8806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6A45A731-3E1C-4277-B57A-55FF700912BE}"/>
                  </a:ext>
                </a:extLst>
              </p14:cNvPr>
              <p14:cNvContentPartPr/>
              <p14:nvPr/>
            </p14:nvContentPartPr>
            <p14:xfrm>
              <a:off x="9514391" y="2631707"/>
              <a:ext cx="360" cy="360"/>
            </p14:xfrm>
          </p:contentPart>
        </mc:Choice>
        <mc:Fallback xmlns="">
          <p:pic>
            <p:nvPicPr>
              <p:cNvPr id="17" name="Ink 16">
                <a:extLst>
                  <a:ext uri="{FF2B5EF4-FFF2-40B4-BE49-F238E27FC236}">
                    <a16:creationId xmlns:a16="http://schemas.microsoft.com/office/drawing/2014/main" id="{6A45A731-3E1C-4277-B57A-55FF700912BE}"/>
                  </a:ext>
                </a:extLst>
              </p:cNvPr>
              <p:cNvPicPr/>
              <p:nvPr/>
            </p:nvPicPr>
            <p:blipFill>
              <a:blip r:embed="rId5"/>
              <a:stretch>
                <a:fillRect/>
              </a:stretch>
            </p:blipFill>
            <p:spPr>
              <a:xfrm>
                <a:off x="9505391" y="2623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210BB06-85E2-4799-A375-5318810FBC02}"/>
                  </a:ext>
                </a:extLst>
              </p14:cNvPr>
              <p14:cNvContentPartPr/>
              <p14:nvPr/>
            </p14:nvContentPartPr>
            <p14:xfrm>
              <a:off x="8093471" y="4188347"/>
              <a:ext cx="360" cy="360"/>
            </p14:xfrm>
          </p:contentPart>
        </mc:Choice>
        <mc:Fallback xmlns="">
          <p:pic>
            <p:nvPicPr>
              <p:cNvPr id="18" name="Ink 17">
                <a:extLst>
                  <a:ext uri="{FF2B5EF4-FFF2-40B4-BE49-F238E27FC236}">
                    <a16:creationId xmlns:a16="http://schemas.microsoft.com/office/drawing/2014/main" id="{6210BB06-85E2-4799-A375-5318810FBC02}"/>
                  </a:ext>
                </a:extLst>
              </p:cNvPr>
              <p:cNvPicPr/>
              <p:nvPr/>
            </p:nvPicPr>
            <p:blipFill>
              <a:blip r:embed="rId5"/>
              <a:stretch>
                <a:fillRect/>
              </a:stretch>
            </p:blipFill>
            <p:spPr>
              <a:xfrm>
                <a:off x="808483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14B9BA03-1386-40C0-ADC5-7D20CF596AE7}"/>
                  </a:ext>
                </a:extLst>
              </p14:cNvPr>
              <p14:cNvContentPartPr/>
              <p14:nvPr/>
            </p14:nvContentPartPr>
            <p14:xfrm>
              <a:off x="3954191" y="2841947"/>
              <a:ext cx="360" cy="360"/>
            </p14:xfrm>
          </p:contentPart>
        </mc:Choice>
        <mc:Fallback xmlns="">
          <p:pic>
            <p:nvPicPr>
              <p:cNvPr id="19" name="Ink 18">
                <a:extLst>
                  <a:ext uri="{FF2B5EF4-FFF2-40B4-BE49-F238E27FC236}">
                    <a16:creationId xmlns:a16="http://schemas.microsoft.com/office/drawing/2014/main" id="{14B9BA03-1386-40C0-ADC5-7D20CF596AE7}"/>
                  </a:ext>
                </a:extLst>
              </p:cNvPr>
              <p:cNvPicPr/>
              <p:nvPr/>
            </p:nvPicPr>
            <p:blipFill>
              <a:blip r:embed="rId5"/>
              <a:stretch>
                <a:fillRect/>
              </a:stretch>
            </p:blipFill>
            <p:spPr>
              <a:xfrm>
                <a:off x="3945191" y="2832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BC7B4280-B7C3-45FB-87B6-37F595E72042}"/>
                  </a:ext>
                </a:extLst>
              </p14:cNvPr>
              <p14:cNvContentPartPr/>
              <p14:nvPr/>
            </p14:nvContentPartPr>
            <p14:xfrm>
              <a:off x="3954191" y="2841947"/>
              <a:ext cx="360" cy="360"/>
            </p14:xfrm>
          </p:contentPart>
        </mc:Choice>
        <mc:Fallback xmlns="">
          <p:pic>
            <p:nvPicPr>
              <p:cNvPr id="20" name="Ink 19">
                <a:extLst>
                  <a:ext uri="{FF2B5EF4-FFF2-40B4-BE49-F238E27FC236}">
                    <a16:creationId xmlns:a16="http://schemas.microsoft.com/office/drawing/2014/main" id="{BC7B4280-B7C3-45FB-87B6-37F595E72042}"/>
                  </a:ext>
                </a:extLst>
              </p:cNvPr>
              <p:cNvPicPr/>
              <p:nvPr/>
            </p:nvPicPr>
            <p:blipFill>
              <a:blip r:embed="rId5"/>
              <a:stretch>
                <a:fillRect/>
              </a:stretch>
            </p:blipFill>
            <p:spPr>
              <a:xfrm>
                <a:off x="3945191" y="2832947"/>
                <a:ext cx="18000" cy="1800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Autofit/>
          </a:bodyPr>
          <a:lstStyle/>
          <a:p>
            <a:r>
              <a:rPr lang="en-US" altLang="en-US" sz="3600" dirty="0"/>
              <a:t>2) Explain assessment findings to the patient and significant others involved in potential treatment</a:t>
            </a:r>
          </a:p>
        </p:txBody>
      </p:sp>
      <p:sp>
        <p:nvSpPr>
          <p:cNvPr id="51203" name="Rectangle 3"/>
          <p:cNvSpPr>
            <a:spLocks noGrp="1" noChangeArrowheads="1"/>
          </p:cNvSpPr>
          <p:nvPr>
            <p:ph idx="1"/>
          </p:nvPr>
        </p:nvSpPr>
        <p:spPr>
          <a:xfrm>
            <a:off x="358219" y="2057400"/>
            <a:ext cx="10145025" cy="4531935"/>
          </a:xfrm>
        </p:spPr>
        <p:txBody>
          <a:bodyPr/>
          <a:lstStyle/>
          <a:p>
            <a:r>
              <a:rPr lang="en-US" altLang="en-US" dirty="0"/>
              <a:t>Confidentiality regulations</a:t>
            </a:r>
          </a:p>
          <a:p>
            <a:r>
              <a:rPr lang="en-US" altLang="en-US" dirty="0"/>
              <a:t>Effective communication styles</a:t>
            </a:r>
          </a:p>
          <a:p>
            <a:r>
              <a:rPr lang="en-US" altLang="en-US" dirty="0"/>
              <a:t>Factors effecting the patient’s comprehension of assessment findings</a:t>
            </a:r>
          </a:p>
          <a:p>
            <a:r>
              <a:rPr lang="en-US" altLang="en-US" dirty="0"/>
              <a:t>Roles and expectations of others potentially involved in treatment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people looking at the camera&#10;&#10;Description automatically generated">
            <a:extLst>
              <a:ext uri="{FF2B5EF4-FFF2-40B4-BE49-F238E27FC236}">
                <a16:creationId xmlns:a16="http://schemas.microsoft.com/office/drawing/2014/main" id="{CE882648-A75F-4349-A9B5-6212F19266F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4116" t="122" r="8037" b="-122"/>
          <a:stretch/>
        </p:blipFill>
        <p:spPr>
          <a:xfrm>
            <a:off x="1" y="0"/>
            <a:ext cx="5943600" cy="6858000"/>
          </a:xfrm>
        </p:spPr>
      </p:pic>
      <p:sp>
        <p:nvSpPr>
          <p:cNvPr id="53250" name="Rectangle 2"/>
          <p:cNvSpPr>
            <a:spLocks noGrp="1" noChangeArrowheads="1"/>
          </p:cNvSpPr>
          <p:nvPr>
            <p:ph type="title"/>
          </p:nvPr>
        </p:nvSpPr>
        <p:spPr>
          <a:xfrm>
            <a:off x="6248400" y="365125"/>
            <a:ext cx="4114800" cy="2606675"/>
          </a:xfrm>
        </p:spPr>
        <p:txBody>
          <a:bodyPr/>
          <a:lstStyle/>
          <a:p>
            <a:r>
              <a:rPr lang="en-US" altLang="en-US" sz="2800" dirty="0"/>
              <a:t>3) Provide the patient and significant others with clarification and further information as needed</a:t>
            </a:r>
          </a:p>
        </p:txBody>
      </p:sp>
      <p:sp>
        <p:nvSpPr>
          <p:cNvPr id="53251" name="Rectangle 3"/>
          <p:cNvSpPr>
            <a:spLocks noGrp="1" noChangeArrowheads="1"/>
          </p:cNvSpPr>
          <p:nvPr>
            <p:ph idx="1"/>
          </p:nvPr>
        </p:nvSpPr>
        <p:spPr>
          <a:xfrm>
            <a:off x="6248400" y="2971800"/>
            <a:ext cx="4114800" cy="3617535"/>
          </a:xfrm>
        </p:spPr>
        <p:txBody>
          <a:bodyPr/>
          <a:lstStyle/>
          <a:p>
            <a:r>
              <a:rPr lang="en-US" altLang="en-US" sz="2400" dirty="0"/>
              <a:t>Effective communication styles</a:t>
            </a:r>
          </a:p>
          <a:p>
            <a:endParaRPr lang="en-US" altLang="en-US" sz="2400" dirty="0"/>
          </a:p>
          <a:p>
            <a:r>
              <a:rPr lang="en-US" altLang="en-US" sz="2400" dirty="0"/>
              <a:t>Methods to elicit feedback</a:t>
            </a:r>
          </a:p>
          <a:p>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Autofit/>
          </a:bodyPr>
          <a:lstStyle/>
          <a:p>
            <a:r>
              <a:rPr lang="en-US" altLang="en-US" sz="3600" dirty="0"/>
              <a:t>4) Examine treatment implications in collaboration with the patient and significant others</a:t>
            </a:r>
          </a:p>
        </p:txBody>
      </p:sp>
      <p:sp>
        <p:nvSpPr>
          <p:cNvPr id="55299" name="Rectangle 3"/>
          <p:cNvSpPr>
            <a:spLocks noGrp="1" noChangeArrowheads="1"/>
          </p:cNvSpPr>
          <p:nvPr>
            <p:ph idx="1"/>
          </p:nvPr>
        </p:nvSpPr>
        <p:spPr/>
        <p:txBody>
          <a:bodyPr/>
          <a:lstStyle/>
          <a:p>
            <a:r>
              <a:rPr lang="en-US" altLang="en-US" dirty="0"/>
              <a:t>Available treatment modalities, patient placement criteria, and cost issues</a:t>
            </a:r>
          </a:p>
          <a:p>
            <a:r>
              <a:rPr lang="en-US" altLang="en-US" dirty="0"/>
              <a:t>The effectiveness of the various treatment models based on current research</a:t>
            </a:r>
          </a:p>
          <a:p>
            <a:r>
              <a:rPr lang="en-US" altLang="en-US" dirty="0"/>
              <a:t>Implications of various treatment alternatives, including no treatment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EF4F1A8-B552-4248-BEA2-D5A92D81D96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618" r="-2094"/>
          <a:stretch/>
        </p:blipFill>
        <p:spPr>
          <a:xfrm>
            <a:off x="0" y="0"/>
            <a:ext cx="6248399" cy="6858000"/>
          </a:xfrm>
        </p:spPr>
      </p:pic>
      <p:sp>
        <p:nvSpPr>
          <p:cNvPr id="49154" name="Rectangle 2"/>
          <p:cNvSpPr>
            <a:spLocks noGrp="1" noChangeArrowheads="1"/>
          </p:cNvSpPr>
          <p:nvPr>
            <p:ph type="title"/>
          </p:nvPr>
        </p:nvSpPr>
        <p:spPr>
          <a:xfrm>
            <a:off x="6248400" y="365125"/>
            <a:ext cx="4114800" cy="2140074"/>
          </a:xfrm>
        </p:spPr>
        <p:txBody>
          <a:bodyPr>
            <a:noAutofit/>
          </a:bodyPr>
          <a:lstStyle/>
          <a:p>
            <a:r>
              <a:rPr lang="en-US" altLang="en-US" sz="2800" dirty="0"/>
              <a:t>5) Confirm the readiness of the patient and significant others to participate in treatment</a:t>
            </a:r>
          </a:p>
        </p:txBody>
      </p:sp>
      <p:sp>
        <p:nvSpPr>
          <p:cNvPr id="49155" name="Rectangle 3"/>
          <p:cNvSpPr>
            <a:spLocks noGrp="1" noChangeArrowheads="1"/>
          </p:cNvSpPr>
          <p:nvPr>
            <p:ph idx="1"/>
          </p:nvPr>
        </p:nvSpPr>
        <p:spPr>
          <a:xfrm>
            <a:off x="6248400" y="2557547"/>
            <a:ext cx="4114800" cy="4031788"/>
          </a:xfrm>
        </p:spPr>
        <p:txBody>
          <a:bodyPr>
            <a:normAutofit/>
          </a:bodyPr>
          <a:lstStyle/>
          <a:p>
            <a:r>
              <a:rPr lang="en-US" altLang="en-US" sz="2400" dirty="0"/>
              <a:t>Motivational processes</a:t>
            </a:r>
          </a:p>
          <a:p>
            <a:endParaRPr lang="en-US" altLang="en-US" sz="2400" dirty="0"/>
          </a:p>
          <a:p>
            <a:r>
              <a:rPr lang="en-US" altLang="en-US" sz="2400" dirty="0"/>
              <a:t>Stages of change model</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309A788-8D2A-40EF-8321-FB1D2F517FE3}"/>
                  </a:ext>
                </a:extLst>
              </p14:cNvPr>
              <p14:cNvContentPartPr/>
              <p14:nvPr/>
            </p14:nvContentPartPr>
            <p14:xfrm>
              <a:off x="5819711" y="4188347"/>
              <a:ext cx="360" cy="360"/>
            </p14:xfrm>
          </p:contentPart>
        </mc:Choice>
        <mc:Fallback xmlns="">
          <p:pic>
            <p:nvPicPr>
              <p:cNvPr id="9" name="Ink 8">
                <a:extLst>
                  <a:ext uri="{FF2B5EF4-FFF2-40B4-BE49-F238E27FC236}">
                    <a16:creationId xmlns:a16="http://schemas.microsoft.com/office/drawing/2014/main" id="{3309A788-8D2A-40EF-8321-FB1D2F517FE3}"/>
                  </a:ext>
                </a:extLst>
              </p:cNvPr>
              <p:cNvPicPr/>
              <p:nvPr/>
            </p:nvPicPr>
            <p:blipFill>
              <a:blip r:embed="rId5"/>
              <a:stretch>
                <a:fillRect/>
              </a:stretch>
            </p:blipFill>
            <p:spPr>
              <a:xfrm>
                <a:off x="581071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0E3BDE8C-5B7B-4791-A437-7720A4AA7566}"/>
                  </a:ext>
                </a:extLst>
              </p14:cNvPr>
              <p14:cNvContentPartPr/>
              <p14:nvPr/>
            </p14:nvContentPartPr>
            <p14:xfrm>
              <a:off x="5004311" y="4286987"/>
              <a:ext cx="360" cy="360"/>
            </p14:xfrm>
          </p:contentPart>
        </mc:Choice>
        <mc:Fallback xmlns="">
          <p:pic>
            <p:nvPicPr>
              <p:cNvPr id="10" name="Ink 9">
                <a:extLst>
                  <a:ext uri="{FF2B5EF4-FFF2-40B4-BE49-F238E27FC236}">
                    <a16:creationId xmlns:a16="http://schemas.microsoft.com/office/drawing/2014/main" id="{0E3BDE8C-5B7B-4791-A437-7720A4AA7566}"/>
                  </a:ext>
                </a:extLst>
              </p:cNvPr>
              <p:cNvPicPr/>
              <p:nvPr/>
            </p:nvPicPr>
            <p:blipFill>
              <a:blip r:embed="rId5"/>
              <a:stretch>
                <a:fillRect/>
              </a:stretch>
            </p:blipFill>
            <p:spPr>
              <a:xfrm>
                <a:off x="4995311" y="4278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33450A4-9E90-4374-BB49-F6290B5A550B}"/>
                  </a:ext>
                </a:extLst>
              </p14:cNvPr>
              <p14:cNvContentPartPr/>
              <p14:nvPr/>
            </p14:nvContentPartPr>
            <p14:xfrm>
              <a:off x="4398791" y="2557547"/>
              <a:ext cx="360" cy="360"/>
            </p14:xfrm>
          </p:contentPart>
        </mc:Choice>
        <mc:Fallback xmlns="">
          <p:pic>
            <p:nvPicPr>
              <p:cNvPr id="11" name="Ink 10">
                <a:extLst>
                  <a:ext uri="{FF2B5EF4-FFF2-40B4-BE49-F238E27FC236}">
                    <a16:creationId xmlns:a16="http://schemas.microsoft.com/office/drawing/2014/main" id="{333450A4-9E90-4374-BB49-F6290B5A550B}"/>
                  </a:ext>
                </a:extLst>
              </p:cNvPr>
              <p:cNvPicPr/>
              <p:nvPr/>
            </p:nvPicPr>
            <p:blipFill>
              <a:blip r:embed="rId5"/>
              <a:stretch>
                <a:fillRect/>
              </a:stretch>
            </p:blipFill>
            <p:spPr>
              <a:xfrm>
                <a:off x="4390151" y="25485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C80388F3-4995-459E-A592-C30FA578D9B5}"/>
                  </a:ext>
                </a:extLst>
              </p14:cNvPr>
              <p14:cNvContentPartPr/>
              <p14:nvPr/>
            </p14:nvContentPartPr>
            <p14:xfrm>
              <a:off x="2075711" y="2161547"/>
              <a:ext cx="360" cy="360"/>
            </p14:xfrm>
          </p:contentPart>
        </mc:Choice>
        <mc:Fallback xmlns="">
          <p:pic>
            <p:nvPicPr>
              <p:cNvPr id="12" name="Ink 11">
                <a:extLst>
                  <a:ext uri="{FF2B5EF4-FFF2-40B4-BE49-F238E27FC236}">
                    <a16:creationId xmlns:a16="http://schemas.microsoft.com/office/drawing/2014/main" id="{C80388F3-4995-459E-A592-C30FA578D9B5}"/>
                  </a:ext>
                </a:extLst>
              </p:cNvPr>
              <p:cNvPicPr/>
              <p:nvPr/>
            </p:nvPicPr>
            <p:blipFill>
              <a:blip r:embed="rId5"/>
              <a:stretch>
                <a:fillRect/>
              </a:stretch>
            </p:blipFill>
            <p:spPr>
              <a:xfrm>
                <a:off x="2067071" y="21529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66305D7F-628F-4A59-9789-2D4A8EF3344F}"/>
                  </a:ext>
                </a:extLst>
              </p14:cNvPr>
              <p14:cNvContentPartPr/>
              <p14:nvPr/>
            </p14:nvContentPartPr>
            <p14:xfrm>
              <a:off x="5016911" y="4188347"/>
              <a:ext cx="360" cy="360"/>
            </p14:xfrm>
          </p:contentPart>
        </mc:Choice>
        <mc:Fallback xmlns="">
          <p:pic>
            <p:nvPicPr>
              <p:cNvPr id="13" name="Ink 12">
                <a:extLst>
                  <a:ext uri="{FF2B5EF4-FFF2-40B4-BE49-F238E27FC236}">
                    <a16:creationId xmlns:a16="http://schemas.microsoft.com/office/drawing/2014/main" id="{66305D7F-628F-4A59-9789-2D4A8EF3344F}"/>
                  </a:ext>
                </a:extLst>
              </p:cNvPr>
              <p:cNvPicPr/>
              <p:nvPr/>
            </p:nvPicPr>
            <p:blipFill>
              <a:blip r:embed="rId5"/>
              <a:stretch>
                <a:fillRect/>
              </a:stretch>
            </p:blipFill>
            <p:spPr>
              <a:xfrm>
                <a:off x="500791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EE59371F-9D30-432F-B867-28C9C3580F25}"/>
                  </a:ext>
                </a:extLst>
              </p14:cNvPr>
              <p14:cNvContentPartPr/>
              <p14:nvPr/>
            </p14:nvContentPartPr>
            <p14:xfrm>
              <a:off x="9168071" y="6536627"/>
              <a:ext cx="360" cy="360"/>
            </p14:xfrm>
          </p:contentPart>
        </mc:Choice>
        <mc:Fallback xmlns="">
          <p:pic>
            <p:nvPicPr>
              <p:cNvPr id="14" name="Ink 13">
                <a:extLst>
                  <a:ext uri="{FF2B5EF4-FFF2-40B4-BE49-F238E27FC236}">
                    <a16:creationId xmlns:a16="http://schemas.microsoft.com/office/drawing/2014/main" id="{EE59371F-9D30-432F-B867-28C9C3580F25}"/>
                  </a:ext>
                </a:extLst>
              </p:cNvPr>
              <p:cNvPicPr/>
              <p:nvPr/>
            </p:nvPicPr>
            <p:blipFill>
              <a:blip r:embed="rId5"/>
              <a:stretch>
                <a:fillRect/>
              </a:stretch>
            </p:blipFill>
            <p:spPr>
              <a:xfrm>
                <a:off x="9159431" y="65276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AA5EC1A9-5FF1-4AEA-B33A-297B962716DA}"/>
                  </a:ext>
                </a:extLst>
              </p14:cNvPr>
              <p14:cNvContentPartPr/>
              <p14:nvPr/>
            </p14:nvContentPartPr>
            <p14:xfrm>
              <a:off x="4769591" y="4324067"/>
              <a:ext cx="360" cy="360"/>
            </p14:xfrm>
          </p:contentPart>
        </mc:Choice>
        <mc:Fallback xmlns="">
          <p:pic>
            <p:nvPicPr>
              <p:cNvPr id="15" name="Ink 14">
                <a:extLst>
                  <a:ext uri="{FF2B5EF4-FFF2-40B4-BE49-F238E27FC236}">
                    <a16:creationId xmlns:a16="http://schemas.microsoft.com/office/drawing/2014/main" id="{AA5EC1A9-5FF1-4AEA-B33A-297B962716DA}"/>
                  </a:ext>
                </a:extLst>
              </p:cNvPr>
              <p:cNvPicPr/>
              <p:nvPr/>
            </p:nvPicPr>
            <p:blipFill>
              <a:blip r:embed="rId5"/>
              <a:stretch>
                <a:fillRect/>
              </a:stretch>
            </p:blipFill>
            <p:spPr>
              <a:xfrm>
                <a:off x="4760591" y="43154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43AACA5A-B29D-4ECC-B36D-39B990D95121}"/>
                  </a:ext>
                </a:extLst>
              </p14:cNvPr>
              <p14:cNvContentPartPr/>
              <p14:nvPr/>
            </p14:nvContentPartPr>
            <p14:xfrm>
              <a:off x="2001551" y="889307"/>
              <a:ext cx="360" cy="360"/>
            </p14:xfrm>
          </p:contentPart>
        </mc:Choice>
        <mc:Fallback xmlns="">
          <p:pic>
            <p:nvPicPr>
              <p:cNvPr id="16" name="Ink 15">
                <a:extLst>
                  <a:ext uri="{FF2B5EF4-FFF2-40B4-BE49-F238E27FC236}">
                    <a16:creationId xmlns:a16="http://schemas.microsoft.com/office/drawing/2014/main" id="{43AACA5A-B29D-4ECC-B36D-39B990D95121}"/>
                  </a:ext>
                </a:extLst>
              </p:cNvPr>
              <p:cNvPicPr/>
              <p:nvPr/>
            </p:nvPicPr>
            <p:blipFill>
              <a:blip r:embed="rId5"/>
              <a:stretch>
                <a:fillRect/>
              </a:stretch>
            </p:blipFill>
            <p:spPr>
              <a:xfrm>
                <a:off x="1992911" y="8806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6A45A731-3E1C-4277-B57A-55FF700912BE}"/>
                  </a:ext>
                </a:extLst>
              </p14:cNvPr>
              <p14:cNvContentPartPr/>
              <p14:nvPr/>
            </p14:nvContentPartPr>
            <p14:xfrm>
              <a:off x="9514391" y="2631707"/>
              <a:ext cx="360" cy="360"/>
            </p14:xfrm>
          </p:contentPart>
        </mc:Choice>
        <mc:Fallback xmlns="">
          <p:pic>
            <p:nvPicPr>
              <p:cNvPr id="17" name="Ink 16">
                <a:extLst>
                  <a:ext uri="{FF2B5EF4-FFF2-40B4-BE49-F238E27FC236}">
                    <a16:creationId xmlns:a16="http://schemas.microsoft.com/office/drawing/2014/main" id="{6A45A731-3E1C-4277-B57A-55FF700912BE}"/>
                  </a:ext>
                </a:extLst>
              </p:cNvPr>
              <p:cNvPicPr/>
              <p:nvPr/>
            </p:nvPicPr>
            <p:blipFill>
              <a:blip r:embed="rId5"/>
              <a:stretch>
                <a:fillRect/>
              </a:stretch>
            </p:blipFill>
            <p:spPr>
              <a:xfrm>
                <a:off x="9505391" y="2623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210BB06-85E2-4799-A375-5318810FBC02}"/>
                  </a:ext>
                </a:extLst>
              </p14:cNvPr>
              <p14:cNvContentPartPr/>
              <p14:nvPr/>
            </p14:nvContentPartPr>
            <p14:xfrm>
              <a:off x="8093471" y="4188347"/>
              <a:ext cx="360" cy="360"/>
            </p14:xfrm>
          </p:contentPart>
        </mc:Choice>
        <mc:Fallback xmlns="">
          <p:pic>
            <p:nvPicPr>
              <p:cNvPr id="18" name="Ink 17">
                <a:extLst>
                  <a:ext uri="{FF2B5EF4-FFF2-40B4-BE49-F238E27FC236}">
                    <a16:creationId xmlns:a16="http://schemas.microsoft.com/office/drawing/2014/main" id="{6210BB06-85E2-4799-A375-5318810FBC02}"/>
                  </a:ext>
                </a:extLst>
              </p:cNvPr>
              <p:cNvPicPr/>
              <p:nvPr/>
            </p:nvPicPr>
            <p:blipFill>
              <a:blip r:embed="rId5"/>
              <a:stretch>
                <a:fillRect/>
              </a:stretch>
            </p:blipFill>
            <p:spPr>
              <a:xfrm>
                <a:off x="8084831" y="41793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14B9BA03-1386-40C0-ADC5-7D20CF596AE7}"/>
                  </a:ext>
                </a:extLst>
              </p14:cNvPr>
              <p14:cNvContentPartPr/>
              <p14:nvPr/>
            </p14:nvContentPartPr>
            <p14:xfrm>
              <a:off x="3954191" y="2841947"/>
              <a:ext cx="360" cy="360"/>
            </p14:xfrm>
          </p:contentPart>
        </mc:Choice>
        <mc:Fallback xmlns="">
          <p:pic>
            <p:nvPicPr>
              <p:cNvPr id="19" name="Ink 18">
                <a:extLst>
                  <a:ext uri="{FF2B5EF4-FFF2-40B4-BE49-F238E27FC236}">
                    <a16:creationId xmlns:a16="http://schemas.microsoft.com/office/drawing/2014/main" id="{14B9BA03-1386-40C0-ADC5-7D20CF596AE7}"/>
                  </a:ext>
                </a:extLst>
              </p:cNvPr>
              <p:cNvPicPr/>
              <p:nvPr/>
            </p:nvPicPr>
            <p:blipFill>
              <a:blip r:embed="rId5"/>
              <a:stretch>
                <a:fillRect/>
              </a:stretch>
            </p:blipFill>
            <p:spPr>
              <a:xfrm>
                <a:off x="3945191" y="2832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BC7B4280-B7C3-45FB-87B6-37F595E72042}"/>
                  </a:ext>
                </a:extLst>
              </p14:cNvPr>
              <p14:cNvContentPartPr/>
              <p14:nvPr/>
            </p14:nvContentPartPr>
            <p14:xfrm>
              <a:off x="3954191" y="2841947"/>
              <a:ext cx="360" cy="360"/>
            </p14:xfrm>
          </p:contentPart>
        </mc:Choice>
        <mc:Fallback xmlns="">
          <p:pic>
            <p:nvPicPr>
              <p:cNvPr id="20" name="Ink 19">
                <a:extLst>
                  <a:ext uri="{FF2B5EF4-FFF2-40B4-BE49-F238E27FC236}">
                    <a16:creationId xmlns:a16="http://schemas.microsoft.com/office/drawing/2014/main" id="{BC7B4280-B7C3-45FB-87B6-37F595E72042}"/>
                  </a:ext>
                </a:extLst>
              </p:cNvPr>
              <p:cNvPicPr/>
              <p:nvPr/>
            </p:nvPicPr>
            <p:blipFill>
              <a:blip r:embed="rId5"/>
              <a:stretch>
                <a:fillRect/>
              </a:stretch>
            </p:blipFill>
            <p:spPr>
              <a:xfrm>
                <a:off x="3945191" y="2832947"/>
                <a:ext cx="18000" cy="18000"/>
              </a:xfrm>
              <a:prstGeom prst="rect">
                <a:avLst/>
              </a:prstGeom>
            </p:spPr>
          </p:pic>
        </mc:Fallback>
      </mc:AlternateContent>
    </p:spTree>
    <p:extLst>
      <p:ext uri="{BB962C8B-B14F-4D97-AF65-F5344CB8AC3E}">
        <p14:creationId xmlns:p14="http://schemas.microsoft.com/office/powerpoint/2010/main" val="4265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dirty="0"/>
              <a:t>6) Prioritize patient needs in the order they will be addressed</a:t>
            </a:r>
          </a:p>
        </p:txBody>
      </p:sp>
      <p:sp>
        <p:nvSpPr>
          <p:cNvPr id="59395" name="Rectangle 3"/>
          <p:cNvSpPr>
            <a:spLocks noGrp="1" noChangeArrowheads="1"/>
          </p:cNvSpPr>
          <p:nvPr>
            <p:ph idx="1"/>
          </p:nvPr>
        </p:nvSpPr>
        <p:spPr/>
        <p:txBody>
          <a:bodyPr/>
          <a:lstStyle/>
          <a:p>
            <a:r>
              <a:rPr lang="en-US" altLang="en-US" dirty="0"/>
              <a:t>Treatment sequencing and the continuum of care</a:t>
            </a:r>
          </a:p>
          <a:p>
            <a:endParaRPr lang="en-US" altLang="en-US" dirty="0"/>
          </a:p>
          <a:p>
            <a:r>
              <a:rPr lang="en-US" altLang="en-US" dirty="0"/>
              <a:t>Hierarchy of needs</a:t>
            </a:r>
          </a:p>
          <a:p>
            <a:endParaRPr lang="en-US" altLang="en-US" dirty="0"/>
          </a:p>
          <a:p>
            <a:r>
              <a:rPr lang="en-US" altLang="en-US" dirty="0"/>
              <a:t>Interrelationship among patient needs and problems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42EF6F-61CE-44ED-9EDA-8E367191B67C}"/>
              </a:ext>
            </a:extLst>
          </p:cNvPr>
          <p:cNvSpPr txBox="1">
            <a:spLocks/>
          </p:cNvSpPr>
          <p:nvPr/>
        </p:nvSpPr>
        <p:spPr>
          <a:xfrm>
            <a:off x="9181974" y="318183"/>
            <a:ext cx="2849602" cy="20711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600" kern="1200">
                <a:solidFill>
                  <a:schemeClr val="bg1"/>
                </a:solidFill>
                <a:latin typeface="Tw Cen MT Condensed" panose="020B0606020104020203"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rPr>
              <a:t>Essential Substance Abuse Skills webinar series</a:t>
            </a:r>
          </a:p>
        </p:txBody>
      </p:sp>
      <p:pic>
        <p:nvPicPr>
          <p:cNvPr id="1026" name="Picture 2" descr="Map of the US Domestic ATTCs">
            <a:extLst>
              <a:ext uri="{FF2B5EF4-FFF2-40B4-BE49-F238E27FC236}">
                <a16:creationId xmlns:a16="http://schemas.microsoft.com/office/drawing/2014/main" id="{BDA7FED8-1F79-4A70-8DD3-4F9D56F72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8244590" cy="58695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9B58A459-C9D5-404C-8A30-6126F79CCDE2}"/>
              </a:ext>
            </a:extLst>
          </p:cNvPr>
          <p:cNvSpPr txBox="1">
            <a:spLocks/>
          </p:cNvSpPr>
          <p:nvPr/>
        </p:nvSpPr>
        <p:spPr>
          <a:xfrm>
            <a:off x="831850" y="6081307"/>
            <a:ext cx="10515600" cy="60325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webinar is provided by the National American Indian &amp; Alaska Native ATTC, a program funded by the Substance Abuse and Mental Health Services Administration (SAMHSA).</a:t>
            </a:r>
          </a:p>
        </p:txBody>
      </p:sp>
    </p:spTree>
    <p:extLst>
      <p:ext uri="{BB962C8B-B14F-4D97-AF65-F5344CB8AC3E}">
        <p14:creationId xmlns:p14="http://schemas.microsoft.com/office/powerpoint/2010/main" val="224740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10;&#10;Description automatically generated">
            <a:extLst>
              <a:ext uri="{FF2B5EF4-FFF2-40B4-BE49-F238E27FC236}">
                <a16:creationId xmlns:a16="http://schemas.microsoft.com/office/drawing/2014/main" id="{C318290D-03AD-49BC-95F4-2140C6EA79D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0396" t="46" r="1826" b="-46"/>
          <a:stretch/>
        </p:blipFill>
        <p:spPr>
          <a:xfrm>
            <a:off x="1" y="0"/>
            <a:ext cx="5943600" cy="6858000"/>
          </a:xfrm>
        </p:spPr>
      </p:pic>
      <p:sp>
        <p:nvSpPr>
          <p:cNvPr id="61442" name="Rectangle 2"/>
          <p:cNvSpPr>
            <a:spLocks noGrp="1" noChangeArrowheads="1"/>
          </p:cNvSpPr>
          <p:nvPr>
            <p:ph type="title"/>
          </p:nvPr>
        </p:nvSpPr>
        <p:spPr>
          <a:xfrm>
            <a:off x="6248400" y="365125"/>
            <a:ext cx="4114800" cy="2073275"/>
          </a:xfrm>
        </p:spPr>
        <p:txBody>
          <a:bodyPr>
            <a:noAutofit/>
          </a:bodyPr>
          <a:lstStyle/>
          <a:p>
            <a:r>
              <a:rPr lang="en-US" altLang="en-US" sz="2800" dirty="0"/>
              <a:t>7) Formulate mutually agreed upon and measurable treatment outcome statements for each need</a:t>
            </a:r>
          </a:p>
        </p:txBody>
      </p:sp>
      <p:sp>
        <p:nvSpPr>
          <p:cNvPr id="61443" name="Rectangle 3"/>
          <p:cNvSpPr>
            <a:spLocks noGrp="1" noChangeArrowheads="1"/>
          </p:cNvSpPr>
          <p:nvPr>
            <p:ph idx="1"/>
          </p:nvPr>
        </p:nvSpPr>
        <p:spPr>
          <a:xfrm>
            <a:off x="6248400" y="2590800"/>
            <a:ext cx="4114800" cy="3998535"/>
          </a:xfrm>
        </p:spPr>
        <p:txBody>
          <a:bodyPr>
            <a:normAutofit lnSpcReduction="10000"/>
          </a:bodyPr>
          <a:lstStyle/>
          <a:p>
            <a:r>
              <a:rPr lang="en-US" altLang="en-US" sz="2800" dirty="0"/>
              <a:t>Levels of patient motivation</a:t>
            </a:r>
          </a:p>
          <a:p>
            <a:endParaRPr lang="en-US" altLang="en-US" sz="2800" dirty="0"/>
          </a:p>
          <a:p>
            <a:r>
              <a:rPr lang="en-US" altLang="en-US" sz="2800" dirty="0"/>
              <a:t>Treatment needs of diverse populations</a:t>
            </a:r>
          </a:p>
          <a:p>
            <a:endParaRPr lang="en-US" altLang="en-US" sz="2800" dirty="0"/>
          </a:p>
          <a:p>
            <a:r>
              <a:rPr lang="en-US" altLang="en-US" sz="2800" dirty="0"/>
              <a:t>How to write measurable outcome statements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a:t>8) Identify appropriate strategies for each outcome</a:t>
            </a:r>
          </a:p>
        </p:txBody>
      </p:sp>
      <p:sp>
        <p:nvSpPr>
          <p:cNvPr id="63491" name="Rectangle 3"/>
          <p:cNvSpPr>
            <a:spLocks noGrp="1" noChangeArrowheads="1"/>
          </p:cNvSpPr>
          <p:nvPr>
            <p:ph idx="1"/>
          </p:nvPr>
        </p:nvSpPr>
        <p:spPr/>
        <p:txBody>
          <a:bodyPr/>
          <a:lstStyle/>
          <a:p>
            <a:r>
              <a:rPr lang="en-US" altLang="en-US" dirty="0"/>
              <a:t>Intervention strategies</a:t>
            </a:r>
          </a:p>
          <a:p>
            <a:endParaRPr lang="en-US" altLang="en-US" dirty="0"/>
          </a:p>
          <a:p>
            <a:r>
              <a:rPr lang="en-US" altLang="en-US" dirty="0"/>
              <a:t>Level of patient’s interest in making specific changes</a:t>
            </a:r>
          </a:p>
          <a:p>
            <a:endParaRPr lang="en-US" altLang="en-US" dirty="0"/>
          </a:p>
          <a:p>
            <a:r>
              <a:rPr lang="en-US" altLang="en-US" dirty="0"/>
              <a:t>Treatment issues with diverse populations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dirty="0"/>
              <a:t>9) Coordinate treatment activities and community resources</a:t>
            </a:r>
          </a:p>
        </p:txBody>
      </p:sp>
      <p:sp>
        <p:nvSpPr>
          <p:cNvPr id="65539" name="Rectangle 3"/>
          <p:cNvSpPr>
            <a:spLocks noGrp="1" noChangeArrowheads="1"/>
          </p:cNvSpPr>
          <p:nvPr>
            <p:ph idx="1"/>
          </p:nvPr>
        </p:nvSpPr>
        <p:spPr/>
        <p:txBody>
          <a:bodyPr>
            <a:normAutofit fontScale="62500" lnSpcReduction="20000"/>
          </a:bodyPr>
          <a:lstStyle/>
          <a:p>
            <a:r>
              <a:rPr lang="en-US" altLang="en-US" dirty="0"/>
              <a:t>Coordinate treatment activities and community resources with prioritized patient needs in a manner consistent with the patient’s diagnosis and existing placement criteria </a:t>
            </a:r>
          </a:p>
          <a:p>
            <a:endParaRPr lang="en-US" altLang="en-US" dirty="0"/>
          </a:p>
          <a:p>
            <a:r>
              <a:rPr lang="en-US" altLang="en-US" dirty="0"/>
              <a:t>Treatment modalities and community resources</a:t>
            </a:r>
          </a:p>
          <a:p>
            <a:endParaRPr lang="en-US" altLang="en-US" dirty="0"/>
          </a:p>
          <a:p>
            <a:r>
              <a:rPr lang="en-US" altLang="en-US" dirty="0"/>
              <a:t>Contributions of other professions and mutual-help or self-help support groups</a:t>
            </a:r>
          </a:p>
          <a:p>
            <a:endParaRPr lang="en-US" altLang="en-US" dirty="0"/>
          </a:p>
          <a:p>
            <a:r>
              <a:rPr lang="en-US" altLang="en-US" dirty="0"/>
              <a:t>Current placement criteria</a:t>
            </a:r>
          </a:p>
          <a:p>
            <a:endParaRPr lang="en-US" altLang="en-US" dirty="0"/>
          </a:p>
          <a:p>
            <a:r>
              <a:rPr lang="en-US" altLang="en-US" dirty="0"/>
              <a:t>The importance of patient’s racial or ethnic culture, age, developmental level, gender, and life circumstances in coordinating resources to patient needs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Autofit/>
          </a:bodyPr>
          <a:lstStyle/>
          <a:p>
            <a:r>
              <a:rPr lang="en-US" altLang="en-US" sz="3600" dirty="0"/>
              <a:t>10) Develop with the patient a mutually acceptable plan of action and method for monitoring and evaluating progress</a:t>
            </a:r>
          </a:p>
        </p:txBody>
      </p:sp>
      <p:sp>
        <p:nvSpPr>
          <p:cNvPr id="67587" name="Rectangle 3"/>
          <p:cNvSpPr>
            <a:spLocks noGrp="1" noChangeArrowheads="1"/>
          </p:cNvSpPr>
          <p:nvPr>
            <p:ph idx="1"/>
          </p:nvPr>
        </p:nvSpPr>
        <p:spPr>
          <a:xfrm>
            <a:off x="358219" y="1981200"/>
            <a:ext cx="10145025" cy="4608135"/>
          </a:xfrm>
        </p:spPr>
        <p:txBody>
          <a:bodyPr/>
          <a:lstStyle/>
          <a:p>
            <a:r>
              <a:rPr lang="en-US" altLang="en-US" dirty="0"/>
              <a:t>The relationship among problem statements, desired outcomes, and treatment strategies</a:t>
            </a:r>
          </a:p>
          <a:p>
            <a:endParaRPr lang="en-US" altLang="en-US" dirty="0"/>
          </a:p>
          <a:p>
            <a:r>
              <a:rPr lang="en-US" altLang="en-US" dirty="0"/>
              <a:t>Short- and long-term treatment planning</a:t>
            </a:r>
          </a:p>
          <a:p>
            <a:endParaRPr lang="en-US" altLang="en-US" dirty="0"/>
          </a:p>
          <a:p>
            <a:r>
              <a:rPr lang="en-US" altLang="en-US" dirty="0"/>
              <a:t>Evaluation methodology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Autofit/>
          </a:bodyPr>
          <a:lstStyle/>
          <a:p>
            <a:r>
              <a:rPr lang="en-US" altLang="en-US" sz="3600" dirty="0"/>
              <a:t>11) Inform patient of confidentiality rights, program procedures that safeguard them, and the exceptions imposed by regulations</a:t>
            </a:r>
          </a:p>
        </p:txBody>
      </p:sp>
      <p:sp>
        <p:nvSpPr>
          <p:cNvPr id="69635" name="Rectangle 3"/>
          <p:cNvSpPr>
            <a:spLocks noGrp="1" noChangeArrowheads="1"/>
          </p:cNvSpPr>
          <p:nvPr>
            <p:ph idx="1"/>
          </p:nvPr>
        </p:nvSpPr>
        <p:spPr>
          <a:xfrm>
            <a:off x="358219" y="2057400"/>
            <a:ext cx="10145025" cy="4531935"/>
          </a:xfrm>
        </p:spPr>
        <p:txBody>
          <a:bodyPr/>
          <a:lstStyle/>
          <a:p>
            <a:r>
              <a:rPr lang="en-US" altLang="en-US" dirty="0"/>
              <a:t>Federal, State, and agency confidentiality regulations, requirements, and policies</a:t>
            </a:r>
          </a:p>
          <a:p>
            <a:endParaRPr lang="en-US" altLang="en-US" dirty="0"/>
          </a:p>
          <a:p>
            <a:r>
              <a:rPr lang="en-US" altLang="en-US" dirty="0"/>
              <a:t>Resources for legal consultation</a:t>
            </a:r>
          </a:p>
          <a:p>
            <a:endParaRPr lang="en-US" altLang="en-US" dirty="0"/>
          </a:p>
          <a:p>
            <a:r>
              <a:rPr lang="en-US" altLang="en-US" dirty="0"/>
              <a:t>Effective communication styles</a:t>
            </a:r>
          </a:p>
          <a:p>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riding on the back of a bicycle&#10;&#10;Description automatically generated">
            <a:extLst>
              <a:ext uri="{FF2B5EF4-FFF2-40B4-BE49-F238E27FC236}">
                <a16:creationId xmlns:a16="http://schemas.microsoft.com/office/drawing/2014/main" id="{0F38083B-194E-4032-9805-2167EDC9610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8923" r="28923"/>
          <a:stretch>
            <a:fillRect/>
          </a:stretch>
        </p:blipFill>
        <p:spPr/>
      </p:pic>
      <p:sp>
        <p:nvSpPr>
          <p:cNvPr id="71682" name="Rectangle 2"/>
          <p:cNvSpPr>
            <a:spLocks noGrp="1" noChangeArrowheads="1"/>
          </p:cNvSpPr>
          <p:nvPr>
            <p:ph type="title"/>
          </p:nvPr>
        </p:nvSpPr>
        <p:spPr>
          <a:xfrm>
            <a:off x="4648200" y="365125"/>
            <a:ext cx="5715000" cy="1692275"/>
          </a:xfrm>
        </p:spPr>
        <p:txBody>
          <a:bodyPr>
            <a:noAutofit/>
          </a:bodyPr>
          <a:lstStyle/>
          <a:p>
            <a:r>
              <a:rPr lang="en-US" altLang="en-US" sz="3200" dirty="0"/>
              <a:t>12) Reassess the treatment plan at regular intervals and/or when indicated by changing circumstances</a:t>
            </a:r>
          </a:p>
        </p:txBody>
      </p:sp>
      <p:sp>
        <p:nvSpPr>
          <p:cNvPr id="71683" name="Rectangle 3"/>
          <p:cNvSpPr>
            <a:spLocks noGrp="1" noChangeArrowheads="1"/>
          </p:cNvSpPr>
          <p:nvPr>
            <p:ph idx="1"/>
          </p:nvPr>
        </p:nvSpPr>
        <p:spPr>
          <a:xfrm>
            <a:off x="4648200" y="2362200"/>
            <a:ext cx="5715000" cy="4227135"/>
          </a:xfrm>
        </p:spPr>
        <p:txBody>
          <a:bodyPr>
            <a:normAutofit/>
          </a:bodyPr>
          <a:lstStyle/>
          <a:p>
            <a:r>
              <a:rPr lang="en-US" altLang="en-US" sz="2800" dirty="0"/>
              <a:t>Evaluate treatment and stages of recovery</a:t>
            </a:r>
          </a:p>
          <a:p>
            <a:endParaRPr lang="en-US" altLang="en-US" sz="2800" dirty="0"/>
          </a:p>
          <a:p>
            <a:r>
              <a:rPr lang="en-US" altLang="en-US" sz="2800" dirty="0"/>
              <a:t>Review and revise the treatment plan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Treatment Planning</a:t>
            </a:r>
          </a:p>
        </p:txBody>
      </p:sp>
      <p:pic>
        <p:nvPicPr>
          <p:cNvPr id="5" name="Picture Placeholder 4" descr="A person wearing a costume&#10;&#10;Description automatically generated">
            <a:extLst>
              <a:ext uri="{FF2B5EF4-FFF2-40B4-BE49-F238E27FC236}">
                <a16:creationId xmlns:a16="http://schemas.microsoft.com/office/drawing/2014/main" id="{E3252217-8ACB-4C7A-9EBB-24E1CB89138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45" b="1145"/>
          <a:stretch>
            <a:fillRect/>
          </a:stretch>
        </p:blipFill>
        <p:spPr/>
      </p:pic>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D9B9A1-FFDB-4219-B622-9591590F4212}"/>
              </a:ext>
            </a:extLst>
          </p:cNvPr>
          <p:cNvSpPr>
            <a:spLocks noGrp="1"/>
          </p:cNvSpPr>
          <p:nvPr>
            <p:ph type="body" idx="1"/>
          </p:nvPr>
        </p:nvSpPr>
        <p:spPr>
          <a:xfrm>
            <a:off x="426697" y="2362200"/>
            <a:ext cx="9326904" cy="3727451"/>
          </a:xfrm>
        </p:spPr>
        <p:txBody>
          <a:bodyPr/>
          <a:lstStyle/>
          <a:p>
            <a:r>
              <a:rPr lang="en-US" sz="4000" dirty="0"/>
              <a:t>“The more we involve our patients in developing their healing plan, the greater meaning and purpose it will hold for them moving forward…”</a:t>
            </a:r>
          </a:p>
          <a:p>
            <a:endParaRPr lang="en-US" dirty="0"/>
          </a:p>
          <a:p>
            <a:pPr marL="0" indent="0">
              <a:buNone/>
            </a:pPr>
            <a:endParaRPr lang="en-US" dirty="0"/>
          </a:p>
        </p:txBody>
      </p:sp>
    </p:spTree>
    <p:extLst>
      <p:ext uri="{BB962C8B-B14F-4D97-AF65-F5344CB8AC3E}">
        <p14:creationId xmlns:p14="http://schemas.microsoft.com/office/powerpoint/2010/main" val="266423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Treatment Plans are…</a:t>
            </a:r>
          </a:p>
        </p:txBody>
      </p:sp>
      <p:sp>
        <p:nvSpPr>
          <p:cNvPr id="2" name="Content Placeholder 1"/>
          <p:cNvSpPr>
            <a:spLocks noGrp="1"/>
          </p:cNvSpPr>
          <p:nvPr>
            <p:ph idx="1"/>
          </p:nvPr>
        </p:nvSpPr>
        <p:spPr/>
        <p:txBody>
          <a:bodyPr/>
          <a:lstStyle/>
          <a:p>
            <a:r>
              <a:rPr lang="en-US" dirty="0"/>
              <a:t>“Meaningless and time consuming”</a:t>
            </a:r>
          </a:p>
          <a:p>
            <a:endParaRPr lang="en-US" dirty="0"/>
          </a:p>
          <a:p>
            <a:r>
              <a:rPr lang="en-US" dirty="0"/>
              <a:t>“Ignored”</a:t>
            </a:r>
          </a:p>
          <a:p>
            <a:endParaRPr lang="en-US" dirty="0"/>
          </a:p>
          <a:p>
            <a:r>
              <a:rPr lang="en-US" dirty="0"/>
              <a:t>“Same plan, different names”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45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Other organizational considerations…</a:t>
            </a:r>
          </a:p>
        </p:txBody>
      </p:sp>
      <p:sp>
        <p:nvSpPr>
          <p:cNvPr id="2" name="Content Placeholder 1"/>
          <p:cNvSpPr>
            <a:spLocks noGrp="1"/>
          </p:cNvSpPr>
          <p:nvPr>
            <p:ph idx="1"/>
          </p:nvPr>
        </p:nvSpPr>
        <p:spPr/>
        <p:txBody>
          <a:bodyPr/>
          <a:lstStyle/>
          <a:p>
            <a:r>
              <a:rPr lang="en-US" dirty="0"/>
              <a:t>Information </a:t>
            </a:r>
            <a:r>
              <a:rPr lang="en-US" dirty="0">
                <a:solidFill>
                  <a:srgbClr val="FF0000"/>
                </a:solidFill>
              </a:rPr>
              <a:t>requirements</a:t>
            </a:r>
            <a:r>
              <a:rPr lang="en-US" dirty="0"/>
              <a:t> of funding entities/managed care?</a:t>
            </a:r>
          </a:p>
          <a:p>
            <a:r>
              <a:rPr lang="en-US" dirty="0"/>
              <a:t>Is there </a:t>
            </a:r>
            <a:r>
              <a:rPr lang="en-US" dirty="0">
                <a:solidFill>
                  <a:srgbClr val="FF0000"/>
                </a:solidFill>
              </a:rPr>
              <a:t>duplication</a:t>
            </a:r>
            <a:r>
              <a:rPr lang="en-US" dirty="0"/>
              <a:t> of information collected?</a:t>
            </a:r>
          </a:p>
          <a:p>
            <a:r>
              <a:rPr lang="en-US" dirty="0"/>
              <a:t>Is </a:t>
            </a:r>
            <a:r>
              <a:rPr lang="en-US" dirty="0">
                <a:solidFill>
                  <a:srgbClr val="FF0000"/>
                </a:solidFill>
              </a:rPr>
              <a:t>technology used </a:t>
            </a:r>
            <a:r>
              <a:rPr lang="en-US" dirty="0"/>
              <a:t>effectively?</a:t>
            </a:r>
          </a:p>
          <a:p>
            <a:r>
              <a:rPr lang="en-US" dirty="0"/>
              <a:t>Is </a:t>
            </a:r>
            <a:r>
              <a:rPr lang="en-US" dirty="0">
                <a:solidFill>
                  <a:srgbClr val="FF0000"/>
                </a:solidFill>
              </a:rPr>
              <a:t>paperwork useful </a:t>
            </a:r>
            <a:r>
              <a:rPr lang="en-US" dirty="0"/>
              <a:t>in treatment planning process?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543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351E-3BBB-4C6E-A507-9286AAF03751}"/>
              </a:ext>
            </a:extLst>
          </p:cNvPr>
          <p:cNvSpPr>
            <a:spLocks noGrp="1"/>
          </p:cNvSpPr>
          <p:nvPr>
            <p:ph type="title"/>
          </p:nvPr>
        </p:nvSpPr>
        <p:spPr/>
        <p:txBody>
          <a:bodyPr/>
          <a:lstStyle/>
          <a:p>
            <a:r>
              <a:rPr lang="en-US"/>
              <a:t>Webinar follow-up</a:t>
            </a:r>
            <a:endParaRPr lang="en-US" dirty="0"/>
          </a:p>
        </p:txBody>
      </p:sp>
      <p:sp>
        <p:nvSpPr>
          <p:cNvPr id="3" name="Content Placeholder 2">
            <a:extLst>
              <a:ext uri="{FF2B5EF4-FFF2-40B4-BE49-F238E27FC236}">
                <a16:creationId xmlns:a16="http://schemas.microsoft.com/office/drawing/2014/main" id="{41C43876-FC6C-4289-9722-61200407742B}"/>
              </a:ext>
            </a:extLst>
          </p:cNvPr>
          <p:cNvSpPr>
            <a:spLocks noGrp="1"/>
          </p:cNvSpPr>
          <p:nvPr>
            <p:ph idx="1"/>
          </p:nvPr>
        </p:nvSpPr>
        <p:spPr/>
        <p:txBody>
          <a:bodyPr>
            <a:normAutofit fontScale="85000" lnSpcReduction="20000"/>
          </a:bodyPr>
          <a:lstStyle/>
          <a:p>
            <a:r>
              <a:rPr lang="en-US" dirty="0"/>
              <a:t>CEUs are available upon request. We are currently waiving any fees for CEUs during quarantine. </a:t>
            </a:r>
          </a:p>
          <a:p>
            <a:pPr lvl="1"/>
            <a:r>
              <a:rPr lang="en-US" dirty="0"/>
              <a:t>This session has been approved for 1.5 CEU’s by:</a:t>
            </a:r>
          </a:p>
          <a:p>
            <a:pPr lvl="2"/>
            <a:r>
              <a:rPr lang="en-US" dirty="0"/>
              <a:t>NAADAC: The National American Indian &amp; Alaska Native MHTTC is a NAADAC (The Association for Addiction Professionals) certified educational provider, and this webinar has been pre-approved for 1.5 CEU. </a:t>
            </a:r>
          </a:p>
          <a:p>
            <a:pPr lvl="1"/>
            <a:r>
              <a:rPr lang="en-US" dirty="0"/>
              <a:t>Participants are responsible for submitting state specific requests under the guidelines of their individual state. </a:t>
            </a:r>
          </a:p>
          <a:p>
            <a:endParaRPr lang="en-US" dirty="0"/>
          </a:p>
          <a:p>
            <a:r>
              <a:rPr lang="en-US" dirty="0"/>
              <a:t>Presentation handouts:</a:t>
            </a:r>
          </a:p>
          <a:p>
            <a:pPr lvl="1"/>
            <a:r>
              <a:rPr lang="en-US" dirty="0"/>
              <a:t>A handout of this slideshow presentation will also be available by download</a:t>
            </a:r>
          </a:p>
        </p:txBody>
      </p:sp>
    </p:spTree>
    <p:extLst>
      <p:ext uri="{BB962C8B-B14F-4D97-AF65-F5344CB8AC3E}">
        <p14:creationId xmlns:p14="http://schemas.microsoft.com/office/powerpoint/2010/main" val="2663246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costume&#10;&#10;Description automatically generated">
            <a:extLst>
              <a:ext uri="{FF2B5EF4-FFF2-40B4-BE49-F238E27FC236}">
                <a16:creationId xmlns:a16="http://schemas.microsoft.com/office/drawing/2014/main" id="{AA764514-F30A-4A3A-B809-FFC0B23760D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773" r="40099"/>
          <a:stretch/>
        </p:blipFill>
        <p:spPr>
          <a:xfrm>
            <a:off x="1" y="0"/>
            <a:ext cx="4334742" cy="6858000"/>
          </a:xfrm>
        </p:spPr>
      </p:pic>
      <p:sp>
        <p:nvSpPr>
          <p:cNvPr id="74754" name="Rectangle 2"/>
          <p:cNvSpPr>
            <a:spLocks noGrp="1" noChangeArrowheads="1"/>
          </p:cNvSpPr>
          <p:nvPr>
            <p:ph type="title"/>
          </p:nvPr>
        </p:nvSpPr>
        <p:spPr/>
        <p:txBody>
          <a:bodyPr>
            <a:normAutofit fontScale="90000"/>
          </a:bodyPr>
          <a:lstStyle/>
          <a:p>
            <a:r>
              <a:rPr lang="en-US" altLang="en-US" dirty="0"/>
              <a:t>Field of Substance Abuse Treatment: Early Work</a:t>
            </a:r>
          </a:p>
        </p:txBody>
      </p:sp>
      <p:sp>
        <p:nvSpPr>
          <p:cNvPr id="2" name="Content Placeholder 1"/>
          <p:cNvSpPr>
            <a:spLocks noGrp="1"/>
          </p:cNvSpPr>
          <p:nvPr>
            <p:ph idx="1"/>
          </p:nvPr>
        </p:nvSpPr>
        <p:spPr/>
        <p:txBody>
          <a:bodyPr/>
          <a:lstStyle/>
          <a:p>
            <a:r>
              <a:rPr lang="en-US" dirty="0"/>
              <a:t>Program-Driven Plans</a:t>
            </a:r>
          </a:p>
          <a:p>
            <a:pPr lvl="1"/>
            <a:r>
              <a:rPr lang="en-US" dirty="0"/>
              <a:t>“One size fits all”</a:t>
            </a:r>
          </a:p>
          <a:p>
            <a:pPr lvl="1"/>
            <a:r>
              <a:rPr lang="en-US" dirty="0"/>
              <a:t>“Cookie cutter goals”</a:t>
            </a:r>
          </a:p>
          <a:p>
            <a:pPr lvl="1"/>
            <a:r>
              <a:rPr lang="en-US" dirty="0"/>
              <a:t>“Agency knows what the patient needs”</a:t>
            </a:r>
          </a:p>
        </p:txBody>
      </p:sp>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35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Program-Driven Plans</a:t>
            </a:r>
          </a:p>
        </p:txBody>
      </p:sp>
      <p:sp>
        <p:nvSpPr>
          <p:cNvPr id="2" name="Content Placeholder 1"/>
          <p:cNvSpPr>
            <a:spLocks noGrp="1"/>
          </p:cNvSpPr>
          <p:nvPr>
            <p:ph idx="1"/>
          </p:nvPr>
        </p:nvSpPr>
        <p:spPr/>
        <p:txBody>
          <a:bodyPr/>
          <a:lstStyle/>
          <a:p>
            <a:r>
              <a:rPr lang="en-US" dirty="0"/>
              <a:t>Patient needs are not important as the patient is “fit” into the standard treatment program regimen</a:t>
            </a:r>
          </a:p>
          <a:p>
            <a:r>
              <a:rPr lang="en-US" dirty="0"/>
              <a:t>Plan often includes only standard program components (e.g. group, individual sessions)</a:t>
            </a:r>
          </a:p>
          <a:p>
            <a:r>
              <a:rPr lang="en-US" dirty="0"/>
              <a:t>Little difference among patients’ treatment plans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05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Program-Driven Plans</a:t>
            </a:r>
          </a:p>
        </p:txBody>
      </p:sp>
      <p:sp>
        <p:nvSpPr>
          <p:cNvPr id="2" name="Content Placeholder 1"/>
          <p:cNvSpPr>
            <a:spLocks noGrp="1"/>
          </p:cNvSpPr>
          <p:nvPr>
            <p:ph idx="1"/>
          </p:nvPr>
        </p:nvSpPr>
        <p:spPr/>
        <p:txBody>
          <a:bodyPr>
            <a:normAutofit fontScale="92500" lnSpcReduction="10000"/>
          </a:bodyPr>
          <a:lstStyle/>
          <a:p>
            <a:r>
              <a:rPr lang="en-US" dirty="0"/>
              <a:t>Patient will:</a:t>
            </a:r>
          </a:p>
          <a:p>
            <a:r>
              <a:rPr lang="en-US" dirty="0"/>
              <a:t>Remain abstinent from all substances (including alcohol) </a:t>
            </a:r>
          </a:p>
          <a:p>
            <a:r>
              <a:rPr lang="en-US" dirty="0"/>
              <a:t>“Attend 3 AA meetings a week”</a:t>
            </a:r>
          </a:p>
          <a:p>
            <a:r>
              <a:rPr lang="en-US" dirty="0"/>
              <a:t>Read pages 1-164 in the AA Big Book </a:t>
            </a:r>
          </a:p>
          <a:p>
            <a:r>
              <a:rPr lang="en-US" dirty="0"/>
              <a:t>“Complete steps 1, 2, &amp; 3”</a:t>
            </a:r>
          </a:p>
          <a:p>
            <a:r>
              <a:rPr lang="en-US" dirty="0"/>
              <a:t>“Attend group sessions 3x/week”</a:t>
            </a:r>
          </a:p>
          <a:p>
            <a:r>
              <a:rPr lang="en-US" dirty="0"/>
              <a:t>“Meet with counselor 1x/week”</a:t>
            </a:r>
          </a:p>
          <a:p>
            <a:r>
              <a:rPr lang="en-US" dirty="0"/>
              <a:t>“Complete 28-day program”</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2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Program-Driven Plans</a:t>
            </a:r>
          </a:p>
        </p:txBody>
      </p:sp>
      <p:sp>
        <p:nvSpPr>
          <p:cNvPr id="2" name="Content Placeholder 1"/>
          <p:cNvSpPr>
            <a:spLocks noGrp="1"/>
          </p:cNvSpPr>
          <p:nvPr>
            <p:ph idx="1"/>
          </p:nvPr>
        </p:nvSpPr>
        <p:spPr/>
        <p:txBody>
          <a:bodyPr/>
          <a:lstStyle/>
          <a:p>
            <a:r>
              <a:rPr lang="en-US" dirty="0"/>
              <a:t>Often include only those services immediately available in agency</a:t>
            </a:r>
          </a:p>
          <a:p>
            <a:r>
              <a:rPr lang="en-US" dirty="0"/>
              <a:t>Often do not include referrals to community services (e.g. parenting classes)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72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Treatment Planning: A Paradigm Shift</a:t>
            </a:r>
          </a:p>
        </p:txBody>
      </p:sp>
      <p:sp>
        <p:nvSpPr>
          <p:cNvPr id="2" name="Content Placeholder 1"/>
          <p:cNvSpPr>
            <a:spLocks noGrp="1"/>
          </p:cNvSpPr>
          <p:nvPr>
            <p:ph idx="1"/>
          </p:nvPr>
        </p:nvSpPr>
        <p:spPr/>
        <p:txBody>
          <a:bodyPr/>
          <a:lstStyle/>
          <a:p>
            <a:r>
              <a:rPr lang="en-US" dirty="0"/>
              <a:t>Individualized treatment plans</a:t>
            </a:r>
          </a:p>
          <a:p>
            <a:pPr lvl="1"/>
            <a:r>
              <a:rPr lang="en-US" dirty="0"/>
              <a:t>Many options available</a:t>
            </a:r>
          </a:p>
          <a:p>
            <a:pPr lvl="1"/>
            <a:r>
              <a:rPr lang="en-US" dirty="0"/>
              <a:t>Custom style &amp; fit</a:t>
            </a:r>
          </a:p>
          <a:p>
            <a:pPr lvl="1"/>
            <a:r>
              <a:rPr lang="en-US" dirty="0"/>
              <a:t>Living Document</a:t>
            </a:r>
          </a:p>
          <a:p>
            <a:pPr lvl="1"/>
            <a:r>
              <a:rPr lang="en-US" dirty="0"/>
              <a:t>Based on patient FB and in his/ her own words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40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bench&#10;&#10;Description automatically generated">
            <a:extLst>
              <a:ext uri="{FF2B5EF4-FFF2-40B4-BE49-F238E27FC236}">
                <a16:creationId xmlns:a16="http://schemas.microsoft.com/office/drawing/2014/main" id="{039CDA57-803F-4D44-9F2F-23E41DB7EB2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111" r="21111"/>
          <a:stretch/>
        </p:blipFill>
        <p:spPr/>
      </p:pic>
      <p:sp>
        <p:nvSpPr>
          <p:cNvPr id="74754" name="Rectangle 2"/>
          <p:cNvSpPr>
            <a:spLocks noGrp="1" noChangeArrowheads="1"/>
          </p:cNvSpPr>
          <p:nvPr>
            <p:ph type="title"/>
          </p:nvPr>
        </p:nvSpPr>
        <p:spPr/>
        <p:txBody>
          <a:bodyPr/>
          <a:lstStyle/>
          <a:p>
            <a:r>
              <a:rPr lang="en-US" altLang="en-US" dirty="0"/>
              <a:t>Individualized Plan</a:t>
            </a:r>
          </a:p>
        </p:txBody>
      </p:sp>
      <p:sp>
        <p:nvSpPr>
          <p:cNvPr id="2" name="Content Placeholder 1"/>
          <p:cNvSpPr>
            <a:spLocks noGrp="1"/>
          </p:cNvSpPr>
          <p:nvPr>
            <p:ph idx="1"/>
          </p:nvPr>
        </p:nvSpPr>
        <p:spPr/>
        <p:txBody>
          <a:bodyPr/>
          <a:lstStyle/>
          <a:p>
            <a:r>
              <a:rPr lang="en-US" dirty="0"/>
              <a:t>“Developed to match patient problems and needs”</a:t>
            </a:r>
          </a:p>
        </p:txBody>
      </p:sp>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517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To individualize a plan, what information is needed?</a:t>
            </a:r>
          </a:p>
        </p:txBody>
      </p:sp>
      <p:sp>
        <p:nvSpPr>
          <p:cNvPr id="2" name="Content Placeholder 1"/>
          <p:cNvSpPr>
            <a:spLocks noGrp="1"/>
          </p:cNvSpPr>
          <p:nvPr>
            <p:ph idx="1"/>
          </p:nvPr>
        </p:nvSpPr>
        <p:spPr/>
        <p:txBody>
          <a:bodyPr/>
          <a:lstStyle/>
          <a:p>
            <a:r>
              <a:rPr lang="en-US" dirty="0"/>
              <a:t>What does a counselor need to discuss before developing a treatment plan?</a:t>
            </a:r>
          </a:p>
          <a:p>
            <a:r>
              <a:rPr lang="en-US" dirty="0"/>
              <a:t>Where do you get the information, guidelines, tools used, </a:t>
            </a:r>
            <a:r>
              <a:rPr lang="en-US" dirty="0" err="1"/>
              <a:t>etc</a:t>
            </a:r>
            <a:r>
              <a:rPr lang="en-US" dirty="0"/>
              <a:t>?</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192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To individualize a plan, what information is needed?</a:t>
            </a:r>
          </a:p>
        </p:txBody>
      </p:sp>
      <p:sp>
        <p:nvSpPr>
          <p:cNvPr id="2" name="Content Placeholder 1"/>
          <p:cNvSpPr>
            <a:spLocks noGrp="1"/>
          </p:cNvSpPr>
          <p:nvPr>
            <p:ph idx="1"/>
          </p:nvPr>
        </p:nvSpPr>
        <p:spPr/>
        <p:txBody>
          <a:bodyPr>
            <a:normAutofit fontScale="92500" lnSpcReduction="10000"/>
          </a:bodyPr>
          <a:lstStyle/>
          <a:p>
            <a:r>
              <a:rPr lang="en-US" dirty="0"/>
              <a:t>Possible sources of information might include: </a:t>
            </a:r>
          </a:p>
          <a:p>
            <a:r>
              <a:rPr lang="en-US" dirty="0"/>
              <a:t>Probation reports</a:t>
            </a:r>
          </a:p>
          <a:p>
            <a:r>
              <a:rPr lang="en-US" dirty="0"/>
              <a:t>Screening results</a:t>
            </a:r>
          </a:p>
          <a:p>
            <a:r>
              <a:rPr lang="en-US" dirty="0"/>
              <a:t>Assessment scales</a:t>
            </a:r>
          </a:p>
          <a:p>
            <a:r>
              <a:rPr lang="en-US" dirty="0"/>
              <a:t>Collateral interviews</a:t>
            </a:r>
          </a:p>
          <a:p>
            <a:r>
              <a:rPr lang="en-US" dirty="0"/>
              <a:t>Examples of individualized Tx plans from previous patients</a:t>
            </a:r>
          </a:p>
          <a:p>
            <a:r>
              <a:rPr lang="en-US" dirty="0"/>
              <a:t>Feedback/discussion with supervisor or mentor about Tx plans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095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Biopsychosocial Model</a:t>
            </a:r>
          </a:p>
        </p:txBody>
      </p:sp>
      <p:grpSp>
        <p:nvGrpSpPr>
          <p:cNvPr id="22" name="Group 21">
            <a:extLst>
              <a:ext uri="{FF2B5EF4-FFF2-40B4-BE49-F238E27FC236}">
                <a16:creationId xmlns:a16="http://schemas.microsoft.com/office/drawing/2014/main" id="{5B7359CA-1902-4375-B870-3F923717260E}"/>
              </a:ext>
            </a:extLst>
          </p:cNvPr>
          <p:cNvGrpSpPr/>
          <p:nvPr/>
        </p:nvGrpSpPr>
        <p:grpSpPr>
          <a:xfrm>
            <a:off x="2590800" y="1604386"/>
            <a:ext cx="3116829" cy="3116829"/>
            <a:chOff x="2826008" y="0"/>
            <a:chExt cx="3116829" cy="3116829"/>
          </a:xfrm>
          <a:solidFill>
            <a:srgbClr val="F3EA22">
              <a:alpha val="69804"/>
            </a:srgbClr>
          </a:solidFill>
        </p:grpSpPr>
        <p:sp>
          <p:nvSpPr>
            <p:cNvPr id="23" name="Oval 22">
              <a:extLst>
                <a:ext uri="{FF2B5EF4-FFF2-40B4-BE49-F238E27FC236}">
                  <a16:creationId xmlns:a16="http://schemas.microsoft.com/office/drawing/2014/main" id="{3F2A2E98-1DB9-4301-93A0-D8EA64A21061}"/>
                </a:ext>
              </a:extLst>
            </p:cNvPr>
            <p:cNvSpPr/>
            <p:nvPr/>
          </p:nvSpPr>
          <p:spPr>
            <a:xfrm>
              <a:off x="2826008" y="0"/>
              <a:ext cx="3116829" cy="311682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4" name="Oval 4">
              <a:extLst>
                <a:ext uri="{FF2B5EF4-FFF2-40B4-BE49-F238E27FC236}">
                  <a16:creationId xmlns:a16="http://schemas.microsoft.com/office/drawing/2014/main" id="{09E15AE0-AB25-4FF6-8AF9-BAEED0B42D56}"/>
                </a:ext>
              </a:extLst>
            </p:cNvPr>
            <p:cNvSpPr/>
            <p:nvPr/>
          </p:nvSpPr>
          <p:spPr>
            <a:xfrm>
              <a:off x="3282457" y="456449"/>
              <a:ext cx="2203931" cy="2203931"/>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latin typeface="Arial" panose="020B0604020202020204" pitchFamily="34" charset="0"/>
                  <a:cs typeface="Arial" panose="020B0604020202020204" pitchFamily="34" charset="0"/>
                </a:rPr>
                <a:t>Biological</a:t>
              </a:r>
            </a:p>
          </p:txBody>
        </p:sp>
      </p:grpSp>
      <p:grpSp>
        <p:nvGrpSpPr>
          <p:cNvPr id="25" name="Group 24">
            <a:extLst>
              <a:ext uri="{FF2B5EF4-FFF2-40B4-BE49-F238E27FC236}">
                <a16:creationId xmlns:a16="http://schemas.microsoft.com/office/drawing/2014/main" id="{6F6B78CF-FA71-408D-9374-298CDEEAA3F8}"/>
              </a:ext>
            </a:extLst>
          </p:cNvPr>
          <p:cNvGrpSpPr/>
          <p:nvPr/>
        </p:nvGrpSpPr>
        <p:grpSpPr>
          <a:xfrm>
            <a:off x="5138239" y="1604386"/>
            <a:ext cx="3117529" cy="3117529"/>
            <a:chOff x="6013066" y="160954"/>
            <a:chExt cx="3166948" cy="3166948"/>
          </a:xfrm>
          <a:solidFill>
            <a:srgbClr val="BE55A0"/>
          </a:solidFill>
        </p:grpSpPr>
        <p:sp>
          <p:nvSpPr>
            <p:cNvPr id="26" name="Oval 25">
              <a:extLst>
                <a:ext uri="{FF2B5EF4-FFF2-40B4-BE49-F238E27FC236}">
                  <a16:creationId xmlns:a16="http://schemas.microsoft.com/office/drawing/2014/main" id="{DA623551-4861-4500-AC4A-B0E8BDE2A94B}"/>
                </a:ext>
              </a:extLst>
            </p:cNvPr>
            <p:cNvSpPr/>
            <p:nvPr/>
          </p:nvSpPr>
          <p:spPr>
            <a:xfrm>
              <a:off x="6013066" y="160954"/>
              <a:ext cx="3166948" cy="3166948"/>
            </a:xfrm>
            <a:prstGeom prst="ellipse">
              <a:avLst/>
            </a:prstGeom>
            <a:solidFill>
              <a:srgbClr val="BE55A0">
                <a:alpha val="69804"/>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7" name="Oval 6">
              <a:extLst>
                <a:ext uri="{FF2B5EF4-FFF2-40B4-BE49-F238E27FC236}">
                  <a16:creationId xmlns:a16="http://schemas.microsoft.com/office/drawing/2014/main" id="{F3C95697-2008-4182-B46C-A04F2DA82CBE}"/>
                </a:ext>
              </a:extLst>
            </p:cNvPr>
            <p:cNvSpPr/>
            <p:nvPr/>
          </p:nvSpPr>
          <p:spPr>
            <a:xfrm>
              <a:off x="6476855" y="624743"/>
              <a:ext cx="2239370" cy="2239370"/>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solidFill>
                    <a:srgbClr val="FFFFFF"/>
                  </a:solidFill>
                  <a:latin typeface="Arial" panose="020B0604020202020204" pitchFamily="34" charset="0"/>
                  <a:cs typeface="Arial" panose="020B0604020202020204" pitchFamily="34" charset="0"/>
                </a:rPr>
                <a:t>Psychological</a:t>
              </a:r>
            </a:p>
          </p:txBody>
        </p:sp>
      </p:grpSp>
      <p:grpSp>
        <p:nvGrpSpPr>
          <p:cNvPr id="28" name="Group 27">
            <a:extLst>
              <a:ext uri="{FF2B5EF4-FFF2-40B4-BE49-F238E27FC236}">
                <a16:creationId xmlns:a16="http://schemas.microsoft.com/office/drawing/2014/main" id="{8B8F3427-16FB-4621-A386-97878721DFC0}"/>
              </a:ext>
            </a:extLst>
          </p:cNvPr>
          <p:cNvGrpSpPr/>
          <p:nvPr/>
        </p:nvGrpSpPr>
        <p:grpSpPr>
          <a:xfrm>
            <a:off x="3920990" y="3619249"/>
            <a:ext cx="3116829" cy="3116829"/>
            <a:chOff x="4646511" y="1799079"/>
            <a:chExt cx="3180351" cy="3180351"/>
          </a:xfrm>
          <a:solidFill>
            <a:srgbClr val="E54125">
              <a:alpha val="69804"/>
            </a:srgbClr>
          </a:solidFill>
        </p:grpSpPr>
        <p:sp>
          <p:nvSpPr>
            <p:cNvPr id="29" name="Oval 28">
              <a:extLst>
                <a:ext uri="{FF2B5EF4-FFF2-40B4-BE49-F238E27FC236}">
                  <a16:creationId xmlns:a16="http://schemas.microsoft.com/office/drawing/2014/main" id="{E6FC4FB1-21F1-4922-BA5A-DA8F2EFCA594}"/>
                </a:ext>
              </a:extLst>
            </p:cNvPr>
            <p:cNvSpPr/>
            <p:nvPr/>
          </p:nvSpPr>
          <p:spPr>
            <a:xfrm>
              <a:off x="4646511" y="1799079"/>
              <a:ext cx="3180351" cy="3180351"/>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0" name="Oval 8">
              <a:extLst>
                <a:ext uri="{FF2B5EF4-FFF2-40B4-BE49-F238E27FC236}">
                  <a16:creationId xmlns:a16="http://schemas.microsoft.com/office/drawing/2014/main" id="{7D1FEBDD-FE7F-463C-A1EE-54EA3830AE98}"/>
                </a:ext>
              </a:extLst>
            </p:cNvPr>
            <p:cNvSpPr/>
            <p:nvPr/>
          </p:nvSpPr>
          <p:spPr>
            <a:xfrm>
              <a:off x="5112263" y="2264831"/>
              <a:ext cx="2248847" cy="2248847"/>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solidFill>
                    <a:srgbClr val="FFFFFF"/>
                  </a:solidFill>
                  <a:latin typeface="Arial" panose="020B0604020202020204" pitchFamily="34" charset="0"/>
                  <a:cs typeface="Arial" panose="020B0604020202020204" pitchFamily="34" charset="0"/>
                </a:rPr>
                <a:t>Sociological</a:t>
              </a:r>
            </a:p>
          </p:txBody>
        </p:sp>
      </p:grpSp>
    </p:spTree>
    <p:extLst>
      <p:ext uri="{BB962C8B-B14F-4D97-AF65-F5344CB8AC3E}">
        <p14:creationId xmlns:p14="http://schemas.microsoft.com/office/powerpoint/2010/main" val="39124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Biopsychosocial Model Example</a:t>
            </a:r>
          </a:p>
        </p:txBody>
      </p:sp>
      <p:sp>
        <p:nvSpPr>
          <p:cNvPr id="3" name="Content Placeholder 2">
            <a:extLst>
              <a:ext uri="{FF2B5EF4-FFF2-40B4-BE49-F238E27FC236}">
                <a16:creationId xmlns:a16="http://schemas.microsoft.com/office/drawing/2014/main" id="{186423CB-3246-4F5C-9427-026D212E4522}"/>
              </a:ext>
            </a:extLst>
          </p:cNvPr>
          <p:cNvSpPr>
            <a:spLocks noGrp="1"/>
          </p:cNvSpPr>
          <p:nvPr>
            <p:ph idx="1"/>
          </p:nvPr>
        </p:nvSpPr>
        <p:spPr>
          <a:xfrm>
            <a:off x="358219" y="1825624"/>
            <a:ext cx="6042581" cy="4763711"/>
          </a:xfrm>
        </p:spPr>
        <p:txBody>
          <a:bodyPr>
            <a:normAutofit lnSpcReduction="10000"/>
          </a:bodyPr>
          <a:lstStyle/>
          <a:p>
            <a:r>
              <a:rPr lang="en-US" dirty="0"/>
              <a:t>Does the patient have a car? Can they access public transportation?</a:t>
            </a:r>
          </a:p>
          <a:p>
            <a:endParaRPr lang="en-US" dirty="0"/>
          </a:p>
          <a:p>
            <a:r>
              <a:rPr lang="en-US" dirty="0"/>
              <a:t>How close do they live to the treatment center?</a:t>
            </a:r>
          </a:p>
          <a:p>
            <a:endParaRPr lang="en-US" dirty="0"/>
          </a:p>
          <a:p>
            <a:r>
              <a:rPr lang="en-US" dirty="0"/>
              <a:t>How available are drugs or alcohol in the home?</a:t>
            </a:r>
          </a:p>
        </p:txBody>
      </p:sp>
      <p:grpSp>
        <p:nvGrpSpPr>
          <p:cNvPr id="24" name="Group 23"/>
          <p:cNvGrpSpPr/>
          <p:nvPr/>
        </p:nvGrpSpPr>
        <p:grpSpPr>
          <a:xfrm>
            <a:off x="6781800" y="2438400"/>
            <a:ext cx="3116829" cy="3116829"/>
            <a:chOff x="4646511" y="1799079"/>
            <a:chExt cx="3180351" cy="3180351"/>
          </a:xfrm>
          <a:solidFill>
            <a:srgbClr val="E54125">
              <a:alpha val="69804"/>
            </a:srgbClr>
          </a:solidFill>
        </p:grpSpPr>
        <p:sp>
          <p:nvSpPr>
            <p:cNvPr id="25" name="Oval 24"/>
            <p:cNvSpPr/>
            <p:nvPr/>
          </p:nvSpPr>
          <p:spPr>
            <a:xfrm>
              <a:off x="4646511" y="1799079"/>
              <a:ext cx="3180351" cy="3180351"/>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6" name="Oval 8"/>
            <p:cNvSpPr/>
            <p:nvPr/>
          </p:nvSpPr>
          <p:spPr>
            <a:xfrm>
              <a:off x="5112263" y="2264831"/>
              <a:ext cx="2248847" cy="2248847"/>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solidFill>
                    <a:srgbClr val="FFFFFF"/>
                  </a:solidFill>
                  <a:latin typeface="Arial" panose="020B0604020202020204" pitchFamily="34" charset="0"/>
                  <a:cs typeface="Arial" panose="020B0604020202020204" pitchFamily="34" charset="0"/>
                </a:rPr>
                <a:t>Sociological</a:t>
              </a:r>
            </a:p>
          </p:txBody>
        </p:sp>
      </p:grpSp>
    </p:spTree>
    <p:extLst>
      <p:ext uri="{BB962C8B-B14F-4D97-AF65-F5344CB8AC3E}">
        <p14:creationId xmlns:p14="http://schemas.microsoft.com/office/powerpoint/2010/main" val="361936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B2649E-6340-4EE5-97B4-B2456BAAC8D1}"/>
              </a:ext>
            </a:extLst>
          </p:cNvPr>
          <p:cNvSpPr>
            <a:spLocks noGrp="1"/>
          </p:cNvSpPr>
          <p:nvPr>
            <p:ph type="title"/>
          </p:nvPr>
        </p:nvSpPr>
        <p:spPr/>
        <p:txBody>
          <a:bodyPr/>
          <a:lstStyle/>
          <a:p>
            <a:r>
              <a:rPr lang="en-US" dirty="0"/>
              <a:t>Webinar follow-up</a:t>
            </a:r>
          </a:p>
        </p:txBody>
      </p:sp>
      <p:sp>
        <p:nvSpPr>
          <p:cNvPr id="4" name="Content Placeholder 3">
            <a:extLst>
              <a:ext uri="{FF2B5EF4-FFF2-40B4-BE49-F238E27FC236}">
                <a16:creationId xmlns:a16="http://schemas.microsoft.com/office/drawing/2014/main" id="{F5FE120C-8960-472E-8E9B-18E2557206F1}"/>
              </a:ext>
            </a:extLst>
          </p:cNvPr>
          <p:cNvSpPr>
            <a:spLocks noGrp="1"/>
          </p:cNvSpPr>
          <p:nvPr>
            <p:ph idx="1"/>
          </p:nvPr>
        </p:nvSpPr>
        <p:spPr/>
        <p:txBody>
          <a:bodyPr>
            <a:normAutofit fontScale="47500" lnSpcReduction="20000"/>
          </a:bodyPr>
          <a:lstStyle/>
          <a:p>
            <a:pPr marL="0" indent="0">
              <a:lnSpc>
                <a:spcPct val="120000"/>
              </a:lnSpc>
              <a:spcBef>
                <a:spcPts val="600"/>
              </a:spcBef>
              <a:buNone/>
            </a:pPr>
            <a:r>
              <a:rPr lang="en-US" sz="3400" b="1" dirty="0"/>
              <a:t>Evaluation: SAMHSA’s GPRA</a:t>
            </a:r>
          </a:p>
          <a:p>
            <a:pPr marL="0" indent="0">
              <a:lnSpc>
                <a:spcPct val="120000"/>
              </a:lnSpc>
              <a:spcBef>
                <a:spcPts val="600"/>
              </a:spcBef>
              <a:buNone/>
            </a:pPr>
            <a:r>
              <a:rPr lang="en-US" dirty="0"/>
              <a:t>This webinar is provided by the National American Indian &amp; Alaska Native MHTTC, a program funded by the Substance Abuse and Mental Health Services Administration (SAMHSA). </a:t>
            </a:r>
          </a:p>
          <a:p>
            <a:pPr marL="0" indent="0">
              <a:lnSpc>
                <a:spcPct val="120000"/>
              </a:lnSpc>
              <a:spcBef>
                <a:spcPts val="600"/>
              </a:spcBef>
              <a:buNone/>
            </a:pPr>
            <a:r>
              <a:rPr lang="en-US" dirty="0"/>
              <a:t>Participation in our evaluation lets SAMHSA know: </a:t>
            </a:r>
          </a:p>
          <a:p>
            <a:pPr lvl="1">
              <a:lnSpc>
                <a:spcPct val="120000"/>
              </a:lnSpc>
              <a:spcBef>
                <a:spcPts val="600"/>
              </a:spcBef>
            </a:pPr>
            <a:r>
              <a:rPr lang="en-US" dirty="0"/>
              <a:t>How many people attended our webinar</a:t>
            </a:r>
          </a:p>
          <a:p>
            <a:pPr lvl="1">
              <a:lnSpc>
                <a:spcPct val="120000"/>
              </a:lnSpc>
              <a:spcBef>
                <a:spcPts val="600"/>
              </a:spcBef>
            </a:pPr>
            <a:r>
              <a:rPr lang="en-US" dirty="0"/>
              <a:t>How satisfied you are with our webinar</a:t>
            </a:r>
          </a:p>
          <a:p>
            <a:pPr lvl="1">
              <a:lnSpc>
                <a:spcPct val="120000"/>
              </a:lnSpc>
              <a:spcBef>
                <a:spcPts val="600"/>
              </a:spcBef>
            </a:pPr>
            <a:r>
              <a:rPr lang="en-US" dirty="0"/>
              <a:t>How useful our webinars are to you</a:t>
            </a:r>
          </a:p>
          <a:p>
            <a:pPr marL="0" indent="0">
              <a:lnSpc>
                <a:spcPct val="120000"/>
              </a:lnSpc>
              <a:spcBef>
                <a:spcPts val="600"/>
              </a:spcBef>
              <a:buNone/>
            </a:pPr>
            <a:r>
              <a:rPr lang="en-US" dirty="0"/>
              <a:t>You will find a link to the GPRA survey in the chat box. If you are not able to complete the GPRA directly following the webinar, we will send an email to you with the survey link. Please take a few minutes to give us your feedback on this webinar. You can skip any questions that you do not want to answer, and your participation in this survey is voluntary. Through the use of a coding system, your responses will be kept confidential and it will not be possible to link your responses to you. </a:t>
            </a:r>
          </a:p>
          <a:p>
            <a:pPr marL="0" indent="0">
              <a:lnSpc>
                <a:spcPct val="120000"/>
              </a:lnSpc>
              <a:spcBef>
                <a:spcPts val="600"/>
              </a:spcBef>
              <a:buNone/>
            </a:pPr>
            <a:r>
              <a:rPr lang="en-US" b="1" dirty="0"/>
              <a:t>We appreciate your response and look forward to hearing from you. </a:t>
            </a:r>
          </a:p>
        </p:txBody>
      </p:sp>
      <p:pic>
        <p:nvPicPr>
          <p:cNvPr id="8" name="Picture 7">
            <a:extLst>
              <a:ext uri="{FF2B5EF4-FFF2-40B4-BE49-F238E27FC236}">
                <a16:creationId xmlns:a16="http://schemas.microsoft.com/office/drawing/2014/main" id="{70D0BB1A-12EE-40FC-B091-913269579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649232"/>
            <a:ext cx="3248024" cy="843643"/>
          </a:xfrm>
          <a:prstGeom prst="rect">
            <a:avLst/>
          </a:prstGeom>
        </p:spPr>
      </p:pic>
    </p:spTree>
    <p:extLst>
      <p:ext uri="{BB962C8B-B14F-4D97-AF65-F5344CB8AC3E}">
        <p14:creationId xmlns:p14="http://schemas.microsoft.com/office/powerpoint/2010/main" val="265364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 Problem Domains and the </a:t>
            </a:r>
            <a:r>
              <a:rPr lang="en-US" dirty="0" err="1"/>
              <a:t>Biopsychosocial</a:t>
            </a:r>
            <a:r>
              <a:rPr lang="en-US" dirty="0"/>
              <a:t> Model…</a:t>
            </a:r>
          </a:p>
        </p:txBody>
      </p:sp>
      <p:sp>
        <p:nvSpPr>
          <p:cNvPr id="5" name="Content Placeholder 4">
            <a:extLst>
              <a:ext uri="{FF2B5EF4-FFF2-40B4-BE49-F238E27FC236}">
                <a16:creationId xmlns:a16="http://schemas.microsoft.com/office/drawing/2014/main" id="{710DF84E-34E3-41AE-96C7-BEE76281114F}"/>
              </a:ext>
            </a:extLst>
          </p:cNvPr>
          <p:cNvSpPr>
            <a:spLocks noGrp="1"/>
          </p:cNvSpPr>
          <p:nvPr>
            <p:ph sz="half" idx="1"/>
          </p:nvPr>
        </p:nvSpPr>
        <p:spPr/>
        <p:txBody>
          <a:bodyPr/>
          <a:lstStyle/>
          <a:p>
            <a:r>
              <a:rPr lang="en-US"/>
              <a:t>eg: Medical Status</a:t>
            </a:r>
          </a:p>
          <a:p>
            <a:endParaRPr lang="en-US"/>
          </a:p>
          <a:p>
            <a:r>
              <a:rPr lang="en-US"/>
              <a:t>eg: Psychiatric Status</a:t>
            </a:r>
          </a:p>
          <a:p>
            <a:endParaRPr lang="en-US"/>
          </a:p>
          <a:p>
            <a:r>
              <a:rPr lang="en-US"/>
              <a:t>eg: Family &amp; Social Status</a:t>
            </a:r>
            <a:endParaRPr lang="en-US" dirty="0"/>
          </a:p>
        </p:txBody>
      </p:sp>
      <p:grpSp>
        <p:nvGrpSpPr>
          <p:cNvPr id="18" name="Group 17">
            <a:extLst>
              <a:ext uri="{FF2B5EF4-FFF2-40B4-BE49-F238E27FC236}">
                <a16:creationId xmlns:a16="http://schemas.microsoft.com/office/drawing/2014/main" id="{6EF91532-D5AB-41B9-92A3-BDAEC9EC00AE}"/>
              </a:ext>
            </a:extLst>
          </p:cNvPr>
          <p:cNvGrpSpPr/>
          <p:nvPr/>
        </p:nvGrpSpPr>
        <p:grpSpPr>
          <a:xfrm>
            <a:off x="5003032" y="1604386"/>
            <a:ext cx="3116829" cy="3116829"/>
            <a:chOff x="2826008" y="0"/>
            <a:chExt cx="3116829" cy="3116829"/>
          </a:xfrm>
          <a:solidFill>
            <a:srgbClr val="F3EA22">
              <a:alpha val="69804"/>
            </a:srgbClr>
          </a:solidFill>
        </p:grpSpPr>
        <p:sp>
          <p:nvSpPr>
            <p:cNvPr id="19" name="Oval 18">
              <a:extLst>
                <a:ext uri="{FF2B5EF4-FFF2-40B4-BE49-F238E27FC236}">
                  <a16:creationId xmlns:a16="http://schemas.microsoft.com/office/drawing/2014/main" id="{19701CA0-D961-48D3-8017-0041BFB32D98}"/>
                </a:ext>
              </a:extLst>
            </p:cNvPr>
            <p:cNvSpPr/>
            <p:nvPr/>
          </p:nvSpPr>
          <p:spPr>
            <a:xfrm>
              <a:off x="2826008" y="0"/>
              <a:ext cx="3116829" cy="311682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0" name="Oval 4">
              <a:extLst>
                <a:ext uri="{FF2B5EF4-FFF2-40B4-BE49-F238E27FC236}">
                  <a16:creationId xmlns:a16="http://schemas.microsoft.com/office/drawing/2014/main" id="{3E18A6AA-FD58-4684-A0E1-BE1A7AB7E618}"/>
                </a:ext>
              </a:extLst>
            </p:cNvPr>
            <p:cNvSpPr/>
            <p:nvPr/>
          </p:nvSpPr>
          <p:spPr>
            <a:xfrm>
              <a:off x="3282457" y="456449"/>
              <a:ext cx="2203931" cy="2203931"/>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latin typeface="Arial" panose="020B0604020202020204" pitchFamily="34" charset="0"/>
                  <a:cs typeface="Arial" panose="020B0604020202020204" pitchFamily="34" charset="0"/>
                </a:rPr>
                <a:t>Biological</a:t>
              </a:r>
            </a:p>
          </p:txBody>
        </p:sp>
      </p:grpSp>
      <p:grpSp>
        <p:nvGrpSpPr>
          <p:cNvPr id="21" name="Group 20">
            <a:extLst>
              <a:ext uri="{FF2B5EF4-FFF2-40B4-BE49-F238E27FC236}">
                <a16:creationId xmlns:a16="http://schemas.microsoft.com/office/drawing/2014/main" id="{F13B32FE-7BC7-48D9-8586-75DD0BE3CF46}"/>
              </a:ext>
            </a:extLst>
          </p:cNvPr>
          <p:cNvGrpSpPr/>
          <p:nvPr/>
        </p:nvGrpSpPr>
        <p:grpSpPr>
          <a:xfrm>
            <a:off x="7550471" y="1604386"/>
            <a:ext cx="3117529" cy="3117529"/>
            <a:chOff x="6013066" y="160954"/>
            <a:chExt cx="3166948" cy="3166948"/>
          </a:xfrm>
          <a:solidFill>
            <a:srgbClr val="BE55A0"/>
          </a:solidFill>
        </p:grpSpPr>
        <p:sp>
          <p:nvSpPr>
            <p:cNvPr id="31" name="Oval 30">
              <a:extLst>
                <a:ext uri="{FF2B5EF4-FFF2-40B4-BE49-F238E27FC236}">
                  <a16:creationId xmlns:a16="http://schemas.microsoft.com/office/drawing/2014/main" id="{AD00C007-9128-424A-BF1F-E25C1A51C4A9}"/>
                </a:ext>
              </a:extLst>
            </p:cNvPr>
            <p:cNvSpPr/>
            <p:nvPr/>
          </p:nvSpPr>
          <p:spPr>
            <a:xfrm>
              <a:off x="6013066" y="160954"/>
              <a:ext cx="3166948" cy="3166948"/>
            </a:xfrm>
            <a:prstGeom prst="ellipse">
              <a:avLst/>
            </a:prstGeom>
            <a:solidFill>
              <a:srgbClr val="BE55A0">
                <a:alpha val="69804"/>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2" name="Oval 6">
              <a:extLst>
                <a:ext uri="{FF2B5EF4-FFF2-40B4-BE49-F238E27FC236}">
                  <a16:creationId xmlns:a16="http://schemas.microsoft.com/office/drawing/2014/main" id="{5C95DF48-F92E-4115-A51D-49AF82865C9C}"/>
                </a:ext>
              </a:extLst>
            </p:cNvPr>
            <p:cNvSpPr/>
            <p:nvPr/>
          </p:nvSpPr>
          <p:spPr>
            <a:xfrm>
              <a:off x="6476855" y="624743"/>
              <a:ext cx="2239370" cy="2239370"/>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solidFill>
                    <a:srgbClr val="FFFFFF"/>
                  </a:solidFill>
                  <a:latin typeface="Arial" panose="020B0604020202020204" pitchFamily="34" charset="0"/>
                  <a:cs typeface="Arial" panose="020B0604020202020204" pitchFamily="34" charset="0"/>
                </a:rPr>
                <a:t>Psychological</a:t>
              </a:r>
            </a:p>
          </p:txBody>
        </p:sp>
      </p:grpSp>
      <p:grpSp>
        <p:nvGrpSpPr>
          <p:cNvPr id="33" name="Group 32">
            <a:extLst>
              <a:ext uri="{FF2B5EF4-FFF2-40B4-BE49-F238E27FC236}">
                <a16:creationId xmlns:a16="http://schemas.microsoft.com/office/drawing/2014/main" id="{9B92A16E-D68C-4E3B-9BCE-9F462D733876}"/>
              </a:ext>
            </a:extLst>
          </p:cNvPr>
          <p:cNvGrpSpPr/>
          <p:nvPr/>
        </p:nvGrpSpPr>
        <p:grpSpPr>
          <a:xfrm>
            <a:off x="6333222" y="3619249"/>
            <a:ext cx="3116829" cy="3116829"/>
            <a:chOff x="4646511" y="1799079"/>
            <a:chExt cx="3180351" cy="3180351"/>
          </a:xfrm>
          <a:solidFill>
            <a:srgbClr val="E54125">
              <a:alpha val="69804"/>
            </a:srgbClr>
          </a:solidFill>
        </p:grpSpPr>
        <p:sp>
          <p:nvSpPr>
            <p:cNvPr id="34" name="Oval 33">
              <a:extLst>
                <a:ext uri="{FF2B5EF4-FFF2-40B4-BE49-F238E27FC236}">
                  <a16:creationId xmlns:a16="http://schemas.microsoft.com/office/drawing/2014/main" id="{543A9FBC-9531-491B-9186-4E5A269B7137}"/>
                </a:ext>
              </a:extLst>
            </p:cNvPr>
            <p:cNvSpPr/>
            <p:nvPr/>
          </p:nvSpPr>
          <p:spPr>
            <a:xfrm>
              <a:off x="4646511" y="1799079"/>
              <a:ext cx="3180351" cy="3180351"/>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5" name="Oval 8">
              <a:extLst>
                <a:ext uri="{FF2B5EF4-FFF2-40B4-BE49-F238E27FC236}">
                  <a16:creationId xmlns:a16="http://schemas.microsoft.com/office/drawing/2014/main" id="{F80AB6DA-7D43-42DE-8F4A-C85BABF775EF}"/>
                </a:ext>
              </a:extLst>
            </p:cNvPr>
            <p:cNvSpPr/>
            <p:nvPr/>
          </p:nvSpPr>
          <p:spPr>
            <a:xfrm>
              <a:off x="5112263" y="2264831"/>
              <a:ext cx="2248847" cy="2248847"/>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i="1" kern="1200" dirty="0">
                  <a:solidFill>
                    <a:srgbClr val="FFFFFF"/>
                  </a:solidFill>
                  <a:latin typeface="Arial" panose="020B0604020202020204" pitchFamily="34" charset="0"/>
                  <a:cs typeface="Arial" panose="020B0604020202020204" pitchFamily="34" charset="0"/>
                </a:rPr>
                <a:t>Sociological</a:t>
              </a:r>
            </a:p>
          </p:txBody>
        </p:sp>
      </p:grpSp>
    </p:spTree>
    <p:extLst>
      <p:ext uri="{BB962C8B-B14F-4D97-AF65-F5344CB8AC3E}">
        <p14:creationId xmlns:p14="http://schemas.microsoft.com/office/powerpoint/2010/main" val="3006592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Why make the effort?</a:t>
            </a:r>
          </a:p>
        </p:txBody>
      </p:sp>
      <p:sp>
        <p:nvSpPr>
          <p:cNvPr id="2" name="Content Placeholder 1"/>
          <p:cNvSpPr>
            <a:spLocks noGrp="1"/>
          </p:cNvSpPr>
          <p:nvPr>
            <p:ph idx="1"/>
          </p:nvPr>
        </p:nvSpPr>
        <p:spPr/>
        <p:txBody>
          <a:bodyPr/>
          <a:lstStyle/>
          <a:p>
            <a:r>
              <a:rPr lang="en-US" dirty="0"/>
              <a:t>Individualized Treatment Plans</a:t>
            </a:r>
          </a:p>
          <a:p>
            <a:r>
              <a:rPr lang="en-US" dirty="0"/>
              <a:t>Leads to increased retention rates which are shown to lead to improved outcomes</a:t>
            </a:r>
          </a:p>
          <a:p>
            <a:r>
              <a:rPr lang="en-US" dirty="0"/>
              <a:t>Empowers the counselor and the patient, and focuses counseling sessions</a:t>
            </a:r>
          </a:p>
          <a:p>
            <a:r>
              <a:rPr lang="en-US" dirty="0"/>
              <a:t>Provides the patient with an attainable framework from which to build measurable recovery objectives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218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Why make the effort?</a:t>
            </a:r>
          </a:p>
        </p:txBody>
      </p:sp>
      <p:sp>
        <p:nvSpPr>
          <p:cNvPr id="2" name="Content Placeholder 1"/>
          <p:cNvSpPr>
            <a:spLocks noGrp="1"/>
          </p:cNvSpPr>
          <p:nvPr>
            <p:ph idx="1"/>
          </p:nvPr>
        </p:nvSpPr>
        <p:spPr/>
        <p:txBody>
          <a:bodyPr/>
          <a:lstStyle/>
          <a:p>
            <a:r>
              <a:rPr lang="en-US" dirty="0"/>
              <a:t>Individualized Treatment Plans</a:t>
            </a:r>
          </a:p>
          <a:p>
            <a:r>
              <a:rPr lang="en-US" dirty="0"/>
              <a:t>It “fits” the patient well</a:t>
            </a:r>
          </a:p>
          <a:p>
            <a:endParaRPr lang="en-US" dirty="0"/>
          </a:p>
          <a:p>
            <a:r>
              <a:rPr lang="en-US" dirty="0"/>
              <a:t>ASI:</a:t>
            </a:r>
          </a:p>
          <a:p>
            <a:r>
              <a:rPr lang="en-US" dirty="0"/>
              <a:t>Like measurements, the ASI items are used to “fit” the patient’s services to her/his needs</a:t>
            </a:r>
          </a:p>
        </p:txBody>
      </p:sp>
      <p:pic>
        <p:nvPicPr>
          <p:cNvPr id="74756" name="Picture 6" descr="Illust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184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334000" y="2667000"/>
            <a:ext cx="5029200" cy="2819399"/>
          </a:xfrm>
        </p:spPr>
        <p:txBody>
          <a:bodyPr/>
          <a:lstStyle/>
          <a:p>
            <a:r>
              <a:rPr lang="en-US" altLang="en-US" dirty="0"/>
              <a:t>What is included in any treatment plan?</a:t>
            </a:r>
          </a:p>
        </p:txBody>
      </p:sp>
      <p:pic>
        <p:nvPicPr>
          <p:cNvPr id="5" name="Picture Placeholder 4" descr="A person smiling for the camera&#10;&#10;Description automatically generated">
            <a:extLst>
              <a:ext uri="{FF2B5EF4-FFF2-40B4-BE49-F238E27FC236}">
                <a16:creationId xmlns:a16="http://schemas.microsoft.com/office/drawing/2014/main" id="{E7DED295-E6EB-4AAB-89DA-902CD49E001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541" b="4541"/>
          <a:stretch>
            <a:fillRect/>
          </a:stretch>
        </p:blipFill>
        <p:spPr/>
      </p:pic>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868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Components in a Treatment Plan</a:t>
            </a:r>
          </a:p>
        </p:txBody>
      </p:sp>
      <p:sp>
        <p:nvSpPr>
          <p:cNvPr id="5" name="Content Placeholder 4"/>
          <p:cNvSpPr>
            <a:spLocks noGrp="1"/>
          </p:cNvSpPr>
          <p:nvPr>
            <p:ph idx="1"/>
          </p:nvPr>
        </p:nvSpPr>
        <p:spPr/>
        <p:txBody>
          <a:bodyPr>
            <a:normAutofit fontScale="85000" lnSpcReduction="20000"/>
          </a:bodyPr>
          <a:lstStyle/>
          <a:p>
            <a:pPr marL="514350" indent="-514350">
              <a:buFont typeface="+mj-lt"/>
              <a:buAutoNum type="arabicPeriod"/>
            </a:pPr>
            <a:r>
              <a:rPr lang="en-US" dirty="0"/>
              <a:t>Problem Statements (information from assessment)</a:t>
            </a:r>
          </a:p>
          <a:p>
            <a:pPr marL="514350" indent="-514350">
              <a:buFont typeface="+mj-lt"/>
              <a:buAutoNum type="arabicPeriod"/>
            </a:pPr>
            <a:endParaRPr lang="en-US" dirty="0"/>
          </a:p>
          <a:p>
            <a:pPr marL="1028700" indent="-571500">
              <a:buFont typeface="+mj-lt"/>
              <a:buAutoNum type="arabicPeriod"/>
            </a:pPr>
            <a:endParaRPr lang="en-US" dirty="0"/>
          </a:p>
          <a:p>
            <a:pPr marL="1485900" indent="-571500">
              <a:buFont typeface="+mj-lt"/>
              <a:buAutoNum type="arabicPeriod"/>
            </a:pPr>
            <a:r>
              <a:rPr lang="en-US" dirty="0"/>
              <a:t>Goal Statements (based on Problem Statement)</a:t>
            </a:r>
          </a:p>
          <a:p>
            <a:pPr marL="514350" indent="-514350">
              <a:buFont typeface="+mj-lt"/>
              <a:buAutoNum type="arabicPeriod"/>
            </a:pPr>
            <a:endParaRPr lang="en-US" dirty="0"/>
          </a:p>
          <a:p>
            <a:pPr marL="1485900" indent="-571500">
              <a:buFont typeface="+mj-lt"/>
              <a:buAutoNum type="arabicPeriod"/>
            </a:pPr>
            <a:endParaRPr lang="en-US" dirty="0"/>
          </a:p>
          <a:p>
            <a:pPr marL="2400300" indent="-571500">
              <a:buFont typeface="+mj-lt"/>
              <a:buAutoNum type="arabicPeriod"/>
            </a:pPr>
            <a:r>
              <a:rPr lang="en-US" dirty="0"/>
              <a:t>Objectives (what the patient will do)</a:t>
            </a:r>
          </a:p>
          <a:p>
            <a:pPr marL="514350" indent="-514350">
              <a:buFont typeface="+mj-lt"/>
              <a:buAutoNum type="arabicPeriod"/>
            </a:pPr>
            <a:endParaRPr lang="en-US" dirty="0"/>
          </a:p>
          <a:p>
            <a:pPr marL="1943100" indent="-571500">
              <a:buFont typeface="+mj-lt"/>
              <a:buAutoNum type="arabicPeriod"/>
            </a:pPr>
            <a:endParaRPr lang="en-US" dirty="0"/>
          </a:p>
          <a:p>
            <a:pPr marL="3314700" indent="-571500">
              <a:buFont typeface="+mj-lt"/>
              <a:buAutoNum type="arabicPeriod"/>
            </a:pPr>
            <a:r>
              <a:rPr lang="en-US" dirty="0"/>
              <a:t>Interventions (what the staff will do)</a:t>
            </a:r>
          </a:p>
        </p:txBody>
      </p:sp>
      <p:sp>
        <p:nvSpPr>
          <p:cNvPr id="2" name="Arrow: Down 1">
            <a:extLst>
              <a:ext uri="{FF2B5EF4-FFF2-40B4-BE49-F238E27FC236}">
                <a16:creationId xmlns:a16="http://schemas.microsoft.com/office/drawing/2014/main" id="{17E783B0-5377-4A31-94A9-C6CD38F90201}"/>
              </a:ext>
            </a:extLst>
          </p:cNvPr>
          <p:cNvSpPr/>
          <p:nvPr/>
        </p:nvSpPr>
        <p:spPr>
          <a:xfrm rot="19472862">
            <a:off x="368447" y="1349814"/>
            <a:ext cx="1600200" cy="5770381"/>
          </a:xfrm>
          <a:prstGeom prst="downArrow">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496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Treatment Plan Components</a:t>
            </a:r>
          </a:p>
        </p:txBody>
      </p:sp>
      <p:sp>
        <p:nvSpPr>
          <p:cNvPr id="5" name="Content Placeholder 4"/>
          <p:cNvSpPr>
            <a:spLocks noGrp="1"/>
          </p:cNvSpPr>
          <p:nvPr>
            <p:ph sz="half" idx="1"/>
          </p:nvPr>
        </p:nvSpPr>
        <p:spPr>
          <a:xfrm>
            <a:off x="348793" y="1825624"/>
            <a:ext cx="6484570" cy="4763711"/>
          </a:xfrm>
        </p:spPr>
        <p:txBody>
          <a:bodyPr>
            <a:normAutofit fontScale="77500" lnSpcReduction="20000"/>
          </a:bodyPr>
          <a:lstStyle/>
          <a:p>
            <a:pPr marL="514350" indent="-514350">
              <a:lnSpc>
                <a:spcPct val="120000"/>
              </a:lnSpc>
              <a:spcBef>
                <a:spcPts val="1200"/>
              </a:spcBef>
              <a:buFont typeface="+mj-lt"/>
              <a:buAutoNum type="arabicPeriod"/>
            </a:pPr>
            <a:r>
              <a:rPr lang="en-US" dirty="0">
                <a:solidFill>
                  <a:srgbClr val="E54125"/>
                </a:solidFill>
              </a:rPr>
              <a:t>Problem Statements </a:t>
            </a:r>
            <a:r>
              <a:rPr lang="en-US" dirty="0"/>
              <a:t>are based on information gathered during the assessment</a:t>
            </a:r>
          </a:p>
          <a:p>
            <a:pPr marL="514350" indent="-514350">
              <a:lnSpc>
                <a:spcPct val="120000"/>
              </a:lnSpc>
              <a:spcBef>
                <a:spcPts val="1200"/>
              </a:spcBef>
              <a:buFont typeface="+mj-lt"/>
              <a:buAutoNum type="arabicPeriod"/>
            </a:pPr>
            <a:r>
              <a:rPr lang="en-US" dirty="0">
                <a:solidFill>
                  <a:srgbClr val="E54125"/>
                </a:solidFill>
              </a:rPr>
              <a:t>Goal Statements </a:t>
            </a:r>
            <a:r>
              <a:rPr lang="en-US" dirty="0"/>
              <a:t>are based on the problem statements and </a:t>
            </a:r>
            <a:r>
              <a:rPr lang="en-US" u="sng" dirty="0"/>
              <a:t>reasonably</a:t>
            </a:r>
            <a:r>
              <a:rPr lang="en-US" dirty="0"/>
              <a:t> achievement in the active treatment phase</a:t>
            </a:r>
          </a:p>
          <a:p>
            <a:pPr marL="514350" indent="-514350">
              <a:lnSpc>
                <a:spcPct val="120000"/>
              </a:lnSpc>
              <a:spcBef>
                <a:spcPts val="1200"/>
              </a:spcBef>
              <a:buFont typeface="+mj-lt"/>
              <a:buAutoNum type="arabicPeriod"/>
            </a:pPr>
            <a:r>
              <a:rPr lang="en-US" dirty="0">
                <a:solidFill>
                  <a:srgbClr val="E54125"/>
                </a:solidFill>
              </a:rPr>
              <a:t>Objectives</a:t>
            </a:r>
            <a:r>
              <a:rPr lang="en-US" dirty="0"/>
              <a:t> are what the </a:t>
            </a:r>
            <a:r>
              <a:rPr lang="en-US" dirty="0">
                <a:solidFill>
                  <a:srgbClr val="E54125"/>
                </a:solidFill>
              </a:rPr>
              <a:t>patient</a:t>
            </a:r>
            <a:r>
              <a:rPr lang="en-US" dirty="0"/>
              <a:t> will do to meet those goals</a:t>
            </a:r>
          </a:p>
          <a:p>
            <a:pPr marL="514350" indent="-514350">
              <a:lnSpc>
                <a:spcPct val="120000"/>
              </a:lnSpc>
              <a:spcBef>
                <a:spcPts val="1200"/>
              </a:spcBef>
              <a:buFont typeface="+mj-lt"/>
              <a:buAutoNum type="arabicPeriod"/>
            </a:pPr>
            <a:r>
              <a:rPr lang="en-US" dirty="0">
                <a:solidFill>
                  <a:srgbClr val="E54125"/>
                </a:solidFill>
              </a:rPr>
              <a:t>Interventions</a:t>
            </a:r>
            <a:r>
              <a:rPr lang="en-US" dirty="0"/>
              <a:t> are what the </a:t>
            </a:r>
            <a:r>
              <a:rPr lang="en-US" dirty="0">
                <a:solidFill>
                  <a:srgbClr val="E54125"/>
                </a:solidFill>
              </a:rPr>
              <a:t>staff</a:t>
            </a:r>
            <a:r>
              <a:rPr lang="en-US" dirty="0"/>
              <a:t> will do to assist the patient</a:t>
            </a:r>
          </a:p>
        </p:txBody>
      </p:sp>
      <p:sp>
        <p:nvSpPr>
          <p:cNvPr id="2" name="Content Placeholder 1">
            <a:extLst>
              <a:ext uri="{FF2B5EF4-FFF2-40B4-BE49-F238E27FC236}">
                <a16:creationId xmlns:a16="http://schemas.microsoft.com/office/drawing/2014/main" id="{E2C5D355-8F19-4C7C-903E-3E63B4F828FC}"/>
              </a:ext>
            </a:extLst>
          </p:cNvPr>
          <p:cNvSpPr>
            <a:spLocks noGrp="1"/>
          </p:cNvSpPr>
          <p:nvPr>
            <p:ph sz="half" idx="2"/>
          </p:nvPr>
        </p:nvSpPr>
        <p:spPr>
          <a:xfrm>
            <a:off x="6833363" y="1825624"/>
            <a:ext cx="3653404" cy="4763711"/>
          </a:xfrm>
        </p:spPr>
        <p:txBody>
          <a:bodyPr>
            <a:normAutofit/>
          </a:bodyPr>
          <a:lstStyle/>
          <a:p>
            <a:r>
              <a:rPr lang="en-US" sz="2400" dirty="0"/>
              <a:t>Other common terms: </a:t>
            </a:r>
          </a:p>
          <a:p>
            <a:r>
              <a:rPr lang="en-US" sz="2400" dirty="0"/>
              <a:t>Action Steps</a:t>
            </a:r>
          </a:p>
          <a:p>
            <a:r>
              <a:rPr lang="en-US" sz="2400" dirty="0"/>
              <a:t>Measurable activities</a:t>
            </a:r>
          </a:p>
          <a:p>
            <a:r>
              <a:rPr lang="en-US" sz="2400" dirty="0"/>
              <a:t>Treatment strategies</a:t>
            </a:r>
          </a:p>
          <a:p>
            <a:r>
              <a:rPr lang="en-US" sz="2400" dirty="0"/>
              <a:t>Benchmarks</a:t>
            </a:r>
          </a:p>
          <a:p>
            <a:r>
              <a:rPr lang="en-US" sz="2400" dirty="0"/>
              <a:t>Tasks</a:t>
            </a:r>
          </a:p>
        </p:txBody>
      </p:sp>
    </p:spTree>
    <p:extLst>
      <p:ext uri="{BB962C8B-B14F-4D97-AF65-F5344CB8AC3E}">
        <p14:creationId xmlns:p14="http://schemas.microsoft.com/office/powerpoint/2010/main" val="2612278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 Components in a Treatment Plan</a:t>
            </a:r>
          </a:p>
        </p:txBody>
      </p:sp>
      <p:sp>
        <p:nvSpPr>
          <p:cNvPr id="5" name="Content Placeholder 4"/>
          <p:cNvSpPr>
            <a:spLocks noGrp="1"/>
          </p:cNvSpPr>
          <p:nvPr>
            <p:ph idx="1"/>
          </p:nvPr>
        </p:nvSpPr>
        <p:spPr/>
        <p:txBody>
          <a:bodyPr>
            <a:normAutofit fontScale="85000" lnSpcReduction="20000"/>
          </a:bodyPr>
          <a:lstStyle/>
          <a:p>
            <a:pPr marL="514350" indent="-514350">
              <a:buFont typeface="+mj-lt"/>
              <a:buAutoNum type="arabicPeriod"/>
            </a:pPr>
            <a:r>
              <a:rPr lang="en-US" dirty="0"/>
              <a:t>Problem Statements (information from assessment)</a:t>
            </a:r>
          </a:p>
          <a:p>
            <a:pPr marL="514350" indent="-514350">
              <a:buFont typeface="+mj-lt"/>
              <a:buAutoNum type="arabicPeriod"/>
            </a:pPr>
            <a:endParaRPr lang="en-US" dirty="0"/>
          </a:p>
          <a:p>
            <a:pPr marL="1028700" indent="-571500">
              <a:buFont typeface="+mj-lt"/>
              <a:buAutoNum type="arabicPeriod"/>
            </a:pPr>
            <a:endParaRPr lang="en-US" dirty="0"/>
          </a:p>
          <a:p>
            <a:pPr marL="1485900" indent="-571500">
              <a:buFont typeface="+mj-lt"/>
              <a:buAutoNum type="arabicPeriod"/>
            </a:pPr>
            <a:r>
              <a:rPr lang="en-US" dirty="0"/>
              <a:t>Goal Statements (based on Problem Statement)</a:t>
            </a:r>
          </a:p>
          <a:p>
            <a:pPr marL="514350" indent="-514350">
              <a:buFont typeface="+mj-lt"/>
              <a:buAutoNum type="arabicPeriod"/>
            </a:pPr>
            <a:endParaRPr lang="en-US" dirty="0"/>
          </a:p>
          <a:p>
            <a:pPr marL="1485900" indent="-571500">
              <a:buFont typeface="+mj-lt"/>
              <a:buAutoNum type="arabicPeriod"/>
            </a:pPr>
            <a:endParaRPr lang="en-US" dirty="0"/>
          </a:p>
          <a:p>
            <a:pPr marL="2400300" indent="-571500">
              <a:buFont typeface="+mj-lt"/>
              <a:buAutoNum type="arabicPeriod"/>
            </a:pPr>
            <a:r>
              <a:rPr lang="en-US" dirty="0"/>
              <a:t>Objectives (what the patient will do)</a:t>
            </a:r>
          </a:p>
          <a:p>
            <a:pPr marL="514350" indent="-514350">
              <a:buFont typeface="+mj-lt"/>
              <a:buAutoNum type="arabicPeriod"/>
            </a:pPr>
            <a:endParaRPr lang="en-US" dirty="0"/>
          </a:p>
          <a:p>
            <a:pPr marL="1943100" indent="-571500">
              <a:buFont typeface="+mj-lt"/>
              <a:buAutoNum type="arabicPeriod"/>
            </a:pPr>
            <a:endParaRPr lang="en-US" dirty="0"/>
          </a:p>
          <a:p>
            <a:pPr marL="3314700" indent="-571500">
              <a:buFont typeface="+mj-lt"/>
              <a:buAutoNum type="arabicPeriod"/>
            </a:pPr>
            <a:r>
              <a:rPr lang="en-US" dirty="0"/>
              <a:t>Interventions (what the staff will do)</a:t>
            </a:r>
          </a:p>
        </p:txBody>
      </p:sp>
      <p:sp>
        <p:nvSpPr>
          <p:cNvPr id="2" name="Arrow: Down 1">
            <a:extLst>
              <a:ext uri="{FF2B5EF4-FFF2-40B4-BE49-F238E27FC236}">
                <a16:creationId xmlns:a16="http://schemas.microsoft.com/office/drawing/2014/main" id="{17E783B0-5377-4A31-94A9-C6CD38F90201}"/>
              </a:ext>
            </a:extLst>
          </p:cNvPr>
          <p:cNvSpPr/>
          <p:nvPr/>
        </p:nvSpPr>
        <p:spPr>
          <a:xfrm rot="19472862">
            <a:off x="368447" y="1349814"/>
            <a:ext cx="1600200" cy="5770381"/>
          </a:xfrm>
          <a:prstGeom prst="downArrow">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113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on a beach&#10;&#10;Description automatically generated">
            <a:extLst>
              <a:ext uri="{FF2B5EF4-FFF2-40B4-BE49-F238E27FC236}">
                <a16:creationId xmlns:a16="http://schemas.microsoft.com/office/drawing/2014/main" id="{5178057F-2CC0-48EE-997E-4F54C59CCAC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560" b="11560"/>
          <a:stretch>
            <a:fillRect/>
          </a:stretch>
        </p:blipFill>
        <p:spPr/>
      </p:pic>
      <p:sp>
        <p:nvSpPr>
          <p:cNvPr id="2" name="Title 1"/>
          <p:cNvSpPr>
            <a:spLocks noGrp="1"/>
          </p:cNvSpPr>
          <p:nvPr>
            <p:ph type="title"/>
          </p:nvPr>
        </p:nvSpPr>
        <p:spPr/>
        <p:txBody>
          <a:bodyPr/>
          <a:lstStyle/>
          <a:p>
            <a:r>
              <a:rPr lang="en-US" dirty="0"/>
              <a:t>Discharge Plan Components</a:t>
            </a:r>
          </a:p>
        </p:txBody>
      </p:sp>
      <p:sp>
        <p:nvSpPr>
          <p:cNvPr id="3" name="Content Placeholder 2"/>
          <p:cNvSpPr>
            <a:spLocks noGrp="1"/>
          </p:cNvSpPr>
          <p:nvPr>
            <p:ph idx="1"/>
          </p:nvPr>
        </p:nvSpPr>
        <p:spPr/>
        <p:txBody>
          <a:bodyPr/>
          <a:lstStyle/>
          <a:p>
            <a:pPr marL="514350" indent="-514350">
              <a:buFont typeface="+mj-lt"/>
              <a:buAutoNum type="arabicPeriod" startAt="5"/>
            </a:pPr>
            <a:r>
              <a:rPr lang="en-US" dirty="0">
                <a:solidFill>
                  <a:srgbClr val="E54125"/>
                </a:solidFill>
              </a:rPr>
              <a:t>Patient Strengths* </a:t>
            </a:r>
            <a:r>
              <a:rPr lang="en-US" dirty="0"/>
              <a:t>are reflected</a:t>
            </a:r>
          </a:p>
          <a:p>
            <a:pPr marL="514350" indent="-514350">
              <a:buFont typeface="+mj-lt"/>
              <a:buAutoNum type="arabicPeriod" startAt="5"/>
            </a:pPr>
            <a:endParaRPr lang="en-US" dirty="0"/>
          </a:p>
          <a:p>
            <a:pPr marL="514350" indent="-514350">
              <a:buFont typeface="+mj-lt"/>
              <a:buAutoNum type="arabicPeriod" startAt="5"/>
            </a:pPr>
            <a:r>
              <a:rPr lang="en-US" dirty="0">
                <a:solidFill>
                  <a:srgbClr val="E54125"/>
                </a:solidFill>
              </a:rPr>
              <a:t>Participants in Planning* </a:t>
            </a:r>
            <a:r>
              <a:rPr lang="en-US" dirty="0"/>
              <a:t>are documented</a:t>
            </a:r>
          </a:p>
          <a:p>
            <a:pPr marL="0" indent="0">
              <a:buNone/>
            </a:pPr>
            <a:endParaRPr lang="en-US" dirty="0"/>
          </a:p>
        </p:txBody>
      </p:sp>
    </p:spTree>
    <p:extLst>
      <p:ext uri="{BB962C8B-B14F-4D97-AF65-F5344CB8AC3E}">
        <p14:creationId xmlns:p14="http://schemas.microsoft.com/office/powerpoint/2010/main" val="1201301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in Writing…</a:t>
            </a:r>
          </a:p>
        </p:txBody>
      </p:sp>
      <p:sp>
        <p:nvSpPr>
          <p:cNvPr id="3" name="Content Placeholder 2"/>
          <p:cNvSpPr>
            <a:spLocks noGrp="1"/>
          </p:cNvSpPr>
          <p:nvPr>
            <p:ph idx="1"/>
          </p:nvPr>
        </p:nvSpPr>
        <p:spPr/>
        <p:txBody>
          <a:bodyPr/>
          <a:lstStyle/>
          <a:p>
            <a:r>
              <a:rPr lang="en-US" dirty="0"/>
              <a:t>All problems identified are included regardless of available agency services</a:t>
            </a:r>
          </a:p>
          <a:p>
            <a:r>
              <a:rPr lang="en-US" dirty="0"/>
              <a:t>Include all problems whether deferred or addressed immediately</a:t>
            </a:r>
          </a:p>
          <a:p>
            <a:r>
              <a:rPr lang="en-US" dirty="0"/>
              <a:t>Each domain should be reviewed</a:t>
            </a:r>
          </a:p>
          <a:p>
            <a:r>
              <a:rPr lang="en-US" dirty="0"/>
              <a:t>A referral to outside resources is a valid approach to addressing a problem</a:t>
            </a:r>
          </a:p>
        </p:txBody>
      </p:sp>
    </p:spTree>
    <p:extLst>
      <p:ext uri="{BB962C8B-B14F-4D97-AF65-F5344CB8AC3E}">
        <p14:creationId xmlns:p14="http://schemas.microsoft.com/office/powerpoint/2010/main" val="4192521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Tips on Writing Problem Statements</a:t>
            </a:r>
          </a:p>
        </p:txBody>
      </p:sp>
      <p:pic>
        <p:nvPicPr>
          <p:cNvPr id="8" name="Content Placeholder 7" descr="A picture containing clipart, businesscard, vector graphics&#10;&#10;Description automatically generated">
            <a:extLst>
              <a:ext uri="{FF2B5EF4-FFF2-40B4-BE49-F238E27FC236}">
                <a16:creationId xmlns:a16="http://schemas.microsoft.com/office/drawing/2014/main" id="{13BB8AED-6017-4329-988B-0F5BAF8620D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BD8C3813-5D89-4675-8D76-49E23C188640}"/>
              </a:ext>
            </a:extLst>
          </p:cNvPr>
          <p:cNvSpPr>
            <a:spLocks noGrp="1"/>
          </p:cNvSpPr>
          <p:nvPr>
            <p:ph sz="half" idx="2"/>
          </p:nvPr>
        </p:nvSpPr>
        <p:spPr/>
        <p:txBody>
          <a:bodyPr/>
          <a:lstStyle/>
          <a:p>
            <a:pPr marL="457200" indent="-457200"/>
            <a:r>
              <a:rPr lang="en-US" dirty="0"/>
              <a:t>Non-judgmental </a:t>
            </a:r>
          </a:p>
          <a:p>
            <a:pPr marL="457200" indent="-457200"/>
            <a:r>
              <a:rPr lang="en-US" dirty="0"/>
              <a:t>No jargon statements</a:t>
            </a:r>
          </a:p>
          <a:p>
            <a:pPr marL="757238" lvl="1" indent="-457200"/>
            <a:r>
              <a:rPr lang="en-US" dirty="0"/>
              <a:t>patient is in denial</a:t>
            </a:r>
          </a:p>
          <a:p>
            <a:pPr marL="757238" lvl="1" indent="-457200"/>
            <a:r>
              <a:rPr lang="en-US" dirty="0"/>
              <a:t>patient is co-dependent</a:t>
            </a:r>
          </a:p>
          <a:p>
            <a:pPr marL="457200" indent="-457200"/>
            <a:r>
              <a:rPr lang="en-US" dirty="0"/>
              <a:t>Use complete sentence structure</a:t>
            </a:r>
          </a:p>
          <a:p>
            <a:endParaRPr lang="en-US" dirty="0"/>
          </a:p>
        </p:txBody>
      </p:sp>
    </p:spTree>
    <p:extLst>
      <p:ext uri="{BB962C8B-B14F-4D97-AF65-F5344CB8AC3E}">
        <p14:creationId xmlns:p14="http://schemas.microsoft.com/office/powerpoint/2010/main" val="50473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31D29F-C9A8-414C-B1F7-2258CC1C42BB}"/>
              </a:ext>
            </a:extLst>
          </p:cNvPr>
          <p:cNvPicPr>
            <a:picLocks noChangeAspect="1"/>
          </p:cNvPicPr>
          <p:nvPr/>
        </p:nvPicPr>
        <p:blipFill rotWithShape="1">
          <a:blip r:embed="rId3"/>
          <a:srcRect l="83519" t="66667"/>
          <a:stretch/>
        </p:blipFill>
        <p:spPr>
          <a:xfrm>
            <a:off x="-1" y="2988324"/>
            <a:ext cx="3323049" cy="3780435"/>
          </a:xfrm>
          <a:prstGeom prst="rect">
            <a:avLst/>
          </a:prstGeom>
        </p:spPr>
      </p:pic>
      <p:sp>
        <p:nvSpPr>
          <p:cNvPr id="4" name="Content Placeholder 3">
            <a:extLst>
              <a:ext uri="{FF2B5EF4-FFF2-40B4-BE49-F238E27FC236}">
                <a16:creationId xmlns:a16="http://schemas.microsoft.com/office/drawing/2014/main" id="{FF68116E-3422-4F8A-BE0C-BFF2ACC881E3}"/>
              </a:ext>
            </a:extLst>
          </p:cNvPr>
          <p:cNvSpPr>
            <a:spLocks noGrp="1"/>
          </p:cNvSpPr>
          <p:nvPr>
            <p:ph idx="1"/>
          </p:nvPr>
        </p:nvSpPr>
        <p:spPr>
          <a:xfrm>
            <a:off x="4289778" y="1825624"/>
            <a:ext cx="6151682" cy="4763711"/>
          </a:xfrm>
        </p:spPr>
        <p:txBody>
          <a:bodyPr/>
          <a:lstStyle/>
          <a:p>
            <a:pPr marL="0" indent="0">
              <a:buNone/>
            </a:pPr>
            <a:r>
              <a:rPr lang="en-US" dirty="0"/>
              <a:t>Participant overview:</a:t>
            </a:r>
          </a:p>
          <a:p>
            <a:pPr lvl="1"/>
            <a:r>
              <a:rPr lang="en-US" dirty="0"/>
              <a:t>You will need to click on the “Chat” icon to open up the chat on the right side of the screen. </a:t>
            </a:r>
          </a:p>
          <a:p>
            <a:pPr lvl="1"/>
            <a:r>
              <a:rPr lang="en-US" dirty="0"/>
              <a:t>To ask questions or share comments, please type them into the chat pod and hit “Enter.”</a:t>
            </a:r>
          </a:p>
          <a:p>
            <a:endParaRPr lang="en-US" dirty="0"/>
          </a:p>
        </p:txBody>
      </p:sp>
      <p:pic>
        <p:nvPicPr>
          <p:cNvPr id="9" name="Picture Placeholder 8">
            <a:extLst>
              <a:ext uri="{FF2B5EF4-FFF2-40B4-BE49-F238E27FC236}">
                <a16:creationId xmlns:a16="http://schemas.microsoft.com/office/drawing/2014/main" id="{1E4D218A-BD0B-4EE9-9ED3-D450F61C8F68}"/>
              </a:ext>
            </a:extLst>
          </p:cNvPr>
          <p:cNvPicPr>
            <a:picLocks noGrp="1" noChangeAspect="1"/>
          </p:cNvPicPr>
          <p:nvPr>
            <p:ph type="pic" sz="quarter" idx="4294967295"/>
          </p:nvPr>
        </p:nvPicPr>
        <p:blipFill rotWithShape="1">
          <a:blip r:embed="rId4"/>
          <a:srcRect l="37089" t="65413" r="41278" b="26"/>
          <a:stretch/>
        </p:blipFill>
        <p:spPr>
          <a:xfrm>
            <a:off x="0" y="0"/>
            <a:ext cx="3322638" cy="2986088"/>
          </a:xfrm>
          <a:prstGeom prst="rect">
            <a:avLst/>
          </a:prstGeom>
        </p:spPr>
      </p:pic>
      <p:sp>
        <p:nvSpPr>
          <p:cNvPr id="3" name="Title 2">
            <a:extLst>
              <a:ext uri="{FF2B5EF4-FFF2-40B4-BE49-F238E27FC236}">
                <a16:creationId xmlns:a16="http://schemas.microsoft.com/office/drawing/2014/main" id="{0C8C2158-953B-4E00-8442-5439330C42C8}"/>
              </a:ext>
            </a:extLst>
          </p:cNvPr>
          <p:cNvSpPr>
            <a:spLocks noGrp="1"/>
          </p:cNvSpPr>
          <p:nvPr>
            <p:ph type="title"/>
          </p:nvPr>
        </p:nvSpPr>
        <p:spPr>
          <a:xfrm>
            <a:off x="3770489" y="365125"/>
            <a:ext cx="6757469" cy="1325563"/>
          </a:xfrm>
        </p:spPr>
        <p:txBody>
          <a:bodyPr/>
          <a:lstStyle/>
          <a:p>
            <a:r>
              <a:rPr lang="en-US" dirty="0"/>
              <a:t>Zoom Overview</a:t>
            </a:r>
          </a:p>
        </p:txBody>
      </p:sp>
      <p:cxnSp>
        <p:nvCxnSpPr>
          <p:cNvPr id="8" name="Straight Arrow Connector 7">
            <a:extLst>
              <a:ext uri="{FF2B5EF4-FFF2-40B4-BE49-F238E27FC236}">
                <a16:creationId xmlns:a16="http://schemas.microsoft.com/office/drawing/2014/main" id="{5CC7DED7-E645-473C-8571-59A2891106E4}"/>
              </a:ext>
            </a:extLst>
          </p:cNvPr>
          <p:cNvCxnSpPr>
            <a:cxnSpLocks/>
          </p:cNvCxnSpPr>
          <p:nvPr/>
        </p:nvCxnSpPr>
        <p:spPr>
          <a:xfrm flipH="1">
            <a:off x="1828800" y="4131325"/>
            <a:ext cx="2831335" cy="159214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8DC0C841-69C8-4B9C-92E6-4D4ADC1B9061}"/>
              </a:ext>
            </a:extLst>
          </p:cNvPr>
          <p:cNvCxnSpPr>
            <a:cxnSpLocks/>
          </p:cNvCxnSpPr>
          <p:nvPr/>
        </p:nvCxnSpPr>
        <p:spPr>
          <a:xfrm flipH="1" flipV="1">
            <a:off x="2393244" y="2506133"/>
            <a:ext cx="2266891" cy="18545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3797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we write an objective intervention statement: MATRS</a:t>
            </a:r>
          </a:p>
        </p:txBody>
      </p:sp>
      <p:pic>
        <p:nvPicPr>
          <p:cNvPr id="8" name="Content Placeholder 7" descr="A picture containing text, queen, businesscard, clipart&#10;&#10;Description automatically generated">
            <a:extLst>
              <a:ext uri="{FF2B5EF4-FFF2-40B4-BE49-F238E27FC236}">
                <a16:creationId xmlns:a16="http://schemas.microsoft.com/office/drawing/2014/main" id="{75E9EC26-C460-44E4-A5C5-CA1002689B3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5D2B10F6-A189-4EE3-9F1C-E746D5785C25}"/>
              </a:ext>
            </a:extLst>
          </p:cNvPr>
          <p:cNvSpPr>
            <a:spLocks noGrp="1"/>
          </p:cNvSpPr>
          <p:nvPr>
            <p:ph sz="half" idx="2"/>
          </p:nvPr>
        </p:nvSpPr>
        <p:spPr/>
        <p:txBody>
          <a:bodyPr/>
          <a:lstStyle/>
          <a:p>
            <a:pPr marL="457200" indent="-457200">
              <a:buFont typeface="Arial" panose="020B0604020202020204" pitchFamily="34" charset="0"/>
              <a:buChar char="•"/>
            </a:pPr>
            <a:r>
              <a:rPr lang="en-US" dirty="0" err="1"/>
              <a:t>Treamtent</a:t>
            </a:r>
            <a:r>
              <a:rPr lang="en-US" dirty="0"/>
              <a:t> MATRS (matters):</a:t>
            </a:r>
          </a:p>
          <a:p>
            <a:pPr marL="914400" lvl="1" indent="-457200"/>
            <a:r>
              <a:rPr lang="en-US" dirty="0" err="1"/>
              <a:t>Measureable</a:t>
            </a:r>
            <a:endParaRPr lang="en-US" dirty="0"/>
          </a:p>
          <a:p>
            <a:pPr marL="914400" lvl="1" indent="-457200"/>
            <a:r>
              <a:rPr lang="en-US" dirty="0"/>
              <a:t>Attainable</a:t>
            </a:r>
          </a:p>
          <a:p>
            <a:pPr marL="914400" lvl="1" indent="-457200"/>
            <a:r>
              <a:rPr lang="en-US" dirty="0"/>
              <a:t>Time-limited</a:t>
            </a:r>
          </a:p>
          <a:p>
            <a:pPr marL="914400" lvl="1" indent="-457200"/>
            <a:r>
              <a:rPr lang="en-US" dirty="0"/>
              <a:t>Realistic</a:t>
            </a:r>
          </a:p>
          <a:p>
            <a:pPr marL="914400" lvl="1" indent="-457200"/>
            <a:r>
              <a:rPr lang="en-US" dirty="0"/>
              <a:t>Specific</a:t>
            </a:r>
          </a:p>
          <a:p>
            <a:endParaRPr lang="en-US" dirty="0"/>
          </a:p>
        </p:txBody>
      </p:sp>
    </p:spTree>
    <p:extLst>
      <p:ext uri="{BB962C8B-B14F-4D97-AF65-F5344CB8AC3E}">
        <p14:creationId xmlns:p14="http://schemas.microsoft.com/office/powerpoint/2010/main" val="2657297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 &amp; Interventions </a:t>
            </a:r>
            <a:br>
              <a:rPr lang="en-US" dirty="0"/>
            </a:br>
            <a:r>
              <a:rPr lang="en-US" dirty="0"/>
              <a:t>(MATRS)/: </a:t>
            </a:r>
            <a:r>
              <a:rPr lang="en-US" dirty="0">
                <a:solidFill>
                  <a:srgbClr val="F3EA22"/>
                </a:solidFill>
              </a:rPr>
              <a:t>Measurable</a:t>
            </a:r>
          </a:p>
        </p:txBody>
      </p:sp>
      <p:pic>
        <p:nvPicPr>
          <p:cNvPr id="7" name="Content Placeholder 6" descr="A picture containing text, businesscard&#10;&#10;Description automatically generated">
            <a:extLst>
              <a:ext uri="{FF2B5EF4-FFF2-40B4-BE49-F238E27FC236}">
                <a16:creationId xmlns:a16="http://schemas.microsoft.com/office/drawing/2014/main" id="{9EF1988A-ED97-4A22-9FE8-07999A07C9D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E0309B23-FAEA-4188-A859-439F6D48BF5B}"/>
              </a:ext>
            </a:extLst>
          </p:cNvPr>
          <p:cNvSpPr>
            <a:spLocks noGrp="1"/>
          </p:cNvSpPr>
          <p:nvPr>
            <p:ph sz="half" idx="2"/>
          </p:nvPr>
        </p:nvSpPr>
        <p:spPr/>
        <p:txBody>
          <a:bodyPr>
            <a:normAutofit fontScale="92500" lnSpcReduction="10000"/>
          </a:bodyPr>
          <a:lstStyle/>
          <a:p>
            <a:pPr marL="457200" indent="-457200">
              <a:buFont typeface="Arial" panose="020B0604020202020204" pitchFamily="34" charset="0"/>
              <a:buChar char="•"/>
            </a:pPr>
            <a:r>
              <a:rPr lang="en-US" dirty="0"/>
              <a:t>Objectives and Interventions are </a:t>
            </a:r>
            <a:r>
              <a:rPr lang="en-US" dirty="0" err="1"/>
              <a:t>measureable</a:t>
            </a:r>
            <a:endParaRPr lang="en-US" dirty="0"/>
          </a:p>
          <a:p>
            <a:pPr marL="457200" indent="-457200">
              <a:buFont typeface="Arial" panose="020B0604020202020204" pitchFamily="34" charset="0"/>
              <a:buChar char="•"/>
            </a:pPr>
            <a:r>
              <a:rPr lang="en-US" dirty="0"/>
              <a:t>Achievement is observable</a:t>
            </a:r>
          </a:p>
          <a:p>
            <a:pPr marL="457200" indent="-457200">
              <a:buFont typeface="Arial" panose="020B0604020202020204" pitchFamily="34" charset="0"/>
              <a:buChar char="•"/>
            </a:pPr>
            <a:r>
              <a:rPr lang="en-US" dirty="0"/>
              <a:t>Measurable indicators of patient progress</a:t>
            </a:r>
          </a:p>
          <a:p>
            <a:pPr marL="757238" lvl="1" indent="-457200">
              <a:buFont typeface="Arial" panose="020B0604020202020204" pitchFamily="34" charset="0"/>
              <a:buChar char="•"/>
            </a:pPr>
            <a:r>
              <a:rPr lang="en-US" dirty="0"/>
              <a:t>Assessment scales/scores</a:t>
            </a:r>
          </a:p>
          <a:p>
            <a:pPr marL="757238" lvl="1" indent="-457200">
              <a:buFont typeface="Arial" panose="020B0604020202020204" pitchFamily="34" charset="0"/>
              <a:buChar char="•"/>
            </a:pPr>
            <a:r>
              <a:rPr lang="en-US" dirty="0"/>
              <a:t>patient report</a:t>
            </a:r>
          </a:p>
          <a:p>
            <a:pPr marL="757238" lvl="1" indent="-457200">
              <a:buFont typeface="Arial" panose="020B0604020202020204" pitchFamily="34" charset="0"/>
              <a:buChar char="•"/>
            </a:pPr>
            <a:r>
              <a:rPr lang="en-US" dirty="0"/>
              <a:t>Behavioral and mental status changes</a:t>
            </a:r>
          </a:p>
          <a:p>
            <a:endParaRPr lang="en-US" dirty="0"/>
          </a:p>
        </p:txBody>
      </p:sp>
    </p:spTree>
    <p:extLst>
      <p:ext uri="{BB962C8B-B14F-4D97-AF65-F5344CB8AC3E}">
        <p14:creationId xmlns:p14="http://schemas.microsoft.com/office/powerpoint/2010/main" val="2003951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 &amp; Interventions </a:t>
            </a:r>
            <a:br>
              <a:rPr lang="en-US" dirty="0"/>
            </a:br>
            <a:r>
              <a:rPr lang="en-US" dirty="0"/>
              <a:t>(MATRS): </a:t>
            </a:r>
            <a:r>
              <a:rPr lang="en-US" dirty="0">
                <a:solidFill>
                  <a:srgbClr val="009D70"/>
                </a:solidFill>
              </a:rPr>
              <a:t>Attainable</a:t>
            </a:r>
          </a:p>
        </p:txBody>
      </p:sp>
      <p:pic>
        <p:nvPicPr>
          <p:cNvPr id="8" name="Content Placeholder 7" descr="Shape, logo, company name&#10;&#10;Description automatically generated">
            <a:extLst>
              <a:ext uri="{FF2B5EF4-FFF2-40B4-BE49-F238E27FC236}">
                <a16:creationId xmlns:a16="http://schemas.microsoft.com/office/drawing/2014/main" id="{1A49CBE1-DF3D-4BBF-9C7E-76866143AFF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64DEACC6-D337-45DE-80EE-489904B94933}"/>
              </a:ext>
            </a:extLst>
          </p:cNvPr>
          <p:cNvSpPr>
            <a:spLocks noGrp="1"/>
          </p:cNvSpPr>
          <p:nvPr>
            <p:ph sz="half" idx="2"/>
          </p:nvPr>
        </p:nvSpPr>
        <p:spPr/>
        <p:txBody>
          <a:bodyPr>
            <a:normAutofit fontScale="92500" lnSpcReduction="20000"/>
          </a:bodyPr>
          <a:lstStyle/>
          <a:p>
            <a:pPr marL="457200" indent="-457200">
              <a:buFont typeface="Arial" panose="020B0604020202020204" pitchFamily="34" charset="0"/>
              <a:buChar char="•"/>
            </a:pPr>
            <a:r>
              <a:rPr lang="en-US" dirty="0"/>
              <a:t>Objectives and Interventions are attainable during active treatment phase</a:t>
            </a:r>
          </a:p>
          <a:p>
            <a:pPr marL="457200" indent="-457200">
              <a:buFont typeface="Arial" panose="020B0604020202020204" pitchFamily="34" charset="0"/>
              <a:buChar char="•"/>
            </a:pPr>
            <a:r>
              <a:rPr lang="en-US" dirty="0"/>
              <a:t>Focus on “improved functioning” rather than cure</a:t>
            </a:r>
          </a:p>
          <a:p>
            <a:pPr marL="457200" indent="-457200">
              <a:buFont typeface="Arial" panose="020B0604020202020204" pitchFamily="34" charset="0"/>
              <a:buChar char="•"/>
            </a:pPr>
            <a:r>
              <a:rPr lang="en-US" dirty="0"/>
              <a:t>Identify goals attainable in level of care provided</a:t>
            </a:r>
          </a:p>
          <a:p>
            <a:pPr marL="457200" indent="-457200">
              <a:buFont typeface="Arial" panose="020B0604020202020204" pitchFamily="34" charset="0"/>
              <a:buChar char="•"/>
            </a:pPr>
            <a:r>
              <a:rPr lang="en-US" dirty="0"/>
              <a:t>Revise goals when patient moves from one level of care to another</a:t>
            </a:r>
          </a:p>
          <a:p>
            <a:endParaRPr lang="en-US" dirty="0"/>
          </a:p>
        </p:txBody>
      </p:sp>
    </p:spTree>
    <p:extLst>
      <p:ext uri="{BB962C8B-B14F-4D97-AF65-F5344CB8AC3E}">
        <p14:creationId xmlns:p14="http://schemas.microsoft.com/office/powerpoint/2010/main" val="2003951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 &amp; Interventions </a:t>
            </a:r>
            <a:br>
              <a:rPr lang="en-US" dirty="0"/>
            </a:br>
            <a:r>
              <a:rPr lang="en-US" dirty="0"/>
              <a:t>(MATRS): </a:t>
            </a:r>
            <a:r>
              <a:rPr lang="en-US" dirty="0">
                <a:solidFill>
                  <a:srgbClr val="E54125"/>
                </a:solidFill>
              </a:rPr>
              <a:t>Time-limited</a:t>
            </a:r>
          </a:p>
        </p:txBody>
      </p:sp>
      <p:pic>
        <p:nvPicPr>
          <p:cNvPr id="7" name="Content Placeholder 6">
            <a:extLst>
              <a:ext uri="{FF2B5EF4-FFF2-40B4-BE49-F238E27FC236}">
                <a16:creationId xmlns:a16="http://schemas.microsoft.com/office/drawing/2014/main" id="{D10DAE52-21BF-4698-ABDB-0BFBABD6BDB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A9B99A7B-4D2B-453B-98C7-34E5B1B95BD1}"/>
              </a:ext>
            </a:extLst>
          </p:cNvPr>
          <p:cNvSpPr>
            <a:spLocks noGrp="1"/>
          </p:cNvSpPr>
          <p:nvPr>
            <p:ph sz="half" idx="2"/>
          </p:nvPr>
        </p:nvSpPr>
        <p:spPr/>
        <p:txBody>
          <a:bodyPr/>
          <a:lstStyle/>
          <a:p>
            <a:r>
              <a:rPr lang="en-US" dirty="0"/>
              <a:t>Focus on time-limited or short-term goals and objectives</a:t>
            </a:r>
          </a:p>
          <a:p>
            <a:r>
              <a:rPr lang="en-US" dirty="0"/>
              <a:t>Objectives and interventions can be reviewed within a specific time period</a:t>
            </a:r>
          </a:p>
          <a:p>
            <a:endParaRPr lang="en-US" dirty="0"/>
          </a:p>
        </p:txBody>
      </p:sp>
    </p:spTree>
    <p:extLst>
      <p:ext uri="{BB962C8B-B14F-4D97-AF65-F5344CB8AC3E}">
        <p14:creationId xmlns:p14="http://schemas.microsoft.com/office/powerpoint/2010/main" val="2003951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 &amp; Interventions </a:t>
            </a:r>
            <a:br>
              <a:rPr lang="en-US" dirty="0"/>
            </a:br>
            <a:r>
              <a:rPr lang="en-US" dirty="0"/>
              <a:t>(MATRS): </a:t>
            </a:r>
            <a:r>
              <a:rPr lang="en-US" dirty="0">
                <a:solidFill>
                  <a:srgbClr val="BE55A0"/>
                </a:solidFill>
              </a:rPr>
              <a:t>Realistic</a:t>
            </a:r>
          </a:p>
        </p:txBody>
      </p:sp>
      <p:pic>
        <p:nvPicPr>
          <p:cNvPr id="7" name="Content Placeholder 6" descr="A picture containing text, businesscard&#10;&#10;Description automatically generated">
            <a:extLst>
              <a:ext uri="{FF2B5EF4-FFF2-40B4-BE49-F238E27FC236}">
                <a16:creationId xmlns:a16="http://schemas.microsoft.com/office/drawing/2014/main" id="{1C4D1E86-C4E4-4805-A74E-9007B5064BF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05715F81-0E1B-4331-B923-F4BA10F33AC8}"/>
              </a:ext>
            </a:extLst>
          </p:cNvPr>
          <p:cNvSpPr>
            <a:spLocks noGrp="1"/>
          </p:cNvSpPr>
          <p:nvPr>
            <p:ph sz="half" idx="2"/>
          </p:nvPr>
        </p:nvSpPr>
        <p:spPr/>
        <p:txBody>
          <a:bodyPr>
            <a:normAutofit lnSpcReduction="10000"/>
          </a:bodyPr>
          <a:lstStyle/>
          <a:p>
            <a:r>
              <a:rPr lang="en-US" dirty="0"/>
              <a:t>Patient can realistically complete objectives within a specific time period</a:t>
            </a:r>
          </a:p>
          <a:p>
            <a:r>
              <a:rPr lang="en-US" dirty="0"/>
              <a:t>Goals and objectives are achievable given patient environment, supports, diagnosis, level of functioning</a:t>
            </a:r>
          </a:p>
          <a:p>
            <a:r>
              <a:rPr lang="en-US" dirty="0"/>
              <a:t>Progress requires patient effort</a:t>
            </a:r>
          </a:p>
          <a:p>
            <a:endParaRPr lang="en-US" dirty="0"/>
          </a:p>
        </p:txBody>
      </p:sp>
    </p:spTree>
    <p:extLst>
      <p:ext uri="{BB962C8B-B14F-4D97-AF65-F5344CB8AC3E}">
        <p14:creationId xmlns:p14="http://schemas.microsoft.com/office/powerpoint/2010/main" val="2003951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 &amp; Interventions </a:t>
            </a:r>
            <a:br>
              <a:rPr lang="en-US" dirty="0"/>
            </a:br>
            <a:r>
              <a:rPr lang="en-US" dirty="0"/>
              <a:t>(MATRS): </a:t>
            </a:r>
            <a:r>
              <a:rPr lang="en-US" dirty="0">
                <a:solidFill>
                  <a:srgbClr val="7FBCE7"/>
                </a:solidFill>
              </a:rPr>
              <a:t>Specific</a:t>
            </a:r>
          </a:p>
        </p:txBody>
      </p:sp>
      <p:pic>
        <p:nvPicPr>
          <p:cNvPr id="7" name="Content Placeholder 6" descr="Arrow&#10;&#10;Description automatically generated">
            <a:extLst>
              <a:ext uri="{FF2B5EF4-FFF2-40B4-BE49-F238E27FC236}">
                <a16:creationId xmlns:a16="http://schemas.microsoft.com/office/drawing/2014/main" id="{83C8ECDA-A308-458C-B61B-7AD1F35F318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2C82DA24-73F4-4592-A36C-1F970CB87E06}"/>
              </a:ext>
            </a:extLst>
          </p:cNvPr>
          <p:cNvSpPr>
            <a:spLocks noGrp="1"/>
          </p:cNvSpPr>
          <p:nvPr>
            <p:ph sz="half" idx="2"/>
          </p:nvPr>
        </p:nvSpPr>
        <p:spPr/>
        <p:txBody>
          <a:bodyPr/>
          <a:lstStyle/>
          <a:p>
            <a:r>
              <a:rPr lang="en-US" dirty="0"/>
              <a:t>Objectives and Interventions are specific and goal-focused</a:t>
            </a:r>
          </a:p>
          <a:p>
            <a:r>
              <a:rPr lang="en-US" dirty="0"/>
              <a:t>Address in specific behavioral terms how level of functioning or functional impairments will improve</a:t>
            </a:r>
          </a:p>
          <a:p>
            <a:endParaRPr lang="en-US" dirty="0"/>
          </a:p>
        </p:txBody>
      </p:sp>
    </p:spTree>
    <p:extLst>
      <p:ext uri="{BB962C8B-B14F-4D97-AF65-F5344CB8AC3E}">
        <p14:creationId xmlns:p14="http://schemas.microsoft.com/office/powerpoint/2010/main" val="2003951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MATRS Test</a:t>
            </a:r>
          </a:p>
        </p:txBody>
      </p:sp>
      <p:sp>
        <p:nvSpPr>
          <p:cNvPr id="3" name="Content Placeholder 2"/>
          <p:cNvSpPr>
            <a:spLocks noGrp="1"/>
          </p:cNvSpPr>
          <p:nvPr>
            <p:ph idx="1"/>
          </p:nvPr>
        </p:nvSpPr>
        <p:spPr/>
        <p:txBody>
          <a:bodyPr>
            <a:normAutofit fontScale="92500" lnSpcReduction="10000"/>
          </a:bodyPr>
          <a:lstStyle/>
          <a:p>
            <a:r>
              <a:rPr lang="en-US" dirty="0">
                <a:solidFill>
                  <a:schemeClr val="accent4">
                    <a:lumMod val="75000"/>
                  </a:schemeClr>
                </a:solidFill>
              </a:rPr>
              <a:t>Measureable? </a:t>
            </a:r>
            <a:r>
              <a:rPr lang="en-US" dirty="0"/>
              <a:t>Can change be documented?</a:t>
            </a:r>
          </a:p>
          <a:p>
            <a:r>
              <a:rPr lang="en-US" dirty="0">
                <a:solidFill>
                  <a:srgbClr val="009D70"/>
                </a:solidFill>
              </a:rPr>
              <a:t>Attainable? </a:t>
            </a:r>
            <a:r>
              <a:rPr lang="en-US" dirty="0"/>
              <a:t>Achievable within active treatment phase?</a:t>
            </a:r>
          </a:p>
          <a:p>
            <a:r>
              <a:rPr lang="en-US" dirty="0">
                <a:solidFill>
                  <a:srgbClr val="E54125"/>
                </a:solidFill>
              </a:rPr>
              <a:t>Time-limited? </a:t>
            </a:r>
            <a:r>
              <a:rPr lang="en-US" dirty="0"/>
              <a:t>Is time frame specified? Will staff be able to review within a specific period of time?</a:t>
            </a:r>
          </a:p>
          <a:p>
            <a:r>
              <a:rPr lang="en-US" dirty="0">
                <a:solidFill>
                  <a:srgbClr val="BE55A0"/>
                </a:solidFill>
              </a:rPr>
              <a:t>Realistic? </a:t>
            </a:r>
            <a:r>
              <a:rPr lang="en-US" dirty="0"/>
              <a:t>Is it reasonable to expect the patient will be able to take steps on his or her behalf? Is it agreeable to patient and staff?</a:t>
            </a:r>
          </a:p>
          <a:p>
            <a:r>
              <a:rPr lang="en-US" dirty="0">
                <a:solidFill>
                  <a:srgbClr val="7FBCE7"/>
                </a:solidFill>
              </a:rPr>
              <a:t>Specific? </a:t>
            </a:r>
            <a:r>
              <a:rPr lang="en-US" dirty="0"/>
              <a:t>Will patient understand what is expected and how program staff will assist in reaching goals?</a:t>
            </a:r>
          </a:p>
        </p:txBody>
      </p:sp>
    </p:spTree>
    <p:extLst>
      <p:ext uri="{BB962C8B-B14F-4D97-AF65-F5344CB8AC3E}">
        <p14:creationId xmlns:p14="http://schemas.microsoft.com/office/powerpoint/2010/main" val="2003951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Planning Process Review</a:t>
            </a:r>
          </a:p>
        </p:txBody>
      </p:sp>
      <p:sp>
        <p:nvSpPr>
          <p:cNvPr id="3" name="Content Placeholder 2"/>
          <p:cNvSpPr>
            <a:spLocks noGrp="1"/>
          </p:cNvSpPr>
          <p:nvPr>
            <p:ph idx="1"/>
          </p:nvPr>
        </p:nvSpPr>
        <p:spPr/>
        <p:txBody>
          <a:bodyPr/>
          <a:lstStyle/>
          <a:p>
            <a:r>
              <a:rPr lang="en-US" dirty="0"/>
              <a:t>Conduct assessment</a:t>
            </a:r>
          </a:p>
          <a:p>
            <a:r>
              <a:rPr lang="en-US" dirty="0"/>
              <a:t>Collect patient data and information</a:t>
            </a:r>
          </a:p>
          <a:p>
            <a:r>
              <a:rPr lang="en-US" dirty="0"/>
              <a:t>Identify problems</a:t>
            </a:r>
          </a:p>
          <a:p>
            <a:r>
              <a:rPr lang="en-US" dirty="0"/>
              <a:t>Prioritize problems</a:t>
            </a:r>
          </a:p>
          <a:p>
            <a:r>
              <a:rPr lang="en-US" dirty="0"/>
              <a:t>Develop goals to address problems</a:t>
            </a:r>
          </a:p>
          <a:p>
            <a:r>
              <a:rPr lang="en-US" dirty="0"/>
              <a:t>Remember MATRS</a:t>
            </a:r>
          </a:p>
          <a:p>
            <a:pPr lvl="1"/>
            <a:r>
              <a:rPr lang="en-US" dirty="0"/>
              <a:t>Objectives to meet goals</a:t>
            </a:r>
          </a:p>
          <a:p>
            <a:pPr lvl="1"/>
            <a:r>
              <a:rPr lang="en-US" dirty="0"/>
              <a:t>Interventions to assist patient in meeting goals</a:t>
            </a:r>
          </a:p>
        </p:txBody>
      </p:sp>
    </p:spTree>
    <p:extLst>
      <p:ext uri="{BB962C8B-B14F-4D97-AF65-F5344CB8AC3E}">
        <p14:creationId xmlns:p14="http://schemas.microsoft.com/office/powerpoint/2010/main" val="2003951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9E32C0-A1EB-4D07-8A32-A4134F62A41F}"/>
              </a:ext>
            </a:extLst>
          </p:cNvPr>
          <p:cNvSpPr>
            <a:spLocks noGrp="1"/>
          </p:cNvSpPr>
          <p:nvPr>
            <p:ph type="title"/>
          </p:nvPr>
        </p:nvSpPr>
        <p:spPr/>
        <p:txBody>
          <a:bodyPr/>
          <a:lstStyle/>
          <a:p>
            <a:r>
              <a:rPr lang="en-US" dirty="0"/>
              <a:t>Five Components of an Effective Treatment Plan</a:t>
            </a:r>
          </a:p>
        </p:txBody>
      </p:sp>
      <p:sp>
        <p:nvSpPr>
          <p:cNvPr id="4" name="Content Placeholder 3">
            <a:extLst>
              <a:ext uri="{FF2B5EF4-FFF2-40B4-BE49-F238E27FC236}">
                <a16:creationId xmlns:a16="http://schemas.microsoft.com/office/drawing/2014/main" id="{E0691667-3591-476B-A241-5212C138DA52}"/>
              </a:ext>
            </a:extLst>
          </p:cNvPr>
          <p:cNvSpPr>
            <a:spLocks noGrp="1"/>
          </p:cNvSpPr>
          <p:nvPr>
            <p:ph idx="1"/>
          </p:nvPr>
        </p:nvSpPr>
        <p:spPr/>
        <p:txBody>
          <a:bodyPr/>
          <a:lstStyle/>
          <a:p>
            <a:pPr marL="514350" indent="-514350">
              <a:buFont typeface="+mj-lt"/>
              <a:buAutoNum type="arabicPeriod"/>
            </a:pPr>
            <a:r>
              <a:rPr lang="en-US" b="1" dirty="0"/>
              <a:t>Goals (or objectives)</a:t>
            </a:r>
          </a:p>
          <a:p>
            <a:pPr lvl="1"/>
            <a:r>
              <a:rPr lang="en-US" dirty="0"/>
              <a:t>Every good treatment plan starts with a clear goal (or set of goals). Identify what your patient would like to work on and write it down. Don't be scared of limiting your work, you can always adjust these as time goes on. However, it's helpful to write down and discuss what your patient's purpose is for starting therapy. How will they know they are on the right path? What will you both use to determine when the patient is ready to terminate?</a:t>
            </a:r>
          </a:p>
          <a:p>
            <a:endParaRPr lang="en-US" dirty="0"/>
          </a:p>
        </p:txBody>
      </p:sp>
    </p:spTree>
    <p:extLst>
      <p:ext uri="{BB962C8B-B14F-4D97-AF65-F5344CB8AC3E}">
        <p14:creationId xmlns:p14="http://schemas.microsoft.com/office/powerpoint/2010/main" val="2440429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94040-C816-4C55-A048-4A643E635483}"/>
              </a:ext>
            </a:extLst>
          </p:cNvPr>
          <p:cNvSpPr>
            <a:spLocks noGrp="1"/>
          </p:cNvSpPr>
          <p:nvPr>
            <p:ph type="title"/>
          </p:nvPr>
        </p:nvSpPr>
        <p:spPr/>
        <p:txBody>
          <a:bodyPr/>
          <a:lstStyle/>
          <a:p>
            <a:r>
              <a:rPr lang="en-US" dirty="0"/>
              <a:t>Treatment Planning (cont.) </a:t>
            </a:r>
          </a:p>
        </p:txBody>
      </p:sp>
      <p:sp>
        <p:nvSpPr>
          <p:cNvPr id="4" name="Content Placeholder 3">
            <a:extLst>
              <a:ext uri="{FF2B5EF4-FFF2-40B4-BE49-F238E27FC236}">
                <a16:creationId xmlns:a16="http://schemas.microsoft.com/office/drawing/2014/main" id="{57BACD4C-1DDF-4097-9E4D-4BC9D9828862}"/>
              </a:ext>
            </a:extLst>
          </p:cNvPr>
          <p:cNvSpPr>
            <a:spLocks noGrp="1"/>
          </p:cNvSpPr>
          <p:nvPr>
            <p:ph idx="1"/>
          </p:nvPr>
        </p:nvSpPr>
        <p:spPr/>
        <p:txBody>
          <a:bodyPr>
            <a:normAutofit/>
          </a:bodyPr>
          <a:lstStyle/>
          <a:p>
            <a:pPr marL="514350" indent="-514350">
              <a:buFont typeface="+mj-lt"/>
              <a:buAutoNum type="arabicPeriod" startAt="2"/>
            </a:pPr>
            <a:r>
              <a:rPr lang="en-US" b="1" dirty="0"/>
              <a:t>Active participation</a:t>
            </a:r>
            <a:endParaRPr lang="en-US" dirty="0"/>
          </a:p>
          <a:p>
            <a:pPr lvl="1"/>
            <a:r>
              <a:rPr lang="en-US" dirty="0"/>
              <a:t>A treatment plan then follows up with how each party will work to achieve the goal(s). This is really important and often missed. Talk with your patient about your role as a therapist and how you plan to help them achieve their desired outcome. This opens up a great discussion about the role of a therapist and how therapy looks with you, specifically, as compared with others.</a:t>
            </a:r>
          </a:p>
          <a:p>
            <a:endParaRPr lang="en-US" dirty="0"/>
          </a:p>
          <a:p>
            <a:endParaRPr lang="en-US" dirty="0"/>
          </a:p>
        </p:txBody>
      </p:sp>
    </p:spTree>
    <p:extLst>
      <p:ext uri="{BB962C8B-B14F-4D97-AF65-F5344CB8AC3E}">
        <p14:creationId xmlns:p14="http://schemas.microsoft.com/office/powerpoint/2010/main" val="105529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9591-0D15-4C2C-8668-B552D364BD3A}"/>
              </a:ext>
            </a:extLst>
          </p:cNvPr>
          <p:cNvSpPr>
            <a:spLocks noGrp="1"/>
          </p:cNvSpPr>
          <p:nvPr>
            <p:ph type="title"/>
          </p:nvPr>
        </p:nvSpPr>
        <p:spPr/>
        <p:txBody>
          <a:bodyPr/>
          <a:lstStyle/>
          <a:p>
            <a:r>
              <a:rPr lang="en-US" dirty="0"/>
              <a:t>Today’s Speaker</a:t>
            </a:r>
          </a:p>
        </p:txBody>
      </p:sp>
      <p:sp>
        <p:nvSpPr>
          <p:cNvPr id="3" name="Content Placeholder 2">
            <a:extLst>
              <a:ext uri="{FF2B5EF4-FFF2-40B4-BE49-F238E27FC236}">
                <a16:creationId xmlns:a16="http://schemas.microsoft.com/office/drawing/2014/main" id="{112992B6-D408-453F-9682-8F1F79F8AC3E}"/>
              </a:ext>
            </a:extLst>
          </p:cNvPr>
          <p:cNvSpPr>
            <a:spLocks noGrp="1"/>
          </p:cNvSpPr>
          <p:nvPr>
            <p:ph idx="1"/>
          </p:nvPr>
        </p:nvSpPr>
        <p:spPr/>
        <p:txBody>
          <a:bodyPr>
            <a:normAutofit fontScale="55000" lnSpcReduction="20000"/>
          </a:bodyPr>
          <a:lstStyle/>
          <a:p>
            <a:pPr marL="0" indent="0">
              <a:lnSpc>
                <a:spcPct val="120000"/>
              </a:lnSpc>
              <a:spcBef>
                <a:spcPts val="600"/>
              </a:spcBef>
              <a:buNone/>
            </a:pPr>
            <a:r>
              <a:rPr lang="en-US" b="1" dirty="0"/>
              <a:t>Avis Garcia, PhD, L.P.C. L.A.T. </a:t>
            </a:r>
            <a:r>
              <a:rPr lang="en-US" dirty="0"/>
              <a:t>(Northern Arapaho) is an enrolled member of the Northern Arapaho Nation and affiliated with the Eastern Shoshone Tribe of Wyoming. She earned a doctorate in counselor education and supervision at the University of Wyoming, and is also a Licensed Professional Counselor, and Licensed Addictions Therapist. For nineteen years she has been a mental health provider in the treatment of Native American youth and families. She is also an advocate of education in Indian Country, a resource provider for promoting cultural enhancement of evidence-based practices and practice-based evidence of treatment approaches for Native American children and their families exposed to trauma. Avis Garcia has more than nineteen years of experience and is knowledgeable about the concerns of implementation and adaptation of evidenced-based practices being introduced into Indian country. Avis is currently employed as an executive director of a nonprofit substance abuse treatment center in Cheyenne, Wyoming. </a:t>
            </a:r>
          </a:p>
        </p:txBody>
      </p:sp>
    </p:spTree>
    <p:extLst>
      <p:ext uri="{BB962C8B-B14F-4D97-AF65-F5344CB8AC3E}">
        <p14:creationId xmlns:p14="http://schemas.microsoft.com/office/powerpoint/2010/main" val="3866300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94040-C816-4C55-A048-4A643E635483}"/>
              </a:ext>
            </a:extLst>
          </p:cNvPr>
          <p:cNvSpPr>
            <a:spLocks noGrp="1"/>
          </p:cNvSpPr>
          <p:nvPr>
            <p:ph type="title"/>
          </p:nvPr>
        </p:nvSpPr>
        <p:spPr/>
        <p:txBody>
          <a:bodyPr/>
          <a:lstStyle/>
          <a:p>
            <a:r>
              <a:rPr lang="en-US" dirty="0"/>
              <a:t>Treatment Planning (cont.) </a:t>
            </a:r>
          </a:p>
        </p:txBody>
      </p:sp>
      <p:sp>
        <p:nvSpPr>
          <p:cNvPr id="4" name="Content Placeholder 3">
            <a:extLst>
              <a:ext uri="{FF2B5EF4-FFF2-40B4-BE49-F238E27FC236}">
                <a16:creationId xmlns:a16="http://schemas.microsoft.com/office/drawing/2014/main" id="{57BACD4C-1DDF-4097-9E4D-4BC9D9828862}"/>
              </a:ext>
            </a:extLst>
          </p:cNvPr>
          <p:cNvSpPr>
            <a:spLocks noGrp="1"/>
          </p:cNvSpPr>
          <p:nvPr>
            <p:ph idx="1"/>
          </p:nvPr>
        </p:nvSpPr>
        <p:spPr/>
        <p:txBody>
          <a:bodyPr>
            <a:normAutofit/>
          </a:bodyPr>
          <a:lstStyle/>
          <a:p>
            <a:pPr marL="514350" indent="-514350">
              <a:buFont typeface="+mj-lt"/>
              <a:buAutoNum type="arabicPeriod" startAt="3"/>
            </a:pPr>
            <a:r>
              <a:rPr lang="en-US" b="1" dirty="0"/>
              <a:t>Support</a:t>
            </a:r>
            <a:endParaRPr lang="en-US" dirty="0"/>
          </a:p>
          <a:p>
            <a:pPr lvl="1"/>
            <a:r>
              <a:rPr lang="en-US" dirty="0"/>
              <a:t>Another aspect of treatment planning that is so often forgotten in private practice settings is the client's support system. It's not just you and the client against the world. They'll need other supports in place to be successful throughout life. Identify any support as part of your treatment plan and you have already shown your client some of the tools in their toolbox. </a:t>
            </a:r>
          </a:p>
          <a:p>
            <a:endParaRPr lang="en-US" dirty="0"/>
          </a:p>
          <a:p>
            <a:endParaRPr lang="en-US" dirty="0"/>
          </a:p>
        </p:txBody>
      </p:sp>
    </p:spTree>
    <p:extLst>
      <p:ext uri="{BB962C8B-B14F-4D97-AF65-F5344CB8AC3E}">
        <p14:creationId xmlns:p14="http://schemas.microsoft.com/office/powerpoint/2010/main" val="2885167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94040-C816-4C55-A048-4A643E635483}"/>
              </a:ext>
            </a:extLst>
          </p:cNvPr>
          <p:cNvSpPr>
            <a:spLocks noGrp="1"/>
          </p:cNvSpPr>
          <p:nvPr>
            <p:ph type="title"/>
          </p:nvPr>
        </p:nvSpPr>
        <p:spPr/>
        <p:txBody>
          <a:bodyPr/>
          <a:lstStyle/>
          <a:p>
            <a:r>
              <a:rPr lang="en-US" dirty="0"/>
              <a:t>Treatment Planning (cont.) </a:t>
            </a:r>
          </a:p>
        </p:txBody>
      </p:sp>
      <p:sp>
        <p:nvSpPr>
          <p:cNvPr id="4" name="Content Placeholder 3">
            <a:extLst>
              <a:ext uri="{FF2B5EF4-FFF2-40B4-BE49-F238E27FC236}">
                <a16:creationId xmlns:a16="http://schemas.microsoft.com/office/drawing/2014/main" id="{57BACD4C-1DDF-4097-9E4D-4BC9D9828862}"/>
              </a:ext>
            </a:extLst>
          </p:cNvPr>
          <p:cNvSpPr>
            <a:spLocks noGrp="1"/>
          </p:cNvSpPr>
          <p:nvPr>
            <p:ph idx="1"/>
          </p:nvPr>
        </p:nvSpPr>
        <p:spPr/>
        <p:txBody>
          <a:bodyPr/>
          <a:lstStyle/>
          <a:p>
            <a:pPr marL="514350" indent="-514350">
              <a:buFont typeface="+mj-lt"/>
              <a:buAutoNum type="arabicPeriod" startAt="4"/>
            </a:pPr>
            <a:r>
              <a:rPr lang="en-US" b="1" dirty="0"/>
              <a:t>Outcomes</a:t>
            </a:r>
          </a:p>
          <a:p>
            <a:pPr lvl="1"/>
            <a:r>
              <a:rPr lang="en-US" dirty="0"/>
              <a:t>The last important aspect of the written plan is the outcomes, or success. Make sure to write these down at various intervals. Maybe you visit the outcomes so far once a month, maybe every three months, etc. Choose what interval works best for your patient and your style and make sure to plan to talk with them about it. </a:t>
            </a:r>
          </a:p>
          <a:p>
            <a:endParaRPr lang="en-US" dirty="0">
              <a:hlinkClick r:id="rId3"/>
            </a:endParaRPr>
          </a:p>
          <a:p>
            <a:endParaRPr lang="en-US" dirty="0"/>
          </a:p>
        </p:txBody>
      </p:sp>
    </p:spTree>
    <p:extLst>
      <p:ext uri="{BB962C8B-B14F-4D97-AF65-F5344CB8AC3E}">
        <p14:creationId xmlns:p14="http://schemas.microsoft.com/office/powerpoint/2010/main" val="3156678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894040-C816-4C55-A048-4A643E635483}"/>
              </a:ext>
            </a:extLst>
          </p:cNvPr>
          <p:cNvSpPr>
            <a:spLocks noGrp="1"/>
          </p:cNvSpPr>
          <p:nvPr>
            <p:ph type="title"/>
          </p:nvPr>
        </p:nvSpPr>
        <p:spPr/>
        <p:txBody>
          <a:bodyPr/>
          <a:lstStyle/>
          <a:p>
            <a:r>
              <a:rPr lang="en-US" dirty="0"/>
              <a:t>Treatment Planning (cont.) </a:t>
            </a:r>
          </a:p>
        </p:txBody>
      </p:sp>
      <p:sp>
        <p:nvSpPr>
          <p:cNvPr id="4" name="Content Placeholder 3">
            <a:extLst>
              <a:ext uri="{FF2B5EF4-FFF2-40B4-BE49-F238E27FC236}">
                <a16:creationId xmlns:a16="http://schemas.microsoft.com/office/drawing/2014/main" id="{57BACD4C-1DDF-4097-9E4D-4BC9D9828862}"/>
              </a:ext>
            </a:extLst>
          </p:cNvPr>
          <p:cNvSpPr>
            <a:spLocks noGrp="1"/>
          </p:cNvSpPr>
          <p:nvPr>
            <p:ph idx="1"/>
          </p:nvPr>
        </p:nvSpPr>
        <p:spPr/>
        <p:txBody>
          <a:bodyPr>
            <a:normAutofit lnSpcReduction="10000"/>
          </a:bodyPr>
          <a:lstStyle/>
          <a:p>
            <a:pPr marL="514350" indent="-514350">
              <a:buFont typeface="+mj-lt"/>
              <a:buAutoNum type="arabicPeriod" startAt="5"/>
            </a:pPr>
            <a:r>
              <a:rPr lang="en-US" dirty="0"/>
              <a:t>Client involvement</a:t>
            </a:r>
          </a:p>
          <a:p>
            <a:pPr lvl="1"/>
            <a:r>
              <a:rPr lang="en-US" dirty="0"/>
              <a:t>I've save the most important step to effective treatment planning for last. Involving your patients is crucial. Without their feedback, your treatment plan is no more meaningful than a term paper with a bunch of words on it. </a:t>
            </a:r>
            <a:endParaRPr lang="en-US" dirty="0">
              <a:hlinkClick r:id="rId3"/>
            </a:endParaRPr>
          </a:p>
          <a:p>
            <a:endParaRPr lang="en-US" dirty="0">
              <a:hlinkClick r:id="rId3"/>
            </a:endParaRPr>
          </a:p>
          <a:p>
            <a:endParaRPr lang="en-US" dirty="0">
              <a:hlinkClick r:id="rId3"/>
            </a:endParaRPr>
          </a:p>
          <a:p>
            <a:pPr lvl="1"/>
            <a:r>
              <a:rPr lang="en-US" dirty="0">
                <a:hlinkClick r:id="rId3"/>
              </a:rPr>
              <a:t>https://www.qaprep.com/blog/2015/6/28/5-steps-to-an-effective-treatment-plan</a:t>
            </a:r>
            <a:r>
              <a:rPr lang="en-US" dirty="0"/>
              <a:t>  </a:t>
            </a:r>
          </a:p>
          <a:p>
            <a:endParaRPr lang="en-US" dirty="0"/>
          </a:p>
        </p:txBody>
      </p:sp>
    </p:spTree>
    <p:extLst>
      <p:ext uri="{BB962C8B-B14F-4D97-AF65-F5344CB8AC3E}">
        <p14:creationId xmlns:p14="http://schemas.microsoft.com/office/powerpoint/2010/main" val="3165711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Documentation</a:t>
            </a:r>
          </a:p>
        </p:txBody>
      </p:sp>
      <p:pic>
        <p:nvPicPr>
          <p:cNvPr id="5" name="Picture Placeholder 4" descr="A picture containing diagram&#10;&#10;Description automatically generated">
            <a:extLst>
              <a:ext uri="{FF2B5EF4-FFF2-40B4-BE49-F238E27FC236}">
                <a16:creationId xmlns:a16="http://schemas.microsoft.com/office/drawing/2014/main" id="{F4A53C23-65DA-4E5D-8956-6CF464E75CB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963" t="27730" r="25900" b="270"/>
          <a:stretch/>
        </p:blipFill>
        <p:spPr>
          <a:xfrm>
            <a:off x="0" y="0"/>
            <a:ext cx="5029200" cy="6858000"/>
          </a:xfrm>
        </p:spPr>
      </p:pic>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868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dirty="0"/>
              <a:t>Documentation: The Progress Note</a:t>
            </a:r>
          </a:p>
        </p:txBody>
      </p:sp>
      <p:sp>
        <p:nvSpPr>
          <p:cNvPr id="81923" name="Rectangle 3"/>
          <p:cNvSpPr>
            <a:spLocks noGrp="1" noChangeArrowheads="1"/>
          </p:cNvSpPr>
          <p:nvPr>
            <p:ph idx="1"/>
          </p:nvPr>
        </p:nvSpPr>
        <p:spPr/>
        <p:txBody>
          <a:bodyPr>
            <a:normAutofit/>
          </a:bodyPr>
          <a:lstStyle/>
          <a:p>
            <a:r>
              <a:rPr lang="en-US" altLang="en-US" dirty="0"/>
              <a:t>Documentation Includes: </a:t>
            </a:r>
          </a:p>
          <a:p>
            <a:pPr lvl="1"/>
            <a:r>
              <a:rPr lang="en-US" altLang="en-US" dirty="0"/>
              <a:t>Type of Session</a:t>
            </a:r>
          </a:p>
          <a:p>
            <a:pPr lvl="1"/>
            <a:r>
              <a:rPr lang="en-US" altLang="en-US" dirty="0"/>
              <a:t>Level of Care</a:t>
            </a:r>
          </a:p>
          <a:p>
            <a:pPr lvl="1"/>
            <a:r>
              <a:rPr lang="en-US" altLang="en-US" dirty="0"/>
              <a:t>Date </a:t>
            </a:r>
          </a:p>
          <a:p>
            <a:pPr lvl="1"/>
            <a:r>
              <a:rPr lang="en-US" altLang="en-US" dirty="0"/>
              <a:t>Patient Name </a:t>
            </a:r>
          </a:p>
          <a:p>
            <a:pPr lvl="1"/>
            <a:r>
              <a:rPr lang="en-US" altLang="en-US" dirty="0"/>
              <a:t>Counselor Name (typed)</a:t>
            </a:r>
          </a:p>
          <a:p>
            <a:pPr lvl="1"/>
            <a:r>
              <a:rPr lang="en-US" altLang="en-US" dirty="0"/>
              <a:t>Counselor Signature and Credentials</a:t>
            </a:r>
          </a:p>
          <a:p>
            <a:endParaRPr lang="en-US" altLang="en-US" dirty="0"/>
          </a:p>
        </p:txBody>
      </p:sp>
      <p:sp>
        <p:nvSpPr>
          <p:cNvPr id="5" name="Content Placeholder 4">
            <a:extLst>
              <a:ext uri="{FF2B5EF4-FFF2-40B4-BE49-F238E27FC236}">
                <a16:creationId xmlns:a16="http://schemas.microsoft.com/office/drawing/2014/main" id="{54E507B0-9A6C-47AC-A38B-B2968989EC66}"/>
              </a:ext>
            </a:extLst>
          </p:cNvPr>
          <p:cNvSpPr>
            <a:spLocks noGrp="1"/>
          </p:cNvSpPr>
          <p:nvPr>
            <p:ph sz="half" idx="4294967295"/>
          </p:nvPr>
        </p:nvSpPr>
        <p:spPr>
          <a:xfrm>
            <a:off x="6505575" y="1825625"/>
            <a:ext cx="5686425" cy="4764088"/>
          </a:xfrm>
        </p:spPr>
        <p:txBody>
          <a:bodyPr>
            <a:normAutofit/>
          </a:bodyPr>
          <a:lstStyle/>
          <a:p>
            <a:r>
              <a:rPr lang="en-US" altLang="en-US" dirty="0"/>
              <a:t>Progress Note Formats</a:t>
            </a:r>
          </a:p>
          <a:p>
            <a:pPr lvl="1"/>
            <a:r>
              <a:rPr lang="en-US" altLang="en-US" dirty="0"/>
              <a:t>NAPT: </a:t>
            </a:r>
          </a:p>
          <a:p>
            <a:pPr lvl="1"/>
            <a:r>
              <a:rPr lang="en-US" altLang="en-US" dirty="0"/>
              <a:t>SOAP:</a:t>
            </a:r>
          </a:p>
          <a:p>
            <a:pPr lvl="1"/>
            <a:r>
              <a:rPr lang="en-US" altLang="en-US" dirty="0"/>
              <a:t>BIRP:</a:t>
            </a:r>
          </a:p>
          <a:p>
            <a:pPr lvl="1"/>
            <a:r>
              <a:rPr lang="en-US" altLang="en-US" dirty="0"/>
              <a:t>DAP: </a:t>
            </a:r>
          </a:p>
          <a:p>
            <a:endParaRPr lang="en-US" dirty="0"/>
          </a:p>
        </p:txBody>
      </p:sp>
    </p:spTree>
    <p:extLst>
      <p:ext uri="{BB962C8B-B14F-4D97-AF65-F5344CB8AC3E}">
        <p14:creationId xmlns:p14="http://schemas.microsoft.com/office/powerpoint/2010/main" val="844654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B6B1C-D09E-4EE7-AD3C-ED5A89A663CC}"/>
              </a:ext>
            </a:extLst>
          </p:cNvPr>
          <p:cNvSpPr>
            <a:spLocks noGrp="1"/>
          </p:cNvSpPr>
          <p:nvPr>
            <p:ph type="title"/>
          </p:nvPr>
        </p:nvSpPr>
        <p:spPr/>
        <p:txBody>
          <a:bodyPr/>
          <a:lstStyle/>
          <a:p>
            <a:r>
              <a:rPr lang="en-US" dirty="0"/>
              <a:t>Collaborative Documentation </a:t>
            </a:r>
          </a:p>
        </p:txBody>
      </p:sp>
      <p:sp>
        <p:nvSpPr>
          <p:cNvPr id="4" name="Content Placeholder 3">
            <a:extLst>
              <a:ext uri="{FF2B5EF4-FFF2-40B4-BE49-F238E27FC236}">
                <a16:creationId xmlns:a16="http://schemas.microsoft.com/office/drawing/2014/main" id="{BCBF00EB-BA22-480D-A6AE-D62608EF4BD5}"/>
              </a:ext>
            </a:extLst>
          </p:cNvPr>
          <p:cNvSpPr>
            <a:spLocks noGrp="1"/>
          </p:cNvSpPr>
          <p:nvPr>
            <p:ph idx="1"/>
          </p:nvPr>
        </p:nvSpPr>
        <p:spPr/>
        <p:txBody>
          <a:bodyPr>
            <a:normAutofit fontScale="92500" lnSpcReduction="10000"/>
          </a:bodyPr>
          <a:lstStyle/>
          <a:p>
            <a:r>
              <a:rPr lang="en-US" dirty="0"/>
              <a:t>Collaborative Documentation sometimes referred to as </a:t>
            </a:r>
            <a:r>
              <a:rPr lang="en-US" b="1" dirty="0"/>
              <a:t>Concurrent Documentation</a:t>
            </a:r>
            <a:r>
              <a:rPr lang="en-US" dirty="0"/>
              <a:t>, is a process in which clinicians and patients collaborate in the documentation of the Assessment, Service Planning, and ongoing Client-Practitioner Interactions (Progress Notes).</a:t>
            </a:r>
          </a:p>
          <a:p>
            <a:endParaRPr lang="en-US" dirty="0"/>
          </a:p>
          <a:p>
            <a:endParaRPr lang="en-US" dirty="0"/>
          </a:p>
          <a:p>
            <a:pPr lvl="1"/>
            <a:r>
              <a:rPr lang="en-US" dirty="0">
                <a:hlinkClick r:id="rId3"/>
              </a:rPr>
              <a:t>https://www.10e11.com/blog/collaborative-documentation-improvement-tips</a:t>
            </a:r>
            <a:r>
              <a:rPr lang="en-US" dirty="0"/>
              <a:t>  </a:t>
            </a:r>
          </a:p>
        </p:txBody>
      </p:sp>
    </p:spTree>
    <p:extLst>
      <p:ext uri="{BB962C8B-B14F-4D97-AF65-F5344CB8AC3E}">
        <p14:creationId xmlns:p14="http://schemas.microsoft.com/office/powerpoint/2010/main" val="180885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Documentation: Basic Guidelines </a:t>
            </a:r>
          </a:p>
        </p:txBody>
      </p:sp>
      <p:pic>
        <p:nvPicPr>
          <p:cNvPr id="8" name="Content Placeholder 7" descr="A picture containing clipart, businesscard, vector graphics&#10;&#10;Description automatically generated">
            <a:extLst>
              <a:ext uri="{FF2B5EF4-FFF2-40B4-BE49-F238E27FC236}">
                <a16:creationId xmlns:a16="http://schemas.microsoft.com/office/drawing/2014/main" id="{4775750B-E811-4827-A24D-A4581C06A85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3949" y="1825625"/>
            <a:ext cx="4840751" cy="4764088"/>
          </a:xfrm>
        </p:spPr>
      </p:pic>
      <p:sp>
        <p:nvSpPr>
          <p:cNvPr id="5" name="Content Placeholder 4">
            <a:extLst>
              <a:ext uri="{FF2B5EF4-FFF2-40B4-BE49-F238E27FC236}">
                <a16:creationId xmlns:a16="http://schemas.microsoft.com/office/drawing/2014/main" id="{6DDCEADB-A5FB-47AC-8095-1C271BF7602E}"/>
              </a:ext>
            </a:extLst>
          </p:cNvPr>
          <p:cNvSpPr>
            <a:spLocks noGrp="1"/>
          </p:cNvSpPr>
          <p:nvPr>
            <p:ph sz="half" idx="2"/>
          </p:nvPr>
        </p:nvSpPr>
        <p:spPr/>
        <p:txBody>
          <a:bodyPr>
            <a:normAutofit fontScale="62500" lnSpcReduction="20000"/>
          </a:bodyPr>
          <a:lstStyle/>
          <a:p>
            <a:pPr marL="457200" indent="-457200"/>
            <a:r>
              <a:rPr lang="en-US" dirty="0" err="1">
                <a:solidFill>
                  <a:schemeClr val="accent4">
                    <a:lumMod val="75000"/>
                  </a:schemeClr>
                </a:solidFill>
              </a:rPr>
              <a:t>Measureable</a:t>
            </a:r>
            <a:r>
              <a:rPr lang="en-US" dirty="0">
                <a:solidFill>
                  <a:schemeClr val="accent4">
                    <a:lumMod val="75000"/>
                  </a:schemeClr>
                </a:solidFill>
              </a:rPr>
              <a:t>: </a:t>
            </a:r>
          </a:p>
          <a:p>
            <a:pPr marL="914400" lvl="1" indent="-457200"/>
            <a:r>
              <a:rPr lang="en-US" dirty="0"/>
              <a:t>Dated, signed, legible</a:t>
            </a:r>
          </a:p>
          <a:p>
            <a:pPr marL="914400" lvl="1" indent="-457200"/>
            <a:r>
              <a:rPr lang="en-US" dirty="0"/>
              <a:t>Patient name, unique identifier</a:t>
            </a:r>
          </a:p>
          <a:p>
            <a:pPr marL="914400" lvl="1" indent="-457200"/>
            <a:r>
              <a:rPr lang="en-US" dirty="0"/>
              <a:t>Start/stop time </a:t>
            </a:r>
          </a:p>
          <a:p>
            <a:pPr marL="914400" lvl="1" indent="-457200"/>
            <a:r>
              <a:rPr lang="en-US" dirty="0"/>
              <a:t>Credentials</a:t>
            </a:r>
          </a:p>
          <a:p>
            <a:pPr marL="457200" indent="-457200"/>
            <a:r>
              <a:rPr lang="en-US" dirty="0">
                <a:solidFill>
                  <a:srgbClr val="009D70"/>
                </a:solidFill>
              </a:rPr>
              <a:t>Attainable: </a:t>
            </a:r>
          </a:p>
          <a:p>
            <a:pPr marL="914400" lvl="1" indent="-457200"/>
            <a:r>
              <a:rPr lang="en-US" dirty="0"/>
              <a:t>Interventions used to address problems, goals, and objectives</a:t>
            </a:r>
          </a:p>
          <a:p>
            <a:pPr marL="457200" indent="-457200"/>
            <a:r>
              <a:rPr lang="en-US" dirty="0">
                <a:solidFill>
                  <a:srgbClr val="E54125"/>
                </a:solidFill>
              </a:rPr>
              <a:t>Time-limited: </a:t>
            </a:r>
          </a:p>
          <a:p>
            <a:pPr marL="914400" lvl="1" indent="-457200"/>
            <a:r>
              <a:rPr lang="en-US" dirty="0"/>
              <a:t>Add new problems, goals, and objectives</a:t>
            </a:r>
          </a:p>
          <a:p>
            <a:pPr marL="457200" indent="-457200"/>
            <a:r>
              <a:rPr lang="en-US" dirty="0">
                <a:solidFill>
                  <a:srgbClr val="BE55A0"/>
                </a:solidFill>
              </a:rPr>
              <a:t>Realistic:</a:t>
            </a:r>
          </a:p>
          <a:p>
            <a:pPr marL="914400" lvl="1" indent="-457200"/>
            <a:r>
              <a:rPr lang="en-US" dirty="0"/>
              <a:t>Content of session and patient response</a:t>
            </a:r>
          </a:p>
          <a:p>
            <a:pPr marL="914400" lvl="1" indent="-457200"/>
            <a:r>
              <a:rPr lang="en-US" dirty="0" err="1"/>
              <a:t>Progess</a:t>
            </a:r>
            <a:r>
              <a:rPr lang="en-US" dirty="0"/>
              <a:t> toward goals and objectives</a:t>
            </a:r>
          </a:p>
          <a:p>
            <a:pPr marL="457200" indent="-457200"/>
            <a:r>
              <a:rPr lang="en-US" dirty="0">
                <a:solidFill>
                  <a:srgbClr val="7FBCE7"/>
                </a:solidFill>
              </a:rPr>
              <a:t>Specific: </a:t>
            </a:r>
          </a:p>
          <a:p>
            <a:pPr marL="914400" lvl="1" indent="-457200"/>
            <a:r>
              <a:rPr lang="en-US" dirty="0"/>
              <a:t>Specific problems, goals, and objectives addressed</a:t>
            </a:r>
          </a:p>
          <a:p>
            <a:endParaRPr lang="en-US" dirty="0"/>
          </a:p>
        </p:txBody>
      </p:sp>
    </p:spTree>
    <p:extLst>
      <p:ext uri="{BB962C8B-B14F-4D97-AF65-F5344CB8AC3E}">
        <p14:creationId xmlns:p14="http://schemas.microsoft.com/office/powerpoint/2010/main" val="1437460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 Basic Guidelines</a:t>
            </a:r>
          </a:p>
        </p:txBody>
      </p:sp>
      <p:sp>
        <p:nvSpPr>
          <p:cNvPr id="6" name="Content Placeholder 5">
            <a:extLst>
              <a:ext uri="{FF2B5EF4-FFF2-40B4-BE49-F238E27FC236}">
                <a16:creationId xmlns:a16="http://schemas.microsoft.com/office/drawing/2014/main" id="{E662EFCE-8F3B-4486-9A81-01A9D5A6B827}"/>
              </a:ext>
            </a:extLst>
          </p:cNvPr>
          <p:cNvSpPr>
            <a:spLocks noGrp="1"/>
          </p:cNvSpPr>
          <p:nvPr>
            <p:ph idx="1"/>
          </p:nvPr>
        </p:nvSpPr>
        <p:spPr/>
        <p:txBody>
          <a:bodyPr>
            <a:normAutofit lnSpcReduction="10000"/>
          </a:bodyPr>
          <a:lstStyle/>
          <a:p>
            <a:r>
              <a:rPr lang="en-US" dirty="0"/>
              <a:t>Entries should include:</a:t>
            </a:r>
          </a:p>
          <a:p>
            <a:endParaRPr lang="en-US" dirty="0"/>
          </a:p>
          <a:p>
            <a:pPr lvl="1"/>
            <a:r>
              <a:rPr lang="en-US" dirty="0"/>
              <a:t>Your professional assessment</a:t>
            </a:r>
          </a:p>
          <a:p>
            <a:endParaRPr lang="en-US" dirty="0"/>
          </a:p>
          <a:p>
            <a:pPr lvl="1"/>
            <a:r>
              <a:rPr lang="en-US" dirty="0"/>
              <a:t>Continued plan of action</a:t>
            </a:r>
          </a:p>
          <a:p>
            <a:endParaRPr lang="en-US" dirty="0"/>
          </a:p>
          <a:p>
            <a:pPr lvl="1"/>
            <a:r>
              <a:rPr lang="en-US" dirty="0"/>
              <a:t>Progress Notes may be documented  “collaboratively” with the patient’s direct feedback and completed at the end of the session rather than post-service  </a:t>
            </a:r>
          </a:p>
          <a:p>
            <a:endParaRPr lang="en-US" dirty="0"/>
          </a:p>
          <a:p>
            <a:endParaRPr lang="en-US" dirty="0"/>
          </a:p>
        </p:txBody>
      </p:sp>
    </p:spTree>
    <p:extLst>
      <p:ext uri="{BB962C8B-B14F-4D97-AF65-F5344CB8AC3E}">
        <p14:creationId xmlns:p14="http://schemas.microsoft.com/office/powerpoint/2010/main" val="3151334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 Basic Guidelines</a:t>
            </a:r>
          </a:p>
        </p:txBody>
      </p:sp>
      <p:sp>
        <p:nvSpPr>
          <p:cNvPr id="5" name="Content Placeholder 4">
            <a:extLst>
              <a:ext uri="{FF2B5EF4-FFF2-40B4-BE49-F238E27FC236}">
                <a16:creationId xmlns:a16="http://schemas.microsoft.com/office/drawing/2014/main" id="{56FD9CAC-550A-47E5-8FFC-2DC8ECE84EAB}"/>
              </a:ext>
            </a:extLst>
          </p:cNvPr>
          <p:cNvSpPr>
            <a:spLocks noGrp="1"/>
          </p:cNvSpPr>
          <p:nvPr>
            <p:ph idx="1"/>
          </p:nvPr>
        </p:nvSpPr>
        <p:spPr/>
        <p:txBody>
          <a:bodyPr/>
          <a:lstStyle/>
          <a:p>
            <a:r>
              <a:rPr lang="en-US" sz="3200" dirty="0"/>
              <a:t>Describes:</a:t>
            </a:r>
          </a:p>
          <a:p>
            <a:endParaRPr lang="en-US" sz="3200" dirty="0"/>
          </a:p>
          <a:p>
            <a:pPr lvl="1"/>
            <a:r>
              <a:rPr lang="en-US" sz="2800" dirty="0"/>
              <a:t>Changes in patient status</a:t>
            </a:r>
          </a:p>
          <a:p>
            <a:pPr lvl="1"/>
            <a:r>
              <a:rPr lang="en-US" sz="2800" dirty="0"/>
              <a:t>Response to outcome of interventions</a:t>
            </a:r>
          </a:p>
          <a:p>
            <a:pPr lvl="1"/>
            <a:r>
              <a:rPr lang="en-US" sz="2800" dirty="0"/>
              <a:t>Observed behavior</a:t>
            </a:r>
          </a:p>
          <a:p>
            <a:pPr lvl="1"/>
            <a:r>
              <a:rPr lang="en-US" sz="2800" dirty="0"/>
              <a:t>Progress toward goals and completion of objectives</a:t>
            </a:r>
          </a:p>
          <a:p>
            <a:endParaRPr lang="en-US" dirty="0"/>
          </a:p>
        </p:txBody>
      </p:sp>
    </p:spTree>
    <p:extLst>
      <p:ext uri="{BB962C8B-B14F-4D97-AF65-F5344CB8AC3E}">
        <p14:creationId xmlns:p14="http://schemas.microsoft.com/office/powerpoint/2010/main" val="2177122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Summary</a:t>
            </a:r>
          </a:p>
        </p:txBody>
      </p:sp>
      <p:pic>
        <p:nvPicPr>
          <p:cNvPr id="4" name="Picture Placeholder 3" descr="A picture containing person, sky, sport, skiing&#10;&#10;Description automatically generated">
            <a:extLst>
              <a:ext uri="{FF2B5EF4-FFF2-40B4-BE49-F238E27FC236}">
                <a16:creationId xmlns:a16="http://schemas.microsoft.com/office/drawing/2014/main" id="{E47C801A-CE6D-40F0-BC63-186775620E1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545" b="4545"/>
          <a:stretch>
            <a:fillRect/>
          </a:stretch>
        </p:blipFill>
        <p:spPr/>
      </p:pic>
      <p:pic>
        <p:nvPicPr>
          <p:cNvPr id="7475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86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n-US" altLang="en-US" dirty="0"/>
              <a:t>Goals and Objectives</a:t>
            </a:r>
          </a:p>
        </p:txBody>
      </p:sp>
      <p:sp>
        <p:nvSpPr>
          <p:cNvPr id="36867" name="Rectangle 3"/>
          <p:cNvSpPr>
            <a:spLocks noGrp="1" noChangeArrowheads="1"/>
          </p:cNvSpPr>
          <p:nvPr>
            <p:ph type="body" idx="1"/>
          </p:nvPr>
        </p:nvSpPr>
        <p:spPr>
          <a:xfrm>
            <a:off x="426697" y="2362200"/>
            <a:ext cx="9479304" cy="3727451"/>
          </a:xfrm>
        </p:spPr>
        <p:txBody>
          <a:bodyPr>
            <a:normAutofit fontScale="92500"/>
          </a:bodyPr>
          <a:lstStyle/>
          <a:p>
            <a:pPr marL="457200" indent="-457200">
              <a:buFont typeface="Arial" panose="020B0604020202020204" pitchFamily="34" charset="0"/>
              <a:buChar char="•"/>
            </a:pPr>
            <a:r>
              <a:rPr lang="en-US" altLang="en-US" dirty="0"/>
              <a:t>Define Treatment Planning</a:t>
            </a:r>
          </a:p>
          <a:p>
            <a:pPr marL="457200" indent="-457200">
              <a:buFont typeface="Arial" panose="020B0604020202020204" pitchFamily="34" charset="0"/>
              <a:buChar char="•"/>
            </a:pPr>
            <a:r>
              <a:rPr lang="en-US" altLang="en-US" dirty="0"/>
              <a:t>Understanding of Correlation Between Assessment and Treatment Planning</a:t>
            </a:r>
          </a:p>
          <a:p>
            <a:pPr marL="457200" indent="-457200">
              <a:buFont typeface="Arial" panose="020B0604020202020204" pitchFamily="34" charset="0"/>
              <a:buChar char="•"/>
            </a:pPr>
            <a:r>
              <a:rPr lang="en-US" altLang="en-US" dirty="0"/>
              <a:t>Overview of Treatment Planning Process</a:t>
            </a:r>
          </a:p>
          <a:p>
            <a:pPr marL="457200" indent="-457200">
              <a:buFont typeface="Arial" panose="020B0604020202020204" pitchFamily="34" charset="0"/>
              <a:buChar char="•"/>
            </a:pPr>
            <a:r>
              <a:rPr lang="en-US" altLang="en-US" dirty="0"/>
              <a:t>Treatment Plan History</a:t>
            </a:r>
          </a:p>
          <a:p>
            <a:pPr marL="457200" indent="-457200">
              <a:buFont typeface="Arial" panose="020B0604020202020204" pitchFamily="34" charset="0"/>
              <a:buChar char="•"/>
            </a:pPr>
            <a:r>
              <a:rPr lang="en-US" altLang="en-US" dirty="0"/>
              <a:t>Introduce the Treatment Planning M.A.T.R.S. Model</a:t>
            </a:r>
          </a:p>
          <a:p>
            <a:pPr marL="457200" indent="-457200">
              <a:buFont typeface="Arial" panose="020B0604020202020204" pitchFamily="34" charset="0"/>
              <a:buChar char="•"/>
            </a:pPr>
            <a:r>
              <a:rPr lang="en-US" altLang="en-US" dirty="0"/>
              <a:t>Progress Notes</a:t>
            </a:r>
          </a:p>
          <a:p>
            <a:endParaRPr lang="en-US" altLang="en-US" dirty="0"/>
          </a:p>
          <a:p>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dirty="0"/>
              <a:t>Presentation Summary: Treatment Planning</a:t>
            </a:r>
          </a:p>
        </p:txBody>
      </p:sp>
      <p:sp>
        <p:nvSpPr>
          <p:cNvPr id="152579" name="Rectangle 3"/>
          <p:cNvSpPr>
            <a:spLocks noGrp="1" noChangeArrowheads="1"/>
          </p:cNvSpPr>
          <p:nvPr>
            <p:ph idx="1"/>
          </p:nvPr>
        </p:nvSpPr>
        <p:spPr/>
        <p:txBody>
          <a:bodyPr>
            <a:normAutofit fontScale="85000" lnSpcReduction="20000"/>
          </a:bodyPr>
          <a:lstStyle/>
          <a:p>
            <a:pPr marL="514350" indent="-514350">
              <a:buFont typeface="+mj-lt"/>
              <a:buAutoNum type="arabicPeriod"/>
            </a:pPr>
            <a:r>
              <a:rPr lang="en-US" altLang="en-US" dirty="0"/>
              <a:t>Obtain and interpret all relevant assessment information</a:t>
            </a:r>
          </a:p>
          <a:p>
            <a:pPr marL="514350" indent="-514350">
              <a:buFont typeface="+mj-lt"/>
              <a:buAutoNum type="arabicPeriod"/>
            </a:pPr>
            <a:r>
              <a:rPr lang="en-US" altLang="en-US" dirty="0"/>
              <a:t>Explain assessment findings to the patient and significant others involved in potential treatment</a:t>
            </a:r>
          </a:p>
          <a:p>
            <a:pPr marL="514350" indent="-514350">
              <a:buFont typeface="+mj-lt"/>
              <a:buAutoNum type="arabicPeriod"/>
            </a:pPr>
            <a:r>
              <a:rPr lang="en-US" altLang="en-US" dirty="0"/>
              <a:t>Provide the patient and significant others with clarification and further information as needed.</a:t>
            </a:r>
          </a:p>
          <a:p>
            <a:pPr marL="514350" indent="-514350">
              <a:buFont typeface="+mj-lt"/>
              <a:buAutoNum type="arabicPeriod"/>
            </a:pPr>
            <a:r>
              <a:rPr lang="en-US" altLang="en-US" dirty="0"/>
              <a:t>Examine treatment implications in collaboration with the patient and significant others</a:t>
            </a:r>
          </a:p>
          <a:p>
            <a:pPr marL="514350" indent="-514350">
              <a:buFont typeface="+mj-lt"/>
              <a:buAutoNum type="arabicPeriod"/>
            </a:pPr>
            <a:r>
              <a:rPr lang="en-US" altLang="en-US" dirty="0"/>
              <a:t>Confirm the readiness of the patient and significant others to participate in treatment (motivation level)</a:t>
            </a:r>
          </a:p>
          <a:p>
            <a:pPr marL="514350" indent="-514350">
              <a:buFont typeface="+mj-lt"/>
              <a:buAutoNum type="arabicPeriod"/>
            </a:pPr>
            <a:r>
              <a:rPr lang="en-US" altLang="en-US" dirty="0"/>
              <a:t>Prioritize patient needs in the order they will be addressed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dirty="0"/>
              <a:t>Presentation Summary: Treatment Planning</a:t>
            </a:r>
          </a:p>
        </p:txBody>
      </p:sp>
      <p:sp>
        <p:nvSpPr>
          <p:cNvPr id="154627" name="Rectangle 3"/>
          <p:cNvSpPr>
            <a:spLocks noGrp="1" noChangeArrowheads="1"/>
          </p:cNvSpPr>
          <p:nvPr>
            <p:ph idx="1"/>
          </p:nvPr>
        </p:nvSpPr>
        <p:spPr/>
        <p:txBody>
          <a:bodyPr>
            <a:normAutofit fontScale="77500" lnSpcReduction="20000"/>
          </a:bodyPr>
          <a:lstStyle/>
          <a:p>
            <a:pPr marL="514350" indent="-514350">
              <a:buFont typeface="+mj-lt"/>
              <a:buAutoNum type="arabicPeriod" startAt="7"/>
            </a:pPr>
            <a:r>
              <a:rPr lang="en-US" altLang="en-US" dirty="0"/>
              <a:t>Formulate mutually agreed upon and measurable treatment outcome statements for each need</a:t>
            </a:r>
          </a:p>
          <a:p>
            <a:pPr marL="514350" indent="-514350">
              <a:buFont typeface="+mj-lt"/>
              <a:buAutoNum type="arabicPeriod" startAt="7"/>
            </a:pPr>
            <a:r>
              <a:rPr lang="en-US" altLang="en-US" dirty="0"/>
              <a:t>Identify appropriate strategies for each outcome</a:t>
            </a:r>
          </a:p>
          <a:p>
            <a:pPr marL="514350" indent="-514350">
              <a:buFont typeface="+mj-lt"/>
              <a:buAutoNum type="arabicPeriod" startAt="7"/>
            </a:pPr>
            <a:r>
              <a:rPr lang="en-US" altLang="en-US" dirty="0"/>
              <a:t>Coordinate treatment activities and community resources with prioritized patient needs in a manner consistent with the patient’s diagnosis and existing placement criteria</a:t>
            </a:r>
          </a:p>
          <a:p>
            <a:pPr marL="514350" indent="-514350">
              <a:buFont typeface="+mj-lt"/>
              <a:buAutoNum type="arabicPeriod" startAt="7"/>
            </a:pPr>
            <a:r>
              <a:rPr lang="en-US" altLang="en-US" dirty="0"/>
              <a:t>Develop with the patient a mutually acceptable plan of action &amp; method for monitoring progress</a:t>
            </a:r>
          </a:p>
          <a:p>
            <a:pPr marL="514350" indent="-514350">
              <a:buFont typeface="+mj-lt"/>
              <a:buAutoNum type="arabicPeriod" startAt="7"/>
            </a:pPr>
            <a:r>
              <a:rPr lang="en-US" altLang="en-US" dirty="0"/>
              <a:t>Inform patient of confidentiality rights, program procedures that safeguard them, and the exceptions imposed by regulations</a:t>
            </a:r>
          </a:p>
          <a:p>
            <a:pPr marL="514350" indent="-514350">
              <a:buFont typeface="+mj-lt"/>
              <a:buAutoNum type="arabicPeriod" startAt="7"/>
            </a:pPr>
            <a:r>
              <a:rPr lang="en-US" altLang="en-US" dirty="0"/>
              <a:t>Reassess the treatment plan at regular intervals and/or when indicated by changing circumstances.</a:t>
            </a:r>
          </a:p>
          <a:p>
            <a:endParaRPr lang="en-US"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t>ASAM Criteria: Levels of Care </a:t>
            </a:r>
          </a:p>
        </p:txBody>
      </p:sp>
      <p:pic>
        <p:nvPicPr>
          <p:cNvPr id="4" name="Picture Placeholder 3" descr="A picture containing outdoor, basket, person, container&#10;&#10;Description automatically generated">
            <a:extLst>
              <a:ext uri="{FF2B5EF4-FFF2-40B4-BE49-F238E27FC236}">
                <a16:creationId xmlns:a16="http://schemas.microsoft.com/office/drawing/2014/main" id="{A74D3C7C-0236-40AD-A52D-A54C004BA61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539" b="4539"/>
          <a:stretch>
            <a:fillRect/>
          </a:stretch>
        </p:blip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Assessment: ASAM, 3rd Edition	</a:t>
            </a:r>
          </a:p>
        </p:txBody>
      </p:sp>
      <p:sp>
        <p:nvSpPr>
          <p:cNvPr id="3" name="Content Placeholder 2"/>
          <p:cNvSpPr>
            <a:spLocks noGrp="1"/>
          </p:cNvSpPr>
          <p:nvPr>
            <p:ph idx="1"/>
          </p:nvPr>
        </p:nvSpPr>
        <p:spPr/>
        <p:txBody>
          <a:bodyPr>
            <a:normAutofit fontScale="92500" lnSpcReduction="20000"/>
          </a:bodyPr>
          <a:lstStyle/>
          <a:p>
            <a:r>
              <a:rPr lang="en-US" dirty="0"/>
              <a:t>American Society of Addiction Medicine (ASAM) Criteria:</a:t>
            </a:r>
          </a:p>
          <a:p>
            <a:endParaRPr lang="en-US" dirty="0"/>
          </a:p>
          <a:p>
            <a:r>
              <a:rPr lang="en-US" dirty="0"/>
              <a:t> Clinically driven, not program driven</a:t>
            </a:r>
          </a:p>
          <a:p>
            <a:r>
              <a:rPr lang="en-US" dirty="0"/>
              <a:t>Criteria do not involve a prescribed length of stay, but promote a flexible continuum of care</a:t>
            </a:r>
          </a:p>
          <a:p>
            <a:r>
              <a:rPr lang="en-US" dirty="0"/>
              <a:t> Involve an interdisciplinary approach to care</a:t>
            </a:r>
          </a:p>
          <a:p>
            <a:r>
              <a:rPr lang="en-US" dirty="0"/>
              <a:t> Include informed consent</a:t>
            </a:r>
          </a:p>
          <a:p>
            <a:r>
              <a:rPr lang="en-US" dirty="0"/>
              <a:t> Are outcomes driven </a:t>
            </a:r>
          </a:p>
          <a:p>
            <a:r>
              <a:rPr lang="en-US" dirty="0"/>
              <a:t> Clarify medical necessity</a:t>
            </a:r>
          </a:p>
        </p:txBody>
      </p:sp>
    </p:spTree>
    <p:extLst>
      <p:ext uri="{BB962C8B-B14F-4D97-AF65-F5344CB8AC3E}">
        <p14:creationId xmlns:p14="http://schemas.microsoft.com/office/powerpoint/2010/main" val="1136952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Levels of Care</a:t>
            </a:r>
          </a:p>
        </p:txBody>
      </p:sp>
      <p:sp>
        <p:nvSpPr>
          <p:cNvPr id="9" name="Content Placeholder 2"/>
          <p:cNvSpPr>
            <a:spLocks noGrp="1"/>
          </p:cNvSpPr>
          <p:nvPr>
            <p:ph idx="1"/>
          </p:nvPr>
        </p:nvSpPr>
        <p:spPr/>
        <p:txBody>
          <a:bodyPr>
            <a:normAutofit fontScale="92500"/>
          </a:bodyPr>
          <a:lstStyle/>
          <a:p>
            <a:r>
              <a:rPr lang="en-US" dirty="0"/>
              <a:t>Early Intervention</a:t>
            </a:r>
          </a:p>
          <a:p>
            <a:r>
              <a:rPr lang="en-US" dirty="0"/>
              <a:t>Outpatient treatment</a:t>
            </a:r>
          </a:p>
          <a:p>
            <a:pPr lvl="1"/>
            <a:r>
              <a:rPr lang="en-US" dirty="0"/>
              <a:t>Intensive Outpatient treatment</a:t>
            </a:r>
          </a:p>
          <a:p>
            <a:r>
              <a:rPr lang="en-US" dirty="0"/>
              <a:t>Partial Hospitalization</a:t>
            </a:r>
          </a:p>
          <a:p>
            <a:r>
              <a:rPr lang="en-US" dirty="0"/>
              <a:t>Residential/Inpatient treatment</a:t>
            </a:r>
          </a:p>
          <a:p>
            <a:pPr lvl="1"/>
            <a:r>
              <a:rPr lang="en-US" dirty="0"/>
              <a:t>Low-Intensity Residential treatment</a:t>
            </a:r>
          </a:p>
          <a:p>
            <a:pPr lvl="1"/>
            <a:r>
              <a:rPr lang="en-US" dirty="0"/>
              <a:t>Medium-Intensity Residential treatment</a:t>
            </a:r>
          </a:p>
          <a:p>
            <a:pPr lvl="1"/>
            <a:r>
              <a:rPr lang="en-US" dirty="0"/>
              <a:t>High-Intensity Residential treatment</a:t>
            </a:r>
          </a:p>
          <a:p>
            <a:r>
              <a:rPr lang="en-US" dirty="0"/>
              <a:t>Medically Monitored Intensive Inpatient treatment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Dimensions of ASAM</a:t>
            </a:r>
          </a:p>
        </p:txBody>
      </p:sp>
      <p:sp>
        <p:nvSpPr>
          <p:cNvPr id="3072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Acute intoxication and withdrawal potential</a:t>
            </a:r>
          </a:p>
          <a:p>
            <a:pPr marL="514350" indent="-514350">
              <a:buFont typeface="+mj-lt"/>
              <a:buAutoNum type="arabicPeriod"/>
            </a:pPr>
            <a:r>
              <a:rPr lang="en-US" dirty="0"/>
              <a:t>Biomedical conditions and complications</a:t>
            </a:r>
          </a:p>
          <a:p>
            <a:pPr marL="514350" indent="-514350">
              <a:buFont typeface="+mj-lt"/>
              <a:buAutoNum type="arabicPeriod"/>
            </a:pPr>
            <a:r>
              <a:rPr lang="en-US" dirty="0"/>
              <a:t>Emotional, behavioral or cognitive conditions and complications</a:t>
            </a:r>
          </a:p>
          <a:p>
            <a:pPr marL="514350" indent="-514350">
              <a:buFont typeface="+mj-lt"/>
              <a:buAutoNum type="arabicPeriod"/>
            </a:pPr>
            <a:r>
              <a:rPr lang="en-US" dirty="0"/>
              <a:t>Readiness to change</a:t>
            </a:r>
          </a:p>
          <a:p>
            <a:pPr marL="514350" indent="-514350">
              <a:buFont typeface="+mj-lt"/>
              <a:buAutoNum type="arabicPeriod"/>
            </a:pPr>
            <a:r>
              <a:rPr lang="en-US" dirty="0"/>
              <a:t>Relapse, continued use, or continued problem potential</a:t>
            </a:r>
          </a:p>
          <a:p>
            <a:pPr marL="514350" indent="-514350">
              <a:buFont typeface="+mj-lt"/>
              <a:buAutoNum type="arabicPeriod"/>
            </a:pPr>
            <a:r>
              <a:rPr lang="en-US" dirty="0"/>
              <a:t>Recovery/Living environment</a:t>
            </a:r>
          </a:p>
          <a:p>
            <a:pPr marL="514350" indent="-514350">
              <a:buFont typeface="+mj-lt"/>
              <a:buAutoNum type="arabicPeriod"/>
            </a:pPr>
            <a:r>
              <a:rPr lang="en-US" dirty="0"/>
              <a:t>*Severity in each dimension can be rated as mild, moderate or severe</a:t>
            </a:r>
          </a:p>
        </p:txBody>
      </p:sp>
    </p:spTree>
    <p:extLst>
      <p:ext uri="{BB962C8B-B14F-4D97-AF65-F5344CB8AC3E}">
        <p14:creationId xmlns:p14="http://schemas.microsoft.com/office/powerpoint/2010/main" val="22707407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Levels of Care-</a:t>
            </a:r>
            <a:br>
              <a:rPr lang="en-US"/>
            </a:br>
            <a:r>
              <a:rPr lang="en-US"/>
              <a:t>Level 0.5 Early Intervention	</a:t>
            </a:r>
          </a:p>
        </p:txBody>
      </p:sp>
      <p:sp>
        <p:nvSpPr>
          <p:cNvPr id="72707" name="Rectangle 3"/>
          <p:cNvSpPr>
            <a:spLocks noGrp="1" noChangeArrowheads="1"/>
          </p:cNvSpPr>
          <p:nvPr>
            <p:ph idx="1"/>
          </p:nvPr>
        </p:nvSpPr>
        <p:spPr/>
        <p:txBody>
          <a:bodyPr/>
          <a:lstStyle/>
          <a:p>
            <a:endParaRPr lang="en-US" dirty="0"/>
          </a:p>
          <a:p>
            <a:r>
              <a:rPr lang="en-US" dirty="0"/>
              <a:t>One-on-one counseling and educational programs</a:t>
            </a:r>
          </a:p>
          <a:p>
            <a:r>
              <a:rPr lang="en-US" dirty="0"/>
              <a:t>Patients do not meet criteria for Substance-Related Disorder</a:t>
            </a:r>
          </a:p>
          <a:p>
            <a:r>
              <a:rPr lang="en-US" dirty="0"/>
              <a:t>Problems in Dimensions 1, 2 or 3 are stable or being addressed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dirty="0"/>
              <a:t>Levels of Care: </a:t>
            </a:r>
            <a:br>
              <a:rPr lang="en-US" dirty="0"/>
            </a:br>
            <a:r>
              <a:rPr lang="en-US" dirty="0"/>
              <a:t>Level 1 - Outpatient Treatment</a:t>
            </a:r>
          </a:p>
        </p:txBody>
      </p:sp>
      <p:sp>
        <p:nvSpPr>
          <p:cNvPr id="73731" name="Rectangle 3"/>
          <p:cNvSpPr>
            <a:spLocks noGrp="1" noChangeArrowheads="1"/>
          </p:cNvSpPr>
          <p:nvPr>
            <p:ph sz="half" idx="1"/>
          </p:nvPr>
        </p:nvSpPr>
        <p:spPr/>
        <p:txBody>
          <a:bodyPr numCol="1">
            <a:normAutofit/>
          </a:bodyPr>
          <a:lstStyle/>
          <a:p>
            <a:r>
              <a:rPr lang="en-US" dirty="0"/>
              <a:t>Therapies include</a:t>
            </a:r>
          </a:p>
          <a:p>
            <a:endParaRPr lang="en-US" dirty="0"/>
          </a:p>
          <a:p>
            <a:pPr lvl="1"/>
            <a:r>
              <a:rPr lang="en-US" dirty="0"/>
              <a:t>Individual and group counseling </a:t>
            </a:r>
          </a:p>
          <a:p>
            <a:pPr lvl="1"/>
            <a:r>
              <a:rPr lang="en-US" dirty="0"/>
              <a:t>Motivational enhancement</a:t>
            </a:r>
          </a:p>
          <a:p>
            <a:pPr lvl="1"/>
            <a:r>
              <a:rPr lang="en-US" dirty="0"/>
              <a:t>Opioid substitution therapy</a:t>
            </a:r>
          </a:p>
          <a:p>
            <a:pPr lvl="1"/>
            <a:r>
              <a:rPr lang="en-US" dirty="0"/>
              <a:t>Family therapy </a:t>
            </a:r>
          </a:p>
          <a:p>
            <a:endParaRPr lang="en-US" dirty="0"/>
          </a:p>
          <a:p>
            <a:endParaRPr lang="en-US" dirty="0"/>
          </a:p>
          <a:p>
            <a:endParaRPr lang="en-US" dirty="0"/>
          </a:p>
          <a:p>
            <a:endParaRPr lang="en-US" dirty="0"/>
          </a:p>
          <a:p>
            <a:endParaRPr lang="en-US" dirty="0"/>
          </a:p>
        </p:txBody>
      </p:sp>
      <p:sp>
        <p:nvSpPr>
          <p:cNvPr id="2" name="Content Placeholder 1">
            <a:extLst>
              <a:ext uri="{FF2B5EF4-FFF2-40B4-BE49-F238E27FC236}">
                <a16:creationId xmlns:a16="http://schemas.microsoft.com/office/drawing/2014/main" id="{896E0CC2-756A-4C13-B9CC-15C3B2B5ECEF}"/>
              </a:ext>
            </a:extLst>
          </p:cNvPr>
          <p:cNvSpPr>
            <a:spLocks noGrp="1"/>
          </p:cNvSpPr>
          <p:nvPr>
            <p:ph sz="half" idx="2"/>
          </p:nvPr>
        </p:nvSpPr>
        <p:spPr/>
        <p:txBody>
          <a:bodyPr/>
          <a:lstStyle/>
          <a:p>
            <a:endParaRPr lang="en-US" dirty="0"/>
          </a:p>
          <a:p>
            <a:pPr lvl="1"/>
            <a:endParaRPr lang="en-US" dirty="0"/>
          </a:p>
          <a:p>
            <a:pPr lvl="1"/>
            <a:r>
              <a:rPr lang="en-US" dirty="0"/>
              <a:t>Educational groups</a:t>
            </a:r>
          </a:p>
          <a:p>
            <a:pPr lvl="1"/>
            <a:r>
              <a:rPr lang="en-US" dirty="0"/>
              <a:t>Occupational and recreational therapy</a:t>
            </a:r>
          </a:p>
          <a:p>
            <a:pPr lvl="1"/>
            <a:r>
              <a:rPr lang="en-US" dirty="0"/>
              <a:t>Psychotherapy</a:t>
            </a:r>
          </a:p>
          <a:p>
            <a:pPr lvl="1"/>
            <a:r>
              <a:rPr lang="en-US" dirty="0"/>
              <a:t>Other therapies</a:t>
            </a:r>
          </a:p>
          <a:p>
            <a:pPr lvl="1"/>
            <a:r>
              <a:rPr lang="en-US" dirty="0"/>
              <a:t>Continuing Care (post-primary treatment) </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Level 1- Outpatient Treatment </a:t>
            </a:r>
            <a:br>
              <a:rPr lang="en-US" dirty="0"/>
            </a:br>
            <a:r>
              <a:rPr lang="en-US" dirty="0"/>
              <a:t>Dimensional Admission Criteria</a:t>
            </a:r>
          </a:p>
        </p:txBody>
      </p:sp>
      <p:sp>
        <p:nvSpPr>
          <p:cNvPr id="74755" name="Rectangle 3"/>
          <p:cNvSpPr>
            <a:spLocks noGrp="1" noChangeArrowheads="1"/>
          </p:cNvSpPr>
          <p:nvPr>
            <p:ph idx="1"/>
          </p:nvPr>
        </p:nvSpPr>
        <p:spPr/>
        <p:txBody>
          <a:bodyPr>
            <a:normAutofit lnSpcReduction="10000"/>
          </a:bodyPr>
          <a:lstStyle/>
          <a:p>
            <a:r>
              <a:rPr lang="en-US" dirty="0"/>
              <a:t>Dimension 1: No withdrawal signs or symptoms</a:t>
            </a:r>
          </a:p>
          <a:p>
            <a:r>
              <a:rPr lang="en-US" dirty="0"/>
              <a:t>Dimension 2: Biomedical concerns stable</a:t>
            </a:r>
          </a:p>
          <a:p>
            <a:r>
              <a:rPr lang="en-US" dirty="0"/>
              <a:t>Dimension 3: (a) or (b) and (c) and (d)</a:t>
            </a:r>
          </a:p>
          <a:p>
            <a:pPr lvl="1"/>
            <a:r>
              <a:rPr lang="en-US" dirty="0"/>
              <a:t>(a) No co-occurring mental disorder symptoms or symptoms are mild and stable</a:t>
            </a:r>
          </a:p>
          <a:p>
            <a:pPr lvl="1"/>
            <a:r>
              <a:rPr lang="en-US" dirty="0"/>
              <a:t>(b) Psychiatric symptoms are mild but mental health monitoring is needed</a:t>
            </a:r>
          </a:p>
          <a:p>
            <a:pPr lvl="1"/>
            <a:r>
              <a:rPr lang="en-US" dirty="0"/>
              <a:t>(c) Mental status doesn’t interfere with understanding and participation</a:t>
            </a:r>
          </a:p>
          <a:p>
            <a:pPr lvl="1"/>
            <a:r>
              <a:rPr lang="en-US" dirty="0"/>
              <a:t>(d) No risk of harm to self or others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Level 1 - Outpatient Treatment </a:t>
            </a:r>
            <a:br>
              <a:rPr lang="en-US" dirty="0"/>
            </a:br>
            <a:r>
              <a:rPr lang="en-US" dirty="0"/>
              <a:t>Dimensional Admission Criteria</a:t>
            </a:r>
          </a:p>
        </p:txBody>
      </p:sp>
      <p:sp>
        <p:nvSpPr>
          <p:cNvPr id="75779" name="Rectangle 3"/>
          <p:cNvSpPr>
            <a:spLocks noGrp="1" noChangeArrowheads="1"/>
          </p:cNvSpPr>
          <p:nvPr>
            <p:ph idx="1"/>
          </p:nvPr>
        </p:nvSpPr>
        <p:spPr/>
        <p:txBody>
          <a:bodyPr/>
          <a:lstStyle/>
          <a:p>
            <a:r>
              <a:rPr lang="en-US" dirty="0"/>
              <a:t>Dimension 4: (a) and (b) or (c) or (d)</a:t>
            </a:r>
          </a:p>
          <a:p>
            <a:r>
              <a:rPr lang="en-US" dirty="0"/>
              <a:t>Willingness to comply with treatment plan</a:t>
            </a:r>
          </a:p>
          <a:p>
            <a:r>
              <a:rPr lang="en-US" dirty="0"/>
              <a:t>Acknowledges substance use and wants help</a:t>
            </a:r>
          </a:p>
          <a:p>
            <a:r>
              <a:rPr lang="en-US" dirty="0"/>
              <a:t>Ambivalent about substance use </a:t>
            </a:r>
          </a:p>
          <a:p>
            <a:r>
              <a:rPr lang="en-US" dirty="0"/>
              <a:t>Doesn’t recognize substance use</a:t>
            </a:r>
          </a:p>
          <a:p>
            <a:pPr lvl="1"/>
            <a:endParaRPr lang="en-US" dirty="0"/>
          </a:p>
          <a:p>
            <a:r>
              <a:rPr lang="en-US" dirty="0"/>
              <a:t>Dimension 5: Able to achieve or maintain abstinence only with support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dirty="0"/>
              <a:t>What is Treatment Planning?</a:t>
            </a:r>
          </a:p>
        </p:txBody>
      </p:sp>
      <p:pic>
        <p:nvPicPr>
          <p:cNvPr id="5" name="Picture Placeholder 4" descr="Two people looking at the camera&#10;&#10;Description automatically generated">
            <a:extLst>
              <a:ext uri="{FF2B5EF4-FFF2-40B4-BE49-F238E27FC236}">
                <a16:creationId xmlns:a16="http://schemas.microsoft.com/office/drawing/2014/main" id="{B99DAF5F-9071-4A59-AE50-0C7A6DA8E9D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4111" r="16947"/>
          <a:stretch/>
        </p:blipFill>
        <p:spPr>
          <a:xfrm>
            <a:off x="0" y="0"/>
            <a:ext cx="5029200" cy="6858000"/>
          </a:xfrm>
        </p:spPr>
      </p:pic>
      <p:pic>
        <p:nvPicPr>
          <p:cNvPr id="38916" name="Picture 6" descr="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descr="Phot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descr="Exclusi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Level 1-Outpatient Treatment </a:t>
            </a:r>
            <a:br>
              <a:rPr lang="en-US" dirty="0"/>
            </a:br>
            <a:r>
              <a:rPr lang="en-US" dirty="0"/>
              <a:t>Dimensional Admission Criteria</a:t>
            </a:r>
          </a:p>
        </p:txBody>
      </p:sp>
      <p:sp>
        <p:nvSpPr>
          <p:cNvPr id="76803" name="Rectangle 3"/>
          <p:cNvSpPr>
            <a:spLocks noGrp="1" noChangeArrowheads="1"/>
          </p:cNvSpPr>
          <p:nvPr>
            <p:ph idx="1"/>
          </p:nvPr>
        </p:nvSpPr>
        <p:spPr/>
        <p:txBody>
          <a:bodyPr/>
          <a:lstStyle/>
          <a:p>
            <a:r>
              <a:rPr lang="en-US" dirty="0"/>
              <a:t>Dimension 6: (a) or (b) or (c)</a:t>
            </a:r>
          </a:p>
          <a:p>
            <a:r>
              <a:rPr lang="en-US" dirty="0"/>
              <a:t>Supportive environment for treatment</a:t>
            </a:r>
          </a:p>
          <a:p>
            <a:r>
              <a:rPr lang="en-US" dirty="0"/>
              <a:t>Inadequate support system but willing to obtain a support system</a:t>
            </a:r>
          </a:p>
          <a:p>
            <a:r>
              <a:rPr lang="en-US" dirty="0"/>
              <a:t>Family is supportive but needs intervention to improve chances of success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front of a window&#10;&#10;Description automatically generated">
            <a:extLst>
              <a:ext uri="{FF2B5EF4-FFF2-40B4-BE49-F238E27FC236}">
                <a16:creationId xmlns:a16="http://schemas.microsoft.com/office/drawing/2014/main" id="{014E5970-375D-4529-8521-AD542464730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117" r="21117"/>
          <a:stretch/>
        </p:blipFill>
        <p:spPr/>
      </p:pic>
      <p:sp>
        <p:nvSpPr>
          <p:cNvPr id="77826" name="Rectangle 2"/>
          <p:cNvSpPr>
            <a:spLocks noGrp="1" noChangeArrowheads="1"/>
          </p:cNvSpPr>
          <p:nvPr>
            <p:ph type="title"/>
          </p:nvPr>
        </p:nvSpPr>
        <p:spPr>
          <a:xfrm>
            <a:off x="6248400" y="365125"/>
            <a:ext cx="4114800" cy="1768475"/>
          </a:xfrm>
        </p:spPr>
        <p:txBody>
          <a:bodyPr>
            <a:normAutofit fontScale="90000"/>
          </a:bodyPr>
          <a:lstStyle/>
          <a:p>
            <a:r>
              <a:rPr lang="en-US" dirty="0"/>
              <a:t>Level 2.1 Intensive Outpatient Dimensional Admission Criteria</a:t>
            </a:r>
          </a:p>
        </p:txBody>
      </p:sp>
      <p:sp>
        <p:nvSpPr>
          <p:cNvPr id="77827" name="Rectangle 3"/>
          <p:cNvSpPr>
            <a:spLocks noGrp="1" noChangeArrowheads="1"/>
          </p:cNvSpPr>
          <p:nvPr>
            <p:ph idx="1"/>
          </p:nvPr>
        </p:nvSpPr>
        <p:spPr>
          <a:xfrm>
            <a:off x="6248400" y="2590800"/>
            <a:ext cx="4724400" cy="3998535"/>
          </a:xfrm>
        </p:spPr>
        <p:txBody>
          <a:bodyPr/>
          <a:lstStyle/>
          <a:p>
            <a:r>
              <a:rPr lang="en-US" dirty="0"/>
              <a:t>Dimension 1: No withdrawal signs or symptoms</a:t>
            </a:r>
          </a:p>
          <a:p>
            <a:r>
              <a:rPr lang="en-US" dirty="0"/>
              <a:t>Dimension 2: Biomedical stable or monitored concurrently with no interference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a:t>Level 2.1 Intensive Outpatient </a:t>
            </a:r>
            <a:br>
              <a:rPr lang="en-US" dirty="0"/>
            </a:br>
            <a:r>
              <a:rPr lang="en-US" dirty="0"/>
              <a:t>Dimensional Admission Criteria</a:t>
            </a:r>
          </a:p>
        </p:txBody>
      </p:sp>
      <p:sp>
        <p:nvSpPr>
          <p:cNvPr id="78851" name="Rectangle 3"/>
          <p:cNvSpPr>
            <a:spLocks noGrp="1" noChangeArrowheads="1"/>
          </p:cNvSpPr>
          <p:nvPr>
            <p:ph idx="1"/>
          </p:nvPr>
        </p:nvSpPr>
        <p:spPr/>
        <p:txBody>
          <a:bodyPr>
            <a:normAutofit lnSpcReduction="10000"/>
          </a:bodyPr>
          <a:lstStyle/>
          <a:p>
            <a:r>
              <a:rPr lang="en-US" dirty="0"/>
              <a:t>Dimension 3: (a) or (b)</a:t>
            </a:r>
          </a:p>
          <a:p>
            <a:r>
              <a:rPr lang="en-US" dirty="0"/>
              <a:t>Abuse of family</a:t>
            </a:r>
          </a:p>
          <a:p>
            <a:r>
              <a:rPr lang="en-US" dirty="0"/>
              <a:t>Diagnosed emotional, behavioral or cognitive disorder that requires monitoring</a:t>
            </a:r>
          </a:p>
          <a:p>
            <a:pPr lvl="1"/>
            <a:endParaRPr lang="en-US" dirty="0"/>
          </a:p>
          <a:p>
            <a:pPr lvl="1"/>
            <a:endParaRPr lang="en-US" dirty="0"/>
          </a:p>
          <a:p>
            <a:r>
              <a:rPr lang="en-US" dirty="0"/>
              <a:t>Dimension 4: (a) or (b)</a:t>
            </a:r>
          </a:p>
          <a:p>
            <a:r>
              <a:rPr lang="en-US" dirty="0"/>
              <a:t>Need for structure</a:t>
            </a:r>
          </a:p>
          <a:p>
            <a:r>
              <a:rPr lang="en-US" dirty="0"/>
              <a:t>Need for repeated, structured interventions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a:t>Level 2.1 Intensive Outpatient </a:t>
            </a:r>
            <a:br>
              <a:rPr lang="en-US" dirty="0"/>
            </a:br>
            <a:r>
              <a:rPr lang="en-US" dirty="0"/>
              <a:t>Dimensional Admission Criteria</a:t>
            </a:r>
          </a:p>
        </p:txBody>
      </p:sp>
      <p:sp>
        <p:nvSpPr>
          <p:cNvPr id="79875" name="Rectangle 3"/>
          <p:cNvSpPr>
            <a:spLocks noGrp="1" noChangeArrowheads="1"/>
          </p:cNvSpPr>
          <p:nvPr>
            <p:ph idx="1"/>
          </p:nvPr>
        </p:nvSpPr>
        <p:spPr/>
        <p:txBody>
          <a:bodyPr/>
          <a:lstStyle/>
          <a:p>
            <a:r>
              <a:rPr lang="en-US" dirty="0"/>
              <a:t>Dimension 5: Symptoms intensifying and functioning deteriorating at lower level of care </a:t>
            </a:r>
          </a:p>
          <a:p>
            <a:endParaRPr lang="en-US" dirty="0"/>
          </a:p>
          <a:p>
            <a:r>
              <a:rPr lang="en-US" dirty="0"/>
              <a:t>Dimension 6: (a) or (b)</a:t>
            </a:r>
          </a:p>
          <a:p>
            <a:r>
              <a:rPr lang="en-US" dirty="0"/>
              <a:t>Current environment makes recovery unlikely </a:t>
            </a:r>
          </a:p>
          <a:p>
            <a:r>
              <a:rPr lang="en-US" dirty="0"/>
              <a:t>Current social situation not helping recovery</a:t>
            </a:r>
          </a:p>
          <a:p>
            <a:endParaRPr lang="en-US" dirty="0"/>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earing a blue shirt&#10;&#10;Description automatically generated">
            <a:extLst>
              <a:ext uri="{FF2B5EF4-FFF2-40B4-BE49-F238E27FC236}">
                <a16:creationId xmlns:a16="http://schemas.microsoft.com/office/drawing/2014/main" id="{6D0F5FB7-7B29-4C47-B229-8F194855C86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070" r="21070"/>
          <a:stretch/>
        </p:blipFill>
        <p:spPr/>
      </p:pic>
      <p:sp>
        <p:nvSpPr>
          <p:cNvPr id="77826" name="Rectangle 2"/>
          <p:cNvSpPr>
            <a:spLocks noGrp="1" noChangeArrowheads="1"/>
          </p:cNvSpPr>
          <p:nvPr>
            <p:ph type="title"/>
          </p:nvPr>
        </p:nvSpPr>
        <p:spPr>
          <a:xfrm>
            <a:off x="6248400" y="365125"/>
            <a:ext cx="4114800" cy="1768475"/>
          </a:xfrm>
        </p:spPr>
        <p:txBody>
          <a:bodyPr>
            <a:normAutofit fontScale="90000"/>
          </a:bodyPr>
          <a:lstStyle/>
          <a:p>
            <a:r>
              <a:rPr lang="en-US" dirty="0"/>
              <a:t>Level 3.5 Residential  </a:t>
            </a:r>
            <a:br>
              <a:rPr lang="en-US" dirty="0"/>
            </a:br>
            <a:r>
              <a:rPr lang="en-US" dirty="0"/>
              <a:t>Dimensional Admission Criteria</a:t>
            </a:r>
          </a:p>
        </p:txBody>
      </p:sp>
      <p:sp>
        <p:nvSpPr>
          <p:cNvPr id="77827" name="Rectangle 3"/>
          <p:cNvSpPr>
            <a:spLocks noGrp="1" noChangeArrowheads="1"/>
          </p:cNvSpPr>
          <p:nvPr>
            <p:ph idx="1"/>
          </p:nvPr>
        </p:nvSpPr>
        <p:spPr>
          <a:xfrm>
            <a:off x="6248400" y="2514600"/>
            <a:ext cx="4495800" cy="4074735"/>
          </a:xfrm>
        </p:spPr>
        <p:txBody>
          <a:bodyPr>
            <a:normAutofit fontScale="92500" lnSpcReduction="20000"/>
          </a:bodyPr>
          <a:lstStyle/>
          <a:p>
            <a:r>
              <a:rPr lang="en-US" dirty="0"/>
              <a:t>Dimension 1: minimal risk of severe withdrawal/ or severe but manageable in 3.7 (detox) </a:t>
            </a:r>
          </a:p>
          <a:p>
            <a:endParaRPr lang="en-US" dirty="0"/>
          </a:p>
          <a:p>
            <a:r>
              <a:rPr lang="en-US" dirty="0"/>
              <a:t>Dimension 2: None/ stable or receiving concurrent medical monitoring/ requires medical monitoring but manageable in 3.7 (detox) </a:t>
            </a:r>
          </a:p>
        </p:txBody>
      </p:sp>
    </p:spTree>
    <p:extLst>
      <p:ext uri="{BB962C8B-B14F-4D97-AF65-F5344CB8AC3E}">
        <p14:creationId xmlns:p14="http://schemas.microsoft.com/office/powerpoint/2010/main" val="3594489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a:t>Level 3.5 Residential  </a:t>
            </a:r>
            <a:br>
              <a:rPr lang="en-US" dirty="0"/>
            </a:br>
            <a:r>
              <a:rPr lang="en-US" dirty="0"/>
              <a:t>Dimensional Admission Criteria</a:t>
            </a:r>
          </a:p>
        </p:txBody>
      </p:sp>
      <p:sp>
        <p:nvSpPr>
          <p:cNvPr id="78851" name="Rectangle 3"/>
          <p:cNvSpPr>
            <a:spLocks noGrp="1" noChangeArrowheads="1"/>
          </p:cNvSpPr>
          <p:nvPr>
            <p:ph idx="1"/>
          </p:nvPr>
        </p:nvSpPr>
        <p:spPr/>
        <p:txBody>
          <a:bodyPr>
            <a:normAutofit fontScale="85000" lnSpcReduction="10000"/>
          </a:bodyPr>
          <a:lstStyle/>
          <a:p>
            <a:r>
              <a:rPr lang="en-US" dirty="0"/>
              <a:t>Dimension 3: (a) or (b)</a:t>
            </a:r>
          </a:p>
          <a:p>
            <a:r>
              <a:rPr lang="en-US" dirty="0"/>
              <a:t>Repeated inability to control impulses</a:t>
            </a:r>
          </a:p>
          <a:p>
            <a:r>
              <a:rPr lang="en-US" dirty="0"/>
              <a:t>Personality disorder requires high structure to shape behavior </a:t>
            </a:r>
          </a:p>
          <a:p>
            <a:endParaRPr lang="en-US" dirty="0"/>
          </a:p>
          <a:p>
            <a:pPr lvl="1"/>
            <a:endParaRPr lang="en-US" dirty="0"/>
          </a:p>
          <a:p>
            <a:pPr lvl="1"/>
            <a:endParaRPr lang="en-US" dirty="0"/>
          </a:p>
          <a:p>
            <a:r>
              <a:rPr lang="en-US" dirty="0"/>
              <a:t>Dimension 4: (a) or (b)</a:t>
            </a:r>
          </a:p>
          <a:p>
            <a:r>
              <a:rPr lang="en-US" dirty="0"/>
              <a:t>Marked difficulty with, or opposition to treatment</a:t>
            </a:r>
          </a:p>
          <a:p>
            <a:r>
              <a:rPr lang="en-US" dirty="0"/>
              <a:t>Dangerous consequences if not engaged in treatment </a:t>
            </a:r>
          </a:p>
          <a:p>
            <a:endParaRPr lang="en-US" dirty="0"/>
          </a:p>
        </p:txBody>
      </p:sp>
    </p:spTree>
    <p:extLst>
      <p:ext uri="{BB962C8B-B14F-4D97-AF65-F5344CB8AC3E}">
        <p14:creationId xmlns:p14="http://schemas.microsoft.com/office/powerpoint/2010/main" val="18507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a:t>Level 3.5 Residential  </a:t>
            </a:r>
            <a:br>
              <a:rPr lang="en-US" dirty="0"/>
            </a:br>
            <a:r>
              <a:rPr lang="en-US" dirty="0"/>
              <a:t>Dimensional Admission Criteria</a:t>
            </a:r>
          </a:p>
        </p:txBody>
      </p:sp>
      <p:sp>
        <p:nvSpPr>
          <p:cNvPr id="79875" name="Rectangle 3"/>
          <p:cNvSpPr>
            <a:spLocks noGrp="1" noChangeArrowheads="1"/>
          </p:cNvSpPr>
          <p:nvPr>
            <p:ph idx="1"/>
          </p:nvPr>
        </p:nvSpPr>
        <p:spPr/>
        <p:txBody>
          <a:bodyPr/>
          <a:lstStyle/>
          <a:p>
            <a:r>
              <a:rPr lang="en-US" dirty="0"/>
              <a:t>Dimension 5: No recognition of skills needed to prevent continued use, with dangerous consequences </a:t>
            </a:r>
          </a:p>
          <a:p>
            <a:endParaRPr lang="en-US" dirty="0"/>
          </a:p>
          <a:p>
            <a:r>
              <a:rPr lang="en-US" dirty="0"/>
              <a:t>Dimension 6: (a) or (b)</a:t>
            </a:r>
          </a:p>
          <a:p>
            <a:r>
              <a:rPr lang="en-US" dirty="0"/>
              <a:t>Environment is dangerous </a:t>
            </a:r>
          </a:p>
          <a:p>
            <a:r>
              <a:rPr lang="en-US" dirty="0"/>
              <a:t>Patient lacks skills to cope outside of highly structured 24-hour setting </a:t>
            </a:r>
          </a:p>
          <a:p>
            <a:endParaRPr lang="en-US" dirty="0"/>
          </a:p>
          <a:p>
            <a:endParaRPr lang="en-US" dirty="0"/>
          </a:p>
        </p:txBody>
      </p:sp>
    </p:spTree>
    <p:extLst>
      <p:ext uri="{BB962C8B-B14F-4D97-AF65-F5344CB8AC3E}">
        <p14:creationId xmlns:p14="http://schemas.microsoft.com/office/powerpoint/2010/main" val="516331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EA056-669D-48B1-A3FD-3DF0434D8699}"/>
              </a:ext>
            </a:extLst>
          </p:cNvPr>
          <p:cNvSpPr>
            <a:spLocks noGrp="1"/>
          </p:cNvSpPr>
          <p:nvPr>
            <p:ph type="title"/>
          </p:nvPr>
        </p:nvSpPr>
        <p:spPr/>
        <p:txBody>
          <a:bodyPr/>
          <a:lstStyle/>
          <a:p>
            <a:r>
              <a:rPr lang="en-US" dirty="0"/>
              <a:t>Withdrawal Management Overview  </a:t>
            </a:r>
          </a:p>
        </p:txBody>
      </p:sp>
      <p:sp>
        <p:nvSpPr>
          <p:cNvPr id="4" name="Content Placeholder 3">
            <a:extLst>
              <a:ext uri="{FF2B5EF4-FFF2-40B4-BE49-F238E27FC236}">
                <a16:creationId xmlns:a16="http://schemas.microsoft.com/office/drawing/2014/main" id="{59591ED0-1D22-41F7-9CEF-1B1D992E412D}"/>
              </a:ext>
            </a:extLst>
          </p:cNvPr>
          <p:cNvSpPr>
            <a:spLocks noGrp="1"/>
          </p:cNvSpPr>
          <p:nvPr>
            <p:ph idx="1"/>
          </p:nvPr>
        </p:nvSpPr>
        <p:spPr/>
        <p:txBody>
          <a:bodyPr>
            <a:normAutofit fontScale="92500"/>
          </a:bodyPr>
          <a:lstStyle/>
          <a:p>
            <a:r>
              <a:rPr lang="en-US" dirty="0"/>
              <a:t>Components of WM Services  WM services (Levels 1, 2, 3.2, 3.7 and 4 in ASAM) are provided as part of a continuum of five WM levels in the American Society of Addiction Medicine (ASAM). </a:t>
            </a:r>
          </a:p>
          <a:p>
            <a:endParaRPr lang="en-US" dirty="0"/>
          </a:p>
          <a:p>
            <a:r>
              <a:rPr lang="en-US" dirty="0"/>
              <a:t>WM criteria include a continuum of care that ensures that patients can enter SUD treatment at a level appropriate to their needs and step up or down to a different intensity of treatment levels. </a:t>
            </a:r>
          </a:p>
          <a:p>
            <a:endParaRPr lang="en-US" dirty="0"/>
          </a:p>
        </p:txBody>
      </p:sp>
      <p:sp>
        <p:nvSpPr>
          <p:cNvPr id="2" name="Footer Placeholder 1">
            <a:extLst>
              <a:ext uri="{FF2B5EF4-FFF2-40B4-BE49-F238E27FC236}">
                <a16:creationId xmlns:a16="http://schemas.microsoft.com/office/drawing/2014/main" id="{2C9391E5-3D1E-44B5-AD81-A6A5A576F797}"/>
              </a:ext>
            </a:extLst>
          </p:cNvPr>
          <p:cNvSpPr>
            <a:spLocks noGrp="1"/>
          </p:cNvSpPr>
          <p:nvPr>
            <p:ph type="ftr" sz="quarter" idx="4294967295"/>
          </p:nvPr>
        </p:nvSpPr>
        <p:spPr>
          <a:xfrm>
            <a:off x="1219200" y="6300788"/>
            <a:ext cx="10972800" cy="420687"/>
          </a:xfrm>
          <a:prstGeom prst="rect">
            <a:avLst/>
          </a:prstGeom>
        </p:spPr>
        <p:txBody>
          <a:bodyPr/>
          <a:lstStyle/>
          <a:p>
            <a:pPr>
              <a:defRPr/>
            </a:pPr>
            <a:r>
              <a:rPr lang="en-US"/>
              <a:t>Essential Substance Abuse Skills: A Guide for Professionals             Module 4 Clinical Eval: Assessment   </a:t>
            </a:r>
          </a:p>
        </p:txBody>
      </p:sp>
    </p:spTree>
    <p:extLst>
      <p:ext uri="{BB962C8B-B14F-4D97-AF65-F5344CB8AC3E}">
        <p14:creationId xmlns:p14="http://schemas.microsoft.com/office/powerpoint/2010/main" val="406060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22560C-CC48-44C9-9E76-8DB17537F6C7}"/>
              </a:ext>
            </a:extLst>
          </p:cNvPr>
          <p:cNvSpPr>
            <a:spLocks noGrp="1"/>
          </p:cNvSpPr>
          <p:nvPr>
            <p:ph type="title"/>
          </p:nvPr>
        </p:nvSpPr>
        <p:spPr/>
        <p:txBody>
          <a:bodyPr/>
          <a:lstStyle/>
          <a:p>
            <a:r>
              <a:rPr lang="en-US" dirty="0"/>
              <a:t>Withdrawal Management (cont.)</a:t>
            </a:r>
          </a:p>
        </p:txBody>
      </p:sp>
      <p:sp>
        <p:nvSpPr>
          <p:cNvPr id="4" name="Content Placeholder 3">
            <a:extLst>
              <a:ext uri="{FF2B5EF4-FFF2-40B4-BE49-F238E27FC236}">
                <a16:creationId xmlns:a16="http://schemas.microsoft.com/office/drawing/2014/main" id="{4299E218-60D3-4CCE-B75C-F5AD87883468}"/>
              </a:ext>
            </a:extLst>
          </p:cNvPr>
          <p:cNvSpPr>
            <a:spLocks noGrp="1"/>
          </p:cNvSpPr>
          <p:nvPr>
            <p:ph idx="1"/>
          </p:nvPr>
        </p:nvSpPr>
        <p:spPr/>
        <p:txBody>
          <a:bodyPr>
            <a:normAutofit fontScale="55000" lnSpcReduction="20000"/>
          </a:bodyPr>
          <a:lstStyle/>
          <a:p>
            <a:r>
              <a:rPr lang="en-US" u="sng" dirty="0"/>
              <a:t>Intake:</a:t>
            </a:r>
            <a:r>
              <a:rPr lang="en-US" dirty="0"/>
              <a:t> The process of admitting a patient into a substance use disorder (SUD) treatment program. This includes the substance abuse evaluation (SAE), the diagnosis of SUD, the assessment of treatment needs, and may include a physical examination and/or laboratory testing</a:t>
            </a:r>
          </a:p>
          <a:p>
            <a:endParaRPr lang="en-US" dirty="0"/>
          </a:p>
          <a:p>
            <a:r>
              <a:rPr lang="en-US" u="sng" dirty="0"/>
              <a:t>Observation:</a:t>
            </a:r>
            <a:r>
              <a:rPr lang="en-US" dirty="0"/>
              <a:t> The process of monitoring the patient’s course of withdrawal as frequently as deemed medically appropriate. This may include, but is not limited to, observation of the patient’s health status.</a:t>
            </a:r>
          </a:p>
          <a:p>
            <a:endParaRPr lang="en-US" dirty="0"/>
          </a:p>
          <a:p>
            <a:r>
              <a:rPr lang="en-US" u="sng" dirty="0"/>
              <a:t>Medication Services</a:t>
            </a:r>
            <a:r>
              <a:rPr lang="en-US" dirty="0"/>
              <a:t>: The prescription or administration related to SUD treatment services, and/or the assessment of the side effects and results of that medication.  </a:t>
            </a:r>
          </a:p>
          <a:p>
            <a:endParaRPr lang="en-US" dirty="0"/>
          </a:p>
          <a:p>
            <a:r>
              <a:rPr lang="en-US" u="sng" dirty="0"/>
              <a:t>Discharge Services</a:t>
            </a:r>
            <a:r>
              <a:rPr lang="en-US" dirty="0"/>
              <a:t>: Preparing the patient for referral into another level of care, post treatment return, or re-entry into the community, and/or the linkage of the individual to community treatment, housing, and human services.  </a:t>
            </a:r>
          </a:p>
          <a:p>
            <a:endParaRPr lang="en-US" dirty="0"/>
          </a:p>
        </p:txBody>
      </p:sp>
    </p:spTree>
    <p:extLst>
      <p:ext uri="{BB962C8B-B14F-4D97-AF65-F5344CB8AC3E}">
        <p14:creationId xmlns:p14="http://schemas.microsoft.com/office/powerpoint/2010/main" val="26767524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2C014A0-2D80-4C73-8472-DB9EF59E8D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381" r="24381"/>
          <a:stretch/>
        </p:blipFill>
        <p:spPr/>
      </p:pic>
      <p:sp>
        <p:nvSpPr>
          <p:cNvPr id="3" name="Title 2">
            <a:extLst>
              <a:ext uri="{FF2B5EF4-FFF2-40B4-BE49-F238E27FC236}">
                <a16:creationId xmlns:a16="http://schemas.microsoft.com/office/drawing/2014/main" id="{7BE7143B-48EC-4209-893C-6FC7DF7476F7}"/>
              </a:ext>
            </a:extLst>
          </p:cNvPr>
          <p:cNvSpPr>
            <a:spLocks noGrp="1"/>
          </p:cNvSpPr>
          <p:nvPr>
            <p:ph type="title"/>
          </p:nvPr>
        </p:nvSpPr>
        <p:spPr/>
        <p:txBody>
          <a:bodyPr/>
          <a:lstStyle/>
          <a:p>
            <a:r>
              <a:rPr lang="en-US" dirty="0"/>
              <a:t>Withdrawal Management (cont.)</a:t>
            </a:r>
          </a:p>
        </p:txBody>
      </p:sp>
      <p:sp>
        <p:nvSpPr>
          <p:cNvPr id="4" name="Content Placeholder 3">
            <a:extLst>
              <a:ext uri="{FF2B5EF4-FFF2-40B4-BE49-F238E27FC236}">
                <a16:creationId xmlns:a16="http://schemas.microsoft.com/office/drawing/2014/main" id="{958DD5DE-E375-4386-8612-FB7BACAFB5AB}"/>
              </a:ext>
            </a:extLst>
          </p:cNvPr>
          <p:cNvSpPr>
            <a:spLocks noGrp="1"/>
          </p:cNvSpPr>
          <p:nvPr>
            <p:ph idx="1"/>
          </p:nvPr>
        </p:nvSpPr>
        <p:spPr>
          <a:xfrm>
            <a:off x="6248400" y="2286000"/>
            <a:ext cx="4419600" cy="4303335"/>
          </a:xfrm>
        </p:spPr>
        <p:txBody>
          <a:bodyPr>
            <a:normAutofit fontScale="92500" lnSpcReduction="20000"/>
          </a:bodyPr>
          <a:lstStyle/>
          <a:p>
            <a:r>
              <a:rPr lang="en-US" dirty="0"/>
              <a:t>Licensing and Certification Requirements;</a:t>
            </a:r>
          </a:p>
          <a:p>
            <a:endParaRPr lang="en-US" dirty="0"/>
          </a:p>
          <a:p>
            <a:r>
              <a:rPr lang="en-US" dirty="0"/>
              <a:t>In order to provide withdrawal management/detoxification services providers must obtain specific licensing and certification requirements according to the level of service provided. </a:t>
            </a:r>
          </a:p>
          <a:p>
            <a:endParaRPr lang="en-US" dirty="0"/>
          </a:p>
        </p:txBody>
      </p:sp>
    </p:spTree>
    <p:extLst>
      <p:ext uri="{BB962C8B-B14F-4D97-AF65-F5344CB8AC3E}">
        <p14:creationId xmlns:p14="http://schemas.microsoft.com/office/powerpoint/2010/main" val="1715500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dirty="0"/>
              <a:t>What is a Treatment Plan?</a:t>
            </a:r>
          </a:p>
        </p:txBody>
      </p:sp>
      <p:sp>
        <p:nvSpPr>
          <p:cNvPr id="40963" name="Rectangle 3"/>
          <p:cNvSpPr>
            <a:spLocks noGrp="1" noChangeArrowheads="1"/>
          </p:cNvSpPr>
          <p:nvPr>
            <p:ph idx="1"/>
          </p:nvPr>
        </p:nvSpPr>
        <p:spPr/>
        <p:txBody>
          <a:bodyPr/>
          <a:lstStyle/>
          <a:p>
            <a:r>
              <a:rPr lang="en-US" altLang="en-US" dirty="0"/>
              <a:t>A result of collaborative process between the patient and the counselor</a:t>
            </a:r>
          </a:p>
          <a:p>
            <a:endParaRPr lang="en-US" altLang="en-US" dirty="0"/>
          </a:p>
          <a:p>
            <a:r>
              <a:rPr lang="en-US" altLang="en-US" dirty="0"/>
              <a:t>Counselor + patient develop goals and identify strategies (interventions) for achieving those goals</a:t>
            </a:r>
          </a:p>
          <a:p>
            <a:endParaRPr lang="en-US" altLang="en-US" dirty="0"/>
          </a:p>
          <a:p>
            <a:pPr marL="0" indent="0">
              <a:buNone/>
            </a:pPr>
            <a:r>
              <a:rPr lang="en-US" altLang="en-US" sz="2000" dirty="0"/>
              <a:t>(Addiction Counselor Competencies, CSAT, TAP 21, p. 39)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99D16-DB45-4E51-BB37-13BCE15D05FA}"/>
              </a:ext>
            </a:extLst>
          </p:cNvPr>
          <p:cNvSpPr>
            <a:spLocks noGrp="1"/>
          </p:cNvSpPr>
          <p:nvPr>
            <p:ph type="title"/>
          </p:nvPr>
        </p:nvSpPr>
        <p:spPr/>
        <p:txBody>
          <a:bodyPr/>
          <a:lstStyle/>
          <a:p>
            <a:r>
              <a:rPr lang="en-US" dirty="0"/>
              <a:t>Summary: ASAM Risk Rating and Level of Care </a:t>
            </a:r>
          </a:p>
        </p:txBody>
      </p:sp>
      <p:sp>
        <p:nvSpPr>
          <p:cNvPr id="4" name="Content Placeholder 3">
            <a:extLst>
              <a:ext uri="{FF2B5EF4-FFF2-40B4-BE49-F238E27FC236}">
                <a16:creationId xmlns:a16="http://schemas.microsoft.com/office/drawing/2014/main" id="{F0675BA1-4BEC-49A4-956C-7A1106B5ED25}"/>
              </a:ext>
            </a:extLst>
          </p:cNvPr>
          <p:cNvSpPr>
            <a:spLocks noGrp="1"/>
          </p:cNvSpPr>
          <p:nvPr>
            <p:ph idx="1"/>
          </p:nvPr>
        </p:nvSpPr>
        <p:spPr/>
        <p:txBody>
          <a:bodyPr/>
          <a:lstStyle/>
          <a:p>
            <a:r>
              <a:rPr lang="en-US" dirty="0"/>
              <a:t>General ASAM RR (Risk Rating)guidelines are as follows;</a:t>
            </a:r>
          </a:p>
          <a:p>
            <a:r>
              <a:rPr lang="en-US" dirty="0"/>
              <a:t>-RR 0-1 = </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dirty="0"/>
              <a:t>05 EIS or Level 1 Continuing Care </a:t>
            </a:r>
          </a:p>
          <a:p>
            <a:r>
              <a:rPr lang="en-US" dirty="0"/>
              <a:t>-RR 1-2 = Level 1 EOP</a:t>
            </a:r>
          </a:p>
          <a:p>
            <a:r>
              <a:rPr lang="en-US" dirty="0"/>
              <a:t>-RR 2-3= Level 2</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dirty="0"/>
              <a:t>1 IOP</a:t>
            </a:r>
          </a:p>
          <a:p>
            <a:r>
              <a:rPr lang="en-US" dirty="0"/>
              <a:t>-RR 3-4a/4b= 3</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dirty="0"/>
              <a:t>5 Residential</a:t>
            </a:r>
          </a:p>
        </p:txBody>
      </p:sp>
    </p:spTree>
    <p:extLst>
      <p:ext uri="{BB962C8B-B14F-4D97-AF65-F5344CB8AC3E}">
        <p14:creationId xmlns:p14="http://schemas.microsoft.com/office/powerpoint/2010/main" val="2157215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DA433E-DB76-4F8D-9F7B-54114806E04E}"/>
              </a:ext>
            </a:extLst>
          </p:cNvPr>
          <p:cNvSpPr>
            <a:spLocks noGrp="1"/>
          </p:cNvSpPr>
          <p:nvPr>
            <p:ph idx="1"/>
          </p:nvPr>
        </p:nvSpPr>
        <p:spPr/>
        <p:txBody>
          <a:bodyPr/>
          <a:lstStyle/>
          <a:p>
            <a:pPr marL="0" indent="0">
              <a:buNone/>
            </a:pPr>
            <a:endParaRPr lang="en-US" b="1" dirty="0"/>
          </a:p>
          <a:p>
            <a:pPr marL="0" indent="0">
              <a:buNone/>
            </a:pPr>
            <a:endParaRPr lang="en-US" b="1" dirty="0"/>
          </a:p>
          <a:p>
            <a:pPr marL="0" indent="0">
              <a:buNone/>
            </a:pPr>
            <a:r>
              <a:rPr lang="en-US" b="1" dirty="0"/>
              <a:t>Thoughts, Questions, Feedback? </a:t>
            </a:r>
          </a:p>
        </p:txBody>
      </p:sp>
    </p:spTree>
    <p:extLst>
      <p:ext uri="{BB962C8B-B14F-4D97-AF65-F5344CB8AC3E}">
        <p14:creationId xmlns:p14="http://schemas.microsoft.com/office/powerpoint/2010/main" val="3444168964"/>
      </p:ext>
    </p:extLst>
  </p:cSld>
  <p:clrMapOvr>
    <a:masterClrMapping/>
  </p:clrMapOvr>
</p:sld>
</file>

<file path=ppt/theme/theme1.xml><?xml version="1.0" encoding="utf-8"?>
<a:theme xmlns:a="http://schemas.openxmlformats.org/drawingml/2006/main" name="1_Capsules">
  <a:themeElements>
    <a:clrScheme name="1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1_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apsules">
  <a:themeElements>
    <a:clrScheme name="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2_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2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B207437ED3974FA44C260A2FAB362C" ma:contentTypeVersion="13" ma:contentTypeDescription="Create a new document." ma:contentTypeScope="" ma:versionID="271127e648b6bdb625d2ca780187228c">
  <xsd:schema xmlns:xsd="http://www.w3.org/2001/XMLSchema" xmlns:xs="http://www.w3.org/2001/XMLSchema" xmlns:p="http://schemas.microsoft.com/office/2006/metadata/properties" xmlns:ns3="006e7d61-6c82-4210-ab3b-7c8cba0304b3" xmlns:ns4="5e40fcf4-9c3c-48bc-8e6b-71fd4daf71b7" targetNamespace="http://schemas.microsoft.com/office/2006/metadata/properties" ma:root="true" ma:fieldsID="24f277a3d33ced92decac7568e6a8aa3" ns3:_="" ns4:_="">
    <xsd:import namespace="006e7d61-6c82-4210-ab3b-7c8cba0304b3"/>
    <xsd:import namespace="5e40fcf4-9c3c-48bc-8e6b-71fd4daf71b7"/>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e7d61-6c82-4210-ab3b-7c8cba0304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0fcf4-9c3c-48bc-8e6b-71fd4daf71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A1262F-5D39-46FC-9AD4-780FD30722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e7d61-6c82-4210-ab3b-7c8cba0304b3"/>
    <ds:schemaRef ds:uri="5e40fcf4-9c3c-48bc-8e6b-71fd4daf7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48DA0B-CBF5-48AD-9454-8E9FC70C64AF}">
  <ds:schemaRefs>
    <ds:schemaRef ds:uri="http://schemas.microsoft.com/sharepoint/v3/contenttype/forms"/>
  </ds:schemaRefs>
</ds:datastoreItem>
</file>

<file path=customXml/itemProps3.xml><?xml version="1.0" encoding="utf-8"?>
<ds:datastoreItem xmlns:ds="http://schemas.openxmlformats.org/officeDocument/2006/customXml" ds:itemID="{5BA673FA-511A-4133-9717-ABBA5A0EA7F3}">
  <ds:schemaRefs>
    <ds:schemaRef ds:uri="http://www.w3.org/XML/1998/namespace"/>
    <ds:schemaRef ds:uri="5e40fcf4-9c3c-48bc-8e6b-71fd4daf71b7"/>
    <ds:schemaRef ds:uri="http://schemas.openxmlformats.org/package/2006/metadata/core-properties"/>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006e7d61-6c82-4210-ab3b-7c8cba0304b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PATTC template3</Template>
  <TotalTime>6875</TotalTime>
  <Words>6076</Words>
  <Application>Microsoft Macintosh PowerPoint</Application>
  <PresentationFormat>Widescreen</PresentationFormat>
  <Paragraphs>686</Paragraphs>
  <Slides>91</Slides>
  <Notes>85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91</vt:i4>
      </vt:variant>
    </vt:vector>
  </HeadingPairs>
  <TitlesOfParts>
    <vt:vector size="104" baseType="lpstr">
      <vt:lpstr>Arial</vt:lpstr>
      <vt:lpstr>Arial Narrow</vt:lpstr>
      <vt:lpstr>Calibri</vt:lpstr>
      <vt:lpstr>Microsoft Sans Serif</vt:lpstr>
      <vt:lpstr>MV Boli</vt:lpstr>
      <vt:lpstr>Times New Roman</vt:lpstr>
      <vt:lpstr>Trebuchet MS</vt:lpstr>
      <vt:lpstr>Tw Cen MT Condensed</vt:lpstr>
      <vt:lpstr>Wingdings</vt:lpstr>
      <vt:lpstr>1_Capsules</vt:lpstr>
      <vt:lpstr>2_Capsules</vt:lpstr>
      <vt:lpstr>Office Theme</vt:lpstr>
      <vt:lpstr>1_Office Theme</vt:lpstr>
      <vt:lpstr>Clinical Evaluation and Treatment Planning</vt:lpstr>
      <vt:lpstr>PowerPoint Presentation</vt:lpstr>
      <vt:lpstr>Webinar follow-up</vt:lpstr>
      <vt:lpstr>Webinar follow-up</vt:lpstr>
      <vt:lpstr>Zoom Overview</vt:lpstr>
      <vt:lpstr>Today’s Speaker</vt:lpstr>
      <vt:lpstr>Goals and Objectives</vt:lpstr>
      <vt:lpstr>What is Treatment Planning?</vt:lpstr>
      <vt:lpstr>What is a Treatment Plan?</vt:lpstr>
      <vt:lpstr>Thoughts on Tx Planning </vt:lpstr>
      <vt:lpstr>Treatment Plans Incorporate Information Gathered from the Assessment</vt:lpstr>
      <vt:lpstr>Bridging Assessment with  Treatment Planning</vt:lpstr>
      <vt:lpstr>Treatment Planning</vt:lpstr>
      <vt:lpstr>1) Obtain and interpret all relevant assessment information</vt:lpstr>
      <vt:lpstr>2) Explain assessment findings to the patient and significant others involved in potential treatment</vt:lpstr>
      <vt:lpstr>3) Provide the patient and significant others with clarification and further information as needed</vt:lpstr>
      <vt:lpstr>4) Examine treatment implications in collaboration with the patient and significant others</vt:lpstr>
      <vt:lpstr>5) Confirm the readiness of the patient and significant others to participate in treatment</vt:lpstr>
      <vt:lpstr>6) Prioritize patient needs in the order they will be addressed</vt:lpstr>
      <vt:lpstr>7) Formulate mutually agreed upon and measurable treatment outcome statements for each need</vt:lpstr>
      <vt:lpstr>8) Identify appropriate strategies for each outcome</vt:lpstr>
      <vt:lpstr>9) Coordinate treatment activities and community resources</vt:lpstr>
      <vt:lpstr>10) Develop with the patient a mutually acceptable plan of action and method for monitoring and evaluating progress</vt:lpstr>
      <vt:lpstr>11) Inform patient of confidentiality rights, program procedures that safeguard them, and the exceptions imposed by regulations</vt:lpstr>
      <vt:lpstr>12) Reassess the treatment plan at regular intervals and/or when indicated by changing circumstances</vt:lpstr>
      <vt:lpstr>Treatment Planning</vt:lpstr>
      <vt:lpstr>PowerPoint Presentation</vt:lpstr>
      <vt:lpstr>Treatment Plans are…</vt:lpstr>
      <vt:lpstr>Other organizational considerations…</vt:lpstr>
      <vt:lpstr>Field of Substance Abuse Treatment: Early Work</vt:lpstr>
      <vt:lpstr>Program-Driven Plans</vt:lpstr>
      <vt:lpstr>Program-Driven Plans</vt:lpstr>
      <vt:lpstr>Program-Driven Plans</vt:lpstr>
      <vt:lpstr>Treatment Planning: A Paradigm Shift</vt:lpstr>
      <vt:lpstr>Individualized Plan</vt:lpstr>
      <vt:lpstr>To individualize a plan, what information is needed?</vt:lpstr>
      <vt:lpstr>To individualize a plan, what information is needed?</vt:lpstr>
      <vt:lpstr>Biopsychosocial Model</vt:lpstr>
      <vt:lpstr>Biopsychosocial Model Example</vt:lpstr>
      <vt:lpstr>ASI Problem Domains and the Biopsychosocial Model…</vt:lpstr>
      <vt:lpstr>Why make the effort?</vt:lpstr>
      <vt:lpstr>Why make the effort?</vt:lpstr>
      <vt:lpstr>What is included in any treatment plan?</vt:lpstr>
      <vt:lpstr>Components in a Treatment Plan</vt:lpstr>
      <vt:lpstr>Treatment Plan Components</vt:lpstr>
      <vt:lpstr>Review: Components in a Treatment Plan</vt:lpstr>
      <vt:lpstr>Discharge Plan Components</vt:lpstr>
      <vt:lpstr>Considerations in Writing…</vt:lpstr>
      <vt:lpstr>Tips on Writing Problem Statements</vt:lpstr>
      <vt:lpstr>How we write an objective intervention statement: MATRS</vt:lpstr>
      <vt:lpstr>Objectives &amp; Interventions  (MATRS)/: Measurable</vt:lpstr>
      <vt:lpstr>Objectives &amp; Interventions  (MATRS): Attainable</vt:lpstr>
      <vt:lpstr>Objectives &amp; Interventions  (MATRS): Time-limited</vt:lpstr>
      <vt:lpstr>Objectives &amp; Interventions  (MATRS): Realistic</vt:lpstr>
      <vt:lpstr>Objectives &amp; Interventions  (MATRS): Specific</vt:lpstr>
      <vt:lpstr>The MATRS Test</vt:lpstr>
      <vt:lpstr>Treatment Planning Process Review</vt:lpstr>
      <vt:lpstr>Five Components of an Effective Treatment Plan</vt:lpstr>
      <vt:lpstr>Treatment Planning (cont.) </vt:lpstr>
      <vt:lpstr>Treatment Planning (cont.) </vt:lpstr>
      <vt:lpstr>Treatment Planning (cont.) </vt:lpstr>
      <vt:lpstr>Treatment Planning (cont.) </vt:lpstr>
      <vt:lpstr>Documentation</vt:lpstr>
      <vt:lpstr>Documentation: The Progress Note</vt:lpstr>
      <vt:lpstr>Collaborative Documentation </vt:lpstr>
      <vt:lpstr>Documentation: Basic Guidelines </vt:lpstr>
      <vt:lpstr>Documentation – Basic Guidelines</vt:lpstr>
      <vt:lpstr>Documentation – Basic Guidelines</vt:lpstr>
      <vt:lpstr>Summary</vt:lpstr>
      <vt:lpstr>Presentation Summary: Treatment Planning</vt:lpstr>
      <vt:lpstr>Presentation Summary: Treatment Planning</vt:lpstr>
      <vt:lpstr>ASAM Criteria: Levels of Care </vt:lpstr>
      <vt:lpstr>Assessment: ASAM, 3rd Edition </vt:lpstr>
      <vt:lpstr>Levels of Care</vt:lpstr>
      <vt:lpstr>Dimensions of ASAM</vt:lpstr>
      <vt:lpstr>Levels of Care- Level 0.5 Early Intervention </vt:lpstr>
      <vt:lpstr>Levels of Care:  Level 1 - Outpatient Treatment</vt:lpstr>
      <vt:lpstr>Level 1- Outpatient Treatment  Dimensional Admission Criteria</vt:lpstr>
      <vt:lpstr>Level 1 - Outpatient Treatment  Dimensional Admission Criteria</vt:lpstr>
      <vt:lpstr>Level 1-Outpatient Treatment  Dimensional Admission Criteria</vt:lpstr>
      <vt:lpstr>Level 2.1 Intensive Outpatient Dimensional Admission Criteria</vt:lpstr>
      <vt:lpstr>Level 2.1 Intensive Outpatient  Dimensional Admission Criteria</vt:lpstr>
      <vt:lpstr>Level 2.1 Intensive Outpatient  Dimensional Admission Criteria</vt:lpstr>
      <vt:lpstr>Level 3.5 Residential   Dimensional Admission Criteria</vt:lpstr>
      <vt:lpstr>Level 3.5 Residential   Dimensional Admission Criteria</vt:lpstr>
      <vt:lpstr>Level 3.5 Residential   Dimensional Admission Criteria</vt:lpstr>
      <vt:lpstr>Withdrawal Management Overview  </vt:lpstr>
      <vt:lpstr>Withdrawal Management (cont.)</vt:lpstr>
      <vt:lpstr>Withdrawal Management (cont.)</vt:lpstr>
      <vt:lpstr>Summary: ASAM Risk Rating and Level of Care </vt:lpstr>
      <vt:lpstr>PowerPoint Presentation</vt:lpstr>
    </vt:vector>
  </TitlesOfParts>
  <Company>Department of Correctional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pizzini</dc:creator>
  <cp:lastModifiedBy>Buffalo, Abigail C</cp:lastModifiedBy>
  <cp:revision>468</cp:revision>
  <cp:lastPrinted>1601-01-01T00:00:00Z</cp:lastPrinted>
  <dcterms:created xsi:type="dcterms:W3CDTF">2004-03-11T17:10:06Z</dcterms:created>
  <dcterms:modified xsi:type="dcterms:W3CDTF">2020-12-04T23:54:58Z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0x01010048B207437ED3974FA44C260A2FAB362C</vt:lpwstr>
  </property>
</Properties>
</file>