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4" r:id="rId2"/>
    <p:sldId id="33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ginetti, William (SAMHSA/CSAT/DPT)" initials="LW(" lastIdx="8" clrIdx="0">
    <p:extLst>
      <p:ext uri="{19B8F6BF-5375-455C-9EA6-DF929625EA0E}">
        <p15:presenceInfo xmlns:p15="http://schemas.microsoft.com/office/powerpoint/2012/main" userId="S-1-5-21-1747495209-1248221918-2216747781-1700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2401" autoAdjust="0"/>
  </p:normalViewPr>
  <p:slideViewPr>
    <p:cSldViewPr snapToGrid="0">
      <p:cViewPr varScale="1">
        <p:scale>
          <a:sx n="105" d="100"/>
          <a:sy n="105" d="100"/>
        </p:scale>
        <p:origin x="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48B25-2EB6-4870-93D4-BB0CBD9896DD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C6861-4825-4138-A01E-3563885CC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6861-4825-4138-A01E-3563885CC9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7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C6861-4825-4138-A01E-3563885CC9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6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653963"/>
            <a:ext cx="12192000" cy="1071727"/>
          </a:xfrm>
          <a:prstGeom prst="rect">
            <a:avLst/>
          </a:prstGeom>
          <a:solidFill>
            <a:srgbClr val="A4A7AA">
              <a:alpha val="4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14792" y="2"/>
            <a:ext cx="11777208" cy="5500679"/>
          </a:xfrm>
          <a:prstGeom prst="rect">
            <a:avLst/>
          </a:prstGeom>
          <a:solidFill>
            <a:srgbClr val="1E38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0" y="2"/>
            <a:ext cx="414792" cy="5500679"/>
          </a:xfrm>
          <a:prstGeom prst="rect">
            <a:avLst/>
          </a:prstGeom>
          <a:solidFill>
            <a:srgbClr val="CF35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 userDrawn="1"/>
        </p:nvSpPr>
        <p:spPr>
          <a:xfrm>
            <a:off x="2434894" y="2607565"/>
            <a:ext cx="9757105" cy="2600047"/>
          </a:xfrm>
          <a:prstGeom prst="rect">
            <a:avLst/>
          </a:prstGeom>
          <a:solidFill>
            <a:srgbClr val="1C6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710939" y="227361"/>
            <a:ext cx="10235443" cy="552283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5AC9F-E362-4AF5-88B1-9D5E086D01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4142" y="5769643"/>
            <a:ext cx="3788833" cy="8255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Location of Presentation Date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C75B8A7-8EEA-4F38-A82A-DBDE34A73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4895" y="2607563"/>
            <a:ext cx="9511485" cy="2600047"/>
          </a:xfrm>
        </p:spPr>
        <p:txBody>
          <a:bodyPr anchor="ctr">
            <a:normAutofit/>
          </a:bodyPr>
          <a:lstStyle>
            <a:lvl1pPr marL="0" indent="0" algn="r">
              <a:buNone/>
              <a:defRPr sz="2933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8940800" y="5726379"/>
            <a:ext cx="3005579" cy="927223"/>
            <a:chOff x="5991773" y="5731961"/>
            <a:chExt cx="2968012" cy="915633"/>
          </a:xfrm>
        </p:grpSpPr>
        <p:pic>
          <p:nvPicPr>
            <p:cNvPr id="16" name="Picture 15" descr="12652_SAMHSA_LogoRedesign_FINAL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5891367"/>
              <a:ext cx="1873185" cy="666470"/>
            </a:xfrm>
            <a:prstGeom prst="rect">
              <a:avLst/>
            </a:prstGeom>
          </p:spPr>
        </p:pic>
        <p:pic>
          <p:nvPicPr>
            <p:cNvPr id="18" name="Picture 17" descr="HHS-Logo-camera-ready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1773" y="5731961"/>
              <a:ext cx="963363" cy="91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719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2687"/>
            <a:ext cx="10972800" cy="48634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7CF833B0-75C1-4D45-98F9-211F79DE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12652_SAMHSA_LogoRedesign_FI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6273457"/>
            <a:ext cx="1428756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4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4C95A494-F140-4FCC-B3E7-9D84457415E7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609600" y="1262687"/>
            <a:ext cx="8026400" cy="48634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197D3B14-2836-4373-815E-B723FCD89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30EC90A-617D-436B-9C30-8145B7FFEF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5400000">
            <a:off x="7779065" y="2322829"/>
            <a:ext cx="4863479" cy="274319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pic>
        <p:nvPicPr>
          <p:cNvPr id="7" name="Picture 6" descr="12652_SAMHSA_LogoRedesign_FI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6273457"/>
            <a:ext cx="1428756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9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C9CA1720-02F3-46D5-91D9-004D8178A80E}"/>
              </a:ext>
            </a:extLst>
          </p:cNvPr>
          <p:cNvSpPr txBox="1"/>
          <p:nvPr userDrawn="1"/>
        </p:nvSpPr>
        <p:spPr>
          <a:xfrm>
            <a:off x="609600" y="1334891"/>
            <a:ext cx="10972800" cy="4709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67" dirty="0"/>
              <a:t>SAMHSA’s mission is to reduce the impact of substance abuse and mental illness on America’s communities.</a:t>
            </a:r>
          </a:p>
          <a:p>
            <a:r>
              <a:rPr lang="en-US" sz="2400" dirty="0"/>
              <a:t>                  </a:t>
            </a:r>
          </a:p>
          <a:p>
            <a:pPr algn="ctr"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1867" dirty="0"/>
          </a:p>
          <a:p>
            <a:pPr>
              <a:spcBef>
                <a:spcPts val="0"/>
              </a:spcBef>
            </a:pPr>
            <a:endParaRPr lang="en-US" sz="1867" dirty="0"/>
          </a:p>
          <a:p>
            <a:pPr algn="ctr">
              <a:spcBef>
                <a:spcPts val="3200"/>
              </a:spcBef>
            </a:pPr>
            <a:r>
              <a:rPr lang="en-US" sz="5333" dirty="0"/>
              <a:t>www.samhsa.gov</a:t>
            </a:r>
          </a:p>
          <a:p>
            <a:pPr algn="ctr">
              <a:spcBef>
                <a:spcPts val="4000"/>
              </a:spcBef>
            </a:pPr>
            <a:r>
              <a:rPr lang="en-US" sz="3200" dirty="0"/>
              <a:t>1-877-SAMHSA-7 (1-877-726-4727) ● 1-800-487-4889 (TDD)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3A27E57-9852-43E2-9EA6-11925D42D1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69091E6D-2812-48AA-839F-22FB3CC77F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2571890"/>
            <a:ext cx="10972800" cy="1601868"/>
          </a:xfrm>
        </p:spPr>
        <p:txBody>
          <a:bodyPr/>
          <a:lstStyle>
            <a:lvl1pPr marL="0" indent="0" algn="ctr">
              <a:buNone/>
              <a:defRPr sz="2667">
                <a:solidFill>
                  <a:schemeClr val="tx1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204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2687"/>
            <a:ext cx="10972800" cy="4863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BAA7C934-AF63-4AE4-9879-7DC885F56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45" y="206822"/>
            <a:ext cx="11159059" cy="63300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12652_SAMHSA_LogoRedesign_FI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6273457"/>
            <a:ext cx="1428756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6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31B094D-1F11-4308-9A4E-9FF5E5E0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24658"/>
            <a:ext cx="10363200" cy="9729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12652_SAMHSA_LogoRedesign_FI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6273457"/>
            <a:ext cx="1428756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8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2687"/>
            <a:ext cx="5384800" cy="486347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62687"/>
            <a:ext cx="5384800" cy="486347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3A87C2D1-50D6-4300-B47B-7C1BC33B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12652_SAMHSA_LogoRedesign_FI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6273457"/>
            <a:ext cx="1428756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61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2685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70843"/>
            <a:ext cx="5386917" cy="415532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262685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1970843"/>
            <a:ext cx="5389033" cy="415532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DCB6E4B7-FABE-4EA9-97E1-AC8EC525F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12652_SAMHSA_LogoRedesign_FI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6273457"/>
            <a:ext cx="1428756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5A6BCC9-8AF3-4028-BDF8-D4FFB58A42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767950"/>
            <a:ext cx="12191999" cy="535821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A7004BCD-CA72-4E23-A58E-023F89FC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12652_SAMHSA_LogoRedesign_FI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6273457"/>
            <a:ext cx="1428756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3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0FC439E-EC0C-416F-AFD3-E2FED651C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 descr="12652_SAMHSA_LogoRedesign_FI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6273457"/>
            <a:ext cx="1428756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2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31839"/>
            <a:ext cx="6815667" cy="539432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BE4C20E-0421-4C19-AFD4-9AFD0F521A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3" y="731836"/>
            <a:ext cx="4011084" cy="703264"/>
          </a:xfrm>
        </p:spPr>
        <p:txBody>
          <a:bodyPr anchor="ctr">
            <a:normAutofit/>
          </a:bodyPr>
          <a:lstStyle>
            <a:lvl1pPr marL="0" indent="0">
              <a:buNone/>
              <a:defRPr sz="2667" b="1"/>
            </a:lvl1pPr>
          </a:lstStyle>
          <a:p>
            <a:pPr lvl="0"/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6C90FEF-E2AF-482E-AD92-627AFBAA3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12652_SAMHSA_LogoRedesign_FI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6273457"/>
            <a:ext cx="1428756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1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67949"/>
            <a:ext cx="7315200" cy="395962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91BB1EF4-1C2D-4723-B7CA-A37E34C6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1891C077-91FC-4346-AA9E-C95AFD8AE9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89717" y="4727575"/>
            <a:ext cx="7315200" cy="639764"/>
          </a:xfrm>
        </p:spPr>
        <p:txBody>
          <a:bodyPr anchor="ctr">
            <a:normAutofit/>
          </a:bodyPr>
          <a:lstStyle>
            <a:lvl1pPr marL="0" indent="0">
              <a:buNone/>
              <a:defRPr sz="2667" b="1"/>
            </a:lvl1pPr>
          </a:lstStyle>
          <a:p>
            <a:pPr lvl="0"/>
            <a:endParaRPr lang="en-US" dirty="0"/>
          </a:p>
        </p:txBody>
      </p:sp>
      <p:pic>
        <p:nvPicPr>
          <p:cNvPr id="8" name="Picture 7" descr="12652_SAMHSA_LogoRedesign_FIN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6273457"/>
            <a:ext cx="1428756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62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AB5F6C3-8B6C-4289-BEA1-1A38722F26C3}"/>
              </a:ext>
            </a:extLst>
          </p:cNvPr>
          <p:cNvSpPr/>
          <p:nvPr userDrawn="1"/>
        </p:nvSpPr>
        <p:spPr>
          <a:xfrm>
            <a:off x="0" y="2"/>
            <a:ext cx="12192000" cy="1112519"/>
          </a:xfrm>
          <a:prstGeom prst="rect">
            <a:avLst/>
          </a:prstGeom>
          <a:solidFill>
            <a:srgbClr val="1E38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2687"/>
            <a:ext cx="10972800" cy="4863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E3425392-73D7-48C7-BDE5-6DF4A56AF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41" y="65806"/>
            <a:ext cx="11159059" cy="633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023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4267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Preparing for GPRA</a:t>
            </a:r>
          </a:p>
          <a:p>
            <a:pPr lvl="1"/>
            <a:r>
              <a:rPr lang="en-US" dirty="0"/>
              <a:t>Making client comfortable, develop rapport, smudge, humor if fitting</a:t>
            </a:r>
          </a:p>
          <a:p>
            <a:pPr lvl="1"/>
            <a:r>
              <a:rPr lang="en-US" dirty="0"/>
              <a:t>Approaching questions with sensitivity preferable</a:t>
            </a:r>
          </a:p>
          <a:p>
            <a:r>
              <a:rPr lang="en-US" dirty="0"/>
              <a:t>Questions for attendees</a:t>
            </a:r>
          </a:p>
          <a:p>
            <a:pPr lvl="1"/>
            <a:r>
              <a:rPr lang="en-US" dirty="0"/>
              <a:t>What do you do before starting the assessment?</a:t>
            </a:r>
          </a:p>
          <a:p>
            <a:pPr lvl="1"/>
            <a:r>
              <a:rPr lang="en-US" dirty="0"/>
              <a:t>How do you engage your clients in a culturally-sensitive manner?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Trauma and Culturally-Informed Data Collection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126166"/>
            <a:ext cx="1027070" cy="532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693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Confidentiality Concerns</a:t>
            </a:r>
          </a:p>
          <a:p>
            <a:pPr lvl="1"/>
            <a:r>
              <a:rPr lang="en-US" dirty="0"/>
              <a:t>GPRA cannot be self-administered and must be read as written, but can be supplemented with clarifying conversations</a:t>
            </a:r>
          </a:p>
          <a:p>
            <a:pPr lvl="1"/>
            <a:r>
              <a:rPr lang="en-US" dirty="0"/>
              <a:t>Data sovereignty and honoring tribal jurisdiction</a:t>
            </a:r>
          </a:p>
          <a:p>
            <a:r>
              <a:rPr lang="en-US" dirty="0"/>
              <a:t>Collecting GPRA</a:t>
            </a:r>
          </a:p>
          <a:p>
            <a:pPr lvl="1"/>
            <a:r>
              <a:rPr lang="en-US" dirty="0"/>
              <a:t>Considering how to space questions</a:t>
            </a:r>
          </a:p>
          <a:p>
            <a:pPr lvl="1"/>
            <a:r>
              <a:rPr lang="en-US" dirty="0"/>
              <a:t>Nonverbal communication, body language</a:t>
            </a:r>
          </a:p>
          <a:p>
            <a:r>
              <a:rPr lang="en-US" dirty="0"/>
              <a:t>Acting on GPRA</a:t>
            </a:r>
          </a:p>
          <a:p>
            <a:pPr lvl="1"/>
            <a:r>
              <a:rPr lang="en-US" dirty="0"/>
              <a:t>Referral to Treatment</a:t>
            </a:r>
          </a:p>
          <a:p>
            <a:pPr lvl="1"/>
            <a:r>
              <a:rPr lang="en-US" dirty="0"/>
              <a:t>Using GPRA to sustain your programs, making the case for budget changes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Trauma and Culturally-Informed Data Collection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126166"/>
            <a:ext cx="1027070" cy="532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7302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112</Words>
  <Application>Microsoft Macintosh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Trauma and Culturally-Informed Data Collection</vt:lpstr>
      <vt:lpstr>Trauma and Culturally-Informed Data Collection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of TOR to OTAP Overview</dc:title>
  <dc:creator>Longinetti, William (SAMHSA/CSAT/DPT)</dc:creator>
  <cp:lastModifiedBy>Buffalo, Abigail C</cp:lastModifiedBy>
  <cp:revision>115</cp:revision>
  <dcterms:created xsi:type="dcterms:W3CDTF">2019-10-22T12:43:16Z</dcterms:created>
  <dcterms:modified xsi:type="dcterms:W3CDTF">2021-02-26T17:20:26Z</dcterms:modified>
</cp:coreProperties>
</file>