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83" r:id="rId4"/>
    <p:sldId id="285"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47C"/>
    <a:srgbClr val="EA7033"/>
    <a:srgbClr val="992065"/>
    <a:srgbClr val="F3EA22"/>
    <a:srgbClr val="009D70"/>
    <a:srgbClr val="003970"/>
    <a:srgbClr val="E54125"/>
    <a:srgbClr val="919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200"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8F61-D837-4602-8D29-9C4FFBFA0FCD}"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16A8-B2AD-4E2D-85DC-CF5D2137A7B0}" type="slidenum">
              <a:rPr lang="en-US" smtClean="0"/>
              <a:t>‹#›</a:t>
            </a:fld>
            <a:endParaRPr lang="en-US"/>
          </a:p>
        </p:txBody>
      </p:sp>
    </p:spTree>
    <p:extLst>
      <p:ext uri="{BB962C8B-B14F-4D97-AF65-F5344CB8AC3E}">
        <p14:creationId xmlns:p14="http://schemas.microsoft.com/office/powerpoint/2010/main" val="427584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Welcome to the Native Center for Behavioral Health! I am </a:t>
            </a:r>
            <a:r>
              <a:rPr lang="en-US" sz="1200" b="0" i="0" u="sng" dirty="0">
                <a:solidFill>
                  <a:srgbClr val="000000"/>
                </a:solidFill>
                <a:effectLst/>
                <a:latin typeface="Arial" panose="020B0604020202020204" pitchFamily="34" charset="0"/>
              </a:rPr>
              <a:t>Elleh Driscoll, </a:t>
            </a:r>
            <a:r>
              <a:rPr lang="en-US" sz="1200" b="0" i="0" u="none" strike="noStrike" dirty="0">
                <a:solidFill>
                  <a:srgbClr val="000000"/>
                </a:solidFill>
                <a:effectLst/>
                <a:latin typeface="Arial" panose="020B0604020202020204" pitchFamily="34" charset="0"/>
              </a:rPr>
              <a:t>and today, </a:t>
            </a:r>
            <a:r>
              <a:rPr lang="en-US" sz="1200" b="0" i="0" u="sng" dirty="0">
                <a:solidFill>
                  <a:srgbClr val="000000"/>
                </a:solidFill>
                <a:effectLst/>
                <a:latin typeface="Arial" panose="020B0604020202020204" pitchFamily="34" charset="0"/>
              </a:rPr>
              <a:t>Avis Garcia </a:t>
            </a:r>
            <a:r>
              <a:rPr lang="en-US" sz="1200" b="0" i="0" u="none" strike="noStrike" dirty="0">
                <a:solidFill>
                  <a:srgbClr val="000000"/>
                </a:solidFill>
                <a:effectLst/>
                <a:latin typeface="Arial" panose="020B0604020202020204" pitchFamily="34" charset="0"/>
              </a:rPr>
              <a:t>will be presenting </a:t>
            </a:r>
            <a:r>
              <a:rPr lang="en-US" sz="1200" b="0" i="0" u="sng" dirty="0">
                <a:solidFill>
                  <a:srgbClr val="000000"/>
                </a:solidFill>
                <a:effectLst/>
                <a:latin typeface="Arial" panose="020B0604020202020204" pitchFamily="34" charset="0"/>
              </a:rPr>
              <a:t>Safe at Home: Domestic Violence Awareness Series Part 2!</a:t>
            </a:r>
            <a:endParaRPr lang="en-US" dirty="0"/>
          </a:p>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a:t>
            </a:fld>
            <a:endParaRPr lang="en-US"/>
          </a:p>
        </p:txBody>
      </p:sp>
    </p:spTree>
    <p:extLst>
      <p:ext uri="{BB962C8B-B14F-4D97-AF65-F5344CB8AC3E}">
        <p14:creationId xmlns:p14="http://schemas.microsoft.com/office/powerpoint/2010/main" val="381888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series is brought to you by the National American Indian &amp; Alaska Native Addiction Technology Transfer Center. We are part of the ATTC Network out of Iowa City, Iowa.</a:t>
            </a:r>
            <a:endParaRPr lang="en-US" dirty="0"/>
          </a:p>
          <a:p>
            <a:endParaRPr lang="en-US" dirty="0"/>
          </a:p>
        </p:txBody>
      </p:sp>
      <p:sp>
        <p:nvSpPr>
          <p:cNvPr id="4" name="Slide Number Placeholder 3"/>
          <p:cNvSpPr>
            <a:spLocks noGrp="1"/>
          </p:cNvSpPr>
          <p:nvPr>
            <p:ph type="sldNum" sz="quarter" idx="5"/>
          </p:nvPr>
        </p:nvSpPr>
        <p:spPr/>
        <p:txBody>
          <a:bodyPr/>
          <a:lstStyle/>
          <a:p>
            <a:fld id="{2722ACAA-B10F-4CFB-AFCF-A02196AA4B38}" type="slidenum">
              <a:rPr lang="en-US" smtClean="0"/>
              <a:t>2</a:t>
            </a:fld>
            <a:endParaRPr lang="en-US"/>
          </a:p>
        </p:txBody>
      </p:sp>
    </p:spTree>
    <p:extLst>
      <p:ext uri="{BB962C8B-B14F-4D97-AF65-F5344CB8AC3E}">
        <p14:creationId xmlns:p14="http://schemas.microsoft.com/office/powerpoint/2010/main" val="190758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kern="1200" dirty="0">
                <a:solidFill>
                  <a:schemeClr val="tx1"/>
                </a:solidFill>
                <a:effectLst/>
                <a:latin typeface="+mn-lt"/>
                <a:ea typeface="+mn-ea"/>
                <a:cs typeface="+mn-cs"/>
              </a:rPr>
              <a:t>We will be sharing a link to our GPRA survey at the end of our session today. </a:t>
            </a:r>
            <a:r>
              <a:rPr lang="en-US" sz="1200" kern="1200" dirty="0">
                <a:solidFill>
                  <a:schemeClr val="tx1"/>
                </a:solidFill>
                <a:effectLst/>
                <a:latin typeface="Times New Roman" pitchFamily="18" charset="0"/>
                <a:ea typeface="+mn-ea"/>
                <a:cs typeface="+mn-cs"/>
              </a:rPr>
              <a:t>This survey takes just a few minutes to complete, and asks about your satisfaction with the event. This feedback is critical to our future work, and we value your opinion and would greatly appreciate your time in sharing your thoughts with us. </a:t>
            </a:r>
          </a:p>
          <a:p>
            <a:pPr rtl="0">
              <a:spcBef>
                <a:spcPts val="0"/>
              </a:spcBef>
              <a:spcAft>
                <a:spcPts val="0"/>
              </a:spcAft>
            </a:pPr>
            <a:endParaRPr lang="en-US" sz="1200" b="0" i="0" u="none" strike="noStrike" kern="1200" dirty="0">
              <a:solidFill>
                <a:schemeClr val="tx1"/>
              </a:solidFill>
              <a:effectLst/>
              <a:latin typeface="Times New Roman" pitchFamily="18" charset="0"/>
              <a:ea typeface="+mn-ea"/>
              <a:cs typeface="+mn-cs"/>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In the next couple of days we will send you a follow up email that includes a link to the recording, a handout of the slides, and CEU request instructions. We are a NADAC certified educational provider, and we are currently waiving fees for CEUS throughout the pandemic.</a:t>
            </a:r>
            <a:endParaRPr lang="en-US" b="0"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Again, the follow up email will contain instructions for ordering your CEUs.</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3</a:t>
            </a:fld>
            <a:endParaRPr lang="en-US"/>
          </a:p>
        </p:txBody>
      </p:sp>
    </p:spTree>
    <p:extLst>
      <p:ext uri="{BB962C8B-B14F-4D97-AF65-F5344CB8AC3E}">
        <p14:creationId xmlns:p14="http://schemas.microsoft.com/office/powerpoint/2010/main" val="400419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the Substance Abuse and Mental Health Services Administration (SAMHSA). </a:t>
            </a:r>
          </a:p>
          <a:p>
            <a:r>
              <a:rPr lang="en-US" dirty="0"/>
              <a:t>The content is developed by the presenter, and the opinions expressed do not necessarily reflect the views or policies of SAMHSA, HHS, or the American Indian &amp; Alaska Native ATTC. </a:t>
            </a:r>
          </a:p>
        </p:txBody>
      </p:sp>
      <p:sp>
        <p:nvSpPr>
          <p:cNvPr id="4" name="Slide Number Placeholder 3"/>
          <p:cNvSpPr>
            <a:spLocks noGrp="1"/>
          </p:cNvSpPr>
          <p:nvPr>
            <p:ph type="sldNum" sz="quarter" idx="5"/>
          </p:nvPr>
        </p:nvSpPr>
        <p:spPr/>
        <p:txBody>
          <a:bodyPr/>
          <a:lstStyle/>
          <a:p>
            <a:fld id="{9E453C80-B27E-432F-8BEA-C38732352097}" type="slidenum">
              <a:rPr lang="en-US" smtClean="0"/>
              <a:t>4</a:t>
            </a:fld>
            <a:endParaRPr lang="en-US"/>
          </a:p>
        </p:txBody>
      </p:sp>
    </p:spTree>
    <p:extLst>
      <p:ext uri="{BB962C8B-B14F-4D97-AF65-F5344CB8AC3E}">
        <p14:creationId xmlns:p14="http://schemas.microsoft.com/office/powerpoint/2010/main" val="323322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muted for the duration of this webinar.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use the chat feature to share your questions and comments throughout the presentation,</a:t>
            </a:r>
            <a:r>
              <a:rPr lang="en-US" sz="1200" kern="1200" baseline="0" dirty="0">
                <a:solidFill>
                  <a:schemeClr val="tx1"/>
                </a:solidFill>
                <a:effectLst/>
                <a:latin typeface="+mn-lt"/>
                <a:ea typeface="+mn-ea"/>
                <a:cs typeface="+mn-cs"/>
              </a:rPr>
              <a:t> and we will address questions at the end.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5</a:t>
            </a:fld>
            <a:endParaRPr lang="en-US"/>
          </a:p>
        </p:txBody>
      </p:sp>
    </p:spTree>
    <p:extLst>
      <p:ext uri="{BB962C8B-B14F-4D97-AF65-F5344CB8AC3E}">
        <p14:creationId xmlns:p14="http://schemas.microsoft.com/office/powerpoint/2010/main" val="227012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6</a:t>
            </a:fld>
            <a:endParaRPr lang="en-US"/>
          </a:p>
        </p:txBody>
      </p:sp>
    </p:spTree>
    <p:extLst>
      <p:ext uri="{BB962C8B-B14F-4D97-AF65-F5344CB8AC3E}">
        <p14:creationId xmlns:p14="http://schemas.microsoft.com/office/powerpoint/2010/main" val="130067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8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C2704A3-A473-495C-9587-14B5B590BD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26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EA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80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7590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5747208"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6172200" y="1825624"/>
            <a:ext cx="568672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EA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673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6D0CB58B-6113-4039-9183-02E09A9BA2E7}"/>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843EB-4357-4588-B4CB-B920BCF89613}"/>
              </a:ext>
            </a:extLst>
          </p:cNvPr>
          <p:cNvSpPr>
            <a:spLocks noGrp="1"/>
          </p:cNvSpPr>
          <p:nvPr>
            <p:ph type="title"/>
          </p:nvPr>
        </p:nvSpPr>
        <p:spPr>
          <a:xfrm>
            <a:off x="395926" y="457200"/>
            <a:ext cx="4376099" cy="1600200"/>
          </a:xfrm>
        </p:spPr>
        <p:txBody>
          <a:bodyPr anchor="b">
            <a:normAutofit/>
          </a:bodyPr>
          <a:lstStyle>
            <a:lvl1pPr>
              <a:defRPr sz="4400">
                <a:latin typeface="Tw Cen MT Condensed" panose="020B0606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CF36F27-3F1C-4B20-923F-A26CD555FE94}"/>
              </a:ext>
            </a:extLst>
          </p:cNvPr>
          <p:cNvSpPr>
            <a:spLocks noGrp="1"/>
          </p:cNvSpPr>
          <p:nvPr>
            <p:ph idx="1"/>
          </p:nvPr>
        </p:nvSpPr>
        <p:spPr>
          <a:xfrm>
            <a:off x="5183188" y="987425"/>
            <a:ext cx="6612886" cy="5554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5F6C2-5A9B-4267-9CCF-3D7ADD058604}"/>
              </a:ext>
            </a:extLst>
          </p:cNvPr>
          <p:cNvSpPr>
            <a:spLocks noGrp="1"/>
          </p:cNvSpPr>
          <p:nvPr>
            <p:ph type="body" sz="half" idx="2"/>
          </p:nvPr>
        </p:nvSpPr>
        <p:spPr>
          <a:xfrm>
            <a:off x="395926" y="2057400"/>
            <a:ext cx="4376099" cy="44848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iamond 6">
            <a:extLst>
              <a:ext uri="{FF2B5EF4-FFF2-40B4-BE49-F238E27FC236}">
                <a16:creationId xmlns:a16="http://schemas.microsoft.com/office/drawing/2014/main" id="{50D233EF-7A28-473E-B5EC-81AC23146E62}"/>
              </a:ext>
            </a:extLst>
          </p:cNvPr>
          <p:cNvSpPr>
            <a:spLocks noChangeAspect="1"/>
          </p:cNvSpPr>
          <p:nvPr userDrawn="1"/>
        </p:nvSpPr>
        <p:spPr>
          <a:xfrm rot="1291339">
            <a:off x="11480746" y="-315098"/>
            <a:ext cx="981022" cy="2496696"/>
          </a:xfrm>
          <a:prstGeom prst="diamond">
            <a:avLst/>
          </a:prstGeom>
          <a:solidFill>
            <a:srgbClr val="EA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26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0" y="0"/>
            <a:ext cx="5241303" cy="6858000"/>
          </a:xfrm>
        </p:spPr>
        <p:txBody>
          <a:bodyPr/>
          <a:lstStyle/>
          <a:p>
            <a:endParaRPr lang="en-US"/>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128940" y="365125"/>
            <a:ext cx="722486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128940" y="1825624"/>
            <a:ext cx="7224860"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EA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48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4165"/>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F26F-0C7C-447F-AFAC-5D8A544E9FE3}"/>
              </a:ext>
            </a:extLst>
          </p:cNvPr>
          <p:cNvSpPr>
            <a:spLocks noGrp="1"/>
          </p:cNvSpPr>
          <p:nvPr>
            <p:ph type="ctrTitle"/>
          </p:nvPr>
        </p:nvSpPr>
        <p:spPr/>
        <p:txBody>
          <a:bodyPr>
            <a:normAutofit fontScale="90000"/>
          </a:bodyPr>
          <a:lstStyle/>
          <a:p>
            <a:r>
              <a:rPr lang="en-US" dirty="0"/>
              <a:t>Introduction to Motivational Interviewing: </a:t>
            </a:r>
            <a:br>
              <a:rPr lang="en-US" dirty="0"/>
            </a:br>
            <a:r>
              <a:rPr lang="en-US" dirty="0"/>
              <a:t>Part 2</a:t>
            </a:r>
          </a:p>
        </p:txBody>
      </p:sp>
      <p:sp>
        <p:nvSpPr>
          <p:cNvPr id="3" name="Subtitle 2">
            <a:extLst>
              <a:ext uri="{FF2B5EF4-FFF2-40B4-BE49-F238E27FC236}">
                <a16:creationId xmlns:a16="http://schemas.microsoft.com/office/drawing/2014/main" id="{ADC06FF9-D098-4AB0-8A8C-F1A5DC3AEC31}"/>
              </a:ext>
            </a:extLst>
          </p:cNvPr>
          <p:cNvSpPr>
            <a:spLocks noGrp="1"/>
          </p:cNvSpPr>
          <p:nvPr>
            <p:ph type="subTitle" idx="1"/>
          </p:nvPr>
        </p:nvSpPr>
        <p:spPr>
          <a:xfrm>
            <a:off x="5136445" y="4320386"/>
            <a:ext cx="6886222" cy="2387600"/>
          </a:xfrm>
        </p:spPr>
        <p:txBody>
          <a:bodyPr>
            <a:normAutofit/>
          </a:bodyPr>
          <a:lstStyle/>
          <a:p>
            <a:r>
              <a:rPr lang="en-US" sz="1600" i="1" dirty="0">
                <a:solidFill>
                  <a:srgbClr val="343434"/>
                </a:solidFill>
                <a:effectLst/>
                <a:latin typeface="Arial" panose="020B0604020202020204" pitchFamily="34" charset="0"/>
                <a:ea typeface="Times New Roman" panose="02020603050405020304" pitchFamily="18" charset="0"/>
                <a:cs typeface="Times New Roman" panose="02020603050405020304" pitchFamily="18" charset="0"/>
              </a:rPr>
              <a:t>Presented by:</a:t>
            </a:r>
          </a:p>
          <a:p>
            <a:r>
              <a:rPr lang="en-US" sz="3200" b="1" dirty="0">
                <a:solidFill>
                  <a:srgbClr val="343434"/>
                </a:solidFill>
                <a:effectLst/>
                <a:latin typeface="Arial" panose="020B0604020202020204" pitchFamily="34" charset="0"/>
                <a:ea typeface="Times New Roman" panose="02020603050405020304" pitchFamily="18" charset="0"/>
                <a:cs typeface="Times New Roman" panose="02020603050405020304" pitchFamily="18" charset="0"/>
              </a:rPr>
              <a:t>Kevin Tomlin, LPC LMHC CADC-I SUDP</a:t>
            </a:r>
          </a:p>
          <a:p>
            <a:r>
              <a:rPr lang="it-IT" sz="2800" b="0" i="0" dirty="0">
                <a:solidFill>
                  <a:srgbClr val="232333"/>
                </a:solidFill>
                <a:effectLst/>
                <a:latin typeface="Lato"/>
              </a:rPr>
              <a:t>Cheyenne River Tribe via Portland Oregon</a:t>
            </a:r>
            <a:endParaRPr lang="en-US" sz="2800" dirty="0"/>
          </a:p>
        </p:txBody>
      </p:sp>
    </p:spTree>
    <p:extLst>
      <p:ext uri="{BB962C8B-B14F-4D97-AF65-F5344CB8AC3E}">
        <p14:creationId xmlns:p14="http://schemas.microsoft.com/office/powerpoint/2010/main" val="82202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42EF6F-61CE-44ED-9EDA-8E367191B67C}"/>
              </a:ext>
            </a:extLst>
          </p:cNvPr>
          <p:cNvSpPr txBox="1">
            <a:spLocks/>
          </p:cNvSpPr>
          <p:nvPr/>
        </p:nvSpPr>
        <p:spPr>
          <a:xfrm>
            <a:off x="9181974" y="318183"/>
            <a:ext cx="2849602" cy="207116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Tw Cen MT Condensed" panose="020B0606020104020203" pitchFamily="34" charset="0"/>
                <a:ea typeface="+mj-ea"/>
                <a:cs typeface="+mj-cs"/>
              </a:defRPr>
            </a:lvl1pPr>
          </a:lstStyle>
          <a:p>
            <a:pPr algn="r"/>
            <a:r>
              <a:rPr lang="en-US" sz="3600" dirty="0"/>
              <a:t>Essential Substance Abuse Skills webinar series</a:t>
            </a:r>
          </a:p>
        </p:txBody>
      </p:sp>
      <p:pic>
        <p:nvPicPr>
          <p:cNvPr id="1026" name="Picture 2" descr="Map of the US Domestic ATTCs">
            <a:extLst>
              <a:ext uri="{FF2B5EF4-FFF2-40B4-BE49-F238E27FC236}">
                <a16:creationId xmlns:a16="http://schemas.microsoft.com/office/drawing/2014/main" id="{BDA7FED8-1F79-4A70-8DD3-4F9D56F72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244590" cy="5869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9B58A459-C9D5-404C-8A30-6126F79CCDE2}"/>
              </a:ext>
            </a:extLst>
          </p:cNvPr>
          <p:cNvSpPr txBox="1">
            <a:spLocks/>
          </p:cNvSpPr>
          <p:nvPr/>
        </p:nvSpPr>
        <p:spPr>
          <a:xfrm>
            <a:off x="831850" y="6081307"/>
            <a:ext cx="10515600" cy="60325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This webinar is provided by the National American Indian &amp; Alaska Native ATTC, a program funded by the Substance Abuse and Mental Health Services Administration (SAMHSA).</a:t>
            </a:r>
          </a:p>
        </p:txBody>
      </p:sp>
    </p:spTree>
    <p:extLst>
      <p:ext uri="{BB962C8B-B14F-4D97-AF65-F5344CB8AC3E}">
        <p14:creationId xmlns:p14="http://schemas.microsoft.com/office/powerpoint/2010/main" val="112720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2649E-6340-4EE5-97B4-B2456BAAC8D1}"/>
              </a:ext>
            </a:extLst>
          </p:cNvPr>
          <p:cNvSpPr>
            <a:spLocks noGrp="1"/>
          </p:cNvSpPr>
          <p:nvPr>
            <p:ph type="title"/>
          </p:nvPr>
        </p:nvSpPr>
        <p:spPr/>
        <p:txBody>
          <a:bodyPr/>
          <a:lstStyle/>
          <a:p>
            <a:r>
              <a:rPr lang="en-US" dirty="0"/>
              <a:t>Webinar follow-up</a:t>
            </a:r>
          </a:p>
        </p:txBody>
      </p:sp>
      <p:sp>
        <p:nvSpPr>
          <p:cNvPr id="4" name="Content Placeholder 3">
            <a:extLst>
              <a:ext uri="{FF2B5EF4-FFF2-40B4-BE49-F238E27FC236}">
                <a16:creationId xmlns:a16="http://schemas.microsoft.com/office/drawing/2014/main" id="{F5FE120C-8960-472E-8E9B-18E2557206F1}"/>
              </a:ext>
            </a:extLst>
          </p:cNvPr>
          <p:cNvSpPr>
            <a:spLocks noGrp="1"/>
          </p:cNvSpPr>
          <p:nvPr>
            <p:ph idx="1"/>
          </p:nvPr>
        </p:nvSpPr>
        <p:spPr>
          <a:xfrm>
            <a:off x="358219" y="1825624"/>
            <a:ext cx="9952429" cy="4763711"/>
          </a:xfrm>
        </p:spPr>
        <p:txBody>
          <a:bodyPr>
            <a:normAutofit fontScale="62500" lnSpcReduction="20000"/>
          </a:bodyPr>
          <a:lstStyle/>
          <a:p>
            <a:pPr marL="0" indent="0">
              <a:lnSpc>
                <a:spcPct val="120000"/>
              </a:lnSpc>
              <a:spcBef>
                <a:spcPts val="600"/>
              </a:spcBef>
              <a:buNone/>
            </a:pPr>
            <a:r>
              <a:rPr lang="en-US" sz="3400" b="1" dirty="0"/>
              <a:t>Evaluation: SAMHSA’s GPRA</a:t>
            </a:r>
          </a:p>
          <a:p>
            <a:pPr marL="0" indent="0">
              <a:lnSpc>
                <a:spcPct val="120000"/>
              </a:lnSpc>
              <a:spcBef>
                <a:spcPts val="600"/>
              </a:spcBef>
              <a:buNone/>
            </a:pPr>
            <a:r>
              <a:rPr lang="en-US" dirty="0"/>
              <a:t>This webinar is provided by the National American Indian &amp; Alaska Native MHTTC, a program funded by the Substance Abuse and Mental Health Services Administration (SAMHSA). </a:t>
            </a:r>
          </a:p>
          <a:p>
            <a:pPr marL="0" indent="0">
              <a:lnSpc>
                <a:spcPct val="120000"/>
              </a:lnSpc>
              <a:spcBef>
                <a:spcPts val="600"/>
              </a:spcBef>
              <a:buNone/>
            </a:pPr>
            <a:r>
              <a:rPr lang="en-US" dirty="0"/>
              <a:t>Participation in our evaluation lets SAMHSA know: </a:t>
            </a:r>
          </a:p>
          <a:p>
            <a:pPr lvl="1">
              <a:lnSpc>
                <a:spcPct val="120000"/>
              </a:lnSpc>
              <a:spcBef>
                <a:spcPts val="600"/>
              </a:spcBef>
            </a:pPr>
            <a:r>
              <a:rPr lang="en-US" dirty="0"/>
              <a:t>How many people attended our webinar</a:t>
            </a:r>
          </a:p>
          <a:p>
            <a:pPr lvl="1">
              <a:lnSpc>
                <a:spcPct val="120000"/>
              </a:lnSpc>
              <a:spcBef>
                <a:spcPts val="600"/>
              </a:spcBef>
            </a:pPr>
            <a:r>
              <a:rPr lang="en-US" dirty="0"/>
              <a:t>How satisfied you are with our webinar</a:t>
            </a:r>
          </a:p>
          <a:p>
            <a:pPr lvl="1">
              <a:lnSpc>
                <a:spcPct val="120000"/>
              </a:lnSpc>
              <a:spcBef>
                <a:spcPts val="600"/>
              </a:spcBef>
            </a:pPr>
            <a:r>
              <a:rPr lang="en-US" dirty="0"/>
              <a:t>How useful our webinars are to you</a:t>
            </a:r>
          </a:p>
          <a:p>
            <a:pPr marL="0" indent="0">
              <a:lnSpc>
                <a:spcPct val="120000"/>
              </a:lnSpc>
              <a:spcBef>
                <a:spcPts val="600"/>
              </a:spcBef>
              <a:buNone/>
            </a:pPr>
            <a:r>
              <a:rPr lang="en-US" dirty="0"/>
              <a:t>You will find a link to the GPRA survey in the chat box. If you are not able to complete the GPRA directly following the webinar, we will send an email to you with the survey link. Please take a few minutes to give us your feedback on this webinar. You can skip any questions that you do not want to answer, and your participation in this survey is voluntary. Through the use of a coding system, your responses will be kept confidential and it will not be possible to link your responses to you. </a:t>
            </a:r>
          </a:p>
          <a:p>
            <a:pPr marL="0" indent="0">
              <a:lnSpc>
                <a:spcPct val="120000"/>
              </a:lnSpc>
              <a:spcBef>
                <a:spcPts val="600"/>
              </a:spcBef>
              <a:buNone/>
            </a:pPr>
            <a:r>
              <a:rPr lang="en-US" b="1" dirty="0"/>
              <a:t>We appreciate your response and look forward to hearing from you. </a:t>
            </a:r>
          </a:p>
        </p:txBody>
      </p:sp>
      <p:pic>
        <p:nvPicPr>
          <p:cNvPr id="8" name="Picture 7">
            <a:extLst>
              <a:ext uri="{FF2B5EF4-FFF2-40B4-BE49-F238E27FC236}">
                <a16:creationId xmlns:a16="http://schemas.microsoft.com/office/drawing/2014/main" id="{70D0BB1A-12EE-40FC-B091-91326957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5839872"/>
            <a:ext cx="3248024" cy="843643"/>
          </a:xfrm>
          <a:prstGeom prst="rect">
            <a:avLst/>
          </a:prstGeom>
        </p:spPr>
      </p:pic>
    </p:spTree>
    <p:extLst>
      <p:ext uri="{BB962C8B-B14F-4D97-AF65-F5344CB8AC3E}">
        <p14:creationId xmlns:p14="http://schemas.microsoft.com/office/powerpoint/2010/main" val="14332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noFill/>
        </p:spPr>
        <p:txBody>
          <a:bodyPr>
            <a:noAutofit/>
          </a:bodyPr>
          <a:lstStyle/>
          <a:p>
            <a:pPr marL="341313" indent="-341313"/>
            <a:r>
              <a:rPr lang="en-US" dirty="0"/>
              <a:t>The National American Indian and Alaska Native Addiction Technology Transfer Center is supported by a grant from CSAT/SAMHSA.</a:t>
            </a:r>
          </a:p>
          <a:p>
            <a:pPr marL="341313" indent="-341313"/>
            <a:endParaRPr lang="en-US" dirty="0"/>
          </a:p>
          <a:p>
            <a:pPr marL="341313" indent="-341313"/>
            <a:r>
              <a:rPr lang="en-US" dirty="0"/>
              <a:t>The content of this webinar is the creation of the presenter(s),  and the opinions expressed do not necessarily reflect the views or policies of SAMHSA, HHS, or the American Indian &amp; Alaska Native ATTC. </a:t>
            </a:r>
          </a:p>
        </p:txBody>
      </p:sp>
      <p:pic>
        <p:nvPicPr>
          <p:cNvPr id="4" name="Picture 3">
            <a:extLst>
              <a:ext uri="{FF2B5EF4-FFF2-40B4-BE49-F238E27FC236}">
                <a16:creationId xmlns:a16="http://schemas.microsoft.com/office/drawing/2014/main" id="{E87723A5-FB24-447E-8237-DCBE3EAA2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12" y="268665"/>
            <a:ext cx="5131786" cy="1332932"/>
          </a:xfrm>
          <a:prstGeom prst="rect">
            <a:avLst/>
          </a:prstGeom>
        </p:spPr>
      </p:pic>
    </p:spTree>
    <p:extLst>
      <p:ext uri="{BB962C8B-B14F-4D97-AF65-F5344CB8AC3E}">
        <p14:creationId xmlns:p14="http://schemas.microsoft.com/office/powerpoint/2010/main" val="13796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31D29F-C9A8-414C-B1F7-2258CC1C42BB}"/>
              </a:ext>
            </a:extLst>
          </p:cNvPr>
          <p:cNvPicPr>
            <a:picLocks noChangeAspect="1"/>
          </p:cNvPicPr>
          <p:nvPr/>
        </p:nvPicPr>
        <p:blipFill rotWithShape="1">
          <a:blip r:embed="rId3"/>
          <a:srcRect l="83519" t="66667"/>
          <a:stretch/>
        </p:blipFill>
        <p:spPr>
          <a:xfrm>
            <a:off x="-1" y="2988324"/>
            <a:ext cx="3323049" cy="3780435"/>
          </a:xfrm>
          <a:prstGeom prst="rect">
            <a:avLst/>
          </a:prstGeom>
        </p:spPr>
      </p:pic>
      <p:sp>
        <p:nvSpPr>
          <p:cNvPr id="3" name="Title 2">
            <a:extLst>
              <a:ext uri="{FF2B5EF4-FFF2-40B4-BE49-F238E27FC236}">
                <a16:creationId xmlns:a16="http://schemas.microsoft.com/office/drawing/2014/main" id="{0C8C2158-953B-4E00-8442-5439330C42C8}"/>
              </a:ext>
            </a:extLst>
          </p:cNvPr>
          <p:cNvSpPr>
            <a:spLocks noGrp="1"/>
          </p:cNvSpPr>
          <p:nvPr>
            <p:ph type="title"/>
          </p:nvPr>
        </p:nvSpPr>
        <p:spPr/>
        <p:txBody>
          <a:bodyPr/>
          <a:lstStyle/>
          <a:p>
            <a:r>
              <a:rPr lang="en-US" dirty="0"/>
              <a:t>Zoom Overview</a:t>
            </a:r>
          </a:p>
        </p:txBody>
      </p:sp>
      <p:sp>
        <p:nvSpPr>
          <p:cNvPr id="4" name="Content Placeholder 3">
            <a:extLst>
              <a:ext uri="{FF2B5EF4-FFF2-40B4-BE49-F238E27FC236}">
                <a16:creationId xmlns:a16="http://schemas.microsoft.com/office/drawing/2014/main" id="{FF68116E-3422-4F8A-BE0C-BFF2ACC881E3}"/>
              </a:ext>
            </a:extLst>
          </p:cNvPr>
          <p:cNvSpPr>
            <a:spLocks noGrp="1"/>
          </p:cNvSpPr>
          <p:nvPr>
            <p:ph idx="1"/>
          </p:nvPr>
        </p:nvSpPr>
        <p:spPr>
          <a:xfrm>
            <a:off x="4128940" y="1825624"/>
            <a:ext cx="6544315" cy="4763711"/>
          </a:xfrm>
        </p:spPr>
        <p:txBody>
          <a:bodyPr/>
          <a:lstStyle/>
          <a:p>
            <a:pPr marL="0" indent="0">
              <a:buNone/>
            </a:pPr>
            <a:r>
              <a:rPr lang="en-US" dirty="0"/>
              <a:t>Participant overview:</a:t>
            </a:r>
          </a:p>
          <a:p>
            <a:pPr lvl="1"/>
            <a:r>
              <a:rPr lang="en-US" dirty="0"/>
              <a:t>You will need to click on the “Chat” icon to open up the chat on the right side of the screen. </a:t>
            </a:r>
          </a:p>
          <a:p>
            <a:pPr lvl="1"/>
            <a:r>
              <a:rPr lang="en-US" dirty="0"/>
              <a:t>To ask questions or share comments, please type them into the chat pod and hit “Enter.”</a:t>
            </a:r>
          </a:p>
          <a:p>
            <a:endParaRPr lang="en-US" dirty="0"/>
          </a:p>
        </p:txBody>
      </p:sp>
      <p:cxnSp>
        <p:nvCxnSpPr>
          <p:cNvPr id="8" name="Straight Arrow Connector 7">
            <a:extLst>
              <a:ext uri="{FF2B5EF4-FFF2-40B4-BE49-F238E27FC236}">
                <a16:creationId xmlns:a16="http://schemas.microsoft.com/office/drawing/2014/main" id="{5CC7DED7-E645-473C-8571-59A2891106E4}"/>
              </a:ext>
            </a:extLst>
          </p:cNvPr>
          <p:cNvCxnSpPr>
            <a:cxnSpLocks/>
          </p:cNvCxnSpPr>
          <p:nvPr/>
        </p:nvCxnSpPr>
        <p:spPr>
          <a:xfrm flipH="1">
            <a:off x="1828800" y="4131325"/>
            <a:ext cx="2831335" cy="15921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9" name="Picture Placeholder 8">
            <a:extLst>
              <a:ext uri="{FF2B5EF4-FFF2-40B4-BE49-F238E27FC236}">
                <a16:creationId xmlns:a16="http://schemas.microsoft.com/office/drawing/2014/main" id="{1E4D218A-BD0B-4EE9-9ED3-D450F61C8F68}"/>
              </a:ext>
            </a:extLst>
          </p:cNvPr>
          <p:cNvPicPr>
            <a:picLocks noGrp="1" noChangeAspect="1"/>
          </p:cNvPicPr>
          <p:nvPr>
            <p:ph type="pic" sz="quarter" idx="10"/>
          </p:nvPr>
        </p:nvPicPr>
        <p:blipFill rotWithShape="1">
          <a:blip r:embed="rId4"/>
          <a:srcRect l="32947" t="63614" r="44276"/>
          <a:stretch/>
        </p:blipFill>
        <p:spPr>
          <a:xfrm>
            <a:off x="0" y="0"/>
            <a:ext cx="3323050" cy="2985911"/>
          </a:xfrm>
          <a:prstGeom prst="rect">
            <a:avLst/>
          </a:prstGeom>
        </p:spPr>
      </p:pic>
      <p:cxnSp>
        <p:nvCxnSpPr>
          <p:cNvPr id="14" name="Straight Arrow Connector 13">
            <a:extLst>
              <a:ext uri="{FF2B5EF4-FFF2-40B4-BE49-F238E27FC236}">
                <a16:creationId xmlns:a16="http://schemas.microsoft.com/office/drawing/2014/main" id="{8DC0C841-69C8-4B9C-92E6-4D4ADC1B9061}"/>
              </a:ext>
            </a:extLst>
          </p:cNvPr>
          <p:cNvCxnSpPr>
            <a:cxnSpLocks/>
          </p:cNvCxnSpPr>
          <p:nvPr/>
        </p:nvCxnSpPr>
        <p:spPr>
          <a:xfrm flipH="1" flipV="1">
            <a:off x="2393244" y="2506133"/>
            <a:ext cx="2266891" cy="18545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p:txBody>
          <a:bodyPr/>
          <a:lstStyle/>
          <a:p>
            <a:r>
              <a:rPr lang="en-US" dirty="0"/>
              <a:t>Today’s Speaker</a:t>
            </a:r>
          </a:p>
        </p:txBody>
      </p:sp>
      <p:sp>
        <p:nvSpPr>
          <p:cNvPr id="3" name="Content Placeholder 2">
            <a:extLst>
              <a:ext uri="{FF2B5EF4-FFF2-40B4-BE49-F238E27FC236}">
                <a16:creationId xmlns:a16="http://schemas.microsoft.com/office/drawing/2014/main" id="{112992B6-D408-453F-9682-8F1F79F8AC3E}"/>
              </a:ext>
            </a:extLst>
          </p:cNvPr>
          <p:cNvSpPr>
            <a:spLocks noGrp="1"/>
          </p:cNvSpPr>
          <p:nvPr>
            <p:ph idx="1"/>
          </p:nvPr>
        </p:nvSpPr>
        <p:spPr>
          <a:xfrm>
            <a:off x="358219" y="1825624"/>
            <a:ext cx="10157381" cy="4763711"/>
          </a:xfrm>
        </p:spPr>
        <p:txBody>
          <a:bodyPr>
            <a:normAutofit/>
          </a:bodyPr>
          <a:lstStyle/>
          <a:p>
            <a:pPr marL="0" indent="0">
              <a:buNone/>
            </a:pPr>
            <a:r>
              <a:rPr lang="en-US" sz="2400" b="1" dirty="0">
                <a:solidFill>
                  <a:srgbClr val="343434"/>
                </a:solidFill>
                <a:effectLst/>
                <a:latin typeface="Arial" panose="020B0604020202020204" pitchFamily="34" charset="0"/>
                <a:ea typeface="Times New Roman" panose="02020603050405020304" pitchFamily="18" charset="0"/>
                <a:cs typeface="Times New Roman" panose="02020603050405020304" pitchFamily="18" charset="0"/>
              </a:rPr>
              <a:t>Kevin Tomlin, LPC LMHC CADC-I SUDP</a:t>
            </a:r>
          </a:p>
          <a:p>
            <a:pPr marL="0" indent="0">
              <a:buNone/>
            </a:pPr>
            <a:r>
              <a:rPr lang="it-IT" sz="1800" b="0" i="0" dirty="0">
                <a:solidFill>
                  <a:srgbClr val="232333"/>
                </a:solidFill>
                <a:effectLst/>
                <a:latin typeface="Lato"/>
              </a:rPr>
              <a:t>Cheyenne River Tribe via Portland Oregon</a:t>
            </a:r>
          </a:p>
          <a:p>
            <a:pPr marL="0" indent="0">
              <a:buNone/>
            </a:pPr>
            <a:endParaRPr lang="en-US" sz="2000" dirty="0"/>
          </a:p>
          <a:p>
            <a:pPr marL="0" indent="0" algn="l" rtl="0">
              <a:buNone/>
            </a:pPr>
            <a:r>
              <a:rPr lang="en-US" sz="2000" b="0" i="0" dirty="0">
                <a:solidFill>
                  <a:srgbClr val="000000"/>
                </a:solidFill>
                <a:effectLst/>
              </a:rPr>
              <a:t>Kevin is originally from Puget Sound area, and now lives in Portland. He is currently working as an addictions therapist and participating in various ways with members of the MINT community, learning the ropes of becoming a high-quality MI trainer.</a:t>
            </a:r>
          </a:p>
          <a:p>
            <a:pPr marL="0" indent="0" algn="l" rtl="0">
              <a:buNone/>
            </a:pPr>
            <a:endParaRPr lang="en-US" sz="1200" b="0" i="0" dirty="0">
              <a:solidFill>
                <a:srgbClr val="274E13"/>
              </a:solidFill>
              <a:effectLst/>
            </a:endParaRPr>
          </a:p>
          <a:p>
            <a:pPr marL="0" indent="0" algn="l" rtl="0">
              <a:buNone/>
            </a:pPr>
            <a:r>
              <a:rPr lang="en-US" sz="2000" b="0" i="0" dirty="0">
                <a:solidFill>
                  <a:srgbClr val="000000"/>
                </a:solidFill>
                <a:effectLst/>
              </a:rPr>
              <a:t>Kevin walked with several teachers in shaping his voice as a therapist, retreat leader and speaker, drawing on diverse traditions.  Clinical training followed, and Kevin now focuses his energy on integrating this traditional spirit into professional practice. He is currently working closely with members of the Motivational Interviewing Network of Trainers to this end.</a:t>
            </a:r>
            <a:endParaRPr lang="en-US" sz="1200" b="0" i="0" dirty="0">
              <a:solidFill>
                <a:srgbClr val="274E13"/>
              </a:solidFill>
              <a:effectLst/>
            </a:endParaRPr>
          </a:p>
          <a:p>
            <a:pPr marL="0" marR="0" indent="0">
              <a:spcBef>
                <a:spcPts val="0"/>
              </a:spcBef>
              <a:spcAft>
                <a:spcPts val="0"/>
              </a:spcAft>
              <a:buNone/>
            </a:pPr>
            <a:endParaRPr lang="en-US" sz="1800" dirty="0">
              <a:solidFill>
                <a:srgbClr val="343434"/>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8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754</Words>
  <Application>Microsoft Office PowerPoint</Application>
  <PresentationFormat>Widescreen</PresentationFormat>
  <Paragraphs>45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Lato</vt:lpstr>
      <vt:lpstr>Times New Roman</vt:lpstr>
      <vt:lpstr>Trebuchet MS</vt:lpstr>
      <vt:lpstr>Tw Cen MT Condensed</vt:lpstr>
      <vt:lpstr>Office Theme</vt:lpstr>
      <vt:lpstr>Introduction to Motivational Interviewing:  Part 2</vt:lpstr>
      <vt:lpstr>PowerPoint Presentation</vt:lpstr>
      <vt:lpstr>Webinar follow-up</vt:lpstr>
      <vt:lpstr>PowerPoint Presentation</vt:lpstr>
      <vt:lpstr>Zoom Overview</vt:lpstr>
      <vt:lpstr>Today’s 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Thrams, Kate F</dc:creator>
  <cp:lastModifiedBy>Driscoll, Elleh A</cp:lastModifiedBy>
  <cp:revision>19</cp:revision>
  <dcterms:created xsi:type="dcterms:W3CDTF">2019-02-21T23:49:46Z</dcterms:created>
  <dcterms:modified xsi:type="dcterms:W3CDTF">2021-02-17T17:57:05Z</dcterms:modified>
</cp:coreProperties>
</file>