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5.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78"/>
  </p:notesMasterIdLst>
  <p:sldIdLst>
    <p:sldId id="260" r:id="rId5"/>
    <p:sldId id="293" r:id="rId6"/>
    <p:sldId id="295" r:id="rId7"/>
    <p:sldId id="1511" r:id="rId8"/>
    <p:sldId id="1402" r:id="rId9"/>
    <p:sldId id="1519" r:id="rId10"/>
    <p:sldId id="1520" r:id="rId11"/>
    <p:sldId id="297" r:id="rId12"/>
    <p:sldId id="1531" r:id="rId13"/>
    <p:sldId id="1517" r:id="rId14"/>
    <p:sldId id="1518" r:id="rId15"/>
    <p:sldId id="1522" r:id="rId16"/>
    <p:sldId id="1523" r:id="rId17"/>
    <p:sldId id="1476" r:id="rId18"/>
    <p:sldId id="1532" r:id="rId19"/>
    <p:sldId id="1415" r:id="rId20"/>
    <p:sldId id="1408" r:id="rId21"/>
    <p:sldId id="1426" r:id="rId22"/>
    <p:sldId id="1492" r:id="rId23"/>
    <p:sldId id="1433" r:id="rId24"/>
    <p:sldId id="1474" r:id="rId25"/>
    <p:sldId id="1427" r:id="rId26"/>
    <p:sldId id="1465" r:id="rId27"/>
    <p:sldId id="1473" r:id="rId28"/>
    <p:sldId id="1431" r:id="rId29"/>
    <p:sldId id="1479" r:id="rId30"/>
    <p:sldId id="1524" r:id="rId31"/>
    <p:sldId id="1548" r:id="rId32"/>
    <p:sldId id="268" r:id="rId33"/>
    <p:sldId id="1534" r:id="rId34"/>
    <p:sldId id="1482" r:id="rId35"/>
    <p:sldId id="1495" r:id="rId36"/>
    <p:sldId id="1484" r:id="rId37"/>
    <p:sldId id="1483" r:id="rId38"/>
    <p:sldId id="1485" r:id="rId39"/>
    <p:sldId id="1546" r:id="rId40"/>
    <p:sldId id="1547" r:id="rId41"/>
    <p:sldId id="1526" r:id="rId42"/>
    <p:sldId id="1533" r:id="rId43"/>
    <p:sldId id="1550" r:id="rId44"/>
    <p:sldId id="1552" r:id="rId45"/>
    <p:sldId id="1553" r:id="rId46"/>
    <p:sldId id="1554" r:id="rId47"/>
    <p:sldId id="1555" r:id="rId48"/>
    <p:sldId id="1556" r:id="rId49"/>
    <p:sldId id="1549" r:id="rId50"/>
    <p:sldId id="1557" r:id="rId51"/>
    <p:sldId id="1558" r:id="rId52"/>
    <p:sldId id="1559" r:id="rId53"/>
    <p:sldId id="1560" r:id="rId54"/>
    <p:sldId id="267" r:id="rId55"/>
    <p:sldId id="1527" r:id="rId56"/>
    <p:sldId id="1530" r:id="rId57"/>
    <p:sldId id="1498" r:id="rId58"/>
    <p:sldId id="1525" r:id="rId59"/>
    <p:sldId id="1563" r:id="rId60"/>
    <p:sldId id="1561" r:id="rId61"/>
    <p:sldId id="1562" r:id="rId62"/>
    <p:sldId id="1529" r:id="rId63"/>
    <p:sldId id="1544" r:id="rId64"/>
    <p:sldId id="1545" r:id="rId65"/>
    <p:sldId id="1564" r:id="rId66"/>
    <p:sldId id="1535" r:id="rId67"/>
    <p:sldId id="1551" r:id="rId68"/>
    <p:sldId id="262" r:id="rId69"/>
    <p:sldId id="1462" r:id="rId70"/>
    <p:sldId id="1413" r:id="rId71"/>
    <p:sldId id="1490" r:id="rId72"/>
    <p:sldId id="1491" r:id="rId73"/>
    <p:sldId id="1512" r:id="rId74"/>
    <p:sldId id="1514" r:id="rId75"/>
    <p:sldId id="1417" r:id="rId76"/>
    <p:sldId id="1516" r:id="rId77"/>
  </p:sldIdLst>
  <p:sldSz cx="12192000" cy="6858000"/>
  <p:notesSz cx="6858000" cy="9144000"/>
  <p:custDataLst>
    <p:tags r:id="rId7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4" autoAdjust="0"/>
    <p:restoredTop sz="86395" autoAdjust="0"/>
  </p:normalViewPr>
  <p:slideViewPr>
    <p:cSldViewPr snapToGrid="0">
      <p:cViewPr varScale="1">
        <p:scale>
          <a:sx n="54" d="100"/>
          <a:sy n="54" d="100"/>
        </p:scale>
        <p:origin x="944" y="48"/>
      </p:cViewPr>
      <p:guideLst/>
    </p:cSldViewPr>
  </p:slideViewPr>
  <p:outlineViewPr>
    <p:cViewPr>
      <p:scale>
        <a:sx n="33" d="100"/>
        <a:sy n="33" d="100"/>
      </p:scale>
      <p:origin x="0" y="-6134"/>
    </p:cViewPr>
  </p:outlineViewPr>
  <p:notesTextViewPr>
    <p:cViewPr>
      <p:scale>
        <a:sx n="1" d="1"/>
        <a:sy n="1" d="1"/>
      </p:scale>
      <p:origin x="0" y="0"/>
    </p:cViewPr>
  </p:notesTextViewPr>
  <p:sorterViewPr>
    <p:cViewPr>
      <p:scale>
        <a:sx n="100" d="100"/>
        <a:sy n="100" d="100"/>
      </p:scale>
      <p:origin x="0" y="-18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ata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ata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4" Type="http://schemas.openxmlformats.org/officeDocument/2006/relationships/image" Target="../media/image6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4" Type="http://schemas.openxmlformats.org/officeDocument/2006/relationships/image" Target="../media/image6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1596D3-0EA9-4F62-B508-BB8BBB44F884}" type="doc">
      <dgm:prSet loTypeId="urn:microsoft.com/office/officeart/2016/7/layout/VerticalDownArrowProcess" loCatId="process" qsTypeId="urn:microsoft.com/office/officeart/2005/8/quickstyle/simple2" qsCatId="simple" csTypeId="urn:microsoft.com/office/officeart/2005/8/colors/accent1_2" csCatId="accent1"/>
      <dgm:spPr/>
      <dgm:t>
        <a:bodyPr/>
        <a:lstStyle/>
        <a:p>
          <a:endParaRPr lang="en-US"/>
        </a:p>
      </dgm:t>
    </dgm:pt>
    <dgm:pt modelId="{A43BDD32-4FB1-46EB-A52F-F3827EA63CC5}">
      <dgm:prSet/>
      <dgm:spPr/>
      <dgm:t>
        <a:bodyPr/>
        <a:lstStyle/>
        <a:p>
          <a:r>
            <a:rPr lang="en-US" dirty="0"/>
            <a:t>Review</a:t>
          </a:r>
        </a:p>
      </dgm:t>
    </dgm:pt>
    <dgm:pt modelId="{49553DA4-406B-43C2-9220-BF14FAF358A3}" type="parTrans" cxnId="{5C183EBB-AA0F-4E78-9AFF-2B2C2551CB3C}">
      <dgm:prSet/>
      <dgm:spPr/>
      <dgm:t>
        <a:bodyPr/>
        <a:lstStyle/>
        <a:p>
          <a:endParaRPr lang="en-US"/>
        </a:p>
      </dgm:t>
    </dgm:pt>
    <dgm:pt modelId="{B084C644-8A3B-4C7B-8A5A-2BEB87B9FBD7}" type="sibTrans" cxnId="{5C183EBB-AA0F-4E78-9AFF-2B2C2551CB3C}">
      <dgm:prSet/>
      <dgm:spPr/>
      <dgm:t>
        <a:bodyPr/>
        <a:lstStyle/>
        <a:p>
          <a:endParaRPr lang="en-US"/>
        </a:p>
      </dgm:t>
    </dgm:pt>
    <dgm:pt modelId="{3E0C173F-CA5F-47FE-BBBD-589EE057B8F1}">
      <dgm:prSet/>
      <dgm:spPr/>
      <dgm:t>
        <a:bodyPr/>
        <a:lstStyle/>
        <a:p>
          <a:r>
            <a:rPr lang="en-US"/>
            <a:t>Review the professional guidelines and ethical framework of Healthcare Interpreters</a:t>
          </a:r>
        </a:p>
      </dgm:t>
    </dgm:pt>
    <dgm:pt modelId="{2869895B-0BE9-4794-B9C6-FD0E381CE490}" type="parTrans" cxnId="{8173B365-FDC1-4BB9-890B-73CE36D449F4}">
      <dgm:prSet/>
      <dgm:spPr/>
      <dgm:t>
        <a:bodyPr/>
        <a:lstStyle/>
        <a:p>
          <a:endParaRPr lang="en-US"/>
        </a:p>
      </dgm:t>
    </dgm:pt>
    <dgm:pt modelId="{8DC760D5-8CE3-44E9-9A5E-B54DA158E754}" type="sibTrans" cxnId="{8173B365-FDC1-4BB9-890B-73CE36D449F4}">
      <dgm:prSet/>
      <dgm:spPr/>
      <dgm:t>
        <a:bodyPr/>
        <a:lstStyle/>
        <a:p>
          <a:endParaRPr lang="en-US"/>
        </a:p>
      </dgm:t>
    </dgm:pt>
    <dgm:pt modelId="{699FD3E3-A108-43EB-88F1-D3609F026E3B}">
      <dgm:prSet/>
      <dgm:spPr/>
      <dgm:t>
        <a:bodyPr/>
        <a:lstStyle/>
        <a:p>
          <a:r>
            <a:rPr lang="en-US"/>
            <a:t>Identify</a:t>
          </a:r>
        </a:p>
      </dgm:t>
    </dgm:pt>
    <dgm:pt modelId="{10A4DBAA-948D-4DDA-9F4E-CB01C89274D5}" type="parTrans" cxnId="{A4F2CEFC-B83C-43C6-B44C-6AB37CC4BA06}">
      <dgm:prSet/>
      <dgm:spPr/>
      <dgm:t>
        <a:bodyPr/>
        <a:lstStyle/>
        <a:p>
          <a:endParaRPr lang="en-US"/>
        </a:p>
      </dgm:t>
    </dgm:pt>
    <dgm:pt modelId="{176AACA8-2545-4AF5-9D00-ABDAF97FC97F}" type="sibTrans" cxnId="{A4F2CEFC-B83C-43C6-B44C-6AB37CC4BA06}">
      <dgm:prSet/>
      <dgm:spPr/>
      <dgm:t>
        <a:bodyPr/>
        <a:lstStyle/>
        <a:p>
          <a:endParaRPr lang="en-US"/>
        </a:p>
      </dgm:t>
    </dgm:pt>
    <dgm:pt modelId="{DA1B2882-813D-40D6-B668-F1DAA5E5C0C5}">
      <dgm:prSet/>
      <dgm:spPr/>
      <dgm:t>
        <a:bodyPr/>
        <a:lstStyle/>
        <a:p>
          <a:r>
            <a:rPr lang="en-US"/>
            <a:t>Identify challenges of interpreting in the mental health arena, both ambulatory and inpatient settings</a:t>
          </a:r>
        </a:p>
      </dgm:t>
    </dgm:pt>
    <dgm:pt modelId="{6EF4A8FA-E7F1-40CC-A3C7-B8627FD50553}" type="parTrans" cxnId="{65CE86B0-1678-4BA6-9441-513F52AE3328}">
      <dgm:prSet/>
      <dgm:spPr/>
      <dgm:t>
        <a:bodyPr/>
        <a:lstStyle/>
        <a:p>
          <a:endParaRPr lang="en-US"/>
        </a:p>
      </dgm:t>
    </dgm:pt>
    <dgm:pt modelId="{66B3BCBF-20EC-4641-B70A-D36878CA6250}" type="sibTrans" cxnId="{65CE86B0-1678-4BA6-9441-513F52AE3328}">
      <dgm:prSet/>
      <dgm:spPr/>
      <dgm:t>
        <a:bodyPr/>
        <a:lstStyle/>
        <a:p>
          <a:endParaRPr lang="en-US"/>
        </a:p>
      </dgm:t>
    </dgm:pt>
    <dgm:pt modelId="{CCE63CA6-95D3-48E1-88BB-35F6DC88A338}">
      <dgm:prSet/>
      <dgm:spPr/>
      <dgm:t>
        <a:bodyPr/>
        <a:lstStyle/>
        <a:p>
          <a:r>
            <a:rPr lang="en-US"/>
            <a:t>Describe</a:t>
          </a:r>
        </a:p>
      </dgm:t>
    </dgm:pt>
    <dgm:pt modelId="{D42BCBE1-0FEE-4A2D-B7EE-4DE44228FC68}" type="parTrans" cxnId="{742CC292-8563-45B8-8596-AF9921008593}">
      <dgm:prSet/>
      <dgm:spPr/>
      <dgm:t>
        <a:bodyPr/>
        <a:lstStyle/>
        <a:p>
          <a:endParaRPr lang="en-US"/>
        </a:p>
      </dgm:t>
    </dgm:pt>
    <dgm:pt modelId="{4EA07AB4-196E-4328-8E89-8F0E8868E202}" type="sibTrans" cxnId="{742CC292-8563-45B8-8596-AF9921008593}">
      <dgm:prSet/>
      <dgm:spPr/>
      <dgm:t>
        <a:bodyPr/>
        <a:lstStyle/>
        <a:p>
          <a:endParaRPr lang="en-US"/>
        </a:p>
      </dgm:t>
    </dgm:pt>
    <dgm:pt modelId="{B47EB277-9457-41E4-8C6E-D264A7DB58A3}">
      <dgm:prSet/>
      <dgm:spPr/>
      <dgm:t>
        <a:bodyPr/>
        <a:lstStyle/>
        <a:p>
          <a:r>
            <a:rPr lang="en-US"/>
            <a:t>Describe stressors for refugees and immigrants that may lead to mental health disorders</a:t>
          </a:r>
        </a:p>
      </dgm:t>
    </dgm:pt>
    <dgm:pt modelId="{BB5B0AD7-7560-47D7-908D-DC0EE7F84772}" type="parTrans" cxnId="{A245B440-8D1C-4C6A-83C0-09A28BAC4C2E}">
      <dgm:prSet/>
      <dgm:spPr/>
      <dgm:t>
        <a:bodyPr/>
        <a:lstStyle/>
        <a:p>
          <a:endParaRPr lang="en-US"/>
        </a:p>
      </dgm:t>
    </dgm:pt>
    <dgm:pt modelId="{02B42B9F-888D-495C-84CB-B1A47A701E3C}" type="sibTrans" cxnId="{A245B440-8D1C-4C6A-83C0-09A28BAC4C2E}">
      <dgm:prSet/>
      <dgm:spPr/>
      <dgm:t>
        <a:bodyPr/>
        <a:lstStyle/>
        <a:p>
          <a:endParaRPr lang="en-US"/>
        </a:p>
      </dgm:t>
    </dgm:pt>
    <dgm:pt modelId="{DE1BEFF3-EE43-4CC5-A1B0-58BD97F9256C}">
      <dgm:prSet/>
      <dgm:spPr/>
      <dgm:t>
        <a:bodyPr/>
        <a:lstStyle/>
        <a:p>
          <a:r>
            <a:rPr lang="en-US"/>
            <a:t>Identify</a:t>
          </a:r>
        </a:p>
      </dgm:t>
    </dgm:pt>
    <dgm:pt modelId="{F4613A8A-5DE6-4152-BFC4-28B15B70AB6F}" type="parTrans" cxnId="{A3CCA7F8-1105-459A-8DE2-CB20636A4264}">
      <dgm:prSet/>
      <dgm:spPr/>
      <dgm:t>
        <a:bodyPr/>
        <a:lstStyle/>
        <a:p>
          <a:endParaRPr lang="en-US"/>
        </a:p>
      </dgm:t>
    </dgm:pt>
    <dgm:pt modelId="{914DD330-8E3C-4E82-864F-2A4F8F712F63}" type="sibTrans" cxnId="{A3CCA7F8-1105-459A-8DE2-CB20636A4264}">
      <dgm:prSet/>
      <dgm:spPr/>
      <dgm:t>
        <a:bodyPr/>
        <a:lstStyle/>
        <a:p>
          <a:endParaRPr lang="en-US"/>
        </a:p>
      </dgm:t>
    </dgm:pt>
    <dgm:pt modelId="{30E50BE5-A8B6-48EC-95E2-A008A54DCF5A}">
      <dgm:prSet/>
      <dgm:spPr/>
      <dgm:t>
        <a:bodyPr/>
        <a:lstStyle/>
        <a:p>
          <a:r>
            <a:rPr lang="en-US"/>
            <a:t>Identify common mental health disorders and appropriate terminology</a:t>
          </a:r>
        </a:p>
      </dgm:t>
    </dgm:pt>
    <dgm:pt modelId="{3A741963-D9A2-4E53-9BE8-052814918B71}" type="parTrans" cxnId="{1EBB26F9-11F4-4C11-9300-151ECF6AD9F7}">
      <dgm:prSet/>
      <dgm:spPr/>
      <dgm:t>
        <a:bodyPr/>
        <a:lstStyle/>
        <a:p>
          <a:endParaRPr lang="en-US"/>
        </a:p>
      </dgm:t>
    </dgm:pt>
    <dgm:pt modelId="{73A2307C-F5F2-4267-95A4-B4AF1C082201}" type="sibTrans" cxnId="{1EBB26F9-11F4-4C11-9300-151ECF6AD9F7}">
      <dgm:prSet/>
      <dgm:spPr/>
      <dgm:t>
        <a:bodyPr/>
        <a:lstStyle/>
        <a:p>
          <a:endParaRPr lang="en-US"/>
        </a:p>
      </dgm:t>
    </dgm:pt>
    <dgm:pt modelId="{59CA90F8-9B13-4E04-A7D1-3D4F65F6214F}">
      <dgm:prSet/>
      <dgm:spPr/>
      <dgm:t>
        <a:bodyPr/>
        <a:lstStyle/>
        <a:p>
          <a:r>
            <a:rPr lang="en-US"/>
            <a:t>Discuss</a:t>
          </a:r>
        </a:p>
      </dgm:t>
    </dgm:pt>
    <dgm:pt modelId="{7DC8C1F1-B63A-40BE-9CBA-FB5A2388DAAF}" type="parTrans" cxnId="{9D7BC527-577D-4BBB-9F5F-8E11B478CA52}">
      <dgm:prSet/>
      <dgm:spPr/>
      <dgm:t>
        <a:bodyPr/>
        <a:lstStyle/>
        <a:p>
          <a:endParaRPr lang="en-US"/>
        </a:p>
      </dgm:t>
    </dgm:pt>
    <dgm:pt modelId="{6499E67C-18D7-454F-B10A-4E070FB1B690}" type="sibTrans" cxnId="{9D7BC527-577D-4BBB-9F5F-8E11B478CA52}">
      <dgm:prSet/>
      <dgm:spPr/>
      <dgm:t>
        <a:bodyPr/>
        <a:lstStyle/>
        <a:p>
          <a:endParaRPr lang="en-US"/>
        </a:p>
      </dgm:t>
    </dgm:pt>
    <dgm:pt modelId="{386C83C7-D297-4CF6-9125-7E293F215932}">
      <dgm:prSet/>
      <dgm:spPr/>
      <dgm:t>
        <a:bodyPr/>
        <a:lstStyle/>
        <a:p>
          <a:r>
            <a:rPr lang="en-US"/>
            <a:t>Discuss a refugee mental health model</a:t>
          </a:r>
        </a:p>
      </dgm:t>
    </dgm:pt>
    <dgm:pt modelId="{78A33E47-A6CE-4E66-88AD-555D6F4EA54D}" type="parTrans" cxnId="{D9B8F9B5-D6C8-437E-B209-DB1B38391464}">
      <dgm:prSet/>
      <dgm:spPr/>
      <dgm:t>
        <a:bodyPr/>
        <a:lstStyle/>
        <a:p>
          <a:endParaRPr lang="en-US"/>
        </a:p>
      </dgm:t>
    </dgm:pt>
    <dgm:pt modelId="{72BE1F7E-D5DC-45EB-B8D4-646EBCCBBCEF}" type="sibTrans" cxnId="{D9B8F9B5-D6C8-437E-B209-DB1B38391464}">
      <dgm:prSet/>
      <dgm:spPr/>
      <dgm:t>
        <a:bodyPr/>
        <a:lstStyle/>
        <a:p>
          <a:endParaRPr lang="en-US"/>
        </a:p>
      </dgm:t>
    </dgm:pt>
    <dgm:pt modelId="{6B6AB2BF-AD0B-4055-A4F0-CB2C4C829A2A}">
      <dgm:prSet/>
      <dgm:spPr/>
      <dgm:t>
        <a:bodyPr/>
        <a:lstStyle/>
        <a:p>
          <a:r>
            <a:rPr lang="en-US"/>
            <a:t>Differentiate</a:t>
          </a:r>
        </a:p>
      </dgm:t>
    </dgm:pt>
    <dgm:pt modelId="{49759A45-694A-4533-96C5-6BF9BDD86BD2}" type="parTrans" cxnId="{B8071EFE-CCDA-4B0B-B720-0B7DEC19AB88}">
      <dgm:prSet/>
      <dgm:spPr/>
      <dgm:t>
        <a:bodyPr/>
        <a:lstStyle/>
        <a:p>
          <a:endParaRPr lang="en-US"/>
        </a:p>
      </dgm:t>
    </dgm:pt>
    <dgm:pt modelId="{6B4B79D8-59B3-4404-BD05-F7846E8C062D}" type="sibTrans" cxnId="{B8071EFE-CCDA-4B0B-B720-0B7DEC19AB88}">
      <dgm:prSet/>
      <dgm:spPr/>
      <dgm:t>
        <a:bodyPr/>
        <a:lstStyle/>
        <a:p>
          <a:endParaRPr lang="en-US"/>
        </a:p>
      </dgm:t>
    </dgm:pt>
    <dgm:pt modelId="{152D0983-CDD0-4DFA-AEFB-3F52E166CBAA}">
      <dgm:prSet/>
      <dgm:spPr/>
      <dgm:t>
        <a:bodyPr/>
        <a:lstStyle/>
        <a:p>
          <a:r>
            <a:rPr lang="en-US"/>
            <a:t>Differentiate your role as an interpreter in a mental health setting, versus a non-mental health setting</a:t>
          </a:r>
        </a:p>
      </dgm:t>
    </dgm:pt>
    <dgm:pt modelId="{2AEACF47-1D78-4A02-834C-8EA8AEC7E0C2}" type="parTrans" cxnId="{0591B86C-F34C-42E1-B427-7DF6644A567D}">
      <dgm:prSet/>
      <dgm:spPr/>
      <dgm:t>
        <a:bodyPr/>
        <a:lstStyle/>
        <a:p>
          <a:endParaRPr lang="en-US"/>
        </a:p>
      </dgm:t>
    </dgm:pt>
    <dgm:pt modelId="{FD0B7DF7-BC2B-4185-93D4-98EB6A563018}" type="sibTrans" cxnId="{0591B86C-F34C-42E1-B427-7DF6644A567D}">
      <dgm:prSet/>
      <dgm:spPr/>
      <dgm:t>
        <a:bodyPr/>
        <a:lstStyle/>
        <a:p>
          <a:endParaRPr lang="en-US"/>
        </a:p>
      </dgm:t>
    </dgm:pt>
    <dgm:pt modelId="{D012E09F-FEAE-421E-9F79-ADDCBBAEDE42}">
      <dgm:prSet/>
      <dgm:spPr/>
      <dgm:t>
        <a:bodyPr/>
        <a:lstStyle/>
        <a:p>
          <a:r>
            <a:rPr lang="en-US"/>
            <a:t>Discuss</a:t>
          </a:r>
        </a:p>
      </dgm:t>
    </dgm:pt>
    <dgm:pt modelId="{322524DA-7BE7-4018-9D72-0B8051AC4B11}" type="parTrans" cxnId="{FF74E18F-9896-44F1-9E7E-55AC3ABF3175}">
      <dgm:prSet/>
      <dgm:spPr/>
      <dgm:t>
        <a:bodyPr/>
        <a:lstStyle/>
        <a:p>
          <a:endParaRPr lang="en-US"/>
        </a:p>
      </dgm:t>
    </dgm:pt>
    <dgm:pt modelId="{F72D18AB-83A9-494A-98EB-F71003323061}" type="sibTrans" cxnId="{FF74E18F-9896-44F1-9E7E-55AC3ABF3175}">
      <dgm:prSet/>
      <dgm:spPr/>
      <dgm:t>
        <a:bodyPr/>
        <a:lstStyle/>
        <a:p>
          <a:endParaRPr lang="en-US"/>
        </a:p>
      </dgm:t>
    </dgm:pt>
    <dgm:pt modelId="{751D194E-077F-4CBD-B513-5BD3A0A7C562}">
      <dgm:prSet/>
      <dgm:spPr/>
      <dgm:t>
        <a:bodyPr/>
        <a:lstStyle/>
        <a:p>
          <a:r>
            <a:rPr lang="en-US"/>
            <a:t>Discuss best practices in mental health interpreting techniques</a:t>
          </a:r>
        </a:p>
      </dgm:t>
    </dgm:pt>
    <dgm:pt modelId="{6F549268-7C3E-4774-BE0A-F6B051A6DAC2}" type="parTrans" cxnId="{AA38C5EA-1A45-4640-A390-B9368B9A0180}">
      <dgm:prSet/>
      <dgm:spPr/>
      <dgm:t>
        <a:bodyPr/>
        <a:lstStyle/>
        <a:p>
          <a:endParaRPr lang="en-US"/>
        </a:p>
      </dgm:t>
    </dgm:pt>
    <dgm:pt modelId="{0DD6B9A0-F6F4-4043-A71D-8B40ED0FE068}" type="sibTrans" cxnId="{AA38C5EA-1A45-4640-A390-B9368B9A0180}">
      <dgm:prSet/>
      <dgm:spPr/>
      <dgm:t>
        <a:bodyPr/>
        <a:lstStyle/>
        <a:p>
          <a:endParaRPr lang="en-US"/>
        </a:p>
      </dgm:t>
    </dgm:pt>
    <dgm:pt modelId="{5914A495-EA99-4CE6-84F1-37AA1C4C66D3}">
      <dgm:prSet/>
      <dgm:spPr/>
      <dgm:t>
        <a:bodyPr/>
        <a:lstStyle/>
        <a:p>
          <a:r>
            <a:rPr lang="en-US"/>
            <a:t>Demonstrate</a:t>
          </a:r>
        </a:p>
      </dgm:t>
    </dgm:pt>
    <dgm:pt modelId="{7D972F06-709D-446D-B6C3-713BDF5D1D85}" type="parTrans" cxnId="{6FC74452-F5F8-4A4F-AE33-C761E47E11A0}">
      <dgm:prSet/>
      <dgm:spPr/>
      <dgm:t>
        <a:bodyPr/>
        <a:lstStyle/>
        <a:p>
          <a:endParaRPr lang="en-US"/>
        </a:p>
      </dgm:t>
    </dgm:pt>
    <dgm:pt modelId="{503E3C46-62E6-4578-80B0-5BF987469A1A}" type="sibTrans" cxnId="{6FC74452-F5F8-4A4F-AE33-C761E47E11A0}">
      <dgm:prSet/>
      <dgm:spPr/>
      <dgm:t>
        <a:bodyPr/>
        <a:lstStyle/>
        <a:p>
          <a:endParaRPr lang="en-US"/>
        </a:p>
      </dgm:t>
    </dgm:pt>
    <dgm:pt modelId="{D9A9318A-749C-4633-8BE3-5570F0A3DA9A}">
      <dgm:prSet/>
      <dgm:spPr/>
      <dgm:t>
        <a:bodyPr/>
        <a:lstStyle/>
        <a:p>
          <a:r>
            <a:rPr lang="en-US"/>
            <a:t>Demonstrate interpreting techniques using mock scenarios related to mental health sessions</a:t>
          </a:r>
        </a:p>
      </dgm:t>
    </dgm:pt>
    <dgm:pt modelId="{28EE588B-D936-4DA7-A988-31ED7ACCA47D}" type="parTrans" cxnId="{753449EF-023A-4CE2-86CD-84B58057016E}">
      <dgm:prSet/>
      <dgm:spPr/>
      <dgm:t>
        <a:bodyPr/>
        <a:lstStyle/>
        <a:p>
          <a:endParaRPr lang="en-US"/>
        </a:p>
      </dgm:t>
    </dgm:pt>
    <dgm:pt modelId="{0A0ADEAF-115E-4710-BE74-068DD2702115}" type="sibTrans" cxnId="{753449EF-023A-4CE2-86CD-84B58057016E}">
      <dgm:prSet/>
      <dgm:spPr/>
      <dgm:t>
        <a:bodyPr/>
        <a:lstStyle/>
        <a:p>
          <a:endParaRPr lang="en-US"/>
        </a:p>
      </dgm:t>
    </dgm:pt>
    <dgm:pt modelId="{677C8F2A-1783-42B3-88FB-4978C6B6F361}" type="pres">
      <dgm:prSet presAssocID="{471596D3-0EA9-4F62-B508-BB8BBB44F884}" presName="Name0" presStyleCnt="0">
        <dgm:presLayoutVars>
          <dgm:dir/>
          <dgm:animLvl val="lvl"/>
          <dgm:resizeHandles val="exact"/>
        </dgm:presLayoutVars>
      </dgm:prSet>
      <dgm:spPr/>
    </dgm:pt>
    <dgm:pt modelId="{E83C7270-F85A-455F-8947-4FE5A6A1A2E0}" type="pres">
      <dgm:prSet presAssocID="{5914A495-EA99-4CE6-84F1-37AA1C4C66D3}" presName="boxAndChildren" presStyleCnt="0"/>
      <dgm:spPr/>
    </dgm:pt>
    <dgm:pt modelId="{E2BD28AF-7D95-4419-81BF-5142B9070688}" type="pres">
      <dgm:prSet presAssocID="{5914A495-EA99-4CE6-84F1-37AA1C4C66D3}" presName="parentTextBox" presStyleLbl="alignNode1" presStyleIdx="0" presStyleCnt="8"/>
      <dgm:spPr/>
    </dgm:pt>
    <dgm:pt modelId="{941F2A8F-8E86-473D-AF01-38317AF3F0D4}" type="pres">
      <dgm:prSet presAssocID="{5914A495-EA99-4CE6-84F1-37AA1C4C66D3}" presName="descendantBox" presStyleLbl="bgAccFollowNode1" presStyleIdx="0" presStyleCnt="8"/>
      <dgm:spPr/>
    </dgm:pt>
    <dgm:pt modelId="{45E2A84E-F4DB-403D-A17A-2564A729B790}" type="pres">
      <dgm:prSet presAssocID="{F72D18AB-83A9-494A-98EB-F71003323061}" presName="sp" presStyleCnt="0"/>
      <dgm:spPr/>
    </dgm:pt>
    <dgm:pt modelId="{CACF9DFA-0C84-4FC0-B149-5F6B8665359B}" type="pres">
      <dgm:prSet presAssocID="{D012E09F-FEAE-421E-9F79-ADDCBBAEDE42}" presName="arrowAndChildren" presStyleCnt="0"/>
      <dgm:spPr/>
    </dgm:pt>
    <dgm:pt modelId="{B6B1AAC2-CF09-4BC9-87EF-93211981BED1}" type="pres">
      <dgm:prSet presAssocID="{D012E09F-FEAE-421E-9F79-ADDCBBAEDE42}" presName="parentTextArrow" presStyleLbl="node1" presStyleIdx="0" presStyleCnt="0"/>
      <dgm:spPr/>
    </dgm:pt>
    <dgm:pt modelId="{9D006888-C892-4951-BEE0-7AC3881369B7}" type="pres">
      <dgm:prSet presAssocID="{D012E09F-FEAE-421E-9F79-ADDCBBAEDE42}" presName="arrow" presStyleLbl="alignNode1" presStyleIdx="1" presStyleCnt="8"/>
      <dgm:spPr/>
    </dgm:pt>
    <dgm:pt modelId="{BAE48A97-DD12-4BAE-BDE8-AF8A5A72BEF2}" type="pres">
      <dgm:prSet presAssocID="{D012E09F-FEAE-421E-9F79-ADDCBBAEDE42}" presName="descendantArrow" presStyleLbl="bgAccFollowNode1" presStyleIdx="1" presStyleCnt="8"/>
      <dgm:spPr/>
    </dgm:pt>
    <dgm:pt modelId="{30F60B66-950D-44FB-BD79-F9972A80C528}" type="pres">
      <dgm:prSet presAssocID="{6B4B79D8-59B3-4404-BD05-F7846E8C062D}" presName="sp" presStyleCnt="0"/>
      <dgm:spPr/>
    </dgm:pt>
    <dgm:pt modelId="{8CCE83C9-45C4-4810-B4C9-B17C4C69DB48}" type="pres">
      <dgm:prSet presAssocID="{6B6AB2BF-AD0B-4055-A4F0-CB2C4C829A2A}" presName="arrowAndChildren" presStyleCnt="0"/>
      <dgm:spPr/>
    </dgm:pt>
    <dgm:pt modelId="{C953B998-BE84-4A0C-BB45-3F3251AAF27D}" type="pres">
      <dgm:prSet presAssocID="{6B6AB2BF-AD0B-4055-A4F0-CB2C4C829A2A}" presName="parentTextArrow" presStyleLbl="node1" presStyleIdx="0" presStyleCnt="0"/>
      <dgm:spPr/>
    </dgm:pt>
    <dgm:pt modelId="{8A9A2D84-A9A0-41B3-A5D2-3C363CE5B33F}" type="pres">
      <dgm:prSet presAssocID="{6B6AB2BF-AD0B-4055-A4F0-CB2C4C829A2A}" presName="arrow" presStyleLbl="alignNode1" presStyleIdx="2" presStyleCnt="8"/>
      <dgm:spPr/>
    </dgm:pt>
    <dgm:pt modelId="{2DD29697-5E1E-400B-B4F0-9B559F8B2EA4}" type="pres">
      <dgm:prSet presAssocID="{6B6AB2BF-AD0B-4055-A4F0-CB2C4C829A2A}" presName="descendantArrow" presStyleLbl="bgAccFollowNode1" presStyleIdx="2" presStyleCnt="8"/>
      <dgm:spPr/>
    </dgm:pt>
    <dgm:pt modelId="{1B6D0436-B29A-4E08-A809-4DA1ECEA039D}" type="pres">
      <dgm:prSet presAssocID="{6499E67C-18D7-454F-B10A-4E070FB1B690}" presName="sp" presStyleCnt="0"/>
      <dgm:spPr/>
    </dgm:pt>
    <dgm:pt modelId="{CCDC4DD5-EF59-4B07-8081-A4DDFEE8ECB5}" type="pres">
      <dgm:prSet presAssocID="{59CA90F8-9B13-4E04-A7D1-3D4F65F6214F}" presName="arrowAndChildren" presStyleCnt="0"/>
      <dgm:spPr/>
    </dgm:pt>
    <dgm:pt modelId="{4F4718FA-DDE3-4DC5-8DA1-A589866CE942}" type="pres">
      <dgm:prSet presAssocID="{59CA90F8-9B13-4E04-A7D1-3D4F65F6214F}" presName="parentTextArrow" presStyleLbl="node1" presStyleIdx="0" presStyleCnt="0"/>
      <dgm:spPr/>
    </dgm:pt>
    <dgm:pt modelId="{391C8183-5E04-441B-B0EF-93243170FDF2}" type="pres">
      <dgm:prSet presAssocID="{59CA90F8-9B13-4E04-A7D1-3D4F65F6214F}" presName="arrow" presStyleLbl="alignNode1" presStyleIdx="3" presStyleCnt="8"/>
      <dgm:spPr/>
    </dgm:pt>
    <dgm:pt modelId="{74BE3784-4870-4E1B-87C9-D81BE327CD17}" type="pres">
      <dgm:prSet presAssocID="{59CA90F8-9B13-4E04-A7D1-3D4F65F6214F}" presName="descendantArrow" presStyleLbl="bgAccFollowNode1" presStyleIdx="3" presStyleCnt="8"/>
      <dgm:spPr/>
    </dgm:pt>
    <dgm:pt modelId="{CE666E45-9B1B-49C0-B625-7F1163791948}" type="pres">
      <dgm:prSet presAssocID="{914DD330-8E3C-4E82-864F-2A4F8F712F63}" presName="sp" presStyleCnt="0"/>
      <dgm:spPr/>
    </dgm:pt>
    <dgm:pt modelId="{00887B6F-EABA-434F-870A-ABCBF72DB981}" type="pres">
      <dgm:prSet presAssocID="{DE1BEFF3-EE43-4CC5-A1B0-58BD97F9256C}" presName="arrowAndChildren" presStyleCnt="0"/>
      <dgm:spPr/>
    </dgm:pt>
    <dgm:pt modelId="{7F77A18E-E53C-42C6-97EA-601040012C01}" type="pres">
      <dgm:prSet presAssocID="{DE1BEFF3-EE43-4CC5-A1B0-58BD97F9256C}" presName="parentTextArrow" presStyleLbl="node1" presStyleIdx="0" presStyleCnt="0"/>
      <dgm:spPr/>
    </dgm:pt>
    <dgm:pt modelId="{E8F0CDC3-A241-436F-A9F3-3EA4BFE5A927}" type="pres">
      <dgm:prSet presAssocID="{DE1BEFF3-EE43-4CC5-A1B0-58BD97F9256C}" presName="arrow" presStyleLbl="alignNode1" presStyleIdx="4" presStyleCnt="8"/>
      <dgm:spPr/>
    </dgm:pt>
    <dgm:pt modelId="{0BB93510-B65E-4CEB-8307-9F77E1363F53}" type="pres">
      <dgm:prSet presAssocID="{DE1BEFF3-EE43-4CC5-A1B0-58BD97F9256C}" presName="descendantArrow" presStyleLbl="bgAccFollowNode1" presStyleIdx="4" presStyleCnt="8"/>
      <dgm:spPr/>
    </dgm:pt>
    <dgm:pt modelId="{FF89ABDB-C534-4471-87B5-9A64B8164EC5}" type="pres">
      <dgm:prSet presAssocID="{4EA07AB4-196E-4328-8E89-8F0E8868E202}" presName="sp" presStyleCnt="0"/>
      <dgm:spPr/>
    </dgm:pt>
    <dgm:pt modelId="{3E736ABA-6255-4C3C-BF84-2F834A7B133B}" type="pres">
      <dgm:prSet presAssocID="{CCE63CA6-95D3-48E1-88BB-35F6DC88A338}" presName="arrowAndChildren" presStyleCnt="0"/>
      <dgm:spPr/>
    </dgm:pt>
    <dgm:pt modelId="{39A97AC3-B409-4899-A91E-AA30D4BE815C}" type="pres">
      <dgm:prSet presAssocID="{CCE63CA6-95D3-48E1-88BB-35F6DC88A338}" presName="parentTextArrow" presStyleLbl="node1" presStyleIdx="0" presStyleCnt="0"/>
      <dgm:spPr/>
    </dgm:pt>
    <dgm:pt modelId="{E4BB4C39-9ECC-4748-A605-3CBEE9261381}" type="pres">
      <dgm:prSet presAssocID="{CCE63CA6-95D3-48E1-88BB-35F6DC88A338}" presName="arrow" presStyleLbl="alignNode1" presStyleIdx="5" presStyleCnt="8"/>
      <dgm:spPr/>
    </dgm:pt>
    <dgm:pt modelId="{E527D7A5-7B50-4791-B0C2-C0C4DD6924D4}" type="pres">
      <dgm:prSet presAssocID="{CCE63CA6-95D3-48E1-88BB-35F6DC88A338}" presName="descendantArrow" presStyleLbl="bgAccFollowNode1" presStyleIdx="5" presStyleCnt="8"/>
      <dgm:spPr/>
    </dgm:pt>
    <dgm:pt modelId="{C3561C0F-0C8C-445C-B1E6-91B40A18DCD7}" type="pres">
      <dgm:prSet presAssocID="{176AACA8-2545-4AF5-9D00-ABDAF97FC97F}" presName="sp" presStyleCnt="0"/>
      <dgm:spPr/>
    </dgm:pt>
    <dgm:pt modelId="{A0CE1509-2B1D-40E5-8C24-65F836723103}" type="pres">
      <dgm:prSet presAssocID="{699FD3E3-A108-43EB-88F1-D3609F026E3B}" presName="arrowAndChildren" presStyleCnt="0"/>
      <dgm:spPr/>
    </dgm:pt>
    <dgm:pt modelId="{EC445A68-1248-4447-8928-B9A60BA3F23F}" type="pres">
      <dgm:prSet presAssocID="{699FD3E3-A108-43EB-88F1-D3609F026E3B}" presName="parentTextArrow" presStyleLbl="node1" presStyleIdx="0" presStyleCnt="0"/>
      <dgm:spPr/>
    </dgm:pt>
    <dgm:pt modelId="{D9F2E08D-788E-4490-BB73-C08332F52D28}" type="pres">
      <dgm:prSet presAssocID="{699FD3E3-A108-43EB-88F1-D3609F026E3B}" presName="arrow" presStyleLbl="alignNode1" presStyleIdx="6" presStyleCnt="8"/>
      <dgm:spPr/>
    </dgm:pt>
    <dgm:pt modelId="{A73BE539-88F1-4772-8B69-0AE94294CEA3}" type="pres">
      <dgm:prSet presAssocID="{699FD3E3-A108-43EB-88F1-D3609F026E3B}" presName="descendantArrow" presStyleLbl="bgAccFollowNode1" presStyleIdx="6" presStyleCnt="8"/>
      <dgm:spPr/>
    </dgm:pt>
    <dgm:pt modelId="{407EDBFF-B974-400B-8B59-DAE387080B43}" type="pres">
      <dgm:prSet presAssocID="{B084C644-8A3B-4C7B-8A5A-2BEB87B9FBD7}" presName="sp" presStyleCnt="0"/>
      <dgm:spPr/>
    </dgm:pt>
    <dgm:pt modelId="{D03CEA0F-8D3B-4E34-B474-1C2735CB990B}" type="pres">
      <dgm:prSet presAssocID="{A43BDD32-4FB1-46EB-A52F-F3827EA63CC5}" presName="arrowAndChildren" presStyleCnt="0"/>
      <dgm:spPr/>
    </dgm:pt>
    <dgm:pt modelId="{B64FC793-9A50-49EE-ABCF-6045E60BB970}" type="pres">
      <dgm:prSet presAssocID="{A43BDD32-4FB1-46EB-A52F-F3827EA63CC5}" presName="parentTextArrow" presStyleLbl="node1" presStyleIdx="0" presStyleCnt="0"/>
      <dgm:spPr/>
    </dgm:pt>
    <dgm:pt modelId="{C22DE968-B6A3-4E94-91CB-0350AB10F506}" type="pres">
      <dgm:prSet presAssocID="{A43BDD32-4FB1-46EB-A52F-F3827EA63CC5}" presName="arrow" presStyleLbl="alignNode1" presStyleIdx="7" presStyleCnt="8"/>
      <dgm:spPr/>
    </dgm:pt>
    <dgm:pt modelId="{C9A07E4C-B763-4FE0-A707-BEC4EC1C1510}" type="pres">
      <dgm:prSet presAssocID="{A43BDD32-4FB1-46EB-A52F-F3827EA63CC5}" presName="descendantArrow" presStyleLbl="bgAccFollowNode1" presStyleIdx="7" presStyleCnt="8"/>
      <dgm:spPr/>
    </dgm:pt>
  </dgm:ptLst>
  <dgm:cxnLst>
    <dgm:cxn modelId="{4CE8B703-BD73-4246-AF84-238D879B54CE}" type="presOf" srcId="{B47EB277-9457-41E4-8C6E-D264A7DB58A3}" destId="{E527D7A5-7B50-4791-B0C2-C0C4DD6924D4}" srcOrd="0" destOrd="0" presId="urn:microsoft.com/office/officeart/2016/7/layout/VerticalDownArrowProcess"/>
    <dgm:cxn modelId="{D6283016-074A-41E1-B42E-B0C08AA6C077}" type="presOf" srcId="{699FD3E3-A108-43EB-88F1-D3609F026E3B}" destId="{D9F2E08D-788E-4490-BB73-C08332F52D28}" srcOrd="1" destOrd="0" presId="urn:microsoft.com/office/officeart/2016/7/layout/VerticalDownArrowProcess"/>
    <dgm:cxn modelId="{BBEDD717-BC6C-41A6-B962-5F7A8B1E5C15}" type="presOf" srcId="{59CA90F8-9B13-4E04-A7D1-3D4F65F6214F}" destId="{4F4718FA-DDE3-4DC5-8DA1-A589866CE942}" srcOrd="0" destOrd="0" presId="urn:microsoft.com/office/officeart/2016/7/layout/VerticalDownArrowProcess"/>
    <dgm:cxn modelId="{43CD6D1B-84B8-4B4B-AF53-DC56D3B5B67F}" type="presOf" srcId="{386C83C7-D297-4CF6-9125-7E293F215932}" destId="{74BE3784-4870-4E1B-87C9-D81BE327CD17}" srcOrd="0" destOrd="0" presId="urn:microsoft.com/office/officeart/2016/7/layout/VerticalDownArrowProcess"/>
    <dgm:cxn modelId="{9D7BC527-577D-4BBB-9F5F-8E11B478CA52}" srcId="{471596D3-0EA9-4F62-B508-BB8BBB44F884}" destId="{59CA90F8-9B13-4E04-A7D1-3D4F65F6214F}" srcOrd="4" destOrd="0" parTransId="{7DC8C1F1-B63A-40BE-9CBA-FB5A2388DAAF}" sibTransId="{6499E67C-18D7-454F-B10A-4E070FB1B690}"/>
    <dgm:cxn modelId="{2B7E872A-EEFD-4E47-82D7-5557FEFEC3CA}" type="presOf" srcId="{30E50BE5-A8B6-48EC-95E2-A008A54DCF5A}" destId="{0BB93510-B65E-4CEB-8307-9F77E1363F53}" srcOrd="0" destOrd="0" presId="urn:microsoft.com/office/officeart/2016/7/layout/VerticalDownArrowProcess"/>
    <dgm:cxn modelId="{BC0FEA2B-E48A-4A3A-9042-0F083287E556}" type="presOf" srcId="{6B6AB2BF-AD0B-4055-A4F0-CB2C4C829A2A}" destId="{8A9A2D84-A9A0-41B3-A5D2-3C363CE5B33F}" srcOrd="1" destOrd="0" presId="urn:microsoft.com/office/officeart/2016/7/layout/VerticalDownArrowProcess"/>
    <dgm:cxn modelId="{2118E431-FC2E-4394-B097-318AD9CA122E}" type="presOf" srcId="{D012E09F-FEAE-421E-9F79-ADDCBBAEDE42}" destId="{9D006888-C892-4951-BEE0-7AC3881369B7}" srcOrd="1" destOrd="0" presId="urn:microsoft.com/office/officeart/2016/7/layout/VerticalDownArrowProcess"/>
    <dgm:cxn modelId="{A245B440-8D1C-4C6A-83C0-09A28BAC4C2E}" srcId="{CCE63CA6-95D3-48E1-88BB-35F6DC88A338}" destId="{B47EB277-9457-41E4-8C6E-D264A7DB58A3}" srcOrd="0" destOrd="0" parTransId="{BB5B0AD7-7560-47D7-908D-DC0EE7F84772}" sibTransId="{02B42B9F-888D-495C-84CB-B1A47A701E3C}"/>
    <dgm:cxn modelId="{37509C62-5FB7-436A-A6B0-FEA737200687}" type="presOf" srcId="{3E0C173F-CA5F-47FE-BBBD-589EE057B8F1}" destId="{C9A07E4C-B763-4FE0-A707-BEC4EC1C1510}" srcOrd="0" destOrd="0" presId="urn:microsoft.com/office/officeart/2016/7/layout/VerticalDownArrowProcess"/>
    <dgm:cxn modelId="{D213AB64-A997-405D-94C7-062B35253FCF}" type="presOf" srcId="{DA1B2882-813D-40D6-B668-F1DAA5E5C0C5}" destId="{A73BE539-88F1-4772-8B69-0AE94294CEA3}" srcOrd="0" destOrd="0" presId="urn:microsoft.com/office/officeart/2016/7/layout/VerticalDownArrowProcess"/>
    <dgm:cxn modelId="{8173B365-FDC1-4BB9-890B-73CE36D449F4}" srcId="{A43BDD32-4FB1-46EB-A52F-F3827EA63CC5}" destId="{3E0C173F-CA5F-47FE-BBBD-589EE057B8F1}" srcOrd="0" destOrd="0" parTransId="{2869895B-0BE9-4794-B9C6-FD0E381CE490}" sibTransId="{8DC760D5-8CE3-44E9-9A5E-B54DA158E754}"/>
    <dgm:cxn modelId="{86148B47-F1EC-49F0-BE09-FE64014F2AB0}" type="presOf" srcId="{CCE63CA6-95D3-48E1-88BB-35F6DC88A338}" destId="{39A97AC3-B409-4899-A91E-AA30D4BE815C}" srcOrd="0" destOrd="0" presId="urn:microsoft.com/office/officeart/2016/7/layout/VerticalDownArrowProcess"/>
    <dgm:cxn modelId="{2756C847-5DB2-42AB-B33E-7D301544669A}" type="presOf" srcId="{A43BDD32-4FB1-46EB-A52F-F3827EA63CC5}" destId="{B64FC793-9A50-49EE-ABCF-6045E60BB970}" srcOrd="0" destOrd="0" presId="urn:microsoft.com/office/officeart/2016/7/layout/VerticalDownArrowProcess"/>
    <dgm:cxn modelId="{74EE566A-801C-495A-8A49-E9C3D70E17A3}" type="presOf" srcId="{6B6AB2BF-AD0B-4055-A4F0-CB2C4C829A2A}" destId="{C953B998-BE84-4A0C-BB45-3F3251AAF27D}" srcOrd="0" destOrd="0" presId="urn:microsoft.com/office/officeart/2016/7/layout/VerticalDownArrowProcess"/>
    <dgm:cxn modelId="{0591B86C-F34C-42E1-B427-7DF6644A567D}" srcId="{6B6AB2BF-AD0B-4055-A4F0-CB2C4C829A2A}" destId="{152D0983-CDD0-4DFA-AEFB-3F52E166CBAA}" srcOrd="0" destOrd="0" parTransId="{2AEACF47-1D78-4A02-834C-8EA8AEC7E0C2}" sibTransId="{FD0B7DF7-BC2B-4185-93D4-98EB6A563018}"/>
    <dgm:cxn modelId="{B23A4350-7A0E-4857-91D6-65519A1AF68E}" type="presOf" srcId="{699FD3E3-A108-43EB-88F1-D3609F026E3B}" destId="{EC445A68-1248-4447-8928-B9A60BA3F23F}" srcOrd="0" destOrd="0" presId="urn:microsoft.com/office/officeart/2016/7/layout/VerticalDownArrowProcess"/>
    <dgm:cxn modelId="{6FC74452-F5F8-4A4F-AE33-C761E47E11A0}" srcId="{471596D3-0EA9-4F62-B508-BB8BBB44F884}" destId="{5914A495-EA99-4CE6-84F1-37AA1C4C66D3}" srcOrd="7" destOrd="0" parTransId="{7D972F06-709D-446D-B6C3-713BDF5D1D85}" sibTransId="{503E3C46-62E6-4578-80B0-5BF987469A1A}"/>
    <dgm:cxn modelId="{1D297A73-606A-434A-8B58-9C9BB6410748}" type="presOf" srcId="{D9A9318A-749C-4633-8BE3-5570F0A3DA9A}" destId="{941F2A8F-8E86-473D-AF01-38317AF3F0D4}" srcOrd="0" destOrd="0" presId="urn:microsoft.com/office/officeart/2016/7/layout/VerticalDownArrowProcess"/>
    <dgm:cxn modelId="{A4564E7A-05C2-4408-BF4C-3EC3427E7EFB}" type="presOf" srcId="{D012E09F-FEAE-421E-9F79-ADDCBBAEDE42}" destId="{B6B1AAC2-CF09-4BC9-87EF-93211981BED1}" srcOrd="0" destOrd="0" presId="urn:microsoft.com/office/officeart/2016/7/layout/VerticalDownArrowProcess"/>
    <dgm:cxn modelId="{FF74E18F-9896-44F1-9E7E-55AC3ABF3175}" srcId="{471596D3-0EA9-4F62-B508-BB8BBB44F884}" destId="{D012E09F-FEAE-421E-9F79-ADDCBBAEDE42}" srcOrd="6" destOrd="0" parTransId="{322524DA-7BE7-4018-9D72-0B8051AC4B11}" sibTransId="{F72D18AB-83A9-494A-98EB-F71003323061}"/>
    <dgm:cxn modelId="{742CC292-8563-45B8-8596-AF9921008593}" srcId="{471596D3-0EA9-4F62-B508-BB8BBB44F884}" destId="{CCE63CA6-95D3-48E1-88BB-35F6DC88A338}" srcOrd="2" destOrd="0" parTransId="{D42BCBE1-0FEE-4A2D-B7EE-4DE44228FC68}" sibTransId="{4EA07AB4-196E-4328-8E89-8F0E8868E202}"/>
    <dgm:cxn modelId="{EBC24994-C29F-47F3-85A3-80F7FE0CD620}" type="presOf" srcId="{152D0983-CDD0-4DFA-AEFB-3F52E166CBAA}" destId="{2DD29697-5E1E-400B-B4F0-9B559F8B2EA4}" srcOrd="0" destOrd="0" presId="urn:microsoft.com/office/officeart/2016/7/layout/VerticalDownArrowProcess"/>
    <dgm:cxn modelId="{34910BA8-818E-4917-9C98-3DA537ECD132}" type="presOf" srcId="{59CA90F8-9B13-4E04-A7D1-3D4F65F6214F}" destId="{391C8183-5E04-441B-B0EF-93243170FDF2}" srcOrd="1" destOrd="0" presId="urn:microsoft.com/office/officeart/2016/7/layout/VerticalDownArrowProcess"/>
    <dgm:cxn modelId="{65CE86B0-1678-4BA6-9441-513F52AE3328}" srcId="{699FD3E3-A108-43EB-88F1-D3609F026E3B}" destId="{DA1B2882-813D-40D6-B668-F1DAA5E5C0C5}" srcOrd="0" destOrd="0" parTransId="{6EF4A8FA-E7F1-40CC-A3C7-B8627FD50553}" sibTransId="{66B3BCBF-20EC-4641-B70A-D36878CA6250}"/>
    <dgm:cxn modelId="{D9B8F9B5-D6C8-437E-B209-DB1B38391464}" srcId="{59CA90F8-9B13-4E04-A7D1-3D4F65F6214F}" destId="{386C83C7-D297-4CF6-9125-7E293F215932}" srcOrd="0" destOrd="0" parTransId="{78A33E47-A6CE-4E66-88AD-555D6F4EA54D}" sibTransId="{72BE1F7E-D5DC-45EB-B8D4-646EBCCBBCEF}"/>
    <dgm:cxn modelId="{DC8DE4B9-2DF3-4DF2-962A-C55A1039B657}" type="presOf" srcId="{CCE63CA6-95D3-48E1-88BB-35F6DC88A338}" destId="{E4BB4C39-9ECC-4748-A605-3CBEE9261381}" srcOrd="1" destOrd="0" presId="urn:microsoft.com/office/officeart/2016/7/layout/VerticalDownArrowProcess"/>
    <dgm:cxn modelId="{5C183EBB-AA0F-4E78-9AFF-2B2C2551CB3C}" srcId="{471596D3-0EA9-4F62-B508-BB8BBB44F884}" destId="{A43BDD32-4FB1-46EB-A52F-F3827EA63CC5}" srcOrd="0" destOrd="0" parTransId="{49553DA4-406B-43C2-9220-BF14FAF358A3}" sibTransId="{B084C644-8A3B-4C7B-8A5A-2BEB87B9FBD7}"/>
    <dgm:cxn modelId="{C1944AC9-6108-42B9-970D-4C99C979C585}" type="presOf" srcId="{DE1BEFF3-EE43-4CC5-A1B0-58BD97F9256C}" destId="{E8F0CDC3-A241-436F-A9F3-3EA4BFE5A927}" srcOrd="1" destOrd="0" presId="urn:microsoft.com/office/officeart/2016/7/layout/VerticalDownArrowProcess"/>
    <dgm:cxn modelId="{254F4DC9-081B-4E6C-B01D-B47AD079B9BB}" type="presOf" srcId="{751D194E-077F-4CBD-B513-5BD3A0A7C562}" destId="{BAE48A97-DD12-4BAE-BDE8-AF8A5A72BEF2}" srcOrd="0" destOrd="0" presId="urn:microsoft.com/office/officeart/2016/7/layout/VerticalDownArrowProcess"/>
    <dgm:cxn modelId="{6995BAD9-BD2E-462C-9961-AD5D5C82838C}" type="presOf" srcId="{A43BDD32-4FB1-46EB-A52F-F3827EA63CC5}" destId="{C22DE968-B6A3-4E94-91CB-0350AB10F506}" srcOrd="1" destOrd="0" presId="urn:microsoft.com/office/officeart/2016/7/layout/VerticalDownArrowProcess"/>
    <dgm:cxn modelId="{E6A926DB-1AC7-43C4-BDF4-E2AA871FD1E3}" type="presOf" srcId="{5914A495-EA99-4CE6-84F1-37AA1C4C66D3}" destId="{E2BD28AF-7D95-4419-81BF-5142B9070688}" srcOrd="0" destOrd="0" presId="urn:microsoft.com/office/officeart/2016/7/layout/VerticalDownArrowProcess"/>
    <dgm:cxn modelId="{AA38C5EA-1A45-4640-A390-B9368B9A0180}" srcId="{D012E09F-FEAE-421E-9F79-ADDCBBAEDE42}" destId="{751D194E-077F-4CBD-B513-5BD3A0A7C562}" srcOrd="0" destOrd="0" parTransId="{6F549268-7C3E-4774-BE0A-F6B051A6DAC2}" sibTransId="{0DD6B9A0-F6F4-4043-A71D-8B40ED0FE068}"/>
    <dgm:cxn modelId="{14C1D1EA-85B3-45D3-944F-5B74C6B55F3F}" type="presOf" srcId="{471596D3-0EA9-4F62-B508-BB8BBB44F884}" destId="{677C8F2A-1783-42B3-88FB-4978C6B6F361}" srcOrd="0" destOrd="0" presId="urn:microsoft.com/office/officeart/2016/7/layout/VerticalDownArrowProcess"/>
    <dgm:cxn modelId="{753449EF-023A-4CE2-86CD-84B58057016E}" srcId="{5914A495-EA99-4CE6-84F1-37AA1C4C66D3}" destId="{D9A9318A-749C-4633-8BE3-5570F0A3DA9A}" srcOrd="0" destOrd="0" parTransId="{28EE588B-D936-4DA7-A988-31ED7ACCA47D}" sibTransId="{0A0ADEAF-115E-4710-BE74-068DD2702115}"/>
    <dgm:cxn modelId="{1C8BAEEF-1C70-4913-B441-746E9CB876B7}" type="presOf" srcId="{DE1BEFF3-EE43-4CC5-A1B0-58BD97F9256C}" destId="{7F77A18E-E53C-42C6-97EA-601040012C01}" srcOrd="0" destOrd="0" presId="urn:microsoft.com/office/officeart/2016/7/layout/VerticalDownArrowProcess"/>
    <dgm:cxn modelId="{A3CCA7F8-1105-459A-8DE2-CB20636A4264}" srcId="{471596D3-0EA9-4F62-B508-BB8BBB44F884}" destId="{DE1BEFF3-EE43-4CC5-A1B0-58BD97F9256C}" srcOrd="3" destOrd="0" parTransId="{F4613A8A-5DE6-4152-BFC4-28B15B70AB6F}" sibTransId="{914DD330-8E3C-4E82-864F-2A4F8F712F63}"/>
    <dgm:cxn modelId="{1EBB26F9-11F4-4C11-9300-151ECF6AD9F7}" srcId="{DE1BEFF3-EE43-4CC5-A1B0-58BD97F9256C}" destId="{30E50BE5-A8B6-48EC-95E2-A008A54DCF5A}" srcOrd="0" destOrd="0" parTransId="{3A741963-D9A2-4E53-9BE8-052814918B71}" sibTransId="{73A2307C-F5F2-4267-95A4-B4AF1C082201}"/>
    <dgm:cxn modelId="{A4F2CEFC-B83C-43C6-B44C-6AB37CC4BA06}" srcId="{471596D3-0EA9-4F62-B508-BB8BBB44F884}" destId="{699FD3E3-A108-43EB-88F1-D3609F026E3B}" srcOrd="1" destOrd="0" parTransId="{10A4DBAA-948D-4DDA-9F4E-CB01C89274D5}" sibTransId="{176AACA8-2545-4AF5-9D00-ABDAF97FC97F}"/>
    <dgm:cxn modelId="{B8071EFE-CCDA-4B0B-B720-0B7DEC19AB88}" srcId="{471596D3-0EA9-4F62-B508-BB8BBB44F884}" destId="{6B6AB2BF-AD0B-4055-A4F0-CB2C4C829A2A}" srcOrd="5" destOrd="0" parTransId="{49759A45-694A-4533-96C5-6BF9BDD86BD2}" sibTransId="{6B4B79D8-59B3-4404-BD05-F7846E8C062D}"/>
    <dgm:cxn modelId="{FB21FA58-8FDA-4A5C-880F-0C6653FE7EBC}" type="presParOf" srcId="{677C8F2A-1783-42B3-88FB-4978C6B6F361}" destId="{E83C7270-F85A-455F-8947-4FE5A6A1A2E0}" srcOrd="0" destOrd="0" presId="urn:microsoft.com/office/officeart/2016/7/layout/VerticalDownArrowProcess"/>
    <dgm:cxn modelId="{0BBCEF10-A901-45BC-892E-5A0AF97CB705}" type="presParOf" srcId="{E83C7270-F85A-455F-8947-4FE5A6A1A2E0}" destId="{E2BD28AF-7D95-4419-81BF-5142B9070688}" srcOrd="0" destOrd="0" presId="urn:microsoft.com/office/officeart/2016/7/layout/VerticalDownArrowProcess"/>
    <dgm:cxn modelId="{25417602-53EC-417D-B218-69FCEE1DF49F}" type="presParOf" srcId="{E83C7270-F85A-455F-8947-4FE5A6A1A2E0}" destId="{941F2A8F-8E86-473D-AF01-38317AF3F0D4}" srcOrd="1" destOrd="0" presId="urn:microsoft.com/office/officeart/2016/7/layout/VerticalDownArrowProcess"/>
    <dgm:cxn modelId="{E41A4801-E09A-4456-BD2A-0D4CFD495EF6}" type="presParOf" srcId="{677C8F2A-1783-42B3-88FB-4978C6B6F361}" destId="{45E2A84E-F4DB-403D-A17A-2564A729B790}" srcOrd="1" destOrd="0" presId="urn:microsoft.com/office/officeart/2016/7/layout/VerticalDownArrowProcess"/>
    <dgm:cxn modelId="{1C31BEAF-72D4-49AF-B347-13EF88B15B21}" type="presParOf" srcId="{677C8F2A-1783-42B3-88FB-4978C6B6F361}" destId="{CACF9DFA-0C84-4FC0-B149-5F6B8665359B}" srcOrd="2" destOrd="0" presId="urn:microsoft.com/office/officeart/2016/7/layout/VerticalDownArrowProcess"/>
    <dgm:cxn modelId="{2D0DE54A-37C7-43F9-BBF5-2307650F1D4C}" type="presParOf" srcId="{CACF9DFA-0C84-4FC0-B149-5F6B8665359B}" destId="{B6B1AAC2-CF09-4BC9-87EF-93211981BED1}" srcOrd="0" destOrd="0" presId="urn:microsoft.com/office/officeart/2016/7/layout/VerticalDownArrowProcess"/>
    <dgm:cxn modelId="{66186D75-BD85-4551-812A-F1F66928A499}" type="presParOf" srcId="{CACF9DFA-0C84-4FC0-B149-5F6B8665359B}" destId="{9D006888-C892-4951-BEE0-7AC3881369B7}" srcOrd="1" destOrd="0" presId="urn:microsoft.com/office/officeart/2016/7/layout/VerticalDownArrowProcess"/>
    <dgm:cxn modelId="{357162D0-82F6-4AFB-B699-7FC0ED3FCE12}" type="presParOf" srcId="{CACF9DFA-0C84-4FC0-B149-5F6B8665359B}" destId="{BAE48A97-DD12-4BAE-BDE8-AF8A5A72BEF2}" srcOrd="2" destOrd="0" presId="urn:microsoft.com/office/officeart/2016/7/layout/VerticalDownArrowProcess"/>
    <dgm:cxn modelId="{7396CAB1-C82D-43EE-B3BD-F5819D51DAA6}" type="presParOf" srcId="{677C8F2A-1783-42B3-88FB-4978C6B6F361}" destId="{30F60B66-950D-44FB-BD79-F9972A80C528}" srcOrd="3" destOrd="0" presId="urn:microsoft.com/office/officeart/2016/7/layout/VerticalDownArrowProcess"/>
    <dgm:cxn modelId="{C3200304-C211-43AA-BCE7-099EBACD605F}" type="presParOf" srcId="{677C8F2A-1783-42B3-88FB-4978C6B6F361}" destId="{8CCE83C9-45C4-4810-B4C9-B17C4C69DB48}" srcOrd="4" destOrd="0" presId="urn:microsoft.com/office/officeart/2016/7/layout/VerticalDownArrowProcess"/>
    <dgm:cxn modelId="{E1C9AEEE-20C8-4C8F-BB1C-AD3495033E1A}" type="presParOf" srcId="{8CCE83C9-45C4-4810-B4C9-B17C4C69DB48}" destId="{C953B998-BE84-4A0C-BB45-3F3251AAF27D}" srcOrd="0" destOrd="0" presId="urn:microsoft.com/office/officeart/2016/7/layout/VerticalDownArrowProcess"/>
    <dgm:cxn modelId="{CD16E3E0-EDB7-4FF9-8A7A-7D4F64E9B8B8}" type="presParOf" srcId="{8CCE83C9-45C4-4810-B4C9-B17C4C69DB48}" destId="{8A9A2D84-A9A0-41B3-A5D2-3C363CE5B33F}" srcOrd="1" destOrd="0" presId="urn:microsoft.com/office/officeart/2016/7/layout/VerticalDownArrowProcess"/>
    <dgm:cxn modelId="{02DB18A2-58A2-4005-97DB-D3F1C6B97540}" type="presParOf" srcId="{8CCE83C9-45C4-4810-B4C9-B17C4C69DB48}" destId="{2DD29697-5E1E-400B-B4F0-9B559F8B2EA4}" srcOrd="2" destOrd="0" presId="urn:microsoft.com/office/officeart/2016/7/layout/VerticalDownArrowProcess"/>
    <dgm:cxn modelId="{2F607324-E9E0-4BBC-B697-9F86F99A29FC}" type="presParOf" srcId="{677C8F2A-1783-42B3-88FB-4978C6B6F361}" destId="{1B6D0436-B29A-4E08-A809-4DA1ECEA039D}" srcOrd="5" destOrd="0" presId="urn:microsoft.com/office/officeart/2016/7/layout/VerticalDownArrowProcess"/>
    <dgm:cxn modelId="{1A2C9A81-98A1-48E5-859D-53EA94011318}" type="presParOf" srcId="{677C8F2A-1783-42B3-88FB-4978C6B6F361}" destId="{CCDC4DD5-EF59-4B07-8081-A4DDFEE8ECB5}" srcOrd="6" destOrd="0" presId="urn:microsoft.com/office/officeart/2016/7/layout/VerticalDownArrowProcess"/>
    <dgm:cxn modelId="{80698B66-B917-427D-8F26-42EA49616663}" type="presParOf" srcId="{CCDC4DD5-EF59-4B07-8081-A4DDFEE8ECB5}" destId="{4F4718FA-DDE3-4DC5-8DA1-A589866CE942}" srcOrd="0" destOrd="0" presId="urn:microsoft.com/office/officeart/2016/7/layout/VerticalDownArrowProcess"/>
    <dgm:cxn modelId="{F14CC4CC-9EC2-464C-8C7E-BD8EF2594B15}" type="presParOf" srcId="{CCDC4DD5-EF59-4B07-8081-A4DDFEE8ECB5}" destId="{391C8183-5E04-441B-B0EF-93243170FDF2}" srcOrd="1" destOrd="0" presId="urn:microsoft.com/office/officeart/2016/7/layout/VerticalDownArrowProcess"/>
    <dgm:cxn modelId="{672A77AA-8B8B-43D2-999B-DA709FFFDBF1}" type="presParOf" srcId="{CCDC4DD5-EF59-4B07-8081-A4DDFEE8ECB5}" destId="{74BE3784-4870-4E1B-87C9-D81BE327CD17}" srcOrd="2" destOrd="0" presId="urn:microsoft.com/office/officeart/2016/7/layout/VerticalDownArrowProcess"/>
    <dgm:cxn modelId="{5F70C2A5-D9F1-4F9B-A679-FFC630E279AF}" type="presParOf" srcId="{677C8F2A-1783-42B3-88FB-4978C6B6F361}" destId="{CE666E45-9B1B-49C0-B625-7F1163791948}" srcOrd="7" destOrd="0" presId="urn:microsoft.com/office/officeart/2016/7/layout/VerticalDownArrowProcess"/>
    <dgm:cxn modelId="{46206283-FEB3-4421-A2CA-8479A43EF206}" type="presParOf" srcId="{677C8F2A-1783-42B3-88FB-4978C6B6F361}" destId="{00887B6F-EABA-434F-870A-ABCBF72DB981}" srcOrd="8" destOrd="0" presId="urn:microsoft.com/office/officeart/2016/7/layout/VerticalDownArrowProcess"/>
    <dgm:cxn modelId="{706AE54D-E3B2-42C8-B63F-6B02D8738103}" type="presParOf" srcId="{00887B6F-EABA-434F-870A-ABCBF72DB981}" destId="{7F77A18E-E53C-42C6-97EA-601040012C01}" srcOrd="0" destOrd="0" presId="urn:microsoft.com/office/officeart/2016/7/layout/VerticalDownArrowProcess"/>
    <dgm:cxn modelId="{7FB8E8B7-FE0F-4DD9-BC2B-56AF0CF9D801}" type="presParOf" srcId="{00887B6F-EABA-434F-870A-ABCBF72DB981}" destId="{E8F0CDC3-A241-436F-A9F3-3EA4BFE5A927}" srcOrd="1" destOrd="0" presId="urn:microsoft.com/office/officeart/2016/7/layout/VerticalDownArrowProcess"/>
    <dgm:cxn modelId="{ECF8DB1A-415C-46BF-9CB7-9DECD10E80FA}" type="presParOf" srcId="{00887B6F-EABA-434F-870A-ABCBF72DB981}" destId="{0BB93510-B65E-4CEB-8307-9F77E1363F53}" srcOrd="2" destOrd="0" presId="urn:microsoft.com/office/officeart/2016/7/layout/VerticalDownArrowProcess"/>
    <dgm:cxn modelId="{8AC12849-A4FA-4EAF-9C53-46A506EEB8BE}" type="presParOf" srcId="{677C8F2A-1783-42B3-88FB-4978C6B6F361}" destId="{FF89ABDB-C534-4471-87B5-9A64B8164EC5}" srcOrd="9" destOrd="0" presId="urn:microsoft.com/office/officeart/2016/7/layout/VerticalDownArrowProcess"/>
    <dgm:cxn modelId="{5E69374E-F128-42DC-A6B9-95AA12860B21}" type="presParOf" srcId="{677C8F2A-1783-42B3-88FB-4978C6B6F361}" destId="{3E736ABA-6255-4C3C-BF84-2F834A7B133B}" srcOrd="10" destOrd="0" presId="urn:microsoft.com/office/officeart/2016/7/layout/VerticalDownArrowProcess"/>
    <dgm:cxn modelId="{7144FDD5-F21B-4C26-8CAE-7FBCE13C5EE6}" type="presParOf" srcId="{3E736ABA-6255-4C3C-BF84-2F834A7B133B}" destId="{39A97AC3-B409-4899-A91E-AA30D4BE815C}" srcOrd="0" destOrd="0" presId="urn:microsoft.com/office/officeart/2016/7/layout/VerticalDownArrowProcess"/>
    <dgm:cxn modelId="{C33E5A7C-C715-413C-85B0-DF3B84CF260C}" type="presParOf" srcId="{3E736ABA-6255-4C3C-BF84-2F834A7B133B}" destId="{E4BB4C39-9ECC-4748-A605-3CBEE9261381}" srcOrd="1" destOrd="0" presId="urn:microsoft.com/office/officeart/2016/7/layout/VerticalDownArrowProcess"/>
    <dgm:cxn modelId="{D303BA75-6F76-4526-BB2E-7E45C7FA1B75}" type="presParOf" srcId="{3E736ABA-6255-4C3C-BF84-2F834A7B133B}" destId="{E527D7A5-7B50-4791-B0C2-C0C4DD6924D4}" srcOrd="2" destOrd="0" presId="urn:microsoft.com/office/officeart/2016/7/layout/VerticalDownArrowProcess"/>
    <dgm:cxn modelId="{E04EA2A1-DE38-4B1C-A138-CFCAD9745842}" type="presParOf" srcId="{677C8F2A-1783-42B3-88FB-4978C6B6F361}" destId="{C3561C0F-0C8C-445C-B1E6-91B40A18DCD7}" srcOrd="11" destOrd="0" presId="urn:microsoft.com/office/officeart/2016/7/layout/VerticalDownArrowProcess"/>
    <dgm:cxn modelId="{7CC5B6C6-DA7D-4487-8069-A9EE42ECAA72}" type="presParOf" srcId="{677C8F2A-1783-42B3-88FB-4978C6B6F361}" destId="{A0CE1509-2B1D-40E5-8C24-65F836723103}" srcOrd="12" destOrd="0" presId="urn:microsoft.com/office/officeart/2016/7/layout/VerticalDownArrowProcess"/>
    <dgm:cxn modelId="{189C0A8B-1074-451D-B71F-92328C8E31B0}" type="presParOf" srcId="{A0CE1509-2B1D-40E5-8C24-65F836723103}" destId="{EC445A68-1248-4447-8928-B9A60BA3F23F}" srcOrd="0" destOrd="0" presId="urn:microsoft.com/office/officeart/2016/7/layout/VerticalDownArrowProcess"/>
    <dgm:cxn modelId="{1B26F8F0-0CA7-4137-BF87-352D4513FAE4}" type="presParOf" srcId="{A0CE1509-2B1D-40E5-8C24-65F836723103}" destId="{D9F2E08D-788E-4490-BB73-C08332F52D28}" srcOrd="1" destOrd="0" presId="urn:microsoft.com/office/officeart/2016/7/layout/VerticalDownArrowProcess"/>
    <dgm:cxn modelId="{ADB6968C-3395-4B35-8E7E-BE7D21507BF7}" type="presParOf" srcId="{A0CE1509-2B1D-40E5-8C24-65F836723103}" destId="{A73BE539-88F1-4772-8B69-0AE94294CEA3}" srcOrd="2" destOrd="0" presId="urn:microsoft.com/office/officeart/2016/7/layout/VerticalDownArrowProcess"/>
    <dgm:cxn modelId="{19D62500-72C6-416A-BE40-592FE2EBF68C}" type="presParOf" srcId="{677C8F2A-1783-42B3-88FB-4978C6B6F361}" destId="{407EDBFF-B974-400B-8B59-DAE387080B43}" srcOrd="13" destOrd="0" presId="urn:microsoft.com/office/officeart/2016/7/layout/VerticalDownArrowProcess"/>
    <dgm:cxn modelId="{55DF301F-D0A8-4EA5-AD2F-F8966E895A3C}" type="presParOf" srcId="{677C8F2A-1783-42B3-88FB-4978C6B6F361}" destId="{D03CEA0F-8D3B-4E34-B474-1C2735CB990B}" srcOrd="14" destOrd="0" presId="urn:microsoft.com/office/officeart/2016/7/layout/VerticalDownArrowProcess"/>
    <dgm:cxn modelId="{BB0FC823-A98F-4C8E-8E19-EAD2C662BF0F}" type="presParOf" srcId="{D03CEA0F-8D3B-4E34-B474-1C2735CB990B}" destId="{B64FC793-9A50-49EE-ABCF-6045E60BB970}" srcOrd="0" destOrd="0" presId="urn:microsoft.com/office/officeart/2016/7/layout/VerticalDownArrowProcess"/>
    <dgm:cxn modelId="{DC7AD795-D7D4-408F-8CF7-5D553644D656}" type="presParOf" srcId="{D03CEA0F-8D3B-4E34-B474-1C2735CB990B}" destId="{C22DE968-B6A3-4E94-91CB-0350AB10F506}" srcOrd="1" destOrd="0" presId="urn:microsoft.com/office/officeart/2016/7/layout/VerticalDownArrowProcess"/>
    <dgm:cxn modelId="{5DDD4EFA-BA1E-43D2-B07E-02E82983B00D}" type="presParOf" srcId="{D03CEA0F-8D3B-4E34-B474-1C2735CB990B}" destId="{C9A07E4C-B763-4FE0-A707-BEC4EC1C1510}"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059073-3595-43B9-9E72-37ECB740EAB1}"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C2997084-9659-4D7C-8259-AC691A10E484}">
      <dgm:prSet phldrT="[Text]"/>
      <dgm:spPr/>
      <dgm:t>
        <a:bodyPr/>
        <a:lstStyle/>
        <a:p>
          <a:r>
            <a:rPr lang="en-US" dirty="0"/>
            <a:t>1964 Civil Rights Act – Title Vi</a:t>
          </a:r>
        </a:p>
      </dgm:t>
    </dgm:pt>
    <dgm:pt modelId="{CF213CAC-355E-4008-A02C-D447615C112C}" type="parTrans" cxnId="{80DE3941-56E3-4145-8AAF-94C0DF4CA944}">
      <dgm:prSet/>
      <dgm:spPr/>
      <dgm:t>
        <a:bodyPr/>
        <a:lstStyle/>
        <a:p>
          <a:endParaRPr lang="en-US"/>
        </a:p>
      </dgm:t>
    </dgm:pt>
    <dgm:pt modelId="{0A3A0EED-0141-4037-A3CE-F9B02037017D}" type="sibTrans" cxnId="{80DE3941-56E3-4145-8AAF-94C0DF4CA944}">
      <dgm:prSet/>
      <dgm:spPr/>
      <dgm:t>
        <a:bodyPr/>
        <a:lstStyle/>
        <a:p>
          <a:endParaRPr lang="en-US"/>
        </a:p>
      </dgm:t>
    </dgm:pt>
    <dgm:pt modelId="{D401342B-70D9-43FC-B5A7-C93C0A9AFEED}">
      <dgm:prSet phldrT="[Text]"/>
      <dgm:spPr/>
      <dgm:t>
        <a:bodyPr/>
        <a:lstStyle/>
        <a:p>
          <a:r>
            <a:rPr lang="en-US" dirty="0"/>
            <a:t>CLAS Standards</a:t>
          </a:r>
        </a:p>
      </dgm:t>
    </dgm:pt>
    <dgm:pt modelId="{FBB46B3E-EC66-40DC-B8CD-D22D580D95CA}" type="parTrans" cxnId="{24DC1D5C-8629-4BC2-A95A-31A6F583A524}">
      <dgm:prSet/>
      <dgm:spPr/>
      <dgm:t>
        <a:bodyPr/>
        <a:lstStyle/>
        <a:p>
          <a:endParaRPr lang="en-US"/>
        </a:p>
      </dgm:t>
    </dgm:pt>
    <dgm:pt modelId="{049390B3-776A-47DF-BF8A-765394F706C1}" type="sibTrans" cxnId="{24DC1D5C-8629-4BC2-A95A-31A6F583A524}">
      <dgm:prSet/>
      <dgm:spPr/>
      <dgm:t>
        <a:bodyPr/>
        <a:lstStyle/>
        <a:p>
          <a:endParaRPr lang="en-US"/>
        </a:p>
      </dgm:t>
    </dgm:pt>
    <dgm:pt modelId="{A7256390-006D-42ED-8DC9-FEB3E7A28284}">
      <dgm:prSet phldrT="[Text]"/>
      <dgm:spPr/>
      <dgm:t>
        <a:bodyPr/>
        <a:lstStyle/>
        <a:p>
          <a:r>
            <a:rPr lang="en-US" dirty="0"/>
            <a:t>Joint Commission</a:t>
          </a:r>
        </a:p>
      </dgm:t>
    </dgm:pt>
    <dgm:pt modelId="{BB05A884-EDBA-4FD9-8013-CBE4F6CD62CA}" type="parTrans" cxnId="{C025A875-7830-4BA5-A59A-660DEFDAD813}">
      <dgm:prSet/>
      <dgm:spPr/>
      <dgm:t>
        <a:bodyPr/>
        <a:lstStyle/>
        <a:p>
          <a:endParaRPr lang="en-US"/>
        </a:p>
      </dgm:t>
    </dgm:pt>
    <dgm:pt modelId="{53137244-29A0-48BB-A622-A209CF5F41E1}" type="sibTrans" cxnId="{C025A875-7830-4BA5-A59A-660DEFDAD813}">
      <dgm:prSet/>
      <dgm:spPr/>
      <dgm:t>
        <a:bodyPr/>
        <a:lstStyle/>
        <a:p>
          <a:endParaRPr lang="en-US"/>
        </a:p>
      </dgm:t>
    </dgm:pt>
    <dgm:pt modelId="{7BE07826-CBF3-4C6A-8415-565344DB3754}">
      <dgm:prSet phldrT="[Text]"/>
      <dgm:spPr/>
      <dgm:t>
        <a:bodyPr/>
        <a:lstStyle/>
        <a:p>
          <a:r>
            <a:rPr lang="en-US" dirty="0"/>
            <a:t>Affordable Care Act</a:t>
          </a:r>
        </a:p>
      </dgm:t>
    </dgm:pt>
    <dgm:pt modelId="{1223D8A1-12AE-42A7-B0C5-9DEE881E1AD3}" type="parTrans" cxnId="{39CAF178-E55C-4D02-8861-D0F599ACAA46}">
      <dgm:prSet/>
      <dgm:spPr/>
      <dgm:t>
        <a:bodyPr/>
        <a:lstStyle/>
        <a:p>
          <a:endParaRPr lang="en-US"/>
        </a:p>
      </dgm:t>
    </dgm:pt>
    <dgm:pt modelId="{7ABCCA22-99FC-4A52-9050-3078508F8F60}" type="sibTrans" cxnId="{39CAF178-E55C-4D02-8861-D0F599ACAA46}">
      <dgm:prSet/>
      <dgm:spPr/>
      <dgm:t>
        <a:bodyPr/>
        <a:lstStyle/>
        <a:p>
          <a:endParaRPr lang="en-US"/>
        </a:p>
      </dgm:t>
    </dgm:pt>
    <dgm:pt modelId="{2ADDC73E-D6F9-4D8A-9D20-4775C670F38F}" type="pres">
      <dgm:prSet presAssocID="{5E059073-3595-43B9-9E72-37ECB740EAB1}" presName="matrix" presStyleCnt="0">
        <dgm:presLayoutVars>
          <dgm:chMax val="1"/>
          <dgm:dir/>
          <dgm:resizeHandles val="exact"/>
        </dgm:presLayoutVars>
      </dgm:prSet>
      <dgm:spPr/>
    </dgm:pt>
    <dgm:pt modelId="{BD535AF2-03CC-483A-900C-37C06C4CC456}" type="pres">
      <dgm:prSet presAssocID="{5E059073-3595-43B9-9E72-37ECB740EAB1}" presName="diamond" presStyleLbl="bgShp" presStyleIdx="0" presStyleCnt="1"/>
      <dgm:spPr/>
    </dgm:pt>
    <dgm:pt modelId="{DF4A9596-9FF0-4090-BB43-D2B89DDDEE69}" type="pres">
      <dgm:prSet presAssocID="{5E059073-3595-43B9-9E72-37ECB740EAB1}" presName="quad1" presStyleLbl="node1" presStyleIdx="0" presStyleCnt="4">
        <dgm:presLayoutVars>
          <dgm:chMax val="0"/>
          <dgm:chPref val="0"/>
          <dgm:bulletEnabled val="1"/>
        </dgm:presLayoutVars>
      </dgm:prSet>
      <dgm:spPr/>
    </dgm:pt>
    <dgm:pt modelId="{12E94255-605E-4575-8346-6B340112F899}" type="pres">
      <dgm:prSet presAssocID="{5E059073-3595-43B9-9E72-37ECB740EAB1}" presName="quad2" presStyleLbl="node1" presStyleIdx="1" presStyleCnt="4">
        <dgm:presLayoutVars>
          <dgm:chMax val="0"/>
          <dgm:chPref val="0"/>
          <dgm:bulletEnabled val="1"/>
        </dgm:presLayoutVars>
      </dgm:prSet>
      <dgm:spPr/>
    </dgm:pt>
    <dgm:pt modelId="{7AA762BA-D6FA-4374-96F4-012197CB7789}" type="pres">
      <dgm:prSet presAssocID="{5E059073-3595-43B9-9E72-37ECB740EAB1}" presName="quad3" presStyleLbl="node1" presStyleIdx="2" presStyleCnt="4">
        <dgm:presLayoutVars>
          <dgm:chMax val="0"/>
          <dgm:chPref val="0"/>
          <dgm:bulletEnabled val="1"/>
        </dgm:presLayoutVars>
      </dgm:prSet>
      <dgm:spPr/>
    </dgm:pt>
    <dgm:pt modelId="{2B3A747D-D7A1-4988-ABEF-9C46C392321C}" type="pres">
      <dgm:prSet presAssocID="{5E059073-3595-43B9-9E72-37ECB740EAB1}" presName="quad4" presStyleLbl="node1" presStyleIdx="3" presStyleCnt="4">
        <dgm:presLayoutVars>
          <dgm:chMax val="0"/>
          <dgm:chPref val="0"/>
          <dgm:bulletEnabled val="1"/>
        </dgm:presLayoutVars>
      </dgm:prSet>
      <dgm:spPr/>
    </dgm:pt>
  </dgm:ptLst>
  <dgm:cxnLst>
    <dgm:cxn modelId="{0DCEA531-23E0-41E4-B568-9DEB2D2E2E63}" type="presOf" srcId="{A7256390-006D-42ED-8DC9-FEB3E7A28284}" destId="{7AA762BA-D6FA-4374-96F4-012197CB7789}" srcOrd="0" destOrd="0" presId="urn:microsoft.com/office/officeart/2005/8/layout/matrix3"/>
    <dgm:cxn modelId="{AD9CF337-7C71-456F-8F64-3AE1412F4DD1}" type="presOf" srcId="{5E059073-3595-43B9-9E72-37ECB740EAB1}" destId="{2ADDC73E-D6F9-4D8A-9D20-4775C670F38F}" srcOrd="0" destOrd="0" presId="urn:microsoft.com/office/officeart/2005/8/layout/matrix3"/>
    <dgm:cxn modelId="{24DC1D5C-8629-4BC2-A95A-31A6F583A524}" srcId="{5E059073-3595-43B9-9E72-37ECB740EAB1}" destId="{D401342B-70D9-43FC-B5A7-C93C0A9AFEED}" srcOrd="1" destOrd="0" parTransId="{FBB46B3E-EC66-40DC-B8CD-D22D580D95CA}" sibTransId="{049390B3-776A-47DF-BF8A-765394F706C1}"/>
    <dgm:cxn modelId="{80DE3941-56E3-4145-8AAF-94C0DF4CA944}" srcId="{5E059073-3595-43B9-9E72-37ECB740EAB1}" destId="{C2997084-9659-4D7C-8259-AC691A10E484}" srcOrd="0" destOrd="0" parTransId="{CF213CAC-355E-4008-A02C-D447615C112C}" sibTransId="{0A3A0EED-0141-4037-A3CE-F9B02037017D}"/>
    <dgm:cxn modelId="{C025A875-7830-4BA5-A59A-660DEFDAD813}" srcId="{5E059073-3595-43B9-9E72-37ECB740EAB1}" destId="{A7256390-006D-42ED-8DC9-FEB3E7A28284}" srcOrd="2" destOrd="0" parTransId="{BB05A884-EDBA-4FD9-8013-CBE4F6CD62CA}" sibTransId="{53137244-29A0-48BB-A622-A209CF5F41E1}"/>
    <dgm:cxn modelId="{7F8FA858-FDDF-4706-AC6E-1F001F430870}" type="presOf" srcId="{7BE07826-CBF3-4C6A-8415-565344DB3754}" destId="{2B3A747D-D7A1-4988-ABEF-9C46C392321C}" srcOrd="0" destOrd="0" presId="urn:microsoft.com/office/officeart/2005/8/layout/matrix3"/>
    <dgm:cxn modelId="{39CAF178-E55C-4D02-8861-D0F599ACAA46}" srcId="{5E059073-3595-43B9-9E72-37ECB740EAB1}" destId="{7BE07826-CBF3-4C6A-8415-565344DB3754}" srcOrd="3" destOrd="0" parTransId="{1223D8A1-12AE-42A7-B0C5-9DEE881E1AD3}" sibTransId="{7ABCCA22-99FC-4A52-9050-3078508F8F60}"/>
    <dgm:cxn modelId="{410FACB0-60D0-4EA0-AAAA-71DC2F098060}" type="presOf" srcId="{D401342B-70D9-43FC-B5A7-C93C0A9AFEED}" destId="{12E94255-605E-4575-8346-6B340112F899}" srcOrd="0" destOrd="0" presId="urn:microsoft.com/office/officeart/2005/8/layout/matrix3"/>
    <dgm:cxn modelId="{B5CE4BB6-E6DD-4DFC-9873-FDA8CFE4E27D}" type="presOf" srcId="{C2997084-9659-4D7C-8259-AC691A10E484}" destId="{DF4A9596-9FF0-4090-BB43-D2B89DDDEE69}" srcOrd="0" destOrd="0" presId="urn:microsoft.com/office/officeart/2005/8/layout/matrix3"/>
    <dgm:cxn modelId="{1841504B-E597-4848-B664-DAF36791AE80}" type="presParOf" srcId="{2ADDC73E-D6F9-4D8A-9D20-4775C670F38F}" destId="{BD535AF2-03CC-483A-900C-37C06C4CC456}" srcOrd="0" destOrd="0" presId="urn:microsoft.com/office/officeart/2005/8/layout/matrix3"/>
    <dgm:cxn modelId="{B330A175-BAD4-46AB-970C-061D4D735BC2}" type="presParOf" srcId="{2ADDC73E-D6F9-4D8A-9D20-4775C670F38F}" destId="{DF4A9596-9FF0-4090-BB43-D2B89DDDEE69}" srcOrd="1" destOrd="0" presId="urn:microsoft.com/office/officeart/2005/8/layout/matrix3"/>
    <dgm:cxn modelId="{297BC46A-EA1A-494E-BAC7-2212B4E3657D}" type="presParOf" srcId="{2ADDC73E-D6F9-4D8A-9D20-4775C670F38F}" destId="{12E94255-605E-4575-8346-6B340112F899}" srcOrd="2" destOrd="0" presId="urn:microsoft.com/office/officeart/2005/8/layout/matrix3"/>
    <dgm:cxn modelId="{89F89317-4BF4-4D3F-AC6E-4FF60158B2BD}" type="presParOf" srcId="{2ADDC73E-D6F9-4D8A-9D20-4775C670F38F}" destId="{7AA762BA-D6FA-4374-96F4-012197CB7789}" srcOrd="3" destOrd="0" presId="urn:microsoft.com/office/officeart/2005/8/layout/matrix3"/>
    <dgm:cxn modelId="{7D9D8A23-A34D-407E-AB3E-9EE5E60EF6AC}" type="presParOf" srcId="{2ADDC73E-D6F9-4D8A-9D20-4775C670F38F}" destId="{2B3A747D-D7A1-4988-ABEF-9C46C392321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92C65C-278C-4566-887F-B9ED402E319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D2A2793-B9F7-4739-AE26-543C2418F1EF}">
      <dgm:prSet/>
      <dgm:spPr/>
      <dgm:t>
        <a:bodyPr/>
        <a:lstStyle/>
        <a:p>
          <a:r>
            <a:rPr lang="en-US" dirty="0"/>
            <a:t>How many terms did you recognize?</a:t>
          </a:r>
        </a:p>
      </dgm:t>
    </dgm:pt>
    <dgm:pt modelId="{B8CE190A-9FC6-4FFA-B06E-1691859B64EF}" type="parTrans" cxnId="{D22DBBD3-283C-4BAE-8F9F-CA070E0B4F77}">
      <dgm:prSet/>
      <dgm:spPr/>
      <dgm:t>
        <a:bodyPr/>
        <a:lstStyle/>
        <a:p>
          <a:endParaRPr lang="en-US"/>
        </a:p>
      </dgm:t>
    </dgm:pt>
    <dgm:pt modelId="{2BB88411-11D5-42C0-A3BB-A06F5837BD34}" type="sibTrans" cxnId="{D22DBBD3-283C-4BAE-8F9F-CA070E0B4F77}">
      <dgm:prSet/>
      <dgm:spPr/>
      <dgm:t>
        <a:bodyPr/>
        <a:lstStyle/>
        <a:p>
          <a:endParaRPr lang="en-US"/>
        </a:p>
      </dgm:t>
    </dgm:pt>
    <dgm:pt modelId="{A88E4638-AF78-40E4-8A11-57E147C2C3DE}">
      <dgm:prSet/>
      <dgm:spPr/>
      <dgm:t>
        <a:bodyPr/>
        <a:lstStyle/>
        <a:p>
          <a:r>
            <a:rPr lang="en-US" dirty="0"/>
            <a:t>Were you able to identify an equivalent in your target language? How would you handle the interpretation if unknown?</a:t>
          </a:r>
        </a:p>
      </dgm:t>
    </dgm:pt>
    <dgm:pt modelId="{6690FCAE-D29A-439F-A2BA-5368486515BF}" type="parTrans" cxnId="{08191F46-4E1A-48BA-822E-CD5322CD357C}">
      <dgm:prSet/>
      <dgm:spPr/>
      <dgm:t>
        <a:bodyPr/>
        <a:lstStyle/>
        <a:p>
          <a:endParaRPr lang="en-US"/>
        </a:p>
      </dgm:t>
    </dgm:pt>
    <dgm:pt modelId="{85393087-51D5-40DC-93C8-6E98E2E8297B}" type="sibTrans" cxnId="{08191F46-4E1A-48BA-822E-CD5322CD357C}">
      <dgm:prSet/>
      <dgm:spPr/>
      <dgm:t>
        <a:bodyPr/>
        <a:lstStyle/>
        <a:p>
          <a:endParaRPr lang="en-US"/>
        </a:p>
      </dgm:t>
    </dgm:pt>
    <dgm:pt modelId="{2FD00FC2-406F-4A04-999A-ACF839705E2E}" type="pres">
      <dgm:prSet presAssocID="{D992C65C-278C-4566-887F-B9ED402E3190}" presName="root" presStyleCnt="0">
        <dgm:presLayoutVars>
          <dgm:dir/>
          <dgm:resizeHandles val="exact"/>
        </dgm:presLayoutVars>
      </dgm:prSet>
      <dgm:spPr/>
    </dgm:pt>
    <dgm:pt modelId="{0906500C-3BFB-4C17-A5A5-D9547AC8A17A}" type="pres">
      <dgm:prSet presAssocID="{DD2A2793-B9F7-4739-AE26-543C2418F1EF}" presName="compNode" presStyleCnt="0"/>
      <dgm:spPr/>
    </dgm:pt>
    <dgm:pt modelId="{A58AA442-C210-47EE-ADF3-8E3A44207DD7}" type="pres">
      <dgm:prSet presAssocID="{DD2A2793-B9F7-4739-AE26-543C2418F1EF}" presName="bgRect" presStyleLbl="bgShp" presStyleIdx="0" presStyleCnt="2"/>
      <dgm:spPr/>
    </dgm:pt>
    <dgm:pt modelId="{FE112F9B-1C85-47AD-9AF2-9C0984572411}" type="pres">
      <dgm:prSet presAssocID="{DD2A2793-B9F7-4739-AE26-543C2418F1E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218B18B9-4DAE-4FCF-BD19-30433BBB9298}" type="pres">
      <dgm:prSet presAssocID="{DD2A2793-B9F7-4739-AE26-543C2418F1EF}" presName="spaceRect" presStyleCnt="0"/>
      <dgm:spPr/>
    </dgm:pt>
    <dgm:pt modelId="{D52CCC64-35E2-4B2F-9995-9F0ACBFE5BEC}" type="pres">
      <dgm:prSet presAssocID="{DD2A2793-B9F7-4739-AE26-543C2418F1EF}" presName="parTx" presStyleLbl="revTx" presStyleIdx="0" presStyleCnt="2">
        <dgm:presLayoutVars>
          <dgm:chMax val="0"/>
          <dgm:chPref val="0"/>
        </dgm:presLayoutVars>
      </dgm:prSet>
      <dgm:spPr/>
    </dgm:pt>
    <dgm:pt modelId="{9FF3ADE6-CA61-4D90-B7A6-E0286BB33CC5}" type="pres">
      <dgm:prSet presAssocID="{2BB88411-11D5-42C0-A3BB-A06F5837BD34}" presName="sibTrans" presStyleCnt="0"/>
      <dgm:spPr/>
    </dgm:pt>
    <dgm:pt modelId="{78FA0222-F074-45F3-95AB-4A2365BD0EF7}" type="pres">
      <dgm:prSet presAssocID="{A88E4638-AF78-40E4-8A11-57E147C2C3DE}" presName="compNode" presStyleCnt="0"/>
      <dgm:spPr/>
    </dgm:pt>
    <dgm:pt modelId="{57FBC7BB-CE47-48B2-BED5-8111FA81ACD0}" type="pres">
      <dgm:prSet presAssocID="{A88E4638-AF78-40E4-8A11-57E147C2C3DE}" presName="bgRect" presStyleLbl="bgShp" presStyleIdx="1" presStyleCnt="2"/>
      <dgm:spPr/>
    </dgm:pt>
    <dgm:pt modelId="{9F4C94D5-70E6-4818-883A-51454F5604DC}" type="pres">
      <dgm:prSet presAssocID="{A88E4638-AF78-40E4-8A11-57E147C2C3D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ext>
      </dgm:extLst>
    </dgm:pt>
    <dgm:pt modelId="{43DABA13-D61D-4651-B63A-552974B46B07}" type="pres">
      <dgm:prSet presAssocID="{A88E4638-AF78-40E4-8A11-57E147C2C3DE}" presName="spaceRect" presStyleCnt="0"/>
      <dgm:spPr/>
    </dgm:pt>
    <dgm:pt modelId="{C37C652D-CCF6-40B3-9CFE-2530260CFA93}" type="pres">
      <dgm:prSet presAssocID="{A88E4638-AF78-40E4-8A11-57E147C2C3DE}" presName="parTx" presStyleLbl="revTx" presStyleIdx="1" presStyleCnt="2">
        <dgm:presLayoutVars>
          <dgm:chMax val="0"/>
          <dgm:chPref val="0"/>
        </dgm:presLayoutVars>
      </dgm:prSet>
      <dgm:spPr/>
    </dgm:pt>
  </dgm:ptLst>
  <dgm:cxnLst>
    <dgm:cxn modelId="{F06D2636-F2A1-4CC4-9BA1-2A8420FDC9CF}" type="presOf" srcId="{D992C65C-278C-4566-887F-B9ED402E3190}" destId="{2FD00FC2-406F-4A04-999A-ACF839705E2E}" srcOrd="0" destOrd="0" presId="urn:microsoft.com/office/officeart/2018/2/layout/IconVerticalSolidList"/>
    <dgm:cxn modelId="{F5C48A38-3CFC-4551-89DF-31A068320C4D}" type="presOf" srcId="{A88E4638-AF78-40E4-8A11-57E147C2C3DE}" destId="{C37C652D-CCF6-40B3-9CFE-2530260CFA93}" srcOrd="0" destOrd="0" presId="urn:microsoft.com/office/officeart/2018/2/layout/IconVerticalSolidList"/>
    <dgm:cxn modelId="{08191F46-4E1A-48BA-822E-CD5322CD357C}" srcId="{D992C65C-278C-4566-887F-B9ED402E3190}" destId="{A88E4638-AF78-40E4-8A11-57E147C2C3DE}" srcOrd="1" destOrd="0" parTransId="{6690FCAE-D29A-439F-A2BA-5368486515BF}" sibTransId="{85393087-51D5-40DC-93C8-6E98E2E8297B}"/>
    <dgm:cxn modelId="{8F031D57-9103-48F4-97C0-BFBC09118FBB}" type="presOf" srcId="{DD2A2793-B9F7-4739-AE26-543C2418F1EF}" destId="{D52CCC64-35E2-4B2F-9995-9F0ACBFE5BEC}" srcOrd="0" destOrd="0" presId="urn:microsoft.com/office/officeart/2018/2/layout/IconVerticalSolidList"/>
    <dgm:cxn modelId="{D22DBBD3-283C-4BAE-8F9F-CA070E0B4F77}" srcId="{D992C65C-278C-4566-887F-B9ED402E3190}" destId="{DD2A2793-B9F7-4739-AE26-543C2418F1EF}" srcOrd="0" destOrd="0" parTransId="{B8CE190A-9FC6-4FFA-B06E-1691859B64EF}" sibTransId="{2BB88411-11D5-42C0-A3BB-A06F5837BD34}"/>
    <dgm:cxn modelId="{48B42725-EFA0-47BB-9901-45CDA8766A81}" type="presParOf" srcId="{2FD00FC2-406F-4A04-999A-ACF839705E2E}" destId="{0906500C-3BFB-4C17-A5A5-D9547AC8A17A}" srcOrd="0" destOrd="0" presId="urn:microsoft.com/office/officeart/2018/2/layout/IconVerticalSolidList"/>
    <dgm:cxn modelId="{C0E233FB-A282-469B-8768-D0377D3CD0E4}" type="presParOf" srcId="{0906500C-3BFB-4C17-A5A5-D9547AC8A17A}" destId="{A58AA442-C210-47EE-ADF3-8E3A44207DD7}" srcOrd="0" destOrd="0" presId="urn:microsoft.com/office/officeart/2018/2/layout/IconVerticalSolidList"/>
    <dgm:cxn modelId="{10751431-2229-47CD-92A1-45CEF598AE75}" type="presParOf" srcId="{0906500C-3BFB-4C17-A5A5-D9547AC8A17A}" destId="{FE112F9B-1C85-47AD-9AF2-9C0984572411}" srcOrd="1" destOrd="0" presId="urn:microsoft.com/office/officeart/2018/2/layout/IconVerticalSolidList"/>
    <dgm:cxn modelId="{0AE7DC78-CF0B-4088-B6B9-A4E8A4FC657A}" type="presParOf" srcId="{0906500C-3BFB-4C17-A5A5-D9547AC8A17A}" destId="{218B18B9-4DAE-4FCF-BD19-30433BBB9298}" srcOrd="2" destOrd="0" presId="urn:microsoft.com/office/officeart/2018/2/layout/IconVerticalSolidList"/>
    <dgm:cxn modelId="{C0BF9C03-A535-4D12-9793-501F6E530F1C}" type="presParOf" srcId="{0906500C-3BFB-4C17-A5A5-D9547AC8A17A}" destId="{D52CCC64-35E2-4B2F-9995-9F0ACBFE5BEC}" srcOrd="3" destOrd="0" presId="urn:microsoft.com/office/officeart/2018/2/layout/IconVerticalSolidList"/>
    <dgm:cxn modelId="{139A9A23-6462-47DE-8B67-447D2BE0B449}" type="presParOf" srcId="{2FD00FC2-406F-4A04-999A-ACF839705E2E}" destId="{9FF3ADE6-CA61-4D90-B7A6-E0286BB33CC5}" srcOrd="1" destOrd="0" presId="urn:microsoft.com/office/officeart/2018/2/layout/IconVerticalSolidList"/>
    <dgm:cxn modelId="{824817AE-F8F4-4256-ACBA-280BBC62C003}" type="presParOf" srcId="{2FD00FC2-406F-4A04-999A-ACF839705E2E}" destId="{78FA0222-F074-45F3-95AB-4A2365BD0EF7}" srcOrd="2" destOrd="0" presId="urn:microsoft.com/office/officeart/2018/2/layout/IconVerticalSolidList"/>
    <dgm:cxn modelId="{20E6212B-572C-412C-9C86-F02E734F6D70}" type="presParOf" srcId="{78FA0222-F074-45F3-95AB-4A2365BD0EF7}" destId="{57FBC7BB-CE47-48B2-BED5-8111FA81ACD0}" srcOrd="0" destOrd="0" presId="urn:microsoft.com/office/officeart/2018/2/layout/IconVerticalSolidList"/>
    <dgm:cxn modelId="{5F3AF5F3-87C1-45A5-8185-5685B09D6B8D}" type="presParOf" srcId="{78FA0222-F074-45F3-95AB-4A2365BD0EF7}" destId="{9F4C94D5-70E6-4818-883A-51454F5604DC}" srcOrd="1" destOrd="0" presId="urn:microsoft.com/office/officeart/2018/2/layout/IconVerticalSolidList"/>
    <dgm:cxn modelId="{980D3ED3-6EFF-47C2-98EA-D68D217B379C}" type="presParOf" srcId="{78FA0222-F074-45F3-95AB-4A2365BD0EF7}" destId="{43DABA13-D61D-4651-B63A-552974B46B07}" srcOrd="2" destOrd="0" presId="urn:microsoft.com/office/officeart/2018/2/layout/IconVerticalSolidList"/>
    <dgm:cxn modelId="{8AA2D1FA-FE04-428F-855B-08F4460EB0DA}" type="presParOf" srcId="{78FA0222-F074-45F3-95AB-4A2365BD0EF7}" destId="{C37C652D-CCF6-40B3-9CFE-2530260CFA9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2E6E77-4C36-491A-ABE5-80E6B41E5021}"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73FCEE43-AD6A-4C9F-A341-F97A14559681}">
      <dgm:prSet/>
      <dgm:spPr/>
      <dgm:t>
        <a:bodyPr/>
        <a:lstStyle/>
        <a:p>
          <a:r>
            <a:rPr lang="en-US" b="1"/>
            <a:t>Deletion/Omission of information</a:t>
          </a:r>
          <a:endParaRPr lang="en-US"/>
        </a:p>
      </dgm:t>
    </dgm:pt>
    <dgm:pt modelId="{85FB7754-150E-4418-8187-1D0F4F8C18C1}" type="parTrans" cxnId="{92F6E41F-C9B2-4985-A30B-24AF5A8AB691}">
      <dgm:prSet/>
      <dgm:spPr/>
      <dgm:t>
        <a:bodyPr/>
        <a:lstStyle/>
        <a:p>
          <a:endParaRPr lang="en-US"/>
        </a:p>
      </dgm:t>
    </dgm:pt>
    <dgm:pt modelId="{71159683-AFF8-4A5A-88E9-DA5A2A92E304}" type="sibTrans" cxnId="{92F6E41F-C9B2-4985-A30B-24AF5A8AB691}">
      <dgm:prSet/>
      <dgm:spPr/>
      <dgm:t>
        <a:bodyPr/>
        <a:lstStyle/>
        <a:p>
          <a:endParaRPr lang="en-US"/>
        </a:p>
      </dgm:t>
    </dgm:pt>
    <dgm:pt modelId="{80752201-4909-4A09-A630-BC15C9EE846A}">
      <dgm:prSet/>
      <dgm:spPr/>
      <dgm:t>
        <a:bodyPr/>
        <a:lstStyle/>
        <a:p>
          <a:r>
            <a:rPr lang="en-US" b="1"/>
            <a:t>Paraphrasing</a:t>
          </a:r>
          <a:endParaRPr lang="en-US"/>
        </a:p>
      </dgm:t>
    </dgm:pt>
    <dgm:pt modelId="{23EA8C3B-1484-44EA-BD7C-929D9F3C85C9}" type="parTrans" cxnId="{0150A82B-A057-4517-B35D-D1922466784F}">
      <dgm:prSet/>
      <dgm:spPr/>
      <dgm:t>
        <a:bodyPr/>
        <a:lstStyle/>
        <a:p>
          <a:endParaRPr lang="en-US"/>
        </a:p>
      </dgm:t>
    </dgm:pt>
    <dgm:pt modelId="{720AEC5B-C2A1-4615-B6A7-777DD3F3DD07}" type="sibTrans" cxnId="{0150A82B-A057-4517-B35D-D1922466784F}">
      <dgm:prSet/>
      <dgm:spPr/>
      <dgm:t>
        <a:bodyPr/>
        <a:lstStyle/>
        <a:p>
          <a:endParaRPr lang="en-US"/>
        </a:p>
      </dgm:t>
    </dgm:pt>
    <dgm:pt modelId="{2C627FE7-CF75-49AA-81B0-B0143E7128D7}">
      <dgm:prSet/>
      <dgm:spPr/>
      <dgm:t>
        <a:bodyPr/>
        <a:lstStyle/>
        <a:p>
          <a:r>
            <a:rPr lang="en-US" b="1"/>
            <a:t>Lack of translatable words or concepts</a:t>
          </a:r>
          <a:endParaRPr lang="en-US"/>
        </a:p>
      </dgm:t>
    </dgm:pt>
    <dgm:pt modelId="{4111BFA8-12A2-488E-961E-BE438CF075A5}" type="parTrans" cxnId="{596EF884-963F-4BDF-8B2C-AF85A5B0AC63}">
      <dgm:prSet/>
      <dgm:spPr/>
      <dgm:t>
        <a:bodyPr/>
        <a:lstStyle/>
        <a:p>
          <a:endParaRPr lang="en-US"/>
        </a:p>
      </dgm:t>
    </dgm:pt>
    <dgm:pt modelId="{BBFB7502-1609-4E57-AEB8-F595781B14C2}" type="sibTrans" cxnId="{596EF884-963F-4BDF-8B2C-AF85A5B0AC63}">
      <dgm:prSet/>
      <dgm:spPr/>
      <dgm:t>
        <a:bodyPr/>
        <a:lstStyle/>
        <a:p>
          <a:endParaRPr lang="en-US"/>
        </a:p>
      </dgm:t>
    </dgm:pt>
    <dgm:pt modelId="{16C78C7F-FA2E-476C-8424-11FF2AC96782}">
      <dgm:prSet/>
      <dgm:spPr/>
      <dgm:t>
        <a:bodyPr/>
        <a:lstStyle/>
        <a:p>
          <a:r>
            <a:rPr lang="en-US" b="1"/>
            <a:t>Side Conversations </a:t>
          </a:r>
          <a:endParaRPr lang="en-US"/>
        </a:p>
      </dgm:t>
    </dgm:pt>
    <dgm:pt modelId="{7FA83842-9EBF-43D0-8C6D-E26411531EF1}" type="parTrans" cxnId="{5FADD0BD-F2BE-42FA-8659-806FD528B5C0}">
      <dgm:prSet/>
      <dgm:spPr/>
      <dgm:t>
        <a:bodyPr/>
        <a:lstStyle/>
        <a:p>
          <a:endParaRPr lang="en-US"/>
        </a:p>
      </dgm:t>
    </dgm:pt>
    <dgm:pt modelId="{CDEC5915-DD82-43A3-992D-FD1C6861EFCC}" type="sibTrans" cxnId="{5FADD0BD-F2BE-42FA-8659-806FD528B5C0}">
      <dgm:prSet/>
      <dgm:spPr/>
      <dgm:t>
        <a:bodyPr/>
        <a:lstStyle/>
        <a:p>
          <a:endParaRPr lang="en-US"/>
        </a:p>
      </dgm:t>
    </dgm:pt>
    <dgm:pt modelId="{93932C33-E5CB-4483-AE74-22E8A161A107}">
      <dgm:prSet/>
      <dgm:spPr/>
      <dgm:t>
        <a:bodyPr/>
        <a:lstStyle/>
        <a:p>
          <a:r>
            <a:rPr lang="en-US" b="1"/>
            <a:t>Lack of familiarity with terminology</a:t>
          </a:r>
          <a:endParaRPr lang="en-US"/>
        </a:p>
      </dgm:t>
    </dgm:pt>
    <dgm:pt modelId="{1203501E-4756-45CF-9094-FC648A8575B6}" type="parTrans" cxnId="{CCC8FBA3-F4A9-4464-883C-4796EA1ACC19}">
      <dgm:prSet/>
      <dgm:spPr/>
      <dgm:t>
        <a:bodyPr/>
        <a:lstStyle/>
        <a:p>
          <a:endParaRPr lang="en-US"/>
        </a:p>
      </dgm:t>
    </dgm:pt>
    <dgm:pt modelId="{8D34BA1F-9AB1-4953-AD7E-2E5ABD41A2B8}" type="sibTrans" cxnId="{CCC8FBA3-F4A9-4464-883C-4796EA1ACC19}">
      <dgm:prSet/>
      <dgm:spPr/>
      <dgm:t>
        <a:bodyPr/>
        <a:lstStyle/>
        <a:p>
          <a:endParaRPr lang="en-US"/>
        </a:p>
      </dgm:t>
    </dgm:pt>
    <dgm:pt modelId="{8D8ABD0B-0528-407D-A425-EE0E4B027EF0}">
      <dgm:prSet/>
      <dgm:spPr/>
      <dgm:t>
        <a:bodyPr/>
        <a:lstStyle/>
        <a:p>
          <a:r>
            <a:rPr lang="en-US" b="1"/>
            <a:t>Inability to detect paralinguistic or nonverbal cultural behavior</a:t>
          </a:r>
          <a:endParaRPr lang="en-US"/>
        </a:p>
      </dgm:t>
    </dgm:pt>
    <dgm:pt modelId="{F3167990-5650-4E7C-8DF9-CE77550A5CB5}" type="parTrans" cxnId="{711D5EDA-07F4-4E5D-B594-C78441AA4AF6}">
      <dgm:prSet/>
      <dgm:spPr/>
      <dgm:t>
        <a:bodyPr/>
        <a:lstStyle/>
        <a:p>
          <a:endParaRPr lang="en-US"/>
        </a:p>
      </dgm:t>
    </dgm:pt>
    <dgm:pt modelId="{8FFEC3B6-D7C7-4E48-A852-801155AD0A55}" type="sibTrans" cxnId="{711D5EDA-07F4-4E5D-B594-C78441AA4AF6}">
      <dgm:prSet/>
      <dgm:spPr/>
      <dgm:t>
        <a:bodyPr/>
        <a:lstStyle/>
        <a:p>
          <a:endParaRPr lang="en-US"/>
        </a:p>
      </dgm:t>
    </dgm:pt>
    <dgm:pt modelId="{7731547E-FEE8-474D-BA65-533A5FB2E310}" type="pres">
      <dgm:prSet presAssocID="{5B2E6E77-4C36-491A-ABE5-80E6B41E5021}" presName="linear" presStyleCnt="0">
        <dgm:presLayoutVars>
          <dgm:animLvl val="lvl"/>
          <dgm:resizeHandles val="exact"/>
        </dgm:presLayoutVars>
      </dgm:prSet>
      <dgm:spPr/>
    </dgm:pt>
    <dgm:pt modelId="{E3EDE44C-450C-4604-822A-FF5FF51DEE75}" type="pres">
      <dgm:prSet presAssocID="{73FCEE43-AD6A-4C9F-A341-F97A14559681}" presName="parentText" presStyleLbl="node1" presStyleIdx="0" presStyleCnt="6" custLinFactNeighborX="69" custLinFactNeighborY="33752">
        <dgm:presLayoutVars>
          <dgm:chMax val="0"/>
          <dgm:bulletEnabled val="1"/>
        </dgm:presLayoutVars>
      </dgm:prSet>
      <dgm:spPr/>
    </dgm:pt>
    <dgm:pt modelId="{C1842868-7538-4244-A8F8-57FEFA355CE0}" type="pres">
      <dgm:prSet presAssocID="{71159683-AFF8-4A5A-88E9-DA5A2A92E304}" presName="spacer" presStyleCnt="0"/>
      <dgm:spPr/>
    </dgm:pt>
    <dgm:pt modelId="{E50C4D88-E9D9-4546-B2E9-B189C8C6800B}" type="pres">
      <dgm:prSet presAssocID="{80752201-4909-4A09-A630-BC15C9EE846A}" presName="parentText" presStyleLbl="node1" presStyleIdx="1" presStyleCnt="6">
        <dgm:presLayoutVars>
          <dgm:chMax val="0"/>
          <dgm:bulletEnabled val="1"/>
        </dgm:presLayoutVars>
      </dgm:prSet>
      <dgm:spPr/>
    </dgm:pt>
    <dgm:pt modelId="{B3292CA9-52C7-40F6-8569-C7437FCD49CF}" type="pres">
      <dgm:prSet presAssocID="{720AEC5B-C2A1-4615-B6A7-777DD3F3DD07}" presName="spacer" presStyleCnt="0"/>
      <dgm:spPr/>
    </dgm:pt>
    <dgm:pt modelId="{270DD41B-D9A0-4C2D-B9B1-6D36148D655C}" type="pres">
      <dgm:prSet presAssocID="{2C627FE7-CF75-49AA-81B0-B0143E7128D7}" presName="parentText" presStyleLbl="node1" presStyleIdx="2" presStyleCnt="6">
        <dgm:presLayoutVars>
          <dgm:chMax val="0"/>
          <dgm:bulletEnabled val="1"/>
        </dgm:presLayoutVars>
      </dgm:prSet>
      <dgm:spPr/>
    </dgm:pt>
    <dgm:pt modelId="{F4CEE5E6-D3A8-41F0-8FE1-72C40CE54A06}" type="pres">
      <dgm:prSet presAssocID="{BBFB7502-1609-4E57-AEB8-F595781B14C2}" presName="spacer" presStyleCnt="0"/>
      <dgm:spPr/>
    </dgm:pt>
    <dgm:pt modelId="{B894A50C-C90A-4B0A-AB74-CF13696D6B9C}" type="pres">
      <dgm:prSet presAssocID="{16C78C7F-FA2E-476C-8424-11FF2AC96782}" presName="parentText" presStyleLbl="node1" presStyleIdx="3" presStyleCnt="6">
        <dgm:presLayoutVars>
          <dgm:chMax val="0"/>
          <dgm:bulletEnabled val="1"/>
        </dgm:presLayoutVars>
      </dgm:prSet>
      <dgm:spPr/>
    </dgm:pt>
    <dgm:pt modelId="{972DF4B1-C76F-46BD-9926-D73EC11FFC05}" type="pres">
      <dgm:prSet presAssocID="{CDEC5915-DD82-43A3-992D-FD1C6861EFCC}" presName="spacer" presStyleCnt="0"/>
      <dgm:spPr/>
    </dgm:pt>
    <dgm:pt modelId="{CE75100F-2769-40B3-A01A-B597640387C0}" type="pres">
      <dgm:prSet presAssocID="{93932C33-E5CB-4483-AE74-22E8A161A107}" presName="parentText" presStyleLbl="node1" presStyleIdx="4" presStyleCnt="6">
        <dgm:presLayoutVars>
          <dgm:chMax val="0"/>
          <dgm:bulletEnabled val="1"/>
        </dgm:presLayoutVars>
      </dgm:prSet>
      <dgm:spPr/>
    </dgm:pt>
    <dgm:pt modelId="{A63BBF17-A798-4F49-A851-1398B391235C}" type="pres">
      <dgm:prSet presAssocID="{8D34BA1F-9AB1-4953-AD7E-2E5ABD41A2B8}" presName="spacer" presStyleCnt="0"/>
      <dgm:spPr/>
    </dgm:pt>
    <dgm:pt modelId="{2E0354B3-92BA-4A73-8D84-170A7DAA23C0}" type="pres">
      <dgm:prSet presAssocID="{8D8ABD0B-0528-407D-A425-EE0E4B027EF0}" presName="parentText" presStyleLbl="node1" presStyleIdx="5" presStyleCnt="6">
        <dgm:presLayoutVars>
          <dgm:chMax val="0"/>
          <dgm:bulletEnabled val="1"/>
        </dgm:presLayoutVars>
      </dgm:prSet>
      <dgm:spPr/>
    </dgm:pt>
  </dgm:ptLst>
  <dgm:cxnLst>
    <dgm:cxn modelId="{92F6E41F-C9B2-4985-A30B-24AF5A8AB691}" srcId="{5B2E6E77-4C36-491A-ABE5-80E6B41E5021}" destId="{73FCEE43-AD6A-4C9F-A341-F97A14559681}" srcOrd="0" destOrd="0" parTransId="{85FB7754-150E-4418-8187-1D0F4F8C18C1}" sibTransId="{71159683-AFF8-4A5A-88E9-DA5A2A92E304}"/>
    <dgm:cxn modelId="{0150A82B-A057-4517-B35D-D1922466784F}" srcId="{5B2E6E77-4C36-491A-ABE5-80E6B41E5021}" destId="{80752201-4909-4A09-A630-BC15C9EE846A}" srcOrd="1" destOrd="0" parTransId="{23EA8C3B-1484-44EA-BD7C-929D9F3C85C9}" sibTransId="{720AEC5B-C2A1-4615-B6A7-777DD3F3DD07}"/>
    <dgm:cxn modelId="{7D409F4A-8A7C-4BFC-9117-75CA6AB5BEA3}" type="presOf" srcId="{8D8ABD0B-0528-407D-A425-EE0E4B027EF0}" destId="{2E0354B3-92BA-4A73-8D84-170A7DAA23C0}" srcOrd="0" destOrd="0" presId="urn:microsoft.com/office/officeart/2005/8/layout/vList2"/>
    <dgm:cxn modelId="{669E4659-E0C2-437F-BB2F-2A6CBEE053BC}" type="presOf" srcId="{2C627FE7-CF75-49AA-81B0-B0143E7128D7}" destId="{270DD41B-D9A0-4C2D-B9B1-6D36148D655C}" srcOrd="0" destOrd="0" presId="urn:microsoft.com/office/officeart/2005/8/layout/vList2"/>
    <dgm:cxn modelId="{77EC167F-3210-4CFC-BF11-293FDF6E3FD2}" type="presOf" srcId="{16C78C7F-FA2E-476C-8424-11FF2AC96782}" destId="{B894A50C-C90A-4B0A-AB74-CF13696D6B9C}" srcOrd="0" destOrd="0" presId="urn:microsoft.com/office/officeart/2005/8/layout/vList2"/>
    <dgm:cxn modelId="{596EF884-963F-4BDF-8B2C-AF85A5B0AC63}" srcId="{5B2E6E77-4C36-491A-ABE5-80E6B41E5021}" destId="{2C627FE7-CF75-49AA-81B0-B0143E7128D7}" srcOrd="2" destOrd="0" parTransId="{4111BFA8-12A2-488E-961E-BE438CF075A5}" sibTransId="{BBFB7502-1609-4E57-AEB8-F595781B14C2}"/>
    <dgm:cxn modelId="{F663E299-DB3A-474E-B714-B40B169C8D0A}" type="presOf" srcId="{73FCEE43-AD6A-4C9F-A341-F97A14559681}" destId="{E3EDE44C-450C-4604-822A-FF5FF51DEE75}" srcOrd="0" destOrd="0" presId="urn:microsoft.com/office/officeart/2005/8/layout/vList2"/>
    <dgm:cxn modelId="{CCC8FBA3-F4A9-4464-883C-4796EA1ACC19}" srcId="{5B2E6E77-4C36-491A-ABE5-80E6B41E5021}" destId="{93932C33-E5CB-4483-AE74-22E8A161A107}" srcOrd="4" destOrd="0" parTransId="{1203501E-4756-45CF-9094-FC648A8575B6}" sibTransId="{8D34BA1F-9AB1-4953-AD7E-2E5ABD41A2B8}"/>
    <dgm:cxn modelId="{C36981AB-4E76-4020-BB51-31580B9A2EB0}" type="presOf" srcId="{93932C33-E5CB-4483-AE74-22E8A161A107}" destId="{CE75100F-2769-40B3-A01A-B597640387C0}" srcOrd="0" destOrd="0" presId="urn:microsoft.com/office/officeart/2005/8/layout/vList2"/>
    <dgm:cxn modelId="{5FADD0BD-F2BE-42FA-8659-806FD528B5C0}" srcId="{5B2E6E77-4C36-491A-ABE5-80E6B41E5021}" destId="{16C78C7F-FA2E-476C-8424-11FF2AC96782}" srcOrd="3" destOrd="0" parTransId="{7FA83842-9EBF-43D0-8C6D-E26411531EF1}" sibTransId="{CDEC5915-DD82-43A3-992D-FD1C6861EFCC}"/>
    <dgm:cxn modelId="{636BADBE-A053-44B4-8A44-DD95E1CCE4F2}" type="presOf" srcId="{80752201-4909-4A09-A630-BC15C9EE846A}" destId="{E50C4D88-E9D9-4546-B2E9-B189C8C6800B}" srcOrd="0" destOrd="0" presId="urn:microsoft.com/office/officeart/2005/8/layout/vList2"/>
    <dgm:cxn modelId="{711D5EDA-07F4-4E5D-B594-C78441AA4AF6}" srcId="{5B2E6E77-4C36-491A-ABE5-80E6B41E5021}" destId="{8D8ABD0B-0528-407D-A425-EE0E4B027EF0}" srcOrd="5" destOrd="0" parTransId="{F3167990-5650-4E7C-8DF9-CE77550A5CB5}" sibTransId="{8FFEC3B6-D7C7-4E48-A852-801155AD0A55}"/>
    <dgm:cxn modelId="{D50DBCF2-1996-4189-9DB1-07262A231292}" type="presOf" srcId="{5B2E6E77-4C36-491A-ABE5-80E6B41E5021}" destId="{7731547E-FEE8-474D-BA65-533A5FB2E310}" srcOrd="0" destOrd="0" presId="urn:microsoft.com/office/officeart/2005/8/layout/vList2"/>
    <dgm:cxn modelId="{409CB541-A62B-471F-84E8-7D4144C096D2}" type="presParOf" srcId="{7731547E-FEE8-474D-BA65-533A5FB2E310}" destId="{E3EDE44C-450C-4604-822A-FF5FF51DEE75}" srcOrd="0" destOrd="0" presId="urn:microsoft.com/office/officeart/2005/8/layout/vList2"/>
    <dgm:cxn modelId="{0579ECDC-7E0F-43B9-9AB8-1ABCD16463EB}" type="presParOf" srcId="{7731547E-FEE8-474D-BA65-533A5FB2E310}" destId="{C1842868-7538-4244-A8F8-57FEFA355CE0}" srcOrd="1" destOrd="0" presId="urn:microsoft.com/office/officeart/2005/8/layout/vList2"/>
    <dgm:cxn modelId="{6EDE6DA6-9E1F-4E4B-B7D5-0A65511DBCAF}" type="presParOf" srcId="{7731547E-FEE8-474D-BA65-533A5FB2E310}" destId="{E50C4D88-E9D9-4546-B2E9-B189C8C6800B}" srcOrd="2" destOrd="0" presId="urn:microsoft.com/office/officeart/2005/8/layout/vList2"/>
    <dgm:cxn modelId="{F5B8B2A4-B2A8-4C72-801D-992F40C38D76}" type="presParOf" srcId="{7731547E-FEE8-474D-BA65-533A5FB2E310}" destId="{B3292CA9-52C7-40F6-8569-C7437FCD49CF}" srcOrd="3" destOrd="0" presId="urn:microsoft.com/office/officeart/2005/8/layout/vList2"/>
    <dgm:cxn modelId="{0F32CBA8-0844-4C1D-B803-1D8712CF6D21}" type="presParOf" srcId="{7731547E-FEE8-474D-BA65-533A5FB2E310}" destId="{270DD41B-D9A0-4C2D-B9B1-6D36148D655C}" srcOrd="4" destOrd="0" presId="urn:microsoft.com/office/officeart/2005/8/layout/vList2"/>
    <dgm:cxn modelId="{F2BFC26A-7E32-48D1-ADBD-A733D5D3374C}" type="presParOf" srcId="{7731547E-FEE8-474D-BA65-533A5FB2E310}" destId="{F4CEE5E6-D3A8-41F0-8FE1-72C40CE54A06}" srcOrd="5" destOrd="0" presId="urn:microsoft.com/office/officeart/2005/8/layout/vList2"/>
    <dgm:cxn modelId="{7AD58372-59E7-4A81-AD88-8BFCE375AFD7}" type="presParOf" srcId="{7731547E-FEE8-474D-BA65-533A5FB2E310}" destId="{B894A50C-C90A-4B0A-AB74-CF13696D6B9C}" srcOrd="6" destOrd="0" presId="urn:microsoft.com/office/officeart/2005/8/layout/vList2"/>
    <dgm:cxn modelId="{011A73C1-4AA5-4B90-8227-2C7182B00575}" type="presParOf" srcId="{7731547E-FEE8-474D-BA65-533A5FB2E310}" destId="{972DF4B1-C76F-46BD-9926-D73EC11FFC05}" srcOrd="7" destOrd="0" presId="urn:microsoft.com/office/officeart/2005/8/layout/vList2"/>
    <dgm:cxn modelId="{84EA8567-2407-43CA-8860-AEF064B56018}" type="presParOf" srcId="{7731547E-FEE8-474D-BA65-533A5FB2E310}" destId="{CE75100F-2769-40B3-A01A-B597640387C0}" srcOrd="8" destOrd="0" presId="urn:microsoft.com/office/officeart/2005/8/layout/vList2"/>
    <dgm:cxn modelId="{DE93B42C-988B-45EA-B909-EE8467F5305B}" type="presParOf" srcId="{7731547E-FEE8-474D-BA65-533A5FB2E310}" destId="{A63BBF17-A798-4F49-A851-1398B391235C}" srcOrd="9" destOrd="0" presId="urn:microsoft.com/office/officeart/2005/8/layout/vList2"/>
    <dgm:cxn modelId="{ECBDBC5E-ADC0-4F7D-BC4C-D95F6DF263F6}" type="presParOf" srcId="{7731547E-FEE8-474D-BA65-533A5FB2E310}" destId="{2E0354B3-92BA-4A73-8D84-170A7DAA23C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BCAE06-9731-4080-9DC8-43CED0F0F61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9CA0932-D205-479C-A01E-BA634CCDFE49}">
      <dgm:prSet/>
      <dgm:spPr/>
      <dgm:t>
        <a:bodyPr/>
        <a:lstStyle/>
        <a:p>
          <a:r>
            <a:rPr lang="en-US"/>
            <a:t>You will be placed into a ‘Break Out Room’ with numerous other colleagues</a:t>
          </a:r>
        </a:p>
      </dgm:t>
    </dgm:pt>
    <dgm:pt modelId="{EFCB5486-1192-46D8-844F-F520E3E3E008}" type="parTrans" cxnId="{703D57E0-550F-4B98-AEC0-6FFE99C3616A}">
      <dgm:prSet/>
      <dgm:spPr/>
      <dgm:t>
        <a:bodyPr/>
        <a:lstStyle/>
        <a:p>
          <a:endParaRPr lang="en-US"/>
        </a:p>
      </dgm:t>
    </dgm:pt>
    <dgm:pt modelId="{F21F2837-51E9-44A0-93FB-28CDE8192814}" type="sibTrans" cxnId="{703D57E0-550F-4B98-AEC0-6FFE99C3616A}">
      <dgm:prSet/>
      <dgm:spPr/>
      <dgm:t>
        <a:bodyPr/>
        <a:lstStyle/>
        <a:p>
          <a:endParaRPr lang="en-US"/>
        </a:p>
      </dgm:t>
    </dgm:pt>
    <dgm:pt modelId="{DCC88BD1-4226-4F70-96AA-D9FCE57BFBC1}">
      <dgm:prSet/>
      <dgm:spPr/>
      <dgm:t>
        <a:bodyPr/>
        <a:lstStyle/>
        <a:p>
          <a:r>
            <a:rPr lang="en-US" dirty="0"/>
            <a:t>Your group will be assigned a case to review</a:t>
          </a:r>
        </a:p>
      </dgm:t>
    </dgm:pt>
    <dgm:pt modelId="{5B915086-94C3-4987-B351-9C3256156F7D}" type="parTrans" cxnId="{30830C1A-3D62-4225-AE23-EFA3E02B687B}">
      <dgm:prSet/>
      <dgm:spPr/>
      <dgm:t>
        <a:bodyPr/>
        <a:lstStyle/>
        <a:p>
          <a:endParaRPr lang="en-US"/>
        </a:p>
      </dgm:t>
    </dgm:pt>
    <dgm:pt modelId="{3BED68D7-6E57-4F6A-9CEB-F94339A2BCCA}" type="sibTrans" cxnId="{30830C1A-3D62-4225-AE23-EFA3E02B687B}">
      <dgm:prSet/>
      <dgm:spPr/>
      <dgm:t>
        <a:bodyPr/>
        <a:lstStyle/>
        <a:p>
          <a:endParaRPr lang="en-US"/>
        </a:p>
      </dgm:t>
    </dgm:pt>
    <dgm:pt modelId="{08BFFE3C-9337-4D01-AE70-2D3FBF569542}">
      <dgm:prSet/>
      <dgm:spPr/>
      <dgm:t>
        <a:bodyPr/>
        <a:lstStyle/>
        <a:p>
          <a:r>
            <a:rPr lang="en-US" dirty="0"/>
            <a:t>Please take 1-2 minutes to review the case or read out loud</a:t>
          </a:r>
        </a:p>
      </dgm:t>
    </dgm:pt>
    <dgm:pt modelId="{FFDC9957-8719-46E7-9B44-9957CB232E4F}" type="parTrans" cxnId="{40D63ED9-0147-4F42-A57A-5973A184D23D}">
      <dgm:prSet/>
      <dgm:spPr/>
      <dgm:t>
        <a:bodyPr/>
        <a:lstStyle/>
        <a:p>
          <a:endParaRPr lang="en-US"/>
        </a:p>
      </dgm:t>
    </dgm:pt>
    <dgm:pt modelId="{B7E0BB32-8A98-4858-8530-669C4A81E559}" type="sibTrans" cxnId="{40D63ED9-0147-4F42-A57A-5973A184D23D}">
      <dgm:prSet/>
      <dgm:spPr/>
      <dgm:t>
        <a:bodyPr/>
        <a:lstStyle/>
        <a:p>
          <a:endParaRPr lang="en-US"/>
        </a:p>
      </dgm:t>
    </dgm:pt>
    <dgm:pt modelId="{4A9648BF-7C47-414A-B420-01049612283A}">
      <dgm:prSet/>
      <dgm:spPr/>
      <dgm:t>
        <a:bodyPr/>
        <a:lstStyle/>
        <a:p>
          <a:r>
            <a:rPr lang="en-US" dirty="0"/>
            <a:t>Please take 5-7 minutes to discuss and respond to the questions</a:t>
          </a:r>
        </a:p>
      </dgm:t>
    </dgm:pt>
    <dgm:pt modelId="{964DF028-35C4-4488-A8CB-A72B67F66B99}" type="parTrans" cxnId="{0160DF29-E806-41E8-853B-E5F10D2F392F}">
      <dgm:prSet/>
      <dgm:spPr/>
      <dgm:t>
        <a:bodyPr/>
        <a:lstStyle/>
        <a:p>
          <a:endParaRPr lang="en-US"/>
        </a:p>
      </dgm:t>
    </dgm:pt>
    <dgm:pt modelId="{CBCD8095-3BBF-46F9-838E-FDAE2733EE10}" type="sibTrans" cxnId="{0160DF29-E806-41E8-853B-E5F10D2F392F}">
      <dgm:prSet/>
      <dgm:spPr/>
      <dgm:t>
        <a:bodyPr/>
        <a:lstStyle/>
        <a:p>
          <a:endParaRPr lang="en-US"/>
        </a:p>
      </dgm:t>
    </dgm:pt>
    <dgm:pt modelId="{FF0A0BDD-C547-41DD-9046-9F8A6BAE3700}">
      <dgm:prSet/>
      <dgm:spPr/>
      <dgm:t>
        <a:bodyPr/>
        <a:lstStyle/>
        <a:p>
          <a:r>
            <a:rPr lang="en-US"/>
            <a:t>Identify a scribe/ reporter who will share out</a:t>
          </a:r>
        </a:p>
      </dgm:t>
    </dgm:pt>
    <dgm:pt modelId="{B3C3333E-4823-4340-BEF9-42C4FBE9E5D6}" type="parTrans" cxnId="{726965E7-8C5B-4A19-9611-C28B8EDA4712}">
      <dgm:prSet/>
      <dgm:spPr/>
      <dgm:t>
        <a:bodyPr/>
        <a:lstStyle/>
        <a:p>
          <a:endParaRPr lang="en-US"/>
        </a:p>
      </dgm:t>
    </dgm:pt>
    <dgm:pt modelId="{8F166148-F162-41A0-8B3C-7FC4A9F61FDC}" type="sibTrans" cxnId="{726965E7-8C5B-4A19-9611-C28B8EDA4712}">
      <dgm:prSet/>
      <dgm:spPr/>
      <dgm:t>
        <a:bodyPr/>
        <a:lstStyle/>
        <a:p>
          <a:endParaRPr lang="en-US"/>
        </a:p>
      </dgm:t>
    </dgm:pt>
    <dgm:pt modelId="{D1D148F3-F736-4BE8-8303-45962EE19619}">
      <dgm:prSet/>
      <dgm:spPr/>
      <dgm:t>
        <a:bodyPr/>
        <a:lstStyle/>
        <a:p>
          <a:r>
            <a:rPr lang="en-US"/>
            <a:t>VERY brief description of the case</a:t>
          </a:r>
        </a:p>
      </dgm:t>
    </dgm:pt>
    <dgm:pt modelId="{732D0AE7-BC8B-4163-9A4E-CB41854E7985}" type="parTrans" cxnId="{5D5938F6-4F57-4B09-88F2-EEEF0B24744A}">
      <dgm:prSet/>
      <dgm:spPr/>
      <dgm:t>
        <a:bodyPr/>
        <a:lstStyle/>
        <a:p>
          <a:endParaRPr lang="en-US"/>
        </a:p>
      </dgm:t>
    </dgm:pt>
    <dgm:pt modelId="{013D1BDD-6AEC-4C62-A6A8-0BF0A2FAE339}" type="sibTrans" cxnId="{5D5938F6-4F57-4B09-88F2-EEEF0B24744A}">
      <dgm:prSet/>
      <dgm:spPr/>
      <dgm:t>
        <a:bodyPr/>
        <a:lstStyle/>
        <a:p>
          <a:endParaRPr lang="en-US"/>
        </a:p>
      </dgm:t>
    </dgm:pt>
    <dgm:pt modelId="{CC794677-B3F2-4824-A63F-D7F1D2D638F3}">
      <dgm:prSet/>
      <dgm:spPr/>
      <dgm:t>
        <a:bodyPr/>
        <a:lstStyle/>
        <a:p>
          <a:r>
            <a:rPr lang="en-US"/>
            <a:t>Review of your group’s discussion</a:t>
          </a:r>
        </a:p>
      </dgm:t>
    </dgm:pt>
    <dgm:pt modelId="{2B769950-2C8F-4E1F-8671-A970F7A38DB0}" type="parTrans" cxnId="{190EC12B-7698-4AE1-91F1-041527A1F395}">
      <dgm:prSet/>
      <dgm:spPr/>
      <dgm:t>
        <a:bodyPr/>
        <a:lstStyle/>
        <a:p>
          <a:endParaRPr lang="en-US"/>
        </a:p>
      </dgm:t>
    </dgm:pt>
    <dgm:pt modelId="{D3DA6ACA-2D29-4152-9EDC-96675A8C90A3}" type="sibTrans" cxnId="{190EC12B-7698-4AE1-91F1-041527A1F395}">
      <dgm:prSet/>
      <dgm:spPr/>
      <dgm:t>
        <a:bodyPr/>
        <a:lstStyle/>
        <a:p>
          <a:endParaRPr lang="en-US"/>
        </a:p>
      </dgm:t>
    </dgm:pt>
    <dgm:pt modelId="{DA97C4CC-78CE-407D-B5DA-1112BDE90E86}" type="pres">
      <dgm:prSet presAssocID="{35BCAE06-9731-4080-9DC8-43CED0F0F611}" presName="root" presStyleCnt="0">
        <dgm:presLayoutVars>
          <dgm:dir/>
          <dgm:resizeHandles val="exact"/>
        </dgm:presLayoutVars>
      </dgm:prSet>
      <dgm:spPr/>
    </dgm:pt>
    <dgm:pt modelId="{DD8543EA-F8D9-470E-B98C-16F867D71E0B}" type="pres">
      <dgm:prSet presAssocID="{B9CA0932-D205-479C-A01E-BA634CCDFE49}" presName="compNode" presStyleCnt="0"/>
      <dgm:spPr/>
    </dgm:pt>
    <dgm:pt modelId="{BB4119B3-1E6F-4654-87BC-C5A9A03FB34A}" type="pres">
      <dgm:prSet presAssocID="{B9CA0932-D205-479C-A01E-BA634CCDFE49}" presName="bgRect" presStyleLbl="bgShp" presStyleIdx="0" presStyleCnt="5"/>
      <dgm:spPr/>
    </dgm:pt>
    <dgm:pt modelId="{F310AA78-BA11-4A68-8B86-86C84EC15728}" type="pres">
      <dgm:prSet presAssocID="{B9CA0932-D205-479C-A01E-BA634CCDFE4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BD4B6F2B-88F6-4DA1-B730-40E8483087BE}" type="pres">
      <dgm:prSet presAssocID="{B9CA0932-D205-479C-A01E-BA634CCDFE49}" presName="spaceRect" presStyleCnt="0"/>
      <dgm:spPr/>
    </dgm:pt>
    <dgm:pt modelId="{EE10FEFD-41E1-4E55-B65D-4B38352DD423}" type="pres">
      <dgm:prSet presAssocID="{B9CA0932-D205-479C-A01E-BA634CCDFE49}" presName="parTx" presStyleLbl="revTx" presStyleIdx="0" presStyleCnt="6">
        <dgm:presLayoutVars>
          <dgm:chMax val="0"/>
          <dgm:chPref val="0"/>
        </dgm:presLayoutVars>
      </dgm:prSet>
      <dgm:spPr/>
    </dgm:pt>
    <dgm:pt modelId="{5BFB127C-D3AD-47BB-B134-22D63AB86241}" type="pres">
      <dgm:prSet presAssocID="{F21F2837-51E9-44A0-93FB-28CDE8192814}" presName="sibTrans" presStyleCnt="0"/>
      <dgm:spPr/>
    </dgm:pt>
    <dgm:pt modelId="{FDC5FE86-8716-4EFE-9EE3-769C9978FFB3}" type="pres">
      <dgm:prSet presAssocID="{DCC88BD1-4226-4F70-96AA-D9FCE57BFBC1}" presName="compNode" presStyleCnt="0"/>
      <dgm:spPr/>
    </dgm:pt>
    <dgm:pt modelId="{038B97A2-F9DA-4BBA-A061-A32487176BBC}" type="pres">
      <dgm:prSet presAssocID="{DCC88BD1-4226-4F70-96AA-D9FCE57BFBC1}" presName="bgRect" presStyleLbl="bgShp" presStyleIdx="1" presStyleCnt="5"/>
      <dgm:spPr/>
    </dgm:pt>
    <dgm:pt modelId="{968CBF62-1895-42B2-9061-3A72BACDD644}" type="pres">
      <dgm:prSet presAssocID="{DCC88BD1-4226-4F70-96AA-D9FCE57BFBC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822658F8-18CC-4298-84A8-F451E1F9CC44}" type="pres">
      <dgm:prSet presAssocID="{DCC88BD1-4226-4F70-96AA-D9FCE57BFBC1}" presName="spaceRect" presStyleCnt="0"/>
      <dgm:spPr/>
    </dgm:pt>
    <dgm:pt modelId="{19EAACFC-E7C5-40E7-A17C-E194DDA0046A}" type="pres">
      <dgm:prSet presAssocID="{DCC88BD1-4226-4F70-96AA-D9FCE57BFBC1}" presName="parTx" presStyleLbl="revTx" presStyleIdx="1" presStyleCnt="6">
        <dgm:presLayoutVars>
          <dgm:chMax val="0"/>
          <dgm:chPref val="0"/>
        </dgm:presLayoutVars>
      </dgm:prSet>
      <dgm:spPr/>
    </dgm:pt>
    <dgm:pt modelId="{F82F5C15-BB82-4C1E-9132-0BC52236377D}" type="pres">
      <dgm:prSet presAssocID="{3BED68D7-6E57-4F6A-9CEB-F94339A2BCCA}" presName="sibTrans" presStyleCnt="0"/>
      <dgm:spPr/>
    </dgm:pt>
    <dgm:pt modelId="{C4E5EF61-54F8-4A49-BE2A-E0C1C33E81F7}" type="pres">
      <dgm:prSet presAssocID="{08BFFE3C-9337-4D01-AE70-2D3FBF569542}" presName="compNode" presStyleCnt="0"/>
      <dgm:spPr/>
    </dgm:pt>
    <dgm:pt modelId="{4D0410C0-6C34-4149-ABF3-3220BB954B2B}" type="pres">
      <dgm:prSet presAssocID="{08BFFE3C-9337-4D01-AE70-2D3FBF569542}" presName="bgRect" presStyleLbl="bgShp" presStyleIdx="2" presStyleCnt="5"/>
      <dgm:spPr/>
    </dgm:pt>
    <dgm:pt modelId="{3872DB50-1041-4352-A44D-FBBA5FDF2B49}" type="pres">
      <dgm:prSet presAssocID="{08BFFE3C-9337-4D01-AE70-2D3FBF56954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3E70FED3-5033-4C21-89AA-95C6CA273DDD}" type="pres">
      <dgm:prSet presAssocID="{08BFFE3C-9337-4D01-AE70-2D3FBF569542}" presName="spaceRect" presStyleCnt="0"/>
      <dgm:spPr/>
    </dgm:pt>
    <dgm:pt modelId="{9FCFE593-8201-4F78-80F7-95974F1867C4}" type="pres">
      <dgm:prSet presAssocID="{08BFFE3C-9337-4D01-AE70-2D3FBF569542}" presName="parTx" presStyleLbl="revTx" presStyleIdx="2" presStyleCnt="6">
        <dgm:presLayoutVars>
          <dgm:chMax val="0"/>
          <dgm:chPref val="0"/>
        </dgm:presLayoutVars>
      </dgm:prSet>
      <dgm:spPr/>
    </dgm:pt>
    <dgm:pt modelId="{35C4674F-E494-4A6E-BF9E-79D71870DEC0}" type="pres">
      <dgm:prSet presAssocID="{B7E0BB32-8A98-4858-8530-669C4A81E559}" presName="sibTrans" presStyleCnt="0"/>
      <dgm:spPr/>
    </dgm:pt>
    <dgm:pt modelId="{DB03F268-16D8-4292-817B-13EEEE8BADA1}" type="pres">
      <dgm:prSet presAssocID="{4A9648BF-7C47-414A-B420-01049612283A}" presName="compNode" presStyleCnt="0"/>
      <dgm:spPr/>
    </dgm:pt>
    <dgm:pt modelId="{70723052-E31C-47D5-BC7F-3F2EAEEE6385}" type="pres">
      <dgm:prSet presAssocID="{4A9648BF-7C47-414A-B420-01049612283A}" presName="bgRect" presStyleLbl="bgShp" presStyleIdx="3" presStyleCnt="5"/>
      <dgm:spPr/>
    </dgm:pt>
    <dgm:pt modelId="{EFF8630E-9DCA-4DA7-AF0B-A672DA007501}" type="pres">
      <dgm:prSet presAssocID="{4A9648BF-7C47-414A-B420-01049612283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3457D3AD-D520-4965-AF80-5EF476D4A86F}" type="pres">
      <dgm:prSet presAssocID="{4A9648BF-7C47-414A-B420-01049612283A}" presName="spaceRect" presStyleCnt="0"/>
      <dgm:spPr/>
    </dgm:pt>
    <dgm:pt modelId="{CAC52B46-5B83-4F90-B02C-52F8D8DD4B7B}" type="pres">
      <dgm:prSet presAssocID="{4A9648BF-7C47-414A-B420-01049612283A}" presName="parTx" presStyleLbl="revTx" presStyleIdx="3" presStyleCnt="6">
        <dgm:presLayoutVars>
          <dgm:chMax val="0"/>
          <dgm:chPref val="0"/>
        </dgm:presLayoutVars>
      </dgm:prSet>
      <dgm:spPr/>
    </dgm:pt>
    <dgm:pt modelId="{A885BC45-4261-4B25-9131-0361D8FDD244}" type="pres">
      <dgm:prSet presAssocID="{CBCD8095-3BBF-46F9-838E-FDAE2733EE10}" presName="sibTrans" presStyleCnt="0"/>
      <dgm:spPr/>
    </dgm:pt>
    <dgm:pt modelId="{A5C46112-ADA5-41D1-A1E1-44BE0FCC9ADC}" type="pres">
      <dgm:prSet presAssocID="{FF0A0BDD-C547-41DD-9046-9F8A6BAE3700}" presName="compNode" presStyleCnt="0"/>
      <dgm:spPr/>
    </dgm:pt>
    <dgm:pt modelId="{25A896C7-5171-426E-BCEB-8BAE3FA8343A}" type="pres">
      <dgm:prSet presAssocID="{FF0A0BDD-C547-41DD-9046-9F8A6BAE3700}" presName="bgRect" presStyleLbl="bgShp" presStyleIdx="4" presStyleCnt="5"/>
      <dgm:spPr/>
    </dgm:pt>
    <dgm:pt modelId="{E0D2FE05-3064-485B-B21E-0782C913814C}" type="pres">
      <dgm:prSet presAssocID="{FF0A0BDD-C547-41DD-9046-9F8A6BAE370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ard Room"/>
        </a:ext>
      </dgm:extLst>
    </dgm:pt>
    <dgm:pt modelId="{742D2889-DE79-443B-992D-7BA94A3C9F64}" type="pres">
      <dgm:prSet presAssocID="{FF0A0BDD-C547-41DD-9046-9F8A6BAE3700}" presName="spaceRect" presStyleCnt="0"/>
      <dgm:spPr/>
    </dgm:pt>
    <dgm:pt modelId="{8815198D-6490-4991-BFC0-471531F8D80A}" type="pres">
      <dgm:prSet presAssocID="{FF0A0BDD-C547-41DD-9046-9F8A6BAE3700}" presName="parTx" presStyleLbl="revTx" presStyleIdx="4" presStyleCnt="6">
        <dgm:presLayoutVars>
          <dgm:chMax val="0"/>
          <dgm:chPref val="0"/>
        </dgm:presLayoutVars>
      </dgm:prSet>
      <dgm:spPr/>
    </dgm:pt>
    <dgm:pt modelId="{33F16DE6-388C-43A8-9207-D826D00426E2}" type="pres">
      <dgm:prSet presAssocID="{FF0A0BDD-C547-41DD-9046-9F8A6BAE3700}" presName="desTx" presStyleLbl="revTx" presStyleIdx="5" presStyleCnt="6">
        <dgm:presLayoutVars/>
      </dgm:prSet>
      <dgm:spPr/>
    </dgm:pt>
  </dgm:ptLst>
  <dgm:cxnLst>
    <dgm:cxn modelId="{EC44FF14-554C-4B42-B570-FD95CB9020E4}" type="presOf" srcId="{CC794677-B3F2-4824-A63F-D7F1D2D638F3}" destId="{33F16DE6-388C-43A8-9207-D826D00426E2}" srcOrd="0" destOrd="1" presId="urn:microsoft.com/office/officeart/2018/2/layout/IconVerticalSolidList"/>
    <dgm:cxn modelId="{B3E24616-3888-4DAC-81FE-EEE4D9EBAF22}" type="presOf" srcId="{4A9648BF-7C47-414A-B420-01049612283A}" destId="{CAC52B46-5B83-4F90-B02C-52F8D8DD4B7B}" srcOrd="0" destOrd="0" presId="urn:microsoft.com/office/officeart/2018/2/layout/IconVerticalSolidList"/>
    <dgm:cxn modelId="{30830C1A-3D62-4225-AE23-EFA3E02B687B}" srcId="{35BCAE06-9731-4080-9DC8-43CED0F0F611}" destId="{DCC88BD1-4226-4F70-96AA-D9FCE57BFBC1}" srcOrd="1" destOrd="0" parTransId="{5B915086-94C3-4987-B351-9C3256156F7D}" sibTransId="{3BED68D7-6E57-4F6A-9CEB-F94339A2BCCA}"/>
    <dgm:cxn modelId="{0160DF29-E806-41E8-853B-E5F10D2F392F}" srcId="{35BCAE06-9731-4080-9DC8-43CED0F0F611}" destId="{4A9648BF-7C47-414A-B420-01049612283A}" srcOrd="3" destOrd="0" parTransId="{964DF028-35C4-4488-A8CB-A72B67F66B99}" sibTransId="{CBCD8095-3BBF-46F9-838E-FDAE2733EE10}"/>
    <dgm:cxn modelId="{190EC12B-7698-4AE1-91F1-041527A1F395}" srcId="{FF0A0BDD-C547-41DD-9046-9F8A6BAE3700}" destId="{CC794677-B3F2-4824-A63F-D7F1D2D638F3}" srcOrd="1" destOrd="0" parTransId="{2B769950-2C8F-4E1F-8671-A970F7A38DB0}" sibTransId="{D3DA6ACA-2D29-4152-9EDC-96675A8C90A3}"/>
    <dgm:cxn modelId="{E05C834D-0AB8-4039-BA90-0420B83A964B}" type="presOf" srcId="{08BFFE3C-9337-4D01-AE70-2D3FBF569542}" destId="{9FCFE593-8201-4F78-80F7-95974F1867C4}" srcOrd="0" destOrd="0" presId="urn:microsoft.com/office/officeart/2018/2/layout/IconVerticalSolidList"/>
    <dgm:cxn modelId="{0A199474-E2A2-4DE2-B8B1-325AB20B505C}" type="presOf" srcId="{B9CA0932-D205-479C-A01E-BA634CCDFE49}" destId="{EE10FEFD-41E1-4E55-B65D-4B38352DD423}" srcOrd="0" destOrd="0" presId="urn:microsoft.com/office/officeart/2018/2/layout/IconVerticalSolidList"/>
    <dgm:cxn modelId="{85F55857-A894-43CE-BFDD-9607A6AEFB05}" type="presOf" srcId="{FF0A0BDD-C547-41DD-9046-9F8A6BAE3700}" destId="{8815198D-6490-4991-BFC0-471531F8D80A}" srcOrd="0" destOrd="0" presId="urn:microsoft.com/office/officeart/2018/2/layout/IconVerticalSolidList"/>
    <dgm:cxn modelId="{6C24D15A-8BD9-472B-9246-3DA421EFB71B}" type="presOf" srcId="{35BCAE06-9731-4080-9DC8-43CED0F0F611}" destId="{DA97C4CC-78CE-407D-B5DA-1112BDE90E86}" srcOrd="0" destOrd="0" presId="urn:microsoft.com/office/officeart/2018/2/layout/IconVerticalSolidList"/>
    <dgm:cxn modelId="{AF92037B-1CB3-4333-9232-68AB74C7C0F4}" type="presOf" srcId="{DCC88BD1-4226-4F70-96AA-D9FCE57BFBC1}" destId="{19EAACFC-E7C5-40E7-A17C-E194DDA0046A}" srcOrd="0" destOrd="0" presId="urn:microsoft.com/office/officeart/2018/2/layout/IconVerticalSolidList"/>
    <dgm:cxn modelId="{D32CE5C9-84F5-46F3-AE67-01CDA2DF6B85}" type="presOf" srcId="{D1D148F3-F736-4BE8-8303-45962EE19619}" destId="{33F16DE6-388C-43A8-9207-D826D00426E2}" srcOrd="0" destOrd="0" presId="urn:microsoft.com/office/officeart/2018/2/layout/IconVerticalSolidList"/>
    <dgm:cxn modelId="{40D63ED9-0147-4F42-A57A-5973A184D23D}" srcId="{35BCAE06-9731-4080-9DC8-43CED0F0F611}" destId="{08BFFE3C-9337-4D01-AE70-2D3FBF569542}" srcOrd="2" destOrd="0" parTransId="{FFDC9957-8719-46E7-9B44-9957CB232E4F}" sibTransId="{B7E0BB32-8A98-4858-8530-669C4A81E559}"/>
    <dgm:cxn modelId="{703D57E0-550F-4B98-AEC0-6FFE99C3616A}" srcId="{35BCAE06-9731-4080-9DC8-43CED0F0F611}" destId="{B9CA0932-D205-479C-A01E-BA634CCDFE49}" srcOrd="0" destOrd="0" parTransId="{EFCB5486-1192-46D8-844F-F520E3E3E008}" sibTransId="{F21F2837-51E9-44A0-93FB-28CDE8192814}"/>
    <dgm:cxn modelId="{726965E7-8C5B-4A19-9611-C28B8EDA4712}" srcId="{35BCAE06-9731-4080-9DC8-43CED0F0F611}" destId="{FF0A0BDD-C547-41DD-9046-9F8A6BAE3700}" srcOrd="4" destOrd="0" parTransId="{B3C3333E-4823-4340-BEF9-42C4FBE9E5D6}" sibTransId="{8F166148-F162-41A0-8B3C-7FC4A9F61FDC}"/>
    <dgm:cxn modelId="{5D5938F6-4F57-4B09-88F2-EEEF0B24744A}" srcId="{FF0A0BDD-C547-41DD-9046-9F8A6BAE3700}" destId="{D1D148F3-F736-4BE8-8303-45962EE19619}" srcOrd="0" destOrd="0" parTransId="{732D0AE7-BC8B-4163-9A4E-CB41854E7985}" sibTransId="{013D1BDD-6AEC-4C62-A6A8-0BF0A2FAE339}"/>
    <dgm:cxn modelId="{DDD8159A-3CB4-40B1-877F-52CA1AB5EB63}" type="presParOf" srcId="{DA97C4CC-78CE-407D-B5DA-1112BDE90E86}" destId="{DD8543EA-F8D9-470E-B98C-16F867D71E0B}" srcOrd="0" destOrd="0" presId="urn:microsoft.com/office/officeart/2018/2/layout/IconVerticalSolidList"/>
    <dgm:cxn modelId="{FFBCEE26-5511-4A35-B30D-A10B83B05081}" type="presParOf" srcId="{DD8543EA-F8D9-470E-B98C-16F867D71E0B}" destId="{BB4119B3-1E6F-4654-87BC-C5A9A03FB34A}" srcOrd="0" destOrd="0" presId="urn:microsoft.com/office/officeart/2018/2/layout/IconVerticalSolidList"/>
    <dgm:cxn modelId="{A46BE806-A5BB-46CF-8506-F972B541659A}" type="presParOf" srcId="{DD8543EA-F8D9-470E-B98C-16F867D71E0B}" destId="{F310AA78-BA11-4A68-8B86-86C84EC15728}" srcOrd="1" destOrd="0" presId="urn:microsoft.com/office/officeart/2018/2/layout/IconVerticalSolidList"/>
    <dgm:cxn modelId="{5A1BE9C9-EB91-43AE-A064-2ED55DE9B029}" type="presParOf" srcId="{DD8543EA-F8D9-470E-B98C-16F867D71E0B}" destId="{BD4B6F2B-88F6-4DA1-B730-40E8483087BE}" srcOrd="2" destOrd="0" presId="urn:microsoft.com/office/officeart/2018/2/layout/IconVerticalSolidList"/>
    <dgm:cxn modelId="{709BA45E-2D62-4893-950A-C5F27E9E37E6}" type="presParOf" srcId="{DD8543EA-F8D9-470E-B98C-16F867D71E0B}" destId="{EE10FEFD-41E1-4E55-B65D-4B38352DD423}" srcOrd="3" destOrd="0" presId="urn:microsoft.com/office/officeart/2018/2/layout/IconVerticalSolidList"/>
    <dgm:cxn modelId="{46FF486D-52E6-48CD-8AD8-FFA2568C0B1C}" type="presParOf" srcId="{DA97C4CC-78CE-407D-B5DA-1112BDE90E86}" destId="{5BFB127C-D3AD-47BB-B134-22D63AB86241}" srcOrd="1" destOrd="0" presId="urn:microsoft.com/office/officeart/2018/2/layout/IconVerticalSolidList"/>
    <dgm:cxn modelId="{9EB91397-C43A-459E-9D19-A37AD411160B}" type="presParOf" srcId="{DA97C4CC-78CE-407D-B5DA-1112BDE90E86}" destId="{FDC5FE86-8716-4EFE-9EE3-769C9978FFB3}" srcOrd="2" destOrd="0" presId="urn:microsoft.com/office/officeart/2018/2/layout/IconVerticalSolidList"/>
    <dgm:cxn modelId="{AD27EE66-2ADE-4580-B546-20E7540F2FFB}" type="presParOf" srcId="{FDC5FE86-8716-4EFE-9EE3-769C9978FFB3}" destId="{038B97A2-F9DA-4BBA-A061-A32487176BBC}" srcOrd="0" destOrd="0" presId="urn:microsoft.com/office/officeart/2018/2/layout/IconVerticalSolidList"/>
    <dgm:cxn modelId="{AFE10E42-ED52-47B5-965A-F1DDE8089245}" type="presParOf" srcId="{FDC5FE86-8716-4EFE-9EE3-769C9978FFB3}" destId="{968CBF62-1895-42B2-9061-3A72BACDD644}" srcOrd="1" destOrd="0" presId="urn:microsoft.com/office/officeart/2018/2/layout/IconVerticalSolidList"/>
    <dgm:cxn modelId="{7EC3C5EF-B837-460B-BF73-54D378389CE3}" type="presParOf" srcId="{FDC5FE86-8716-4EFE-9EE3-769C9978FFB3}" destId="{822658F8-18CC-4298-84A8-F451E1F9CC44}" srcOrd="2" destOrd="0" presId="urn:microsoft.com/office/officeart/2018/2/layout/IconVerticalSolidList"/>
    <dgm:cxn modelId="{CCF7B666-0E05-4A39-AD29-E0C676DA3893}" type="presParOf" srcId="{FDC5FE86-8716-4EFE-9EE3-769C9978FFB3}" destId="{19EAACFC-E7C5-40E7-A17C-E194DDA0046A}" srcOrd="3" destOrd="0" presId="urn:microsoft.com/office/officeart/2018/2/layout/IconVerticalSolidList"/>
    <dgm:cxn modelId="{12539D0D-940E-4B3F-AE98-5852BD4E2719}" type="presParOf" srcId="{DA97C4CC-78CE-407D-B5DA-1112BDE90E86}" destId="{F82F5C15-BB82-4C1E-9132-0BC52236377D}" srcOrd="3" destOrd="0" presId="urn:microsoft.com/office/officeart/2018/2/layout/IconVerticalSolidList"/>
    <dgm:cxn modelId="{3479D9BD-9FDE-4B1C-BCCE-020B62EEBA2D}" type="presParOf" srcId="{DA97C4CC-78CE-407D-B5DA-1112BDE90E86}" destId="{C4E5EF61-54F8-4A49-BE2A-E0C1C33E81F7}" srcOrd="4" destOrd="0" presId="urn:microsoft.com/office/officeart/2018/2/layout/IconVerticalSolidList"/>
    <dgm:cxn modelId="{150E2A43-8EA7-4EEF-91E4-BBA073273128}" type="presParOf" srcId="{C4E5EF61-54F8-4A49-BE2A-E0C1C33E81F7}" destId="{4D0410C0-6C34-4149-ABF3-3220BB954B2B}" srcOrd="0" destOrd="0" presId="urn:microsoft.com/office/officeart/2018/2/layout/IconVerticalSolidList"/>
    <dgm:cxn modelId="{B3A2AC04-0392-4D84-9714-C7A1C1C24590}" type="presParOf" srcId="{C4E5EF61-54F8-4A49-BE2A-E0C1C33E81F7}" destId="{3872DB50-1041-4352-A44D-FBBA5FDF2B49}" srcOrd="1" destOrd="0" presId="urn:microsoft.com/office/officeart/2018/2/layout/IconVerticalSolidList"/>
    <dgm:cxn modelId="{DBF0055C-9060-421D-BEDD-9E203A20E836}" type="presParOf" srcId="{C4E5EF61-54F8-4A49-BE2A-E0C1C33E81F7}" destId="{3E70FED3-5033-4C21-89AA-95C6CA273DDD}" srcOrd="2" destOrd="0" presId="urn:microsoft.com/office/officeart/2018/2/layout/IconVerticalSolidList"/>
    <dgm:cxn modelId="{66D00EEC-CEE2-4667-9B9B-25D9C92854BA}" type="presParOf" srcId="{C4E5EF61-54F8-4A49-BE2A-E0C1C33E81F7}" destId="{9FCFE593-8201-4F78-80F7-95974F1867C4}" srcOrd="3" destOrd="0" presId="urn:microsoft.com/office/officeart/2018/2/layout/IconVerticalSolidList"/>
    <dgm:cxn modelId="{E8F5EF3A-A957-4A55-A1B2-D04E68C43769}" type="presParOf" srcId="{DA97C4CC-78CE-407D-B5DA-1112BDE90E86}" destId="{35C4674F-E494-4A6E-BF9E-79D71870DEC0}" srcOrd="5" destOrd="0" presId="urn:microsoft.com/office/officeart/2018/2/layout/IconVerticalSolidList"/>
    <dgm:cxn modelId="{48FA62CE-F62C-4293-9658-931C88C9CE41}" type="presParOf" srcId="{DA97C4CC-78CE-407D-B5DA-1112BDE90E86}" destId="{DB03F268-16D8-4292-817B-13EEEE8BADA1}" srcOrd="6" destOrd="0" presId="urn:microsoft.com/office/officeart/2018/2/layout/IconVerticalSolidList"/>
    <dgm:cxn modelId="{4F4C0547-FCC6-4A7B-951A-38CF29F36296}" type="presParOf" srcId="{DB03F268-16D8-4292-817B-13EEEE8BADA1}" destId="{70723052-E31C-47D5-BC7F-3F2EAEEE6385}" srcOrd="0" destOrd="0" presId="urn:microsoft.com/office/officeart/2018/2/layout/IconVerticalSolidList"/>
    <dgm:cxn modelId="{7CFAFEF8-7685-4EDF-B6D1-A2BDB0B6FC7E}" type="presParOf" srcId="{DB03F268-16D8-4292-817B-13EEEE8BADA1}" destId="{EFF8630E-9DCA-4DA7-AF0B-A672DA007501}" srcOrd="1" destOrd="0" presId="urn:microsoft.com/office/officeart/2018/2/layout/IconVerticalSolidList"/>
    <dgm:cxn modelId="{21E7A3AC-95D5-4052-A14D-9B10B523BEAA}" type="presParOf" srcId="{DB03F268-16D8-4292-817B-13EEEE8BADA1}" destId="{3457D3AD-D520-4965-AF80-5EF476D4A86F}" srcOrd="2" destOrd="0" presId="urn:microsoft.com/office/officeart/2018/2/layout/IconVerticalSolidList"/>
    <dgm:cxn modelId="{5521B805-048B-436F-8A92-893189498DD3}" type="presParOf" srcId="{DB03F268-16D8-4292-817B-13EEEE8BADA1}" destId="{CAC52B46-5B83-4F90-B02C-52F8D8DD4B7B}" srcOrd="3" destOrd="0" presId="urn:microsoft.com/office/officeart/2018/2/layout/IconVerticalSolidList"/>
    <dgm:cxn modelId="{E31867AC-CDBE-41A4-B174-1FE9A3870CEF}" type="presParOf" srcId="{DA97C4CC-78CE-407D-B5DA-1112BDE90E86}" destId="{A885BC45-4261-4B25-9131-0361D8FDD244}" srcOrd="7" destOrd="0" presId="urn:microsoft.com/office/officeart/2018/2/layout/IconVerticalSolidList"/>
    <dgm:cxn modelId="{BAA5A225-27C5-49A5-A8B1-348160AF70F2}" type="presParOf" srcId="{DA97C4CC-78CE-407D-B5DA-1112BDE90E86}" destId="{A5C46112-ADA5-41D1-A1E1-44BE0FCC9ADC}" srcOrd="8" destOrd="0" presId="urn:microsoft.com/office/officeart/2018/2/layout/IconVerticalSolidList"/>
    <dgm:cxn modelId="{ACA02CDD-A9DD-421C-B7B2-1B39E7DE7E01}" type="presParOf" srcId="{A5C46112-ADA5-41D1-A1E1-44BE0FCC9ADC}" destId="{25A896C7-5171-426E-BCEB-8BAE3FA8343A}" srcOrd="0" destOrd="0" presId="urn:microsoft.com/office/officeart/2018/2/layout/IconVerticalSolidList"/>
    <dgm:cxn modelId="{F7779770-0E56-4EA2-A2E8-103404D2D2D2}" type="presParOf" srcId="{A5C46112-ADA5-41D1-A1E1-44BE0FCC9ADC}" destId="{E0D2FE05-3064-485B-B21E-0782C913814C}" srcOrd="1" destOrd="0" presId="urn:microsoft.com/office/officeart/2018/2/layout/IconVerticalSolidList"/>
    <dgm:cxn modelId="{5423C382-3B12-4401-BC5C-210376FF3719}" type="presParOf" srcId="{A5C46112-ADA5-41D1-A1E1-44BE0FCC9ADC}" destId="{742D2889-DE79-443B-992D-7BA94A3C9F64}" srcOrd="2" destOrd="0" presId="urn:microsoft.com/office/officeart/2018/2/layout/IconVerticalSolidList"/>
    <dgm:cxn modelId="{E4861477-091A-4BA2-BA01-904ED6A74F7C}" type="presParOf" srcId="{A5C46112-ADA5-41D1-A1E1-44BE0FCC9ADC}" destId="{8815198D-6490-4991-BFC0-471531F8D80A}" srcOrd="3" destOrd="0" presId="urn:microsoft.com/office/officeart/2018/2/layout/IconVerticalSolidList"/>
    <dgm:cxn modelId="{11D4F4E5-ABF4-4055-A769-0A0B69A5C4E5}" type="presParOf" srcId="{A5C46112-ADA5-41D1-A1E1-44BE0FCC9ADC}" destId="{33F16DE6-388C-43A8-9207-D826D00426E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D5DCD9-09E9-44AA-9B9F-1CF2346E078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BDA76CA-FE09-4762-8E1D-95D0201E2248}">
      <dgm:prSet/>
      <dgm:spPr/>
      <dgm:t>
        <a:bodyPr/>
        <a:lstStyle/>
        <a:p>
          <a:r>
            <a:rPr lang="en-US"/>
            <a:t>Discussion of Case #1</a:t>
          </a:r>
        </a:p>
      </dgm:t>
    </dgm:pt>
    <dgm:pt modelId="{27B0B5A8-AE61-483B-BDDC-579E3419ADB7}" type="parTrans" cxnId="{3E4EFF8E-3EFE-4FFB-BDA2-B2E7B3A906A7}">
      <dgm:prSet/>
      <dgm:spPr/>
      <dgm:t>
        <a:bodyPr/>
        <a:lstStyle/>
        <a:p>
          <a:endParaRPr lang="en-US"/>
        </a:p>
      </dgm:t>
    </dgm:pt>
    <dgm:pt modelId="{71788C58-3639-4346-B1ED-54F7E0C3D8C9}" type="sibTrans" cxnId="{3E4EFF8E-3EFE-4FFB-BDA2-B2E7B3A906A7}">
      <dgm:prSet/>
      <dgm:spPr/>
      <dgm:t>
        <a:bodyPr/>
        <a:lstStyle/>
        <a:p>
          <a:endParaRPr lang="en-US"/>
        </a:p>
      </dgm:t>
    </dgm:pt>
    <dgm:pt modelId="{8CBB55D7-131D-4737-8AAD-F2010A9C7797}">
      <dgm:prSet/>
      <dgm:spPr/>
      <dgm:t>
        <a:bodyPr/>
        <a:lstStyle/>
        <a:p>
          <a:r>
            <a:rPr lang="en-US"/>
            <a:t>Discussion of Case #2</a:t>
          </a:r>
        </a:p>
      </dgm:t>
    </dgm:pt>
    <dgm:pt modelId="{F0E0D948-C663-4FE3-9730-F465A7DA2D5F}" type="parTrans" cxnId="{ADB66059-E132-4C0F-9C49-458897728A73}">
      <dgm:prSet/>
      <dgm:spPr/>
      <dgm:t>
        <a:bodyPr/>
        <a:lstStyle/>
        <a:p>
          <a:endParaRPr lang="en-US"/>
        </a:p>
      </dgm:t>
    </dgm:pt>
    <dgm:pt modelId="{BC04DE53-6999-4CB5-B1E5-B1E8320A45E5}" type="sibTrans" cxnId="{ADB66059-E132-4C0F-9C49-458897728A73}">
      <dgm:prSet/>
      <dgm:spPr/>
      <dgm:t>
        <a:bodyPr/>
        <a:lstStyle/>
        <a:p>
          <a:endParaRPr lang="en-US"/>
        </a:p>
      </dgm:t>
    </dgm:pt>
    <dgm:pt modelId="{ABD59452-DF78-4CD1-84FC-8FB5AC43D528}" type="pres">
      <dgm:prSet presAssocID="{CAD5DCD9-09E9-44AA-9B9F-1CF2346E0787}" presName="root" presStyleCnt="0">
        <dgm:presLayoutVars>
          <dgm:dir/>
          <dgm:resizeHandles val="exact"/>
        </dgm:presLayoutVars>
      </dgm:prSet>
      <dgm:spPr/>
    </dgm:pt>
    <dgm:pt modelId="{1EE720D2-090D-477E-A8C8-B0CFDFD2E4C7}" type="pres">
      <dgm:prSet presAssocID="{CBDA76CA-FE09-4762-8E1D-95D0201E2248}" presName="compNode" presStyleCnt="0"/>
      <dgm:spPr/>
    </dgm:pt>
    <dgm:pt modelId="{D29A4E5B-D3DC-4775-B1AC-AC19E8ED15B9}" type="pres">
      <dgm:prSet presAssocID="{CBDA76CA-FE09-4762-8E1D-95D0201E2248}" presName="bgRect" presStyleLbl="bgShp" presStyleIdx="0" presStyleCnt="2"/>
      <dgm:spPr/>
    </dgm:pt>
    <dgm:pt modelId="{BE05B9E6-AE00-4D97-B861-9516301E77A1}" type="pres">
      <dgm:prSet presAssocID="{CBDA76CA-FE09-4762-8E1D-95D0201E224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A7EF4CAA-EDDB-4703-86B6-8D78A591358F}" type="pres">
      <dgm:prSet presAssocID="{CBDA76CA-FE09-4762-8E1D-95D0201E2248}" presName="spaceRect" presStyleCnt="0"/>
      <dgm:spPr/>
    </dgm:pt>
    <dgm:pt modelId="{9431720C-1CD7-4E84-8761-AA538EEA1CA4}" type="pres">
      <dgm:prSet presAssocID="{CBDA76CA-FE09-4762-8E1D-95D0201E2248}" presName="parTx" presStyleLbl="revTx" presStyleIdx="0" presStyleCnt="2">
        <dgm:presLayoutVars>
          <dgm:chMax val="0"/>
          <dgm:chPref val="0"/>
        </dgm:presLayoutVars>
      </dgm:prSet>
      <dgm:spPr/>
    </dgm:pt>
    <dgm:pt modelId="{14926252-F594-4A5A-8259-BD15E06A1CF8}" type="pres">
      <dgm:prSet presAssocID="{71788C58-3639-4346-B1ED-54F7E0C3D8C9}" presName="sibTrans" presStyleCnt="0"/>
      <dgm:spPr/>
    </dgm:pt>
    <dgm:pt modelId="{3FCD2D2E-4F1F-40AF-BC98-CE6723C49D08}" type="pres">
      <dgm:prSet presAssocID="{8CBB55D7-131D-4737-8AAD-F2010A9C7797}" presName="compNode" presStyleCnt="0"/>
      <dgm:spPr/>
    </dgm:pt>
    <dgm:pt modelId="{6C1CF201-34DE-4044-B6F5-A8176FDBD6BE}" type="pres">
      <dgm:prSet presAssocID="{8CBB55D7-131D-4737-8AAD-F2010A9C7797}" presName="bgRect" presStyleLbl="bgShp" presStyleIdx="1" presStyleCnt="2"/>
      <dgm:spPr/>
    </dgm:pt>
    <dgm:pt modelId="{FC3EE7F4-736F-4EC8-AC53-D789CA08018F}" type="pres">
      <dgm:prSet presAssocID="{8CBB55D7-131D-4737-8AAD-F2010A9C779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A7635135-7068-4014-9265-9B2E0B2F9FEF}" type="pres">
      <dgm:prSet presAssocID="{8CBB55D7-131D-4737-8AAD-F2010A9C7797}" presName="spaceRect" presStyleCnt="0"/>
      <dgm:spPr/>
    </dgm:pt>
    <dgm:pt modelId="{6337816C-8FE1-4A1E-A364-3E5F68E507F4}" type="pres">
      <dgm:prSet presAssocID="{8CBB55D7-131D-4737-8AAD-F2010A9C7797}" presName="parTx" presStyleLbl="revTx" presStyleIdx="1" presStyleCnt="2">
        <dgm:presLayoutVars>
          <dgm:chMax val="0"/>
          <dgm:chPref val="0"/>
        </dgm:presLayoutVars>
      </dgm:prSet>
      <dgm:spPr/>
    </dgm:pt>
  </dgm:ptLst>
  <dgm:cxnLst>
    <dgm:cxn modelId="{4C37B01E-EC35-4D82-B2D4-F7228FA458CF}" type="presOf" srcId="{CAD5DCD9-09E9-44AA-9B9F-1CF2346E0787}" destId="{ABD59452-DF78-4CD1-84FC-8FB5AC43D528}" srcOrd="0" destOrd="0" presId="urn:microsoft.com/office/officeart/2018/2/layout/IconVerticalSolidList"/>
    <dgm:cxn modelId="{ADB66059-E132-4C0F-9C49-458897728A73}" srcId="{CAD5DCD9-09E9-44AA-9B9F-1CF2346E0787}" destId="{8CBB55D7-131D-4737-8AAD-F2010A9C7797}" srcOrd="1" destOrd="0" parTransId="{F0E0D948-C663-4FE3-9730-F465A7DA2D5F}" sibTransId="{BC04DE53-6999-4CB5-B1E5-B1E8320A45E5}"/>
    <dgm:cxn modelId="{6B9D5482-B574-471E-B575-A5A47B4CA83B}" type="presOf" srcId="{8CBB55D7-131D-4737-8AAD-F2010A9C7797}" destId="{6337816C-8FE1-4A1E-A364-3E5F68E507F4}" srcOrd="0" destOrd="0" presId="urn:microsoft.com/office/officeart/2018/2/layout/IconVerticalSolidList"/>
    <dgm:cxn modelId="{4190C28E-7A12-40B2-8761-983FAC8169EF}" type="presOf" srcId="{CBDA76CA-FE09-4762-8E1D-95D0201E2248}" destId="{9431720C-1CD7-4E84-8761-AA538EEA1CA4}" srcOrd="0" destOrd="0" presId="urn:microsoft.com/office/officeart/2018/2/layout/IconVerticalSolidList"/>
    <dgm:cxn modelId="{3E4EFF8E-3EFE-4FFB-BDA2-B2E7B3A906A7}" srcId="{CAD5DCD9-09E9-44AA-9B9F-1CF2346E0787}" destId="{CBDA76CA-FE09-4762-8E1D-95D0201E2248}" srcOrd="0" destOrd="0" parTransId="{27B0B5A8-AE61-483B-BDDC-579E3419ADB7}" sibTransId="{71788C58-3639-4346-B1ED-54F7E0C3D8C9}"/>
    <dgm:cxn modelId="{C18482EB-4586-412D-B6AD-89E2276C370C}" type="presParOf" srcId="{ABD59452-DF78-4CD1-84FC-8FB5AC43D528}" destId="{1EE720D2-090D-477E-A8C8-B0CFDFD2E4C7}" srcOrd="0" destOrd="0" presId="urn:microsoft.com/office/officeart/2018/2/layout/IconVerticalSolidList"/>
    <dgm:cxn modelId="{931B9361-C194-4BAE-A33B-BC7936ED11AF}" type="presParOf" srcId="{1EE720D2-090D-477E-A8C8-B0CFDFD2E4C7}" destId="{D29A4E5B-D3DC-4775-B1AC-AC19E8ED15B9}" srcOrd="0" destOrd="0" presId="urn:microsoft.com/office/officeart/2018/2/layout/IconVerticalSolidList"/>
    <dgm:cxn modelId="{356DA9E5-2F3C-4180-9EB9-4B5FDF52573A}" type="presParOf" srcId="{1EE720D2-090D-477E-A8C8-B0CFDFD2E4C7}" destId="{BE05B9E6-AE00-4D97-B861-9516301E77A1}" srcOrd="1" destOrd="0" presId="urn:microsoft.com/office/officeart/2018/2/layout/IconVerticalSolidList"/>
    <dgm:cxn modelId="{869FE22A-27FF-4B79-813E-AE4661844B7F}" type="presParOf" srcId="{1EE720D2-090D-477E-A8C8-B0CFDFD2E4C7}" destId="{A7EF4CAA-EDDB-4703-86B6-8D78A591358F}" srcOrd="2" destOrd="0" presId="urn:microsoft.com/office/officeart/2018/2/layout/IconVerticalSolidList"/>
    <dgm:cxn modelId="{07A4B367-0E73-485A-8396-254884A5292F}" type="presParOf" srcId="{1EE720D2-090D-477E-A8C8-B0CFDFD2E4C7}" destId="{9431720C-1CD7-4E84-8761-AA538EEA1CA4}" srcOrd="3" destOrd="0" presId="urn:microsoft.com/office/officeart/2018/2/layout/IconVerticalSolidList"/>
    <dgm:cxn modelId="{13A129B7-D29C-4632-8432-E3F815AF8076}" type="presParOf" srcId="{ABD59452-DF78-4CD1-84FC-8FB5AC43D528}" destId="{14926252-F594-4A5A-8259-BD15E06A1CF8}" srcOrd="1" destOrd="0" presId="urn:microsoft.com/office/officeart/2018/2/layout/IconVerticalSolidList"/>
    <dgm:cxn modelId="{28DC487F-E603-4C0D-ABD8-7E598C851F44}" type="presParOf" srcId="{ABD59452-DF78-4CD1-84FC-8FB5AC43D528}" destId="{3FCD2D2E-4F1F-40AF-BC98-CE6723C49D08}" srcOrd="2" destOrd="0" presId="urn:microsoft.com/office/officeart/2018/2/layout/IconVerticalSolidList"/>
    <dgm:cxn modelId="{8BB5C659-0DA0-46CC-B3AF-CA1C3BC2E4EE}" type="presParOf" srcId="{3FCD2D2E-4F1F-40AF-BC98-CE6723C49D08}" destId="{6C1CF201-34DE-4044-B6F5-A8176FDBD6BE}" srcOrd="0" destOrd="0" presId="urn:microsoft.com/office/officeart/2018/2/layout/IconVerticalSolidList"/>
    <dgm:cxn modelId="{435DB57C-521C-48D4-9284-00E28B4D0751}" type="presParOf" srcId="{3FCD2D2E-4F1F-40AF-BC98-CE6723C49D08}" destId="{FC3EE7F4-736F-4EC8-AC53-D789CA08018F}" srcOrd="1" destOrd="0" presId="urn:microsoft.com/office/officeart/2018/2/layout/IconVerticalSolidList"/>
    <dgm:cxn modelId="{2652C784-507C-4572-96BE-7878C5237EBA}" type="presParOf" srcId="{3FCD2D2E-4F1F-40AF-BC98-CE6723C49D08}" destId="{A7635135-7068-4014-9265-9B2E0B2F9FEF}" srcOrd="2" destOrd="0" presId="urn:microsoft.com/office/officeart/2018/2/layout/IconVerticalSolidList"/>
    <dgm:cxn modelId="{32E53BD4-E878-440D-B4BC-6CCF119570CF}" type="presParOf" srcId="{3FCD2D2E-4F1F-40AF-BC98-CE6723C49D08}" destId="{6337816C-8FE1-4A1E-A364-3E5F68E507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98AE4E-56A6-425F-A7A8-A771155E015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70AD319-AD19-4954-96E1-39DB915E534F}">
      <dgm:prSet/>
      <dgm:spPr/>
      <dgm:t>
        <a:bodyPr/>
        <a:lstStyle/>
        <a:p>
          <a:r>
            <a:rPr lang="en-US"/>
            <a:t>Gabriela Flores, BA, MSM</a:t>
          </a:r>
        </a:p>
      </dgm:t>
    </dgm:pt>
    <dgm:pt modelId="{0EE5FE23-D7DB-4761-A8FF-498B17322B8C}" type="parTrans" cxnId="{6CCF8472-381C-4FC5-AC42-ED04F0FAD834}">
      <dgm:prSet/>
      <dgm:spPr/>
      <dgm:t>
        <a:bodyPr/>
        <a:lstStyle/>
        <a:p>
          <a:endParaRPr lang="en-US"/>
        </a:p>
      </dgm:t>
    </dgm:pt>
    <dgm:pt modelId="{71314CB7-AB04-468C-8B60-4AA5B2C7C397}" type="sibTrans" cxnId="{6CCF8472-381C-4FC5-AC42-ED04F0FAD834}">
      <dgm:prSet/>
      <dgm:spPr/>
      <dgm:t>
        <a:bodyPr/>
        <a:lstStyle/>
        <a:p>
          <a:endParaRPr lang="en-US"/>
        </a:p>
      </dgm:t>
    </dgm:pt>
    <dgm:pt modelId="{1C66F73E-2E63-488B-9597-5FDF0F003EDC}">
      <dgm:prSet/>
      <dgm:spPr/>
      <dgm:t>
        <a:bodyPr/>
        <a:lstStyle/>
        <a:p>
          <a:r>
            <a:rPr lang="en-US"/>
            <a:t>Flores Advisors LLC</a:t>
          </a:r>
        </a:p>
      </dgm:t>
    </dgm:pt>
    <dgm:pt modelId="{D825B9CF-5DD0-4445-85D0-2E79A0F49C27}" type="parTrans" cxnId="{526608E5-3D66-4366-AA26-B7ECEAE61BC4}">
      <dgm:prSet/>
      <dgm:spPr/>
      <dgm:t>
        <a:bodyPr/>
        <a:lstStyle/>
        <a:p>
          <a:endParaRPr lang="en-US"/>
        </a:p>
      </dgm:t>
    </dgm:pt>
    <dgm:pt modelId="{C9684EAF-1599-48C7-80D2-82CDCF48DC6B}" type="sibTrans" cxnId="{526608E5-3D66-4366-AA26-B7ECEAE61BC4}">
      <dgm:prSet/>
      <dgm:spPr/>
      <dgm:t>
        <a:bodyPr/>
        <a:lstStyle/>
        <a:p>
          <a:endParaRPr lang="en-US"/>
        </a:p>
      </dgm:t>
    </dgm:pt>
    <dgm:pt modelId="{B2C1C854-2FFC-4301-B189-4C45AB128DD1}">
      <dgm:prSet/>
      <dgm:spPr/>
      <dgm:t>
        <a:bodyPr/>
        <a:lstStyle/>
        <a:p>
          <a:r>
            <a:rPr lang="en-US"/>
            <a:t>816-665-9929</a:t>
          </a:r>
        </a:p>
      </dgm:t>
    </dgm:pt>
    <dgm:pt modelId="{6461D0E6-98B4-44AB-B270-2B58847A441D}" type="parTrans" cxnId="{0DF8563C-4913-4FD3-89FA-BCD7424CB9B1}">
      <dgm:prSet/>
      <dgm:spPr/>
      <dgm:t>
        <a:bodyPr/>
        <a:lstStyle/>
        <a:p>
          <a:endParaRPr lang="en-US"/>
        </a:p>
      </dgm:t>
    </dgm:pt>
    <dgm:pt modelId="{AAC98A36-B190-4A9D-8FDC-813E960AE278}" type="sibTrans" cxnId="{0DF8563C-4913-4FD3-89FA-BCD7424CB9B1}">
      <dgm:prSet/>
      <dgm:spPr/>
      <dgm:t>
        <a:bodyPr/>
        <a:lstStyle/>
        <a:p>
          <a:endParaRPr lang="en-US"/>
        </a:p>
      </dgm:t>
    </dgm:pt>
    <dgm:pt modelId="{A038C7E4-EC30-4F7B-9458-DB4A2FC82F31}">
      <dgm:prSet/>
      <dgm:spPr/>
      <dgm:t>
        <a:bodyPr/>
        <a:lstStyle/>
        <a:p>
          <a:r>
            <a:rPr lang="en-US"/>
            <a:t>Gabriela.flores.nkc@gmail.com</a:t>
          </a:r>
        </a:p>
      </dgm:t>
    </dgm:pt>
    <dgm:pt modelId="{456EA251-C432-415B-BA14-A354B87B8E9D}" type="parTrans" cxnId="{762062C6-DA1E-46C6-AEF7-C7C5AFFAE3C5}">
      <dgm:prSet/>
      <dgm:spPr/>
      <dgm:t>
        <a:bodyPr/>
        <a:lstStyle/>
        <a:p>
          <a:endParaRPr lang="en-US"/>
        </a:p>
      </dgm:t>
    </dgm:pt>
    <dgm:pt modelId="{E22A62EC-1A5A-4AA6-AE4A-E900765DDAFE}" type="sibTrans" cxnId="{762062C6-DA1E-46C6-AEF7-C7C5AFFAE3C5}">
      <dgm:prSet/>
      <dgm:spPr/>
      <dgm:t>
        <a:bodyPr/>
        <a:lstStyle/>
        <a:p>
          <a:endParaRPr lang="en-US"/>
        </a:p>
      </dgm:t>
    </dgm:pt>
    <dgm:pt modelId="{8FDB6345-3BAB-498E-8622-BCA2CCC1F980}" type="pres">
      <dgm:prSet presAssocID="{9798AE4E-56A6-425F-A7A8-A771155E0157}" presName="linear" presStyleCnt="0">
        <dgm:presLayoutVars>
          <dgm:animLvl val="lvl"/>
          <dgm:resizeHandles val="exact"/>
        </dgm:presLayoutVars>
      </dgm:prSet>
      <dgm:spPr/>
    </dgm:pt>
    <dgm:pt modelId="{899317D7-29A1-413D-80DE-97B92A873047}" type="pres">
      <dgm:prSet presAssocID="{B70AD319-AD19-4954-96E1-39DB915E534F}" presName="parentText" presStyleLbl="node1" presStyleIdx="0" presStyleCnt="4">
        <dgm:presLayoutVars>
          <dgm:chMax val="0"/>
          <dgm:bulletEnabled val="1"/>
        </dgm:presLayoutVars>
      </dgm:prSet>
      <dgm:spPr/>
    </dgm:pt>
    <dgm:pt modelId="{F7B4F4FA-C896-4FC7-B4A7-5A4E6CDEE76D}" type="pres">
      <dgm:prSet presAssocID="{71314CB7-AB04-468C-8B60-4AA5B2C7C397}" presName="spacer" presStyleCnt="0"/>
      <dgm:spPr/>
    </dgm:pt>
    <dgm:pt modelId="{4C274F27-167F-4A34-9E32-684C42C41712}" type="pres">
      <dgm:prSet presAssocID="{1C66F73E-2E63-488B-9597-5FDF0F003EDC}" presName="parentText" presStyleLbl="node1" presStyleIdx="1" presStyleCnt="4">
        <dgm:presLayoutVars>
          <dgm:chMax val="0"/>
          <dgm:bulletEnabled val="1"/>
        </dgm:presLayoutVars>
      </dgm:prSet>
      <dgm:spPr/>
    </dgm:pt>
    <dgm:pt modelId="{7D5284CB-04BD-4D2B-836B-2D948DE2D526}" type="pres">
      <dgm:prSet presAssocID="{C9684EAF-1599-48C7-80D2-82CDCF48DC6B}" presName="spacer" presStyleCnt="0"/>
      <dgm:spPr/>
    </dgm:pt>
    <dgm:pt modelId="{E7189C1D-5E92-4841-88A2-F5F261CF911D}" type="pres">
      <dgm:prSet presAssocID="{B2C1C854-2FFC-4301-B189-4C45AB128DD1}" presName="parentText" presStyleLbl="node1" presStyleIdx="2" presStyleCnt="4">
        <dgm:presLayoutVars>
          <dgm:chMax val="0"/>
          <dgm:bulletEnabled val="1"/>
        </dgm:presLayoutVars>
      </dgm:prSet>
      <dgm:spPr/>
    </dgm:pt>
    <dgm:pt modelId="{BF1418DD-CFB9-486A-AC1E-95E731084580}" type="pres">
      <dgm:prSet presAssocID="{AAC98A36-B190-4A9D-8FDC-813E960AE278}" presName="spacer" presStyleCnt="0"/>
      <dgm:spPr/>
    </dgm:pt>
    <dgm:pt modelId="{41F2AA32-3F34-4B2B-9BA1-7D425B9C4C6F}" type="pres">
      <dgm:prSet presAssocID="{A038C7E4-EC30-4F7B-9458-DB4A2FC82F31}" presName="parentText" presStyleLbl="node1" presStyleIdx="3" presStyleCnt="4">
        <dgm:presLayoutVars>
          <dgm:chMax val="0"/>
          <dgm:bulletEnabled val="1"/>
        </dgm:presLayoutVars>
      </dgm:prSet>
      <dgm:spPr/>
    </dgm:pt>
  </dgm:ptLst>
  <dgm:cxnLst>
    <dgm:cxn modelId="{0DF8563C-4913-4FD3-89FA-BCD7424CB9B1}" srcId="{9798AE4E-56A6-425F-A7A8-A771155E0157}" destId="{B2C1C854-2FFC-4301-B189-4C45AB128DD1}" srcOrd="2" destOrd="0" parTransId="{6461D0E6-98B4-44AB-B270-2B58847A441D}" sibTransId="{AAC98A36-B190-4A9D-8FDC-813E960AE278}"/>
    <dgm:cxn modelId="{098A3371-9407-4159-BE4F-0183BA5EB8AA}" type="presOf" srcId="{B2C1C854-2FFC-4301-B189-4C45AB128DD1}" destId="{E7189C1D-5E92-4841-88A2-F5F261CF911D}" srcOrd="0" destOrd="0" presId="urn:microsoft.com/office/officeart/2005/8/layout/vList2"/>
    <dgm:cxn modelId="{6CCF8472-381C-4FC5-AC42-ED04F0FAD834}" srcId="{9798AE4E-56A6-425F-A7A8-A771155E0157}" destId="{B70AD319-AD19-4954-96E1-39DB915E534F}" srcOrd="0" destOrd="0" parTransId="{0EE5FE23-D7DB-4761-A8FF-498B17322B8C}" sibTransId="{71314CB7-AB04-468C-8B60-4AA5B2C7C397}"/>
    <dgm:cxn modelId="{EF869D52-34DB-4486-B65D-E92390E5F2B4}" type="presOf" srcId="{9798AE4E-56A6-425F-A7A8-A771155E0157}" destId="{8FDB6345-3BAB-498E-8622-BCA2CCC1F980}" srcOrd="0" destOrd="0" presId="urn:microsoft.com/office/officeart/2005/8/layout/vList2"/>
    <dgm:cxn modelId="{13478F81-FB2A-41FF-AD92-9F9A51177D76}" type="presOf" srcId="{1C66F73E-2E63-488B-9597-5FDF0F003EDC}" destId="{4C274F27-167F-4A34-9E32-684C42C41712}" srcOrd="0" destOrd="0" presId="urn:microsoft.com/office/officeart/2005/8/layout/vList2"/>
    <dgm:cxn modelId="{DB1AF082-F1CD-4DB1-A6FA-5E795FA24D8E}" type="presOf" srcId="{B70AD319-AD19-4954-96E1-39DB915E534F}" destId="{899317D7-29A1-413D-80DE-97B92A873047}" srcOrd="0" destOrd="0" presId="urn:microsoft.com/office/officeart/2005/8/layout/vList2"/>
    <dgm:cxn modelId="{762062C6-DA1E-46C6-AEF7-C7C5AFFAE3C5}" srcId="{9798AE4E-56A6-425F-A7A8-A771155E0157}" destId="{A038C7E4-EC30-4F7B-9458-DB4A2FC82F31}" srcOrd="3" destOrd="0" parTransId="{456EA251-C432-415B-BA14-A354B87B8E9D}" sibTransId="{E22A62EC-1A5A-4AA6-AE4A-E900765DDAFE}"/>
    <dgm:cxn modelId="{A40360E2-6804-4509-9B4B-6B6F0F3DBA94}" type="presOf" srcId="{A038C7E4-EC30-4F7B-9458-DB4A2FC82F31}" destId="{41F2AA32-3F34-4B2B-9BA1-7D425B9C4C6F}" srcOrd="0" destOrd="0" presId="urn:microsoft.com/office/officeart/2005/8/layout/vList2"/>
    <dgm:cxn modelId="{526608E5-3D66-4366-AA26-B7ECEAE61BC4}" srcId="{9798AE4E-56A6-425F-A7A8-A771155E0157}" destId="{1C66F73E-2E63-488B-9597-5FDF0F003EDC}" srcOrd="1" destOrd="0" parTransId="{D825B9CF-5DD0-4445-85D0-2E79A0F49C27}" sibTransId="{C9684EAF-1599-48C7-80D2-82CDCF48DC6B}"/>
    <dgm:cxn modelId="{1F5C8BA5-242A-41CF-B775-D11169C3B986}" type="presParOf" srcId="{8FDB6345-3BAB-498E-8622-BCA2CCC1F980}" destId="{899317D7-29A1-413D-80DE-97B92A873047}" srcOrd="0" destOrd="0" presId="urn:microsoft.com/office/officeart/2005/8/layout/vList2"/>
    <dgm:cxn modelId="{B4FE561A-1D63-49F2-ACA9-120685D92148}" type="presParOf" srcId="{8FDB6345-3BAB-498E-8622-BCA2CCC1F980}" destId="{F7B4F4FA-C896-4FC7-B4A7-5A4E6CDEE76D}" srcOrd="1" destOrd="0" presId="urn:microsoft.com/office/officeart/2005/8/layout/vList2"/>
    <dgm:cxn modelId="{252F4896-5F30-4B01-A337-A4D03E8CF271}" type="presParOf" srcId="{8FDB6345-3BAB-498E-8622-BCA2CCC1F980}" destId="{4C274F27-167F-4A34-9E32-684C42C41712}" srcOrd="2" destOrd="0" presId="urn:microsoft.com/office/officeart/2005/8/layout/vList2"/>
    <dgm:cxn modelId="{D402AE46-B879-4931-94FD-4DC8FC8D5098}" type="presParOf" srcId="{8FDB6345-3BAB-498E-8622-BCA2CCC1F980}" destId="{7D5284CB-04BD-4D2B-836B-2D948DE2D526}" srcOrd="3" destOrd="0" presId="urn:microsoft.com/office/officeart/2005/8/layout/vList2"/>
    <dgm:cxn modelId="{D21BD6F0-94ED-43AD-8D82-2DC12E4AE160}" type="presParOf" srcId="{8FDB6345-3BAB-498E-8622-BCA2CCC1F980}" destId="{E7189C1D-5E92-4841-88A2-F5F261CF911D}" srcOrd="4" destOrd="0" presId="urn:microsoft.com/office/officeart/2005/8/layout/vList2"/>
    <dgm:cxn modelId="{97EE24FA-C9C7-4D65-8DA6-4BC7BDE7F4FB}" type="presParOf" srcId="{8FDB6345-3BAB-498E-8622-BCA2CCC1F980}" destId="{BF1418DD-CFB9-486A-AC1E-95E731084580}" srcOrd="5" destOrd="0" presId="urn:microsoft.com/office/officeart/2005/8/layout/vList2"/>
    <dgm:cxn modelId="{87270046-ED20-4B31-B7C2-E6059814B63A}" type="presParOf" srcId="{8FDB6345-3BAB-498E-8622-BCA2CCC1F980}" destId="{41F2AA32-3F34-4B2B-9BA1-7D425B9C4C6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D28AF-7D95-4419-81BF-5142B9070688}">
      <dsp:nvSpPr>
        <dsp:cNvPr id="0" name=""/>
        <dsp:cNvSpPr/>
      </dsp:nvSpPr>
      <dsp:spPr>
        <a:xfrm>
          <a:off x="0" y="3976869"/>
          <a:ext cx="2628900" cy="37288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92456" rIns="186967" bIns="92456" numCol="1" spcCol="1270" anchor="ctr" anchorCtr="0">
          <a:noAutofit/>
        </a:bodyPr>
        <a:lstStyle/>
        <a:p>
          <a:pPr marL="0" lvl="0" indent="0" algn="ctr" defTabSz="577850">
            <a:lnSpc>
              <a:spcPct val="90000"/>
            </a:lnSpc>
            <a:spcBef>
              <a:spcPct val="0"/>
            </a:spcBef>
            <a:spcAft>
              <a:spcPct val="35000"/>
            </a:spcAft>
            <a:buNone/>
          </a:pPr>
          <a:r>
            <a:rPr lang="en-US" sz="1300" kern="1200"/>
            <a:t>Demonstrate</a:t>
          </a:r>
        </a:p>
      </dsp:txBody>
      <dsp:txXfrm>
        <a:off x="0" y="3976869"/>
        <a:ext cx="2628900" cy="372880"/>
      </dsp:txXfrm>
    </dsp:sp>
    <dsp:sp modelId="{941F2A8F-8E86-473D-AF01-38317AF3F0D4}">
      <dsp:nvSpPr>
        <dsp:cNvPr id="0" name=""/>
        <dsp:cNvSpPr/>
      </dsp:nvSpPr>
      <dsp:spPr>
        <a:xfrm>
          <a:off x="2628900" y="3976869"/>
          <a:ext cx="7886700" cy="372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9980" tIns="139700" rIns="159980" bIns="139700" numCol="1" spcCol="1270" anchor="ctr" anchorCtr="0">
          <a:noAutofit/>
        </a:bodyPr>
        <a:lstStyle/>
        <a:p>
          <a:pPr marL="0" lvl="0" indent="0" algn="l" defTabSz="488950">
            <a:lnSpc>
              <a:spcPct val="90000"/>
            </a:lnSpc>
            <a:spcBef>
              <a:spcPct val="0"/>
            </a:spcBef>
            <a:spcAft>
              <a:spcPct val="35000"/>
            </a:spcAft>
            <a:buNone/>
          </a:pPr>
          <a:r>
            <a:rPr lang="en-US" sz="1100" kern="1200"/>
            <a:t>Demonstrate interpreting techniques using mock scenarios related to mental health sessions</a:t>
          </a:r>
        </a:p>
      </dsp:txBody>
      <dsp:txXfrm>
        <a:off x="2628900" y="3976869"/>
        <a:ext cx="7886700" cy="372880"/>
      </dsp:txXfrm>
    </dsp:sp>
    <dsp:sp modelId="{9D006888-C892-4951-BEE0-7AC3881369B7}">
      <dsp:nvSpPr>
        <dsp:cNvPr id="0" name=""/>
        <dsp:cNvSpPr/>
      </dsp:nvSpPr>
      <dsp:spPr>
        <a:xfrm rot="10800000">
          <a:off x="0" y="3408972"/>
          <a:ext cx="2628900" cy="573490"/>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92456" rIns="186967" bIns="92456" numCol="1" spcCol="1270" anchor="ctr" anchorCtr="0">
          <a:noAutofit/>
        </a:bodyPr>
        <a:lstStyle/>
        <a:p>
          <a:pPr marL="0" lvl="0" indent="0" algn="ctr" defTabSz="577850">
            <a:lnSpc>
              <a:spcPct val="90000"/>
            </a:lnSpc>
            <a:spcBef>
              <a:spcPct val="0"/>
            </a:spcBef>
            <a:spcAft>
              <a:spcPct val="35000"/>
            </a:spcAft>
            <a:buNone/>
          </a:pPr>
          <a:r>
            <a:rPr lang="en-US" sz="1300" kern="1200"/>
            <a:t>Discuss</a:t>
          </a:r>
        </a:p>
      </dsp:txBody>
      <dsp:txXfrm rot="-10800000">
        <a:off x="0" y="3408972"/>
        <a:ext cx="2628900" cy="372768"/>
      </dsp:txXfrm>
    </dsp:sp>
    <dsp:sp modelId="{BAE48A97-DD12-4BAE-BDE8-AF8A5A72BEF2}">
      <dsp:nvSpPr>
        <dsp:cNvPr id="0" name=""/>
        <dsp:cNvSpPr/>
      </dsp:nvSpPr>
      <dsp:spPr>
        <a:xfrm>
          <a:off x="2628900" y="3408972"/>
          <a:ext cx="7886700" cy="3727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9980" tIns="139700" rIns="159980" bIns="139700" numCol="1" spcCol="1270" anchor="ctr" anchorCtr="0">
          <a:noAutofit/>
        </a:bodyPr>
        <a:lstStyle/>
        <a:p>
          <a:pPr marL="0" lvl="0" indent="0" algn="l" defTabSz="488950">
            <a:lnSpc>
              <a:spcPct val="90000"/>
            </a:lnSpc>
            <a:spcBef>
              <a:spcPct val="0"/>
            </a:spcBef>
            <a:spcAft>
              <a:spcPct val="35000"/>
            </a:spcAft>
            <a:buNone/>
          </a:pPr>
          <a:r>
            <a:rPr lang="en-US" sz="1100" kern="1200"/>
            <a:t>Discuss best practices in mental health interpreting techniques</a:t>
          </a:r>
        </a:p>
      </dsp:txBody>
      <dsp:txXfrm>
        <a:off x="2628900" y="3408972"/>
        <a:ext cx="7886700" cy="372768"/>
      </dsp:txXfrm>
    </dsp:sp>
    <dsp:sp modelId="{8A9A2D84-A9A0-41B3-A5D2-3C363CE5B33F}">
      <dsp:nvSpPr>
        <dsp:cNvPr id="0" name=""/>
        <dsp:cNvSpPr/>
      </dsp:nvSpPr>
      <dsp:spPr>
        <a:xfrm rot="10800000">
          <a:off x="0" y="2841074"/>
          <a:ext cx="2628900" cy="573490"/>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92456" rIns="186967" bIns="92456" numCol="1" spcCol="1270" anchor="ctr" anchorCtr="0">
          <a:noAutofit/>
        </a:bodyPr>
        <a:lstStyle/>
        <a:p>
          <a:pPr marL="0" lvl="0" indent="0" algn="ctr" defTabSz="577850">
            <a:lnSpc>
              <a:spcPct val="90000"/>
            </a:lnSpc>
            <a:spcBef>
              <a:spcPct val="0"/>
            </a:spcBef>
            <a:spcAft>
              <a:spcPct val="35000"/>
            </a:spcAft>
            <a:buNone/>
          </a:pPr>
          <a:r>
            <a:rPr lang="en-US" sz="1300" kern="1200"/>
            <a:t>Differentiate</a:t>
          </a:r>
        </a:p>
      </dsp:txBody>
      <dsp:txXfrm rot="-10800000">
        <a:off x="0" y="2841074"/>
        <a:ext cx="2628900" cy="372768"/>
      </dsp:txXfrm>
    </dsp:sp>
    <dsp:sp modelId="{2DD29697-5E1E-400B-B4F0-9B559F8B2EA4}">
      <dsp:nvSpPr>
        <dsp:cNvPr id="0" name=""/>
        <dsp:cNvSpPr/>
      </dsp:nvSpPr>
      <dsp:spPr>
        <a:xfrm>
          <a:off x="2628900" y="2841074"/>
          <a:ext cx="7886700" cy="3727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9980" tIns="139700" rIns="159980" bIns="139700" numCol="1" spcCol="1270" anchor="ctr" anchorCtr="0">
          <a:noAutofit/>
        </a:bodyPr>
        <a:lstStyle/>
        <a:p>
          <a:pPr marL="0" lvl="0" indent="0" algn="l" defTabSz="488950">
            <a:lnSpc>
              <a:spcPct val="90000"/>
            </a:lnSpc>
            <a:spcBef>
              <a:spcPct val="0"/>
            </a:spcBef>
            <a:spcAft>
              <a:spcPct val="35000"/>
            </a:spcAft>
            <a:buNone/>
          </a:pPr>
          <a:r>
            <a:rPr lang="en-US" sz="1100" kern="1200"/>
            <a:t>Differentiate your role as an interpreter in a mental health setting, versus a non-mental health setting</a:t>
          </a:r>
        </a:p>
      </dsp:txBody>
      <dsp:txXfrm>
        <a:off x="2628900" y="2841074"/>
        <a:ext cx="7886700" cy="372768"/>
      </dsp:txXfrm>
    </dsp:sp>
    <dsp:sp modelId="{391C8183-5E04-441B-B0EF-93243170FDF2}">
      <dsp:nvSpPr>
        <dsp:cNvPr id="0" name=""/>
        <dsp:cNvSpPr/>
      </dsp:nvSpPr>
      <dsp:spPr>
        <a:xfrm rot="10800000">
          <a:off x="0" y="2273177"/>
          <a:ext cx="2628900" cy="573490"/>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92456" rIns="186967" bIns="92456" numCol="1" spcCol="1270" anchor="ctr" anchorCtr="0">
          <a:noAutofit/>
        </a:bodyPr>
        <a:lstStyle/>
        <a:p>
          <a:pPr marL="0" lvl="0" indent="0" algn="ctr" defTabSz="577850">
            <a:lnSpc>
              <a:spcPct val="90000"/>
            </a:lnSpc>
            <a:spcBef>
              <a:spcPct val="0"/>
            </a:spcBef>
            <a:spcAft>
              <a:spcPct val="35000"/>
            </a:spcAft>
            <a:buNone/>
          </a:pPr>
          <a:r>
            <a:rPr lang="en-US" sz="1300" kern="1200"/>
            <a:t>Discuss</a:t>
          </a:r>
        </a:p>
      </dsp:txBody>
      <dsp:txXfrm rot="-10800000">
        <a:off x="0" y="2273177"/>
        <a:ext cx="2628900" cy="372768"/>
      </dsp:txXfrm>
    </dsp:sp>
    <dsp:sp modelId="{74BE3784-4870-4E1B-87C9-D81BE327CD17}">
      <dsp:nvSpPr>
        <dsp:cNvPr id="0" name=""/>
        <dsp:cNvSpPr/>
      </dsp:nvSpPr>
      <dsp:spPr>
        <a:xfrm>
          <a:off x="2628900" y="2273177"/>
          <a:ext cx="7886700" cy="3727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9980" tIns="139700" rIns="159980" bIns="139700" numCol="1" spcCol="1270" anchor="ctr" anchorCtr="0">
          <a:noAutofit/>
        </a:bodyPr>
        <a:lstStyle/>
        <a:p>
          <a:pPr marL="0" lvl="0" indent="0" algn="l" defTabSz="488950">
            <a:lnSpc>
              <a:spcPct val="90000"/>
            </a:lnSpc>
            <a:spcBef>
              <a:spcPct val="0"/>
            </a:spcBef>
            <a:spcAft>
              <a:spcPct val="35000"/>
            </a:spcAft>
            <a:buNone/>
          </a:pPr>
          <a:r>
            <a:rPr lang="en-US" sz="1100" kern="1200"/>
            <a:t>Discuss a refugee mental health model</a:t>
          </a:r>
        </a:p>
      </dsp:txBody>
      <dsp:txXfrm>
        <a:off x="2628900" y="2273177"/>
        <a:ext cx="7886700" cy="372768"/>
      </dsp:txXfrm>
    </dsp:sp>
    <dsp:sp modelId="{E8F0CDC3-A241-436F-A9F3-3EA4BFE5A927}">
      <dsp:nvSpPr>
        <dsp:cNvPr id="0" name=""/>
        <dsp:cNvSpPr/>
      </dsp:nvSpPr>
      <dsp:spPr>
        <a:xfrm rot="10800000">
          <a:off x="0" y="1705279"/>
          <a:ext cx="2628900" cy="573490"/>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92456" rIns="186967" bIns="92456" numCol="1" spcCol="1270" anchor="ctr" anchorCtr="0">
          <a:noAutofit/>
        </a:bodyPr>
        <a:lstStyle/>
        <a:p>
          <a:pPr marL="0" lvl="0" indent="0" algn="ctr" defTabSz="577850">
            <a:lnSpc>
              <a:spcPct val="90000"/>
            </a:lnSpc>
            <a:spcBef>
              <a:spcPct val="0"/>
            </a:spcBef>
            <a:spcAft>
              <a:spcPct val="35000"/>
            </a:spcAft>
            <a:buNone/>
          </a:pPr>
          <a:r>
            <a:rPr lang="en-US" sz="1300" kern="1200"/>
            <a:t>Identify</a:t>
          </a:r>
        </a:p>
      </dsp:txBody>
      <dsp:txXfrm rot="-10800000">
        <a:off x="0" y="1705279"/>
        <a:ext cx="2628900" cy="372768"/>
      </dsp:txXfrm>
    </dsp:sp>
    <dsp:sp modelId="{0BB93510-B65E-4CEB-8307-9F77E1363F53}">
      <dsp:nvSpPr>
        <dsp:cNvPr id="0" name=""/>
        <dsp:cNvSpPr/>
      </dsp:nvSpPr>
      <dsp:spPr>
        <a:xfrm>
          <a:off x="2628900" y="1705279"/>
          <a:ext cx="7886700" cy="3727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9980" tIns="139700" rIns="159980" bIns="139700" numCol="1" spcCol="1270" anchor="ctr" anchorCtr="0">
          <a:noAutofit/>
        </a:bodyPr>
        <a:lstStyle/>
        <a:p>
          <a:pPr marL="0" lvl="0" indent="0" algn="l" defTabSz="488950">
            <a:lnSpc>
              <a:spcPct val="90000"/>
            </a:lnSpc>
            <a:spcBef>
              <a:spcPct val="0"/>
            </a:spcBef>
            <a:spcAft>
              <a:spcPct val="35000"/>
            </a:spcAft>
            <a:buNone/>
          </a:pPr>
          <a:r>
            <a:rPr lang="en-US" sz="1100" kern="1200"/>
            <a:t>Identify common mental health disorders and appropriate terminology</a:t>
          </a:r>
        </a:p>
      </dsp:txBody>
      <dsp:txXfrm>
        <a:off x="2628900" y="1705279"/>
        <a:ext cx="7886700" cy="372768"/>
      </dsp:txXfrm>
    </dsp:sp>
    <dsp:sp modelId="{E4BB4C39-9ECC-4748-A605-3CBEE9261381}">
      <dsp:nvSpPr>
        <dsp:cNvPr id="0" name=""/>
        <dsp:cNvSpPr/>
      </dsp:nvSpPr>
      <dsp:spPr>
        <a:xfrm rot="10800000">
          <a:off x="0" y="1137382"/>
          <a:ext cx="2628900" cy="573490"/>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92456" rIns="186967" bIns="92456" numCol="1" spcCol="1270" anchor="ctr" anchorCtr="0">
          <a:noAutofit/>
        </a:bodyPr>
        <a:lstStyle/>
        <a:p>
          <a:pPr marL="0" lvl="0" indent="0" algn="ctr" defTabSz="577850">
            <a:lnSpc>
              <a:spcPct val="90000"/>
            </a:lnSpc>
            <a:spcBef>
              <a:spcPct val="0"/>
            </a:spcBef>
            <a:spcAft>
              <a:spcPct val="35000"/>
            </a:spcAft>
            <a:buNone/>
          </a:pPr>
          <a:r>
            <a:rPr lang="en-US" sz="1300" kern="1200"/>
            <a:t>Describe</a:t>
          </a:r>
        </a:p>
      </dsp:txBody>
      <dsp:txXfrm rot="-10800000">
        <a:off x="0" y="1137382"/>
        <a:ext cx="2628900" cy="372768"/>
      </dsp:txXfrm>
    </dsp:sp>
    <dsp:sp modelId="{E527D7A5-7B50-4791-B0C2-C0C4DD6924D4}">
      <dsp:nvSpPr>
        <dsp:cNvPr id="0" name=""/>
        <dsp:cNvSpPr/>
      </dsp:nvSpPr>
      <dsp:spPr>
        <a:xfrm>
          <a:off x="2628900" y="1137382"/>
          <a:ext cx="7886700" cy="3727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9980" tIns="139700" rIns="159980" bIns="139700" numCol="1" spcCol="1270" anchor="ctr" anchorCtr="0">
          <a:noAutofit/>
        </a:bodyPr>
        <a:lstStyle/>
        <a:p>
          <a:pPr marL="0" lvl="0" indent="0" algn="l" defTabSz="488950">
            <a:lnSpc>
              <a:spcPct val="90000"/>
            </a:lnSpc>
            <a:spcBef>
              <a:spcPct val="0"/>
            </a:spcBef>
            <a:spcAft>
              <a:spcPct val="35000"/>
            </a:spcAft>
            <a:buNone/>
          </a:pPr>
          <a:r>
            <a:rPr lang="en-US" sz="1100" kern="1200"/>
            <a:t>Describe stressors for refugees and immigrants that may lead to mental health disorders</a:t>
          </a:r>
        </a:p>
      </dsp:txBody>
      <dsp:txXfrm>
        <a:off x="2628900" y="1137382"/>
        <a:ext cx="7886700" cy="372768"/>
      </dsp:txXfrm>
    </dsp:sp>
    <dsp:sp modelId="{D9F2E08D-788E-4490-BB73-C08332F52D28}">
      <dsp:nvSpPr>
        <dsp:cNvPr id="0" name=""/>
        <dsp:cNvSpPr/>
      </dsp:nvSpPr>
      <dsp:spPr>
        <a:xfrm rot="10800000">
          <a:off x="0" y="569485"/>
          <a:ext cx="2628900" cy="573490"/>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92456" rIns="186967" bIns="92456" numCol="1" spcCol="1270" anchor="ctr" anchorCtr="0">
          <a:noAutofit/>
        </a:bodyPr>
        <a:lstStyle/>
        <a:p>
          <a:pPr marL="0" lvl="0" indent="0" algn="ctr" defTabSz="577850">
            <a:lnSpc>
              <a:spcPct val="90000"/>
            </a:lnSpc>
            <a:spcBef>
              <a:spcPct val="0"/>
            </a:spcBef>
            <a:spcAft>
              <a:spcPct val="35000"/>
            </a:spcAft>
            <a:buNone/>
          </a:pPr>
          <a:r>
            <a:rPr lang="en-US" sz="1300" kern="1200"/>
            <a:t>Identify</a:t>
          </a:r>
        </a:p>
      </dsp:txBody>
      <dsp:txXfrm rot="-10800000">
        <a:off x="0" y="569485"/>
        <a:ext cx="2628900" cy="372768"/>
      </dsp:txXfrm>
    </dsp:sp>
    <dsp:sp modelId="{A73BE539-88F1-4772-8B69-0AE94294CEA3}">
      <dsp:nvSpPr>
        <dsp:cNvPr id="0" name=""/>
        <dsp:cNvSpPr/>
      </dsp:nvSpPr>
      <dsp:spPr>
        <a:xfrm>
          <a:off x="2628900" y="569485"/>
          <a:ext cx="7886700" cy="3727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9980" tIns="139700" rIns="159980" bIns="139700" numCol="1" spcCol="1270" anchor="ctr" anchorCtr="0">
          <a:noAutofit/>
        </a:bodyPr>
        <a:lstStyle/>
        <a:p>
          <a:pPr marL="0" lvl="0" indent="0" algn="l" defTabSz="488950">
            <a:lnSpc>
              <a:spcPct val="90000"/>
            </a:lnSpc>
            <a:spcBef>
              <a:spcPct val="0"/>
            </a:spcBef>
            <a:spcAft>
              <a:spcPct val="35000"/>
            </a:spcAft>
            <a:buNone/>
          </a:pPr>
          <a:r>
            <a:rPr lang="en-US" sz="1100" kern="1200"/>
            <a:t>Identify challenges of interpreting in the mental health arena, both ambulatory and inpatient settings</a:t>
          </a:r>
        </a:p>
      </dsp:txBody>
      <dsp:txXfrm>
        <a:off x="2628900" y="569485"/>
        <a:ext cx="7886700" cy="372768"/>
      </dsp:txXfrm>
    </dsp:sp>
    <dsp:sp modelId="{C22DE968-B6A3-4E94-91CB-0350AB10F506}">
      <dsp:nvSpPr>
        <dsp:cNvPr id="0" name=""/>
        <dsp:cNvSpPr/>
      </dsp:nvSpPr>
      <dsp:spPr>
        <a:xfrm rot="10800000">
          <a:off x="0" y="1587"/>
          <a:ext cx="2628900" cy="573490"/>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92456" rIns="186967" bIns="92456" numCol="1" spcCol="1270" anchor="ctr" anchorCtr="0">
          <a:noAutofit/>
        </a:bodyPr>
        <a:lstStyle/>
        <a:p>
          <a:pPr marL="0" lvl="0" indent="0" algn="ctr" defTabSz="577850">
            <a:lnSpc>
              <a:spcPct val="90000"/>
            </a:lnSpc>
            <a:spcBef>
              <a:spcPct val="0"/>
            </a:spcBef>
            <a:spcAft>
              <a:spcPct val="35000"/>
            </a:spcAft>
            <a:buNone/>
          </a:pPr>
          <a:r>
            <a:rPr lang="en-US" sz="1300" kern="1200" dirty="0"/>
            <a:t>Review</a:t>
          </a:r>
        </a:p>
      </dsp:txBody>
      <dsp:txXfrm rot="-10800000">
        <a:off x="0" y="1587"/>
        <a:ext cx="2628900" cy="372768"/>
      </dsp:txXfrm>
    </dsp:sp>
    <dsp:sp modelId="{C9A07E4C-B763-4FE0-A707-BEC4EC1C1510}">
      <dsp:nvSpPr>
        <dsp:cNvPr id="0" name=""/>
        <dsp:cNvSpPr/>
      </dsp:nvSpPr>
      <dsp:spPr>
        <a:xfrm>
          <a:off x="2628900" y="1587"/>
          <a:ext cx="7886700" cy="3727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9980" tIns="139700" rIns="159980" bIns="139700" numCol="1" spcCol="1270" anchor="ctr" anchorCtr="0">
          <a:noAutofit/>
        </a:bodyPr>
        <a:lstStyle/>
        <a:p>
          <a:pPr marL="0" lvl="0" indent="0" algn="l" defTabSz="488950">
            <a:lnSpc>
              <a:spcPct val="90000"/>
            </a:lnSpc>
            <a:spcBef>
              <a:spcPct val="0"/>
            </a:spcBef>
            <a:spcAft>
              <a:spcPct val="35000"/>
            </a:spcAft>
            <a:buNone/>
          </a:pPr>
          <a:r>
            <a:rPr lang="en-US" sz="1100" kern="1200"/>
            <a:t>Review the professional guidelines and ethical framework of Healthcare Interpreters</a:t>
          </a:r>
        </a:p>
      </dsp:txBody>
      <dsp:txXfrm>
        <a:off x="2628900" y="1587"/>
        <a:ext cx="7886700" cy="372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35AF2-03CC-483A-900C-37C06C4CC456}">
      <dsp:nvSpPr>
        <dsp:cNvPr id="0" name=""/>
        <dsp:cNvSpPr/>
      </dsp:nvSpPr>
      <dsp:spPr>
        <a:xfrm>
          <a:off x="3082131" y="0"/>
          <a:ext cx="4351338" cy="4351338"/>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4A9596-9FF0-4090-BB43-D2B89DDDEE69}">
      <dsp:nvSpPr>
        <dsp:cNvPr id="0" name=""/>
        <dsp:cNvSpPr/>
      </dsp:nvSpPr>
      <dsp:spPr>
        <a:xfrm>
          <a:off x="3495508" y="413377"/>
          <a:ext cx="1697021" cy="169702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1964 Civil Rights Act – Title Vi</a:t>
          </a:r>
        </a:p>
      </dsp:txBody>
      <dsp:txXfrm>
        <a:off x="3578350" y="496219"/>
        <a:ext cx="1531337" cy="1531337"/>
      </dsp:txXfrm>
    </dsp:sp>
    <dsp:sp modelId="{12E94255-605E-4575-8346-6B340112F899}">
      <dsp:nvSpPr>
        <dsp:cNvPr id="0" name=""/>
        <dsp:cNvSpPr/>
      </dsp:nvSpPr>
      <dsp:spPr>
        <a:xfrm>
          <a:off x="5323070" y="413377"/>
          <a:ext cx="1697021" cy="1697021"/>
        </a:xfrm>
        <a:prstGeom prst="roundRect">
          <a:avLst/>
        </a:prstGeom>
        <a:solidFill>
          <a:schemeClr val="accent5">
            <a:hueOff val="-2252848"/>
            <a:satOff val="-5806"/>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CLAS Standards</a:t>
          </a:r>
        </a:p>
      </dsp:txBody>
      <dsp:txXfrm>
        <a:off x="5405912" y="496219"/>
        <a:ext cx="1531337" cy="1531337"/>
      </dsp:txXfrm>
    </dsp:sp>
    <dsp:sp modelId="{7AA762BA-D6FA-4374-96F4-012197CB7789}">
      <dsp:nvSpPr>
        <dsp:cNvPr id="0" name=""/>
        <dsp:cNvSpPr/>
      </dsp:nvSpPr>
      <dsp:spPr>
        <a:xfrm>
          <a:off x="3495508" y="2240939"/>
          <a:ext cx="1697021" cy="1697021"/>
        </a:xfrm>
        <a:prstGeom prst="roundRect">
          <a:avLst/>
        </a:prstGeom>
        <a:solidFill>
          <a:schemeClr val="accent5">
            <a:hueOff val="-4505695"/>
            <a:satOff val="-11613"/>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Joint Commission</a:t>
          </a:r>
        </a:p>
      </dsp:txBody>
      <dsp:txXfrm>
        <a:off x="3578350" y="2323781"/>
        <a:ext cx="1531337" cy="1531337"/>
      </dsp:txXfrm>
    </dsp:sp>
    <dsp:sp modelId="{2B3A747D-D7A1-4988-ABEF-9C46C392321C}">
      <dsp:nvSpPr>
        <dsp:cNvPr id="0" name=""/>
        <dsp:cNvSpPr/>
      </dsp:nvSpPr>
      <dsp:spPr>
        <a:xfrm>
          <a:off x="5323070" y="2240939"/>
          <a:ext cx="1697021" cy="1697021"/>
        </a:xfrm>
        <a:prstGeom prst="round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Affordable Care Act</a:t>
          </a:r>
        </a:p>
      </dsp:txBody>
      <dsp:txXfrm>
        <a:off x="5405912" y="2323781"/>
        <a:ext cx="1531337" cy="1531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AA442-C210-47EE-ADF3-8E3A44207DD7}">
      <dsp:nvSpPr>
        <dsp:cNvPr id="0" name=""/>
        <dsp:cNvSpPr/>
      </dsp:nvSpPr>
      <dsp:spPr>
        <a:xfrm>
          <a:off x="0" y="722598"/>
          <a:ext cx="8229600" cy="13340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112F9B-1C85-47AD-9AF2-9C0984572411}">
      <dsp:nvSpPr>
        <dsp:cNvPr id="0" name=""/>
        <dsp:cNvSpPr/>
      </dsp:nvSpPr>
      <dsp:spPr>
        <a:xfrm>
          <a:off x="403543" y="1022754"/>
          <a:ext cx="733715" cy="7337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2CCC64-35E2-4B2F-9995-9F0ACBFE5BEC}">
      <dsp:nvSpPr>
        <dsp:cNvPr id="0" name=""/>
        <dsp:cNvSpPr/>
      </dsp:nvSpPr>
      <dsp:spPr>
        <a:xfrm>
          <a:off x="1540802" y="722598"/>
          <a:ext cx="6688797" cy="133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85" tIns="141185" rIns="141185" bIns="141185" numCol="1" spcCol="1270" anchor="ctr" anchorCtr="0">
          <a:noAutofit/>
        </a:bodyPr>
        <a:lstStyle/>
        <a:p>
          <a:pPr marL="0" lvl="0" indent="0" algn="l" defTabSz="1111250">
            <a:lnSpc>
              <a:spcPct val="90000"/>
            </a:lnSpc>
            <a:spcBef>
              <a:spcPct val="0"/>
            </a:spcBef>
            <a:spcAft>
              <a:spcPct val="35000"/>
            </a:spcAft>
            <a:buNone/>
          </a:pPr>
          <a:r>
            <a:rPr lang="en-US" sz="2500" kern="1200" dirty="0"/>
            <a:t>How many terms did you recognize?</a:t>
          </a:r>
        </a:p>
      </dsp:txBody>
      <dsp:txXfrm>
        <a:off x="1540802" y="722598"/>
        <a:ext cx="6688797" cy="1334028"/>
      </dsp:txXfrm>
    </dsp:sp>
    <dsp:sp modelId="{57FBC7BB-CE47-48B2-BED5-8111FA81ACD0}">
      <dsp:nvSpPr>
        <dsp:cNvPr id="0" name=""/>
        <dsp:cNvSpPr/>
      </dsp:nvSpPr>
      <dsp:spPr>
        <a:xfrm>
          <a:off x="0" y="2390133"/>
          <a:ext cx="8229600" cy="13340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4C94D5-70E6-4818-883A-51454F5604DC}">
      <dsp:nvSpPr>
        <dsp:cNvPr id="0" name=""/>
        <dsp:cNvSpPr/>
      </dsp:nvSpPr>
      <dsp:spPr>
        <a:xfrm>
          <a:off x="403543" y="2690289"/>
          <a:ext cx="733715" cy="7337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7C652D-CCF6-40B3-9CFE-2530260CFA93}">
      <dsp:nvSpPr>
        <dsp:cNvPr id="0" name=""/>
        <dsp:cNvSpPr/>
      </dsp:nvSpPr>
      <dsp:spPr>
        <a:xfrm>
          <a:off x="1540802" y="2390133"/>
          <a:ext cx="6688797" cy="133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85" tIns="141185" rIns="141185" bIns="141185" numCol="1" spcCol="1270" anchor="ctr" anchorCtr="0">
          <a:noAutofit/>
        </a:bodyPr>
        <a:lstStyle/>
        <a:p>
          <a:pPr marL="0" lvl="0" indent="0" algn="l" defTabSz="1111250">
            <a:lnSpc>
              <a:spcPct val="90000"/>
            </a:lnSpc>
            <a:spcBef>
              <a:spcPct val="0"/>
            </a:spcBef>
            <a:spcAft>
              <a:spcPct val="35000"/>
            </a:spcAft>
            <a:buNone/>
          </a:pPr>
          <a:r>
            <a:rPr lang="en-US" sz="2500" kern="1200" dirty="0"/>
            <a:t>Were you able to identify an equivalent in your target language? How would you handle the interpretation if unknown?</a:t>
          </a:r>
        </a:p>
      </dsp:txBody>
      <dsp:txXfrm>
        <a:off x="1540802" y="2390133"/>
        <a:ext cx="6688797" cy="1334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DE44C-450C-4604-822A-FF5FF51DEE75}">
      <dsp:nvSpPr>
        <dsp:cNvPr id="0" name=""/>
        <dsp:cNvSpPr/>
      </dsp:nvSpPr>
      <dsp:spPr>
        <a:xfrm>
          <a:off x="0" y="43810"/>
          <a:ext cx="5181600" cy="6753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Deletion/Omission of information</a:t>
          </a:r>
          <a:endParaRPr lang="en-US" sz="1700" kern="1200"/>
        </a:p>
      </dsp:txBody>
      <dsp:txXfrm>
        <a:off x="32967" y="76777"/>
        <a:ext cx="5115666" cy="609393"/>
      </dsp:txXfrm>
    </dsp:sp>
    <dsp:sp modelId="{E50C4D88-E9D9-4546-B2E9-B189C8C6800B}">
      <dsp:nvSpPr>
        <dsp:cNvPr id="0" name=""/>
        <dsp:cNvSpPr/>
      </dsp:nvSpPr>
      <dsp:spPr>
        <a:xfrm>
          <a:off x="0" y="751573"/>
          <a:ext cx="5181600" cy="6753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Paraphrasing</a:t>
          </a:r>
          <a:endParaRPr lang="en-US" sz="1700" kern="1200"/>
        </a:p>
      </dsp:txBody>
      <dsp:txXfrm>
        <a:off x="32967" y="784540"/>
        <a:ext cx="5115666" cy="609393"/>
      </dsp:txXfrm>
    </dsp:sp>
    <dsp:sp modelId="{270DD41B-D9A0-4C2D-B9B1-6D36148D655C}">
      <dsp:nvSpPr>
        <dsp:cNvPr id="0" name=""/>
        <dsp:cNvSpPr/>
      </dsp:nvSpPr>
      <dsp:spPr>
        <a:xfrm>
          <a:off x="0" y="1475860"/>
          <a:ext cx="5181600" cy="6753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Lack of translatable words or concepts</a:t>
          </a:r>
          <a:endParaRPr lang="en-US" sz="1700" kern="1200"/>
        </a:p>
      </dsp:txBody>
      <dsp:txXfrm>
        <a:off x="32967" y="1508827"/>
        <a:ext cx="5115666" cy="609393"/>
      </dsp:txXfrm>
    </dsp:sp>
    <dsp:sp modelId="{B894A50C-C90A-4B0A-AB74-CF13696D6B9C}">
      <dsp:nvSpPr>
        <dsp:cNvPr id="0" name=""/>
        <dsp:cNvSpPr/>
      </dsp:nvSpPr>
      <dsp:spPr>
        <a:xfrm>
          <a:off x="0" y="2200148"/>
          <a:ext cx="5181600" cy="6753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Side Conversations </a:t>
          </a:r>
          <a:endParaRPr lang="en-US" sz="1700" kern="1200"/>
        </a:p>
      </dsp:txBody>
      <dsp:txXfrm>
        <a:off x="32967" y="2233115"/>
        <a:ext cx="5115666" cy="609393"/>
      </dsp:txXfrm>
    </dsp:sp>
    <dsp:sp modelId="{CE75100F-2769-40B3-A01A-B597640387C0}">
      <dsp:nvSpPr>
        <dsp:cNvPr id="0" name=""/>
        <dsp:cNvSpPr/>
      </dsp:nvSpPr>
      <dsp:spPr>
        <a:xfrm>
          <a:off x="0" y="2924436"/>
          <a:ext cx="5181600" cy="6753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Lack of familiarity with terminology</a:t>
          </a:r>
          <a:endParaRPr lang="en-US" sz="1700" kern="1200"/>
        </a:p>
      </dsp:txBody>
      <dsp:txXfrm>
        <a:off x="32967" y="2957403"/>
        <a:ext cx="5115666" cy="609393"/>
      </dsp:txXfrm>
    </dsp:sp>
    <dsp:sp modelId="{2E0354B3-92BA-4A73-8D84-170A7DAA23C0}">
      <dsp:nvSpPr>
        <dsp:cNvPr id="0" name=""/>
        <dsp:cNvSpPr/>
      </dsp:nvSpPr>
      <dsp:spPr>
        <a:xfrm>
          <a:off x="0" y="3648723"/>
          <a:ext cx="5181600" cy="6753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Inability to detect paralinguistic or nonverbal cultural behavior</a:t>
          </a:r>
          <a:endParaRPr lang="en-US" sz="1700" kern="1200"/>
        </a:p>
      </dsp:txBody>
      <dsp:txXfrm>
        <a:off x="32967" y="3681690"/>
        <a:ext cx="5115666" cy="6093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119B3-1E6F-4654-87BC-C5A9A03FB34A}">
      <dsp:nvSpPr>
        <dsp:cNvPr id="0" name=""/>
        <dsp:cNvSpPr/>
      </dsp:nvSpPr>
      <dsp:spPr>
        <a:xfrm>
          <a:off x="0" y="3474"/>
          <a:ext cx="8229600" cy="7399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10AA78-BA11-4A68-8B86-86C84EC15728}">
      <dsp:nvSpPr>
        <dsp:cNvPr id="0" name=""/>
        <dsp:cNvSpPr/>
      </dsp:nvSpPr>
      <dsp:spPr>
        <a:xfrm>
          <a:off x="223840" y="169966"/>
          <a:ext cx="406982" cy="4069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10FEFD-41E1-4E55-B65D-4B38352DD423}">
      <dsp:nvSpPr>
        <dsp:cNvPr id="0" name=""/>
        <dsp:cNvSpPr/>
      </dsp:nvSpPr>
      <dsp:spPr>
        <a:xfrm>
          <a:off x="854663" y="3474"/>
          <a:ext cx="7374936" cy="73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13" tIns="78313" rIns="78313" bIns="78313" numCol="1" spcCol="1270" anchor="ctr" anchorCtr="0">
          <a:noAutofit/>
        </a:bodyPr>
        <a:lstStyle/>
        <a:p>
          <a:pPr marL="0" lvl="0" indent="0" algn="l" defTabSz="844550">
            <a:lnSpc>
              <a:spcPct val="90000"/>
            </a:lnSpc>
            <a:spcBef>
              <a:spcPct val="0"/>
            </a:spcBef>
            <a:spcAft>
              <a:spcPct val="35000"/>
            </a:spcAft>
            <a:buNone/>
          </a:pPr>
          <a:r>
            <a:rPr lang="en-US" sz="1900" kern="1200"/>
            <a:t>You will be placed into a ‘Break Out Room’ with numerous other colleagues</a:t>
          </a:r>
        </a:p>
      </dsp:txBody>
      <dsp:txXfrm>
        <a:off x="854663" y="3474"/>
        <a:ext cx="7374936" cy="739968"/>
      </dsp:txXfrm>
    </dsp:sp>
    <dsp:sp modelId="{038B97A2-F9DA-4BBA-A061-A32487176BBC}">
      <dsp:nvSpPr>
        <dsp:cNvPr id="0" name=""/>
        <dsp:cNvSpPr/>
      </dsp:nvSpPr>
      <dsp:spPr>
        <a:xfrm>
          <a:off x="0" y="928434"/>
          <a:ext cx="8229600" cy="7399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8CBF62-1895-42B2-9061-3A72BACDD644}">
      <dsp:nvSpPr>
        <dsp:cNvPr id="0" name=""/>
        <dsp:cNvSpPr/>
      </dsp:nvSpPr>
      <dsp:spPr>
        <a:xfrm>
          <a:off x="223840" y="1094927"/>
          <a:ext cx="406982" cy="4069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EAACFC-E7C5-40E7-A17C-E194DDA0046A}">
      <dsp:nvSpPr>
        <dsp:cNvPr id="0" name=""/>
        <dsp:cNvSpPr/>
      </dsp:nvSpPr>
      <dsp:spPr>
        <a:xfrm>
          <a:off x="854663" y="928434"/>
          <a:ext cx="7374936" cy="73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13" tIns="78313" rIns="78313" bIns="78313" numCol="1" spcCol="1270" anchor="ctr" anchorCtr="0">
          <a:noAutofit/>
        </a:bodyPr>
        <a:lstStyle/>
        <a:p>
          <a:pPr marL="0" lvl="0" indent="0" algn="l" defTabSz="844550">
            <a:lnSpc>
              <a:spcPct val="90000"/>
            </a:lnSpc>
            <a:spcBef>
              <a:spcPct val="0"/>
            </a:spcBef>
            <a:spcAft>
              <a:spcPct val="35000"/>
            </a:spcAft>
            <a:buNone/>
          </a:pPr>
          <a:r>
            <a:rPr lang="en-US" sz="1900" kern="1200" dirty="0"/>
            <a:t>Your group will be assigned a case to review</a:t>
          </a:r>
        </a:p>
      </dsp:txBody>
      <dsp:txXfrm>
        <a:off x="854663" y="928434"/>
        <a:ext cx="7374936" cy="739968"/>
      </dsp:txXfrm>
    </dsp:sp>
    <dsp:sp modelId="{4D0410C0-6C34-4149-ABF3-3220BB954B2B}">
      <dsp:nvSpPr>
        <dsp:cNvPr id="0" name=""/>
        <dsp:cNvSpPr/>
      </dsp:nvSpPr>
      <dsp:spPr>
        <a:xfrm>
          <a:off x="0" y="1853395"/>
          <a:ext cx="8229600" cy="7399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2DB50-1041-4352-A44D-FBBA5FDF2B49}">
      <dsp:nvSpPr>
        <dsp:cNvPr id="0" name=""/>
        <dsp:cNvSpPr/>
      </dsp:nvSpPr>
      <dsp:spPr>
        <a:xfrm>
          <a:off x="223840" y="2019888"/>
          <a:ext cx="406982" cy="4069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CFE593-8201-4F78-80F7-95974F1867C4}">
      <dsp:nvSpPr>
        <dsp:cNvPr id="0" name=""/>
        <dsp:cNvSpPr/>
      </dsp:nvSpPr>
      <dsp:spPr>
        <a:xfrm>
          <a:off x="854663" y="1853395"/>
          <a:ext cx="7374936" cy="73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13" tIns="78313" rIns="78313" bIns="78313" numCol="1" spcCol="1270" anchor="ctr" anchorCtr="0">
          <a:noAutofit/>
        </a:bodyPr>
        <a:lstStyle/>
        <a:p>
          <a:pPr marL="0" lvl="0" indent="0" algn="l" defTabSz="844550">
            <a:lnSpc>
              <a:spcPct val="90000"/>
            </a:lnSpc>
            <a:spcBef>
              <a:spcPct val="0"/>
            </a:spcBef>
            <a:spcAft>
              <a:spcPct val="35000"/>
            </a:spcAft>
            <a:buNone/>
          </a:pPr>
          <a:r>
            <a:rPr lang="en-US" sz="1900" kern="1200" dirty="0"/>
            <a:t>Please take 1-2 minutes to review the case or read out loud</a:t>
          </a:r>
        </a:p>
      </dsp:txBody>
      <dsp:txXfrm>
        <a:off x="854663" y="1853395"/>
        <a:ext cx="7374936" cy="739968"/>
      </dsp:txXfrm>
    </dsp:sp>
    <dsp:sp modelId="{70723052-E31C-47D5-BC7F-3F2EAEEE6385}">
      <dsp:nvSpPr>
        <dsp:cNvPr id="0" name=""/>
        <dsp:cNvSpPr/>
      </dsp:nvSpPr>
      <dsp:spPr>
        <a:xfrm>
          <a:off x="0" y="2778356"/>
          <a:ext cx="8229600" cy="7399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F8630E-9DCA-4DA7-AF0B-A672DA007501}">
      <dsp:nvSpPr>
        <dsp:cNvPr id="0" name=""/>
        <dsp:cNvSpPr/>
      </dsp:nvSpPr>
      <dsp:spPr>
        <a:xfrm>
          <a:off x="223840" y="2944849"/>
          <a:ext cx="406982" cy="4069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C52B46-5B83-4F90-B02C-52F8D8DD4B7B}">
      <dsp:nvSpPr>
        <dsp:cNvPr id="0" name=""/>
        <dsp:cNvSpPr/>
      </dsp:nvSpPr>
      <dsp:spPr>
        <a:xfrm>
          <a:off x="854663" y="2778356"/>
          <a:ext cx="7374936" cy="73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13" tIns="78313" rIns="78313" bIns="78313" numCol="1" spcCol="1270" anchor="ctr" anchorCtr="0">
          <a:noAutofit/>
        </a:bodyPr>
        <a:lstStyle/>
        <a:p>
          <a:pPr marL="0" lvl="0" indent="0" algn="l" defTabSz="844550">
            <a:lnSpc>
              <a:spcPct val="90000"/>
            </a:lnSpc>
            <a:spcBef>
              <a:spcPct val="0"/>
            </a:spcBef>
            <a:spcAft>
              <a:spcPct val="35000"/>
            </a:spcAft>
            <a:buNone/>
          </a:pPr>
          <a:r>
            <a:rPr lang="en-US" sz="1900" kern="1200" dirty="0"/>
            <a:t>Please take 5-7 minutes to discuss and respond to the questions</a:t>
          </a:r>
        </a:p>
      </dsp:txBody>
      <dsp:txXfrm>
        <a:off x="854663" y="2778356"/>
        <a:ext cx="7374936" cy="739968"/>
      </dsp:txXfrm>
    </dsp:sp>
    <dsp:sp modelId="{25A896C7-5171-426E-BCEB-8BAE3FA8343A}">
      <dsp:nvSpPr>
        <dsp:cNvPr id="0" name=""/>
        <dsp:cNvSpPr/>
      </dsp:nvSpPr>
      <dsp:spPr>
        <a:xfrm>
          <a:off x="0" y="3703317"/>
          <a:ext cx="8229600" cy="7399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D2FE05-3064-485B-B21E-0782C913814C}">
      <dsp:nvSpPr>
        <dsp:cNvPr id="0" name=""/>
        <dsp:cNvSpPr/>
      </dsp:nvSpPr>
      <dsp:spPr>
        <a:xfrm>
          <a:off x="223840" y="3869810"/>
          <a:ext cx="406982" cy="4069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15198D-6490-4991-BFC0-471531F8D80A}">
      <dsp:nvSpPr>
        <dsp:cNvPr id="0" name=""/>
        <dsp:cNvSpPr/>
      </dsp:nvSpPr>
      <dsp:spPr>
        <a:xfrm>
          <a:off x="854663" y="3703317"/>
          <a:ext cx="3703320" cy="73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13" tIns="78313" rIns="78313" bIns="78313" numCol="1" spcCol="1270" anchor="ctr" anchorCtr="0">
          <a:noAutofit/>
        </a:bodyPr>
        <a:lstStyle/>
        <a:p>
          <a:pPr marL="0" lvl="0" indent="0" algn="l" defTabSz="844550">
            <a:lnSpc>
              <a:spcPct val="90000"/>
            </a:lnSpc>
            <a:spcBef>
              <a:spcPct val="0"/>
            </a:spcBef>
            <a:spcAft>
              <a:spcPct val="35000"/>
            </a:spcAft>
            <a:buNone/>
          </a:pPr>
          <a:r>
            <a:rPr lang="en-US" sz="1900" kern="1200"/>
            <a:t>Identify a scribe/ reporter who will share out</a:t>
          </a:r>
        </a:p>
      </dsp:txBody>
      <dsp:txXfrm>
        <a:off x="854663" y="3703317"/>
        <a:ext cx="3703320" cy="739968"/>
      </dsp:txXfrm>
    </dsp:sp>
    <dsp:sp modelId="{33F16DE6-388C-43A8-9207-D826D00426E2}">
      <dsp:nvSpPr>
        <dsp:cNvPr id="0" name=""/>
        <dsp:cNvSpPr/>
      </dsp:nvSpPr>
      <dsp:spPr>
        <a:xfrm>
          <a:off x="4557983" y="3703317"/>
          <a:ext cx="3671616" cy="73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13" tIns="78313" rIns="78313" bIns="78313" numCol="1" spcCol="1270" anchor="ctr" anchorCtr="0">
          <a:noAutofit/>
        </a:bodyPr>
        <a:lstStyle/>
        <a:p>
          <a:pPr marL="0" lvl="0" indent="0" algn="l" defTabSz="666750">
            <a:lnSpc>
              <a:spcPct val="90000"/>
            </a:lnSpc>
            <a:spcBef>
              <a:spcPct val="0"/>
            </a:spcBef>
            <a:spcAft>
              <a:spcPct val="35000"/>
            </a:spcAft>
            <a:buNone/>
          </a:pPr>
          <a:r>
            <a:rPr lang="en-US" sz="1500" kern="1200"/>
            <a:t>VERY brief description of the case</a:t>
          </a:r>
        </a:p>
        <a:p>
          <a:pPr marL="0" lvl="0" indent="0" algn="l" defTabSz="666750">
            <a:lnSpc>
              <a:spcPct val="90000"/>
            </a:lnSpc>
            <a:spcBef>
              <a:spcPct val="0"/>
            </a:spcBef>
            <a:spcAft>
              <a:spcPct val="35000"/>
            </a:spcAft>
            <a:buNone/>
          </a:pPr>
          <a:r>
            <a:rPr lang="en-US" sz="1500" kern="1200"/>
            <a:t>Review of your group’s discussion</a:t>
          </a:r>
        </a:p>
      </dsp:txBody>
      <dsp:txXfrm>
        <a:off x="4557983" y="3703317"/>
        <a:ext cx="3671616" cy="7399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A4E5B-D3DC-4775-B1AC-AC19E8ED15B9}">
      <dsp:nvSpPr>
        <dsp:cNvPr id="0" name=""/>
        <dsp:cNvSpPr/>
      </dsp:nvSpPr>
      <dsp:spPr>
        <a:xfrm>
          <a:off x="0" y="722598"/>
          <a:ext cx="8229600" cy="13340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05B9E6-AE00-4D97-B861-9516301E77A1}">
      <dsp:nvSpPr>
        <dsp:cNvPr id="0" name=""/>
        <dsp:cNvSpPr/>
      </dsp:nvSpPr>
      <dsp:spPr>
        <a:xfrm>
          <a:off x="403543" y="1022754"/>
          <a:ext cx="733715" cy="7337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31720C-1CD7-4E84-8761-AA538EEA1CA4}">
      <dsp:nvSpPr>
        <dsp:cNvPr id="0" name=""/>
        <dsp:cNvSpPr/>
      </dsp:nvSpPr>
      <dsp:spPr>
        <a:xfrm>
          <a:off x="1540802" y="722598"/>
          <a:ext cx="6688797" cy="133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85" tIns="141185" rIns="141185" bIns="141185" numCol="1" spcCol="1270" anchor="ctr" anchorCtr="0">
          <a:noAutofit/>
        </a:bodyPr>
        <a:lstStyle/>
        <a:p>
          <a:pPr marL="0" lvl="0" indent="0" algn="l" defTabSz="1111250">
            <a:lnSpc>
              <a:spcPct val="90000"/>
            </a:lnSpc>
            <a:spcBef>
              <a:spcPct val="0"/>
            </a:spcBef>
            <a:spcAft>
              <a:spcPct val="35000"/>
            </a:spcAft>
            <a:buNone/>
          </a:pPr>
          <a:r>
            <a:rPr lang="en-US" sz="2500" kern="1200"/>
            <a:t>Discussion of Case #1</a:t>
          </a:r>
        </a:p>
      </dsp:txBody>
      <dsp:txXfrm>
        <a:off x="1540802" y="722598"/>
        <a:ext cx="6688797" cy="1334028"/>
      </dsp:txXfrm>
    </dsp:sp>
    <dsp:sp modelId="{6C1CF201-34DE-4044-B6F5-A8176FDBD6BE}">
      <dsp:nvSpPr>
        <dsp:cNvPr id="0" name=""/>
        <dsp:cNvSpPr/>
      </dsp:nvSpPr>
      <dsp:spPr>
        <a:xfrm>
          <a:off x="0" y="2390133"/>
          <a:ext cx="8229600" cy="13340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3EE7F4-736F-4EC8-AC53-D789CA08018F}">
      <dsp:nvSpPr>
        <dsp:cNvPr id="0" name=""/>
        <dsp:cNvSpPr/>
      </dsp:nvSpPr>
      <dsp:spPr>
        <a:xfrm>
          <a:off x="403543" y="2690289"/>
          <a:ext cx="733715" cy="7337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37816C-8FE1-4A1E-A364-3E5F68E507F4}">
      <dsp:nvSpPr>
        <dsp:cNvPr id="0" name=""/>
        <dsp:cNvSpPr/>
      </dsp:nvSpPr>
      <dsp:spPr>
        <a:xfrm>
          <a:off x="1540802" y="2390133"/>
          <a:ext cx="6688797" cy="133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85" tIns="141185" rIns="141185" bIns="141185" numCol="1" spcCol="1270" anchor="ctr" anchorCtr="0">
          <a:noAutofit/>
        </a:bodyPr>
        <a:lstStyle/>
        <a:p>
          <a:pPr marL="0" lvl="0" indent="0" algn="l" defTabSz="1111250">
            <a:lnSpc>
              <a:spcPct val="90000"/>
            </a:lnSpc>
            <a:spcBef>
              <a:spcPct val="0"/>
            </a:spcBef>
            <a:spcAft>
              <a:spcPct val="35000"/>
            </a:spcAft>
            <a:buNone/>
          </a:pPr>
          <a:r>
            <a:rPr lang="en-US" sz="2500" kern="1200"/>
            <a:t>Discussion of Case #2</a:t>
          </a:r>
        </a:p>
      </dsp:txBody>
      <dsp:txXfrm>
        <a:off x="1540802" y="2390133"/>
        <a:ext cx="6688797" cy="13340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317D7-29A1-413D-80DE-97B92A873047}">
      <dsp:nvSpPr>
        <dsp:cNvPr id="0" name=""/>
        <dsp:cNvSpPr/>
      </dsp:nvSpPr>
      <dsp:spPr>
        <a:xfrm>
          <a:off x="0" y="31779"/>
          <a:ext cx="10515600" cy="9833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Gabriela Flores, BA, MSM</a:t>
          </a:r>
        </a:p>
      </dsp:txBody>
      <dsp:txXfrm>
        <a:off x="48005" y="79784"/>
        <a:ext cx="10419590" cy="887374"/>
      </dsp:txXfrm>
    </dsp:sp>
    <dsp:sp modelId="{4C274F27-167F-4A34-9E32-684C42C41712}">
      <dsp:nvSpPr>
        <dsp:cNvPr id="0" name=""/>
        <dsp:cNvSpPr/>
      </dsp:nvSpPr>
      <dsp:spPr>
        <a:xfrm>
          <a:off x="0" y="1133244"/>
          <a:ext cx="10515600" cy="9833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Flores Advisors LLC</a:t>
          </a:r>
        </a:p>
      </dsp:txBody>
      <dsp:txXfrm>
        <a:off x="48005" y="1181249"/>
        <a:ext cx="10419590" cy="887374"/>
      </dsp:txXfrm>
    </dsp:sp>
    <dsp:sp modelId="{E7189C1D-5E92-4841-88A2-F5F261CF911D}">
      <dsp:nvSpPr>
        <dsp:cNvPr id="0" name=""/>
        <dsp:cNvSpPr/>
      </dsp:nvSpPr>
      <dsp:spPr>
        <a:xfrm>
          <a:off x="0" y="2234709"/>
          <a:ext cx="10515600" cy="9833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816-665-9929</a:t>
          </a:r>
        </a:p>
      </dsp:txBody>
      <dsp:txXfrm>
        <a:off x="48005" y="2282714"/>
        <a:ext cx="10419590" cy="887374"/>
      </dsp:txXfrm>
    </dsp:sp>
    <dsp:sp modelId="{41F2AA32-3F34-4B2B-9BA1-7D425B9C4C6F}">
      <dsp:nvSpPr>
        <dsp:cNvPr id="0" name=""/>
        <dsp:cNvSpPr/>
      </dsp:nvSpPr>
      <dsp:spPr>
        <a:xfrm>
          <a:off x="0" y="3336174"/>
          <a:ext cx="10515600" cy="9833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Gabriela.flores.nkc@gmail.com</a:t>
          </a:r>
        </a:p>
      </dsp:txBody>
      <dsp:txXfrm>
        <a:off x="48005" y="3384179"/>
        <a:ext cx="10419590" cy="88737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3/11/2021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Pat – Welcome to the Advanced </a:t>
            </a:r>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33712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73</a:t>
            </a:fld>
            <a:endParaRPr lang="en-US"/>
          </a:p>
        </p:txBody>
      </p:sp>
    </p:spTree>
    <p:extLst>
      <p:ext uri="{BB962C8B-B14F-4D97-AF65-F5344CB8AC3E}">
        <p14:creationId xmlns:p14="http://schemas.microsoft.com/office/powerpoint/2010/main" val="2781799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mn-lt"/>
                <a:ea typeface="Calibri"/>
                <a:cs typeface="Calibri"/>
                <a:sym typeface="Calibri"/>
              </a:rPr>
              <a:t>PAT: The Technology Transfer Center (TTC) Network is a national network of training and technical assistance centers serving the needs of mental health, substance use and prevention providers. </a:t>
            </a:r>
          </a:p>
          <a:p>
            <a:pPr marL="0" lvl="0" indent="0" algn="l" rtl="0">
              <a:spcBef>
                <a:spcPts val="0"/>
              </a:spcBef>
              <a:spcAft>
                <a:spcPts val="0"/>
              </a:spcAft>
              <a:buNone/>
            </a:pPr>
            <a:endParaRPr dirty="0"/>
          </a:p>
        </p:txBody>
      </p:sp>
      <p:sp>
        <p:nvSpPr>
          <p:cNvPr id="152" name="Google Shape;1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1997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Arial"/>
                <a:cs typeface="Arial"/>
                <a:sym typeface="Arial"/>
              </a:rPr>
              <a:t>PAT: The Mid-America Addiction Technology Transfer Center is one of 12 centers that make up the larger ATTC network. The Mid-America Mental Health Technology Transfer Center is also one of 12 centers that make up the larger MHTTC Network. The TTC Network is funded by the Substance Abuse and Mental Health Services Administration (SAMHSA) to provide training, resources, and technical assistance to individuals serving persons with mental health and substance use disorders. The Mid-America ATTC and MHTTC serves the states of Iowa, Kansas, Missouri, and Nebraska. The Mid-America ATTC is located at Truman Medical Center and the University of Missouri Kansas City in Kansas City, MO. The Mid-America MHTTC located at the University of Nebraska Medical Center in Omaha, NE.</a:t>
            </a:r>
          </a:p>
          <a:p>
            <a:pPr marL="0" lvl="0" indent="0" algn="l" rtl="0">
              <a:spcBef>
                <a:spcPts val="0"/>
              </a:spcBef>
              <a:spcAft>
                <a:spcPts val="0"/>
              </a:spcAft>
              <a:buNone/>
            </a:pPr>
            <a:endParaRPr dirty="0"/>
          </a:p>
        </p:txBody>
      </p:sp>
      <p:sp>
        <p:nvSpPr>
          <p:cNvPr id="152" name="Google Shape;1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852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r>
              <a:rPr lang="en-US" sz="1400" kern="1200" dirty="0">
                <a:solidFill>
                  <a:schemeClr val="tx1"/>
                </a:solidFill>
                <a:effectLst/>
                <a:latin typeface="Arial"/>
                <a:ea typeface="Arial"/>
                <a:cs typeface="Arial"/>
                <a:sym typeface="Arial"/>
              </a:rPr>
              <a:t>Pat - Today’s presentation is provided free of charge by the Mid-America ATTC and MHTTC. Today’s presentation is available in the public domain and should </a:t>
            </a:r>
            <a:r>
              <a:rPr lang="en-US" sz="1400" b="1" kern="1200" dirty="0">
                <a:solidFill>
                  <a:schemeClr val="tx1"/>
                </a:solidFill>
                <a:effectLst/>
                <a:latin typeface="Arial"/>
                <a:ea typeface="Arial"/>
                <a:cs typeface="Arial"/>
                <a:sym typeface="Arial"/>
              </a:rPr>
              <a:t>Not</a:t>
            </a:r>
            <a:r>
              <a:rPr lang="en-US" sz="1400" kern="1200" dirty="0">
                <a:solidFill>
                  <a:schemeClr val="tx1"/>
                </a:solidFill>
                <a:effectLst/>
                <a:latin typeface="Arial"/>
                <a:ea typeface="Arial"/>
                <a:cs typeface="Arial"/>
                <a:sym typeface="Arial"/>
              </a:rPr>
              <a:t> be distributed for a fee without the express written permission of the Mid-America ATTC. </a:t>
            </a:r>
          </a:p>
          <a:p>
            <a:endParaRPr lang="en-US" sz="1400" kern="1200" dirty="0">
              <a:solidFill>
                <a:schemeClr val="tx1"/>
              </a:solidFill>
              <a:effectLst/>
              <a:latin typeface="Arial"/>
              <a:ea typeface="Arial"/>
              <a:cs typeface="Arial"/>
              <a:sym typeface="Arial"/>
            </a:endParaRPr>
          </a:p>
          <a:p>
            <a:r>
              <a:rPr lang="en-US" sz="1400" kern="1200" dirty="0">
                <a:solidFill>
                  <a:schemeClr val="tx1"/>
                </a:solidFill>
                <a:effectLst/>
                <a:latin typeface="Arial"/>
                <a:ea typeface="Arial"/>
                <a:cs typeface="Arial"/>
                <a:sym typeface="Arial"/>
              </a:rPr>
              <a:t>The views and opinions expressed during today’s presentation are those of our presenters and do not reflect the official position of the Department of Health and Human Services or SAMHSA. No official support or endorsement of DHHS or SAMHSA is intended or should be inferred. Please contact us with any questions you may have.</a:t>
            </a:r>
          </a:p>
          <a:p>
            <a:endParaRPr dirty="0"/>
          </a:p>
        </p:txBody>
      </p:sp>
    </p:spTree>
    <p:extLst>
      <p:ext uri="{BB962C8B-B14F-4D97-AF65-F5344CB8AC3E}">
        <p14:creationId xmlns:p14="http://schemas.microsoft.com/office/powerpoint/2010/main" val="361266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1AC98-E081-40BA-B605-F7D71F2322DB}" type="slidenum">
              <a:rPr lang="en-US" smtClean="0"/>
              <a:t>5</a:t>
            </a:fld>
            <a:endParaRPr lang="en-US"/>
          </a:p>
        </p:txBody>
      </p:sp>
    </p:spTree>
    <p:extLst>
      <p:ext uri="{BB962C8B-B14F-4D97-AF65-F5344CB8AC3E}">
        <p14:creationId xmlns:p14="http://schemas.microsoft.com/office/powerpoint/2010/main" val="427563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3EA37B-3EC5-48F2-8A4C-0E9CC544D01F}" type="slidenum">
              <a:rPr lang="en-US" smtClean="0"/>
              <a:pPr/>
              <a:t>12</a:t>
            </a:fld>
            <a:endParaRPr lang="en-US"/>
          </a:p>
        </p:txBody>
      </p:sp>
    </p:spTree>
    <p:extLst>
      <p:ext uri="{BB962C8B-B14F-4D97-AF65-F5344CB8AC3E}">
        <p14:creationId xmlns:p14="http://schemas.microsoft.com/office/powerpoint/2010/main" val="2175882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Here is an example of content layout.  You can put text,</a:t>
            </a:r>
            <a:r>
              <a:rPr lang="en-US" sz="1400" baseline="0" dirty="0">
                <a:latin typeface="Arial" panose="020B0604020202020204" pitchFamily="34" charset="0"/>
                <a:cs typeface="Arial" panose="020B0604020202020204" pitchFamily="34" charset="0"/>
              </a:rPr>
              <a:t> images, videos, graphs, etc. in either box.  </a:t>
            </a:r>
            <a:r>
              <a:rPr lang="en-US" sz="1400" u="sng" baseline="0" dirty="0">
                <a:latin typeface="Arial" panose="020B0604020202020204" pitchFamily="34" charset="0"/>
                <a:cs typeface="Arial" panose="020B0604020202020204" pitchFamily="34" charset="0"/>
              </a:rPr>
              <a:t>Do not use SmartArt (it is not and cannot be made to be 508 compliant).</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Check out the other slide layouts available by selecting “Layout” from the “Home” tab. (If “Layout” is grayed out, you will need to place your cursor in an open area outside the slide to activate it.)</a:t>
            </a:r>
          </a:p>
        </p:txBody>
      </p:sp>
      <p:sp>
        <p:nvSpPr>
          <p:cNvPr id="4" name="Slide Number Placeholder 3"/>
          <p:cNvSpPr>
            <a:spLocks noGrp="1"/>
          </p:cNvSpPr>
          <p:nvPr>
            <p:ph type="sldNum" sz="quarter" idx="10"/>
          </p:nvPr>
        </p:nvSpPr>
        <p:spPr/>
        <p:txBody>
          <a:bodyPr/>
          <a:lstStyle/>
          <a:p>
            <a:fld id="{75407F5E-1248-0D41-AA81-B50EA45314DF}" type="slidenum">
              <a:rPr lang="en-US" smtClean="0"/>
              <a:t>65</a:t>
            </a:fld>
            <a:endParaRPr lang="en-US"/>
          </a:p>
        </p:txBody>
      </p:sp>
    </p:spTree>
    <p:extLst>
      <p:ext uri="{BB962C8B-B14F-4D97-AF65-F5344CB8AC3E}">
        <p14:creationId xmlns:p14="http://schemas.microsoft.com/office/powerpoint/2010/main" val="953739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70</a:t>
            </a:fld>
            <a:endParaRPr lang="en-US"/>
          </a:p>
        </p:txBody>
      </p:sp>
    </p:spTree>
    <p:extLst>
      <p:ext uri="{BB962C8B-B14F-4D97-AF65-F5344CB8AC3E}">
        <p14:creationId xmlns:p14="http://schemas.microsoft.com/office/powerpoint/2010/main" val="1160651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71</a:t>
            </a:fld>
            <a:endParaRPr lang="en-US"/>
          </a:p>
        </p:txBody>
      </p:sp>
    </p:spTree>
    <p:extLst>
      <p:ext uri="{BB962C8B-B14F-4D97-AF65-F5344CB8AC3E}">
        <p14:creationId xmlns:p14="http://schemas.microsoft.com/office/powerpoint/2010/main" val="2328328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524000" y="2601117"/>
            <a:ext cx="9144000" cy="1655766"/>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Rectangle 7"/>
          <p:cNvSpPr/>
          <p:nvPr/>
        </p:nvSpPr>
        <p:spPr>
          <a:xfrm>
            <a:off x="311888" y="1"/>
            <a:ext cx="11880113" cy="2275367"/>
          </a:xfrm>
          <a:prstGeom prst="rect">
            <a:avLst/>
          </a:prstGeom>
          <a:solidFill>
            <a:srgbClr val="00467F"/>
          </a:solidFill>
          <a:ln w="12700">
            <a:miter lim="400000"/>
          </a:ln>
        </p:spPr>
        <p:txBody>
          <a:bodyPr lIns="45718" tIns="45718" rIns="45718" bIns="45718"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dirty="0">
              <a:ln>
                <a:noFill/>
              </a:ln>
              <a:solidFill>
                <a:srgbClr val="FFFFFF"/>
              </a:solidFill>
              <a:effectLst/>
              <a:uLnTx/>
              <a:uFillTx/>
              <a:latin typeface="Calibri"/>
              <a:cs typeface="Calibri"/>
            </a:endParaRPr>
          </a:p>
        </p:txBody>
      </p:sp>
      <p:sp>
        <p:nvSpPr>
          <p:cNvPr id="14" name="Title Text"/>
          <p:cNvSpPr txBox="1">
            <a:spLocks noGrp="1"/>
          </p:cNvSpPr>
          <p:nvPr>
            <p:ph type="title"/>
          </p:nvPr>
        </p:nvSpPr>
        <p:spPr>
          <a:xfrm>
            <a:off x="819889" y="180752"/>
            <a:ext cx="10363201" cy="1913864"/>
          </a:xfrm>
          <a:prstGeom prst="rect">
            <a:avLst/>
          </a:prstGeom>
        </p:spPr>
        <p:txBody>
          <a:bodyPr anchor="b"/>
          <a:lstStyle>
            <a:lvl1pPr algn="ctr">
              <a:defRPr sz="6000">
                <a:solidFill>
                  <a:srgbClr val="FFFFFF"/>
                </a:solidFill>
              </a:defRPr>
            </a:lvl1pPr>
          </a:lstStyle>
          <a:p>
            <a:r>
              <a:t>Title Text</a:t>
            </a:r>
          </a:p>
        </p:txBody>
      </p:sp>
      <p:sp>
        <p:nvSpPr>
          <p:cNvPr id="15"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srgbClr val="888888"/>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dirty="0">
              <a:ln>
                <a:noFill/>
              </a:ln>
              <a:solidFill>
                <a:srgbClr val="888888"/>
              </a:solidFill>
              <a:effectLst/>
              <a:uLnTx/>
              <a:uFillTx/>
              <a:latin typeface="Calibri"/>
              <a:cs typeface="Calibri"/>
            </a:endParaRPr>
          </a:p>
        </p:txBody>
      </p:sp>
    </p:spTree>
    <p:extLst>
      <p:ext uri="{BB962C8B-B14F-4D97-AF65-F5344CB8AC3E}">
        <p14:creationId xmlns:p14="http://schemas.microsoft.com/office/powerpoint/2010/main" val="110564783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09"/>
            <a:ext cx="12191999" cy="887693"/>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377825" y="3526024"/>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377825" y="1668649"/>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7735888" y="1668643"/>
            <a:ext cx="3570288" cy="1392918"/>
          </a:xfrm>
        </p:spPr>
        <p:txBody>
          <a:bodyPr/>
          <a:lstStyle/>
          <a:p>
            <a:endParaRPr lang="en-US"/>
          </a:p>
        </p:txBody>
      </p:sp>
      <p:sp>
        <p:nvSpPr>
          <p:cNvPr id="17" name="Picture Placeholder 16"/>
          <p:cNvSpPr>
            <a:spLocks noGrp="1"/>
          </p:cNvSpPr>
          <p:nvPr>
            <p:ph type="pic" sz="quarter" idx="14"/>
          </p:nvPr>
        </p:nvSpPr>
        <p:spPr>
          <a:xfrm>
            <a:off x="7735888" y="3526018"/>
            <a:ext cx="3575304" cy="1389888"/>
          </a:xfrm>
        </p:spPr>
        <p:txBody>
          <a:bodyPr/>
          <a:lstStyle/>
          <a:p>
            <a:endParaRPr lang="en-US"/>
          </a:p>
        </p:txBody>
      </p:sp>
      <p:sp>
        <p:nvSpPr>
          <p:cNvPr id="8" name="Picture Placeholder 7"/>
          <p:cNvSpPr>
            <a:spLocks noGrp="1"/>
          </p:cNvSpPr>
          <p:nvPr>
            <p:ph type="pic" sz="quarter" idx="15"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168642300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and Content">
  <p:cSld name="3_Title and Conten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0" y="5773"/>
            <a:ext cx="12192000" cy="9404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335279"/>
            <a:ext cx="10515600" cy="3948668"/>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3" name="Google Shape;23;p3"/>
          <p:cNvSpPr>
            <a:spLocks noGrp="1"/>
          </p:cNvSpPr>
          <p:nvPr>
            <p:ph type="pic" idx="2"/>
          </p:nvPr>
        </p:nvSpPr>
        <p:spPr>
          <a:xfrm>
            <a:off x="838200" y="5959911"/>
            <a:ext cx="4447117" cy="7889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1500"/>
              <a:buFont typeface="Arial"/>
              <a:buChar char="•"/>
              <a:defRPr sz="1125"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Google Shape;24;p3"/>
          <p:cNvSpPr>
            <a:spLocks noGrp="1"/>
          </p:cNvSpPr>
          <p:nvPr>
            <p:ph type="pic" idx="3"/>
          </p:nvPr>
        </p:nvSpPr>
        <p:spPr>
          <a:xfrm>
            <a:off x="7440087" y="5923396"/>
            <a:ext cx="4751916" cy="86201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1500"/>
              <a:buFont typeface="Arial"/>
              <a:buChar char="•"/>
              <a:defRPr sz="1125"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52626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82923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73871"/>
            <a:ext cx="53848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73871"/>
            <a:ext cx="53848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115885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2ADA-759A-494C-AD44-7B5905E4C4CA}" type="datetime1">
              <a:rPr lang="en-US" smtClean="0"/>
              <a:pPr/>
              <a:t>3/11/2021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64999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33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1_Title Slide">
    <p:spTree>
      <p:nvGrpSpPr>
        <p:cNvPr id="1" name=""/>
        <p:cNvGrpSpPr/>
        <p:nvPr/>
      </p:nvGrpSpPr>
      <p:grpSpPr>
        <a:xfrm>
          <a:off x="0" y="0"/>
          <a:ext cx="0" cy="0"/>
          <a:chOff x="0" y="0"/>
          <a:chExt cx="0" cy="0"/>
        </a:xfrm>
      </p:grpSpPr>
      <p:pic>
        <p:nvPicPr>
          <p:cNvPr id="94"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95" name="Title Text"/>
          <p:cNvSpPr txBox="1">
            <a:spLocks noGrp="1"/>
          </p:cNvSpPr>
          <p:nvPr>
            <p:ph type="title"/>
          </p:nvPr>
        </p:nvSpPr>
        <p:spPr>
          <a:xfrm>
            <a:off x="914400" y="1195101"/>
            <a:ext cx="10363200" cy="2387601"/>
          </a:xfrm>
          <a:prstGeom prst="rect">
            <a:avLst/>
          </a:prstGeom>
        </p:spPr>
        <p:txBody>
          <a:bodyPr lIns="45699" tIns="45699" rIns="45699" bIns="45699" anchor="b"/>
          <a:lstStyle>
            <a:lvl1pPr algn="ctr">
              <a:defRPr sz="4500"/>
            </a:lvl1pPr>
          </a:lstStyle>
          <a:p>
            <a:r>
              <a:t>Title Text</a:t>
            </a:r>
          </a:p>
        </p:txBody>
      </p:sp>
      <p:sp>
        <p:nvSpPr>
          <p:cNvPr id="96" name="Body Level One…"/>
          <p:cNvSpPr txBox="1">
            <a:spLocks noGrp="1"/>
          </p:cNvSpPr>
          <p:nvPr>
            <p:ph type="body" sz="quarter" idx="1"/>
          </p:nvPr>
        </p:nvSpPr>
        <p:spPr>
          <a:xfrm>
            <a:off x="1524000" y="3716913"/>
            <a:ext cx="9144000" cy="969964"/>
          </a:xfrm>
          <a:prstGeom prst="rect">
            <a:avLst/>
          </a:prstGeom>
        </p:spPr>
        <p:txBody>
          <a:bodyPr lIns="45699" tIns="45699" rIns="45699" bIns="45699"/>
          <a:lstStyle>
            <a:lvl1pPr marL="203200" indent="-152400" algn="ctr">
              <a:spcBef>
                <a:spcPts val="700"/>
              </a:spcBef>
              <a:buSzTx/>
              <a:buFontTx/>
              <a:buNone/>
              <a:defRPr sz="1800"/>
            </a:lvl1pPr>
            <a:lvl2pPr marL="203200" indent="50800" algn="ctr">
              <a:spcBef>
                <a:spcPts val="700"/>
              </a:spcBef>
              <a:buSzTx/>
              <a:buFontTx/>
              <a:buNone/>
              <a:defRPr sz="1800"/>
            </a:lvl2pPr>
            <a:lvl3pPr marL="203200" indent="50800" algn="ctr">
              <a:spcBef>
                <a:spcPts val="700"/>
              </a:spcBef>
              <a:buSzTx/>
              <a:buFontTx/>
              <a:buNone/>
              <a:defRPr sz="1800"/>
            </a:lvl3pPr>
            <a:lvl4pPr marL="203200" indent="50800" algn="ctr">
              <a:spcBef>
                <a:spcPts val="700"/>
              </a:spcBef>
              <a:buSzTx/>
              <a:buFontTx/>
              <a:buNone/>
              <a:defRPr sz="1800"/>
            </a:lvl4pPr>
            <a:lvl5pPr marL="203200" indent="50800" algn="ctr">
              <a:spcBef>
                <a:spcPts val="700"/>
              </a:spcBef>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97" name="Google Shape;18;p2"/>
          <p:cNvSpPr>
            <a:spLocks noGrp="1"/>
          </p:cNvSpPr>
          <p:nvPr>
            <p:ph type="pic" sz="quarter" idx="13"/>
          </p:nvPr>
        </p:nvSpPr>
        <p:spPr>
          <a:xfrm>
            <a:off x="2148416" y="3"/>
            <a:ext cx="8824387" cy="1090613"/>
          </a:xfrm>
          <a:prstGeom prst="rect">
            <a:avLst/>
          </a:prstGeom>
        </p:spPr>
        <p:txBody>
          <a:bodyPr lIns="91439" tIns="45719" rIns="91439" bIns="45719">
            <a:noAutofit/>
          </a:bodyPr>
          <a:lstStyle/>
          <a:p>
            <a:endParaRPr dirty="0"/>
          </a:p>
        </p:txBody>
      </p:sp>
      <p:sp>
        <p:nvSpPr>
          <p:cNvPr id="98" name="Google Shape;19;p2"/>
          <p:cNvSpPr>
            <a:spLocks noGrp="1"/>
          </p:cNvSpPr>
          <p:nvPr>
            <p:ph type="pic" sz="quarter" idx="14"/>
          </p:nvPr>
        </p:nvSpPr>
        <p:spPr>
          <a:xfrm>
            <a:off x="6290733" y="4718050"/>
            <a:ext cx="5901267" cy="2139950"/>
          </a:xfrm>
          <a:prstGeom prst="rect">
            <a:avLst/>
          </a:prstGeom>
        </p:spPr>
        <p:txBody>
          <a:bodyPr lIns="91439" tIns="45719" rIns="91439" bIns="45719">
            <a:noAutofit/>
          </a:bodyPr>
          <a:lstStyle/>
          <a:p>
            <a:endParaRPr dirty="0"/>
          </a:p>
        </p:txBody>
      </p:sp>
      <p:sp>
        <p:nvSpPr>
          <p:cNvPr id="99" name="Slide Number"/>
          <p:cNvSpPr txBox="1">
            <a:spLocks noGrp="1"/>
          </p:cNvSpPr>
          <p:nvPr>
            <p:ph type="sldNum" sz="quarter" idx="2"/>
          </p:nvPr>
        </p:nvSpPr>
        <p:spPr>
          <a:xfrm>
            <a:off x="8462616" y="6217898"/>
            <a:ext cx="274984" cy="276908"/>
          </a:xfrm>
          <a:prstGeom prst="rect">
            <a:avLst/>
          </a:prstGeom>
        </p:spPr>
        <p:txBody>
          <a:bodyPr lIns="45675" tIns="45675" rIns="45675" bIns="45675"/>
          <a:lstStyle>
            <a:lvl1pPr defTabSz="914400"/>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srgbClr val="888888"/>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dirty="0">
              <a:ln>
                <a:noFill/>
              </a:ln>
              <a:solidFill>
                <a:srgbClr val="888888"/>
              </a:solidFill>
              <a:effectLst/>
              <a:uLnTx/>
              <a:uFillTx/>
              <a:latin typeface="Calibri"/>
              <a:cs typeface="Calibri"/>
            </a:endParaRPr>
          </a:p>
        </p:txBody>
      </p:sp>
    </p:spTree>
    <p:extLst>
      <p:ext uri="{BB962C8B-B14F-4D97-AF65-F5344CB8AC3E}">
        <p14:creationId xmlns:p14="http://schemas.microsoft.com/office/powerpoint/2010/main" val="4699808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TITLE_AND_BODY">
    <p:spTree>
      <p:nvGrpSpPr>
        <p:cNvPr id="1" name=""/>
        <p:cNvGrpSpPr/>
        <p:nvPr/>
      </p:nvGrpSpPr>
      <p:grpSpPr>
        <a:xfrm>
          <a:off x="0" y="0"/>
          <a:ext cx="0" cy="0"/>
          <a:chOff x="0" y="0"/>
          <a:chExt cx="0" cy="0"/>
        </a:xfrm>
      </p:grpSpPr>
      <p:pic>
        <p:nvPicPr>
          <p:cNvPr id="117"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118" name="Slide Number"/>
          <p:cNvSpPr txBox="1">
            <a:spLocks noGrp="1"/>
          </p:cNvSpPr>
          <p:nvPr>
            <p:ph type="sldNum" sz="quarter" idx="2"/>
          </p:nvPr>
        </p:nvSpPr>
        <p:spPr>
          <a:xfrm>
            <a:off x="11078821" y="6400461"/>
            <a:ext cx="274984" cy="276908"/>
          </a:xfrm>
          <a:prstGeom prst="rect">
            <a:avLst/>
          </a:prstGeom>
        </p:spPr>
        <p:txBody>
          <a:bodyPr lIns="45675" tIns="45675" rIns="45675" bIns="45675"/>
          <a:lstStyle>
            <a:lvl1pPr defTabSz="914400"/>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srgbClr val="888888"/>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dirty="0">
              <a:ln>
                <a:noFill/>
              </a:ln>
              <a:solidFill>
                <a:srgbClr val="888888"/>
              </a:solidFill>
              <a:effectLst/>
              <a:uLnTx/>
              <a:uFillTx/>
              <a:latin typeface="Calibri"/>
              <a:cs typeface="Calibri"/>
            </a:endParaRPr>
          </a:p>
        </p:txBody>
      </p:sp>
    </p:spTree>
    <p:extLst>
      <p:ext uri="{BB962C8B-B14F-4D97-AF65-F5344CB8AC3E}">
        <p14:creationId xmlns:p14="http://schemas.microsoft.com/office/powerpoint/2010/main" val="148907043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p:cNvSpPr>
            <a:spLocks noGrp="1"/>
          </p:cNvSpPr>
          <p:nvPr>
            <p:ph type="pic" sz="quarter" idx="10" hasCustomPrompt="1"/>
          </p:nvPr>
        </p:nvSpPr>
        <p:spPr>
          <a:xfrm>
            <a:off x="2148418" y="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ATTC Stacked bars here on actual first slide (not in Master).  Don’t forget to add alt text.</a:t>
            </a:r>
          </a:p>
        </p:txBody>
      </p:sp>
    </p:spTree>
    <p:custDataLst>
      <p:tags r:id="rId1"/>
    </p:custDataLst>
    <p:extLst>
      <p:ext uri="{BB962C8B-B14F-4D97-AF65-F5344CB8AC3E}">
        <p14:creationId xmlns:p14="http://schemas.microsoft.com/office/powerpoint/2010/main" val="1001978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12192000" cy="940424"/>
          </a:xfrm>
        </p:spPr>
        <p:txBody>
          <a:bodyPr/>
          <a:lstStyle/>
          <a:p>
            <a:r>
              <a:rPr lang="en-US" dirty="0"/>
              <a:t>Click to edit Master title style</a:t>
            </a:r>
          </a:p>
        </p:txBody>
      </p:sp>
      <p:sp>
        <p:nvSpPr>
          <p:cNvPr id="3" name="Content Placeholder 2"/>
          <p:cNvSpPr>
            <a:spLocks noGrp="1"/>
          </p:cNvSpPr>
          <p:nvPr>
            <p:ph idx="1"/>
          </p:nvPr>
        </p:nvSpPr>
        <p:spPr>
          <a:xfrm>
            <a:off x="838200" y="1335279"/>
            <a:ext cx="105156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hasCustomPrompt="1"/>
          </p:nvPr>
        </p:nvSpPr>
        <p:spPr>
          <a:xfrm>
            <a:off x="0" y="5995989"/>
            <a:ext cx="4447117" cy="788987"/>
          </a:xfrm>
        </p:spPr>
        <p:txBody>
          <a:bodyPr>
            <a:noAutofit/>
          </a:bodyPr>
          <a:lstStyle>
            <a:lvl1pPr>
              <a:defRPr sz="2000" baseline="0"/>
            </a:lvl1pPr>
          </a:lstStyle>
          <a:p>
            <a:r>
              <a:rPr lang="en-US" dirty="0"/>
              <a:t>If second slide, put your logo on actual slide here (Master) with alt text.</a:t>
            </a:r>
          </a:p>
        </p:txBody>
      </p:sp>
      <p:sp>
        <p:nvSpPr>
          <p:cNvPr id="7" name="Picture Placeholder 6"/>
          <p:cNvSpPr>
            <a:spLocks noGrp="1"/>
          </p:cNvSpPr>
          <p:nvPr>
            <p:ph type="pic" sz="quarter" idx="11" hasCustomPrompt="1"/>
          </p:nvPr>
        </p:nvSpPr>
        <p:spPr>
          <a:xfrm>
            <a:off x="7440085" y="5923396"/>
            <a:ext cx="4751916" cy="862012"/>
          </a:xfrm>
        </p:spPr>
        <p:txBody>
          <a:bodyPr>
            <a:noAutofit/>
          </a:bodyPr>
          <a:lstStyle>
            <a:lvl1pPr>
              <a:defRPr sz="2000" baseline="0"/>
            </a:lvl1pPr>
          </a:lstStyle>
          <a:p>
            <a:r>
              <a:rPr lang="en-US" dirty="0"/>
              <a:t>If this is your second slide, put the ATTC stacked bars here (Master) with alt text.</a:t>
            </a:r>
          </a:p>
        </p:txBody>
      </p:sp>
    </p:spTree>
    <p:custDataLst>
      <p:tags r:id="rId1"/>
    </p:custDataLst>
    <p:extLst>
      <p:ext uri="{BB962C8B-B14F-4D97-AF65-F5344CB8AC3E}">
        <p14:creationId xmlns:p14="http://schemas.microsoft.com/office/powerpoint/2010/main" val="2637465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68448" y="15570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4697" y="155707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0" hasCustomPrompt="1"/>
          </p:nvPr>
        </p:nvSpPr>
        <p:spPr>
          <a:xfrm>
            <a:off x="152401" y="6151564"/>
            <a:ext cx="5236633" cy="706437"/>
          </a:xfrm>
        </p:spPr>
        <p:txBody>
          <a:bodyPr/>
          <a:lstStyle>
            <a:lvl1pPr>
              <a:defRPr baseline="0"/>
            </a:lvl1pPr>
          </a:lstStyle>
          <a:p>
            <a:r>
              <a:rPr lang="en-US" dirty="0"/>
              <a:t>Your logo on Master slide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2397899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12192000" cy="940424"/>
          </a:xfrm>
        </p:spPr>
        <p:txBody>
          <a:bodyPr/>
          <a:lstStyle/>
          <a:p>
            <a:r>
              <a:rPr lang="en-US" dirty="0"/>
              <a:t>Click to edit Master title style</a:t>
            </a:r>
          </a:p>
        </p:txBody>
      </p:sp>
      <p:sp>
        <p:nvSpPr>
          <p:cNvPr id="3" name="Content Placeholder 2"/>
          <p:cNvSpPr>
            <a:spLocks noGrp="1"/>
          </p:cNvSpPr>
          <p:nvPr>
            <p:ph idx="1"/>
          </p:nvPr>
        </p:nvSpPr>
        <p:spPr>
          <a:xfrm>
            <a:off x="838200" y="1335279"/>
            <a:ext cx="105156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hasCustomPrompt="1"/>
          </p:nvPr>
        </p:nvSpPr>
        <p:spPr>
          <a:xfrm>
            <a:off x="0" y="5995989"/>
            <a:ext cx="4447117" cy="788987"/>
          </a:xfrm>
        </p:spPr>
        <p:txBody>
          <a:bodyPr>
            <a:noAutofit/>
          </a:bodyPr>
          <a:lstStyle>
            <a:lvl1pPr>
              <a:defRPr sz="2000" baseline="0"/>
            </a:lvl1pPr>
          </a:lstStyle>
          <a:p>
            <a:r>
              <a:rPr lang="en-US" dirty="0"/>
              <a:t>If second slide, put your logo on actual slide here (Master) with alt text.</a:t>
            </a:r>
          </a:p>
        </p:txBody>
      </p:sp>
      <p:sp>
        <p:nvSpPr>
          <p:cNvPr id="7" name="Picture Placeholder 6"/>
          <p:cNvSpPr>
            <a:spLocks noGrp="1"/>
          </p:cNvSpPr>
          <p:nvPr>
            <p:ph type="pic" sz="quarter" idx="11" hasCustomPrompt="1"/>
          </p:nvPr>
        </p:nvSpPr>
        <p:spPr>
          <a:xfrm>
            <a:off x="7440085" y="5923396"/>
            <a:ext cx="4751916" cy="862012"/>
          </a:xfrm>
        </p:spPr>
        <p:txBody>
          <a:bodyPr>
            <a:noAutofit/>
          </a:bodyPr>
          <a:lstStyle>
            <a:lvl1pPr>
              <a:defRPr sz="2000" baseline="0"/>
            </a:lvl1pPr>
          </a:lstStyle>
          <a:p>
            <a:r>
              <a:rPr lang="en-US" dirty="0"/>
              <a:t>If this is your second slide, put the ATTC stacked bars here (Master) with alt text.</a:t>
            </a:r>
          </a:p>
        </p:txBody>
      </p:sp>
    </p:spTree>
    <p:custDataLst>
      <p:tags r:id="rId1"/>
    </p:custDataLst>
    <p:extLst>
      <p:ext uri="{BB962C8B-B14F-4D97-AF65-F5344CB8AC3E}">
        <p14:creationId xmlns:p14="http://schemas.microsoft.com/office/powerpoint/2010/main" val="139564266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099" y="1360457"/>
            <a:ext cx="51574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099"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3" y="1360457"/>
            <a:ext cx="51828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513"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p:cNvSpPr>
          <p:nvPr>
            <p:ph type="pic" sz="quarter" idx="10"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73098830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081816"/>
          </a:xfrm>
        </p:spPr>
        <p:txBody>
          <a:bodyPr/>
          <a:lstStyle/>
          <a:p>
            <a:r>
              <a:rPr lang="en-US" dirty="0"/>
              <a:t>Click to edit Master title style</a:t>
            </a:r>
          </a:p>
        </p:txBody>
      </p:sp>
      <p:sp>
        <p:nvSpPr>
          <p:cNvPr id="7" name="Content Placeholder 6"/>
          <p:cNvSpPr>
            <a:spLocks noGrp="1"/>
          </p:cNvSpPr>
          <p:nvPr>
            <p:ph sz="quarter" idx="10"/>
          </p:nvPr>
        </p:nvSpPr>
        <p:spPr>
          <a:xfrm>
            <a:off x="3716340" y="5004952"/>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276228" y="1710896"/>
            <a:ext cx="4919889" cy="317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996113" y="1710890"/>
            <a:ext cx="4919472"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p:cNvSpPr>
          <p:nvPr>
            <p:ph type="pic" sz="quarter" idx="13" hasCustomPrompt="1"/>
          </p:nvPr>
        </p:nvSpPr>
        <p:spPr>
          <a:xfrm>
            <a:off x="152401" y="6151564"/>
            <a:ext cx="5236633" cy="706437"/>
          </a:xfrm>
        </p:spPr>
        <p:txBody>
          <a:bodyPr/>
          <a:lstStyle>
            <a:lvl1pPr>
              <a:defRPr baseline="0"/>
            </a:lvl1pPr>
          </a:lstStyle>
          <a:p>
            <a:r>
              <a:rPr lang="en-US" dirty="0"/>
              <a:t>Your logo on Master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193228817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17"/>
          <a:stretch>
            <a:fillRect/>
          </a:stretch>
        </p:blipFill>
        <p:spPr>
          <a:xfrm rot="5400000" flipV="1">
            <a:off x="-3306807" y="3306809"/>
            <a:ext cx="6858001" cy="244388"/>
          </a:xfrm>
          <a:prstGeom prst="rect">
            <a:avLst/>
          </a:prstGeom>
          <a:ln w="12700">
            <a:miter lim="400000"/>
          </a:ln>
        </p:spPr>
      </p:pic>
      <p:sp>
        <p:nvSpPr>
          <p:cNvPr id="3" name="Title Text"/>
          <p:cNvSpPr txBox="1">
            <a:spLocks noGrp="1"/>
          </p:cNvSpPr>
          <p:nvPr>
            <p:ph type="title"/>
          </p:nvPr>
        </p:nvSpPr>
        <p:spPr>
          <a:xfrm>
            <a:off x="838200" y="365125"/>
            <a:ext cx="10515600" cy="132556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2531" y="6217854"/>
            <a:ext cx="275071" cy="276995"/>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srgbClr val="888888"/>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dirty="0">
              <a:ln>
                <a:noFill/>
              </a:ln>
              <a:solidFill>
                <a:srgbClr val="888888"/>
              </a:solidFill>
              <a:effectLst/>
              <a:uLnTx/>
              <a:uFillTx/>
              <a:latin typeface="Calibri"/>
              <a:cs typeface="Calibri"/>
            </a:endParaRPr>
          </a:p>
        </p:txBody>
      </p:sp>
    </p:spTree>
    <p:extLst>
      <p:ext uri="{BB962C8B-B14F-4D97-AF65-F5344CB8AC3E}">
        <p14:creationId xmlns:p14="http://schemas.microsoft.com/office/powerpoint/2010/main" val="86568477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8" r:id="rId6"/>
    <p:sldLayoutId id="2147483679" r:id="rId7"/>
    <p:sldLayoutId id="2147483663" r:id="rId8"/>
    <p:sldLayoutId id="2147483655" r:id="rId9"/>
    <p:sldLayoutId id="2147483657" r:id="rId10"/>
    <p:sldLayoutId id="2147483689" r:id="rId11"/>
    <p:sldLayoutId id="2147483691" r:id="rId12"/>
    <p:sldLayoutId id="2147483692" r:id="rId13"/>
    <p:sldLayoutId id="2147483693" r:id="rId14"/>
    <p:sldLayoutId id="2147483694" r:id="rId1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video" Target="https://www.youtube.com/embed/kyMySifw-BA?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onlinelibrary.wiley.com/doi/full/10.1111/j.1939-0025.2010.01062.x#b24" TargetMode="External"/><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hyperlink" Target="https://onlinelibrary.wiley.com/doi/full/10.1111/j.1939-0025.2010.01062.x#b55"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www.cdc.gov/violenceprevention/aces"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video" Target="https://www.youtube.com/embed/tjqZPc41_5s?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psychiatry.org/"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www.psychiatry.org/" TargetMode="External"/><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hyperlink" Target="http://www.psychiatry.org/"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1.jpeg"/><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hyperlink" Target="http://xculture.or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ceapcchi.org/" TargetMode="External"/><Relationship Id="rId2" Type="http://schemas.openxmlformats.org/officeDocument/2006/relationships/slideLayout" Target="../slideLayouts/slideLayout14.xml"/><Relationship Id="rId1" Type="http://schemas.openxmlformats.org/officeDocument/2006/relationships/tags" Target="../tags/tag10.xml"/><Relationship Id="rId5" Type="http://schemas.openxmlformats.org/officeDocument/2006/relationships/image" Target="../media/image12.jpe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hyperlink" Target="https://static1.squarespace.com/static/571683f922482e219db7b3ae/t/5a86f0f64192028861457cda/1518792951958/Mental_Health_Interpreting_Guidelines_fo.pdf" TargetMode="Externa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7.xml"/><Relationship Id="rId7" Type="http://schemas.openxmlformats.org/officeDocument/2006/relationships/image" Target="../media/image65.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jpeg"/></Relationships>
</file>

<file path=ppt/slides/_rels/slide66.xml.rels><?xml version="1.0" encoding="UTF-8" standalone="yes"?>
<Relationships xmlns="http://schemas.openxmlformats.org/package/2006/relationships"><Relationship Id="rId3" Type="http://schemas.openxmlformats.org/officeDocument/2006/relationships/hyperlink" Target="https://www.unhcr.org/5c064a8d4.pdf" TargetMode="External"/><Relationship Id="rId2" Type="http://schemas.openxmlformats.org/officeDocument/2006/relationships/hyperlink" Target="https://refugeehealthta.org/physical-mental-health/mental-health/" TargetMode="Externa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hyperlink" Target="https://www.cvt.org/resources/publications" TargetMode="External"/><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3.xml"/><Relationship Id="rId5" Type="http://schemas.openxmlformats.org/officeDocument/2006/relationships/image" Target="../media/image70.png"/><Relationship Id="rId4" Type="http://schemas.openxmlformats.org/officeDocument/2006/relationships/hyperlink" Target="https://ttc-gpra.org/P?s=275531" TargetMode="Externa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hyperlink" Target="https://attcnetwork.org/centers/mid-america-attc/home" TargetMode="External"/><Relationship Id="rId4" Type="http://schemas.openxmlformats.org/officeDocument/2006/relationships/hyperlink" Target="https://mhttcnetwork.org/centers/mid-america-mhttc/hom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72574"/>
            <a:ext cx="10363200" cy="2387600"/>
          </a:xfrm>
        </p:spPr>
        <p:txBody>
          <a:bodyPr>
            <a:normAutofit/>
          </a:bodyPr>
          <a:lstStyle/>
          <a:p>
            <a:r>
              <a:rPr lang="en-US" sz="4400" b="1" dirty="0">
                <a:latin typeface="Arial"/>
              </a:rPr>
              <a:t>Advanced</a:t>
            </a:r>
            <a:r>
              <a:rPr lang="en-US" sz="4400" b="1" baseline="0" dirty="0">
                <a:latin typeface="Arial"/>
              </a:rPr>
              <a:t> Medical Interpreting</a:t>
            </a:r>
            <a:br>
              <a:rPr lang="en-US" sz="4400" b="1" baseline="0" dirty="0">
                <a:latin typeface="Arial"/>
              </a:rPr>
            </a:br>
            <a:r>
              <a:rPr lang="en-US" sz="4400" b="1" baseline="0" dirty="0">
                <a:latin typeface="Arial"/>
              </a:rPr>
              <a:t>in a Mental Health </a:t>
            </a:r>
            <a:r>
              <a:rPr lang="en-US" sz="4400" b="1" dirty="0"/>
              <a:t>Setting</a:t>
            </a:r>
            <a:endParaRPr lang="en-US" sz="4400" dirty="0"/>
          </a:p>
        </p:txBody>
      </p:sp>
      <p:sp>
        <p:nvSpPr>
          <p:cNvPr id="3" name="Subtitle 2"/>
          <p:cNvSpPr>
            <a:spLocks noGrp="1"/>
          </p:cNvSpPr>
          <p:nvPr>
            <p:ph type="subTitle" idx="1"/>
          </p:nvPr>
        </p:nvSpPr>
        <p:spPr>
          <a:xfrm>
            <a:off x="1524000" y="3245168"/>
            <a:ext cx="9144000" cy="1304529"/>
          </a:xfrm>
        </p:spPr>
        <p:txBody>
          <a:bodyPr>
            <a:normAutofit fontScale="85000" lnSpcReduction="20000"/>
          </a:bodyPr>
          <a:lstStyle/>
          <a:p>
            <a:endParaRPr lang="en-US" sz="3200" dirty="0"/>
          </a:p>
          <a:p>
            <a:r>
              <a:rPr lang="en-US" sz="3200" dirty="0">
                <a:latin typeface="Arial"/>
              </a:rPr>
              <a:t>March 13</a:t>
            </a:r>
            <a:r>
              <a:rPr lang="en-US" sz="3200" baseline="30000" dirty="0">
                <a:latin typeface="Arial"/>
              </a:rPr>
              <a:t>th</a:t>
            </a:r>
            <a:r>
              <a:rPr lang="en-US" sz="3200" dirty="0">
                <a:latin typeface="Arial"/>
              </a:rPr>
              <a:t>, 2021</a:t>
            </a:r>
          </a:p>
          <a:p>
            <a:r>
              <a:rPr lang="en-US" sz="3200" dirty="0"/>
              <a:t>9:00 – 12:45</a:t>
            </a:r>
            <a:endParaRPr lang="en-US" sz="3200" dirty="0">
              <a:latin typeface="Arial"/>
            </a:endParaRPr>
          </a:p>
        </p:txBody>
      </p:sp>
      <p:pic>
        <p:nvPicPr>
          <p:cNvPr id="11" name="Picture 10" descr="Text&#10;&#10;Description automatically generated">
            <a:extLst>
              <a:ext uri="{FF2B5EF4-FFF2-40B4-BE49-F238E27FC236}">
                <a16:creationId xmlns:a16="http://schemas.microsoft.com/office/drawing/2014/main" id="{E8B7BFDA-BE09-40F3-AE21-FB0B43012C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6569" y="5139269"/>
            <a:ext cx="3701447" cy="1466611"/>
          </a:xfrm>
          <a:prstGeom prst="rect">
            <a:avLst/>
          </a:prstGeom>
        </p:spPr>
      </p:pic>
      <p:pic>
        <p:nvPicPr>
          <p:cNvPr id="14" name="Picture 13">
            <a:extLst>
              <a:ext uri="{FF2B5EF4-FFF2-40B4-BE49-F238E27FC236}">
                <a16:creationId xmlns:a16="http://schemas.microsoft.com/office/drawing/2014/main" id="{BACB2E52-0DF1-43E3-93D6-719424C1464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143" y="224342"/>
            <a:ext cx="9139110" cy="915809"/>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D1A5877F-96CD-4A01-B705-56A5330405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857" y="5048318"/>
            <a:ext cx="3517576" cy="1466611"/>
          </a:xfrm>
          <a:prstGeom prst="rect">
            <a:avLst/>
          </a:prstGeom>
        </p:spPr>
      </p:pic>
    </p:spTree>
    <p:custDataLst>
      <p:tags r:id="rId1"/>
    </p:custDataLst>
    <p:extLst>
      <p:ext uri="{BB962C8B-B14F-4D97-AF65-F5344CB8AC3E}">
        <p14:creationId xmlns:p14="http://schemas.microsoft.com/office/powerpoint/2010/main" val="129637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7F95C6-8BFC-4C3B-945B-5BBFB4B19324}"/>
              </a:ext>
            </a:extLst>
          </p:cNvPr>
          <p:cNvSpPr>
            <a:spLocks noGrp="1"/>
          </p:cNvSpPr>
          <p:nvPr>
            <p:ph type="title"/>
          </p:nvPr>
        </p:nvSpPr>
        <p:spPr/>
        <p:txBody>
          <a:bodyPr/>
          <a:lstStyle/>
          <a:p>
            <a:r>
              <a:rPr lang="en-US" dirty="0"/>
              <a:t>	Today’s Agenda</a:t>
            </a:r>
          </a:p>
        </p:txBody>
      </p:sp>
      <p:graphicFrame>
        <p:nvGraphicFramePr>
          <p:cNvPr id="11" name="Content Placeholder 10">
            <a:extLst>
              <a:ext uri="{FF2B5EF4-FFF2-40B4-BE49-F238E27FC236}">
                <a16:creationId xmlns:a16="http://schemas.microsoft.com/office/drawing/2014/main" id="{7F1DF709-599F-4F14-B145-888FBCFE4439}"/>
              </a:ext>
            </a:extLst>
          </p:cNvPr>
          <p:cNvGraphicFramePr>
            <a:graphicFrameLocks noGrp="1"/>
          </p:cNvGraphicFramePr>
          <p:nvPr>
            <p:ph idx="1"/>
            <p:extLst>
              <p:ext uri="{D42A27DB-BD31-4B8C-83A1-F6EECF244321}">
                <p14:modId xmlns:p14="http://schemas.microsoft.com/office/powerpoint/2010/main" val="1663715954"/>
              </p:ext>
            </p:extLst>
          </p:nvPr>
        </p:nvGraphicFramePr>
        <p:xfrm>
          <a:off x="1170877" y="946198"/>
          <a:ext cx="10470995" cy="4903270"/>
        </p:xfrm>
        <a:graphic>
          <a:graphicData uri="http://schemas.openxmlformats.org/drawingml/2006/table">
            <a:tbl>
              <a:tblPr firstRow="1" firstCol="1" bandRow="1">
                <a:tableStyleId>{5C22544A-7EE6-4342-B048-85BDC9FD1C3A}</a:tableStyleId>
              </a:tblPr>
              <a:tblGrid>
                <a:gridCol w="2488871">
                  <a:extLst>
                    <a:ext uri="{9D8B030D-6E8A-4147-A177-3AD203B41FA5}">
                      <a16:colId xmlns:a16="http://schemas.microsoft.com/office/drawing/2014/main" val="2724919803"/>
                    </a:ext>
                  </a:extLst>
                </a:gridCol>
                <a:gridCol w="7982124">
                  <a:extLst>
                    <a:ext uri="{9D8B030D-6E8A-4147-A177-3AD203B41FA5}">
                      <a16:colId xmlns:a16="http://schemas.microsoft.com/office/drawing/2014/main" val="3564475153"/>
                    </a:ext>
                  </a:extLst>
                </a:gridCol>
              </a:tblGrid>
              <a:tr h="504170">
                <a:tc>
                  <a:txBody>
                    <a:bodyPr/>
                    <a:lstStyle/>
                    <a:p>
                      <a:pPr marL="0" marR="0">
                        <a:lnSpc>
                          <a:spcPct val="107000"/>
                        </a:lnSpc>
                        <a:spcBef>
                          <a:spcPts val="0"/>
                        </a:spcBef>
                        <a:spcAft>
                          <a:spcPts val="0"/>
                        </a:spcAft>
                      </a:pPr>
                      <a:r>
                        <a:rPr lang="en-US" sz="2000" dirty="0">
                          <a:effectLst/>
                        </a:rPr>
                        <a:t>9:00 – 9:10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000" dirty="0">
                          <a:effectLst/>
                        </a:rPr>
                        <a:t>Welcome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3316736"/>
                  </a:ext>
                </a:extLst>
              </a:tr>
              <a:tr h="620228">
                <a:tc>
                  <a:txBody>
                    <a:bodyPr/>
                    <a:lstStyle/>
                    <a:p>
                      <a:pPr marL="0" marR="0">
                        <a:lnSpc>
                          <a:spcPct val="107000"/>
                        </a:lnSpc>
                        <a:spcBef>
                          <a:spcPts val="0"/>
                        </a:spcBef>
                        <a:spcAft>
                          <a:spcPts val="0"/>
                        </a:spcAft>
                      </a:pPr>
                      <a:r>
                        <a:rPr lang="en-US" sz="2000" dirty="0">
                          <a:effectLst/>
                        </a:rPr>
                        <a:t>9:10 – 9:25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000" dirty="0">
                          <a:effectLst/>
                        </a:rPr>
                        <a:t>Quick overview of Language Access and Interpreter Professional Standards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4297665"/>
                  </a:ext>
                </a:extLst>
              </a:tr>
              <a:tr h="504170">
                <a:tc>
                  <a:txBody>
                    <a:bodyPr/>
                    <a:lstStyle/>
                    <a:p>
                      <a:pPr marL="0" marR="0">
                        <a:lnSpc>
                          <a:spcPct val="107000"/>
                        </a:lnSpc>
                        <a:spcBef>
                          <a:spcPts val="0"/>
                        </a:spcBef>
                        <a:spcAft>
                          <a:spcPts val="0"/>
                        </a:spcAft>
                      </a:pPr>
                      <a:r>
                        <a:rPr lang="en-US" sz="2000" dirty="0">
                          <a:effectLst/>
                        </a:rPr>
                        <a:t>9:25 – 9:45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000" dirty="0">
                          <a:effectLst/>
                        </a:rPr>
                        <a:t>Refugee/Immigrant Context for Mental Health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2684407"/>
                  </a:ext>
                </a:extLst>
              </a:tr>
              <a:tr h="504170">
                <a:tc>
                  <a:txBody>
                    <a:bodyPr/>
                    <a:lstStyle/>
                    <a:p>
                      <a:pPr marL="0" marR="0">
                        <a:lnSpc>
                          <a:spcPct val="107000"/>
                        </a:lnSpc>
                        <a:spcBef>
                          <a:spcPts val="0"/>
                        </a:spcBef>
                        <a:spcAft>
                          <a:spcPts val="0"/>
                        </a:spcAft>
                      </a:pPr>
                      <a:r>
                        <a:rPr lang="en-US" sz="2000" dirty="0">
                          <a:effectLst/>
                        </a:rPr>
                        <a:t>9:45 – 10:30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000" dirty="0">
                          <a:effectLst/>
                        </a:rPr>
                        <a:t>Definitions, Common Mental Health Disorders &amp; Activity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4577246"/>
                  </a:ext>
                </a:extLst>
              </a:tr>
              <a:tr h="504170">
                <a:tc>
                  <a:txBody>
                    <a:bodyPr/>
                    <a:lstStyle/>
                    <a:p>
                      <a:pPr marL="0" marR="0">
                        <a:lnSpc>
                          <a:spcPct val="107000"/>
                        </a:lnSpc>
                        <a:spcBef>
                          <a:spcPts val="0"/>
                        </a:spcBef>
                        <a:spcAft>
                          <a:spcPts val="0"/>
                        </a:spcAft>
                      </a:pPr>
                      <a:r>
                        <a:rPr lang="en-US" sz="2000" dirty="0">
                          <a:effectLst/>
                        </a:rPr>
                        <a:t>10:30 – 11:00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000" dirty="0">
                          <a:effectLst/>
                        </a:rPr>
                        <a:t>Mental Health Interpreting best Practices: Settings, Positioning and Challenges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6870028"/>
                  </a:ext>
                </a:extLst>
              </a:tr>
              <a:tr h="504170">
                <a:tc>
                  <a:txBody>
                    <a:bodyPr/>
                    <a:lstStyle/>
                    <a:p>
                      <a:pPr marL="0" marR="0">
                        <a:lnSpc>
                          <a:spcPct val="107000"/>
                        </a:lnSpc>
                        <a:spcBef>
                          <a:spcPts val="0"/>
                        </a:spcBef>
                        <a:spcAft>
                          <a:spcPts val="0"/>
                        </a:spcAft>
                      </a:pPr>
                      <a:r>
                        <a:rPr lang="en-US" sz="2000" dirty="0">
                          <a:effectLst/>
                        </a:rPr>
                        <a:t>11:00 – 11:15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000" dirty="0">
                          <a:effectLst/>
                        </a:rPr>
                        <a:t>BREAK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3869071"/>
                  </a:ext>
                </a:extLst>
              </a:tr>
              <a:tr h="620228">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11:15 – 11:40</a:t>
                      </a:r>
                    </a:p>
                  </a:txBody>
                  <a:tcPr marL="68580" marR="68580" marT="0" marB="0"/>
                </a:tc>
                <a:tc>
                  <a:txBody>
                    <a:bodyPr/>
                    <a:lstStyle/>
                    <a:p>
                      <a:pPr marL="0" marR="0" algn="l">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Treatment overview, Cultural Implications</a:t>
                      </a:r>
                    </a:p>
                  </a:txBody>
                  <a:tcPr marL="68580" marR="68580" marT="0" marB="0"/>
                </a:tc>
                <a:extLst>
                  <a:ext uri="{0D108BD9-81ED-4DB2-BD59-A6C34878D82A}">
                    <a16:rowId xmlns:a16="http://schemas.microsoft.com/office/drawing/2014/main" val="801688035"/>
                  </a:ext>
                </a:extLst>
              </a:tr>
              <a:tr h="50417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11:40 – 12:30</a:t>
                      </a:r>
                    </a:p>
                  </a:txBody>
                  <a:tcPr marL="68580" marR="68580" marT="0" marB="0"/>
                </a:tc>
                <a:tc>
                  <a:txBody>
                    <a:bodyPr/>
                    <a:lstStyle/>
                    <a:p>
                      <a:pPr marL="0" marR="0" algn="l">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Break Out Rooms and Case Scenarios, Debrief and Discuss</a:t>
                      </a:r>
                    </a:p>
                  </a:txBody>
                  <a:tcPr marL="68580" marR="68580" marT="0" marB="0"/>
                </a:tc>
                <a:extLst>
                  <a:ext uri="{0D108BD9-81ED-4DB2-BD59-A6C34878D82A}">
                    <a16:rowId xmlns:a16="http://schemas.microsoft.com/office/drawing/2014/main" val="848072217"/>
                  </a:ext>
                </a:extLst>
              </a:tr>
              <a:tr h="50417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12:30 – 12:45</a:t>
                      </a:r>
                    </a:p>
                  </a:txBody>
                  <a:tcPr marL="68580" marR="68580" marT="0" marB="0"/>
                </a:tc>
                <a:tc>
                  <a:txBody>
                    <a:bodyPr/>
                    <a:lstStyle/>
                    <a:p>
                      <a:pPr marL="0" marR="0" algn="l">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Closing Summary and Professional Development Resources</a:t>
                      </a:r>
                    </a:p>
                  </a:txBody>
                  <a:tcPr marL="68580" marR="68580" marT="0" marB="0"/>
                </a:tc>
                <a:extLst>
                  <a:ext uri="{0D108BD9-81ED-4DB2-BD59-A6C34878D82A}">
                    <a16:rowId xmlns:a16="http://schemas.microsoft.com/office/drawing/2014/main" val="2715145925"/>
                  </a:ext>
                </a:extLst>
              </a:tr>
            </a:tbl>
          </a:graphicData>
        </a:graphic>
      </p:graphicFrame>
    </p:spTree>
    <p:extLst>
      <p:ext uri="{BB962C8B-B14F-4D97-AF65-F5344CB8AC3E}">
        <p14:creationId xmlns:p14="http://schemas.microsoft.com/office/powerpoint/2010/main" val="2932584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954E27-0B0F-48B3-935B-3369B45B5A08}"/>
              </a:ext>
            </a:extLst>
          </p:cNvPr>
          <p:cNvSpPr>
            <a:spLocks noGrp="1"/>
          </p:cNvSpPr>
          <p:nvPr>
            <p:ph type="title"/>
          </p:nvPr>
        </p:nvSpPr>
        <p:spPr>
          <a:xfrm>
            <a:off x="838200" y="365125"/>
            <a:ext cx="10515600" cy="1325564"/>
          </a:xfrm>
        </p:spPr>
        <p:txBody>
          <a:bodyPr anchor="ctr">
            <a:normAutofit/>
          </a:bodyPr>
          <a:lstStyle/>
          <a:p>
            <a:r>
              <a:rPr lang="en-US" dirty="0"/>
              <a:t>Objectives</a:t>
            </a:r>
          </a:p>
        </p:txBody>
      </p:sp>
      <p:graphicFrame>
        <p:nvGraphicFramePr>
          <p:cNvPr id="9" name="Content Placeholder 6">
            <a:extLst>
              <a:ext uri="{FF2B5EF4-FFF2-40B4-BE49-F238E27FC236}">
                <a16:creationId xmlns:a16="http://schemas.microsoft.com/office/drawing/2014/main" id="{42A61F70-09F2-48FF-AB4E-FDF50E6F15B4}"/>
              </a:ext>
            </a:extLst>
          </p:cNvPr>
          <p:cNvGraphicFramePr>
            <a:graphicFrameLocks noGrp="1"/>
          </p:cNvGraphicFramePr>
          <p:nvPr>
            <p:ph idx="1"/>
            <p:extLst>
              <p:ext uri="{D42A27DB-BD31-4B8C-83A1-F6EECF244321}">
                <p14:modId xmlns:p14="http://schemas.microsoft.com/office/powerpoint/2010/main" val="31820921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183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91746" y="1118129"/>
            <a:ext cx="6663928" cy="698897"/>
          </a:xfrm>
          <a:prstGeom prst="rect">
            <a:avLst/>
          </a:prstGeom>
        </p:spPr>
        <p:txBody>
          <a:bodyPr anchor="ctr"/>
          <a:lstStyle/>
          <a:p>
            <a:pPr eaLnBrk="0" hangingPunct="0">
              <a:defRPr/>
            </a:pPr>
            <a:endParaRPr lang="en-US" sz="3600" b="1" dirty="0">
              <a:solidFill>
                <a:schemeClr val="accent1">
                  <a:lumMod val="75000"/>
                </a:schemeClr>
              </a:solidFill>
              <a:effectLst>
                <a:outerShdw blurRad="38100" dist="38100" dir="2700000" algn="tl">
                  <a:srgbClr val="000000">
                    <a:alpha val="43137"/>
                  </a:srgbClr>
                </a:outerShdw>
              </a:effectLst>
              <a:ea typeface="+mj-ea"/>
              <a:cs typeface="+mj-cs"/>
            </a:endParaRPr>
          </a:p>
        </p:txBody>
      </p:sp>
      <p:sp>
        <p:nvSpPr>
          <p:cNvPr id="3" name="Title 2">
            <a:extLst>
              <a:ext uri="{FF2B5EF4-FFF2-40B4-BE49-F238E27FC236}">
                <a16:creationId xmlns:a16="http://schemas.microsoft.com/office/drawing/2014/main" id="{D0978EC3-F6F0-4573-AA5B-AA45203793FD}"/>
              </a:ext>
            </a:extLst>
          </p:cNvPr>
          <p:cNvSpPr>
            <a:spLocks noGrp="1"/>
          </p:cNvSpPr>
          <p:nvPr>
            <p:ph type="title"/>
          </p:nvPr>
        </p:nvSpPr>
        <p:spPr/>
        <p:txBody>
          <a:bodyPr>
            <a:normAutofit fontScale="90000"/>
          </a:bodyPr>
          <a:lstStyle/>
          <a:p>
            <a:br>
              <a:rPr lang="en-US" dirty="0">
                <a:effectLst>
                  <a:outerShdw blurRad="38100" dist="38100" dir="2700000" algn="tl">
                    <a:srgbClr val="000000">
                      <a:alpha val="43137"/>
                    </a:srgbClr>
                  </a:outerShdw>
                </a:effectLst>
              </a:rPr>
            </a:br>
            <a:r>
              <a:rPr lang="en-US" sz="4900" dirty="0"/>
              <a:t>Definitions</a:t>
            </a:r>
            <a:br>
              <a:rPr lang="en-US" sz="4900" dirty="0">
                <a:solidFill>
                  <a:schemeClr val="accent1">
                    <a:lumMod val="75000"/>
                  </a:schemeClr>
                </a:solidFill>
              </a:rPr>
            </a:br>
            <a:endParaRPr lang="en-US" dirty="0"/>
          </a:p>
        </p:txBody>
      </p:sp>
      <p:sp>
        <p:nvSpPr>
          <p:cNvPr id="7" name="Rectangle 3"/>
          <p:cNvSpPr>
            <a:spLocks noGrp="1" noChangeArrowheads="1"/>
          </p:cNvSpPr>
          <p:nvPr>
            <p:ph idx="1"/>
          </p:nvPr>
        </p:nvSpPr>
        <p:spPr>
          <a:xfrm>
            <a:off x="838200" y="1485109"/>
            <a:ext cx="10825264" cy="4798959"/>
          </a:xfrm>
        </p:spPr>
        <p:txBody>
          <a:bodyPr>
            <a:normAutofit lnSpcReduction="10000"/>
          </a:bodyPr>
          <a:lstStyle/>
          <a:p>
            <a:pPr marL="404813" indent="-342900">
              <a:buFont typeface="Wingdings" panose="05000000000000000000" pitchFamily="2" charset="2"/>
              <a:buChar char="v"/>
              <a:defRPr/>
            </a:pPr>
            <a:r>
              <a:rPr lang="en-US" sz="2400" b="1" u="sng" dirty="0">
                <a:solidFill>
                  <a:schemeClr val="accent1">
                    <a:lumMod val="75000"/>
                  </a:schemeClr>
                </a:solidFill>
                <a:latin typeface="Arial" panose="020B0604020202020204" pitchFamily="34" charset="0"/>
                <a:cs typeface="Arial" panose="020B0604020202020204" pitchFamily="34" charset="0"/>
              </a:rPr>
              <a:t>Limited English Proficient (LEP): </a:t>
            </a:r>
            <a:r>
              <a:rPr lang="en-US" sz="2000" dirty="0">
                <a:solidFill>
                  <a:schemeClr val="accent1">
                    <a:lumMod val="75000"/>
                  </a:schemeClr>
                </a:solidFill>
                <a:latin typeface="Arial" panose="020B0604020202020204" pitchFamily="34" charset="0"/>
                <a:cs typeface="Arial" panose="020B0604020202020204" pitchFamily="34" charset="0"/>
              </a:rPr>
              <a:t>An individual who may have a limited proficiency in written or oral English language or who is an English Language Learner</a:t>
            </a:r>
          </a:p>
          <a:p>
            <a:pPr marL="61913" indent="0">
              <a:buNone/>
              <a:defRPr/>
            </a:pPr>
            <a:endParaRPr lang="en-US" sz="2000" dirty="0">
              <a:solidFill>
                <a:schemeClr val="accent1">
                  <a:lumMod val="75000"/>
                </a:schemeClr>
              </a:solidFill>
              <a:latin typeface="Arial" panose="020B0604020202020204" pitchFamily="34" charset="0"/>
              <a:cs typeface="Arial" panose="020B0604020202020204" pitchFamily="34" charset="0"/>
            </a:endParaRPr>
          </a:p>
          <a:p>
            <a:pPr marL="404813" indent="-342900">
              <a:buFont typeface="Wingdings" panose="05000000000000000000" pitchFamily="2" charset="2"/>
              <a:buChar char="v"/>
              <a:defRPr/>
            </a:pPr>
            <a:r>
              <a:rPr lang="en-US" sz="2400" b="1" u="sng" dirty="0">
                <a:solidFill>
                  <a:schemeClr val="accent1">
                    <a:lumMod val="75000"/>
                  </a:schemeClr>
                </a:solidFill>
                <a:latin typeface="Arial" panose="020B0604020202020204" pitchFamily="34" charset="0"/>
                <a:cs typeface="Arial" panose="020B0604020202020204" pitchFamily="34" charset="0"/>
              </a:rPr>
              <a:t>Interpretation</a:t>
            </a:r>
            <a:r>
              <a:rPr lang="en-US" sz="2000" b="1" dirty="0">
                <a:solidFill>
                  <a:schemeClr val="accent1">
                    <a:lumMod val="75000"/>
                  </a:schemeClr>
                </a:solidFill>
                <a:latin typeface="Arial" panose="020B0604020202020204" pitchFamily="34" charset="0"/>
                <a:cs typeface="Arial" panose="020B0604020202020204" pitchFamily="34" charset="0"/>
              </a:rPr>
              <a:t>: </a:t>
            </a:r>
            <a:r>
              <a:rPr lang="en-US" sz="2000" dirty="0">
                <a:solidFill>
                  <a:schemeClr val="accent1">
                    <a:lumMod val="75000"/>
                  </a:schemeClr>
                </a:solidFill>
                <a:latin typeface="Arial" panose="020B0604020202020204" pitchFamily="34" charset="0"/>
                <a:cs typeface="Arial" panose="020B0604020202020204" pitchFamily="34" charset="0"/>
              </a:rPr>
              <a:t>The process of understanding and analyzing a spoken or signed message and re-expressing that message faithfully, accurately and objectively in another language, taking the social and cultural context into account</a:t>
            </a:r>
          </a:p>
          <a:p>
            <a:pPr marL="61913" indent="0">
              <a:buNone/>
              <a:defRPr/>
            </a:pPr>
            <a:endParaRPr lang="en-US" sz="1400" dirty="0">
              <a:solidFill>
                <a:schemeClr val="accent1">
                  <a:lumMod val="75000"/>
                </a:schemeClr>
              </a:solidFill>
              <a:latin typeface="Arial" panose="020B0604020202020204" pitchFamily="34" charset="0"/>
              <a:cs typeface="Arial" panose="020B0604020202020204" pitchFamily="34" charset="0"/>
            </a:endParaRPr>
          </a:p>
          <a:p>
            <a:pPr marL="404813" indent="-342900">
              <a:buFont typeface="Wingdings" panose="05000000000000000000" pitchFamily="2" charset="2"/>
              <a:buChar char="v"/>
              <a:defRPr/>
            </a:pPr>
            <a:r>
              <a:rPr lang="en-US" sz="2400" b="1" u="sng" dirty="0">
                <a:solidFill>
                  <a:schemeClr val="accent1">
                    <a:lumMod val="75000"/>
                  </a:schemeClr>
                </a:solidFill>
                <a:latin typeface="Arial" panose="020B0604020202020204" pitchFamily="34" charset="0"/>
                <a:cs typeface="Arial" panose="020B0604020202020204" pitchFamily="34" charset="0"/>
              </a:rPr>
              <a:t>Translation</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000" dirty="0">
                <a:solidFill>
                  <a:schemeClr val="accent1">
                    <a:lumMod val="75000"/>
                  </a:schemeClr>
                </a:solidFill>
                <a:latin typeface="Arial" panose="020B0604020202020204" pitchFamily="34" charset="0"/>
                <a:cs typeface="Arial" panose="020B0604020202020204" pitchFamily="34" charset="0"/>
              </a:rPr>
              <a:t>The conversion of a written text into a corresponding written text in a different language</a:t>
            </a:r>
          </a:p>
          <a:p>
            <a:pPr marL="61913" indent="0">
              <a:buNone/>
              <a:defRPr/>
            </a:pPr>
            <a:r>
              <a:rPr lang="en-US" sz="2000" dirty="0">
                <a:solidFill>
                  <a:schemeClr val="accent1">
                    <a:lumMod val="75000"/>
                  </a:schemeClr>
                </a:solidFill>
                <a:latin typeface="Arial" panose="020B0604020202020204" pitchFamily="34" charset="0"/>
                <a:cs typeface="Arial" panose="020B0604020202020204" pitchFamily="34" charset="0"/>
              </a:rPr>
              <a:t> </a:t>
            </a:r>
            <a:endParaRPr lang="en-US" sz="1800" dirty="0">
              <a:solidFill>
                <a:schemeClr val="accent1">
                  <a:lumMod val="75000"/>
                </a:schemeClr>
              </a:solidFill>
              <a:latin typeface="Arial" panose="020B0604020202020204" pitchFamily="34" charset="0"/>
              <a:cs typeface="Arial" panose="020B0604020202020204" pitchFamily="34" charset="0"/>
            </a:endParaRPr>
          </a:p>
          <a:p>
            <a:pPr marL="404813" indent="-342900">
              <a:buFont typeface="Wingdings" panose="05000000000000000000" pitchFamily="2" charset="2"/>
              <a:buChar char="v"/>
              <a:defRPr/>
            </a:pPr>
            <a:r>
              <a:rPr lang="en-US" sz="2400" b="1" u="sng" dirty="0">
                <a:solidFill>
                  <a:schemeClr val="accent1">
                    <a:lumMod val="75000"/>
                  </a:schemeClr>
                </a:solidFill>
                <a:latin typeface="Arial" panose="020B0604020202020204" pitchFamily="34" charset="0"/>
                <a:cs typeface="Arial" panose="020B0604020202020204" pitchFamily="34" charset="0"/>
              </a:rPr>
              <a:t>Bilingual Person</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dirty="0">
                <a:solidFill>
                  <a:schemeClr val="accent1">
                    <a:lumMod val="75000"/>
                  </a:schemeClr>
                </a:solidFill>
                <a:latin typeface="Arial" panose="020B0604020202020204" pitchFamily="34" charset="0"/>
                <a:cs typeface="Arial" panose="020B0604020202020204" pitchFamily="34" charset="0"/>
              </a:rPr>
              <a:t>A person who has some degree of proficiency in two languages</a:t>
            </a:r>
          </a:p>
          <a:p>
            <a:pPr marL="61913" indent="0">
              <a:buNone/>
              <a:defRPr/>
            </a:pPr>
            <a:endParaRPr lang="en-US" sz="1800" dirty="0">
              <a:solidFill>
                <a:schemeClr val="accent1">
                  <a:lumMod val="75000"/>
                </a:schemeClr>
              </a:solidFill>
              <a:latin typeface="Arial" panose="020B0604020202020204" pitchFamily="34" charset="0"/>
              <a:cs typeface="Arial" panose="020B0604020202020204" pitchFamily="34" charset="0"/>
            </a:endParaRPr>
          </a:p>
          <a:p>
            <a:pPr marL="404813" indent="-342900">
              <a:buFont typeface="Wingdings" panose="05000000000000000000" pitchFamily="2" charset="2"/>
              <a:buChar char="v"/>
              <a:defRPr/>
            </a:pPr>
            <a:r>
              <a:rPr lang="en-US" sz="2400" b="1" u="sng" dirty="0">
                <a:solidFill>
                  <a:schemeClr val="accent1">
                    <a:lumMod val="75000"/>
                  </a:schemeClr>
                </a:solidFill>
                <a:latin typeface="Arial" panose="020B0604020202020204" pitchFamily="34" charset="0"/>
                <a:cs typeface="Arial" panose="020B0604020202020204" pitchFamily="34" charset="0"/>
              </a:rPr>
              <a:t>Certified Healthcare Interpreter</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000" dirty="0">
                <a:solidFill>
                  <a:schemeClr val="accent1">
                    <a:lumMod val="75000"/>
                  </a:schemeClr>
                </a:solidFill>
                <a:latin typeface="Arial" panose="020B0604020202020204" pitchFamily="34" charset="0"/>
                <a:cs typeface="Arial" panose="020B0604020202020204" pitchFamily="34" charset="0"/>
              </a:rPr>
              <a:t>An interpreter who has completed language competency assessment in two languages through a nationally validated testing process</a:t>
            </a:r>
          </a:p>
          <a:p>
            <a:pPr marL="273844" indent="-211931" algn="r">
              <a:buNone/>
              <a:defRPr/>
            </a:pPr>
            <a:endParaRPr lang="en-US" sz="675" b="1" dirty="0">
              <a:solidFill>
                <a:schemeClr val="accent1">
                  <a:lumMod val="75000"/>
                </a:schemeClr>
              </a:solidFill>
              <a:latin typeface="Arial Rounded MT Bold" pitchFamily="34" charset="0"/>
            </a:endParaRPr>
          </a:p>
          <a:p>
            <a:pPr marL="273844" indent="-211931" algn="r">
              <a:buNone/>
              <a:defRPr/>
            </a:pPr>
            <a:endParaRPr lang="en-US" sz="825" b="1" dirty="0">
              <a:solidFill>
                <a:schemeClr val="accent1">
                  <a:lumMod val="75000"/>
                </a:schemeClr>
              </a:solidFill>
              <a:latin typeface="Arial Rounded MT Bold" pitchFamily="34" charset="0"/>
            </a:endParaRPr>
          </a:p>
          <a:p>
            <a:pPr marL="273844" indent="-211931" algn="r">
              <a:buNone/>
              <a:defRPr/>
            </a:pPr>
            <a:endParaRPr lang="en-US" sz="825" b="1" dirty="0">
              <a:solidFill>
                <a:schemeClr val="accent1">
                  <a:lumMod val="75000"/>
                </a:schemeClr>
              </a:solidFill>
            </a:endParaRPr>
          </a:p>
          <a:p>
            <a:pPr marL="273844" indent="-211931" algn="r">
              <a:buNone/>
              <a:defRPr/>
            </a:pPr>
            <a:endParaRPr lang="en-US" sz="825" b="1" dirty="0">
              <a:solidFill>
                <a:schemeClr val="accent1">
                  <a:lumMod val="75000"/>
                </a:schemeClr>
              </a:solidFill>
            </a:endParaRPr>
          </a:p>
          <a:p>
            <a:pPr marL="273844" indent="-211931" algn="r">
              <a:buNone/>
              <a:defRPr/>
            </a:pPr>
            <a:endParaRPr lang="en-US" sz="825" b="1" dirty="0">
              <a:solidFill>
                <a:schemeClr val="accent1">
                  <a:lumMod val="75000"/>
                </a:schemeClr>
              </a:solidFill>
            </a:endParaRPr>
          </a:p>
        </p:txBody>
      </p:sp>
      <p:sp>
        <p:nvSpPr>
          <p:cNvPr id="2" name="TextBox 1">
            <a:extLst>
              <a:ext uri="{FF2B5EF4-FFF2-40B4-BE49-F238E27FC236}">
                <a16:creationId xmlns:a16="http://schemas.microsoft.com/office/drawing/2014/main" id="{A3D02EFC-FB0C-4FEE-8E5D-48A21D687AC5}"/>
              </a:ext>
            </a:extLst>
          </p:cNvPr>
          <p:cNvSpPr txBox="1"/>
          <p:nvPr/>
        </p:nvSpPr>
        <p:spPr>
          <a:xfrm>
            <a:off x="6639595" y="6357081"/>
            <a:ext cx="3273804" cy="230832"/>
          </a:xfrm>
          <a:prstGeom prst="rect">
            <a:avLst/>
          </a:prstGeom>
          <a:noFill/>
        </p:spPr>
        <p:txBody>
          <a:bodyPr wrap="square" rtlCol="0">
            <a:spAutoFit/>
          </a:bodyPr>
          <a:lstStyle/>
          <a:p>
            <a:pPr marL="747713" lvl="2">
              <a:defRPr/>
            </a:pPr>
            <a:r>
              <a:rPr lang="en-US" sz="900" dirty="0"/>
              <a:t>National Council on Interpreting in Health Care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F343F5-F551-4843-959F-E65362886FAB}"/>
              </a:ext>
            </a:extLst>
          </p:cNvPr>
          <p:cNvSpPr>
            <a:spLocks noGrp="1"/>
          </p:cNvSpPr>
          <p:nvPr>
            <p:ph type="title"/>
          </p:nvPr>
        </p:nvSpPr>
        <p:spPr/>
        <p:txBody>
          <a:bodyPr/>
          <a:lstStyle/>
          <a:p>
            <a:r>
              <a:rPr lang="en-US" dirty="0"/>
              <a:t>Language Access:</a:t>
            </a:r>
            <a:br>
              <a:rPr lang="en-US" dirty="0"/>
            </a:br>
            <a:r>
              <a:rPr lang="en-US" dirty="0"/>
              <a:t>Regulatory and Compliance Drivers</a:t>
            </a:r>
          </a:p>
        </p:txBody>
      </p:sp>
      <p:graphicFrame>
        <p:nvGraphicFramePr>
          <p:cNvPr id="6" name="Content Placeholder 5">
            <a:extLst>
              <a:ext uri="{FF2B5EF4-FFF2-40B4-BE49-F238E27FC236}">
                <a16:creationId xmlns:a16="http://schemas.microsoft.com/office/drawing/2014/main" id="{CCF31BFF-4CB8-447A-8E9E-1EDDDA78EB53}"/>
              </a:ext>
            </a:extLst>
          </p:cNvPr>
          <p:cNvGraphicFramePr>
            <a:graphicFrameLocks noGrp="1"/>
          </p:cNvGraphicFramePr>
          <p:nvPr>
            <p:ph idx="1"/>
            <p:extLst>
              <p:ext uri="{D42A27DB-BD31-4B8C-83A1-F6EECF244321}">
                <p14:modId xmlns:p14="http://schemas.microsoft.com/office/powerpoint/2010/main" val="39493682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6335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AE7F-4BBA-4EB5-B9C3-195C7DAA7577}"/>
              </a:ext>
            </a:extLst>
          </p:cNvPr>
          <p:cNvSpPr>
            <a:spLocks noGrp="1"/>
          </p:cNvSpPr>
          <p:nvPr>
            <p:ph type="title"/>
          </p:nvPr>
        </p:nvSpPr>
        <p:spPr/>
        <p:txBody>
          <a:bodyPr/>
          <a:lstStyle/>
          <a:p>
            <a:r>
              <a:rPr lang="en-US" dirty="0"/>
              <a:t>Healthcare Interpreters</a:t>
            </a:r>
            <a:br>
              <a:rPr lang="en-US" dirty="0"/>
            </a:br>
            <a:r>
              <a:rPr lang="en-US" sz="2400" dirty="0">
                <a:solidFill>
                  <a:schemeClr val="accent6">
                    <a:lumMod val="75000"/>
                  </a:schemeClr>
                </a:solidFill>
              </a:rPr>
              <a:t>Code of Ethics and Professional Standards</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F385759C-71BF-4E8D-8A98-993368453D66}"/>
              </a:ext>
            </a:extLst>
          </p:cNvPr>
          <p:cNvSpPr>
            <a:spLocks noGrp="1"/>
          </p:cNvSpPr>
          <p:nvPr>
            <p:ph idx="1"/>
          </p:nvPr>
        </p:nvSpPr>
        <p:spPr/>
        <p:txBody>
          <a:bodyPr>
            <a:normAutofit fontScale="92500" lnSpcReduction="10000"/>
          </a:bodyPr>
          <a:lstStyle/>
          <a:p>
            <a:r>
              <a:rPr lang="en-US" dirty="0">
                <a:solidFill>
                  <a:schemeClr val="accent1">
                    <a:lumMod val="75000"/>
                  </a:schemeClr>
                </a:solidFill>
                <a:latin typeface="Source Sans Pro" panose="020B0503030403020204" pitchFamily="34" charset="0"/>
                <a:ea typeface="Source Sans Pro" panose="020B0503030403020204" pitchFamily="34" charset="0"/>
                <a:cs typeface="Arial" panose="020B0604020202020204" pitchFamily="34" charset="0"/>
              </a:rPr>
              <a:t>Confidentiality</a:t>
            </a:r>
          </a:p>
          <a:p>
            <a:r>
              <a:rPr lang="en-US" dirty="0">
                <a:solidFill>
                  <a:schemeClr val="accent1">
                    <a:lumMod val="75000"/>
                  </a:schemeClr>
                </a:solidFill>
                <a:latin typeface="Source Sans Pro" panose="020B0503030403020204" pitchFamily="34" charset="0"/>
                <a:ea typeface="Source Sans Pro" panose="020B0503030403020204" pitchFamily="34" charset="0"/>
                <a:cs typeface="Arial" panose="020B0604020202020204" pitchFamily="34" charset="0"/>
              </a:rPr>
              <a:t>Render the message accurately, convey the content and spirit of the original message</a:t>
            </a:r>
          </a:p>
          <a:p>
            <a:r>
              <a:rPr lang="en-US" dirty="0">
                <a:solidFill>
                  <a:schemeClr val="accent1">
                    <a:lumMod val="75000"/>
                  </a:schemeClr>
                </a:solidFill>
                <a:latin typeface="Source Sans Pro" panose="020B0503030403020204" pitchFamily="34" charset="0"/>
                <a:ea typeface="Source Sans Pro" panose="020B0503030403020204" pitchFamily="34" charset="0"/>
                <a:cs typeface="Arial" panose="020B0604020202020204" pitchFamily="34" charset="0"/>
              </a:rPr>
              <a:t>Impartiality</a:t>
            </a:r>
          </a:p>
          <a:p>
            <a:r>
              <a:rPr lang="en-US" dirty="0">
                <a:solidFill>
                  <a:schemeClr val="accent1">
                    <a:lumMod val="75000"/>
                  </a:schemeClr>
                </a:solidFill>
                <a:latin typeface="Source Sans Pro" panose="020B0503030403020204" pitchFamily="34" charset="0"/>
                <a:ea typeface="Source Sans Pro" panose="020B0503030403020204" pitchFamily="34" charset="0"/>
                <a:cs typeface="Arial" panose="020B0604020202020204" pitchFamily="34" charset="0"/>
              </a:rPr>
              <a:t>Maintain boundaries of the professional role</a:t>
            </a:r>
          </a:p>
          <a:p>
            <a:r>
              <a:rPr lang="en-US" dirty="0">
                <a:solidFill>
                  <a:schemeClr val="accent1">
                    <a:lumMod val="75000"/>
                  </a:schemeClr>
                </a:solidFill>
                <a:latin typeface="Source Sans Pro" panose="020B0503030403020204" pitchFamily="34" charset="0"/>
                <a:ea typeface="Source Sans Pro" panose="020B0503030403020204" pitchFamily="34" charset="0"/>
                <a:cs typeface="Arial" panose="020B0604020202020204" pitchFamily="34" charset="0"/>
              </a:rPr>
              <a:t>Develop awareness of his/her own culture and others</a:t>
            </a:r>
          </a:p>
          <a:p>
            <a:r>
              <a:rPr lang="en-US" dirty="0">
                <a:solidFill>
                  <a:schemeClr val="accent1">
                    <a:lumMod val="75000"/>
                  </a:schemeClr>
                </a:solidFill>
                <a:latin typeface="Source Sans Pro" panose="020B0503030403020204" pitchFamily="34" charset="0"/>
                <a:ea typeface="Source Sans Pro" panose="020B0503030403020204" pitchFamily="34" charset="0"/>
                <a:cs typeface="Arial" panose="020B0604020202020204" pitchFamily="34" charset="0"/>
              </a:rPr>
              <a:t>Treats all parties with respect</a:t>
            </a:r>
          </a:p>
          <a:p>
            <a:r>
              <a:rPr lang="en-US" dirty="0">
                <a:solidFill>
                  <a:schemeClr val="accent1">
                    <a:lumMod val="75000"/>
                  </a:schemeClr>
                </a:solidFill>
                <a:latin typeface="Source Sans Pro" panose="020B0503030403020204" pitchFamily="34" charset="0"/>
                <a:ea typeface="Source Sans Pro" panose="020B0503030403020204" pitchFamily="34" charset="0"/>
                <a:cs typeface="Arial" panose="020B0604020202020204" pitchFamily="34" charset="0"/>
              </a:rPr>
              <a:t>Advocate – only if patients’ well-being/dignity at risk</a:t>
            </a:r>
          </a:p>
          <a:p>
            <a:r>
              <a:rPr lang="en-US" dirty="0">
                <a:solidFill>
                  <a:schemeClr val="accent1">
                    <a:lumMod val="75000"/>
                  </a:schemeClr>
                </a:solidFill>
                <a:latin typeface="Source Sans Pro" panose="020B0503030403020204" pitchFamily="34" charset="0"/>
                <a:ea typeface="Source Sans Pro" panose="020B0503030403020204" pitchFamily="34" charset="0"/>
                <a:cs typeface="Arial" panose="020B0604020202020204" pitchFamily="34" charset="0"/>
              </a:rPr>
              <a:t>Professional Development and Skills</a:t>
            </a:r>
          </a:p>
          <a:p>
            <a:r>
              <a:rPr lang="en-US" dirty="0">
                <a:solidFill>
                  <a:schemeClr val="accent1">
                    <a:lumMod val="75000"/>
                  </a:schemeClr>
                </a:solidFill>
                <a:latin typeface="Source Sans Pro" panose="020B0503030403020204" pitchFamily="34" charset="0"/>
                <a:ea typeface="Source Sans Pro" panose="020B0503030403020204" pitchFamily="34" charset="0"/>
                <a:cs typeface="Arial" panose="020B0604020202020204" pitchFamily="34" charset="0"/>
              </a:rPr>
              <a:t>Act in a professional and ethical manner</a:t>
            </a:r>
          </a:p>
          <a:p>
            <a:endParaRPr lang="en-US" dirty="0"/>
          </a:p>
        </p:txBody>
      </p:sp>
      <p:sp>
        <p:nvSpPr>
          <p:cNvPr id="4" name="TextBox 3">
            <a:extLst>
              <a:ext uri="{FF2B5EF4-FFF2-40B4-BE49-F238E27FC236}">
                <a16:creationId xmlns:a16="http://schemas.microsoft.com/office/drawing/2014/main" id="{BF3EC494-D2CF-4B75-A089-AE9A5853B026}"/>
              </a:ext>
            </a:extLst>
          </p:cNvPr>
          <p:cNvSpPr txBox="1"/>
          <p:nvPr/>
        </p:nvSpPr>
        <p:spPr>
          <a:xfrm>
            <a:off x="6834514" y="6311899"/>
            <a:ext cx="4272099" cy="276999"/>
          </a:xfrm>
          <a:prstGeom prst="rect">
            <a:avLst/>
          </a:prstGeom>
          <a:noFill/>
        </p:spPr>
        <p:txBody>
          <a:bodyPr wrap="square" rtlCol="0">
            <a:spAutoFit/>
          </a:bodyPr>
          <a:lstStyle/>
          <a:p>
            <a:pPr marL="747713" lvl="2">
              <a:defRPr/>
            </a:pPr>
            <a:r>
              <a:rPr lang="en-US" sz="1200" dirty="0"/>
              <a:t>National Council on Interpreting in Health Care</a:t>
            </a:r>
          </a:p>
        </p:txBody>
      </p:sp>
    </p:spTree>
    <p:extLst>
      <p:ext uri="{BB962C8B-B14F-4D97-AF65-F5344CB8AC3E}">
        <p14:creationId xmlns:p14="http://schemas.microsoft.com/office/powerpoint/2010/main" val="3705313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7A782F-8AB6-47C7-8930-FC5A8222498A}"/>
              </a:ext>
            </a:extLst>
          </p:cNvPr>
          <p:cNvSpPr>
            <a:spLocks noGrp="1"/>
          </p:cNvSpPr>
          <p:nvPr>
            <p:ph type="body" sz="quarter" idx="1"/>
          </p:nvPr>
        </p:nvSpPr>
        <p:spPr/>
        <p:txBody>
          <a:bodyPr>
            <a:normAutofit/>
          </a:bodyPr>
          <a:lstStyle/>
          <a:p>
            <a:r>
              <a:rPr lang="en-US" sz="2800" dirty="0"/>
              <a:t>What’s the story of the people we interpret for?</a:t>
            </a:r>
          </a:p>
        </p:txBody>
      </p:sp>
      <p:sp>
        <p:nvSpPr>
          <p:cNvPr id="4" name="Title 3">
            <a:extLst>
              <a:ext uri="{FF2B5EF4-FFF2-40B4-BE49-F238E27FC236}">
                <a16:creationId xmlns:a16="http://schemas.microsoft.com/office/drawing/2014/main" id="{11505F02-4B97-4AE3-BEC0-2E5690D8FC54}"/>
              </a:ext>
            </a:extLst>
          </p:cNvPr>
          <p:cNvSpPr>
            <a:spLocks noGrp="1"/>
          </p:cNvSpPr>
          <p:nvPr>
            <p:ph type="title"/>
          </p:nvPr>
        </p:nvSpPr>
        <p:spPr/>
        <p:txBody>
          <a:bodyPr/>
          <a:lstStyle/>
          <a:p>
            <a:r>
              <a:rPr lang="en-US" dirty="0"/>
              <a:t>The Context</a:t>
            </a:r>
          </a:p>
        </p:txBody>
      </p:sp>
      <p:pic>
        <p:nvPicPr>
          <p:cNvPr id="6" name="Picture 2" descr="If you're looking for Jesus, just look at the person in front of you –  Liturgy.life">
            <a:extLst>
              <a:ext uri="{FF2B5EF4-FFF2-40B4-BE49-F238E27FC236}">
                <a16:creationId xmlns:a16="http://schemas.microsoft.com/office/drawing/2014/main" id="{98FA85AE-4843-483A-8FCC-BEB829E15FE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439" r="1" b="13493"/>
          <a:stretch/>
        </p:blipFill>
        <p:spPr bwMode="auto">
          <a:xfrm>
            <a:off x="3151521" y="3230561"/>
            <a:ext cx="5888957" cy="2666007"/>
          </a:xfrm>
          <a:prstGeom prst="rect">
            <a:avLst/>
          </a:prstGeom>
          <a:noFill/>
          <a:ln w="12700">
            <a:miter lim="4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3321641-E032-41EE-AA9F-602E7FA69294}"/>
              </a:ext>
            </a:extLst>
          </p:cNvPr>
          <p:cNvSpPr txBox="1"/>
          <p:nvPr/>
        </p:nvSpPr>
        <p:spPr>
          <a:xfrm>
            <a:off x="4203289" y="6156684"/>
            <a:ext cx="414429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The only thing stronger than fear is HOPE</a:t>
            </a:r>
          </a:p>
        </p:txBody>
      </p:sp>
    </p:spTree>
    <p:extLst>
      <p:ext uri="{BB962C8B-B14F-4D97-AF65-F5344CB8AC3E}">
        <p14:creationId xmlns:p14="http://schemas.microsoft.com/office/powerpoint/2010/main" val="103551173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D43A9-B96E-4F1F-8648-DC6BF180E6C8}"/>
              </a:ext>
            </a:extLst>
          </p:cNvPr>
          <p:cNvSpPr>
            <a:spLocks noGrp="1"/>
          </p:cNvSpPr>
          <p:nvPr>
            <p:ph type="title"/>
          </p:nvPr>
        </p:nvSpPr>
        <p:spPr/>
        <p:txBody>
          <a:bodyPr/>
          <a:lstStyle/>
          <a:p>
            <a:endParaRPr lang="en-US"/>
          </a:p>
        </p:txBody>
      </p:sp>
      <p:pic>
        <p:nvPicPr>
          <p:cNvPr id="4" name="Online Media 3" title="Catholic Charities Migration Stories - Jose Shares His Journey">
            <a:hlinkClick r:id="" action="ppaction://media"/>
            <a:extLst>
              <a:ext uri="{FF2B5EF4-FFF2-40B4-BE49-F238E27FC236}">
                <a16:creationId xmlns:a16="http://schemas.microsoft.com/office/drawing/2014/main" id="{7B03949A-9F49-4087-88F6-154820A525BA}"/>
              </a:ext>
            </a:extLst>
          </p:cNvPr>
          <p:cNvPicPr>
            <a:picLocks noGrp="1" noRot="1" noChangeAspect="1"/>
          </p:cNvPicPr>
          <p:nvPr>
            <p:ph idx="1"/>
            <a:videoFile r:link="rId1"/>
          </p:nvPr>
        </p:nvPicPr>
        <p:blipFill>
          <a:blip r:embed="rId3"/>
          <a:stretch>
            <a:fillRect/>
          </a:stretch>
        </p:blipFill>
        <p:spPr>
          <a:xfrm>
            <a:off x="3195042" y="1628179"/>
            <a:ext cx="5801916" cy="3263504"/>
          </a:xfrm>
          <a:prstGeom prst="rect">
            <a:avLst/>
          </a:prstGeom>
        </p:spPr>
      </p:pic>
    </p:spTree>
    <p:extLst>
      <p:ext uri="{BB962C8B-B14F-4D97-AF65-F5344CB8AC3E}">
        <p14:creationId xmlns:p14="http://schemas.microsoft.com/office/powerpoint/2010/main" val="372507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E76E-2C6D-4EA9-9229-7B038CA9CDE5}"/>
              </a:ext>
            </a:extLst>
          </p:cNvPr>
          <p:cNvSpPr>
            <a:spLocks noGrp="1"/>
          </p:cNvSpPr>
          <p:nvPr>
            <p:ph type="title"/>
          </p:nvPr>
        </p:nvSpPr>
        <p:spPr/>
        <p:txBody>
          <a:bodyPr/>
          <a:lstStyle/>
          <a:p>
            <a:r>
              <a:rPr lang="en-US" dirty="0"/>
              <a:t>Refugee Facts</a:t>
            </a:r>
          </a:p>
        </p:txBody>
      </p:sp>
      <p:sp>
        <p:nvSpPr>
          <p:cNvPr id="3" name="Content Placeholder 2">
            <a:extLst>
              <a:ext uri="{FF2B5EF4-FFF2-40B4-BE49-F238E27FC236}">
                <a16:creationId xmlns:a16="http://schemas.microsoft.com/office/drawing/2014/main" id="{A5CCB06F-B287-4D71-B9A3-0FBB8AEE71EA}"/>
              </a:ext>
            </a:extLst>
          </p:cNvPr>
          <p:cNvSpPr>
            <a:spLocks noGrp="1"/>
          </p:cNvSpPr>
          <p:nvPr>
            <p:ph idx="1"/>
          </p:nvPr>
        </p:nvSpPr>
        <p:spPr/>
        <p:txBody>
          <a:bodyPr/>
          <a:lstStyle/>
          <a:p>
            <a:r>
              <a:rPr lang="en-US" dirty="0"/>
              <a:t>79.5 million people have been forced to flee their homes (by the end of 2019)</a:t>
            </a:r>
          </a:p>
          <a:p>
            <a:r>
              <a:rPr lang="en-US" dirty="0"/>
              <a:t>Increased by 8.7 million over previous year</a:t>
            </a:r>
          </a:p>
          <a:p>
            <a:r>
              <a:rPr lang="en-US" dirty="0"/>
              <a:t>26.0 million refugees in the world; 45.7 million internally displaced; 4.2 million asylum - seekers</a:t>
            </a:r>
          </a:p>
          <a:p>
            <a:r>
              <a:rPr lang="en-US" dirty="0"/>
              <a:t>31,250 refugees resettled to the US in 2019</a:t>
            </a:r>
          </a:p>
          <a:p>
            <a:r>
              <a:rPr lang="en-US" dirty="0"/>
              <a:t>3 million refugees resettled in the US since 1975, in all 50 states</a:t>
            </a:r>
          </a:p>
        </p:txBody>
      </p:sp>
      <p:sp>
        <p:nvSpPr>
          <p:cNvPr id="4" name="TextBox 3">
            <a:extLst>
              <a:ext uri="{FF2B5EF4-FFF2-40B4-BE49-F238E27FC236}">
                <a16:creationId xmlns:a16="http://schemas.microsoft.com/office/drawing/2014/main" id="{B1F85FCE-26F1-4342-90E2-67742330D28B}"/>
              </a:ext>
            </a:extLst>
          </p:cNvPr>
          <p:cNvSpPr txBox="1"/>
          <p:nvPr/>
        </p:nvSpPr>
        <p:spPr>
          <a:xfrm>
            <a:off x="6717329" y="6357081"/>
            <a:ext cx="3313607" cy="300082"/>
          </a:xfrm>
          <a:prstGeom prst="rect">
            <a:avLst/>
          </a:prstGeom>
          <a:noFill/>
        </p:spPr>
        <p:txBody>
          <a:bodyPr wrap="square" rtlCol="0">
            <a:spAutoFit/>
          </a:bodyPr>
          <a:lstStyle/>
          <a:p>
            <a:pPr lvl="2"/>
            <a:r>
              <a:rPr lang="en-US" sz="1350" dirty="0"/>
              <a:t>UNHCR, www.unrefugees.org</a:t>
            </a:r>
          </a:p>
        </p:txBody>
      </p:sp>
    </p:spTree>
    <p:extLst>
      <p:ext uri="{BB962C8B-B14F-4D97-AF65-F5344CB8AC3E}">
        <p14:creationId xmlns:p14="http://schemas.microsoft.com/office/powerpoint/2010/main" val="953977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35E13-CF39-4DD1-85B0-BAC2EAF5D107}"/>
              </a:ext>
            </a:extLst>
          </p:cNvPr>
          <p:cNvSpPr>
            <a:spLocks noGrp="1"/>
          </p:cNvSpPr>
          <p:nvPr>
            <p:ph type="title"/>
          </p:nvPr>
        </p:nvSpPr>
        <p:spPr/>
        <p:txBody>
          <a:bodyPr>
            <a:normAutofit fontScale="90000"/>
          </a:bodyPr>
          <a:lstStyle/>
          <a:p>
            <a:r>
              <a:rPr lang="en-US" dirty="0"/>
              <a:t>Stressors for Refugee/Immigrant Populations </a:t>
            </a:r>
            <a:br>
              <a:rPr lang="en-US" dirty="0"/>
            </a:br>
            <a:r>
              <a:rPr lang="en-US" sz="3600" dirty="0">
                <a:solidFill>
                  <a:schemeClr val="accent6">
                    <a:lumMod val="75000"/>
                  </a:schemeClr>
                </a:solidFill>
              </a:rPr>
              <a:t>(Before Migration)</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C15AA5AF-1C8C-4215-960E-360022192FF2}"/>
              </a:ext>
            </a:extLst>
          </p:cNvPr>
          <p:cNvSpPr>
            <a:spLocks noGrp="1"/>
          </p:cNvSpPr>
          <p:nvPr>
            <p:ph idx="1"/>
          </p:nvPr>
        </p:nvSpPr>
        <p:spPr/>
        <p:txBody>
          <a:bodyPr>
            <a:normAutofit/>
          </a:bodyPr>
          <a:lstStyle/>
          <a:p>
            <a:r>
              <a:rPr lang="en-US" dirty="0"/>
              <a:t>Civil War, Conflict, Violence</a:t>
            </a:r>
          </a:p>
          <a:p>
            <a:r>
              <a:rPr lang="en-US" dirty="0"/>
              <a:t>Watching family members being killed in war, conflict</a:t>
            </a:r>
          </a:p>
          <a:p>
            <a:r>
              <a:rPr lang="en-US" dirty="0"/>
              <a:t>Rape and Sexual Assault</a:t>
            </a:r>
          </a:p>
          <a:p>
            <a:r>
              <a:rPr lang="en-US" dirty="0"/>
              <a:t>Danger of fleeing home to the unknown</a:t>
            </a:r>
          </a:p>
          <a:p>
            <a:r>
              <a:rPr lang="en-US" dirty="0"/>
              <a:t>The actual journey!</a:t>
            </a:r>
          </a:p>
          <a:p>
            <a:r>
              <a:rPr lang="en-US" dirty="0"/>
              <a:t>Refugee camp along with 100,000 other people with similar trauma</a:t>
            </a:r>
          </a:p>
          <a:p>
            <a:r>
              <a:rPr lang="en-US" dirty="0"/>
              <a:t>Adverse Childhood Events</a:t>
            </a:r>
          </a:p>
          <a:p>
            <a:endParaRPr lang="en-US" dirty="0"/>
          </a:p>
        </p:txBody>
      </p:sp>
    </p:spTree>
    <p:extLst>
      <p:ext uri="{BB962C8B-B14F-4D97-AF65-F5344CB8AC3E}">
        <p14:creationId xmlns:p14="http://schemas.microsoft.com/office/powerpoint/2010/main" val="3787639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32F2D8-7850-407B-8DF4-66CC57DAE938}"/>
              </a:ext>
            </a:extLst>
          </p:cNvPr>
          <p:cNvPicPr>
            <a:picLocks noChangeAspect="1"/>
          </p:cNvPicPr>
          <p:nvPr/>
        </p:nvPicPr>
        <p:blipFill rotWithShape="1">
          <a:blip r:embed="rId2"/>
          <a:srcRect t="3594" r="-2" b="14341"/>
          <a:stretch/>
        </p:blipFill>
        <p:spPr>
          <a:xfrm>
            <a:off x="1673056" y="986038"/>
            <a:ext cx="4353079" cy="2375570"/>
          </a:xfrm>
          <a:prstGeom prst="rect">
            <a:avLst/>
          </a:prstGeom>
        </p:spPr>
      </p:pic>
      <p:pic>
        <p:nvPicPr>
          <p:cNvPr id="5" name="Picture 4">
            <a:extLst>
              <a:ext uri="{FF2B5EF4-FFF2-40B4-BE49-F238E27FC236}">
                <a16:creationId xmlns:a16="http://schemas.microsoft.com/office/drawing/2014/main" id="{7F638F36-A788-4CD0-86FB-297E281252C1}"/>
              </a:ext>
            </a:extLst>
          </p:cNvPr>
          <p:cNvPicPr>
            <a:picLocks noChangeAspect="1"/>
          </p:cNvPicPr>
          <p:nvPr/>
        </p:nvPicPr>
        <p:blipFill rotWithShape="1">
          <a:blip r:embed="rId3"/>
          <a:srcRect t="12442" r="2" b="14718"/>
          <a:stretch/>
        </p:blipFill>
        <p:spPr>
          <a:xfrm>
            <a:off x="6170530" y="986038"/>
            <a:ext cx="4348412" cy="2375570"/>
          </a:xfrm>
          <a:prstGeom prst="rect">
            <a:avLst/>
          </a:prstGeom>
        </p:spPr>
      </p:pic>
      <p:pic>
        <p:nvPicPr>
          <p:cNvPr id="1026" name="Picture 2" descr="This is the Kakuma refugee camp in Ethiopia. This was also The Lost Boy's  destination. | Refugee camp, Kakuma refugee camp, Refugee">
            <a:extLst>
              <a:ext uri="{FF2B5EF4-FFF2-40B4-BE49-F238E27FC236}">
                <a16:creationId xmlns:a16="http://schemas.microsoft.com/office/drawing/2014/main" id="{BBE15CE8-CB89-4E25-BFF6-5C62E6E27A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785" r="-1" b="3755"/>
          <a:stretch/>
        </p:blipFill>
        <p:spPr bwMode="auto">
          <a:xfrm>
            <a:off x="1673056" y="3490395"/>
            <a:ext cx="4353079" cy="20924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E49CD62-DA1C-4D15-B09F-31E3F9462D8D}"/>
              </a:ext>
            </a:extLst>
          </p:cNvPr>
          <p:cNvPicPr>
            <a:picLocks noChangeAspect="1"/>
          </p:cNvPicPr>
          <p:nvPr/>
        </p:nvPicPr>
        <p:blipFill rotWithShape="1">
          <a:blip r:embed="rId5"/>
          <a:srcRect t="16397" r="2" b="6303"/>
          <a:stretch/>
        </p:blipFill>
        <p:spPr>
          <a:xfrm>
            <a:off x="6170530" y="3490395"/>
            <a:ext cx="4348412" cy="2092461"/>
          </a:xfrm>
          <a:prstGeom prst="rect">
            <a:avLst/>
          </a:prstGeom>
        </p:spPr>
      </p:pic>
    </p:spTree>
    <p:extLst>
      <p:ext uri="{BB962C8B-B14F-4D97-AF65-F5344CB8AC3E}">
        <p14:creationId xmlns:p14="http://schemas.microsoft.com/office/powerpoint/2010/main" val="173548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202"/>
          <a:stretch/>
        </p:blipFill>
        <p:spPr>
          <a:xfrm>
            <a:off x="2091842" y="1137400"/>
            <a:ext cx="7683200" cy="5403528"/>
          </a:xfrm>
          <a:prstGeom prst="rect">
            <a:avLst/>
          </a:prstGeom>
        </p:spPr>
      </p:pic>
      <p:sp>
        <p:nvSpPr>
          <p:cNvPr id="4" name="Title 3">
            <a:extLst>
              <a:ext uri="{FF2B5EF4-FFF2-40B4-BE49-F238E27FC236}">
                <a16:creationId xmlns:a16="http://schemas.microsoft.com/office/drawing/2014/main" id="{03706B93-B874-4BB9-85BB-ABB07BF5CB2A}"/>
              </a:ext>
            </a:extLst>
          </p:cNvPr>
          <p:cNvSpPr>
            <a:spLocks noGrp="1"/>
          </p:cNvSpPr>
          <p:nvPr>
            <p:ph type="title"/>
          </p:nvPr>
        </p:nvSpPr>
        <p:spPr>
          <a:xfrm>
            <a:off x="527957" y="317072"/>
            <a:ext cx="12192000" cy="940424"/>
          </a:xfrm>
        </p:spPr>
        <p:txBody>
          <a:bodyPr/>
          <a:lstStyle/>
          <a:p>
            <a:pPr algn="ctr"/>
            <a:r>
              <a:rPr lang="en-US" dirty="0">
                <a:latin typeface="Arial" panose="020B0604020202020204" pitchFamily="34" charset="0"/>
                <a:cs typeface="Arial" panose="020B0604020202020204" pitchFamily="34" charset="0"/>
                <a:sym typeface="Calibri"/>
              </a:rPr>
              <a:t>Technology Transfer Center Network </a:t>
            </a:r>
            <a:br>
              <a:rPr lang="en-US" dirty="0">
                <a:latin typeface="Arial" panose="020B0604020202020204" pitchFamily="34" charset="0"/>
                <a:cs typeface="Arial" panose="020B0604020202020204" pitchFamily="34" charset="0"/>
                <a:sym typeface="Calibri"/>
              </a:rPr>
            </a:br>
            <a:endParaRPr lang="en-US" dirty="0"/>
          </a:p>
        </p:txBody>
      </p:sp>
    </p:spTree>
    <p:extLst>
      <p:ext uri="{BB962C8B-B14F-4D97-AF65-F5344CB8AC3E}">
        <p14:creationId xmlns:p14="http://schemas.microsoft.com/office/powerpoint/2010/main" val="2525531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37AF-2256-4D84-B755-338209499A83}"/>
              </a:ext>
            </a:extLst>
          </p:cNvPr>
          <p:cNvSpPr>
            <a:spLocks noGrp="1"/>
          </p:cNvSpPr>
          <p:nvPr>
            <p:ph type="title"/>
          </p:nvPr>
        </p:nvSpPr>
        <p:spPr/>
        <p:txBody>
          <a:bodyPr>
            <a:normAutofit fontScale="90000"/>
          </a:bodyPr>
          <a:lstStyle/>
          <a:p>
            <a:r>
              <a:rPr lang="en-US" dirty="0"/>
              <a:t>Stressors for Refugee/Immigrant Populations </a:t>
            </a:r>
            <a:br>
              <a:rPr lang="en-US" dirty="0"/>
            </a:br>
            <a:r>
              <a:rPr lang="en-US" sz="3600" dirty="0">
                <a:solidFill>
                  <a:schemeClr val="accent6">
                    <a:lumMod val="75000"/>
                  </a:schemeClr>
                </a:solidFill>
              </a:rPr>
              <a:t>(During Migration)</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755D37D0-8347-425D-8986-A59DD5CA1945}"/>
              </a:ext>
            </a:extLst>
          </p:cNvPr>
          <p:cNvSpPr>
            <a:spLocks noGrp="1"/>
          </p:cNvSpPr>
          <p:nvPr>
            <p:ph idx="1"/>
          </p:nvPr>
        </p:nvSpPr>
        <p:spPr/>
        <p:txBody>
          <a:bodyPr/>
          <a:lstStyle/>
          <a:p>
            <a:r>
              <a:rPr lang="en-US" dirty="0"/>
              <a:t>Separation from family and all things familiar</a:t>
            </a:r>
          </a:p>
          <a:p>
            <a:r>
              <a:rPr lang="en-US" dirty="0"/>
              <a:t>Language and communication barriers</a:t>
            </a:r>
          </a:p>
          <a:p>
            <a:r>
              <a:rPr lang="en-US" dirty="0"/>
              <a:t>Health concerns</a:t>
            </a:r>
          </a:p>
          <a:p>
            <a:r>
              <a:rPr lang="en-US" dirty="0"/>
              <a:t>Housing and living conditions</a:t>
            </a:r>
          </a:p>
          <a:p>
            <a:r>
              <a:rPr lang="en-US" dirty="0"/>
              <a:t>Food/water insecurity</a:t>
            </a:r>
          </a:p>
          <a:p>
            <a:r>
              <a:rPr lang="en-US" dirty="0"/>
              <a:t>Adverse Childhood Events</a:t>
            </a:r>
          </a:p>
          <a:p>
            <a:r>
              <a:rPr lang="en-US" dirty="0"/>
              <a:t>Toxic Stress</a:t>
            </a:r>
          </a:p>
          <a:p>
            <a:pPr marL="0" indent="0">
              <a:buNone/>
            </a:pPr>
            <a:endParaRPr lang="en-US" dirty="0"/>
          </a:p>
        </p:txBody>
      </p:sp>
    </p:spTree>
    <p:extLst>
      <p:ext uri="{BB962C8B-B14F-4D97-AF65-F5344CB8AC3E}">
        <p14:creationId xmlns:p14="http://schemas.microsoft.com/office/powerpoint/2010/main" val="2286981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can we stop the human trafficking and abuse of refugees? - Debating  Europe">
            <a:extLst>
              <a:ext uri="{FF2B5EF4-FFF2-40B4-BE49-F238E27FC236}">
                <a16:creationId xmlns:a16="http://schemas.microsoft.com/office/drawing/2014/main" id="{44500123-7189-4A85-885D-7B5D09A8C96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095" r="1" b="1"/>
          <a:stretch/>
        </p:blipFill>
        <p:spPr bwMode="auto">
          <a:xfrm>
            <a:off x="1524016" y="858212"/>
            <a:ext cx="9143985" cy="514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928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CDA8E-7582-4DDC-A4ED-536A3392F285}"/>
              </a:ext>
            </a:extLst>
          </p:cNvPr>
          <p:cNvSpPr>
            <a:spLocks noGrp="1"/>
          </p:cNvSpPr>
          <p:nvPr>
            <p:ph type="title"/>
          </p:nvPr>
        </p:nvSpPr>
        <p:spPr/>
        <p:txBody>
          <a:bodyPr>
            <a:normAutofit fontScale="90000"/>
          </a:bodyPr>
          <a:lstStyle/>
          <a:p>
            <a:r>
              <a:rPr lang="en-US" dirty="0"/>
              <a:t>Stressors for Refugee/Immigrant Populations </a:t>
            </a:r>
            <a:br>
              <a:rPr lang="en-US" dirty="0"/>
            </a:br>
            <a:r>
              <a:rPr lang="en-US" sz="3600" dirty="0">
                <a:solidFill>
                  <a:schemeClr val="accent6">
                    <a:lumMod val="75000"/>
                  </a:schemeClr>
                </a:solidFill>
              </a:rPr>
              <a:t>(After Migration)</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A11BCE81-6AC6-464B-8F8A-70A99D503F68}"/>
              </a:ext>
            </a:extLst>
          </p:cNvPr>
          <p:cNvSpPr>
            <a:spLocks noGrp="1"/>
          </p:cNvSpPr>
          <p:nvPr>
            <p:ph idx="1"/>
          </p:nvPr>
        </p:nvSpPr>
        <p:spPr/>
        <p:txBody>
          <a:bodyPr>
            <a:normAutofit/>
          </a:bodyPr>
          <a:lstStyle/>
          <a:p>
            <a:r>
              <a:rPr lang="en-US" dirty="0"/>
              <a:t>Housing and living conditions</a:t>
            </a:r>
          </a:p>
          <a:p>
            <a:r>
              <a:rPr lang="en-US" dirty="0"/>
              <a:t>Safety and crime</a:t>
            </a:r>
          </a:p>
          <a:p>
            <a:r>
              <a:rPr lang="en-US" dirty="0"/>
              <a:t>Employment – goals and deadlines</a:t>
            </a:r>
          </a:p>
          <a:p>
            <a:r>
              <a:rPr lang="en-US" dirty="0"/>
              <a:t>Self-sufficiency</a:t>
            </a:r>
          </a:p>
          <a:p>
            <a:r>
              <a:rPr lang="en-US" dirty="0"/>
              <a:t>Language and communication barriers</a:t>
            </a:r>
          </a:p>
          <a:p>
            <a:r>
              <a:rPr lang="en-US" dirty="0"/>
              <a:t>Health concerns and Adverse Childhood Events</a:t>
            </a:r>
          </a:p>
          <a:p>
            <a:r>
              <a:rPr lang="en-US" dirty="0"/>
              <a:t>Onset of PTSD</a:t>
            </a:r>
          </a:p>
          <a:p>
            <a:r>
              <a:rPr lang="en-US" dirty="0"/>
              <a:t>Self-soothing and coping with substances</a:t>
            </a:r>
          </a:p>
          <a:p>
            <a:endParaRPr lang="en-US" dirty="0"/>
          </a:p>
        </p:txBody>
      </p:sp>
    </p:spTree>
    <p:extLst>
      <p:ext uri="{BB962C8B-B14F-4D97-AF65-F5344CB8AC3E}">
        <p14:creationId xmlns:p14="http://schemas.microsoft.com/office/powerpoint/2010/main" val="2433781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O | Technical response">
            <a:extLst>
              <a:ext uri="{FF2B5EF4-FFF2-40B4-BE49-F238E27FC236}">
                <a16:creationId xmlns:a16="http://schemas.microsoft.com/office/drawing/2014/main" id="{BA4EEA30-596D-44C4-AEAF-A0EE195FC6AF}"/>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9814" r="35199" b="1"/>
          <a:stretch/>
        </p:blipFill>
        <p:spPr bwMode="auto">
          <a:xfrm>
            <a:off x="5872157" y="857258"/>
            <a:ext cx="4795614" cy="5143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FFFF60-817B-4821-9652-E366F771ACFD}"/>
              </a:ext>
            </a:extLst>
          </p:cNvPr>
          <p:cNvSpPr>
            <a:spLocks noGrp="1"/>
          </p:cNvSpPr>
          <p:nvPr>
            <p:ph type="title"/>
          </p:nvPr>
        </p:nvSpPr>
        <p:spPr>
          <a:xfrm>
            <a:off x="1524001" y="7960"/>
            <a:ext cx="9143771" cy="983748"/>
          </a:xfrm>
        </p:spPr>
        <p:txBody>
          <a:bodyPr>
            <a:normAutofit/>
          </a:bodyPr>
          <a:lstStyle/>
          <a:p>
            <a:endParaRPr lang="en-US" dirty="0">
              <a:solidFill>
                <a:srgbClr val="000000"/>
              </a:solidFill>
            </a:endParaRPr>
          </a:p>
        </p:txBody>
      </p:sp>
      <p:sp>
        <p:nvSpPr>
          <p:cNvPr id="3" name="Content Placeholder 2">
            <a:extLst>
              <a:ext uri="{FF2B5EF4-FFF2-40B4-BE49-F238E27FC236}">
                <a16:creationId xmlns:a16="http://schemas.microsoft.com/office/drawing/2014/main" id="{3AC343FE-8480-422A-B4EC-578532AA0280}"/>
              </a:ext>
            </a:extLst>
          </p:cNvPr>
          <p:cNvSpPr>
            <a:spLocks noGrp="1"/>
          </p:cNvSpPr>
          <p:nvPr>
            <p:ph idx="1"/>
          </p:nvPr>
        </p:nvSpPr>
        <p:spPr>
          <a:xfrm>
            <a:off x="1093965" y="857257"/>
            <a:ext cx="3906052" cy="5241985"/>
          </a:xfrm>
        </p:spPr>
        <p:txBody>
          <a:bodyPr anchor="ctr">
            <a:normAutofit lnSpcReduction="10000"/>
          </a:bodyPr>
          <a:lstStyle/>
          <a:p>
            <a:pPr marL="0" indent="0">
              <a:buNone/>
            </a:pPr>
            <a:r>
              <a:rPr lang="en-US" sz="2400" dirty="0">
                <a:solidFill>
                  <a:schemeClr val="accent5">
                    <a:lumMod val="75000"/>
                  </a:schemeClr>
                </a:solidFill>
              </a:rPr>
              <a:t>Refugees have an elevated risk of mental ill health in the resettlement stage as a consequence of the </a:t>
            </a:r>
            <a:r>
              <a:rPr lang="en-US" sz="2400" b="1" dirty="0">
                <a:solidFill>
                  <a:schemeClr val="accent6">
                    <a:lumMod val="75000"/>
                  </a:schemeClr>
                </a:solidFill>
              </a:rPr>
              <a:t>significant personal disruption and experiences of torture, trauma, and loss that many have experienced</a:t>
            </a:r>
            <a:r>
              <a:rPr lang="en-US" sz="2400" b="1" dirty="0">
                <a:solidFill>
                  <a:schemeClr val="accent5">
                    <a:lumMod val="75000"/>
                  </a:schemeClr>
                </a:solidFill>
              </a:rPr>
              <a:t>. </a:t>
            </a:r>
            <a:r>
              <a:rPr lang="en-US" sz="2400" dirty="0">
                <a:solidFill>
                  <a:schemeClr val="accent5">
                    <a:lumMod val="75000"/>
                  </a:schemeClr>
                </a:solidFill>
              </a:rPr>
              <a:t>Overall, refugees show greater levels of psychological disturbance than the general population, including higher rates of major depressive disorder and post‐traumatic stress disorder (PTSD). </a:t>
            </a:r>
          </a:p>
        </p:txBody>
      </p:sp>
      <p:sp>
        <p:nvSpPr>
          <p:cNvPr id="4" name="TextBox 3">
            <a:extLst>
              <a:ext uri="{FF2B5EF4-FFF2-40B4-BE49-F238E27FC236}">
                <a16:creationId xmlns:a16="http://schemas.microsoft.com/office/drawing/2014/main" id="{DA323DBA-2183-46DA-BC33-C48D7B7B04D2}"/>
              </a:ext>
            </a:extLst>
          </p:cNvPr>
          <p:cNvSpPr txBox="1"/>
          <p:nvPr/>
        </p:nvSpPr>
        <p:spPr>
          <a:xfrm>
            <a:off x="6868424" y="6280805"/>
            <a:ext cx="4740675" cy="253916"/>
          </a:xfrm>
          <a:prstGeom prst="rect">
            <a:avLst/>
          </a:prstGeom>
          <a:noFill/>
        </p:spPr>
        <p:txBody>
          <a:bodyPr wrap="square" rtlCol="0">
            <a:spAutoFit/>
          </a:bodyPr>
          <a:lstStyle/>
          <a:p>
            <a:pPr>
              <a:spcAft>
                <a:spcPts val="450"/>
              </a:spcAft>
            </a:pPr>
            <a:r>
              <a:rPr lang="en-US" sz="1050" dirty="0"/>
              <a:t>(</a:t>
            </a:r>
            <a:r>
              <a:rPr lang="en-US" sz="1050" b="1" u="sng" dirty="0">
                <a:hlinkClick r:id="rId3">
                  <a:extLst>
                    <a:ext uri="{A12FA001-AC4F-418D-AE19-62706E023703}">
                      <ahyp:hlinkClr xmlns:ahyp="http://schemas.microsoft.com/office/drawing/2018/hyperlinkcolor" val="tx"/>
                    </a:ext>
                  </a:extLst>
                </a:hlinkClick>
              </a:rPr>
              <a:t>Fazel, Wheeler, &amp; </a:t>
            </a:r>
            <a:r>
              <a:rPr lang="en-US" sz="1050" b="1" u="sng" dirty="0" err="1">
                <a:hlinkClick r:id="rId3">
                  <a:extLst>
                    <a:ext uri="{A12FA001-AC4F-418D-AE19-62706E023703}">
                      <ahyp:hlinkClr xmlns:ahyp="http://schemas.microsoft.com/office/drawing/2018/hyperlinkcolor" val="tx"/>
                    </a:ext>
                  </a:extLst>
                </a:hlinkClick>
              </a:rPr>
              <a:t>Danesh</a:t>
            </a:r>
            <a:r>
              <a:rPr lang="en-US" sz="1050" b="1" u="sng" dirty="0">
                <a:hlinkClick r:id="rId3">
                  <a:extLst>
                    <a:ext uri="{A12FA001-AC4F-418D-AE19-62706E023703}">
                      <ahyp:hlinkClr xmlns:ahyp="http://schemas.microsoft.com/office/drawing/2018/hyperlinkcolor" val="tx"/>
                    </a:ext>
                  </a:extLst>
                </a:hlinkClick>
              </a:rPr>
              <a:t>, 2005</a:t>
            </a:r>
            <a:r>
              <a:rPr lang="en-US" sz="1050" dirty="0"/>
              <a:t>; </a:t>
            </a:r>
            <a:r>
              <a:rPr lang="en-US" sz="1050" b="1" u="sng" dirty="0">
                <a:hlinkClick r:id="rId4">
                  <a:extLst>
                    <a:ext uri="{A12FA001-AC4F-418D-AE19-62706E023703}">
                      <ahyp:hlinkClr xmlns:ahyp="http://schemas.microsoft.com/office/drawing/2018/hyperlinkcolor" val="tx"/>
                    </a:ext>
                  </a:extLst>
                </a:hlinkClick>
              </a:rPr>
              <a:t>Porter &amp; Haslam, 2005</a:t>
            </a:r>
            <a:r>
              <a:rPr lang="en-US" sz="1050" dirty="0"/>
              <a:t>)</a:t>
            </a:r>
          </a:p>
        </p:txBody>
      </p:sp>
    </p:spTree>
    <p:extLst>
      <p:ext uri="{BB962C8B-B14F-4D97-AF65-F5344CB8AC3E}">
        <p14:creationId xmlns:p14="http://schemas.microsoft.com/office/powerpoint/2010/main" val="2010546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9B83A-8844-4EBF-A602-85DD25A16AC6}"/>
              </a:ext>
            </a:extLst>
          </p:cNvPr>
          <p:cNvSpPr>
            <a:spLocks noGrp="1"/>
          </p:cNvSpPr>
          <p:nvPr>
            <p:ph type="title"/>
          </p:nvPr>
        </p:nvSpPr>
        <p:spPr/>
        <p:txBody>
          <a:bodyPr/>
          <a:lstStyle/>
          <a:p>
            <a:r>
              <a:rPr lang="en-US" dirty="0"/>
              <a:t>Adverse Childhood Experiences (ACE’s)</a:t>
            </a:r>
          </a:p>
        </p:txBody>
      </p:sp>
      <p:sp>
        <p:nvSpPr>
          <p:cNvPr id="3" name="Content Placeholder 2">
            <a:extLst>
              <a:ext uri="{FF2B5EF4-FFF2-40B4-BE49-F238E27FC236}">
                <a16:creationId xmlns:a16="http://schemas.microsoft.com/office/drawing/2014/main" id="{D9C1A8DD-C885-48C6-B6B8-F861A77C6A4E}"/>
              </a:ext>
            </a:extLst>
          </p:cNvPr>
          <p:cNvSpPr>
            <a:spLocks noGrp="1"/>
          </p:cNvSpPr>
          <p:nvPr>
            <p:ph idx="1"/>
          </p:nvPr>
        </p:nvSpPr>
        <p:spPr>
          <a:xfrm>
            <a:off x="838199" y="1581454"/>
            <a:ext cx="10397247" cy="4537244"/>
          </a:xfrm>
        </p:spPr>
        <p:txBody>
          <a:bodyPr>
            <a:normAutofit fontScale="92500" lnSpcReduction="20000"/>
          </a:bodyPr>
          <a:lstStyle/>
          <a:p>
            <a:r>
              <a:rPr lang="en-US" sz="1900" b="1" dirty="0">
                <a:solidFill>
                  <a:schemeClr val="accent6">
                    <a:lumMod val="75000"/>
                  </a:schemeClr>
                </a:solidFill>
              </a:rPr>
              <a:t>ACEs are potentially traumatic events that occur in childhood (0-17 years)</a:t>
            </a:r>
            <a:r>
              <a:rPr lang="en-US" sz="1900" dirty="0">
                <a:solidFill>
                  <a:schemeClr val="accent6">
                    <a:lumMod val="75000"/>
                  </a:schemeClr>
                </a:solidFill>
              </a:rPr>
              <a:t>:</a:t>
            </a:r>
          </a:p>
          <a:p>
            <a:pPr lvl="1"/>
            <a:r>
              <a:rPr lang="en-US" sz="1600" dirty="0"/>
              <a:t>experiencing violence, abuse, or neglect</a:t>
            </a:r>
          </a:p>
          <a:p>
            <a:pPr lvl="1"/>
            <a:r>
              <a:rPr lang="en-US" sz="1600" dirty="0"/>
              <a:t>witnessing violence in the home or community</a:t>
            </a:r>
          </a:p>
          <a:p>
            <a:pPr lvl="1"/>
            <a:r>
              <a:rPr lang="en-US" sz="1600" dirty="0"/>
              <a:t>having a family member attempt or die by suicide</a:t>
            </a:r>
          </a:p>
          <a:p>
            <a:pPr marL="457200" lvl="1" indent="0">
              <a:buNone/>
            </a:pPr>
            <a:endParaRPr lang="en-US" sz="1600" dirty="0"/>
          </a:p>
          <a:p>
            <a:r>
              <a:rPr lang="en-US" sz="1900" b="1" dirty="0">
                <a:solidFill>
                  <a:schemeClr val="accent6">
                    <a:lumMod val="75000"/>
                  </a:schemeClr>
                </a:solidFill>
              </a:rPr>
              <a:t>Also included are aspects of the child’s environment that can undermine their sense of safety, stability, and bonding such as growing up in a household with:</a:t>
            </a:r>
          </a:p>
          <a:p>
            <a:pPr lvl="1"/>
            <a:r>
              <a:rPr lang="en-US" sz="1600" dirty="0"/>
              <a:t>substance misuse</a:t>
            </a:r>
          </a:p>
          <a:p>
            <a:pPr lvl="1"/>
            <a:r>
              <a:rPr lang="en-US" sz="1600" dirty="0"/>
              <a:t>mental health problems</a:t>
            </a:r>
          </a:p>
          <a:p>
            <a:pPr lvl="1"/>
            <a:r>
              <a:rPr lang="en-US" sz="1600" dirty="0"/>
              <a:t>instability due to parental separation or household members being in jail or prison</a:t>
            </a:r>
          </a:p>
          <a:p>
            <a:pPr marL="457200" lvl="1" indent="0">
              <a:buNone/>
            </a:pPr>
            <a:endParaRPr lang="en-US" sz="1600" dirty="0"/>
          </a:p>
          <a:p>
            <a:r>
              <a:rPr lang="en-US" sz="1900" b="1" dirty="0">
                <a:solidFill>
                  <a:schemeClr val="accent6">
                    <a:lumMod val="75000"/>
                  </a:schemeClr>
                </a:solidFill>
              </a:rPr>
              <a:t>ACEs are linked to chronic health problems, mental illness, and substance misuse in adulthood </a:t>
            </a:r>
          </a:p>
          <a:p>
            <a:pPr marL="0" indent="0">
              <a:buNone/>
            </a:pPr>
            <a:endParaRPr lang="en-US" sz="1900" b="1" dirty="0">
              <a:solidFill>
                <a:schemeClr val="accent6">
                  <a:lumMod val="75000"/>
                </a:schemeClr>
              </a:solidFill>
            </a:endParaRPr>
          </a:p>
          <a:p>
            <a:r>
              <a:rPr lang="en-US" sz="1900" b="1" dirty="0">
                <a:solidFill>
                  <a:schemeClr val="accent6">
                    <a:lumMod val="75000"/>
                  </a:schemeClr>
                </a:solidFill>
              </a:rPr>
              <a:t>ACEs can also negatively impact education and job opportunities</a:t>
            </a:r>
            <a:endParaRPr lang="en-US" sz="1900" b="1" dirty="0"/>
          </a:p>
        </p:txBody>
      </p:sp>
      <p:sp>
        <p:nvSpPr>
          <p:cNvPr id="4" name="TextBox 3">
            <a:extLst>
              <a:ext uri="{FF2B5EF4-FFF2-40B4-BE49-F238E27FC236}">
                <a16:creationId xmlns:a16="http://schemas.microsoft.com/office/drawing/2014/main" id="{524915B3-D73B-40A8-9160-CA54BF451C47}"/>
              </a:ext>
            </a:extLst>
          </p:cNvPr>
          <p:cNvSpPr txBox="1"/>
          <p:nvPr/>
        </p:nvSpPr>
        <p:spPr>
          <a:xfrm>
            <a:off x="8814268" y="6284903"/>
            <a:ext cx="3141026" cy="507831"/>
          </a:xfrm>
          <a:prstGeom prst="rect">
            <a:avLst/>
          </a:prstGeom>
          <a:noFill/>
        </p:spPr>
        <p:txBody>
          <a:bodyPr wrap="square" rtlCol="0">
            <a:spAutoFit/>
          </a:bodyPr>
          <a:lstStyle/>
          <a:p>
            <a:r>
              <a:rPr lang="en-US" sz="1350" dirty="0">
                <a:hlinkClick r:id="rId2"/>
              </a:rPr>
              <a:t>www.cdc.gov/violenceprevention/aces</a:t>
            </a:r>
            <a:endParaRPr lang="en-US" sz="1350" dirty="0"/>
          </a:p>
          <a:p>
            <a:endParaRPr lang="en-US" sz="1350" dirty="0"/>
          </a:p>
        </p:txBody>
      </p:sp>
    </p:spTree>
    <p:extLst>
      <p:ext uri="{BB962C8B-B14F-4D97-AF65-F5344CB8AC3E}">
        <p14:creationId xmlns:p14="http://schemas.microsoft.com/office/powerpoint/2010/main" val="1755036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D5C88-DF5C-4FCD-8211-ADB0E420A493}"/>
              </a:ext>
            </a:extLst>
          </p:cNvPr>
          <p:cNvSpPr>
            <a:spLocks noGrp="1"/>
          </p:cNvSpPr>
          <p:nvPr>
            <p:ph type="title"/>
          </p:nvPr>
        </p:nvSpPr>
        <p:spPr/>
        <p:txBody>
          <a:bodyPr/>
          <a:lstStyle/>
          <a:p>
            <a:r>
              <a:rPr lang="en-US" dirty="0"/>
              <a:t>Video</a:t>
            </a:r>
          </a:p>
        </p:txBody>
      </p:sp>
      <p:pic>
        <p:nvPicPr>
          <p:cNvPr id="4" name="Online Media 3" title="This hero is the Africa winner of the UNHCR Nansen Refugee Award. Meet Sabuni Franￃﾧoise Chikunda">
            <a:hlinkClick r:id="" action="ppaction://media"/>
            <a:extLst>
              <a:ext uri="{FF2B5EF4-FFF2-40B4-BE49-F238E27FC236}">
                <a16:creationId xmlns:a16="http://schemas.microsoft.com/office/drawing/2014/main" id="{3BA81E02-4B07-405F-8B34-8F6D45457B5E}"/>
              </a:ext>
            </a:extLst>
          </p:cNvPr>
          <p:cNvPicPr>
            <a:picLocks noGrp="1" noRot="1" noChangeAspect="1"/>
          </p:cNvPicPr>
          <p:nvPr>
            <p:ph idx="1"/>
            <a:videoFile r:link="rId1"/>
          </p:nvPr>
        </p:nvPicPr>
        <p:blipFill>
          <a:blip r:embed="rId3"/>
          <a:stretch>
            <a:fillRect/>
          </a:stretch>
        </p:blipFill>
        <p:spPr>
          <a:xfrm>
            <a:off x="3195042" y="2586353"/>
            <a:ext cx="5801916" cy="3263504"/>
          </a:xfrm>
          <a:prstGeom prst="rect">
            <a:avLst/>
          </a:prstGeom>
        </p:spPr>
      </p:pic>
    </p:spTree>
    <p:extLst>
      <p:ext uri="{BB962C8B-B14F-4D97-AF65-F5344CB8AC3E}">
        <p14:creationId xmlns:p14="http://schemas.microsoft.com/office/powerpoint/2010/main" val="407538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DBFC55D-816F-4878-880D-FD40F9D67EC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674" b="3"/>
          <a:stretch/>
        </p:blipFill>
        <p:spPr bwMode="auto">
          <a:xfrm>
            <a:off x="1308757" y="515379"/>
            <a:ext cx="3664408" cy="5504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C624B24-EFF0-4898-A62D-7BCDD3F2FD00}"/>
              </a:ext>
            </a:extLst>
          </p:cNvPr>
          <p:cNvSpPr>
            <a:spLocks noGrp="1"/>
          </p:cNvSpPr>
          <p:nvPr>
            <p:ph type="title"/>
          </p:nvPr>
        </p:nvSpPr>
        <p:spPr>
          <a:xfrm>
            <a:off x="6255798" y="408374"/>
            <a:ext cx="3859830" cy="5504154"/>
          </a:xfrm>
        </p:spPr>
        <p:txBody>
          <a:bodyPr vert="horz" lIns="68580" tIns="34290" rIns="68580" bIns="34290" rtlCol="0" anchor="ctr">
            <a:noAutofit/>
          </a:bodyPr>
          <a:lstStyle/>
          <a:p>
            <a:r>
              <a:rPr lang="en-US" sz="2400" dirty="0"/>
              <a:t>Psychologists define </a:t>
            </a:r>
            <a:r>
              <a:rPr lang="en-US" sz="2400" b="1" u="sng" dirty="0">
                <a:solidFill>
                  <a:schemeClr val="accent6">
                    <a:lumMod val="75000"/>
                  </a:schemeClr>
                </a:solidFill>
              </a:rPr>
              <a:t>resilience</a:t>
            </a:r>
            <a:r>
              <a:rPr lang="en-US" sz="2400" b="1" dirty="0"/>
              <a:t> </a:t>
            </a:r>
            <a:r>
              <a:rPr lang="en-US" sz="2400" dirty="0"/>
              <a:t>as the process of adapting well in the face of adversity, trauma, tragedy, threats, or significant sources of stress—such as family and relationship problems, serious health problems, or workplace and financial stressors. As much as resilience involves </a:t>
            </a:r>
            <a:r>
              <a:rPr lang="en-US" sz="2400" b="1" u="sng" dirty="0">
                <a:solidFill>
                  <a:schemeClr val="accent6">
                    <a:lumMod val="75000"/>
                  </a:schemeClr>
                </a:solidFill>
              </a:rPr>
              <a:t>“bouncing back” </a:t>
            </a:r>
            <a:r>
              <a:rPr lang="en-US" sz="2400" dirty="0"/>
              <a:t>from these difficult experiences, it can also involve profound personal growth.</a:t>
            </a:r>
            <a:endParaRPr lang="en-US" sz="900" dirty="0">
              <a:solidFill>
                <a:schemeClr val="tx1"/>
              </a:solidFill>
            </a:endParaRPr>
          </a:p>
        </p:txBody>
      </p:sp>
      <p:sp>
        <p:nvSpPr>
          <p:cNvPr id="3" name="TextBox 2">
            <a:extLst>
              <a:ext uri="{FF2B5EF4-FFF2-40B4-BE49-F238E27FC236}">
                <a16:creationId xmlns:a16="http://schemas.microsoft.com/office/drawing/2014/main" id="{63283E99-6C01-4606-B250-604F7F90E1FC}"/>
              </a:ext>
            </a:extLst>
          </p:cNvPr>
          <p:cNvSpPr txBox="1"/>
          <p:nvPr/>
        </p:nvSpPr>
        <p:spPr>
          <a:xfrm>
            <a:off x="8413071" y="6148513"/>
            <a:ext cx="1884286" cy="219291"/>
          </a:xfrm>
          <a:prstGeom prst="rect">
            <a:avLst/>
          </a:prstGeom>
          <a:noFill/>
        </p:spPr>
        <p:txBody>
          <a:bodyPr wrap="square" rtlCol="0">
            <a:spAutoFit/>
          </a:bodyPr>
          <a:lstStyle/>
          <a:p>
            <a:r>
              <a:rPr lang="en-US" sz="825" dirty="0"/>
              <a:t>https://www.apa.org/topics/resilience</a:t>
            </a:r>
          </a:p>
        </p:txBody>
      </p:sp>
    </p:spTree>
    <p:extLst>
      <p:ext uri="{BB962C8B-B14F-4D97-AF65-F5344CB8AC3E}">
        <p14:creationId xmlns:p14="http://schemas.microsoft.com/office/powerpoint/2010/main" val="2356042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421CC8-7D71-4C59-9749-B18C58021CD4}"/>
              </a:ext>
            </a:extLst>
          </p:cNvPr>
          <p:cNvSpPr>
            <a:spLocks noGrp="1"/>
          </p:cNvSpPr>
          <p:nvPr>
            <p:ph type="title"/>
          </p:nvPr>
        </p:nvSpPr>
        <p:spPr/>
        <p:txBody>
          <a:bodyPr/>
          <a:lstStyle/>
          <a:p>
            <a:r>
              <a:rPr lang="en-US" dirty="0"/>
              <a:t>Common Mental Health Disorders</a:t>
            </a:r>
          </a:p>
        </p:txBody>
      </p:sp>
      <p:sp>
        <p:nvSpPr>
          <p:cNvPr id="5" name="Text Placeholder 4">
            <a:extLst>
              <a:ext uri="{FF2B5EF4-FFF2-40B4-BE49-F238E27FC236}">
                <a16:creationId xmlns:a16="http://schemas.microsoft.com/office/drawing/2014/main" id="{DC9F3D34-10AD-4A0C-A3CC-89FAF13D37F4}"/>
              </a:ext>
            </a:extLst>
          </p:cNvPr>
          <p:cNvSpPr>
            <a:spLocks noGrp="1"/>
          </p:cNvSpPr>
          <p:nvPr>
            <p:ph type="body" sz="quarter" idx="1"/>
          </p:nvPr>
        </p:nvSpPr>
        <p:spPr>
          <a:xfrm>
            <a:off x="3156154" y="4404903"/>
            <a:ext cx="5879690" cy="1031850"/>
          </a:xfrm>
        </p:spPr>
        <p:txBody>
          <a:bodyPr/>
          <a:lstStyle/>
          <a:p>
            <a:endParaRPr lang="en-US" dirty="0"/>
          </a:p>
        </p:txBody>
      </p:sp>
      <p:pic>
        <p:nvPicPr>
          <p:cNvPr id="4100" name="Picture 4" descr="May is National Mental Health Awareness Month">
            <a:extLst>
              <a:ext uri="{FF2B5EF4-FFF2-40B4-BE49-F238E27FC236}">
                <a16:creationId xmlns:a16="http://schemas.microsoft.com/office/drawing/2014/main" id="{560BBBEE-3F8F-444A-9A73-D0D0C90C4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813" y="2764155"/>
            <a:ext cx="5879690" cy="378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44781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531BE5-18D9-4ACA-BB93-9D973F88F767}"/>
              </a:ext>
            </a:extLst>
          </p:cNvPr>
          <p:cNvSpPr>
            <a:spLocks noGrp="1"/>
          </p:cNvSpPr>
          <p:nvPr>
            <p:ph type="title"/>
          </p:nvPr>
        </p:nvSpPr>
        <p:spPr/>
        <p:txBody>
          <a:bodyPr/>
          <a:lstStyle/>
          <a:p>
            <a:r>
              <a:rPr lang="en-US" dirty="0"/>
              <a:t>Quick Poll</a:t>
            </a:r>
          </a:p>
        </p:txBody>
      </p:sp>
      <p:sp>
        <p:nvSpPr>
          <p:cNvPr id="7" name="Content Placeholder 6">
            <a:extLst>
              <a:ext uri="{FF2B5EF4-FFF2-40B4-BE49-F238E27FC236}">
                <a16:creationId xmlns:a16="http://schemas.microsoft.com/office/drawing/2014/main" id="{41C99274-B8ED-4388-BF1D-E81B01C0EBA7}"/>
              </a:ext>
            </a:extLst>
          </p:cNvPr>
          <p:cNvSpPr>
            <a:spLocks noGrp="1"/>
          </p:cNvSpPr>
          <p:nvPr>
            <p:ph idx="1"/>
          </p:nvPr>
        </p:nvSpPr>
        <p:spPr/>
        <p:txBody>
          <a:bodyPr/>
          <a:lstStyle/>
          <a:p>
            <a:r>
              <a:rPr lang="en-US" dirty="0"/>
              <a:t>Have you interpreted for </a:t>
            </a:r>
            <a:r>
              <a:rPr lang="en-US" u="sng" dirty="0"/>
              <a:t>outpatient mental health therapy</a:t>
            </a:r>
            <a:r>
              <a:rPr lang="en-US" dirty="0"/>
              <a:t>?</a:t>
            </a:r>
          </a:p>
          <a:p>
            <a:r>
              <a:rPr lang="en-US" dirty="0"/>
              <a:t>If so how did it go?</a:t>
            </a:r>
          </a:p>
          <a:p>
            <a:pPr marL="0" indent="0">
              <a:buNone/>
            </a:pPr>
            <a:r>
              <a:rPr lang="en-US" dirty="0"/>
              <a:t>&lt;Awesome, Decent, It was challenging, Epic Fail&gt;</a:t>
            </a:r>
          </a:p>
          <a:p>
            <a:pPr marL="0" indent="0">
              <a:buNone/>
            </a:pPr>
            <a:endParaRPr lang="en-US" dirty="0"/>
          </a:p>
          <a:p>
            <a:r>
              <a:rPr lang="en-US" dirty="0"/>
              <a:t>Have you interpreted for a </a:t>
            </a:r>
            <a:r>
              <a:rPr lang="en-US" u="sng" dirty="0"/>
              <a:t>mental health crisis or inpatient psychiatric</a:t>
            </a:r>
            <a:r>
              <a:rPr lang="en-US" dirty="0"/>
              <a:t>?</a:t>
            </a:r>
          </a:p>
          <a:p>
            <a:r>
              <a:rPr lang="en-US" dirty="0"/>
              <a:t>If so, how did it go?</a:t>
            </a:r>
          </a:p>
          <a:p>
            <a:pPr marL="0" indent="0">
              <a:buNone/>
            </a:pPr>
            <a:r>
              <a:rPr lang="en-US" dirty="0"/>
              <a:t>&lt;Awesome, Decent, It was challenging, Epic Fail&gt;</a:t>
            </a:r>
          </a:p>
          <a:p>
            <a:pPr marL="0" indent="0">
              <a:buNone/>
            </a:pPr>
            <a:endParaRPr lang="en-US" dirty="0"/>
          </a:p>
        </p:txBody>
      </p:sp>
    </p:spTree>
    <p:extLst>
      <p:ext uri="{BB962C8B-B14F-4D97-AF65-F5344CB8AC3E}">
        <p14:creationId xmlns:p14="http://schemas.microsoft.com/office/powerpoint/2010/main" val="182145429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endParaRPr lang="en-US" dirty="0"/>
          </a:p>
        </p:txBody>
      </p:sp>
      <p:sp>
        <p:nvSpPr>
          <p:cNvPr id="5" name="Title 4">
            <a:extLst>
              <a:ext uri="{FF2B5EF4-FFF2-40B4-BE49-F238E27FC236}">
                <a16:creationId xmlns:a16="http://schemas.microsoft.com/office/drawing/2014/main" id="{7E6DCC87-BDF8-46D7-80BB-D972C7BA2638}"/>
              </a:ext>
            </a:extLst>
          </p:cNvPr>
          <p:cNvSpPr>
            <a:spLocks noGrp="1"/>
          </p:cNvSpPr>
          <p:nvPr>
            <p:ph type="title" idx="4294967295"/>
          </p:nvPr>
        </p:nvSpPr>
        <p:spPr>
          <a:xfrm>
            <a:off x="942460" y="306595"/>
            <a:ext cx="10507662" cy="1325563"/>
          </a:xfrm>
        </p:spPr>
        <p:txBody>
          <a:bodyPr/>
          <a:lstStyle/>
          <a:p>
            <a:r>
              <a:rPr lang="en-US" dirty="0">
                <a:solidFill>
                  <a:schemeClr val="tx1"/>
                </a:solidFill>
              </a:rPr>
              <a:t>Definition of Mental Health </a:t>
            </a:r>
          </a:p>
        </p:txBody>
      </p:sp>
      <p:sp>
        <p:nvSpPr>
          <p:cNvPr id="3" name="Rectangle 2"/>
          <p:cNvSpPr/>
          <p:nvPr/>
        </p:nvSpPr>
        <p:spPr>
          <a:xfrm>
            <a:off x="942460" y="1339152"/>
            <a:ext cx="10876083" cy="4862870"/>
          </a:xfrm>
          <a:prstGeom prst="rect">
            <a:avLst/>
          </a:prstGeom>
        </p:spPr>
        <p:txBody>
          <a:bodyPr wrap="square">
            <a:spAutoFit/>
          </a:bodyPr>
          <a:lstStyle/>
          <a:p>
            <a:endParaRPr lang="en-US" dirty="0"/>
          </a:p>
          <a:p>
            <a:pPr marL="342900" indent="-342900">
              <a:buFont typeface="Arial" panose="020B0604020202020204" pitchFamily="34" charset="0"/>
              <a:buChar char="•"/>
            </a:pPr>
            <a:r>
              <a:rPr lang="en-US" sz="2400" dirty="0">
                <a:solidFill>
                  <a:schemeClr val="accent6">
                    <a:lumMod val="75000"/>
                  </a:schemeClr>
                </a:solidFill>
                <a:latin typeface="Arial" panose="020B0604020202020204" pitchFamily="34" charset="0"/>
                <a:cs typeface="Arial" panose="020B0604020202020204" pitchFamily="34" charset="0"/>
              </a:rPr>
              <a:t>Mental health is the successful performance of mental functions in terms of thought, mood and behavior. A person with a mental illness has impaired mental functions to the point that it interferes with functioning on a social and developmental level</a:t>
            </a:r>
          </a:p>
          <a:p>
            <a:pPr marL="342900" indent="-342900">
              <a:buFont typeface="Arial" panose="020B0604020202020204" pitchFamily="34" charset="0"/>
              <a:buChar char="•"/>
            </a:pPr>
            <a:endParaRPr lang="en-US" sz="2400" dirty="0">
              <a:solidFill>
                <a:schemeClr val="accent6">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accent6">
                    <a:lumMod val="75000"/>
                  </a:schemeClr>
                </a:solidFill>
                <a:latin typeface="Arial" panose="020B0604020202020204" pitchFamily="34" charset="0"/>
                <a:cs typeface="Arial" panose="020B0604020202020204" pitchFamily="34" charset="0"/>
              </a:rPr>
              <a:t>A person with a mental illness may have difficulty holding a job, making decisions, keeping friends, or enjoying life</a:t>
            </a:r>
          </a:p>
          <a:p>
            <a:endParaRPr lang="en-US" sz="2400" dirty="0">
              <a:solidFill>
                <a:schemeClr val="accent6">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accent6">
                    <a:lumMod val="75000"/>
                  </a:schemeClr>
                </a:solidFill>
                <a:latin typeface="Arial" panose="020B0604020202020204" pitchFamily="34" charset="0"/>
                <a:cs typeface="Arial" panose="020B0604020202020204" pitchFamily="34" charset="0"/>
              </a:rPr>
              <a:t>Mental health conditions are extremely common, in that about </a:t>
            </a:r>
            <a:r>
              <a:rPr lang="en-US" sz="2400" b="1" u="sng" dirty="0">
                <a:solidFill>
                  <a:srgbClr val="CC3300"/>
                </a:solidFill>
                <a:latin typeface="Arial" panose="020B0604020202020204" pitchFamily="34" charset="0"/>
                <a:cs typeface="Arial" panose="020B0604020202020204" pitchFamily="34" charset="0"/>
              </a:rPr>
              <a:t>one in four </a:t>
            </a:r>
            <a:r>
              <a:rPr lang="en-US" sz="2400" dirty="0">
                <a:solidFill>
                  <a:schemeClr val="accent6">
                    <a:lumMod val="75000"/>
                  </a:schemeClr>
                </a:solidFill>
                <a:latin typeface="Arial" panose="020B0604020202020204" pitchFamily="34" charset="0"/>
                <a:cs typeface="Arial" panose="020B0604020202020204" pitchFamily="34" charset="0"/>
              </a:rPr>
              <a:t>American adults suffer from a diagnosable mental disorder in a given year, and nearly half have more than one disorder </a:t>
            </a:r>
          </a:p>
          <a:p>
            <a:endParaRPr lang="en-US" sz="2400" dirty="0">
              <a:solidFill>
                <a:srgbClr val="003300"/>
              </a:solidFill>
              <a:latin typeface="Arial" panose="020B0604020202020204" pitchFamily="34" charset="0"/>
              <a:cs typeface="Arial" panose="020B0604020202020204" pitchFamily="34" charset="0"/>
            </a:endParaRPr>
          </a:p>
        </p:txBody>
      </p:sp>
      <p:sp>
        <p:nvSpPr>
          <p:cNvPr id="8" name="Rectangle 7"/>
          <p:cNvSpPr/>
          <p:nvPr/>
        </p:nvSpPr>
        <p:spPr>
          <a:xfrm>
            <a:off x="8213422" y="6239747"/>
            <a:ext cx="3871573" cy="369332"/>
          </a:xfrm>
          <a:prstGeom prst="rect">
            <a:avLst/>
          </a:prstGeom>
        </p:spPr>
        <p:txBody>
          <a:bodyPr wrap="none">
            <a:spAutoFit/>
          </a:bodyPr>
          <a:lstStyle/>
          <a:p>
            <a:r>
              <a:rPr lang="en-US" dirty="0">
                <a:solidFill>
                  <a:srgbClr val="C00000"/>
                </a:solidFill>
              </a:rPr>
              <a:t>American Psychiatric Association</a:t>
            </a:r>
          </a:p>
        </p:txBody>
      </p:sp>
    </p:spTree>
    <p:custDataLst>
      <p:tags r:id="rId1"/>
    </p:custData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21"/>
          <p:cNvSpPr txBox="1"/>
          <p:nvPr/>
        </p:nvSpPr>
        <p:spPr>
          <a:xfrm>
            <a:off x="2340806" y="2487616"/>
            <a:ext cx="8218264" cy="941384"/>
          </a:xfrm>
          <a:prstGeom prst="rect">
            <a:avLst/>
          </a:prstGeom>
          <a:noFill/>
          <a:ln>
            <a:noFill/>
          </a:ln>
        </p:spPr>
        <p:txBody>
          <a:bodyPr spcFirstLastPara="1" wrap="square" lIns="68569" tIns="34275" rIns="68569" bIns="34275" anchor="t" anchorCtr="0">
            <a:noAutofit/>
          </a:bodyPr>
          <a:lstStyle/>
          <a:p>
            <a:pPr algn="ctr"/>
            <a:r>
              <a:rPr lang="en-US" sz="3600" dirty="0">
                <a:solidFill>
                  <a:schemeClr val="dk1"/>
                </a:solidFill>
                <a:latin typeface="Arial" panose="020B0604020202020204" pitchFamily="34" charset="0"/>
                <a:ea typeface="Calibri"/>
                <a:cs typeface="Arial" panose="020B0604020202020204" pitchFamily="34" charset="0"/>
                <a:sym typeface="Calibri"/>
              </a:rPr>
              <a:t>Hosting Today’s Webinar</a:t>
            </a:r>
          </a:p>
          <a:p>
            <a:endParaRPr lang="en-US" sz="3600" dirty="0">
              <a:solidFill>
                <a:schemeClr val="dk1"/>
              </a:solidFill>
              <a:latin typeface="Arial" panose="020B0604020202020204" pitchFamily="34" charset="0"/>
              <a:ea typeface="Calibri"/>
              <a:cs typeface="Arial" panose="020B0604020202020204" pitchFamily="34" charset="0"/>
              <a:sym typeface="Calibri"/>
            </a:endParaRPr>
          </a:p>
          <a:p>
            <a:endParaRPr lang="en-US" sz="2000" dirty="0">
              <a:solidFill>
                <a:schemeClr val="dk1"/>
              </a:solidFill>
              <a:latin typeface="Calibri"/>
              <a:cs typeface="Calibri"/>
              <a:sym typeface="Calibri"/>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3402" y="3308714"/>
            <a:ext cx="3393072" cy="3343402"/>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1C2CAAE2-D744-431C-A930-63BABDB862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051" y="5315493"/>
            <a:ext cx="2717234" cy="1132918"/>
          </a:xfrm>
          <a:prstGeom prst="rect">
            <a:avLst/>
          </a:prstGeom>
        </p:spPr>
      </p:pic>
      <p:pic>
        <p:nvPicPr>
          <p:cNvPr id="6" name="Picture 5" descr="Text&#10;&#10;Description automatically generated">
            <a:extLst>
              <a:ext uri="{FF2B5EF4-FFF2-40B4-BE49-F238E27FC236}">
                <a16:creationId xmlns:a16="http://schemas.microsoft.com/office/drawing/2014/main" id="{9F92C2B2-27D0-46B4-A863-8DE3C8EF75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8528" y="5433205"/>
            <a:ext cx="3076300" cy="1218911"/>
          </a:xfrm>
          <a:prstGeom prst="rect">
            <a:avLst/>
          </a:prstGeom>
        </p:spPr>
      </p:pic>
      <p:sp>
        <p:nvSpPr>
          <p:cNvPr id="3" name="Title 2">
            <a:extLst>
              <a:ext uri="{FF2B5EF4-FFF2-40B4-BE49-F238E27FC236}">
                <a16:creationId xmlns:a16="http://schemas.microsoft.com/office/drawing/2014/main" id="{9CC2DECB-A591-4221-B7EC-B7121A65C9C5}"/>
              </a:ext>
            </a:extLst>
          </p:cNvPr>
          <p:cNvSpPr>
            <a:spLocks noGrp="1"/>
          </p:cNvSpPr>
          <p:nvPr>
            <p:ph type="title"/>
          </p:nvPr>
        </p:nvSpPr>
        <p:spPr>
          <a:xfrm>
            <a:off x="887090" y="252045"/>
            <a:ext cx="10917836" cy="1933731"/>
          </a:xfrm>
        </p:spPr>
        <p:txBody>
          <a:bodyPr>
            <a:normAutofit fontScale="90000"/>
          </a:bodyPr>
          <a:lstStyle/>
          <a:p>
            <a:r>
              <a:rPr lang="en-US" sz="4800" dirty="0">
                <a:solidFill>
                  <a:schemeClr val="dk1"/>
                </a:solidFill>
                <a:latin typeface="Arial" panose="020B0604020202020204" pitchFamily="34" charset="0"/>
                <a:ea typeface="Calibri"/>
                <a:cs typeface="Arial" panose="020B0604020202020204" pitchFamily="34" charset="0"/>
                <a:sym typeface="Calibri"/>
              </a:rPr>
              <a:t>Mid-America ATTC &amp; MHTTC</a:t>
            </a:r>
            <a:br>
              <a:rPr lang="en-US" sz="4800" dirty="0">
                <a:solidFill>
                  <a:schemeClr val="dk1"/>
                </a:solidFill>
                <a:latin typeface="Arial" panose="020B0604020202020204" pitchFamily="34" charset="0"/>
                <a:ea typeface="Calibri"/>
                <a:cs typeface="Arial" panose="020B0604020202020204" pitchFamily="34" charset="0"/>
                <a:sym typeface="Calibri"/>
              </a:rPr>
            </a:br>
            <a:r>
              <a:rPr lang="en-US" sz="4800" dirty="0">
                <a:solidFill>
                  <a:schemeClr val="dk1"/>
                </a:solidFill>
                <a:latin typeface="Arial" panose="020B0604020202020204" pitchFamily="34" charset="0"/>
                <a:ea typeface="Calibri"/>
                <a:cs typeface="Arial" panose="020B0604020202020204" pitchFamily="34" charset="0"/>
                <a:sym typeface="Calibri"/>
              </a:rPr>
              <a:t>Health and Human Services (HHS) Region 7</a:t>
            </a:r>
            <a:br>
              <a:rPr lang="en-US" sz="4800" dirty="0">
                <a:solidFill>
                  <a:schemeClr val="dk1"/>
                </a:solidFill>
                <a:latin typeface="Arial" panose="020B0604020202020204" pitchFamily="34" charset="0"/>
                <a:ea typeface="Calibri"/>
                <a:cs typeface="Arial" panose="020B0604020202020204" pitchFamily="34" charset="0"/>
                <a:sym typeface="Calibri"/>
              </a:rPr>
            </a:br>
            <a:endParaRPr lang="en-US" dirty="0"/>
          </a:p>
        </p:txBody>
      </p:sp>
    </p:spTree>
    <p:extLst>
      <p:ext uri="{BB962C8B-B14F-4D97-AF65-F5344CB8AC3E}">
        <p14:creationId xmlns:p14="http://schemas.microsoft.com/office/powerpoint/2010/main" val="169135360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458B-5DE0-4F17-AE8C-1735D7A12CED}"/>
              </a:ext>
            </a:extLst>
          </p:cNvPr>
          <p:cNvSpPr>
            <a:spLocks noGrp="1"/>
          </p:cNvSpPr>
          <p:nvPr>
            <p:ph type="title"/>
          </p:nvPr>
        </p:nvSpPr>
        <p:spPr/>
        <p:txBody>
          <a:bodyPr/>
          <a:lstStyle/>
          <a:p>
            <a:r>
              <a:rPr lang="en-US" dirty="0"/>
              <a:t>Most Common Mental Health Disorders</a:t>
            </a:r>
          </a:p>
        </p:txBody>
      </p:sp>
      <p:sp>
        <p:nvSpPr>
          <p:cNvPr id="3" name="Content Placeholder 2">
            <a:extLst>
              <a:ext uri="{FF2B5EF4-FFF2-40B4-BE49-F238E27FC236}">
                <a16:creationId xmlns:a16="http://schemas.microsoft.com/office/drawing/2014/main" id="{54E252F0-DE96-4C41-9E16-A9D2BF61AC97}"/>
              </a:ext>
            </a:extLst>
          </p:cNvPr>
          <p:cNvSpPr>
            <a:spLocks noGrp="1"/>
          </p:cNvSpPr>
          <p:nvPr>
            <p:ph idx="1"/>
          </p:nvPr>
        </p:nvSpPr>
        <p:spPr/>
        <p:txBody>
          <a:bodyPr>
            <a:normAutofit fontScale="92500" lnSpcReduction="10000"/>
          </a:bodyPr>
          <a:lstStyle/>
          <a:p>
            <a:pPr>
              <a:buFont typeface="Arial" pitchFamily="34" charset="0"/>
              <a:buChar char="•"/>
            </a:pPr>
            <a:r>
              <a:rPr lang="en-US" dirty="0">
                <a:solidFill>
                  <a:schemeClr val="accent1">
                    <a:lumMod val="75000"/>
                  </a:schemeClr>
                </a:solidFill>
                <a:latin typeface="Arial" panose="020B0604020202020204" pitchFamily="34" charset="0"/>
                <a:cs typeface="Arial" panose="020B0604020202020204" pitchFamily="34" charset="0"/>
              </a:rPr>
              <a:t>Mood disorders (major, minor or chronic depression, bipolar disorder) </a:t>
            </a:r>
          </a:p>
          <a:p>
            <a:pPr>
              <a:buFont typeface="Arial" pitchFamily="34" charset="0"/>
              <a:buChar char="•"/>
            </a:pPr>
            <a:r>
              <a:rPr lang="en-US" dirty="0">
                <a:solidFill>
                  <a:schemeClr val="accent1">
                    <a:lumMod val="75000"/>
                  </a:schemeClr>
                </a:solidFill>
                <a:latin typeface="Arial" panose="020B0604020202020204" pitchFamily="34" charset="0"/>
                <a:cs typeface="Arial" panose="020B0604020202020204" pitchFamily="34" charset="0"/>
              </a:rPr>
              <a:t>Schizophrenia</a:t>
            </a:r>
          </a:p>
          <a:p>
            <a:pPr>
              <a:buFont typeface="Arial" pitchFamily="34" charset="0"/>
              <a:buChar char="•"/>
            </a:pPr>
            <a:r>
              <a:rPr lang="en-US" dirty="0">
                <a:solidFill>
                  <a:schemeClr val="accent1">
                    <a:lumMod val="75000"/>
                  </a:schemeClr>
                </a:solidFill>
                <a:latin typeface="Arial" panose="020B0604020202020204" pitchFamily="34" charset="0"/>
                <a:cs typeface="Arial" panose="020B0604020202020204" pitchFamily="34" charset="0"/>
              </a:rPr>
              <a:t>Suicide</a:t>
            </a:r>
          </a:p>
          <a:p>
            <a:pPr>
              <a:buFont typeface="Arial" pitchFamily="34" charset="0"/>
              <a:buChar char="•"/>
            </a:pPr>
            <a:r>
              <a:rPr lang="en-US" dirty="0">
                <a:solidFill>
                  <a:schemeClr val="accent1">
                    <a:lumMod val="75000"/>
                  </a:schemeClr>
                </a:solidFill>
                <a:latin typeface="Arial" panose="020B0604020202020204" pitchFamily="34" charset="0"/>
                <a:cs typeface="Arial" panose="020B0604020202020204" pitchFamily="34" charset="0"/>
              </a:rPr>
              <a:t>Anxiety disorders (panic disorder, obsessive-compulsive disorder, post-traumatic stress disorder, generalized anxiety disorder, and phobias)</a:t>
            </a:r>
          </a:p>
          <a:p>
            <a:pPr>
              <a:buFont typeface="Arial" pitchFamily="34" charset="0"/>
              <a:buChar char="•"/>
            </a:pPr>
            <a:r>
              <a:rPr lang="en-US" dirty="0">
                <a:solidFill>
                  <a:schemeClr val="accent1">
                    <a:lumMod val="75000"/>
                  </a:schemeClr>
                </a:solidFill>
                <a:latin typeface="Arial" panose="020B0604020202020204" pitchFamily="34" charset="0"/>
                <a:cs typeface="Arial" panose="020B0604020202020204" pitchFamily="34" charset="0"/>
              </a:rPr>
              <a:t>Eating disorders</a:t>
            </a:r>
          </a:p>
          <a:p>
            <a:pPr>
              <a:buFont typeface="Arial" pitchFamily="34" charset="0"/>
              <a:buChar char="•"/>
            </a:pPr>
            <a:r>
              <a:rPr lang="en-US" dirty="0">
                <a:solidFill>
                  <a:schemeClr val="accent1">
                    <a:lumMod val="75000"/>
                  </a:schemeClr>
                </a:solidFill>
                <a:latin typeface="Arial" panose="020B0604020202020204" pitchFamily="34" charset="0"/>
                <a:cs typeface="Arial" panose="020B0604020202020204" pitchFamily="34" charset="0"/>
              </a:rPr>
              <a:t>ADHD</a:t>
            </a:r>
          </a:p>
          <a:p>
            <a:pPr>
              <a:buFont typeface="Arial" pitchFamily="34" charset="0"/>
              <a:buChar char="•"/>
            </a:pPr>
            <a:r>
              <a:rPr lang="en-US" dirty="0">
                <a:solidFill>
                  <a:schemeClr val="accent1">
                    <a:lumMod val="75000"/>
                  </a:schemeClr>
                </a:solidFill>
                <a:latin typeface="Arial" panose="020B0604020202020204" pitchFamily="34" charset="0"/>
                <a:cs typeface="Arial" panose="020B0604020202020204" pitchFamily="34" charset="0"/>
              </a:rPr>
              <a:t>Autism</a:t>
            </a:r>
          </a:p>
          <a:p>
            <a:pPr>
              <a:buFont typeface="Arial" pitchFamily="34" charset="0"/>
              <a:buChar char="•"/>
            </a:pPr>
            <a:r>
              <a:rPr lang="en-US" dirty="0">
                <a:solidFill>
                  <a:schemeClr val="accent1">
                    <a:lumMod val="75000"/>
                  </a:schemeClr>
                </a:solidFill>
                <a:latin typeface="Arial" panose="020B0604020202020204" pitchFamily="34" charset="0"/>
                <a:cs typeface="Arial" panose="020B0604020202020204" pitchFamily="34" charset="0"/>
              </a:rPr>
              <a:t>Alzheimer’s disease</a:t>
            </a:r>
          </a:p>
        </p:txBody>
      </p:sp>
      <p:sp>
        <p:nvSpPr>
          <p:cNvPr id="4" name="Rectangle 3">
            <a:extLst>
              <a:ext uri="{FF2B5EF4-FFF2-40B4-BE49-F238E27FC236}">
                <a16:creationId xmlns:a16="http://schemas.microsoft.com/office/drawing/2014/main" id="{23153DD4-0FED-4A3A-9466-4BFC34448114}"/>
              </a:ext>
            </a:extLst>
          </p:cNvPr>
          <p:cNvSpPr/>
          <p:nvPr/>
        </p:nvSpPr>
        <p:spPr>
          <a:xfrm>
            <a:off x="8447118" y="6176963"/>
            <a:ext cx="3501280" cy="338554"/>
          </a:xfrm>
          <a:prstGeom prst="rect">
            <a:avLst/>
          </a:prstGeom>
        </p:spPr>
        <p:txBody>
          <a:bodyPr wrap="none">
            <a:spAutoFit/>
          </a:bodyPr>
          <a:lstStyle/>
          <a:p>
            <a:r>
              <a:rPr lang="en-US" sz="1600" b="1" dirty="0">
                <a:solidFill>
                  <a:srgbClr val="C00000"/>
                </a:solidFill>
              </a:rPr>
              <a:t>American Psychiatric Association</a:t>
            </a:r>
          </a:p>
        </p:txBody>
      </p:sp>
    </p:spTree>
    <p:extLst>
      <p:ext uri="{BB962C8B-B14F-4D97-AF65-F5344CB8AC3E}">
        <p14:creationId xmlns:p14="http://schemas.microsoft.com/office/powerpoint/2010/main" val="3151717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6AD5-2EAC-48A2-931E-8B301E553B7A}"/>
              </a:ext>
            </a:extLst>
          </p:cNvPr>
          <p:cNvSpPr>
            <a:spLocks noGrp="1"/>
          </p:cNvSpPr>
          <p:nvPr>
            <p:ph type="title"/>
          </p:nvPr>
        </p:nvSpPr>
        <p:spPr/>
        <p:txBody>
          <a:bodyPr vert="horz" lIns="68580" tIns="34290" rIns="68580" bIns="34290" rtlCol="0" anchor="ctr">
            <a:normAutofit/>
          </a:bodyPr>
          <a:lstStyle/>
          <a:p>
            <a:r>
              <a:rPr lang="en-US" kern="1200" dirty="0">
                <a:latin typeface="+mj-lt"/>
                <a:ea typeface="+mj-ea"/>
                <a:cs typeface="+mj-cs"/>
              </a:rPr>
              <a:t>Mental Health Disorders in </a:t>
            </a:r>
            <a:br>
              <a:rPr lang="en-US" kern="1200" dirty="0">
                <a:latin typeface="+mj-lt"/>
                <a:ea typeface="+mj-ea"/>
                <a:cs typeface="+mj-cs"/>
              </a:rPr>
            </a:br>
            <a:r>
              <a:rPr lang="en-US" kern="1200" dirty="0">
                <a:latin typeface="+mj-lt"/>
                <a:ea typeface="+mj-ea"/>
                <a:cs typeface="+mj-cs"/>
              </a:rPr>
              <a:t>Resettled Refugees</a:t>
            </a:r>
          </a:p>
        </p:txBody>
      </p:sp>
      <p:sp>
        <p:nvSpPr>
          <p:cNvPr id="3" name="Content Placeholder 2">
            <a:extLst>
              <a:ext uri="{FF2B5EF4-FFF2-40B4-BE49-F238E27FC236}">
                <a16:creationId xmlns:a16="http://schemas.microsoft.com/office/drawing/2014/main" id="{E66CF03F-BCF9-4C3E-B4CA-2267B2746BD9}"/>
              </a:ext>
            </a:extLst>
          </p:cNvPr>
          <p:cNvSpPr>
            <a:spLocks noGrp="1"/>
          </p:cNvSpPr>
          <p:nvPr>
            <p:ph idx="1"/>
          </p:nvPr>
        </p:nvSpPr>
        <p:spPr>
          <a:xfrm>
            <a:off x="6616387" y="2073072"/>
            <a:ext cx="4296792" cy="3788560"/>
          </a:xfrm>
          <a:ln w="28575">
            <a:solidFill>
              <a:schemeClr val="accent1">
                <a:lumMod val="75000"/>
              </a:schemeClr>
            </a:solidFill>
          </a:ln>
        </p:spPr>
        <p:txBody>
          <a:bodyPr vert="horz" lIns="68580" tIns="34290" rIns="68580" bIns="34290" rtlCol="0" anchor="b">
            <a:noAutofit/>
          </a:bodyPr>
          <a:lstStyle/>
          <a:p>
            <a:pPr marL="0" indent="0">
              <a:buNone/>
            </a:pPr>
            <a:r>
              <a:rPr lang="en-US" sz="2400" dirty="0">
                <a:solidFill>
                  <a:schemeClr val="accent5">
                    <a:lumMod val="75000"/>
                  </a:schemeClr>
                </a:solidFill>
              </a:rPr>
              <a:t>Estimated </a:t>
            </a:r>
            <a:r>
              <a:rPr lang="en-US" sz="2400" b="1" u="sng" dirty="0">
                <a:solidFill>
                  <a:srgbClr val="CC3300"/>
                </a:solidFill>
              </a:rPr>
              <a:t>1 out of 3</a:t>
            </a:r>
            <a:r>
              <a:rPr lang="en-US" sz="2400" b="1" dirty="0">
                <a:solidFill>
                  <a:srgbClr val="CC3300"/>
                </a:solidFill>
              </a:rPr>
              <a:t> </a:t>
            </a:r>
            <a:r>
              <a:rPr lang="en-US" sz="2400" dirty="0">
                <a:solidFill>
                  <a:schemeClr val="accent5">
                    <a:lumMod val="75000"/>
                  </a:schemeClr>
                </a:solidFill>
              </a:rPr>
              <a:t>asylum seekers and refugees experience high rates of depression, anxiety, and PTSD</a:t>
            </a:r>
          </a:p>
          <a:p>
            <a:pPr lvl="2"/>
            <a:r>
              <a:rPr lang="en-US" sz="2400" dirty="0">
                <a:solidFill>
                  <a:schemeClr val="accent5">
                    <a:lumMod val="75000"/>
                  </a:schemeClr>
                </a:solidFill>
              </a:rPr>
              <a:t>4-40% for Anxiety</a:t>
            </a:r>
          </a:p>
          <a:p>
            <a:pPr lvl="2"/>
            <a:r>
              <a:rPr lang="en-US" sz="2400" dirty="0">
                <a:solidFill>
                  <a:schemeClr val="accent5">
                    <a:lumMod val="75000"/>
                  </a:schemeClr>
                </a:solidFill>
              </a:rPr>
              <a:t>5-44% for Depression</a:t>
            </a:r>
          </a:p>
          <a:p>
            <a:pPr lvl="2"/>
            <a:r>
              <a:rPr lang="en-US" sz="2400" dirty="0">
                <a:solidFill>
                  <a:schemeClr val="accent5">
                    <a:lumMod val="75000"/>
                  </a:schemeClr>
                </a:solidFill>
              </a:rPr>
              <a:t>9-36% in PTSD</a:t>
            </a:r>
            <a:endParaRPr lang="en-US" dirty="0">
              <a:solidFill>
                <a:schemeClr val="accent5">
                  <a:lumMod val="75000"/>
                </a:schemeClr>
              </a:solidFill>
            </a:endParaRPr>
          </a:p>
        </p:txBody>
      </p:sp>
      <p:sp>
        <p:nvSpPr>
          <p:cNvPr id="4" name="TextBox 3">
            <a:extLst>
              <a:ext uri="{FF2B5EF4-FFF2-40B4-BE49-F238E27FC236}">
                <a16:creationId xmlns:a16="http://schemas.microsoft.com/office/drawing/2014/main" id="{4C8276C2-C504-4618-AA8C-0ABBD04DD48C}"/>
              </a:ext>
            </a:extLst>
          </p:cNvPr>
          <p:cNvSpPr txBox="1"/>
          <p:nvPr/>
        </p:nvSpPr>
        <p:spPr>
          <a:xfrm>
            <a:off x="7134143" y="6280357"/>
            <a:ext cx="4688205" cy="425036"/>
          </a:xfrm>
          <a:prstGeom prst="rect">
            <a:avLst/>
          </a:prstGeom>
        </p:spPr>
        <p:txBody>
          <a:bodyPr vert="horz" lIns="68580" tIns="34290" rIns="68580" bIns="34290" rtlCol="0">
            <a:normAutofit/>
          </a:bodyPr>
          <a:lstStyle/>
          <a:p>
            <a:pPr algn="r">
              <a:lnSpc>
                <a:spcPct val="90000"/>
              </a:lnSpc>
              <a:spcAft>
                <a:spcPts val="450"/>
              </a:spcAft>
            </a:pPr>
            <a:r>
              <a:rPr lang="en-US" sz="1050" dirty="0"/>
              <a:t>Mental Health Facts on Refugees, Asylum-seekers and Survivors of Forced Displacement, </a:t>
            </a:r>
            <a:r>
              <a:rPr lang="en-US" sz="1050" dirty="0">
                <a:hlinkClick r:id="rId2"/>
              </a:rPr>
              <a:t>www.psychiatry.org</a:t>
            </a:r>
            <a:r>
              <a:rPr lang="en-US" sz="1050" dirty="0"/>
              <a:t>, pg. 3</a:t>
            </a:r>
          </a:p>
        </p:txBody>
      </p:sp>
      <p:pic>
        <p:nvPicPr>
          <p:cNvPr id="2050" name="Picture 2" descr="The silent crisis of mental disorder in refugees | UNA-UK">
            <a:extLst>
              <a:ext uri="{FF2B5EF4-FFF2-40B4-BE49-F238E27FC236}">
                <a16:creationId xmlns:a16="http://schemas.microsoft.com/office/drawing/2014/main" id="{759D092C-FCFC-4661-823D-25FA2AE94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581" y="2073072"/>
            <a:ext cx="4746846" cy="381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122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O African Region on Twitter: &quot;#Migrants in precarious situations due to  poor housing, unemployment and cultural dislocation can face mental #health  problems. However, there are often too few resources to provide mental #">
            <a:extLst>
              <a:ext uri="{FF2B5EF4-FFF2-40B4-BE49-F238E27FC236}">
                <a16:creationId xmlns:a16="http://schemas.microsoft.com/office/drawing/2014/main" id="{39FD8028-281C-4BBB-9F85-1489D53070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4489" y="530479"/>
            <a:ext cx="8963025" cy="5198554"/>
          </a:xfrm>
          <a:prstGeom prst="rect">
            <a:avLst/>
          </a:prstGeom>
          <a:solidFill>
            <a:srgbClr val="FFFFFF"/>
          </a:solidFill>
        </p:spPr>
      </p:pic>
      <p:sp>
        <p:nvSpPr>
          <p:cNvPr id="4" name="Slide Number Placeholder 3" hidden="1">
            <a:extLst>
              <a:ext uri="{FF2B5EF4-FFF2-40B4-BE49-F238E27FC236}">
                <a16:creationId xmlns:a16="http://schemas.microsoft.com/office/drawing/2014/main" id="{B33916A7-C3DA-45B7-AC91-4C98B014DF0D}"/>
              </a:ext>
            </a:extLst>
          </p:cNvPr>
          <p:cNvSpPr>
            <a:spLocks noGrp="1"/>
          </p:cNvSpPr>
          <p:nvPr>
            <p:ph type="sldNum" sz="quarter" idx="12"/>
          </p:nvPr>
        </p:nvSpPr>
        <p:spPr>
          <a:xfrm>
            <a:off x="10012180" y="6217855"/>
            <a:ext cx="249423" cy="276995"/>
          </a:xfrm>
        </p:spPr>
        <p:txBody>
          <a:bodyPr/>
          <a:lstStyle/>
          <a:p>
            <a:pPr>
              <a:spcAft>
                <a:spcPts val="600"/>
              </a:spcAft>
            </a:pPr>
            <a:fld id="{1271A09D-B238-CC49-8083-E93D66A072E7}" type="slidenum">
              <a:rPr lang="en-US" smtClean="0"/>
              <a:pPr>
                <a:spcAft>
                  <a:spcPts val="600"/>
                </a:spcAft>
              </a:pPr>
              <a:t>32</a:t>
            </a:fld>
            <a:endParaRPr lang="en-US"/>
          </a:p>
        </p:txBody>
      </p:sp>
    </p:spTree>
    <p:extLst>
      <p:ext uri="{BB962C8B-B14F-4D97-AF65-F5344CB8AC3E}">
        <p14:creationId xmlns:p14="http://schemas.microsoft.com/office/powerpoint/2010/main" val="2535555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0CA35-00C3-45A7-A521-96B2D87B93BB}"/>
              </a:ext>
            </a:extLst>
          </p:cNvPr>
          <p:cNvSpPr>
            <a:spLocks noGrp="1"/>
          </p:cNvSpPr>
          <p:nvPr>
            <p:ph type="title"/>
          </p:nvPr>
        </p:nvSpPr>
        <p:spPr/>
        <p:txBody>
          <a:bodyPr>
            <a:normAutofit/>
          </a:bodyPr>
          <a:lstStyle/>
          <a:p>
            <a:r>
              <a:rPr lang="en-US" sz="3600" dirty="0"/>
              <a:t>Post-Migration Stressors:</a:t>
            </a:r>
            <a:br>
              <a:rPr lang="en-US" sz="3600" dirty="0"/>
            </a:br>
            <a:r>
              <a:rPr lang="en-US" sz="3600" dirty="0"/>
              <a:t>Adverse Impact on Mental Health</a:t>
            </a:r>
          </a:p>
        </p:txBody>
      </p:sp>
      <p:sp>
        <p:nvSpPr>
          <p:cNvPr id="3" name="Content Placeholder 2">
            <a:extLst>
              <a:ext uri="{FF2B5EF4-FFF2-40B4-BE49-F238E27FC236}">
                <a16:creationId xmlns:a16="http://schemas.microsoft.com/office/drawing/2014/main" id="{BB137D2F-263A-403B-9DAC-454241C8071E}"/>
              </a:ext>
            </a:extLst>
          </p:cNvPr>
          <p:cNvSpPr>
            <a:spLocks noGrp="1"/>
          </p:cNvSpPr>
          <p:nvPr>
            <p:ph idx="1"/>
          </p:nvPr>
        </p:nvSpPr>
        <p:spPr>
          <a:xfrm>
            <a:off x="838200" y="1917987"/>
            <a:ext cx="8229600" cy="4446760"/>
          </a:xfrm>
        </p:spPr>
        <p:txBody>
          <a:bodyPr>
            <a:normAutofit/>
          </a:bodyPr>
          <a:lstStyle/>
          <a:p>
            <a:r>
              <a:rPr lang="en-US" sz="2400" dirty="0"/>
              <a:t>Poverty</a:t>
            </a:r>
          </a:p>
          <a:p>
            <a:r>
              <a:rPr lang="en-US" sz="2400" dirty="0"/>
              <a:t>Insecure Housing</a:t>
            </a:r>
          </a:p>
          <a:p>
            <a:r>
              <a:rPr lang="en-US" sz="2400" dirty="0"/>
              <a:t>Unemployment</a:t>
            </a:r>
          </a:p>
          <a:p>
            <a:r>
              <a:rPr lang="en-US" sz="2400" dirty="0"/>
              <a:t>Multiple moves with changes in neighborhoods</a:t>
            </a:r>
          </a:p>
          <a:p>
            <a:r>
              <a:rPr lang="en-US" sz="2400" dirty="0"/>
              <a:t>Social, cultural and linguistic isolation</a:t>
            </a:r>
          </a:p>
          <a:p>
            <a:r>
              <a:rPr lang="en-US" sz="2400" dirty="0"/>
              <a:t>Stressful legal issues</a:t>
            </a:r>
          </a:p>
          <a:p>
            <a:r>
              <a:rPr lang="en-US" sz="2400" dirty="0"/>
              <a:t>Poor access to services</a:t>
            </a:r>
          </a:p>
          <a:p>
            <a:r>
              <a:rPr lang="en-US" sz="2400" dirty="0"/>
              <a:t>General disadvantage in host country</a:t>
            </a:r>
            <a:endParaRPr lang="en-US" sz="1800" dirty="0"/>
          </a:p>
        </p:txBody>
      </p:sp>
      <p:pic>
        <p:nvPicPr>
          <p:cNvPr id="5122" name="Picture 2" descr="Mental health care for refugees - Flux Trends">
            <a:extLst>
              <a:ext uri="{FF2B5EF4-FFF2-40B4-BE49-F238E27FC236}">
                <a16:creationId xmlns:a16="http://schemas.microsoft.com/office/drawing/2014/main" id="{B6C6219B-FC53-45F9-BDE1-8C0037B825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60" r="33559"/>
          <a:stretch/>
        </p:blipFill>
        <p:spPr bwMode="auto">
          <a:xfrm>
            <a:off x="7578365" y="1562134"/>
            <a:ext cx="4276410" cy="4645472"/>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98D13A0-3637-46B2-B739-6B2F4F0FC802}"/>
              </a:ext>
            </a:extLst>
          </p:cNvPr>
          <p:cNvSpPr/>
          <p:nvPr/>
        </p:nvSpPr>
        <p:spPr>
          <a:xfrm>
            <a:off x="5960616" y="6321255"/>
            <a:ext cx="4572000" cy="415498"/>
          </a:xfrm>
          <a:prstGeom prst="rect">
            <a:avLst/>
          </a:prstGeom>
        </p:spPr>
        <p:txBody>
          <a:bodyPr>
            <a:spAutoFit/>
          </a:bodyPr>
          <a:lstStyle/>
          <a:p>
            <a:pPr algn="r">
              <a:spcAft>
                <a:spcPts val="450"/>
              </a:spcAft>
            </a:pPr>
            <a:r>
              <a:rPr lang="en-US" sz="1050" dirty="0"/>
              <a:t>Mental Health Facts on Refugees, Asylum-seekers and Survivors of Forced Displacement, </a:t>
            </a:r>
            <a:r>
              <a:rPr lang="en-US" sz="1050" dirty="0">
                <a:hlinkClick r:id="rId3"/>
              </a:rPr>
              <a:t>www.psychiatry.org</a:t>
            </a:r>
            <a:r>
              <a:rPr lang="en-US" sz="1050" dirty="0"/>
              <a:t>, pg. 3</a:t>
            </a:r>
          </a:p>
        </p:txBody>
      </p:sp>
    </p:spTree>
    <p:extLst>
      <p:ext uri="{BB962C8B-B14F-4D97-AF65-F5344CB8AC3E}">
        <p14:creationId xmlns:p14="http://schemas.microsoft.com/office/powerpoint/2010/main" val="1897253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70A3-0C16-4704-A7DD-34434925F177}"/>
              </a:ext>
            </a:extLst>
          </p:cNvPr>
          <p:cNvSpPr>
            <a:spLocks noGrp="1"/>
          </p:cNvSpPr>
          <p:nvPr>
            <p:ph type="title"/>
          </p:nvPr>
        </p:nvSpPr>
        <p:spPr/>
        <p:txBody>
          <a:bodyPr/>
          <a:lstStyle/>
          <a:p>
            <a:r>
              <a:rPr lang="en-US" dirty="0"/>
              <a:t>Reluctance to Access Mental Health Care</a:t>
            </a:r>
          </a:p>
        </p:txBody>
      </p:sp>
      <p:sp>
        <p:nvSpPr>
          <p:cNvPr id="3" name="Content Placeholder 2">
            <a:extLst>
              <a:ext uri="{FF2B5EF4-FFF2-40B4-BE49-F238E27FC236}">
                <a16:creationId xmlns:a16="http://schemas.microsoft.com/office/drawing/2014/main" id="{648FD3C5-D4D3-4DE6-B547-17EE74E15162}"/>
              </a:ext>
            </a:extLst>
          </p:cNvPr>
          <p:cNvSpPr>
            <a:spLocks noGrp="1"/>
          </p:cNvSpPr>
          <p:nvPr>
            <p:ph idx="1"/>
          </p:nvPr>
        </p:nvSpPr>
        <p:spPr>
          <a:xfrm>
            <a:off x="838199" y="1912538"/>
            <a:ext cx="9881681" cy="4381257"/>
          </a:xfrm>
        </p:spPr>
        <p:txBody>
          <a:bodyPr>
            <a:normAutofit fontScale="70000" lnSpcReduction="20000"/>
          </a:bodyPr>
          <a:lstStyle/>
          <a:p>
            <a:pPr>
              <a:lnSpc>
                <a:spcPct val="120000"/>
              </a:lnSpc>
            </a:pPr>
            <a:r>
              <a:rPr lang="en-US" sz="3300" dirty="0"/>
              <a:t>Refugees and Asylees may be resistant to seeking mental health care due to beliefs that </a:t>
            </a:r>
            <a:r>
              <a:rPr lang="en-US" sz="3300" dirty="0">
                <a:solidFill>
                  <a:srgbClr val="CC3300"/>
                </a:solidFill>
              </a:rPr>
              <a:t>diagnosis will interfere </a:t>
            </a:r>
            <a:r>
              <a:rPr lang="en-US" sz="3300" dirty="0"/>
              <a:t>with:</a:t>
            </a:r>
          </a:p>
          <a:p>
            <a:pPr lvl="1">
              <a:lnSpc>
                <a:spcPct val="120000"/>
              </a:lnSpc>
            </a:pPr>
            <a:r>
              <a:rPr lang="en-US" sz="3300" dirty="0">
                <a:solidFill>
                  <a:schemeClr val="accent1">
                    <a:lumMod val="75000"/>
                  </a:schemeClr>
                </a:solidFill>
              </a:rPr>
              <a:t>Jobs and housing</a:t>
            </a:r>
          </a:p>
          <a:p>
            <a:pPr lvl="1">
              <a:lnSpc>
                <a:spcPct val="120000"/>
              </a:lnSpc>
            </a:pPr>
            <a:r>
              <a:rPr lang="en-US" sz="3300" dirty="0">
                <a:solidFill>
                  <a:schemeClr val="accent1">
                    <a:lumMod val="75000"/>
                  </a:schemeClr>
                </a:solidFill>
              </a:rPr>
              <a:t>That there may be no treatment</a:t>
            </a:r>
          </a:p>
          <a:p>
            <a:pPr lvl="1">
              <a:lnSpc>
                <a:spcPct val="120000"/>
              </a:lnSpc>
            </a:pPr>
            <a:r>
              <a:rPr lang="en-US" sz="3300" dirty="0">
                <a:solidFill>
                  <a:schemeClr val="accent1">
                    <a:lumMod val="75000"/>
                  </a:schemeClr>
                </a:solidFill>
              </a:rPr>
              <a:t>Cultural values surrounding silence/disclosure; Stigma</a:t>
            </a:r>
          </a:p>
          <a:p>
            <a:pPr lvl="1">
              <a:lnSpc>
                <a:spcPct val="120000"/>
              </a:lnSpc>
            </a:pPr>
            <a:r>
              <a:rPr lang="en-US" sz="3300" dirty="0">
                <a:solidFill>
                  <a:schemeClr val="accent1">
                    <a:lumMod val="75000"/>
                  </a:schemeClr>
                </a:solidFill>
              </a:rPr>
              <a:t>Differing beliefs about manifestation of emotional health</a:t>
            </a:r>
          </a:p>
          <a:p>
            <a:pPr lvl="1">
              <a:lnSpc>
                <a:spcPct val="120000"/>
              </a:lnSpc>
            </a:pPr>
            <a:r>
              <a:rPr lang="en-US" sz="3300" dirty="0">
                <a:solidFill>
                  <a:schemeClr val="accent1">
                    <a:lumMod val="75000"/>
                  </a:schemeClr>
                </a:solidFill>
              </a:rPr>
              <a:t>Lack of incorporation of these beliefs into care</a:t>
            </a:r>
          </a:p>
          <a:p>
            <a:pPr lvl="1">
              <a:lnSpc>
                <a:spcPct val="120000"/>
              </a:lnSpc>
            </a:pPr>
            <a:r>
              <a:rPr lang="en-US" sz="3300" dirty="0">
                <a:solidFill>
                  <a:schemeClr val="accent1">
                    <a:lumMod val="75000"/>
                  </a:schemeClr>
                </a:solidFill>
              </a:rPr>
              <a:t>Common structural barriers: availability of services, lack of understanding of MH systems, insurance, language proficiency, provider openness</a:t>
            </a:r>
          </a:p>
          <a:p>
            <a:pPr marL="0" indent="0">
              <a:buNone/>
            </a:pPr>
            <a:endParaRPr lang="en-US" dirty="0"/>
          </a:p>
        </p:txBody>
      </p:sp>
      <p:sp>
        <p:nvSpPr>
          <p:cNvPr id="5" name="Rectangle 4">
            <a:extLst>
              <a:ext uri="{FF2B5EF4-FFF2-40B4-BE49-F238E27FC236}">
                <a16:creationId xmlns:a16="http://schemas.microsoft.com/office/drawing/2014/main" id="{FDB97E22-7E79-4392-A7B2-E4CF74FB727C}"/>
              </a:ext>
            </a:extLst>
          </p:cNvPr>
          <p:cNvSpPr/>
          <p:nvPr/>
        </p:nvSpPr>
        <p:spPr>
          <a:xfrm>
            <a:off x="7239189" y="6077377"/>
            <a:ext cx="4572000" cy="415498"/>
          </a:xfrm>
          <a:prstGeom prst="rect">
            <a:avLst/>
          </a:prstGeom>
        </p:spPr>
        <p:txBody>
          <a:bodyPr>
            <a:spAutoFit/>
          </a:bodyPr>
          <a:lstStyle/>
          <a:p>
            <a:pPr algn="r"/>
            <a:r>
              <a:rPr lang="en-US" sz="1050" dirty="0"/>
              <a:t>Mental Health Facts on Refugees, Asylum-seekers and Survivors of Forced Displacement, </a:t>
            </a:r>
            <a:r>
              <a:rPr lang="en-US" sz="1050" dirty="0">
                <a:hlinkClick r:id="rId2"/>
              </a:rPr>
              <a:t>www.psychiatry.org</a:t>
            </a:r>
            <a:r>
              <a:rPr lang="en-US" sz="1050" dirty="0"/>
              <a:t>, pg. 3</a:t>
            </a:r>
          </a:p>
        </p:txBody>
      </p:sp>
    </p:spTree>
    <p:extLst>
      <p:ext uri="{BB962C8B-B14F-4D97-AF65-F5344CB8AC3E}">
        <p14:creationId xmlns:p14="http://schemas.microsoft.com/office/powerpoint/2010/main" val="3022857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D9C40-D488-4C4C-84DD-E278BAF50177}"/>
              </a:ext>
            </a:extLst>
          </p:cNvPr>
          <p:cNvSpPr>
            <a:spLocks noGrp="1"/>
          </p:cNvSpPr>
          <p:nvPr>
            <p:ph type="title"/>
          </p:nvPr>
        </p:nvSpPr>
        <p:spPr/>
        <p:txBody>
          <a:bodyPr/>
          <a:lstStyle/>
          <a:p>
            <a:r>
              <a:rPr lang="en-US" dirty="0"/>
              <a:t>Refugees and Substance Use Disorders</a:t>
            </a:r>
          </a:p>
        </p:txBody>
      </p:sp>
      <p:sp>
        <p:nvSpPr>
          <p:cNvPr id="3" name="Content Placeholder 2">
            <a:extLst>
              <a:ext uri="{FF2B5EF4-FFF2-40B4-BE49-F238E27FC236}">
                <a16:creationId xmlns:a16="http://schemas.microsoft.com/office/drawing/2014/main" id="{A8205FD6-80E9-4693-A141-A9429695A0EF}"/>
              </a:ext>
            </a:extLst>
          </p:cNvPr>
          <p:cNvSpPr>
            <a:spLocks noGrp="1"/>
          </p:cNvSpPr>
          <p:nvPr>
            <p:ph idx="1"/>
          </p:nvPr>
        </p:nvSpPr>
        <p:spPr>
          <a:xfrm>
            <a:off x="924128" y="1459149"/>
            <a:ext cx="10429671" cy="4396901"/>
          </a:xfrm>
        </p:spPr>
        <p:txBody>
          <a:bodyPr>
            <a:normAutofit fontScale="70000" lnSpcReduction="20000"/>
          </a:bodyPr>
          <a:lstStyle/>
          <a:p>
            <a:pPr>
              <a:lnSpc>
                <a:spcPct val="120000"/>
              </a:lnSpc>
            </a:pPr>
            <a:r>
              <a:rPr lang="en-US" sz="2400" dirty="0">
                <a:solidFill>
                  <a:schemeClr val="accent5">
                    <a:lumMod val="75000"/>
                  </a:schemeClr>
                </a:solidFill>
              </a:rPr>
              <a:t>Because many refugees have suffered intense trauma, they may be especially susceptible to seeking out ways to escape or to self-treat their pain</a:t>
            </a:r>
          </a:p>
          <a:p>
            <a:pPr marL="0" indent="0">
              <a:lnSpc>
                <a:spcPct val="120000"/>
              </a:lnSpc>
              <a:buNone/>
            </a:pPr>
            <a:endParaRPr lang="en-US" sz="2400" dirty="0">
              <a:solidFill>
                <a:schemeClr val="accent5">
                  <a:lumMod val="75000"/>
                </a:schemeClr>
              </a:solidFill>
            </a:endParaRPr>
          </a:p>
          <a:p>
            <a:pPr>
              <a:lnSpc>
                <a:spcPct val="120000"/>
              </a:lnSpc>
            </a:pPr>
            <a:r>
              <a:rPr lang="en-US" sz="2400" dirty="0">
                <a:solidFill>
                  <a:schemeClr val="accent5">
                    <a:lumMod val="75000"/>
                  </a:schemeClr>
                </a:solidFill>
              </a:rPr>
              <a:t>Stressors described above can create feelings of instability that can encourage substance use</a:t>
            </a:r>
          </a:p>
          <a:p>
            <a:pPr marL="0" indent="0">
              <a:lnSpc>
                <a:spcPct val="120000"/>
              </a:lnSpc>
              <a:buNone/>
            </a:pPr>
            <a:endParaRPr lang="en-US" sz="2400" dirty="0">
              <a:solidFill>
                <a:schemeClr val="accent5">
                  <a:lumMod val="75000"/>
                </a:schemeClr>
              </a:solidFill>
            </a:endParaRPr>
          </a:p>
          <a:p>
            <a:pPr>
              <a:lnSpc>
                <a:spcPct val="120000"/>
              </a:lnSpc>
            </a:pPr>
            <a:r>
              <a:rPr lang="en-US" sz="2400" dirty="0">
                <a:solidFill>
                  <a:schemeClr val="accent5">
                    <a:lumMod val="75000"/>
                  </a:schemeClr>
                </a:solidFill>
              </a:rPr>
              <a:t>Similarly, refugees reluctance to access MH supports may also lead to socially/culturally more acceptable coping strategy of substance use</a:t>
            </a:r>
          </a:p>
          <a:p>
            <a:pPr marL="0" indent="0">
              <a:lnSpc>
                <a:spcPct val="120000"/>
              </a:lnSpc>
              <a:buNone/>
            </a:pPr>
            <a:endParaRPr lang="en-US" sz="2400" dirty="0">
              <a:solidFill>
                <a:schemeClr val="accent5">
                  <a:lumMod val="75000"/>
                </a:schemeClr>
              </a:solidFill>
            </a:endParaRPr>
          </a:p>
          <a:p>
            <a:pPr>
              <a:lnSpc>
                <a:spcPct val="120000"/>
              </a:lnSpc>
            </a:pPr>
            <a:r>
              <a:rPr lang="en-US" sz="2400" dirty="0">
                <a:solidFill>
                  <a:schemeClr val="accent5">
                    <a:lumMod val="75000"/>
                  </a:schemeClr>
                </a:solidFill>
              </a:rPr>
              <a:t>Male refugees, young adult refugees, and unmarried refugees are at higher risk of having an alcohol use disorder</a:t>
            </a:r>
          </a:p>
          <a:p>
            <a:pPr marL="0" indent="0">
              <a:lnSpc>
                <a:spcPct val="120000"/>
              </a:lnSpc>
              <a:buNone/>
            </a:pPr>
            <a:endParaRPr lang="en-US" sz="2400" dirty="0">
              <a:solidFill>
                <a:schemeClr val="accent5">
                  <a:lumMod val="75000"/>
                </a:schemeClr>
              </a:solidFill>
            </a:endParaRPr>
          </a:p>
          <a:p>
            <a:pPr>
              <a:lnSpc>
                <a:spcPct val="120000"/>
              </a:lnSpc>
            </a:pPr>
            <a:r>
              <a:rPr lang="en-US" sz="2400" dirty="0">
                <a:solidFill>
                  <a:schemeClr val="accent5">
                    <a:lumMod val="75000"/>
                  </a:schemeClr>
                </a:solidFill>
              </a:rPr>
              <a:t>Use of culturally-normed substances (</a:t>
            </a:r>
            <a:r>
              <a:rPr lang="en-US" sz="2400" dirty="0" err="1">
                <a:solidFill>
                  <a:schemeClr val="accent5">
                    <a:lumMod val="75000"/>
                  </a:schemeClr>
                </a:solidFill>
              </a:rPr>
              <a:t>ie</a:t>
            </a:r>
            <a:r>
              <a:rPr lang="en-US" sz="2400" dirty="0">
                <a:solidFill>
                  <a:schemeClr val="accent5">
                    <a:lumMod val="75000"/>
                  </a:schemeClr>
                </a:solidFill>
              </a:rPr>
              <a:t>, traditional alcohol, Khat)</a:t>
            </a:r>
          </a:p>
        </p:txBody>
      </p:sp>
      <p:sp>
        <p:nvSpPr>
          <p:cNvPr id="4" name="TextBox 3">
            <a:extLst>
              <a:ext uri="{FF2B5EF4-FFF2-40B4-BE49-F238E27FC236}">
                <a16:creationId xmlns:a16="http://schemas.microsoft.com/office/drawing/2014/main" id="{CDDEAC3B-7516-475B-99A4-6C91E2381D6F}"/>
              </a:ext>
            </a:extLst>
          </p:cNvPr>
          <p:cNvSpPr txBox="1"/>
          <p:nvPr/>
        </p:nvSpPr>
        <p:spPr>
          <a:xfrm>
            <a:off x="6850447" y="6342834"/>
            <a:ext cx="4897700" cy="300082"/>
          </a:xfrm>
          <a:prstGeom prst="rect">
            <a:avLst/>
          </a:prstGeom>
          <a:noFill/>
        </p:spPr>
        <p:txBody>
          <a:bodyPr wrap="square" rtlCol="0">
            <a:spAutoFit/>
          </a:bodyPr>
          <a:lstStyle/>
          <a:p>
            <a:r>
              <a:rPr lang="en-US" sz="1350" dirty="0"/>
              <a:t>https://www.addictioncenter.com/addiction/refugees-immigrants/</a:t>
            </a:r>
          </a:p>
        </p:txBody>
      </p:sp>
    </p:spTree>
    <p:extLst>
      <p:ext uri="{BB962C8B-B14F-4D97-AF65-F5344CB8AC3E}">
        <p14:creationId xmlns:p14="http://schemas.microsoft.com/office/powerpoint/2010/main" val="2932034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151E-E0F9-427C-AC3C-3631441F3C45}"/>
              </a:ext>
            </a:extLst>
          </p:cNvPr>
          <p:cNvSpPr>
            <a:spLocks noGrp="1"/>
          </p:cNvSpPr>
          <p:nvPr>
            <p:ph type="title"/>
          </p:nvPr>
        </p:nvSpPr>
        <p:spPr>
          <a:xfrm>
            <a:off x="838200" y="365125"/>
            <a:ext cx="10515600" cy="1325564"/>
          </a:xfrm>
        </p:spPr>
        <p:txBody>
          <a:bodyPr anchor="ctr">
            <a:normAutofit/>
          </a:bodyPr>
          <a:lstStyle/>
          <a:p>
            <a:r>
              <a:rPr lang="en-US" dirty="0"/>
              <a:t>Activity</a:t>
            </a:r>
          </a:p>
        </p:txBody>
      </p:sp>
      <p:sp>
        <p:nvSpPr>
          <p:cNvPr id="3" name="Content Placeholder 2">
            <a:extLst>
              <a:ext uri="{FF2B5EF4-FFF2-40B4-BE49-F238E27FC236}">
                <a16:creationId xmlns:a16="http://schemas.microsoft.com/office/drawing/2014/main" id="{8D0EEF88-4382-4EFC-8E47-0010ABD185D2}"/>
              </a:ext>
            </a:extLst>
          </p:cNvPr>
          <p:cNvSpPr>
            <a:spLocks noGrp="1"/>
          </p:cNvSpPr>
          <p:nvPr>
            <p:ph sz="half" idx="1"/>
          </p:nvPr>
        </p:nvSpPr>
        <p:spPr>
          <a:xfrm>
            <a:off x="609600" y="1773871"/>
            <a:ext cx="5384800" cy="4352293"/>
          </a:xfrm>
        </p:spPr>
        <p:txBody>
          <a:bodyPr>
            <a:normAutofit/>
          </a:bodyPr>
          <a:lstStyle/>
          <a:p>
            <a:r>
              <a:rPr lang="en-US" sz="2400" dirty="0"/>
              <a:t>Please refer to Handout entitled “Common Mental Health Terminology”</a:t>
            </a:r>
          </a:p>
          <a:p>
            <a:pPr marL="0" indent="0">
              <a:buNone/>
            </a:pPr>
            <a:endParaRPr lang="en-US" sz="2400" dirty="0"/>
          </a:p>
          <a:p>
            <a:r>
              <a:rPr lang="en-US" sz="2400" dirty="0"/>
              <a:t>Take 5-7minutes to review the term and its definition</a:t>
            </a:r>
          </a:p>
          <a:p>
            <a:pPr marL="0" indent="0">
              <a:buNone/>
            </a:pPr>
            <a:endParaRPr lang="en-US" sz="2400" dirty="0"/>
          </a:p>
          <a:p>
            <a:r>
              <a:rPr lang="en-US" sz="2400" dirty="0"/>
              <a:t>Write down the translation (or look it up!)</a:t>
            </a:r>
          </a:p>
          <a:p>
            <a:pPr lvl="1"/>
            <a:r>
              <a:rPr lang="en-US" dirty="0"/>
              <a:t>Take notes on common and medical terms in target language</a:t>
            </a:r>
          </a:p>
        </p:txBody>
      </p:sp>
      <p:pic>
        <p:nvPicPr>
          <p:cNvPr id="5" name="Picture 4" descr="http://media-cache-ak0.pinimg.com/736x/48/0f/d6/480fd6db8892fe84e06f384176a8cc76.jpg">
            <a:extLst>
              <a:ext uri="{FF2B5EF4-FFF2-40B4-BE49-F238E27FC236}">
                <a16:creationId xmlns:a16="http://schemas.microsoft.com/office/drawing/2014/main" id="{39D42458-7DF2-4B29-A5DD-4B2EBE7E471D}"/>
              </a:ext>
            </a:extLst>
          </p:cNvPr>
          <p:cNvPicPr>
            <a:picLocks noChangeAspect="1" noChangeArrowheads="1"/>
          </p:cNvPicPr>
          <p:nvPr/>
        </p:nvPicPr>
        <p:blipFill rotWithShape="1">
          <a:blip r:embed="rId2"/>
          <a:srcRect l="5701" r="10788" b="2"/>
          <a:stretch/>
        </p:blipFill>
        <p:spPr bwMode="auto">
          <a:xfrm>
            <a:off x="6197600" y="1773871"/>
            <a:ext cx="5384800" cy="4352293"/>
          </a:xfrm>
          <a:prstGeom prst="rect">
            <a:avLst/>
          </a:prstGeom>
          <a:noFill/>
        </p:spPr>
      </p:pic>
    </p:spTree>
    <p:extLst>
      <p:ext uri="{BB962C8B-B14F-4D97-AF65-F5344CB8AC3E}">
        <p14:creationId xmlns:p14="http://schemas.microsoft.com/office/powerpoint/2010/main" val="2117622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6912F-E916-4CC9-807F-813A7D24B89D}"/>
              </a:ext>
            </a:extLst>
          </p:cNvPr>
          <p:cNvSpPr>
            <a:spLocks noGrp="1"/>
          </p:cNvSpPr>
          <p:nvPr>
            <p:ph type="title"/>
          </p:nvPr>
        </p:nvSpPr>
        <p:spPr>
          <a:xfrm>
            <a:off x="1524000" y="1"/>
            <a:ext cx="9144000" cy="1448485"/>
          </a:xfrm>
        </p:spPr>
        <p:txBody>
          <a:bodyPr anchor="ctr">
            <a:normAutofit/>
          </a:bodyPr>
          <a:lstStyle/>
          <a:p>
            <a:r>
              <a:rPr lang="en-US" dirty="0"/>
              <a:t>Debrief</a:t>
            </a:r>
          </a:p>
        </p:txBody>
      </p:sp>
      <p:sp>
        <p:nvSpPr>
          <p:cNvPr id="4" name="Slide Number Placeholder 3">
            <a:extLst>
              <a:ext uri="{FF2B5EF4-FFF2-40B4-BE49-F238E27FC236}">
                <a16:creationId xmlns:a16="http://schemas.microsoft.com/office/drawing/2014/main" id="{B0879551-201E-4D5D-8295-7B0692DA470C}"/>
              </a:ext>
            </a:extLst>
          </p:cNvPr>
          <p:cNvSpPr>
            <a:spLocks noGrp="1"/>
          </p:cNvSpPr>
          <p:nvPr>
            <p:ph type="sldNum" sz="quarter" idx="12"/>
          </p:nvPr>
        </p:nvSpPr>
        <p:spPr>
          <a:xfrm>
            <a:off x="8077200" y="6356351"/>
            <a:ext cx="2133600" cy="365125"/>
          </a:xfrm>
        </p:spPr>
        <p:txBody>
          <a:bodyPr anchor="ctr">
            <a:normAutofit/>
          </a:bodyPr>
          <a:lstStyle/>
          <a:p>
            <a:pPr>
              <a:spcAft>
                <a:spcPts val="600"/>
              </a:spcAft>
            </a:pPr>
            <a:fld id="{1271A09D-B238-CC49-8083-E93D66A072E7}" type="slidenum">
              <a:rPr lang="en-US" smtClean="0"/>
              <a:pPr>
                <a:spcAft>
                  <a:spcPts val="600"/>
                </a:spcAft>
              </a:pPr>
              <a:t>37</a:t>
            </a:fld>
            <a:endParaRPr lang="en-US"/>
          </a:p>
        </p:txBody>
      </p:sp>
      <p:graphicFrame>
        <p:nvGraphicFramePr>
          <p:cNvPr id="6" name="Content Placeholder 2">
            <a:extLst>
              <a:ext uri="{FF2B5EF4-FFF2-40B4-BE49-F238E27FC236}">
                <a16:creationId xmlns:a16="http://schemas.microsoft.com/office/drawing/2014/main" id="{F4E53241-29B0-43A3-916D-448713F4AF7E}"/>
              </a:ext>
            </a:extLst>
          </p:cNvPr>
          <p:cNvGraphicFramePr>
            <a:graphicFrameLocks noGrp="1"/>
          </p:cNvGraphicFramePr>
          <p:nvPr>
            <p:ph idx="1"/>
            <p:extLst>
              <p:ext uri="{D42A27DB-BD31-4B8C-83A1-F6EECF244321}">
                <p14:modId xmlns:p14="http://schemas.microsoft.com/office/powerpoint/2010/main" val="299869660"/>
              </p:ext>
            </p:extLst>
          </p:nvPr>
        </p:nvGraphicFramePr>
        <p:xfrm>
          <a:off x="1981200" y="1679403"/>
          <a:ext cx="8229600" cy="4446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8717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AFF26A-A471-4B68-B192-912AB271F4EF}"/>
              </a:ext>
            </a:extLst>
          </p:cNvPr>
          <p:cNvSpPr>
            <a:spLocks noGrp="1"/>
          </p:cNvSpPr>
          <p:nvPr>
            <p:ph type="body" sz="quarter" idx="1"/>
          </p:nvPr>
        </p:nvSpPr>
        <p:spPr>
          <a:xfrm>
            <a:off x="393290" y="2601117"/>
            <a:ext cx="5948516" cy="1655766"/>
          </a:xfrm>
        </p:spPr>
        <p:txBody>
          <a:bodyPr>
            <a:normAutofit/>
          </a:bodyPr>
          <a:lstStyle/>
          <a:p>
            <a:pPr marL="342900" indent="-342900" algn="l">
              <a:buFont typeface="Arial" panose="020B0604020202020204" pitchFamily="34" charset="0"/>
              <a:buChar char="•"/>
            </a:pPr>
            <a:r>
              <a:rPr lang="en-US" dirty="0"/>
              <a:t>Defining Mental Health Interpreting</a:t>
            </a:r>
          </a:p>
          <a:p>
            <a:pPr marL="342900" indent="-342900" algn="l">
              <a:buFont typeface="Arial" panose="020B0604020202020204" pitchFamily="34" charset="0"/>
              <a:buChar char="•"/>
            </a:pPr>
            <a:r>
              <a:rPr lang="en-US" dirty="0"/>
              <a:t>Positioning and Flow</a:t>
            </a:r>
          </a:p>
          <a:p>
            <a:pPr marL="342900" indent="-342900" algn="l">
              <a:buFont typeface="Arial" panose="020B0604020202020204" pitchFamily="34" charset="0"/>
              <a:buChar char="•"/>
            </a:pPr>
            <a:r>
              <a:rPr lang="en-US" dirty="0"/>
              <a:t>Challenges</a:t>
            </a:r>
          </a:p>
        </p:txBody>
      </p:sp>
      <p:sp>
        <p:nvSpPr>
          <p:cNvPr id="6" name="Title 5">
            <a:extLst>
              <a:ext uri="{FF2B5EF4-FFF2-40B4-BE49-F238E27FC236}">
                <a16:creationId xmlns:a16="http://schemas.microsoft.com/office/drawing/2014/main" id="{F97007E3-4709-4FBF-A34A-F2DE9E181FDE}"/>
              </a:ext>
            </a:extLst>
          </p:cNvPr>
          <p:cNvSpPr>
            <a:spLocks noGrp="1"/>
          </p:cNvSpPr>
          <p:nvPr>
            <p:ph type="title"/>
          </p:nvPr>
        </p:nvSpPr>
        <p:spPr/>
        <p:txBody>
          <a:bodyPr anchor="ctr">
            <a:normAutofit fontScale="90000"/>
          </a:bodyPr>
          <a:lstStyle/>
          <a:p>
            <a:r>
              <a:rPr lang="en-US" dirty="0"/>
              <a:t>Best Practices in Mental Health Interpreting Techniques</a:t>
            </a:r>
          </a:p>
        </p:txBody>
      </p:sp>
      <p:pic>
        <p:nvPicPr>
          <p:cNvPr id="1026" name="Picture 2" descr="National Interpreter symbol">
            <a:extLst>
              <a:ext uri="{FF2B5EF4-FFF2-40B4-BE49-F238E27FC236}">
                <a16:creationId xmlns:a16="http://schemas.microsoft.com/office/drawing/2014/main" id="{0559638C-132C-4AA6-B9DE-D9505420174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80750" y="3111497"/>
            <a:ext cx="3244616" cy="3285687"/>
          </a:xfrm>
          <a:prstGeom prst="rect">
            <a:avLst/>
          </a:prstGeom>
          <a:solidFill>
            <a:srgbClr val="FFFFFF"/>
          </a:solidFill>
        </p:spPr>
      </p:pic>
    </p:spTree>
    <p:extLst>
      <p:ext uri="{BB962C8B-B14F-4D97-AF65-F5344CB8AC3E}">
        <p14:creationId xmlns:p14="http://schemas.microsoft.com/office/powerpoint/2010/main" val="348815936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8A2EC0-8FEA-4092-9641-1F0C8A919992}"/>
              </a:ext>
            </a:extLst>
          </p:cNvPr>
          <p:cNvSpPr>
            <a:spLocks noGrp="1"/>
          </p:cNvSpPr>
          <p:nvPr>
            <p:ph type="title"/>
          </p:nvPr>
        </p:nvSpPr>
        <p:spPr/>
        <p:txBody>
          <a:bodyPr/>
          <a:lstStyle/>
          <a:p>
            <a:r>
              <a:rPr lang="en-US" dirty="0"/>
              <a:t>Poll Questions</a:t>
            </a:r>
          </a:p>
        </p:txBody>
      </p:sp>
      <p:sp>
        <p:nvSpPr>
          <p:cNvPr id="7" name="Content Placeholder 6">
            <a:extLst>
              <a:ext uri="{FF2B5EF4-FFF2-40B4-BE49-F238E27FC236}">
                <a16:creationId xmlns:a16="http://schemas.microsoft.com/office/drawing/2014/main" id="{F155A6BB-14F4-465B-AC52-97EE17C85127}"/>
              </a:ext>
            </a:extLst>
          </p:cNvPr>
          <p:cNvSpPr>
            <a:spLocks noGrp="1"/>
          </p:cNvSpPr>
          <p:nvPr>
            <p:ph idx="1"/>
          </p:nvPr>
        </p:nvSpPr>
        <p:spPr/>
        <p:txBody>
          <a:bodyPr/>
          <a:lstStyle/>
          <a:p>
            <a:r>
              <a:rPr lang="en-US" dirty="0"/>
              <a:t>Have you Interpreted for these kinds of cases?</a:t>
            </a:r>
          </a:p>
          <a:p>
            <a:pPr lvl="1"/>
            <a:r>
              <a:rPr lang="en-US" dirty="0"/>
              <a:t>Spousal or Child Abuse?  &lt;yes/no&gt;</a:t>
            </a:r>
          </a:p>
          <a:p>
            <a:pPr lvl="1"/>
            <a:r>
              <a:rPr lang="en-US" dirty="0"/>
              <a:t>Post-Partum Depression?  &lt;yes/no&gt;</a:t>
            </a:r>
          </a:p>
          <a:p>
            <a:pPr lvl="1"/>
            <a:r>
              <a:rPr lang="en-US" dirty="0"/>
              <a:t>Mental health therapy?		&lt;yes/no&gt;</a:t>
            </a:r>
          </a:p>
          <a:p>
            <a:pPr lvl="1"/>
            <a:r>
              <a:rPr lang="en-US" dirty="0"/>
              <a:t>Inpatient psychiatric?		&lt;yes/no&gt;</a:t>
            </a:r>
          </a:p>
          <a:p>
            <a:pPr lvl="1"/>
            <a:r>
              <a:rPr lang="en-US" dirty="0"/>
              <a:t>IEP for school-aged kids	&lt;yes/no&gt;</a:t>
            </a:r>
          </a:p>
          <a:p>
            <a:pPr marL="457200" lvl="1" indent="0">
              <a:buNone/>
            </a:pPr>
            <a:endParaRPr lang="en-US" dirty="0"/>
          </a:p>
          <a:p>
            <a:pPr lvl="1"/>
            <a:endParaRPr lang="en-US" dirty="0"/>
          </a:p>
        </p:txBody>
      </p:sp>
    </p:spTree>
    <p:extLst>
      <p:ext uri="{BB962C8B-B14F-4D97-AF65-F5344CB8AC3E}">
        <p14:creationId xmlns:p14="http://schemas.microsoft.com/office/powerpoint/2010/main" val="54034187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592D73-BAB7-4B6C-89B7-03BFC3DC199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
        <p:nvSpPr>
          <p:cNvPr id="11" name="Title 10">
            <a:extLst>
              <a:ext uri="{FF2B5EF4-FFF2-40B4-BE49-F238E27FC236}">
                <a16:creationId xmlns:a16="http://schemas.microsoft.com/office/drawing/2014/main" id="{7A44EA61-8EE9-4979-9B51-5282210D986D}"/>
              </a:ext>
            </a:extLst>
          </p:cNvPr>
          <p:cNvSpPr>
            <a:spLocks noGrp="1"/>
          </p:cNvSpPr>
          <p:nvPr>
            <p:ph type="title"/>
          </p:nvPr>
        </p:nvSpPr>
        <p:spPr>
          <a:xfrm>
            <a:off x="650048" y="140341"/>
            <a:ext cx="10891903" cy="940424"/>
          </a:xfrm>
        </p:spPr>
        <p:txBody>
          <a:bodyPr>
            <a:normAutofit/>
          </a:bodyPr>
          <a:lstStyle/>
          <a:p>
            <a:pPr lvl="0" algn="ctr" hangingPunct="0">
              <a:defRPr/>
            </a:pPr>
            <a:r>
              <a:rPr lang="en-US" sz="4400" dirty="0">
                <a:solidFill>
                  <a:schemeClr val="tx1"/>
                </a:solidFill>
              </a:rPr>
              <a:t>Disclaimer and Funding Statement</a:t>
            </a:r>
          </a:p>
        </p:txBody>
      </p:sp>
      <p:sp>
        <p:nvSpPr>
          <p:cNvPr id="12" name="Text Placeholder 11">
            <a:extLst>
              <a:ext uri="{FF2B5EF4-FFF2-40B4-BE49-F238E27FC236}">
                <a16:creationId xmlns:a16="http://schemas.microsoft.com/office/drawing/2014/main" id="{5556C8E1-4F3D-4DC3-83A1-307D1519C7C3}"/>
              </a:ext>
            </a:extLst>
          </p:cNvPr>
          <p:cNvSpPr>
            <a:spLocks noGrp="1"/>
          </p:cNvSpPr>
          <p:nvPr>
            <p:ph idx="1"/>
          </p:nvPr>
        </p:nvSpPr>
        <p:spPr>
          <a:xfrm>
            <a:off x="838199" y="1080765"/>
            <a:ext cx="10515600" cy="5379996"/>
          </a:xfrm>
        </p:spPr>
        <p:txBody>
          <a:bodyPr>
            <a:normAutofit fontScale="92500" lnSpcReduction="10000"/>
          </a:bodyPr>
          <a:lstStyle/>
          <a:p>
            <a:pPr marL="0" lvl="0" indent="0" algn="l" defTabSz="457200" hangingPunct="0">
              <a:lnSpc>
                <a:spcPct val="100000"/>
              </a:lnSpc>
              <a:spcBef>
                <a:spcPts val="0"/>
              </a:spcBef>
              <a:buNone/>
              <a:defRPr sz="1700"/>
            </a:pPr>
            <a:r>
              <a:rPr lang="en-US" sz="2200" dirty="0">
                <a:latin typeface="Arial" panose="020B0604020202020204" pitchFamily="34" charset="0"/>
                <a:cs typeface="Arial" panose="020B0604020202020204" pitchFamily="34" charset="0"/>
                <a:sym typeface="Calibri"/>
              </a:rPr>
              <a:t>This presentation was prepared for the Mid-America Addiction Technology Center and the Mid-America Mental Health Technology Transfer Center under a cooperative agreement from the Substance Abuse and Mental Health Services Administration (SAMHSA). All materials appearing in this presentation, except that taken directly from copyrighted sources, are in the public domain and may be reproduced or copied without permission from SAMHSA or the authors. Citation of the source is appreciated. Do not reproduce or distribute this presentation for a fee without specific, written authorization from Mid-America Addiction Technology Transfer Center. </a:t>
            </a:r>
          </a:p>
          <a:p>
            <a:pPr marL="0" lvl="0" indent="0" algn="l" defTabSz="457200" hangingPunct="0">
              <a:lnSpc>
                <a:spcPct val="100000"/>
              </a:lnSpc>
              <a:spcBef>
                <a:spcPts val="0"/>
              </a:spcBef>
              <a:buNone/>
              <a:defRPr sz="1700"/>
            </a:pPr>
            <a:endParaRPr lang="en-US" sz="2200" dirty="0">
              <a:latin typeface="Arial" panose="020B0604020202020204" pitchFamily="34" charset="0"/>
              <a:cs typeface="Arial" panose="020B0604020202020204" pitchFamily="34" charset="0"/>
              <a:sym typeface="Calibri"/>
            </a:endParaRPr>
          </a:p>
          <a:p>
            <a:pPr marL="0" lvl="0" indent="0" hangingPunct="0">
              <a:buNone/>
              <a:defRPr sz="1700"/>
            </a:pPr>
            <a:r>
              <a:rPr lang="en-US" sz="2200" dirty="0">
                <a:latin typeface="Arial" panose="020B0604020202020204" pitchFamily="34" charset="0"/>
                <a:cs typeface="Arial" panose="020B0604020202020204" pitchFamily="34" charset="0"/>
                <a:sym typeface="Calibri"/>
              </a:rPr>
              <a:t>At the time of this presentation, </a:t>
            </a:r>
            <a:r>
              <a:rPr lang="en-US" sz="2200" dirty="0">
                <a:latin typeface="Arial" panose="020B0604020202020204" pitchFamily="34" charset="0"/>
                <a:cs typeface="Arial" panose="020B0604020202020204" pitchFamily="34" charset="0"/>
              </a:rPr>
              <a:t>Tom Coderre </a:t>
            </a:r>
            <a:r>
              <a:rPr lang="en-US" sz="2200" dirty="0">
                <a:latin typeface="Arial" panose="020B0604020202020204" pitchFamily="34" charset="0"/>
                <a:cs typeface="Arial" panose="020B0604020202020204" pitchFamily="34" charset="0"/>
                <a:sym typeface="Calibri"/>
              </a:rPr>
              <a:t>served as SAMHSA Acting Assistant Secretary. The opinions expressed herein are the views of Gabriele Flores and do not reflect the official position of the Department of Health and Human Services (DHHS), or SAMHSA. No official support or endorsement of DHHS, SAMHSA, for the opinions described in this presentation is intended or should be inferred. </a:t>
            </a:r>
          </a:p>
          <a:p>
            <a:pPr marL="0" lvl="0" indent="0" algn="l" defTabSz="457200" hangingPunct="0">
              <a:lnSpc>
                <a:spcPct val="100000"/>
              </a:lnSpc>
              <a:spcBef>
                <a:spcPts val="0"/>
              </a:spcBef>
              <a:buNone/>
              <a:defRPr sz="1700"/>
            </a:pPr>
            <a:endParaRPr lang="en-US" sz="2200" dirty="0">
              <a:latin typeface="Arial" panose="020B0604020202020204" pitchFamily="34" charset="0"/>
              <a:cs typeface="Arial" panose="020B0604020202020204" pitchFamily="34" charset="0"/>
              <a:sym typeface="Calibri"/>
            </a:endParaRPr>
          </a:p>
          <a:p>
            <a:pPr marL="0" lvl="0" indent="0" hangingPunct="0">
              <a:buNone/>
              <a:defRPr sz="1700"/>
            </a:pPr>
            <a:r>
              <a:rPr lang="en-US" sz="2200" dirty="0">
                <a:latin typeface="Arial" panose="020B0604020202020204" pitchFamily="34" charset="0"/>
                <a:cs typeface="Arial" panose="020B0604020202020204" pitchFamily="34" charset="0"/>
                <a:sym typeface="Calibri"/>
              </a:rPr>
              <a:t>The work of the Mid-America ATTC is supported by grant </a:t>
            </a:r>
            <a:r>
              <a:rPr lang="en-US" sz="2200" dirty="0">
                <a:latin typeface="Arial" panose="020B0604020202020204" pitchFamily="34" charset="0"/>
                <a:cs typeface="Arial" panose="020B0604020202020204" pitchFamily="34" charset="0"/>
              </a:rPr>
              <a:t>1H79TI080208-01</a:t>
            </a:r>
            <a:r>
              <a:rPr lang="en-US" sz="2200" dirty="0">
                <a:latin typeface="Arial" panose="020B0604020202020204" pitchFamily="34" charset="0"/>
                <a:cs typeface="Arial" panose="020B0604020202020204" pitchFamily="34" charset="0"/>
                <a:sym typeface="Calibri"/>
              </a:rPr>
              <a:t> from the Department of Health and Human Services, Substance Abuse and Mental Health Services Administration.</a:t>
            </a:r>
          </a:p>
          <a:p>
            <a:endParaRPr lang="en-US" dirty="0"/>
          </a:p>
        </p:txBody>
      </p:sp>
    </p:spTree>
    <p:extLst>
      <p:ext uri="{BB962C8B-B14F-4D97-AF65-F5344CB8AC3E}">
        <p14:creationId xmlns:p14="http://schemas.microsoft.com/office/powerpoint/2010/main" val="67495853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948D-916F-44F1-9E7B-9173D5478025}"/>
              </a:ext>
            </a:extLst>
          </p:cNvPr>
          <p:cNvSpPr>
            <a:spLocks noGrp="1"/>
          </p:cNvSpPr>
          <p:nvPr>
            <p:ph type="title"/>
          </p:nvPr>
        </p:nvSpPr>
        <p:spPr>
          <a:xfrm>
            <a:off x="838200" y="365125"/>
            <a:ext cx="10515600" cy="1325564"/>
          </a:xfrm>
        </p:spPr>
        <p:txBody>
          <a:bodyPr anchor="ctr">
            <a:normAutofit/>
          </a:bodyPr>
          <a:lstStyle/>
          <a:p>
            <a:r>
              <a:rPr lang="en-US" altLang="zh-CN" dirty="0"/>
              <a:t>What is Mental Health Interpreting?  </a:t>
            </a:r>
            <a:br>
              <a:rPr lang="en-US" altLang="zh-CN" dirty="0"/>
            </a:br>
            <a:endParaRPr lang="en-US" dirty="0"/>
          </a:p>
        </p:txBody>
      </p:sp>
      <p:sp>
        <p:nvSpPr>
          <p:cNvPr id="9" name="Content Placeholder 2">
            <a:extLst>
              <a:ext uri="{FF2B5EF4-FFF2-40B4-BE49-F238E27FC236}">
                <a16:creationId xmlns:a16="http://schemas.microsoft.com/office/drawing/2014/main" id="{1186117F-6E75-4B2F-BDE5-7DA55EB7EEEB}"/>
              </a:ext>
            </a:extLst>
          </p:cNvPr>
          <p:cNvSpPr>
            <a:spLocks noGrp="1"/>
          </p:cNvSpPr>
          <p:nvPr>
            <p:ph sz="half" idx="1"/>
          </p:nvPr>
        </p:nvSpPr>
        <p:spPr>
          <a:xfrm>
            <a:off x="609600" y="1303507"/>
            <a:ext cx="5384800" cy="5189368"/>
          </a:xfrm>
        </p:spPr>
        <p:txBody>
          <a:bodyPr>
            <a:normAutofit fontScale="92500" lnSpcReduction="10000"/>
          </a:bodyPr>
          <a:lstStyle/>
          <a:p>
            <a:r>
              <a:rPr lang="en-US" dirty="0">
                <a:solidFill>
                  <a:schemeClr val="accent1">
                    <a:lumMod val="75000"/>
                  </a:schemeClr>
                </a:solidFill>
              </a:rPr>
              <a:t>A mental health interpreter is an interpreter working in mental health settings. These settings include not only emergency, treatment or rehabilitation settings, but also settings in which the client is identified as a mental health client meeting; a housing and accommodation support meeting with representatives of a relevant support service; a medical setting relating to physical health symptoms that are a consequence of a mental illness or condition. </a:t>
            </a:r>
          </a:p>
        </p:txBody>
      </p:sp>
      <p:pic>
        <p:nvPicPr>
          <p:cNvPr id="4" name="Content Placeholder 3" descr="http://www.portalsmag.com/wp-content/uploads/2011/06/mental-health.jpg">
            <a:extLst>
              <a:ext uri="{FF2B5EF4-FFF2-40B4-BE49-F238E27FC236}">
                <a16:creationId xmlns:a16="http://schemas.microsoft.com/office/drawing/2014/main" id="{83075D6C-F66B-4935-8D9F-0232F2804A6A}"/>
              </a:ext>
            </a:extLst>
          </p:cNvPr>
          <p:cNvPicPr>
            <a:picLocks noGrp="1" noChangeAspect="1" noChangeArrowheads="1"/>
          </p:cNvPicPr>
          <p:nvPr>
            <p:ph sz="half" idx="2"/>
          </p:nvPr>
        </p:nvPicPr>
        <p:blipFill>
          <a:blip r:embed="rId2"/>
          <a:stretch>
            <a:fillRect/>
          </a:stretch>
        </p:blipFill>
        <p:spPr bwMode="auto">
          <a:xfrm>
            <a:off x="6926094" y="3076079"/>
            <a:ext cx="4656306" cy="2072056"/>
          </a:xfrm>
          <a:prstGeom prst="roundRect">
            <a:avLst>
              <a:gd name="adj" fmla="val 8594"/>
            </a:avLst>
          </a:prstGeom>
          <a:noFill/>
          <a:ln>
            <a:noFill/>
          </a:ln>
          <a:effectLst/>
        </p:spPr>
      </p:pic>
      <p:sp>
        <p:nvSpPr>
          <p:cNvPr id="5" name="TextBox 4">
            <a:extLst>
              <a:ext uri="{FF2B5EF4-FFF2-40B4-BE49-F238E27FC236}">
                <a16:creationId xmlns:a16="http://schemas.microsoft.com/office/drawing/2014/main" id="{8C599750-1577-4407-A683-6D12A7F564E2}"/>
              </a:ext>
            </a:extLst>
          </p:cNvPr>
          <p:cNvSpPr txBox="1"/>
          <p:nvPr/>
        </p:nvSpPr>
        <p:spPr>
          <a:xfrm>
            <a:off x="7924800" y="6185102"/>
            <a:ext cx="4059677"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Calibri"/>
              </a:rPr>
              <a:t>“Mental Health Interpreting Guidelines” </a:t>
            </a:r>
            <a:r>
              <a:rPr kumimoji="0" lang="en-US" sz="1400" b="0" i="0" u="none" strike="noStrike" cap="none" spc="0" normalizeH="0" baseline="0" dirty="0" err="1">
                <a:ln>
                  <a:noFill/>
                </a:ln>
                <a:solidFill>
                  <a:srgbClr val="000000"/>
                </a:solidFill>
                <a:effectLst/>
                <a:uFillTx/>
                <a:latin typeface="+mn-lt"/>
                <a:ea typeface="+mn-ea"/>
                <a:cs typeface="+mn-cs"/>
                <a:sym typeface="Calibri"/>
              </a:rPr>
              <a:t>Hlavac</a:t>
            </a:r>
            <a:r>
              <a:rPr kumimoji="0" lang="en-US" sz="1400" b="0" i="0" u="none" strike="noStrike" cap="none" spc="0" normalizeH="0" baseline="0" dirty="0">
                <a:ln>
                  <a:noFill/>
                </a:ln>
                <a:solidFill>
                  <a:srgbClr val="000000"/>
                </a:solidFill>
                <a:effectLst/>
                <a:uFillTx/>
                <a:latin typeface="+mn-lt"/>
                <a:ea typeface="+mn-ea"/>
                <a:cs typeface="+mn-cs"/>
                <a:sym typeface="Calibri"/>
              </a:rPr>
              <a:t>, 2017</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73766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AC34ED-1D54-4628-829E-600BBF02590E}"/>
              </a:ext>
            </a:extLst>
          </p:cNvPr>
          <p:cNvSpPr>
            <a:spLocks noGrp="1"/>
          </p:cNvSpPr>
          <p:nvPr>
            <p:ph type="title"/>
          </p:nvPr>
        </p:nvSpPr>
        <p:spPr/>
        <p:txBody>
          <a:bodyPr/>
          <a:lstStyle/>
          <a:p>
            <a:r>
              <a:rPr lang="en-US" altLang="zh-CN" dirty="0"/>
              <a:t>What is Mental Health Interpreting?</a:t>
            </a:r>
            <a:endParaRPr lang="en-US" dirty="0"/>
          </a:p>
        </p:txBody>
      </p:sp>
      <p:sp>
        <p:nvSpPr>
          <p:cNvPr id="6" name="Content Placeholder 5">
            <a:extLst>
              <a:ext uri="{FF2B5EF4-FFF2-40B4-BE49-F238E27FC236}">
                <a16:creationId xmlns:a16="http://schemas.microsoft.com/office/drawing/2014/main" id="{BA87DA87-DF78-4E23-84AA-AD7F6BAAD65F}"/>
              </a:ext>
            </a:extLst>
          </p:cNvPr>
          <p:cNvSpPr>
            <a:spLocks noGrp="1"/>
          </p:cNvSpPr>
          <p:nvPr>
            <p:ph idx="1"/>
          </p:nvPr>
        </p:nvSpPr>
        <p:spPr/>
        <p:txBody>
          <a:bodyPr/>
          <a:lstStyle/>
          <a:p>
            <a:r>
              <a:rPr lang="en-US" dirty="0">
                <a:solidFill>
                  <a:schemeClr val="accent6">
                    <a:lumMod val="50000"/>
                  </a:schemeClr>
                </a:solidFill>
                <a:latin typeface="Arial" panose="020B0604020202020204" pitchFamily="34" charset="0"/>
                <a:cs typeface="Arial" panose="020B0604020202020204" pitchFamily="34" charset="0"/>
              </a:rPr>
              <a:t>The terms encompass a wide range of clinical sessions or encounters</a:t>
            </a:r>
          </a:p>
          <a:p>
            <a:pPr marL="0" indent="0">
              <a:buNone/>
            </a:pPr>
            <a:endParaRPr lang="en-US" dirty="0">
              <a:solidFill>
                <a:schemeClr val="accent6">
                  <a:lumMod val="50000"/>
                </a:schemeClr>
              </a:solidFill>
              <a:latin typeface="Arial" panose="020B0604020202020204" pitchFamily="34" charset="0"/>
              <a:cs typeface="Arial" panose="020B0604020202020204" pitchFamily="34" charset="0"/>
            </a:endParaRPr>
          </a:p>
          <a:p>
            <a:r>
              <a:rPr lang="en-US" dirty="0">
                <a:solidFill>
                  <a:schemeClr val="accent6">
                    <a:lumMod val="50000"/>
                  </a:schemeClr>
                </a:solidFill>
                <a:latin typeface="Arial" panose="020B0604020202020204" pitchFamily="34" charset="0"/>
                <a:cs typeface="Arial" panose="020B0604020202020204" pitchFamily="34" charset="0"/>
              </a:rPr>
              <a:t>It is important for the medical interpreter who is being sent to a “mental health” assignment to know exactly what to anticipate</a:t>
            </a:r>
          </a:p>
          <a:p>
            <a:pPr marL="0" indent="0">
              <a:buNone/>
            </a:pPr>
            <a:endParaRPr lang="en-US" dirty="0">
              <a:solidFill>
                <a:schemeClr val="accent6">
                  <a:lumMod val="50000"/>
                </a:schemeClr>
              </a:solidFill>
              <a:latin typeface="Arial" panose="020B0604020202020204" pitchFamily="34" charset="0"/>
              <a:cs typeface="Arial" panose="020B0604020202020204" pitchFamily="34" charset="0"/>
            </a:endParaRPr>
          </a:p>
          <a:p>
            <a:r>
              <a:rPr lang="en-US" dirty="0">
                <a:solidFill>
                  <a:schemeClr val="accent6">
                    <a:lumMod val="50000"/>
                  </a:schemeClr>
                </a:solidFill>
                <a:latin typeface="Arial" panose="020B0604020202020204" pitchFamily="34" charset="0"/>
                <a:cs typeface="Arial" panose="020B0604020202020204" pitchFamily="34" charset="0"/>
              </a:rPr>
              <a:t>We carry our own cultural interpretation of mental health, so we must watch our biases and preconceptions</a:t>
            </a:r>
          </a:p>
          <a:p>
            <a:pPr marL="0" indent="0">
              <a:buNone/>
            </a:pPr>
            <a:endParaRPr lang="en-US" dirty="0">
              <a:solidFill>
                <a:schemeClr val="accent6">
                  <a:lumMod val="50000"/>
                </a:schemeClr>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626166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126F-652A-446D-9FE9-88AA8F41583D}"/>
              </a:ext>
            </a:extLst>
          </p:cNvPr>
          <p:cNvSpPr>
            <a:spLocks noGrp="1"/>
          </p:cNvSpPr>
          <p:nvPr>
            <p:ph type="title"/>
          </p:nvPr>
        </p:nvSpPr>
        <p:spPr>
          <a:xfrm>
            <a:off x="838200" y="365125"/>
            <a:ext cx="10515600" cy="1325564"/>
          </a:xfrm>
        </p:spPr>
        <p:txBody>
          <a:bodyPr anchor="ctr">
            <a:normAutofit/>
          </a:bodyPr>
          <a:lstStyle/>
          <a:p>
            <a:r>
              <a:rPr lang="en-US" u="sng" dirty="0">
                <a:solidFill>
                  <a:srgbClr val="CC3300"/>
                </a:solidFill>
              </a:rPr>
              <a:t>Where</a:t>
            </a:r>
            <a:r>
              <a:rPr lang="en-US" dirty="0">
                <a:solidFill>
                  <a:schemeClr val="tx1"/>
                </a:solidFill>
              </a:rPr>
              <a:t> is the interpreting taking place? </a:t>
            </a:r>
            <a:br>
              <a:rPr lang="en-US" b="1" dirty="0">
                <a:solidFill>
                  <a:srgbClr val="C00000"/>
                </a:solidFill>
              </a:rPr>
            </a:br>
            <a:endParaRPr lang="en-US" dirty="0"/>
          </a:p>
        </p:txBody>
      </p:sp>
      <p:sp>
        <p:nvSpPr>
          <p:cNvPr id="9" name="Content Placeholder 2">
            <a:extLst>
              <a:ext uri="{FF2B5EF4-FFF2-40B4-BE49-F238E27FC236}">
                <a16:creationId xmlns:a16="http://schemas.microsoft.com/office/drawing/2014/main" id="{C3810675-888A-4AC1-8042-30AFDF21C8B4}"/>
              </a:ext>
            </a:extLst>
          </p:cNvPr>
          <p:cNvSpPr>
            <a:spLocks noGrp="1"/>
          </p:cNvSpPr>
          <p:nvPr>
            <p:ph sz="half" idx="1"/>
          </p:nvPr>
        </p:nvSpPr>
        <p:spPr>
          <a:xfrm>
            <a:off x="609600" y="1773871"/>
            <a:ext cx="5384800" cy="4352293"/>
          </a:xfrm>
        </p:spPr>
        <p:txBody>
          <a:bodyPr/>
          <a:lstStyle/>
          <a:p>
            <a:pPr>
              <a:buFont typeface="Wingdings" panose="05000000000000000000" pitchFamily="2" charset="2"/>
              <a:buChar char="Ø"/>
            </a:pPr>
            <a:r>
              <a:rPr lang="en-US" dirty="0">
                <a:solidFill>
                  <a:schemeClr val="accent1">
                    <a:lumMod val="75000"/>
                  </a:schemeClr>
                </a:solidFill>
                <a:latin typeface="Arial" panose="020B0604020202020204" pitchFamily="34" charset="0"/>
                <a:cs typeface="Arial" panose="020B0604020202020204" pitchFamily="34" charset="0"/>
              </a:rPr>
              <a:t>Locked inpatient unit?</a:t>
            </a:r>
          </a:p>
          <a:p>
            <a:pPr>
              <a:buFont typeface="Wingdings" panose="05000000000000000000" pitchFamily="2" charset="2"/>
              <a:buChar char="Ø"/>
            </a:pPr>
            <a:r>
              <a:rPr lang="en-US" dirty="0">
                <a:solidFill>
                  <a:schemeClr val="accent1">
                    <a:lumMod val="75000"/>
                  </a:schemeClr>
                </a:solidFill>
                <a:latin typeface="Arial" panose="020B0604020202020204" pitchFamily="34" charset="0"/>
                <a:cs typeface="Arial" panose="020B0604020202020204" pitchFamily="34" charset="0"/>
              </a:rPr>
              <a:t>Community Mental Health Center? </a:t>
            </a:r>
          </a:p>
          <a:p>
            <a:pPr>
              <a:buFont typeface="Wingdings" panose="05000000000000000000" pitchFamily="2" charset="2"/>
              <a:buChar char="Ø"/>
            </a:pPr>
            <a:r>
              <a:rPr lang="en-US" dirty="0">
                <a:solidFill>
                  <a:schemeClr val="accent1">
                    <a:lumMod val="75000"/>
                  </a:schemeClr>
                </a:solidFill>
                <a:latin typeface="Arial" panose="020B0604020202020204" pitchFamily="34" charset="0"/>
                <a:cs typeface="Arial" panose="020B0604020202020204" pitchFamily="34" charset="0"/>
              </a:rPr>
              <a:t>Inpatient or outpatient setting? </a:t>
            </a:r>
          </a:p>
          <a:p>
            <a:pPr>
              <a:buFont typeface="Wingdings" panose="05000000000000000000" pitchFamily="2" charset="2"/>
              <a:buChar char="Ø"/>
            </a:pPr>
            <a:r>
              <a:rPr lang="en-US" dirty="0">
                <a:solidFill>
                  <a:schemeClr val="accent1">
                    <a:lumMod val="75000"/>
                  </a:schemeClr>
                </a:solidFill>
                <a:latin typeface="Arial" panose="020B0604020202020204" pitchFamily="34" charset="0"/>
                <a:cs typeface="Arial" panose="020B0604020202020204" pitchFamily="34" charset="0"/>
              </a:rPr>
              <a:t>New admission?</a:t>
            </a:r>
          </a:p>
          <a:p>
            <a:pPr>
              <a:buFont typeface="Wingdings" panose="05000000000000000000" pitchFamily="2" charset="2"/>
              <a:buChar char="Ø"/>
            </a:pPr>
            <a:r>
              <a:rPr lang="en-US" dirty="0">
                <a:solidFill>
                  <a:schemeClr val="accent1">
                    <a:lumMod val="75000"/>
                  </a:schemeClr>
                </a:solidFill>
                <a:latin typeface="Arial" panose="020B0604020202020204" pitchFamily="34" charset="0"/>
                <a:cs typeface="Arial" panose="020B0604020202020204" pitchFamily="34" charset="0"/>
              </a:rPr>
              <a:t>Emergency Department for Suicidal Ideation?</a:t>
            </a:r>
          </a:p>
        </p:txBody>
      </p:sp>
      <p:pic>
        <p:nvPicPr>
          <p:cNvPr id="4" name="Picture 2" descr="http://www.mhhub.com/wp-content/plugins/rss-poster/cache/1896a_475603-mental-health.jpg">
            <a:extLst>
              <a:ext uri="{FF2B5EF4-FFF2-40B4-BE49-F238E27FC236}">
                <a16:creationId xmlns:a16="http://schemas.microsoft.com/office/drawing/2014/main" id="{03DC3432-0839-4B74-A217-521D4C32CC70}"/>
              </a:ext>
            </a:extLst>
          </p:cNvPr>
          <p:cNvPicPr>
            <a:picLocks noGrp="1" noChangeAspect="1" noChangeArrowheads="1"/>
          </p:cNvPicPr>
          <p:nvPr>
            <p:ph sz="half" idx="2"/>
          </p:nvPr>
        </p:nvPicPr>
        <p:blipFill>
          <a:blip r:embed="rId2"/>
          <a:stretch>
            <a:fillRect/>
          </a:stretch>
        </p:blipFill>
        <p:spPr bwMode="auto">
          <a:xfrm>
            <a:off x="6197600" y="2435542"/>
            <a:ext cx="5384800" cy="3028950"/>
          </a:xfrm>
          <a:prstGeom prst="roundRect">
            <a:avLst>
              <a:gd name="adj" fmla="val 8594"/>
            </a:avLst>
          </a:prstGeom>
          <a:noFill/>
          <a:ln>
            <a:noFill/>
          </a:ln>
          <a:effectLst/>
        </p:spPr>
      </p:pic>
    </p:spTree>
    <p:extLst>
      <p:ext uri="{BB962C8B-B14F-4D97-AF65-F5344CB8AC3E}">
        <p14:creationId xmlns:p14="http://schemas.microsoft.com/office/powerpoint/2010/main" val="2164031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0ACD0-C03D-45C8-AC82-3FB19731783F}"/>
              </a:ext>
            </a:extLst>
          </p:cNvPr>
          <p:cNvSpPr>
            <a:spLocks noGrp="1"/>
          </p:cNvSpPr>
          <p:nvPr>
            <p:ph type="title"/>
          </p:nvPr>
        </p:nvSpPr>
        <p:spPr>
          <a:xfrm>
            <a:off x="838200" y="365125"/>
            <a:ext cx="10515600" cy="1325564"/>
          </a:xfrm>
        </p:spPr>
        <p:txBody>
          <a:bodyPr anchor="ctr">
            <a:normAutofit/>
          </a:bodyPr>
          <a:lstStyle/>
          <a:p>
            <a:r>
              <a:rPr lang="en-US" altLang="zh-CN" dirty="0">
                <a:solidFill>
                  <a:schemeClr val="tx1"/>
                </a:solidFill>
              </a:rPr>
              <a:t>What</a:t>
            </a:r>
            <a:r>
              <a:rPr lang="en-US" altLang="zh-CN" dirty="0"/>
              <a:t> is </a:t>
            </a:r>
            <a:r>
              <a:rPr lang="en-US" dirty="0"/>
              <a:t>the </a:t>
            </a:r>
            <a:r>
              <a:rPr lang="en-US" u="sng" dirty="0">
                <a:solidFill>
                  <a:srgbClr val="CC3300"/>
                </a:solidFill>
              </a:rPr>
              <a:t>purpose</a:t>
            </a:r>
            <a:r>
              <a:rPr lang="en-US" dirty="0"/>
              <a:t> of the session? </a:t>
            </a:r>
          </a:p>
        </p:txBody>
      </p:sp>
      <p:sp>
        <p:nvSpPr>
          <p:cNvPr id="3" name="Content Placeholder 2">
            <a:extLst>
              <a:ext uri="{FF2B5EF4-FFF2-40B4-BE49-F238E27FC236}">
                <a16:creationId xmlns:a16="http://schemas.microsoft.com/office/drawing/2014/main" id="{F05CC4CB-E819-4D07-93BC-544E18C9A438}"/>
              </a:ext>
            </a:extLst>
          </p:cNvPr>
          <p:cNvSpPr>
            <a:spLocks noGrp="1"/>
          </p:cNvSpPr>
          <p:nvPr>
            <p:ph sz="half" idx="1"/>
          </p:nvPr>
        </p:nvSpPr>
        <p:spPr>
          <a:xfrm>
            <a:off x="711200" y="2140582"/>
            <a:ext cx="5384800" cy="4352293"/>
          </a:xfrm>
        </p:spPr>
        <p:txBody>
          <a:bodyPr>
            <a:normAutofit/>
          </a:bodyPr>
          <a:lstStyle/>
          <a:p>
            <a:pPr>
              <a:buFont typeface="Wingdings" panose="05000000000000000000" pitchFamily="2" charset="2"/>
              <a:buChar char="ü"/>
            </a:pPr>
            <a:r>
              <a:rPr lang="en-US" dirty="0"/>
              <a:t>Case management </a:t>
            </a:r>
          </a:p>
          <a:p>
            <a:pPr>
              <a:buFont typeface="Wingdings" panose="05000000000000000000" pitchFamily="2" charset="2"/>
              <a:buChar char="ü"/>
            </a:pPr>
            <a:r>
              <a:rPr lang="en-US" dirty="0"/>
              <a:t>Family meeting </a:t>
            </a:r>
          </a:p>
          <a:p>
            <a:pPr>
              <a:buFont typeface="Wingdings" panose="05000000000000000000" pitchFamily="2" charset="2"/>
              <a:buChar char="ü"/>
            </a:pPr>
            <a:r>
              <a:rPr lang="en-US" dirty="0"/>
              <a:t>Testing/Assessment</a:t>
            </a:r>
          </a:p>
          <a:p>
            <a:pPr>
              <a:buFont typeface="Wingdings" panose="05000000000000000000" pitchFamily="2" charset="2"/>
              <a:buChar char="ü"/>
            </a:pPr>
            <a:r>
              <a:rPr lang="en-US" dirty="0"/>
              <a:t>Forensic case  </a:t>
            </a:r>
          </a:p>
          <a:p>
            <a:pPr>
              <a:buFont typeface="Wingdings" panose="05000000000000000000" pitchFamily="2" charset="2"/>
              <a:buChar char="ü"/>
            </a:pPr>
            <a:r>
              <a:rPr lang="en-US" dirty="0"/>
              <a:t>Suicide watch   </a:t>
            </a:r>
          </a:p>
          <a:p>
            <a:pPr>
              <a:buFont typeface="Wingdings" panose="05000000000000000000" pitchFamily="2" charset="2"/>
              <a:buChar char="ü"/>
            </a:pPr>
            <a:r>
              <a:rPr lang="en-US" dirty="0"/>
              <a:t>Therapy</a:t>
            </a:r>
          </a:p>
          <a:p>
            <a:pPr marL="0" indent="0">
              <a:buNone/>
            </a:pPr>
            <a:endParaRPr lang="en-US" dirty="0"/>
          </a:p>
        </p:txBody>
      </p:sp>
      <p:pic>
        <p:nvPicPr>
          <p:cNvPr id="6" name="Picture 3" descr="http://resources0.news.com.au/images/2011/10/08/1226161/923468-psychologist.jpg">
            <a:extLst>
              <a:ext uri="{FF2B5EF4-FFF2-40B4-BE49-F238E27FC236}">
                <a16:creationId xmlns:a16="http://schemas.microsoft.com/office/drawing/2014/main" id="{3828274C-17DE-4CFB-B4AC-7CEFB5FD042F}"/>
              </a:ext>
            </a:extLst>
          </p:cNvPr>
          <p:cNvPicPr>
            <a:picLocks noChangeAspect="1" noChangeArrowheads="1"/>
          </p:cNvPicPr>
          <p:nvPr/>
        </p:nvPicPr>
        <p:blipFill rotWithShape="1">
          <a:blip r:embed="rId2"/>
          <a:srcRect l="10074" r="20333" b="2"/>
          <a:stretch/>
        </p:blipFill>
        <p:spPr bwMode="auto">
          <a:xfrm>
            <a:off x="6197600" y="1773871"/>
            <a:ext cx="5384800" cy="4352293"/>
          </a:xfrm>
          <a:prstGeom prst="rect">
            <a:avLst/>
          </a:prstGeom>
          <a:noFill/>
          <a:ln>
            <a:noFill/>
          </a:ln>
          <a:effectLst/>
        </p:spPr>
      </p:pic>
    </p:spTree>
    <p:extLst>
      <p:ext uri="{BB962C8B-B14F-4D97-AF65-F5344CB8AC3E}">
        <p14:creationId xmlns:p14="http://schemas.microsoft.com/office/powerpoint/2010/main" val="4025898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065B6B-B4AC-4BF7-8C74-2292033654E3}"/>
              </a:ext>
            </a:extLst>
          </p:cNvPr>
          <p:cNvSpPr>
            <a:spLocks noGrp="1"/>
          </p:cNvSpPr>
          <p:nvPr>
            <p:ph type="title"/>
          </p:nvPr>
        </p:nvSpPr>
        <p:spPr/>
        <p:txBody>
          <a:bodyPr/>
          <a:lstStyle/>
          <a:p>
            <a:r>
              <a:rPr lang="en-US" dirty="0"/>
              <a:t>Types of Encounters</a:t>
            </a:r>
          </a:p>
        </p:txBody>
      </p:sp>
      <p:sp>
        <p:nvSpPr>
          <p:cNvPr id="6" name="Content Placeholder 5">
            <a:extLst>
              <a:ext uri="{FF2B5EF4-FFF2-40B4-BE49-F238E27FC236}">
                <a16:creationId xmlns:a16="http://schemas.microsoft.com/office/drawing/2014/main" id="{55BD3694-13D5-4A98-B550-57DE96063A01}"/>
              </a:ext>
            </a:extLst>
          </p:cNvPr>
          <p:cNvSpPr>
            <a:spLocks noGrp="1"/>
          </p:cNvSpPr>
          <p:nvPr>
            <p:ph idx="1"/>
          </p:nvPr>
        </p:nvSpPr>
        <p:spPr>
          <a:xfrm>
            <a:off x="838200" y="1530657"/>
            <a:ext cx="10515600" cy="4351338"/>
          </a:xfrm>
        </p:spPr>
        <p:txBody>
          <a:bodyPr>
            <a:normAutofit fontScale="77500" lnSpcReduction="20000"/>
          </a:bodyPr>
          <a:lstStyle/>
          <a:p>
            <a:pPr marL="0" lvl="0" indent="0" fontAlgn="base">
              <a:lnSpc>
                <a:spcPct val="150000"/>
              </a:lnSpc>
              <a:spcBef>
                <a:spcPct val="0"/>
              </a:spcBef>
              <a:spcAft>
                <a:spcPct val="0"/>
              </a:spcAft>
              <a:buSzTx/>
              <a:buFontTx/>
              <a:buChar char="•"/>
            </a:pPr>
            <a:r>
              <a:rPr lang="en-US" sz="2400" dirty="0">
                <a:solidFill>
                  <a:srgbClr val="002060"/>
                </a:solidFill>
                <a:latin typeface="Arial" panose="020B0604020202020204" pitchFamily="34" charset="0"/>
                <a:ea typeface="Calibri" pitchFamily="34" charset="0"/>
                <a:cs typeface="Arial" panose="020B0604020202020204" pitchFamily="34" charset="0"/>
              </a:rPr>
              <a:t> </a:t>
            </a:r>
            <a:r>
              <a:rPr lang="en-US" sz="2400" dirty="0">
                <a:solidFill>
                  <a:schemeClr val="accent1">
                    <a:lumMod val="75000"/>
                  </a:schemeClr>
                </a:solidFill>
                <a:latin typeface="Arial" panose="020B0604020202020204" pitchFamily="34" charset="0"/>
                <a:ea typeface="Calibri" pitchFamily="34" charset="0"/>
                <a:cs typeface="Arial" panose="020B0604020202020204" pitchFamily="34" charset="0"/>
              </a:rPr>
              <a:t>Taking the medical and psychological history</a:t>
            </a:r>
            <a:endParaRPr lang="en-US" sz="1100" dirty="0">
              <a:solidFill>
                <a:schemeClr val="accent1">
                  <a:lumMod val="75000"/>
                </a:schemeClr>
              </a:solidFill>
              <a:latin typeface="Arial" panose="020B0604020202020204" pitchFamily="34" charset="0"/>
              <a:cs typeface="Arial" panose="020B0604020202020204" pitchFamily="34" charset="0"/>
            </a:endParaRPr>
          </a:p>
          <a:p>
            <a:pPr marL="0" lvl="0" indent="0" eaLnBrk="0" fontAlgn="base" hangingPunct="0">
              <a:lnSpc>
                <a:spcPct val="150000"/>
              </a:lnSpc>
              <a:spcBef>
                <a:spcPct val="0"/>
              </a:spcBef>
              <a:spcAft>
                <a:spcPct val="0"/>
              </a:spcAft>
              <a:buSzTx/>
              <a:buFontTx/>
              <a:buChar char="•"/>
            </a:pPr>
            <a:r>
              <a:rPr lang="en-US" sz="2400" dirty="0">
                <a:solidFill>
                  <a:schemeClr val="accent1">
                    <a:lumMod val="75000"/>
                  </a:schemeClr>
                </a:solidFill>
                <a:latin typeface="Arial" panose="020B0604020202020204" pitchFamily="34" charset="0"/>
                <a:ea typeface="Calibri" pitchFamily="34" charset="0"/>
                <a:cs typeface="Arial" panose="020B0604020202020204" pitchFamily="34" charset="0"/>
              </a:rPr>
              <a:t>  Explaining evaluations</a:t>
            </a:r>
            <a:endParaRPr lang="en-US" sz="1100" dirty="0">
              <a:solidFill>
                <a:schemeClr val="accent1">
                  <a:lumMod val="75000"/>
                </a:schemeClr>
              </a:solidFill>
              <a:latin typeface="Arial" panose="020B0604020202020204" pitchFamily="34" charset="0"/>
              <a:cs typeface="Arial" panose="020B0604020202020204" pitchFamily="34" charset="0"/>
            </a:endParaRPr>
          </a:p>
          <a:p>
            <a:pPr marL="0" lvl="0" indent="0" eaLnBrk="0" fontAlgn="base" hangingPunct="0">
              <a:lnSpc>
                <a:spcPct val="150000"/>
              </a:lnSpc>
              <a:spcBef>
                <a:spcPct val="0"/>
              </a:spcBef>
              <a:spcAft>
                <a:spcPct val="0"/>
              </a:spcAft>
              <a:buSzTx/>
              <a:buFontTx/>
              <a:buChar char="•"/>
            </a:pPr>
            <a:r>
              <a:rPr lang="en-US" sz="2400" dirty="0">
                <a:solidFill>
                  <a:schemeClr val="accent1">
                    <a:lumMod val="75000"/>
                  </a:schemeClr>
                </a:solidFill>
                <a:latin typeface="Arial" panose="020B0604020202020204" pitchFamily="34" charset="0"/>
                <a:ea typeface="Calibri" pitchFamily="34" charset="0"/>
                <a:cs typeface="Arial" panose="020B0604020202020204" pitchFamily="34" charset="0"/>
              </a:rPr>
              <a:t>  Diagnoses</a:t>
            </a:r>
            <a:endParaRPr lang="en-US" sz="1100" dirty="0">
              <a:solidFill>
                <a:schemeClr val="accent1">
                  <a:lumMod val="75000"/>
                </a:schemeClr>
              </a:solidFill>
              <a:latin typeface="Arial" panose="020B0604020202020204" pitchFamily="34" charset="0"/>
              <a:cs typeface="Arial" panose="020B0604020202020204" pitchFamily="34" charset="0"/>
            </a:endParaRPr>
          </a:p>
          <a:p>
            <a:pPr marL="0" lvl="0" indent="0" eaLnBrk="0" fontAlgn="base" hangingPunct="0">
              <a:lnSpc>
                <a:spcPct val="150000"/>
              </a:lnSpc>
              <a:spcBef>
                <a:spcPct val="0"/>
              </a:spcBef>
              <a:spcAft>
                <a:spcPct val="0"/>
              </a:spcAft>
              <a:buSzTx/>
              <a:buFontTx/>
              <a:buChar char="•"/>
            </a:pPr>
            <a:r>
              <a:rPr lang="en-US" sz="2400" dirty="0">
                <a:solidFill>
                  <a:schemeClr val="accent1">
                    <a:lumMod val="75000"/>
                  </a:schemeClr>
                </a:solidFill>
                <a:latin typeface="Arial" panose="020B0604020202020204" pitchFamily="34" charset="0"/>
                <a:ea typeface="Calibri" pitchFamily="34" charset="0"/>
                <a:cs typeface="Arial" panose="020B0604020202020204" pitchFamily="34" charset="0"/>
              </a:rPr>
              <a:t>  Treatment planning and treatment options</a:t>
            </a:r>
            <a:endParaRPr lang="en-US" sz="1100" dirty="0">
              <a:solidFill>
                <a:schemeClr val="accent1">
                  <a:lumMod val="75000"/>
                </a:schemeClr>
              </a:solidFill>
              <a:latin typeface="Arial" panose="020B0604020202020204" pitchFamily="34" charset="0"/>
              <a:cs typeface="Arial" panose="020B0604020202020204" pitchFamily="34" charset="0"/>
            </a:endParaRPr>
          </a:p>
          <a:p>
            <a:pPr marL="0" lvl="0" indent="0" eaLnBrk="0" fontAlgn="base" hangingPunct="0">
              <a:lnSpc>
                <a:spcPct val="150000"/>
              </a:lnSpc>
              <a:spcBef>
                <a:spcPct val="0"/>
              </a:spcBef>
              <a:spcAft>
                <a:spcPct val="0"/>
              </a:spcAft>
              <a:buSzTx/>
              <a:buFontTx/>
              <a:buChar char="•"/>
            </a:pPr>
            <a:r>
              <a:rPr lang="en-US" sz="2400" dirty="0">
                <a:solidFill>
                  <a:schemeClr val="accent1">
                    <a:lumMod val="75000"/>
                  </a:schemeClr>
                </a:solidFill>
                <a:latin typeface="Arial" panose="020B0604020202020204" pitchFamily="34" charset="0"/>
                <a:ea typeface="Calibri" pitchFamily="34" charset="0"/>
                <a:cs typeface="Arial" panose="020B0604020202020204" pitchFamily="34" charset="0"/>
              </a:rPr>
              <a:t>  Providing individual, group, couples or family therapy</a:t>
            </a:r>
            <a:endParaRPr lang="en-US" sz="1100" dirty="0">
              <a:solidFill>
                <a:schemeClr val="accent1">
                  <a:lumMod val="75000"/>
                </a:schemeClr>
              </a:solidFill>
              <a:latin typeface="Arial" panose="020B0604020202020204" pitchFamily="34" charset="0"/>
              <a:cs typeface="Arial" panose="020B0604020202020204" pitchFamily="34" charset="0"/>
            </a:endParaRPr>
          </a:p>
          <a:p>
            <a:pPr marL="0" lvl="0" indent="0" eaLnBrk="0" fontAlgn="base" hangingPunct="0">
              <a:lnSpc>
                <a:spcPct val="150000"/>
              </a:lnSpc>
              <a:spcBef>
                <a:spcPct val="0"/>
              </a:spcBef>
              <a:spcAft>
                <a:spcPct val="0"/>
              </a:spcAft>
              <a:buSzTx/>
              <a:buFontTx/>
              <a:buChar char="•"/>
            </a:pPr>
            <a:r>
              <a:rPr lang="en-US" sz="2400" dirty="0">
                <a:solidFill>
                  <a:schemeClr val="accent1">
                    <a:lumMod val="75000"/>
                  </a:schemeClr>
                </a:solidFill>
                <a:latin typeface="Arial" panose="020B0604020202020204" pitchFamily="34" charset="0"/>
                <a:ea typeface="Calibri" pitchFamily="34" charset="0"/>
                <a:cs typeface="Arial" panose="020B0604020202020204" pitchFamily="34" charset="0"/>
              </a:rPr>
              <a:t>  Providing discharge instructions </a:t>
            </a:r>
            <a:endParaRPr lang="en-US" sz="1100" dirty="0">
              <a:solidFill>
                <a:schemeClr val="accent1">
                  <a:lumMod val="75000"/>
                </a:schemeClr>
              </a:solidFill>
              <a:latin typeface="Arial" panose="020B0604020202020204" pitchFamily="34" charset="0"/>
              <a:cs typeface="Arial" panose="020B0604020202020204" pitchFamily="34" charset="0"/>
            </a:endParaRPr>
          </a:p>
          <a:p>
            <a:pPr marL="0" lvl="0" indent="0" eaLnBrk="0" fontAlgn="base" hangingPunct="0">
              <a:lnSpc>
                <a:spcPct val="150000"/>
              </a:lnSpc>
              <a:spcBef>
                <a:spcPct val="0"/>
              </a:spcBef>
              <a:spcAft>
                <a:spcPct val="0"/>
              </a:spcAft>
              <a:buSzTx/>
              <a:buFontTx/>
              <a:buChar char="•"/>
            </a:pPr>
            <a:r>
              <a:rPr lang="en-US" sz="2400" dirty="0">
                <a:solidFill>
                  <a:schemeClr val="accent1">
                    <a:lumMod val="75000"/>
                  </a:schemeClr>
                </a:solidFill>
                <a:latin typeface="Arial" panose="020B0604020202020204" pitchFamily="34" charset="0"/>
                <a:ea typeface="Calibri" pitchFamily="34" charset="0"/>
                <a:cs typeface="Arial" panose="020B0604020202020204" pitchFamily="34" charset="0"/>
              </a:rPr>
              <a:t>  Follow-up care</a:t>
            </a:r>
            <a:endParaRPr lang="en-US" sz="1100" dirty="0">
              <a:solidFill>
                <a:schemeClr val="accent1">
                  <a:lumMod val="75000"/>
                </a:schemeClr>
              </a:solidFill>
              <a:latin typeface="Arial" panose="020B0604020202020204" pitchFamily="34" charset="0"/>
              <a:cs typeface="Arial" panose="020B0604020202020204" pitchFamily="34" charset="0"/>
            </a:endParaRPr>
          </a:p>
          <a:p>
            <a:pPr marL="0" lvl="0" indent="0" eaLnBrk="0" fontAlgn="base" hangingPunct="0">
              <a:lnSpc>
                <a:spcPct val="150000"/>
              </a:lnSpc>
              <a:spcBef>
                <a:spcPct val="0"/>
              </a:spcBef>
              <a:spcAft>
                <a:spcPct val="0"/>
              </a:spcAft>
              <a:buSzTx/>
              <a:buFontTx/>
              <a:buChar char="•"/>
            </a:pPr>
            <a:r>
              <a:rPr lang="en-US" sz="2400" dirty="0">
                <a:solidFill>
                  <a:schemeClr val="accent1">
                    <a:lumMod val="75000"/>
                  </a:schemeClr>
                </a:solidFill>
                <a:latin typeface="Arial" panose="020B0604020202020204" pitchFamily="34" charset="0"/>
                <a:ea typeface="Calibri" pitchFamily="34" charset="0"/>
                <a:cs typeface="Arial" panose="020B0604020202020204" pitchFamily="34" charset="0"/>
              </a:rPr>
              <a:t>  Individually designed  programs </a:t>
            </a:r>
            <a:endParaRPr lang="en-US" sz="1100" dirty="0">
              <a:solidFill>
                <a:schemeClr val="accent1">
                  <a:lumMod val="75000"/>
                </a:schemeClr>
              </a:solidFill>
              <a:latin typeface="Arial" panose="020B0604020202020204" pitchFamily="34" charset="0"/>
              <a:cs typeface="Arial" panose="020B0604020202020204" pitchFamily="34" charset="0"/>
            </a:endParaRPr>
          </a:p>
          <a:p>
            <a:pPr marL="0" lvl="0" indent="0" eaLnBrk="0" fontAlgn="base" hangingPunct="0">
              <a:lnSpc>
                <a:spcPct val="150000"/>
              </a:lnSpc>
              <a:spcBef>
                <a:spcPct val="0"/>
              </a:spcBef>
              <a:spcAft>
                <a:spcPct val="0"/>
              </a:spcAft>
              <a:buSzTx/>
              <a:buFontTx/>
              <a:buChar char="•"/>
            </a:pPr>
            <a:r>
              <a:rPr lang="en-US" sz="2400" dirty="0">
                <a:solidFill>
                  <a:schemeClr val="accent1">
                    <a:lumMod val="75000"/>
                  </a:schemeClr>
                </a:solidFill>
                <a:latin typeface="Arial" panose="020B0604020202020204" pitchFamily="34" charset="0"/>
                <a:ea typeface="Calibri" pitchFamily="34" charset="0"/>
                <a:cs typeface="Arial" panose="020B0604020202020204" pitchFamily="34" charset="0"/>
              </a:rPr>
              <a:t>  Family conferences</a:t>
            </a:r>
            <a:endParaRPr lang="en-US" sz="1100" dirty="0">
              <a:solidFill>
                <a:schemeClr val="accent1">
                  <a:lumMod val="75000"/>
                </a:schemeClr>
              </a:solidFill>
              <a:latin typeface="Arial" panose="020B0604020202020204" pitchFamily="34" charset="0"/>
              <a:cs typeface="Arial" panose="020B0604020202020204" pitchFamily="34" charset="0"/>
            </a:endParaRPr>
          </a:p>
          <a:p>
            <a:pPr marL="0" lvl="0" indent="0" eaLnBrk="0" fontAlgn="base" hangingPunct="0">
              <a:lnSpc>
                <a:spcPct val="150000"/>
              </a:lnSpc>
              <a:spcBef>
                <a:spcPct val="0"/>
              </a:spcBef>
              <a:spcAft>
                <a:spcPct val="0"/>
              </a:spcAft>
              <a:buSzTx/>
              <a:buFontTx/>
              <a:buChar char="•"/>
            </a:pPr>
            <a:r>
              <a:rPr lang="en-US" sz="2400" dirty="0">
                <a:solidFill>
                  <a:schemeClr val="accent1">
                    <a:lumMod val="75000"/>
                  </a:schemeClr>
                </a:solidFill>
                <a:latin typeface="Arial" panose="020B0604020202020204" pitchFamily="34" charset="0"/>
                <a:ea typeface="Calibri" pitchFamily="34" charset="0"/>
                <a:cs typeface="Arial" panose="020B0604020202020204" pitchFamily="34" charset="0"/>
              </a:rPr>
              <a:t>  Psychological and neuropsychological testing</a:t>
            </a:r>
          </a:p>
          <a:p>
            <a:pPr marL="0" lvl="0" indent="0" eaLnBrk="0" fontAlgn="base" hangingPunct="0">
              <a:lnSpc>
                <a:spcPct val="150000"/>
              </a:lnSpc>
              <a:spcBef>
                <a:spcPct val="0"/>
              </a:spcBef>
              <a:spcAft>
                <a:spcPct val="0"/>
              </a:spcAft>
              <a:buSzTx/>
              <a:buFontTx/>
              <a:buChar char="•"/>
            </a:pPr>
            <a:r>
              <a:rPr lang="en-US" sz="2400" dirty="0">
                <a:solidFill>
                  <a:schemeClr val="accent1">
                    <a:lumMod val="75000"/>
                  </a:schemeClr>
                </a:solidFill>
                <a:latin typeface="Arial" panose="020B0604020202020204" pitchFamily="34" charset="0"/>
                <a:cs typeface="Arial" panose="020B0604020202020204" pitchFamily="34" charset="0"/>
              </a:rPr>
              <a:t>  Acute Psychotic Episodes</a:t>
            </a:r>
          </a:p>
        </p:txBody>
      </p:sp>
      <p:sp>
        <p:nvSpPr>
          <p:cNvPr id="7" name="Rectangle 6">
            <a:extLst>
              <a:ext uri="{FF2B5EF4-FFF2-40B4-BE49-F238E27FC236}">
                <a16:creationId xmlns:a16="http://schemas.microsoft.com/office/drawing/2014/main" id="{F76E5B51-4924-4ED5-B97A-D14EC0ECB16F}"/>
              </a:ext>
            </a:extLst>
          </p:cNvPr>
          <p:cNvSpPr/>
          <p:nvPr/>
        </p:nvSpPr>
        <p:spPr>
          <a:xfrm>
            <a:off x="8441698" y="6308209"/>
            <a:ext cx="3312061" cy="369332"/>
          </a:xfrm>
          <a:prstGeom prst="rect">
            <a:avLst/>
          </a:prstGeom>
        </p:spPr>
        <p:txBody>
          <a:bodyPr wrap="none">
            <a:spAutoFit/>
          </a:bodyPr>
          <a:lstStyle/>
          <a:p>
            <a:r>
              <a:rPr lang="en-US" b="1" dirty="0">
                <a:solidFill>
                  <a:srgbClr val="C00000"/>
                </a:solidFill>
              </a:rPr>
              <a:t>American Psychiatric Association</a:t>
            </a:r>
          </a:p>
        </p:txBody>
      </p:sp>
      <p:pic>
        <p:nvPicPr>
          <p:cNvPr id="2050" name="Picture 2" descr="Mental Health | Healthline">
            <a:extLst>
              <a:ext uri="{FF2B5EF4-FFF2-40B4-BE49-F238E27FC236}">
                <a16:creationId xmlns:a16="http://schemas.microsoft.com/office/drawing/2014/main" id="{BF1BE326-4427-4A02-A9EF-821FC2BAFB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6835" y="180459"/>
            <a:ext cx="4795736" cy="199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617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3A4D-4F7E-4803-A5CD-CBE046FBE3AF}"/>
              </a:ext>
            </a:extLst>
          </p:cNvPr>
          <p:cNvSpPr>
            <a:spLocks noGrp="1"/>
          </p:cNvSpPr>
          <p:nvPr>
            <p:ph type="title"/>
          </p:nvPr>
        </p:nvSpPr>
        <p:spPr/>
        <p:txBody>
          <a:bodyPr>
            <a:normAutofit fontScale="90000"/>
          </a:bodyPr>
          <a:lstStyle/>
          <a:p>
            <a:br>
              <a:rPr lang="en-US" altLang="zh-CN" dirty="0">
                <a:solidFill>
                  <a:schemeClr val="accent5">
                    <a:lumMod val="75000"/>
                  </a:schemeClr>
                </a:solidFill>
                <a:ea typeface="SimSun"/>
                <a:cs typeface="Times New Roman" pitchFamily="18" charset="0"/>
              </a:rPr>
            </a:br>
            <a:r>
              <a:rPr lang="en-US" altLang="zh-CN" dirty="0">
                <a:solidFill>
                  <a:schemeClr val="tx1"/>
                </a:solidFill>
                <a:ea typeface="SimSun"/>
                <a:cs typeface="Times New Roman" pitchFamily="18" charset="0"/>
              </a:rPr>
              <a:t>How is MH Interpreting Different from Other Interpreting?</a:t>
            </a:r>
            <a:br>
              <a:rPr lang="en-US" altLang="zh-CN" sz="6000" dirty="0">
                <a:solidFill>
                  <a:schemeClr val="tx1"/>
                </a:solidFill>
              </a:rPr>
            </a:br>
            <a:endParaRPr lang="en-US" dirty="0">
              <a:solidFill>
                <a:schemeClr val="tx1"/>
              </a:solidFill>
            </a:endParaRPr>
          </a:p>
        </p:txBody>
      </p:sp>
      <p:sp>
        <p:nvSpPr>
          <p:cNvPr id="3" name="Content Placeholder 2">
            <a:extLst>
              <a:ext uri="{FF2B5EF4-FFF2-40B4-BE49-F238E27FC236}">
                <a16:creationId xmlns:a16="http://schemas.microsoft.com/office/drawing/2014/main" id="{59DF8F70-E104-41DF-8DBB-307DBDE33F81}"/>
              </a:ext>
            </a:extLst>
          </p:cNvPr>
          <p:cNvSpPr>
            <a:spLocks noGrp="1"/>
          </p:cNvSpPr>
          <p:nvPr>
            <p:ph idx="1"/>
          </p:nvPr>
        </p:nvSpPr>
        <p:spPr/>
        <p:txBody>
          <a:bodyPr>
            <a:normAutofit fontScale="92500" lnSpcReduction="20000"/>
          </a:bodyPr>
          <a:lstStyle/>
          <a:p>
            <a:r>
              <a:rPr lang="en-US" dirty="0">
                <a:solidFill>
                  <a:schemeClr val="accent1">
                    <a:lumMod val="75000"/>
                  </a:schemeClr>
                </a:solidFill>
                <a:latin typeface="Arial" panose="020B0604020202020204" pitchFamily="34" charset="0"/>
                <a:cs typeface="Arial" panose="020B0604020202020204" pitchFamily="34" charset="0"/>
              </a:rPr>
              <a:t>In mental health interpreting, </a:t>
            </a:r>
            <a:r>
              <a:rPr lang="en-US" sz="3200" dirty="0">
                <a:solidFill>
                  <a:srgbClr val="CC3300"/>
                </a:solidFill>
                <a:latin typeface="Arial" panose="020B0604020202020204" pitchFamily="34" charset="0"/>
                <a:cs typeface="Arial" panose="020B0604020202020204" pitchFamily="34" charset="0"/>
              </a:rPr>
              <a:t>how</a:t>
            </a:r>
            <a:r>
              <a:rPr lang="en-US" dirty="0">
                <a:solidFill>
                  <a:schemeClr val="accent1">
                    <a:lumMod val="75000"/>
                  </a:schemeClr>
                </a:solidFill>
                <a:latin typeface="Arial" panose="020B0604020202020204" pitchFamily="34" charset="0"/>
                <a:cs typeface="Arial" panose="020B0604020202020204" pitchFamily="34" charset="0"/>
              </a:rPr>
              <a:t> a message is expressed is as important as </a:t>
            </a:r>
            <a:r>
              <a:rPr lang="en-US" sz="3200" dirty="0">
                <a:solidFill>
                  <a:srgbClr val="CC3300"/>
                </a:solidFill>
                <a:latin typeface="Arial" panose="020B0604020202020204" pitchFamily="34" charset="0"/>
                <a:cs typeface="Arial" panose="020B0604020202020204" pitchFamily="34" charset="0"/>
              </a:rPr>
              <a:t>what</a:t>
            </a:r>
            <a:r>
              <a:rPr lang="en-US" dirty="0">
                <a:solidFill>
                  <a:schemeClr val="accent1">
                    <a:lumMod val="75000"/>
                  </a:schemeClr>
                </a:solidFill>
                <a:latin typeface="Arial" panose="020B0604020202020204" pitchFamily="34" charset="0"/>
                <a:cs typeface="Arial" panose="020B0604020202020204" pitchFamily="34" charset="0"/>
              </a:rPr>
              <a:t> is expressed</a:t>
            </a:r>
          </a:p>
          <a:p>
            <a:pPr marL="0" indent="0">
              <a:buNone/>
            </a:pPr>
            <a:endParaRPr lang="en-US" dirty="0">
              <a:solidFill>
                <a:schemeClr val="accent3">
                  <a:lumMod val="50000"/>
                </a:schemeClr>
              </a:solidFill>
              <a:latin typeface="Arial" panose="020B0604020202020204" pitchFamily="34" charset="0"/>
              <a:cs typeface="Arial" panose="020B0604020202020204" pitchFamily="34" charset="0"/>
            </a:endParaRPr>
          </a:p>
          <a:p>
            <a:r>
              <a:rPr lang="en-US" dirty="0">
                <a:solidFill>
                  <a:schemeClr val="accent1">
                    <a:lumMod val="75000"/>
                  </a:schemeClr>
                </a:solidFill>
                <a:latin typeface="Arial" panose="020B0604020202020204" pitchFamily="34" charset="0"/>
                <a:cs typeface="Arial" panose="020B0604020202020204" pitchFamily="34" charset="0"/>
              </a:rPr>
              <a:t>Register, syntax and tone must be maintained and not altered </a:t>
            </a:r>
          </a:p>
          <a:p>
            <a:endParaRPr lang="en-US" dirty="0">
              <a:solidFill>
                <a:schemeClr val="accent1">
                  <a:lumMod val="75000"/>
                </a:schemeClr>
              </a:solidFill>
              <a:latin typeface="Arial" panose="020B0604020202020204" pitchFamily="34" charset="0"/>
              <a:cs typeface="Arial" panose="020B0604020202020204" pitchFamily="34" charset="0"/>
            </a:endParaRPr>
          </a:p>
          <a:p>
            <a:r>
              <a:rPr lang="en-US" dirty="0">
                <a:solidFill>
                  <a:schemeClr val="accent1">
                    <a:lumMod val="75000"/>
                  </a:schemeClr>
                </a:solidFill>
                <a:latin typeface="Arial" panose="020B0604020202020204" pitchFamily="34" charset="0"/>
                <a:cs typeface="Arial" panose="020B0604020202020204" pitchFamily="34" charset="0"/>
              </a:rPr>
              <a:t>Statements that are sexual in nature or profanities must not be censored</a:t>
            </a:r>
          </a:p>
          <a:p>
            <a:pPr marL="0" indent="0">
              <a:buNone/>
            </a:pPr>
            <a:endParaRPr lang="en-US" dirty="0">
              <a:solidFill>
                <a:schemeClr val="accent1">
                  <a:lumMod val="75000"/>
                </a:schemeClr>
              </a:solidFill>
              <a:latin typeface="Arial" panose="020B0604020202020204" pitchFamily="34" charset="0"/>
              <a:cs typeface="Arial" panose="020B0604020202020204" pitchFamily="34" charset="0"/>
            </a:endParaRPr>
          </a:p>
          <a:p>
            <a:r>
              <a:rPr lang="en-US" dirty="0">
                <a:solidFill>
                  <a:schemeClr val="accent1">
                    <a:lumMod val="75000"/>
                  </a:schemeClr>
                </a:solidFill>
                <a:latin typeface="Arial" panose="020B0604020202020204" pitchFamily="34" charset="0"/>
                <a:cs typeface="Arial" panose="020B0604020202020204" pitchFamily="34" charset="0"/>
              </a:rPr>
              <a:t>Incoherent thought, streams of consciousness or </a:t>
            </a:r>
            <a:r>
              <a:rPr lang="en-US" dirty="0" err="1">
                <a:solidFill>
                  <a:schemeClr val="accent1">
                    <a:lumMod val="75000"/>
                  </a:schemeClr>
                </a:solidFill>
                <a:latin typeface="Arial" panose="020B0604020202020204" pitchFamily="34" charset="0"/>
                <a:cs typeface="Arial" panose="020B0604020202020204" pitchFamily="34" charset="0"/>
              </a:rPr>
              <a:t>aggitation</a:t>
            </a:r>
            <a:r>
              <a:rPr lang="en-US" dirty="0">
                <a:solidFill>
                  <a:schemeClr val="accent1">
                    <a:lumMod val="75000"/>
                  </a:schemeClr>
                </a:solidFill>
                <a:latin typeface="Arial" panose="020B0604020202020204" pitchFamily="34" charset="0"/>
                <a:cs typeface="Arial" panose="020B0604020202020204" pitchFamily="34" charset="0"/>
              </a:rPr>
              <a:t> are all important features of a patient’s communication that must be faithfully rendered from the source into the target language  </a:t>
            </a:r>
          </a:p>
          <a:p>
            <a:pPr marL="0" indent="0">
              <a:buNone/>
            </a:pPr>
            <a:endParaRPr lang="en-US" dirty="0"/>
          </a:p>
        </p:txBody>
      </p:sp>
      <p:sp>
        <p:nvSpPr>
          <p:cNvPr id="5" name="TextBox 4">
            <a:extLst>
              <a:ext uri="{FF2B5EF4-FFF2-40B4-BE49-F238E27FC236}">
                <a16:creationId xmlns:a16="http://schemas.microsoft.com/office/drawing/2014/main" id="{7075341E-6AD7-4C16-ABA7-5EFE29FAF4A2}"/>
              </a:ext>
            </a:extLst>
          </p:cNvPr>
          <p:cNvSpPr txBox="1"/>
          <p:nvPr/>
        </p:nvSpPr>
        <p:spPr>
          <a:xfrm>
            <a:off x="7782127" y="6176963"/>
            <a:ext cx="198444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dirty="0">
                <a:solidFill>
                  <a:schemeClr val="accent3">
                    <a:lumMod val="50000"/>
                  </a:schemeClr>
                </a:solidFill>
              </a:rPr>
              <a:t>Cynthia </a:t>
            </a:r>
            <a:r>
              <a:rPr lang="en-US" dirty="0" err="1">
                <a:solidFill>
                  <a:schemeClr val="accent3">
                    <a:lumMod val="50000"/>
                  </a:schemeClr>
                </a:solidFill>
              </a:rPr>
              <a:t>Roat</a:t>
            </a:r>
            <a:r>
              <a:rPr lang="en-US" dirty="0">
                <a:solidFill>
                  <a:schemeClr val="accent3">
                    <a:lumMod val="50000"/>
                  </a:schemeClr>
                </a:solidFill>
              </a:rPr>
              <a:t>, MPH</a:t>
            </a:r>
          </a:p>
        </p:txBody>
      </p:sp>
    </p:spTree>
    <p:extLst>
      <p:ext uri="{BB962C8B-B14F-4D97-AF65-F5344CB8AC3E}">
        <p14:creationId xmlns:p14="http://schemas.microsoft.com/office/powerpoint/2010/main" val="1477920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A0E71-4B25-42FB-B5CC-05D7D6F10284}"/>
              </a:ext>
            </a:extLst>
          </p:cNvPr>
          <p:cNvSpPr>
            <a:spLocks noGrp="1"/>
          </p:cNvSpPr>
          <p:nvPr>
            <p:ph type="title"/>
          </p:nvPr>
        </p:nvSpPr>
        <p:spPr>
          <a:xfrm>
            <a:off x="838200" y="365125"/>
            <a:ext cx="10515600" cy="1325564"/>
          </a:xfrm>
        </p:spPr>
        <p:txBody>
          <a:bodyPr anchor="ctr">
            <a:normAutofit/>
          </a:bodyPr>
          <a:lstStyle/>
          <a:p>
            <a:r>
              <a:rPr lang="en-US" altLang="zh-CN" dirty="0"/>
              <a:t>Managing the Session</a:t>
            </a:r>
            <a:endParaRPr lang="en-US" dirty="0"/>
          </a:p>
        </p:txBody>
      </p:sp>
      <p:sp>
        <p:nvSpPr>
          <p:cNvPr id="3" name="Content Placeholder 2">
            <a:extLst>
              <a:ext uri="{FF2B5EF4-FFF2-40B4-BE49-F238E27FC236}">
                <a16:creationId xmlns:a16="http://schemas.microsoft.com/office/drawing/2014/main" id="{3479904F-9AF4-4DD4-A900-E6661B9E8F32}"/>
              </a:ext>
            </a:extLst>
          </p:cNvPr>
          <p:cNvSpPr>
            <a:spLocks noGrp="1"/>
          </p:cNvSpPr>
          <p:nvPr>
            <p:ph sz="half" idx="1"/>
          </p:nvPr>
        </p:nvSpPr>
        <p:spPr>
          <a:xfrm>
            <a:off x="609600" y="1773871"/>
            <a:ext cx="5384800" cy="4352293"/>
          </a:xfrm>
        </p:spPr>
        <p:txBody>
          <a:bodyPr>
            <a:normAutofit fontScale="92500" lnSpcReduction="20000"/>
          </a:bodyPr>
          <a:lstStyle/>
          <a:p>
            <a:r>
              <a:rPr lang="en-US" dirty="0">
                <a:solidFill>
                  <a:srgbClr val="CC3300"/>
                </a:solidFill>
              </a:rPr>
              <a:t>Pre-Session</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Hold a pre-session with the provider and find out the goals of the session and special techniques may be used</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Try to determine the state of the patient</a:t>
            </a:r>
          </a:p>
          <a:p>
            <a:r>
              <a:rPr lang="en-US" dirty="0">
                <a:solidFill>
                  <a:srgbClr val="CC3300"/>
                </a:solidFill>
              </a:rPr>
              <a:t>Positioning</a:t>
            </a:r>
          </a:p>
          <a:p>
            <a:pPr lvl="1">
              <a:buFont typeface="Courier New" panose="02070309020205020404" pitchFamily="49" charset="0"/>
              <a:buChar char="o"/>
            </a:pPr>
            <a:r>
              <a:rPr lang="en-US" sz="2000" dirty="0"/>
              <a:t>May depend on circumstance of interpreting (outpatient vs inpatient)</a:t>
            </a:r>
          </a:p>
          <a:p>
            <a:pPr lvl="1">
              <a:buFont typeface="Courier New" panose="02070309020205020404" pitchFamily="49" charset="0"/>
              <a:buChar char="o"/>
            </a:pPr>
            <a:r>
              <a:rPr lang="en-US" sz="2000" dirty="0"/>
              <a:t>Interpreter seated can sometimes help de-escalate</a:t>
            </a:r>
          </a:p>
          <a:p>
            <a:r>
              <a:rPr lang="en-US" dirty="0">
                <a:solidFill>
                  <a:srgbClr val="CC3300"/>
                </a:solidFill>
              </a:rPr>
              <a:t>Post-session or De-Brief</a:t>
            </a:r>
          </a:p>
          <a:p>
            <a:pPr lvl="1">
              <a:buFont typeface="Courier New" panose="02070309020205020404" pitchFamily="49" charset="0"/>
              <a:buChar char="o"/>
            </a:pPr>
            <a:r>
              <a:rPr lang="en-US" sz="2200" dirty="0">
                <a:solidFill>
                  <a:schemeClr val="tx1"/>
                </a:solidFill>
              </a:rPr>
              <a:t>Depending on the severity of the case, you might need to unpack with a colleague; Also important to do a hand-off to next interpreter</a:t>
            </a:r>
          </a:p>
        </p:txBody>
      </p:sp>
      <p:pic>
        <p:nvPicPr>
          <p:cNvPr id="4" name="Picture 2" descr="http://fatigueness.com/wp-content/uploads/Mental-Health-Counselor_300x200.jpg">
            <a:extLst>
              <a:ext uri="{FF2B5EF4-FFF2-40B4-BE49-F238E27FC236}">
                <a16:creationId xmlns:a16="http://schemas.microsoft.com/office/drawing/2014/main" id="{CFCBE899-6008-4055-87C1-96029284FECD}"/>
              </a:ext>
            </a:extLst>
          </p:cNvPr>
          <p:cNvPicPr>
            <a:picLocks noChangeAspect="1" noChangeArrowheads="1"/>
          </p:cNvPicPr>
          <p:nvPr/>
        </p:nvPicPr>
        <p:blipFill>
          <a:blip r:embed="rId2"/>
          <a:stretch>
            <a:fillRect/>
          </a:stretch>
        </p:blipFill>
        <p:spPr bwMode="auto">
          <a:xfrm>
            <a:off x="6197600" y="2152840"/>
            <a:ext cx="5384800" cy="3594354"/>
          </a:xfrm>
          <a:prstGeom prst="rect">
            <a:avLst/>
          </a:prstGeom>
          <a:noFill/>
          <a:ln>
            <a:noFill/>
          </a:ln>
          <a:effectLst/>
        </p:spPr>
      </p:pic>
    </p:spTree>
    <p:extLst>
      <p:ext uri="{BB962C8B-B14F-4D97-AF65-F5344CB8AC3E}">
        <p14:creationId xmlns:p14="http://schemas.microsoft.com/office/powerpoint/2010/main" val="1055243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44A92F-FC46-48F7-BB75-04F243E72E33}"/>
              </a:ext>
            </a:extLst>
          </p:cNvPr>
          <p:cNvSpPr>
            <a:spLocks noGrp="1"/>
          </p:cNvSpPr>
          <p:nvPr>
            <p:ph type="title"/>
          </p:nvPr>
        </p:nvSpPr>
        <p:spPr>
          <a:xfrm>
            <a:off x="838200" y="365125"/>
            <a:ext cx="10515600" cy="1325564"/>
          </a:xfrm>
        </p:spPr>
        <p:txBody>
          <a:bodyPr anchor="ctr">
            <a:normAutofit/>
          </a:bodyPr>
          <a:lstStyle/>
          <a:p>
            <a:r>
              <a:rPr lang="en-US" dirty="0"/>
              <a:t>Role Boundaries/Conflicts </a:t>
            </a:r>
          </a:p>
        </p:txBody>
      </p:sp>
      <p:sp>
        <p:nvSpPr>
          <p:cNvPr id="6" name="Content Placeholder 5">
            <a:extLst>
              <a:ext uri="{FF2B5EF4-FFF2-40B4-BE49-F238E27FC236}">
                <a16:creationId xmlns:a16="http://schemas.microsoft.com/office/drawing/2014/main" id="{E800831C-5BEA-43FF-B556-276FA71BA5A7}"/>
              </a:ext>
            </a:extLst>
          </p:cNvPr>
          <p:cNvSpPr>
            <a:spLocks noGrp="1"/>
          </p:cNvSpPr>
          <p:nvPr>
            <p:ph sz="half" idx="1"/>
          </p:nvPr>
        </p:nvSpPr>
        <p:spPr>
          <a:xfrm>
            <a:off x="609600" y="1773871"/>
            <a:ext cx="5384800" cy="4352293"/>
          </a:xfrm>
        </p:spPr>
        <p:txBody>
          <a:bodyPr>
            <a:normAutofit/>
          </a:bodyPr>
          <a:lstStyle/>
          <a:p>
            <a:r>
              <a:rPr lang="en-US" sz="2000"/>
              <a:t>An interpreter should enforce client boundaries at all times by not offering personal opinions, personally expressing a commitment to confidentiality, and explaining what the interpreter can or cannot do. </a:t>
            </a:r>
          </a:p>
          <a:p>
            <a:pPr marL="0" indent="0">
              <a:buNone/>
            </a:pPr>
            <a:endParaRPr lang="en-US" sz="2000"/>
          </a:p>
          <a:p>
            <a:r>
              <a:rPr lang="en-US" sz="2000"/>
              <a:t>Sometimes clients want their interpreters to be their advocates or friends. </a:t>
            </a:r>
          </a:p>
          <a:p>
            <a:endParaRPr lang="en-US" sz="2000"/>
          </a:p>
          <a:p>
            <a:r>
              <a:rPr lang="en-US" sz="2000"/>
              <a:t>Interpreters can gently inform clients/patients about their role (pre-session) and advise the clients to speak to a qualified professional such as the clinician.</a:t>
            </a:r>
          </a:p>
          <a:p>
            <a:pPr marL="0" indent="0">
              <a:buNone/>
            </a:pPr>
            <a:endParaRPr lang="en-US" sz="2000"/>
          </a:p>
          <a:p>
            <a:endParaRPr lang="en-US" sz="2000"/>
          </a:p>
        </p:txBody>
      </p:sp>
      <p:pic>
        <p:nvPicPr>
          <p:cNvPr id="8" name="Picture 2" descr="http://susannabarlow.com/wp-content/uploads/2012/10/iStock_000009728152XSmall.jpg">
            <a:extLst>
              <a:ext uri="{FF2B5EF4-FFF2-40B4-BE49-F238E27FC236}">
                <a16:creationId xmlns:a16="http://schemas.microsoft.com/office/drawing/2014/main" id="{18984234-9514-4D60-92C9-897D8011CCCC}"/>
              </a:ext>
            </a:extLst>
          </p:cNvPr>
          <p:cNvPicPr>
            <a:picLocks noChangeAspect="1" noChangeArrowheads="1"/>
          </p:cNvPicPr>
          <p:nvPr/>
        </p:nvPicPr>
        <p:blipFill>
          <a:blip r:embed="rId2"/>
          <a:stretch>
            <a:fillRect/>
          </a:stretch>
        </p:blipFill>
        <p:spPr bwMode="auto">
          <a:xfrm>
            <a:off x="6197600" y="1930717"/>
            <a:ext cx="5384800" cy="4038600"/>
          </a:xfrm>
          <a:prstGeom prst="rect">
            <a:avLst/>
          </a:prstGeom>
          <a:noFill/>
          <a:ln>
            <a:noFill/>
          </a:ln>
          <a:effectLst/>
        </p:spPr>
      </p:pic>
      <p:sp>
        <p:nvSpPr>
          <p:cNvPr id="9" name="TextBox 8">
            <a:extLst>
              <a:ext uri="{FF2B5EF4-FFF2-40B4-BE49-F238E27FC236}">
                <a16:creationId xmlns:a16="http://schemas.microsoft.com/office/drawing/2014/main" id="{5A708494-9B89-46B9-90E4-F7F385481C5F}"/>
              </a:ext>
            </a:extLst>
          </p:cNvPr>
          <p:cNvSpPr txBox="1">
            <a:spLocks noChangeArrowheads="1"/>
          </p:cNvSpPr>
          <p:nvPr/>
        </p:nvSpPr>
        <p:spPr bwMode="auto">
          <a:xfrm>
            <a:off x="7097958" y="6385292"/>
            <a:ext cx="4624387" cy="261610"/>
          </a:xfrm>
          <a:prstGeom prst="rect">
            <a:avLst/>
          </a:prstGeom>
          <a:noFill/>
          <a:ln w="9525">
            <a:noFill/>
            <a:miter lim="800000"/>
            <a:headEnd/>
            <a:tailEnd/>
          </a:ln>
        </p:spPr>
        <p:txBody>
          <a:bodyPr>
            <a:spAutoFit/>
          </a:bodyPr>
          <a:lstStyle/>
          <a:p>
            <a:pPr algn="r"/>
            <a:r>
              <a:rPr lang="en-US" sz="1100" b="1" i="1" dirty="0">
                <a:solidFill>
                  <a:schemeClr val="accent4">
                    <a:lumMod val="75000"/>
                  </a:schemeClr>
                </a:solidFill>
              </a:rPr>
              <a:t>CMH - Advanced Medical interpreter Course AMI 2012</a:t>
            </a:r>
          </a:p>
        </p:txBody>
      </p:sp>
    </p:spTree>
    <p:extLst>
      <p:ext uri="{BB962C8B-B14F-4D97-AF65-F5344CB8AC3E}">
        <p14:creationId xmlns:p14="http://schemas.microsoft.com/office/powerpoint/2010/main" val="2692979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BFC5-04CF-4DAE-96DD-947B989F705F}"/>
              </a:ext>
            </a:extLst>
          </p:cNvPr>
          <p:cNvSpPr>
            <a:spLocks noGrp="1"/>
          </p:cNvSpPr>
          <p:nvPr>
            <p:ph type="title"/>
          </p:nvPr>
        </p:nvSpPr>
        <p:spPr>
          <a:xfrm>
            <a:off x="619432" y="271327"/>
            <a:ext cx="10515600" cy="1325564"/>
          </a:xfrm>
        </p:spPr>
        <p:txBody>
          <a:bodyPr/>
          <a:lstStyle/>
          <a:p>
            <a:r>
              <a:rPr lang="en-US" dirty="0"/>
              <a:t>Role Boundaries/Conflicts </a:t>
            </a:r>
          </a:p>
        </p:txBody>
      </p:sp>
      <p:sp>
        <p:nvSpPr>
          <p:cNvPr id="3" name="Content Placeholder 2">
            <a:extLst>
              <a:ext uri="{FF2B5EF4-FFF2-40B4-BE49-F238E27FC236}">
                <a16:creationId xmlns:a16="http://schemas.microsoft.com/office/drawing/2014/main" id="{B404CA43-92CD-434F-9163-815D51E22BEA}"/>
              </a:ext>
            </a:extLst>
          </p:cNvPr>
          <p:cNvSpPr>
            <a:spLocks noGrp="1"/>
          </p:cNvSpPr>
          <p:nvPr>
            <p:ph sz="half" idx="1"/>
          </p:nvPr>
        </p:nvSpPr>
        <p:spPr>
          <a:xfrm>
            <a:off x="619432" y="1596891"/>
            <a:ext cx="6833419" cy="4719004"/>
          </a:xfrm>
        </p:spPr>
        <p:txBody>
          <a:bodyPr>
            <a:normAutofit fontScale="77500" lnSpcReduction="20000"/>
          </a:bodyPr>
          <a:lstStyle/>
          <a:p>
            <a:pPr fontAlgn="base">
              <a:lnSpc>
                <a:spcPct val="100000"/>
              </a:lnSpc>
              <a:spcBef>
                <a:spcPct val="0"/>
              </a:spcBef>
              <a:spcAft>
                <a:spcPct val="0"/>
              </a:spcAft>
              <a:buSzTx/>
            </a:pPr>
            <a:r>
              <a:rPr lang="en-US" sz="3400" dirty="0">
                <a:solidFill>
                  <a:schemeClr val="tx1"/>
                </a:solidFill>
                <a:latin typeface="Arial" panose="020B0604020202020204" pitchFamily="34" charset="0"/>
                <a:ea typeface="Calibri" pitchFamily="34" charset="0"/>
                <a:cs typeface="Arial" panose="020B0604020202020204" pitchFamily="34" charset="0"/>
              </a:rPr>
              <a:t>Over identification by patient with the interpreter due to cultural and language bonds.</a:t>
            </a:r>
          </a:p>
          <a:p>
            <a:pPr marL="0" indent="0" fontAlgn="base">
              <a:lnSpc>
                <a:spcPct val="100000"/>
              </a:lnSpc>
              <a:spcBef>
                <a:spcPct val="0"/>
              </a:spcBef>
              <a:spcAft>
                <a:spcPct val="0"/>
              </a:spcAft>
              <a:buSzTx/>
              <a:buNone/>
            </a:pPr>
            <a:endParaRPr lang="en-US" sz="3400" dirty="0">
              <a:solidFill>
                <a:schemeClr val="tx1"/>
              </a:solidFill>
              <a:latin typeface="Arial" panose="020B0604020202020204" pitchFamily="34" charset="0"/>
              <a:ea typeface="Calibri" pitchFamily="34" charset="0"/>
              <a:cs typeface="Arial" panose="020B0604020202020204" pitchFamily="34" charset="0"/>
            </a:endParaRPr>
          </a:p>
          <a:p>
            <a:r>
              <a:rPr lang="en-US" sz="3400" dirty="0">
                <a:solidFill>
                  <a:schemeClr val="tx1"/>
                </a:solidFill>
                <a:latin typeface="Arial" panose="020B0604020202020204" pitchFamily="34" charset="0"/>
                <a:cs typeface="Arial" panose="020B0604020202020204" pitchFamily="34" charset="0"/>
              </a:rPr>
              <a:t>Overdependence of provider on the interpreter due to unfamiliarity of language and culture.</a:t>
            </a:r>
          </a:p>
          <a:p>
            <a:pPr marL="0" indent="0">
              <a:buNone/>
            </a:pPr>
            <a:endParaRPr lang="en-US" sz="3400" dirty="0">
              <a:solidFill>
                <a:schemeClr val="tx1"/>
              </a:solidFill>
              <a:latin typeface="Arial" panose="020B0604020202020204" pitchFamily="34" charset="0"/>
              <a:cs typeface="Arial" panose="020B0604020202020204" pitchFamily="34" charset="0"/>
            </a:endParaRPr>
          </a:p>
          <a:p>
            <a:pPr fontAlgn="base">
              <a:lnSpc>
                <a:spcPct val="100000"/>
              </a:lnSpc>
              <a:spcBef>
                <a:spcPct val="0"/>
              </a:spcBef>
              <a:spcAft>
                <a:spcPct val="0"/>
              </a:spcAft>
              <a:buSzTx/>
            </a:pPr>
            <a:r>
              <a:rPr lang="en-US" sz="3400" dirty="0">
                <a:solidFill>
                  <a:schemeClr val="tx1"/>
                </a:solidFill>
                <a:latin typeface="Arial" panose="020B0604020202020204" pitchFamily="34" charset="0"/>
                <a:ea typeface="Calibri" pitchFamily="34" charset="0"/>
                <a:cs typeface="Arial" panose="020B0604020202020204" pitchFamily="34" charset="0"/>
              </a:rPr>
              <a:t>Rejection of the interpreter by the patient due to fear of breach of confidentiality.</a:t>
            </a:r>
          </a:p>
          <a:p>
            <a:pPr marL="0" lvl="0" indent="0" fontAlgn="base">
              <a:lnSpc>
                <a:spcPct val="100000"/>
              </a:lnSpc>
              <a:spcBef>
                <a:spcPct val="0"/>
              </a:spcBef>
              <a:spcAft>
                <a:spcPct val="0"/>
              </a:spcAft>
              <a:buSzTx/>
              <a:buNone/>
            </a:pPr>
            <a:endParaRPr lang="en-US" sz="3400" dirty="0">
              <a:solidFill>
                <a:schemeClr val="tx1"/>
              </a:solidFill>
              <a:latin typeface="Arial" panose="020B0604020202020204" pitchFamily="34" charset="0"/>
              <a:cs typeface="Arial" panose="020B0604020202020204" pitchFamily="34" charset="0"/>
            </a:endParaRPr>
          </a:p>
          <a:p>
            <a:pPr fontAlgn="base">
              <a:lnSpc>
                <a:spcPct val="100000"/>
              </a:lnSpc>
              <a:spcBef>
                <a:spcPct val="0"/>
              </a:spcBef>
              <a:spcAft>
                <a:spcPct val="0"/>
              </a:spcAft>
              <a:buSzTx/>
            </a:pPr>
            <a:r>
              <a:rPr lang="en-US" sz="3400" dirty="0">
                <a:solidFill>
                  <a:schemeClr val="tx1"/>
                </a:solidFill>
                <a:latin typeface="Arial" panose="020B0604020202020204" pitchFamily="34" charset="0"/>
                <a:ea typeface="Calibri" pitchFamily="34" charset="0"/>
                <a:cs typeface="Arial" panose="020B0604020202020204" pitchFamily="34" charset="0"/>
              </a:rPr>
              <a:t>Over exercising the power and authority by the interpreter in relating to patient due to social class difference.</a:t>
            </a:r>
            <a:endParaRPr lang="en-US" sz="3400" dirty="0">
              <a:solidFill>
                <a:schemeClr val="tx1"/>
              </a:solidFill>
              <a:latin typeface="Arial" panose="020B0604020202020204" pitchFamily="34" charset="0"/>
              <a:cs typeface="Arial" panose="020B0604020202020204" pitchFamily="34" charset="0"/>
            </a:endParaRPr>
          </a:p>
          <a:p>
            <a:pPr marL="0" lvl="0" indent="0" fontAlgn="base">
              <a:lnSpc>
                <a:spcPct val="100000"/>
              </a:lnSpc>
              <a:spcBef>
                <a:spcPct val="0"/>
              </a:spcBef>
              <a:spcAft>
                <a:spcPct val="0"/>
              </a:spcAft>
              <a:buSzTx/>
              <a:buNone/>
            </a:pPr>
            <a:endParaRPr lang="en-US" sz="3600" b="1" dirty="0">
              <a:solidFill>
                <a:schemeClr val="accent5">
                  <a:lumMod val="75000"/>
                </a:schemeClr>
              </a:solidFill>
              <a:latin typeface="Arial Narrow" pitchFamily="34" charset="0"/>
            </a:endParaRPr>
          </a:p>
          <a:p>
            <a:endParaRPr lang="en-US" sz="2400" dirty="0">
              <a:solidFill>
                <a:schemeClr val="tx1"/>
              </a:solidFill>
              <a:latin typeface="Arial" panose="020B0604020202020204" pitchFamily="34" charset="0"/>
              <a:cs typeface="Arial" panose="020B0604020202020204" pitchFamily="34" charset="0"/>
            </a:endParaRPr>
          </a:p>
          <a:p>
            <a:pPr fontAlgn="base">
              <a:lnSpc>
                <a:spcPct val="100000"/>
              </a:lnSpc>
              <a:spcBef>
                <a:spcPct val="0"/>
              </a:spcBef>
              <a:spcAft>
                <a:spcPct val="0"/>
              </a:spcAft>
              <a:buSzTx/>
            </a:pPr>
            <a:endParaRPr lang="en-US" sz="4000" b="1" dirty="0">
              <a:solidFill>
                <a:schemeClr val="accent3">
                  <a:lumMod val="75000"/>
                </a:schemeClr>
              </a:solidFill>
              <a:latin typeface="Arial Narrow" pitchFamily="34" charset="0"/>
            </a:endParaRPr>
          </a:p>
          <a:p>
            <a:endParaRPr lang="en-US" dirty="0"/>
          </a:p>
        </p:txBody>
      </p:sp>
      <p:pic>
        <p:nvPicPr>
          <p:cNvPr id="5" name="Content Placeholder 4" descr="http://www.yourblackworld.net/wp-content/uploads/2013/01/8901set-relationship-boundaries-300x300.jpg">
            <a:extLst>
              <a:ext uri="{FF2B5EF4-FFF2-40B4-BE49-F238E27FC236}">
                <a16:creationId xmlns:a16="http://schemas.microsoft.com/office/drawing/2014/main" id="{9ACFAA50-F692-4F39-AB89-951AB5BC21E5}"/>
              </a:ext>
            </a:extLst>
          </p:cNvPr>
          <p:cNvPicPr>
            <a:picLocks noGrp="1" noChangeAspect="1" noChangeArrowheads="1"/>
          </p:cNvPicPr>
          <p:nvPr>
            <p:ph sz="half" idx="2"/>
          </p:nvPr>
        </p:nvPicPr>
        <p:blipFill>
          <a:blip r:embed="rId2"/>
          <a:srcRect/>
          <a:stretch>
            <a:fillRect/>
          </a:stretch>
        </p:blipFill>
        <p:spPr bwMode="auto">
          <a:xfrm>
            <a:off x="8696325" y="1773871"/>
            <a:ext cx="2657475" cy="2657475"/>
          </a:xfrm>
          <a:prstGeom prst="roundRect">
            <a:avLst>
              <a:gd name="adj" fmla="val 8594"/>
            </a:avLst>
          </a:prstGeom>
          <a:solidFill>
            <a:srgbClr val="FFFFFF">
              <a:shade val="85000"/>
            </a:srgbClr>
          </a:solidFill>
          <a:ln>
            <a:noFill/>
          </a:ln>
          <a:effectLst/>
        </p:spPr>
      </p:pic>
      <p:sp>
        <p:nvSpPr>
          <p:cNvPr id="6" name="TextBox 5">
            <a:extLst>
              <a:ext uri="{FF2B5EF4-FFF2-40B4-BE49-F238E27FC236}">
                <a16:creationId xmlns:a16="http://schemas.microsoft.com/office/drawing/2014/main" id="{B69D5C2C-3F85-4B98-A87E-16225623F0F5}"/>
              </a:ext>
            </a:extLst>
          </p:cNvPr>
          <p:cNvSpPr txBox="1">
            <a:spLocks noChangeArrowheads="1"/>
          </p:cNvSpPr>
          <p:nvPr/>
        </p:nvSpPr>
        <p:spPr bwMode="auto">
          <a:xfrm>
            <a:off x="7097958" y="6385292"/>
            <a:ext cx="4624387" cy="261610"/>
          </a:xfrm>
          <a:prstGeom prst="rect">
            <a:avLst/>
          </a:prstGeom>
          <a:noFill/>
          <a:ln w="9525">
            <a:noFill/>
            <a:miter lim="800000"/>
            <a:headEnd/>
            <a:tailEnd/>
          </a:ln>
        </p:spPr>
        <p:txBody>
          <a:bodyPr>
            <a:spAutoFit/>
          </a:bodyPr>
          <a:lstStyle/>
          <a:p>
            <a:pPr algn="r"/>
            <a:r>
              <a:rPr lang="en-US" sz="1100" b="1" i="1" dirty="0">
                <a:solidFill>
                  <a:schemeClr val="accent4">
                    <a:lumMod val="75000"/>
                  </a:schemeClr>
                </a:solidFill>
              </a:rPr>
              <a:t>CMH - Advanced Medical interpreter Course AMI 2012</a:t>
            </a:r>
          </a:p>
        </p:txBody>
      </p:sp>
    </p:spTree>
    <p:extLst>
      <p:ext uri="{BB962C8B-B14F-4D97-AF65-F5344CB8AC3E}">
        <p14:creationId xmlns:p14="http://schemas.microsoft.com/office/powerpoint/2010/main" val="1349940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06CD0F-C96E-43CD-B5E7-3888C60AFA4B}"/>
              </a:ext>
            </a:extLst>
          </p:cNvPr>
          <p:cNvSpPr>
            <a:spLocks noGrp="1"/>
          </p:cNvSpPr>
          <p:nvPr>
            <p:ph type="title"/>
          </p:nvPr>
        </p:nvSpPr>
        <p:spPr/>
        <p:txBody>
          <a:bodyPr anchor="ctr">
            <a:normAutofit/>
          </a:bodyPr>
          <a:lstStyle/>
          <a:p>
            <a:r>
              <a:rPr lang="en-US" dirty="0"/>
              <a:t>Role Boundaries/Conflicts </a:t>
            </a:r>
          </a:p>
        </p:txBody>
      </p:sp>
      <p:pic>
        <p:nvPicPr>
          <p:cNvPr id="10" name="Picture 4" descr="http://4.bp.blogspot.com/-KygkrG3Fh4U/TaPnPDxR_8I/AAAAAAAAAf0/bf1ddf3BsX4/s320/barrier2.jpg">
            <a:extLst>
              <a:ext uri="{FF2B5EF4-FFF2-40B4-BE49-F238E27FC236}">
                <a16:creationId xmlns:a16="http://schemas.microsoft.com/office/drawing/2014/main" id="{138EC634-7F67-44DA-8E37-C40030342240}"/>
              </a:ext>
            </a:extLst>
          </p:cNvPr>
          <p:cNvPicPr>
            <a:picLocks noGrp="1" noChangeAspect="1" noChangeArrowheads="1"/>
          </p:cNvPicPr>
          <p:nvPr>
            <p:ph idx="1"/>
          </p:nvPr>
        </p:nvPicPr>
        <p:blipFill>
          <a:blip r:embed="rId2"/>
          <a:stretch>
            <a:fillRect/>
          </a:stretch>
        </p:blipFill>
        <p:spPr bwMode="auto">
          <a:xfrm>
            <a:off x="1488332" y="2276475"/>
            <a:ext cx="3048000" cy="2305050"/>
          </a:xfrm>
          <a:prstGeom prst="roundRect">
            <a:avLst>
              <a:gd name="adj" fmla="val 8594"/>
            </a:avLst>
          </a:prstGeom>
          <a:solidFill>
            <a:srgbClr val="FFFFFF">
              <a:shade val="85000"/>
            </a:srgbClr>
          </a:solidFill>
          <a:ln>
            <a:noFill/>
          </a:ln>
          <a:effectLst/>
        </p:spPr>
      </p:pic>
      <p:graphicFrame>
        <p:nvGraphicFramePr>
          <p:cNvPr id="8" name="Content Placeholder 5">
            <a:extLst>
              <a:ext uri="{FF2B5EF4-FFF2-40B4-BE49-F238E27FC236}">
                <a16:creationId xmlns:a16="http://schemas.microsoft.com/office/drawing/2014/main" id="{B3AE3171-5E9A-4BCB-B029-E085FFDAB8E4}"/>
              </a:ext>
            </a:extLst>
          </p:cNvPr>
          <p:cNvGraphicFramePr>
            <a:graphicFrameLocks noGrp="1"/>
          </p:cNvGraphicFramePr>
          <p:nvPr>
            <p:ph sz="half" idx="4294967295"/>
            <p:extLst>
              <p:ext uri="{D42A27DB-BD31-4B8C-83A1-F6EECF244321}">
                <p14:modId xmlns:p14="http://schemas.microsoft.com/office/powerpoint/2010/main" val="17901299"/>
              </p:ext>
            </p:extLst>
          </p:nvPr>
        </p:nvGraphicFramePr>
        <p:xfrm>
          <a:off x="5522068" y="1518427"/>
          <a:ext cx="5181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997231C6-CA36-4051-8446-E4622FD901D3}"/>
              </a:ext>
            </a:extLst>
          </p:cNvPr>
          <p:cNvSpPr txBox="1">
            <a:spLocks noChangeArrowheads="1"/>
          </p:cNvSpPr>
          <p:nvPr/>
        </p:nvSpPr>
        <p:spPr bwMode="auto">
          <a:xfrm>
            <a:off x="7149668" y="6362070"/>
            <a:ext cx="4624387" cy="261610"/>
          </a:xfrm>
          <a:prstGeom prst="rect">
            <a:avLst/>
          </a:prstGeom>
          <a:noFill/>
          <a:ln w="9525">
            <a:noFill/>
            <a:miter lim="800000"/>
            <a:headEnd/>
            <a:tailEnd/>
          </a:ln>
        </p:spPr>
        <p:txBody>
          <a:bodyPr>
            <a:spAutoFit/>
          </a:bodyPr>
          <a:lstStyle/>
          <a:p>
            <a:pPr algn="r"/>
            <a:r>
              <a:rPr lang="en-US" sz="1100" b="1" i="1" dirty="0">
                <a:solidFill>
                  <a:schemeClr val="accent4">
                    <a:lumMod val="75000"/>
                  </a:schemeClr>
                </a:solidFill>
              </a:rPr>
              <a:t>CMH - Advanced Medical interpreter Course AMI 2012</a:t>
            </a:r>
          </a:p>
        </p:txBody>
      </p:sp>
    </p:spTree>
    <p:extLst>
      <p:ext uri="{BB962C8B-B14F-4D97-AF65-F5344CB8AC3E}">
        <p14:creationId xmlns:p14="http://schemas.microsoft.com/office/powerpoint/2010/main" val="328060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CC4AB-1431-41C2-A645-D98094EC2553}"/>
              </a:ext>
            </a:extLst>
          </p:cNvPr>
          <p:cNvSpPr>
            <a:spLocks noGrp="1"/>
          </p:cNvSpPr>
          <p:nvPr>
            <p:ph type="title"/>
          </p:nvPr>
        </p:nvSpPr>
        <p:spPr>
          <a:xfrm>
            <a:off x="1524001" y="-1"/>
            <a:ext cx="9144000" cy="1356189"/>
          </a:xfrm>
        </p:spPr>
        <p:txBody>
          <a:bodyPr vert="horz" lIns="68580" tIns="34290" rIns="68580" bIns="34290" rtlCol="0" anchor="ctr">
            <a:normAutofit/>
          </a:bodyPr>
          <a:lstStyle/>
          <a:p>
            <a:r>
              <a:rPr lang="en-US" dirty="0">
                <a:latin typeface="+mj-lt"/>
              </a:rPr>
              <a:t>Facilitator Bio</a:t>
            </a:r>
          </a:p>
        </p:txBody>
      </p:sp>
      <p:sp>
        <p:nvSpPr>
          <p:cNvPr id="3" name="Content Placeholder 2">
            <a:extLst>
              <a:ext uri="{FF2B5EF4-FFF2-40B4-BE49-F238E27FC236}">
                <a16:creationId xmlns:a16="http://schemas.microsoft.com/office/drawing/2014/main" id="{55AD5A38-CFC9-419B-9AA5-D76237B0A74A}"/>
              </a:ext>
            </a:extLst>
          </p:cNvPr>
          <p:cNvSpPr>
            <a:spLocks noGrp="1"/>
          </p:cNvSpPr>
          <p:nvPr>
            <p:ph sz="half" idx="1"/>
          </p:nvPr>
        </p:nvSpPr>
        <p:spPr>
          <a:xfrm>
            <a:off x="1524001" y="1621504"/>
            <a:ext cx="5088672" cy="4384771"/>
          </a:xfrm>
        </p:spPr>
        <p:txBody>
          <a:bodyPr vert="horz" lIns="68580" tIns="34290" rIns="68580" bIns="34290" rtlCol="0" anchor="ctr">
            <a:normAutofit fontScale="92500" lnSpcReduction="10000"/>
          </a:bodyPr>
          <a:lstStyle/>
          <a:p>
            <a:pPr marL="0" fontAlgn="base"/>
            <a:r>
              <a:rPr lang="en-US" sz="2600" b="1" dirty="0"/>
              <a:t>Gaby Flores, MSM</a:t>
            </a:r>
          </a:p>
          <a:p>
            <a:pPr fontAlgn="base"/>
            <a:r>
              <a:rPr lang="en-US" sz="2600" dirty="0"/>
              <a:t>Director, Office of Equity &amp; Diversity​, Kansas City area hospital</a:t>
            </a:r>
          </a:p>
          <a:p>
            <a:pPr fontAlgn="base"/>
            <a:r>
              <a:rPr lang="en-US" sz="2600" dirty="0"/>
              <a:t>Bachelor’s in Cultural Anthropology; Master’s in Science of Management – focus in Healthcare Administration​</a:t>
            </a:r>
          </a:p>
          <a:p>
            <a:pPr fontAlgn="base"/>
            <a:r>
              <a:rPr lang="en-US" sz="2600" dirty="0"/>
              <a:t>25 years of experience in language access, diversity and inclusion ​</a:t>
            </a:r>
          </a:p>
          <a:p>
            <a:pPr fontAlgn="base"/>
            <a:r>
              <a:rPr lang="en-US" sz="2600" dirty="0"/>
              <a:t>Former CCHI Commissioner</a:t>
            </a:r>
          </a:p>
          <a:p>
            <a:pPr marL="0" indent="0" fontAlgn="base">
              <a:buNone/>
            </a:pPr>
            <a:endParaRPr lang="en-US" sz="1500" dirty="0"/>
          </a:p>
        </p:txBody>
      </p:sp>
      <p:pic>
        <p:nvPicPr>
          <p:cNvPr id="7" name="Content Placeholder 6" descr="A picture containing person, person, red, posing&#10;&#10;Description automatically generated">
            <a:extLst>
              <a:ext uri="{FF2B5EF4-FFF2-40B4-BE49-F238E27FC236}">
                <a16:creationId xmlns:a16="http://schemas.microsoft.com/office/drawing/2014/main" id="{FCD24091-8130-4FD5-AB73-44F446829BB6}"/>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7810" r="6810" b="-1"/>
          <a:stretch/>
        </p:blipFill>
        <p:spPr>
          <a:xfrm>
            <a:off x="8217988" y="2284921"/>
            <a:ext cx="3974012" cy="4573079"/>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pic>
        <p:nvPicPr>
          <p:cNvPr id="13" name="Picture 8" descr="http://xculture.org/wp-content/themes/xculture/Images/logo.jpg">
            <a:hlinkClick r:id="rId4"/>
            <a:extLst>
              <a:ext uri="{FF2B5EF4-FFF2-40B4-BE49-F238E27FC236}">
                <a16:creationId xmlns:a16="http://schemas.microsoft.com/office/drawing/2014/main" id="{A7DA9E63-7D1E-4F0D-9A8B-09DCA353B7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5933933"/>
            <a:ext cx="4107365" cy="32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513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BA73F7-78F1-4F25-8FE7-4F1A440B1924}"/>
              </a:ext>
            </a:extLst>
          </p:cNvPr>
          <p:cNvSpPr>
            <a:spLocks noGrp="1"/>
          </p:cNvSpPr>
          <p:nvPr>
            <p:ph type="title"/>
          </p:nvPr>
        </p:nvSpPr>
        <p:spPr/>
        <p:txBody>
          <a:bodyPr/>
          <a:lstStyle/>
          <a:p>
            <a:r>
              <a:rPr lang="en-US" dirty="0"/>
              <a:t>Reducing Stigma</a:t>
            </a:r>
          </a:p>
        </p:txBody>
      </p:sp>
      <p:sp>
        <p:nvSpPr>
          <p:cNvPr id="7" name="Content Placeholder 6">
            <a:extLst>
              <a:ext uri="{FF2B5EF4-FFF2-40B4-BE49-F238E27FC236}">
                <a16:creationId xmlns:a16="http://schemas.microsoft.com/office/drawing/2014/main" id="{C50603F8-9E00-4654-AC96-7AB455BA8E8A}"/>
              </a:ext>
            </a:extLst>
          </p:cNvPr>
          <p:cNvSpPr>
            <a:spLocks noGrp="1"/>
          </p:cNvSpPr>
          <p:nvPr>
            <p:ph idx="1"/>
          </p:nvPr>
        </p:nvSpPr>
        <p:spPr/>
        <p:txBody>
          <a:bodyPr>
            <a:normAutofit fontScale="85000" lnSpcReduction="20000"/>
          </a:bodyPr>
          <a:lstStyle/>
          <a:p>
            <a:pPr fontAlgn="base">
              <a:lnSpc>
                <a:spcPct val="100000"/>
              </a:lnSpc>
              <a:spcBef>
                <a:spcPct val="0"/>
              </a:spcBef>
              <a:spcAft>
                <a:spcPct val="0"/>
              </a:spcAft>
              <a:buSzTx/>
            </a:pPr>
            <a:r>
              <a:rPr lang="en-US" altLang="zh-CN" sz="3100" dirty="0">
                <a:solidFill>
                  <a:schemeClr val="tx1"/>
                </a:solidFill>
                <a:latin typeface="Arial" panose="020B0604020202020204" pitchFamily="34" charset="0"/>
                <a:ea typeface="SimSun" charset="-122"/>
                <a:cs typeface="Arial" panose="020B0604020202020204" pitchFamily="34" charset="0"/>
              </a:rPr>
              <a:t>It is imperative that the MH interpreter </a:t>
            </a:r>
            <a:r>
              <a:rPr lang="en-US" altLang="zh-CN" sz="3100" b="1" u="sng" dirty="0">
                <a:solidFill>
                  <a:schemeClr val="tx1"/>
                </a:solidFill>
                <a:latin typeface="Arial" panose="020B0604020202020204" pitchFamily="34" charset="0"/>
                <a:ea typeface="SimSun" charset="-122"/>
                <a:cs typeface="Arial" panose="020B0604020202020204" pitchFamily="34" charset="0"/>
              </a:rPr>
              <a:t>be aware of any biases </a:t>
            </a:r>
            <a:r>
              <a:rPr lang="en-US" altLang="zh-CN" sz="3100" dirty="0">
                <a:solidFill>
                  <a:schemeClr val="tx1"/>
                </a:solidFill>
                <a:latin typeface="Arial" panose="020B0604020202020204" pitchFamily="34" charset="0"/>
                <a:ea typeface="SimSun" charset="-122"/>
                <a:cs typeface="Arial" panose="020B0604020202020204" pitchFamily="34" charset="0"/>
              </a:rPr>
              <a:t>or prejudice he or she may have toward persons with mental illness, and be able to reject the mythology surrounding mental illness.  </a:t>
            </a:r>
          </a:p>
          <a:p>
            <a:pPr marL="0" lvl="0" indent="0" fontAlgn="base">
              <a:lnSpc>
                <a:spcPct val="100000"/>
              </a:lnSpc>
              <a:spcBef>
                <a:spcPct val="0"/>
              </a:spcBef>
              <a:spcAft>
                <a:spcPct val="0"/>
              </a:spcAft>
              <a:buSzTx/>
              <a:buNone/>
            </a:pPr>
            <a:endParaRPr lang="en-US" altLang="zh-CN" sz="3100" dirty="0">
              <a:solidFill>
                <a:schemeClr val="tx1"/>
              </a:solidFill>
              <a:latin typeface="Arial" panose="020B0604020202020204" pitchFamily="34" charset="0"/>
              <a:ea typeface="SimSun" charset="-122"/>
              <a:cs typeface="Arial" panose="020B0604020202020204" pitchFamily="34" charset="0"/>
            </a:endParaRPr>
          </a:p>
          <a:p>
            <a:pPr fontAlgn="base">
              <a:lnSpc>
                <a:spcPct val="100000"/>
              </a:lnSpc>
              <a:spcBef>
                <a:spcPct val="0"/>
              </a:spcBef>
              <a:spcAft>
                <a:spcPct val="0"/>
              </a:spcAft>
              <a:buSzTx/>
            </a:pPr>
            <a:r>
              <a:rPr lang="en-US" altLang="zh-CN" sz="3100" dirty="0">
                <a:solidFill>
                  <a:schemeClr val="tx1"/>
                </a:solidFill>
                <a:latin typeface="Arial" panose="020B0604020202020204" pitchFamily="34" charset="0"/>
                <a:ea typeface="SimSun" charset="-122"/>
                <a:cs typeface="Arial" panose="020B0604020202020204" pitchFamily="34" charset="0"/>
              </a:rPr>
              <a:t>The MH interpreter must understand the medical concept of mental illness, and that it is like any other medical condition with a biological basis.  </a:t>
            </a:r>
          </a:p>
          <a:p>
            <a:endParaRPr lang="en-US" altLang="zh-CN" sz="3100" b="1" dirty="0">
              <a:solidFill>
                <a:schemeClr val="tx1"/>
              </a:solidFill>
              <a:latin typeface="Arial" panose="020B0604020202020204" pitchFamily="34" charset="0"/>
              <a:ea typeface="SimSun" charset="-122"/>
              <a:cs typeface="Arial" panose="020B0604020202020204" pitchFamily="34" charset="0"/>
            </a:endParaRPr>
          </a:p>
          <a:p>
            <a:r>
              <a:rPr lang="en-US" altLang="zh-CN" sz="3100" dirty="0">
                <a:solidFill>
                  <a:schemeClr val="tx1"/>
                </a:solidFill>
                <a:latin typeface="Arial" panose="020B0604020202020204" pitchFamily="34" charset="0"/>
                <a:ea typeface="SimSun" charset="-122"/>
                <a:cs typeface="Arial" panose="020B0604020202020204" pitchFamily="34" charset="0"/>
              </a:rPr>
              <a:t>The interpreter needs to be able to contrast this with traditional beliefs that mental illness is the result of bad deeds, drugs or alcohol, poor parenting, or bad karma or fate.  Further, the interpreter must be aware that such conditions are treatable, and that the patient with a mental health diagnosis can go on to lead a meaningful and rich life. </a:t>
            </a:r>
            <a:endParaRPr lang="en-US" sz="3100" dirty="0">
              <a:solidFill>
                <a:schemeClr val="tx1"/>
              </a:solidFill>
              <a:latin typeface="Arial" panose="020B0604020202020204" pitchFamily="34" charset="0"/>
              <a:cs typeface="Arial" panose="020B0604020202020204" pitchFamily="34" charset="0"/>
            </a:endParaRPr>
          </a:p>
          <a:p>
            <a:endParaRPr lang="en-US" dirty="0"/>
          </a:p>
        </p:txBody>
      </p:sp>
      <p:sp>
        <p:nvSpPr>
          <p:cNvPr id="8" name="TextBox 7">
            <a:extLst>
              <a:ext uri="{FF2B5EF4-FFF2-40B4-BE49-F238E27FC236}">
                <a16:creationId xmlns:a16="http://schemas.microsoft.com/office/drawing/2014/main" id="{D8ECF9E2-A79A-49E4-B35F-DC391F23D015}"/>
              </a:ext>
            </a:extLst>
          </p:cNvPr>
          <p:cNvSpPr txBox="1">
            <a:spLocks noChangeArrowheads="1"/>
          </p:cNvSpPr>
          <p:nvPr/>
        </p:nvSpPr>
        <p:spPr bwMode="auto">
          <a:xfrm>
            <a:off x="7097958" y="6385292"/>
            <a:ext cx="4624387" cy="261610"/>
          </a:xfrm>
          <a:prstGeom prst="rect">
            <a:avLst/>
          </a:prstGeom>
          <a:noFill/>
          <a:ln w="9525">
            <a:noFill/>
            <a:miter lim="800000"/>
            <a:headEnd/>
            <a:tailEnd/>
          </a:ln>
        </p:spPr>
        <p:txBody>
          <a:bodyPr>
            <a:spAutoFit/>
          </a:bodyPr>
          <a:lstStyle/>
          <a:p>
            <a:pPr algn="r"/>
            <a:r>
              <a:rPr lang="en-US" sz="1100" b="1" i="1" dirty="0">
                <a:solidFill>
                  <a:schemeClr val="accent4">
                    <a:lumMod val="75000"/>
                  </a:schemeClr>
                </a:solidFill>
              </a:rPr>
              <a:t>CMH - Advanced Medical interpreter Course AMI 2012</a:t>
            </a:r>
          </a:p>
        </p:txBody>
      </p:sp>
    </p:spTree>
    <p:extLst>
      <p:ext uri="{BB962C8B-B14F-4D97-AF65-F5344CB8AC3E}">
        <p14:creationId xmlns:p14="http://schemas.microsoft.com/office/powerpoint/2010/main" val="3630616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6A4D7B7C-2242-5540-9814-EA60B9457BCC}"/>
              </a:ext>
              <a:ext uri="{C183D7F6-B498-43B3-948B-1728B52AA6E4}">
                <adec:decorative xmlns:adec="http://schemas.microsoft.com/office/drawing/2017/decorative" val="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8643" y="1458476"/>
            <a:ext cx="7717226" cy="5144817"/>
          </a:xfrm>
          <a:prstGeom prst="rect">
            <a:avLst/>
          </a:prstGeom>
          <a:ln>
            <a:noFill/>
          </a:ln>
          <a:effectLst>
            <a:outerShdw blurRad="292100" dist="139700" dir="2700000" algn="tl" rotWithShape="0">
              <a:srgbClr val="333333">
                <a:alpha val="65000"/>
              </a:srgbClr>
            </a:outerShdw>
          </a:effectLst>
        </p:spPr>
      </p:pic>
      <p:sp>
        <p:nvSpPr>
          <p:cNvPr id="15" name="Title 14">
            <a:extLst>
              <a:ext uri="{FF2B5EF4-FFF2-40B4-BE49-F238E27FC236}">
                <a16:creationId xmlns:a16="http://schemas.microsoft.com/office/drawing/2014/main" id="{3D199817-DF0D-4108-AFBF-3A252ED9CE5D}"/>
              </a:ext>
            </a:extLst>
          </p:cNvPr>
          <p:cNvSpPr>
            <a:spLocks noGrp="1"/>
          </p:cNvSpPr>
          <p:nvPr>
            <p:ph type="title"/>
          </p:nvPr>
        </p:nvSpPr>
        <p:spPr>
          <a:xfrm>
            <a:off x="517718" y="132912"/>
            <a:ext cx="10515600" cy="1325564"/>
          </a:xfrm>
        </p:spPr>
        <p:txBody>
          <a:bodyPr>
            <a:normAutofit/>
          </a:bodyPr>
          <a:lstStyle/>
          <a:p>
            <a:pPr algn="ctr"/>
            <a:r>
              <a:rPr lang="en-US" sz="4800" b="1" dirty="0"/>
              <a:t>15-Minute Stretch</a:t>
            </a:r>
          </a:p>
        </p:txBody>
      </p:sp>
    </p:spTree>
    <p:extLst>
      <p:ext uri="{BB962C8B-B14F-4D97-AF65-F5344CB8AC3E}">
        <p14:creationId xmlns:p14="http://schemas.microsoft.com/office/powerpoint/2010/main" val="1854878414"/>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84947C4-2B9F-4EC6-AD2B-A9A482FAA958}"/>
              </a:ext>
            </a:extLst>
          </p:cNvPr>
          <p:cNvSpPr>
            <a:spLocks noGrp="1"/>
          </p:cNvSpPr>
          <p:nvPr>
            <p:ph type="body" sz="quarter" idx="1"/>
          </p:nvPr>
        </p:nvSpPr>
        <p:spPr/>
        <p:txBody>
          <a:bodyPr/>
          <a:lstStyle/>
          <a:p>
            <a:endParaRPr lang="en-US" dirty="0"/>
          </a:p>
        </p:txBody>
      </p:sp>
      <p:sp>
        <p:nvSpPr>
          <p:cNvPr id="6" name="Title 5">
            <a:extLst>
              <a:ext uri="{FF2B5EF4-FFF2-40B4-BE49-F238E27FC236}">
                <a16:creationId xmlns:a16="http://schemas.microsoft.com/office/drawing/2014/main" id="{C743419D-93D4-4483-A5F0-EFDDE24C32B8}"/>
              </a:ext>
            </a:extLst>
          </p:cNvPr>
          <p:cNvSpPr>
            <a:spLocks noGrp="1"/>
          </p:cNvSpPr>
          <p:nvPr>
            <p:ph type="title"/>
          </p:nvPr>
        </p:nvSpPr>
        <p:spPr/>
        <p:txBody>
          <a:bodyPr/>
          <a:lstStyle/>
          <a:p>
            <a:r>
              <a:rPr lang="en-US" dirty="0"/>
              <a:t>Treatment</a:t>
            </a:r>
          </a:p>
        </p:txBody>
      </p:sp>
      <p:pic>
        <p:nvPicPr>
          <p:cNvPr id="4" name="Picture 2" descr="Here's a mental health workout that's as simple as ABC">
            <a:extLst>
              <a:ext uri="{FF2B5EF4-FFF2-40B4-BE49-F238E27FC236}">
                <a16:creationId xmlns:a16="http://schemas.microsoft.com/office/drawing/2014/main" id="{F78EF28E-ADB3-440B-841C-26A0A7CA3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5141" y="2660240"/>
            <a:ext cx="47244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309126"/>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0C61A0-4A87-490E-8763-3B6BCDC2CD68}"/>
              </a:ext>
            </a:extLst>
          </p:cNvPr>
          <p:cNvSpPr>
            <a:spLocks noGrp="1"/>
          </p:cNvSpPr>
          <p:nvPr>
            <p:ph type="title"/>
          </p:nvPr>
        </p:nvSpPr>
        <p:spPr/>
        <p:txBody>
          <a:bodyPr/>
          <a:lstStyle/>
          <a:p>
            <a:endParaRPr lang="en-US"/>
          </a:p>
        </p:txBody>
      </p:sp>
      <p:graphicFrame>
        <p:nvGraphicFramePr>
          <p:cNvPr id="8" name="Content Placeholder 7">
            <a:extLst>
              <a:ext uri="{FF2B5EF4-FFF2-40B4-BE49-F238E27FC236}">
                <a16:creationId xmlns:a16="http://schemas.microsoft.com/office/drawing/2014/main" id="{97A9ECD0-EDDF-41C7-8BF7-8CACD76D094D}"/>
              </a:ext>
            </a:extLst>
          </p:cNvPr>
          <p:cNvGraphicFramePr>
            <a:graphicFrameLocks noGrp="1"/>
          </p:cNvGraphicFramePr>
          <p:nvPr>
            <p:ph idx="1"/>
            <p:extLst>
              <p:ext uri="{D42A27DB-BD31-4B8C-83A1-F6EECF244321}">
                <p14:modId xmlns:p14="http://schemas.microsoft.com/office/powerpoint/2010/main" val="209182780"/>
              </p:ext>
            </p:extLst>
          </p:nvPr>
        </p:nvGraphicFramePr>
        <p:xfrm>
          <a:off x="830094" y="808762"/>
          <a:ext cx="10737715" cy="5457285"/>
        </p:xfrm>
        <a:graphic>
          <a:graphicData uri="http://schemas.openxmlformats.org/drawingml/2006/table">
            <a:tbl>
              <a:tblPr firstRow="1" firstCol="1" bandRow="1">
                <a:tableStyleId>{5C22544A-7EE6-4342-B048-85BDC9FD1C3A}</a:tableStyleId>
              </a:tblPr>
              <a:tblGrid>
                <a:gridCol w="2585936">
                  <a:extLst>
                    <a:ext uri="{9D8B030D-6E8A-4147-A177-3AD203B41FA5}">
                      <a16:colId xmlns:a16="http://schemas.microsoft.com/office/drawing/2014/main" val="1077868765"/>
                    </a:ext>
                  </a:extLst>
                </a:gridCol>
                <a:gridCol w="3064213">
                  <a:extLst>
                    <a:ext uri="{9D8B030D-6E8A-4147-A177-3AD203B41FA5}">
                      <a16:colId xmlns:a16="http://schemas.microsoft.com/office/drawing/2014/main" val="396776570"/>
                    </a:ext>
                  </a:extLst>
                </a:gridCol>
                <a:gridCol w="5087566">
                  <a:extLst>
                    <a:ext uri="{9D8B030D-6E8A-4147-A177-3AD203B41FA5}">
                      <a16:colId xmlns:a16="http://schemas.microsoft.com/office/drawing/2014/main" val="3791012477"/>
                    </a:ext>
                  </a:extLst>
                </a:gridCol>
              </a:tblGrid>
              <a:tr h="196094">
                <a:tc>
                  <a:txBody>
                    <a:bodyPr/>
                    <a:lstStyle/>
                    <a:p>
                      <a:pPr marL="0" marR="0" algn="ctr">
                        <a:lnSpc>
                          <a:spcPct val="115000"/>
                        </a:lnSpc>
                        <a:spcBef>
                          <a:spcPts val="0"/>
                        </a:spcBef>
                        <a:spcAft>
                          <a:spcPts val="1000"/>
                        </a:spcAft>
                      </a:pPr>
                      <a:r>
                        <a:rPr lang="en-US" sz="1200" baseline="0">
                          <a:effectLst/>
                        </a:rPr>
                        <a:t>TITLE/DESCRIPTION </a:t>
                      </a:r>
                      <a:endParaRPr lang="en-US" sz="1200" baseline="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tc>
                  <a:txBody>
                    <a:bodyPr/>
                    <a:lstStyle/>
                    <a:p>
                      <a:pPr marL="0" marR="0" algn="ctr">
                        <a:lnSpc>
                          <a:spcPct val="115000"/>
                        </a:lnSpc>
                        <a:spcBef>
                          <a:spcPts val="0"/>
                        </a:spcBef>
                        <a:spcAft>
                          <a:spcPts val="1000"/>
                        </a:spcAft>
                      </a:pP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tc>
                  <a:txBody>
                    <a:bodyPr/>
                    <a:lstStyle/>
                    <a:p>
                      <a:pPr marL="0" marR="0" algn="ctr">
                        <a:lnSpc>
                          <a:spcPct val="115000"/>
                        </a:lnSpc>
                        <a:spcBef>
                          <a:spcPts val="0"/>
                        </a:spcBef>
                        <a:spcAft>
                          <a:spcPts val="1000"/>
                        </a:spcAft>
                      </a:pPr>
                      <a:r>
                        <a:rPr lang="en-US" sz="1200" baseline="0" dirty="0">
                          <a:effectLst/>
                        </a:rPr>
                        <a:t>FUNCTION</a:t>
                      </a: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extLst>
                  <a:ext uri="{0D108BD9-81ED-4DB2-BD59-A6C34878D82A}">
                    <a16:rowId xmlns:a16="http://schemas.microsoft.com/office/drawing/2014/main" val="1468430234"/>
                  </a:ext>
                </a:extLst>
              </a:tr>
              <a:tr h="685858">
                <a:tc>
                  <a:txBody>
                    <a:bodyPr/>
                    <a:lstStyle/>
                    <a:p>
                      <a:pPr marL="0" marR="0" algn="l">
                        <a:lnSpc>
                          <a:spcPct val="100000"/>
                        </a:lnSpc>
                        <a:spcBef>
                          <a:spcPts val="0"/>
                        </a:spcBef>
                        <a:spcAft>
                          <a:spcPts val="0"/>
                        </a:spcAft>
                      </a:pPr>
                      <a:r>
                        <a:rPr lang="en-US" sz="1200" baseline="0" dirty="0">
                          <a:effectLst/>
                        </a:rPr>
                        <a:t> Psychiatrist (MD)</a:t>
                      </a:r>
                    </a:p>
                  </a:txBody>
                  <a:tcPr marL="30446" marR="30446"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effectLst/>
                        </a:rPr>
                        <a:t>Medical doctor specializing in the medical and chemical treatment of mental   health disorders</a:t>
                      </a: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tc>
                  <a:txBody>
                    <a:bodyPr/>
                    <a:lstStyle/>
                    <a:p>
                      <a:pPr marL="0" marR="0" algn="l">
                        <a:lnSpc>
                          <a:spcPct val="100000"/>
                        </a:lnSpc>
                        <a:spcBef>
                          <a:spcPts val="0"/>
                        </a:spcBef>
                        <a:spcAft>
                          <a:spcPts val="0"/>
                        </a:spcAft>
                      </a:pPr>
                      <a:r>
                        <a:rPr lang="en-US" sz="1200" baseline="0" dirty="0">
                          <a:effectLst/>
                        </a:rPr>
                        <a:t>Makes official diagnosis, prescribes medication, monitors medication. Works closely with case manager or therapist (if part of treatment plan). Signs off on   involuntary commitments, admits/releases patients from inpatient facilities.</a:t>
                      </a: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extLst>
                  <a:ext uri="{0D108BD9-81ED-4DB2-BD59-A6C34878D82A}">
                    <a16:rowId xmlns:a16="http://schemas.microsoft.com/office/drawing/2014/main" val="3064337134"/>
                  </a:ext>
                </a:extLst>
              </a:tr>
              <a:tr h="680936">
                <a:tc>
                  <a:txBody>
                    <a:bodyPr/>
                    <a:lstStyle/>
                    <a:p>
                      <a:pPr marL="0" marR="0" algn="l">
                        <a:lnSpc>
                          <a:spcPct val="100000"/>
                        </a:lnSpc>
                        <a:spcBef>
                          <a:spcPts val="0"/>
                        </a:spcBef>
                        <a:spcAft>
                          <a:spcPts val="0"/>
                        </a:spcAft>
                      </a:pPr>
                      <a:r>
                        <a:rPr lang="en-US" sz="1200" baseline="0" dirty="0">
                          <a:effectLst/>
                        </a:rPr>
                        <a:t> Psychologist (PhD,  PsyD, EdD) </a:t>
                      </a:r>
                    </a:p>
                  </a:txBody>
                  <a:tcPr marL="30446" marR="30446"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effectLst/>
                        </a:rPr>
                        <a:t>A mental   health professional that has completed a Doctorate.</a:t>
                      </a: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0000"/>
                        </a:lnSpc>
                        <a:spcBef>
                          <a:spcPts val="0"/>
                        </a:spcBef>
                        <a:spcAft>
                          <a:spcPts val="0"/>
                        </a:spcAft>
                      </a:pP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tc>
                  <a:txBody>
                    <a:bodyPr/>
                    <a:lstStyle/>
                    <a:p>
                      <a:pPr marL="0" marR="0" algn="l">
                        <a:lnSpc>
                          <a:spcPct val="100000"/>
                        </a:lnSpc>
                        <a:spcBef>
                          <a:spcPts val="0"/>
                        </a:spcBef>
                        <a:spcAft>
                          <a:spcPts val="0"/>
                        </a:spcAft>
                      </a:pPr>
                      <a:r>
                        <a:rPr lang="en-US" sz="1200" baseline="0" dirty="0">
                          <a:effectLst/>
                        </a:rPr>
                        <a:t>Assist  clients in understanding and managing symptoms. May also be researchers or  specialize in a specific subgroup, such as neuropsychology. May provide   therapy.</a:t>
                      </a: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extLst>
                  <a:ext uri="{0D108BD9-81ED-4DB2-BD59-A6C34878D82A}">
                    <a16:rowId xmlns:a16="http://schemas.microsoft.com/office/drawing/2014/main" val="1416409535"/>
                  </a:ext>
                </a:extLst>
              </a:tr>
              <a:tr h="476655">
                <a:tc>
                  <a:txBody>
                    <a:bodyPr/>
                    <a:lstStyle/>
                    <a:p>
                      <a:pPr marL="0" marR="0" algn="l">
                        <a:lnSpc>
                          <a:spcPct val="100000"/>
                        </a:lnSpc>
                        <a:spcBef>
                          <a:spcPts val="0"/>
                        </a:spcBef>
                        <a:spcAft>
                          <a:spcPts val="0"/>
                        </a:spcAft>
                      </a:pPr>
                      <a:r>
                        <a:rPr lang="en-US" sz="1200" baseline="0" dirty="0">
                          <a:effectLst/>
                        </a:rPr>
                        <a:t> Psychiatric Mental Health Nurse Practitioner   (PMHNP) </a:t>
                      </a:r>
                    </a:p>
                    <a:p>
                      <a:pPr marL="0" marR="0" algn="l">
                        <a:lnSpc>
                          <a:spcPct val="100000"/>
                        </a:lnSpc>
                        <a:spcBef>
                          <a:spcPts val="0"/>
                        </a:spcBef>
                        <a:spcAft>
                          <a:spcPts val="0"/>
                        </a:spcAft>
                      </a:pPr>
                      <a:r>
                        <a:rPr lang="en-US" sz="1200" baseline="0" dirty="0">
                          <a:effectLst/>
                        </a:rPr>
                        <a:t> </a:t>
                      </a: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effectLst/>
                        </a:rPr>
                        <a:t>Licensed professional nurse with a master’s degree in   nursing.</a:t>
                      </a:r>
                    </a:p>
                    <a:p>
                      <a:pPr marL="0" marR="0" algn="l">
                        <a:lnSpc>
                          <a:spcPct val="100000"/>
                        </a:lnSpc>
                        <a:spcBef>
                          <a:spcPts val="0"/>
                        </a:spcBef>
                        <a:spcAft>
                          <a:spcPts val="0"/>
                        </a:spcAft>
                      </a:pP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tc>
                  <a:txBody>
                    <a:bodyPr/>
                    <a:lstStyle/>
                    <a:p>
                      <a:pPr marL="0" marR="0" algn="l">
                        <a:lnSpc>
                          <a:spcPct val="100000"/>
                        </a:lnSpc>
                        <a:spcBef>
                          <a:spcPts val="0"/>
                        </a:spcBef>
                        <a:spcAft>
                          <a:spcPts val="0"/>
                        </a:spcAft>
                      </a:pPr>
                      <a:r>
                        <a:rPr lang="en-US" sz="1200" baseline="0" dirty="0">
                          <a:effectLst/>
                        </a:rPr>
                        <a:t>Assist mental health patients in homes, clinics, may administer or manage medication in cooperation with the psychiatrist.</a:t>
                      </a: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extLst>
                  <a:ext uri="{0D108BD9-81ED-4DB2-BD59-A6C34878D82A}">
                    <a16:rowId xmlns:a16="http://schemas.microsoft.com/office/drawing/2014/main" val="1261707431"/>
                  </a:ext>
                </a:extLst>
              </a:tr>
              <a:tr h="715956">
                <a:tc>
                  <a:txBody>
                    <a:bodyPr/>
                    <a:lstStyle/>
                    <a:p>
                      <a:pPr marL="0" marR="0" algn="l">
                        <a:lnSpc>
                          <a:spcPct val="100000"/>
                        </a:lnSpc>
                        <a:spcBef>
                          <a:spcPts val="0"/>
                        </a:spcBef>
                        <a:spcAft>
                          <a:spcPts val="0"/>
                        </a:spcAft>
                      </a:pPr>
                      <a:r>
                        <a:rPr lang="en-US" sz="1200" baseline="0" dirty="0">
                          <a:effectLst/>
                        </a:rPr>
                        <a:t> Licensed Professional Counselor (LPC)</a:t>
                      </a: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tc>
                  <a:txBody>
                    <a:bodyPr/>
                    <a:lstStyle/>
                    <a:p>
                      <a:pPr marL="0" marR="0" algn="l">
                        <a:lnSpc>
                          <a:spcPct val="100000"/>
                        </a:lnSpc>
                        <a:spcBef>
                          <a:spcPts val="0"/>
                        </a:spcBef>
                        <a:spcAft>
                          <a:spcPts val="0"/>
                        </a:spcAft>
                      </a:pPr>
                      <a:r>
                        <a:rPr lang="en-US" sz="1200" baseline="0" dirty="0">
                          <a:effectLst/>
                        </a:rPr>
                        <a:t>Master’s degree in professional counseling, accompanied   with supervised practical experience, licensed by the State.</a:t>
                      </a: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tc>
                  <a:txBody>
                    <a:bodyPr/>
                    <a:lstStyle/>
                    <a:p>
                      <a:pPr marL="0" marR="0" algn="l">
                        <a:lnSpc>
                          <a:spcPct val="100000"/>
                        </a:lnSpc>
                        <a:spcBef>
                          <a:spcPts val="0"/>
                        </a:spcBef>
                        <a:spcAft>
                          <a:spcPts val="0"/>
                        </a:spcAft>
                      </a:pPr>
                      <a:r>
                        <a:rPr lang="en-US" sz="1200" baseline="0" dirty="0">
                          <a:effectLst/>
                        </a:rPr>
                        <a:t>Provide individual or group cognitive therapy, devise treatment plans to resolve issues.</a:t>
                      </a: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extLst>
                  <a:ext uri="{0D108BD9-81ED-4DB2-BD59-A6C34878D82A}">
                    <a16:rowId xmlns:a16="http://schemas.microsoft.com/office/drawing/2014/main" val="4019916651"/>
                  </a:ext>
                </a:extLst>
              </a:tr>
              <a:tr h="564204">
                <a:tc>
                  <a:txBody>
                    <a:bodyPr/>
                    <a:lstStyle/>
                    <a:p>
                      <a:pPr marL="0" marR="0" algn="l">
                        <a:lnSpc>
                          <a:spcPct val="100000"/>
                        </a:lnSpc>
                        <a:spcBef>
                          <a:spcPts val="0"/>
                        </a:spcBef>
                        <a:spcAft>
                          <a:spcPts val="0"/>
                        </a:spcAft>
                      </a:pPr>
                      <a:r>
                        <a:rPr lang="en-US" sz="1200" baseline="0" dirty="0">
                          <a:effectLst/>
                        </a:rPr>
                        <a:t> Licensed Mental Health Counselor   (LMHC) </a:t>
                      </a:r>
                    </a:p>
                  </a:txBody>
                  <a:tcPr marL="30446" marR="30446"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effectLst/>
                        </a:rPr>
                        <a:t>Licensed by State to provide services (requirements vary   by State).</a:t>
                      </a: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0000"/>
                        </a:lnSpc>
                        <a:spcBef>
                          <a:spcPts val="0"/>
                        </a:spcBef>
                        <a:spcAft>
                          <a:spcPts val="0"/>
                        </a:spcAft>
                      </a:pP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tc>
                  <a:txBody>
                    <a:bodyPr/>
                    <a:lstStyle/>
                    <a:p>
                      <a:pPr marL="0" marR="0" algn="l">
                        <a:lnSpc>
                          <a:spcPct val="100000"/>
                        </a:lnSpc>
                        <a:spcBef>
                          <a:spcPts val="0"/>
                        </a:spcBef>
                        <a:spcAft>
                          <a:spcPts val="0"/>
                        </a:spcAft>
                      </a:pPr>
                      <a:r>
                        <a:rPr lang="en-US" sz="1200" baseline="0" dirty="0">
                          <a:effectLst/>
                        </a:rPr>
                        <a:t>Assist clients in setting goals and action plans in order to resolve emotional or mental impairment.</a:t>
                      </a: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extLst>
                  <a:ext uri="{0D108BD9-81ED-4DB2-BD59-A6C34878D82A}">
                    <a16:rowId xmlns:a16="http://schemas.microsoft.com/office/drawing/2014/main" val="920591646"/>
                  </a:ext>
                </a:extLst>
              </a:tr>
              <a:tr h="573932">
                <a:tc>
                  <a:txBody>
                    <a:bodyPr/>
                    <a:lstStyle/>
                    <a:p>
                      <a:pPr marL="0" marR="0" algn="l">
                        <a:lnSpc>
                          <a:spcPct val="100000"/>
                        </a:lnSpc>
                        <a:spcBef>
                          <a:spcPts val="0"/>
                        </a:spcBef>
                        <a:spcAft>
                          <a:spcPts val="0"/>
                        </a:spcAft>
                      </a:pPr>
                      <a:r>
                        <a:rPr lang="en-US" sz="1200" baseline="0" dirty="0">
                          <a:effectLst/>
                        </a:rPr>
                        <a:t> Licensed Independent Clinical Social   worker </a:t>
                      </a:r>
                    </a:p>
                  </a:txBody>
                  <a:tcPr marL="30446" marR="30446"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effectLst/>
                        </a:rPr>
                        <a:t>Licensed by State to make independent clinical decisions in hospital/medical center.</a:t>
                      </a: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0000"/>
                        </a:lnSpc>
                        <a:spcBef>
                          <a:spcPts val="0"/>
                        </a:spcBef>
                        <a:spcAft>
                          <a:spcPts val="0"/>
                        </a:spcAft>
                      </a:pP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tc>
                  <a:txBody>
                    <a:bodyPr/>
                    <a:lstStyle/>
                    <a:p>
                      <a:pPr marL="0" marR="0" algn="l">
                        <a:lnSpc>
                          <a:spcPct val="100000"/>
                        </a:lnSpc>
                        <a:spcBef>
                          <a:spcPts val="0"/>
                        </a:spcBef>
                        <a:spcAft>
                          <a:spcPts val="0"/>
                        </a:spcAft>
                      </a:pPr>
                      <a:r>
                        <a:rPr lang="en-US" sz="1200" baseline="0" dirty="0">
                          <a:effectLst/>
                        </a:rPr>
                        <a:t>Makes clinical decisions in hospitals/medical centers, assists doctors and psychiatrists in diagnosis and treatment.</a:t>
                      </a: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extLst>
                  <a:ext uri="{0D108BD9-81ED-4DB2-BD59-A6C34878D82A}">
                    <a16:rowId xmlns:a16="http://schemas.microsoft.com/office/drawing/2014/main" val="1773377304"/>
                  </a:ext>
                </a:extLst>
              </a:tr>
              <a:tr h="687062">
                <a:tc>
                  <a:txBody>
                    <a:bodyPr/>
                    <a:lstStyle/>
                    <a:p>
                      <a:pPr marL="0" marR="0" algn="l">
                        <a:lnSpc>
                          <a:spcPct val="100000"/>
                        </a:lnSpc>
                        <a:spcBef>
                          <a:spcPts val="0"/>
                        </a:spcBef>
                        <a:spcAft>
                          <a:spcPts val="0"/>
                        </a:spcAft>
                      </a:pPr>
                      <a:r>
                        <a:rPr lang="en-US" sz="1200" baseline="0" dirty="0">
                          <a:effectLst/>
                        </a:rPr>
                        <a:t> Licensed Master Social Workers  (LMSW)</a:t>
                      </a: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tc>
                  <a:txBody>
                    <a:bodyPr/>
                    <a:lstStyle/>
                    <a:p>
                      <a:pPr marL="0" marR="0" algn="l">
                        <a:lnSpc>
                          <a:spcPct val="100000"/>
                        </a:lnSpc>
                        <a:spcBef>
                          <a:spcPts val="0"/>
                        </a:spcBef>
                        <a:spcAft>
                          <a:spcPts val="0"/>
                        </a:spcAft>
                      </a:pPr>
                      <a:r>
                        <a:rPr lang="en-US" sz="1200" baseline="0" dirty="0">
                          <a:effectLst/>
                        </a:rPr>
                        <a:t>Master’s degree in Social Work.</a:t>
                      </a: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tc>
                  <a:txBody>
                    <a:bodyPr/>
                    <a:lstStyle/>
                    <a:p>
                      <a:pPr marL="0" marR="0" algn="l">
                        <a:lnSpc>
                          <a:spcPct val="100000"/>
                        </a:lnSpc>
                        <a:spcBef>
                          <a:spcPts val="0"/>
                        </a:spcBef>
                        <a:spcAft>
                          <a:spcPts val="0"/>
                        </a:spcAft>
                      </a:pPr>
                      <a:r>
                        <a:rPr lang="en-US" sz="1200" baseline="0" dirty="0">
                          <a:effectLst/>
                        </a:rPr>
                        <a:t>Handles   caseloads of families, manage client files and handle referrals, advocate,   help client arrange for support systems. May also be referred to as “case   manager.”</a:t>
                      </a: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extLst>
                  <a:ext uri="{0D108BD9-81ED-4DB2-BD59-A6C34878D82A}">
                    <a16:rowId xmlns:a16="http://schemas.microsoft.com/office/drawing/2014/main" val="1264987155"/>
                  </a:ext>
                </a:extLst>
              </a:tr>
              <a:tr h="802704">
                <a:tc>
                  <a:txBody>
                    <a:bodyPr/>
                    <a:lstStyle/>
                    <a:p>
                      <a:pPr marL="0" marR="0" algn="l">
                        <a:lnSpc>
                          <a:spcPct val="100000"/>
                        </a:lnSpc>
                        <a:spcBef>
                          <a:spcPts val="0"/>
                        </a:spcBef>
                        <a:spcAft>
                          <a:spcPts val="0"/>
                        </a:spcAft>
                      </a:pPr>
                      <a:r>
                        <a:rPr lang="en-US" sz="1200" baseline="0" dirty="0">
                          <a:effectLst/>
                        </a:rPr>
                        <a:t> Licensed Clinical Social Work (LCSW) </a:t>
                      </a: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tc>
                  <a:txBody>
                    <a:bodyPr/>
                    <a:lstStyle/>
                    <a:p>
                      <a:pPr marL="0" marR="0" algn="l">
                        <a:lnSpc>
                          <a:spcPct val="100000"/>
                        </a:lnSpc>
                        <a:spcBef>
                          <a:spcPts val="0"/>
                        </a:spcBef>
                        <a:spcAft>
                          <a:spcPts val="0"/>
                        </a:spcAft>
                      </a:pPr>
                      <a:r>
                        <a:rPr lang="en-US" sz="1200" baseline="0" dirty="0">
                          <a:effectLst/>
                        </a:rPr>
                        <a:t>Master degree in mental health, with a focus on the clinical aspects,   achieved with supervised postgraduate practice. Higher designation than LMSW.</a:t>
                      </a: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tc>
                  <a:txBody>
                    <a:bodyPr/>
                    <a:lstStyle/>
                    <a:p>
                      <a:pPr marL="0" marR="0" algn="l">
                        <a:lnSpc>
                          <a:spcPct val="100000"/>
                        </a:lnSpc>
                        <a:spcBef>
                          <a:spcPts val="0"/>
                        </a:spcBef>
                        <a:spcAft>
                          <a:spcPts val="0"/>
                        </a:spcAft>
                      </a:pPr>
                      <a:r>
                        <a:rPr lang="en-US" sz="1200" baseline="0" dirty="0">
                          <a:effectLst/>
                        </a:rPr>
                        <a:t>Duties may be similar to that of a Social Worker, but on a larger scale, for  example, focusing on the well-being of an entire population</a:t>
                      </a:r>
                      <a:endParaRPr lang="en-US"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30446" marR="30446" marT="0" marB="0"/>
                </a:tc>
                <a:extLst>
                  <a:ext uri="{0D108BD9-81ED-4DB2-BD59-A6C34878D82A}">
                    <a16:rowId xmlns:a16="http://schemas.microsoft.com/office/drawing/2014/main" val="1491795515"/>
                  </a:ext>
                </a:extLst>
              </a:tr>
            </a:tbl>
          </a:graphicData>
        </a:graphic>
      </p:graphicFrame>
      <p:sp>
        <p:nvSpPr>
          <p:cNvPr id="4" name="Rectangle 3">
            <a:extLst>
              <a:ext uri="{FF2B5EF4-FFF2-40B4-BE49-F238E27FC236}">
                <a16:creationId xmlns:a16="http://schemas.microsoft.com/office/drawing/2014/main" id="{3ED00A9B-6597-403D-9892-B17825735203}"/>
              </a:ext>
            </a:extLst>
          </p:cNvPr>
          <p:cNvSpPr/>
          <p:nvPr/>
        </p:nvSpPr>
        <p:spPr>
          <a:xfrm>
            <a:off x="8441698" y="6308209"/>
            <a:ext cx="3312061" cy="369332"/>
          </a:xfrm>
          <a:prstGeom prst="rect">
            <a:avLst/>
          </a:prstGeom>
        </p:spPr>
        <p:txBody>
          <a:bodyPr wrap="none">
            <a:spAutoFit/>
          </a:bodyPr>
          <a:lstStyle/>
          <a:p>
            <a:r>
              <a:rPr lang="en-US" b="1" dirty="0">
                <a:solidFill>
                  <a:srgbClr val="C00000"/>
                </a:solidFill>
              </a:rPr>
              <a:t>American Psychiatric Association</a:t>
            </a:r>
          </a:p>
        </p:txBody>
      </p:sp>
    </p:spTree>
    <p:extLst>
      <p:ext uri="{BB962C8B-B14F-4D97-AF65-F5344CB8AC3E}">
        <p14:creationId xmlns:p14="http://schemas.microsoft.com/office/powerpoint/2010/main" val="602010198"/>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6384-96F2-44B8-A5E6-813AC6516EB4}"/>
              </a:ext>
            </a:extLst>
          </p:cNvPr>
          <p:cNvSpPr>
            <a:spLocks noGrp="1"/>
          </p:cNvSpPr>
          <p:nvPr>
            <p:ph type="title"/>
          </p:nvPr>
        </p:nvSpPr>
        <p:spPr/>
        <p:txBody>
          <a:bodyPr/>
          <a:lstStyle/>
          <a:p>
            <a:r>
              <a:rPr lang="en-US" dirty="0"/>
              <a:t>Harvard’s Approach</a:t>
            </a:r>
          </a:p>
        </p:txBody>
      </p:sp>
      <p:graphicFrame>
        <p:nvGraphicFramePr>
          <p:cNvPr id="4" name="Table 4">
            <a:extLst>
              <a:ext uri="{FF2B5EF4-FFF2-40B4-BE49-F238E27FC236}">
                <a16:creationId xmlns:a16="http://schemas.microsoft.com/office/drawing/2014/main" id="{A431A187-1EBE-4BC4-A133-8E6530B8C57A}"/>
              </a:ext>
            </a:extLst>
          </p:cNvPr>
          <p:cNvGraphicFramePr>
            <a:graphicFrameLocks noGrp="1"/>
          </p:cNvGraphicFramePr>
          <p:nvPr>
            <p:ph idx="1"/>
          </p:nvPr>
        </p:nvGraphicFramePr>
        <p:xfrm>
          <a:off x="2152650" y="1764830"/>
          <a:ext cx="7886700" cy="3718560"/>
        </p:xfrm>
        <a:graphic>
          <a:graphicData uri="http://schemas.openxmlformats.org/drawingml/2006/table">
            <a:tbl>
              <a:tblPr firstRow="1" bandRow="1">
                <a:tableStyleId>{5C22544A-7EE6-4342-B048-85BDC9FD1C3A}</a:tableStyleId>
              </a:tblPr>
              <a:tblGrid>
                <a:gridCol w="172073">
                  <a:extLst>
                    <a:ext uri="{9D8B030D-6E8A-4147-A177-3AD203B41FA5}">
                      <a16:colId xmlns:a16="http://schemas.microsoft.com/office/drawing/2014/main" val="3545212873"/>
                    </a:ext>
                  </a:extLst>
                </a:gridCol>
                <a:gridCol w="1323260">
                  <a:extLst>
                    <a:ext uri="{9D8B030D-6E8A-4147-A177-3AD203B41FA5}">
                      <a16:colId xmlns:a16="http://schemas.microsoft.com/office/drawing/2014/main" val="1576321393"/>
                    </a:ext>
                  </a:extLst>
                </a:gridCol>
                <a:gridCol w="6391367">
                  <a:extLst>
                    <a:ext uri="{9D8B030D-6E8A-4147-A177-3AD203B41FA5}">
                      <a16:colId xmlns:a16="http://schemas.microsoft.com/office/drawing/2014/main" val="4174825475"/>
                    </a:ext>
                  </a:extLst>
                </a:gridCol>
              </a:tblGrid>
              <a:tr h="278130">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654473180"/>
                  </a:ext>
                </a:extLst>
              </a:tr>
              <a:tr h="278130">
                <a:tc>
                  <a:txBody>
                    <a:bodyPr/>
                    <a:lstStyle/>
                    <a:p>
                      <a:r>
                        <a:rPr lang="en-US" sz="1400" dirty="0"/>
                        <a:t>1</a:t>
                      </a:r>
                    </a:p>
                  </a:txBody>
                  <a:tcPr marL="68580" marR="68580" marT="34290" marB="34290"/>
                </a:tc>
                <a:tc>
                  <a:txBody>
                    <a:bodyPr/>
                    <a:lstStyle/>
                    <a:p>
                      <a:r>
                        <a:rPr lang="en-US" sz="1200" dirty="0"/>
                        <a:t>Trauma Story</a:t>
                      </a:r>
                    </a:p>
                  </a:txBody>
                  <a:tcPr marL="68580" marR="68580" marT="34290" marB="34290"/>
                </a:tc>
                <a:tc>
                  <a:txBody>
                    <a:bodyPr/>
                    <a:lstStyle/>
                    <a:p>
                      <a:r>
                        <a:rPr lang="en-US" sz="1200" dirty="0"/>
                        <a:t>Ask about and listen to their Trauma Story</a:t>
                      </a:r>
                    </a:p>
                  </a:txBody>
                  <a:tcPr marL="68580" marR="68580" marT="34290" marB="34290"/>
                </a:tc>
                <a:extLst>
                  <a:ext uri="{0D108BD9-81ED-4DB2-BD59-A6C34878D82A}">
                    <a16:rowId xmlns:a16="http://schemas.microsoft.com/office/drawing/2014/main" val="3682010263"/>
                  </a:ext>
                </a:extLst>
              </a:tr>
              <a:tr h="434340">
                <a:tc>
                  <a:txBody>
                    <a:bodyPr/>
                    <a:lstStyle/>
                    <a:p>
                      <a:r>
                        <a:rPr lang="en-US" sz="1400" dirty="0"/>
                        <a:t>2</a:t>
                      </a:r>
                    </a:p>
                  </a:txBody>
                  <a:tcPr marL="68580" marR="68580" marT="34290" marB="34290"/>
                </a:tc>
                <a:tc>
                  <a:txBody>
                    <a:bodyPr/>
                    <a:lstStyle/>
                    <a:p>
                      <a:r>
                        <a:rPr lang="en-US" sz="1200" dirty="0"/>
                        <a:t>Psychological States</a:t>
                      </a:r>
                    </a:p>
                  </a:txBody>
                  <a:tcPr marL="68580" marR="68580" marT="34290" marB="34290"/>
                </a:tc>
                <a:tc>
                  <a:txBody>
                    <a:bodyPr/>
                    <a:lstStyle/>
                    <a:p>
                      <a:r>
                        <a:rPr lang="en-US" sz="1200" dirty="0"/>
                        <a:t>Exploration of 4 Psychological States: humiliation, anger, revenge/hatred, and hopelessness/despair</a:t>
                      </a:r>
                    </a:p>
                  </a:txBody>
                  <a:tcPr marL="68580" marR="68580" marT="34290" marB="34290"/>
                </a:tc>
                <a:extLst>
                  <a:ext uri="{0D108BD9-81ED-4DB2-BD59-A6C34878D82A}">
                    <a16:rowId xmlns:a16="http://schemas.microsoft.com/office/drawing/2014/main" val="2949938706"/>
                  </a:ext>
                </a:extLst>
              </a:tr>
              <a:tr h="434340">
                <a:tc>
                  <a:txBody>
                    <a:bodyPr/>
                    <a:lstStyle/>
                    <a:p>
                      <a:r>
                        <a:rPr lang="en-US" sz="1400" dirty="0"/>
                        <a:t>3</a:t>
                      </a:r>
                    </a:p>
                  </a:txBody>
                  <a:tcPr marL="68580" marR="68580" marT="34290" marB="34290"/>
                </a:tc>
                <a:tc>
                  <a:txBody>
                    <a:bodyPr/>
                    <a:lstStyle/>
                    <a:p>
                      <a:r>
                        <a:rPr lang="en-US" sz="1200" dirty="0"/>
                        <a:t>Emotional States</a:t>
                      </a:r>
                    </a:p>
                  </a:txBody>
                  <a:tcPr marL="68580" marR="68580" marT="34290" marB="34290"/>
                </a:tc>
                <a:tc>
                  <a:txBody>
                    <a:bodyPr/>
                    <a:lstStyle/>
                    <a:p>
                      <a:r>
                        <a:rPr lang="en-US" sz="1200" dirty="0"/>
                        <a:t>Help the patient achieve insight into the causes and consequences of their problems and to reduce negative emotional affect associated with violence</a:t>
                      </a:r>
                    </a:p>
                  </a:txBody>
                  <a:tcPr marL="68580" marR="68580" marT="34290" marB="34290"/>
                </a:tc>
                <a:extLst>
                  <a:ext uri="{0D108BD9-81ED-4DB2-BD59-A6C34878D82A}">
                    <a16:rowId xmlns:a16="http://schemas.microsoft.com/office/drawing/2014/main" val="587109387"/>
                  </a:ext>
                </a:extLst>
              </a:tr>
              <a:tr h="617220">
                <a:tc>
                  <a:txBody>
                    <a:bodyPr/>
                    <a:lstStyle/>
                    <a:p>
                      <a:r>
                        <a:rPr lang="en-US" sz="1400" dirty="0"/>
                        <a:t>4</a:t>
                      </a:r>
                    </a:p>
                  </a:txBody>
                  <a:tcPr marL="68580" marR="68580" marT="34290" marB="34290"/>
                </a:tc>
                <a:tc>
                  <a:txBody>
                    <a:bodyPr/>
                    <a:lstStyle/>
                    <a:p>
                      <a:r>
                        <a:rPr lang="en-US" sz="1200" dirty="0"/>
                        <a:t>Physical Illness</a:t>
                      </a:r>
                    </a:p>
                  </a:txBody>
                  <a:tcPr marL="68580" marR="68580" marT="34290" marB="34290"/>
                </a:tc>
                <a:tc>
                  <a:txBody>
                    <a:bodyPr/>
                    <a:lstStyle/>
                    <a:p>
                      <a:r>
                        <a:rPr lang="en-US" sz="1200" dirty="0"/>
                        <a:t>Torture and other forms of mass violence can (directly and indirectly) manifest in major medical problems; Some result in injury from violence, armed conflict or even HIV/AIDS resulting from sexual assault.</a:t>
                      </a:r>
                    </a:p>
                  </a:txBody>
                  <a:tcPr marL="68580" marR="68580" marT="34290" marB="34290"/>
                </a:tc>
                <a:extLst>
                  <a:ext uri="{0D108BD9-81ED-4DB2-BD59-A6C34878D82A}">
                    <a16:rowId xmlns:a16="http://schemas.microsoft.com/office/drawing/2014/main" val="1854954427"/>
                  </a:ext>
                </a:extLst>
              </a:tr>
              <a:tr h="434340">
                <a:tc>
                  <a:txBody>
                    <a:bodyPr/>
                    <a:lstStyle/>
                    <a:p>
                      <a:r>
                        <a:rPr lang="en-US" sz="1400" dirty="0"/>
                        <a:t>5</a:t>
                      </a:r>
                    </a:p>
                  </a:txBody>
                  <a:tcPr marL="68580" marR="68580" marT="34290" marB="34290"/>
                </a:tc>
                <a:tc>
                  <a:txBody>
                    <a:bodyPr/>
                    <a:lstStyle/>
                    <a:p>
                      <a:r>
                        <a:rPr lang="en-US" sz="1200" dirty="0"/>
                        <a:t>Concrete Social Services</a:t>
                      </a:r>
                    </a:p>
                  </a:txBody>
                  <a:tcPr marL="68580" marR="68580" marT="34290" marB="34290"/>
                </a:tc>
                <a:tc>
                  <a:txBody>
                    <a:bodyPr/>
                    <a:lstStyle/>
                    <a:p>
                      <a:r>
                        <a:rPr lang="en-US" sz="1200" dirty="0"/>
                        <a:t>The refugee’s physical and social world has been destroyed, as they have had to give up everything familiar; Help to map out basic needs, but also help coping with change</a:t>
                      </a:r>
                    </a:p>
                  </a:txBody>
                  <a:tcPr marL="68580" marR="68580" marT="34290" marB="34290"/>
                </a:tc>
                <a:extLst>
                  <a:ext uri="{0D108BD9-81ED-4DB2-BD59-A6C34878D82A}">
                    <a16:rowId xmlns:a16="http://schemas.microsoft.com/office/drawing/2014/main" val="4123882029"/>
                  </a:ext>
                </a:extLst>
              </a:tr>
              <a:tr h="617220">
                <a:tc>
                  <a:txBody>
                    <a:bodyPr/>
                    <a:lstStyle/>
                    <a:p>
                      <a:r>
                        <a:rPr lang="en-US" sz="1400" dirty="0"/>
                        <a:t>6</a:t>
                      </a:r>
                    </a:p>
                  </a:txBody>
                  <a:tcPr marL="68580" marR="68580" marT="34290" marB="34290"/>
                </a:tc>
                <a:tc>
                  <a:txBody>
                    <a:bodyPr/>
                    <a:lstStyle/>
                    <a:p>
                      <a:r>
                        <a:rPr lang="en-US" sz="1200" dirty="0"/>
                        <a:t>Therapeutic Activities</a:t>
                      </a:r>
                    </a:p>
                  </a:txBody>
                  <a:tcPr marL="68580" marR="68580" marT="34290" marB="34290"/>
                </a:tc>
                <a:tc>
                  <a:txBody>
                    <a:bodyPr/>
                    <a:lstStyle/>
                    <a:p>
                      <a:r>
                        <a:rPr lang="en-US" sz="1200" dirty="0"/>
                        <a:t>Actively involving survivors in their own recovery; Identify resiliency and harness to produce therapeutic outcomes; Care must be contextualized to the survivor’s family and community; ESL, Support Groups, Knitting Clubs</a:t>
                      </a:r>
                    </a:p>
                  </a:txBody>
                  <a:tcPr marL="68580" marR="68580" marT="34290" marB="34290"/>
                </a:tc>
                <a:extLst>
                  <a:ext uri="{0D108BD9-81ED-4DB2-BD59-A6C34878D82A}">
                    <a16:rowId xmlns:a16="http://schemas.microsoft.com/office/drawing/2014/main" val="1312973808"/>
                  </a:ext>
                </a:extLst>
              </a:tr>
              <a:tr h="617220">
                <a:tc>
                  <a:txBody>
                    <a:bodyPr/>
                    <a:lstStyle/>
                    <a:p>
                      <a:r>
                        <a:rPr lang="en-US" sz="1400" dirty="0"/>
                        <a:t>7</a:t>
                      </a:r>
                    </a:p>
                  </a:txBody>
                  <a:tcPr marL="68580" marR="68580" marT="34290" marB="34290"/>
                </a:tc>
                <a:tc>
                  <a:txBody>
                    <a:bodyPr/>
                    <a:lstStyle/>
                    <a:p>
                      <a:r>
                        <a:rPr lang="en-US" sz="1200" dirty="0"/>
                        <a:t>Therapist-Patient Relationship</a:t>
                      </a:r>
                    </a:p>
                  </a:txBody>
                  <a:tcPr marL="68580" marR="68580" marT="34290" marB="34290"/>
                </a:tc>
                <a:tc>
                  <a:txBody>
                    <a:bodyPr/>
                    <a:lstStyle/>
                    <a:p>
                      <a:r>
                        <a:rPr lang="en-US" sz="1200" dirty="0"/>
                        <a:t>Closely attend all aspects of therapist-patient relationship; Simplify communication; Engage Medical Interpreters and CHW models; Reminders are important to build trust and demonstrate commitment.</a:t>
                      </a:r>
                    </a:p>
                  </a:txBody>
                  <a:tcPr marL="68580" marR="68580" marT="34290" marB="34290"/>
                </a:tc>
                <a:extLst>
                  <a:ext uri="{0D108BD9-81ED-4DB2-BD59-A6C34878D82A}">
                    <a16:rowId xmlns:a16="http://schemas.microsoft.com/office/drawing/2014/main" val="1669933048"/>
                  </a:ext>
                </a:extLst>
              </a:tr>
            </a:tbl>
          </a:graphicData>
        </a:graphic>
      </p:graphicFrame>
      <p:sp>
        <p:nvSpPr>
          <p:cNvPr id="6" name="TextBox 5">
            <a:extLst>
              <a:ext uri="{FF2B5EF4-FFF2-40B4-BE49-F238E27FC236}">
                <a16:creationId xmlns:a16="http://schemas.microsoft.com/office/drawing/2014/main" id="{3051A004-45E4-468E-949C-6D31900CBB3B}"/>
              </a:ext>
            </a:extLst>
          </p:cNvPr>
          <p:cNvSpPr txBox="1"/>
          <p:nvPr/>
        </p:nvSpPr>
        <p:spPr>
          <a:xfrm>
            <a:off x="5898473" y="5998220"/>
            <a:ext cx="4594195" cy="415498"/>
          </a:xfrm>
          <a:prstGeom prst="rect">
            <a:avLst/>
          </a:prstGeom>
          <a:noFill/>
        </p:spPr>
        <p:txBody>
          <a:bodyPr wrap="square" rtlCol="0">
            <a:spAutoFit/>
          </a:bodyPr>
          <a:lstStyle/>
          <a:p>
            <a:r>
              <a:rPr lang="en-US" sz="1200" dirty="0"/>
              <a:t>Harvard Program in Refugee Trauma, Clinical Treatment Plan, 2011</a:t>
            </a:r>
          </a:p>
          <a:p>
            <a:r>
              <a:rPr lang="en-US" sz="900" dirty="0"/>
              <a:t>*Treatment Plan Checklist is downloadable – reference slide 69</a:t>
            </a:r>
          </a:p>
        </p:txBody>
      </p:sp>
    </p:spTree>
    <p:extLst>
      <p:ext uri="{BB962C8B-B14F-4D97-AF65-F5344CB8AC3E}">
        <p14:creationId xmlns:p14="http://schemas.microsoft.com/office/powerpoint/2010/main" val="14113249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7D516-9B22-4C09-8000-A3893C23B5D9}"/>
              </a:ext>
            </a:extLst>
          </p:cNvPr>
          <p:cNvSpPr>
            <a:spLocks noGrp="1"/>
          </p:cNvSpPr>
          <p:nvPr>
            <p:ph type="title"/>
          </p:nvPr>
        </p:nvSpPr>
        <p:spPr/>
        <p:txBody>
          <a:bodyPr/>
          <a:lstStyle/>
          <a:p>
            <a:r>
              <a:rPr lang="en-US" dirty="0"/>
              <a:t>Culture and Mental Health</a:t>
            </a:r>
          </a:p>
        </p:txBody>
      </p:sp>
      <p:sp>
        <p:nvSpPr>
          <p:cNvPr id="3" name="Text Placeholder 2">
            <a:extLst>
              <a:ext uri="{FF2B5EF4-FFF2-40B4-BE49-F238E27FC236}">
                <a16:creationId xmlns:a16="http://schemas.microsoft.com/office/drawing/2014/main" id="{446B2EF8-1C26-4188-98A4-7181010BBCAF}"/>
              </a:ext>
            </a:extLst>
          </p:cNvPr>
          <p:cNvSpPr>
            <a:spLocks noGrp="1"/>
          </p:cNvSpPr>
          <p:nvPr>
            <p:ph type="body" sz="quarter" idx="1"/>
          </p:nvPr>
        </p:nvSpPr>
        <p:spPr>
          <a:xfrm>
            <a:off x="3039857" y="3602417"/>
            <a:ext cx="6041179" cy="516813"/>
          </a:xfrm>
        </p:spPr>
        <p:txBody>
          <a:bodyPr/>
          <a:lstStyle/>
          <a:p>
            <a:endParaRPr lang="en-US" dirty="0"/>
          </a:p>
        </p:txBody>
      </p:sp>
      <p:pic>
        <p:nvPicPr>
          <p:cNvPr id="3074" name="Picture 2" descr="Mental Health Self Test - Sanctuary of Transformation">
            <a:extLst>
              <a:ext uri="{FF2B5EF4-FFF2-40B4-BE49-F238E27FC236}">
                <a16:creationId xmlns:a16="http://schemas.microsoft.com/office/drawing/2014/main" id="{3B19A484-8AE2-4BFA-8E1D-515B318E3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121" y="3038464"/>
            <a:ext cx="5902735" cy="2359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237689"/>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0B1272-62B7-407D-BC66-75A5F681AF51}"/>
              </a:ext>
            </a:extLst>
          </p:cNvPr>
          <p:cNvSpPr>
            <a:spLocks noGrp="1"/>
          </p:cNvSpPr>
          <p:nvPr>
            <p:ph type="title"/>
          </p:nvPr>
        </p:nvSpPr>
        <p:spPr/>
        <p:txBody>
          <a:bodyPr>
            <a:normAutofit fontScale="90000"/>
          </a:bodyPr>
          <a:lstStyle/>
          <a:p>
            <a:br>
              <a:rPr lang="en-US" altLang="zh-CN" dirty="0">
                <a:solidFill>
                  <a:schemeClr val="tx1"/>
                </a:solidFill>
                <a:ea typeface="SimSun"/>
                <a:cs typeface="Times New Roman" pitchFamily="18" charset="0"/>
              </a:rPr>
            </a:br>
            <a:r>
              <a:rPr lang="en-US" altLang="zh-CN" dirty="0">
                <a:solidFill>
                  <a:schemeClr val="tx1"/>
                </a:solidFill>
                <a:ea typeface="SimSun"/>
                <a:cs typeface="Times New Roman" pitchFamily="18" charset="0"/>
              </a:rPr>
              <a:t>The Role of Culture in Mental Health</a:t>
            </a:r>
            <a:br>
              <a:rPr lang="en-US" altLang="zh-CN" sz="6000" b="1" dirty="0">
                <a:solidFill>
                  <a:schemeClr val="accent5">
                    <a:lumMod val="75000"/>
                  </a:schemeClr>
                </a:solidFill>
              </a:rPr>
            </a:br>
            <a:endParaRPr lang="en-US" dirty="0"/>
          </a:p>
        </p:txBody>
      </p:sp>
      <p:sp>
        <p:nvSpPr>
          <p:cNvPr id="7" name="Content Placeholder 6">
            <a:extLst>
              <a:ext uri="{FF2B5EF4-FFF2-40B4-BE49-F238E27FC236}">
                <a16:creationId xmlns:a16="http://schemas.microsoft.com/office/drawing/2014/main" id="{EF57559B-0810-458C-A905-CA013EF1B0F5}"/>
              </a:ext>
            </a:extLst>
          </p:cNvPr>
          <p:cNvSpPr>
            <a:spLocks noGrp="1"/>
          </p:cNvSpPr>
          <p:nvPr>
            <p:ph idx="1"/>
          </p:nvPr>
        </p:nvSpPr>
        <p:spPr>
          <a:xfrm>
            <a:off x="789562" y="1465701"/>
            <a:ext cx="10515600" cy="4351338"/>
          </a:xfrm>
        </p:spPr>
        <p:txBody>
          <a:bodyPr>
            <a:normAutofit/>
          </a:bodyPr>
          <a:lstStyle/>
          <a:p>
            <a:r>
              <a:rPr lang="en-US" sz="2400" dirty="0">
                <a:solidFill>
                  <a:schemeClr val="accent1">
                    <a:lumMod val="75000"/>
                  </a:schemeClr>
                </a:solidFill>
                <a:latin typeface="Arial" panose="020B0604020202020204" pitchFamily="34" charset="0"/>
                <a:cs typeface="Arial" panose="020B0604020202020204" pitchFamily="34" charset="0"/>
              </a:rPr>
              <a:t>The role of </a:t>
            </a:r>
            <a:r>
              <a:rPr lang="en-US" sz="2400" u="sng" dirty="0">
                <a:solidFill>
                  <a:schemeClr val="accent1">
                    <a:lumMod val="75000"/>
                  </a:schemeClr>
                </a:solidFill>
                <a:latin typeface="Arial" panose="020B0604020202020204" pitchFamily="34" charset="0"/>
                <a:cs typeface="Arial" panose="020B0604020202020204" pitchFamily="34" charset="0"/>
              </a:rPr>
              <a:t>cultural broker </a:t>
            </a:r>
            <a:r>
              <a:rPr lang="en-US" sz="2400" dirty="0">
                <a:solidFill>
                  <a:schemeClr val="accent1">
                    <a:lumMod val="75000"/>
                  </a:schemeClr>
                </a:solidFill>
                <a:latin typeface="Arial" panose="020B0604020202020204" pitchFamily="34" charset="0"/>
                <a:cs typeface="Arial" panose="020B0604020202020204" pitchFamily="34" charset="0"/>
              </a:rPr>
              <a:t>is an important aspect of the interpreter’s role.  </a:t>
            </a:r>
          </a:p>
          <a:p>
            <a:r>
              <a:rPr lang="en-US" sz="2400" dirty="0">
                <a:solidFill>
                  <a:schemeClr val="accent1">
                    <a:lumMod val="75000"/>
                  </a:schemeClr>
                </a:solidFill>
                <a:latin typeface="Arial" panose="020B0604020202020204" pitchFamily="34" charset="0"/>
                <a:cs typeface="Arial" panose="020B0604020202020204" pitchFamily="34" charset="0"/>
              </a:rPr>
              <a:t>The interpreter may have to explain traditional beliefs and practices to the provider and specifically articulate what the patient’s view of his or her illness may be.</a:t>
            </a:r>
          </a:p>
          <a:p>
            <a:r>
              <a:rPr lang="en-US" sz="2400" dirty="0">
                <a:solidFill>
                  <a:schemeClr val="accent1">
                    <a:lumMod val="75000"/>
                  </a:schemeClr>
                </a:solidFill>
                <a:latin typeface="Arial" panose="020B0604020202020204" pitchFamily="34" charset="0"/>
                <a:cs typeface="Arial" panose="020B0604020202020204" pitchFamily="34" charset="0"/>
              </a:rPr>
              <a:t>If the patient comes from a place where there is no comparable mental health system, the interpreter will need to use culturally appropriate substitutions for standard interview questions. </a:t>
            </a:r>
          </a:p>
          <a:p>
            <a:pPr lvl="1">
              <a:buFont typeface="Wingdings" panose="05000000000000000000" pitchFamily="2" charset="2"/>
              <a:buChar char="§"/>
            </a:pPr>
            <a:r>
              <a:rPr lang="en-US" sz="2000" dirty="0">
                <a:solidFill>
                  <a:schemeClr val="accent1">
                    <a:lumMod val="75000"/>
                  </a:schemeClr>
                </a:solidFill>
                <a:latin typeface="Arial" panose="020B0604020202020204" pitchFamily="34" charset="0"/>
                <a:cs typeface="Arial" panose="020B0604020202020204" pitchFamily="34" charset="0"/>
              </a:rPr>
              <a:t>questions related to time, place and orientation, as well as the meaning of proverbs, in the mental status exam. </a:t>
            </a:r>
          </a:p>
          <a:p>
            <a:pPr marL="0" indent="0">
              <a:buNone/>
            </a:pPr>
            <a:endParaRPr lang="en-US" dirty="0"/>
          </a:p>
        </p:txBody>
      </p:sp>
      <p:pic>
        <p:nvPicPr>
          <p:cNvPr id="4" name="Picture 3" descr="http://saynotostigma.com/wp-content/uploads/2013/05/mental-illness-art-a3ce9bb6a9a7cdbc1.jpg">
            <a:extLst>
              <a:ext uri="{FF2B5EF4-FFF2-40B4-BE49-F238E27FC236}">
                <a16:creationId xmlns:a16="http://schemas.microsoft.com/office/drawing/2014/main" id="{C7883006-D4C8-4417-B865-02DF7B18B89C}"/>
              </a:ext>
            </a:extLst>
          </p:cNvPr>
          <p:cNvPicPr>
            <a:picLocks noChangeAspect="1" noChangeArrowheads="1"/>
          </p:cNvPicPr>
          <p:nvPr/>
        </p:nvPicPr>
        <p:blipFill>
          <a:blip r:embed="rId2">
            <a:duotone>
              <a:schemeClr val="accent5">
                <a:shade val="45000"/>
                <a:satMod val="135000"/>
              </a:schemeClr>
              <a:prstClr val="white"/>
            </a:duotone>
          </a:blip>
          <a:srcRect/>
          <a:stretch>
            <a:fillRect/>
          </a:stretch>
        </p:blipFill>
        <p:spPr bwMode="auto">
          <a:xfrm>
            <a:off x="8647890" y="4645112"/>
            <a:ext cx="2940691" cy="2117785"/>
          </a:xfrm>
          <a:prstGeom prst="rect">
            <a:avLst/>
          </a:prstGeom>
          <a:noFill/>
        </p:spPr>
      </p:pic>
      <p:sp>
        <p:nvSpPr>
          <p:cNvPr id="2" name="Rectangle 1">
            <a:extLst>
              <a:ext uri="{FF2B5EF4-FFF2-40B4-BE49-F238E27FC236}">
                <a16:creationId xmlns:a16="http://schemas.microsoft.com/office/drawing/2014/main" id="{54001788-8379-4333-BD71-DF44021DCC91}"/>
              </a:ext>
            </a:extLst>
          </p:cNvPr>
          <p:cNvSpPr/>
          <p:nvPr/>
        </p:nvSpPr>
        <p:spPr>
          <a:xfrm>
            <a:off x="982493" y="5815767"/>
            <a:ext cx="6096000" cy="677108"/>
          </a:xfrm>
          <a:prstGeom prst="rect">
            <a:avLst/>
          </a:prstGeom>
        </p:spPr>
        <p:txBody>
          <a:bodyPr>
            <a:spAutoFit/>
          </a:bodyPr>
          <a:lstStyle/>
          <a:p>
            <a:pPr lvl="0"/>
            <a:r>
              <a:rPr lang="en-US" sz="1600" b="1" dirty="0">
                <a:solidFill>
                  <a:srgbClr val="C00000"/>
                </a:solidFill>
              </a:rPr>
              <a:t>Joy Connell</a:t>
            </a:r>
          </a:p>
          <a:p>
            <a:pPr lvl="0"/>
            <a:r>
              <a:rPr lang="en-US" sz="1100" dirty="0">
                <a:solidFill>
                  <a:srgbClr val="C00000"/>
                </a:solidFill>
              </a:rPr>
              <a:t>MA Dept. of Mental Health</a:t>
            </a:r>
          </a:p>
          <a:p>
            <a:pPr lvl="0"/>
            <a:r>
              <a:rPr lang="en-US" sz="1100" dirty="0">
                <a:solidFill>
                  <a:srgbClr val="C00000"/>
                </a:solidFill>
              </a:rPr>
              <a:t>Office of Multicultural Affairs</a:t>
            </a:r>
          </a:p>
        </p:txBody>
      </p:sp>
    </p:spTree>
    <p:extLst>
      <p:ext uri="{BB962C8B-B14F-4D97-AF65-F5344CB8AC3E}">
        <p14:creationId xmlns:p14="http://schemas.microsoft.com/office/powerpoint/2010/main" val="2102119522"/>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0B1272-62B7-407D-BC66-75A5F681AF51}"/>
              </a:ext>
            </a:extLst>
          </p:cNvPr>
          <p:cNvSpPr>
            <a:spLocks noGrp="1"/>
          </p:cNvSpPr>
          <p:nvPr>
            <p:ph type="title"/>
          </p:nvPr>
        </p:nvSpPr>
        <p:spPr>
          <a:xfrm>
            <a:off x="838200" y="365125"/>
            <a:ext cx="10515600" cy="1325564"/>
          </a:xfrm>
        </p:spPr>
        <p:txBody>
          <a:bodyPr anchor="ctr">
            <a:normAutofit fontScale="90000"/>
          </a:bodyPr>
          <a:lstStyle/>
          <a:p>
            <a:br>
              <a:rPr lang="en-US" altLang="zh-CN" sz="2800" dirty="0"/>
            </a:br>
            <a:r>
              <a:rPr lang="en-US" altLang="zh-CN" sz="3600" dirty="0"/>
              <a:t>The Role of Culture in Mental Health</a:t>
            </a:r>
            <a:br>
              <a:rPr lang="en-US" altLang="zh-CN" sz="2800" b="1" dirty="0"/>
            </a:br>
            <a:endParaRPr lang="en-US" sz="2800" dirty="0"/>
          </a:p>
        </p:txBody>
      </p:sp>
      <p:sp>
        <p:nvSpPr>
          <p:cNvPr id="7" name="Content Placeholder 6">
            <a:extLst>
              <a:ext uri="{FF2B5EF4-FFF2-40B4-BE49-F238E27FC236}">
                <a16:creationId xmlns:a16="http://schemas.microsoft.com/office/drawing/2014/main" id="{EF57559B-0810-458C-A905-CA013EF1B0F5}"/>
              </a:ext>
            </a:extLst>
          </p:cNvPr>
          <p:cNvSpPr>
            <a:spLocks noGrp="1"/>
          </p:cNvSpPr>
          <p:nvPr>
            <p:ph sz="half" idx="1"/>
          </p:nvPr>
        </p:nvSpPr>
        <p:spPr>
          <a:xfrm>
            <a:off x="609600" y="1773871"/>
            <a:ext cx="5384800" cy="4352293"/>
          </a:xfrm>
        </p:spPr>
        <p:txBody>
          <a:bodyPr>
            <a:normAutofit/>
          </a:bodyPr>
          <a:lstStyle/>
          <a:p>
            <a:r>
              <a:rPr lang="en-US" sz="1800" dirty="0">
                <a:solidFill>
                  <a:schemeClr val="accent1">
                    <a:lumMod val="75000"/>
                  </a:schemeClr>
                </a:solidFill>
              </a:rPr>
              <a:t>The interpreter may also have to use descriptors as substitutes for words for which there is simply no equivalent in the target language.  </a:t>
            </a:r>
          </a:p>
          <a:p>
            <a:endParaRPr lang="en-US" sz="1800" dirty="0">
              <a:solidFill>
                <a:schemeClr val="accent1">
                  <a:lumMod val="75000"/>
                </a:schemeClr>
              </a:solidFill>
            </a:endParaRPr>
          </a:p>
          <a:p>
            <a:r>
              <a:rPr lang="en-US" sz="1800" dirty="0">
                <a:solidFill>
                  <a:schemeClr val="accent1">
                    <a:lumMod val="75000"/>
                  </a:schemeClr>
                </a:solidFill>
              </a:rPr>
              <a:t>The interpreter is key in helping the clinician distinguish between culture and pathology.</a:t>
            </a:r>
          </a:p>
          <a:p>
            <a:pPr marL="0" indent="0">
              <a:buNone/>
            </a:pPr>
            <a:endParaRPr lang="en-US" sz="1800" dirty="0">
              <a:solidFill>
                <a:schemeClr val="accent1">
                  <a:lumMod val="75000"/>
                </a:schemeClr>
              </a:solidFill>
            </a:endParaRPr>
          </a:p>
          <a:p>
            <a:r>
              <a:rPr lang="en-US" sz="1800" u="sng" dirty="0">
                <a:solidFill>
                  <a:schemeClr val="accent1">
                    <a:lumMod val="75000"/>
                  </a:schemeClr>
                </a:solidFill>
              </a:rPr>
              <a:t>Example</a:t>
            </a:r>
            <a:r>
              <a:rPr lang="en-US" sz="1800" dirty="0">
                <a:solidFill>
                  <a:schemeClr val="accent1">
                    <a:lumMod val="75000"/>
                  </a:schemeClr>
                </a:solidFill>
              </a:rPr>
              <a:t>:  Spanish speaking clients from Mexico may attribute their symptoms to “</a:t>
            </a:r>
            <a:r>
              <a:rPr lang="en-US" sz="1800" i="1" dirty="0" err="1">
                <a:solidFill>
                  <a:schemeClr val="accent1">
                    <a:lumMod val="75000"/>
                  </a:schemeClr>
                </a:solidFill>
              </a:rPr>
              <a:t>aire</a:t>
            </a:r>
            <a:r>
              <a:rPr lang="en-US" sz="1800" i="1" dirty="0">
                <a:solidFill>
                  <a:schemeClr val="accent1">
                    <a:lumMod val="75000"/>
                  </a:schemeClr>
                </a:solidFill>
              </a:rPr>
              <a:t>”</a:t>
            </a:r>
            <a:r>
              <a:rPr lang="en-US" sz="1800" dirty="0">
                <a:solidFill>
                  <a:schemeClr val="accent1">
                    <a:lumMod val="75000"/>
                  </a:schemeClr>
                </a:solidFill>
              </a:rPr>
              <a:t> which is loosely translated as “wind”, but can be utilized to describe any strange and sudden unknown ailment associated with the “wind” or “spirit” that becomes knocked or dislodged from the body by a sudden fright, trauma or illness. </a:t>
            </a:r>
          </a:p>
          <a:p>
            <a:pPr marL="0" indent="0">
              <a:buNone/>
            </a:pPr>
            <a:endParaRPr lang="en-US" sz="1800" dirty="0"/>
          </a:p>
        </p:txBody>
      </p:sp>
      <p:pic>
        <p:nvPicPr>
          <p:cNvPr id="8" name="Picture 2" descr="http://cdn.physorg.com/newman/gfx/news/2011/culturestigm.jpg">
            <a:extLst>
              <a:ext uri="{FF2B5EF4-FFF2-40B4-BE49-F238E27FC236}">
                <a16:creationId xmlns:a16="http://schemas.microsoft.com/office/drawing/2014/main" id="{3E453562-4966-46A2-A9E8-5D5A721F9F91}"/>
              </a:ext>
            </a:extLst>
          </p:cNvPr>
          <p:cNvPicPr>
            <a:picLocks noChangeAspect="1" noChangeArrowheads="1"/>
          </p:cNvPicPr>
          <p:nvPr/>
        </p:nvPicPr>
        <p:blipFill rotWithShape="1">
          <a:blip r:embed="rId2"/>
          <a:srcRect t="12524" r="1" b="33525"/>
          <a:stretch/>
        </p:blipFill>
        <p:spPr bwMode="auto">
          <a:xfrm>
            <a:off x="6197600" y="1773871"/>
            <a:ext cx="5384800" cy="4352293"/>
          </a:xfrm>
          <a:prstGeom prst="rect">
            <a:avLst/>
          </a:prstGeom>
          <a:noFill/>
          <a:ln>
            <a:noFill/>
          </a:ln>
          <a:effectLst/>
        </p:spPr>
      </p:pic>
      <p:sp>
        <p:nvSpPr>
          <p:cNvPr id="9" name="TextBox 8">
            <a:extLst>
              <a:ext uri="{FF2B5EF4-FFF2-40B4-BE49-F238E27FC236}">
                <a16:creationId xmlns:a16="http://schemas.microsoft.com/office/drawing/2014/main" id="{4707B83B-F4E6-424C-B9EE-BDEA1CB26900}"/>
              </a:ext>
            </a:extLst>
          </p:cNvPr>
          <p:cNvSpPr txBox="1">
            <a:spLocks noChangeArrowheads="1"/>
          </p:cNvSpPr>
          <p:nvPr/>
        </p:nvSpPr>
        <p:spPr bwMode="auto">
          <a:xfrm>
            <a:off x="6878150" y="6191861"/>
            <a:ext cx="4624387" cy="276225"/>
          </a:xfrm>
          <a:prstGeom prst="rect">
            <a:avLst/>
          </a:prstGeom>
          <a:noFill/>
          <a:ln w="9525">
            <a:noFill/>
            <a:miter lim="800000"/>
            <a:headEnd/>
            <a:tailEnd/>
          </a:ln>
        </p:spPr>
        <p:txBody>
          <a:bodyPr>
            <a:spAutoFit/>
          </a:bodyPr>
          <a:lstStyle/>
          <a:p>
            <a:pPr algn="r"/>
            <a:r>
              <a:rPr lang="en-US" sz="1200" b="1" i="1" dirty="0">
                <a:solidFill>
                  <a:schemeClr val="accent4">
                    <a:lumMod val="75000"/>
                  </a:schemeClr>
                </a:solidFill>
              </a:rPr>
              <a:t>CMH - Advanced Medical interpreter Course AMI 2012</a:t>
            </a:r>
          </a:p>
        </p:txBody>
      </p:sp>
    </p:spTree>
    <p:extLst>
      <p:ext uri="{BB962C8B-B14F-4D97-AF65-F5344CB8AC3E}">
        <p14:creationId xmlns:p14="http://schemas.microsoft.com/office/powerpoint/2010/main" val="1099739672"/>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0B1272-62B7-407D-BC66-75A5F681AF51}"/>
              </a:ext>
            </a:extLst>
          </p:cNvPr>
          <p:cNvSpPr>
            <a:spLocks noGrp="1"/>
          </p:cNvSpPr>
          <p:nvPr>
            <p:ph type="title"/>
          </p:nvPr>
        </p:nvSpPr>
        <p:spPr>
          <a:xfrm>
            <a:off x="838200" y="365125"/>
            <a:ext cx="10515600" cy="1325564"/>
          </a:xfrm>
        </p:spPr>
        <p:txBody>
          <a:bodyPr anchor="ctr">
            <a:normAutofit/>
          </a:bodyPr>
          <a:lstStyle/>
          <a:p>
            <a:br>
              <a:rPr lang="en-US" altLang="zh-CN" sz="2800"/>
            </a:br>
            <a:r>
              <a:rPr lang="en-US" altLang="zh-CN" sz="2800"/>
              <a:t>The Role of Culture in Mental Health</a:t>
            </a:r>
            <a:br>
              <a:rPr lang="en-US" altLang="zh-CN" sz="2800" b="1"/>
            </a:br>
            <a:endParaRPr lang="en-US" sz="2800"/>
          </a:p>
        </p:txBody>
      </p:sp>
      <p:sp>
        <p:nvSpPr>
          <p:cNvPr id="7" name="Content Placeholder 6">
            <a:extLst>
              <a:ext uri="{FF2B5EF4-FFF2-40B4-BE49-F238E27FC236}">
                <a16:creationId xmlns:a16="http://schemas.microsoft.com/office/drawing/2014/main" id="{EF57559B-0810-458C-A905-CA013EF1B0F5}"/>
              </a:ext>
            </a:extLst>
          </p:cNvPr>
          <p:cNvSpPr>
            <a:spLocks noGrp="1"/>
          </p:cNvSpPr>
          <p:nvPr>
            <p:ph sz="half" idx="1"/>
          </p:nvPr>
        </p:nvSpPr>
        <p:spPr>
          <a:xfrm>
            <a:off x="609600" y="1773871"/>
            <a:ext cx="5384800" cy="4352293"/>
          </a:xfrm>
        </p:spPr>
        <p:txBody>
          <a:bodyPr>
            <a:normAutofit lnSpcReduction="10000"/>
          </a:bodyPr>
          <a:lstStyle/>
          <a:p>
            <a:r>
              <a:rPr lang="en-US" sz="2400" dirty="0">
                <a:solidFill>
                  <a:schemeClr val="accent6">
                    <a:lumMod val="75000"/>
                  </a:schemeClr>
                </a:solidFill>
              </a:rPr>
              <a:t>A common mistake the medical interpreter falls into is to believe that you are the “expert” of the culture in giving context or personal advice to providers and assuming that your view of the culture is the same for the patient.</a:t>
            </a:r>
          </a:p>
          <a:p>
            <a:pPr marL="0" indent="0">
              <a:buNone/>
            </a:pPr>
            <a:endParaRPr lang="en-US" sz="2400" dirty="0">
              <a:solidFill>
                <a:schemeClr val="accent6">
                  <a:lumMod val="75000"/>
                </a:schemeClr>
              </a:solidFill>
            </a:endParaRPr>
          </a:p>
          <a:p>
            <a:pPr>
              <a:spcBef>
                <a:spcPts val="0"/>
              </a:spcBef>
            </a:pPr>
            <a:r>
              <a:rPr lang="en-US" sz="2400" dirty="0">
                <a:solidFill>
                  <a:schemeClr val="accent6">
                    <a:lumMod val="75000"/>
                  </a:schemeClr>
                </a:solidFill>
              </a:rPr>
              <a:t>Rather your interventions on these scenarios will be more effective if your role as the culture broker is more as the clarifier for both provider and patient (transparency).</a:t>
            </a:r>
          </a:p>
          <a:p>
            <a:pPr marL="0" indent="0">
              <a:buNone/>
            </a:pPr>
            <a:endParaRPr lang="en-US" sz="2000" dirty="0"/>
          </a:p>
        </p:txBody>
      </p:sp>
      <p:pic>
        <p:nvPicPr>
          <p:cNvPr id="4" name="Picture 5" descr="http://realdoctorstu.files.wordpress.com/2010/10/confused.jpg">
            <a:extLst>
              <a:ext uri="{FF2B5EF4-FFF2-40B4-BE49-F238E27FC236}">
                <a16:creationId xmlns:a16="http://schemas.microsoft.com/office/drawing/2014/main" id="{75B9B03A-3D5C-4001-A211-1CA6E38A58D0}"/>
              </a:ext>
            </a:extLst>
          </p:cNvPr>
          <p:cNvPicPr>
            <a:picLocks noChangeAspect="1" noChangeArrowheads="1"/>
          </p:cNvPicPr>
          <p:nvPr/>
        </p:nvPicPr>
        <p:blipFill rotWithShape="1">
          <a:blip r:embed="rId2"/>
          <a:srcRect t="9794" r="3" b="22921"/>
          <a:stretch/>
        </p:blipFill>
        <p:spPr bwMode="auto">
          <a:xfrm>
            <a:off x="6197600" y="1773871"/>
            <a:ext cx="5384800" cy="4352293"/>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6042788"/>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8A8D63B-FB8E-410C-91D4-7D3E44C60308}"/>
              </a:ext>
            </a:extLst>
          </p:cNvPr>
          <p:cNvSpPr>
            <a:spLocks noGrp="1"/>
          </p:cNvSpPr>
          <p:nvPr>
            <p:ph type="body" sz="quarter" idx="1"/>
          </p:nvPr>
        </p:nvSpPr>
        <p:spPr/>
        <p:txBody>
          <a:bodyPr/>
          <a:lstStyle/>
          <a:p>
            <a:pPr marL="342900" indent="-342900" algn="l">
              <a:buFont typeface="Arial" panose="020B0604020202020204" pitchFamily="34" charset="0"/>
              <a:buChar char="•"/>
            </a:pPr>
            <a:r>
              <a:rPr lang="en-US" dirty="0"/>
              <a:t>Break </a:t>
            </a:r>
            <a:r>
              <a:rPr lang="en-US"/>
              <a:t>Out Rooms</a:t>
            </a:r>
            <a:endParaRPr lang="en-US" dirty="0"/>
          </a:p>
          <a:p>
            <a:pPr marL="342900" indent="-342900" algn="l">
              <a:buFont typeface="Arial" panose="020B0604020202020204" pitchFamily="34" charset="0"/>
              <a:buChar char="•"/>
            </a:pPr>
            <a:r>
              <a:rPr lang="en-US" dirty="0"/>
              <a:t>Case Scenario Discussion</a:t>
            </a:r>
          </a:p>
          <a:p>
            <a:pPr marL="342900" indent="-342900" algn="l">
              <a:buFont typeface="Arial" panose="020B0604020202020204" pitchFamily="34" charset="0"/>
              <a:buChar char="•"/>
            </a:pPr>
            <a:r>
              <a:rPr lang="en-US" dirty="0"/>
              <a:t>Debrief together</a:t>
            </a:r>
          </a:p>
        </p:txBody>
      </p:sp>
      <p:sp>
        <p:nvSpPr>
          <p:cNvPr id="6" name="Title 5">
            <a:extLst>
              <a:ext uri="{FF2B5EF4-FFF2-40B4-BE49-F238E27FC236}">
                <a16:creationId xmlns:a16="http://schemas.microsoft.com/office/drawing/2014/main" id="{BFC5199F-7B06-4B79-ACA4-819B3D556C6B}"/>
              </a:ext>
            </a:extLst>
          </p:cNvPr>
          <p:cNvSpPr>
            <a:spLocks noGrp="1"/>
          </p:cNvSpPr>
          <p:nvPr>
            <p:ph type="title"/>
          </p:nvPr>
        </p:nvSpPr>
        <p:spPr/>
        <p:txBody>
          <a:bodyPr/>
          <a:lstStyle/>
          <a:p>
            <a:r>
              <a:rPr lang="en-US" dirty="0"/>
              <a:t>Case Scenarios</a:t>
            </a:r>
          </a:p>
        </p:txBody>
      </p:sp>
      <p:pic>
        <p:nvPicPr>
          <p:cNvPr id="7170" name="Picture 2" descr="Mental Health Awareness Day: Making Better Decisions. |FinTech and Change  Jobs| Nicoll Curtin">
            <a:extLst>
              <a:ext uri="{FF2B5EF4-FFF2-40B4-BE49-F238E27FC236}">
                <a16:creationId xmlns:a16="http://schemas.microsoft.com/office/drawing/2014/main" id="{3C45B608-CCC5-4F2A-8A8C-1E447098F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575" y="3205316"/>
            <a:ext cx="4941404" cy="3299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86000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08039" y="560264"/>
            <a:ext cx="8761413" cy="706964"/>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accent5">
                    <a:lumMod val="75000"/>
                  </a:schemeClr>
                </a:solidFill>
                <a:effectLst/>
                <a:uLnTx/>
                <a:uFillTx/>
                <a:ea typeface="+mj-ea"/>
                <a:cs typeface="Aharoni" panose="02010803020104030203" pitchFamily="2" charset="-79"/>
              </a:rPr>
              <a:t>Continuing Education</a:t>
            </a:r>
            <a:endParaRPr kumimoji="0" lang="en-US" sz="4000" b="1" i="0" u="none" strike="noStrike" kern="1200" cap="none" spc="0" normalizeH="0" baseline="0" noProof="0" dirty="0">
              <a:ln>
                <a:noFill/>
              </a:ln>
              <a:solidFill>
                <a:schemeClr val="accent5">
                  <a:lumMod val="75000"/>
                </a:schemeClr>
              </a:solidFill>
              <a:effectLst/>
              <a:uLnTx/>
              <a:uFillTx/>
              <a:latin typeface="+mj-lt"/>
              <a:ea typeface="+mj-ea"/>
              <a:cs typeface="Aharoni" panose="02010803020104030203" pitchFamily="2" charset="-79"/>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6" name="Picture 2" descr="CEAP">
            <a:hlinkClick r:id="rId3"/>
          </p:cNvPr>
          <p:cNvPicPr>
            <a:picLocks noChangeAspect="1" noChangeArrowheads="1"/>
          </p:cNvPicPr>
          <p:nvPr/>
        </p:nvPicPr>
        <p:blipFill>
          <a:blip r:embed="rId4">
            <a:lum bright="-20000" contrast="30000"/>
          </a:blip>
          <a:srcRect/>
          <a:stretch>
            <a:fillRect/>
          </a:stretch>
        </p:blipFill>
        <p:spPr bwMode="auto">
          <a:xfrm>
            <a:off x="940060" y="2013439"/>
            <a:ext cx="3181626" cy="1171402"/>
          </a:xfrm>
          <a:prstGeom prst="rect">
            <a:avLst/>
          </a:prstGeom>
          <a:noFill/>
          <a:ln w="9525">
            <a:noFill/>
            <a:miter lim="800000"/>
            <a:headEnd/>
            <a:tailEnd/>
          </a:ln>
        </p:spPr>
      </p:pic>
      <p:grpSp>
        <p:nvGrpSpPr>
          <p:cNvPr id="7" name="Group 11"/>
          <p:cNvGrpSpPr>
            <a:grpSpLocks/>
          </p:cNvGrpSpPr>
          <p:nvPr/>
        </p:nvGrpSpPr>
        <p:grpSpPr bwMode="auto">
          <a:xfrm>
            <a:off x="1042801" y="3797448"/>
            <a:ext cx="8048444" cy="1086929"/>
            <a:chOff x="450002" y="3359150"/>
            <a:chExt cx="7693873" cy="1289050"/>
          </a:xfrm>
        </p:grpSpPr>
        <p:pic>
          <p:nvPicPr>
            <p:cNvPr id="8" name="Picture 7" descr="http://www.ccmaine.org/images/Language%20Partners/IMIAlogo.jpg"/>
            <p:cNvPicPr>
              <a:picLocks noChangeAspect="1" noChangeArrowheads="1"/>
            </p:cNvPicPr>
            <p:nvPr/>
          </p:nvPicPr>
          <p:blipFill>
            <a:blip r:embed="rId5"/>
            <a:srcRect/>
            <a:stretch>
              <a:fillRect/>
            </a:stretch>
          </p:blipFill>
          <p:spPr bwMode="auto">
            <a:xfrm>
              <a:off x="450002" y="3359150"/>
              <a:ext cx="970042" cy="1289050"/>
            </a:xfrm>
            <a:prstGeom prst="rect">
              <a:avLst/>
            </a:prstGeom>
            <a:noFill/>
            <a:ln w="9525">
              <a:noFill/>
              <a:miter lim="800000"/>
              <a:headEnd/>
              <a:tailEnd/>
            </a:ln>
          </p:spPr>
        </p:pic>
        <p:sp>
          <p:nvSpPr>
            <p:cNvPr id="9" name="TextBox 7"/>
            <p:cNvSpPr txBox="1">
              <a:spLocks noChangeArrowheads="1"/>
            </p:cNvSpPr>
            <p:nvPr/>
          </p:nvSpPr>
          <p:spPr bwMode="auto">
            <a:xfrm>
              <a:off x="1466849" y="3467100"/>
              <a:ext cx="6677026" cy="1107996"/>
            </a:xfrm>
            <a:prstGeom prst="rect">
              <a:avLst/>
            </a:prstGeom>
            <a:noFill/>
            <a:ln w="9525">
              <a:noFill/>
              <a:miter lim="800000"/>
              <a:headEnd/>
              <a:tailEnd/>
            </a:ln>
          </p:spPr>
          <p:txBody>
            <a:bodyPr>
              <a:spAutoFit/>
            </a:bodyPr>
            <a:lstStyle/>
            <a:p>
              <a:r>
                <a:rPr lang="en-US" sz="2400" b="1" dirty="0">
                  <a:solidFill>
                    <a:schemeClr val="tx2"/>
                  </a:solidFill>
                  <a:latin typeface="Bookman" pitchFamily="18" charset="0"/>
                </a:rPr>
                <a:t>INTERNATIONAL MEDICAL</a:t>
              </a:r>
            </a:p>
            <a:p>
              <a:r>
                <a:rPr lang="en-US" sz="2400" b="1" dirty="0">
                  <a:solidFill>
                    <a:schemeClr val="tx2"/>
                  </a:solidFill>
                  <a:latin typeface="Bookman" pitchFamily="18" charset="0"/>
                </a:rPr>
                <a:t>INTERPRETERS ASSOCIATION</a:t>
              </a:r>
            </a:p>
            <a:p>
              <a:r>
                <a:rPr lang="en-US" b="1" dirty="0">
                  <a:solidFill>
                    <a:srgbClr val="C00000"/>
                  </a:solidFill>
                  <a:latin typeface="Bookman" pitchFamily="18" charset="0"/>
                </a:rPr>
                <a:t>Leading the advancement of professional interpreters</a:t>
              </a:r>
            </a:p>
          </p:txBody>
        </p:sp>
      </p:grpSp>
      <p:sp>
        <p:nvSpPr>
          <p:cNvPr id="10" name="TextBox 9"/>
          <p:cNvSpPr txBox="1"/>
          <p:nvPr/>
        </p:nvSpPr>
        <p:spPr>
          <a:xfrm>
            <a:off x="7711481" y="2249284"/>
            <a:ext cx="4246309" cy="738664"/>
          </a:xfrm>
          <a:prstGeom prst="rect">
            <a:avLst/>
          </a:prstGeom>
          <a:noFill/>
          <a:ln w="19050">
            <a:solidFill>
              <a:schemeClr val="accent1">
                <a:lumMod val="75000"/>
              </a:schemeClr>
            </a:solidFill>
          </a:ln>
        </p:spPr>
        <p:txBody>
          <a:bodyPr wrap="square">
            <a:spAutoFit/>
          </a:bodyPr>
          <a:lstStyle/>
          <a:p>
            <a:pPr algn="ctr">
              <a:defRPr/>
            </a:pPr>
            <a:r>
              <a:rPr lang="en-US" sz="1400" dirty="0">
                <a:solidFill>
                  <a:schemeClr val="accent1">
                    <a:lumMod val="50000"/>
                  </a:schemeClr>
                </a:solidFill>
                <a:latin typeface="Arial Rounded MT Bold" pitchFamily="34" charset="0"/>
              </a:rPr>
              <a:t>This workshop is nationally accredited by the Continuing Education Program (CEAP) for</a:t>
            </a:r>
            <a:r>
              <a:rPr lang="en-US" sz="1400" dirty="0">
                <a:solidFill>
                  <a:srgbClr val="0070C0"/>
                </a:solidFill>
                <a:latin typeface="Arial Rounded MT Bold" pitchFamily="34" charset="0"/>
              </a:rPr>
              <a:t> </a:t>
            </a:r>
          </a:p>
          <a:p>
            <a:pPr algn="r">
              <a:defRPr/>
            </a:pPr>
            <a:r>
              <a:rPr lang="en-US" sz="1400" dirty="0">
                <a:solidFill>
                  <a:srgbClr val="FF0000"/>
                </a:solidFill>
                <a:latin typeface="Arial Rounded MT Bold" pitchFamily="34" charset="0"/>
              </a:rPr>
              <a:t>3.5 instructional hours</a:t>
            </a:r>
            <a:endParaRPr lang="en-US" sz="1400" dirty="0">
              <a:solidFill>
                <a:schemeClr val="accent1">
                  <a:lumMod val="50000"/>
                </a:schemeClr>
              </a:solidFill>
              <a:latin typeface="Arial Rounded MT Bold" pitchFamily="34" charset="0"/>
            </a:endParaRPr>
          </a:p>
        </p:txBody>
      </p:sp>
      <p:sp>
        <p:nvSpPr>
          <p:cNvPr id="11" name="Rectangle 10"/>
          <p:cNvSpPr/>
          <p:nvPr/>
        </p:nvSpPr>
        <p:spPr>
          <a:xfrm>
            <a:off x="7813807" y="3888472"/>
            <a:ext cx="4131759" cy="1200329"/>
          </a:xfrm>
          <a:prstGeom prst="rect">
            <a:avLst/>
          </a:prstGeom>
          <a:ln w="19050" cmpd="sng">
            <a:solidFill>
              <a:schemeClr val="accent1">
                <a:lumMod val="75000"/>
              </a:schemeClr>
            </a:solidFill>
          </a:ln>
        </p:spPr>
        <p:txBody>
          <a:bodyPr wrap="square">
            <a:spAutoFit/>
          </a:bodyPr>
          <a:lstStyle/>
          <a:p>
            <a:pPr algn="r">
              <a:defRPr/>
            </a:pPr>
            <a:r>
              <a:rPr lang="en-US" sz="1400" dirty="0">
                <a:solidFill>
                  <a:schemeClr val="accent1">
                    <a:lumMod val="50000"/>
                  </a:schemeClr>
                </a:solidFill>
                <a:latin typeface="Arial Rounded MT Bold" pitchFamily="34" charset="0"/>
              </a:rPr>
              <a:t>This workshop is nationally accredited by the Continuing Education Program of IMIA for </a:t>
            </a:r>
            <a:r>
              <a:rPr lang="en-US" sz="1400" dirty="0">
                <a:solidFill>
                  <a:srgbClr val="FF0000"/>
                </a:solidFill>
                <a:latin typeface="Arial Rounded MT Bold" pitchFamily="34" charset="0"/>
              </a:rPr>
              <a:t>0.35 IMIA/NBCMI CEUs with the unique education registry ID: 21-1025</a:t>
            </a:r>
            <a:endParaRPr lang="en-US" sz="1200" b="1" dirty="0">
              <a:solidFill>
                <a:srgbClr val="FF0000"/>
              </a:solidFill>
            </a:endParaRPr>
          </a:p>
          <a:p>
            <a:pPr algn="r">
              <a:defRPr/>
            </a:pPr>
            <a:endParaRPr lang="en-US" sz="1600" dirty="0">
              <a:solidFill>
                <a:schemeClr val="accent4">
                  <a:lumMod val="75000"/>
                </a:schemeClr>
              </a:solidFill>
              <a:latin typeface="Arial Rounded MT Bold" pitchFamily="34" charset="0"/>
            </a:endParaRP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A2DF72-F8AA-4FBC-987B-0709BDB05CF6}"/>
              </a:ext>
            </a:extLst>
          </p:cNvPr>
          <p:cNvSpPr>
            <a:spLocks noGrp="1"/>
          </p:cNvSpPr>
          <p:nvPr>
            <p:ph type="title"/>
          </p:nvPr>
        </p:nvSpPr>
        <p:spPr>
          <a:xfrm>
            <a:off x="1524000" y="1"/>
            <a:ext cx="9144000" cy="1448485"/>
          </a:xfrm>
        </p:spPr>
        <p:txBody>
          <a:bodyPr anchor="ctr">
            <a:normAutofit/>
          </a:bodyPr>
          <a:lstStyle/>
          <a:p>
            <a:r>
              <a:rPr lang="en-US" dirty="0"/>
              <a:t>Break Out Rooms</a:t>
            </a:r>
          </a:p>
        </p:txBody>
      </p:sp>
      <p:sp>
        <p:nvSpPr>
          <p:cNvPr id="10" name="Slide Number Placeholder 3">
            <a:extLst>
              <a:ext uri="{FF2B5EF4-FFF2-40B4-BE49-F238E27FC236}">
                <a16:creationId xmlns:a16="http://schemas.microsoft.com/office/drawing/2014/main" id="{314B0E4F-14A4-4EAA-8211-026BAB04F2EF}"/>
              </a:ext>
            </a:extLst>
          </p:cNvPr>
          <p:cNvSpPr>
            <a:spLocks noGrp="1"/>
          </p:cNvSpPr>
          <p:nvPr>
            <p:ph type="sldNum" sz="quarter" idx="12"/>
          </p:nvPr>
        </p:nvSpPr>
        <p:spPr>
          <a:xfrm>
            <a:off x="10118406" y="6400416"/>
            <a:ext cx="92394" cy="276995"/>
          </a:xfrm>
        </p:spPr>
        <p:txBody>
          <a:bodyPr/>
          <a:lstStyle/>
          <a:p>
            <a:pPr>
              <a:spcAft>
                <a:spcPts val="600"/>
              </a:spcAft>
            </a:pPr>
            <a:endParaRPr lang="en-US" dirty="0"/>
          </a:p>
        </p:txBody>
      </p:sp>
      <p:graphicFrame>
        <p:nvGraphicFramePr>
          <p:cNvPr id="6" name="Content Placeholder 3">
            <a:extLst>
              <a:ext uri="{FF2B5EF4-FFF2-40B4-BE49-F238E27FC236}">
                <a16:creationId xmlns:a16="http://schemas.microsoft.com/office/drawing/2014/main" id="{47A54EA9-F378-43E1-91BE-00CC1928B3D5}"/>
              </a:ext>
            </a:extLst>
          </p:cNvPr>
          <p:cNvGraphicFramePr>
            <a:graphicFrameLocks noGrp="1"/>
          </p:cNvGraphicFramePr>
          <p:nvPr>
            <p:ph idx="1"/>
          </p:nvPr>
        </p:nvGraphicFramePr>
        <p:xfrm>
          <a:off x="1981200" y="1679403"/>
          <a:ext cx="8229600" cy="4446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83417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A8B5B-9BC4-4113-8557-E6763894E80C}"/>
              </a:ext>
            </a:extLst>
          </p:cNvPr>
          <p:cNvSpPr>
            <a:spLocks noGrp="1"/>
          </p:cNvSpPr>
          <p:nvPr>
            <p:ph type="title"/>
          </p:nvPr>
        </p:nvSpPr>
        <p:spPr>
          <a:xfrm>
            <a:off x="1524000" y="1"/>
            <a:ext cx="9144000" cy="1448485"/>
          </a:xfrm>
        </p:spPr>
        <p:txBody>
          <a:bodyPr anchor="ctr">
            <a:normAutofit/>
          </a:bodyPr>
          <a:lstStyle/>
          <a:p>
            <a:r>
              <a:rPr lang="en-US" dirty="0"/>
              <a:t>Share Out</a:t>
            </a:r>
          </a:p>
        </p:txBody>
      </p:sp>
      <p:sp>
        <p:nvSpPr>
          <p:cNvPr id="4" name="Slide Number Placeholder 3">
            <a:extLst>
              <a:ext uri="{FF2B5EF4-FFF2-40B4-BE49-F238E27FC236}">
                <a16:creationId xmlns:a16="http://schemas.microsoft.com/office/drawing/2014/main" id="{38A8DA60-3AA9-479C-AD3D-567831B20147}"/>
              </a:ext>
            </a:extLst>
          </p:cNvPr>
          <p:cNvSpPr>
            <a:spLocks noGrp="1"/>
          </p:cNvSpPr>
          <p:nvPr>
            <p:ph type="sldNum" sz="quarter" idx="12"/>
          </p:nvPr>
        </p:nvSpPr>
        <p:spPr>
          <a:xfrm>
            <a:off x="8077200" y="6356351"/>
            <a:ext cx="2133600" cy="365125"/>
          </a:xfrm>
        </p:spPr>
        <p:txBody>
          <a:bodyPr anchor="ctr">
            <a:normAutofit/>
          </a:bodyPr>
          <a:lstStyle/>
          <a:p>
            <a:pPr>
              <a:spcAft>
                <a:spcPts val="600"/>
              </a:spcAft>
            </a:pPr>
            <a:endParaRPr lang="en-US" dirty="0"/>
          </a:p>
        </p:txBody>
      </p:sp>
      <p:graphicFrame>
        <p:nvGraphicFramePr>
          <p:cNvPr id="6" name="Content Placeholder 2">
            <a:extLst>
              <a:ext uri="{FF2B5EF4-FFF2-40B4-BE49-F238E27FC236}">
                <a16:creationId xmlns:a16="http://schemas.microsoft.com/office/drawing/2014/main" id="{46AE9A41-8002-4150-82A5-D3C5A53B937B}"/>
              </a:ext>
            </a:extLst>
          </p:cNvPr>
          <p:cNvGraphicFramePr>
            <a:graphicFrameLocks noGrp="1"/>
          </p:cNvGraphicFramePr>
          <p:nvPr>
            <p:ph idx="1"/>
          </p:nvPr>
        </p:nvGraphicFramePr>
        <p:xfrm>
          <a:off x="1981200" y="1679403"/>
          <a:ext cx="8229600" cy="4446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6353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9947-E12D-489B-8395-145F1E6FECAC}"/>
              </a:ext>
            </a:extLst>
          </p:cNvPr>
          <p:cNvSpPr>
            <a:spLocks noGrp="1"/>
          </p:cNvSpPr>
          <p:nvPr>
            <p:ph type="title"/>
          </p:nvPr>
        </p:nvSpPr>
        <p:spPr/>
        <p:txBody>
          <a:bodyPr/>
          <a:lstStyle/>
          <a:p>
            <a:r>
              <a:rPr lang="en-US" dirty="0"/>
              <a:t>Closing Comments</a:t>
            </a:r>
          </a:p>
        </p:txBody>
      </p:sp>
      <p:sp>
        <p:nvSpPr>
          <p:cNvPr id="3" name="Content Placeholder 2">
            <a:extLst>
              <a:ext uri="{FF2B5EF4-FFF2-40B4-BE49-F238E27FC236}">
                <a16:creationId xmlns:a16="http://schemas.microsoft.com/office/drawing/2014/main" id="{60123DB5-56BE-4132-91B4-7B416C430570}"/>
              </a:ext>
            </a:extLst>
          </p:cNvPr>
          <p:cNvSpPr>
            <a:spLocks noGrp="1"/>
          </p:cNvSpPr>
          <p:nvPr>
            <p:ph idx="1"/>
          </p:nvPr>
        </p:nvSpPr>
        <p:spPr>
          <a:xfrm>
            <a:off x="838200" y="1690689"/>
            <a:ext cx="10515600" cy="4667250"/>
          </a:xfrm>
        </p:spPr>
        <p:txBody>
          <a:bodyPr>
            <a:normAutofit fontScale="47500" lnSpcReduction="20000"/>
          </a:bodyPr>
          <a:lstStyle/>
          <a:p>
            <a:pPr marL="0" lvl="0" indent="0" fontAlgn="base">
              <a:lnSpc>
                <a:spcPct val="170000"/>
              </a:lnSpc>
              <a:spcBef>
                <a:spcPct val="0"/>
              </a:spcBef>
              <a:spcAft>
                <a:spcPct val="0"/>
              </a:spcAft>
              <a:buSzTx/>
              <a:buNone/>
              <a:tabLst>
                <a:tab pos="457200" algn="l"/>
              </a:tabLst>
            </a:pPr>
            <a:r>
              <a:rPr lang="en-US" sz="3400" b="1" dirty="0">
                <a:solidFill>
                  <a:srgbClr val="C00000"/>
                </a:solidFill>
                <a:latin typeface="Arial" panose="020B0604020202020204" pitchFamily="34" charset="0"/>
                <a:ea typeface="Times New Roman" pitchFamily="18" charset="0"/>
                <a:cs typeface="Arial" panose="020B0604020202020204" pitchFamily="34" charset="0"/>
              </a:rPr>
              <a:t>Comfort:</a:t>
            </a:r>
            <a:r>
              <a:rPr lang="en-US" sz="3400" dirty="0">
                <a:solidFill>
                  <a:srgbClr val="4D4D4D"/>
                </a:solidFill>
                <a:latin typeface="Arial" panose="020B0604020202020204" pitchFamily="34" charset="0"/>
                <a:ea typeface="Times New Roman" pitchFamily="18" charset="0"/>
                <a:cs typeface="Arial" panose="020B0604020202020204" pitchFamily="34" charset="0"/>
              </a:rPr>
              <a:t>    </a:t>
            </a:r>
            <a:r>
              <a:rPr lang="en-US" sz="3400" b="1" i="1" dirty="0">
                <a:solidFill>
                  <a:schemeClr val="accent3">
                    <a:lumMod val="75000"/>
                  </a:schemeClr>
                </a:solidFill>
                <a:latin typeface="Arial" panose="020B0604020202020204" pitchFamily="34" charset="0"/>
                <a:ea typeface="Times New Roman" pitchFamily="18" charset="0"/>
                <a:cs typeface="Arial" panose="020B0604020202020204" pitchFamily="34" charset="0"/>
              </a:rPr>
              <a:t>Mental health appointments can be very intense </a:t>
            </a:r>
          </a:p>
          <a:p>
            <a:pPr marL="0" lvl="0" indent="0" fontAlgn="base">
              <a:lnSpc>
                <a:spcPct val="170000"/>
              </a:lnSpc>
              <a:spcBef>
                <a:spcPct val="0"/>
              </a:spcBef>
              <a:spcAft>
                <a:spcPct val="0"/>
              </a:spcAft>
              <a:buSzTx/>
              <a:buNone/>
              <a:tabLst>
                <a:tab pos="457200" algn="l"/>
              </a:tabLst>
            </a:pPr>
            <a:r>
              <a:rPr lang="en-US" sz="3400" b="1" dirty="0">
                <a:solidFill>
                  <a:srgbClr val="C00000"/>
                </a:solidFill>
                <a:latin typeface="Arial" panose="020B0604020202020204" pitchFamily="34" charset="0"/>
                <a:ea typeface="Times New Roman" pitchFamily="18" charset="0"/>
                <a:cs typeface="Arial" panose="020B0604020202020204" pitchFamily="34" charset="0"/>
              </a:rPr>
              <a:t>Preparation:</a:t>
            </a:r>
            <a:r>
              <a:rPr lang="en-US" sz="3400" dirty="0">
                <a:solidFill>
                  <a:srgbClr val="4D4D4D"/>
                </a:solidFill>
                <a:latin typeface="Arial" panose="020B0604020202020204" pitchFamily="34" charset="0"/>
                <a:ea typeface="Times New Roman" pitchFamily="18" charset="0"/>
                <a:cs typeface="Arial" panose="020B0604020202020204" pitchFamily="34" charset="0"/>
              </a:rPr>
              <a:t>  </a:t>
            </a:r>
            <a:r>
              <a:rPr lang="en-US" sz="3400" b="1" i="1" dirty="0">
                <a:solidFill>
                  <a:schemeClr val="accent3">
                    <a:lumMod val="75000"/>
                  </a:schemeClr>
                </a:solidFill>
                <a:latin typeface="Arial" panose="020B0604020202020204" pitchFamily="34" charset="0"/>
                <a:ea typeface="Times New Roman" pitchFamily="18" charset="0"/>
                <a:cs typeface="Arial" panose="020B0604020202020204" pitchFamily="34" charset="0"/>
              </a:rPr>
              <a:t>Interpreter should take every step to prepare for the appointment.</a:t>
            </a:r>
          </a:p>
          <a:p>
            <a:pPr marL="0" lvl="0" indent="0" eaLnBrk="0" fontAlgn="base" hangingPunct="0">
              <a:lnSpc>
                <a:spcPct val="170000"/>
              </a:lnSpc>
              <a:spcBef>
                <a:spcPct val="0"/>
              </a:spcBef>
              <a:spcAft>
                <a:spcPct val="0"/>
              </a:spcAft>
              <a:buSzTx/>
              <a:buNone/>
              <a:tabLst>
                <a:tab pos="457200" algn="l"/>
              </a:tabLst>
            </a:pPr>
            <a:r>
              <a:rPr lang="en-US" sz="3400" b="1" dirty="0">
                <a:solidFill>
                  <a:srgbClr val="C00000"/>
                </a:solidFill>
                <a:latin typeface="Arial" panose="020B0604020202020204" pitchFamily="34" charset="0"/>
                <a:ea typeface="Times New Roman" pitchFamily="18" charset="0"/>
                <a:cs typeface="Arial" panose="020B0604020202020204" pitchFamily="34" charset="0"/>
              </a:rPr>
              <a:t>Pre &amp; Post-Session</a:t>
            </a:r>
            <a:r>
              <a:rPr lang="en-US" sz="3400" dirty="0">
                <a:solidFill>
                  <a:srgbClr val="C00000"/>
                </a:solidFill>
                <a:latin typeface="Arial" panose="020B0604020202020204" pitchFamily="34" charset="0"/>
                <a:ea typeface="Times New Roman" pitchFamily="18" charset="0"/>
                <a:cs typeface="Arial" panose="020B0604020202020204" pitchFamily="34" charset="0"/>
              </a:rPr>
              <a:t>:</a:t>
            </a:r>
            <a:r>
              <a:rPr lang="en-US" sz="3400" dirty="0">
                <a:solidFill>
                  <a:srgbClr val="4D4D4D"/>
                </a:solidFill>
                <a:latin typeface="Arial" panose="020B0604020202020204" pitchFamily="34" charset="0"/>
                <a:ea typeface="Times New Roman" pitchFamily="18" charset="0"/>
                <a:cs typeface="Arial" panose="020B0604020202020204" pitchFamily="34" charset="0"/>
              </a:rPr>
              <a:t> </a:t>
            </a:r>
            <a:r>
              <a:rPr lang="en-US" sz="3400" b="1" i="1" dirty="0">
                <a:solidFill>
                  <a:schemeClr val="accent3">
                    <a:lumMod val="75000"/>
                  </a:schemeClr>
                </a:solidFill>
                <a:latin typeface="Arial" panose="020B0604020202020204" pitchFamily="34" charset="0"/>
                <a:ea typeface="Times New Roman" pitchFamily="18" charset="0"/>
                <a:cs typeface="Arial" panose="020B0604020202020204" pitchFamily="34" charset="0"/>
              </a:rPr>
              <a:t>Critical to set rules, boundaries, and build trust and team effort.  </a:t>
            </a:r>
          </a:p>
          <a:p>
            <a:pPr marL="0" lvl="0" indent="0" eaLnBrk="0" fontAlgn="base" hangingPunct="0">
              <a:lnSpc>
                <a:spcPct val="170000"/>
              </a:lnSpc>
              <a:spcBef>
                <a:spcPct val="0"/>
              </a:spcBef>
              <a:spcAft>
                <a:spcPct val="0"/>
              </a:spcAft>
              <a:buSzTx/>
              <a:buNone/>
              <a:tabLst>
                <a:tab pos="457200" algn="l"/>
              </a:tabLst>
            </a:pPr>
            <a:r>
              <a:rPr lang="en-US" sz="3400" b="1" dirty="0">
                <a:solidFill>
                  <a:srgbClr val="C00000"/>
                </a:solidFill>
                <a:latin typeface="Arial" panose="020B0604020202020204" pitchFamily="34" charset="0"/>
                <a:ea typeface="Times New Roman" pitchFamily="18" charset="0"/>
                <a:cs typeface="Arial" panose="020B0604020202020204" pitchFamily="34" charset="0"/>
              </a:rPr>
              <a:t>Short Term Memory: </a:t>
            </a:r>
            <a:r>
              <a:rPr lang="en-US" sz="3400" b="1" i="1" dirty="0">
                <a:solidFill>
                  <a:schemeClr val="accent3">
                    <a:lumMod val="75000"/>
                  </a:schemeClr>
                </a:solidFill>
                <a:latin typeface="Arial" panose="020B0604020202020204" pitchFamily="34" charset="0"/>
                <a:ea typeface="Times New Roman" pitchFamily="18" charset="0"/>
                <a:cs typeface="Arial" panose="020B0604020202020204" pitchFamily="34" charset="0"/>
              </a:rPr>
              <a:t>Concentration is critical to retain large amount of information. </a:t>
            </a:r>
          </a:p>
          <a:p>
            <a:pPr marL="0" lvl="0" indent="0" eaLnBrk="0" fontAlgn="base" hangingPunct="0">
              <a:lnSpc>
                <a:spcPct val="170000"/>
              </a:lnSpc>
              <a:spcBef>
                <a:spcPct val="0"/>
              </a:spcBef>
              <a:spcAft>
                <a:spcPct val="0"/>
              </a:spcAft>
              <a:buSzTx/>
              <a:buNone/>
              <a:tabLst>
                <a:tab pos="457200" algn="l"/>
              </a:tabLst>
            </a:pPr>
            <a:r>
              <a:rPr lang="en-US" sz="3400" b="1" dirty="0">
                <a:solidFill>
                  <a:srgbClr val="C00000"/>
                </a:solidFill>
                <a:latin typeface="Arial" panose="020B0604020202020204" pitchFamily="34" charset="0"/>
                <a:ea typeface="Times New Roman" pitchFamily="18" charset="0"/>
                <a:cs typeface="Arial" panose="020B0604020202020204" pitchFamily="34" charset="0"/>
              </a:rPr>
              <a:t>Transparency: </a:t>
            </a:r>
            <a:r>
              <a:rPr lang="en-US" sz="3400" b="1" i="1" dirty="0">
                <a:solidFill>
                  <a:schemeClr val="accent3">
                    <a:lumMod val="75000"/>
                  </a:schemeClr>
                </a:solidFill>
                <a:latin typeface="Arial" panose="020B0604020202020204" pitchFamily="34" charset="0"/>
                <a:ea typeface="Times New Roman" pitchFamily="18" charset="0"/>
                <a:cs typeface="Arial" panose="020B0604020202020204" pitchFamily="34" charset="0"/>
              </a:rPr>
              <a:t>Ability to communicate the thoughts/feelings/wants of patient.</a:t>
            </a:r>
          </a:p>
          <a:p>
            <a:pPr marL="0" lvl="0" indent="0" eaLnBrk="0" fontAlgn="base" hangingPunct="0">
              <a:lnSpc>
                <a:spcPct val="170000"/>
              </a:lnSpc>
              <a:spcBef>
                <a:spcPct val="0"/>
              </a:spcBef>
              <a:spcAft>
                <a:spcPct val="0"/>
              </a:spcAft>
              <a:buSzTx/>
              <a:buNone/>
              <a:tabLst>
                <a:tab pos="457200" algn="l"/>
              </a:tabLst>
            </a:pPr>
            <a:r>
              <a:rPr lang="en-US" sz="3400" b="1" dirty="0">
                <a:solidFill>
                  <a:srgbClr val="C00000"/>
                </a:solidFill>
                <a:latin typeface="Arial" panose="020B0604020202020204" pitchFamily="34" charset="0"/>
                <a:ea typeface="Times New Roman" pitchFamily="18" charset="0"/>
                <a:cs typeface="Arial" panose="020B0604020202020204" pitchFamily="34" charset="0"/>
              </a:rPr>
              <a:t>Impartiality: </a:t>
            </a:r>
            <a:r>
              <a:rPr lang="en-US" sz="3400" b="1" i="1" dirty="0">
                <a:solidFill>
                  <a:schemeClr val="accent3">
                    <a:lumMod val="75000"/>
                  </a:schemeClr>
                </a:solidFill>
                <a:latin typeface="Arial" panose="020B0604020202020204" pitchFamily="34" charset="0"/>
                <a:ea typeface="Times New Roman" pitchFamily="18" charset="0"/>
                <a:cs typeface="Arial" panose="020B0604020202020204" pitchFamily="34" charset="0"/>
              </a:rPr>
              <a:t>Interpreter must check their own thoughts/feelings/wants. Remain impartial!</a:t>
            </a:r>
          </a:p>
          <a:p>
            <a:pPr marL="0" lvl="0" indent="0" eaLnBrk="0" fontAlgn="base" hangingPunct="0">
              <a:lnSpc>
                <a:spcPct val="170000"/>
              </a:lnSpc>
              <a:spcBef>
                <a:spcPct val="0"/>
              </a:spcBef>
              <a:spcAft>
                <a:spcPct val="0"/>
              </a:spcAft>
              <a:buSzTx/>
              <a:buNone/>
              <a:tabLst>
                <a:tab pos="457200" algn="l"/>
              </a:tabLst>
            </a:pPr>
            <a:r>
              <a:rPr lang="en-US" sz="3400" b="1" dirty="0">
                <a:solidFill>
                  <a:srgbClr val="C00000"/>
                </a:solidFill>
                <a:latin typeface="Arial" panose="020B0604020202020204" pitchFamily="34" charset="0"/>
                <a:ea typeface="Times New Roman" pitchFamily="18" charset="0"/>
                <a:cs typeface="Arial" panose="020B0604020202020204" pitchFamily="34" charset="0"/>
              </a:rPr>
              <a:t>Cultural Broker/Advocate: </a:t>
            </a:r>
            <a:r>
              <a:rPr lang="en-US" sz="3400" b="1" i="1" dirty="0">
                <a:solidFill>
                  <a:schemeClr val="accent3">
                    <a:lumMod val="75000"/>
                  </a:schemeClr>
                </a:solidFill>
                <a:latin typeface="Arial" panose="020B0604020202020204" pitchFamily="34" charset="0"/>
                <a:ea typeface="Times New Roman" pitchFamily="18" charset="0"/>
                <a:cs typeface="Arial" panose="020B0604020202020204" pitchFamily="34" charset="0"/>
              </a:rPr>
              <a:t>Interpret must be comfortable and willing to step into these roles.</a:t>
            </a:r>
          </a:p>
          <a:p>
            <a:pPr marL="0" lvl="0" indent="0" eaLnBrk="0" fontAlgn="base" hangingPunct="0">
              <a:lnSpc>
                <a:spcPct val="170000"/>
              </a:lnSpc>
              <a:spcBef>
                <a:spcPct val="0"/>
              </a:spcBef>
              <a:spcAft>
                <a:spcPct val="0"/>
              </a:spcAft>
              <a:buSzTx/>
              <a:buNone/>
              <a:tabLst>
                <a:tab pos="457200" algn="l"/>
              </a:tabLst>
            </a:pPr>
            <a:r>
              <a:rPr lang="en-US" sz="3400" b="1" dirty="0">
                <a:solidFill>
                  <a:srgbClr val="C00000"/>
                </a:solidFill>
                <a:latin typeface="Arial" panose="020B0604020202020204" pitchFamily="34" charset="0"/>
                <a:ea typeface="Times New Roman" pitchFamily="18" charset="0"/>
                <a:cs typeface="Arial" panose="020B0604020202020204" pitchFamily="34" charset="0"/>
              </a:rPr>
              <a:t>Confidentiality: </a:t>
            </a:r>
            <a:r>
              <a:rPr lang="en-US" sz="3400" b="1" i="1" dirty="0">
                <a:solidFill>
                  <a:schemeClr val="accent3">
                    <a:lumMod val="75000"/>
                  </a:schemeClr>
                </a:solidFill>
                <a:latin typeface="Arial" panose="020B0604020202020204" pitchFamily="34" charset="0"/>
                <a:ea typeface="Times New Roman" pitchFamily="18" charset="0"/>
                <a:cs typeface="Arial" panose="020B0604020202020204" pitchFamily="34" charset="0"/>
              </a:rPr>
              <a:t>Interpreter need to uphold the clients right to confidentially.</a:t>
            </a:r>
          </a:p>
          <a:p>
            <a:pPr marL="0" lvl="0" indent="0" eaLnBrk="0" fontAlgn="base" hangingPunct="0">
              <a:lnSpc>
                <a:spcPct val="170000"/>
              </a:lnSpc>
              <a:spcBef>
                <a:spcPct val="0"/>
              </a:spcBef>
              <a:spcAft>
                <a:spcPct val="0"/>
              </a:spcAft>
              <a:buSzTx/>
              <a:buNone/>
              <a:tabLst>
                <a:tab pos="457200" algn="l"/>
              </a:tabLst>
            </a:pPr>
            <a:r>
              <a:rPr lang="en-US" sz="3400" b="1" dirty="0">
                <a:solidFill>
                  <a:srgbClr val="C00000"/>
                </a:solidFill>
                <a:latin typeface="Arial" panose="020B0604020202020204" pitchFamily="34" charset="0"/>
                <a:ea typeface="Times New Roman" pitchFamily="18" charset="0"/>
                <a:cs typeface="Arial" panose="020B0604020202020204" pitchFamily="34" charset="0"/>
              </a:rPr>
              <a:t>Safety: </a:t>
            </a:r>
            <a:r>
              <a:rPr lang="en-US" sz="3400" b="1" i="1" dirty="0">
                <a:solidFill>
                  <a:schemeClr val="accent3">
                    <a:lumMod val="75000"/>
                  </a:schemeClr>
                </a:solidFill>
                <a:latin typeface="Arial" panose="020B0604020202020204" pitchFamily="34" charset="0"/>
                <a:ea typeface="Times New Roman" pitchFamily="18" charset="0"/>
                <a:cs typeface="Arial" panose="020B0604020202020204" pitchFamily="34" charset="0"/>
              </a:rPr>
              <a:t>Interpreter must at all times be aware of her/his own safety.</a:t>
            </a:r>
          </a:p>
          <a:p>
            <a:pPr marL="0" lvl="0" indent="0" eaLnBrk="0" fontAlgn="base" hangingPunct="0">
              <a:lnSpc>
                <a:spcPct val="170000"/>
              </a:lnSpc>
              <a:spcBef>
                <a:spcPct val="0"/>
              </a:spcBef>
              <a:spcAft>
                <a:spcPct val="0"/>
              </a:spcAft>
              <a:buSzTx/>
              <a:buNone/>
              <a:tabLst>
                <a:tab pos="457200" algn="l"/>
              </a:tabLst>
            </a:pPr>
            <a:r>
              <a:rPr lang="en-US" sz="3400" b="1" dirty="0">
                <a:solidFill>
                  <a:srgbClr val="C00000"/>
                </a:solidFill>
                <a:latin typeface="Arial" panose="020B0604020202020204" pitchFamily="34" charset="0"/>
                <a:ea typeface="Times New Roman" pitchFamily="18" charset="0"/>
                <a:cs typeface="Arial" panose="020B0604020202020204" pitchFamily="34" charset="0"/>
              </a:rPr>
              <a:t>Self -Care: </a:t>
            </a:r>
            <a:r>
              <a:rPr lang="en-US" sz="3400" b="1" i="1" dirty="0">
                <a:solidFill>
                  <a:schemeClr val="accent3">
                    <a:lumMod val="75000"/>
                  </a:schemeClr>
                </a:solidFill>
                <a:latin typeface="Arial" panose="020B0604020202020204" pitchFamily="34" charset="0"/>
                <a:ea typeface="Times New Roman" pitchFamily="18" charset="0"/>
                <a:cs typeface="Arial" panose="020B0604020202020204" pitchFamily="34" charset="0"/>
              </a:rPr>
              <a:t>Interpreters must find ways to release stress/vicarious trauma!</a:t>
            </a:r>
          </a:p>
          <a:p>
            <a:pPr marL="0" indent="0">
              <a:buNone/>
            </a:pPr>
            <a:endParaRPr lang="en-US" dirty="0"/>
          </a:p>
        </p:txBody>
      </p:sp>
    </p:spTree>
    <p:extLst>
      <p:ext uri="{BB962C8B-B14F-4D97-AF65-F5344CB8AC3E}">
        <p14:creationId xmlns:p14="http://schemas.microsoft.com/office/powerpoint/2010/main" val="42694903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3D01-DA83-48BE-9D23-8FDC07408171}"/>
              </a:ext>
            </a:extLst>
          </p:cNvPr>
          <p:cNvSpPr>
            <a:spLocks noGrp="1"/>
          </p:cNvSpPr>
          <p:nvPr>
            <p:ph type="title"/>
          </p:nvPr>
        </p:nvSpPr>
        <p:spPr>
          <a:xfrm>
            <a:off x="838200" y="365125"/>
            <a:ext cx="10515600" cy="1325564"/>
          </a:xfrm>
        </p:spPr>
        <p:txBody>
          <a:bodyPr anchor="ctr">
            <a:normAutofit/>
          </a:bodyPr>
          <a:lstStyle/>
          <a:p>
            <a:r>
              <a:rPr lang="en-US" dirty="0"/>
              <a:t>Resources</a:t>
            </a:r>
          </a:p>
        </p:txBody>
      </p:sp>
      <p:pic>
        <p:nvPicPr>
          <p:cNvPr id="1026" name="Picture 2" descr="24 Remote Work Resources to Change the Way You Work">
            <a:extLst>
              <a:ext uri="{FF2B5EF4-FFF2-40B4-BE49-F238E27FC236}">
                <a16:creationId xmlns:a16="http://schemas.microsoft.com/office/drawing/2014/main" id="{8646253C-9CD4-4645-833A-5262A7432F5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10877" y="1825625"/>
            <a:ext cx="7770246" cy="4351338"/>
          </a:xfrm>
          <a:prstGeom prst="rect">
            <a:avLst/>
          </a:prstGeom>
          <a:solidFill>
            <a:srgbClr val="FFFFFF"/>
          </a:solidFill>
        </p:spPr>
      </p:pic>
    </p:spTree>
    <p:extLst>
      <p:ext uri="{BB962C8B-B14F-4D97-AF65-F5344CB8AC3E}">
        <p14:creationId xmlns:p14="http://schemas.microsoft.com/office/powerpoint/2010/main" val="3707096281"/>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4CAE-3E7C-4FB6-866C-52632052B3AB}"/>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63BEF58-8B74-423D-B1E1-52B2B08311C5}"/>
              </a:ext>
            </a:extLst>
          </p:cNvPr>
          <p:cNvSpPr>
            <a:spLocks noGrp="1"/>
          </p:cNvSpPr>
          <p:nvPr>
            <p:ph idx="1"/>
          </p:nvPr>
        </p:nvSpPr>
        <p:spPr/>
        <p:txBody>
          <a:bodyPr/>
          <a:lstStyle/>
          <a:p>
            <a:r>
              <a:rPr lang="en-US" dirty="0"/>
              <a:t>“Mental Health Interpreting Guidelines for Interpreters: Guidelines on definitions, protocols, ethics, practices, self-care and content knowledge for interpreters working in mental health settings” </a:t>
            </a:r>
          </a:p>
          <a:p>
            <a:r>
              <a:rPr lang="en-US" dirty="0"/>
              <a:t>Dr. Jim </a:t>
            </a:r>
            <a:r>
              <a:rPr lang="en-US" dirty="0" err="1"/>
              <a:t>Hlavac</a:t>
            </a:r>
            <a:r>
              <a:rPr lang="en-US" dirty="0"/>
              <a:t>, Translation and Interpreting Studies, Monash University (2017)</a:t>
            </a:r>
            <a:endParaRPr lang="en-US" dirty="0">
              <a:hlinkClick r:id="rId2"/>
            </a:endParaRPr>
          </a:p>
          <a:p>
            <a:r>
              <a:rPr lang="en-US" dirty="0">
                <a:hlinkClick r:id="rId2"/>
              </a:rPr>
              <a:t>https://static1.squarespace.com/static/571683f922482e219db7b3ae/t/5a86f0f64192028861457cda/1518792951958/Mental_Health_Interpreting_Guidelines_fo.pdf</a:t>
            </a:r>
            <a:endParaRPr lang="en-US" dirty="0"/>
          </a:p>
          <a:p>
            <a:endParaRPr lang="en-US" dirty="0"/>
          </a:p>
        </p:txBody>
      </p:sp>
    </p:spTree>
    <p:extLst>
      <p:ext uri="{BB962C8B-B14F-4D97-AF65-F5344CB8AC3E}">
        <p14:creationId xmlns:p14="http://schemas.microsoft.com/office/powerpoint/2010/main" val="23136233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38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1B67B7-0E3C-4401-9A80-E7CE0B54A24E}"/>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0032"/>
          <a:stretch/>
        </p:blipFill>
        <p:spPr>
          <a:xfrm>
            <a:off x="5004153" y="0"/>
            <a:ext cx="7187847" cy="6857746"/>
          </a:xfrm>
          <a:prstGeom prst="rect">
            <a:avLst/>
          </a:prstGeom>
        </p:spPr>
      </p:pic>
      <p:sp>
        <p:nvSpPr>
          <p:cNvPr id="3" name="Content Placeholder 2"/>
          <p:cNvSpPr>
            <a:spLocks noGrp="1"/>
          </p:cNvSpPr>
          <p:nvPr>
            <p:ph sz="half" idx="1"/>
          </p:nvPr>
        </p:nvSpPr>
        <p:spPr>
          <a:xfrm>
            <a:off x="795704" y="1399094"/>
            <a:ext cx="6844944" cy="4157925"/>
          </a:xfrm>
        </p:spPr>
        <p:txBody>
          <a:bodyPr>
            <a:normAutofit/>
          </a:bodyPr>
          <a:lstStyle/>
          <a:p>
            <a:pPr marL="0" indent="0">
              <a:lnSpc>
                <a:spcPct val="110000"/>
              </a:lnSpc>
              <a:buNone/>
            </a:pPr>
            <a:r>
              <a:rPr lang="en-US" sz="2400" b="1" dirty="0">
                <a:effectLst>
                  <a:outerShdw blurRad="38100" dist="38100" dir="2700000" algn="tl">
                    <a:srgbClr val="000000">
                      <a:alpha val="43137"/>
                    </a:srgbClr>
                  </a:outerShdw>
                </a:effectLst>
              </a:rPr>
              <a:t>EASY ACCESS </a:t>
            </a:r>
            <a:r>
              <a:rPr lang="en-US" sz="2400" dirty="0"/>
              <a:t>to Searchable Information on Medications Used in Mental Health and Addiction Treatment:</a:t>
            </a:r>
          </a:p>
          <a:p>
            <a:pPr lvl="1">
              <a:lnSpc>
                <a:spcPct val="110000"/>
              </a:lnSpc>
            </a:pPr>
            <a:r>
              <a:rPr lang="en-US" sz="2400" dirty="0"/>
              <a:t>generic and brand names</a:t>
            </a:r>
          </a:p>
          <a:p>
            <a:pPr lvl="1">
              <a:lnSpc>
                <a:spcPct val="110000"/>
              </a:lnSpc>
            </a:pPr>
            <a:r>
              <a:rPr lang="en-US" sz="2400" dirty="0"/>
              <a:t>purpose</a:t>
            </a:r>
          </a:p>
          <a:p>
            <a:pPr lvl="1">
              <a:lnSpc>
                <a:spcPct val="110000"/>
              </a:lnSpc>
            </a:pPr>
            <a:r>
              <a:rPr lang="en-US" sz="2400" dirty="0"/>
              <a:t>dose and frequency</a:t>
            </a:r>
          </a:p>
          <a:p>
            <a:pPr lvl="1">
              <a:lnSpc>
                <a:spcPct val="110000"/>
              </a:lnSpc>
            </a:pPr>
            <a:r>
              <a:rPr lang="en-US" sz="2400" dirty="0"/>
              <a:t>side effects</a:t>
            </a:r>
          </a:p>
          <a:p>
            <a:pPr lvl="1">
              <a:lnSpc>
                <a:spcPct val="110000"/>
              </a:lnSpc>
            </a:pPr>
            <a:r>
              <a:rPr lang="en-US" sz="2400" dirty="0"/>
              <a:t>emergency conditions</a:t>
            </a:r>
          </a:p>
          <a:p>
            <a:pPr>
              <a:lnSpc>
                <a:spcPct val="110000"/>
              </a:lnSpc>
            </a:pPr>
            <a:endParaRPr lang="en-US" dirty="0"/>
          </a:p>
        </p:txBody>
      </p:sp>
      <p:pic>
        <p:nvPicPr>
          <p:cNvPr id="6" name="Content Placeholder 5" descr="Logo, company name&#10;&#10;Description automatically generated">
            <a:extLst>
              <a:ext uri="{FF2B5EF4-FFF2-40B4-BE49-F238E27FC236}">
                <a16:creationId xmlns:a16="http://schemas.microsoft.com/office/drawing/2014/main" id="{2DE60FD5-E9EB-4BC6-B8B8-F7D34109CB57}"/>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8890353" y="1741181"/>
            <a:ext cx="1825487" cy="3246933"/>
          </a:xfrm>
        </p:spPr>
      </p:pic>
      <p:grpSp>
        <p:nvGrpSpPr>
          <p:cNvPr id="16" name="Group 15">
            <a:extLst>
              <a:ext uri="{FF2B5EF4-FFF2-40B4-BE49-F238E27FC236}">
                <a16:creationId xmlns:a16="http://schemas.microsoft.com/office/drawing/2014/main" id="{B349605C-BF61-4F15-9E5A-4EF8DF10B271}"/>
              </a:ext>
              <a:ext uri="{C183D7F6-B498-43B3-948B-1728B52AA6E4}">
                <adec:decorative xmlns:adec="http://schemas.microsoft.com/office/drawing/2017/decorative" val="1"/>
              </a:ext>
            </a:extLst>
          </p:cNvPr>
          <p:cNvGrpSpPr/>
          <p:nvPr/>
        </p:nvGrpSpPr>
        <p:grpSpPr>
          <a:xfrm>
            <a:off x="6151007" y="3635785"/>
            <a:ext cx="2114494" cy="1606819"/>
            <a:chOff x="6151007" y="3635785"/>
            <a:chExt cx="2114494" cy="1606819"/>
          </a:xfrm>
        </p:grpSpPr>
        <p:pic>
          <p:nvPicPr>
            <p:cNvPr id="1026" name="Picture 2" descr="Graphical user interface, application&#10;&#10;Description automatically generated">
              <a:extLst>
                <a:ext uri="{FF2B5EF4-FFF2-40B4-BE49-F238E27FC236}">
                  <a16:creationId xmlns:a16="http://schemas.microsoft.com/office/drawing/2014/main" id="{71F65971-BEE2-4E90-8A26-6170922FC6C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1007" y="3635785"/>
              <a:ext cx="2114494" cy="8183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App Store marketing tools available">
              <a:extLst>
                <a:ext uri="{FF2B5EF4-FFF2-40B4-BE49-F238E27FC236}">
                  <a16:creationId xmlns:a16="http://schemas.microsoft.com/office/drawing/2014/main" id="{F511CDFE-1AC5-48EB-8C79-DCB074113B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8389" y="4648695"/>
              <a:ext cx="1759730" cy="593909"/>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descr="Text, logo&#10;&#10;Description automatically generated">
            <a:extLst>
              <a:ext uri="{FF2B5EF4-FFF2-40B4-BE49-F238E27FC236}">
                <a16:creationId xmlns:a16="http://schemas.microsoft.com/office/drawing/2014/main" id="{5675F3EB-48DF-4C7F-9BFC-9E24AC77F1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2545" y="5691796"/>
            <a:ext cx="4371608" cy="943040"/>
          </a:xfrm>
          <a:prstGeom prst="rect">
            <a:avLst/>
          </a:prstGeom>
        </p:spPr>
      </p:pic>
      <p:sp>
        <p:nvSpPr>
          <p:cNvPr id="18" name="Title 1">
            <a:extLst>
              <a:ext uri="{FF2B5EF4-FFF2-40B4-BE49-F238E27FC236}">
                <a16:creationId xmlns:a16="http://schemas.microsoft.com/office/drawing/2014/main" id="{55C76AF0-5E0D-45B8-BD31-C0B6DCE55BDA}"/>
              </a:ext>
            </a:extLst>
          </p:cNvPr>
          <p:cNvSpPr>
            <a:spLocks noGrp="1"/>
          </p:cNvSpPr>
          <p:nvPr>
            <p:ph type="title"/>
          </p:nvPr>
        </p:nvSpPr>
        <p:spPr>
          <a:xfrm>
            <a:off x="424135" y="223164"/>
            <a:ext cx="10683575" cy="940424"/>
          </a:xfrm>
        </p:spPr>
        <p:txBody>
          <a:bodyPr>
            <a:normAutofit/>
          </a:bodyPr>
          <a:lstStyle/>
          <a:p>
            <a:r>
              <a:rPr lang="en-US" b="1" dirty="0"/>
              <a:t>BHMEDS-R3 – A Free App!</a:t>
            </a:r>
          </a:p>
        </p:txBody>
      </p:sp>
    </p:spTree>
    <p:custDataLst>
      <p:tags r:id="rId1"/>
    </p:custDataLst>
    <p:extLst>
      <p:ext uri="{BB962C8B-B14F-4D97-AF65-F5344CB8AC3E}">
        <p14:creationId xmlns:p14="http://schemas.microsoft.com/office/powerpoint/2010/main" val="13161546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00937-A32C-4A25-944E-C33682846DD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CDB6C7A2-0ADC-4F10-9B0E-C0B8B42DC556}"/>
              </a:ext>
            </a:extLst>
          </p:cNvPr>
          <p:cNvSpPr>
            <a:spLocks noGrp="1"/>
          </p:cNvSpPr>
          <p:nvPr>
            <p:ph idx="1"/>
          </p:nvPr>
        </p:nvSpPr>
        <p:spPr/>
        <p:txBody>
          <a:bodyPr>
            <a:normAutofit/>
          </a:bodyPr>
          <a:lstStyle/>
          <a:p>
            <a:r>
              <a:rPr lang="en-US" dirty="0">
                <a:solidFill>
                  <a:schemeClr val="accent6">
                    <a:lumMod val="75000"/>
                  </a:schemeClr>
                </a:solidFill>
              </a:rPr>
              <a:t>Refugee Health Technical Assistance</a:t>
            </a:r>
          </a:p>
          <a:p>
            <a:pPr lvl="1">
              <a:buFont typeface="Wingdings" panose="05000000000000000000" pitchFamily="2" charset="2"/>
              <a:buChar char="§"/>
            </a:pPr>
            <a:r>
              <a:rPr lang="en-US" dirty="0"/>
              <a:t>Mental Health Tool Kit</a:t>
            </a:r>
          </a:p>
          <a:p>
            <a:pPr lvl="1">
              <a:buFont typeface="Wingdings" panose="05000000000000000000" pitchFamily="2" charset="2"/>
              <a:buChar char="§"/>
            </a:pPr>
            <a:r>
              <a:rPr lang="en-US" dirty="0">
                <a:hlinkClick r:id="rId2"/>
              </a:rPr>
              <a:t>https://refugeehealthta.org/physical-mental-health/mental-health/</a:t>
            </a:r>
            <a:endParaRPr lang="en-US" dirty="0"/>
          </a:p>
          <a:p>
            <a:pPr marL="688975" lvl="1" indent="0">
              <a:buNone/>
            </a:pPr>
            <a:endParaRPr lang="en-US" dirty="0"/>
          </a:p>
          <a:p>
            <a:r>
              <a:rPr lang="en-US" dirty="0">
                <a:solidFill>
                  <a:schemeClr val="accent6">
                    <a:lumMod val="75000"/>
                  </a:schemeClr>
                </a:solidFill>
              </a:rPr>
              <a:t>Addressing Alcohol and Substance Use Disorders among Refugees: A Desk Review of Intervention Approaches (UNHCR)</a:t>
            </a:r>
          </a:p>
          <a:p>
            <a:pPr lvl="1">
              <a:buFont typeface="Wingdings" panose="05000000000000000000" pitchFamily="2" charset="2"/>
              <a:buChar char="§"/>
            </a:pPr>
            <a:r>
              <a:rPr lang="en-US" dirty="0">
                <a:hlinkClick r:id="rId3"/>
              </a:rPr>
              <a:t>https://www.unhcr.org/5c064a8d4.pdf</a:t>
            </a:r>
            <a:endParaRPr lang="en-US" dirty="0"/>
          </a:p>
          <a:p>
            <a:pPr marL="342900" lvl="1" indent="0">
              <a:buNone/>
            </a:pPr>
            <a:endParaRPr lang="en-US" dirty="0"/>
          </a:p>
        </p:txBody>
      </p:sp>
    </p:spTree>
    <p:extLst>
      <p:ext uri="{BB962C8B-B14F-4D97-AF65-F5344CB8AC3E}">
        <p14:creationId xmlns:p14="http://schemas.microsoft.com/office/powerpoint/2010/main" val="12516432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493C-6EEA-4438-8297-23E60582A081}"/>
              </a:ext>
            </a:extLst>
          </p:cNvPr>
          <p:cNvSpPr>
            <a:spLocks noGrp="1"/>
          </p:cNvSpPr>
          <p:nvPr>
            <p:ph type="title"/>
          </p:nvPr>
        </p:nvSpPr>
        <p:spPr>
          <a:xfrm>
            <a:off x="1524001" y="1"/>
            <a:ext cx="9143999" cy="1266561"/>
          </a:xfrm>
        </p:spPr>
        <p:txBody>
          <a:bodyPr vert="horz" lIns="68580" tIns="34290" rIns="68580" bIns="34290" rtlCol="0" anchor="ctr">
            <a:normAutofit/>
          </a:bodyPr>
          <a:lstStyle/>
          <a:p>
            <a:r>
              <a:rPr lang="en-US" sz="3600" dirty="0"/>
              <a:t>Resources for Refugee Victims of Torture</a:t>
            </a:r>
          </a:p>
        </p:txBody>
      </p:sp>
      <p:sp>
        <p:nvSpPr>
          <p:cNvPr id="5126" name="Content Placeholder 5125">
            <a:extLst>
              <a:ext uri="{FF2B5EF4-FFF2-40B4-BE49-F238E27FC236}">
                <a16:creationId xmlns:a16="http://schemas.microsoft.com/office/drawing/2014/main" id="{94F0E7D0-9712-44AE-86D0-761E55E6099C}"/>
              </a:ext>
            </a:extLst>
          </p:cNvPr>
          <p:cNvSpPr>
            <a:spLocks noGrp="1"/>
          </p:cNvSpPr>
          <p:nvPr>
            <p:ph idx="1"/>
          </p:nvPr>
        </p:nvSpPr>
        <p:spPr>
          <a:xfrm>
            <a:off x="6167182" y="1266562"/>
            <a:ext cx="3744680" cy="2089465"/>
          </a:xfrm>
        </p:spPr>
        <p:txBody>
          <a:bodyPr anchor="ctr">
            <a:normAutofit/>
          </a:bodyPr>
          <a:lstStyle/>
          <a:p>
            <a:endParaRPr lang="en-US" sz="1500" dirty="0"/>
          </a:p>
        </p:txBody>
      </p:sp>
      <p:pic>
        <p:nvPicPr>
          <p:cNvPr id="5" name="Picture 2" descr="Logo of The Center for Victims of Torture with logo of Harvard Program in Refugee Trauma">
            <a:extLst>
              <a:ext uri="{FF2B5EF4-FFF2-40B4-BE49-F238E27FC236}">
                <a16:creationId xmlns:a16="http://schemas.microsoft.com/office/drawing/2014/main" id="{E5C0523E-DCA8-49E0-BEDD-E1DD1AFB4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854" y="2318498"/>
            <a:ext cx="8228571" cy="17523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737CAA-1984-45F7-8D80-317329B2EBAA}"/>
              </a:ext>
            </a:extLst>
          </p:cNvPr>
          <p:cNvSpPr txBox="1"/>
          <p:nvPr/>
        </p:nvSpPr>
        <p:spPr>
          <a:xfrm>
            <a:off x="3059380" y="4622587"/>
            <a:ext cx="6073239" cy="369332"/>
          </a:xfrm>
          <a:prstGeom prst="rect">
            <a:avLst/>
          </a:prstGeom>
          <a:noFill/>
        </p:spPr>
        <p:txBody>
          <a:bodyPr wrap="square" rtlCol="0">
            <a:spAutoFit/>
          </a:bodyPr>
          <a:lstStyle/>
          <a:p>
            <a:pPr algn="ctr"/>
            <a:r>
              <a:rPr lang="en-US" dirty="0">
                <a:hlinkClick r:id="rId3"/>
              </a:rPr>
              <a:t>https://www.cvt.org/resources/publications</a:t>
            </a:r>
            <a:endParaRPr lang="en-US" dirty="0"/>
          </a:p>
        </p:txBody>
      </p:sp>
    </p:spTree>
    <p:extLst>
      <p:ext uri="{BB962C8B-B14F-4D97-AF65-F5344CB8AC3E}">
        <p14:creationId xmlns:p14="http://schemas.microsoft.com/office/powerpoint/2010/main" val="38887831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8E740-7549-40E8-9799-059018491112}"/>
              </a:ext>
            </a:extLst>
          </p:cNvPr>
          <p:cNvSpPr>
            <a:spLocks noGrp="1"/>
          </p:cNvSpPr>
          <p:nvPr>
            <p:ph type="title"/>
          </p:nvPr>
        </p:nvSpPr>
        <p:spPr/>
        <p:txBody>
          <a:bodyPr/>
          <a:lstStyle/>
          <a:p>
            <a:r>
              <a:rPr lang="en-US"/>
              <a:t>Questions</a:t>
            </a:r>
          </a:p>
        </p:txBody>
      </p:sp>
      <p:pic>
        <p:nvPicPr>
          <p:cNvPr id="1026" name="Picture 2" descr="About the debate: We have some questions about the future of work we'd like  to see asked | WorkingNation">
            <a:extLst>
              <a:ext uri="{FF2B5EF4-FFF2-40B4-BE49-F238E27FC236}">
                <a16:creationId xmlns:a16="http://schemas.microsoft.com/office/drawing/2014/main" id="{047DFE5C-DBD4-4954-AAE8-DEF1A0A7583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981200" y="1845469"/>
            <a:ext cx="8229600" cy="4114800"/>
          </a:xfrm>
          <a:prstGeom prst="rect">
            <a:avLst/>
          </a:prstGeom>
          <a:solidFill>
            <a:srgbClr val="FFFFFF"/>
          </a:solidFill>
        </p:spPr>
      </p:pic>
      <p:sp>
        <p:nvSpPr>
          <p:cNvPr id="4" name="Slide Number Placeholder 3" hidden="1">
            <a:extLst>
              <a:ext uri="{FF2B5EF4-FFF2-40B4-BE49-F238E27FC236}">
                <a16:creationId xmlns:a16="http://schemas.microsoft.com/office/drawing/2014/main" id="{6064ED30-57BC-4BBE-AC05-BBF06D8376E7}"/>
              </a:ext>
            </a:extLst>
          </p:cNvPr>
          <p:cNvSpPr>
            <a:spLocks noGrp="1"/>
          </p:cNvSpPr>
          <p:nvPr>
            <p:ph type="sldNum" sz="quarter" idx="12"/>
          </p:nvPr>
        </p:nvSpPr>
        <p:spPr>
          <a:xfrm>
            <a:off x="10012180" y="6217855"/>
            <a:ext cx="249423" cy="276995"/>
          </a:xfrm>
        </p:spPr>
        <p:txBody>
          <a:bodyPr/>
          <a:lstStyle/>
          <a:p>
            <a:pPr>
              <a:spcAft>
                <a:spcPts val="600"/>
              </a:spcAft>
            </a:pPr>
            <a:fld id="{1271A09D-B238-CC49-8083-E93D66A072E7}" type="slidenum">
              <a:rPr lang="en-US" smtClean="0"/>
              <a:pPr>
                <a:spcAft>
                  <a:spcPts val="600"/>
                </a:spcAft>
              </a:pPr>
              <a:t>68</a:t>
            </a:fld>
            <a:endParaRPr lang="en-US"/>
          </a:p>
        </p:txBody>
      </p:sp>
    </p:spTree>
    <p:extLst>
      <p:ext uri="{BB962C8B-B14F-4D97-AF65-F5344CB8AC3E}">
        <p14:creationId xmlns:p14="http://schemas.microsoft.com/office/powerpoint/2010/main" val="2700424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mazon.com : Thank You Cards - Multilingual Thanks - Thanks Around the  World - Blank on the Inside - Includes Cards and Envelopes - 5.5&quot;x4.25&quot; (24  Pack) : Office Products">
            <a:extLst>
              <a:ext uri="{FF2B5EF4-FFF2-40B4-BE49-F238E27FC236}">
                <a16:creationId xmlns:a16="http://schemas.microsoft.com/office/drawing/2014/main" id="{F351F788-220B-402C-A30A-18DA246920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4487" y="403979"/>
            <a:ext cx="8963025" cy="6050041"/>
          </a:xfrm>
          <a:prstGeom prst="rect">
            <a:avLst/>
          </a:prstGeom>
          <a:solidFill>
            <a:srgbClr val="FFFFFF"/>
          </a:solidFill>
        </p:spPr>
      </p:pic>
      <p:sp>
        <p:nvSpPr>
          <p:cNvPr id="4" name="Slide Number Placeholder 3" hidden="1">
            <a:extLst>
              <a:ext uri="{FF2B5EF4-FFF2-40B4-BE49-F238E27FC236}">
                <a16:creationId xmlns:a16="http://schemas.microsoft.com/office/drawing/2014/main" id="{25F0E5D7-841F-465D-AC71-44167479F803}"/>
              </a:ext>
            </a:extLst>
          </p:cNvPr>
          <p:cNvSpPr>
            <a:spLocks noGrp="1"/>
          </p:cNvSpPr>
          <p:nvPr>
            <p:ph type="sldNum" sz="quarter" idx="12"/>
          </p:nvPr>
        </p:nvSpPr>
        <p:spPr>
          <a:xfrm>
            <a:off x="10012180" y="6217855"/>
            <a:ext cx="249423" cy="276995"/>
          </a:xfrm>
        </p:spPr>
        <p:txBody>
          <a:bodyPr/>
          <a:lstStyle/>
          <a:p>
            <a:pPr>
              <a:spcAft>
                <a:spcPts val="600"/>
              </a:spcAft>
            </a:pPr>
            <a:fld id="{1271A09D-B238-CC49-8083-E93D66A072E7}" type="slidenum">
              <a:rPr lang="en-US" smtClean="0"/>
              <a:pPr>
                <a:spcAft>
                  <a:spcPts val="600"/>
                </a:spcAft>
              </a:pPr>
              <a:t>69</a:t>
            </a:fld>
            <a:endParaRPr lang="en-US"/>
          </a:p>
        </p:txBody>
      </p:sp>
    </p:spTree>
    <p:extLst>
      <p:ext uri="{BB962C8B-B14F-4D97-AF65-F5344CB8AC3E}">
        <p14:creationId xmlns:p14="http://schemas.microsoft.com/office/powerpoint/2010/main" val="264447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5FBEF-8AC1-4F72-B436-29F26DA9C86A}"/>
              </a:ext>
            </a:extLst>
          </p:cNvPr>
          <p:cNvSpPr>
            <a:spLocks noGrp="1"/>
          </p:cNvSpPr>
          <p:nvPr>
            <p:ph type="title"/>
          </p:nvPr>
        </p:nvSpPr>
        <p:spPr/>
        <p:txBody>
          <a:bodyPr>
            <a:normAutofit/>
          </a:bodyPr>
          <a:lstStyle/>
          <a:p>
            <a:r>
              <a:rPr lang="en-US" sz="4800" b="1" dirty="0"/>
              <a:t>Welcome!</a:t>
            </a:r>
          </a:p>
        </p:txBody>
      </p:sp>
      <p:sp>
        <p:nvSpPr>
          <p:cNvPr id="6" name="Content Placeholder 5">
            <a:extLst>
              <a:ext uri="{FF2B5EF4-FFF2-40B4-BE49-F238E27FC236}">
                <a16:creationId xmlns:a16="http://schemas.microsoft.com/office/drawing/2014/main" id="{6C68D133-1160-4391-B66C-89D8054CAECF}"/>
              </a:ext>
            </a:extLst>
          </p:cNvPr>
          <p:cNvSpPr>
            <a:spLocks noGrp="1"/>
          </p:cNvSpPr>
          <p:nvPr>
            <p:ph idx="1"/>
          </p:nvPr>
        </p:nvSpPr>
        <p:spPr/>
        <p:txBody>
          <a:bodyPr/>
          <a:lstStyle/>
          <a:p>
            <a:pPr marL="0" indent="0">
              <a:buNone/>
            </a:pPr>
            <a:r>
              <a:rPr lang="en-US" sz="3600" b="1" u="sng" dirty="0">
                <a:solidFill>
                  <a:schemeClr val="accent6">
                    <a:lumMod val="75000"/>
                  </a:schemeClr>
                </a:solidFill>
              </a:rPr>
              <a:t>Type in the Chat</a:t>
            </a:r>
            <a:r>
              <a:rPr lang="en-US" sz="3600" b="1" dirty="0">
                <a:solidFill>
                  <a:schemeClr val="accent6">
                    <a:lumMod val="75000"/>
                  </a:schemeClr>
                </a:solidFill>
              </a:rPr>
              <a:t>:</a:t>
            </a:r>
          </a:p>
          <a:p>
            <a:pPr marL="0" indent="0">
              <a:buNone/>
            </a:pPr>
            <a:endParaRPr lang="en-US" sz="3600" b="1" dirty="0">
              <a:solidFill>
                <a:schemeClr val="accent6">
                  <a:lumMod val="75000"/>
                </a:schemeClr>
              </a:solidFill>
            </a:endParaRPr>
          </a:p>
          <a:p>
            <a:pPr lvl="1"/>
            <a:r>
              <a:rPr lang="en-US" sz="3600" b="1" dirty="0">
                <a:solidFill>
                  <a:schemeClr val="accent1">
                    <a:lumMod val="75000"/>
                  </a:schemeClr>
                </a:solidFill>
              </a:rPr>
              <a:t>What State/Country do you live in now?</a:t>
            </a:r>
          </a:p>
          <a:p>
            <a:pPr lvl="1"/>
            <a:r>
              <a:rPr lang="en-US" sz="3600" b="1" dirty="0">
                <a:solidFill>
                  <a:schemeClr val="accent1">
                    <a:lumMod val="75000"/>
                  </a:schemeClr>
                </a:solidFill>
              </a:rPr>
              <a:t>What languages do you interpret?</a:t>
            </a:r>
          </a:p>
          <a:p>
            <a:pPr marL="0" indent="0">
              <a:buNone/>
            </a:pPr>
            <a:endParaRPr lang="en-US" dirty="0"/>
          </a:p>
        </p:txBody>
      </p:sp>
    </p:spTree>
    <p:extLst>
      <p:ext uri="{BB962C8B-B14F-4D97-AF65-F5344CB8AC3E}">
        <p14:creationId xmlns:p14="http://schemas.microsoft.com/office/powerpoint/2010/main" val="700476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494" y="4871686"/>
            <a:ext cx="7730836" cy="940424"/>
          </a:xfrm>
        </p:spPr>
        <p:txBody>
          <a:bodyPr>
            <a:normAutofit fontScale="90000"/>
          </a:bodyPr>
          <a:lstStyle/>
          <a:p>
            <a:pPr algn="ctr"/>
            <a:r>
              <a:rPr lang="en-US" dirty="0">
                <a:hlinkClick r:id="rId4"/>
              </a:rPr>
              <a:t>https://ttc-gpra.org/P?s=275531</a:t>
            </a:r>
            <a:r>
              <a:rPr lang="en-US" dirty="0"/>
              <a:t> </a:t>
            </a:r>
          </a:p>
        </p:txBody>
      </p:sp>
      <p:pic>
        <p:nvPicPr>
          <p:cNvPr id="4" name="Picture 3" descr="Qr code&#10;&#10;Description automatically generated">
            <a:extLst>
              <a:ext uri="{FF2B5EF4-FFF2-40B4-BE49-F238E27FC236}">
                <a16:creationId xmlns:a16="http://schemas.microsoft.com/office/drawing/2014/main" id="{7C3A894A-EF19-4148-9BA0-779C56D011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6380" y="1483305"/>
            <a:ext cx="2375064" cy="2375064"/>
          </a:xfrm>
          <a:prstGeom prst="rect">
            <a:avLst/>
          </a:prstGeom>
        </p:spPr>
      </p:pic>
    </p:spTree>
    <p:custDataLst>
      <p:tags r:id="rId1"/>
    </p:custDataLst>
    <p:extLst>
      <p:ext uri="{BB962C8B-B14F-4D97-AF65-F5344CB8AC3E}">
        <p14:creationId xmlns:p14="http://schemas.microsoft.com/office/powerpoint/2010/main" val="34670813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95" y="152260"/>
            <a:ext cx="11139732" cy="1118980"/>
          </a:xfrm>
        </p:spPr>
        <p:txBody>
          <a:bodyPr>
            <a:noAutofit/>
          </a:bodyPr>
          <a:lstStyle/>
          <a:p>
            <a:pPr algn="ctr"/>
            <a:r>
              <a:rPr lang="en-US" dirty="0"/>
              <a:t>Continuing Education Credit - Please Note!</a:t>
            </a:r>
          </a:p>
        </p:txBody>
      </p:sp>
      <p:sp>
        <p:nvSpPr>
          <p:cNvPr id="4" name="TextBox 3">
            <a:extLst>
              <a:ext uri="{FF2B5EF4-FFF2-40B4-BE49-F238E27FC236}">
                <a16:creationId xmlns:a16="http://schemas.microsoft.com/office/drawing/2014/main" id="{69A51C73-79CE-4C5C-B0B2-3A124ED47FB4}"/>
              </a:ext>
            </a:extLst>
          </p:cNvPr>
          <p:cNvSpPr txBox="1"/>
          <p:nvPr/>
        </p:nvSpPr>
        <p:spPr>
          <a:xfrm>
            <a:off x="663666" y="1452639"/>
            <a:ext cx="10883590" cy="5253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lnSpc>
                <a:spcPct val="140000"/>
              </a:lnSpc>
              <a:buFont typeface="Arial" panose="020B0604020202020204" pitchFamily="34" charset="0"/>
              <a:buChar char="•"/>
            </a:pPr>
            <a:r>
              <a:rPr lang="en-US" sz="2200" dirty="0">
                <a:latin typeface="Arial" panose="020B0604020202020204" pitchFamily="34" charset="0"/>
                <a:cs typeface="Arial" panose="020B0604020202020204" pitchFamily="34" charset="0"/>
              </a:rPr>
              <a:t>This presentation is eligible for the following continuing education:</a:t>
            </a:r>
          </a:p>
          <a:p>
            <a:pPr marL="800100" lvl="1" indent="-342900">
              <a:lnSpc>
                <a:spcPct val="140000"/>
              </a:lnSpc>
              <a:buFont typeface="Courier New" panose="02070309020205020404" pitchFamily="49" charset="0"/>
              <a:buChar char="o"/>
            </a:pPr>
            <a:r>
              <a:rPr lang="en-US" sz="2200" dirty="0">
                <a:latin typeface="Arial" panose="020B0604020202020204" pitchFamily="34" charset="0"/>
                <a:cs typeface="Arial" panose="020B0604020202020204" pitchFamily="34" charset="0"/>
              </a:rPr>
              <a:t>Certification Commission for Healthcare Interpreters (CCHI)</a:t>
            </a:r>
          </a:p>
          <a:p>
            <a:pPr marL="800100" lvl="1" indent="-342900">
              <a:lnSpc>
                <a:spcPct val="140000"/>
              </a:lnSpc>
              <a:buFont typeface="Courier New" panose="02070309020205020404" pitchFamily="49" charset="0"/>
              <a:buChar char="o"/>
            </a:pPr>
            <a:r>
              <a:rPr lang="en-US" sz="2200" dirty="0">
                <a:latin typeface="Arial" panose="020B0604020202020204" pitchFamily="34" charset="0"/>
                <a:cs typeface="Arial" panose="020B0604020202020204" pitchFamily="34" charset="0"/>
              </a:rPr>
              <a:t>IMIA/NBCMI </a:t>
            </a:r>
          </a:p>
          <a:p>
            <a:pPr marL="342900" indent="-342900">
              <a:lnSpc>
                <a:spcPct val="140000"/>
              </a:lnSpc>
              <a:buFont typeface="Arial" panose="020B0604020202020204" pitchFamily="34" charset="0"/>
              <a:buChar char="•"/>
            </a:pPr>
            <a:r>
              <a:rPr lang="en-US" sz="2200" dirty="0">
                <a:latin typeface="Arial" panose="020B0604020202020204" pitchFamily="34" charset="0"/>
                <a:cs typeface="Arial" panose="020B0604020202020204" pitchFamily="34" charset="0"/>
              </a:rPr>
              <a:t>You must miss no more than 30 minutes AND complete the CE Evaluation Survey in order to be eligible for continuing education</a:t>
            </a:r>
          </a:p>
          <a:p>
            <a:pPr marL="285750" indent="-285750">
              <a:lnSpc>
                <a:spcPct val="140000"/>
              </a:lnSpc>
              <a:buFont typeface="Arial" panose="020B0604020202020204" pitchFamily="34" charset="0"/>
              <a:buChar char="•"/>
            </a:pPr>
            <a:r>
              <a:rPr lang="en-US" sz="2200" dirty="0">
                <a:latin typeface="Arial" panose="020B0604020202020204" pitchFamily="34" charset="0"/>
                <a:cs typeface="Arial" panose="020B0604020202020204" pitchFamily="34" charset="0"/>
              </a:rPr>
              <a:t>You will receive an email at the email address you used to register that will contain a link to a required survey</a:t>
            </a:r>
          </a:p>
          <a:p>
            <a:pPr marL="285750" indent="-285750">
              <a:lnSpc>
                <a:spcPct val="140000"/>
              </a:lnSpc>
              <a:buFont typeface="Arial" panose="020B0604020202020204" pitchFamily="34" charset="0"/>
              <a:buChar char="•"/>
            </a:pPr>
            <a:r>
              <a:rPr lang="en-US" sz="2200" dirty="0">
                <a:latin typeface="Arial" panose="020B0604020202020204" pitchFamily="34" charset="0"/>
                <a:cs typeface="Arial" panose="020B0604020202020204" pitchFamily="34" charset="0"/>
              </a:rPr>
              <a:t>You will have 72 hours from the date/time you receive the email to complete the survey</a:t>
            </a:r>
          </a:p>
          <a:p>
            <a:pPr marL="285750" indent="-285750">
              <a:lnSpc>
                <a:spcPct val="140000"/>
              </a:lnSpc>
              <a:buFont typeface="Arial" panose="020B0604020202020204" pitchFamily="34" charset="0"/>
              <a:buChar char="•"/>
            </a:pPr>
            <a:r>
              <a:rPr lang="en-US" sz="2200" dirty="0">
                <a:latin typeface="Arial" panose="020B0604020202020204" pitchFamily="34" charset="0"/>
                <a:cs typeface="Arial" panose="020B0604020202020204" pitchFamily="34" charset="0"/>
              </a:rPr>
              <a:t>You will receive instructions to download your certificate by 3/24/21</a:t>
            </a:r>
          </a:p>
          <a:p>
            <a:pPr marL="342900" indent="-342900">
              <a:lnSpc>
                <a:spcPct val="114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321054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3B14A-C9A3-4676-AB63-490D6033F7F0}"/>
              </a:ext>
            </a:extLst>
          </p:cNvPr>
          <p:cNvSpPr>
            <a:spLocks noGrp="1"/>
          </p:cNvSpPr>
          <p:nvPr>
            <p:ph type="title"/>
          </p:nvPr>
        </p:nvSpPr>
        <p:spPr>
          <a:xfrm>
            <a:off x="838200" y="365125"/>
            <a:ext cx="10515600" cy="1325564"/>
          </a:xfrm>
        </p:spPr>
        <p:txBody>
          <a:bodyPr anchor="ctr">
            <a:normAutofit/>
          </a:bodyPr>
          <a:lstStyle/>
          <a:p>
            <a:r>
              <a:rPr lang="en-US" dirty="0"/>
              <a:t>For More Info…</a:t>
            </a:r>
          </a:p>
        </p:txBody>
      </p:sp>
      <p:graphicFrame>
        <p:nvGraphicFramePr>
          <p:cNvPr id="5" name="Content Placeholder 2">
            <a:extLst>
              <a:ext uri="{FF2B5EF4-FFF2-40B4-BE49-F238E27FC236}">
                <a16:creationId xmlns:a16="http://schemas.microsoft.com/office/drawing/2014/main" id="{FF439D27-C0CB-4D38-94DF-F137389DDECE}"/>
              </a:ext>
            </a:extLst>
          </p:cNvPr>
          <p:cNvGraphicFramePr>
            <a:graphicFrameLocks noGrp="1"/>
          </p:cNvGraphicFramePr>
          <p:nvPr>
            <p:ph idx="1"/>
            <p:extLst>
              <p:ext uri="{D42A27DB-BD31-4B8C-83A1-F6EECF244321}">
                <p14:modId xmlns:p14="http://schemas.microsoft.com/office/powerpoint/2010/main" val="21860503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06042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54" y="211372"/>
            <a:ext cx="7730836" cy="940424"/>
          </a:xfrm>
        </p:spPr>
        <p:txBody>
          <a:bodyPr>
            <a:normAutofit/>
          </a:bodyPr>
          <a:lstStyle/>
          <a:p>
            <a:r>
              <a:rPr lang="en-US" sz="5400" dirty="0"/>
              <a:t>Please Visit Us! </a:t>
            </a:r>
          </a:p>
        </p:txBody>
      </p:sp>
      <p:sp>
        <p:nvSpPr>
          <p:cNvPr id="5" name="TextBox 4">
            <a:extLst>
              <a:ext uri="{FF2B5EF4-FFF2-40B4-BE49-F238E27FC236}">
                <a16:creationId xmlns:a16="http://schemas.microsoft.com/office/drawing/2014/main" id="{49E0C94B-AF22-4B1B-97E1-778D60EA2DF7}"/>
              </a:ext>
            </a:extLst>
          </p:cNvPr>
          <p:cNvSpPr txBox="1"/>
          <p:nvPr/>
        </p:nvSpPr>
        <p:spPr>
          <a:xfrm>
            <a:off x="463254" y="3903017"/>
            <a:ext cx="5859260"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n-lt"/>
                <a:ea typeface="+mn-ea"/>
                <a:cs typeface="+mn-cs"/>
                <a:sym typeface="Calibri"/>
                <a:hlinkClick r:id="rId4"/>
              </a:rPr>
              <a:t>http://mhttcnetwork.org/midamerica</a:t>
            </a:r>
            <a:endParaRPr kumimoji="0" lang="en-US" sz="2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lang="en-US" dirty="0">
              <a:solidFill>
                <a:srgbClr val="000000"/>
              </a:solidFill>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6" name="TextBox 5">
            <a:extLst>
              <a:ext uri="{FF2B5EF4-FFF2-40B4-BE49-F238E27FC236}">
                <a16:creationId xmlns:a16="http://schemas.microsoft.com/office/drawing/2014/main" id="{C59FFC04-6A76-43C1-823D-7A279044A78D}"/>
              </a:ext>
            </a:extLst>
          </p:cNvPr>
          <p:cNvSpPr txBox="1"/>
          <p:nvPr/>
        </p:nvSpPr>
        <p:spPr>
          <a:xfrm>
            <a:off x="6755907" y="3903017"/>
            <a:ext cx="5615397" cy="1231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n-lt"/>
                <a:ea typeface="+mn-ea"/>
                <a:cs typeface="+mn-cs"/>
                <a:sym typeface="Calibri"/>
                <a:hlinkClick r:id="rId5"/>
              </a:rPr>
              <a:t>http://attcnetwork.org/midamerica</a:t>
            </a:r>
            <a:endParaRPr kumimoji="0" lang="en-US" sz="2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lang="en-US" sz="2800" dirty="0">
              <a:solidFill>
                <a:srgbClr val="000000"/>
              </a:solidFill>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7" name="Picture 6" descr="Text&#10;&#10;Description automatically generated">
            <a:extLst>
              <a:ext uri="{FF2B5EF4-FFF2-40B4-BE49-F238E27FC236}">
                <a16:creationId xmlns:a16="http://schemas.microsoft.com/office/drawing/2014/main" id="{A56A4118-F58C-4642-BD22-8059E94D31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0660" y="2332707"/>
            <a:ext cx="3701447" cy="1466611"/>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BBD5E24D-09EC-46E2-A511-D8A79955DC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3764" y="2332707"/>
            <a:ext cx="3517576" cy="1466611"/>
          </a:xfrm>
          <a:prstGeom prst="rect">
            <a:avLst/>
          </a:prstGeom>
        </p:spPr>
      </p:pic>
    </p:spTree>
    <p:custDataLst>
      <p:tags r:id="rId1"/>
    </p:custDataLst>
    <p:extLst>
      <p:ext uri="{BB962C8B-B14F-4D97-AF65-F5344CB8AC3E}">
        <p14:creationId xmlns:p14="http://schemas.microsoft.com/office/powerpoint/2010/main" val="216481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FE7C-1DE5-48F9-9858-36EA1E671F07}"/>
              </a:ext>
            </a:extLst>
          </p:cNvPr>
          <p:cNvSpPr>
            <a:spLocks noGrp="1"/>
          </p:cNvSpPr>
          <p:nvPr>
            <p:ph type="title"/>
          </p:nvPr>
        </p:nvSpPr>
        <p:spPr>
          <a:xfrm>
            <a:off x="1524000" y="1"/>
            <a:ext cx="9144000" cy="1448485"/>
          </a:xfrm>
        </p:spPr>
        <p:txBody>
          <a:bodyPr anchor="ctr">
            <a:normAutofit/>
          </a:bodyPr>
          <a:lstStyle/>
          <a:p>
            <a:r>
              <a:rPr lang="en-US"/>
              <a:t>Community Agreements</a:t>
            </a:r>
          </a:p>
        </p:txBody>
      </p:sp>
      <p:pic>
        <p:nvPicPr>
          <p:cNvPr id="4" name="Picture 4" descr="A picture containing hanging, table, group, different&#10;&#10;Description automatically generated">
            <a:extLst>
              <a:ext uri="{FF2B5EF4-FFF2-40B4-BE49-F238E27FC236}">
                <a16:creationId xmlns:a16="http://schemas.microsoft.com/office/drawing/2014/main" id="{961A04CA-A1D1-43BF-9EBB-080DBA4C7152}"/>
              </a:ext>
            </a:extLst>
          </p:cNvPr>
          <p:cNvPicPr>
            <a:picLocks noChangeAspect="1"/>
          </p:cNvPicPr>
          <p:nvPr/>
        </p:nvPicPr>
        <p:blipFill rotWithShape="1">
          <a:blip r:embed="rId2"/>
          <a:srcRect l="2241" r="15866" b="-4"/>
          <a:stretch/>
        </p:blipFill>
        <p:spPr>
          <a:xfrm>
            <a:off x="1178312" y="1561998"/>
            <a:ext cx="4038600" cy="4352293"/>
          </a:xfrm>
          <a:prstGeom prst="rect">
            <a:avLst/>
          </a:prstGeom>
          <a:noFill/>
          <a:effectLst>
            <a:softEdge rad="0"/>
          </a:effectLst>
        </p:spPr>
      </p:pic>
      <p:sp>
        <p:nvSpPr>
          <p:cNvPr id="3" name="Content Placeholder 2">
            <a:extLst>
              <a:ext uri="{FF2B5EF4-FFF2-40B4-BE49-F238E27FC236}">
                <a16:creationId xmlns:a16="http://schemas.microsoft.com/office/drawing/2014/main" id="{7521D29C-C547-4A09-B6DA-08040EAB4087}"/>
              </a:ext>
            </a:extLst>
          </p:cNvPr>
          <p:cNvSpPr>
            <a:spLocks noGrp="1"/>
          </p:cNvSpPr>
          <p:nvPr>
            <p:ph sz="half" idx="2"/>
          </p:nvPr>
        </p:nvSpPr>
        <p:spPr>
          <a:xfrm>
            <a:off x="6172200" y="1773871"/>
            <a:ext cx="5547732" cy="4352293"/>
          </a:xfrm>
        </p:spPr>
        <p:txBody>
          <a:bodyPr>
            <a:normAutofit/>
          </a:bodyPr>
          <a:lstStyle/>
          <a:p>
            <a:pPr marL="0" indent="0">
              <a:buNone/>
            </a:pPr>
            <a:r>
              <a:rPr lang="en-US" sz="2600" b="1" dirty="0">
                <a:solidFill>
                  <a:srgbClr val="C00000"/>
                </a:solidFill>
              </a:rPr>
              <a:t>R</a:t>
            </a:r>
            <a:r>
              <a:rPr lang="en-US" sz="2600" b="1" dirty="0"/>
              <a:t>:</a:t>
            </a:r>
            <a:r>
              <a:rPr lang="en-US" sz="2600" dirty="0"/>
              <a:t> Respect/responsibility, keep it real</a:t>
            </a:r>
          </a:p>
          <a:p>
            <a:pPr marL="0" indent="0">
              <a:buNone/>
            </a:pPr>
            <a:r>
              <a:rPr lang="en-US" sz="2600" b="1" dirty="0">
                <a:solidFill>
                  <a:srgbClr val="C00000"/>
                </a:solidFill>
              </a:rPr>
              <a:t>O</a:t>
            </a:r>
            <a:r>
              <a:rPr lang="en-US" sz="2600" b="1" dirty="0"/>
              <a:t>:</a:t>
            </a:r>
            <a:r>
              <a:rPr lang="en-US" sz="2600" dirty="0"/>
              <a:t> Open mind, oops/ouch</a:t>
            </a:r>
          </a:p>
          <a:p>
            <a:pPr marL="0" indent="0">
              <a:buNone/>
            </a:pPr>
            <a:r>
              <a:rPr lang="en-US" sz="2600" b="1" dirty="0">
                <a:solidFill>
                  <a:srgbClr val="C00000"/>
                </a:solidFill>
              </a:rPr>
              <a:t>P</a:t>
            </a:r>
            <a:r>
              <a:rPr lang="en-US" sz="2600" b="1" dirty="0"/>
              <a:t>:</a:t>
            </a:r>
            <a:r>
              <a:rPr lang="en-US" sz="2600" dirty="0"/>
              <a:t> Participating (with the right to 	pass), personal questions</a:t>
            </a:r>
          </a:p>
          <a:p>
            <a:pPr marL="0" indent="0">
              <a:buNone/>
            </a:pPr>
            <a:r>
              <a:rPr lang="en-US" sz="2600" b="1" dirty="0">
                <a:solidFill>
                  <a:srgbClr val="C00000"/>
                </a:solidFill>
              </a:rPr>
              <a:t>E</a:t>
            </a:r>
            <a:r>
              <a:rPr lang="en-US" sz="2600" b="1" dirty="0"/>
              <a:t>:</a:t>
            </a:r>
            <a:r>
              <a:rPr lang="en-US" sz="2600" dirty="0"/>
              <a:t> Empathy and education</a:t>
            </a:r>
          </a:p>
          <a:p>
            <a:pPr marL="0" indent="0">
              <a:buNone/>
            </a:pPr>
            <a:r>
              <a:rPr lang="en-US" sz="2600" b="1" dirty="0">
                <a:solidFill>
                  <a:srgbClr val="C00000"/>
                </a:solidFill>
              </a:rPr>
              <a:t>S</a:t>
            </a:r>
            <a:r>
              <a:rPr lang="en-US" sz="2600" b="1" dirty="0"/>
              <a:t>:</a:t>
            </a:r>
            <a:r>
              <a:rPr lang="en-US" sz="2600" dirty="0"/>
              <a:t> Said here/stays here, safe space</a:t>
            </a:r>
          </a:p>
          <a:p>
            <a:pPr marL="0" indent="0">
              <a:buNone/>
            </a:pPr>
            <a:endParaRPr lang="en-US" sz="2600" dirty="0"/>
          </a:p>
        </p:txBody>
      </p:sp>
    </p:spTree>
    <p:extLst>
      <p:ext uri="{BB962C8B-B14F-4D97-AF65-F5344CB8AC3E}">
        <p14:creationId xmlns:p14="http://schemas.microsoft.com/office/powerpoint/2010/main" val="280331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BC727-A7E8-428C-9F42-87C1A47F4BFD}"/>
              </a:ext>
            </a:extLst>
          </p:cNvPr>
          <p:cNvSpPr>
            <a:spLocks noGrp="1"/>
          </p:cNvSpPr>
          <p:nvPr>
            <p:ph type="title"/>
          </p:nvPr>
        </p:nvSpPr>
        <p:spPr/>
        <p:txBody>
          <a:bodyPr/>
          <a:lstStyle/>
          <a:p>
            <a:r>
              <a:rPr lang="en-US" dirty="0"/>
              <a:t>Why Mental Health Interpreting?</a:t>
            </a:r>
          </a:p>
        </p:txBody>
      </p:sp>
      <p:sp>
        <p:nvSpPr>
          <p:cNvPr id="3" name="Content Placeholder 2">
            <a:extLst>
              <a:ext uri="{FF2B5EF4-FFF2-40B4-BE49-F238E27FC236}">
                <a16:creationId xmlns:a16="http://schemas.microsoft.com/office/drawing/2014/main" id="{7CC67AC7-00A3-4926-8877-E81509C1D0F3}"/>
              </a:ext>
            </a:extLst>
          </p:cNvPr>
          <p:cNvSpPr>
            <a:spLocks noGrp="1"/>
          </p:cNvSpPr>
          <p:nvPr>
            <p:ph idx="1"/>
          </p:nvPr>
        </p:nvSpPr>
        <p:spPr/>
        <p:txBody>
          <a:bodyPr>
            <a:normAutofit lnSpcReduction="10000"/>
          </a:bodyPr>
          <a:lstStyle/>
          <a:p>
            <a:pPr fontAlgn="base">
              <a:lnSpc>
                <a:spcPct val="100000"/>
              </a:lnSpc>
              <a:spcBef>
                <a:spcPct val="0"/>
              </a:spcBef>
              <a:spcAft>
                <a:spcPct val="0"/>
              </a:spcAft>
              <a:buSzTx/>
            </a:pPr>
            <a:r>
              <a:rPr lang="en-US" sz="2000" dirty="0">
                <a:latin typeface="Arial" panose="020B0604020202020204" pitchFamily="34" charset="0"/>
                <a:ea typeface="Times New Roman" pitchFamily="18" charset="0"/>
                <a:cs typeface="Arial" panose="020B0604020202020204" pitchFamily="34" charset="0"/>
              </a:rPr>
              <a:t>In many health care professions, effective communication is crucial for a successful provider- patient interaction </a:t>
            </a:r>
          </a:p>
          <a:p>
            <a:pPr lvl="1" fontAlgn="base">
              <a:lnSpc>
                <a:spcPct val="100000"/>
              </a:lnSpc>
              <a:spcBef>
                <a:spcPct val="0"/>
              </a:spcBef>
              <a:spcAft>
                <a:spcPct val="0"/>
              </a:spcAft>
              <a:buSzTx/>
              <a:buFont typeface="Courier New" panose="02070309020205020404" pitchFamily="49" charset="0"/>
              <a:buChar char="o"/>
            </a:pPr>
            <a:r>
              <a:rPr lang="en-US" sz="2000" dirty="0">
                <a:latin typeface="Arial" panose="020B0604020202020204" pitchFamily="34" charset="0"/>
                <a:ea typeface="Times New Roman" pitchFamily="18" charset="0"/>
                <a:cs typeface="Arial" panose="020B0604020202020204" pitchFamily="34" charset="0"/>
              </a:rPr>
              <a:t>Miscommunication caused by language barriers can lead to mis-diagnosis, errors or no treatment at all</a:t>
            </a:r>
          </a:p>
          <a:p>
            <a:pPr fontAlgn="base">
              <a:lnSpc>
                <a:spcPct val="100000"/>
              </a:lnSpc>
              <a:spcBef>
                <a:spcPct val="0"/>
              </a:spcBef>
              <a:spcAft>
                <a:spcPct val="0"/>
              </a:spcAft>
              <a:buSzTx/>
            </a:pPr>
            <a:endParaRPr lang="en-US" sz="2000" dirty="0">
              <a:latin typeface="Arial" panose="020B0604020202020204" pitchFamily="34" charset="0"/>
              <a:ea typeface="Times New Roman" pitchFamily="18" charset="0"/>
              <a:cs typeface="Arial" panose="020B0604020202020204" pitchFamily="34" charset="0"/>
            </a:endParaRPr>
          </a:p>
          <a:p>
            <a:pPr fontAlgn="base">
              <a:lnSpc>
                <a:spcPct val="100000"/>
              </a:lnSpc>
              <a:spcBef>
                <a:spcPct val="0"/>
              </a:spcBef>
              <a:spcAft>
                <a:spcPct val="0"/>
              </a:spcAft>
              <a:buSzTx/>
            </a:pPr>
            <a:r>
              <a:rPr lang="en-US" sz="2000" dirty="0">
                <a:latin typeface="Arial" panose="020B0604020202020204" pitchFamily="34" charset="0"/>
                <a:ea typeface="Times New Roman" pitchFamily="18" charset="0"/>
                <a:cs typeface="Arial" panose="020B0604020202020204" pitchFamily="34" charset="0"/>
              </a:rPr>
              <a:t>In mental health treatment, clinicians rely on </a:t>
            </a:r>
            <a:r>
              <a:rPr lang="en-US" sz="2000" b="1" u="sng" dirty="0">
                <a:latin typeface="Arial" panose="020B0604020202020204" pitchFamily="34" charset="0"/>
                <a:ea typeface="Times New Roman" pitchFamily="18" charset="0"/>
                <a:cs typeface="Arial" panose="020B0604020202020204" pitchFamily="34" charset="0"/>
              </a:rPr>
              <a:t>verbal and nonverbal communication</a:t>
            </a:r>
            <a:r>
              <a:rPr lang="en-US" sz="2000" dirty="0">
                <a:latin typeface="Arial" panose="020B0604020202020204" pitchFamily="34" charset="0"/>
                <a:ea typeface="Times New Roman" pitchFamily="18" charset="0"/>
                <a:cs typeface="Arial" panose="020B0604020202020204" pitchFamily="34" charset="0"/>
              </a:rPr>
              <a:t> as the primary tool for obtaining a detailed psychiatric and psychosocial history and forming a therapeutic relationship with the client</a:t>
            </a:r>
          </a:p>
          <a:p>
            <a:pPr fontAlgn="base">
              <a:lnSpc>
                <a:spcPct val="100000"/>
              </a:lnSpc>
              <a:spcBef>
                <a:spcPct val="0"/>
              </a:spcBef>
              <a:spcAft>
                <a:spcPct val="0"/>
              </a:spcAft>
              <a:buSzTx/>
            </a:pPr>
            <a:endParaRPr lang="en-US" sz="2000" dirty="0">
              <a:latin typeface="Arial" panose="020B0604020202020204" pitchFamily="34" charset="0"/>
              <a:ea typeface="Times New Roman" pitchFamily="18" charset="0"/>
              <a:cs typeface="Arial" panose="020B0604020202020204" pitchFamily="34" charset="0"/>
            </a:endParaRPr>
          </a:p>
          <a:p>
            <a:pPr fontAlgn="base">
              <a:lnSpc>
                <a:spcPct val="100000"/>
              </a:lnSpc>
              <a:spcBef>
                <a:spcPct val="0"/>
              </a:spcBef>
              <a:spcAft>
                <a:spcPct val="0"/>
              </a:spcAft>
              <a:buSzTx/>
            </a:pPr>
            <a:r>
              <a:rPr lang="en-US" sz="2000" dirty="0">
                <a:solidFill>
                  <a:schemeClr val="tx1"/>
                </a:solidFill>
                <a:latin typeface="Arial" panose="020B0604020202020204" pitchFamily="34" charset="0"/>
                <a:ea typeface="Calibri" pitchFamily="34" charset="0"/>
                <a:cs typeface="Arial" panose="020B0604020202020204" pitchFamily="34" charset="0"/>
              </a:rPr>
              <a:t>Use of medical interpreters is necessary to bridge the language and cultural gap, even though it may not be the ideal communication </a:t>
            </a:r>
          </a:p>
          <a:p>
            <a:pPr marL="0" indent="0" fontAlgn="base">
              <a:lnSpc>
                <a:spcPct val="100000"/>
              </a:lnSpc>
              <a:spcBef>
                <a:spcPct val="0"/>
              </a:spcBef>
              <a:spcAft>
                <a:spcPct val="0"/>
              </a:spcAft>
              <a:buSzTx/>
              <a:buNone/>
            </a:pPr>
            <a:endParaRPr lang="en-US" sz="2000" dirty="0">
              <a:solidFill>
                <a:schemeClr val="tx1"/>
              </a:solidFill>
              <a:latin typeface="Arial" panose="020B0604020202020204" pitchFamily="34" charset="0"/>
              <a:ea typeface="Calibri" pitchFamily="34" charset="0"/>
              <a:cs typeface="Arial" panose="020B0604020202020204" pitchFamily="34" charset="0"/>
            </a:endParaRPr>
          </a:p>
          <a:p>
            <a:pPr fontAlgn="base">
              <a:lnSpc>
                <a:spcPct val="100000"/>
              </a:lnSpc>
              <a:spcBef>
                <a:spcPct val="0"/>
              </a:spcBef>
              <a:spcAft>
                <a:spcPct val="0"/>
              </a:spcAft>
              <a:buSzTx/>
            </a:pPr>
            <a:r>
              <a:rPr lang="en-US" sz="2000" dirty="0">
                <a:solidFill>
                  <a:schemeClr val="tx1"/>
                </a:solidFill>
                <a:latin typeface="Arial" panose="020B0604020202020204" pitchFamily="34" charset="0"/>
                <a:ea typeface="Calibri" pitchFamily="34" charset="0"/>
                <a:cs typeface="Arial" panose="020B0604020202020204" pitchFamily="34" charset="0"/>
              </a:rPr>
              <a:t>Most interpreters are not properly trained for interpreting in mental health settings</a:t>
            </a:r>
          </a:p>
          <a:p>
            <a:pPr marL="0" lvl="0" indent="0" eaLnBrk="0" fontAlgn="base" hangingPunct="0">
              <a:spcBef>
                <a:spcPct val="0"/>
              </a:spcBef>
              <a:spcAft>
                <a:spcPct val="0"/>
              </a:spcAft>
              <a:buSzTx/>
              <a:buNone/>
            </a:pPr>
            <a:endParaRPr lang="en-US" sz="2000" dirty="0">
              <a:solidFill>
                <a:schemeClr val="tx1"/>
              </a:solidFill>
              <a:latin typeface="Arial" panose="020B0604020202020204" pitchFamily="34" charset="0"/>
              <a:cs typeface="Arial" panose="020B0604020202020204" pitchFamily="34" charset="0"/>
            </a:endParaRPr>
          </a:p>
          <a:p>
            <a:pPr marL="0" lvl="0" indent="0" eaLnBrk="0" fontAlgn="base" hangingPunct="0">
              <a:spcBef>
                <a:spcPct val="0"/>
              </a:spcBef>
              <a:spcAft>
                <a:spcPct val="0"/>
              </a:spcAft>
              <a:buSzTx/>
              <a:buFont typeface="Arial" pitchFamily="34" charset="0"/>
              <a:buChar char="•"/>
            </a:pPr>
            <a:r>
              <a:rPr lang="en-US" sz="2000" dirty="0">
                <a:solidFill>
                  <a:schemeClr val="tx1"/>
                </a:solidFill>
                <a:latin typeface="Arial" panose="020B0604020202020204" pitchFamily="34" charset="0"/>
                <a:ea typeface="Calibri" pitchFamily="34" charset="0"/>
                <a:cs typeface="Arial" panose="020B0604020202020204" pitchFamily="34" charset="0"/>
              </a:rPr>
              <a:t>  Most clinicians are not skilled in the use of interpreters</a:t>
            </a:r>
          </a:p>
          <a:p>
            <a:pPr marL="0" indent="0" fontAlgn="base">
              <a:lnSpc>
                <a:spcPct val="100000"/>
              </a:lnSpc>
              <a:spcBef>
                <a:spcPct val="0"/>
              </a:spcBef>
              <a:spcAft>
                <a:spcPct val="0"/>
              </a:spcAft>
              <a:buSzTx/>
              <a:buNone/>
            </a:pPr>
            <a:endParaRPr lang="en-US" sz="2000" dirty="0">
              <a:solidFill>
                <a:schemeClr val="tx1"/>
              </a:solidFill>
              <a:latin typeface="Arial" panose="020B0604020202020204" pitchFamily="34" charset="0"/>
              <a:ea typeface="Times New Roman" pitchFamily="18" charset="0"/>
              <a:cs typeface="Arial" panose="020B0604020202020204" pitchFamily="34" charset="0"/>
            </a:endParaRPr>
          </a:p>
          <a:p>
            <a:pPr marL="0" indent="0" fontAlgn="base">
              <a:lnSpc>
                <a:spcPct val="100000"/>
              </a:lnSpc>
              <a:spcBef>
                <a:spcPct val="0"/>
              </a:spcBef>
              <a:spcAft>
                <a:spcPct val="0"/>
              </a:spcAft>
              <a:buSzTx/>
              <a:buNone/>
            </a:pPr>
            <a:endParaRPr lang="en-US" sz="2000" dirty="0">
              <a:latin typeface="Arial" panose="020B0604020202020204" pitchFamily="34" charset="0"/>
              <a:ea typeface="Times New Roman" pitchFamily="18" charset="0"/>
              <a:cs typeface="Arial" panose="020B0604020202020204" pitchFamily="34" charset="0"/>
            </a:endParaRPr>
          </a:p>
          <a:p>
            <a:pPr fontAlgn="base">
              <a:lnSpc>
                <a:spcPct val="100000"/>
              </a:lnSpc>
              <a:spcBef>
                <a:spcPct val="0"/>
              </a:spcBef>
              <a:spcAft>
                <a:spcPct val="0"/>
              </a:spcAft>
              <a:buSzTx/>
            </a:pPr>
            <a:endParaRPr lang="en-US" sz="2000" dirty="0">
              <a:latin typeface="Arial" panose="020B0604020202020204" pitchFamily="34" charset="0"/>
              <a:ea typeface="Times New Roman"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3275421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3277B8BD9B0F4E9BC8B1F0C1E48139" ma:contentTypeVersion="12" ma:contentTypeDescription="Create a new document." ma:contentTypeScope="" ma:versionID="66bd5b6de91f3f3f7819ae32722784c5">
  <xsd:schema xmlns:xsd="http://www.w3.org/2001/XMLSchema" xmlns:xs="http://www.w3.org/2001/XMLSchema" xmlns:p="http://schemas.microsoft.com/office/2006/metadata/properties" xmlns:ns3="10b25d06-9255-4b1b-af8e-e99b9c806bd0" xmlns:ns4="c5ceedd5-d0f0-4f64-a12d-f383668bcbc4" targetNamespace="http://schemas.microsoft.com/office/2006/metadata/properties" ma:root="true" ma:fieldsID="2f177015d83fdaf26e43f21b3f88680f" ns3:_="" ns4:_="">
    <xsd:import namespace="10b25d06-9255-4b1b-af8e-e99b9c806bd0"/>
    <xsd:import namespace="c5ceedd5-d0f0-4f64-a12d-f383668bcbc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b25d06-9255-4b1b-af8e-e99b9c806b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ceedd5-d0f0-4f64-a12d-f383668bcbc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06FC98-DFF5-4E06-8C57-748BBDFF59AE}">
  <ds:schemaRefs>
    <ds:schemaRef ds:uri="http://schemas.microsoft.com/sharepoint/v3/contenttype/forms"/>
  </ds:schemaRefs>
</ds:datastoreItem>
</file>

<file path=customXml/itemProps2.xml><?xml version="1.0" encoding="utf-8"?>
<ds:datastoreItem xmlns:ds="http://schemas.openxmlformats.org/officeDocument/2006/customXml" ds:itemID="{136C2CEC-03F7-4570-9FB1-80FC8C7815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b25d06-9255-4b1b-af8e-e99b9c806bd0"/>
    <ds:schemaRef ds:uri="c5ceedd5-d0f0-4f64-a12d-f383668bcb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92E2B3-BDD5-48F0-A769-2DA46C8A4C9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1616</TotalTime>
  <Words>4749</Words>
  <Application>Microsoft Office PowerPoint</Application>
  <PresentationFormat>Widescreen</PresentationFormat>
  <Paragraphs>501</Paragraphs>
  <Slides>73</Slides>
  <Notes>10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73</vt:i4>
      </vt:variant>
    </vt:vector>
  </HeadingPairs>
  <TitlesOfParts>
    <vt:vector size="83" baseType="lpstr">
      <vt:lpstr>Arial</vt:lpstr>
      <vt:lpstr>Arial Narrow</vt:lpstr>
      <vt:lpstr>Arial Rounded MT Bold</vt:lpstr>
      <vt:lpstr>Bookman</vt:lpstr>
      <vt:lpstr>Calibri</vt:lpstr>
      <vt:lpstr>Courier New</vt:lpstr>
      <vt:lpstr>Helvetica</vt:lpstr>
      <vt:lpstr>Source Sans Pro</vt:lpstr>
      <vt:lpstr>Wingdings</vt:lpstr>
      <vt:lpstr>2_Office Theme</vt:lpstr>
      <vt:lpstr>Advanced Medical Interpreting in a Mental Health Setting</vt:lpstr>
      <vt:lpstr>Technology Transfer Center Network  </vt:lpstr>
      <vt:lpstr>Mid-America ATTC &amp; MHTTC Health and Human Services (HHS) Region 7 </vt:lpstr>
      <vt:lpstr>Disclaimer and Funding Statement</vt:lpstr>
      <vt:lpstr>Facilitator Bio</vt:lpstr>
      <vt:lpstr>PowerPoint Presentation</vt:lpstr>
      <vt:lpstr>Welcome!</vt:lpstr>
      <vt:lpstr>Community Agreements</vt:lpstr>
      <vt:lpstr>Why Mental Health Interpreting?</vt:lpstr>
      <vt:lpstr> Today’s Agenda</vt:lpstr>
      <vt:lpstr>Objectives</vt:lpstr>
      <vt:lpstr> Definitions </vt:lpstr>
      <vt:lpstr>Language Access: Regulatory and Compliance Drivers</vt:lpstr>
      <vt:lpstr>Healthcare Interpreters Code of Ethics and Professional Standards</vt:lpstr>
      <vt:lpstr>The Context</vt:lpstr>
      <vt:lpstr>PowerPoint Presentation</vt:lpstr>
      <vt:lpstr>Refugee Facts</vt:lpstr>
      <vt:lpstr>Stressors for Refugee/Immigrant Populations  (Before Migration)</vt:lpstr>
      <vt:lpstr>PowerPoint Presentation</vt:lpstr>
      <vt:lpstr>Stressors for Refugee/Immigrant Populations  (During Migration)</vt:lpstr>
      <vt:lpstr>PowerPoint Presentation</vt:lpstr>
      <vt:lpstr>Stressors for Refugee/Immigrant Populations  (After Migration)</vt:lpstr>
      <vt:lpstr>PowerPoint Presentation</vt:lpstr>
      <vt:lpstr>Adverse Childhood Experiences (ACE’s)</vt:lpstr>
      <vt:lpstr>Video</vt:lpstr>
      <vt:lpstr>Psychologists define resilience as the process of adapting well in the face of adversity, trauma, tragedy, threats, or significant sources of stress—such as family and relationship problems, serious health problems, or workplace and financial stressors. As much as resilience involves “bouncing back” from these difficult experiences, it can also involve profound personal growth.</vt:lpstr>
      <vt:lpstr>Common Mental Health Disorders</vt:lpstr>
      <vt:lpstr>Quick Poll</vt:lpstr>
      <vt:lpstr>Definition of Mental Health </vt:lpstr>
      <vt:lpstr>Most Common Mental Health Disorders</vt:lpstr>
      <vt:lpstr>Mental Health Disorders in  Resettled Refugees</vt:lpstr>
      <vt:lpstr>PowerPoint Presentation</vt:lpstr>
      <vt:lpstr>Post-Migration Stressors: Adverse Impact on Mental Health</vt:lpstr>
      <vt:lpstr>Reluctance to Access Mental Health Care</vt:lpstr>
      <vt:lpstr>Refugees and Substance Use Disorders</vt:lpstr>
      <vt:lpstr>Activity</vt:lpstr>
      <vt:lpstr>Debrief</vt:lpstr>
      <vt:lpstr>Best Practices in Mental Health Interpreting Techniques</vt:lpstr>
      <vt:lpstr>Poll Questions</vt:lpstr>
      <vt:lpstr>What is Mental Health Interpreting?   </vt:lpstr>
      <vt:lpstr>What is Mental Health Interpreting?</vt:lpstr>
      <vt:lpstr>Where is the interpreting taking place?  </vt:lpstr>
      <vt:lpstr>What is the purpose of the session? </vt:lpstr>
      <vt:lpstr>Types of Encounters</vt:lpstr>
      <vt:lpstr> How is MH Interpreting Different from Other Interpreting? </vt:lpstr>
      <vt:lpstr>Managing the Session</vt:lpstr>
      <vt:lpstr>Role Boundaries/Conflicts </vt:lpstr>
      <vt:lpstr>Role Boundaries/Conflicts </vt:lpstr>
      <vt:lpstr>Role Boundaries/Conflicts </vt:lpstr>
      <vt:lpstr>Reducing Stigma</vt:lpstr>
      <vt:lpstr>15-Minute Stretch</vt:lpstr>
      <vt:lpstr>Treatment</vt:lpstr>
      <vt:lpstr>PowerPoint Presentation</vt:lpstr>
      <vt:lpstr>Harvard’s Approach</vt:lpstr>
      <vt:lpstr>Culture and Mental Health</vt:lpstr>
      <vt:lpstr> The Role of Culture in Mental Health </vt:lpstr>
      <vt:lpstr> The Role of Culture in Mental Health </vt:lpstr>
      <vt:lpstr> The Role of Culture in Mental Health </vt:lpstr>
      <vt:lpstr>Case Scenarios</vt:lpstr>
      <vt:lpstr>Break Out Rooms</vt:lpstr>
      <vt:lpstr>Share Out</vt:lpstr>
      <vt:lpstr>Closing Comments</vt:lpstr>
      <vt:lpstr>Resources</vt:lpstr>
      <vt:lpstr>Resources</vt:lpstr>
      <vt:lpstr>BHMEDS-R3 – A Free App!</vt:lpstr>
      <vt:lpstr>Resources</vt:lpstr>
      <vt:lpstr>Resources for Refugee Victims of Torture</vt:lpstr>
      <vt:lpstr>Questions</vt:lpstr>
      <vt:lpstr>PowerPoint Presentation</vt:lpstr>
      <vt:lpstr>https://ttc-gpra.org/P?s=275531 </vt:lpstr>
      <vt:lpstr>Continuing Education Credit - Please Note!</vt:lpstr>
      <vt:lpstr>For More Info…</vt:lpstr>
      <vt:lpstr>Please Visit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Medical Interpreting in a Mental Health Setting</dc:title>
  <dc:creator>Flores, Gabriela, I</dc:creator>
  <cp:lastModifiedBy>Sherry, Bree</cp:lastModifiedBy>
  <cp:revision>6</cp:revision>
  <dcterms:created xsi:type="dcterms:W3CDTF">2021-03-07T00:58:06Z</dcterms:created>
  <dcterms:modified xsi:type="dcterms:W3CDTF">2021-03-11T18:49:59Z</dcterms:modified>
</cp:coreProperties>
</file>