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notesMasterIdLst>
    <p:notesMasterId r:id="rId28"/>
  </p:notesMasterIdLst>
  <p:sldIdLst>
    <p:sldId id="256" r:id="rId4"/>
    <p:sldId id="319" r:id="rId5"/>
    <p:sldId id="321" r:id="rId6"/>
    <p:sldId id="323" r:id="rId7"/>
    <p:sldId id="324" r:id="rId8"/>
    <p:sldId id="339" r:id="rId9"/>
    <p:sldId id="340" r:id="rId10"/>
    <p:sldId id="341" r:id="rId11"/>
    <p:sldId id="342" r:id="rId12"/>
    <p:sldId id="325" r:id="rId13"/>
    <p:sldId id="326" r:id="rId14"/>
    <p:sldId id="327" r:id="rId15"/>
    <p:sldId id="328" r:id="rId16"/>
    <p:sldId id="332" r:id="rId17"/>
    <p:sldId id="329" r:id="rId18"/>
    <p:sldId id="330" r:id="rId19"/>
    <p:sldId id="331" r:id="rId20"/>
    <p:sldId id="336" r:id="rId21"/>
    <p:sldId id="337" r:id="rId22"/>
    <p:sldId id="334" r:id="rId23"/>
    <p:sldId id="335" r:id="rId24"/>
    <p:sldId id="338" r:id="rId25"/>
    <p:sldId id="322" r:id="rId26"/>
    <p:sldId id="32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C"/>
    <a:srgbClr val="0070C0"/>
    <a:srgbClr val="001236"/>
    <a:srgbClr val="FFFFFF"/>
    <a:srgbClr val="EBF8FF"/>
    <a:srgbClr val="C5EAFF"/>
    <a:srgbClr val="669EAF"/>
    <a:srgbClr val="96DAFF"/>
    <a:srgbClr val="002570"/>
    <a:srgbClr val="9595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577" autoAdjust="0"/>
    <p:restoredTop sz="96265" autoAdjust="0"/>
  </p:normalViewPr>
  <p:slideViewPr>
    <p:cSldViewPr snapToGrid="0">
      <p:cViewPr>
        <p:scale>
          <a:sx n="70" d="100"/>
          <a:sy n="70" d="100"/>
        </p:scale>
        <p:origin x="1692" y="870"/>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3468" y="-4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EDBA4-4B09-44D9-9968-A1B6990E322A}"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EB70D-3072-4192-9202-9A7017EB9204}" type="slidenum">
              <a:rPr lang="en-US" smtClean="0"/>
              <a:t>‹#›</a:t>
            </a:fld>
            <a:endParaRPr lang="en-US"/>
          </a:p>
        </p:txBody>
      </p:sp>
    </p:spTree>
    <p:extLst>
      <p:ext uri="{BB962C8B-B14F-4D97-AF65-F5344CB8AC3E}">
        <p14:creationId xmlns:p14="http://schemas.microsoft.com/office/powerpoint/2010/main" val="470023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cdc.gov/" TargetMode="External"/><Relationship Id="rId4" Type="http://schemas.openxmlformats.org/officeDocument/2006/relationships/hyperlink" Target="https://www.niaaa.nih.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amhsa.gov/dat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amhsa.gov/dat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tore.samhsa.gov/sites/default/files/d7/priv/sma15-4907.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ashstats.nhtsa.dot.gov/Api/Public/ViewPublication/81235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amhsa.gov/sites/default/files/alcohol-use-facts-resources-fact-sheet.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helancet.com/journals/lancet/article/PIIS0140-6736(18)31310-2/fulltex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apps.who.int/iris/bitstream/handle/10665/274603/9789241565639-eng.pdf?ua=1"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amhsa.gov/data/sites/default/files/report_3223/ShortReport-3223.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i.org/10.15585/mmwr.mm6930a1"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oi.org/10.1001/jama.2018.0158"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amhsa.gov/data/sites/default/files/reports/rpt29394/NSDUHDetailedTabs2019/NSDUHDetTabsSect2pe2019.htm#tab2-32a"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pubs.niaaa.nih.gov/publications/UnderageDrinking/UnderageFact.htm" TargetMode="External"/><Relationship Id="rId4" Type="http://schemas.openxmlformats.org/officeDocument/2006/relationships/hyperlink" Target="https://www.samhsa.gov/data/sites/default/files/reports/rpt29394/NSDUHDetailedTabs2019/NSDUHDetTabsSect2pe2019.htm#tab2-32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amhsa.gov/data/sites/default/files/reports/rpt29394/NSDUHDetailedTabs2019/NSDUHDetTabsSect6pe2019.htm#tab6-23b"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amhsa.gov/data/sites/default/files/reports/rpt29394/NSDUHDetailedTabs2019/NSDUHDetTabsSect6pe2019.htm#tab6-17b"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i.org/10.1001/jamanetworkopen.2020.236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nih.gov/news-events/news-releases/alcohol-related-deaths-increasing-united-states" TargetMode="External"/><Relationship Id="rId3" Type="http://schemas.openxmlformats.org/officeDocument/2006/relationships/hyperlink" Target="https://www.niaaa.nih.gov/" TargetMode="External"/><Relationship Id="rId7" Type="http://schemas.openxmlformats.org/officeDocument/2006/relationships/hyperlink" Target="https://www.samhsa.gov/sites/default/files/alcohol-use-facts-resources-fact-sheet.pdf"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niaaa.nih.gov/publications/brochures-and-fact-sheets/alcohol-facts-and-statistics" TargetMode="External"/><Relationship Id="rId5" Type="http://schemas.openxmlformats.org/officeDocument/2006/relationships/hyperlink" Target="https://www.samhsa.gov/" TargetMode="External"/><Relationship Id="rId4" Type="http://schemas.openxmlformats.org/officeDocument/2006/relationships/hyperlink" Target="https://www.cdc.gov/alcoho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iaaa.nih.gov/publications/brochures-and-fact-sheets/alcohol-facts-and-statistic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amhsa.gov/data/data-we-collect/nsduh-national-survey-drug-use-and-health"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samhsa.gov/data/report/2019-methodological-summary-and-definitions" TargetMode="External"/><Relationship Id="rId5" Type="http://schemas.openxmlformats.org/officeDocument/2006/relationships/hyperlink" Target="https://pubs.niaaa.nih.gov/publications/Newsletter/winter2004/Newsletter_Number3.pdf" TargetMode="External"/><Relationship Id="rId4" Type="http://schemas.openxmlformats.org/officeDocument/2006/relationships/hyperlink" Target="https://www.samhsa.gov/dat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111/acer.14239"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nih.gov/news-events/news-releases/alcohol-related-deaths-increasing-united-stat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5475" y="268288"/>
            <a:ext cx="5486400" cy="3086100"/>
          </a:xfrm>
        </p:spPr>
      </p:sp>
      <p:sp>
        <p:nvSpPr>
          <p:cNvPr id="3" name="Notes Placeholder 2"/>
          <p:cNvSpPr>
            <a:spLocks noGrp="1"/>
          </p:cNvSpPr>
          <p:nvPr>
            <p:ph type="body" idx="1"/>
          </p:nvPr>
        </p:nvSpPr>
        <p:spPr>
          <a:xfrm>
            <a:off x="625475" y="3492348"/>
            <a:ext cx="5486400" cy="5059469"/>
          </a:xfrm>
        </p:spPr>
        <p:txBody>
          <a:bodyPr/>
          <a:lstStyle/>
          <a:p>
            <a:pPr>
              <a:spcAft>
                <a:spcPts val="600"/>
              </a:spcAft>
            </a:pPr>
            <a:r>
              <a:rPr lang="en-US" sz="1100" dirty="0"/>
              <a:t>This slide deck is part of the slideDecks4U products created by the Mountain Plains Addiction Technology Transfer Center (MPATTC) that serves Region 8 (Colorado, Montana, North Dakota, South Dakota, Utah, and Wyoming). The slide deck is designed to be used by behavioral health academic faculty, trainers, and state agency staff members for a variety of audiences. Each slide has notes for the presenter to provide guidance as necessary. References are included on the slides and in the notes. If you require further information on this topic, please contact the MPATTC. You are free to use these slides and pictures but please give credit to the MPATTC when using them by keeping the branding and referencing the ATTC at the beginning of your presentation.</a:t>
            </a:r>
          </a:p>
          <a:p>
            <a:pPr>
              <a:spcAft>
                <a:spcPts val="600"/>
              </a:spcAft>
            </a:pPr>
            <a:r>
              <a:rPr lang="en-US" sz="1100" dirty="0"/>
              <a:t>MPATTC is part of the SAMHSA-funded ATTC network that offers training/technical assistance (TA) services through a partnership between the University of North Dakota and University of Nevada Reno. The goal of the MPATTC is to improve the capacity of Region 8’s SUD treatment and recovery services workforce by using state-of-the-art training/TA, innovative web-based tools, and proven workforce development activities to expand access to learning, change clinician practice, and advance provider efficiencies, resulting in improved client outcomes. MPATTC training/TA recipients include behavioral health and SUD treatment and recovery administrators, managers, counselors, clinical supervisors, and recovery specialists; health professions academic educators; tribal health professionals; and key stakeholders from related systems of care (e.g., opioid treatment providers); state and local governments; provider associations; and specialized behavioral/primary healthcare providers. You can access additional information at </a:t>
            </a:r>
            <a:r>
              <a:rPr lang="en-US" sz="1100" dirty="0">
                <a:hlinkClick r:id="rId3"/>
              </a:rPr>
              <a:t>www.mpattc.org</a:t>
            </a:r>
            <a:r>
              <a:rPr lang="en-US" sz="1100" dirty="0"/>
              <a:t>.  </a:t>
            </a:r>
          </a:p>
          <a:p>
            <a:pPr>
              <a:spcAft>
                <a:spcPts val="600"/>
              </a:spcAft>
            </a:pPr>
            <a:r>
              <a:rPr lang="en-US" sz="1100" dirty="0"/>
              <a:t>The National Institute on Alcohol and Alcoholism (NIAAA) is the leading authority of information alcohol use, alcohol use disorders, and alcohol treatment strategies. Please consult their website for additional information on this topic </a:t>
            </a:r>
            <a:r>
              <a:rPr lang="en-US" sz="1100" dirty="0">
                <a:hlinkClick r:id="rId4"/>
              </a:rPr>
              <a:t>https://www.niaaa.nih.gov/</a:t>
            </a:r>
            <a:r>
              <a:rPr lang="en-US" sz="1100" dirty="0"/>
              <a:t>. In addition, the Centers for Disease Control and Prevention (CDC) has excellent information on alcohol use </a:t>
            </a:r>
            <a:r>
              <a:rPr lang="en-US" sz="1100" dirty="0">
                <a:hlinkClick r:id="rId5"/>
              </a:rPr>
              <a:t>www.cdc.gov</a:t>
            </a:r>
            <a:r>
              <a:rPr lang="en-US" sz="1100" dirty="0"/>
              <a:t> .</a:t>
            </a:r>
          </a:p>
          <a:p>
            <a:pPr>
              <a:spcAft>
                <a:spcPts val="300"/>
              </a:spcAft>
            </a:pPr>
            <a:r>
              <a:rPr lang="en-US" sz="1100" dirty="0"/>
              <a:t>Image credits: Getty Images (purchased image)</a:t>
            </a:r>
          </a:p>
        </p:txBody>
      </p:sp>
      <p:sp>
        <p:nvSpPr>
          <p:cNvPr id="4" name="Slide Number Placeholder 3"/>
          <p:cNvSpPr>
            <a:spLocks noGrp="1"/>
          </p:cNvSpPr>
          <p:nvPr>
            <p:ph type="sldNum" sz="quarter" idx="5"/>
          </p:nvPr>
        </p:nvSpPr>
        <p:spPr/>
        <p:txBody>
          <a:bodyPr/>
          <a:lstStyle/>
          <a:p>
            <a:fld id="{B76EB70D-3072-4192-9202-9A7017EB9204}" type="slidenum">
              <a:rPr lang="en-US" smtClean="0"/>
              <a:t>1</a:t>
            </a:fld>
            <a:endParaRPr lang="en-US"/>
          </a:p>
        </p:txBody>
      </p:sp>
    </p:spTree>
    <p:extLst>
      <p:ext uri="{BB962C8B-B14F-4D97-AF65-F5344CB8AC3E}">
        <p14:creationId xmlns:p14="http://schemas.microsoft.com/office/powerpoint/2010/main" val="1893286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slide refers to the number of individuals that meet the criteria for alcohol use disorders (AUDs). For individuals 12 years and older, men outnumber women almost 2 to 1. For youth ages 12 to 17 years old, the number of youth with AUDs is 1.3% of the male population and 2.1% of the females in this age group. So for adolescents, females have a higher rate of AUDs.</a:t>
            </a:r>
          </a:p>
          <a:p>
            <a:endParaRPr lang="en-US" sz="1100" dirty="0"/>
          </a:p>
          <a:p>
            <a:r>
              <a:rPr lang="en-US" sz="1100" b="1" dirty="0"/>
              <a:t>References</a:t>
            </a:r>
          </a:p>
          <a:p>
            <a:pPr marL="114300" indent="-114300"/>
            <a:r>
              <a:rPr lang="en-US" sz="1100" dirty="0"/>
              <a:t>Center for Behavioral Health Statistics and Quality. (2020). </a:t>
            </a:r>
            <a:r>
              <a:rPr lang="en-US" sz="1100" i="1" dirty="0"/>
              <a:t>2019 National Survey on Drug Use and Health: Methodological summary and definitions</a:t>
            </a:r>
            <a:r>
              <a:rPr lang="en-US" sz="1100" dirty="0"/>
              <a:t>. Rockville, MD: Substance Abuse and Mental Health Services Administration. Retrieved from </a:t>
            </a:r>
            <a:r>
              <a:rPr lang="en-US" sz="1100" u="sng" dirty="0">
                <a:hlinkClick r:id="rId3"/>
              </a:rPr>
              <a:t>https://www.samhsa.gov/data/</a:t>
            </a:r>
            <a:endParaRPr lang="en-US" sz="1100" b="1" dirty="0"/>
          </a:p>
          <a:p>
            <a:endParaRPr lang="en-US" dirty="0"/>
          </a:p>
        </p:txBody>
      </p:sp>
      <p:sp>
        <p:nvSpPr>
          <p:cNvPr id="4" name="Slide Number Placeholder 3"/>
          <p:cNvSpPr>
            <a:spLocks noGrp="1"/>
          </p:cNvSpPr>
          <p:nvPr>
            <p:ph type="sldNum" sz="quarter" idx="5"/>
          </p:nvPr>
        </p:nvSpPr>
        <p:spPr/>
        <p:txBody>
          <a:bodyPr/>
          <a:lstStyle/>
          <a:p>
            <a:fld id="{B76EB70D-3072-4192-9202-9A7017EB9204}" type="slidenum">
              <a:rPr lang="en-US" smtClean="0"/>
              <a:t>10</a:t>
            </a:fld>
            <a:endParaRPr lang="en-US"/>
          </a:p>
        </p:txBody>
      </p:sp>
    </p:spTree>
    <p:extLst>
      <p:ext uri="{BB962C8B-B14F-4D97-AF65-F5344CB8AC3E}">
        <p14:creationId xmlns:p14="http://schemas.microsoft.com/office/powerpoint/2010/main" val="2320767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data for this slide once again comes from the 2019 National Survey on Drug Use and Health (NSDUH). Both adolescents and adults seem to receive treatment services at the same rate (7.2% versus 7.3%). Females in the 12 years old to order groups received treatment services at a slightly higher rate than males.</a:t>
            </a:r>
          </a:p>
          <a:p>
            <a:endParaRPr lang="en-US" sz="1100" dirty="0"/>
          </a:p>
          <a:p>
            <a:r>
              <a:rPr lang="en-US" sz="1100" dirty="0"/>
              <a:t>The important point of these data and the data on the next slide is the low rate of individuals receiving treatment for their AUDs. Facilitate a discussion with students and training participants about why the rates are so low. Be aware and help students and training participants to not blame individuals with AUDs for not receiving treatment services.</a:t>
            </a:r>
          </a:p>
          <a:p>
            <a:endParaRPr lang="en-US" sz="1100" dirty="0"/>
          </a:p>
          <a:p>
            <a:r>
              <a:rPr lang="en-US" sz="1100" b="1" dirty="0"/>
              <a:t>References</a:t>
            </a:r>
          </a:p>
          <a:p>
            <a:pPr marL="114300" indent="-114300"/>
            <a:r>
              <a:rPr lang="en-US" sz="1100" dirty="0"/>
              <a:t>Center for Behavioral Health Statistics and Quality. (2020). </a:t>
            </a:r>
            <a:r>
              <a:rPr lang="en-US" sz="1100" i="1" dirty="0"/>
              <a:t>2019 National Survey on Drug Use and Health: Methodological summary and definitions</a:t>
            </a:r>
            <a:r>
              <a:rPr lang="en-US" sz="1100" dirty="0"/>
              <a:t>. Rockville, MD: Substance Abuse and Mental Health Services Administration. Retrieved from </a:t>
            </a:r>
            <a:r>
              <a:rPr lang="en-US" sz="1100" u="sng" dirty="0">
                <a:hlinkClick r:id="rId3"/>
              </a:rPr>
              <a:t>https://www.samhsa.gov/data/</a:t>
            </a:r>
            <a:endParaRPr lang="en-US" sz="1100" b="1" dirty="0"/>
          </a:p>
          <a:p>
            <a:endParaRPr lang="en-US" sz="1100" dirty="0"/>
          </a:p>
          <a:p>
            <a:endParaRPr lang="en-US" sz="1100" dirty="0"/>
          </a:p>
        </p:txBody>
      </p:sp>
      <p:sp>
        <p:nvSpPr>
          <p:cNvPr id="4" name="Slide Number Placeholder 3"/>
          <p:cNvSpPr>
            <a:spLocks noGrp="1"/>
          </p:cNvSpPr>
          <p:nvPr>
            <p:ph type="sldNum" sz="quarter" idx="5"/>
          </p:nvPr>
        </p:nvSpPr>
        <p:spPr/>
        <p:txBody>
          <a:bodyPr/>
          <a:lstStyle/>
          <a:p>
            <a:fld id="{B76EB70D-3072-4192-9202-9A7017EB9204}" type="slidenum">
              <a:rPr lang="en-US" smtClean="0"/>
              <a:t>11</a:t>
            </a:fld>
            <a:endParaRPr lang="en-US"/>
          </a:p>
        </p:txBody>
      </p:sp>
    </p:spTree>
    <p:extLst>
      <p:ext uri="{BB962C8B-B14F-4D97-AF65-F5344CB8AC3E}">
        <p14:creationId xmlns:p14="http://schemas.microsoft.com/office/powerpoint/2010/main" val="208194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6263" y="452438"/>
            <a:ext cx="5486400" cy="3086100"/>
          </a:xfrm>
        </p:spPr>
      </p:sp>
      <p:sp>
        <p:nvSpPr>
          <p:cNvPr id="3" name="Notes Placeholder 2"/>
          <p:cNvSpPr>
            <a:spLocks noGrp="1"/>
          </p:cNvSpPr>
          <p:nvPr>
            <p:ph type="body" idx="1"/>
          </p:nvPr>
        </p:nvSpPr>
        <p:spPr>
          <a:xfrm>
            <a:off x="576264" y="3648074"/>
            <a:ext cx="5486400" cy="5380707"/>
          </a:xfrm>
        </p:spPr>
        <p:txBody>
          <a:bodyPr/>
          <a:lstStyle/>
          <a:p>
            <a:r>
              <a:rPr lang="en-US" sz="1100" dirty="0"/>
              <a:t>FDA approved medications for individuals with alcohol use disorders include:</a:t>
            </a:r>
          </a:p>
          <a:p>
            <a:pPr marL="228600" indent="-114300">
              <a:buFont typeface="Arial" panose="020B0604020202020204" pitchFamily="34" charset="0"/>
              <a:buChar char="•"/>
            </a:pPr>
            <a:r>
              <a:rPr lang="en-US" sz="1100" b="1" dirty="0"/>
              <a:t>Acamprosate calcium </a:t>
            </a:r>
            <a:r>
              <a:rPr lang="en-US" sz="1100" dirty="0"/>
              <a:t>is indicated for the maintenance of abstinence from alcohol in patients dependent on alcohol who are abstinent at treatment initiation. </a:t>
            </a:r>
          </a:p>
          <a:p>
            <a:pPr marL="228600" indent="-114300">
              <a:buFont typeface="Arial" panose="020B0604020202020204" pitchFamily="34" charset="0"/>
              <a:buChar char="•"/>
            </a:pPr>
            <a:r>
              <a:rPr lang="en-US" sz="1100" b="1" dirty="0"/>
              <a:t>Disulfiram</a:t>
            </a:r>
            <a:r>
              <a:rPr lang="en-US" sz="1100" dirty="0"/>
              <a:t> is an aid in the management of selected patients who want to remain in a state of enforced sobriety so that supportive and psychotherapeutic treatment may be applied to best advantage. </a:t>
            </a:r>
          </a:p>
          <a:p>
            <a:pPr marL="228600" indent="-114300">
              <a:buFont typeface="Arial" panose="020B0604020202020204" pitchFamily="34" charset="0"/>
              <a:buChar char="•"/>
            </a:pPr>
            <a:r>
              <a:rPr lang="en-US" sz="1100" b="1" dirty="0"/>
              <a:t>Oral naltrexone (naltrexone hydrochloride tablet) </a:t>
            </a:r>
            <a:r>
              <a:rPr lang="en-US" sz="1100" dirty="0"/>
              <a:t>is indicated for the treatment of alcohol dependence. </a:t>
            </a:r>
          </a:p>
          <a:p>
            <a:pPr marL="228600" indent="-114300">
              <a:buFont typeface="Arial" panose="020B0604020202020204" pitchFamily="34" charset="0"/>
              <a:buChar char="•"/>
            </a:pPr>
            <a:r>
              <a:rPr lang="en-US" sz="1100" b="1" dirty="0"/>
              <a:t>Extended-release injectable naltrexone </a:t>
            </a:r>
            <a:r>
              <a:rPr lang="en-US" sz="1100" dirty="0"/>
              <a:t>is indicated for the treatment of alcohol dependence in patients who have been able to abstain from alcohol in an outpatient setting. </a:t>
            </a:r>
          </a:p>
          <a:p>
            <a:pPr>
              <a:spcAft>
                <a:spcPts val="600"/>
              </a:spcAft>
            </a:pPr>
            <a:r>
              <a:rPr lang="en-US" sz="1100" dirty="0"/>
              <a:t>Two points to discuss: 1) the low percentage of individuals with AUDs that receive medication; and 2) patients tend to seek care for alcohol-related medical problems rather than being concerned about their alcohol use. Stigma regarding AUDs is also an important point to add in this slide. SAMHSA has a brief guide outlining medication for the treatment of AUDs produced in 2015 </a:t>
            </a:r>
            <a:r>
              <a:rPr lang="en-US" sz="1100" dirty="0">
                <a:hlinkClick r:id="rId3"/>
              </a:rPr>
              <a:t>https://store.samhsa.gov/sites/default/files/d7/priv/sma15-4907.pdf</a:t>
            </a:r>
            <a:r>
              <a:rPr lang="en-US" sz="1100" dirty="0"/>
              <a:t> </a:t>
            </a:r>
          </a:p>
          <a:p>
            <a:r>
              <a:rPr lang="en-US" sz="1100" b="1" dirty="0"/>
              <a:t>References</a:t>
            </a:r>
          </a:p>
          <a:p>
            <a:pPr marL="114300" indent="-114300"/>
            <a:r>
              <a:rPr lang="en-US" sz="1100" dirty="0"/>
              <a:t>Mark, T.L., </a:t>
            </a:r>
            <a:r>
              <a:rPr lang="en-US" sz="1100" dirty="0" err="1"/>
              <a:t>Kassed</a:t>
            </a:r>
            <a:r>
              <a:rPr lang="en-US" sz="1100" dirty="0"/>
              <a:t>, C.A., </a:t>
            </a:r>
            <a:r>
              <a:rPr lang="en-US" sz="1100" dirty="0" err="1"/>
              <a:t>Vandivort</a:t>
            </a:r>
            <a:r>
              <a:rPr lang="en-US" sz="1100" dirty="0"/>
              <a:t>-Warren, R., et al. (2009). Alcohol and opioid dependence medications: Prescription trends, overall and by physician specialty. </a:t>
            </a:r>
            <a:r>
              <a:rPr lang="en-US" sz="1100" i="1" dirty="0"/>
              <a:t>Drug and Alcohol Dependence 99</a:t>
            </a:r>
            <a:r>
              <a:rPr lang="en-US" sz="1100" dirty="0"/>
              <a:t>(1-3),345–349. PMID: 18819759</a:t>
            </a:r>
          </a:p>
          <a:p>
            <a:pPr marL="114300" indent="-114300"/>
            <a:r>
              <a:rPr lang="en-US" sz="1100" dirty="0"/>
              <a:t>Rehm, J., Anderson, P., </a:t>
            </a:r>
            <a:r>
              <a:rPr lang="en-US" sz="1100" dirty="0" err="1"/>
              <a:t>Manthey</a:t>
            </a:r>
            <a:r>
              <a:rPr lang="en-US" sz="1100" dirty="0"/>
              <a:t>, J., et al. (2016). Alcohol use disorders in primary health care: What do we know and where do we go? </a:t>
            </a:r>
            <a:r>
              <a:rPr lang="en-US" sz="1100" i="1" dirty="0"/>
              <a:t>Alcohol and Alcoholism 51</a:t>
            </a:r>
            <a:r>
              <a:rPr lang="en-US" sz="1100" dirty="0"/>
              <a:t>(4), 422–427. PMID: 26574600</a:t>
            </a:r>
          </a:p>
          <a:p>
            <a:pPr marL="114300" indent="-114300"/>
            <a:r>
              <a:rPr lang="en-US" sz="1100" dirty="0"/>
              <a:t> O’Connor, P.G., Nyquist, J.G., &amp; McLellan, A.T. (2011). Integrating addiction medicine into graduate medical education in primary care: The time has come. </a:t>
            </a:r>
            <a:r>
              <a:rPr lang="en-US" sz="1100" i="1" dirty="0"/>
              <a:t>Annals of Internal Medicine 154</a:t>
            </a:r>
            <a:r>
              <a:rPr lang="en-US" sz="1100" dirty="0"/>
              <a:t>(1), 56–59. PMID: 21200039</a:t>
            </a:r>
          </a:p>
          <a:p>
            <a:pPr marL="114300" indent="-114300"/>
            <a:r>
              <a:rPr lang="en-US" sz="1100" dirty="0"/>
              <a:t>Substance Abuse and Mental Health Services Administration and National Institute on Alcohol Abuse and Alcoholism, Medication for the Treatment of Alcohol Use Disorder: A Brief Guide. HHS Publication No. (SMA) 15-4907. Rockville, MD: Substance Abuse and Mental Health Services Administration, 2015. </a:t>
            </a:r>
          </a:p>
          <a:p>
            <a:endParaRPr lang="en-US" sz="1100" dirty="0"/>
          </a:p>
        </p:txBody>
      </p:sp>
      <p:sp>
        <p:nvSpPr>
          <p:cNvPr id="4" name="Slide Number Placeholder 3"/>
          <p:cNvSpPr>
            <a:spLocks noGrp="1"/>
          </p:cNvSpPr>
          <p:nvPr>
            <p:ph type="sldNum" sz="quarter" idx="5"/>
          </p:nvPr>
        </p:nvSpPr>
        <p:spPr/>
        <p:txBody>
          <a:bodyPr/>
          <a:lstStyle/>
          <a:p>
            <a:fld id="{B76EB70D-3072-4192-9202-9A7017EB9204}" type="slidenum">
              <a:rPr lang="en-US" smtClean="0"/>
              <a:t>12</a:t>
            </a:fld>
            <a:endParaRPr lang="en-US"/>
          </a:p>
        </p:txBody>
      </p:sp>
    </p:spTree>
    <p:extLst>
      <p:ext uri="{BB962C8B-B14F-4D97-AF65-F5344CB8AC3E}">
        <p14:creationId xmlns:p14="http://schemas.microsoft.com/office/powerpoint/2010/main" val="2511793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5150" y="338138"/>
            <a:ext cx="5486400" cy="3086100"/>
          </a:xfrm>
        </p:spPr>
      </p:sp>
      <p:sp>
        <p:nvSpPr>
          <p:cNvPr id="3" name="Notes Placeholder 2"/>
          <p:cNvSpPr>
            <a:spLocks noGrp="1"/>
          </p:cNvSpPr>
          <p:nvPr>
            <p:ph type="body" idx="1"/>
          </p:nvPr>
        </p:nvSpPr>
        <p:spPr>
          <a:xfrm>
            <a:off x="565150" y="3541235"/>
            <a:ext cx="5486400" cy="4469290"/>
          </a:xfrm>
        </p:spPr>
        <p:txBody>
          <a:bodyPr/>
          <a:lstStyle/>
          <a:p>
            <a:r>
              <a:rPr lang="en-US" sz="1100" dirty="0"/>
              <a:t>Review these statistics about alcohol-related emergencies and deaths in the US. Remind students and training participants that alcohol is the 3</a:t>
            </a:r>
            <a:r>
              <a:rPr lang="en-US" sz="1100" baseline="30000" dirty="0"/>
              <a:t>rd</a:t>
            </a:r>
            <a:r>
              <a:rPr lang="en-US" sz="1100" dirty="0"/>
              <a:t> leading cause of preventable death.</a:t>
            </a:r>
          </a:p>
          <a:p>
            <a:endParaRPr lang="en-US" sz="1100" dirty="0"/>
          </a:p>
          <a:p>
            <a:r>
              <a:rPr lang="en-US" sz="1100" b="1" dirty="0"/>
              <a:t>References</a:t>
            </a:r>
          </a:p>
          <a:p>
            <a:pPr marL="114300" indent="-114300">
              <a:spcAft>
                <a:spcPts val="600"/>
              </a:spcAft>
            </a:pPr>
            <a:r>
              <a:rPr lang="en-US" sz="1100" dirty="0"/>
              <a:t>Centers for Disease Control and Prevention (CDC). </a:t>
            </a:r>
            <a:r>
              <a:rPr lang="en-US" sz="1100" i="1" dirty="0"/>
              <a:t>Alcohol and Public Health: Alcohol-Related Disease Impact (ARDI). Annual Average for United States 2011–2015 Alcohol-Attributable Deaths Due to Excessive Alcohol Use, All Ages</a:t>
            </a:r>
            <a:r>
              <a:rPr lang="en-US" sz="1100" dirty="0"/>
              <a:t>. Available at: </a:t>
            </a:r>
            <a:r>
              <a:rPr lang="en-US" sz="1100" dirty="0">
                <a:hlinkClick r:id="rId3"/>
              </a:rPr>
              <a:t>https://nccd.cdc.gov/DPH_ARDI/Default/Default.aspx</a:t>
            </a:r>
            <a:r>
              <a:rPr lang="en-US" sz="1100" dirty="0"/>
              <a:t>. Accessed December 8, 2020. </a:t>
            </a:r>
          </a:p>
          <a:p>
            <a:r>
              <a:rPr lang="en-US" sz="1100" i="1" dirty="0"/>
              <a:t>Methodology: According to CDC, due to scientific updates to ARDI, estimates of alcohol-attributable deaths or years of potential life lost generated in the current version of ARDI should not be compared with estimates that were generated using the ARDI default reports or analyses in the ARDI Custom Data Portal prior to July 30, 2020.</a:t>
            </a:r>
          </a:p>
          <a:p>
            <a:pPr marL="114300" indent="-114300"/>
            <a:endParaRPr lang="en-US" sz="1100" dirty="0"/>
          </a:p>
          <a:p>
            <a:pPr marL="114300" indent="-114300"/>
            <a:r>
              <a:rPr lang="en-US" sz="1100" b="1" dirty="0"/>
              <a:t>References</a:t>
            </a:r>
          </a:p>
          <a:p>
            <a:pPr marL="114300" indent="-114300"/>
            <a:r>
              <a:rPr lang="en-US" sz="1100" dirty="0"/>
              <a:t>White, A.M., Slater, M.E., Ng, G., et al. (2018). Trends in alcohol-related emergency department visits in the United States: Results from the Nationwide Emergency Department Sample, 2006 to 2014. </a:t>
            </a:r>
            <a:r>
              <a:rPr lang="en-US" sz="1100" i="1" dirty="0"/>
              <a:t>Alcoholism: Clinical and Experimental Research 42</a:t>
            </a:r>
            <a:r>
              <a:rPr lang="en-US" sz="1100" dirty="0"/>
              <a:t>(2), 352–359. PMID: 29293274</a:t>
            </a:r>
          </a:p>
          <a:p>
            <a:pPr marL="114300" indent="-114300"/>
            <a:r>
              <a:rPr lang="en-US" sz="1100" dirty="0"/>
              <a:t>Jones, C.M., </a:t>
            </a:r>
            <a:r>
              <a:rPr lang="en-US" sz="1100" dirty="0" err="1"/>
              <a:t>Paulozzi</a:t>
            </a:r>
            <a:r>
              <a:rPr lang="en-US" sz="1100" dirty="0"/>
              <a:t>, L.J., &amp; Mack, K.M. (2014). Alcohol involvement in opioid pain reliever and benzodiazepine drug abuse-related emergency department visits and drug—related deaths—United States, 2010. </a:t>
            </a:r>
            <a:r>
              <a:rPr lang="en-US" sz="1100" i="1" dirty="0"/>
              <a:t>Morbidity and Mortality Weekly Report 63</a:t>
            </a:r>
            <a:r>
              <a:rPr lang="en-US" sz="1100" dirty="0"/>
              <a:t>(40), 881–885. PMID: 25299603</a:t>
            </a:r>
          </a:p>
          <a:p>
            <a:pPr marL="114300" indent="-114300"/>
            <a:r>
              <a:rPr lang="en-US" sz="1100" dirty="0"/>
              <a:t> </a:t>
            </a:r>
            <a:r>
              <a:rPr lang="en-US" sz="1100" dirty="0" err="1"/>
              <a:t>Mokdad</a:t>
            </a:r>
            <a:r>
              <a:rPr lang="en-US" sz="1100" dirty="0"/>
              <a:t>, A.H., Marks, J.S., Stroup, D.F., &amp; Gerberding, J.L. (2004). Actual causes of death in the United States, 2000. JAMA 291(10):1238–1245. Erratum in JAMA 293(3), 298, 2005. PMID: 15010446</a:t>
            </a:r>
          </a:p>
        </p:txBody>
      </p:sp>
      <p:sp>
        <p:nvSpPr>
          <p:cNvPr id="4" name="Slide Number Placeholder 3"/>
          <p:cNvSpPr>
            <a:spLocks noGrp="1"/>
          </p:cNvSpPr>
          <p:nvPr>
            <p:ph type="sldNum" sz="quarter" idx="5"/>
          </p:nvPr>
        </p:nvSpPr>
        <p:spPr/>
        <p:txBody>
          <a:bodyPr/>
          <a:lstStyle/>
          <a:p>
            <a:fld id="{B76EB70D-3072-4192-9202-9A7017EB9204}" type="slidenum">
              <a:rPr lang="en-US" smtClean="0"/>
              <a:t>13</a:t>
            </a:fld>
            <a:endParaRPr lang="en-US"/>
          </a:p>
        </p:txBody>
      </p:sp>
    </p:spTree>
    <p:extLst>
      <p:ext uri="{BB962C8B-B14F-4D97-AF65-F5344CB8AC3E}">
        <p14:creationId xmlns:p14="http://schemas.microsoft.com/office/powerpoint/2010/main" val="1267279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slide continues the discussion of alcohol-related deaths from diseases and alcohol related driving fatalities.</a:t>
            </a:r>
          </a:p>
          <a:p>
            <a:endParaRPr lang="en-US" sz="1100" dirty="0"/>
          </a:p>
          <a:p>
            <a:endParaRPr lang="en-US" sz="1100" dirty="0"/>
          </a:p>
          <a:p>
            <a:r>
              <a:rPr lang="en-US" sz="1100" b="1" dirty="0"/>
              <a:t>References</a:t>
            </a:r>
          </a:p>
          <a:p>
            <a:pPr marL="114300" indent="-114300">
              <a:spcAft>
                <a:spcPts val="600"/>
              </a:spcAft>
            </a:pPr>
            <a:r>
              <a:rPr lang="en-US" sz="1100" dirty="0"/>
              <a:t>Centers for Disease Control and Prevention (CDC). </a:t>
            </a:r>
            <a:r>
              <a:rPr lang="en-US" sz="1100" i="1" dirty="0"/>
              <a:t>Alcohol and Public Health: Alcohol-Related Disease Impact (ARDI). Annual Average for United States 2011–2015 Alcohol-Attributable Deaths Due to Excessive Alcohol Use, All Ages</a:t>
            </a:r>
            <a:r>
              <a:rPr lang="en-US" sz="1100" dirty="0"/>
              <a:t>. Available at: </a:t>
            </a:r>
            <a:r>
              <a:rPr lang="en-US" sz="1100" dirty="0">
                <a:hlinkClick r:id="rId3"/>
              </a:rPr>
              <a:t>https://nccd.cdc.gov/DPH_ARDI/Default/Default.aspx</a:t>
            </a:r>
            <a:r>
              <a:rPr lang="en-US" sz="1100" dirty="0"/>
              <a:t>. Accessed December 8, 2020. </a:t>
            </a:r>
          </a:p>
          <a:p>
            <a:r>
              <a:rPr lang="en-US" sz="1100" i="1" dirty="0"/>
              <a:t>Methodology: According to CDC, due to scientific updates to ARDI, estimates of alcohol-attributable deaths or years of potential life lost generated in the current version of ARDI should not be compared with estimates that were generated using the ARDI default reports or analyses in the ARDI Custom Data Portal prior to July 30, 2020.</a:t>
            </a:r>
          </a:p>
          <a:p>
            <a:pPr marL="114300" indent="-114300"/>
            <a:endParaRPr lang="en-US" sz="1100" dirty="0"/>
          </a:p>
          <a:p>
            <a:pPr marL="114300" indent="-114300"/>
            <a:r>
              <a:rPr lang="en-US" sz="1100" dirty="0"/>
              <a:t>National Center for Statistics and Analysis, National Highway Traffic Safety Administration. Alcohol-impaired driving. In </a:t>
            </a:r>
            <a:r>
              <a:rPr lang="en-US" sz="1100" i="1" dirty="0"/>
              <a:t>Traffic Safety Facts: 2015 Data</a:t>
            </a:r>
            <a:r>
              <a:rPr lang="en-US" sz="1100" dirty="0"/>
              <a:t>. Washington, D.C.: U.S. Department of Transportation, 2016. </a:t>
            </a:r>
          </a:p>
          <a:p>
            <a:pPr marL="114300"/>
            <a:r>
              <a:rPr lang="en-US" sz="1100" dirty="0">
                <a:hlinkClick r:id="rId4"/>
              </a:rPr>
              <a:t>https://crashstats.nhtsa.dot.gov/Api/Public/ViewPublication/812350</a:t>
            </a:r>
            <a:r>
              <a:rPr lang="en-US" sz="1100" dirty="0"/>
              <a:t>. Accessed December 8, 2020.</a:t>
            </a:r>
          </a:p>
          <a:p>
            <a:pPr marL="114300" indent="-114300"/>
            <a:endParaRPr lang="en-US" sz="1100" dirty="0"/>
          </a:p>
          <a:p>
            <a:pPr marL="114300" indent="-114300"/>
            <a:endParaRPr lang="en-US" sz="1100" dirty="0"/>
          </a:p>
          <a:p>
            <a:endParaRPr lang="en-US" sz="1100" dirty="0"/>
          </a:p>
        </p:txBody>
      </p:sp>
      <p:sp>
        <p:nvSpPr>
          <p:cNvPr id="4" name="Slide Number Placeholder 3"/>
          <p:cNvSpPr>
            <a:spLocks noGrp="1"/>
          </p:cNvSpPr>
          <p:nvPr>
            <p:ph type="sldNum" sz="quarter" idx="5"/>
          </p:nvPr>
        </p:nvSpPr>
        <p:spPr/>
        <p:txBody>
          <a:bodyPr/>
          <a:lstStyle/>
          <a:p>
            <a:fld id="{B76EB70D-3072-4192-9202-9A7017EB9204}" type="slidenum">
              <a:rPr lang="en-US" smtClean="0"/>
              <a:t>14</a:t>
            </a:fld>
            <a:endParaRPr lang="en-US"/>
          </a:p>
        </p:txBody>
      </p:sp>
    </p:spTree>
    <p:extLst>
      <p:ext uri="{BB962C8B-B14F-4D97-AF65-F5344CB8AC3E}">
        <p14:creationId xmlns:p14="http://schemas.microsoft.com/office/powerpoint/2010/main" val="1247889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study demonstrated that the alcohol misuse is expensive and can be largely attributed to binge drinking. Briefly review evidence-based strategies. In addition, regular Screening and Brief Intervention strategies are recommended for all adults receiving health care services to decrease excessive alcohol consumption. The image comes from a SAMHSA infographic </a:t>
            </a:r>
            <a:r>
              <a:rPr lang="en-US" sz="1100" dirty="0">
                <a:hlinkClick r:id="rId3"/>
              </a:rPr>
              <a:t>https://www.samhsa.gov/sites/default/files/alcohol-use-facts-resources-fact-sheet.pdf</a:t>
            </a:r>
            <a:r>
              <a:rPr lang="en-US" sz="1100" dirty="0"/>
              <a:t> .</a:t>
            </a:r>
          </a:p>
          <a:p>
            <a:endParaRPr lang="en-US" sz="1100" dirty="0"/>
          </a:p>
          <a:p>
            <a:r>
              <a:rPr lang="en-US" sz="1100" b="1" dirty="0"/>
              <a:t>References</a:t>
            </a:r>
          </a:p>
          <a:p>
            <a:pPr marL="114300" indent="-114300"/>
            <a:r>
              <a:rPr lang="en-US" sz="1100" dirty="0"/>
              <a:t>Sacks, J.J., Gonzales, K.R., </a:t>
            </a:r>
            <a:r>
              <a:rPr lang="en-US" sz="1100" dirty="0" err="1"/>
              <a:t>Bouchery</a:t>
            </a:r>
            <a:r>
              <a:rPr lang="en-US" sz="1100" dirty="0"/>
              <a:t>, E.E., et al. (2015). 2010 national and state costs of excessive alcohol consumption. </a:t>
            </a:r>
            <a:r>
              <a:rPr lang="en-US" sz="1100" i="1" dirty="0"/>
              <a:t>American Journal of Preventive Medicine 49</a:t>
            </a:r>
            <a:r>
              <a:rPr lang="en-US" sz="1100" dirty="0"/>
              <a:t>(5), e73–e79. PMID: 26477807</a:t>
            </a:r>
          </a:p>
        </p:txBody>
      </p:sp>
      <p:sp>
        <p:nvSpPr>
          <p:cNvPr id="4" name="Slide Number Placeholder 3"/>
          <p:cNvSpPr>
            <a:spLocks noGrp="1"/>
          </p:cNvSpPr>
          <p:nvPr>
            <p:ph type="sldNum" sz="quarter" idx="5"/>
          </p:nvPr>
        </p:nvSpPr>
        <p:spPr/>
        <p:txBody>
          <a:bodyPr/>
          <a:lstStyle/>
          <a:p>
            <a:fld id="{B76EB70D-3072-4192-9202-9A7017EB9204}" type="slidenum">
              <a:rPr lang="en-US" smtClean="0"/>
              <a:t>15</a:t>
            </a:fld>
            <a:endParaRPr lang="en-US"/>
          </a:p>
        </p:txBody>
      </p:sp>
    </p:spTree>
    <p:extLst>
      <p:ext uri="{BB962C8B-B14F-4D97-AF65-F5344CB8AC3E}">
        <p14:creationId xmlns:p14="http://schemas.microsoft.com/office/powerpoint/2010/main" val="407624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649288"/>
            <a:ext cx="5486400" cy="3086100"/>
          </a:xfrm>
        </p:spPr>
      </p:sp>
      <p:sp>
        <p:nvSpPr>
          <p:cNvPr id="3" name="Notes Placeholder 2"/>
          <p:cNvSpPr>
            <a:spLocks noGrp="1"/>
          </p:cNvSpPr>
          <p:nvPr>
            <p:ph type="body" idx="1"/>
          </p:nvPr>
        </p:nvSpPr>
        <p:spPr>
          <a:xfrm>
            <a:off x="685800" y="4235297"/>
            <a:ext cx="5486400" cy="4137522"/>
          </a:xfrm>
        </p:spPr>
        <p:txBody>
          <a:bodyPr/>
          <a:lstStyle/>
          <a:p>
            <a:r>
              <a:rPr lang="en-US" sz="1100" dirty="0"/>
              <a:t>This slide provides data regarding the global burden of alcohol. It is important to remind students and training participants that alcohol misuse also impacts other countries.</a:t>
            </a:r>
          </a:p>
          <a:p>
            <a:endParaRPr lang="en-US" sz="1100" dirty="0"/>
          </a:p>
          <a:p>
            <a:endParaRPr lang="en-US" sz="1100" dirty="0"/>
          </a:p>
          <a:p>
            <a:endParaRPr lang="en-US" sz="1100" dirty="0"/>
          </a:p>
          <a:p>
            <a:r>
              <a:rPr lang="en-US" sz="1100" b="1" dirty="0"/>
              <a:t>References</a:t>
            </a:r>
          </a:p>
          <a:p>
            <a:pPr marL="114300" indent="-114300">
              <a:spcAft>
                <a:spcPts val="600"/>
              </a:spcAft>
            </a:pPr>
            <a:r>
              <a:rPr lang="en-US" sz="1100" dirty="0"/>
              <a:t>GBD 2016 Alcohol Collaborators. (2018). Alcohol use and burden for 195 countries and territories, 1990–2016: A systematic analysis for the Global Burden of Disease Study 2016. </a:t>
            </a:r>
            <a:r>
              <a:rPr lang="en-US" sz="1100" i="1" dirty="0"/>
              <a:t>The Lancet, 392</a:t>
            </a:r>
            <a:r>
              <a:rPr lang="en-US" sz="1100" dirty="0"/>
              <a:t>(10152): 1015–1035. Accessed December 8, 2020 from </a:t>
            </a:r>
            <a:r>
              <a:rPr lang="en-US" sz="1100" dirty="0">
                <a:hlinkClick r:id="rId3"/>
              </a:rPr>
              <a:t>https://www.thelancet.com/journals/lancet/article/PIIS0140-6736(18)31310-2/fulltext</a:t>
            </a:r>
            <a:r>
              <a:rPr lang="en-US" sz="1100" dirty="0"/>
              <a:t>  </a:t>
            </a:r>
          </a:p>
          <a:p>
            <a:pPr marL="114300" indent="-114300"/>
            <a:r>
              <a:rPr lang="en-US" sz="1100" dirty="0"/>
              <a:t>WHO. (2018). Global Status Report on Alcohol and Health 2018. Geneva, Switzerland: WHO Press, 2018, </a:t>
            </a:r>
            <a:r>
              <a:rPr lang="en-US" sz="1100" dirty="0" err="1"/>
              <a:t>p.xv</a:t>
            </a:r>
            <a:r>
              <a:rPr lang="en-US" sz="1100" dirty="0"/>
              <a:t>. </a:t>
            </a:r>
          </a:p>
          <a:p>
            <a:pPr marL="114300"/>
            <a:r>
              <a:rPr lang="en-US" sz="1100" dirty="0">
                <a:hlinkClick r:id="rId4"/>
              </a:rPr>
              <a:t>https://apps.who.int/iris/bitstream/handle/10665/274603/9789241565639-eng.pdf?ua=1</a:t>
            </a:r>
            <a:r>
              <a:rPr lang="en-US" sz="1100" dirty="0"/>
              <a:t> </a:t>
            </a:r>
          </a:p>
          <a:p>
            <a:pPr marL="114300">
              <a:spcAft>
                <a:spcPts val="600"/>
              </a:spcAft>
            </a:pPr>
            <a:r>
              <a:rPr lang="en-US" sz="1100" dirty="0"/>
              <a:t>Accessed December 8, 2020.</a:t>
            </a:r>
          </a:p>
          <a:p>
            <a:pPr marL="114300" indent="-114300"/>
            <a:r>
              <a:rPr lang="en-US" sz="1100" dirty="0"/>
              <a:t>WHO. (2018). Global Status Report on Alcohol and Health 2018. Geneva, Switzerland: WHO Press, 2018, p. vii. </a:t>
            </a:r>
          </a:p>
          <a:p>
            <a:pPr marL="114300"/>
            <a:r>
              <a:rPr lang="en-US" sz="1100" dirty="0">
                <a:hlinkClick r:id="rId4"/>
              </a:rPr>
              <a:t>https://apps.who.int/iris/bitstream/handle/10665/274603/9789241565639-eng.pdf?ua=1 </a:t>
            </a:r>
            <a:r>
              <a:rPr lang="en-US" sz="1100" dirty="0"/>
              <a:t>Accessed December 8, 2020.</a:t>
            </a:r>
          </a:p>
          <a:p>
            <a:endParaRPr lang="en-US" sz="1100" dirty="0"/>
          </a:p>
        </p:txBody>
      </p:sp>
      <p:sp>
        <p:nvSpPr>
          <p:cNvPr id="4" name="Slide Number Placeholder 3"/>
          <p:cNvSpPr>
            <a:spLocks noGrp="1"/>
          </p:cNvSpPr>
          <p:nvPr>
            <p:ph type="sldNum" sz="quarter" idx="5"/>
          </p:nvPr>
        </p:nvSpPr>
        <p:spPr/>
        <p:txBody>
          <a:bodyPr/>
          <a:lstStyle/>
          <a:p>
            <a:fld id="{B76EB70D-3072-4192-9202-9A7017EB9204}" type="slidenum">
              <a:rPr lang="en-US" smtClean="0"/>
              <a:t>16</a:t>
            </a:fld>
            <a:endParaRPr lang="en-US"/>
          </a:p>
        </p:txBody>
      </p:sp>
    </p:spTree>
    <p:extLst>
      <p:ext uri="{BB962C8B-B14F-4D97-AF65-F5344CB8AC3E}">
        <p14:creationId xmlns:p14="http://schemas.microsoft.com/office/powerpoint/2010/main" val="3522761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authors of this short report used the NSDUH data from 2009-2014 to estimate these numbers. It is important to know the number of children 17 years old or younger living with a parent with a SUD as numerous research studies demonstrate that these children experience:</a:t>
            </a:r>
          </a:p>
          <a:p>
            <a:pPr marL="228600" indent="-114300">
              <a:buFont typeface="Arial" panose="020B0604020202020204" pitchFamily="34" charset="0"/>
              <a:buChar char="•"/>
            </a:pPr>
            <a:r>
              <a:rPr lang="en-US" sz="1100" dirty="0"/>
              <a:t>Lower socioeconomic status</a:t>
            </a:r>
          </a:p>
          <a:p>
            <a:pPr marL="228600" indent="-114300">
              <a:buFont typeface="Arial" panose="020B0604020202020204" pitchFamily="34" charset="0"/>
              <a:buChar char="•"/>
            </a:pPr>
            <a:r>
              <a:rPr lang="en-US" sz="1100" dirty="0"/>
              <a:t>More difficulties in academic, social, and family functioning</a:t>
            </a:r>
          </a:p>
          <a:p>
            <a:pPr marL="228600" indent="-114300">
              <a:buFont typeface="Arial" panose="020B0604020202020204" pitchFamily="34" charset="0"/>
              <a:buChar char="•"/>
            </a:pPr>
            <a:r>
              <a:rPr lang="en-US" sz="1100" dirty="0"/>
              <a:t>Higher rates of behavioral health disorders (mental health, substance use, and other behavioral issues)</a:t>
            </a:r>
          </a:p>
          <a:p>
            <a:endParaRPr lang="en-US" sz="1100" dirty="0"/>
          </a:p>
          <a:p>
            <a:endParaRPr lang="en-US" sz="1100" dirty="0"/>
          </a:p>
          <a:p>
            <a:r>
              <a:rPr lang="en-US" sz="1100" b="1" dirty="0"/>
              <a:t>References</a:t>
            </a:r>
          </a:p>
          <a:p>
            <a:pPr marL="114300" indent="-114300"/>
            <a:r>
              <a:rPr lang="en-US" sz="1100" dirty="0"/>
              <a:t>Lipari, R.N. &amp; Van Horn, S.L. (2017). The CBHSQ Report: Children Living With Parents Who Have a Substance Use Disorder. Rockville, MD: SAMHSA, Center for Behavioral Health Statistics and Quality. </a:t>
            </a:r>
          </a:p>
          <a:p>
            <a:pPr marL="114300"/>
            <a:r>
              <a:rPr lang="en-US" sz="1100" dirty="0">
                <a:hlinkClick r:id="rId3"/>
              </a:rPr>
              <a:t>https://www.samhsa.gov/data/sites/default/files/report_3223/ShortReport-3223.html</a:t>
            </a:r>
            <a:r>
              <a:rPr lang="en-US" sz="1100" dirty="0"/>
              <a:t>  Accessed April, 2021.</a:t>
            </a:r>
          </a:p>
        </p:txBody>
      </p:sp>
      <p:sp>
        <p:nvSpPr>
          <p:cNvPr id="4" name="Slide Number Placeholder 3"/>
          <p:cNvSpPr>
            <a:spLocks noGrp="1"/>
          </p:cNvSpPr>
          <p:nvPr>
            <p:ph type="sldNum" sz="quarter" idx="5"/>
          </p:nvPr>
        </p:nvSpPr>
        <p:spPr/>
        <p:txBody>
          <a:bodyPr/>
          <a:lstStyle/>
          <a:p>
            <a:fld id="{B76EB70D-3072-4192-9202-9A7017EB9204}" type="slidenum">
              <a:rPr lang="en-US" smtClean="0"/>
              <a:t>17</a:t>
            </a:fld>
            <a:endParaRPr lang="en-US"/>
          </a:p>
        </p:txBody>
      </p:sp>
    </p:spTree>
    <p:extLst>
      <p:ext uri="{BB962C8B-B14F-4D97-AF65-F5344CB8AC3E}">
        <p14:creationId xmlns:p14="http://schemas.microsoft.com/office/powerpoint/2010/main" val="3874376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00526"/>
          </a:xfrm>
        </p:spPr>
        <p:txBody>
          <a:bodyPr/>
          <a:lstStyle/>
          <a:p>
            <a:r>
              <a:rPr lang="en-US" sz="1100" dirty="0"/>
              <a:t>This slide highlights the how many annual deaths can be attributed to alcohol use. On average, individuals that die of alcohol-related deaths typically die early. So, researchers have calculated that these individuals lose, on average, 29 years of life. This term is called ‘</a:t>
            </a:r>
            <a:r>
              <a:rPr lang="en-US" sz="1100" i="1" dirty="0"/>
              <a:t>years of life lost</a:t>
            </a:r>
            <a:r>
              <a:rPr lang="en-US" sz="1100" dirty="0"/>
              <a:t>’. </a:t>
            </a:r>
          </a:p>
          <a:p>
            <a:endParaRPr lang="en-US" sz="1100" dirty="0"/>
          </a:p>
          <a:p>
            <a:r>
              <a:rPr lang="en-US" sz="1100" dirty="0"/>
              <a:t>Engage students and training participants in a discussion about their reaction to excessive alcohol use being the leading cause of preventable death. Ask students and training participants to give their opinion about the term preventable death. For example, why is alcohol considered a preventable death?</a:t>
            </a:r>
          </a:p>
          <a:p>
            <a:endParaRPr lang="en-US" sz="1100" dirty="0"/>
          </a:p>
          <a:p>
            <a:endParaRPr lang="en-US" sz="1100" dirty="0"/>
          </a:p>
          <a:p>
            <a:endParaRPr lang="en-US" sz="1100" dirty="0"/>
          </a:p>
          <a:p>
            <a:endParaRPr lang="en-US" sz="1100" dirty="0"/>
          </a:p>
          <a:p>
            <a:r>
              <a:rPr lang="en-US" sz="1100" b="1" dirty="0"/>
              <a:t>References</a:t>
            </a:r>
          </a:p>
          <a:p>
            <a:pPr marL="228600" indent="-228600"/>
            <a:r>
              <a:rPr lang="en-US" sz="1100" dirty="0" err="1"/>
              <a:t>Esser</a:t>
            </a:r>
            <a:r>
              <a:rPr lang="en-US" sz="1100" dirty="0"/>
              <a:t>, M.B., </a:t>
            </a:r>
            <a:r>
              <a:rPr lang="en-US" sz="1100" dirty="0" err="1"/>
              <a:t>Sherk</a:t>
            </a:r>
            <a:r>
              <a:rPr lang="en-US" sz="1100" dirty="0"/>
              <a:t>, A., Liu, Y., et al. (2020). Deaths and years of potential life lost from excessive alcohol use—United States, 2011–2015. </a:t>
            </a:r>
            <a:r>
              <a:rPr lang="en-US" sz="1100" i="1" dirty="0"/>
              <a:t>Morbidity Mortality Weekly Report (MMWR), 69</a:t>
            </a:r>
            <a:r>
              <a:rPr lang="en-US" sz="1100" dirty="0"/>
              <a:t>, 981–7. </a:t>
            </a:r>
            <a:r>
              <a:rPr lang="en-US" sz="1100" dirty="0">
                <a:hlinkClick r:id="rId3"/>
              </a:rPr>
              <a:t>https://doi.org/10.15585/mmwr.mm6930a1</a:t>
            </a:r>
            <a:endParaRPr lang="en-US" sz="1100" dirty="0"/>
          </a:p>
          <a:p>
            <a:pPr marL="228600" indent="-228600"/>
            <a:endParaRPr lang="en-US" sz="1100" dirty="0"/>
          </a:p>
          <a:p>
            <a:pPr marL="228600" indent="-228600"/>
            <a:r>
              <a:rPr lang="en-US" sz="1100" dirty="0"/>
              <a:t>US Burden of Disease Collaborators. (2018). The state of US health, 1990–2016: Burden of diseases, injuries, and risk factors among US states. </a:t>
            </a:r>
            <a:r>
              <a:rPr lang="en-US" sz="1100" i="1" dirty="0"/>
              <a:t>JAMA, 319</a:t>
            </a:r>
            <a:r>
              <a:rPr lang="en-US" sz="1100" dirty="0"/>
              <a:t>, 1444–72. </a:t>
            </a:r>
            <a:r>
              <a:rPr lang="en-US" sz="1100" dirty="0">
                <a:hlinkClick r:id="rId4"/>
              </a:rPr>
              <a:t>https://doi.org/10.1001/jama.2018.0158</a:t>
            </a:r>
            <a:r>
              <a:rPr lang="en-US" sz="1100" dirty="0"/>
              <a:t> </a:t>
            </a:r>
          </a:p>
          <a:p>
            <a:endParaRPr lang="en-US" sz="11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EB70D-3072-4192-9202-9A7017EB92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361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0375"/>
            <a:ext cx="5486400" cy="3086100"/>
          </a:xfrm>
        </p:spPr>
      </p:sp>
      <p:sp>
        <p:nvSpPr>
          <p:cNvPr id="3" name="Notes Placeholder 2"/>
          <p:cNvSpPr>
            <a:spLocks noGrp="1"/>
          </p:cNvSpPr>
          <p:nvPr>
            <p:ph type="body" idx="1"/>
          </p:nvPr>
        </p:nvSpPr>
        <p:spPr>
          <a:xfrm>
            <a:off x="685800" y="3667126"/>
            <a:ext cx="5486400" cy="5016500"/>
          </a:xfrm>
        </p:spPr>
        <p:txBody>
          <a:bodyPr/>
          <a:lstStyle/>
          <a:p>
            <a:r>
              <a:rPr lang="en-US" sz="1100" dirty="0"/>
              <a:t>This slide shows the NSDUH 2019 data regarding 12 to 20 year-olds who have had at least one drink in their life and the number of 12 to 20 year-olds that report past month use of alcohol. Facilitate a discussion about these numbers and be aware that some individuals may state that those numbers are too low and that more youth drink alcohol than the statistics report. This is not an unusual comment. It is important to relay the message that alcohol use is sometimes inflated by individuals and surveys tend to capture more accurate surveys since they are conducted anonymously. Finally, the last two bullet points are important to spend time on as research does show that alcohol use can interfere with adolescent brain development and early use of alcohol (before the age of 15) puts the individual at greater risk to develop AUD.</a:t>
            </a:r>
          </a:p>
          <a:p>
            <a:endParaRPr lang="en-US" sz="1100" dirty="0"/>
          </a:p>
          <a:p>
            <a:r>
              <a:rPr lang="en-US" sz="1100" b="1" dirty="0"/>
              <a:t>References</a:t>
            </a:r>
          </a:p>
          <a:p>
            <a:pPr marL="228600" indent="-228600"/>
            <a:r>
              <a:rPr lang="en-US" sz="1100" dirty="0"/>
              <a:t>SAMHSA, Center for Behavioral Health Statistics and Quality. 2019 National Survey on Drug Use and Health. Table 2.32A – Alcohol Use in Lifetime, Past Year, and Past Month and Binge and Heavy Alcohol Use in Past Month among Persons Aged 12 to 20, by Demographic Characteristics: Numbers in Thousands, 2018 and 2019. </a:t>
            </a:r>
            <a:r>
              <a:rPr lang="en-US" sz="1100" dirty="0">
                <a:hlinkClick r:id="rId3"/>
              </a:rPr>
              <a:t>https://www.samhsa.gov/data/sites/default/files/reports/rpt29394/NSDUHD…</a:t>
            </a:r>
            <a:r>
              <a:rPr lang="en-US" sz="1100" dirty="0"/>
              <a:t>. Accessed December 8, 2020.</a:t>
            </a:r>
          </a:p>
          <a:p>
            <a:pPr marL="228600" indent="-228600"/>
            <a:r>
              <a:rPr lang="en-US" sz="1100" dirty="0"/>
              <a:t>SAMHSA, Center for Behavioral Health Statistics and Quality. 2019 National Survey on Drug Use and Health. Table 2.32B – Alcohol Use in Lifetime, Past Year, and Past Month and Binge and Heavy Alcohol Use in Past Month among Persons Aged 12 to 20, by Demographic Characteristics: Percentages, 2018 and 2019. </a:t>
            </a:r>
            <a:r>
              <a:rPr lang="en-US" sz="1100" dirty="0">
                <a:hlinkClick r:id="rId4"/>
              </a:rPr>
              <a:t>https://www.samhsa.gov/data/sites/default/files/reports/rpt29394/NSDUHD…</a:t>
            </a:r>
            <a:r>
              <a:rPr lang="en-US" sz="1100" dirty="0"/>
              <a:t>. Accessed December 8, 2020.</a:t>
            </a:r>
          </a:p>
          <a:p>
            <a:pPr marL="228600" indent="-228600"/>
            <a:r>
              <a:rPr lang="en-US" sz="1100" dirty="0"/>
              <a:t>NIAAA. Underage drinking. 2020. </a:t>
            </a:r>
            <a:r>
              <a:rPr lang="en-US" sz="1100" dirty="0">
                <a:hlinkClick r:id="rId5"/>
              </a:rPr>
              <a:t>https://pubs.niaaa.nih.gov/publications/</a:t>
            </a:r>
            <a:r>
              <a:rPr lang="en-US" sz="1100" dirty="0" err="1">
                <a:hlinkClick r:id="rId5"/>
              </a:rPr>
              <a:t>UnderageDrinking</a:t>
            </a:r>
            <a:r>
              <a:rPr lang="en-US" sz="1100" dirty="0">
                <a:hlinkClick r:id="rId5"/>
              </a:rPr>
              <a:t>/</a:t>
            </a:r>
            <a:r>
              <a:rPr lang="en-US" sz="1100" dirty="0" err="1">
                <a:hlinkClick r:id="rId5"/>
              </a:rPr>
              <a:t>UnderageFact.h</a:t>
            </a:r>
            <a:r>
              <a:rPr lang="en-US" sz="1100" dirty="0">
                <a:hlinkClick r:id="rId5"/>
              </a:rPr>
              <a:t>…</a:t>
            </a:r>
            <a:r>
              <a:rPr lang="en-US" sz="1100" dirty="0"/>
              <a:t>. Accessed December 8, 2020.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EB70D-3072-4192-9202-9A7017EB92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22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338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04831" cy="4005320"/>
          </a:xfrm>
        </p:spPr>
        <p:txBody>
          <a:bodyPr/>
          <a:lstStyle/>
          <a:p>
            <a:r>
              <a:rPr lang="en-US" dirty="0"/>
              <a:t>This slide reflects some of the consequences associated with alcohol use and college students. Discuss these statistics with students and training participants. It is important to point out that almost 10% of full-time college students (18-22) meet the criteria for AUD. Many college campuses are beginning to offer collegiate recovery support programs to assist and support college students with AUD.</a:t>
            </a:r>
          </a:p>
          <a:p>
            <a:endParaRPr lang="en-US" dirty="0"/>
          </a:p>
          <a:p>
            <a:endParaRPr lang="en-US" dirty="0"/>
          </a:p>
          <a:p>
            <a:r>
              <a:rPr lang="en-US" dirty="0"/>
              <a:t>References</a:t>
            </a:r>
          </a:p>
          <a:p>
            <a:r>
              <a:rPr lang="en-US" dirty="0" err="1"/>
              <a:t>Hingson</a:t>
            </a:r>
            <a:r>
              <a:rPr lang="en-US" dirty="0"/>
              <a:t>, R.; </a:t>
            </a:r>
            <a:r>
              <a:rPr lang="en-US" dirty="0" err="1"/>
              <a:t>Zha</a:t>
            </a:r>
            <a:r>
              <a:rPr lang="en-US" dirty="0"/>
              <a:t>, W.; and Smyth, D. Magnitude and trends in heavy episodic drinking, alcohol-impaired driving, and alcohol-related mortality and overdose hospitalizations among emerging adults of college ages 18–24 in the United States, 1998–2014. Journal of Studies on Alcohol and Drugs 78(4):540–548, 2017. PMID: 28728636</a:t>
            </a:r>
          </a:p>
          <a:p>
            <a:r>
              <a:rPr lang="en-US" dirty="0" err="1"/>
              <a:t>Hingson</a:t>
            </a:r>
            <a:r>
              <a:rPr lang="en-US" dirty="0"/>
              <a:t>, R.; </a:t>
            </a:r>
            <a:r>
              <a:rPr lang="en-US" dirty="0" err="1"/>
              <a:t>Heeren</a:t>
            </a:r>
            <a:r>
              <a:rPr lang="en-US" dirty="0"/>
              <a:t>, T.; Winter, M.; and Wechsler, H. Magnitude of alcohol-related mortality and morbidity among U.S. college students ages 18–24: Changes from 1998 to 2001. Annual Review of Public Health 26:259–279, 2005. PMID: 15760289</a:t>
            </a:r>
          </a:p>
          <a:p>
            <a:r>
              <a:rPr lang="en-US" dirty="0"/>
              <a:t>SAMHSA, Center for Behavioral Health Statistics and Quality. 2019 National Survey on Drug Use and Health. Table 6.23B – Alcohol Use Disorder in Past Year among Persons Aged 18 to 22, by College Enrollment Status and Demographic Characteristics: Percentages, 2018 and 2019. </a:t>
            </a:r>
            <a:r>
              <a:rPr lang="en-US" dirty="0">
                <a:hlinkClick r:id="rId3"/>
              </a:rPr>
              <a:t>https://www.samhsa.gov/data/sites/default/files/reports/rpt29394/NSDUHD…</a:t>
            </a:r>
            <a:r>
              <a:rPr lang="en-US" dirty="0"/>
              <a:t>. Accessed December 8, 2020.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EB70D-3072-4192-9202-9A7017EB92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465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12775"/>
            <a:ext cx="5486400" cy="3086100"/>
          </a:xfrm>
        </p:spPr>
      </p:sp>
      <p:sp>
        <p:nvSpPr>
          <p:cNvPr id="3" name="Notes Placeholder 2"/>
          <p:cNvSpPr>
            <a:spLocks noGrp="1"/>
          </p:cNvSpPr>
          <p:nvPr>
            <p:ph type="body" idx="1"/>
          </p:nvPr>
        </p:nvSpPr>
        <p:spPr>
          <a:xfrm>
            <a:off x="394986" y="4401233"/>
            <a:ext cx="6068028" cy="4129992"/>
          </a:xfrm>
        </p:spPr>
        <p:txBody>
          <a:bodyPr/>
          <a:lstStyle/>
          <a:p>
            <a:r>
              <a:rPr lang="en-US" dirty="0"/>
              <a:t>Remind students and training participants that there is no safe amount of alcohol usage during pregnancy. The data presented here shows that education, intervention, and support strategies need to be increased to decrease the amount of pregnant women using alcohol thereby decreasing the number of alcohol exposed pregnancies.</a:t>
            </a:r>
          </a:p>
          <a:p>
            <a:endParaRPr lang="en-US" dirty="0"/>
          </a:p>
          <a:p>
            <a:r>
              <a:rPr lang="en-US" dirty="0"/>
              <a:t>References</a:t>
            </a:r>
          </a:p>
          <a:p>
            <a:r>
              <a:rPr lang="en-US" dirty="0"/>
              <a:t>Ethen MK, </a:t>
            </a:r>
            <a:r>
              <a:rPr lang="en-US" dirty="0" err="1"/>
              <a:t>Ramadhani</a:t>
            </a:r>
            <a:r>
              <a:rPr lang="en-US" dirty="0"/>
              <a:t> TA, </a:t>
            </a:r>
            <a:r>
              <a:rPr lang="en-US" dirty="0" err="1"/>
              <a:t>Scheuerle</a:t>
            </a:r>
            <a:r>
              <a:rPr lang="en-US" dirty="0"/>
              <a:t> AE, Canﬁeld MA, Wyszynski DF,</a:t>
            </a:r>
          </a:p>
          <a:p>
            <a:r>
              <a:rPr lang="en-US" dirty="0" err="1"/>
              <a:t>Druschel</a:t>
            </a:r>
            <a:r>
              <a:rPr lang="en-US" dirty="0"/>
              <a:t> CM, </a:t>
            </a:r>
            <a:r>
              <a:rPr lang="en-US" dirty="0" err="1"/>
              <a:t>Romitti</a:t>
            </a:r>
            <a:r>
              <a:rPr lang="en-US" dirty="0"/>
              <a:t> PA (2009) Alcohol consumption by women before</a:t>
            </a:r>
          </a:p>
          <a:p>
            <a:r>
              <a:rPr lang="en-US" dirty="0"/>
              <a:t>and during pregnancy. </a:t>
            </a:r>
            <a:r>
              <a:rPr lang="en-US" dirty="0" err="1"/>
              <a:t>Matern</a:t>
            </a:r>
            <a:r>
              <a:rPr lang="en-US" dirty="0"/>
              <a:t> Child Health J 13:274–285.</a:t>
            </a:r>
          </a:p>
          <a:p>
            <a:endParaRPr lang="en-US" dirty="0"/>
          </a:p>
          <a:p>
            <a:r>
              <a:rPr lang="en-US" dirty="0" err="1"/>
              <a:t>Bakhireva</a:t>
            </a:r>
            <a:r>
              <a:rPr lang="en-US" dirty="0"/>
              <a:t> LN, Shrestha S, Garrison L, Leeman L, Rayburn WF, Stephen</a:t>
            </a:r>
          </a:p>
          <a:p>
            <a:r>
              <a:rPr lang="en-US" dirty="0"/>
              <a:t>JM (2018b) Prevalence of alcohol use in pregnant women with substance</a:t>
            </a:r>
          </a:p>
          <a:p>
            <a:r>
              <a:rPr lang="en-US" dirty="0"/>
              <a:t>use disorder. Drug Alcohol Depend 187:305–310</a:t>
            </a:r>
          </a:p>
          <a:p>
            <a:endParaRPr lang="en-US" b="1" dirty="0"/>
          </a:p>
          <a:p>
            <a:r>
              <a:rPr lang="en-US" dirty="0"/>
              <a:t>Popova S, Lange S, Probst C, </a:t>
            </a:r>
            <a:r>
              <a:rPr lang="en-US" dirty="0" err="1"/>
              <a:t>Gmel</a:t>
            </a:r>
            <a:r>
              <a:rPr lang="en-US" dirty="0"/>
              <a:t> G, Rehm J (2018) Global prevalence of</a:t>
            </a:r>
          </a:p>
          <a:p>
            <a:r>
              <a:rPr lang="en-US" dirty="0"/>
              <a:t>alcohol use and binge drinking during pregnancy, and fetal alcohol spec-</a:t>
            </a:r>
          </a:p>
          <a:p>
            <a:r>
              <a:rPr lang="en-US" dirty="0" err="1"/>
              <a:t>trum</a:t>
            </a:r>
            <a:r>
              <a:rPr lang="en-US" dirty="0"/>
              <a:t> disorder. </a:t>
            </a:r>
            <a:r>
              <a:rPr lang="en-US" dirty="0" err="1"/>
              <a:t>Biochem</a:t>
            </a:r>
            <a:r>
              <a:rPr lang="en-US" dirty="0"/>
              <a:t> Cell Biol 96:237–240</a:t>
            </a:r>
          </a:p>
          <a:p>
            <a:endParaRPr lang="en-US" b="1" dirty="0"/>
          </a:p>
          <a:p>
            <a:r>
              <a:rPr lang="en-US" dirty="0"/>
              <a:t>SAMHSA, Center for Behavioral Health Statistics and Quality. 2019 National Survey on Drug Use and Health. Table 6.17B – Types of Illicit Drug, Tobacco Product, and Alcohol Use in Past Month among Females Aged 15 to 44, by Pregnancy Status: Percentages, 2018 and 2019. </a:t>
            </a:r>
            <a:r>
              <a:rPr lang="en-US" dirty="0">
                <a:hlinkClick r:id="rId3"/>
              </a:rPr>
              <a:t>https://www.samhsa.gov/data/sites/default/files/reports/rpt29394/NSDUHD…</a:t>
            </a:r>
            <a:r>
              <a:rPr lang="en-US" dirty="0"/>
              <a:t>. Accessed December 8, 2020.   </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EB70D-3072-4192-9202-9A7017EB92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611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60404"/>
          </a:xfrm>
        </p:spPr>
        <p:txBody>
          <a:bodyPr/>
          <a:lstStyle/>
          <a:p>
            <a:endParaRPr lang="en-US" dirty="0"/>
          </a:p>
          <a:p>
            <a:r>
              <a:rPr lang="en-US" dirty="0"/>
              <a:t>The point of this slide is that alcohol use is related to the use of other drugs as well as to opioid overdoses. This information has important implications for behavioral health and other health care professionals suggesting that when conducting assessments make sure to ask questions about alcohol use as it relates to other drug use or overdose.</a:t>
            </a:r>
          </a:p>
          <a:p>
            <a:endParaRPr lang="en-US" dirty="0"/>
          </a:p>
          <a:p>
            <a:r>
              <a:rPr lang="en-US" dirty="0"/>
              <a:t>References</a:t>
            </a:r>
          </a:p>
          <a:p>
            <a:r>
              <a:rPr lang="en-US" dirty="0"/>
              <a:t>Tori ME, LaRochelle MR, </a:t>
            </a:r>
            <a:r>
              <a:rPr lang="en-US" dirty="0" err="1"/>
              <a:t>Naimi</a:t>
            </a:r>
            <a:r>
              <a:rPr lang="en-US" dirty="0"/>
              <a:t> TS. Association of alcohol and benzodiazepine</a:t>
            </a:r>
          </a:p>
          <a:p>
            <a:r>
              <a:rPr lang="en-US" dirty="0"/>
              <a:t>co-involvement with opioid overdose deaths in the</a:t>
            </a:r>
          </a:p>
          <a:p>
            <a:r>
              <a:rPr lang="en-US" dirty="0"/>
              <a:t>United States, 1999-2017. JAMA </a:t>
            </a:r>
            <a:r>
              <a:rPr lang="en-US" dirty="0" err="1"/>
              <a:t>Netw</a:t>
            </a:r>
            <a:r>
              <a:rPr lang="en-US" dirty="0"/>
              <a:t> Open. 2020;3(4):e202361.</a:t>
            </a:r>
          </a:p>
          <a:p>
            <a:r>
              <a:rPr lang="en-US" dirty="0">
                <a:hlinkClick r:id="rId3"/>
              </a:rPr>
              <a:t>https://doi.org/10.1001/jamanetworkopen.2020.2361</a:t>
            </a:r>
            <a:r>
              <a:rPr lang="en-US" dirty="0"/>
              <a:t>.</a:t>
            </a:r>
          </a:p>
          <a:p>
            <a:endParaRPr lang="en-US" dirty="0"/>
          </a:p>
          <a:p>
            <a:r>
              <a:rPr lang="en-US" dirty="0"/>
              <a:t>Geller AI, Dowell D, Lovegrove MC, et al. U.S. emergency department</a:t>
            </a:r>
          </a:p>
          <a:p>
            <a:r>
              <a:rPr lang="en-US" dirty="0"/>
              <a:t>visits resulting from nonmedical use of pharmaceuticals, 2016.</a:t>
            </a:r>
          </a:p>
          <a:p>
            <a:r>
              <a:rPr lang="en-US" dirty="0"/>
              <a:t>Am J </a:t>
            </a:r>
            <a:r>
              <a:rPr lang="en-US" dirty="0" err="1"/>
              <a:t>Prev</a:t>
            </a:r>
            <a:r>
              <a:rPr lang="en-US" dirty="0"/>
              <a:t> Med. 2019;56(5):639–647. https://doi.org/10.1016/j.</a:t>
            </a:r>
          </a:p>
          <a:p>
            <a:r>
              <a:rPr lang="en-US" dirty="0"/>
              <a:t>amepre.2018.12.009.</a:t>
            </a:r>
          </a:p>
          <a:p>
            <a:endParaRPr lang="en-US" dirty="0"/>
          </a:p>
          <a:p>
            <a:r>
              <a:rPr lang="en-US" dirty="0"/>
              <a:t>DuPont RL, Han B, Shea CL, Madras BK. Drug use among youth:</a:t>
            </a:r>
          </a:p>
          <a:p>
            <a:r>
              <a:rPr lang="en-US" dirty="0"/>
              <a:t>national survey data support a common liability of all drug use. </a:t>
            </a:r>
            <a:r>
              <a:rPr lang="en-US" dirty="0" err="1"/>
              <a:t>Prev</a:t>
            </a:r>
            <a:endParaRPr lang="en-US" dirty="0"/>
          </a:p>
          <a:p>
            <a:r>
              <a:rPr lang="en-US" dirty="0"/>
              <a:t>Med. 2018;113:68–73. https://doi.org/10.1016/j.ypmed.2018.05.015.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EB70D-3072-4192-9202-9A7017EB92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004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17764"/>
            <a:ext cx="5803135" cy="4726236"/>
          </a:xfrm>
        </p:spPr>
        <p:txBody>
          <a:bodyPr/>
          <a:lstStyle/>
          <a:p>
            <a:r>
              <a:rPr lang="en-US" dirty="0"/>
              <a:t>This is the last content related slide in the slide deck. It summarizes key points from the Alcohol Fact sheet created by the NIAAA as well as recent research regarding alcohol use and alcohol use disorders. Review these points with students/ training participants.</a:t>
            </a:r>
          </a:p>
          <a:p>
            <a:endParaRPr lang="en-US" dirty="0"/>
          </a:p>
          <a:p>
            <a:r>
              <a:rPr lang="en-US" dirty="0"/>
              <a:t>NIAAA </a:t>
            </a:r>
            <a:r>
              <a:rPr lang="en-US" dirty="0">
                <a:hlinkClick r:id="rId3"/>
              </a:rPr>
              <a:t>https://www.niaaa.nih.gov/</a:t>
            </a:r>
            <a:r>
              <a:rPr lang="en-US" dirty="0"/>
              <a:t>  is a great resource for students/training participant for up-to-date information regarding alcohol use. In addition, the CDC </a:t>
            </a:r>
            <a:r>
              <a:rPr lang="en-US" dirty="0">
                <a:hlinkClick r:id="rId4"/>
              </a:rPr>
              <a:t>https://www.cdc.gov/alcohol/</a:t>
            </a:r>
            <a:r>
              <a:rPr lang="en-US" dirty="0"/>
              <a:t>  publishes information on alcohol-related health issues and alcohol-related accident and injuries as well as the SAMHSA website </a:t>
            </a:r>
            <a:r>
              <a:rPr lang="en-US" dirty="0">
                <a:hlinkClick r:id="rId5"/>
              </a:rPr>
              <a:t>https://www.samhsa.gov/</a:t>
            </a:r>
            <a:r>
              <a:rPr lang="en-US" dirty="0"/>
              <a:t>  has numerous resources on Screening and Brief Information and Referral to Treatment regarding screening and intervening related to alcohol use. Finally, the SAMHSA website also includes National Survey on Drug Use and Health results which includes alcohol use and alcohol use disorders information.</a:t>
            </a:r>
          </a:p>
          <a:p>
            <a:endParaRPr lang="en-US" dirty="0"/>
          </a:p>
          <a:p>
            <a:r>
              <a:rPr lang="en-US" dirty="0"/>
              <a:t>This is the link for the Alcohol Fact Sheet created by NIAAA </a:t>
            </a:r>
            <a:r>
              <a:rPr lang="en-US" dirty="0">
                <a:hlinkClick r:id="rId6"/>
              </a:rPr>
              <a:t>https://www.niaaa.nih.gov/publications/brochures-and-fact-sheets/alcohol-facts-and-statistics</a:t>
            </a:r>
            <a:r>
              <a:rPr lang="en-US" dirty="0"/>
              <a:t> </a:t>
            </a:r>
          </a:p>
          <a:p>
            <a:endParaRPr lang="en-US" dirty="0"/>
          </a:p>
          <a:p>
            <a:r>
              <a:rPr lang="en-US" dirty="0"/>
              <a:t>This is the link for an infographic created by SAMHSA</a:t>
            </a:r>
          </a:p>
          <a:p>
            <a:r>
              <a:rPr lang="en-US" dirty="0">
                <a:hlinkClick r:id="rId7"/>
              </a:rPr>
              <a:t>https://www.samhsa.gov/sites/default/files/alcohol-use-facts-resources-fact-sheet.pdf</a:t>
            </a:r>
            <a:r>
              <a:rPr lang="en-US" dirty="0"/>
              <a:t> </a:t>
            </a:r>
          </a:p>
          <a:p>
            <a:endParaRPr lang="en-US" dirty="0"/>
          </a:p>
          <a:p>
            <a:r>
              <a:rPr lang="en-US" dirty="0"/>
              <a:t>References</a:t>
            </a:r>
          </a:p>
          <a:p>
            <a:r>
              <a:rPr lang="en-US" dirty="0"/>
              <a:t>Alcohol-related deaths in the US </a:t>
            </a:r>
            <a:r>
              <a:rPr lang="en-US" dirty="0">
                <a:hlinkClick r:id="rId8"/>
              </a:rPr>
              <a:t>https://www.nih.gov/news-events/news-releases/alcohol-related-deaths-increasing-united-states</a:t>
            </a:r>
            <a:endParaRPr lang="en-US" dirty="0"/>
          </a:p>
          <a:p>
            <a:endParaRPr lang="en-US" u="sng" dirty="0">
              <a:hlinkClick r:id="rId7">
                <a:extLst>
                  <a:ext uri="{A12FA001-AC4F-418D-AE19-62706E023703}">
                    <ahyp:hlinkClr xmlns:ahyp="http://schemas.microsoft.com/office/drawing/2018/hyperlinkcolor" val="tx"/>
                  </a:ext>
                </a:extLst>
              </a:hlinkClick>
            </a:endParaRPr>
          </a:p>
          <a:p>
            <a:endParaRPr lang="en-US" dirty="0"/>
          </a:p>
        </p:txBody>
      </p:sp>
      <p:sp>
        <p:nvSpPr>
          <p:cNvPr id="4" name="Slide Number Placeholder 3"/>
          <p:cNvSpPr>
            <a:spLocks noGrp="1"/>
          </p:cNvSpPr>
          <p:nvPr>
            <p:ph type="sldNum" sz="quarter" idx="5"/>
          </p:nvPr>
        </p:nvSpPr>
        <p:spPr/>
        <p:txBody>
          <a:bodyPr/>
          <a:lstStyle/>
          <a:p>
            <a:fld id="{B76EB70D-3072-4192-9202-9A7017EB9204}" type="slidenum">
              <a:rPr lang="en-US" smtClean="0"/>
              <a:t>23</a:t>
            </a:fld>
            <a:endParaRPr lang="en-US"/>
          </a:p>
        </p:txBody>
      </p:sp>
    </p:spTree>
    <p:extLst>
      <p:ext uri="{BB962C8B-B14F-4D97-AF65-F5344CB8AC3E}">
        <p14:creationId xmlns:p14="http://schemas.microsoft.com/office/powerpoint/2010/main" val="866320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0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presentation is based on an </a:t>
            </a:r>
            <a:r>
              <a:rPr lang="en-US" sz="1100" i="1" dirty="0"/>
              <a:t>Alcohol Facts and Statistics </a:t>
            </a:r>
            <a:r>
              <a:rPr lang="en-US" sz="1100" dirty="0"/>
              <a:t>fact sheet developed by NIAAA. The fact sheet is available for download at the following link: </a:t>
            </a:r>
            <a:r>
              <a:rPr lang="en-US" sz="1100" dirty="0">
                <a:hlinkClick r:id="rId3"/>
              </a:rPr>
              <a:t>https://www.niaaa.nih.gov/publications/brochures-and-fact-sheets/alcohol-facts-and-statistics</a:t>
            </a:r>
            <a:r>
              <a:rPr lang="en-US" sz="1100" dirty="0"/>
              <a:t>. This fact sheet was recently updated by NIAAA (March 2021).</a:t>
            </a:r>
          </a:p>
          <a:p>
            <a:endParaRPr lang="en-US" sz="1100" dirty="0"/>
          </a:p>
          <a:p>
            <a:r>
              <a:rPr lang="en-US" sz="1100" dirty="0"/>
              <a:t>Other resources used in this presentation are cited on the slides and full citations included in the notes. It may be useful for presenters/instructors to include a hard copy of this NIAAA fact sheet for students/training participants. </a:t>
            </a:r>
          </a:p>
          <a:p>
            <a:endParaRPr lang="en-US" sz="1100" dirty="0"/>
          </a:p>
          <a:p>
            <a:r>
              <a:rPr lang="en-US" sz="1100" dirty="0"/>
              <a:t>Review the outline with the students/training participants to ensure awareness of the topics to be covered.</a:t>
            </a:r>
          </a:p>
          <a:p>
            <a:endParaRPr lang="en-US" sz="1100" dirty="0"/>
          </a:p>
        </p:txBody>
      </p:sp>
      <p:sp>
        <p:nvSpPr>
          <p:cNvPr id="4" name="Slide Number Placeholder 3"/>
          <p:cNvSpPr>
            <a:spLocks noGrp="1"/>
          </p:cNvSpPr>
          <p:nvPr>
            <p:ph type="sldNum" sz="quarter" idx="5"/>
          </p:nvPr>
        </p:nvSpPr>
        <p:spPr/>
        <p:txBody>
          <a:bodyPr/>
          <a:lstStyle/>
          <a:p>
            <a:fld id="{B76EB70D-3072-4192-9202-9A7017EB9204}" type="slidenum">
              <a:rPr lang="en-US" smtClean="0"/>
              <a:t>3</a:t>
            </a:fld>
            <a:endParaRPr lang="en-US"/>
          </a:p>
        </p:txBody>
      </p:sp>
    </p:spTree>
    <p:extLst>
      <p:ext uri="{BB962C8B-B14F-4D97-AF65-F5344CB8AC3E}">
        <p14:creationId xmlns:p14="http://schemas.microsoft.com/office/powerpoint/2010/main" val="2109698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1188" y="606425"/>
            <a:ext cx="5486400" cy="3086100"/>
          </a:xfrm>
        </p:spPr>
      </p:sp>
      <p:sp>
        <p:nvSpPr>
          <p:cNvPr id="3" name="Notes Placeholder 2"/>
          <p:cNvSpPr>
            <a:spLocks noGrp="1"/>
          </p:cNvSpPr>
          <p:nvPr>
            <p:ph type="body" idx="1"/>
          </p:nvPr>
        </p:nvSpPr>
        <p:spPr>
          <a:xfrm>
            <a:off x="611189" y="3794125"/>
            <a:ext cx="5486400" cy="4891088"/>
          </a:xfrm>
        </p:spPr>
        <p:txBody>
          <a:bodyPr/>
          <a:lstStyle/>
          <a:p>
            <a:pPr>
              <a:spcAft>
                <a:spcPts val="600"/>
              </a:spcAft>
            </a:pPr>
            <a:r>
              <a:rPr lang="en-US" sz="1100" dirty="0"/>
              <a:t>All statistics reported on this slide come from the Substance Abuse Mental Health Services Agency (SAMHSA) Center for Behavioral Health Statistics that conducts the annual National Survey on Drug Use and Health (NSDUH). The data shown here is from the 2019 survey results, which is the most current data available at the time this presentation was developed. The 2019 survey results can be found at </a:t>
            </a:r>
            <a:r>
              <a:rPr lang="en-US" sz="1100" dirty="0">
                <a:hlinkClick r:id="rId3"/>
              </a:rPr>
              <a:t>https://www.samhsa.gov/data/data-we-collect/nsduh-national-survey-drug-use-and-health</a:t>
            </a:r>
            <a:r>
              <a:rPr lang="en-US" sz="1100" dirty="0"/>
              <a:t> .</a:t>
            </a:r>
          </a:p>
          <a:p>
            <a:r>
              <a:rPr lang="en-US" sz="1100" dirty="0"/>
              <a:t>The NIAAA Fact Sheet includes the specific references in the NSDUH for each of the data points listed. In addition, the fact sheet includes definitions for binge drinking and heavy alcohol use. Here are the definitions for these terms from the fact sheet:</a:t>
            </a:r>
          </a:p>
          <a:p>
            <a:pPr marL="228600" indent="-114300">
              <a:buFont typeface="Arial" panose="020B0604020202020204" pitchFamily="34" charset="0"/>
              <a:buChar char="•"/>
            </a:pPr>
            <a:r>
              <a:rPr lang="en-US" sz="1100" dirty="0"/>
              <a:t>NIAAA defines binge drinking as a pattern of drinking that brings BAC levels to 0.08 g/dL or higher. This typically occurs after a woman consumes 4 drinks or a man consumes 5 drinks—in about 2 hours.</a:t>
            </a:r>
          </a:p>
          <a:p>
            <a:pPr marL="228600" indent="-114300">
              <a:buFont typeface="Arial" panose="020B0604020202020204" pitchFamily="34" charset="0"/>
              <a:buChar char="•"/>
            </a:pPr>
            <a:r>
              <a:rPr lang="en-US" sz="1100" dirty="0"/>
              <a:t>SAMHSA, which conducts the annual NSDUH, defines binge drinking as consuming 5 or more alcoholic drinks for males or 4 or more alcoholic drinks for females on the same occasion (i.e., at the same time or within a couple of hours of each other) on at least 1 day in the past month.</a:t>
            </a:r>
          </a:p>
          <a:p>
            <a:endParaRPr lang="en-US" sz="1100" b="1" dirty="0"/>
          </a:p>
          <a:p>
            <a:r>
              <a:rPr lang="en-US" sz="1100" b="1" dirty="0"/>
              <a:t>References</a:t>
            </a:r>
          </a:p>
          <a:p>
            <a:pPr marL="114300" indent="-114300"/>
            <a:r>
              <a:rPr lang="en-US" sz="1100" dirty="0"/>
              <a:t>Center for Behavioral Health Statistics and Quality. (2020). </a:t>
            </a:r>
            <a:r>
              <a:rPr lang="en-US" sz="1100" i="1" dirty="0"/>
              <a:t>2019 National Survey on Drug Use and Health: Methodological summary and definitions</a:t>
            </a:r>
            <a:r>
              <a:rPr lang="en-US" sz="1100" dirty="0"/>
              <a:t>. Rockville, MD: Substance Abuse and Mental Health Services Administration. Retrieved from </a:t>
            </a:r>
            <a:r>
              <a:rPr lang="en-US" sz="1100" u="sng" dirty="0">
                <a:hlinkClick r:id="rId4"/>
              </a:rPr>
              <a:t>https://www.samhsa.gov/data/</a:t>
            </a:r>
            <a:endParaRPr lang="en-US" sz="1100" b="1" dirty="0"/>
          </a:p>
          <a:p>
            <a:pPr marL="114300" indent="-114300"/>
            <a:r>
              <a:rPr lang="en-US" sz="1100" dirty="0"/>
              <a:t> NIAAA. </a:t>
            </a:r>
            <a:r>
              <a:rPr lang="en-US" sz="1100" i="1" dirty="0"/>
              <a:t>NIAAA council approves definition of binge drinking.</a:t>
            </a:r>
            <a:r>
              <a:rPr lang="en-US" sz="1100" dirty="0"/>
              <a:t> NIAAA Newsletter 3:3, Winter 2004. </a:t>
            </a:r>
            <a:r>
              <a:rPr lang="en-US" u="sng" dirty="0">
                <a:hlinkClick r:id="rId5"/>
              </a:rPr>
              <a:t> https://pubs.niaaa.nih.gov/publications/Newsletter/winter2004/Newsletter_Number3.pdf</a:t>
            </a:r>
            <a:r>
              <a:rPr lang="en-US" dirty="0"/>
              <a:t>  </a:t>
            </a:r>
            <a:r>
              <a:rPr lang="en-US" sz="1100" dirty="0"/>
              <a:t>Accessed December 8, 2020.</a:t>
            </a:r>
          </a:p>
          <a:p>
            <a:pPr marL="114300" indent="-114300"/>
            <a:r>
              <a:rPr lang="en-US" sz="1100" dirty="0"/>
              <a:t>SAMHSA. 2019. Methodological Summary and Definitions. </a:t>
            </a:r>
            <a:r>
              <a:rPr lang="en-US" u="sng" dirty="0">
                <a:hlinkClick r:id="rId6"/>
              </a:rPr>
              <a:t>https://www.samhsa.gov/data/report/2019-methodological-summary-and-definitions</a:t>
            </a:r>
            <a:r>
              <a:rPr lang="en-US" dirty="0"/>
              <a:t>  </a:t>
            </a:r>
            <a:r>
              <a:rPr lang="en-US" sz="1100" dirty="0"/>
              <a:t> Accessed December 8, 2020.</a:t>
            </a:r>
          </a:p>
        </p:txBody>
      </p:sp>
      <p:sp>
        <p:nvSpPr>
          <p:cNvPr id="4" name="Slide Number Placeholder 3"/>
          <p:cNvSpPr>
            <a:spLocks noGrp="1"/>
          </p:cNvSpPr>
          <p:nvPr>
            <p:ph type="sldNum" sz="quarter" idx="5"/>
          </p:nvPr>
        </p:nvSpPr>
        <p:spPr/>
        <p:txBody>
          <a:bodyPr/>
          <a:lstStyle/>
          <a:p>
            <a:fld id="{B76EB70D-3072-4192-9202-9A7017EB9204}" type="slidenum">
              <a:rPr lang="en-US" smtClean="0"/>
              <a:t>4</a:t>
            </a:fld>
            <a:endParaRPr lang="en-US"/>
          </a:p>
        </p:txBody>
      </p:sp>
    </p:spTree>
    <p:extLst>
      <p:ext uri="{BB962C8B-B14F-4D97-AF65-F5344CB8AC3E}">
        <p14:creationId xmlns:p14="http://schemas.microsoft.com/office/powerpoint/2010/main" val="1413192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High Intensity Drinking is a new term and refers to individuals that drink 2 to 3 times more than the binge drinking thresholds. For example, binge drinking for a male according to NIAAA is 5 drinks in two hours, so high intensity drinking in this case would be 10 drinks in 2 hours or 15 drinks in 2 hours. According to a study by </a:t>
            </a:r>
            <a:r>
              <a:rPr lang="en-US" sz="1100" dirty="0" err="1"/>
              <a:t>Hingson</a:t>
            </a:r>
            <a:r>
              <a:rPr lang="en-US" sz="1100" dirty="0"/>
              <a:t>, </a:t>
            </a:r>
            <a:r>
              <a:rPr lang="en-US" sz="1100" dirty="0" err="1"/>
              <a:t>Zha</a:t>
            </a:r>
            <a:r>
              <a:rPr lang="en-US" sz="1100" dirty="0"/>
              <a:t>, and White (2017), those individuals that drank alcohol at 2 or 3 times the gender specified rates had significantly higher rates of alcohol-related emergency department visits (i.e., an individual that had twice the specific binge drinking thresholds were 70 times more likely to have an alcohol-related ED visit, while individuals that had 3 times the specific binge drinking thresholders were 93 times more likely).</a:t>
            </a:r>
          </a:p>
          <a:p>
            <a:endParaRPr lang="en-US" sz="1100" dirty="0"/>
          </a:p>
          <a:p>
            <a:r>
              <a:rPr lang="en-US" sz="1100" dirty="0"/>
              <a:t>Ask students and training participants for their reactions to this data regarding high intensity drinking.</a:t>
            </a:r>
          </a:p>
          <a:p>
            <a:endParaRPr lang="en-US" sz="1100" dirty="0"/>
          </a:p>
          <a:p>
            <a:r>
              <a:rPr lang="en-US" sz="1100" b="1" dirty="0"/>
              <a:t>References</a:t>
            </a:r>
          </a:p>
          <a:p>
            <a:pPr marL="114300" indent="-114300"/>
            <a:r>
              <a:rPr lang="en-US" sz="1100" dirty="0" err="1"/>
              <a:t>Hingson</a:t>
            </a:r>
            <a:r>
              <a:rPr lang="en-US" sz="1100" dirty="0"/>
              <a:t>, R.W., </a:t>
            </a:r>
            <a:r>
              <a:rPr lang="en-US" sz="1100" dirty="0" err="1"/>
              <a:t>Zha</a:t>
            </a:r>
            <a:r>
              <a:rPr lang="en-US" sz="1100" dirty="0"/>
              <a:t>, W., &amp; White, A.M. (2017). Drinking beyond the binge threshold: Predictors, consequences, and changes in the U.S. </a:t>
            </a:r>
            <a:r>
              <a:rPr lang="en-US" sz="1100" i="1" dirty="0"/>
              <a:t>American Journal of Preventive Medicine 52</a:t>
            </a:r>
            <a:r>
              <a:rPr lang="en-US" sz="1100" dirty="0"/>
              <a:t>(6), 717–727. PMID: 28526355</a:t>
            </a:r>
          </a:p>
        </p:txBody>
      </p:sp>
      <p:sp>
        <p:nvSpPr>
          <p:cNvPr id="4" name="Slide Number Placeholder 3"/>
          <p:cNvSpPr>
            <a:spLocks noGrp="1"/>
          </p:cNvSpPr>
          <p:nvPr>
            <p:ph type="sldNum" sz="quarter" idx="5"/>
          </p:nvPr>
        </p:nvSpPr>
        <p:spPr/>
        <p:txBody>
          <a:bodyPr/>
          <a:lstStyle/>
          <a:p>
            <a:fld id="{B76EB70D-3072-4192-9202-9A7017EB9204}" type="slidenum">
              <a:rPr lang="en-US" smtClean="0"/>
              <a:t>5</a:t>
            </a:fld>
            <a:endParaRPr lang="en-US"/>
          </a:p>
        </p:txBody>
      </p:sp>
    </p:spTree>
    <p:extLst>
      <p:ext uri="{BB962C8B-B14F-4D97-AF65-F5344CB8AC3E}">
        <p14:creationId xmlns:p14="http://schemas.microsoft.com/office/powerpoint/2010/main" val="345032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on this slide was included in a study conducted by White and colleagues where they reviewed death certificates to determine the number that included alcohol as a contributing factor.</a:t>
            </a:r>
          </a:p>
          <a:p>
            <a:endParaRPr lang="en-US" dirty="0"/>
          </a:p>
          <a:p>
            <a:endParaRPr lang="en-US" dirty="0"/>
          </a:p>
          <a:p>
            <a:endParaRPr lang="en-US" dirty="0"/>
          </a:p>
          <a:p>
            <a:r>
              <a:rPr lang="en-US" b="1" dirty="0"/>
              <a:t>References</a:t>
            </a:r>
          </a:p>
          <a:p>
            <a:pPr marL="114300" indent="-114300"/>
            <a:r>
              <a:rPr lang="en-US" dirty="0"/>
              <a:t>White, A.M., Castle, I.‐J.P., </a:t>
            </a:r>
            <a:r>
              <a:rPr lang="en-US" dirty="0" err="1"/>
              <a:t>Hingson</a:t>
            </a:r>
            <a:r>
              <a:rPr lang="en-US" dirty="0"/>
              <a:t>, R.W. and Powell, P.A. (2020). Using death certificates to explore changes in alcohol‐related mortality in the United States, 1999 to 2017. </a:t>
            </a:r>
            <a:r>
              <a:rPr lang="en-US" i="1" dirty="0"/>
              <a:t>Alcoholism: Clinical Experimental Research, 44</a:t>
            </a:r>
            <a:r>
              <a:rPr lang="en-US" dirty="0"/>
              <a:t>, 178-187. </a:t>
            </a:r>
          </a:p>
          <a:p>
            <a:pPr marL="114300" indent="-114300"/>
            <a:r>
              <a:rPr lang="en-US" dirty="0"/>
              <a:t>	 </a:t>
            </a:r>
            <a:r>
              <a:rPr lang="en-US" dirty="0">
                <a:hlinkClick r:id="rId3"/>
              </a:rPr>
              <a:t>https://doi.org/10.1111/acer.14239</a:t>
            </a:r>
            <a:endParaRPr lang="en-US" dirty="0"/>
          </a:p>
          <a:p>
            <a:pPr marL="114300" indent="-114300"/>
            <a:endParaRPr lang="en-US" dirty="0"/>
          </a:p>
          <a:p>
            <a:pPr marL="114300" indent="-114300"/>
            <a:r>
              <a:rPr lang="en-US" dirty="0"/>
              <a:t>Alcohol-related deaths in the US </a:t>
            </a:r>
            <a:r>
              <a:rPr lang="en-US" dirty="0">
                <a:hlinkClick r:id="rId4"/>
              </a:rPr>
              <a:t>https://www.nih.gov/news-events/news-releases/alcohol-related-deaths-increasing-united-states</a:t>
            </a:r>
            <a:endParaRPr lang="en-US" dirty="0"/>
          </a:p>
          <a:p>
            <a:endParaRPr lang="en-US" dirty="0"/>
          </a:p>
        </p:txBody>
      </p:sp>
      <p:sp>
        <p:nvSpPr>
          <p:cNvPr id="4" name="Slide Number Placeholder 3"/>
          <p:cNvSpPr>
            <a:spLocks noGrp="1"/>
          </p:cNvSpPr>
          <p:nvPr>
            <p:ph type="sldNum" sz="quarter" idx="5"/>
          </p:nvPr>
        </p:nvSpPr>
        <p:spPr/>
        <p:txBody>
          <a:bodyPr/>
          <a:lstStyle/>
          <a:p>
            <a:fld id="{B76EB70D-3072-4192-9202-9A7017EB9204}" type="slidenum">
              <a:rPr lang="en-US" smtClean="0"/>
              <a:t>6</a:t>
            </a:fld>
            <a:endParaRPr lang="en-US"/>
          </a:p>
        </p:txBody>
      </p:sp>
    </p:spTree>
    <p:extLst>
      <p:ext uri="{BB962C8B-B14F-4D97-AF65-F5344CB8AC3E}">
        <p14:creationId xmlns:p14="http://schemas.microsoft.com/office/powerpoint/2010/main" val="166856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topic is covered in this slide and the next. The important message from this slide that alcohol consumption increased during the pandemic and that women reported more heavy drinking, with over a third experiencing alcohol-related problems due to increased use.</a:t>
            </a:r>
          </a:p>
          <a:p>
            <a:endParaRPr lang="en-US" dirty="0"/>
          </a:p>
          <a:p>
            <a:r>
              <a:rPr lang="en-US" b="1" dirty="0"/>
              <a:t>References</a:t>
            </a:r>
          </a:p>
          <a:p>
            <a:pPr marL="114300" indent="-114300">
              <a:spcAft>
                <a:spcPts val="600"/>
              </a:spcAft>
            </a:pPr>
            <a:r>
              <a:rPr lang="en-US" dirty="0"/>
              <a:t>The Nielsen Company. Rebalancing the ‘COVID-19 effect’ on alcohol sales. The Nielson Company. 2020 May 7. [accessed 2020 Dec 12]. https://www.nielsen.com/us/en/insights/article/2020/rebalancing-the-covid-19-effect-on-alcohol-sales/</a:t>
            </a:r>
          </a:p>
          <a:p>
            <a:pPr marL="114300" indent="-114300">
              <a:spcAft>
                <a:spcPts val="600"/>
              </a:spcAft>
            </a:pPr>
            <a:r>
              <a:rPr lang="en-US" dirty="0"/>
              <a:t>Pollard M.S., Tucker, J.S., Green, H.D. (2020). Changes in adult alcohol use and consequences during the COVID-19 pandemic in the US. </a:t>
            </a:r>
            <a:r>
              <a:rPr lang="en-US" i="1" dirty="0"/>
              <a:t>JAMA Network Open</a:t>
            </a:r>
            <a:r>
              <a:rPr lang="en-US" dirty="0"/>
              <a:t>, </a:t>
            </a:r>
            <a:r>
              <a:rPr lang="en-US" i="1" dirty="0"/>
              <a:t>3,</a:t>
            </a:r>
            <a:r>
              <a:rPr lang="en-US" dirty="0"/>
              <a:t> e2022942–</a:t>
            </a:r>
            <a:r>
              <a:rPr lang="pt-BR" dirty="0"/>
              <a:t>e2022942. doi:10.1001/jamanetworkopen.2020.22942.</a:t>
            </a:r>
          </a:p>
          <a:p>
            <a:pPr marL="114300" indent="-114300">
              <a:spcAft>
                <a:spcPts val="600"/>
              </a:spcAft>
            </a:pPr>
            <a:r>
              <a:rPr lang="en-US" dirty="0" err="1"/>
              <a:t>Molsberry</a:t>
            </a:r>
            <a:r>
              <a:rPr lang="en-US" dirty="0"/>
              <a:t>, R., </a:t>
            </a:r>
            <a:r>
              <a:rPr lang="en-US" dirty="0" err="1"/>
              <a:t>Maskaly</a:t>
            </a:r>
            <a:r>
              <a:rPr lang="en-US" dirty="0"/>
              <a:t>, J., &amp; </a:t>
            </a:r>
            <a:r>
              <a:rPr lang="en-US" dirty="0" err="1"/>
              <a:t>Reingle</a:t>
            </a:r>
            <a:r>
              <a:rPr lang="en-US" dirty="0"/>
              <a:t> Gonzalez, J.M. (2021). Disentangling the root causes of COVID-19 related increases in alcohol consumption. </a:t>
            </a:r>
            <a:r>
              <a:rPr lang="en-US" i="1" dirty="0"/>
              <a:t>The American Journal of Drug and Alcohol Abuse, 47</a:t>
            </a:r>
            <a:r>
              <a:rPr lang="en-US" dirty="0"/>
              <a:t>(1), 1-4. DOI: 10.1080/00952990.2021.1881532</a:t>
            </a:r>
          </a:p>
        </p:txBody>
      </p:sp>
      <p:sp>
        <p:nvSpPr>
          <p:cNvPr id="4" name="Slide Number Placeholder 3"/>
          <p:cNvSpPr>
            <a:spLocks noGrp="1"/>
          </p:cNvSpPr>
          <p:nvPr>
            <p:ph type="sldNum" sz="quarter" idx="5"/>
          </p:nvPr>
        </p:nvSpPr>
        <p:spPr/>
        <p:txBody>
          <a:bodyPr/>
          <a:lstStyle/>
          <a:p>
            <a:fld id="{B76EB70D-3072-4192-9202-9A7017EB9204}" type="slidenum">
              <a:rPr lang="en-US" smtClean="0"/>
              <a:t>7</a:t>
            </a:fld>
            <a:endParaRPr lang="en-US"/>
          </a:p>
        </p:txBody>
      </p:sp>
    </p:spTree>
    <p:extLst>
      <p:ext uri="{BB962C8B-B14F-4D97-AF65-F5344CB8AC3E}">
        <p14:creationId xmlns:p14="http://schemas.microsoft.com/office/powerpoint/2010/main" val="389959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by </a:t>
            </a:r>
            <a:r>
              <a:rPr lang="en-US" dirty="0" err="1"/>
              <a:t>Weerakoon</a:t>
            </a:r>
            <a:r>
              <a:rPr lang="en-US" dirty="0"/>
              <a:t> and colleagues found that stay at home orders increased alcohol use by binge drinkers and non binge drinkers alike. For binge drinkers alcohol use increases were related to length of time spent at home and pre-existing depression diagnosis. A surprising finding from the study found that those living with children had lower rates of binge drinking and the researchers hypothesize that it may be related to feeling less isolated.</a:t>
            </a:r>
          </a:p>
          <a:p>
            <a:r>
              <a:rPr lang="en-US" dirty="0"/>
              <a:t>Ask for students/training participants’ responses to this data specifically their thoughts around increases in binge drinking’s relationship to stress and social isolation.</a:t>
            </a:r>
          </a:p>
          <a:p>
            <a:endParaRPr lang="en-US" dirty="0"/>
          </a:p>
          <a:p>
            <a:r>
              <a:rPr lang="en-US" b="1" dirty="0"/>
              <a:t>References</a:t>
            </a:r>
          </a:p>
          <a:p>
            <a:pPr marL="114300" indent="-114300"/>
            <a:r>
              <a:rPr lang="en-US" dirty="0" err="1"/>
              <a:t>Weerakoon</a:t>
            </a:r>
            <a:r>
              <a:rPr lang="en-US" dirty="0"/>
              <a:t>, S.M, </a:t>
            </a:r>
            <a:r>
              <a:rPr lang="en-US" dirty="0" err="1"/>
              <a:t>Jetelina</a:t>
            </a:r>
            <a:r>
              <a:rPr lang="en-US" dirty="0"/>
              <a:t>, K.K., &amp; Knell, G. (2021). Longer time spent at home during COVID-19 pandemic is associated with binge drinking among US adults. </a:t>
            </a:r>
            <a:r>
              <a:rPr lang="en-US" i="1" dirty="0"/>
              <a:t>The American Journal of Drug and Alcohol Abuse, 47</a:t>
            </a:r>
            <a:r>
              <a:rPr lang="en-US" dirty="0"/>
              <a:t>(1), 98-106. DOI:10.1080/00952990.2020.1832508 </a:t>
            </a:r>
          </a:p>
        </p:txBody>
      </p:sp>
      <p:sp>
        <p:nvSpPr>
          <p:cNvPr id="4" name="Slide Number Placeholder 3"/>
          <p:cNvSpPr>
            <a:spLocks noGrp="1"/>
          </p:cNvSpPr>
          <p:nvPr>
            <p:ph type="sldNum" sz="quarter" idx="5"/>
          </p:nvPr>
        </p:nvSpPr>
        <p:spPr/>
        <p:txBody>
          <a:bodyPr/>
          <a:lstStyle/>
          <a:p>
            <a:fld id="{B76EB70D-3072-4192-9202-9A7017EB9204}" type="slidenum">
              <a:rPr lang="en-US" smtClean="0"/>
              <a:t>8</a:t>
            </a:fld>
            <a:endParaRPr lang="en-US"/>
          </a:p>
        </p:txBody>
      </p:sp>
    </p:spTree>
    <p:extLst>
      <p:ext uri="{BB962C8B-B14F-4D97-AF65-F5344CB8AC3E}">
        <p14:creationId xmlns:p14="http://schemas.microsoft.com/office/powerpoint/2010/main" val="227885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EB70D-3072-4192-9202-9A7017EB9204}" type="slidenum">
              <a:rPr lang="en-US" smtClean="0"/>
              <a:t>9</a:t>
            </a:fld>
            <a:endParaRPr lang="en-US"/>
          </a:p>
        </p:txBody>
      </p:sp>
    </p:spTree>
    <p:extLst>
      <p:ext uri="{BB962C8B-B14F-4D97-AF65-F5344CB8AC3E}">
        <p14:creationId xmlns:p14="http://schemas.microsoft.com/office/powerpoint/2010/main" val="3231095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hyperlink" Target="http://www.mpattc.org/" TargetMode="External"/><Relationship Id="rId5" Type="http://schemas.openxmlformats.org/officeDocument/2006/relationships/hyperlink" Target="mailto:thomasine.heitkamp@und.edu" TargetMode="External"/><Relationship Id="rId4" Type="http://schemas.openxmlformats.org/officeDocument/2006/relationships/hyperlink" Target="mailto:nroget@casat.org"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hyperlink" Target="http://www.mpattc.org/" TargetMode="External"/><Relationship Id="rId5" Type="http://schemas.openxmlformats.org/officeDocument/2006/relationships/hyperlink" Target="mailto:thomasine.heitkamp@und.edu" TargetMode="External"/><Relationship Id="rId4" Type="http://schemas.openxmlformats.org/officeDocument/2006/relationships/hyperlink" Target="mailto:nroget@casat.org"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F01A-F6ED-4CC5-A23F-6BF9EEE1FE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53CD1C-1E59-4B7B-8016-108BB5B27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84B563-F891-45BF-BDED-DC87F91919F9}"/>
              </a:ext>
            </a:extLst>
          </p:cNvPr>
          <p:cNvSpPr>
            <a:spLocks noGrp="1"/>
          </p:cNvSpPr>
          <p:nvPr>
            <p:ph type="dt" sz="half" idx="10"/>
          </p:nvPr>
        </p:nvSpPr>
        <p:spPr/>
        <p:txBody>
          <a:bodyPr/>
          <a:lstStyle/>
          <a:p>
            <a:fld id="{3EAB8462-EB52-4533-8F60-01179C3AEB18}" type="datetimeFigureOut">
              <a:rPr lang="en-US" smtClean="0"/>
              <a:t>4/21/2021</a:t>
            </a:fld>
            <a:endParaRPr lang="en-US"/>
          </a:p>
        </p:txBody>
      </p:sp>
      <p:sp>
        <p:nvSpPr>
          <p:cNvPr id="5" name="Footer Placeholder 4">
            <a:extLst>
              <a:ext uri="{FF2B5EF4-FFF2-40B4-BE49-F238E27FC236}">
                <a16:creationId xmlns:a16="http://schemas.microsoft.com/office/drawing/2014/main" id="{993B9BBF-8312-412B-BBD5-43B6733B7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1CAEC-F7E2-4FDD-A78E-6615D7E98C0C}"/>
              </a:ext>
            </a:extLst>
          </p:cNvPr>
          <p:cNvSpPr>
            <a:spLocks noGrp="1"/>
          </p:cNvSpPr>
          <p:nvPr>
            <p:ph type="sldNum" sz="quarter" idx="12"/>
          </p:nvPr>
        </p:nvSpPr>
        <p:spPr/>
        <p:txBody>
          <a:bodyPr/>
          <a:lstStyle/>
          <a:p>
            <a:fld id="{EA86A47C-AD14-4169-91F4-357F7FC1841A}" type="slidenum">
              <a:rPr lang="en-US" smtClean="0"/>
              <a:t>‹#›</a:t>
            </a:fld>
            <a:endParaRPr lang="en-US"/>
          </a:p>
        </p:txBody>
      </p:sp>
    </p:spTree>
    <p:extLst>
      <p:ext uri="{BB962C8B-B14F-4D97-AF65-F5344CB8AC3E}">
        <p14:creationId xmlns:p14="http://schemas.microsoft.com/office/powerpoint/2010/main" val="152477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2084-C2B2-41FC-AB3E-B681719EE0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1141B-73D1-427C-A104-CC642F68DC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F2A0D-FC15-4DCB-BA4E-682E665F28E3}"/>
              </a:ext>
            </a:extLst>
          </p:cNvPr>
          <p:cNvSpPr>
            <a:spLocks noGrp="1"/>
          </p:cNvSpPr>
          <p:nvPr>
            <p:ph type="dt" sz="half" idx="10"/>
          </p:nvPr>
        </p:nvSpPr>
        <p:spPr/>
        <p:txBody>
          <a:bodyPr/>
          <a:lstStyle/>
          <a:p>
            <a:fld id="{3EAB8462-EB52-4533-8F60-01179C3AEB18}" type="datetimeFigureOut">
              <a:rPr lang="en-US" smtClean="0"/>
              <a:t>4/21/2021</a:t>
            </a:fld>
            <a:endParaRPr lang="en-US"/>
          </a:p>
        </p:txBody>
      </p:sp>
      <p:sp>
        <p:nvSpPr>
          <p:cNvPr id="5" name="Footer Placeholder 4">
            <a:extLst>
              <a:ext uri="{FF2B5EF4-FFF2-40B4-BE49-F238E27FC236}">
                <a16:creationId xmlns:a16="http://schemas.microsoft.com/office/drawing/2014/main" id="{C1DE2DD7-7AA2-4130-9890-0144A920E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E3060-F860-4EB6-A528-F451E2BF9390}"/>
              </a:ext>
            </a:extLst>
          </p:cNvPr>
          <p:cNvSpPr>
            <a:spLocks noGrp="1"/>
          </p:cNvSpPr>
          <p:nvPr>
            <p:ph type="sldNum" sz="quarter" idx="12"/>
          </p:nvPr>
        </p:nvSpPr>
        <p:spPr/>
        <p:txBody>
          <a:bodyPr/>
          <a:lstStyle/>
          <a:p>
            <a:fld id="{EA86A47C-AD14-4169-91F4-357F7FC1841A}" type="slidenum">
              <a:rPr lang="en-US" smtClean="0"/>
              <a:t>‹#›</a:t>
            </a:fld>
            <a:endParaRPr lang="en-US"/>
          </a:p>
        </p:txBody>
      </p:sp>
    </p:spTree>
    <p:extLst>
      <p:ext uri="{BB962C8B-B14F-4D97-AF65-F5344CB8AC3E}">
        <p14:creationId xmlns:p14="http://schemas.microsoft.com/office/powerpoint/2010/main" val="206241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4A3B65-3F65-4790-8F0D-D988E4CE72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2AFB8A-AFFF-4E67-B8E4-A4F4907DFF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8E79E1-AFBA-41B1-9A62-AC7356E43C74}"/>
              </a:ext>
            </a:extLst>
          </p:cNvPr>
          <p:cNvSpPr>
            <a:spLocks noGrp="1"/>
          </p:cNvSpPr>
          <p:nvPr>
            <p:ph type="dt" sz="half" idx="10"/>
          </p:nvPr>
        </p:nvSpPr>
        <p:spPr/>
        <p:txBody>
          <a:bodyPr/>
          <a:lstStyle/>
          <a:p>
            <a:fld id="{3EAB8462-EB52-4533-8F60-01179C3AEB18}" type="datetimeFigureOut">
              <a:rPr lang="en-US" smtClean="0"/>
              <a:t>4/21/2021</a:t>
            </a:fld>
            <a:endParaRPr lang="en-US"/>
          </a:p>
        </p:txBody>
      </p:sp>
      <p:sp>
        <p:nvSpPr>
          <p:cNvPr id="5" name="Footer Placeholder 4">
            <a:extLst>
              <a:ext uri="{FF2B5EF4-FFF2-40B4-BE49-F238E27FC236}">
                <a16:creationId xmlns:a16="http://schemas.microsoft.com/office/drawing/2014/main" id="{5E05D43B-98E6-4081-9D7F-91F5781F3E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74340-B14D-4A4B-9EB0-BEE7BD0FF1C8}"/>
              </a:ext>
            </a:extLst>
          </p:cNvPr>
          <p:cNvSpPr>
            <a:spLocks noGrp="1"/>
          </p:cNvSpPr>
          <p:nvPr>
            <p:ph type="sldNum" sz="quarter" idx="12"/>
          </p:nvPr>
        </p:nvSpPr>
        <p:spPr/>
        <p:txBody>
          <a:bodyPr/>
          <a:lstStyle/>
          <a:p>
            <a:fld id="{EA86A47C-AD14-4169-91F4-357F7FC1841A}" type="slidenum">
              <a:rPr lang="en-US" smtClean="0"/>
              <a:t>‹#›</a:t>
            </a:fld>
            <a:endParaRPr lang="en-US"/>
          </a:p>
        </p:txBody>
      </p:sp>
    </p:spTree>
    <p:extLst>
      <p:ext uri="{BB962C8B-B14F-4D97-AF65-F5344CB8AC3E}">
        <p14:creationId xmlns:p14="http://schemas.microsoft.com/office/powerpoint/2010/main" val="80109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7EF7F16C-43B2-4127-8BDF-399615B06277}"/>
              </a:ext>
            </a:extLst>
          </p:cNvPr>
          <p:cNvSpPr>
            <a:spLocks noGrp="1"/>
          </p:cNvSpPr>
          <p:nvPr>
            <p:ph type="subTitle" idx="1" hasCustomPrompt="1"/>
          </p:nvPr>
        </p:nvSpPr>
        <p:spPr>
          <a:xfrm>
            <a:off x="1524000" y="3716915"/>
            <a:ext cx="9144000" cy="969962"/>
          </a:xfrm>
        </p:spPr>
        <p:txBody>
          <a:bodyPr>
            <a:normAutofit/>
          </a:bodyPr>
          <a:lstStyle>
            <a:lvl1pPr marL="0" indent="0" algn="ctr">
              <a:buNone/>
              <a:defRPr>
                <a:latin typeface="Arial" panose="020B0604020202020204" pitchFamily="34" charset="0"/>
                <a:cs typeface="Arial" panose="020B0604020202020204" pitchFamily="34" charset="0"/>
              </a:defRPr>
            </a:lvl1pPr>
          </a:lstStyle>
          <a:p>
            <a:r>
              <a:rPr lang="en-US" sz="3200" dirty="0">
                <a:latin typeface="Arial" panose="020B0604020202020204" pitchFamily="34" charset="0"/>
                <a:cs typeface="Arial" panose="020B0604020202020204" pitchFamily="34" charset="0"/>
              </a:rPr>
              <a:t>Subtitle</a:t>
            </a:r>
            <a:endParaRPr lang="en-US" sz="32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A59CE8D1-9037-42E5-A8FC-74FE0B10AFC7}"/>
              </a:ext>
            </a:extLst>
          </p:cNvPr>
          <p:cNvSpPr>
            <a:spLocks noGrp="1"/>
          </p:cNvSpPr>
          <p:nvPr>
            <p:ph type="title" hasCustomPrompt="1"/>
          </p:nvPr>
        </p:nvSpPr>
        <p:spPr>
          <a:xfrm>
            <a:off x="838200" y="2004471"/>
            <a:ext cx="10515600" cy="1550722"/>
          </a:xfrm>
        </p:spPr>
        <p:txBody>
          <a:bodyPr>
            <a:normAutofit/>
          </a:bodyPr>
          <a:lstStyle>
            <a:lvl1pPr algn="ctr">
              <a:defRPr sz="4400"/>
            </a:lvl1pPr>
          </a:lstStyle>
          <a:p>
            <a:r>
              <a:rPr lang="en-US" dirty="0"/>
              <a:t>Title</a:t>
            </a:r>
          </a:p>
        </p:txBody>
      </p:sp>
      <p:pic>
        <p:nvPicPr>
          <p:cNvPr id="6" name="Picture 5">
            <a:extLst>
              <a:ext uri="{FF2B5EF4-FFF2-40B4-BE49-F238E27FC236}">
                <a16:creationId xmlns:a16="http://schemas.microsoft.com/office/drawing/2014/main" id="{E92472BB-98F6-41A9-9D61-22643A965E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42" y="292506"/>
            <a:ext cx="5128183" cy="914400"/>
          </a:xfrm>
          <a:prstGeom prst="rect">
            <a:avLst/>
          </a:prstGeom>
        </p:spPr>
      </p:pic>
      <p:pic>
        <p:nvPicPr>
          <p:cNvPr id="7" name="Picture Placeholder 7">
            <a:extLst>
              <a:ext uri="{FF2B5EF4-FFF2-40B4-BE49-F238E27FC236}">
                <a16:creationId xmlns:a16="http://schemas.microsoft.com/office/drawing/2014/main" id="{38B6C76F-F3D4-4BE7-B4EA-F20ECA28888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3371" y="5199797"/>
            <a:ext cx="3178629" cy="2101294"/>
          </a:xfrm>
          <a:prstGeom prst="rect">
            <a:avLst/>
          </a:prstGeom>
        </p:spPr>
      </p:pic>
    </p:spTree>
    <p:extLst>
      <p:ext uri="{BB962C8B-B14F-4D97-AF65-F5344CB8AC3E}">
        <p14:creationId xmlns:p14="http://schemas.microsoft.com/office/powerpoint/2010/main" val="3159247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Disclaimer">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a:xfrm>
            <a:off x="170091" y="221905"/>
            <a:ext cx="11725130" cy="710639"/>
          </a:xfrm>
        </p:spPr>
        <p:txBody>
          <a:bodyPr>
            <a:normAutofit/>
          </a:bodyPr>
          <a:lstStyle>
            <a:lvl1pPr>
              <a:defRPr sz="3200">
                <a:solidFill>
                  <a:srgbClr val="00467F"/>
                </a:solidFill>
                <a:latin typeface="Arial" panose="020B0604020202020204" pitchFamily="34" charset="0"/>
                <a:cs typeface="Arial" panose="020B0604020202020204" pitchFamily="34" charset="0"/>
              </a:defRPr>
            </a:lvl1pPr>
          </a:lstStyle>
          <a:p>
            <a:r>
              <a:rPr lang="en-US" dirty="0"/>
              <a:t>Disclaimer</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a:xfrm>
            <a:off x="195497" y="1058490"/>
            <a:ext cx="11826412" cy="5125652"/>
          </a:xfrm>
        </p:spPr>
        <p:txBody>
          <a:bodyPr>
            <a:normAutofit/>
          </a:bodyPr>
          <a:lstStyle>
            <a:lvl1pPr marL="0" indent="0">
              <a:buNone/>
              <a:defRPr sz="2400"/>
            </a:lvl1pPr>
          </a:lstStyle>
          <a:p>
            <a:pPr lvl="0"/>
            <a:endParaRPr lang="en-US" dirty="0"/>
          </a:p>
        </p:txBody>
      </p:sp>
      <p:pic>
        <p:nvPicPr>
          <p:cNvPr id="6" name="Picture 5">
            <a:extLst>
              <a:ext uri="{FF2B5EF4-FFF2-40B4-BE49-F238E27FC236}">
                <a16:creationId xmlns:a16="http://schemas.microsoft.com/office/drawing/2014/main" id="{1E823C38-79E4-4369-89D7-D8C4E996A6EE}"/>
              </a:ext>
            </a:extLst>
          </p:cNvPr>
          <p:cNvPicPr>
            <a:picLocks noChangeAspect="1"/>
          </p:cNvPicPr>
          <p:nvPr userDrawn="1"/>
        </p:nvPicPr>
        <p:blipFill>
          <a:blip r:embed="rId3"/>
          <a:stretch>
            <a:fillRect/>
          </a:stretch>
        </p:blipFill>
        <p:spPr>
          <a:xfrm>
            <a:off x="170091" y="6184142"/>
            <a:ext cx="3066930" cy="548640"/>
          </a:xfrm>
          <a:prstGeom prst="rect">
            <a:avLst/>
          </a:prstGeom>
        </p:spPr>
      </p:pic>
    </p:spTree>
    <p:extLst>
      <p:ext uri="{BB962C8B-B14F-4D97-AF65-F5344CB8AC3E}">
        <p14:creationId xmlns:p14="http://schemas.microsoft.com/office/powerpoint/2010/main" val="3644297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act inf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9BBB43-FC7F-423E-8DF3-ED448A281D03}"/>
              </a:ext>
            </a:extLst>
          </p:cNvPr>
          <p:cNvPicPr>
            <a:picLocks noChangeAspect="1"/>
          </p:cNvPicPr>
          <p:nvPr userDrawn="1"/>
        </p:nvPicPr>
        <p:blipFill>
          <a:blip r:embed="rId2"/>
          <a:stretch>
            <a:fillRect/>
          </a:stretch>
        </p:blipFill>
        <p:spPr>
          <a:xfrm>
            <a:off x="2517915" y="4052698"/>
            <a:ext cx="7156170" cy="1280160"/>
          </a:xfrm>
          <a:prstGeom prst="rect">
            <a:avLst/>
          </a:prstGeom>
        </p:spPr>
      </p:pic>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lgn="ctr">
              <a:defRPr/>
            </a:lvl1pPr>
          </a:lstStyle>
          <a:p>
            <a:r>
              <a:rPr lang="en-US" dirty="0"/>
              <a:t>For more information, contact</a:t>
            </a:r>
          </a:p>
        </p:txBody>
      </p:sp>
      <p:sp>
        <p:nvSpPr>
          <p:cNvPr id="12" name="TextBox 11">
            <a:extLst>
              <a:ext uri="{FF2B5EF4-FFF2-40B4-BE49-F238E27FC236}">
                <a16:creationId xmlns:a16="http://schemas.microsoft.com/office/drawing/2014/main" id="{6DAA9369-541E-4B92-A93F-3058BC98C517}"/>
              </a:ext>
            </a:extLst>
          </p:cNvPr>
          <p:cNvSpPr txBox="1"/>
          <p:nvPr userDrawn="1"/>
        </p:nvSpPr>
        <p:spPr>
          <a:xfrm>
            <a:off x="6915751" y="2013228"/>
            <a:ext cx="4762904"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Nancy Roget, Co-Director</a:t>
            </a:r>
          </a:p>
          <a:p>
            <a:pPr marL="0" marR="0" lvl="0" indent="0" algn="ctr"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University of Nevada, Reno</a:t>
            </a:r>
          </a:p>
          <a:p>
            <a:pPr marL="0" marR="0" lvl="0" indent="0" algn="ctr"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nroget@casat.org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3" name="TextBox 12">
            <a:extLst>
              <a:ext uri="{FF2B5EF4-FFF2-40B4-BE49-F238E27FC236}">
                <a16:creationId xmlns:a16="http://schemas.microsoft.com/office/drawing/2014/main" id="{5881FD06-C5B4-4387-A1E8-582CF5D9BB74}"/>
              </a:ext>
            </a:extLst>
          </p:cNvPr>
          <p:cNvSpPr txBox="1"/>
          <p:nvPr userDrawn="1"/>
        </p:nvSpPr>
        <p:spPr>
          <a:xfrm>
            <a:off x="838200" y="2013228"/>
            <a:ext cx="5538696" cy="141577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Thomasine Heitkamp, PI/Co-Director</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University of North Dakota</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thomasine.heitkamp@und.edu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4" name="TextBox 13">
            <a:extLst>
              <a:ext uri="{FF2B5EF4-FFF2-40B4-BE49-F238E27FC236}">
                <a16:creationId xmlns:a16="http://schemas.microsoft.com/office/drawing/2014/main" id="{DD2458E6-D188-44A3-83DA-619327E3C8C5}"/>
              </a:ext>
            </a:extLst>
          </p:cNvPr>
          <p:cNvSpPr txBox="1"/>
          <p:nvPr userDrawn="1"/>
        </p:nvSpPr>
        <p:spPr>
          <a:xfrm>
            <a:off x="4802234" y="5799780"/>
            <a:ext cx="3149324"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www.mpattc.org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854423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7EF7F16C-43B2-4127-8BDF-399615B06277}"/>
              </a:ext>
            </a:extLst>
          </p:cNvPr>
          <p:cNvSpPr>
            <a:spLocks noGrp="1"/>
          </p:cNvSpPr>
          <p:nvPr>
            <p:ph type="subTitle" idx="1" hasCustomPrompt="1"/>
          </p:nvPr>
        </p:nvSpPr>
        <p:spPr>
          <a:xfrm>
            <a:off x="1524000" y="3716915"/>
            <a:ext cx="9144000" cy="969962"/>
          </a:xfrm>
        </p:spPr>
        <p:txBody>
          <a:bodyPr>
            <a:normAutofit/>
          </a:bodyPr>
          <a:lstStyle>
            <a:lvl1pPr marL="0" indent="0" algn="ctr">
              <a:buNone/>
              <a:defRPr>
                <a:latin typeface="Arial" panose="020B0604020202020204" pitchFamily="34" charset="0"/>
                <a:cs typeface="Arial" panose="020B0604020202020204" pitchFamily="34" charset="0"/>
              </a:defRPr>
            </a:lvl1pPr>
          </a:lstStyle>
          <a:p>
            <a:r>
              <a:rPr lang="en-US" sz="3200" dirty="0">
                <a:latin typeface="Arial" panose="020B0604020202020204" pitchFamily="34" charset="0"/>
                <a:cs typeface="Arial" panose="020B0604020202020204" pitchFamily="34" charset="0"/>
              </a:rPr>
              <a:t>Subtitle</a:t>
            </a:r>
            <a:endParaRPr lang="en-US" sz="32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A59CE8D1-9037-42E5-A8FC-74FE0B10AFC7}"/>
              </a:ext>
            </a:extLst>
          </p:cNvPr>
          <p:cNvSpPr>
            <a:spLocks noGrp="1"/>
          </p:cNvSpPr>
          <p:nvPr>
            <p:ph type="title" hasCustomPrompt="1"/>
          </p:nvPr>
        </p:nvSpPr>
        <p:spPr>
          <a:xfrm>
            <a:off x="838200" y="2004471"/>
            <a:ext cx="10515600" cy="1550722"/>
          </a:xfrm>
        </p:spPr>
        <p:txBody>
          <a:bodyPr>
            <a:normAutofit/>
          </a:bodyPr>
          <a:lstStyle>
            <a:lvl1pPr algn="ctr">
              <a:defRPr sz="4400"/>
            </a:lvl1pPr>
          </a:lstStyle>
          <a:p>
            <a:r>
              <a:rPr lang="en-US" dirty="0"/>
              <a:t>Title</a:t>
            </a:r>
          </a:p>
        </p:txBody>
      </p:sp>
      <p:pic>
        <p:nvPicPr>
          <p:cNvPr id="6" name="Picture 5">
            <a:extLst>
              <a:ext uri="{FF2B5EF4-FFF2-40B4-BE49-F238E27FC236}">
                <a16:creationId xmlns:a16="http://schemas.microsoft.com/office/drawing/2014/main" id="{E92472BB-98F6-41A9-9D61-22643A965E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42" y="292506"/>
            <a:ext cx="5128183" cy="914400"/>
          </a:xfrm>
          <a:prstGeom prst="rect">
            <a:avLst/>
          </a:prstGeom>
        </p:spPr>
      </p:pic>
      <p:pic>
        <p:nvPicPr>
          <p:cNvPr id="7" name="Picture Placeholder 7">
            <a:extLst>
              <a:ext uri="{FF2B5EF4-FFF2-40B4-BE49-F238E27FC236}">
                <a16:creationId xmlns:a16="http://schemas.microsoft.com/office/drawing/2014/main" id="{ECC332AC-4CC7-4992-90D5-879C9D0E0DC6}"/>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845" b="17639"/>
          <a:stretch/>
        </p:blipFill>
        <p:spPr>
          <a:xfrm>
            <a:off x="8534400" y="5218259"/>
            <a:ext cx="3657600" cy="1732220"/>
          </a:xfrm>
          <a:prstGeom prst="rect">
            <a:avLst/>
          </a:prstGeom>
        </p:spPr>
      </p:pic>
    </p:spTree>
    <p:extLst>
      <p:ext uri="{BB962C8B-B14F-4D97-AF65-F5344CB8AC3E}">
        <p14:creationId xmlns:p14="http://schemas.microsoft.com/office/powerpoint/2010/main" val="2308271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Disclaimer">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pic>
        <p:nvPicPr>
          <p:cNvPr id="9" name="Picture 8">
            <a:extLst>
              <a:ext uri="{FF2B5EF4-FFF2-40B4-BE49-F238E27FC236}">
                <a16:creationId xmlns:a16="http://schemas.microsoft.com/office/drawing/2014/main" id="{093BCAE6-DB6E-4249-9535-080999EA9CE7}"/>
              </a:ext>
            </a:extLst>
          </p:cNvPr>
          <p:cNvPicPr>
            <a:picLocks noChangeAspect="1"/>
          </p:cNvPicPr>
          <p:nvPr userDrawn="1"/>
        </p:nvPicPr>
        <p:blipFill>
          <a:blip r:embed="rId3"/>
          <a:stretch>
            <a:fillRect/>
          </a:stretch>
        </p:blipFill>
        <p:spPr>
          <a:xfrm>
            <a:off x="170091" y="6184142"/>
            <a:ext cx="3066930" cy="54864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a:xfrm>
            <a:off x="170091" y="125654"/>
            <a:ext cx="11725130" cy="811606"/>
          </a:xfrm>
        </p:spPr>
        <p:txBody>
          <a:bodyPr>
            <a:normAutofit/>
          </a:bodyPr>
          <a:lstStyle>
            <a:lvl1pPr>
              <a:defRPr sz="3600">
                <a:solidFill>
                  <a:srgbClr val="00467F"/>
                </a:solidFill>
              </a:defRPr>
            </a:lvl1pPr>
          </a:lstStyle>
          <a:p>
            <a:r>
              <a:rPr lang="en-US" dirty="0"/>
              <a:t>Disclaimer</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a:xfrm>
            <a:off x="170091" y="1196103"/>
            <a:ext cx="11602809" cy="4729196"/>
          </a:xfrm>
        </p:spPr>
        <p:txBody>
          <a:bodyPr>
            <a:normAutofit/>
          </a:bodyPr>
          <a:lstStyle>
            <a:lvl1pPr marL="0" marR="0" indent="0" algn="l" defTabSz="914400" rtl="0" eaLnBrk="1" fontAlgn="auto" latinLnBrk="0" hangingPunct="1">
              <a:lnSpc>
                <a:spcPct val="100000"/>
              </a:lnSpc>
              <a:spcBef>
                <a:spcPts val="0"/>
              </a:spcBef>
              <a:spcAft>
                <a:spcPts val="1200"/>
              </a:spcAft>
              <a:buClr>
                <a:prstClr val="black"/>
              </a:buClr>
              <a:buSzPct val="80000"/>
              <a:buFont typeface="Arial" panose="020B0604020202020204" pitchFamily="34" charset="0"/>
              <a:buNone/>
              <a:tabLst/>
              <a:defRPr sz="2200"/>
            </a:lvl1pPr>
          </a:lstStyle>
          <a:p>
            <a:pPr lvl="0"/>
            <a:endParaRPr lang="en-US" dirty="0"/>
          </a:p>
        </p:txBody>
      </p:sp>
    </p:spTree>
    <p:extLst>
      <p:ext uri="{BB962C8B-B14F-4D97-AF65-F5344CB8AC3E}">
        <p14:creationId xmlns:p14="http://schemas.microsoft.com/office/powerpoint/2010/main" val="2043044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mp;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36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p:txBody>
          <a:bodyPr/>
          <a:lstStyle>
            <a:lvl1pPr marL="0" indent="0">
              <a:buNone/>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D67B810-8CC1-48B0-BAF9-65BE2C36A908}"/>
              </a:ext>
            </a:extLst>
          </p:cNvPr>
          <p:cNvPicPr>
            <a:picLocks noChangeAspect="1"/>
          </p:cNvPicPr>
          <p:nvPr userDrawn="1"/>
        </p:nvPicPr>
        <p:blipFill>
          <a:blip r:embed="rId3"/>
          <a:stretch>
            <a:fillRect/>
          </a:stretch>
        </p:blipFill>
        <p:spPr>
          <a:xfrm>
            <a:off x="170091" y="6184142"/>
            <a:ext cx="3066930" cy="548640"/>
          </a:xfrm>
          <a:prstGeom prst="rect">
            <a:avLst/>
          </a:prstGeom>
        </p:spPr>
      </p:pic>
    </p:spTree>
    <p:extLst>
      <p:ext uri="{BB962C8B-B14F-4D97-AF65-F5344CB8AC3E}">
        <p14:creationId xmlns:p14="http://schemas.microsoft.com/office/powerpoint/2010/main" val="2723888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mp; Content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36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540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mp; Photo_no 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36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hasCustomPrompt="1"/>
          </p:nvPr>
        </p:nvSpPr>
        <p:spPr/>
        <p:txBody>
          <a:bodyPr/>
          <a:lstStyle>
            <a:lvl1pPr>
              <a:defRPr/>
            </a:lvl1pPr>
          </a:lstStyle>
          <a:p>
            <a:pPr lvl="0"/>
            <a:r>
              <a:rPr lang="en-US" dirty="0"/>
              <a:t>For using a picture as the central focus of the slide</a:t>
            </a:r>
          </a:p>
        </p:txBody>
      </p:sp>
    </p:spTree>
    <p:extLst>
      <p:ext uri="{BB962C8B-B14F-4D97-AF65-F5344CB8AC3E}">
        <p14:creationId xmlns:p14="http://schemas.microsoft.com/office/powerpoint/2010/main" val="123519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B444-ECE8-4429-A6EF-FA579196D6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DAE8BC-708B-4372-BF0F-E616666F84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7A5B6-5764-4555-B845-331276ECEF09}"/>
              </a:ext>
            </a:extLst>
          </p:cNvPr>
          <p:cNvSpPr>
            <a:spLocks noGrp="1"/>
          </p:cNvSpPr>
          <p:nvPr>
            <p:ph type="dt" sz="half" idx="10"/>
          </p:nvPr>
        </p:nvSpPr>
        <p:spPr/>
        <p:txBody>
          <a:bodyPr/>
          <a:lstStyle/>
          <a:p>
            <a:fld id="{3EAB8462-EB52-4533-8F60-01179C3AEB18}" type="datetimeFigureOut">
              <a:rPr lang="en-US" smtClean="0"/>
              <a:t>4/21/2021</a:t>
            </a:fld>
            <a:endParaRPr lang="en-US"/>
          </a:p>
        </p:txBody>
      </p:sp>
      <p:sp>
        <p:nvSpPr>
          <p:cNvPr id="5" name="Footer Placeholder 4">
            <a:extLst>
              <a:ext uri="{FF2B5EF4-FFF2-40B4-BE49-F238E27FC236}">
                <a16:creationId xmlns:a16="http://schemas.microsoft.com/office/drawing/2014/main" id="{99213BFD-81F0-4CB0-BA49-164D26B25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A3906-7660-4DE5-9075-5C9D8C247F5A}"/>
              </a:ext>
            </a:extLst>
          </p:cNvPr>
          <p:cNvSpPr>
            <a:spLocks noGrp="1"/>
          </p:cNvSpPr>
          <p:nvPr>
            <p:ph type="sldNum" sz="quarter" idx="12"/>
          </p:nvPr>
        </p:nvSpPr>
        <p:spPr/>
        <p:txBody>
          <a:bodyPr/>
          <a:lstStyle/>
          <a:p>
            <a:fld id="{EA86A47C-AD14-4169-91F4-357F7FC1841A}" type="slidenum">
              <a:rPr lang="en-US" smtClean="0"/>
              <a:t>‹#›</a:t>
            </a:fld>
            <a:endParaRPr lang="en-US"/>
          </a:p>
        </p:txBody>
      </p:sp>
    </p:spTree>
    <p:extLst>
      <p:ext uri="{BB962C8B-B14F-4D97-AF65-F5344CB8AC3E}">
        <p14:creationId xmlns:p14="http://schemas.microsoft.com/office/powerpoint/2010/main" val="3894517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568953"/>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568953"/>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189FFEA-F019-4952-A259-7C37C756192D}"/>
              </a:ext>
            </a:extLst>
          </p:cNvPr>
          <p:cNvPicPr>
            <a:picLocks noChangeAspect="1"/>
          </p:cNvPicPr>
          <p:nvPr userDrawn="1"/>
        </p:nvPicPr>
        <p:blipFill>
          <a:blip r:embed="rId3"/>
          <a:stretch>
            <a:fillRect/>
          </a:stretch>
        </p:blipFill>
        <p:spPr>
          <a:xfrm>
            <a:off x="170091" y="6184142"/>
            <a:ext cx="3066930" cy="548640"/>
          </a:xfrm>
          <a:prstGeom prst="rect">
            <a:avLst/>
          </a:prstGeom>
        </p:spPr>
      </p:pic>
    </p:spTree>
    <p:extLst>
      <p:ext uri="{BB962C8B-B14F-4D97-AF65-F5344CB8AC3E}">
        <p14:creationId xmlns:p14="http://schemas.microsoft.com/office/powerpoint/2010/main" val="2941691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61707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61707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0070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_logo">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4091F7E0-D102-408B-9D76-E1B012D383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471AD17B-358B-45FF-81F1-ED0F4A1C887F}"/>
              </a:ext>
            </a:extLst>
          </p:cNvPr>
          <p:cNvSpPr>
            <a:spLocks noGrp="1"/>
          </p:cNvSpPr>
          <p:nvPr>
            <p:ph type="title" hasCustomPrompt="1"/>
          </p:nvPr>
        </p:nvSpPr>
        <p:spPr>
          <a:xfrm>
            <a:off x="839788" y="365126"/>
            <a:ext cx="10515600" cy="1198980"/>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id="{2F93CE87-B6CA-440C-A143-EA0B96CD4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49D70E-A923-40CB-AFA6-BFB8477D6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C760-9CF0-4418-8CB5-3DF19B8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51FF98-C257-47C5-853A-FA8FCFD99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B413F4C-EB03-43AA-BCB9-94BD60BE1856}"/>
              </a:ext>
            </a:extLst>
          </p:cNvPr>
          <p:cNvPicPr>
            <a:picLocks noChangeAspect="1"/>
          </p:cNvPicPr>
          <p:nvPr userDrawn="1"/>
        </p:nvPicPr>
        <p:blipFill>
          <a:blip r:embed="rId3"/>
          <a:stretch>
            <a:fillRect/>
          </a:stretch>
        </p:blipFill>
        <p:spPr>
          <a:xfrm>
            <a:off x="170091" y="6184142"/>
            <a:ext cx="3066930" cy="548640"/>
          </a:xfrm>
          <a:prstGeom prst="rect">
            <a:avLst/>
          </a:prstGeom>
        </p:spPr>
      </p:pic>
    </p:spTree>
    <p:extLst>
      <p:ext uri="{BB962C8B-B14F-4D97-AF65-F5344CB8AC3E}">
        <p14:creationId xmlns:p14="http://schemas.microsoft.com/office/powerpoint/2010/main" val="2573465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_no logo">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4091F7E0-D102-408B-9D76-E1B012D383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471AD17B-358B-45FF-81F1-ED0F4A1C887F}"/>
              </a:ext>
            </a:extLst>
          </p:cNvPr>
          <p:cNvSpPr>
            <a:spLocks noGrp="1"/>
          </p:cNvSpPr>
          <p:nvPr>
            <p:ph type="title" hasCustomPrompt="1"/>
          </p:nvPr>
        </p:nvSpPr>
        <p:spPr>
          <a:xfrm>
            <a:off x="839788" y="365126"/>
            <a:ext cx="10515600" cy="1198980"/>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id="{2F93CE87-B6CA-440C-A143-EA0B96CD4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49D70E-A923-40CB-AFA6-BFB8477D6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C760-9CF0-4418-8CB5-3DF19B8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51FF98-C257-47C5-853A-FA8FCFD99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0495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663A29-F229-4208-8A4C-146ACCC935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84860FAC-A4D1-4FE2-AF29-99534140F263}"/>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Title</a:t>
            </a:r>
          </a:p>
        </p:txBody>
      </p:sp>
      <p:sp>
        <p:nvSpPr>
          <p:cNvPr id="3" name="Content Placeholder 2">
            <a:extLst>
              <a:ext uri="{FF2B5EF4-FFF2-40B4-BE49-F238E27FC236}">
                <a16:creationId xmlns:a16="http://schemas.microsoft.com/office/drawing/2014/main" id="{FCCBE1CB-5086-4A3A-9252-83A46EE2E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304BB54-5CB8-4DAA-A866-33EF6E13F387}"/>
              </a:ext>
            </a:extLst>
          </p:cNvPr>
          <p:cNvSpPr>
            <a:spLocks noGrp="1"/>
          </p:cNvSpPr>
          <p:nvPr>
            <p:ph type="body" sz="half" idx="2" hasCustomPrompt="1"/>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7" name="Picture 6">
            <a:extLst>
              <a:ext uri="{FF2B5EF4-FFF2-40B4-BE49-F238E27FC236}">
                <a16:creationId xmlns:a16="http://schemas.microsoft.com/office/drawing/2014/main" id="{C6F2F64D-76B2-43AB-9A97-0018C6CBBA04}"/>
              </a:ext>
            </a:extLst>
          </p:cNvPr>
          <p:cNvPicPr>
            <a:picLocks noChangeAspect="1"/>
          </p:cNvPicPr>
          <p:nvPr userDrawn="1"/>
        </p:nvPicPr>
        <p:blipFill>
          <a:blip r:embed="rId3"/>
          <a:stretch>
            <a:fillRect/>
          </a:stretch>
        </p:blipFill>
        <p:spPr>
          <a:xfrm>
            <a:off x="170091" y="6184142"/>
            <a:ext cx="3066930" cy="548640"/>
          </a:xfrm>
          <a:prstGeom prst="rect">
            <a:avLst/>
          </a:prstGeom>
        </p:spPr>
      </p:pic>
    </p:spTree>
    <p:extLst>
      <p:ext uri="{BB962C8B-B14F-4D97-AF65-F5344CB8AC3E}">
        <p14:creationId xmlns:p14="http://schemas.microsoft.com/office/powerpoint/2010/main" val="290532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663A29-F229-4208-8A4C-146ACCC935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84860FAC-A4D1-4FE2-AF29-99534140F263}"/>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Title</a:t>
            </a:r>
          </a:p>
        </p:txBody>
      </p:sp>
      <p:sp>
        <p:nvSpPr>
          <p:cNvPr id="3" name="Content Placeholder 2">
            <a:extLst>
              <a:ext uri="{FF2B5EF4-FFF2-40B4-BE49-F238E27FC236}">
                <a16:creationId xmlns:a16="http://schemas.microsoft.com/office/drawing/2014/main" id="{FCCBE1CB-5086-4A3A-9252-83A46EE2E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304BB54-5CB8-4DAA-A866-33EF6E13F387}"/>
              </a:ext>
            </a:extLst>
          </p:cNvPr>
          <p:cNvSpPr>
            <a:spLocks noGrp="1"/>
          </p:cNvSpPr>
          <p:nvPr>
            <p:ph type="body" sz="half" idx="2" hasCustomPrompt="1"/>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Tree>
    <p:extLst>
      <p:ext uri="{BB962C8B-B14F-4D97-AF65-F5344CB8AC3E}">
        <p14:creationId xmlns:p14="http://schemas.microsoft.com/office/powerpoint/2010/main" val="954843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9BBB43-FC7F-423E-8DF3-ED448A281D03}"/>
              </a:ext>
            </a:extLst>
          </p:cNvPr>
          <p:cNvPicPr>
            <a:picLocks noChangeAspect="1"/>
          </p:cNvPicPr>
          <p:nvPr userDrawn="1"/>
        </p:nvPicPr>
        <p:blipFill>
          <a:blip r:embed="rId2"/>
          <a:stretch>
            <a:fillRect/>
          </a:stretch>
        </p:blipFill>
        <p:spPr>
          <a:xfrm>
            <a:off x="2517915" y="4052698"/>
            <a:ext cx="7156170" cy="1280160"/>
          </a:xfrm>
          <a:prstGeom prst="rect">
            <a:avLst/>
          </a:prstGeom>
        </p:spPr>
      </p:pic>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lgn="ctr">
              <a:defRPr/>
            </a:lvl1pPr>
          </a:lstStyle>
          <a:p>
            <a:r>
              <a:rPr lang="en-US" dirty="0"/>
              <a:t>For more information, contact</a:t>
            </a:r>
          </a:p>
        </p:txBody>
      </p:sp>
      <p:sp>
        <p:nvSpPr>
          <p:cNvPr id="12" name="TextBox 11">
            <a:extLst>
              <a:ext uri="{FF2B5EF4-FFF2-40B4-BE49-F238E27FC236}">
                <a16:creationId xmlns:a16="http://schemas.microsoft.com/office/drawing/2014/main" id="{6DAA9369-541E-4B92-A93F-3058BC98C517}"/>
              </a:ext>
            </a:extLst>
          </p:cNvPr>
          <p:cNvSpPr txBox="1"/>
          <p:nvPr userDrawn="1"/>
        </p:nvSpPr>
        <p:spPr>
          <a:xfrm>
            <a:off x="6915751" y="2013228"/>
            <a:ext cx="4762904" cy="1415772"/>
          </a:xfrm>
          <a:prstGeom prst="rect">
            <a:avLst/>
          </a:prstGeom>
          <a:noFill/>
        </p:spPr>
        <p:txBody>
          <a:bodyPr wrap="square" rtlCol="0">
            <a:spAutoFit/>
          </a:bodyPr>
          <a:lstStyle/>
          <a:p>
            <a:pPr marL="0" indent="0" algn="ctr">
              <a:spcAft>
                <a:spcPts val="600"/>
              </a:spcAft>
              <a:buFont typeface="Arial" panose="020B0604020202020204" pitchFamily="34" charset="0"/>
              <a:buNone/>
            </a:pPr>
            <a:r>
              <a:rPr lang="en-US" sz="2800" dirty="0">
                <a:latin typeface="Arial" panose="020B0604020202020204" pitchFamily="34" charset="0"/>
                <a:cs typeface="Arial" panose="020B0604020202020204" pitchFamily="34" charset="0"/>
              </a:rPr>
              <a:t>Nancy Roget, Co-Director</a:t>
            </a:r>
          </a:p>
          <a:p>
            <a:pPr marL="0" indent="0" algn="ctr">
              <a:spcAft>
                <a:spcPts val="600"/>
              </a:spcAft>
              <a:buFont typeface="Arial" panose="020B0604020202020204" pitchFamily="34" charset="0"/>
              <a:buNone/>
            </a:pPr>
            <a:r>
              <a:rPr lang="en-US" sz="2400" dirty="0">
                <a:latin typeface="Arial" panose="020B0604020202020204" pitchFamily="34" charset="0"/>
                <a:cs typeface="Arial" panose="020B0604020202020204" pitchFamily="34" charset="0"/>
              </a:rPr>
              <a:t>University of Nevada, Reno</a:t>
            </a:r>
          </a:p>
          <a:p>
            <a:pPr marL="0" indent="0" algn="ctr">
              <a:spcAft>
                <a:spcPts val="600"/>
              </a:spcAft>
              <a:buFont typeface="Arial" panose="020B0604020202020204" pitchFamily="34" charset="0"/>
              <a:buNone/>
            </a:pPr>
            <a:r>
              <a:rPr lang="en-US" sz="2400" dirty="0">
                <a:latin typeface="Arial" panose="020B0604020202020204" pitchFamily="34" charset="0"/>
                <a:cs typeface="Arial" panose="020B0604020202020204" pitchFamily="34" charset="0"/>
                <a:hlinkClick r:id="rId4"/>
              </a:rPr>
              <a:t>nroget@casat.org</a:t>
            </a:r>
            <a:r>
              <a:rPr lang="en-US" sz="2400" dirty="0">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5881FD06-C5B4-4387-A1E8-582CF5D9BB74}"/>
              </a:ext>
            </a:extLst>
          </p:cNvPr>
          <p:cNvSpPr txBox="1"/>
          <p:nvPr userDrawn="1"/>
        </p:nvSpPr>
        <p:spPr>
          <a:xfrm>
            <a:off x="576911" y="2013228"/>
            <a:ext cx="6061275" cy="1415772"/>
          </a:xfrm>
          <a:prstGeom prst="rect">
            <a:avLst/>
          </a:prstGeom>
          <a:noFill/>
        </p:spPr>
        <p:txBody>
          <a:bodyPr wrap="none" rtlCol="0">
            <a:spAutoFit/>
          </a:bodyPr>
          <a:lstStyle/>
          <a:p>
            <a:pPr marL="0" indent="0" algn="ctr">
              <a:spcAft>
                <a:spcPts val="600"/>
              </a:spcAft>
              <a:buNone/>
            </a:pPr>
            <a:r>
              <a:rPr lang="en-US" sz="2800" dirty="0">
                <a:latin typeface="Arial" panose="020B0604020202020204" pitchFamily="34" charset="0"/>
                <a:cs typeface="Arial" panose="020B0604020202020204" pitchFamily="34" charset="0"/>
              </a:rPr>
              <a:t>Thomasine Heitkamp, PI/Co-Director</a:t>
            </a:r>
          </a:p>
          <a:p>
            <a:pPr marL="0" indent="0" algn="ctr">
              <a:spcAft>
                <a:spcPts val="600"/>
              </a:spcAft>
              <a:buNone/>
            </a:pPr>
            <a:r>
              <a:rPr lang="en-US" sz="2400" dirty="0">
                <a:latin typeface="Arial" panose="020B0604020202020204" pitchFamily="34" charset="0"/>
                <a:cs typeface="Arial" panose="020B0604020202020204" pitchFamily="34" charset="0"/>
              </a:rPr>
              <a:t>University of North Dakota</a:t>
            </a:r>
          </a:p>
          <a:p>
            <a:pPr marL="0" indent="0" algn="ctr">
              <a:spcAft>
                <a:spcPts val="600"/>
              </a:spcAft>
              <a:buNone/>
            </a:pP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5"/>
              </a:rPr>
              <a:t>thomasine.heitkamp@und.edu</a:t>
            </a:r>
            <a:r>
              <a:rPr lang="en-US" sz="2400" dirty="0">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D2458E6-D188-44A3-83DA-619327E3C8C5}"/>
              </a:ext>
            </a:extLst>
          </p:cNvPr>
          <p:cNvSpPr txBox="1"/>
          <p:nvPr userDrawn="1"/>
        </p:nvSpPr>
        <p:spPr>
          <a:xfrm>
            <a:off x="4802234" y="5799780"/>
            <a:ext cx="3149324" cy="584775"/>
          </a:xfrm>
          <a:prstGeom prst="rect">
            <a:avLst/>
          </a:prstGeom>
          <a:noFill/>
        </p:spPr>
        <p:txBody>
          <a:bodyPr wrap="none" rtlCol="0">
            <a:spAutoFit/>
          </a:bodyPr>
          <a:lstStyle/>
          <a:p>
            <a:pPr algn="ctr"/>
            <a:r>
              <a:rPr lang="en-US" sz="3200" b="0" dirty="0">
                <a:hlinkClick r:id="rId6"/>
              </a:rPr>
              <a:t>www.mpattc.org</a:t>
            </a:r>
            <a:r>
              <a:rPr lang="en-US" sz="3200" b="0" dirty="0"/>
              <a:t> </a:t>
            </a:r>
          </a:p>
        </p:txBody>
      </p:sp>
    </p:spTree>
    <p:extLst>
      <p:ext uri="{BB962C8B-B14F-4D97-AF65-F5344CB8AC3E}">
        <p14:creationId xmlns:p14="http://schemas.microsoft.com/office/powerpoint/2010/main" val="2898756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0F09D9A1-D889-4817-B39D-F59E9C68DF8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pic>
        <p:nvPicPr>
          <p:cNvPr id="4" name="Picture 3">
            <a:extLst>
              <a:ext uri="{FF2B5EF4-FFF2-40B4-BE49-F238E27FC236}">
                <a16:creationId xmlns:a16="http://schemas.microsoft.com/office/drawing/2014/main" id="{B574EEEC-907C-4785-8127-A2D15F1CEE56}"/>
              </a:ext>
            </a:extLst>
          </p:cNvPr>
          <p:cNvPicPr>
            <a:picLocks noChangeAspect="1"/>
          </p:cNvPicPr>
          <p:nvPr userDrawn="1"/>
        </p:nvPicPr>
        <p:blipFill>
          <a:blip r:embed="rId4"/>
          <a:stretch>
            <a:fillRect/>
          </a:stretch>
        </p:blipFill>
        <p:spPr>
          <a:xfrm>
            <a:off x="170091" y="6184142"/>
            <a:ext cx="3066930" cy="548640"/>
          </a:xfrm>
          <a:prstGeom prst="rect">
            <a:avLst/>
          </a:prstGeom>
        </p:spPr>
      </p:pic>
    </p:spTree>
    <p:custDataLst>
      <p:tags r:id="rId1"/>
    </p:custDataLst>
    <p:extLst>
      <p:ext uri="{BB962C8B-B14F-4D97-AF65-F5344CB8AC3E}">
        <p14:creationId xmlns:p14="http://schemas.microsoft.com/office/powerpoint/2010/main" val="108046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6464A-D079-4B43-AC51-A9DDBECD46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452DB2-80C7-484E-8A21-F4193C3EDE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2041A7-E7EF-4ED5-B3C6-A660FCF7A89D}"/>
              </a:ext>
            </a:extLst>
          </p:cNvPr>
          <p:cNvSpPr>
            <a:spLocks noGrp="1"/>
          </p:cNvSpPr>
          <p:nvPr>
            <p:ph type="dt" sz="half" idx="10"/>
          </p:nvPr>
        </p:nvSpPr>
        <p:spPr/>
        <p:txBody>
          <a:bodyPr/>
          <a:lstStyle/>
          <a:p>
            <a:fld id="{3EAB8462-EB52-4533-8F60-01179C3AEB18}" type="datetimeFigureOut">
              <a:rPr lang="en-US" smtClean="0"/>
              <a:t>4/21/2021</a:t>
            </a:fld>
            <a:endParaRPr lang="en-US"/>
          </a:p>
        </p:txBody>
      </p:sp>
      <p:sp>
        <p:nvSpPr>
          <p:cNvPr id="5" name="Footer Placeholder 4">
            <a:extLst>
              <a:ext uri="{FF2B5EF4-FFF2-40B4-BE49-F238E27FC236}">
                <a16:creationId xmlns:a16="http://schemas.microsoft.com/office/drawing/2014/main" id="{FB01CA34-9EDB-4EB9-98EA-3998E3293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7EA0B-EB38-4EAB-BCE4-E3B10DEB0F15}"/>
              </a:ext>
            </a:extLst>
          </p:cNvPr>
          <p:cNvSpPr>
            <a:spLocks noGrp="1"/>
          </p:cNvSpPr>
          <p:nvPr>
            <p:ph type="sldNum" sz="quarter" idx="12"/>
          </p:nvPr>
        </p:nvSpPr>
        <p:spPr/>
        <p:txBody>
          <a:bodyPr/>
          <a:lstStyle/>
          <a:p>
            <a:fld id="{EA86A47C-AD14-4169-91F4-357F7FC1841A}" type="slidenum">
              <a:rPr lang="en-US" smtClean="0"/>
              <a:t>‹#›</a:t>
            </a:fld>
            <a:endParaRPr lang="en-US"/>
          </a:p>
        </p:txBody>
      </p:sp>
    </p:spTree>
    <p:extLst>
      <p:ext uri="{BB962C8B-B14F-4D97-AF65-F5344CB8AC3E}">
        <p14:creationId xmlns:p14="http://schemas.microsoft.com/office/powerpoint/2010/main" val="365624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7ECD-57A6-45CF-B8F5-B5B4F601E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219766-30FB-451A-8453-09DDD90835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FEA1E1-A842-471E-9E92-2117C5DDB0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DE3819-8E95-4221-AE96-F4CF36C1186E}"/>
              </a:ext>
            </a:extLst>
          </p:cNvPr>
          <p:cNvSpPr>
            <a:spLocks noGrp="1"/>
          </p:cNvSpPr>
          <p:nvPr>
            <p:ph type="dt" sz="half" idx="10"/>
          </p:nvPr>
        </p:nvSpPr>
        <p:spPr/>
        <p:txBody>
          <a:bodyPr/>
          <a:lstStyle/>
          <a:p>
            <a:fld id="{3EAB8462-EB52-4533-8F60-01179C3AEB18}" type="datetimeFigureOut">
              <a:rPr lang="en-US" smtClean="0"/>
              <a:t>4/21/2021</a:t>
            </a:fld>
            <a:endParaRPr lang="en-US"/>
          </a:p>
        </p:txBody>
      </p:sp>
      <p:sp>
        <p:nvSpPr>
          <p:cNvPr id="6" name="Footer Placeholder 5">
            <a:extLst>
              <a:ext uri="{FF2B5EF4-FFF2-40B4-BE49-F238E27FC236}">
                <a16:creationId xmlns:a16="http://schemas.microsoft.com/office/drawing/2014/main" id="{AB637FD6-7FE4-47E6-8F7D-CF21205E95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01E55-87AE-47B2-A9B8-CB4BE2B2DEDD}"/>
              </a:ext>
            </a:extLst>
          </p:cNvPr>
          <p:cNvSpPr>
            <a:spLocks noGrp="1"/>
          </p:cNvSpPr>
          <p:nvPr>
            <p:ph type="sldNum" sz="quarter" idx="12"/>
          </p:nvPr>
        </p:nvSpPr>
        <p:spPr/>
        <p:txBody>
          <a:bodyPr/>
          <a:lstStyle/>
          <a:p>
            <a:fld id="{EA86A47C-AD14-4169-91F4-357F7FC1841A}" type="slidenum">
              <a:rPr lang="en-US" smtClean="0"/>
              <a:t>‹#›</a:t>
            </a:fld>
            <a:endParaRPr lang="en-US"/>
          </a:p>
        </p:txBody>
      </p:sp>
    </p:spTree>
    <p:extLst>
      <p:ext uri="{BB962C8B-B14F-4D97-AF65-F5344CB8AC3E}">
        <p14:creationId xmlns:p14="http://schemas.microsoft.com/office/powerpoint/2010/main" val="124222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81F7-3A2C-401E-817D-198110590C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30A984-B628-44B1-A2D6-9CE0253308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DB88DA-ED4E-404D-A7E6-992AE9FD61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9ABF79-BEED-4032-B041-0FD358D1CC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3A5A46-8643-46B9-873C-7DEA5692E4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D8CA45-7F1A-4A45-9FF4-A8C215BF3FF7}"/>
              </a:ext>
            </a:extLst>
          </p:cNvPr>
          <p:cNvSpPr>
            <a:spLocks noGrp="1"/>
          </p:cNvSpPr>
          <p:nvPr>
            <p:ph type="dt" sz="half" idx="10"/>
          </p:nvPr>
        </p:nvSpPr>
        <p:spPr/>
        <p:txBody>
          <a:bodyPr/>
          <a:lstStyle/>
          <a:p>
            <a:fld id="{3EAB8462-EB52-4533-8F60-01179C3AEB18}" type="datetimeFigureOut">
              <a:rPr lang="en-US" smtClean="0"/>
              <a:t>4/21/2021</a:t>
            </a:fld>
            <a:endParaRPr lang="en-US"/>
          </a:p>
        </p:txBody>
      </p:sp>
      <p:sp>
        <p:nvSpPr>
          <p:cNvPr id="8" name="Footer Placeholder 7">
            <a:extLst>
              <a:ext uri="{FF2B5EF4-FFF2-40B4-BE49-F238E27FC236}">
                <a16:creationId xmlns:a16="http://schemas.microsoft.com/office/drawing/2014/main" id="{DD3477B6-EC74-46DF-9960-E7A2B2D20A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58341D-1EAE-438A-98A0-DCF7FC39DBF8}"/>
              </a:ext>
            </a:extLst>
          </p:cNvPr>
          <p:cNvSpPr>
            <a:spLocks noGrp="1"/>
          </p:cNvSpPr>
          <p:nvPr>
            <p:ph type="sldNum" sz="quarter" idx="12"/>
          </p:nvPr>
        </p:nvSpPr>
        <p:spPr/>
        <p:txBody>
          <a:bodyPr/>
          <a:lstStyle/>
          <a:p>
            <a:fld id="{EA86A47C-AD14-4169-91F4-357F7FC1841A}" type="slidenum">
              <a:rPr lang="en-US" smtClean="0"/>
              <a:t>‹#›</a:t>
            </a:fld>
            <a:endParaRPr lang="en-US"/>
          </a:p>
        </p:txBody>
      </p:sp>
    </p:spTree>
    <p:extLst>
      <p:ext uri="{BB962C8B-B14F-4D97-AF65-F5344CB8AC3E}">
        <p14:creationId xmlns:p14="http://schemas.microsoft.com/office/powerpoint/2010/main" val="101132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AC348-E4FB-4B42-86C7-E78180B2AD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76D667-9F5C-4739-98BA-1FB0FDE29F0A}"/>
              </a:ext>
            </a:extLst>
          </p:cNvPr>
          <p:cNvSpPr>
            <a:spLocks noGrp="1"/>
          </p:cNvSpPr>
          <p:nvPr>
            <p:ph type="dt" sz="half" idx="10"/>
          </p:nvPr>
        </p:nvSpPr>
        <p:spPr/>
        <p:txBody>
          <a:bodyPr/>
          <a:lstStyle/>
          <a:p>
            <a:fld id="{3EAB8462-EB52-4533-8F60-01179C3AEB18}" type="datetimeFigureOut">
              <a:rPr lang="en-US" smtClean="0"/>
              <a:t>4/21/2021</a:t>
            </a:fld>
            <a:endParaRPr lang="en-US"/>
          </a:p>
        </p:txBody>
      </p:sp>
      <p:sp>
        <p:nvSpPr>
          <p:cNvPr id="4" name="Footer Placeholder 3">
            <a:extLst>
              <a:ext uri="{FF2B5EF4-FFF2-40B4-BE49-F238E27FC236}">
                <a16:creationId xmlns:a16="http://schemas.microsoft.com/office/drawing/2014/main" id="{332BDA3E-6CA6-4EDC-8B92-A7F0A72ABC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4FC673-35FC-4CD4-A8BC-D0851644A664}"/>
              </a:ext>
            </a:extLst>
          </p:cNvPr>
          <p:cNvSpPr>
            <a:spLocks noGrp="1"/>
          </p:cNvSpPr>
          <p:nvPr>
            <p:ph type="sldNum" sz="quarter" idx="12"/>
          </p:nvPr>
        </p:nvSpPr>
        <p:spPr/>
        <p:txBody>
          <a:bodyPr/>
          <a:lstStyle/>
          <a:p>
            <a:fld id="{EA86A47C-AD14-4169-91F4-357F7FC1841A}" type="slidenum">
              <a:rPr lang="en-US" smtClean="0"/>
              <a:t>‹#›</a:t>
            </a:fld>
            <a:endParaRPr lang="en-US"/>
          </a:p>
        </p:txBody>
      </p:sp>
    </p:spTree>
    <p:extLst>
      <p:ext uri="{BB962C8B-B14F-4D97-AF65-F5344CB8AC3E}">
        <p14:creationId xmlns:p14="http://schemas.microsoft.com/office/powerpoint/2010/main" val="2077667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2F3CC4-D902-4E70-A4ED-4EB34FE47748}"/>
              </a:ext>
            </a:extLst>
          </p:cNvPr>
          <p:cNvSpPr>
            <a:spLocks noGrp="1"/>
          </p:cNvSpPr>
          <p:nvPr>
            <p:ph type="dt" sz="half" idx="10"/>
          </p:nvPr>
        </p:nvSpPr>
        <p:spPr/>
        <p:txBody>
          <a:bodyPr/>
          <a:lstStyle/>
          <a:p>
            <a:fld id="{3EAB8462-EB52-4533-8F60-01179C3AEB18}" type="datetimeFigureOut">
              <a:rPr lang="en-US" smtClean="0"/>
              <a:t>4/21/2021</a:t>
            </a:fld>
            <a:endParaRPr lang="en-US"/>
          </a:p>
        </p:txBody>
      </p:sp>
      <p:sp>
        <p:nvSpPr>
          <p:cNvPr id="3" name="Footer Placeholder 2">
            <a:extLst>
              <a:ext uri="{FF2B5EF4-FFF2-40B4-BE49-F238E27FC236}">
                <a16:creationId xmlns:a16="http://schemas.microsoft.com/office/drawing/2014/main" id="{F928C422-C328-416C-9C32-16CE325D99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8C3AEE-BBC9-4269-A567-20C7FD7573EC}"/>
              </a:ext>
            </a:extLst>
          </p:cNvPr>
          <p:cNvSpPr>
            <a:spLocks noGrp="1"/>
          </p:cNvSpPr>
          <p:nvPr>
            <p:ph type="sldNum" sz="quarter" idx="12"/>
          </p:nvPr>
        </p:nvSpPr>
        <p:spPr/>
        <p:txBody>
          <a:bodyPr/>
          <a:lstStyle/>
          <a:p>
            <a:fld id="{EA86A47C-AD14-4169-91F4-357F7FC1841A}" type="slidenum">
              <a:rPr lang="en-US" smtClean="0"/>
              <a:t>‹#›</a:t>
            </a:fld>
            <a:endParaRPr lang="en-US"/>
          </a:p>
        </p:txBody>
      </p:sp>
    </p:spTree>
    <p:extLst>
      <p:ext uri="{BB962C8B-B14F-4D97-AF65-F5344CB8AC3E}">
        <p14:creationId xmlns:p14="http://schemas.microsoft.com/office/powerpoint/2010/main" val="301810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5FD1-5838-4A39-BA6F-0C90D207CD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63139F-62C6-4C69-94EE-5722299D57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C3A6CA-1DCC-4C67-8899-02E09D980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0A839A-1840-4ED6-AAF4-4AE9A99635C0}"/>
              </a:ext>
            </a:extLst>
          </p:cNvPr>
          <p:cNvSpPr>
            <a:spLocks noGrp="1"/>
          </p:cNvSpPr>
          <p:nvPr>
            <p:ph type="dt" sz="half" idx="10"/>
          </p:nvPr>
        </p:nvSpPr>
        <p:spPr/>
        <p:txBody>
          <a:bodyPr/>
          <a:lstStyle/>
          <a:p>
            <a:fld id="{3EAB8462-EB52-4533-8F60-01179C3AEB18}" type="datetimeFigureOut">
              <a:rPr lang="en-US" smtClean="0"/>
              <a:t>4/21/2021</a:t>
            </a:fld>
            <a:endParaRPr lang="en-US"/>
          </a:p>
        </p:txBody>
      </p:sp>
      <p:sp>
        <p:nvSpPr>
          <p:cNvPr id="6" name="Footer Placeholder 5">
            <a:extLst>
              <a:ext uri="{FF2B5EF4-FFF2-40B4-BE49-F238E27FC236}">
                <a16:creationId xmlns:a16="http://schemas.microsoft.com/office/drawing/2014/main" id="{78CC50F9-7FF8-4BE3-9424-98A050C95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37F415-2F2B-4FCE-A506-47F9A179F108}"/>
              </a:ext>
            </a:extLst>
          </p:cNvPr>
          <p:cNvSpPr>
            <a:spLocks noGrp="1"/>
          </p:cNvSpPr>
          <p:nvPr>
            <p:ph type="sldNum" sz="quarter" idx="12"/>
          </p:nvPr>
        </p:nvSpPr>
        <p:spPr/>
        <p:txBody>
          <a:bodyPr/>
          <a:lstStyle/>
          <a:p>
            <a:fld id="{EA86A47C-AD14-4169-91F4-357F7FC1841A}" type="slidenum">
              <a:rPr lang="en-US" smtClean="0"/>
              <a:t>‹#›</a:t>
            </a:fld>
            <a:endParaRPr lang="en-US"/>
          </a:p>
        </p:txBody>
      </p:sp>
    </p:spTree>
    <p:extLst>
      <p:ext uri="{BB962C8B-B14F-4D97-AF65-F5344CB8AC3E}">
        <p14:creationId xmlns:p14="http://schemas.microsoft.com/office/powerpoint/2010/main" val="227558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00D1-AF61-4A91-ADA9-7B362430F9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30BA21-F547-4061-8188-D5BE27FEFE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135625-7031-41E1-98AD-5DC20E316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213F03-1074-4CB7-A849-818B73082AAD}"/>
              </a:ext>
            </a:extLst>
          </p:cNvPr>
          <p:cNvSpPr>
            <a:spLocks noGrp="1"/>
          </p:cNvSpPr>
          <p:nvPr>
            <p:ph type="dt" sz="half" idx="10"/>
          </p:nvPr>
        </p:nvSpPr>
        <p:spPr/>
        <p:txBody>
          <a:bodyPr/>
          <a:lstStyle/>
          <a:p>
            <a:fld id="{3EAB8462-EB52-4533-8F60-01179C3AEB18}" type="datetimeFigureOut">
              <a:rPr lang="en-US" smtClean="0"/>
              <a:t>4/21/2021</a:t>
            </a:fld>
            <a:endParaRPr lang="en-US"/>
          </a:p>
        </p:txBody>
      </p:sp>
      <p:sp>
        <p:nvSpPr>
          <p:cNvPr id="6" name="Footer Placeholder 5">
            <a:extLst>
              <a:ext uri="{FF2B5EF4-FFF2-40B4-BE49-F238E27FC236}">
                <a16:creationId xmlns:a16="http://schemas.microsoft.com/office/drawing/2014/main" id="{4172B30C-41B0-400F-9D44-D3AA4C121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694DAD-EE45-4D16-9A7C-0BE6EBA6B1B8}"/>
              </a:ext>
            </a:extLst>
          </p:cNvPr>
          <p:cNvSpPr>
            <a:spLocks noGrp="1"/>
          </p:cNvSpPr>
          <p:nvPr>
            <p:ph type="sldNum" sz="quarter" idx="12"/>
          </p:nvPr>
        </p:nvSpPr>
        <p:spPr/>
        <p:txBody>
          <a:bodyPr/>
          <a:lstStyle/>
          <a:p>
            <a:fld id="{EA86A47C-AD14-4169-91F4-357F7FC1841A}" type="slidenum">
              <a:rPr lang="en-US" smtClean="0"/>
              <a:t>‹#›</a:t>
            </a:fld>
            <a:endParaRPr lang="en-US"/>
          </a:p>
        </p:txBody>
      </p:sp>
    </p:spTree>
    <p:extLst>
      <p:ext uri="{BB962C8B-B14F-4D97-AF65-F5344CB8AC3E}">
        <p14:creationId xmlns:p14="http://schemas.microsoft.com/office/powerpoint/2010/main" val="360729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C520C-80FF-4096-A5B4-C8945B87E1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F759B4-0641-4894-B304-09C9D3E8A8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A3B2C-127B-409C-B104-867EE4DC95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B8462-EB52-4533-8F60-01179C3AEB18}" type="datetimeFigureOut">
              <a:rPr lang="en-US" smtClean="0"/>
              <a:t>4/21/2021</a:t>
            </a:fld>
            <a:endParaRPr lang="en-US"/>
          </a:p>
        </p:txBody>
      </p:sp>
      <p:sp>
        <p:nvSpPr>
          <p:cNvPr id="5" name="Footer Placeholder 4">
            <a:extLst>
              <a:ext uri="{FF2B5EF4-FFF2-40B4-BE49-F238E27FC236}">
                <a16:creationId xmlns:a16="http://schemas.microsoft.com/office/drawing/2014/main" id="{E246D5B7-1268-4F31-B975-C5BF1F35D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83BFBE-6708-4576-959F-C20D7FA31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6A47C-AD14-4169-91F4-357F7FC1841A}" type="slidenum">
              <a:rPr lang="en-US" smtClean="0"/>
              <a:t>‹#›</a:t>
            </a:fld>
            <a:endParaRPr lang="en-US"/>
          </a:p>
        </p:txBody>
      </p:sp>
    </p:spTree>
    <p:extLst>
      <p:ext uri="{BB962C8B-B14F-4D97-AF65-F5344CB8AC3E}">
        <p14:creationId xmlns:p14="http://schemas.microsoft.com/office/powerpoint/2010/main" val="118244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69C5C-8EF3-4A52-AAD2-BEE963D48215}"/>
              </a:ext>
            </a:extLst>
          </p:cNvPr>
          <p:cNvSpPr>
            <a:spLocks noGrp="1"/>
          </p:cNvSpPr>
          <p:nvPr>
            <p:ph type="title"/>
          </p:nvPr>
        </p:nvSpPr>
        <p:spPr>
          <a:xfrm>
            <a:off x="838200" y="365126"/>
            <a:ext cx="10515600" cy="1024404"/>
          </a:xfrm>
          <a:prstGeom prst="rect">
            <a:avLst/>
          </a:prstGeom>
        </p:spPr>
        <p:txBody>
          <a:bodyPr vert="horz" lIns="91440" tIns="45720" rIns="91440" bIns="45720" rtlCol="0" anchor="ctr">
            <a:normAutofit/>
          </a:bodyPr>
          <a:lstStyle/>
          <a:p>
            <a:r>
              <a:rPr lang="en-US" dirty="0"/>
              <a:t>MPATTC Master</a:t>
            </a:r>
          </a:p>
        </p:txBody>
      </p:sp>
      <p:sp>
        <p:nvSpPr>
          <p:cNvPr id="3" name="Text Placeholder 2">
            <a:extLst>
              <a:ext uri="{FF2B5EF4-FFF2-40B4-BE49-F238E27FC236}">
                <a16:creationId xmlns:a16="http://schemas.microsoft.com/office/drawing/2014/main" id="{091074D5-039F-4665-A417-E038D8E4BBBB}"/>
              </a:ext>
            </a:extLst>
          </p:cNvPr>
          <p:cNvSpPr>
            <a:spLocks noGrp="1"/>
          </p:cNvSpPr>
          <p:nvPr>
            <p:ph type="body" idx="1"/>
          </p:nvPr>
        </p:nvSpPr>
        <p:spPr>
          <a:xfrm>
            <a:off x="838200" y="1541928"/>
            <a:ext cx="10515600" cy="49509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785020"/>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69C5C-8EF3-4A52-AAD2-BEE963D48215}"/>
              </a:ext>
            </a:extLst>
          </p:cNvPr>
          <p:cNvSpPr>
            <a:spLocks noGrp="1"/>
          </p:cNvSpPr>
          <p:nvPr>
            <p:ph type="title"/>
          </p:nvPr>
        </p:nvSpPr>
        <p:spPr>
          <a:xfrm>
            <a:off x="838200" y="365126"/>
            <a:ext cx="10515600" cy="1024404"/>
          </a:xfrm>
          <a:prstGeom prst="rect">
            <a:avLst/>
          </a:prstGeom>
        </p:spPr>
        <p:txBody>
          <a:bodyPr vert="horz" lIns="91440" tIns="45720" rIns="91440" bIns="45720" rtlCol="0" anchor="ctr">
            <a:normAutofit/>
          </a:bodyPr>
          <a:lstStyle/>
          <a:p>
            <a:r>
              <a:rPr lang="en-US" dirty="0"/>
              <a:t>MPATTC Master</a:t>
            </a:r>
          </a:p>
        </p:txBody>
      </p:sp>
      <p:sp>
        <p:nvSpPr>
          <p:cNvPr id="3" name="Text Placeholder 2">
            <a:extLst>
              <a:ext uri="{FF2B5EF4-FFF2-40B4-BE49-F238E27FC236}">
                <a16:creationId xmlns:a16="http://schemas.microsoft.com/office/drawing/2014/main" id="{091074D5-039F-4665-A417-E038D8E4BBBB}"/>
              </a:ext>
            </a:extLst>
          </p:cNvPr>
          <p:cNvSpPr>
            <a:spLocks noGrp="1"/>
          </p:cNvSpPr>
          <p:nvPr>
            <p:ph type="body" idx="1"/>
          </p:nvPr>
        </p:nvSpPr>
        <p:spPr>
          <a:xfrm>
            <a:off x="838200" y="1541928"/>
            <a:ext cx="10515600" cy="49509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15575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attcnetwork.org/centers/mountain-plains-attc/slidedecks4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nih.gov/news-events/news-releases/alcohol-related-deaths-increasing-united-states" TargetMode="External"/><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nih.gov/news-events/news-releases/alcohol-related-deaths-increasing-united-states"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FAA5D-C909-447C-879C-A4C1EDC44C4A}"/>
              </a:ext>
            </a:extLst>
          </p:cNvPr>
          <p:cNvSpPr>
            <a:spLocks noGrp="1"/>
          </p:cNvSpPr>
          <p:nvPr>
            <p:ph type="title"/>
          </p:nvPr>
        </p:nvSpPr>
        <p:spPr>
          <a:xfrm>
            <a:off x="838200" y="709682"/>
            <a:ext cx="10515600" cy="4850871"/>
          </a:xfrm>
        </p:spPr>
        <p:txBody>
          <a:bodyPr>
            <a:normAutofit/>
          </a:bodyPr>
          <a:lstStyle/>
          <a:p>
            <a:pPr>
              <a:lnSpc>
                <a:spcPct val="100000"/>
              </a:lnSpc>
            </a:pPr>
            <a:r>
              <a:rPr lang="en-US" b="1" dirty="0">
                <a:solidFill>
                  <a:srgbClr val="001236"/>
                </a:solidFill>
                <a:latin typeface="+mn-lt"/>
              </a:rPr>
              <a:t>Alcohol Use in the US:</a:t>
            </a:r>
            <a:br>
              <a:rPr lang="en-US" b="1" dirty="0">
                <a:solidFill>
                  <a:srgbClr val="001236"/>
                </a:solidFill>
                <a:latin typeface="+mn-lt"/>
              </a:rPr>
            </a:br>
            <a:r>
              <a:rPr lang="en-US" b="1" dirty="0">
                <a:solidFill>
                  <a:srgbClr val="001236"/>
                </a:solidFill>
                <a:latin typeface="+mn-lt"/>
              </a:rPr>
              <a:t>Alcohol Facts &amp; Statistics</a:t>
            </a:r>
            <a:br>
              <a:rPr lang="en-US" b="1" dirty="0">
                <a:solidFill>
                  <a:srgbClr val="001236"/>
                </a:solidFill>
                <a:latin typeface="+mn-lt"/>
              </a:rPr>
            </a:br>
            <a:r>
              <a:rPr lang="en-US" sz="4400" b="1" dirty="0">
                <a:solidFill>
                  <a:srgbClr val="001236"/>
                </a:solidFill>
                <a:latin typeface="+mn-lt"/>
              </a:rPr>
              <a:t> </a:t>
            </a:r>
            <a:br>
              <a:rPr lang="en-US" sz="4400" b="1" dirty="0">
                <a:solidFill>
                  <a:srgbClr val="001236"/>
                </a:solidFill>
                <a:latin typeface="+mn-lt"/>
              </a:rPr>
            </a:br>
            <a:br>
              <a:rPr lang="en-US" sz="4400" b="1" dirty="0">
                <a:solidFill>
                  <a:srgbClr val="001236"/>
                </a:solidFill>
                <a:latin typeface="+mn-lt"/>
              </a:rPr>
            </a:br>
            <a:br>
              <a:rPr lang="en-US" sz="4400" b="1" dirty="0">
                <a:solidFill>
                  <a:srgbClr val="001236"/>
                </a:solidFill>
                <a:latin typeface="+mn-lt"/>
              </a:rPr>
            </a:br>
            <a:r>
              <a:rPr lang="en-US" sz="3600" b="1" dirty="0">
                <a:solidFill>
                  <a:srgbClr val="001236"/>
                </a:solidFill>
                <a:latin typeface="+mn-lt"/>
              </a:rPr>
              <a:t>April 2021</a:t>
            </a:r>
            <a:endParaRPr lang="en-US" b="1" dirty="0">
              <a:solidFill>
                <a:srgbClr val="001236"/>
              </a:solidFill>
              <a:latin typeface="+mn-lt"/>
            </a:endParaRPr>
          </a:p>
        </p:txBody>
      </p:sp>
      <p:sp>
        <p:nvSpPr>
          <p:cNvPr id="3" name="Subtitle 2">
            <a:extLst>
              <a:ext uri="{FF2B5EF4-FFF2-40B4-BE49-F238E27FC236}">
                <a16:creationId xmlns:a16="http://schemas.microsoft.com/office/drawing/2014/main" id="{DCCA82BE-9F1D-4192-90A5-46C3D2AEC786}"/>
              </a:ext>
            </a:extLst>
          </p:cNvPr>
          <p:cNvSpPr>
            <a:spLocks noGrp="1"/>
          </p:cNvSpPr>
          <p:nvPr>
            <p:ph type="subTitle" idx="1"/>
          </p:nvPr>
        </p:nvSpPr>
        <p:spPr>
          <a:xfrm>
            <a:off x="1524000" y="5060396"/>
            <a:ext cx="9144000" cy="1797604"/>
          </a:xfrm>
        </p:spPr>
        <p:txBody>
          <a:bodyPr anchor="ctr">
            <a:normAutofit/>
          </a:bodyPr>
          <a:lstStyle/>
          <a:p>
            <a:pPr>
              <a:spcBef>
                <a:spcPts val="0"/>
              </a:spcBef>
              <a:spcAft>
                <a:spcPts val="0"/>
              </a:spcAft>
            </a:pPr>
            <a:r>
              <a:rPr lang="en-US" sz="2800" b="1" dirty="0">
                <a:solidFill>
                  <a:srgbClr val="0062AC"/>
                </a:solidFill>
                <a:latin typeface="+mn-lt"/>
              </a:rPr>
              <a:t>Created by the Mountain Plains ATTC</a:t>
            </a:r>
          </a:p>
          <a:p>
            <a:pPr>
              <a:spcBef>
                <a:spcPts val="0"/>
              </a:spcBef>
              <a:spcAft>
                <a:spcPts val="0"/>
              </a:spcAft>
            </a:pPr>
            <a:r>
              <a:rPr lang="en-US" sz="2800" b="1" dirty="0">
                <a:solidFill>
                  <a:srgbClr val="0062AC"/>
                </a:solidFill>
                <a:latin typeface="+mn-lt"/>
              </a:rPr>
              <a:t>Nancy A. Roget, MS, Co-Director</a:t>
            </a:r>
          </a:p>
          <a:p>
            <a:pPr>
              <a:spcBef>
                <a:spcPts val="0"/>
              </a:spcBef>
              <a:spcAft>
                <a:spcPts val="0"/>
              </a:spcAft>
            </a:pPr>
            <a:r>
              <a:rPr lang="en-US" sz="2800" b="1" dirty="0">
                <a:solidFill>
                  <a:srgbClr val="0062AC"/>
                </a:solidFill>
                <a:latin typeface="+mn-lt"/>
              </a:rPr>
              <a:t>Joyce A. Hartje, Ph.D., Evaluator</a:t>
            </a:r>
          </a:p>
        </p:txBody>
      </p:sp>
      <p:pic>
        <p:nvPicPr>
          <p:cNvPr id="5" name="Picture 4" descr="April is Alcohol Awareness Month">
            <a:extLst>
              <a:ext uri="{FF2B5EF4-FFF2-40B4-BE49-F238E27FC236}">
                <a16:creationId xmlns:a16="http://schemas.microsoft.com/office/drawing/2014/main" id="{E1F20E02-BAD8-4CF4-B470-E5FFAD645B27}"/>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t="19270" b="23204"/>
          <a:stretch/>
        </p:blipFill>
        <p:spPr>
          <a:xfrm>
            <a:off x="3752369" y="2570528"/>
            <a:ext cx="4687261" cy="1797604"/>
          </a:xfrm>
          <a:prstGeom prst="rect">
            <a:avLst/>
          </a:prstGeom>
        </p:spPr>
      </p:pic>
    </p:spTree>
    <p:extLst>
      <p:ext uri="{BB962C8B-B14F-4D97-AF65-F5344CB8AC3E}">
        <p14:creationId xmlns:p14="http://schemas.microsoft.com/office/powerpoint/2010/main" val="479658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6B3D-FFC1-46D4-87DF-D970DE4D821E}"/>
              </a:ext>
            </a:extLst>
          </p:cNvPr>
          <p:cNvSpPr>
            <a:spLocks noGrp="1"/>
          </p:cNvSpPr>
          <p:nvPr>
            <p:ph type="title"/>
          </p:nvPr>
        </p:nvSpPr>
        <p:spPr>
          <a:xfrm>
            <a:off x="1455821" y="160590"/>
            <a:ext cx="7259051" cy="910222"/>
          </a:xfrm>
        </p:spPr>
        <p:txBody>
          <a:bodyPr>
            <a:normAutofit fontScale="90000"/>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Alcohol Use Disorders (AUDs) in the US</a:t>
            </a:r>
          </a:p>
        </p:txBody>
      </p:sp>
      <p:sp>
        <p:nvSpPr>
          <p:cNvPr id="3" name="Content Placeholder 2">
            <a:extLst>
              <a:ext uri="{FF2B5EF4-FFF2-40B4-BE49-F238E27FC236}">
                <a16:creationId xmlns:a16="http://schemas.microsoft.com/office/drawing/2014/main" id="{22DA4C9F-C2B6-4AB8-850E-49D08D1A7FE4}"/>
              </a:ext>
            </a:extLst>
          </p:cNvPr>
          <p:cNvSpPr>
            <a:spLocks noGrp="1"/>
          </p:cNvSpPr>
          <p:nvPr>
            <p:ph sz="half" idx="1"/>
          </p:nvPr>
        </p:nvSpPr>
        <p:spPr>
          <a:xfrm>
            <a:off x="92244" y="1034716"/>
            <a:ext cx="11313694" cy="4993105"/>
          </a:xfrm>
        </p:spPr>
        <p:txBody>
          <a:bodyPr>
            <a:normAutofit/>
          </a:bodyPr>
          <a:lstStyle/>
          <a:p>
            <a:pPr marL="0" indent="0">
              <a:buClr>
                <a:srgbClr val="0070C0"/>
              </a:buClr>
              <a:buNone/>
            </a:pPr>
            <a:r>
              <a:rPr lang="en-US" b="1" dirty="0">
                <a:solidFill>
                  <a:srgbClr val="001236"/>
                </a:solidFill>
                <a:latin typeface="Calibri" panose="020F0502020204030204" pitchFamily="34" charset="0"/>
                <a:cs typeface="Calibri" panose="020F0502020204030204" pitchFamily="34" charset="0"/>
              </a:rPr>
              <a:t>People Ages 12 and Older: </a:t>
            </a:r>
          </a:p>
          <a:p>
            <a:pPr marL="457200" lvl="1">
              <a:buClr>
                <a:srgbClr val="0070C0"/>
              </a:buClr>
            </a:pPr>
            <a:r>
              <a:rPr lang="en-US" sz="3200" b="1" dirty="0">
                <a:solidFill>
                  <a:srgbClr val="0070C0"/>
                </a:solidFill>
                <a:latin typeface="Calibri" panose="020F0502020204030204" pitchFamily="34" charset="0"/>
                <a:cs typeface="Calibri" panose="020F0502020204030204" pitchFamily="34" charset="0"/>
              </a:rPr>
              <a:t>14.5 million</a:t>
            </a:r>
            <a:r>
              <a:rPr lang="en-US" b="1" dirty="0">
                <a:solidFill>
                  <a:srgbClr val="0070C0"/>
                </a:solidFill>
                <a:latin typeface="Calibri" panose="020F0502020204030204" pitchFamily="34" charset="0"/>
                <a:cs typeface="Calibri" panose="020F0502020204030204" pitchFamily="34" charset="0"/>
              </a:rPr>
              <a:t> </a:t>
            </a:r>
            <a:r>
              <a:rPr lang="en-US" sz="2800" b="1" dirty="0">
                <a:solidFill>
                  <a:srgbClr val="001236"/>
                </a:solidFill>
                <a:latin typeface="Calibri" panose="020F0502020204030204" pitchFamily="34" charset="0"/>
                <a:cs typeface="Calibri" panose="020F0502020204030204" pitchFamily="34" charset="0"/>
              </a:rPr>
              <a:t>(nearly 15 million) people ages 12 and older (</a:t>
            </a:r>
            <a:r>
              <a:rPr lang="en-US" b="1" dirty="0">
                <a:solidFill>
                  <a:srgbClr val="001236"/>
                </a:solidFill>
                <a:latin typeface="Calibri" panose="020F0502020204030204" pitchFamily="34" charset="0"/>
                <a:cs typeface="Calibri" panose="020F0502020204030204" pitchFamily="34" charset="0"/>
              </a:rPr>
              <a:t>5.3%</a:t>
            </a:r>
            <a:r>
              <a:rPr lang="en-US" sz="2800" b="1" dirty="0">
                <a:solidFill>
                  <a:srgbClr val="001236"/>
                </a:solidFill>
                <a:latin typeface="Calibri" panose="020F0502020204030204" pitchFamily="34" charset="0"/>
                <a:cs typeface="Calibri" panose="020F0502020204030204" pitchFamily="34" charset="0"/>
              </a:rPr>
              <a:t> of this age group) had AUDs </a:t>
            </a:r>
          </a:p>
          <a:p>
            <a:pPr marL="457200" lvl="1">
              <a:buClr>
                <a:srgbClr val="0070C0"/>
              </a:buClr>
            </a:pPr>
            <a:r>
              <a:rPr lang="en-US" sz="3200" b="1" dirty="0">
                <a:solidFill>
                  <a:srgbClr val="0070C0"/>
                </a:solidFill>
                <a:latin typeface="Calibri" panose="020F0502020204030204" pitchFamily="34" charset="0"/>
                <a:cs typeface="Calibri" panose="020F0502020204030204" pitchFamily="34" charset="0"/>
              </a:rPr>
              <a:t>9</a:t>
            </a:r>
            <a:r>
              <a:rPr lang="en-US" b="1" dirty="0">
                <a:solidFill>
                  <a:srgbClr val="0070C0"/>
                </a:solidFill>
                <a:latin typeface="Calibri" panose="020F0502020204030204" pitchFamily="34" charset="0"/>
                <a:cs typeface="Calibri" panose="020F0502020204030204" pitchFamily="34" charset="0"/>
              </a:rPr>
              <a:t> </a:t>
            </a:r>
            <a:r>
              <a:rPr lang="en-US" sz="2800" b="1" dirty="0">
                <a:solidFill>
                  <a:srgbClr val="001236"/>
                </a:solidFill>
                <a:latin typeface="Calibri" panose="020F0502020204030204" pitchFamily="34" charset="0"/>
                <a:cs typeface="Calibri" panose="020F0502020204030204" pitchFamily="34" charset="0"/>
              </a:rPr>
              <a:t>million men (6.8% of men in this age group) </a:t>
            </a:r>
          </a:p>
          <a:p>
            <a:pPr marL="457200" lvl="1">
              <a:buClr>
                <a:srgbClr val="0070C0"/>
              </a:buClr>
            </a:pPr>
            <a:r>
              <a:rPr lang="en-US" sz="3200" b="1" dirty="0">
                <a:solidFill>
                  <a:srgbClr val="0070C0"/>
                </a:solidFill>
                <a:latin typeface="Calibri" panose="020F0502020204030204" pitchFamily="34" charset="0"/>
                <a:cs typeface="Calibri" panose="020F0502020204030204" pitchFamily="34" charset="0"/>
              </a:rPr>
              <a:t>5.5</a:t>
            </a:r>
            <a:r>
              <a:rPr lang="en-US" sz="2800" b="1" dirty="0">
                <a:solidFill>
                  <a:srgbClr val="001236"/>
                </a:solidFill>
                <a:latin typeface="Calibri" panose="020F0502020204030204" pitchFamily="34" charset="0"/>
                <a:cs typeface="Calibri" panose="020F0502020204030204" pitchFamily="34" charset="0"/>
              </a:rPr>
              <a:t> million women (</a:t>
            </a:r>
            <a:r>
              <a:rPr lang="en-US" b="1" dirty="0">
                <a:solidFill>
                  <a:srgbClr val="001236"/>
                </a:solidFill>
                <a:latin typeface="Calibri" panose="020F0502020204030204" pitchFamily="34" charset="0"/>
                <a:cs typeface="Calibri" panose="020F0502020204030204" pitchFamily="34" charset="0"/>
              </a:rPr>
              <a:t>3.9%</a:t>
            </a:r>
            <a:r>
              <a:rPr lang="en-US" sz="2800" b="1" dirty="0">
                <a:solidFill>
                  <a:srgbClr val="001236"/>
                </a:solidFill>
                <a:latin typeface="Calibri" panose="020F0502020204030204" pitchFamily="34" charset="0"/>
                <a:cs typeface="Calibri" panose="020F0502020204030204" pitchFamily="34" charset="0"/>
              </a:rPr>
              <a:t> of women in this age group)</a:t>
            </a:r>
          </a:p>
          <a:p>
            <a:pPr marL="0" indent="0">
              <a:buClr>
                <a:srgbClr val="0070C0"/>
              </a:buClr>
              <a:buNone/>
            </a:pPr>
            <a:r>
              <a:rPr lang="en-US" b="1" dirty="0">
                <a:solidFill>
                  <a:srgbClr val="001236"/>
                </a:solidFill>
                <a:latin typeface="Calibri" panose="020F0502020204030204" pitchFamily="34" charset="0"/>
                <a:cs typeface="Calibri" panose="020F0502020204030204" pitchFamily="34" charset="0"/>
              </a:rPr>
              <a:t>Youth Ages 12 to 17: </a:t>
            </a:r>
          </a:p>
          <a:p>
            <a:pPr marL="457200" lvl="1">
              <a:buClr>
                <a:srgbClr val="0070C0"/>
              </a:buClr>
            </a:pPr>
            <a:r>
              <a:rPr lang="en-US" sz="3200" b="1" dirty="0">
                <a:solidFill>
                  <a:srgbClr val="0070C0"/>
                </a:solidFill>
                <a:latin typeface="Calibri" panose="020F0502020204030204" pitchFamily="34" charset="0"/>
                <a:cs typeface="Calibri" panose="020F0502020204030204" pitchFamily="34" charset="0"/>
              </a:rPr>
              <a:t>414,000</a:t>
            </a:r>
            <a:r>
              <a:rPr lang="en-US" sz="2800" b="1" dirty="0">
                <a:solidFill>
                  <a:srgbClr val="001236"/>
                </a:solidFill>
                <a:latin typeface="Calibri" panose="020F0502020204030204" pitchFamily="34" charset="0"/>
                <a:cs typeface="Calibri" panose="020F0502020204030204" pitchFamily="34" charset="0"/>
              </a:rPr>
              <a:t> adolescents ages 12 to 17 (</a:t>
            </a:r>
            <a:r>
              <a:rPr lang="en-US" b="1" dirty="0">
                <a:solidFill>
                  <a:srgbClr val="001236"/>
                </a:solidFill>
                <a:latin typeface="Calibri" panose="020F0502020204030204" pitchFamily="34" charset="0"/>
                <a:cs typeface="Calibri" panose="020F0502020204030204" pitchFamily="34" charset="0"/>
              </a:rPr>
              <a:t>1.7% of </a:t>
            </a:r>
            <a:r>
              <a:rPr lang="en-US" sz="2800" b="1" dirty="0">
                <a:solidFill>
                  <a:srgbClr val="001236"/>
                </a:solidFill>
                <a:latin typeface="Calibri" panose="020F0502020204030204" pitchFamily="34" charset="0"/>
                <a:cs typeface="Calibri" panose="020F0502020204030204" pitchFamily="34" charset="0"/>
              </a:rPr>
              <a:t>this age group) had AUDs</a:t>
            </a:r>
          </a:p>
          <a:p>
            <a:pPr marL="457200" lvl="1">
              <a:buClr>
                <a:srgbClr val="0070C0"/>
              </a:buClr>
            </a:pPr>
            <a:r>
              <a:rPr lang="en-US" sz="2800" b="1" dirty="0">
                <a:solidFill>
                  <a:srgbClr val="001236"/>
                </a:solidFill>
                <a:latin typeface="Calibri" panose="020F0502020204030204" pitchFamily="34" charset="0"/>
                <a:cs typeface="Calibri" panose="020F0502020204030204" pitchFamily="34" charset="0"/>
              </a:rPr>
              <a:t>This number includes </a:t>
            </a:r>
            <a:r>
              <a:rPr lang="en-US" sz="3200" b="1" dirty="0">
                <a:solidFill>
                  <a:srgbClr val="0070C0"/>
                </a:solidFill>
                <a:latin typeface="Calibri" panose="020F0502020204030204" pitchFamily="34" charset="0"/>
                <a:cs typeface="Calibri" panose="020F0502020204030204" pitchFamily="34" charset="0"/>
              </a:rPr>
              <a:t>163,000 males</a:t>
            </a:r>
            <a:r>
              <a:rPr lang="en-US" sz="2800" b="1" dirty="0">
                <a:solidFill>
                  <a:srgbClr val="001236"/>
                </a:solidFill>
                <a:latin typeface="Calibri" panose="020F0502020204030204" pitchFamily="34" charset="0"/>
                <a:cs typeface="Calibri" panose="020F0502020204030204" pitchFamily="34" charset="0"/>
              </a:rPr>
              <a:t> (1.3% of males in this age group) and </a:t>
            </a:r>
            <a:r>
              <a:rPr lang="en-US" sz="3200" b="1" dirty="0">
                <a:solidFill>
                  <a:srgbClr val="0070C0"/>
                </a:solidFill>
                <a:latin typeface="Calibri" panose="020F0502020204030204" pitchFamily="34" charset="0"/>
                <a:cs typeface="Calibri" panose="020F0502020204030204" pitchFamily="34" charset="0"/>
              </a:rPr>
              <a:t>251,000 females</a:t>
            </a:r>
            <a:r>
              <a:rPr lang="en-US" sz="2800" b="1" dirty="0">
                <a:solidFill>
                  <a:srgbClr val="001236"/>
                </a:solidFill>
                <a:latin typeface="Calibri" panose="020F0502020204030204" pitchFamily="34" charset="0"/>
                <a:cs typeface="Calibri" panose="020F0502020204030204" pitchFamily="34" charset="0"/>
              </a:rPr>
              <a:t> (2.1% of females in this age group)</a:t>
            </a:r>
          </a:p>
          <a:p>
            <a:pPr marL="0" indent="0">
              <a:buNone/>
            </a:pP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C4972A1-B4B9-4C4E-9A27-89EB0E196901}"/>
              </a:ext>
            </a:extLst>
          </p:cNvPr>
          <p:cNvSpPr txBox="1"/>
          <p:nvPr/>
        </p:nvSpPr>
        <p:spPr>
          <a:xfrm>
            <a:off x="3341431" y="6027821"/>
            <a:ext cx="5509137" cy="338554"/>
          </a:xfrm>
          <a:prstGeom prst="rect">
            <a:avLst/>
          </a:prstGeom>
          <a:noFill/>
        </p:spPr>
        <p:txBody>
          <a:bodyPr wrap="none" rtlCol="0">
            <a:spAutoFit/>
          </a:bodyPr>
          <a:lstStyle/>
          <a:p>
            <a:r>
              <a:rPr lang="en-US" sz="1600" b="1" dirty="0">
                <a:latin typeface="Calibri" panose="020F0502020204030204" pitchFamily="34" charset="0"/>
                <a:cs typeface="Calibri" panose="020F0502020204030204" pitchFamily="34" charset="0"/>
              </a:rPr>
              <a:t>SAMHSA Center for Health Statistics and Quality, NSDUH 2019 </a:t>
            </a:r>
          </a:p>
        </p:txBody>
      </p:sp>
      <p:pic>
        <p:nvPicPr>
          <p:cNvPr id="7" name="Content Placeholder 6" descr="US map">
            <a:extLst>
              <a:ext uri="{FF2B5EF4-FFF2-40B4-BE49-F238E27FC236}">
                <a16:creationId xmlns:a16="http://schemas.microsoft.com/office/drawing/2014/main" id="{D78BE0F7-5E11-4B83-B45A-BFDB173FF36E}"/>
              </a:ext>
            </a:extLst>
          </p:cNvPr>
          <p:cNvPicPr>
            <a:picLocks noGrp="1" noChangeAspect="1"/>
          </p:cNvPicPr>
          <p:nvPr>
            <p:ph sz="half" idx="2"/>
          </p:nvPr>
        </p:nvPicPr>
        <p:blipFill>
          <a:blip r:embed="rId3"/>
          <a:stretch>
            <a:fillRect/>
          </a:stretch>
        </p:blipFill>
        <p:spPr>
          <a:xfrm>
            <a:off x="9663068" y="100020"/>
            <a:ext cx="2444708" cy="1554615"/>
          </a:xfrm>
          <a:prstGeom prst="rect">
            <a:avLst/>
          </a:prstGeom>
        </p:spPr>
      </p:pic>
    </p:spTree>
    <p:extLst>
      <p:ext uri="{BB962C8B-B14F-4D97-AF65-F5344CB8AC3E}">
        <p14:creationId xmlns:p14="http://schemas.microsoft.com/office/powerpoint/2010/main" val="880141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5B0BB-8DF4-4470-9591-F9C5394255F7}"/>
              </a:ext>
            </a:extLst>
          </p:cNvPr>
          <p:cNvSpPr>
            <a:spLocks noGrp="1"/>
          </p:cNvSpPr>
          <p:nvPr>
            <p:ph type="title"/>
          </p:nvPr>
        </p:nvSpPr>
        <p:spPr>
          <a:xfrm>
            <a:off x="212558" y="31567"/>
            <a:ext cx="10515600" cy="1024404"/>
          </a:xfrm>
        </p:spPr>
        <p:txBody>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AUD Treatment Rates in the US</a:t>
            </a:r>
          </a:p>
        </p:txBody>
      </p:sp>
      <p:sp>
        <p:nvSpPr>
          <p:cNvPr id="3" name="Content Placeholder 2">
            <a:extLst>
              <a:ext uri="{FF2B5EF4-FFF2-40B4-BE49-F238E27FC236}">
                <a16:creationId xmlns:a16="http://schemas.microsoft.com/office/drawing/2014/main" id="{57CD192D-1CEB-4789-8CD7-88E7D91C793D}"/>
              </a:ext>
            </a:extLst>
          </p:cNvPr>
          <p:cNvSpPr>
            <a:spLocks noGrp="1"/>
          </p:cNvSpPr>
          <p:nvPr>
            <p:ph sz="half" idx="1"/>
          </p:nvPr>
        </p:nvSpPr>
        <p:spPr>
          <a:xfrm>
            <a:off x="188494" y="878304"/>
            <a:ext cx="11790948" cy="5931569"/>
          </a:xfrm>
        </p:spPr>
        <p:txBody>
          <a:bodyPr>
            <a:normAutofit/>
          </a:bodyPr>
          <a:lstStyle/>
          <a:p>
            <a:pPr marL="0" indent="0">
              <a:buNone/>
            </a:pPr>
            <a:r>
              <a:rPr lang="en-US" b="1" dirty="0">
                <a:solidFill>
                  <a:srgbClr val="001236"/>
                </a:solidFill>
                <a:latin typeface="Calibri" panose="020F0502020204030204" pitchFamily="34" charset="0"/>
                <a:cs typeface="Calibri" panose="020F0502020204030204" pitchFamily="34" charset="0"/>
              </a:rPr>
              <a:t>According to the 2019 NSDUH</a:t>
            </a:r>
          </a:p>
          <a:p>
            <a:pPr marL="577850" lvl="1" indent="-336550">
              <a:spcAft>
                <a:spcPts val="0"/>
              </a:spcAft>
              <a:buClr>
                <a:srgbClr val="0070C0"/>
              </a:buClr>
            </a:pPr>
            <a:r>
              <a:rPr lang="en-US" sz="2800" b="1" dirty="0">
                <a:solidFill>
                  <a:srgbClr val="001236"/>
                </a:solidFill>
                <a:latin typeface="Calibri" panose="020F0502020204030204" pitchFamily="34" charset="0"/>
                <a:cs typeface="Calibri" panose="020F0502020204030204" pitchFamily="34" charset="0"/>
              </a:rPr>
              <a:t>About  </a:t>
            </a:r>
            <a:r>
              <a:rPr lang="en-US" sz="3200" b="1" dirty="0">
                <a:solidFill>
                  <a:srgbClr val="0070C0"/>
                </a:solidFill>
                <a:latin typeface="Calibri" panose="020F0502020204030204" pitchFamily="34" charset="0"/>
                <a:cs typeface="Calibri" panose="020F0502020204030204" pitchFamily="34" charset="0"/>
              </a:rPr>
              <a:t>7.2% </a:t>
            </a:r>
            <a:r>
              <a:rPr lang="en-US" sz="2800" b="1" dirty="0">
                <a:solidFill>
                  <a:srgbClr val="001236"/>
                </a:solidFill>
                <a:latin typeface="Calibri" panose="020F0502020204030204" pitchFamily="34" charset="0"/>
                <a:cs typeface="Calibri" panose="020F0502020204030204" pitchFamily="34" charset="0"/>
              </a:rPr>
              <a:t>of people ages 12 and older who had AUD </a:t>
            </a:r>
          </a:p>
          <a:p>
            <a:pPr marL="577850" lvl="1" indent="0">
              <a:buClr>
                <a:srgbClr val="0070C0"/>
              </a:buClr>
              <a:buNone/>
            </a:pPr>
            <a:r>
              <a:rPr lang="en-US" sz="2800" b="1" dirty="0">
                <a:solidFill>
                  <a:srgbClr val="001236"/>
                </a:solidFill>
                <a:latin typeface="Calibri" panose="020F0502020204030204" pitchFamily="34" charset="0"/>
                <a:cs typeface="Calibri" panose="020F0502020204030204" pitchFamily="34" charset="0"/>
              </a:rPr>
              <a:t>in the past year received any treatment in the past year. </a:t>
            </a:r>
          </a:p>
          <a:p>
            <a:pPr marL="1035050" lvl="2" indent="-336550">
              <a:buClr>
                <a:srgbClr val="0070C0"/>
              </a:buClr>
            </a:pPr>
            <a:r>
              <a:rPr lang="en-US" sz="2800" b="1" dirty="0">
                <a:solidFill>
                  <a:srgbClr val="001236"/>
                </a:solidFill>
                <a:latin typeface="Calibri" panose="020F0502020204030204" pitchFamily="34" charset="0"/>
                <a:cs typeface="Calibri" panose="020F0502020204030204" pitchFamily="34" charset="0"/>
              </a:rPr>
              <a:t>This includes </a:t>
            </a:r>
            <a:r>
              <a:rPr lang="en-US" sz="3200" b="1" dirty="0">
                <a:solidFill>
                  <a:srgbClr val="0070C0"/>
                </a:solidFill>
                <a:latin typeface="Calibri" panose="020F0502020204030204" pitchFamily="34" charset="0"/>
                <a:cs typeface="Calibri" panose="020F0502020204030204" pitchFamily="34" charset="0"/>
              </a:rPr>
              <a:t>6.9%</a:t>
            </a:r>
            <a:r>
              <a:rPr lang="en-US" sz="2800" b="1" dirty="0">
                <a:solidFill>
                  <a:srgbClr val="001236"/>
                </a:solidFill>
                <a:latin typeface="Calibri" panose="020F0502020204030204" pitchFamily="34" charset="0"/>
                <a:cs typeface="Calibri" panose="020F0502020204030204" pitchFamily="34" charset="0"/>
              </a:rPr>
              <a:t> of males and </a:t>
            </a:r>
            <a:r>
              <a:rPr lang="en-US" sz="3200" b="1" dirty="0">
                <a:solidFill>
                  <a:srgbClr val="0070C0"/>
                </a:solidFill>
                <a:latin typeface="Calibri" panose="020F0502020204030204" pitchFamily="34" charset="0"/>
                <a:cs typeface="Calibri" panose="020F0502020204030204" pitchFamily="34" charset="0"/>
              </a:rPr>
              <a:t>7.8%</a:t>
            </a:r>
            <a:r>
              <a:rPr lang="en-US" sz="2800" b="1" dirty="0">
                <a:solidFill>
                  <a:srgbClr val="001236"/>
                </a:solidFill>
                <a:latin typeface="Calibri" panose="020F0502020204030204" pitchFamily="34" charset="0"/>
                <a:cs typeface="Calibri" panose="020F0502020204030204" pitchFamily="34" charset="0"/>
              </a:rPr>
              <a:t> of females with past-year AUD in this age group.</a:t>
            </a:r>
            <a:endParaRPr lang="en-US" sz="2800" b="1" baseline="30000" dirty="0">
              <a:solidFill>
                <a:srgbClr val="001236"/>
              </a:solidFill>
              <a:latin typeface="Calibri" panose="020F0502020204030204" pitchFamily="34" charset="0"/>
              <a:cs typeface="Calibri" panose="020F0502020204030204" pitchFamily="34" charset="0"/>
            </a:endParaRPr>
          </a:p>
          <a:p>
            <a:pPr marL="577850" lvl="1" indent="-336550">
              <a:buClr>
                <a:srgbClr val="0070C0"/>
              </a:buClr>
            </a:pPr>
            <a:r>
              <a:rPr lang="en-US" sz="2800" b="1" dirty="0">
                <a:solidFill>
                  <a:srgbClr val="001236"/>
                </a:solidFill>
                <a:latin typeface="Calibri" panose="020F0502020204030204" pitchFamily="34" charset="0"/>
                <a:cs typeface="Calibri" panose="020F0502020204030204" pitchFamily="34" charset="0"/>
              </a:rPr>
              <a:t>About  </a:t>
            </a:r>
            <a:r>
              <a:rPr lang="en-US" sz="3200" b="1" dirty="0">
                <a:solidFill>
                  <a:srgbClr val="0070C0"/>
                </a:solidFill>
                <a:latin typeface="Calibri" panose="020F0502020204030204" pitchFamily="34" charset="0"/>
                <a:cs typeface="Calibri" panose="020F0502020204030204" pitchFamily="34" charset="0"/>
              </a:rPr>
              <a:t>6.4%</a:t>
            </a:r>
            <a:r>
              <a:rPr lang="en-US" b="1" dirty="0">
                <a:solidFill>
                  <a:srgbClr val="0070C0"/>
                </a:solidFill>
                <a:latin typeface="Calibri" panose="020F0502020204030204" pitchFamily="34" charset="0"/>
                <a:cs typeface="Calibri" panose="020F0502020204030204" pitchFamily="34" charset="0"/>
              </a:rPr>
              <a:t> </a:t>
            </a:r>
            <a:r>
              <a:rPr lang="en-US" sz="2800" b="1" dirty="0">
                <a:solidFill>
                  <a:srgbClr val="001236"/>
                </a:solidFill>
                <a:latin typeface="Calibri" panose="020F0502020204030204" pitchFamily="34" charset="0"/>
                <a:cs typeface="Calibri" panose="020F0502020204030204" pitchFamily="34" charset="0"/>
              </a:rPr>
              <a:t>of adolescents ages 12 to 17 who had AUD in the past year received any treatment in the past year. </a:t>
            </a:r>
          </a:p>
          <a:p>
            <a:pPr marL="1035050" lvl="2" indent="-336550">
              <a:buClr>
                <a:srgbClr val="0070C0"/>
              </a:buClr>
            </a:pPr>
            <a:r>
              <a:rPr lang="en-US" sz="2800" b="1" dirty="0">
                <a:solidFill>
                  <a:srgbClr val="001236"/>
                </a:solidFill>
                <a:latin typeface="Calibri" panose="020F0502020204030204" pitchFamily="34" charset="0"/>
                <a:cs typeface="Calibri" panose="020F0502020204030204" pitchFamily="34" charset="0"/>
              </a:rPr>
              <a:t>This includes about </a:t>
            </a:r>
            <a:r>
              <a:rPr lang="en-US" sz="3200" b="1" dirty="0">
                <a:solidFill>
                  <a:srgbClr val="0070C0"/>
                </a:solidFill>
                <a:latin typeface="Calibri" panose="020F0502020204030204" pitchFamily="34" charset="0"/>
                <a:cs typeface="Calibri" panose="020F0502020204030204" pitchFamily="34" charset="0"/>
              </a:rPr>
              <a:t>6.4%</a:t>
            </a:r>
            <a:r>
              <a:rPr lang="en-US" sz="2800" b="1" dirty="0">
                <a:solidFill>
                  <a:srgbClr val="0070C0"/>
                </a:solidFill>
                <a:latin typeface="Calibri" panose="020F0502020204030204" pitchFamily="34" charset="0"/>
                <a:cs typeface="Calibri" panose="020F0502020204030204" pitchFamily="34" charset="0"/>
              </a:rPr>
              <a:t> </a:t>
            </a:r>
            <a:r>
              <a:rPr lang="en-US" sz="2800" b="1" dirty="0">
                <a:solidFill>
                  <a:srgbClr val="001236"/>
                </a:solidFill>
                <a:latin typeface="Calibri" panose="020F0502020204030204" pitchFamily="34" charset="0"/>
                <a:cs typeface="Calibri" panose="020F0502020204030204" pitchFamily="34" charset="0"/>
              </a:rPr>
              <a:t>of males and </a:t>
            </a:r>
            <a:r>
              <a:rPr lang="en-US" sz="3200" b="1" dirty="0">
                <a:solidFill>
                  <a:srgbClr val="0070C0"/>
                </a:solidFill>
                <a:latin typeface="Calibri" panose="020F0502020204030204" pitchFamily="34" charset="0"/>
                <a:cs typeface="Calibri" panose="020F0502020204030204" pitchFamily="34" charset="0"/>
              </a:rPr>
              <a:t>6.4%</a:t>
            </a:r>
            <a:r>
              <a:rPr lang="en-US" sz="2800" b="1" dirty="0">
                <a:solidFill>
                  <a:srgbClr val="001236"/>
                </a:solidFill>
                <a:latin typeface="Calibri" panose="020F0502020204030204" pitchFamily="34" charset="0"/>
                <a:cs typeface="Calibri" panose="020F0502020204030204" pitchFamily="34" charset="0"/>
              </a:rPr>
              <a:t> percent of females with past-year AUD in this age group</a:t>
            </a:r>
          </a:p>
          <a:p>
            <a:pPr marL="0" lvl="1" indent="0">
              <a:spcAft>
                <a:spcPts val="0"/>
              </a:spcAft>
              <a:buClr>
                <a:srgbClr val="0070C0"/>
              </a:buClr>
              <a:buNone/>
            </a:pPr>
            <a:r>
              <a:rPr lang="en-US" sz="3200" b="1" dirty="0">
                <a:solidFill>
                  <a:srgbClr val="001236"/>
                </a:solidFill>
                <a:latin typeface="Calibri" panose="020F0502020204030204" pitchFamily="34" charset="0"/>
                <a:cs typeface="Calibri" panose="020F0502020204030204" pitchFamily="34" charset="0"/>
              </a:rPr>
              <a:t>Similar rates of treatment were received by individuals </a:t>
            </a:r>
          </a:p>
          <a:p>
            <a:pPr marL="0" lvl="1" indent="0">
              <a:spcAft>
                <a:spcPts val="0"/>
              </a:spcAft>
              <a:buClr>
                <a:srgbClr val="0070C0"/>
              </a:buClr>
              <a:buNone/>
            </a:pPr>
            <a:r>
              <a:rPr lang="en-US" sz="3200" b="1" dirty="0">
                <a:solidFill>
                  <a:srgbClr val="001236"/>
                </a:solidFill>
                <a:latin typeface="Calibri" panose="020F0502020204030204" pitchFamily="34" charset="0"/>
                <a:cs typeface="Calibri" panose="020F0502020204030204" pitchFamily="34" charset="0"/>
              </a:rPr>
              <a:t>ages 18 or older </a:t>
            </a:r>
            <a:r>
              <a:rPr lang="en-US" b="1" dirty="0">
                <a:solidFill>
                  <a:srgbClr val="001236"/>
                </a:solidFill>
                <a:latin typeface="Calibri" panose="020F0502020204030204" pitchFamily="34" charset="0"/>
                <a:cs typeface="Calibri" panose="020F0502020204030204" pitchFamily="34" charset="0"/>
              </a:rPr>
              <a:t>(</a:t>
            </a:r>
            <a:r>
              <a:rPr lang="en-US" b="1" dirty="0">
                <a:solidFill>
                  <a:srgbClr val="0070C0"/>
                </a:solidFill>
                <a:latin typeface="Calibri" panose="020F0502020204030204" pitchFamily="34" charset="0"/>
                <a:cs typeface="Calibri" panose="020F0502020204030204" pitchFamily="34" charset="0"/>
              </a:rPr>
              <a:t>7.3%</a:t>
            </a:r>
            <a:r>
              <a:rPr lang="en-US" b="1" dirty="0">
                <a:solidFill>
                  <a:srgbClr val="001236"/>
                </a:solidFill>
                <a:latin typeface="Calibri" panose="020F0502020204030204" pitchFamily="34" charset="0"/>
                <a:cs typeface="Calibri" panose="020F0502020204030204" pitchFamily="34" charset="0"/>
              </a:rPr>
              <a:t>)</a:t>
            </a:r>
            <a:endParaRPr lang="en-US" baseline="30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5BB0771-6A88-4CD5-9EFB-F4A8D105DEA3}"/>
              </a:ext>
            </a:extLst>
          </p:cNvPr>
          <p:cNvSpPr txBox="1"/>
          <p:nvPr/>
        </p:nvSpPr>
        <p:spPr>
          <a:xfrm>
            <a:off x="4024200" y="6487879"/>
            <a:ext cx="5634171" cy="338554"/>
          </a:xfrm>
          <a:prstGeom prst="rect">
            <a:avLst/>
          </a:prstGeom>
          <a:noFill/>
        </p:spPr>
        <p:txBody>
          <a:bodyPr wrap="none" rtlCol="0">
            <a:spAutoFit/>
          </a:bodyPr>
          <a:lstStyle/>
          <a:p>
            <a:pPr algn="ctr"/>
            <a:r>
              <a:rPr lang="en-US" sz="1600" b="1" dirty="0">
                <a:latin typeface="Calibri" panose="020F0502020204030204" pitchFamily="34" charset="0"/>
                <a:cs typeface="Calibri" panose="020F0502020204030204" pitchFamily="34" charset="0"/>
              </a:rPr>
              <a:t>SAMHSA Center for Health Statistics and Quality, NSDUH 2019 </a:t>
            </a:r>
          </a:p>
        </p:txBody>
      </p:sp>
      <p:sp>
        <p:nvSpPr>
          <p:cNvPr id="5" name="Oval 4">
            <a:extLst>
              <a:ext uri="{FF2B5EF4-FFF2-40B4-BE49-F238E27FC236}">
                <a16:creationId xmlns:a16="http://schemas.microsoft.com/office/drawing/2014/main" id="{B2C8C76A-E6D9-424B-B51C-B7E6215DBC72}"/>
              </a:ext>
              <a:ext uri="{C183D7F6-B498-43B3-948B-1728B52AA6E4}">
                <adec:decorative xmlns:adec="http://schemas.microsoft.com/office/drawing/2017/decorative" val="1"/>
              </a:ext>
            </a:extLst>
          </p:cNvPr>
          <p:cNvSpPr/>
          <p:nvPr/>
        </p:nvSpPr>
        <p:spPr>
          <a:xfrm>
            <a:off x="1780673" y="1390826"/>
            <a:ext cx="1046746" cy="6531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13F9FA-0317-40DA-8A68-2AC2F6EE7B59}"/>
              </a:ext>
              <a:ext uri="{C183D7F6-B498-43B3-948B-1728B52AA6E4}">
                <adec:decorative xmlns:adec="http://schemas.microsoft.com/office/drawing/2017/decorative" val="1"/>
              </a:ext>
            </a:extLst>
          </p:cNvPr>
          <p:cNvSpPr/>
          <p:nvPr/>
        </p:nvSpPr>
        <p:spPr>
          <a:xfrm>
            <a:off x="1792705" y="3407275"/>
            <a:ext cx="1046746" cy="6531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group of people">
            <a:extLst>
              <a:ext uri="{FF2B5EF4-FFF2-40B4-BE49-F238E27FC236}">
                <a16:creationId xmlns:a16="http://schemas.microsoft.com/office/drawing/2014/main" id="{305AC7AA-7FB1-4857-B0DD-182FCBC26DB7}"/>
              </a:ext>
            </a:extLst>
          </p:cNvPr>
          <p:cNvPicPr>
            <a:picLocks noGrp="1" noChangeAspect="1"/>
          </p:cNvPicPr>
          <p:nvPr>
            <p:ph sz="half" idx="2"/>
          </p:nvPr>
        </p:nvPicPr>
        <p:blipFill>
          <a:blip r:embed="rId3"/>
          <a:stretch>
            <a:fillRect/>
          </a:stretch>
        </p:blipFill>
        <p:spPr>
          <a:xfrm>
            <a:off x="9309586" y="-6873"/>
            <a:ext cx="2882414" cy="1919894"/>
          </a:xfrm>
          <a:prstGeom prst="rect">
            <a:avLst/>
          </a:prstGeom>
        </p:spPr>
      </p:pic>
    </p:spTree>
    <p:extLst>
      <p:ext uri="{BB962C8B-B14F-4D97-AF65-F5344CB8AC3E}">
        <p14:creationId xmlns:p14="http://schemas.microsoft.com/office/powerpoint/2010/main" val="298618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ottle of pills">
            <a:extLst>
              <a:ext uri="{FF2B5EF4-FFF2-40B4-BE49-F238E27FC236}">
                <a16:creationId xmlns:a16="http://schemas.microsoft.com/office/drawing/2014/main" id="{AD6D8A32-86F4-436D-B914-91823B5547BF}"/>
              </a:ext>
            </a:extLst>
          </p:cNvPr>
          <p:cNvPicPr>
            <a:picLocks noGrp="1" noChangeAspect="1"/>
          </p:cNvPicPr>
          <p:nvPr>
            <p:ph sz="half" idx="2"/>
          </p:nvPr>
        </p:nvPicPr>
        <p:blipFill>
          <a:blip r:embed="rId3"/>
          <a:stretch>
            <a:fillRect/>
          </a:stretch>
        </p:blipFill>
        <p:spPr>
          <a:xfrm>
            <a:off x="9887043" y="87550"/>
            <a:ext cx="2220733" cy="1993913"/>
          </a:xfrm>
          <a:prstGeom prst="rect">
            <a:avLst/>
          </a:prstGeom>
        </p:spPr>
      </p:pic>
      <p:sp>
        <p:nvSpPr>
          <p:cNvPr id="2" name="Title 1">
            <a:extLst>
              <a:ext uri="{FF2B5EF4-FFF2-40B4-BE49-F238E27FC236}">
                <a16:creationId xmlns:a16="http://schemas.microsoft.com/office/drawing/2014/main" id="{452083D5-6F6A-44E4-BABC-BFD490AEDB99}"/>
              </a:ext>
            </a:extLst>
          </p:cNvPr>
          <p:cNvSpPr>
            <a:spLocks noGrp="1"/>
          </p:cNvSpPr>
          <p:nvPr>
            <p:ph type="title"/>
          </p:nvPr>
        </p:nvSpPr>
        <p:spPr>
          <a:xfrm>
            <a:off x="347861" y="444118"/>
            <a:ext cx="9193182" cy="1037524"/>
          </a:xfrm>
        </p:spPr>
        <p:txBody>
          <a:bodyPr>
            <a:normAutofit/>
          </a:bodyPr>
          <a:lstStyle/>
          <a:p>
            <a:r>
              <a:rPr lang="en-US" sz="3600" b="1" dirty="0">
                <a:solidFill>
                  <a:schemeClr val="tx1">
                    <a:lumMod val="75000"/>
                    <a:lumOff val="25000"/>
                  </a:schemeClr>
                </a:solidFill>
                <a:latin typeface="+mn-lt"/>
              </a:rPr>
              <a:t>Treatment of AUDs in the US</a:t>
            </a:r>
          </a:p>
        </p:txBody>
      </p:sp>
      <p:sp>
        <p:nvSpPr>
          <p:cNvPr id="3" name="Content Placeholder 2">
            <a:extLst>
              <a:ext uri="{FF2B5EF4-FFF2-40B4-BE49-F238E27FC236}">
                <a16:creationId xmlns:a16="http://schemas.microsoft.com/office/drawing/2014/main" id="{0DB2102E-534C-4D6D-B7CE-536D210BA3F8}"/>
              </a:ext>
            </a:extLst>
          </p:cNvPr>
          <p:cNvSpPr>
            <a:spLocks noGrp="1"/>
          </p:cNvSpPr>
          <p:nvPr>
            <p:ph sz="half" idx="1"/>
          </p:nvPr>
        </p:nvSpPr>
        <p:spPr>
          <a:xfrm>
            <a:off x="347861" y="1601957"/>
            <a:ext cx="11759916" cy="4377738"/>
          </a:xfrm>
        </p:spPr>
        <p:txBody>
          <a:bodyPr>
            <a:normAutofit/>
          </a:bodyPr>
          <a:lstStyle/>
          <a:p>
            <a:pPr marL="349250" indent="-349250">
              <a:spcAft>
                <a:spcPts val="0"/>
              </a:spcAft>
              <a:buClr>
                <a:srgbClr val="0070C0"/>
              </a:buClr>
            </a:pPr>
            <a:r>
              <a:rPr lang="en-US" b="1" dirty="0">
                <a:solidFill>
                  <a:srgbClr val="0070C0"/>
                </a:solidFill>
                <a:latin typeface="Calibri" panose="020F0502020204030204" pitchFamily="34" charset="0"/>
                <a:cs typeface="Calibri" panose="020F0502020204030204" pitchFamily="34" charset="0"/>
              </a:rPr>
              <a:t>Less than 4%</a:t>
            </a:r>
            <a:r>
              <a:rPr lang="en-US" sz="2800" b="1" dirty="0">
                <a:solidFill>
                  <a:srgbClr val="0070C0"/>
                </a:solidFill>
                <a:latin typeface="Calibri" panose="020F0502020204030204" pitchFamily="34" charset="0"/>
                <a:cs typeface="Calibri" panose="020F0502020204030204" pitchFamily="34" charset="0"/>
              </a:rPr>
              <a:t> </a:t>
            </a:r>
            <a:r>
              <a:rPr lang="en-US" sz="2800" b="1" dirty="0">
                <a:solidFill>
                  <a:srgbClr val="001236"/>
                </a:solidFill>
                <a:latin typeface="Calibri" panose="020F0502020204030204" pitchFamily="34" charset="0"/>
                <a:cs typeface="Calibri" panose="020F0502020204030204" pitchFamily="34" charset="0"/>
              </a:rPr>
              <a:t>of people with AUD were prescribed a </a:t>
            </a:r>
          </a:p>
          <a:p>
            <a:pPr marL="349250" indent="0">
              <a:spcAft>
                <a:spcPts val="0"/>
              </a:spcAft>
              <a:buClr>
                <a:srgbClr val="0070C0"/>
              </a:buClr>
              <a:buNone/>
            </a:pPr>
            <a:r>
              <a:rPr lang="en-US" sz="2800" b="1" dirty="0">
                <a:solidFill>
                  <a:srgbClr val="001236"/>
                </a:solidFill>
                <a:latin typeface="Calibri" panose="020F0502020204030204" pitchFamily="34" charset="0"/>
                <a:cs typeface="Calibri" panose="020F0502020204030204" pitchFamily="34" charset="0"/>
              </a:rPr>
              <a:t>medication approved by the U.S. Food and Drug Administration (FDA) </a:t>
            </a:r>
          </a:p>
          <a:p>
            <a:pPr marL="349250" indent="0">
              <a:spcAft>
                <a:spcPts val="1200"/>
              </a:spcAft>
              <a:buClr>
                <a:srgbClr val="0070C0"/>
              </a:buClr>
              <a:buNone/>
            </a:pPr>
            <a:r>
              <a:rPr lang="en-US" sz="2800" b="1" dirty="0">
                <a:solidFill>
                  <a:srgbClr val="001236"/>
                </a:solidFill>
                <a:latin typeface="Calibri" panose="020F0502020204030204" pitchFamily="34" charset="0"/>
                <a:cs typeface="Calibri" panose="020F0502020204030204" pitchFamily="34" charset="0"/>
              </a:rPr>
              <a:t>to treat their disorder </a:t>
            </a:r>
            <a:r>
              <a:rPr lang="en-US" sz="1600" b="1" dirty="0">
                <a:solidFill>
                  <a:srgbClr val="001236"/>
                </a:solidFill>
                <a:latin typeface="Calibri" panose="020F0502020204030204" pitchFamily="34" charset="0"/>
                <a:cs typeface="Calibri" panose="020F0502020204030204" pitchFamily="34" charset="0"/>
              </a:rPr>
              <a:t>(Mark et al., 2009)</a:t>
            </a:r>
          </a:p>
          <a:p>
            <a:pPr marL="349250" indent="-349250">
              <a:spcAft>
                <a:spcPts val="1200"/>
              </a:spcAft>
              <a:buClr>
                <a:srgbClr val="0070C0"/>
              </a:buClr>
            </a:pPr>
            <a:r>
              <a:rPr lang="en-US" sz="2800" b="1" dirty="0">
                <a:solidFill>
                  <a:srgbClr val="001236"/>
                </a:solidFill>
                <a:latin typeface="Calibri" panose="020F0502020204030204" pitchFamily="34" charset="0"/>
                <a:cs typeface="Calibri" panose="020F0502020204030204" pitchFamily="34" charset="0"/>
              </a:rPr>
              <a:t>Medications include: Acamprosate; Disulfiram; Oral Naltrexone; and Extended Release Naltrexone </a:t>
            </a:r>
            <a:r>
              <a:rPr lang="en-US" sz="1600" b="1" dirty="0">
                <a:solidFill>
                  <a:srgbClr val="001236"/>
                </a:solidFill>
                <a:latin typeface="Calibri" panose="020F0502020204030204" pitchFamily="34" charset="0"/>
                <a:cs typeface="Calibri" panose="020F0502020204030204" pitchFamily="34" charset="0"/>
              </a:rPr>
              <a:t>(Medications for the Treatment of AUD, SAMHSA, 2015)</a:t>
            </a:r>
          </a:p>
          <a:p>
            <a:pPr marL="349250" indent="-349250">
              <a:spcAft>
                <a:spcPts val="1200"/>
              </a:spcAft>
              <a:buClr>
                <a:srgbClr val="0070C0"/>
              </a:buClr>
            </a:pPr>
            <a:r>
              <a:rPr lang="en-US" sz="2800" b="1" dirty="0">
                <a:solidFill>
                  <a:srgbClr val="001236"/>
                </a:solidFill>
                <a:latin typeface="Calibri" panose="020F0502020204030204" pitchFamily="34" charset="0"/>
                <a:cs typeface="Calibri" panose="020F0502020204030204" pitchFamily="34" charset="0"/>
              </a:rPr>
              <a:t>People with AUD were more likely to seek care from a primary care physician for an alcohol-related medical problem, rather than specifically for drinking too much alcohol </a:t>
            </a:r>
            <a:r>
              <a:rPr lang="en-US" sz="1600" b="1" dirty="0">
                <a:solidFill>
                  <a:srgbClr val="001236"/>
                </a:solidFill>
                <a:latin typeface="Calibri" panose="020F0502020204030204" pitchFamily="34" charset="0"/>
                <a:cs typeface="Calibri" panose="020F0502020204030204" pitchFamily="34" charset="0"/>
              </a:rPr>
              <a:t>(Rehm et al., 2016; O’Connor, Nyquist, &amp; McLellan, 2011)</a:t>
            </a:r>
            <a:endParaRPr lang="en-US" sz="1800" b="1" dirty="0">
              <a:solidFill>
                <a:srgbClr val="00123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874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mergency room entrance">
            <a:extLst>
              <a:ext uri="{FF2B5EF4-FFF2-40B4-BE49-F238E27FC236}">
                <a16:creationId xmlns:a16="http://schemas.microsoft.com/office/drawing/2014/main" id="{224E0492-77A3-49C6-B35B-891C87F29544}"/>
              </a:ext>
            </a:extLst>
          </p:cNvPr>
          <p:cNvPicPr>
            <a:picLocks noGrp="1" noChangeAspect="1"/>
          </p:cNvPicPr>
          <p:nvPr>
            <p:ph sz="half" idx="2"/>
          </p:nvPr>
        </p:nvPicPr>
        <p:blipFill>
          <a:blip r:embed="rId3"/>
          <a:stretch>
            <a:fillRect/>
          </a:stretch>
        </p:blipFill>
        <p:spPr>
          <a:xfrm>
            <a:off x="9637295" y="4524301"/>
            <a:ext cx="2491137" cy="2261507"/>
          </a:xfrm>
          <a:prstGeom prst="rect">
            <a:avLst/>
          </a:prstGeom>
        </p:spPr>
      </p:pic>
      <p:sp>
        <p:nvSpPr>
          <p:cNvPr id="2" name="Title 1">
            <a:extLst>
              <a:ext uri="{FF2B5EF4-FFF2-40B4-BE49-F238E27FC236}">
                <a16:creationId xmlns:a16="http://schemas.microsoft.com/office/drawing/2014/main" id="{02A08BEB-65C6-45F9-96F4-5078355524BD}"/>
              </a:ext>
            </a:extLst>
          </p:cNvPr>
          <p:cNvSpPr>
            <a:spLocks noGrp="1"/>
          </p:cNvSpPr>
          <p:nvPr>
            <p:ph type="title"/>
          </p:nvPr>
        </p:nvSpPr>
        <p:spPr>
          <a:xfrm>
            <a:off x="248652" y="160588"/>
            <a:ext cx="8943474" cy="1090696"/>
          </a:xfrm>
        </p:spPr>
        <p:txBody>
          <a:bodyPr>
            <a:normAutofit/>
          </a:bodyPr>
          <a:lstStyle/>
          <a:p>
            <a:r>
              <a:rPr lang="en-US" sz="3600" b="1" dirty="0">
                <a:solidFill>
                  <a:schemeClr val="tx1">
                    <a:lumMod val="75000"/>
                    <a:lumOff val="25000"/>
                  </a:schemeClr>
                </a:solidFill>
                <a:latin typeface="+mn-lt"/>
              </a:rPr>
              <a:t>Alcohol-Related Emergencies &amp; Deaths in US</a:t>
            </a:r>
          </a:p>
        </p:txBody>
      </p:sp>
      <p:sp>
        <p:nvSpPr>
          <p:cNvPr id="3" name="Content Placeholder 2">
            <a:extLst>
              <a:ext uri="{FF2B5EF4-FFF2-40B4-BE49-F238E27FC236}">
                <a16:creationId xmlns:a16="http://schemas.microsoft.com/office/drawing/2014/main" id="{360A1A65-8B1B-48C5-B0C3-24D12C110649}"/>
              </a:ext>
            </a:extLst>
          </p:cNvPr>
          <p:cNvSpPr>
            <a:spLocks noGrp="1"/>
          </p:cNvSpPr>
          <p:nvPr>
            <p:ph sz="half" idx="1"/>
          </p:nvPr>
        </p:nvSpPr>
        <p:spPr>
          <a:xfrm>
            <a:off x="248652" y="1070812"/>
            <a:ext cx="11181348" cy="5125451"/>
          </a:xfrm>
        </p:spPr>
        <p:txBody>
          <a:bodyPr>
            <a:normAutofit/>
          </a:bodyPr>
          <a:lstStyle/>
          <a:p>
            <a:pPr marL="288925" indent="-288925">
              <a:lnSpc>
                <a:spcPct val="100000"/>
              </a:lnSpc>
              <a:spcBef>
                <a:spcPts val="0"/>
              </a:spcBef>
              <a:spcAft>
                <a:spcPts val="600"/>
              </a:spcAft>
              <a:buClr>
                <a:srgbClr val="0070C0"/>
              </a:buClr>
              <a:buSzPct val="80000"/>
            </a:pPr>
            <a:r>
              <a:rPr lang="en-US" b="1" dirty="0">
                <a:solidFill>
                  <a:srgbClr val="001236"/>
                </a:solidFill>
              </a:rPr>
              <a:t>The rate of all alcohol-related ED visits increased </a:t>
            </a:r>
            <a:r>
              <a:rPr lang="en-US" sz="3200" b="1" dirty="0">
                <a:solidFill>
                  <a:srgbClr val="0070C0"/>
                </a:solidFill>
              </a:rPr>
              <a:t>47% </a:t>
            </a:r>
            <a:r>
              <a:rPr lang="en-US" b="1" dirty="0">
                <a:solidFill>
                  <a:srgbClr val="0070C0"/>
                </a:solidFill>
              </a:rPr>
              <a:t>between</a:t>
            </a:r>
            <a:r>
              <a:rPr lang="en-US" sz="3200" b="1" dirty="0">
                <a:solidFill>
                  <a:srgbClr val="0070C0"/>
                </a:solidFill>
              </a:rPr>
              <a:t> 2006-2014</a:t>
            </a:r>
            <a:r>
              <a:rPr lang="en-US" sz="3200" b="1" dirty="0">
                <a:solidFill>
                  <a:srgbClr val="001236"/>
                </a:solidFill>
              </a:rPr>
              <a:t> </a:t>
            </a:r>
            <a:r>
              <a:rPr lang="en-US" b="1" dirty="0">
                <a:solidFill>
                  <a:srgbClr val="001236"/>
                </a:solidFill>
              </a:rPr>
              <a:t>which translates to an average annual increase of </a:t>
            </a:r>
            <a:r>
              <a:rPr lang="en-US" sz="3200" b="1" dirty="0">
                <a:solidFill>
                  <a:srgbClr val="0070C0"/>
                </a:solidFill>
              </a:rPr>
              <a:t>210,000</a:t>
            </a:r>
            <a:r>
              <a:rPr lang="en-US" b="1" dirty="0">
                <a:solidFill>
                  <a:srgbClr val="001236"/>
                </a:solidFill>
              </a:rPr>
              <a:t> alcohol-related ED visits </a:t>
            </a:r>
            <a:r>
              <a:rPr lang="en-US" sz="1600" b="1" dirty="0">
                <a:solidFill>
                  <a:srgbClr val="001236"/>
                </a:solidFill>
              </a:rPr>
              <a:t>(White et al., 2018)</a:t>
            </a:r>
          </a:p>
          <a:p>
            <a:pPr marL="288925" indent="-288925">
              <a:lnSpc>
                <a:spcPct val="100000"/>
              </a:lnSpc>
              <a:spcBef>
                <a:spcPts val="0"/>
              </a:spcBef>
              <a:spcAft>
                <a:spcPts val="600"/>
              </a:spcAft>
              <a:buClr>
                <a:srgbClr val="0070C0"/>
              </a:buClr>
              <a:buSzPct val="80000"/>
            </a:pPr>
            <a:r>
              <a:rPr lang="en-US" b="1" dirty="0">
                <a:solidFill>
                  <a:srgbClr val="001236"/>
                </a:solidFill>
              </a:rPr>
              <a:t>Alcohol contributes to about </a:t>
            </a:r>
            <a:r>
              <a:rPr lang="en-US" sz="3200" b="1" dirty="0">
                <a:solidFill>
                  <a:srgbClr val="0070C0"/>
                </a:solidFill>
              </a:rPr>
              <a:t>18.5% of ED visits </a:t>
            </a:r>
            <a:r>
              <a:rPr lang="en-US" b="1" dirty="0">
                <a:solidFill>
                  <a:srgbClr val="0070C0"/>
                </a:solidFill>
              </a:rPr>
              <a:t>and</a:t>
            </a:r>
            <a:r>
              <a:rPr lang="en-US" sz="3200" b="1" dirty="0">
                <a:solidFill>
                  <a:srgbClr val="0070C0"/>
                </a:solidFill>
              </a:rPr>
              <a:t> 22.1% of overdose deaths related to prescription opioids </a:t>
            </a:r>
            <a:r>
              <a:rPr lang="en-US" sz="1600" b="1" dirty="0">
                <a:solidFill>
                  <a:srgbClr val="001236"/>
                </a:solidFill>
              </a:rPr>
              <a:t>(Jones et al., 2014)</a:t>
            </a:r>
          </a:p>
          <a:p>
            <a:pPr marL="288925" indent="-288925">
              <a:lnSpc>
                <a:spcPct val="100000"/>
              </a:lnSpc>
              <a:spcBef>
                <a:spcPts val="0"/>
              </a:spcBef>
              <a:buClr>
                <a:srgbClr val="0070C0"/>
              </a:buClr>
              <a:buSzPct val="80000"/>
            </a:pPr>
            <a:r>
              <a:rPr lang="en-US" b="1" dirty="0">
                <a:solidFill>
                  <a:srgbClr val="001236"/>
                </a:solidFill>
              </a:rPr>
              <a:t>An estimated </a:t>
            </a:r>
            <a:r>
              <a:rPr lang="en-US" sz="3200" b="1" dirty="0">
                <a:solidFill>
                  <a:srgbClr val="0070C0"/>
                </a:solidFill>
              </a:rPr>
              <a:t>95,000 people</a:t>
            </a:r>
            <a:r>
              <a:rPr lang="en-US" b="1" dirty="0">
                <a:solidFill>
                  <a:srgbClr val="0070C0"/>
                </a:solidFill>
              </a:rPr>
              <a:t> </a:t>
            </a:r>
            <a:r>
              <a:rPr lang="en-US" b="1" dirty="0">
                <a:solidFill>
                  <a:srgbClr val="001236"/>
                </a:solidFill>
              </a:rPr>
              <a:t>die from alcohol-related causes annually </a:t>
            </a:r>
          </a:p>
          <a:p>
            <a:pPr marL="288925" indent="0">
              <a:lnSpc>
                <a:spcPct val="100000"/>
              </a:lnSpc>
              <a:spcBef>
                <a:spcPts val="0"/>
              </a:spcBef>
              <a:spcAft>
                <a:spcPts val="600"/>
              </a:spcAft>
              <a:buClr>
                <a:srgbClr val="0070C0"/>
              </a:buClr>
              <a:buSzPct val="80000"/>
              <a:buNone/>
            </a:pPr>
            <a:r>
              <a:rPr lang="en-US" sz="1600" b="1" dirty="0">
                <a:solidFill>
                  <a:srgbClr val="001236"/>
                </a:solidFill>
              </a:rPr>
              <a:t>(CDC, 2020)</a:t>
            </a:r>
            <a:r>
              <a:rPr lang="en-US" sz="1800" b="1" dirty="0">
                <a:solidFill>
                  <a:srgbClr val="001236"/>
                </a:solidFill>
              </a:rPr>
              <a:t> </a:t>
            </a:r>
          </a:p>
          <a:p>
            <a:pPr marL="288925" indent="-288925">
              <a:lnSpc>
                <a:spcPct val="100000"/>
              </a:lnSpc>
              <a:spcBef>
                <a:spcPts val="0"/>
              </a:spcBef>
              <a:buClr>
                <a:srgbClr val="0070C0"/>
              </a:buClr>
              <a:buSzPct val="80000"/>
            </a:pPr>
            <a:r>
              <a:rPr lang="en-US" b="1" dirty="0">
                <a:solidFill>
                  <a:srgbClr val="001236"/>
                </a:solidFill>
              </a:rPr>
              <a:t>Alcohol is the </a:t>
            </a:r>
            <a:r>
              <a:rPr lang="en-US" sz="3200" b="1" dirty="0">
                <a:solidFill>
                  <a:srgbClr val="0070C0"/>
                </a:solidFill>
              </a:rPr>
              <a:t>third-leading preventable cause of death </a:t>
            </a:r>
          </a:p>
          <a:p>
            <a:pPr marL="288925" indent="0">
              <a:lnSpc>
                <a:spcPct val="100000"/>
              </a:lnSpc>
              <a:spcBef>
                <a:spcPts val="0"/>
              </a:spcBef>
              <a:buClr>
                <a:srgbClr val="0070C0"/>
              </a:buClr>
              <a:buSzPct val="80000"/>
              <a:buNone/>
            </a:pPr>
            <a:r>
              <a:rPr lang="en-US" b="1" dirty="0">
                <a:solidFill>
                  <a:srgbClr val="001236"/>
                </a:solidFill>
              </a:rPr>
              <a:t>in the United States The first is tobacco, and the second is </a:t>
            </a:r>
          </a:p>
          <a:p>
            <a:pPr marL="288925" indent="0">
              <a:lnSpc>
                <a:spcPct val="100000"/>
              </a:lnSpc>
              <a:spcBef>
                <a:spcPts val="0"/>
              </a:spcBef>
              <a:buClr>
                <a:srgbClr val="0070C0"/>
              </a:buClr>
              <a:buSzPct val="80000"/>
              <a:buNone/>
            </a:pPr>
            <a:r>
              <a:rPr lang="en-US" b="1" dirty="0">
                <a:solidFill>
                  <a:srgbClr val="001236"/>
                </a:solidFill>
              </a:rPr>
              <a:t>poor diet and physical inactivity </a:t>
            </a:r>
            <a:r>
              <a:rPr lang="en-US" sz="1600" b="1" dirty="0">
                <a:solidFill>
                  <a:srgbClr val="001236"/>
                </a:solidFill>
              </a:rPr>
              <a:t>(</a:t>
            </a:r>
            <a:r>
              <a:rPr lang="en-US" sz="1600" b="1" dirty="0" err="1"/>
              <a:t>Mokdad</a:t>
            </a:r>
            <a:r>
              <a:rPr lang="en-US" sz="1600" b="1" dirty="0"/>
              <a:t> et al., 2004)</a:t>
            </a:r>
            <a:endParaRPr lang="en-US" sz="1600" b="1" dirty="0">
              <a:solidFill>
                <a:srgbClr val="001236"/>
              </a:solidFill>
            </a:endParaRPr>
          </a:p>
          <a:p>
            <a:pPr marL="0" indent="0">
              <a:buNone/>
            </a:pPr>
            <a:endParaRPr lang="en-US" dirty="0"/>
          </a:p>
        </p:txBody>
      </p:sp>
    </p:spTree>
    <p:extLst>
      <p:ext uri="{BB962C8B-B14F-4D97-AF65-F5344CB8AC3E}">
        <p14:creationId xmlns:p14="http://schemas.microsoft.com/office/powerpoint/2010/main" val="1852347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F3E7-DA7D-4871-A5C5-0624C14BD6E9}"/>
              </a:ext>
            </a:extLst>
          </p:cNvPr>
          <p:cNvSpPr>
            <a:spLocks noGrp="1"/>
          </p:cNvSpPr>
          <p:nvPr>
            <p:ph type="title"/>
          </p:nvPr>
        </p:nvSpPr>
        <p:spPr>
          <a:xfrm>
            <a:off x="838200" y="81546"/>
            <a:ext cx="10515600" cy="856917"/>
          </a:xfrm>
        </p:spPr>
        <p:txBody>
          <a:bodyPr>
            <a:normAutofit/>
          </a:bodyPr>
          <a:lstStyle/>
          <a:p>
            <a:pPr algn="ctr"/>
            <a:r>
              <a:rPr lang="en-US" sz="3600" b="1" dirty="0">
                <a:solidFill>
                  <a:schemeClr val="tx1">
                    <a:lumMod val="75000"/>
                    <a:lumOff val="25000"/>
                  </a:schemeClr>
                </a:solidFill>
                <a:latin typeface="+mn-lt"/>
              </a:rPr>
              <a:t>Alcohol-Related Chronic Illness &amp; Death in US</a:t>
            </a:r>
            <a:endParaRPr lang="en-US" sz="3600" dirty="0">
              <a:latin typeface="+mn-lt"/>
            </a:endParaRPr>
          </a:p>
        </p:txBody>
      </p:sp>
      <p:sp>
        <p:nvSpPr>
          <p:cNvPr id="3" name="Content Placeholder 2">
            <a:extLst>
              <a:ext uri="{FF2B5EF4-FFF2-40B4-BE49-F238E27FC236}">
                <a16:creationId xmlns:a16="http://schemas.microsoft.com/office/drawing/2014/main" id="{18710879-882D-4888-BE76-CFFD6814064A}"/>
              </a:ext>
            </a:extLst>
          </p:cNvPr>
          <p:cNvSpPr>
            <a:spLocks noGrp="1"/>
          </p:cNvSpPr>
          <p:nvPr>
            <p:ph sz="half" idx="1"/>
          </p:nvPr>
        </p:nvSpPr>
        <p:spPr>
          <a:xfrm>
            <a:off x="108275" y="938463"/>
            <a:ext cx="11975450" cy="5919537"/>
          </a:xfrm>
        </p:spPr>
        <p:txBody>
          <a:bodyPr>
            <a:normAutofit/>
          </a:bodyPr>
          <a:lstStyle/>
          <a:p>
            <a:pPr marL="0" indent="0">
              <a:lnSpc>
                <a:spcPct val="100000"/>
              </a:lnSpc>
              <a:spcBef>
                <a:spcPts val="0"/>
              </a:spcBef>
              <a:buClr>
                <a:srgbClr val="0070C0"/>
              </a:buClr>
              <a:buSzPct val="80000"/>
              <a:buNone/>
            </a:pPr>
            <a:r>
              <a:rPr lang="en-US" b="1" dirty="0">
                <a:solidFill>
                  <a:srgbClr val="001236"/>
                </a:solidFill>
              </a:rPr>
              <a:t>Between 2011 and 2015, the leading causes of alcohol-attributable deaths due to chronic conditions in the United States were</a:t>
            </a:r>
          </a:p>
          <a:p>
            <a:pPr lvl="1" indent="-336550">
              <a:lnSpc>
                <a:spcPct val="100000"/>
              </a:lnSpc>
              <a:spcBef>
                <a:spcPts val="0"/>
              </a:spcBef>
              <a:buClr>
                <a:srgbClr val="0070C0"/>
              </a:buClr>
              <a:buSzPct val="80000"/>
            </a:pPr>
            <a:r>
              <a:rPr lang="en-US" sz="2800" b="1" dirty="0">
                <a:solidFill>
                  <a:srgbClr val="001236"/>
                </a:solidFill>
              </a:rPr>
              <a:t>alcohol-associated liver disease</a:t>
            </a:r>
          </a:p>
          <a:p>
            <a:pPr lvl="1" indent="-336550">
              <a:lnSpc>
                <a:spcPct val="100000"/>
              </a:lnSpc>
              <a:spcBef>
                <a:spcPts val="0"/>
              </a:spcBef>
              <a:buClr>
                <a:srgbClr val="0070C0"/>
              </a:buClr>
              <a:buSzPct val="80000"/>
            </a:pPr>
            <a:r>
              <a:rPr lang="en-US" sz="2800" b="1" dirty="0">
                <a:solidFill>
                  <a:srgbClr val="001236"/>
                </a:solidFill>
              </a:rPr>
              <a:t>heart disease and stroke</a:t>
            </a:r>
          </a:p>
          <a:p>
            <a:pPr lvl="1" indent="-336550">
              <a:lnSpc>
                <a:spcPct val="100000"/>
              </a:lnSpc>
              <a:spcBef>
                <a:spcPts val="0"/>
              </a:spcBef>
              <a:buClr>
                <a:srgbClr val="0070C0"/>
              </a:buClr>
              <a:buSzPct val="80000"/>
            </a:pPr>
            <a:r>
              <a:rPr lang="en-US" sz="2800" b="1" dirty="0">
                <a:solidFill>
                  <a:srgbClr val="001236"/>
                </a:solidFill>
              </a:rPr>
              <a:t>unspecified liver cirrhosis</a:t>
            </a:r>
          </a:p>
          <a:p>
            <a:pPr lvl="1" indent="-336550">
              <a:lnSpc>
                <a:spcPct val="100000"/>
              </a:lnSpc>
              <a:spcBef>
                <a:spcPts val="0"/>
              </a:spcBef>
              <a:buClr>
                <a:srgbClr val="0070C0"/>
              </a:buClr>
              <a:buSzPct val="80000"/>
            </a:pPr>
            <a:r>
              <a:rPr lang="en-US" sz="2800" b="1" dirty="0">
                <a:solidFill>
                  <a:srgbClr val="001236"/>
                </a:solidFill>
              </a:rPr>
              <a:t>upper aerodigestive tract cancers</a:t>
            </a:r>
          </a:p>
          <a:p>
            <a:pPr lvl="1" indent="-336550">
              <a:lnSpc>
                <a:spcPct val="100000"/>
              </a:lnSpc>
              <a:spcBef>
                <a:spcPts val="0"/>
              </a:spcBef>
              <a:buClr>
                <a:srgbClr val="0070C0"/>
              </a:buClr>
              <a:buSzPct val="80000"/>
            </a:pPr>
            <a:r>
              <a:rPr lang="en-US" sz="2800" b="1" dirty="0">
                <a:solidFill>
                  <a:srgbClr val="001236"/>
                </a:solidFill>
              </a:rPr>
              <a:t>liver cancer</a:t>
            </a:r>
          </a:p>
          <a:p>
            <a:pPr lvl="1" indent="-336550">
              <a:lnSpc>
                <a:spcPct val="100000"/>
              </a:lnSpc>
              <a:spcBef>
                <a:spcPts val="0"/>
              </a:spcBef>
              <a:buClr>
                <a:srgbClr val="0070C0"/>
              </a:buClr>
              <a:buSzPct val="80000"/>
            </a:pPr>
            <a:r>
              <a:rPr lang="en-US" sz="2800" b="1" dirty="0">
                <a:solidFill>
                  <a:srgbClr val="001236"/>
                </a:solidFill>
              </a:rPr>
              <a:t>supraventricular cardiac dysrhythmia</a:t>
            </a:r>
          </a:p>
          <a:p>
            <a:pPr lvl="1" indent="-336550">
              <a:lnSpc>
                <a:spcPct val="100000"/>
              </a:lnSpc>
              <a:spcBef>
                <a:spcPts val="0"/>
              </a:spcBef>
              <a:buClr>
                <a:srgbClr val="0070C0"/>
              </a:buClr>
              <a:buSzPct val="80000"/>
            </a:pPr>
            <a:r>
              <a:rPr lang="en-US" sz="2800" b="1" dirty="0">
                <a:solidFill>
                  <a:srgbClr val="001236"/>
                </a:solidFill>
              </a:rPr>
              <a:t>breast cancer</a:t>
            </a:r>
          </a:p>
          <a:p>
            <a:pPr lvl="1" indent="-336550">
              <a:lnSpc>
                <a:spcPct val="100000"/>
              </a:lnSpc>
              <a:spcBef>
                <a:spcPts val="0"/>
              </a:spcBef>
              <a:buClr>
                <a:srgbClr val="0070C0"/>
              </a:buClr>
              <a:buSzPct val="80000"/>
            </a:pPr>
            <a:r>
              <a:rPr lang="en-US" sz="2800" b="1" dirty="0">
                <a:solidFill>
                  <a:srgbClr val="001236"/>
                </a:solidFill>
              </a:rPr>
              <a:t>hypertension</a:t>
            </a:r>
          </a:p>
          <a:p>
            <a:pPr marL="0" indent="0">
              <a:lnSpc>
                <a:spcPct val="100000"/>
              </a:lnSpc>
              <a:spcBef>
                <a:spcPts val="0"/>
              </a:spcBef>
              <a:buClr>
                <a:srgbClr val="0070C0"/>
              </a:buClr>
              <a:buSzPct val="80000"/>
              <a:buNone/>
            </a:pPr>
            <a:r>
              <a:rPr lang="en-US" sz="1600" b="1" dirty="0">
                <a:solidFill>
                  <a:srgbClr val="001236"/>
                </a:solidFill>
              </a:rPr>
              <a:t>(CDC, 2020)</a:t>
            </a:r>
          </a:p>
          <a:p>
            <a:pPr marL="0" indent="0">
              <a:lnSpc>
                <a:spcPct val="100000"/>
              </a:lnSpc>
              <a:spcBef>
                <a:spcPts val="0"/>
              </a:spcBef>
              <a:buClr>
                <a:srgbClr val="0070C0"/>
              </a:buClr>
              <a:buSzPct val="80000"/>
              <a:buNone/>
            </a:pPr>
            <a:endParaRPr lang="en-US" sz="1600" b="1" dirty="0">
              <a:solidFill>
                <a:srgbClr val="001236"/>
              </a:solidFill>
            </a:endParaRPr>
          </a:p>
          <a:p>
            <a:pPr marL="0" indent="0">
              <a:lnSpc>
                <a:spcPct val="100000"/>
              </a:lnSpc>
              <a:spcBef>
                <a:spcPts val="0"/>
              </a:spcBef>
              <a:buClr>
                <a:srgbClr val="0070C0"/>
              </a:buClr>
              <a:buSzPct val="80000"/>
              <a:buNone/>
            </a:pPr>
            <a:r>
              <a:rPr lang="en-US" b="1" dirty="0">
                <a:solidFill>
                  <a:srgbClr val="001236"/>
                </a:solidFill>
              </a:rPr>
              <a:t>In 2015, alcohol-impaired driving fatalities accounted for </a:t>
            </a:r>
            <a:r>
              <a:rPr lang="en-US" sz="3200" b="1" dirty="0">
                <a:solidFill>
                  <a:srgbClr val="0070C0"/>
                </a:solidFill>
              </a:rPr>
              <a:t>10,265</a:t>
            </a:r>
            <a:r>
              <a:rPr lang="en-US" b="1" dirty="0">
                <a:solidFill>
                  <a:srgbClr val="001236"/>
                </a:solidFill>
              </a:rPr>
              <a:t> deaths (</a:t>
            </a:r>
            <a:r>
              <a:rPr lang="en-US" b="1" dirty="0">
                <a:solidFill>
                  <a:srgbClr val="0070C0"/>
                </a:solidFill>
              </a:rPr>
              <a:t>29.0%</a:t>
            </a:r>
            <a:r>
              <a:rPr lang="en-US" b="1" dirty="0">
                <a:solidFill>
                  <a:srgbClr val="001236"/>
                </a:solidFill>
              </a:rPr>
              <a:t> of overall driving fatalities) </a:t>
            </a:r>
            <a:r>
              <a:rPr lang="en-US" sz="1600" b="1" dirty="0">
                <a:solidFill>
                  <a:srgbClr val="001236"/>
                </a:solidFill>
              </a:rPr>
              <a:t>(National Center for Statistics and Analysis, National Highway Traffic Safety Administration)</a:t>
            </a:r>
          </a:p>
        </p:txBody>
      </p:sp>
      <p:pic>
        <p:nvPicPr>
          <p:cNvPr id="6" name="Content Placeholder 5" descr="bottle of alcohol being poured into 3 glasses with labels disease, cancer, and death">
            <a:extLst>
              <a:ext uri="{FF2B5EF4-FFF2-40B4-BE49-F238E27FC236}">
                <a16:creationId xmlns:a16="http://schemas.microsoft.com/office/drawing/2014/main" id="{D09B9448-09C3-4671-986E-41FC98583D30}"/>
              </a:ext>
            </a:extLst>
          </p:cNvPr>
          <p:cNvPicPr>
            <a:picLocks noGrp="1" noChangeAspect="1"/>
          </p:cNvPicPr>
          <p:nvPr>
            <p:ph sz="half" idx="2"/>
          </p:nvPr>
        </p:nvPicPr>
        <p:blipFill>
          <a:blip r:embed="rId3"/>
          <a:stretch>
            <a:fillRect/>
          </a:stretch>
        </p:blipFill>
        <p:spPr>
          <a:xfrm>
            <a:off x="6701561" y="1989135"/>
            <a:ext cx="5382164" cy="3585705"/>
          </a:xfrm>
          <a:prstGeom prst="rect">
            <a:avLst/>
          </a:prstGeom>
        </p:spPr>
      </p:pic>
    </p:spTree>
    <p:extLst>
      <p:ext uri="{BB962C8B-B14F-4D97-AF65-F5344CB8AC3E}">
        <p14:creationId xmlns:p14="http://schemas.microsoft.com/office/powerpoint/2010/main" val="3403623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5B978-CF20-49ED-958E-4FC183B1605D}"/>
              </a:ext>
            </a:extLst>
          </p:cNvPr>
          <p:cNvSpPr>
            <a:spLocks noGrp="1"/>
          </p:cNvSpPr>
          <p:nvPr>
            <p:ph type="title"/>
          </p:nvPr>
        </p:nvSpPr>
        <p:spPr>
          <a:xfrm>
            <a:off x="236621" y="172078"/>
            <a:ext cx="10515600" cy="882984"/>
          </a:xfrm>
        </p:spPr>
        <p:txBody>
          <a:bodyPr>
            <a:normAutofit/>
          </a:bodyPr>
          <a:lstStyle/>
          <a:p>
            <a:r>
              <a:rPr lang="en-US" sz="3600" b="1" dirty="0">
                <a:latin typeface="+mn-lt"/>
              </a:rPr>
              <a:t>Economic Burden of Alcohol in the US</a:t>
            </a:r>
          </a:p>
        </p:txBody>
      </p:sp>
      <p:sp>
        <p:nvSpPr>
          <p:cNvPr id="3" name="Content Placeholder 2">
            <a:extLst>
              <a:ext uri="{FF2B5EF4-FFF2-40B4-BE49-F238E27FC236}">
                <a16:creationId xmlns:a16="http://schemas.microsoft.com/office/drawing/2014/main" id="{E63EA4E3-9844-4297-BBEE-30BEC3DC78DA}"/>
              </a:ext>
            </a:extLst>
          </p:cNvPr>
          <p:cNvSpPr>
            <a:spLocks noGrp="1"/>
          </p:cNvSpPr>
          <p:nvPr>
            <p:ph sz="half" idx="1"/>
          </p:nvPr>
        </p:nvSpPr>
        <p:spPr>
          <a:xfrm>
            <a:off x="236621" y="1154948"/>
            <a:ext cx="10868526" cy="4788193"/>
          </a:xfrm>
        </p:spPr>
        <p:txBody>
          <a:bodyPr>
            <a:normAutofit/>
          </a:bodyPr>
          <a:lstStyle/>
          <a:p>
            <a:pPr marL="349250" indent="-349250">
              <a:lnSpc>
                <a:spcPct val="100000"/>
              </a:lnSpc>
              <a:spcBef>
                <a:spcPts val="0"/>
              </a:spcBef>
              <a:buClr>
                <a:srgbClr val="0070C0"/>
              </a:buClr>
              <a:buSzPct val="80000"/>
            </a:pPr>
            <a:r>
              <a:rPr lang="en-US" sz="3200" b="1" dirty="0"/>
              <a:t>In 2010, alcohol misuse cost the US $249.0 billion, </a:t>
            </a:r>
          </a:p>
          <a:p>
            <a:pPr marL="349250" indent="0">
              <a:lnSpc>
                <a:spcPct val="100000"/>
              </a:lnSpc>
              <a:spcBef>
                <a:spcPts val="0"/>
              </a:spcBef>
              <a:buClr>
                <a:srgbClr val="0070C0"/>
              </a:buClr>
              <a:buSzPct val="80000"/>
              <a:buNone/>
            </a:pPr>
            <a:r>
              <a:rPr lang="en-US" sz="3200" b="1" dirty="0"/>
              <a:t>with over 70% attributed to lost productivity and </a:t>
            </a:r>
          </a:p>
          <a:p>
            <a:pPr marL="349250" indent="0">
              <a:lnSpc>
                <a:spcPct val="100000"/>
              </a:lnSpc>
              <a:spcBef>
                <a:spcPts val="0"/>
              </a:spcBef>
              <a:spcAft>
                <a:spcPts val="600"/>
              </a:spcAft>
              <a:buClr>
                <a:srgbClr val="0070C0"/>
              </a:buClr>
              <a:buSzPct val="80000"/>
              <a:buNone/>
            </a:pPr>
            <a:r>
              <a:rPr lang="en-US" sz="3200" b="1" dirty="0"/>
              <a:t>a little over 10% related to health care costs.</a:t>
            </a:r>
          </a:p>
          <a:p>
            <a:pPr marL="349250" indent="-349250">
              <a:lnSpc>
                <a:spcPct val="100000"/>
              </a:lnSpc>
              <a:spcBef>
                <a:spcPts val="0"/>
              </a:spcBef>
              <a:buClr>
                <a:srgbClr val="0070C0"/>
              </a:buClr>
              <a:buSzPct val="80000"/>
            </a:pPr>
            <a:r>
              <a:rPr lang="en-US" sz="3200" b="1" dirty="0"/>
              <a:t>Three-quarters of the total cost of alcohol misuse </a:t>
            </a:r>
          </a:p>
          <a:p>
            <a:pPr marL="0" indent="0">
              <a:lnSpc>
                <a:spcPct val="100000"/>
              </a:lnSpc>
              <a:spcBef>
                <a:spcPts val="0"/>
              </a:spcBef>
              <a:spcAft>
                <a:spcPts val="600"/>
              </a:spcAft>
              <a:buClr>
                <a:srgbClr val="0070C0"/>
              </a:buClr>
              <a:buSzPct val="80000"/>
              <a:buNone/>
              <a:tabLst>
                <a:tab pos="341313" algn="l"/>
              </a:tabLst>
            </a:pPr>
            <a:r>
              <a:rPr lang="en-US" sz="3200" b="1" dirty="0"/>
              <a:t>	is related to binge drinking</a:t>
            </a:r>
          </a:p>
          <a:p>
            <a:pPr marL="349250" indent="-349250">
              <a:lnSpc>
                <a:spcPct val="100000"/>
              </a:lnSpc>
              <a:spcBef>
                <a:spcPts val="0"/>
              </a:spcBef>
              <a:buClr>
                <a:srgbClr val="0070C0"/>
              </a:buClr>
              <a:buSzPct val="80000"/>
            </a:pPr>
            <a:r>
              <a:rPr lang="en-US" sz="3200" b="1" dirty="0"/>
              <a:t>Evidence-based strategies can help reduce excessive drinking</a:t>
            </a:r>
          </a:p>
          <a:p>
            <a:pPr lvl="1">
              <a:lnSpc>
                <a:spcPct val="100000"/>
              </a:lnSpc>
              <a:spcBef>
                <a:spcPts val="0"/>
              </a:spcBef>
              <a:buSzPct val="80000"/>
            </a:pPr>
            <a:r>
              <a:rPr lang="en-US" sz="2800" b="1" dirty="0"/>
              <a:t>Alcohol excise taxes</a:t>
            </a:r>
          </a:p>
          <a:p>
            <a:pPr lvl="1">
              <a:lnSpc>
                <a:spcPct val="100000"/>
              </a:lnSpc>
              <a:spcBef>
                <a:spcPts val="0"/>
              </a:spcBef>
              <a:buSzPct val="80000"/>
            </a:pPr>
            <a:r>
              <a:rPr lang="en-US" sz="2800" b="1" dirty="0"/>
              <a:t>Limiting the number of alcohol outlets (decreasing density)</a:t>
            </a:r>
          </a:p>
          <a:p>
            <a:pPr lvl="1">
              <a:lnSpc>
                <a:spcPct val="100000"/>
              </a:lnSpc>
              <a:spcBef>
                <a:spcPts val="0"/>
              </a:spcBef>
              <a:buSzPct val="80000"/>
            </a:pPr>
            <a:r>
              <a:rPr lang="en-US" sz="2800" b="1" dirty="0"/>
              <a:t>Commercial host liability</a:t>
            </a:r>
            <a:endParaRPr lang="en-US" dirty="0"/>
          </a:p>
        </p:txBody>
      </p:sp>
      <p:sp>
        <p:nvSpPr>
          <p:cNvPr id="4" name="TextBox 3">
            <a:extLst>
              <a:ext uri="{FF2B5EF4-FFF2-40B4-BE49-F238E27FC236}">
                <a16:creationId xmlns:a16="http://schemas.microsoft.com/office/drawing/2014/main" id="{97A50B22-195A-4D77-AC1C-4B854EAA950A}"/>
              </a:ext>
            </a:extLst>
          </p:cNvPr>
          <p:cNvSpPr txBox="1"/>
          <p:nvPr/>
        </p:nvSpPr>
        <p:spPr>
          <a:xfrm>
            <a:off x="110429" y="6495382"/>
            <a:ext cx="1633845" cy="338554"/>
          </a:xfrm>
          <a:prstGeom prst="rect">
            <a:avLst/>
          </a:prstGeom>
          <a:noFill/>
        </p:spPr>
        <p:txBody>
          <a:bodyPr wrap="none" rtlCol="0">
            <a:spAutoFit/>
          </a:bodyPr>
          <a:lstStyle/>
          <a:p>
            <a:r>
              <a:rPr lang="en-US" sz="1600" b="1" dirty="0"/>
              <a:t>Sacks et al., 2015</a:t>
            </a:r>
          </a:p>
        </p:txBody>
      </p:sp>
      <p:pic>
        <p:nvPicPr>
          <p:cNvPr id="7" name="Content Placeholder 6" descr="screenshot of SAMHSA infographic showing cost of excessive alcohol use">
            <a:extLst>
              <a:ext uri="{FF2B5EF4-FFF2-40B4-BE49-F238E27FC236}">
                <a16:creationId xmlns:a16="http://schemas.microsoft.com/office/drawing/2014/main" id="{C2F165E5-4977-48E7-A55C-90AFD64071C2}"/>
              </a:ext>
            </a:extLst>
          </p:cNvPr>
          <p:cNvPicPr>
            <a:picLocks noGrp="1" noChangeAspect="1"/>
          </p:cNvPicPr>
          <p:nvPr>
            <p:ph sz="half" idx="2"/>
          </p:nvPr>
        </p:nvPicPr>
        <p:blipFill>
          <a:blip r:embed="rId3"/>
          <a:stretch>
            <a:fillRect/>
          </a:stretch>
        </p:blipFill>
        <p:spPr>
          <a:xfrm>
            <a:off x="9319469" y="72192"/>
            <a:ext cx="2800339" cy="2821133"/>
          </a:xfrm>
          <a:prstGeom prst="rect">
            <a:avLst/>
          </a:prstGeom>
        </p:spPr>
      </p:pic>
    </p:spTree>
    <p:extLst>
      <p:ext uri="{BB962C8B-B14F-4D97-AF65-F5344CB8AC3E}">
        <p14:creationId xmlns:p14="http://schemas.microsoft.com/office/powerpoint/2010/main" val="2792765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orld">
            <a:extLst>
              <a:ext uri="{FF2B5EF4-FFF2-40B4-BE49-F238E27FC236}">
                <a16:creationId xmlns:a16="http://schemas.microsoft.com/office/drawing/2014/main" id="{66B2A491-841B-4F64-86DA-78CA463217B3}"/>
              </a:ext>
            </a:extLst>
          </p:cNvPr>
          <p:cNvPicPr>
            <a:picLocks noGrp="1" noChangeAspect="1"/>
          </p:cNvPicPr>
          <p:nvPr>
            <p:ph sz="half" idx="2"/>
          </p:nvPr>
        </p:nvPicPr>
        <p:blipFill rotWithShape="1">
          <a:blip r:embed="rId3"/>
          <a:srcRect r="4813"/>
          <a:stretch/>
        </p:blipFill>
        <p:spPr>
          <a:xfrm>
            <a:off x="7478973" y="4745860"/>
            <a:ext cx="4713027" cy="2112140"/>
          </a:xfrm>
          <a:prstGeom prst="rect">
            <a:avLst/>
          </a:prstGeom>
        </p:spPr>
      </p:pic>
      <p:sp>
        <p:nvSpPr>
          <p:cNvPr id="2" name="Title 1">
            <a:extLst>
              <a:ext uri="{FF2B5EF4-FFF2-40B4-BE49-F238E27FC236}">
                <a16:creationId xmlns:a16="http://schemas.microsoft.com/office/drawing/2014/main" id="{D06A1992-0005-4B6C-9024-6502C50D01B9}"/>
              </a:ext>
            </a:extLst>
          </p:cNvPr>
          <p:cNvSpPr>
            <a:spLocks noGrp="1"/>
          </p:cNvSpPr>
          <p:nvPr>
            <p:ph type="title"/>
          </p:nvPr>
        </p:nvSpPr>
        <p:spPr>
          <a:xfrm>
            <a:off x="228600" y="96252"/>
            <a:ext cx="10515600" cy="932874"/>
          </a:xfrm>
        </p:spPr>
        <p:txBody>
          <a:bodyPr>
            <a:normAutofit/>
          </a:bodyPr>
          <a:lstStyle/>
          <a:p>
            <a:r>
              <a:rPr lang="en-US" sz="3600" b="1" dirty="0">
                <a:latin typeface="+mn-lt"/>
              </a:rPr>
              <a:t>Global Burden of Alcohol Use</a:t>
            </a:r>
          </a:p>
        </p:txBody>
      </p:sp>
      <p:sp>
        <p:nvSpPr>
          <p:cNvPr id="3" name="Content Placeholder 2">
            <a:extLst>
              <a:ext uri="{FF2B5EF4-FFF2-40B4-BE49-F238E27FC236}">
                <a16:creationId xmlns:a16="http://schemas.microsoft.com/office/drawing/2014/main" id="{F4B1DB9A-4E21-43DA-9D6E-12AF5A513931}"/>
              </a:ext>
            </a:extLst>
          </p:cNvPr>
          <p:cNvSpPr>
            <a:spLocks noGrp="1"/>
          </p:cNvSpPr>
          <p:nvPr>
            <p:ph sz="half" idx="1"/>
          </p:nvPr>
        </p:nvSpPr>
        <p:spPr>
          <a:xfrm>
            <a:off x="228600" y="900752"/>
            <a:ext cx="11706726" cy="6264321"/>
          </a:xfrm>
        </p:spPr>
        <p:txBody>
          <a:bodyPr>
            <a:normAutofit/>
          </a:bodyPr>
          <a:lstStyle/>
          <a:p>
            <a:pPr marL="349250" indent="-349250">
              <a:lnSpc>
                <a:spcPct val="110000"/>
              </a:lnSpc>
              <a:spcBef>
                <a:spcPts val="0"/>
              </a:spcBef>
              <a:spcAft>
                <a:spcPts val="600"/>
              </a:spcAft>
              <a:buClr>
                <a:srgbClr val="0070C0"/>
              </a:buClr>
              <a:buSzPct val="80000"/>
            </a:pPr>
            <a:r>
              <a:rPr lang="en-US" sz="3200" b="1" dirty="0">
                <a:solidFill>
                  <a:srgbClr val="001236"/>
                </a:solidFill>
              </a:rPr>
              <a:t>Globally, alcohol misuse was the seventh-leading risk factor for premature death and disability in 2016 </a:t>
            </a:r>
            <a:r>
              <a:rPr lang="en-US" sz="1600" b="1" dirty="0">
                <a:solidFill>
                  <a:srgbClr val="001236"/>
                </a:solidFill>
              </a:rPr>
              <a:t>(GBD 2016 Alcohol Collaborators)</a:t>
            </a:r>
            <a:endParaRPr lang="en-US" sz="1600" b="1" baseline="30000" dirty="0">
              <a:solidFill>
                <a:srgbClr val="001236"/>
              </a:solidFill>
            </a:endParaRPr>
          </a:p>
          <a:p>
            <a:pPr marL="349250" indent="-349250">
              <a:lnSpc>
                <a:spcPct val="110000"/>
              </a:lnSpc>
              <a:spcBef>
                <a:spcPts val="0"/>
              </a:spcBef>
              <a:spcAft>
                <a:spcPts val="600"/>
              </a:spcAft>
              <a:buClr>
                <a:srgbClr val="0070C0"/>
              </a:buClr>
              <a:buSzPct val="80000"/>
            </a:pPr>
            <a:r>
              <a:rPr lang="en-US" sz="3200" b="1" dirty="0">
                <a:solidFill>
                  <a:srgbClr val="001236"/>
                </a:solidFill>
              </a:rPr>
              <a:t>In 2016, approximately 14 percent of total deaths among people ages 20 to 39 are alcohol attributable </a:t>
            </a:r>
            <a:r>
              <a:rPr lang="en-US" sz="1600" b="1" dirty="0">
                <a:solidFill>
                  <a:srgbClr val="001236"/>
                </a:solidFill>
              </a:rPr>
              <a:t>(WHO Global Status Report on Alcohol and Health 2018)</a:t>
            </a:r>
            <a:endParaRPr lang="en-US" sz="3500" b="1" baseline="30000" dirty="0">
              <a:solidFill>
                <a:srgbClr val="001236"/>
              </a:solidFill>
            </a:endParaRPr>
          </a:p>
          <a:p>
            <a:pPr marL="349250" indent="-349250">
              <a:lnSpc>
                <a:spcPct val="110000"/>
              </a:lnSpc>
              <a:spcBef>
                <a:spcPts val="0"/>
              </a:spcBef>
              <a:buClr>
                <a:srgbClr val="0070C0"/>
              </a:buClr>
              <a:buSzPct val="80000"/>
            </a:pPr>
            <a:r>
              <a:rPr lang="en-US" sz="3200" b="1" dirty="0">
                <a:solidFill>
                  <a:srgbClr val="001236"/>
                </a:solidFill>
              </a:rPr>
              <a:t>In 2018, WHO reported that alcohol contributed to more than 200 diseases and injury-related health conditions, ranging from liver diseases, road injuries, and violence, to cancers, cardiovascular diseases, suicides, tuberculosis, and HIV/AIDS </a:t>
            </a:r>
          </a:p>
          <a:p>
            <a:pPr marL="349250" indent="0">
              <a:lnSpc>
                <a:spcPct val="110000"/>
              </a:lnSpc>
              <a:spcBef>
                <a:spcPts val="0"/>
              </a:spcBef>
              <a:buClr>
                <a:srgbClr val="0070C0"/>
              </a:buClr>
              <a:buSzPct val="80000"/>
              <a:buNone/>
            </a:pPr>
            <a:endParaRPr lang="en-US" sz="1600" b="1" dirty="0"/>
          </a:p>
          <a:p>
            <a:pPr marL="349250" indent="0">
              <a:lnSpc>
                <a:spcPct val="110000"/>
              </a:lnSpc>
              <a:spcBef>
                <a:spcPts val="0"/>
              </a:spcBef>
              <a:buClr>
                <a:srgbClr val="0070C0"/>
              </a:buClr>
              <a:buSzPct val="80000"/>
              <a:buNone/>
            </a:pPr>
            <a:endParaRPr lang="en-US" sz="1600" b="1" dirty="0"/>
          </a:p>
          <a:p>
            <a:pPr marL="349250" indent="0">
              <a:lnSpc>
                <a:spcPct val="110000"/>
              </a:lnSpc>
              <a:spcBef>
                <a:spcPts val="0"/>
              </a:spcBef>
              <a:buClr>
                <a:srgbClr val="0070C0"/>
              </a:buClr>
              <a:buSzPct val="80000"/>
              <a:buNone/>
            </a:pPr>
            <a:endParaRPr lang="en-US" sz="1600" b="1" dirty="0"/>
          </a:p>
          <a:p>
            <a:pPr marL="349250" indent="0">
              <a:lnSpc>
                <a:spcPct val="110000"/>
              </a:lnSpc>
              <a:spcBef>
                <a:spcPts val="0"/>
              </a:spcBef>
              <a:buClr>
                <a:srgbClr val="0070C0"/>
              </a:buClr>
              <a:buSzPct val="80000"/>
              <a:buNone/>
            </a:pPr>
            <a:endParaRPr lang="en-US" sz="1600" b="1" dirty="0"/>
          </a:p>
          <a:p>
            <a:pPr marL="120650" indent="0">
              <a:lnSpc>
                <a:spcPct val="110000"/>
              </a:lnSpc>
              <a:spcBef>
                <a:spcPts val="0"/>
              </a:spcBef>
              <a:buClr>
                <a:srgbClr val="0070C0"/>
              </a:buClr>
              <a:buSzPct val="80000"/>
              <a:buNone/>
            </a:pPr>
            <a:r>
              <a:rPr lang="en-US" sz="1600" b="1" dirty="0"/>
              <a:t>World Health Organization (WHO) Global Status Report on Alcohol and Health, 2018</a:t>
            </a:r>
            <a:endParaRPr lang="en-US" sz="3000" b="1" dirty="0"/>
          </a:p>
        </p:txBody>
      </p:sp>
    </p:spTree>
    <p:extLst>
      <p:ext uri="{BB962C8B-B14F-4D97-AF65-F5344CB8AC3E}">
        <p14:creationId xmlns:p14="http://schemas.microsoft.com/office/powerpoint/2010/main" val="363794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ED95-A738-4D27-927E-10EAAEC32316}"/>
              </a:ext>
            </a:extLst>
          </p:cNvPr>
          <p:cNvSpPr>
            <a:spLocks noGrp="1"/>
          </p:cNvSpPr>
          <p:nvPr>
            <p:ph type="title"/>
          </p:nvPr>
        </p:nvSpPr>
        <p:spPr>
          <a:xfrm>
            <a:off x="1" y="78183"/>
            <a:ext cx="6096000" cy="1249269"/>
          </a:xfrm>
        </p:spPr>
        <p:txBody>
          <a:bodyPr>
            <a:normAutofit/>
          </a:bodyPr>
          <a:lstStyle/>
          <a:p>
            <a:pPr algn="ctr"/>
            <a:r>
              <a:rPr lang="en-US" sz="3600" b="1" dirty="0">
                <a:solidFill>
                  <a:schemeClr val="tx1">
                    <a:lumMod val="75000"/>
                    <a:lumOff val="25000"/>
                  </a:schemeClr>
                </a:solidFill>
                <a:latin typeface="+mn-lt"/>
              </a:rPr>
              <a:t>Families Impacted by Alcohol</a:t>
            </a:r>
          </a:p>
        </p:txBody>
      </p:sp>
      <p:sp>
        <p:nvSpPr>
          <p:cNvPr id="3" name="Content Placeholder 2">
            <a:extLst>
              <a:ext uri="{FF2B5EF4-FFF2-40B4-BE49-F238E27FC236}">
                <a16:creationId xmlns:a16="http://schemas.microsoft.com/office/drawing/2014/main" id="{11930011-DD52-4CEC-B774-5895EDA5B1D3}"/>
              </a:ext>
            </a:extLst>
          </p:cNvPr>
          <p:cNvSpPr>
            <a:spLocks noGrp="1"/>
          </p:cNvSpPr>
          <p:nvPr>
            <p:ph sz="half" idx="1"/>
          </p:nvPr>
        </p:nvSpPr>
        <p:spPr>
          <a:xfrm>
            <a:off x="291358" y="1159010"/>
            <a:ext cx="11619905" cy="4203096"/>
          </a:xfrm>
        </p:spPr>
        <p:txBody>
          <a:bodyPr anchor="t">
            <a:normAutofit/>
          </a:bodyPr>
          <a:lstStyle/>
          <a:p>
            <a:pPr marL="0" indent="0">
              <a:lnSpc>
                <a:spcPct val="100000"/>
              </a:lnSpc>
              <a:spcBef>
                <a:spcPts val="0"/>
              </a:spcBef>
              <a:spcAft>
                <a:spcPts val="1000"/>
              </a:spcAft>
              <a:buClr>
                <a:srgbClr val="0070C0"/>
              </a:buClr>
              <a:buSzPct val="80000"/>
              <a:buNone/>
            </a:pPr>
            <a:r>
              <a:rPr lang="en-US" sz="3200" b="1" dirty="0"/>
              <a:t>Approximately</a:t>
            </a:r>
            <a:r>
              <a:rPr lang="en-US" sz="3200" b="1" dirty="0">
                <a:solidFill>
                  <a:srgbClr val="001236"/>
                </a:solidFill>
              </a:rPr>
              <a:t> </a:t>
            </a:r>
            <a:r>
              <a:rPr lang="en-US" sz="3600" b="1" dirty="0">
                <a:solidFill>
                  <a:srgbClr val="0070C0"/>
                </a:solidFill>
              </a:rPr>
              <a:t>10.5%</a:t>
            </a:r>
            <a:r>
              <a:rPr lang="en-US" sz="3200" b="1" dirty="0">
                <a:solidFill>
                  <a:srgbClr val="0070C0"/>
                </a:solidFill>
              </a:rPr>
              <a:t> </a:t>
            </a:r>
            <a:r>
              <a:rPr lang="en-US" sz="3200" b="1" dirty="0"/>
              <a:t>(7.5 million) of U.S. children 17 years old and younger live with a parent with AUD, according to a 2017 report</a:t>
            </a:r>
            <a:endParaRPr lang="en-US" b="1" dirty="0"/>
          </a:p>
          <a:p>
            <a:pPr marL="457200" lvl="1">
              <a:lnSpc>
                <a:spcPct val="100000"/>
              </a:lnSpc>
              <a:spcBef>
                <a:spcPts val="0"/>
              </a:spcBef>
              <a:spcAft>
                <a:spcPts val="1000"/>
              </a:spcAft>
              <a:buClr>
                <a:srgbClr val="0070C0"/>
              </a:buClr>
              <a:buSzPct val="80000"/>
            </a:pPr>
            <a:r>
              <a:rPr lang="en-US" sz="3200" b="1" dirty="0"/>
              <a:t>1.2 million are 0-2 years of age</a:t>
            </a:r>
          </a:p>
          <a:p>
            <a:pPr marL="457200" lvl="1">
              <a:lnSpc>
                <a:spcPct val="100000"/>
              </a:lnSpc>
              <a:spcBef>
                <a:spcPts val="0"/>
              </a:spcBef>
              <a:spcAft>
                <a:spcPts val="1000"/>
              </a:spcAft>
              <a:buClr>
                <a:srgbClr val="0070C0"/>
              </a:buClr>
              <a:buSzPct val="80000"/>
            </a:pPr>
            <a:r>
              <a:rPr lang="en-US" sz="3200" b="1" dirty="0"/>
              <a:t>1.2 million are 3 to 5 years of age</a:t>
            </a:r>
          </a:p>
          <a:p>
            <a:pPr marL="457200" lvl="1">
              <a:lnSpc>
                <a:spcPct val="100000"/>
              </a:lnSpc>
              <a:spcBef>
                <a:spcPts val="0"/>
              </a:spcBef>
              <a:spcAft>
                <a:spcPts val="1000"/>
              </a:spcAft>
              <a:buClr>
                <a:srgbClr val="0070C0"/>
              </a:buClr>
              <a:buSzPct val="80000"/>
            </a:pPr>
            <a:r>
              <a:rPr lang="en-US" sz="3200" b="1" dirty="0"/>
              <a:t>2.4 million are 6 to 11 years of age</a:t>
            </a:r>
          </a:p>
          <a:p>
            <a:pPr marL="457200" lvl="1">
              <a:lnSpc>
                <a:spcPct val="100000"/>
              </a:lnSpc>
              <a:spcBef>
                <a:spcPts val="0"/>
              </a:spcBef>
              <a:spcAft>
                <a:spcPts val="1000"/>
              </a:spcAft>
              <a:buClr>
                <a:srgbClr val="0070C0"/>
              </a:buClr>
              <a:buSzPct val="80000"/>
            </a:pPr>
            <a:r>
              <a:rPr lang="en-US" sz="3200" b="1" dirty="0"/>
              <a:t>2.7 million are 12 to 17 years of age</a:t>
            </a:r>
            <a:endParaRPr lang="en-US" b="1" dirty="0"/>
          </a:p>
        </p:txBody>
      </p:sp>
      <p:sp>
        <p:nvSpPr>
          <p:cNvPr id="5" name="TextBox 4">
            <a:extLst>
              <a:ext uri="{FF2B5EF4-FFF2-40B4-BE49-F238E27FC236}">
                <a16:creationId xmlns:a16="http://schemas.microsoft.com/office/drawing/2014/main" id="{16FBFB50-19DD-4333-BF38-957274141814}"/>
              </a:ext>
            </a:extLst>
          </p:cNvPr>
          <p:cNvSpPr txBox="1"/>
          <p:nvPr/>
        </p:nvSpPr>
        <p:spPr>
          <a:xfrm>
            <a:off x="291358" y="6307509"/>
            <a:ext cx="2202719" cy="338554"/>
          </a:xfrm>
          <a:prstGeom prst="rect">
            <a:avLst/>
          </a:prstGeom>
          <a:noFill/>
        </p:spPr>
        <p:txBody>
          <a:bodyPr wrap="none" rtlCol="0">
            <a:spAutoFit/>
          </a:bodyPr>
          <a:lstStyle/>
          <a:p>
            <a:r>
              <a:rPr lang="en-US" sz="1600" b="1" dirty="0"/>
              <a:t>Lipari &amp; Van Horn, 2017</a:t>
            </a:r>
          </a:p>
        </p:txBody>
      </p:sp>
      <p:pic>
        <p:nvPicPr>
          <p:cNvPr id="10" name="Content Placeholder 9" descr="A woman and child standing on one side of a bottle-shaped chasm and a man standing on the other side">
            <a:extLst>
              <a:ext uri="{FF2B5EF4-FFF2-40B4-BE49-F238E27FC236}">
                <a16:creationId xmlns:a16="http://schemas.microsoft.com/office/drawing/2014/main" id="{467EE47E-C4D4-4693-B85E-5EDC73EB8785}"/>
              </a:ext>
            </a:extLst>
          </p:cNvPr>
          <p:cNvPicPr>
            <a:picLocks noGrp="1" noChangeAspect="1"/>
          </p:cNvPicPr>
          <p:nvPr>
            <p:ph sz="half" idx="2"/>
          </p:nvPr>
        </p:nvPicPr>
        <p:blipFill rotWithShape="1">
          <a:blip r:embed="rId3"/>
          <a:srcRect r="4509"/>
          <a:stretch/>
        </p:blipFill>
        <p:spPr>
          <a:xfrm>
            <a:off x="7578830" y="2522621"/>
            <a:ext cx="4139929" cy="4335379"/>
          </a:xfrm>
          <a:prstGeom prst="rect">
            <a:avLst/>
          </a:prstGeom>
          <a:ln>
            <a:noFill/>
          </a:ln>
        </p:spPr>
      </p:pic>
    </p:spTree>
    <p:extLst>
      <p:ext uri="{BB962C8B-B14F-4D97-AF65-F5344CB8AC3E}">
        <p14:creationId xmlns:p14="http://schemas.microsoft.com/office/powerpoint/2010/main" val="1773334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S map made of stickman figures">
            <a:extLst>
              <a:ext uri="{FF2B5EF4-FFF2-40B4-BE49-F238E27FC236}">
                <a16:creationId xmlns:a16="http://schemas.microsoft.com/office/drawing/2014/main" id="{8380FACF-DC89-4512-BA14-F375015AB90F}"/>
              </a:ext>
            </a:extLst>
          </p:cNvPr>
          <p:cNvPicPr>
            <a:picLocks noGrp="1" noChangeAspect="1"/>
          </p:cNvPicPr>
          <p:nvPr>
            <p:ph sz="half" idx="2"/>
          </p:nvPr>
        </p:nvPicPr>
        <p:blipFill>
          <a:blip r:embed="rId3"/>
          <a:stretch>
            <a:fillRect/>
          </a:stretch>
        </p:blipFill>
        <p:spPr>
          <a:xfrm>
            <a:off x="2256734" y="1700891"/>
            <a:ext cx="7678529" cy="4375055"/>
          </a:xfrm>
          <a:prstGeom prst="rect">
            <a:avLst/>
          </a:prstGeom>
        </p:spPr>
      </p:pic>
      <p:sp>
        <p:nvSpPr>
          <p:cNvPr id="4" name="Title 3">
            <a:extLst>
              <a:ext uri="{FF2B5EF4-FFF2-40B4-BE49-F238E27FC236}">
                <a16:creationId xmlns:a16="http://schemas.microsoft.com/office/drawing/2014/main" id="{282B7DCD-BFC5-4460-B6D8-AE03A978D677}"/>
              </a:ext>
            </a:extLst>
          </p:cNvPr>
          <p:cNvSpPr>
            <a:spLocks noGrp="1"/>
          </p:cNvSpPr>
          <p:nvPr>
            <p:ph type="title"/>
          </p:nvPr>
        </p:nvSpPr>
        <p:spPr>
          <a:xfrm>
            <a:off x="0" y="6075946"/>
            <a:ext cx="12192000" cy="647117"/>
          </a:xfrm>
          <a:solidFill>
            <a:srgbClr val="001236"/>
          </a:solidFill>
        </p:spPr>
        <p:txBody>
          <a:bodyPr>
            <a:normAutofit/>
          </a:bodyPr>
          <a:lstStyle/>
          <a:p>
            <a:r>
              <a:rPr lang="en-US" sz="3200" dirty="0"/>
              <a:t> </a:t>
            </a:r>
            <a:r>
              <a:rPr lang="en-US" sz="3200" b="1" dirty="0">
                <a:solidFill>
                  <a:srgbClr val="00B0F0"/>
                </a:solidFill>
                <a:latin typeface="Calibri" panose="020F0502020204030204"/>
              </a:rPr>
              <a:t>Excessive alcohol use is a leading cause of preventable death in the US</a:t>
            </a:r>
            <a:endParaRPr lang="en-US" sz="3200" b="1" dirty="0">
              <a:solidFill>
                <a:srgbClr val="001236"/>
              </a:solidFill>
              <a:latin typeface="+mn-lt"/>
            </a:endParaRPr>
          </a:p>
        </p:txBody>
      </p:sp>
      <p:sp>
        <p:nvSpPr>
          <p:cNvPr id="2" name="Content Placeholder 1">
            <a:extLst>
              <a:ext uri="{FF2B5EF4-FFF2-40B4-BE49-F238E27FC236}">
                <a16:creationId xmlns:a16="http://schemas.microsoft.com/office/drawing/2014/main" id="{EACD7647-CAE1-49BC-8102-FE398BA21212}"/>
              </a:ext>
            </a:extLst>
          </p:cNvPr>
          <p:cNvSpPr>
            <a:spLocks noGrp="1"/>
          </p:cNvSpPr>
          <p:nvPr>
            <p:ph sz="half" idx="1"/>
          </p:nvPr>
        </p:nvSpPr>
        <p:spPr>
          <a:xfrm>
            <a:off x="471235" y="134938"/>
            <a:ext cx="11249526" cy="1910430"/>
          </a:xfrm>
        </p:spPr>
        <p:txBody>
          <a:bodyPr>
            <a:normAutofit/>
          </a:bodyPr>
          <a:lstStyle/>
          <a:p>
            <a:pPr marL="0" indent="0" algn="ctr">
              <a:lnSpc>
                <a:spcPct val="110000"/>
              </a:lnSpc>
              <a:spcBef>
                <a:spcPts val="0"/>
              </a:spcBef>
              <a:buNone/>
            </a:pPr>
            <a:r>
              <a:rPr lang="en-US" sz="3200" b="1" dirty="0">
                <a:solidFill>
                  <a:srgbClr val="001236"/>
                </a:solidFill>
              </a:rPr>
              <a:t>Annually in the U.S.,</a:t>
            </a:r>
            <a:r>
              <a:rPr lang="en-US" sz="3600" b="1" dirty="0">
                <a:solidFill>
                  <a:srgbClr val="001236"/>
                </a:solidFill>
              </a:rPr>
              <a:t> </a:t>
            </a:r>
            <a:r>
              <a:rPr lang="en-US" sz="3600" b="1" dirty="0">
                <a:solidFill>
                  <a:srgbClr val="0070C0"/>
                </a:solidFill>
              </a:rPr>
              <a:t>95,158</a:t>
            </a:r>
            <a:r>
              <a:rPr lang="en-US" sz="3200" b="1" dirty="0">
                <a:solidFill>
                  <a:srgbClr val="001236"/>
                </a:solidFill>
              </a:rPr>
              <a:t> alcohol attributable deaths occur (261 deaths per day), which equals</a:t>
            </a:r>
            <a:r>
              <a:rPr lang="en-US" sz="3200" b="1" dirty="0">
                <a:solidFill>
                  <a:srgbClr val="0070C0"/>
                </a:solidFill>
              </a:rPr>
              <a:t> 29 </a:t>
            </a:r>
            <a:r>
              <a:rPr lang="en-US" sz="3200" b="1" dirty="0">
                <a:solidFill>
                  <a:srgbClr val="001236"/>
                </a:solidFill>
              </a:rPr>
              <a:t>years of life lost per death on average, or </a:t>
            </a:r>
            <a:r>
              <a:rPr lang="en-US" sz="3200" b="1" dirty="0">
                <a:solidFill>
                  <a:srgbClr val="0070C0"/>
                </a:solidFill>
              </a:rPr>
              <a:t>2.8 </a:t>
            </a:r>
            <a:r>
              <a:rPr lang="en-US" sz="3200" b="1" dirty="0">
                <a:solidFill>
                  <a:srgbClr val="001236"/>
                </a:solidFill>
              </a:rPr>
              <a:t>million years of life lost. 	</a:t>
            </a:r>
            <a:r>
              <a:rPr lang="en-US" sz="1600" b="1" dirty="0" err="1">
                <a:solidFill>
                  <a:prstClr val="black"/>
                </a:solidFill>
              </a:rPr>
              <a:t>Esser</a:t>
            </a:r>
            <a:r>
              <a:rPr lang="en-US" sz="1600" b="1" dirty="0">
                <a:solidFill>
                  <a:prstClr val="black"/>
                </a:solidFill>
              </a:rPr>
              <a:t> et al., 2020</a:t>
            </a:r>
            <a:endParaRPr lang="en-US" b="1" dirty="0">
              <a:solidFill>
                <a:prstClr val="black"/>
              </a:solidFill>
            </a:endParaRPr>
          </a:p>
        </p:txBody>
      </p:sp>
    </p:spTree>
    <p:extLst>
      <p:ext uri="{BB962C8B-B14F-4D97-AF65-F5344CB8AC3E}">
        <p14:creationId xmlns:p14="http://schemas.microsoft.com/office/powerpoint/2010/main" val="3765952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CF1A-48F6-4BFC-9BA2-3E10D8A5C30C}"/>
              </a:ext>
            </a:extLst>
          </p:cNvPr>
          <p:cNvSpPr>
            <a:spLocks noGrp="1"/>
          </p:cNvSpPr>
          <p:nvPr>
            <p:ph type="title"/>
          </p:nvPr>
        </p:nvSpPr>
        <p:spPr>
          <a:xfrm>
            <a:off x="490758" y="429619"/>
            <a:ext cx="3957823" cy="1178264"/>
          </a:xfrm>
        </p:spPr>
        <p:txBody>
          <a:bodyPr>
            <a:normAutofit/>
          </a:bodyPr>
          <a:lstStyle/>
          <a:p>
            <a:r>
              <a:rPr lang="en-US" sz="3600" b="1" dirty="0">
                <a:solidFill>
                  <a:schemeClr val="tx1">
                    <a:lumMod val="75000"/>
                    <a:lumOff val="25000"/>
                  </a:schemeClr>
                </a:solidFill>
                <a:latin typeface="+mn-lt"/>
              </a:rPr>
              <a:t>Underage Drinking</a:t>
            </a:r>
          </a:p>
        </p:txBody>
      </p:sp>
      <p:sp>
        <p:nvSpPr>
          <p:cNvPr id="3" name="Content Placeholder 2">
            <a:extLst>
              <a:ext uri="{FF2B5EF4-FFF2-40B4-BE49-F238E27FC236}">
                <a16:creationId xmlns:a16="http://schemas.microsoft.com/office/drawing/2014/main" id="{6929DE4B-2756-410F-9569-BA28A12F3958}"/>
              </a:ext>
            </a:extLst>
          </p:cNvPr>
          <p:cNvSpPr>
            <a:spLocks noGrp="1"/>
          </p:cNvSpPr>
          <p:nvPr>
            <p:ph sz="half" idx="1"/>
          </p:nvPr>
        </p:nvSpPr>
        <p:spPr>
          <a:xfrm>
            <a:off x="0" y="1774208"/>
            <a:ext cx="12192000" cy="5083791"/>
          </a:xfrm>
        </p:spPr>
        <p:txBody>
          <a:bodyPr>
            <a:normAutofit/>
          </a:bodyPr>
          <a:lstStyle/>
          <a:p>
            <a:pPr marL="349250" indent="-349250">
              <a:lnSpc>
                <a:spcPct val="100000"/>
              </a:lnSpc>
              <a:spcBef>
                <a:spcPts val="0"/>
              </a:spcBef>
              <a:spcAft>
                <a:spcPts val="600"/>
              </a:spcAft>
              <a:buClr>
                <a:srgbClr val="0070C0"/>
              </a:buClr>
              <a:buSzPct val="80000"/>
            </a:pPr>
            <a:r>
              <a:rPr lang="en-US" b="1" dirty="0">
                <a:solidFill>
                  <a:srgbClr val="001236"/>
                </a:solidFill>
              </a:rPr>
              <a:t>2019 NSDUH data showed that </a:t>
            </a:r>
            <a:r>
              <a:rPr lang="en-US" sz="3200" b="1" dirty="0">
                <a:solidFill>
                  <a:srgbClr val="0070C0"/>
                </a:solidFill>
              </a:rPr>
              <a:t>39.7%</a:t>
            </a:r>
            <a:r>
              <a:rPr lang="en-US" b="1" dirty="0">
                <a:solidFill>
                  <a:srgbClr val="001236"/>
                </a:solidFill>
              </a:rPr>
              <a:t> of 12- to 20-year-olds reported that they have had at least </a:t>
            </a:r>
            <a:r>
              <a:rPr lang="en-US" b="1" dirty="0">
                <a:solidFill>
                  <a:srgbClr val="0070C0"/>
                </a:solidFill>
              </a:rPr>
              <a:t>1 </a:t>
            </a:r>
            <a:r>
              <a:rPr lang="en-US" b="1" dirty="0">
                <a:solidFill>
                  <a:srgbClr val="001236"/>
                </a:solidFill>
              </a:rPr>
              <a:t>drink in their lives </a:t>
            </a:r>
            <a:r>
              <a:rPr lang="en-US" sz="1600" b="1" dirty="0">
                <a:solidFill>
                  <a:srgbClr val="001236"/>
                </a:solidFill>
              </a:rPr>
              <a:t>(SAMHSA NSDUH, 2019)</a:t>
            </a:r>
          </a:p>
          <a:p>
            <a:pPr marL="349250" indent="-349250">
              <a:lnSpc>
                <a:spcPct val="100000"/>
              </a:lnSpc>
              <a:spcBef>
                <a:spcPts val="0"/>
              </a:spcBef>
              <a:spcAft>
                <a:spcPts val="600"/>
              </a:spcAft>
              <a:buClr>
                <a:srgbClr val="0070C0"/>
              </a:buClr>
              <a:buSzPct val="80000"/>
            </a:pPr>
            <a:r>
              <a:rPr lang="en-US" b="1" dirty="0">
                <a:solidFill>
                  <a:srgbClr val="001236"/>
                </a:solidFill>
              </a:rPr>
              <a:t>About </a:t>
            </a:r>
            <a:r>
              <a:rPr lang="en-US" sz="3200" b="1" dirty="0">
                <a:solidFill>
                  <a:srgbClr val="0070C0"/>
                </a:solidFill>
              </a:rPr>
              <a:t>7.0 million people </a:t>
            </a:r>
            <a:r>
              <a:rPr lang="en-US" b="1" dirty="0">
                <a:solidFill>
                  <a:srgbClr val="001236"/>
                </a:solidFill>
              </a:rPr>
              <a:t>ages 12 to 20 (18.5% of this age group) reported drinking alcohol in the past month (17.2% of males and 19.9% of females) </a:t>
            </a:r>
            <a:r>
              <a:rPr lang="en-US" sz="1600" b="1" dirty="0">
                <a:solidFill>
                  <a:srgbClr val="001236"/>
                </a:solidFill>
              </a:rPr>
              <a:t>(SAMHSA NSDUH, 2019)</a:t>
            </a:r>
          </a:p>
          <a:p>
            <a:pPr marL="349250" indent="-349250">
              <a:lnSpc>
                <a:spcPct val="100000"/>
              </a:lnSpc>
              <a:spcBef>
                <a:spcPts val="0"/>
              </a:spcBef>
              <a:spcAft>
                <a:spcPts val="600"/>
              </a:spcAft>
              <a:buClr>
                <a:srgbClr val="0070C0"/>
              </a:buClr>
              <a:buSzPct val="80000"/>
            </a:pPr>
            <a:r>
              <a:rPr lang="en-US" b="1" dirty="0">
                <a:solidFill>
                  <a:srgbClr val="001236"/>
                </a:solidFill>
              </a:rPr>
              <a:t>Research indicates that alcohol use during the teen years can interfere with normal adolescent brain development and increase risk of developing AUD. </a:t>
            </a:r>
          </a:p>
          <a:p>
            <a:pPr marL="349250" indent="-349250">
              <a:lnSpc>
                <a:spcPct val="100000"/>
              </a:lnSpc>
              <a:spcBef>
                <a:spcPts val="0"/>
              </a:spcBef>
              <a:spcAft>
                <a:spcPts val="600"/>
              </a:spcAft>
              <a:buClr>
                <a:srgbClr val="0070C0"/>
              </a:buClr>
              <a:buSzPct val="80000"/>
            </a:pPr>
            <a:r>
              <a:rPr lang="en-US" b="1" dirty="0">
                <a:solidFill>
                  <a:srgbClr val="001236"/>
                </a:solidFill>
              </a:rPr>
              <a:t>Underage drinking contributes to a range of </a:t>
            </a:r>
            <a:r>
              <a:rPr lang="en-US" b="1" dirty="0">
                <a:solidFill>
                  <a:srgbClr val="0070C0"/>
                </a:solidFill>
              </a:rPr>
              <a:t>acute consequences</a:t>
            </a:r>
            <a:r>
              <a:rPr lang="en-US" b="1" dirty="0">
                <a:solidFill>
                  <a:srgbClr val="001236"/>
                </a:solidFill>
              </a:rPr>
              <a:t>, such as injuries, sexual assaults, alcohol overdoses, and deaths—including those from motor vehicle crashes. </a:t>
            </a:r>
            <a:r>
              <a:rPr lang="en-US" sz="1600" b="1" dirty="0">
                <a:solidFill>
                  <a:srgbClr val="001236"/>
                </a:solidFill>
              </a:rPr>
              <a:t>(NIAAA, 2020)</a:t>
            </a:r>
            <a:endParaRPr lang="en-US" b="1" dirty="0">
              <a:solidFill>
                <a:srgbClr val="001236"/>
              </a:solidFill>
            </a:endParaRPr>
          </a:p>
        </p:txBody>
      </p:sp>
      <p:pic>
        <p:nvPicPr>
          <p:cNvPr id="10" name="Content Placeholder 9" descr="stop underage drinking sign">
            <a:extLst>
              <a:ext uri="{FF2B5EF4-FFF2-40B4-BE49-F238E27FC236}">
                <a16:creationId xmlns:a16="http://schemas.microsoft.com/office/drawing/2014/main" id="{5E542BE8-603B-47D4-A9F9-3D42BBD3ED94}"/>
              </a:ext>
            </a:extLst>
          </p:cNvPr>
          <p:cNvPicPr>
            <a:picLocks noGrp="1" noChangeAspect="1"/>
          </p:cNvPicPr>
          <p:nvPr>
            <p:ph sz="half" idx="2"/>
          </p:nvPr>
        </p:nvPicPr>
        <p:blipFill>
          <a:blip r:embed="rId3"/>
          <a:stretch>
            <a:fillRect/>
          </a:stretch>
        </p:blipFill>
        <p:spPr>
          <a:xfrm>
            <a:off x="7308187" y="144843"/>
            <a:ext cx="4697690" cy="1463040"/>
          </a:xfrm>
          <a:prstGeom prst="rect">
            <a:avLst/>
          </a:prstGeom>
        </p:spPr>
      </p:pic>
    </p:spTree>
    <p:extLst>
      <p:ext uri="{BB962C8B-B14F-4D97-AF65-F5344CB8AC3E}">
        <p14:creationId xmlns:p14="http://schemas.microsoft.com/office/powerpoint/2010/main" val="2778093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AMHSA Disclaimer">
            <a:extLst>
              <a:ext uri="{FF2B5EF4-FFF2-40B4-BE49-F238E27FC236}">
                <a16:creationId xmlns:a16="http://schemas.microsoft.com/office/drawing/2014/main" id="{2EAEC926-517D-48B2-B0D4-A661CB516821}"/>
              </a:ext>
            </a:extLst>
          </p:cNvPr>
          <p:cNvSpPr>
            <a:spLocks noGrp="1"/>
          </p:cNvSpPr>
          <p:nvPr>
            <p:ph type="title"/>
          </p:nvPr>
        </p:nvSpPr>
        <p:spPr>
          <a:xfrm>
            <a:off x="170091" y="100465"/>
            <a:ext cx="11725130" cy="710639"/>
          </a:xfrm>
        </p:spPr>
        <p:txBody>
          <a:bodyPr/>
          <a:lstStyle/>
          <a:p>
            <a:r>
              <a:rPr lang="en-US" sz="3600" b="1" dirty="0">
                <a:solidFill>
                  <a:srgbClr val="001236"/>
                </a:solidFill>
                <a:latin typeface="+mn-lt"/>
                <a:cs typeface="Arial" panose="020B0604020202020204" pitchFamily="34" charset="0"/>
              </a:rPr>
              <a:t>Disclaimer</a:t>
            </a:r>
            <a:endParaRPr lang="en-US" b="1" dirty="0">
              <a:solidFill>
                <a:srgbClr val="001236"/>
              </a:solidFill>
              <a:latin typeface="+mn-lt"/>
              <a:cs typeface="Arial" panose="020B0604020202020204" pitchFamily="34" charset="0"/>
            </a:endParaRPr>
          </a:p>
        </p:txBody>
      </p:sp>
      <p:sp>
        <p:nvSpPr>
          <p:cNvPr id="7" name="Content Placeholder 2">
            <a:extLst>
              <a:ext uri="{FF2B5EF4-FFF2-40B4-BE49-F238E27FC236}">
                <a16:creationId xmlns:a16="http://schemas.microsoft.com/office/drawing/2014/main" id="{9B2B7BE4-801C-4A30-801E-99329C728C52}"/>
              </a:ext>
            </a:extLst>
          </p:cNvPr>
          <p:cNvSpPr txBox="1">
            <a:spLocks/>
          </p:cNvSpPr>
          <p:nvPr/>
        </p:nvSpPr>
        <p:spPr>
          <a:xfrm>
            <a:off x="507209" y="1106969"/>
            <a:ext cx="11050894" cy="464406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prstClr val="black"/>
              </a:buClr>
              <a:buSzPct val="80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presentation was prepared for the Mountain Plains Addiction Technology Transfer Center (ATTC)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ATTC. For more information on obtaining copies of this presentation, call visit the website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https://attcnetwork.org/centers/mountain-plains-attc/slidedecks4u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1800"/>
              </a:spcAft>
              <a:buClr>
                <a:prstClr val="black"/>
              </a:buClr>
              <a:buSzPct val="80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the time of this presentation, Tom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Codere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serves as the acting SAMHSA Assistant Secretary. The opinions expressed herein are the views of Nancy Roget, MS, MFT, LADC, and do not reflect the official position of the Department of Health and Human Services (DHHS), SAMHSA. No official support or endorsement of DHHS, SAMHSA, for the opinions described in this document is intended or should be inferred.</a:t>
            </a:r>
          </a:p>
        </p:txBody>
      </p:sp>
    </p:spTree>
    <p:extLst>
      <p:ext uri="{BB962C8B-B14F-4D97-AF65-F5344CB8AC3E}">
        <p14:creationId xmlns:p14="http://schemas.microsoft.com/office/powerpoint/2010/main" val="425033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908E-87A4-4028-AFCD-CC6E679218DA}"/>
              </a:ext>
            </a:extLst>
          </p:cNvPr>
          <p:cNvSpPr>
            <a:spLocks noGrp="1"/>
          </p:cNvSpPr>
          <p:nvPr>
            <p:ph type="title"/>
          </p:nvPr>
        </p:nvSpPr>
        <p:spPr>
          <a:xfrm>
            <a:off x="644479" y="326522"/>
            <a:ext cx="6633411" cy="1179597"/>
          </a:xfrm>
        </p:spPr>
        <p:txBody>
          <a:bodyPr>
            <a:normAutofit/>
          </a:bodyPr>
          <a:lstStyle/>
          <a:p>
            <a:pPr algn="ctr">
              <a:lnSpc>
                <a:spcPct val="100000"/>
              </a:lnSpc>
            </a:pPr>
            <a:r>
              <a:rPr lang="en-US" sz="3600" b="1" dirty="0">
                <a:solidFill>
                  <a:schemeClr val="tx1">
                    <a:lumMod val="75000"/>
                    <a:lumOff val="25000"/>
                  </a:schemeClr>
                </a:solidFill>
                <a:latin typeface="+mn-lt"/>
              </a:rPr>
              <a:t>Alcohol and US College Students</a:t>
            </a:r>
          </a:p>
        </p:txBody>
      </p:sp>
      <p:pic>
        <p:nvPicPr>
          <p:cNvPr id="10" name="Content Placeholder 9" descr="beer glass with graduation cap on top">
            <a:extLst>
              <a:ext uri="{FF2B5EF4-FFF2-40B4-BE49-F238E27FC236}">
                <a16:creationId xmlns:a16="http://schemas.microsoft.com/office/drawing/2014/main" id="{D20DEE52-1D1D-4D5F-9CE9-CC22D041C885}"/>
              </a:ext>
            </a:extLst>
          </p:cNvPr>
          <p:cNvPicPr>
            <a:picLocks noGrp="1" noChangeAspect="1"/>
          </p:cNvPicPr>
          <p:nvPr>
            <p:ph sz="half" idx="2"/>
          </p:nvPr>
        </p:nvPicPr>
        <p:blipFill>
          <a:blip r:embed="rId3"/>
          <a:stretch>
            <a:fillRect/>
          </a:stretch>
        </p:blipFill>
        <p:spPr>
          <a:xfrm>
            <a:off x="7777988" y="171781"/>
            <a:ext cx="4304149" cy="2341067"/>
          </a:xfrm>
          <a:prstGeom prst="rect">
            <a:avLst/>
          </a:prstGeom>
        </p:spPr>
      </p:pic>
      <p:sp>
        <p:nvSpPr>
          <p:cNvPr id="3" name="Content Placeholder 2">
            <a:extLst>
              <a:ext uri="{FF2B5EF4-FFF2-40B4-BE49-F238E27FC236}">
                <a16:creationId xmlns:a16="http://schemas.microsoft.com/office/drawing/2014/main" id="{5C051782-4EFF-47F1-860B-39CF10857797}"/>
              </a:ext>
            </a:extLst>
          </p:cNvPr>
          <p:cNvSpPr>
            <a:spLocks noGrp="1"/>
          </p:cNvSpPr>
          <p:nvPr>
            <p:ph sz="half" idx="1"/>
          </p:nvPr>
        </p:nvSpPr>
        <p:spPr>
          <a:xfrm>
            <a:off x="144381" y="1660860"/>
            <a:ext cx="11937756" cy="5197140"/>
          </a:xfrm>
        </p:spPr>
        <p:txBody>
          <a:bodyPr>
            <a:normAutofit/>
          </a:bodyPr>
          <a:lstStyle/>
          <a:p>
            <a:pPr marL="0" indent="0">
              <a:lnSpc>
                <a:spcPct val="100000"/>
              </a:lnSpc>
              <a:spcBef>
                <a:spcPts val="0"/>
              </a:spcBef>
              <a:spcAft>
                <a:spcPts val="600"/>
              </a:spcAft>
              <a:buClr>
                <a:srgbClr val="0070C0"/>
              </a:buClr>
              <a:buSzPct val="80000"/>
              <a:buNone/>
            </a:pPr>
            <a:r>
              <a:rPr lang="en-US" sz="3600" b="1" dirty="0">
                <a:solidFill>
                  <a:srgbClr val="001236"/>
                </a:solidFill>
              </a:rPr>
              <a:t>NIAAA statistics estimate that each year:</a:t>
            </a:r>
          </a:p>
          <a:p>
            <a:pPr marL="806450" lvl="1" indent="-349250">
              <a:lnSpc>
                <a:spcPct val="100000"/>
              </a:lnSpc>
              <a:spcBef>
                <a:spcPts val="0"/>
              </a:spcBef>
              <a:spcAft>
                <a:spcPts val="600"/>
              </a:spcAft>
              <a:buClr>
                <a:srgbClr val="0070C0"/>
              </a:buClr>
              <a:buSzPct val="80000"/>
            </a:pPr>
            <a:r>
              <a:rPr lang="en-US" sz="3200" b="1" dirty="0">
                <a:solidFill>
                  <a:srgbClr val="0070C0"/>
                </a:solidFill>
              </a:rPr>
              <a:t>1,519</a:t>
            </a:r>
            <a:r>
              <a:rPr lang="en-US" sz="3200" b="1" dirty="0">
                <a:solidFill>
                  <a:srgbClr val="001236"/>
                </a:solidFill>
              </a:rPr>
              <a:t> college students ages 18-24 die from alcohol-related unintentional injuries, including motor vehicle crashes </a:t>
            </a:r>
          </a:p>
          <a:p>
            <a:pPr marL="806450" lvl="1" indent="-349250">
              <a:lnSpc>
                <a:spcPct val="100000"/>
              </a:lnSpc>
              <a:spcBef>
                <a:spcPts val="0"/>
              </a:spcBef>
              <a:spcAft>
                <a:spcPts val="600"/>
              </a:spcAft>
              <a:buClr>
                <a:srgbClr val="0070C0"/>
              </a:buClr>
              <a:buSzPct val="80000"/>
            </a:pPr>
            <a:r>
              <a:rPr lang="en-US" sz="3200" b="1" dirty="0">
                <a:solidFill>
                  <a:srgbClr val="0070C0"/>
                </a:solidFill>
              </a:rPr>
              <a:t>696,000</a:t>
            </a:r>
            <a:r>
              <a:rPr lang="en-US" sz="3200" b="1" dirty="0">
                <a:solidFill>
                  <a:srgbClr val="001236"/>
                </a:solidFill>
              </a:rPr>
              <a:t> students ages 18-24 are assaulted by another student who has been drinking </a:t>
            </a:r>
            <a:r>
              <a:rPr lang="en-US" sz="1600" b="1" dirty="0">
                <a:solidFill>
                  <a:srgbClr val="001236"/>
                </a:solidFill>
              </a:rPr>
              <a:t>(</a:t>
            </a:r>
            <a:r>
              <a:rPr lang="en-US" sz="1600" b="1" dirty="0" err="1">
                <a:solidFill>
                  <a:srgbClr val="001236"/>
                </a:solidFill>
              </a:rPr>
              <a:t>Hingson</a:t>
            </a:r>
            <a:r>
              <a:rPr lang="en-US" sz="1600" b="1" dirty="0">
                <a:solidFill>
                  <a:srgbClr val="001236"/>
                </a:solidFill>
              </a:rPr>
              <a:t>, </a:t>
            </a:r>
            <a:r>
              <a:rPr lang="en-US" sz="1600" b="1" dirty="0" err="1">
                <a:solidFill>
                  <a:srgbClr val="001236"/>
                </a:solidFill>
              </a:rPr>
              <a:t>Zha</a:t>
            </a:r>
            <a:r>
              <a:rPr lang="en-US" sz="1600" b="1" dirty="0">
                <a:solidFill>
                  <a:srgbClr val="001236"/>
                </a:solidFill>
              </a:rPr>
              <a:t>, &amp; Smyth, 2017)</a:t>
            </a:r>
            <a:endParaRPr lang="en-US" sz="1600" b="1" baseline="30000" dirty="0">
              <a:solidFill>
                <a:srgbClr val="001236"/>
              </a:solidFill>
            </a:endParaRPr>
          </a:p>
          <a:p>
            <a:pPr marL="806450" lvl="1" indent="-349250">
              <a:lnSpc>
                <a:spcPct val="100000"/>
              </a:lnSpc>
              <a:spcBef>
                <a:spcPts val="0"/>
              </a:spcBef>
              <a:spcAft>
                <a:spcPts val="600"/>
              </a:spcAft>
              <a:buClr>
                <a:srgbClr val="0070C0"/>
              </a:buClr>
              <a:buSzPct val="80000"/>
            </a:pPr>
            <a:r>
              <a:rPr lang="en-US" sz="3200" b="1" dirty="0">
                <a:solidFill>
                  <a:srgbClr val="0070C0"/>
                </a:solidFill>
              </a:rPr>
              <a:t>97,000 </a:t>
            </a:r>
            <a:r>
              <a:rPr lang="en-US" sz="3200" b="1" dirty="0">
                <a:solidFill>
                  <a:srgbClr val="001236"/>
                </a:solidFill>
              </a:rPr>
              <a:t>students ages 18-24 report experiencing alcohol-related sexual assault or date rape </a:t>
            </a:r>
            <a:r>
              <a:rPr lang="en-US" sz="1600" b="1" dirty="0">
                <a:solidFill>
                  <a:srgbClr val="001236"/>
                </a:solidFill>
              </a:rPr>
              <a:t>(</a:t>
            </a:r>
            <a:r>
              <a:rPr lang="en-US" sz="1600" b="1" dirty="0" err="1">
                <a:solidFill>
                  <a:srgbClr val="001236"/>
                </a:solidFill>
              </a:rPr>
              <a:t>Hingson</a:t>
            </a:r>
            <a:r>
              <a:rPr lang="en-US" sz="1600" b="1" dirty="0">
                <a:solidFill>
                  <a:srgbClr val="001236"/>
                </a:solidFill>
              </a:rPr>
              <a:t>, et al., 2005)</a:t>
            </a:r>
          </a:p>
          <a:p>
            <a:pPr marL="0" indent="0">
              <a:lnSpc>
                <a:spcPct val="100000"/>
              </a:lnSpc>
              <a:spcBef>
                <a:spcPts val="0"/>
              </a:spcBef>
              <a:buClr>
                <a:srgbClr val="0070C0"/>
              </a:buClr>
              <a:buSzPct val="80000"/>
              <a:buNone/>
            </a:pPr>
            <a:r>
              <a:rPr lang="en-US" sz="3600" b="1" dirty="0">
                <a:solidFill>
                  <a:srgbClr val="001236"/>
                </a:solidFill>
              </a:rPr>
              <a:t>2019 NSDUH data found that: 8.7% of full-time college students ages 18 to 22 meet the criteria for AUD</a:t>
            </a:r>
            <a:r>
              <a:rPr lang="en-US" sz="1600" b="1" dirty="0">
                <a:solidFill>
                  <a:srgbClr val="001236"/>
                </a:solidFill>
              </a:rPr>
              <a:t>           (SAMHSA NSDUH, 2019)</a:t>
            </a:r>
            <a:r>
              <a:rPr lang="en-US" sz="2400" b="1" baseline="30000" dirty="0">
                <a:solidFill>
                  <a:srgbClr val="001236"/>
                </a:solidFill>
              </a:rPr>
              <a:t> </a:t>
            </a:r>
            <a:endParaRPr lang="en-US" sz="3600" b="1" dirty="0">
              <a:solidFill>
                <a:srgbClr val="001236"/>
              </a:solidFill>
            </a:endParaRPr>
          </a:p>
        </p:txBody>
      </p:sp>
    </p:spTree>
    <p:extLst>
      <p:ext uri="{BB962C8B-B14F-4D97-AF65-F5344CB8AC3E}">
        <p14:creationId xmlns:p14="http://schemas.microsoft.com/office/powerpoint/2010/main" val="1124672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71D2-A132-4BB9-8C8F-40BF5E0B6492}"/>
              </a:ext>
            </a:extLst>
          </p:cNvPr>
          <p:cNvSpPr>
            <a:spLocks noGrp="1"/>
          </p:cNvSpPr>
          <p:nvPr>
            <p:ph type="title"/>
          </p:nvPr>
        </p:nvSpPr>
        <p:spPr>
          <a:xfrm>
            <a:off x="200220" y="263651"/>
            <a:ext cx="4732421" cy="1102728"/>
          </a:xfrm>
        </p:spPr>
        <p:txBody>
          <a:bodyPr>
            <a:normAutofit/>
          </a:bodyPr>
          <a:lstStyle/>
          <a:p>
            <a:pPr algn="ctr"/>
            <a:r>
              <a:rPr lang="en-US" sz="3600" b="1" dirty="0">
                <a:solidFill>
                  <a:schemeClr val="tx1">
                    <a:lumMod val="75000"/>
                    <a:lumOff val="25000"/>
                  </a:schemeClr>
                </a:solidFill>
                <a:latin typeface="+mn-lt"/>
              </a:rPr>
              <a:t>Alcohol and Pregnancy</a:t>
            </a:r>
          </a:p>
        </p:txBody>
      </p:sp>
      <p:sp>
        <p:nvSpPr>
          <p:cNvPr id="3" name="Content Placeholder 2">
            <a:extLst>
              <a:ext uri="{FF2B5EF4-FFF2-40B4-BE49-F238E27FC236}">
                <a16:creationId xmlns:a16="http://schemas.microsoft.com/office/drawing/2014/main" id="{38B4E150-26AA-427C-8C25-E83C2AEDDAC0}"/>
              </a:ext>
            </a:extLst>
          </p:cNvPr>
          <p:cNvSpPr>
            <a:spLocks noGrp="1"/>
          </p:cNvSpPr>
          <p:nvPr>
            <p:ph sz="half" idx="1"/>
          </p:nvPr>
        </p:nvSpPr>
        <p:spPr>
          <a:xfrm>
            <a:off x="200220" y="1270123"/>
            <a:ext cx="11353800" cy="4685506"/>
          </a:xfrm>
        </p:spPr>
        <p:txBody>
          <a:bodyPr>
            <a:normAutofit/>
          </a:bodyPr>
          <a:lstStyle/>
          <a:p>
            <a:pPr>
              <a:lnSpc>
                <a:spcPct val="100000"/>
              </a:lnSpc>
              <a:spcBef>
                <a:spcPts val="0"/>
              </a:spcBef>
              <a:spcAft>
                <a:spcPts val="600"/>
              </a:spcAft>
              <a:buClr>
                <a:srgbClr val="0070C0"/>
              </a:buClr>
              <a:buSzPct val="80000"/>
            </a:pPr>
            <a:r>
              <a:rPr lang="en-US" sz="3200" b="1" dirty="0">
                <a:solidFill>
                  <a:srgbClr val="001236"/>
                </a:solidFill>
              </a:rPr>
              <a:t>2019 NSDUH data found </a:t>
            </a:r>
            <a:r>
              <a:rPr lang="en-US" sz="3600" b="1" dirty="0">
                <a:solidFill>
                  <a:srgbClr val="0070C0"/>
                </a:solidFill>
              </a:rPr>
              <a:t>9.5%</a:t>
            </a:r>
            <a:r>
              <a:rPr lang="en-US" b="1" dirty="0">
                <a:solidFill>
                  <a:srgbClr val="001236"/>
                </a:solidFill>
              </a:rPr>
              <a:t> </a:t>
            </a:r>
            <a:r>
              <a:rPr lang="en-US" sz="3200" b="1" dirty="0">
                <a:solidFill>
                  <a:srgbClr val="001236"/>
                </a:solidFill>
              </a:rPr>
              <a:t>of pregnant women ages 15 to 44 in the United States used alcohol in the past month </a:t>
            </a:r>
            <a:r>
              <a:rPr lang="en-US" sz="1600" b="1" dirty="0">
                <a:solidFill>
                  <a:srgbClr val="001236"/>
                </a:solidFill>
              </a:rPr>
              <a:t>(SAMHSA NSDUH, 2019)</a:t>
            </a:r>
            <a:endParaRPr lang="en-US" sz="1600" b="1" baseline="30000" dirty="0">
              <a:solidFill>
                <a:srgbClr val="001236"/>
              </a:solidFill>
            </a:endParaRPr>
          </a:p>
          <a:p>
            <a:pPr>
              <a:lnSpc>
                <a:spcPct val="100000"/>
              </a:lnSpc>
              <a:spcBef>
                <a:spcPts val="0"/>
              </a:spcBef>
              <a:spcAft>
                <a:spcPts val="600"/>
              </a:spcAft>
              <a:buClr>
                <a:srgbClr val="0070C0"/>
              </a:buClr>
              <a:buSzPct val="80000"/>
            </a:pPr>
            <a:r>
              <a:rPr lang="en-US" sz="3200" b="1" dirty="0">
                <a:solidFill>
                  <a:srgbClr val="001236"/>
                </a:solidFill>
              </a:rPr>
              <a:t>Pregnant women as many as </a:t>
            </a:r>
            <a:r>
              <a:rPr lang="en-US" sz="3600" b="1" dirty="0">
                <a:solidFill>
                  <a:srgbClr val="0070C0"/>
                </a:solidFill>
              </a:rPr>
              <a:t>30% </a:t>
            </a:r>
            <a:r>
              <a:rPr lang="en-US" sz="3200" b="1" dirty="0">
                <a:solidFill>
                  <a:srgbClr val="001236"/>
                </a:solidFill>
              </a:rPr>
              <a:t>report alcohol use sometime during pregnancy</a:t>
            </a:r>
            <a:r>
              <a:rPr lang="en-US" b="1" dirty="0">
                <a:solidFill>
                  <a:srgbClr val="001236"/>
                </a:solidFill>
              </a:rPr>
              <a:t> </a:t>
            </a:r>
            <a:r>
              <a:rPr lang="en-US" sz="1800" b="1" dirty="0">
                <a:solidFill>
                  <a:srgbClr val="001236"/>
                </a:solidFill>
              </a:rPr>
              <a:t>(Ethen et al., 2009)</a:t>
            </a:r>
          </a:p>
          <a:p>
            <a:pPr>
              <a:lnSpc>
                <a:spcPct val="100000"/>
              </a:lnSpc>
              <a:spcBef>
                <a:spcPts val="0"/>
              </a:spcBef>
              <a:spcAft>
                <a:spcPts val="600"/>
              </a:spcAft>
              <a:buClr>
                <a:srgbClr val="0070C0"/>
              </a:buClr>
              <a:buSzPct val="80000"/>
            </a:pPr>
            <a:r>
              <a:rPr lang="en-US" sz="3600" b="1" dirty="0">
                <a:solidFill>
                  <a:srgbClr val="0070C0"/>
                </a:solidFill>
              </a:rPr>
              <a:t>7.5%</a:t>
            </a:r>
            <a:r>
              <a:rPr lang="en-US" b="1" dirty="0">
                <a:solidFill>
                  <a:srgbClr val="001236"/>
                </a:solidFill>
              </a:rPr>
              <a:t> to </a:t>
            </a:r>
            <a:r>
              <a:rPr lang="en-US" sz="3600" b="1" dirty="0">
                <a:solidFill>
                  <a:srgbClr val="0070C0"/>
                </a:solidFill>
              </a:rPr>
              <a:t>24.7%</a:t>
            </a:r>
            <a:r>
              <a:rPr lang="en-US" sz="3200" b="1" dirty="0">
                <a:solidFill>
                  <a:srgbClr val="0070C0"/>
                </a:solidFill>
              </a:rPr>
              <a:t> </a:t>
            </a:r>
            <a:r>
              <a:rPr lang="en-US" sz="3200" b="1" dirty="0">
                <a:solidFill>
                  <a:srgbClr val="001236"/>
                </a:solidFill>
              </a:rPr>
              <a:t>women</a:t>
            </a:r>
            <a:r>
              <a:rPr lang="en-US" sz="3200" b="1" dirty="0">
                <a:solidFill>
                  <a:srgbClr val="0070C0"/>
                </a:solidFill>
              </a:rPr>
              <a:t> </a:t>
            </a:r>
            <a:r>
              <a:rPr lang="en-US" sz="3200" b="1" dirty="0">
                <a:solidFill>
                  <a:srgbClr val="001236"/>
                </a:solidFill>
              </a:rPr>
              <a:t>might engage in binge drinking behavior in early pregnancy </a:t>
            </a:r>
            <a:r>
              <a:rPr lang="en-US" sz="1600" b="1" dirty="0">
                <a:solidFill>
                  <a:srgbClr val="001236"/>
                </a:solidFill>
              </a:rPr>
              <a:t>(</a:t>
            </a:r>
            <a:r>
              <a:rPr lang="en-US" sz="1600" b="1" dirty="0" err="1">
                <a:solidFill>
                  <a:srgbClr val="001236"/>
                </a:solidFill>
              </a:rPr>
              <a:t>Bakhireva</a:t>
            </a:r>
            <a:r>
              <a:rPr lang="en-US" sz="1600" b="1" dirty="0">
                <a:solidFill>
                  <a:srgbClr val="001236"/>
                </a:solidFill>
              </a:rPr>
              <a:t> et al., 2018b; Ethen et al., 2009) </a:t>
            </a:r>
          </a:p>
          <a:p>
            <a:pPr>
              <a:lnSpc>
                <a:spcPct val="100000"/>
              </a:lnSpc>
              <a:spcBef>
                <a:spcPts val="0"/>
              </a:spcBef>
              <a:buClr>
                <a:srgbClr val="0070C0"/>
              </a:buClr>
              <a:buSzPct val="80000"/>
            </a:pPr>
            <a:r>
              <a:rPr lang="en-US" sz="3600" b="1" dirty="0">
                <a:solidFill>
                  <a:srgbClr val="0070C0"/>
                </a:solidFill>
              </a:rPr>
              <a:t>2.8% </a:t>
            </a:r>
            <a:r>
              <a:rPr lang="en-US" sz="3200" b="1" dirty="0"/>
              <a:t>to</a:t>
            </a:r>
            <a:r>
              <a:rPr lang="en-US" sz="3600" b="1" dirty="0">
                <a:solidFill>
                  <a:srgbClr val="0070C0"/>
                </a:solidFill>
              </a:rPr>
              <a:t> 8.3%</a:t>
            </a:r>
            <a:r>
              <a:rPr lang="en-US" sz="3200" b="1" dirty="0">
                <a:solidFill>
                  <a:srgbClr val="0070C0"/>
                </a:solidFill>
              </a:rPr>
              <a:t> </a:t>
            </a:r>
            <a:r>
              <a:rPr lang="en-US" sz="3200" b="1" dirty="0"/>
              <a:t>of women use alcohol </a:t>
            </a:r>
            <a:r>
              <a:rPr lang="en-US" sz="3200" b="1" dirty="0">
                <a:solidFill>
                  <a:srgbClr val="001236"/>
                </a:solidFill>
              </a:rPr>
              <a:t>anytime </a:t>
            </a:r>
          </a:p>
          <a:p>
            <a:pPr indent="0">
              <a:lnSpc>
                <a:spcPct val="100000"/>
              </a:lnSpc>
              <a:spcBef>
                <a:spcPts val="0"/>
              </a:spcBef>
              <a:buClr>
                <a:srgbClr val="0070C0"/>
              </a:buClr>
              <a:buSzPct val="80000"/>
              <a:buNone/>
            </a:pPr>
            <a:r>
              <a:rPr lang="en-US" sz="3200" b="1" dirty="0">
                <a:solidFill>
                  <a:srgbClr val="001236"/>
                </a:solidFill>
              </a:rPr>
              <a:t>during pregnancy </a:t>
            </a:r>
            <a:r>
              <a:rPr lang="en-US" sz="1600" b="1" dirty="0">
                <a:solidFill>
                  <a:srgbClr val="001236"/>
                </a:solidFill>
              </a:rPr>
              <a:t>(Ethen et al., 2009; Popova et al., 2018)</a:t>
            </a:r>
            <a:endParaRPr lang="en-US" sz="2400" b="1" dirty="0">
              <a:solidFill>
                <a:srgbClr val="001236"/>
              </a:solidFill>
            </a:endParaRPr>
          </a:p>
        </p:txBody>
      </p:sp>
      <p:pic>
        <p:nvPicPr>
          <p:cNvPr id="5" name="Content Placeholder 4" descr="stick figures - pregnant female and a person holding a stop sign with caption no alcohol during pregnancy">
            <a:extLst>
              <a:ext uri="{FF2B5EF4-FFF2-40B4-BE49-F238E27FC236}">
                <a16:creationId xmlns:a16="http://schemas.microsoft.com/office/drawing/2014/main" id="{B5DBA0FE-6CF3-431C-99D9-85D32F9427CC}"/>
              </a:ext>
            </a:extLst>
          </p:cNvPr>
          <p:cNvPicPr>
            <a:picLocks noGrp="1" noChangeAspect="1"/>
          </p:cNvPicPr>
          <p:nvPr>
            <p:ph sz="half" idx="2"/>
          </p:nvPr>
        </p:nvPicPr>
        <p:blipFill>
          <a:blip r:embed="rId3"/>
          <a:stretch>
            <a:fillRect/>
          </a:stretch>
        </p:blipFill>
        <p:spPr>
          <a:xfrm>
            <a:off x="8722587" y="4366523"/>
            <a:ext cx="3377477" cy="240203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05367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E941F-951F-450E-B6DF-B115E17EFB84}"/>
              </a:ext>
            </a:extLst>
          </p:cNvPr>
          <p:cNvSpPr>
            <a:spLocks noGrp="1"/>
          </p:cNvSpPr>
          <p:nvPr>
            <p:ph type="title"/>
          </p:nvPr>
        </p:nvSpPr>
        <p:spPr>
          <a:xfrm>
            <a:off x="231863" y="197858"/>
            <a:ext cx="6104021" cy="948233"/>
          </a:xfrm>
        </p:spPr>
        <p:txBody>
          <a:bodyPr>
            <a:normAutofit/>
          </a:bodyPr>
          <a:lstStyle/>
          <a:p>
            <a:r>
              <a:rPr lang="en-US" sz="3600" b="1" dirty="0">
                <a:solidFill>
                  <a:schemeClr val="tx1">
                    <a:lumMod val="75000"/>
                    <a:lumOff val="25000"/>
                  </a:schemeClr>
                </a:solidFill>
                <a:latin typeface="+mn-lt"/>
              </a:rPr>
              <a:t>Alcohol and Other Substances</a:t>
            </a:r>
          </a:p>
        </p:txBody>
      </p:sp>
      <p:sp>
        <p:nvSpPr>
          <p:cNvPr id="4" name="Content Placeholder 3">
            <a:extLst>
              <a:ext uri="{FF2B5EF4-FFF2-40B4-BE49-F238E27FC236}">
                <a16:creationId xmlns:a16="http://schemas.microsoft.com/office/drawing/2014/main" id="{A5E3B2ED-1FBF-42C1-8CB8-01C1215898A5}"/>
              </a:ext>
            </a:extLst>
          </p:cNvPr>
          <p:cNvSpPr>
            <a:spLocks noGrp="1"/>
          </p:cNvSpPr>
          <p:nvPr>
            <p:ph sz="half" idx="1"/>
          </p:nvPr>
        </p:nvSpPr>
        <p:spPr>
          <a:xfrm>
            <a:off x="81296" y="1146090"/>
            <a:ext cx="12110704" cy="5711909"/>
          </a:xfrm>
        </p:spPr>
        <p:txBody>
          <a:bodyPr>
            <a:normAutofit/>
          </a:bodyPr>
          <a:lstStyle/>
          <a:p>
            <a:pPr>
              <a:lnSpc>
                <a:spcPct val="110000"/>
              </a:lnSpc>
              <a:spcBef>
                <a:spcPts val="0"/>
              </a:spcBef>
              <a:buClr>
                <a:srgbClr val="0070C0"/>
              </a:buClr>
              <a:buSzPct val="80000"/>
              <a:tabLst>
                <a:tab pos="228600" algn="l"/>
              </a:tabLst>
            </a:pPr>
            <a:r>
              <a:rPr lang="en-US" sz="3200" b="1" dirty="0">
                <a:solidFill>
                  <a:srgbClr val="001236"/>
                </a:solidFill>
              </a:rPr>
              <a:t>One study found that alcohol </a:t>
            </a:r>
          </a:p>
          <a:p>
            <a:pPr>
              <a:lnSpc>
                <a:spcPct val="100000"/>
              </a:lnSpc>
              <a:spcBef>
                <a:spcPts val="0"/>
              </a:spcBef>
              <a:buClr>
                <a:srgbClr val="0070C0"/>
              </a:buClr>
              <a:buSzPct val="80000"/>
              <a:buNone/>
              <a:tabLst>
                <a:tab pos="228600" algn="l"/>
              </a:tabLst>
            </a:pPr>
            <a:r>
              <a:rPr lang="en-US" sz="3200" b="1" dirty="0">
                <a:solidFill>
                  <a:srgbClr val="001236"/>
                </a:solidFill>
              </a:rPr>
              <a:t>	contributed to </a:t>
            </a:r>
            <a:r>
              <a:rPr lang="en-US" sz="3600" b="1" dirty="0">
                <a:solidFill>
                  <a:srgbClr val="0070C0"/>
                </a:solidFill>
              </a:rPr>
              <a:t>15%</a:t>
            </a:r>
            <a:r>
              <a:rPr lang="en-US" sz="3200" b="1" dirty="0">
                <a:solidFill>
                  <a:srgbClr val="0070C0"/>
                </a:solidFill>
              </a:rPr>
              <a:t> </a:t>
            </a:r>
            <a:r>
              <a:rPr lang="en-US" sz="3200" b="1" dirty="0">
                <a:solidFill>
                  <a:srgbClr val="001236"/>
                </a:solidFill>
              </a:rPr>
              <a:t>of opioid-related </a:t>
            </a:r>
          </a:p>
          <a:p>
            <a:pPr>
              <a:lnSpc>
                <a:spcPct val="100000"/>
              </a:lnSpc>
              <a:spcBef>
                <a:spcPts val="0"/>
              </a:spcBef>
              <a:spcAft>
                <a:spcPts val="600"/>
              </a:spcAft>
              <a:buClr>
                <a:srgbClr val="0070C0"/>
              </a:buClr>
              <a:buSzPct val="80000"/>
              <a:buNone/>
              <a:tabLst>
                <a:tab pos="228600" algn="l"/>
              </a:tabLst>
            </a:pPr>
            <a:r>
              <a:rPr lang="en-US" sz="3200" b="1" dirty="0">
                <a:solidFill>
                  <a:srgbClr val="001236"/>
                </a:solidFill>
              </a:rPr>
              <a:t>	deaths in 2017 </a:t>
            </a:r>
            <a:r>
              <a:rPr lang="en-US" sz="1600" b="1" dirty="0">
                <a:solidFill>
                  <a:srgbClr val="001236"/>
                </a:solidFill>
              </a:rPr>
              <a:t>(Tori, LaRochelle, &amp; Nami, 2020)</a:t>
            </a:r>
          </a:p>
          <a:p>
            <a:pPr>
              <a:lnSpc>
                <a:spcPct val="100000"/>
              </a:lnSpc>
              <a:spcBef>
                <a:spcPts val="0"/>
              </a:spcBef>
              <a:spcAft>
                <a:spcPts val="600"/>
              </a:spcAft>
              <a:buClr>
                <a:srgbClr val="0070C0"/>
              </a:buClr>
              <a:buSzPct val="80000"/>
              <a:tabLst>
                <a:tab pos="228600" algn="l"/>
              </a:tabLst>
            </a:pPr>
            <a:r>
              <a:rPr lang="en-US" sz="3200" b="1" dirty="0">
                <a:solidFill>
                  <a:srgbClr val="001236"/>
                </a:solidFill>
              </a:rPr>
              <a:t>Another study showed that about </a:t>
            </a:r>
            <a:r>
              <a:rPr lang="en-US" sz="3600" b="1" dirty="0">
                <a:solidFill>
                  <a:srgbClr val="0070C0"/>
                </a:solidFill>
              </a:rPr>
              <a:t>22%</a:t>
            </a:r>
            <a:r>
              <a:rPr lang="en-US" sz="3200" b="1" dirty="0">
                <a:solidFill>
                  <a:srgbClr val="0070C0"/>
                </a:solidFill>
              </a:rPr>
              <a:t> </a:t>
            </a:r>
            <a:r>
              <a:rPr lang="en-US" sz="3200" b="1" dirty="0">
                <a:solidFill>
                  <a:srgbClr val="001236"/>
                </a:solidFill>
              </a:rPr>
              <a:t>of emergency department visits due to prescription drug misuse also involved alcohol </a:t>
            </a:r>
            <a:r>
              <a:rPr lang="en-US" sz="1600" b="1" dirty="0">
                <a:solidFill>
                  <a:srgbClr val="001236"/>
                </a:solidFill>
              </a:rPr>
              <a:t>(Geller et al., 2019)</a:t>
            </a:r>
          </a:p>
          <a:p>
            <a:pPr>
              <a:lnSpc>
                <a:spcPct val="100000"/>
              </a:lnSpc>
              <a:spcBef>
                <a:spcPts val="0"/>
              </a:spcBef>
              <a:spcAft>
                <a:spcPts val="300"/>
              </a:spcAft>
              <a:buClr>
                <a:srgbClr val="0070C0"/>
              </a:buClr>
              <a:buSzPct val="80000"/>
              <a:tabLst>
                <a:tab pos="228600" algn="l"/>
              </a:tabLst>
            </a:pPr>
            <a:r>
              <a:rPr lang="en-US" sz="3200" b="1" dirty="0">
                <a:solidFill>
                  <a:srgbClr val="001236"/>
                </a:solidFill>
              </a:rPr>
              <a:t>One such study among youth aged 12−17 years found:</a:t>
            </a:r>
          </a:p>
          <a:p>
            <a:pPr lvl="1">
              <a:lnSpc>
                <a:spcPct val="100000"/>
              </a:lnSpc>
              <a:spcBef>
                <a:spcPts val="0"/>
              </a:spcBef>
              <a:spcAft>
                <a:spcPts val="300"/>
              </a:spcAft>
              <a:buClr>
                <a:srgbClr val="0070C0"/>
              </a:buClr>
              <a:buSzPct val="80000"/>
            </a:pPr>
            <a:r>
              <a:rPr lang="en-US" sz="2800" b="1" dirty="0">
                <a:solidFill>
                  <a:srgbClr val="001236"/>
                </a:solidFill>
              </a:rPr>
              <a:t>binge drinkers were almost </a:t>
            </a:r>
            <a:r>
              <a:rPr lang="en-US" sz="3200" b="1" dirty="0">
                <a:solidFill>
                  <a:srgbClr val="0070C0"/>
                </a:solidFill>
              </a:rPr>
              <a:t>10 times</a:t>
            </a:r>
            <a:r>
              <a:rPr lang="en-US" sz="2800" b="1" dirty="0">
                <a:solidFill>
                  <a:srgbClr val="001236"/>
                </a:solidFill>
              </a:rPr>
              <a:t> more likely than nondrinkers to report marijuana use </a:t>
            </a:r>
          </a:p>
          <a:p>
            <a:pPr lvl="1">
              <a:lnSpc>
                <a:spcPct val="100000"/>
              </a:lnSpc>
              <a:spcBef>
                <a:spcPts val="0"/>
              </a:spcBef>
              <a:spcAft>
                <a:spcPts val="600"/>
              </a:spcAft>
              <a:buClr>
                <a:srgbClr val="0070C0"/>
              </a:buClr>
              <a:buSzPct val="80000"/>
            </a:pPr>
            <a:r>
              <a:rPr lang="en-US" sz="2800" b="1" dirty="0">
                <a:solidFill>
                  <a:srgbClr val="001236"/>
                </a:solidFill>
              </a:rPr>
              <a:t>almost </a:t>
            </a:r>
            <a:r>
              <a:rPr lang="en-US" sz="3200" b="1" dirty="0">
                <a:solidFill>
                  <a:srgbClr val="0070C0"/>
                </a:solidFill>
              </a:rPr>
              <a:t>8 times </a:t>
            </a:r>
            <a:r>
              <a:rPr lang="en-US" sz="2800" b="1" dirty="0">
                <a:solidFill>
                  <a:srgbClr val="001236"/>
                </a:solidFill>
              </a:rPr>
              <a:t>more likely to report the use of illicit substances other than the use of marijuana </a:t>
            </a:r>
            <a:r>
              <a:rPr lang="en-US" sz="1600" b="1" dirty="0">
                <a:solidFill>
                  <a:srgbClr val="001236"/>
                </a:solidFill>
              </a:rPr>
              <a:t>(DuPont, et al., 2018)</a:t>
            </a:r>
            <a:endParaRPr lang="en-US" sz="2800" b="1" dirty="0">
              <a:solidFill>
                <a:srgbClr val="001236"/>
              </a:solidFill>
            </a:endParaRPr>
          </a:p>
        </p:txBody>
      </p:sp>
      <p:pic>
        <p:nvPicPr>
          <p:cNvPr id="5" name="Content Placeholder 4" descr="substance abuse word cloud">
            <a:extLst>
              <a:ext uri="{FF2B5EF4-FFF2-40B4-BE49-F238E27FC236}">
                <a16:creationId xmlns:a16="http://schemas.microsoft.com/office/drawing/2014/main" id="{8987146C-3FCF-40F8-AC84-DD7695DC1F23}"/>
              </a:ext>
            </a:extLst>
          </p:cNvPr>
          <p:cNvPicPr>
            <a:picLocks noGrp="1" noChangeAspect="1"/>
          </p:cNvPicPr>
          <p:nvPr>
            <p:ph sz="half" idx="2"/>
          </p:nvPr>
        </p:nvPicPr>
        <p:blipFill>
          <a:blip r:embed="rId3"/>
          <a:stretch>
            <a:fillRect/>
          </a:stretch>
        </p:blipFill>
        <p:spPr>
          <a:xfrm>
            <a:off x="7430416" y="197858"/>
            <a:ext cx="4529721" cy="2371550"/>
          </a:xfrm>
          <a:prstGeom prst="rect">
            <a:avLst/>
          </a:prstGeom>
        </p:spPr>
      </p:pic>
    </p:spTree>
    <p:extLst>
      <p:ext uri="{BB962C8B-B14F-4D97-AF65-F5344CB8AC3E}">
        <p14:creationId xmlns:p14="http://schemas.microsoft.com/office/powerpoint/2010/main" val="658002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5050EB-E193-47C6-A95B-8CFC852F751E}"/>
              </a:ext>
            </a:extLst>
          </p:cNvPr>
          <p:cNvSpPr>
            <a:spLocks noGrp="1"/>
          </p:cNvSpPr>
          <p:nvPr>
            <p:ph type="title"/>
          </p:nvPr>
        </p:nvSpPr>
        <p:spPr>
          <a:xfrm>
            <a:off x="427194" y="314945"/>
            <a:ext cx="5418221" cy="862095"/>
          </a:xfrm>
        </p:spPr>
        <p:txBody>
          <a:bodyPr>
            <a:normAutofit/>
          </a:bodyPr>
          <a:lstStyle/>
          <a:p>
            <a:pPr algn="ctr"/>
            <a:r>
              <a:rPr lang="en-US" sz="4000" b="1" dirty="0">
                <a:solidFill>
                  <a:schemeClr val="tx1">
                    <a:lumMod val="75000"/>
                    <a:lumOff val="25000"/>
                  </a:schemeClr>
                </a:solidFill>
                <a:latin typeface="Calibri" panose="020F0502020204030204" pitchFamily="34" charset="0"/>
                <a:cs typeface="Calibri" panose="020F0502020204030204" pitchFamily="34" charset="0"/>
              </a:rPr>
              <a:t>Take Home Messages</a:t>
            </a:r>
          </a:p>
        </p:txBody>
      </p:sp>
      <p:sp>
        <p:nvSpPr>
          <p:cNvPr id="4" name="Content Placeholder 3">
            <a:extLst>
              <a:ext uri="{FF2B5EF4-FFF2-40B4-BE49-F238E27FC236}">
                <a16:creationId xmlns:a16="http://schemas.microsoft.com/office/drawing/2014/main" id="{68D248BF-824C-42A8-97B9-D3EF2F97DD01}"/>
              </a:ext>
            </a:extLst>
          </p:cNvPr>
          <p:cNvSpPr>
            <a:spLocks noGrp="1"/>
          </p:cNvSpPr>
          <p:nvPr>
            <p:ph sz="half" idx="1"/>
          </p:nvPr>
        </p:nvSpPr>
        <p:spPr>
          <a:xfrm>
            <a:off x="125329" y="1388479"/>
            <a:ext cx="11772900" cy="5183134"/>
          </a:xfrm>
        </p:spPr>
        <p:txBody>
          <a:bodyPr>
            <a:normAutofit/>
          </a:bodyPr>
          <a:lstStyle/>
          <a:p>
            <a:pPr marL="349250" indent="-349250">
              <a:buClr>
                <a:srgbClr val="0070C0"/>
              </a:buClr>
              <a:buFont typeface="Arial" panose="020B0604020202020204" pitchFamily="34" charset="0"/>
              <a:buChar char="•"/>
            </a:pPr>
            <a:r>
              <a:rPr lang="en-US" sz="3200" b="1" dirty="0">
                <a:solidFill>
                  <a:srgbClr val="001236"/>
                </a:solidFill>
                <a:latin typeface="Calibri" panose="020F0502020204030204" pitchFamily="34" charset="0"/>
                <a:cs typeface="Calibri" panose="020F0502020204030204" pitchFamily="34" charset="0"/>
              </a:rPr>
              <a:t>‘Alcohol is not a benign substance and there are many ways it can contribute to mortality’ </a:t>
            </a:r>
            <a:r>
              <a:rPr lang="en-US" sz="1600" b="1" dirty="0">
                <a:latin typeface="Calibri" panose="020F0502020204030204" pitchFamily="34" charset="0"/>
                <a:cs typeface="Calibri" panose="020F0502020204030204" pitchFamily="34" charset="0"/>
              </a:rPr>
              <a:t>(Dr. George </a:t>
            </a:r>
            <a:r>
              <a:rPr lang="en-US" sz="1600" b="1" dirty="0" err="1">
                <a:latin typeface="Calibri" panose="020F0502020204030204" pitchFamily="34" charset="0"/>
                <a:cs typeface="Calibri" panose="020F0502020204030204" pitchFamily="34" charset="0"/>
              </a:rPr>
              <a:t>Koob</a:t>
            </a:r>
            <a:r>
              <a:rPr lang="en-US" sz="1600" b="1" dirty="0">
                <a:latin typeface="Calibri" panose="020F0502020204030204" pitchFamily="34" charset="0"/>
                <a:cs typeface="Calibri" panose="020F0502020204030204" pitchFamily="34" charset="0"/>
              </a:rPr>
              <a:t>, Director NIAAA)</a:t>
            </a:r>
          </a:p>
          <a:p>
            <a:pPr marL="349250" indent="-349250">
              <a:buClr>
                <a:srgbClr val="0070C0"/>
              </a:buClr>
              <a:buFont typeface="Arial" panose="020B0604020202020204" pitchFamily="34" charset="0"/>
              <a:buChar char="•"/>
            </a:pPr>
            <a:r>
              <a:rPr lang="en-US" sz="3200" b="1" dirty="0">
                <a:solidFill>
                  <a:srgbClr val="001236"/>
                </a:solidFill>
                <a:latin typeface="Calibri" panose="020F0502020204030204" pitchFamily="34" charset="0"/>
                <a:cs typeface="Calibri" panose="020F0502020204030204" pitchFamily="34" charset="0"/>
              </a:rPr>
              <a:t>Rates of death involving alcohol increased more for women than men (85% for women versus 35% for men)</a:t>
            </a:r>
          </a:p>
          <a:p>
            <a:pPr marL="349250" indent="-349250">
              <a:buClr>
                <a:srgbClr val="0070C0"/>
              </a:buClr>
              <a:buFont typeface="Arial" panose="020B0604020202020204" pitchFamily="34" charset="0"/>
              <a:buChar char="•"/>
            </a:pPr>
            <a:r>
              <a:rPr lang="en-US" sz="3200" b="1" dirty="0">
                <a:solidFill>
                  <a:srgbClr val="001236"/>
                </a:solidFill>
                <a:latin typeface="Calibri" panose="020F0502020204030204" pitchFamily="34" charset="0"/>
                <a:cs typeface="Calibri" panose="020F0502020204030204" pitchFamily="34" charset="0"/>
              </a:rPr>
              <a:t>Alcohol use during the pandemic increased for both binge drinkers and non-binge drinkers</a:t>
            </a:r>
          </a:p>
          <a:p>
            <a:pPr marL="349250" indent="-349250">
              <a:buClr>
                <a:srgbClr val="0070C0"/>
              </a:buClr>
              <a:buFont typeface="Arial" panose="020B0604020202020204" pitchFamily="34" charset="0"/>
              <a:buChar char="•"/>
            </a:pPr>
            <a:r>
              <a:rPr lang="en-US" sz="3200" b="1" dirty="0">
                <a:solidFill>
                  <a:srgbClr val="001236"/>
                </a:solidFill>
                <a:latin typeface="Calibri" panose="020F0502020204030204" pitchFamily="34" charset="0"/>
                <a:cs typeface="Calibri" panose="020F0502020204030204" pitchFamily="34" charset="0"/>
              </a:rPr>
              <a:t>It is essential that health care professionals screen all patients regarding alcohol use</a:t>
            </a:r>
          </a:p>
          <a:p>
            <a:pPr marL="0" indent="0">
              <a:buClr>
                <a:srgbClr val="0070C0"/>
              </a:buClr>
              <a:buNone/>
            </a:pPr>
            <a:r>
              <a:rPr lang="en-US" sz="1600" b="1" dirty="0">
                <a:hlinkClick r:id="rId3"/>
              </a:rPr>
              <a:t>https://www.nih.gov/news-events/news-releases/alcohol-related-deaths-increasing-united-states</a:t>
            </a:r>
            <a:r>
              <a:rPr lang="en-US" sz="1600" b="1" dirty="0"/>
              <a:t> </a:t>
            </a:r>
          </a:p>
        </p:txBody>
      </p:sp>
      <p:pic>
        <p:nvPicPr>
          <p:cNvPr id="10" name="Content Placeholder 9">
            <a:extLst>
              <a:ext uri="{FF2B5EF4-FFF2-40B4-BE49-F238E27FC236}">
                <a16:creationId xmlns:a16="http://schemas.microsoft.com/office/drawing/2014/main" id="{23F6D226-6E4B-43F3-96B4-07428DFDEA00}"/>
              </a:ext>
            </a:extLst>
          </p:cNvPr>
          <p:cNvPicPr>
            <a:picLocks noGrp="1" noChangeAspect="1"/>
          </p:cNvPicPr>
          <p:nvPr>
            <p:ph sz="half" idx="2"/>
          </p:nvPr>
        </p:nvPicPr>
        <p:blipFill>
          <a:blip r:embed="rId4"/>
          <a:stretch>
            <a:fillRect/>
          </a:stretch>
        </p:blipFill>
        <p:spPr>
          <a:xfrm>
            <a:off x="10586123" y="105913"/>
            <a:ext cx="1178683" cy="1280160"/>
          </a:xfrm>
          <a:prstGeom prst="rect">
            <a:avLst/>
          </a:prstGeom>
        </p:spPr>
      </p:pic>
      <p:pic>
        <p:nvPicPr>
          <p:cNvPr id="11" name="Content Placeholder 9">
            <a:extLst>
              <a:ext uri="{FF2B5EF4-FFF2-40B4-BE49-F238E27FC236}">
                <a16:creationId xmlns:a16="http://schemas.microsoft.com/office/drawing/2014/main" id="{73F42E0B-C8CE-4433-8E69-2BC2AE90BACA}"/>
              </a:ext>
            </a:extLst>
          </p:cNvPr>
          <p:cNvPicPr>
            <a:picLocks noChangeAspect="1"/>
          </p:cNvPicPr>
          <p:nvPr/>
        </p:nvPicPr>
        <p:blipFill>
          <a:blip r:embed="rId4"/>
          <a:stretch>
            <a:fillRect/>
          </a:stretch>
        </p:blipFill>
        <p:spPr>
          <a:xfrm>
            <a:off x="7784349" y="105913"/>
            <a:ext cx="1178683" cy="1280160"/>
          </a:xfrm>
          <a:prstGeom prst="rect">
            <a:avLst/>
          </a:prstGeom>
        </p:spPr>
      </p:pic>
      <p:pic>
        <p:nvPicPr>
          <p:cNvPr id="12" name="Content Placeholder 9">
            <a:extLst>
              <a:ext uri="{FF2B5EF4-FFF2-40B4-BE49-F238E27FC236}">
                <a16:creationId xmlns:a16="http://schemas.microsoft.com/office/drawing/2014/main" id="{2393B455-EBE4-4243-BCC1-1F418DEF28A1}"/>
              </a:ext>
            </a:extLst>
          </p:cNvPr>
          <p:cNvPicPr>
            <a:picLocks noChangeAspect="1"/>
          </p:cNvPicPr>
          <p:nvPr/>
        </p:nvPicPr>
        <p:blipFill>
          <a:blip r:embed="rId4"/>
          <a:stretch>
            <a:fillRect/>
          </a:stretch>
        </p:blipFill>
        <p:spPr>
          <a:xfrm>
            <a:off x="9185236" y="105913"/>
            <a:ext cx="1178683" cy="1280160"/>
          </a:xfrm>
          <a:prstGeom prst="rect">
            <a:avLst/>
          </a:prstGeom>
        </p:spPr>
      </p:pic>
    </p:spTree>
    <p:extLst>
      <p:ext uri="{BB962C8B-B14F-4D97-AF65-F5344CB8AC3E}">
        <p14:creationId xmlns:p14="http://schemas.microsoft.com/office/powerpoint/2010/main" val="3310089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AA0B-D843-4D3F-BD66-4326619561FD}"/>
              </a:ext>
            </a:extLst>
          </p:cNvPr>
          <p:cNvSpPr>
            <a:spLocks noGrp="1"/>
          </p:cNvSpPr>
          <p:nvPr>
            <p:ph type="title"/>
          </p:nvPr>
        </p:nvSpPr>
        <p:spPr/>
        <p:txBody>
          <a:bodyPr/>
          <a:lstStyle/>
          <a:p>
            <a:r>
              <a:rPr lang="en-US" dirty="0"/>
              <a:t>For more information, contact</a:t>
            </a:r>
          </a:p>
        </p:txBody>
      </p:sp>
    </p:spTree>
    <p:extLst>
      <p:ext uri="{BB962C8B-B14F-4D97-AF65-F5344CB8AC3E}">
        <p14:creationId xmlns:p14="http://schemas.microsoft.com/office/powerpoint/2010/main" val="387509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4E1A13-84B2-484D-8A1B-F0EE36F0F2FB}"/>
              </a:ext>
            </a:extLst>
          </p:cNvPr>
          <p:cNvSpPr>
            <a:spLocks noGrp="1"/>
          </p:cNvSpPr>
          <p:nvPr>
            <p:ph type="title"/>
          </p:nvPr>
        </p:nvSpPr>
        <p:spPr>
          <a:xfrm>
            <a:off x="838200" y="49714"/>
            <a:ext cx="10515600" cy="709865"/>
          </a:xfrm>
        </p:spPr>
        <p:txBody>
          <a:bodyPr>
            <a:normAutofit/>
          </a:bodyPr>
          <a:lstStyle/>
          <a:p>
            <a:pPr algn="ctr"/>
            <a:r>
              <a:rPr lang="en-US" sz="3200" b="1" dirty="0">
                <a:solidFill>
                  <a:srgbClr val="001236"/>
                </a:solidFill>
                <a:latin typeface="+mn-lt"/>
              </a:rPr>
              <a:t>Outline for Presentation</a:t>
            </a:r>
          </a:p>
        </p:txBody>
      </p:sp>
      <p:sp>
        <p:nvSpPr>
          <p:cNvPr id="4" name="Content Placeholder 3">
            <a:extLst>
              <a:ext uri="{FF2B5EF4-FFF2-40B4-BE49-F238E27FC236}">
                <a16:creationId xmlns:a16="http://schemas.microsoft.com/office/drawing/2014/main" id="{2601DAC9-21DF-4429-9E02-AA0F4320717D}"/>
              </a:ext>
            </a:extLst>
          </p:cNvPr>
          <p:cNvSpPr>
            <a:spLocks noGrp="1"/>
          </p:cNvSpPr>
          <p:nvPr>
            <p:ph sz="half" idx="1"/>
          </p:nvPr>
        </p:nvSpPr>
        <p:spPr>
          <a:xfrm>
            <a:off x="116306" y="699419"/>
            <a:ext cx="12075694" cy="6098421"/>
          </a:xfrm>
        </p:spPr>
        <p:txBody>
          <a:bodyPr>
            <a:normAutofit/>
          </a:bodyPr>
          <a:lstStyle/>
          <a:p>
            <a:pPr>
              <a:lnSpc>
                <a:spcPct val="100000"/>
              </a:lnSpc>
              <a:spcBef>
                <a:spcPts val="0"/>
              </a:spcBef>
              <a:spcAft>
                <a:spcPts val="600"/>
              </a:spcAft>
              <a:buClr>
                <a:srgbClr val="0070C0"/>
              </a:buClr>
              <a:buSzPct val="80000"/>
              <a:buFont typeface="Arial" panose="020B0604020202020204" pitchFamily="34" charset="0"/>
              <a:buChar char="•"/>
            </a:pPr>
            <a:r>
              <a:rPr lang="en-US" sz="2800" b="1" dirty="0">
                <a:solidFill>
                  <a:schemeClr val="tx1">
                    <a:lumMod val="75000"/>
                    <a:lumOff val="25000"/>
                  </a:schemeClr>
                </a:solidFill>
              </a:rPr>
              <a:t>Alcohol Use in the United States</a:t>
            </a:r>
          </a:p>
          <a:p>
            <a:pPr>
              <a:lnSpc>
                <a:spcPct val="100000"/>
              </a:lnSpc>
              <a:spcBef>
                <a:spcPts val="0"/>
              </a:spcBef>
              <a:spcAft>
                <a:spcPts val="600"/>
              </a:spcAft>
              <a:buClr>
                <a:srgbClr val="0070C0"/>
              </a:buClr>
              <a:buSzPct val="80000"/>
              <a:buFont typeface="Arial" panose="020B0604020202020204" pitchFamily="34" charset="0"/>
              <a:buChar char="•"/>
            </a:pPr>
            <a:r>
              <a:rPr lang="en-US" sz="2800" b="1" dirty="0">
                <a:solidFill>
                  <a:schemeClr val="tx1">
                    <a:lumMod val="75000"/>
                    <a:lumOff val="25000"/>
                  </a:schemeClr>
                </a:solidFill>
              </a:rPr>
              <a:t>Alcohol Use Disorders in the United States</a:t>
            </a:r>
          </a:p>
          <a:p>
            <a:pPr>
              <a:lnSpc>
                <a:spcPct val="100000"/>
              </a:lnSpc>
              <a:spcBef>
                <a:spcPts val="0"/>
              </a:spcBef>
              <a:spcAft>
                <a:spcPts val="600"/>
              </a:spcAft>
              <a:buClr>
                <a:srgbClr val="0070C0"/>
              </a:buClr>
              <a:buSzPct val="80000"/>
              <a:buFont typeface="Arial" panose="020B0604020202020204" pitchFamily="34" charset="0"/>
              <a:buChar char="•"/>
            </a:pPr>
            <a:r>
              <a:rPr lang="en-US" sz="2800" b="1" dirty="0">
                <a:solidFill>
                  <a:schemeClr val="tx1">
                    <a:lumMod val="75000"/>
                    <a:lumOff val="25000"/>
                  </a:schemeClr>
                </a:solidFill>
              </a:rPr>
              <a:t>Treatment and Recovery Support of Alcohol Use Disorders in the United States</a:t>
            </a:r>
          </a:p>
          <a:p>
            <a:pPr>
              <a:lnSpc>
                <a:spcPct val="100000"/>
              </a:lnSpc>
              <a:spcBef>
                <a:spcPts val="0"/>
              </a:spcBef>
              <a:spcAft>
                <a:spcPts val="600"/>
              </a:spcAft>
              <a:buClr>
                <a:srgbClr val="0070C0"/>
              </a:buClr>
              <a:buSzPct val="80000"/>
              <a:buFont typeface="Arial" panose="020B0604020202020204" pitchFamily="34" charset="0"/>
              <a:buChar char="•"/>
            </a:pPr>
            <a:r>
              <a:rPr lang="en-US" sz="2800" b="1" dirty="0">
                <a:solidFill>
                  <a:schemeClr val="tx1">
                    <a:lumMod val="75000"/>
                    <a:lumOff val="25000"/>
                  </a:schemeClr>
                </a:solidFill>
              </a:rPr>
              <a:t>Alcohol Related Emergencies and Deaths in the United States</a:t>
            </a:r>
          </a:p>
          <a:p>
            <a:pPr>
              <a:lnSpc>
                <a:spcPct val="100000"/>
              </a:lnSpc>
              <a:spcBef>
                <a:spcPts val="0"/>
              </a:spcBef>
              <a:spcAft>
                <a:spcPts val="600"/>
              </a:spcAft>
              <a:buClr>
                <a:srgbClr val="0070C0"/>
              </a:buClr>
              <a:buSzPct val="80000"/>
              <a:buFont typeface="Arial" panose="020B0604020202020204" pitchFamily="34" charset="0"/>
              <a:buChar char="•"/>
            </a:pPr>
            <a:r>
              <a:rPr lang="en-US" sz="2800" b="1" dirty="0">
                <a:solidFill>
                  <a:schemeClr val="tx1">
                    <a:lumMod val="75000"/>
                    <a:lumOff val="25000"/>
                  </a:schemeClr>
                </a:solidFill>
              </a:rPr>
              <a:t>Economic Burden in the United States</a:t>
            </a:r>
          </a:p>
          <a:p>
            <a:pPr>
              <a:lnSpc>
                <a:spcPct val="100000"/>
              </a:lnSpc>
              <a:spcBef>
                <a:spcPts val="0"/>
              </a:spcBef>
              <a:spcAft>
                <a:spcPts val="600"/>
              </a:spcAft>
              <a:buClr>
                <a:srgbClr val="0070C0"/>
              </a:buClr>
              <a:buSzPct val="80000"/>
              <a:buFont typeface="Arial" panose="020B0604020202020204" pitchFamily="34" charset="0"/>
              <a:buChar char="•"/>
            </a:pPr>
            <a:r>
              <a:rPr lang="en-US" sz="2800" b="1" dirty="0">
                <a:solidFill>
                  <a:schemeClr val="tx1">
                    <a:lumMod val="75000"/>
                    <a:lumOff val="25000"/>
                  </a:schemeClr>
                </a:solidFill>
              </a:rPr>
              <a:t>Global Burden</a:t>
            </a:r>
          </a:p>
          <a:p>
            <a:pPr>
              <a:lnSpc>
                <a:spcPct val="100000"/>
              </a:lnSpc>
              <a:spcBef>
                <a:spcPts val="0"/>
              </a:spcBef>
              <a:spcAft>
                <a:spcPts val="600"/>
              </a:spcAft>
              <a:buClr>
                <a:srgbClr val="0070C0"/>
              </a:buClr>
              <a:buSzPct val="80000"/>
              <a:buFont typeface="Arial" panose="020B0604020202020204" pitchFamily="34" charset="0"/>
              <a:buChar char="•"/>
            </a:pPr>
            <a:r>
              <a:rPr lang="en-US" sz="2800" b="1" dirty="0">
                <a:solidFill>
                  <a:schemeClr val="tx1">
                    <a:lumMod val="75000"/>
                    <a:lumOff val="25000"/>
                  </a:schemeClr>
                </a:solidFill>
              </a:rPr>
              <a:t>Families Impacted by AUDs</a:t>
            </a:r>
          </a:p>
          <a:p>
            <a:pPr>
              <a:lnSpc>
                <a:spcPct val="100000"/>
              </a:lnSpc>
              <a:spcBef>
                <a:spcPts val="0"/>
              </a:spcBef>
              <a:spcAft>
                <a:spcPts val="600"/>
              </a:spcAft>
              <a:buClr>
                <a:srgbClr val="0070C0"/>
              </a:buClr>
              <a:buSzPct val="80000"/>
              <a:buFont typeface="Arial" panose="020B0604020202020204" pitchFamily="34" charset="0"/>
              <a:buChar char="•"/>
            </a:pPr>
            <a:r>
              <a:rPr lang="en-US" sz="2800" b="1" dirty="0">
                <a:solidFill>
                  <a:schemeClr val="tx1">
                    <a:lumMod val="75000"/>
                    <a:lumOff val="25000"/>
                  </a:schemeClr>
                </a:solidFill>
              </a:rPr>
              <a:t>Underage Drinking</a:t>
            </a:r>
          </a:p>
          <a:p>
            <a:pPr>
              <a:lnSpc>
                <a:spcPct val="100000"/>
              </a:lnSpc>
              <a:spcBef>
                <a:spcPts val="0"/>
              </a:spcBef>
              <a:spcAft>
                <a:spcPts val="600"/>
              </a:spcAft>
              <a:buClr>
                <a:srgbClr val="0070C0"/>
              </a:buClr>
              <a:buSzPct val="80000"/>
              <a:buFont typeface="Arial" panose="020B0604020202020204" pitchFamily="34" charset="0"/>
              <a:buChar char="•"/>
            </a:pPr>
            <a:r>
              <a:rPr lang="en-US" sz="2800" b="1" dirty="0">
                <a:solidFill>
                  <a:schemeClr val="tx1">
                    <a:lumMod val="75000"/>
                    <a:lumOff val="25000"/>
                  </a:schemeClr>
                </a:solidFill>
              </a:rPr>
              <a:t>Alcohol and US College Students</a:t>
            </a:r>
          </a:p>
          <a:p>
            <a:pPr>
              <a:lnSpc>
                <a:spcPct val="100000"/>
              </a:lnSpc>
              <a:spcBef>
                <a:spcPts val="0"/>
              </a:spcBef>
              <a:spcAft>
                <a:spcPts val="600"/>
              </a:spcAft>
              <a:buClr>
                <a:srgbClr val="0070C0"/>
              </a:buClr>
              <a:buSzPct val="80000"/>
              <a:buFont typeface="Arial" panose="020B0604020202020204" pitchFamily="34" charset="0"/>
              <a:buChar char="•"/>
            </a:pPr>
            <a:r>
              <a:rPr lang="en-US" sz="2800" b="1" dirty="0">
                <a:solidFill>
                  <a:schemeClr val="tx1">
                    <a:lumMod val="75000"/>
                    <a:lumOff val="25000"/>
                  </a:schemeClr>
                </a:solidFill>
              </a:rPr>
              <a:t>Alcohol and Pregnancy in the United States</a:t>
            </a:r>
          </a:p>
          <a:p>
            <a:pPr>
              <a:lnSpc>
                <a:spcPct val="100000"/>
              </a:lnSpc>
              <a:spcBef>
                <a:spcPts val="0"/>
              </a:spcBef>
              <a:spcAft>
                <a:spcPts val="600"/>
              </a:spcAft>
              <a:buClr>
                <a:srgbClr val="0070C0"/>
              </a:buClr>
              <a:buSzPct val="80000"/>
              <a:buFont typeface="Arial" panose="020B0604020202020204" pitchFamily="34" charset="0"/>
              <a:buChar char="•"/>
            </a:pPr>
            <a:r>
              <a:rPr lang="en-US" sz="2800" b="1" dirty="0">
                <a:solidFill>
                  <a:schemeClr val="tx1">
                    <a:lumMod val="75000"/>
                    <a:lumOff val="25000"/>
                  </a:schemeClr>
                </a:solidFill>
              </a:rPr>
              <a:t>Alcohol Use and Other Substances</a:t>
            </a:r>
          </a:p>
          <a:p>
            <a:pPr>
              <a:lnSpc>
                <a:spcPct val="100000"/>
              </a:lnSpc>
              <a:spcBef>
                <a:spcPts val="0"/>
              </a:spcBef>
              <a:buClr>
                <a:srgbClr val="0070C0"/>
              </a:buClr>
              <a:buSzPct val="80000"/>
              <a:buFont typeface="Arial" panose="020B0604020202020204" pitchFamily="34" charset="0"/>
              <a:buChar char="•"/>
            </a:pPr>
            <a:r>
              <a:rPr lang="en-US" sz="2800" b="1" dirty="0">
                <a:solidFill>
                  <a:schemeClr val="tx1">
                    <a:lumMod val="75000"/>
                    <a:lumOff val="25000"/>
                  </a:schemeClr>
                </a:solidFill>
              </a:rPr>
              <a:t>Take Home Messages</a:t>
            </a:r>
            <a:endParaRPr lang="en-US" b="1" dirty="0">
              <a:solidFill>
                <a:schemeClr val="tx1">
                  <a:lumMod val="75000"/>
                  <a:lumOff val="25000"/>
                </a:schemeClr>
              </a:solidFill>
            </a:endParaRPr>
          </a:p>
        </p:txBody>
      </p:sp>
      <p:pic>
        <p:nvPicPr>
          <p:cNvPr id="6" name="Content Placeholder 5" descr="Clipboard with checklist">
            <a:extLst>
              <a:ext uri="{FF2B5EF4-FFF2-40B4-BE49-F238E27FC236}">
                <a16:creationId xmlns:a16="http://schemas.microsoft.com/office/drawing/2014/main" id="{6736190B-A402-4628-8E42-E66BC626EF6D}"/>
              </a:ext>
            </a:extLst>
          </p:cNvPr>
          <p:cNvPicPr>
            <a:picLocks noGrp="1" noChangeAspect="1"/>
          </p:cNvPicPr>
          <p:nvPr>
            <p:ph sz="half" idx="2"/>
          </p:nvPr>
        </p:nvPicPr>
        <p:blipFill>
          <a:blip r:embed="rId3"/>
          <a:stretch>
            <a:fillRect/>
          </a:stretch>
        </p:blipFill>
        <p:spPr>
          <a:xfrm>
            <a:off x="9196136" y="3808789"/>
            <a:ext cx="2879558" cy="2917952"/>
          </a:xfrm>
          <a:prstGeom prst="rect">
            <a:avLst/>
          </a:prstGeom>
        </p:spPr>
      </p:pic>
    </p:spTree>
    <p:extLst>
      <p:ext uri="{BB962C8B-B14F-4D97-AF65-F5344CB8AC3E}">
        <p14:creationId xmlns:p14="http://schemas.microsoft.com/office/powerpoint/2010/main" val="81300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4077-BE6B-4256-A403-8DD806397C83}"/>
              </a:ext>
            </a:extLst>
          </p:cNvPr>
          <p:cNvSpPr>
            <a:spLocks noGrp="1"/>
          </p:cNvSpPr>
          <p:nvPr>
            <p:ph type="title"/>
          </p:nvPr>
        </p:nvSpPr>
        <p:spPr>
          <a:xfrm>
            <a:off x="171943" y="452296"/>
            <a:ext cx="8915399" cy="850063"/>
          </a:xfrm>
        </p:spPr>
        <p:txBody>
          <a:bodyPr>
            <a:normAutofit/>
          </a:bodyPr>
          <a:lstStyle/>
          <a:p>
            <a:pPr algn="ctr"/>
            <a:r>
              <a:rPr lang="en-US" sz="3600" b="1" dirty="0">
                <a:solidFill>
                  <a:schemeClr val="tx1">
                    <a:lumMod val="75000"/>
                    <a:lumOff val="25000"/>
                  </a:schemeClr>
                </a:solidFill>
                <a:latin typeface="+mn-lt"/>
              </a:rPr>
              <a:t>Alcohol Use in the United States – 2019</a:t>
            </a:r>
          </a:p>
        </p:txBody>
      </p:sp>
      <p:sp>
        <p:nvSpPr>
          <p:cNvPr id="3" name="Content Placeholder 2">
            <a:extLst>
              <a:ext uri="{FF2B5EF4-FFF2-40B4-BE49-F238E27FC236}">
                <a16:creationId xmlns:a16="http://schemas.microsoft.com/office/drawing/2014/main" id="{43E3A334-05C4-48CE-8B58-1194F375E043}"/>
              </a:ext>
            </a:extLst>
          </p:cNvPr>
          <p:cNvSpPr>
            <a:spLocks noGrp="1"/>
          </p:cNvSpPr>
          <p:nvPr>
            <p:ph sz="half" idx="1"/>
          </p:nvPr>
        </p:nvSpPr>
        <p:spPr>
          <a:xfrm>
            <a:off x="336373" y="1362425"/>
            <a:ext cx="11141754" cy="4440131"/>
          </a:xfrm>
        </p:spPr>
        <p:txBody>
          <a:bodyPr>
            <a:normAutofit/>
          </a:bodyPr>
          <a:lstStyle/>
          <a:p>
            <a:pPr>
              <a:spcAft>
                <a:spcPts val="0"/>
              </a:spcAft>
              <a:buClr>
                <a:srgbClr val="0070C0"/>
              </a:buClr>
            </a:pPr>
            <a:r>
              <a:rPr lang="en-US" b="1" dirty="0">
                <a:solidFill>
                  <a:srgbClr val="0070C0"/>
                </a:solidFill>
                <a:latin typeface="Calibri" panose="020F0502020204030204" pitchFamily="34" charset="0"/>
                <a:cs typeface="Calibri" panose="020F0502020204030204" pitchFamily="34" charset="0"/>
              </a:rPr>
              <a:t>85.6% </a:t>
            </a:r>
            <a:r>
              <a:rPr lang="en-US" sz="2800" b="1" dirty="0">
                <a:latin typeface="Calibri" panose="020F0502020204030204" pitchFamily="34" charset="0"/>
                <a:cs typeface="Calibri" panose="020F0502020204030204" pitchFamily="34" charset="0"/>
              </a:rPr>
              <a:t>of people ages 18 and older reported drinking alcohol </a:t>
            </a:r>
          </a:p>
          <a:p>
            <a:pPr indent="0">
              <a:spcAft>
                <a:spcPts val="1000"/>
              </a:spcAft>
              <a:buClr>
                <a:srgbClr val="0070C0"/>
              </a:buClr>
              <a:buNone/>
            </a:pPr>
            <a:r>
              <a:rPr lang="en-US" sz="2800" b="1" dirty="0">
                <a:latin typeface="Calibri" panose="020F0502020204030204" pitchFamily="34" charset="0"/>
                <a:cs typeface="Calibri" panose="020F0502020204030204" pitchFamily="34" charset="0"/>
              </a:rPr>
              <a:t>at some point in their lifetime</a:t>
            </a:r>
          </a:p>
          <a:p>
            <a:pPr>
              <a:spcAft>
                <a:spcPts val="1000"/>
              </a:spcAft>
              <a:buClr>
                <a:srgbClr val="0070C0"/>
              </a:buClr>
            </a:pPr>
            <a:r>
              <a:rPr lang="en-US" b="1" dirty="0">
                <a:solidFill>
                  <a:srgbClr val="0070C0"/>
                </a:solidFill>
                <a:latin typeface="Calibri" panose="020F0502020204030204" pitchFamily="34" charset="0"/>
                <a:cs typeface="Calibri" panose="020F0502020204030204" pitchFamily="34" charset="0"/>
              </a:rPr>
              <a:t>69.5%</a:t>
            </a:r>
            <a:r>
              <a:rPr lang="en-US" sz="2800" b="1" dirty="0">
                <a:latin typeface="Calibri" panose="020F0502020204030204" pitchFamily="34" charset="0"/>
                <a:cs typeface="Calibri" panose="020F0502020204030204" pitchFamily="34" charset="0"/>
              </a:rPr>
              <a:t> reported drinking in the past year</a:t>
            </a:r>
            <a:r>
              <a:rPr lang="en-US" sz="2800" b="1" baseline="300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and </a:t>
            </a:r>
            <a:r>
              <a:rPr lang="en-US" b="1" dirty="0">
                <a:solidFill>
                  <a:srgbClr val="0070C0"/>
                </a:solidFill>
                <a:latin typeface="Calibri" panose="020F0502020204030204" pitchFamily="34" charset="0"/>
                <a:cs typeface="Calibri" panose="020F0502020204030204" pitchFamily="34" charset="0"/>
              </a:rPr>
              <a:t>54.9%</a:t>
            </a:r>
            <a:r>
              <a:rPr lang="en-US" sz="2800" b="1" dirty="0">
                <a:latin typeface="Calibri" panose="020F0502020204030204" pitchFamily="34" charset="0"/>
                <a:cs typeface="Calibri" panose="020F0502020204030204" pitchFamily="34" charset="0"/>
              </a:rPr>
              <a:t> (</a:t>
            </a:r>
            <a:r>
              <a:rPr lang="en-US" sz="2800" b="1" i="1" dirty="0">
                <a:latin typeface="Calibri" panose="020F0502020204030204" pitchFamily="34" charset="0"/>
                <a:cs typeface="Calibri" panose="020F0502020204030204" pitchFamily="34" charset="0"/>
              </a:rPr>
              <a:t>59.1% of men and 51.0% of women in this age group</a:t>
            </a:r>
            <a:r>
              <a:rPr lang="en-US" sz="2800" b="1" dirty="0">
                <a:latin typeface="Calibri" panose="020F0502020204030204" pitchFamily="34" charset="0"/>
                <a:cs typeface="Calibri" panose="020F0502020204030204" pitchFamily="34" charset="0"/>
              </a:rPr>
              <a:t>) reported drinking in the past month</a:t>
            </a:r>
          </a:p>
          <a:p>
            <a:pPr>
              <a:spcAft>
                <a:spcPts val="1000"/>
              </a:spcAft>
              <a:buClr>
                <a:srgbClr val="0070C0"/>
              </a:buClr>
            </a:pPr>
            <a:r>
              <a:rPr lang="en-US" b="1" dirty="0">
                <a:solidFill>
                  <a:srgbClr val="0070C0"/>
                </a:solidFill>
                <a:latin typeface="Calibri" panose="020F0502020204030204" pitchFamily="34" charset="0"/>
                <a:cs typeface="Calibri" panose="020F0502020204030204" pitchFamily="34" charset="0"/>
              </a:rPr>
              <a:t>25.8%</a:t>
            </a:r>
            <a:r>
              <a:rPr lang="en-US" sz="2800" b="1" dirty="0">
                <a:latin typeface="Calibri" panose="020F0502020204030204" pitchFamily="34" charset="0"/>
                <a:cs typeface="Calibri" panose="020F0502020204030204" pitchFamily="34" charset="0"/>
              </a:rPr>
              <a:t> of people ages 18 and older (</a:t>
            </a:r>
            <a:r>
              <a:rPr lang="en-US" sz="2800" b="1" i="1" dirty="0">
                <a:latin typeface="Calibri" panose="020F0502020204030204" pitchFamily="34" charset="0"/>
                <a:cs typeface="Calibri" panose="020F0502020204030204" pitchFamily="34" charset="0"/>
              </a:rPr>
              <a:t>29.7% of men and 22.2% of women in this age group</a:t>
            </a:r>
            <a:r>
              <a:rPr lang="en-US" sz="2800" b="1" dirty="0">
                <a:latin typeface="Calibri" panose="020F0502020204030204" pitchFamily="34" charset="0"/>
                <a:cs typeface="Calibri" panose="020F0502020204030204" pitchFamily="34" charset="0"/>
              </a:rPr>
              <a:t>) reported binge drinking in the past month,</a:t>
            </a:r>
            <a:endParaRPr lang="en-US" sz="2800" b="1" baseline="30000" dirty="0">
              <a:latin typeface="Calibri" panose="020F0502020204030204" pitchFamily="34" charset="0"/>
              <a:cs typeface="Calibri" panose="020F0502020204030204" pitchFamily="34" charset="0"/>
            </a:endParaRPr>
          </a:p>
          <a:p>
            <a:pPr>
              <a:spcAft>
                <a:spcPts val="1000"/>
              </a:spcAft>
              <a:buClr>
                <a:srgbClr val="0070C0"/>
              </a:buClr>
            </a:pPr>
            <a:r>
              <a:rPr lang="en-US" b="1" dirty="0">
                <a:solidFill>
                  <a:srgbClr val="0070C0"/>
                </a:solidFill>
                <a:latin typeface="Calibri" panose="020F0502020204030204" pitchFamily="34" charset="0"/>
                <a:cs typeface="Calibri" panose="020F0502020204030204" pitchFamily="34" charset="0"/>
              </a:rPr>
              <a:t>6.3%</a:t>
            </a:r>
            <a:r>
              <a:rPr lang="en-US" sz="2800" b="1" dirty="0">
                <a:latin typeface="Calibri" panose="020F0502020204030204" pitchFamily="34" charset="0"/>
                <a:cs typeface="Calibri" panose="020F0502020204030204" pitchFamily="34" charset="0"/>
              </a:rPr>
              <a:t> (</a:t>
            </a:r>
            <a:r>
              <a:rPr lang="en-US" sz="2800" b="1" i="1" dirty="0">
                <a:latin typeface="Calibri" panose="020F0502020204030204" pitchFamily="34" charset="0"/>
                <a:cs typeface="Calibri" panose="020F0502020204030204" pitchFamily="34" charset="0"/>
              </a:rPr>
              <a:t>8.3% of men and 4.5% of women in this age group</a:t>
            </a:r>
            <a:r>
              <a:rPr lang="en-US" sz="2800" b="1" dirty="0">
                <a:latin typeface="Calibri" panose="020F0502020204030204" pitchFamily="34" charset="0"/>
                <a:cs typeface="Calibri" panose="020F0502020204030204" pitchFamily="34" charset="0"/>
              </a:rPr>
              <a:t>) reported heavy alcohol use in the past month</a:t>
            </a:r>
          </a:p>
        </p:txBody>
      </p:sp>
      <p:sp>
        <p:nvSpPr>
          <p:cNvPr id="4" name="TextBox 3">
            <a:extLst>
              <a:ext uri="{FF2B5EF4-FFF2-40B4-BE49-F238E27FC236}">
                <a16:creationId xmlns:a16="http://schemas.microsoft.com/office/drawing/2014/main" id="{893D71C9-D0F2-414F-8C23-2CF5C5F74FFA}"/>
              </a:ext>
            </a:extLst>
          </p:cNvPr>
          <p:cNvSpPr txBox="1"/>
          <p:nvPr/>
        </p:nvSpPr>
        <p:spPr>
          <a:xfrm>
            <a:off x="3366835" y="5754428"/>
            <a:ext cx="5458325" cy="338554"/>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SAMHSA Center for Health Statistics and Quality, NSDUH 2019 </a:t>
            </a:r>
          </a:p>
        </p:txBody>
      </p:sp>
      <p:pic>
        <p:nvPicPr>
          <p:cNvPr id="7" name="Content Placeholder 6" descr="US map">
            <a:extLst>
              <a:ext uri="{FF2B5EF4-FFF2-40B4-BE49-F238E27FC236}">
                <a16:creationId xmlns:a16="http://schemas.microsoft.com/office/drawing/2014/main" id="{3A2330E1-54E3-4060-9D2C-19C675E1DA44}"/>
              </a:ext>
            </a:extLst>
          </p:cNvPr>
          <p:cNvPicPr>
            <a:picLocks noGrp="1" noChangeAspect="1"/>
          </p:cNvPicPr>
          <p:nvPr>
            <p:ph sz="half" idx="2"/>
          </p:nvPr>
        </p:nvPicPr>
        <p:blipFill rotWithShape="1">
          <a:blip r:embed="rId3"/>
          <a:srcRect l="5808" t="7994" r="5233" b="7242"/>
          <a:stretch/>
        </p:blipFill>
        <p:spPr>
          <a:xfrm>
            <a:off x="9661360" y="100088"/>
            <a:ext cx="2444451" cy="1554480"/>
          </a:xfrm>
          <a:prstGeom prst="rect">
            <a:avLst/>
          </a:prstGeom>
        </p:spPr>
      </p:pic>
    </p:spTree>
    <p:extLst>
      <p:ext uri="{BB962C8B-B14F-4D97-AF65-F5344CB8AC3E}">
        <p14:creationId xmlns:p14="http://schemas.microsoft.com/office/powerpoint/2010/main" val="326848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FFD0-8C1E-4C22-9596-1467453B8731}"/>
              </a:ext>
            </a:extLst>
          </p:cNvPr>
          <p:cNvSpPr>
            <a:spLocks noGrp="1"/>
          </p:cNvSpPr>
          <p:nvPr>
            <p:ph type="title"/>
          </p:nvPr>
        </p:nvSpPr>
        <p:spPr>
          <a:xfrm>
            <a:off x="246644" y="150311"/>
            <a:ext cx="10515600" cy="1328880"/>
          </a:xfrm>
        </p:spPr>
        <p:txBody>
          <a:bodyPr>
            <a:norm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Alcohol Use in the US: </a:t>
            </a:r>
            <a:br>
              <a:rPr lang="en-US" b="1" dirty="0">
                <a:solidFill>
                  <a:schemeClr val="tx1">
                    <a:lumMod val="75000"/>
                    <a:lumOff val="25000"/>
                  </a:schemeClr>
                </a:solidFill>
                <a:latin typeface="Calibri" panose="020F0502020204030204" pitchFamily="34" charset="0"/>
                <a:cs typeface="Calibri" panose="020F0502020204030204" pitchFamily="34" charset="0"/>
              </a:rPr>
            </a:br>
            <a:r>
              <a:rPr lang="en-US" b="1" dirty="0">
                <a:solidFill>
                  <a:schemeClr val="tx1">
                    <a:lumMod val="75000"/>
                    <a:lumOff val="25000"/>
                  </a:schemeClr>
                </a:solidFill>
                <a:latin typeface="Calibri" panose="020F0502020204030204" pitchFamily="34" charset="0"/>
                <a:cs typeface="Calibri" panose="020F0502020204030204" pitchFamily="34" charset="0"/>
              </a:rPr>
              <a:t>Emerging Trend—High-Intensity Drinking </a:t>
            </a:r>
          </a:p>
        </p:txBody>
      </p:sp>
      <p:sp>
        <p:nvSpPr>
          <p:cNvPr id="3" name="Content Placeholder 2">
            <a:extLst>
              <a:ext uri="{FF2B5EF4-FFF2-40B4-BE49-F238E27FC236}">
                <a16:creationId xmlns:a16="http://schemas.microsoft.com/office/drawing/2014/main" id="{66CE8DB3-841B-43A4-86FE-4F6A06716EF3}"/>
              </a:ext>
            </a:extLst>
          </p:cNvPr>
          <p:cNvSpPr>
            <a:spLocks noGrp="1"/>
          </p:cNvSpPr>
          <p:nvPr>
            <p:ph sz="half" idx="1"/>
          </p:nvPr>
        </p:nvSpPr>
        <p:spPr>
          <a:xfrm>
            <a:off x="246644" y="1701620"/>
            <a:ext cx="11698709" cy="3726339"/>
          </a:xfrm>
        </p:spPr>
        <p:txBody>
          <a:bodyPr>
            <a:normAutofit/>
          </a:bodyPr>
          <a:lstStyle/>
          <a:p>
            <a:pPr>
              <a:spcAft>
                <a:spcPts val="1200"/>
              </a:spcAft>
              <a:buClr>
                <a:srgbClr val="0070C0"/>
              </a:buClr>
            </a:pPr>
            <a:r>
              <a:rPr lang="en-US" sz="2800" b="1" dirty="0">
                <a:solidFill>
                  <a:schemeClr val="tx1">
                    <a:lumMod val="75000"/>
                    <a:lumOff val="25000"/>
                  </a:schemeClr>
                </a:solidFill>
                <a:latin typeface="Calibri" panose="020F0502020204030204" pitchFamily="34" charset="0"/>
                <a:cs typeface="Calibri" panose="020F0502020204030204" pitchFamily="34" charset="0"/>
              </a:rPr>
              <a:t>High-intensity drinking is defined as consuming alcohol at levels that are </a:t>
            </a:r>
            <a:r>
              <a:rPr lang="en-US" b="1" dirty="0">
                <a:solidFill>
                  <a:srgbClr val="0070C0"/>
                </a:solidFill>
                <a:latin typeface="Calibri" panose="020F0502020204030204" pitchFamily="34" charset="0"/>
                <a:cs typeface="Calibri" panose="020F0502020204030204" pitchFamily="34" charset="0"/>
              </a:rPr>
              <a:t>two or more times </a:t>
            </a:r>
            <a:r>
              <a:rPr lang="en-US" sz="2800" b="1" dirty="0">
                <a:solidFill>
                  <a:schemeClr val="tx1">
                    <a:lumMod val="75000"/>
                    <a:lumOff val="25000"/>
                  </a:schemeClr>
                </a:solidFill>
                <a:latin typeface="Calibri" panose="020F0502020204030204" pitchFamily="34" charset="0"/>
                <a:cs typeface="Calibri" panose="020F0502020204030204" pitchFamily="34" charset="0"/>
              </a:rPr>
              <a:t>the gender-specific binge drinking thresholds. </a:t>
            </a:r>
          </a:p>
          <a:p>
            <a:pPr>
              <a:spcAft>
                <a:spcPts val="1200"/>
              </a:spcAft>
              <a:buClr>
                <a:srgbClr val="0070C0"/>
              </a:buClr>
            </a:pPr>
            <a:r>
              <a:rPr lang="en-US" sz="2800" b="1" dirty="0">
                <a:solidFill>
                  <a:schemeClr val="tx1">
                    <a:lumMod val="75000"/>
                    <a:lumOff val="25000"/>
                  </a:schemeClr>
                </a:solidFill>
                <a:latin typeface="Calibri" panose="020F0502020204030204" pitchFamily="34" charset="0"/>
                <a:cs typeface="Calibri" panose="020F0502020204030204" pitchFamily="34" charset="0"/>
              </a:rPr>
              <a:t>Compared with people who did not binge drink, people who drank alcohol at </a:t>
            </a:r>
            <a:r>
              <a:rPr lang="en-US" b="1" dirty="0">
                <a:solidFill>
                  <a:srgbClr val="0070C0"/>
                </a:solidFill>
                <a:latin typeface="Calibri" panose="020F0502020204030204" pitchFamily="34" charset="0"/>
                <a:cs typeface="Calibri" panose="020F0502020204030204" pitchFamily="34" charset="0"/>
              </a:rPr>
              <a:t>twice</a:t>
            </a:r>
            <a:r>
              <a:rPr lang="en-US" sz="2800" b="1" dirty="0">
                <a:solidFill>
                  <a:schemeClr val="tx1">
                    <a:lumMod val="75000"/>
                    <a:lumOff val="25000"/>
                  </a:schemeClr>
                </a:solidFill>
                <a:latin typeface="Calibri" panose="020F0502020204030204" pitchFamily="34" charset="0"/>
                <a:cs typeface="Calibri" panose="020F0502020204030204" pitchFamily="34" charset="0"/>
              </a:rPr>
              <a:t> the gender-specific binge drinking thresholds were </a:t>
            </a:r>
            <a:r>
              <a:rPr lang="en-US" b="1" dirty="0">
                <a:solidFill>
                  <a:srgbClr val="0070C0"/>
                </a:solidFill>
                <a:latin typeface="Calibri" panose="020F0502020204030204" pitchFamily="34" charset="0"/>
                <a:cs typeface="Calibri" panose="020F0502020204030204" pitchFamily="34" charset="0"/>
              </a:rPr>
              <a:t>70</a:t>
            </a:r>
            <a:r>
              <a:rPr lang="en-US" sz="2800" b="1" dirty="0">
                <a:solidFill>
                  <a:schemeClr val="tx1">
                    <a:lumMod val="75000"/>
                    <a:lumOff val="25000"/>
                  </a:schemeClr>
                </a:solidFill>
                <a:latin typeface="Calibri" panose="020F0502020204030204" pitchFamily="34" charset="0"/>
                <a:cs typeface="Calibri" panose="020F0502020204030204" pitchFamily="34" charset="0"/>
              </a:rPr>
              <a:t> times more likely to have an alcohol-related emergency department (ED) visit.</a:t>
            </a:r>
          </a:p>
          <a:p>
            <a:pPr>
              <a:buClr>
                <a:srgbClr val="0070C0"/>
              </a:buClr>
            </a:pPr>
            <a:r>
              <a:rPr lang="en-US" sz="2800" b="1" dirty="0">
                <a:solidFill>
                  <a:schemeClr val="tx1">
                    <a:lumMod val="75000"/>
                    <a:lumOff val="25000"/>
                  </a:schemeClr>
                </a:solidFill>
                <a:latin typeface="Calibri" panose="020F0502020204030204" pitchFamily="34" charset="0"/>
                <a:cs typeface="Calibri" panose="020F0502020204030204" pitchFamily="34" charset="0"/>
              </a:rPr>
              <a:t>Those who consumed alcohol at </a:t>
            </a:r>
            <a:r>
              <a:rPr lang="en-US" b="1" dirty="0">
                <a:solidFill>
                  <a:srgbClr val="0070C0"/>
                </a:solidFill>
                <a:latin typeface="Calibri" panose="020F0502020204030204" pitchFamily="34" charset="0"/>
                <a:cs typeface="Calibri" panose="020F0502020204030204" pitchFamily="34" charset="0"/>
              </a:rPr>
              <a:t>3</a:t>
            </a:r>
            <a:r>
              <a:rPr lang="en-US" sz="2800" b="1" dirty="0">
                <a:solidFill>
                  <a:schemeClr val="tx1">
                    <a:lumMod val="75000"/>
                    <a:lumOff val="25000"/>
                  </a:schemeClr>
                </a:solidFill>
                <a:latin typeface="Calibri" panose="020F0502020204030204" pitchFamily="34" charset="0"/>
                <a:cs typeface="Calibri" panose="020F0502020204030204" pitchFamily="34" charset="0"/>
              </a:rPr>
              <a:t> times the gender-specific binge thresholds were </a:t>
            </a:r>
            <a:r>
              <a:rPr lang="en-US" b="1" dirty="0">
                <a:solidFill>
                  <a:srgbClr val="0070C0"/>
                </a:solidFill>
                <a:latin typeface="Calibri" panose="020F0502020204030204" pitchFamily="34" charset="0"/>
                <a:cs typeface="Calibri" panose="020F0502020204030204" pitchFamily="34" charset="0"/>
              </a:rPr>
              <a:t>93</a:t>
            </a:r>
            <a:r>
              <a:rPr lang="en-US" sz="2800" b="1" dirty="0">
                <a:solidFill>
                  <a:schemeClr val="tx1">
                    <a:lumMod val="75000"/>
                    <a:lumOff val="25000"/>
                  </a:schemeClr>
                </a:solidFill>
                <a:latin typeface="Calibri" panose="020F0502020204030204" pitchFamily="34" charset="0"/>
                <a:cs typeface="Calibri" panose="020F0502020204030204" pitchFamily="34" charset="0"/>
              </a:rPr>
              <a:t> times more likely to have an alcohol-related ED visit.</a:t>
            </a:r>
          </a:p>
        </p:txBody>
      </p:sp>
      <p:sp>
        <p:nvSpPr>
          <p:cNvPr id="4" name="TextBox 3">
            <a:extLst>
              <a:ext uri="{FF2B5EF4-FFF2-40B4-BE49-F238E27FC236}">
                <a16:creationId xmlns:a16="http://schemas.microsoft.com/office/drawing/2014/main" id="{4A748D2C-6698-4763-917B-73D8EEC9E4B4}"/>
              </a:ext>
            </a:extLst>
          </p:cNvPr>
          <p:cNvSpPr txBox="1"/>
          <p:nvPr/>
        </p:nvSpPr>
        <p:spPr>
          <a:xfrm>
            <a:off x="4236404" y="5704695"/>
            <a:ext cx="3719187" cy="338554"/>
          </a:xfrm>
          <a:prstGeom prst="rect">
            <a:avLst/>
          </a:prstGeom>
          <a:noFill/>
        </p:spPr>
        <p:txBody>
          <a:bodyPr wrap="square" rtlCol="0">
            <a:spAutoFit/>
          </a:bodyPr>
          <a:lstStyle/>
          <a:p>
            <a:pPr algn="ctr"/>
            <a:r>
              <a:rPr lang="en-US" sz="1600" b="1" dirty="0" err="1">
                <a:latin typeface="Calibri" panose="020F0502020204030204" pitchFamily="34" charset="0"/>
                <a:cs typeface="Calibri" panose="020F0502020204030204" pitchFamily="34" charset="0"/>
              </a:rPr>
              <a:t>Hingson</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Zha</a:t>
            </a:r>
            <a:r>
              <a:rPr lang="en-US" sz="1600" b="1" dirty="0">
                <a:latin typeface="Calibri" panose="020F0502020204030204" pitchFamily="34" charset="0"/>
                <a:cs typeface="Calibri" panose="020F0502020204030204" pitchFamily="34" charset="0"/>
              </a:rPr>
              <a:t>, and White, 2017</a:t>
            </a:r>
          </a:p>
        </p:txBody>
      </p:sp>
      <p:pic>
        <p:nvPicPr>
          <p:cNvPr id="8" name="Content Placeholder 7" descr="US map">
            <a:extLst>
              <a:ext uri="{FF2B5EF4-FFF2-40B4-BE49-F238E27FC236}">
                <a16:creationId xmlns:a16="http://schemas.microsoft.com/office/drawing/2014/main" id="{E1DADA44-C405-4D05-88B0-D81842A8818A}"/>
              </a:ext>
            </a:extLst>
          </p:cNvPr>
          <p:cNvPicPr>
            <a:picLocks noGrp="1" noChangeAspect="1"/>
          </p:cNvPicPr>
          <p:nvPr>
            <p:ph sz="half" idx="2"/>
          </p:nvPr>
        </p:nvPicPr>
        <p:blipFill>
          <a:blip r:embed="rId3"/>
          <a:stretch>
            <a:fillRect/>
          </a:stretch>
        </p:blipFill>
        <p:spPr>
          <a:xfrm>
            <a:off x="9658204" y="100020"/>
            <a:ext cx="2444708" cy="1554615"/>
          </a:xfrm>
          <a:prstGeom prst="rect">
            <a:avLst/>
          </a:prstGeom>
        </p:spPr>
      </p:pic>
    </p:spTree>
    <p:extLst>
      <p:ext uri="{BB962C8B-B14F-4D97-AF65-F5344CB8AC3E}">
        <p14:creationId xmlns:p14="http://schemas.microsoft.com/office/powerpoint/2010/main" val="1782674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DA292-C122-4EAD-959C-F6AF3D932D57}"/>
              </a:ext>
            </a:extLst>
          </p:cNvPr>
          <p:cNvSpPr>
            <a:spLocks noGrp="1"/>
          </p:cNvSpPr>
          <p:nvPr>
            <p:ph type="title"/>
          </p:nvPr>
        </p:nvSpPr>
        <p:spPr>
          <a:xfrm>
            <a:off x="2211394" y="195479"/>
            <a:ext cx="7769205" cy="717709"/>
          </a:xfrm>
        </p:spPr>
        <p:txBody>
          <a:bodyPr/>
          <a:lstStyle/>
          <a:p>
            <a:pPr algn="ctr"/>
            <a:r>
              <a:rPr lang="en-US" b="1" dirty="0">
                <a:solidFill>
                  <a:srgbClr val="001236"/>
                </a:solidFill>
                <a:latin typeface="Calibri" panose="020F0502020204030204" pitchFamily="34" charset="0"/>
                <a:cs typeface="Calibri" panose="020F0502020204030204" pitchFamily="34" charset="0"/>
              </a:rPr>
              <a:t>Alcohol Prevalence Pre-Pandemic</a:t>
            </a:r>
          </a:p>
        </p:txBody>
      </p:sp>
      <p:pic>
        <p:nvPicPr>
          <p:cNvPr id="7" name="Content Placeholder 6">
            <a:extLst>
              <a:ext uri="{FF2B5EF4-FFF2-40B4-BE49-F238E27FC236}">
                <a16:creationId xmlns:a16="http://schemas.microsoft.com/office/drawing/2014/main" id="{91CBF910-8319-4336-9817-1F389F28D8C0}"/>
              </a:ext>
            </a:extLst>
          </p:cNvPr>
          <p:cNvPicPr>
            <a:picLocks noGrp="1" noChangeAspect="1"/>
          </p:cNvPicPr>
          <p:nvPr>
            <p:ph sz="half" idx="2"/>
          </p:nvPr>
        </p:nvPicPr>
        <p:blipFill rotWithShape="1">
          <a:blip r:embed="rId3"/>
          <a:srcRect t="2441" b="2952"/>
          <a:stretch/>
        </p:blipFill>
        <p:spPr>
          <a:xfrm>
            <a:off x="0" y="4158928"/>
            <a:ext cx="12192000" cy="2699072"/>
          </a:xfrm>
          <a:prstGeom prst="rect">
            <a:avLst/>
          </a:prstGeom>
        </p:spPr>
      </p:pic>
      <p:sp>
        <p:nvSpPr>
          <p:cNvPr id="3" name="Content Placeholder 2">
            <a:extLst>
              <a:ext uri="{FF2B5EF4-FFF2-40B4-BE49-F238E27FC236}">
                <a16:creationId xmlns:a16="http://schemas.microsoft.com/office/drawing/2014/main" id="{E76D4650-D9F7-4BB2-BD8C-618CF2EA39CA}"/>
              </a:ext>
            </a:extLst>
          </p:cNvPr>
          <p:cNvSpPr>
            <a:spLocks noGrp="1"/>
          </p:cNvSpPr>
          <p:nvPr>
            <p:ph sz="half" idx="1"/>
          </p:nvPr>
        </p:nvSpPr>
        <p:spPr>
          <a:xfrm>
            <a:off x="307218" y="913188"/>
            <a:ext cx="11577555" cy="4709690"/>
          </a:xfrm>
        </p:spPr>
        <p:txBody>
          <a:bodyPr>
            <a:normAutofit/>
          </a:bodyPr>
          <a:lstStyle/>
          <a:p>
            <a:pPr marL="0" indent="0">
              <a:buClr>
                <a:srgbClr val="0070C0"/>
              </a:buClr>
              <a:buNone/>
            </a:pPr>
            <a:r>
              <a:rPr lang="en-US" b="1" dirty="0">
                <a:solidFill>
                  <a:schemeClr val="tx1">
                    <a:lumMod val="75000"/>
                    <a:lumOff val="25000"/>
                  </a:schemeClr>
                </a:solidFill>
                <a:latin typeface="Calibri" panose="020F0502020204030204" pitchFamily="34" charset="0"/>
                <a:cs typeface="Calibri" panose="020F0502020204030204" pitchFamily="34" charset="0"/>
              </a:rPr>
              <a:t>In 2017, the US population aged 18 years or older: </a:t>
            </a:r>
            <a:endParaRPr lang="en-US" b="1" dirty="0">
              <a:solidFill>
                <a:srgbClr val="0070C0"/>
              </a:solidFill>
              <a:latin typeface="Calibri" panose="020F0502020204030204" pitchFamily="34" charset="0"/>
              <a:cs typeface="Calibri" panose="020F0502020204030204" pitchFamily="34" charset="0"/>
            </a:endParaRPr>
          </a:p>
          <a:p>
            <a:pPr marL="573088" indent="-349250">
              <a:buClr>
                <a:srgbClr val="0070C0"/>
              </a:buClr>
            </a:pPr>
            <a:r>
              <a:rPr lang="en-US" b="1" dirty="0">
                <a:solidFill>
                  <a:srgbClr val="0070C0"/>
                </a:solidFill>
                <a:latin typeface="Calibri" panose="020F0502020204030204" pitchFamily="34" charset="0"/>
                <a:cs typeface="Calibri" panose="020F0502020204030204" pitchFamily="34" charset="0"/>
              </a:rPr>
              <a:t>70.1% </a:t>
            </a:r>
            <a:r>
              <a:rPr lang="en-US" b="1" dirty="0">
                <a:solidFill>
                  <a:schemeClr val="tx1">
                    <a:lumMod val="75000"/>
                    <a:lumOff val="25000"/>
                  </a:schemeClr>
                </a:solidFill>
                <a:latin typeface="Calibri" panose="020F0502020204030204" pitchFamily="34" charset="0"/>
                <a:cs typeface="Calibri" panose="020F0502020204030204" pitchFamily="34" charset="0"/>
              </a:rPr>
              <a:t>consumed alcohol</a:t>
            </a:r>
          </a:p>
          <a:p>
            <a:pPr marL="573088" indent="-349250">
              <a:buClr>
                <a:srgbClr val="0070C0"/>
              </a:buClr>
            </a:pPr>
            <a:r>
              <a:rPr lang="en-US" b="1" dirty="0">
                <a:solidFill>
                  <a:schemeClr val="tx1">
                    <a:lumMod val="75000"/>
                    <a:lumOff val="25000"/>
                  </a:schemeClr>
                </a:solidFill>
                <a:latin typeface="Calibri" panose="020F0502020204030204" pitchFamily="34" charset="0"/>
                <a:cs typeface="Calibri" panose="020F0502020204030204" pitchFamily="34" charset="0"/>
              </a:rPr>
              <a:t>Averaged about </a:t>
            </a:r>
            <a:r>
              <a:rPr lang="en-US" b="1" dirty="0">
                <a:solidFill>
                  <a:srgbClr val="0070C0"/>
                </a:solidFill>
                <a:latin typeface="Calibri" panose="020F0502020204030204" pitchFamily="34" charset="0"/>
                <a:cs typeface="Calibri" panose="020F0502020204030204" pitchFamily="34" charset="0"/>
              </a:rPr>
              <a:t>3.6 gallons of pure alcohol</a:t>
            </a:r>
            <a:r>
              <a:rPr lang="en-US" dirty="0">
                <a:solidFill>
                  <a:schemeClr val="tx1">
                    <a:lumMod val="75000"/>
                    <a:lumOff val="25000"/>
                  </a:schemeClr>
                </a:solidFill>
                <a:latin typeface="Calibri" panose="020F0502020204030204" pitchFamily="34" charset="0"/>
                <a:cs typeface="Calibri" panose="020F0502020204030204" pitchFamily="34" charset="0"/>
              </a:rPr>
              <a:t>, </a:t>
            </a:r>
            <a:r>
              <a:rPr lang="en-US" b="1" dirty="0">
                <a:solidFill>
                  <a:schemeClr val="tx1">
                    <a:lumMod val="75000"/>
                    <a:lumOff val="25000"/>
                  </a:schemeClr>
                </a:solidFill>
                <a:latin typeface="Calibri" panose="020F0502020204030204" pitchFamily="34" charset="0"/>
                <a:cs typeface="Calibri" panose="020F0502020204030204" pitchFamily="34" charset="0"/>
              </a:rPr>
              <a:t>or approximately </a:t>
            </a:r>
            <a:r>
              <a:rPr lang="en-US" b="1" dirty="0">
                <a:solidFill>
                  <a:srgbClr val="0070C0"/>
                </a:solidFill>
                <a:latin typeface="Calibri" panose="020F0502020204030204" pitchFamily="34" charset="0"/>
                <a:cs typeface="Calibri" panose="020F0502020204030204" pitchFamily="34" charset="0"/>
              </a:rPr>
              <a:t>2.1</a:t>
            </a:r>
            <a:r>
              <a:rPr lang="en-US" dirty="0">
                <a:solidFill>
                  <a:schemeClr val="tx1">
                    <a:lumMod val="75000"/>
                    <a:lumOff val="25000"/>
                  </a:schemeClr>
                </a:solidFill>
                <a:latin typeface="Calibri" panose="020F0502020204030204" pitchFamily="34" charset="0"/>
                <a:cs typeface="Calibri" panose="020F0502020204030204" pitchFamily="34" charset="0"/>
              </a:rPr>
              <a:t> </a:t>
            </a:r>
            <a:r>
              <a:rPr lang="en-US" b="1" dirty="0">
                <a:solidFill>
                  <a:schemeClr val="tx1">
                    <a:lumMod val="75000"/>
                    <a:lumOff val="25000"/>
                  </a:schemeClr>
                </a:solidFill>
                <a:latin typeface="Calibri" panose="020F0502020204030204" pitchFamily="34" charset="0"/>
                <a:cs typeface="Calibri" panose="020F0502020204030204" pitchFamily="34" charset="0"/>
              </a:rPr>
              <a:t>standard drinks daily</a:t>
            </a:r>
          </a:p>
          <a:p>
            <a:pPr marL="573088" indent="-349250">
              <a:buClr>
                <a:srgbClr val="0070C0"/>
              </a:buClr>
              <a:tabLst>
                <a:tab pos="9829800" algn="l"/>
              </a:tabLst>
            </a:pPr>
            <a:r>
              <a:rPr lang="en-US" b="1" dirty="0">
                <a:solidFill>
                  <a:schemeClr val="tx1">
                    <a:lumMod val="75000"/>
                    <a:lumOff val="25000"/>
                  </a:schemeClr>
                </a:solidFill>
                <a:latin typeface="Calibri" panose="020F0502020204030204" pitchFamily="34" charset="0"/>
                <a:cs typeface="Calibri" panose="020F0502020204030204" pitchFamily="34" charset="0"/>
              </a:rPr>
              <a:t>Per capita consumption increased about </a:t>
            </a:r>
            <a:r>
              <a:rPr lang="en-US" b="1" dirty="0">
                <a:solidFill>
                  <a:srgbClr val="0070C0"/>
                </a:solidFill>
                <a:latin typeface="Calibri" panose="020F0502020204030204" pitchFamily="34" charset="0"/>
                <a:cs typeface="Calibri" panose="020F0502020204030204" pitchFamily="34" charset="0"/>
              </a:rPr>
              <a:t>8%</a:t>
            </a:r>
            <a:r>
              <a:rPr lang="en-US" dirty="0">
                <a:solidFill>
                  <a:schemeClr val="tx1">
                    <a:lumMod val="75000"/>
                    <a:lumOff val="25000"/>
                  </a:schemeClr>
                </a:solidFill>
                <a:latin typeface="Calibri" panose="020F0502020204030204" pitchFamily="34" charset="0"/>
                <a:cs typeface="Calibri" panose="020F0502020204030204" pitchFamily="34" charset="0"/>
              </a:rPr>
              <a:t> </a:t>
            </a:r>
            <a:r>
              <a:rPr lang="en-US" b="1" dirty="0">
                <a:solidFill>
                  <a:schemeClr val="tx1">
                    <a:lumMod val="75000"/>
                    <a:lumOff val="25000"/>
                  </a:schemeClr>
                </a:solidFill>
                <a:latin typeface="Calibri" panose="020F0502020204030204" pitchFamily="34" charset="0"/>
                <a:cs typeface="Calibri" panose="020F0502020204030204" pitchFamily="34" charset="0"/>
              </a:rPr>
              <a:t>since the beginning of the millennium 	</a:t>
            </a:r>
            <a:r>
              <a:rPr lang="en-US" sz="1600" b="1" dirty="0">
                <a:latin typeface="Calibri" panose="020F0502020204030204" pitchFamily="34" charset="0"/>
                <a:cs typeface="Calibri" panose="020F0502020204030204" pitchFamily="34" charset="0"/>
              </a:rPr>
              <a:t>White et al., 2020</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013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6228-C596-4FDC-AD55-74AAD05747C7}"/>
              </a:ext>
            </a:extLst>
          </p:cNvPr>
          <p:cNvSpPr>
            <a:spLocks noGrp="1"/>
          </p:cNvSpPr>
          <p:nvPr>
            <p:ph type="title"/>
          </p:nvPr>
        </p:nvSpPr>
        <p:spPr>
          <a:xfrm>
            <a:off x="673768" y="280067"/>
            <a:ext cx="7784430" cy="801938"/>
          </a:xfrm>
        </p:spPr>
        <p:txBody>
          <a:bodyPr>
            <a:normAutofit/>
          </a:bodyPr>
          <a:lstStyle/>
          <a:p>
            <a:r>
              <a:rPr lang="en-US" sz="3600" b="1" dirty="0">
                <a:solidFill>
                  <a:srgbClr val="001236"/>
                </a:solidFill>
                <a:latin typeface="Calibri" panose="020F0502020204030204" pitchFamily="34" charset="0"/>
                <a:cs typeface="Calibri" panose="020F0502020204030204" pitchFamily="34" charset="0"/>
              </a:rPr>
              <a:t>Alcohol Use During COVID-19 Pandemic</a:t>
            </a:r>
          </a:p>
        </p:txBody>
      </p:sp>
      <p:sp>
        <p:nvSpPr>
          <p:cNvPr id="3" name="Content Placeholder 2">
            <a:extLst>
              <a:ext uri="{FF2B5EF4-FFF2-40B4-BE49-F238E27FC236}">
                <a16:creationId xmlns:a16="http://schemas.microsoft.com/office/drawing/2014/main" id="{3EABBF24-65A8-47B5-8EF3-FFEEE89280E1}"/>
              </a:ext>
            </a:extLst>
          </p:cNvPr>
          <p:cNvSpPr>
            <a:spLocks noGrp="1"/>
          </p:cNvSpPr>
          <p:nvPr>
            <p:ph sz="half" idx="1"/>
          </p:nvPr>
        </p:nvSpPr>
        <p:spPr>
          <a:xfrm>
            <a:off x="122413" y="1311442"/>
            <a:ext cx="11947173" cy="5356292"/>
          </a:xfrm>
        </p:spPr>
        <p:txBody>
          <a:bodyPr>
            <a:normAutofit/>
          </a:bodyPr>
          <a:lstStyle/>
          <a:p>
            <a:pPr marL="288925" indent="-288925">
              <a:lnSpc>
                <a:spcPct val="100000"/>
              </a:lnSpc>
              <a:spcBef>
                <a:spcPts val="0"/>
              </a:spcBef>
              <a:spcAft>
                <a:spcPts val="600"/>
              </a:spcAft>
              <a:buClr>
                <a:srgbClr val="0070C0"/>
              </a:buClr>
              <a:buSzPct val="80000"/>
            </a:pPr>
            <a:r>
              <a:rPr lang="en-US" sz="3200" b="1" dirty="0">
                <a:solidFill>
                  <a:schemeClr val="tx1">
                    <a:lumMod val="75000"/>
                    <a:lumOff val="25000"/>
                  </a:schemeClr>
                </a:solidFill>
              </a:rPr>
              <a:t>Estimated that alcohol consumption has increased by </a:t>
            </a:r>
            <a:r>
              <a:rPr lang="en-US" sz="3200" b="1" dirty="0">
                <a:solidFill>
                  <a:srgbClr val="0070C0"/>
                </a:solidFill>
              </a:rPr>
              <a:t>50%</a:t>
            </a:r>
            <a:r>
              <a:rPr lang="en-US" sz="3200" b="1" dirty="0">
                <a:solidFill>
                  <a:schemeClr val="tx1">
                    <a:lumMod val="75000"/>
                    <a:lumOff val="25000"/>
                  </a:schemeClr>
                </a:solidFill>
              </a:rPr>
              <a:t> post-COVID-19 compared to pre-COVID rates </a:t>
            </a:r>
            <a:r>
              <a:rPr lang="en-US" sz="1600" b="1" dirty="0">
                <a:solidFill>
                  <a:schemeClr val="tx1">
                    <a:lumMod val="75000"/>
                    <a:lumOff val="25000"/>
                  </a:schemeClr>
                </a:solidFill>
              </a:rPr>
              <a:t>(Nielsen Company, 2020; Pollard, Tucker, &amp; Green, 2020) </a:t>
            </a:r>
            <a:endParaRPr lang="en-US" b="1" dirty="0">
              <a:solidFill>
                <a:schemeClr val="tx1">
                  <a:lumMod val="75000"/>
                  <a:lumOff val="25000"/>
                </a:schemeClr>
              </a:solidFill>
            </a:endParaRPr>
          </a:p>
          <a:p>
            <a:pPr marL="288925" indent="-288925">
              <a:lnSpc>
                <a:spcPct val="100000"/>
              </a:lnSpc>
              <a:spcBef>
                <a:spcPts val="0"/>
              </a:spcBef>
              <a:spcAft>
                <a:spcPts val="600"/>
              </a:spcAft>
              <a:buClr>
                <a:srgbClr val="0070C0"/>
              </a:buClr>
              <a:buSzPct val="80000"/>
            </a:pPr>
            <a:r>
              <a:rPr lang="en-US" sz="3200" b="1" dirty="0">
                <a:solidFill>
                  <a:schemeClr val="tx1">
                    <a:lumMod val="75000"/>
                    <a:lumOff val="25000"/>
                  </a:schemeClr>
                </a:solidFill>
              </a:rPr>
              <a:t>Increase in overall alcohol consumption among adults in 2020 compared to 2019 </a:t>
            </a:r>
            <a:r>
              <a:rPr lang="en-US" sz="1600" b="1" dirty="0">
                <a:solidFill>
                  <a:schemeClr val="tx1">
                    <a:lumMod val="75000"/>
                    <a:lumOff val="25000"/>
                  </a:schemeClr>
                </a:solidFill>
              </a:rPr>
              <a:t>(Pollard, Tucker, &amp; Green, 2020)</a:t>
            </a:r>
          </a:p>
          <a:p>
            <a:pPr marL="288925" indent="-288925">
              <a:lnSpc>
                <a:spcPct val="100000"/>
              </a:lnSpc>
              <a:spcBef>
                <a:spcPts val="0"/>
              </a:spcBef>
              <a:spcAft>
                <a:spcPts val="600"/>
              </a:spcAft>
              <a:buClr>
                <a:srgbClr val="0070C0"/>
              </a:buClr>
              <a:buSzPct val="80000"/>
            </a:pPr>
            <a:r>
              <a:rPr lang="en-US" sz="3200" b="1" dirty="0">
                <a:solidFill>
                  <a:srgbClr val="0070C0"/>
                </a:solidFill>
              </a:rPr>
              <a:t>41%</a:t>
            </a:r>
            <a:r>
              <a:rPr lang="en-US" sz="3200" b="1" dirty="0">
                <a:solidFill>
                  <a:schemeClr val="tx1">
                    <a:lumMod val="75000"/>
                    <a:lumOff val="25000"/>
                  </a:schemeClr>
                </a:solidFill>
              </a:rPr>
              <a:t> increase in heavy drinking and a </a:t>
            </a:r>
            <a:r>
              <a:rPr lang="en-US" sz="3200" b="1" dirty="0">
                <a:solidFill>
                  <a:srgbClr val="0070C0"/>
                </a:solidFill>
              </a:rPr>
              <a:t>39% </a:t>
            </a:r>
            <a:r>
              <a:rPr lang="en-US" sz="3200" b="1" dirty="0">
                <a:solidFill>
                  <a:schemeClr val="tx1">
                    <a:lumMod val="75000"/>
                    <a:lumOff val="25000"/>
                  </a:schemeClr>
                </a:solidFill>
              </a:rPr>
              <a:t>increase in alcohol-related problems for women </a:t>
            </a:r>
            <a:r>
              <a:rPr lang="en-US" sz="1600" b="1" dirty="0">
                <a:solidFill>
                  <a:schemeClr val="tx1">
                    <a:lumMod val="75000"/>
                    <a:lumOff val="25000"/>
                  </a:schemeClr>
                </a:solidFill>
              </a:rPr>
              <a:t>(Pollard, Tucker, &amp; Green, 2020)</a:t>
            </a:r>
          </a:p>
          <a:p>
            <a:pPr marL="288925" indent="-288925">
              <a:lnSpc>
                <a:spcPct val="100000"/>
              </a:lnSpc>
              <a:spcBef>
                <a:spcPts val="0"/>
              </a:spcBef>
              <a:spcAft>
                <a:spcPts val="300"/>
              </a:spcAft>
              <a:buClr>
                <a:srgbClr val="0070C0"/>
              </a:buClr>
              <a:buSzPct val="80000"/>
            </a:pPr>
            <a:r>
              <a:rPr lang="en-US" sz="3200" b="1" dirty="0">
                <a:solidFill>
                  <a:schemeClr val="tx1">
                    <a:lumMod val="75000"/>
                    <a:lumOff val="25000"/>
                  </a:schemeClr>
                </a:solidFill>
              </a:rPr>
              <a:t>‘Even a small increase in alcohol consumption at the population level has the potential to amplify the social consequences of the COVID-19 pandemic.’ </a:t>
            </a:r>
            <a:r>
              <a:rPr lang="en-US" sz="1600" b="1" dirty="0">
                <a:solidFill>
                  <a:schemeClr val="tx1">
                    <a:lumMod val="75000"/>
                    <a:lumOff val="25000"/>
                  </a:schemeClr>
                </a:solidFill>
              </a:rPr>
              <a:t>(</a:t>
            </a:r>
            <a:r>
              <a:rPr lang="en-US" sz="1600" b="1" dirty="0" err="1">
                <a:solidFill>
                  <a:schemeClr val="tx1">
                    <a:lumMod val="75000"/>
                    <a:lumOff val="25000"/>
                  </a:schemeClr>
                </a:solidFill>
              </a:rPr>
              <a:t>Molsberry</a:t>
            </a:r>
            <a:r>
              <a:rPr lang="en-US" sz="1600" b="1" dirty="0">
                <a:solidFill>
                  <a:schemeClr val="tx1">
                    <a:lumMod val="75000"/>
                    <a:lumOff val="25000"/>
                  </a:schemeClr>
                </a:solidFill>
              </a:rPr>
              <a:t> et al., 2021, p.1)</a:t>
            </a:r>
            <a:endParaRPr lang="en-US" b="1" dirty="0">
              <a:solidFill>
                <a:schemeClr val="tx1">
                  <a:lumMod val="75000"/>
                  <a:lumOff val="25000"/>
                </a:schemeClr>
              </a:solidFill>
            </a:endParaRPr>
          </a:p>
        </p:txBody>
      </p:sp>
      <p:pic>
        <p:nvPicPr>
          <p:cNvPr id="9" name="Content Placeholder 8">
            <a:extLst>
              <a:ext uri="{FF2B5EF4-FFF2-40B4-BE49-F238E27FC236}">
                <a16:creationId xmlns:a16="http://schemas.microsoft.com/office/drawing/2014/main" id="{F89CF154-6310-4F4E-BA7E-55279FC7E044}"/>
              </a:ext>
            </a:extLst>
          </p:cNvPr>
          <p:cNvPicPr>
            <a:picLocks noGrp="1" noChangeAspect="1"/>
          </p:cNvPicPr>
          <p:nvPr>
            <p:ph sz="half" idx="2"/>
          </p:nvPr>
        </p:nvPicPr>
        <p:blipFill>
          <a:blip r:embed="rId3"/>
          <a:stretch>
            <a:fillRect/>
          </a:stretch>
        </p:blipFill>
        <p:spPr>
          <a:xfrm>
            <a:off x="8775216" y="190266"/>
            <a:ext cx="3151905" cy="981541"/>
          </a:xfrm>
          <a:prstGeom prst="rect">
            <a:avLst/>
          </a:prstGeom>
        </p:spPr>
      </p:pic>
    </p:spTree>
    <p:extLst>
      <p:ext uri="{BB962C8B-B14F-4D97-AF65-F5344CB8AC3E}">
        <p14:creationId xmlns:p14="http://schemas.microsoft.com/office/powerpoint/2010/main" val="325407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6B908E0-2125-4E2A-808C-DF1A5AAEB279}"/>
              </a:ext>
            </a:extLst>
          </p:cNvPr>
          <p:cNvPicPr>
            <a:picLocks noGrp="1" noChangeAspect="1"/>
          </p:cNvPicPr>
          <p:nvPr>
            <p:ph sz="half" idx="2"/>
          </p:nvPr>
        </p:nvPicPr>
        <p:blipFill>
          <a:blip r:embed="rId3"/>
          <a:stretch>
            <a:fillRect/>
          </a:stretch>
        </p:blipFill>
        <p:spPr>
          <a:xfrm>
            <a:off x="8808886" y="232780"/>
            <a:ext cx="3154744" cy="982137"/>
          </a:xfrm>
          <a:prstGeom prst="rect">
            <a:avLst/>
          </a:prstGeom>
        </p:spPr>
      </p:pic>
      <p:sp>
        <p:nvSpPr>
          <p:cNvPr id="2" name="Title 1">
            <a:extLst>
              <a:ext uri="{FF2B5EF4-FFF2-40B4-BE49-F238E27FC236}">
                <a16:creationId xmlns:a16="http://schemas.microsoft.com/office/drawing/2014/main" id="{44BEBF5F-BCA3-4889-9F16-16F0D3361DFA}"/>
              </a:ext>
            </a:extLst>
          </p:cNvPr>
          <p:cNvSpPr>
            <a:spLocks noGrp="1"/>
          </p:cNvSpPr>
          <p:nvPr>
            <p:ph type="title"/>
          </p:nvPr>
        </p:nvSpPr>
        <p:spPr>
          <a:xfrm>
            <a:off x="904370" y="196683"/>
            <a:ext cx="7632032" cy="741780"/>
          </a:xfrm>
        </p:spPr>
        <p:txBody>
          <a:bodyPr>
            <a:normAutofit/>
          </a:bodyPr>
          <a:lstStyle/>
          <a:p>
            <a:r>
              <a:rPr lang="en-US" sz="3200" b="1" dirty="0">
                <a:solidFill>
                  <a:srgbClr val="001236"/>
                </a:solidFill>
                <a:latin typeface="Calibri" panose="020F0502020204030204" pitchFamily="34" charset="0"/>
                <a:cs typeface="Calibri" panose="020F0502020204030204" pitchFamily="34" charset="0"/>
              </a:rPr>
              <a:t>Alcohol Use During the COVID-19 Pandemic</a:t>
            </a:r>
          </a:p>
        </p:txBody>
      </p:sp>
      <p:sp>
        <p:nvSpPr>
          <p:cNvPr id="3" name="Content Placeholder 2">
            <a:extLst>
              <a:ext uri="{FF2B5EF4-FFF2-40B4-BE49-F238E27FC236}">
                <a16:creationId xmlns:a16="http://schemas.microsoft.com/office/drawing/2014/main" id="{4BE3D62C-CA7D-4E01-8540-DC1E3DDBEE66}"/>
              </a:ext>
            </a:extLst>
          </p:cNvPr>
          <p:cNvSpPr>
            <a:spLocks noGrp="1"/>
          </p:cNvSpPr>
          <p:nvPr>
            <p:ph sz="half" idx="1"/>
          </p:nvPr>
        </p:nvSpPr>
        <p:spPr>
          <a:xfrm>
            <a:off x="24062" y="842213"/>
            <a:ext cx="12212052" cy="5987274"/>
          </a:xfrm>
        </p:spPr>
        <p:txBody>
          <a:bodyPr>
            <a:noAutofit/>
          </a:bodyPr>
          <a:lstStyle/>
          <a:p>
            <a:pPr marL="0" indent="0">
              <a:lnSpc>
                <a:spcPct val="100000"/>
              </a:lnSpc>
              <a:spcBef>
                <a:spcPts val="0"/>
              </a:spcBef>
              <a:spcAft>
                <a:spcPts val="300"/>
              </a:spcAft>
              <a:buClr>
                <a:srgbClr val="0070C0"/>
              </a:buClr>
              <a:buNone/>
            </a:pPr>
            <a:r>
              <a:rPr lang="en-US" b="1" dirty="0">
                <a:solidFill>
                  <a:schemeClr val="tx1">
                    <a:lumMod val="75000"/>
                    <a:lumOff val="25000"/>
                  </a:schemeClr>
                </a:solidFill>
                <a:latin typeface="Calibri" panose="020F0502020204030204" pitchFamily="34" charset="0"/>
                <a:cs typeface="Calibri" panose="020F0502020204030204" pitchFamily="34" charset="0"/>
              </a:rPr>
              <a:t>A study by </a:t>
            </a:r>
            <a:r>
              <a:rPr lang="en-US" b="1" dirty="0" err="1">
                <a:solidFill>
                  <a:schemeClr val="tx1">
                    <a:lumMod val="75000"/>
                    <a:lumOff val="25000"/>
                  </a:schemeClr>
                </a:solidFill>
                <a:latin typeface="Calibri" panose="020F0502020204030204" pitchFamily="34" charset="0"/>
                <a:cs typeface="Calibri" panose="020F0502020204030204" pitchFamily="34" charset="0"/>
              </a:rPr>
              <a:t>Weerakoon</a:t>
            </a:r>
            <a:r>
              <a:rPr lang="en-US" b="1" dirty="0">
                <a:solidFill>
                  <a:schemeClr val="tx1">
                    <a:lumMod val="75000"/>
                    <a:lumOff val="25000"/>
                  </a:schemeClr>
                </a:solidFill>
                <a:latin typeface="Calibri" panose="020F0502020204030204" pitchFamily="34" charset="0"/>
                <a:cs typeface="Calibri" panose="020F0502020204030204" pitchFamily="34" charset="0"/>
              </a:rPr>
              <a:t>, </a:t>
            </a:r>
            <a:r>
              <a:rPr lang="en-US" b="1" dirty="0" err="1">
                <a:solidFill>
                  <a:schemeClr val="tx1">
                    <a:lumMod val="75000"/>
                    <a:lumOff val="25000"/>
                  </a:schemeClr>
                </a:solidFill>
                <a:latin typeface="Calibri" panose="020F0502020204030204" pitchFamily="34" charset="0"/>
                <a:cs typeface="Calibri" panose="020F0502020204030204" pitchFamily="34" charset="0"/>
              </a:rPr>
              <a:t>Jetelinga</a:t>
            </a:r>
            <a:r>
              <a:rPr lang="en-US" b="1" dirty="0">
                <a:solidFill>
                  <a:schemeClr val="tx1">
                    <a:lumMod val="75000"/>
                    <a:lumOff val="25000"/>
                  </a:schemeClr>
                </a:solidFill>
                <a:latin typeface="Calibri" panose="020F0502020204030204" pitchFamily="34" charset="0"/>
                <a:cs typeface="Calibri" panose="020F0502020204030204" pitchFamily="34" charset="0"/>
              </a:rPr>
              <a:t> &amp; Knell (2021) found that:</a:t>
            </a:r>
          </a:p>
          <a:p>
            <a:pPr marL="457200" lvl="1" indent="-288925">
              <a:lnSpc>
                <a:spcPct val="100000"/>
              </a:lnSpc>
              <a:spcBef>
                <a:spcPts val="0"/>
              </a:spcBef>
              <a:spcAft>
                <a:spcPts val="300"/>
              </a:spcAft>
              <a:buClr>
                <a:srgbClr val="0070C0"/>
              </a:buClr>
            </a:pPr>
            <a:r>
              <a:rPr lang="en-US" sz="2800" b="1" dirty="0">
                <a:solidFill>
                  <a:schemeClr val="tx1">
                    <a:lumMod val="75000"/>
                    <a:lumOff val="25000"/>
                  </a:schemeClr>
                </a:solidFill>
                <a:latin typeface="Calibri" panose="020F0502020204030204" pitchFamily="34" charset="0"/>
                <a:cs typeface="Calibri" panose="020F0502020204030204" pitchFamily="34" charset="0"/>
              </a:rPr>
              <a:t>Over </a:t>
            </a:r>
            <a:r>
              <a:rPr lang="en-US" sz="2800" b="1" dirty="0">
                <a:solidFill>
                  <a:srgbClr val="0070C0"/>
                </a:solidFill>
                <a:latin typeface="Calibri" panose="020F0502020204030204" pitchFamily="34" charset="0"/>
                <a:cs typeface="Calibri" panose="020F0502020204030204" pitchFamily="34" charset="0"/>
              </a:rPr>
              <a:t>1/3</a:t>
            </a:r>
            <a:r>
              <a:rPr lang="en-US" sz="2800" b="1" dirty="0">
                <a:solidFill>
                  <a:schemeClr val="tx1">
                    <a:lumMod val="75000"/>
                    <a:lumOff val="25000"/>
                  </a:schemeClr>
                </a:solidFill>
                <a:latin typeface="Calibri" panose="020F0502020204030204" pitchFamily="34" charset="0"/>
                <a:cs typeface="Calibri" panose="020F0502020204030204" pitchFamily="34" charset="0"/>
              </a:rPr>
              <a:t> of study participants reported binge drinking during the pandemic</a:t>
            </a:r>
          </a:p>
          <a:p>
            <a:pPr marL="457200" lvl="1" indent="-288925">
              <a:lnSpc>
                <a:spcPct val="100000"/>
              </a:lnSpc>
              <a:spcBef>
                <a:spcPts val="0"/>
              </a:spcBef>
              <a:spcAft>
                <a:spcPts val="300"/>
              </a:spcAft>
              <a:buClr>
                <a:srgbClr val="0070C0"/>
              </a:buClr>
            </a:pPr>
            <a:r>
              <a:rPr lang="en-US" sz="2800" b="1" dirty="0">
                <a:solidFill>
                  <a:schemeClr val="tx1">
                    <a:lumMod val="75000"/>
                    <a:lumOff val="25000"/>
                  </a:schemeClr>
                </a:solidFill>
                <a:latin typeface="Calibri" panose="020F0502020204030204" pitchFamily="34" charset="0"/>
                <a:cs typeface="Calibri" panose="020F0502020204030204" pitchFamily="34" charset="0"/>
              </a:rPr>
              <a:t>More binge drinkers </a:t>
            </a:r>
            <a:r>
              <a:rPr lang="en-US" sz="2800" b="1" dirty="0">
                <a:solidFill>
                  <a:srgbClr val="0070C0"/>
                </a:solidFill>
                <a:latin typeface="Calibri" panose="020F0502020204030204" pitchFamily="34" charset="0"/>
                <a:cs typeface="Calibri" panose="020F0502020204030204" pitchFamily="34" charset="0"/>
              </a:rPr>
              <a:t>(60%) </a:t>
            </a:r>
            <a:r>
              <a:rPr lang="en-US" sz="2800" b="1" dirty="0">
                <a:solidFill>
                  <a:schemeClr val="tx1">
                    <a:lumMod val="75000"/>
                    <a:lumOff val="25000"/>
                  </a:schemeClr>
                </a:solidFill>
                <a:latin typeface="Calibri" panose="020F0502020204030204" pitchFamily="34" charset="0"/>
                <a:cs typeface="Calibri" panose="020F0502020204030204" pitchFamily="34" charset="0"/>
              </a:rPr>
              <a:t>than non-binge drinkers </a:t>
            </a:r>
            <a:r>
              <a:rPr lang="en-US" sz="2800" b="1" dirty="0">
                <a:solidFill>
                  <a:srgbClr val="0070C0"/>
                </a:solidFill>
                <a:latin typeface="Calibri" panose="020F0502020204030204" pitchFamily="34" charset="0"/>
                <a:cs typeface="Calibri" panose="020F0502020204030204" pitchFamily="34" charset="0"/>
              </a:rPr>
              <a:t>(28%) </a:t>
            </a:r>
            <a:r>
              <a:rPr lang="en-US" sz="2800" b="1" dirty="0">
                <a:solidFill>
                  <a:schemeClr val="tx1">
                    <a:lumMod val="75000"/>
                    <a:lumOff val="25000"/>
                  </a:schemeClr>
                </a:solidFill>
                <a:latin typeface="Calibri" panose="020F0502020204030204" pitchFamily="34" charset="0"/>
                <a:cs typeface="Calibri" panose="020F0502020204030204" pitchFamily="34" charset="0"/>
              </a:rPr>
              <a:t>reported increasing their alcohol use</a:t>
            </a:r>
            <a:endParaRPr lang="en-US" sz="2800" b="1" dirty="0">
              <a:solidFill>
                <a:srgbClr val="0070C0"/>
              </a:solidFill>
              <a:latin typeface="Calibri" panose="020F0502020204030204" pitchFamily="34" charset="0"/>
              <a:cs typeface="Calibri" panose="020F0502020204030204" pitchFamily="34" charset="0"/>
            </a:endParaRPr>
          </a:p>
          <a:p>
            <a:pPr marL="457200" lvl="1" indent="-288925">
              <a:lnSpc>
                <a:spcPct val="100000"/>
              </a:lnSpc>
              <a:spcBef>
                <a:spcPts val="0"/>
              </a:spcBef>
              <a:spcAft>
                <a:spcPts val="300"/>
              </a:spcAft>
              <a:buClr>
                <a:srgbClr val="0070C0"/>
              </a:buClr>
            </a:pPr>
            <a:r>
              <a:rPr lang="en-US" sz="2800" b="1" dirty="0">
                <a:solidFill>
                  <a:schemeClr val="tx1">
                    <a:lumMod val="75000"/>
                    <a:lumOff val="25000"/>
                  </a:schemeClr>
                </a:solidFill>
                <a:latin typeface="Calibri" panose="020F0502020204030204" pitchFamily="34" charset="0"/>
                <a:cs typeface="Calibri" panose="020F0502020204030204" pitchFamily="34" charset="0"/>
              </a:rPr>
              <a:t>Every additional week spent at home under stay-at-home orders increased the odds of binge drinking by </a:t>
            </a:r>
            <a:r>
              <a:rPr lang="en-US" sz="2800" b="1" dirty="0">
                <a:solidFill>
                  <a:srgbClr val="0070C0"/>
                </a:solidFill>
                <a:latin typeface="Calibri" panose="020F0502020204030204" pitchFamily="34" charset="0"/>
                <a:cs typeface="Calibri" panose="020F0502020204030204" pitchFamily="34" charset="0"/>
              </a:rPr>
              <a:t>19%</a:t>
            </a:r>
          </a:p>
          <a:p>
            <a:pPr marL="457200" lvl="1" indent="-288925">
              <a:lnSpc>
                <a:spcPct val="100000"/>
              </a:lnSpc>
              <a:spcBef>
                <a:spcPts val="0"/>
              </a:spcBef>
              <a:spcAft>
                <a:spcPts val="300"/>
              </a:spcAft>
              <a:buClr>
                <a:srgbClr val="0070C0"/>
              </a:buClr>
            </a:pPr>
            <a:r>
              <a:rPr lang="en-US" sz="2800" b="1" dirty="0">
                <a:solidFill>
                  <a:schemeClr val="tx1">
                    <a:lumMod val="75000"/>
                    <a:lumOff val="25000"/>
                  </a:schemeClr>
                </a:solidFill>
                <a:latin typeface="Calibri" panose="020F0502020204030204" pitchFamily="34" charset="0"/>
                <a:cs typeface="Calibri" panose="020F0502020204030204" pitchFamily="34" charset="0"/>
              </a:rPr>
              <a:t>Individuals diagnosed with depression and currently experiencing depressive symptoms were </a:t>
            </a:r>
            <a:r>
              <a:rPr lang="en-US" sz="2800" b="1" dirty="0">
                <a:solidFill>
                  <a:srgbClr val="0070C0"/>
                </a:solidFill>
                <a:latin typeface="Calibri" panose="020F0502020204030204" pitchFamily="34" charset="0"/>
                <a:cs typeface="Calibri" panose="020F0502020204030204" pitchFamily="34" charset="0"/>
              </a:rPr>
              <a:t>3 times more likely </a:t>
            </a:r>
            <a:r>
              <a:rPr lang="en-US" sz="2800" b="1" dirty="0">
                <a:solidFill>
                  <a:schemeClr val="tx1">
                    <a:lumMod val="75000"/>
                    <a:lumOff val="25000"/>
                  </a:schemeClr>
                </a:solidFill>
                <a:latin typeface="Calibri" panose="020F0502020204030204" pitchFamily="34" charset="0"/>
                <a:cs typeface="Calibri" panose="020F0502020204030204" pitchFamily="34" charset="0"/>
              </a:rPr>
              <a:t>to have increased their alcohol consumption during COVID-19 compared to those with no history or symptoms of depression</a:t>
            </a:r>
          </a:p>
          <a:p>
            <a:pPr marL="457200" lvl="1" indent="-288925">
              <a:lnSpc>
                <a:spcPct val="100000"/>
              </a:lnSpc>
              <a:spcBef>
                <a:spcPts val="0"/>
              </a:spcBef>
              <a:spcAft>
                <a:spcPts val="300"/>
              </a:spcAft>
              <a:buClr>
                <a:srgbClr val="0070C0"/>
              </a:buClr>
            </a:pPr>
            <a:r>
              <a:rPr lang="en-US" sz="2800" b="1" dirty="0">
                <a:solidFill>
                  <a:schemeClr val="tx1">
                    <a:lumMod val="75000"/>
                    <a:lumOff val="25000"/>
                  </a:schemeClr>
                </a:solidFill>
                <a:latin typeface="Calibri" panose="020F0502020204030204" pitchFamily="34" charset="0"/>
                <a:cs typeface="Calibri" panose="020F0502020204030204" pitchFamily="34" charset="0"/>
              </a:rPr>
              <a:t>Individuals living with children had lower rates of binge drinking </a:t>
            </a:r>
          </a:p>
          <a:p>
            <a:pPr marL="457200" lvl="1" indent="-288925">
              <a:lnSpc>
                <a:spcPct val="100000"/>
              </a:lnSpc>
              <a:spcBef>
                <a:spcPts val="0"/>
              </a:spcBef>
              <a:spcAft>
                <a:spcPts val="300"/>
              </a:spcAft>
              <a:buClr>
                <a:srgbClr val="0070C0"/>
              </a:buClr>
            </a:pPr>
            <a:r>
              <a:rPr lang="en-US" sz="2800" b="1" dirty="0">
                <a:solidFill>
                  <a:schemeClr val="tx1">
                    <a:lumMod val="75000"/>
                    <a:lumOff val="25000"/>
                  </a:schemeClr>
                </a:solidFill>
                <a:latin typeface="Calibri" panose="020F0502020204030204" pitchFamily="34" charset="0"/>
                <a:cs typeface="Calibri" panose="020F0502020204030204" pitchFamily="34" charset="0"/>
              </a:rPr>
              <a:t>Increase in alcohol consumption may be related to coping with stress and social isolation</a:t>
            </a:r>
          </a:p>
        </p:txBody>
      </p:sp>
    </p:spTree>
    <p:extLst>
      <p:ext uri="{BB962C8B-B14F-4D97-AF65-F5344CB8AC3E}">
        <p14:creationId xmlns:p14="http://schemas.microsoft.com/office/powerpoint/2010/main" val="2027434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7751-3111-45DB-98FF-579FE905C7DA}"/>
              </a:ext>
            </a:extLst>
          </p:cNvPr>
          <p:cNvSpPr>
            <a:spLocks noGrp="1"/>
          </p:cNvSpPr>
          <p:nvPr>
            <p:ph type="title"/>
          </p:nvPr>
        </p:nvSpPr>
        <p:spPr>
          <a:xfrm>
            <a:off x="167392" y="124101"/>
            <a:ext cx="10515600" cy="802332"/>
          </a:xfrm>
        </p:spPr>
        <p:txBody>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Deaths Related to Alcohol Use</a:t>
            </a:r>
          </a:p>
        </p:txBody>
      </p:sp>
      <p:sp>
        <p:nvSpPr>
          <p:cNvPr id="3" name="Content Placeholder 2">
            <a:extLst>
              <a:ext uri="{FF2B5EF4-FFF2-40B4-BE49-F238E27FC236}">
                <a16:creationId xmlns:a16="http://schemas.microsoft.com/office/drawing/2014/main" id="{B8C5270F-C198-4983-A8AA-8A590C076FA4}"/>
              </a:ext>
            </a:extLst>
          </p:cNvPr>
          <p:cNvSpPr>
            <a:spLocks noGrp="1"/>
          </p:cNvSpPr>
          <p:nvPr>
            <p:ph idx="1"/>
          </p:nvPr>
        </p:nvSpPr>
        <p:spPr>
          <a:xfrm>
            <a:off x="251613" y="866273"/>
            <a:ext cx="11688774" cy="5305925"/>
          </a:xfrm>
        </p:spPr>
        <p:txBody>
          <a:bodyPr>
            <a:normAutofit/>
          </a:bodyPr>
          <a:lstStyle/>
          <a:p>
            <a:pPr marL="349250" indent="-349250">
              <a:spcAft>
                <a:spcPts val="600"/>
              </a:spcAft>
              <a:buClr>
                <a:srgbClr val="0070C0"/>
              </a:buClr>
              <a:buFont typeface="Arial" panose="020B0604020202020204" pitchFamily="34" charset="0"/>
              <a:buChar char="•"/>
            </a:pPr>
            <a:r>
              <a:rPr lang="en-US" sz="2800" b="1" dirty="0">
                <a:solidFill>
                  <a:srgbClr val="0070C0"/>
                </a:solidFill>
                <a:latin typeface="Calibri" panose="020F0502020204030204" pitchFamily="34" charset="0"/>
                <a:cs typeface="Calibri" panose="020F0502020204030204" pitchFamily="34" charset="0"/>
              </a:rPr>
              <a:t>1 million </a:t>
            </a:r>
            <a:r>
              <a:rPr lang="en-US" sz="2800" b="1" dirty="0">
                <a:solidFill>
                  <a:srgbClr val="001236"/>
                </a:solidFill>
                <a:latin typeface="Calibri" panose="020F0502020204030204" pitchFamily="34" charset="0"/>
                <a:cs typeface="Calibri" panose="020F0502020204030204" pitchFamily="34" charset="0"/>
              </a:rPr>
              <a:t>people died from alcohol-related causes between </a:t>
            </a:r>
            <a:r>
              <a:rPr lang="en-US" sz="2800" b="1" dirty="0">
                <a:solidFill>
                  <a:srgbClr val="0062AC"/>
                </a:solidFill>
                <a:latin typeface="Calibri" panose="020F0502020204030204" pitchFamily="34" charset="0"/>
                <a:cs typeface="Calibri" panose="020F0502020204030204" pitchFamily="34" charset="0"/>
              </a:rPr>
              <a:t>1999</a:t>
            </a:r>
            <a:r>
              <a:rPr lang="en-US" sz="2800" b="1" dirty="0">
                <a:solidFill>
                  <a:srgbClr val="001236"/>
                </a:solidFill>
                <a:latin typeface="Calibri" panose="020F0502020204030204" pitchFamily="34" charset="0"/>
                <a:cs typeface="Calibri" panose="020F0502020204030204" pitchFamily="34" charset="0"/>
              </a:rPr>
              <a:t> and </a:t>
            </a:r>
            <a:r>
              <a:rPr lang="en-US" sz="2800" b="1" dirty="0">
                <a:solidFill>
                  <a:srgbClr val="0062AC"/>
                </a:solidFill>
                <a:latin typeface="Calibri" panose="020F0502020204030204" pitchFamily="34" charset="0"/>
                <a:cs typeface="Calibri" panose="020F0502020204030204" pitchFamily="34" charset="0"/>
              </a:rPr>
              <a:t>2017</a:t>
            </a:r>
          </a:p>
          <a:p>
            <a:pPr marL="349250" indent="-349250">
              <a:spcAft>
                <a:spcPts val="600"/>
              </a:spcAft>
              <a:buClr>
                <a:srgbClr val="0070C0"/>
              </a:buClr>
              <a:buFont typeface="Arial" panose="020B0604020202020204" pitchFamily="34" charset="0"/>
              <a:buChar char="•"/>
            </a:pPr>
            <a:r>
              <a:rPr lang="en-US" sz="2800" b="1" dirty="0">
                <a:solidFill>
                  <a:srgbClr val="001236"/>
                </a:solidFill>
                <a:latin typeface="Calibri" panose="020F0502020204030204" pitchFamily="34" charset="0"/>
                <a:cs typeface="Calibri" panose="020F0502020204030204" pitchFamily="34" charset="0"/>
              </a:rPr>
              <a:t>The number of death certificates mentioning alcohol more than doubled from </a:t>
            </a:r>
            <a:r>
              <a:rPr lang="en-US" sz="2800" b="1" dirty="0">
                <a:solidFill>
                  <a:srgbClr val="0070C0"/>
                </a:solidFill>
                <a:latin typeface="Calibri" panose="020F0502020204030204" pitchFamily="34" charset="0"/>
                <a:cs typeface="Calibri" panose="020F0502020204030204" pitchFamily="34" charset="0"/>
              </a:rPr>
              <a:t>35,914 </a:t>
            </a:r>
            <a:r>
              <a:rPr lang="en-US" sz="2800" b="1" dirty="0">
                <a:latin typeface="Calibri" panose="020F0502020204030204" pitchFamily="34" charset="0"/>
                <a:cs typeface="Calibri" panose="020F0502020204030204" pitchFamily="34" charset="0"/>
              </a:rPr>
              <a:t>in</a:t>
            </a:r>
            <a:r>
              <a:rPr lang="en-US" sz="2800" b="1" dirty="0">
                <a:solidFill>
                  <a:srgbClr val="0070C0"/>
                </a:solidFill>
                <a:latin typeface="Calibri" panose="020F0502020204030204" pitchFamily="34" charset="0"/>
                <a:cs typeface="Calibri" panose="020F0502020204030204" pitchFamily="34" charset="0"/>
              </a:rPr>
              <a:t> 1999 </a:t>
            </a:r>
            <a:r>
              <a:rPr lang="en-US" sz="2800" b="1" dirty="0">
                <a:latin typeface="Calibri" panose="020F0502020204030204" pitchFamily="34" charset="0"/>
                <a:cs typeface="Calibri" panose="020F0502020204030204" pitchFamily="34" charset="0"/>
              </a:rPr>
              <a:t>to</a:t>
            </a:r>
            <a:r>
              <a:rPr lang="en-US" sz="2800" b="1" dirty="0">
                <a:solidFill>
                  <a:srgbClr val="0070C0"/>
                </a:solidFill>
                <a:latin typeface="Calibri" panose="020F0502020204030204" pitchFamily="34" charset="0"/>
                <a:cs typeface="Calibri" panose="020F0502020204030204" pitchFamily="34" charset="0"/>
              </a:rPr>
              <a:t> 72,558 </a:t>
            </a:r>
            <a:r>
              <a:rPr lang="en-US" sz="2800" b="1" dirty="0">
                <a:latin typeface="Calibri" panose="020F0502020204030204" pitchFamily="34" charset="0"/>
                <a:cs typeface="Calibri" panose="020F0502020204030204" pitchFamily="34" charset="0"/>
              </a:rPr>
              <a:t>in</a:t>
            </a:r>
            <a:r>
              <a:rPr lang="en-US" sz="2800" b="1" dirty="0">
                <a:solidFill>
                  <a:srgbClr val="0070C0"/>
                </a:solidFill>
                <a:latin typeface="Calibri" panose="020F0502020204030204" pitchFamily="34" charset="0"/>
                <a:cs typeface="Calibri" panose="020F0502020204030204" pitchFamily="34" charset="0"/>
              </a:rPr>
              <a:t> 2017</a:t>
            </a:r>
          </a:p>
          <a:p>
            <a:pPr marL="349250" indent="-349250">
              <a:spcAft>
                <a:spcPts val="300"/>
              </a:spcAft>
              <a:buClr>
                <a:srgbClr val="0070C0"/>
              </a:buClr>
              <a:buFont typeface="Arial" panose="020B0604020202020204" pitchFamily="34" charset="0"/>
              <a:buChar char="•"/>
            </a:pPr>
            <a:r>
              <a:rPr lang="en-US" sz="2800" b="1" dirty="0">
                <a:solidFill>
                  <a:srgbClr val="001236"/>
                </a:solidFill>
                <a:latin typeface="Calibri" panose="020F0502020204030204" pitchFamily="34" charset="0"/>
                <a:cs typeface="Calibri" panose="020F0502020204030204" pitchFamily="34" charset="0"/>
              </a:rPr>
              <a:t>In 2017, alcohol </a:t>
            </a:r>
          </a:p>
          <a:p>
            <a:pPr lvl="1">
              <a:spcAft>
                <a:spcPts val="300"/>
              </a:spcAft>
            </a:pPr>
            <a:r>
              <a:rPr lang="en-US" b="1" dirty="0">
                <a:solidFill>
                  <a:srgbClr val="001236"/>
                </a:solidFill>
                <a:latin typeface="Calibri" panose="020F0502020204030204" pitchFamily="34" charset="0"/>
                <a:cs typeface="Calibri" panose="020F0502020204030204" pitchFamily="34" charset="0"/>
              </a:rPr>
              <a:t>played a role in </a:t>
            </a:r>
            <a:r>
              <a:rPr lang="en-US" b="1" dirty="0">
                <a:solidFill>
                  <a:srgbClr val="0070C0"/>
                </a:solidFill>
                <a:latin typeface="Calibri" panose="020F0502020204030204" pitchFamily="34" charset="0"/>
                <a:cs typeface="Calibri" panose="020F0502020204030204" pitchFamily="34" charset="0"/>
              </a:rPr>
              <a:t>2.6%</a:t>
            </a:r>
            <a:r>
              <a:rPr lang="en-US" b="1" dirty="0">
                <a:solidFill>
                  <a:srgbClr val="001236"/>
                </a:solidFill>
                <a:latin typeface="Calibri" panose="020F0502020204030204" pitchFamily="34" charset="0"/>
                <a:cs typeface="Calibri" panose="020F0502020204030204" pitchFamily="34" charset="0"/>
              </a:rPr>
              <a:t> of all deaths in the United States</a:t>
            </a:r>
          </a:p>
          <a:p>
            <a:pPr lvl="1">
              <a:spcAft>
                <a:spcPts val="300"/>
              </a:spcAft>
            </a:pPr>
            <a:r>
              <a:rPr lang="en-US" b="1" dirty="0">
                <a:solidFill>
                  <a:srgbClr val="001236"/>
                </a:solidFill>
                <a:latin typeface="Calibri" panose="020F0502020204030204" pitchFamily="34" charset="0"/>
                <a:cs typeface="Calibri" panose="020F0502020204030204" pitchFamily="34" charset="0"/>
              </a:rPr>
              <a:t>nearly 1/2 of alcohol-related deaths resulted from liver disease </a:t>
            </a:r>
            <a:r>
              <a:rPr lang="en-US" b="1" dirty="0">
                <a:solidFill>
                  <a:srgbClr val="0070C0"/>
                </a:solidFill>
                <a:latin typeface="Calibri" panose="020F0502020204030204" pitchFamily="34" charset="0"/>
                <a:cs typeface="Calibri" panose="020F0502020204030204" pitchFamily="34" charset="0"/>
              </a:rPr>
              <a:t>(31%; 22,245)</a:t>
            </a:r>
          </a:p>
          <a:p>
            <a:pPr lvl="1"/>
            <a:r>
              <a:rPr lang="en-US" b="1" dirty="0">
                <a:solidFill>
                  <a:srgbClr val="001236"/>
                </a:solidFill>
                <a:latin typeface="Calibri" panose="020F0502020204030204" pitchFamily="34" charset="0"/>
                <a:cs typeface="Calibri" panose="020F0502020204030204" pitchFamily="34" charset="0"/>
              </a:rPr>
              <a:t>overdoses on alcohol alone or with other drugs </a:t>
            </a:r>
            <a:r>
              <a:rPr lang="en-US" b="1" dirty="0">
                <a:solidFill>
                  <a:srgbClr val="0070C0"/>
                </a:solidFill>
                <a:latin typeface="Calibri" panose="020F0502020204030204" pitchFamily="34" charset="0"/>
                <a:cs typeface="Calibri" panose="020F0502020204030204" pitchFamily="34" charset="0"/>
              </a:rPr>
              <a:t>(18%; 12,954)</a:t>
            </a:r>
          </a:p>
          <a:p>
            <a:pPr marL="349250" indent="-349250">
              <a:spcAft>
                <a:spcPts val="600"/>
              </a:spcAft>
              <a:buClr>
                <a:srgbClr val="0070C0"/>
              </a:buClr>
              <a:buFont typeface="Arial" panose="020B0604020202020204" pitchFamily="34" charset="0"/>
              <a:buChar char="•"/>
            </a:pPr>
            <a:r>
              <a:rPr lang="en-US" sz="2800" b="1" dirty="0">
                <a:solidFill>
                  <a:srgbClr val="001236"/>
                </a:solidFill>
                <a:latin typeface="Calibri" panose="020F0502020204030204" pitchFamily="34" charset="0"/>
                <a:cs typeface="Calibri" panose="020F0502020204030204" pitchFamily="34" charset="0"/>
              </a:rPr>
              <a:t>People aged </a:t>
            </a:r>
            <a:r>
              <a:rPr lang="en-US" sz="2800" b="1" dirty="0">
                <a:solidFill>
                  <a:srgbClr val="0070C0"/>
                </a:solidFill>
                <a:latin typeface="Calibri" panose="020F0502020204030204" pitchFamily="34" charset="0"/>
                <a:cs typeface="Calibri" panose="020F0502020204030204" pitchFamily="34" charset="0"/>
              </a:rPr>
              <a:t>45-74</a:t>
            </a:r>
            <a:r>
              <a:rPr lang="en-US" sz="2800" b="1" dirty="0">
                <a:solidFill>
                  <a:srgbClr val="001236"/>
                </a:solidFill>
                <a:latin typeface="Calibri" panose="020F0502020204030204" pitchFamily="34" charset="0"/>
                <a:cs typeface="Calibri" panose="020F0502020204030204" pitchFamily="34" charset="0"/>
              </a:rPr>
              <a:t> had the highest rates of deaths related to alcohol</a:t>
            </a:r>
          </a:p>
          <a:p>
            <a:pPr marL="349250" indent="-349250">
              <a:spcAft>
                <a:spcPts val="600"/>
              </a:spcAft>
              <a:buClr>
                <a:srgbClr val="0070C0"/>
              </a:buClr>
              <a:buFont typeface="Arial" panose="020B0604020202020204" pitchFamily="34" charset="0"/>
              <a:buChar char="•"/>
            </a:pPr>
            <a:r>
              <a:rPr lang="en-US" sz="2800" b="1" dirty="0">
                <a:solidFill>
                  <a:srgbClr val="001236"/>
                </a:solidFill>
                <a:latin typeface="Calibri" panose="020F0502020204030204" pitchFamily="34" charset="0"/>
                <a:cs typeface="Calibri" panose="020F0502020204030204" pitchFamily="34" charset="0"/>
              </a:rPr>
              <a:t>Biggest increases over time were among people age </a:t>
            </a:r>
            <a:r>
              <a:rPr lang="en-US" sz="2800" b="1" dirty="0">
                <a:solidFill>
                  <a:srgbClr val="0070C0"/>
                </a:solidFill>
                <a:latin typeface="Calibri" panose="020F0502020204030204" pitchFamily="34" charset="0"/>
                <a:cs typeface="Calibri" panose="020F0502020204030204" pitchFamily="34" charset="0"/>
              </a:rPr>
              <a:t>25-34</a:t>
            </a:r>
          </a:p>
          <a:p>
            <a:pPr marL="457200">
              <a:spcAft>
                <a:spcPts val="600"/>
              </a:spcAft>
              <a:buClr>
                <a:srgbClr val="0070C0"/>
              </a:buClr>
            </a:pPr>
            <a:r>
              <a:rPr lang="en-US" sz="1600" b="1" dirty="0">
                <a:latin typeface="Calibri" panose="020F0502020204030204" pitchFamily="34" charset="0"/>
                <a:cs typeface="Calibri" panose="020F0502020204030204" pitchFamily="34" charset="0"/>
                <a:hlinkClick r:id="rId3"/>
              </a:rPr>
              <a:t>https://www.nih.gov/news-events/news-releases/alcohol-related-deaths-increasing-united-states</a:t>
            </a:r>
            <a:r>
              <a:rPr lang="en-US" sz="16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714076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Decks4U_Feb.2020_MPATTC_template" id="{6BBE4520-D6C5-4ADC-836C-6CA1F1E04AF8}" vid="{65E7A648-444E-4A19-814C-33B80B3873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8827</TotalTime>
  <Words>7186</Words>
  <Application>Microsoft Office PowerPoint</Application>
  <PresentationFormat>Widescreen</PresentationFormat>
  <Paragraphs>368</Paragraphs>
  <Slides>24</Slides>
  <Notes>24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24</vt:i4>
      </vt:variant>
    </vt:vector>
  </HeadingPairs>
  <TitlesOfParts>
    <vt:vector size="30" baseType="lpstr">
      <vt:lpstr>Arial</vt:lpstr>
      <vt:lpstr>Calibri</vt:lpstr>
      <vt:lpstr>Calibri Light</vt:lpstr>
      <vt:lpstr>Office Theme</vt:lpstr>
      <vt:lpstr>Custom Design</vt:lpstr>
      <vt:lpstr>1_Custom Design</vt:lpstr>
      <vt:lpstr>Alcohol Use in the US: Alcohol Facts &amp; Statistics     April 2021</vt:lpstr>
      <vt:lpstr>Disclaimer</vt:lpstr>
      <vt:lpstr>Outline for Presentation</vt:lpstr>
      <vt:lpstr>Alcohol Use in the United States – 2019</vt:lpstr>
      <vt:lpstr>Alcohol Use in the US:  Emerging Trend—High-Intensity Drinking </vt:lpstr>
      <vt:lpstr>Alcohol Prevalence Pre-Pandemic</vt:lpstr>
      <vt:lpstr>Alcohol Use During COVID-19 Pandemic</vt:lpstr>
      <vt:lpstr>Alcohol Use During the COVID-19 Pandemic</vt:lpstr>
      <vt:lpstr>Deaths Related to Alcohol Use</vt:lpstr>
      <vt:lpstr>Alcohol Use Disorders (AUDs) in the US</vt:lpstr>
      <vt:lpstr>AUD Treatment Rates in the US</vt:lpstr>
      <vt:lpstr>Treatment of AUDs in the US</vt:lpstr>
      <vt:lpstr>Alcohol-Related Emergencies &amp; Deaths in US</vt:lpstr>
      <vt:lpstr>Alcohol-Related Chronic Illness &amp; Death in US</vt:lpstr>
      <vt:lpstr>Economic Burden of Alcohol in the US</vt:lpstr>
      <vt:lpstr>Global Burden of Alcohol Use</vt:lpstr>
      <vt:lpstr>Families Impacted by Alcohol</vt:lpstr>
      <vt:lpstr> Excessive alcohol use is a leading cause of preventable death in the US</vt:lpstr>
      <vt:lpstr>Underage Drinking</vt:lpstr>
      <vt:lpstr>Alcohol and US College Students</vt:lpstr>
      <vt:lpstr>Alcohol and Pregnancy</vt:lpstr>
      <vt:lpstr>Alcohol and Other Substances</vt:lpstr>
      <vt:lpstr>Take Home Messages</vt:lpstr>
      <vt:lpstr>For more information,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Use in the US Alcohol Facts &amp; Statistics</dc:title>
  <dc:creator>Nancy Roget</dc:creator>
  <cp:lastModifiedBy>Joyce A Hartje</cp:lastModifiedBy>
  <cp:revision>141</cp:revision>
  <dcterms:created xsi:type="dcterms:W3CDTF">2021-04-06T21:12:30Z</dcterms:created>
  <dcterms:modified xsi:type="dcterms:W3CDTF">2021-04-21T22:50:04Z</dcterms:modified>
</cp:coreProperties>
</file>