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7" r:id="rId1"/>
    <p:sldMasterId id="2147483832" r:id="rId2"/>
    <p:sldMasterId id="2147483673" r:id="rId3"/>
    <p:sldMasterId id="2147483729" r:id="rId4"/>
  </p:sldMasterIdLst>
  <p:notesMasterIdLst>
    <p:notesMasterId r:id="rId63"/>
  </p:notesMasterIdLst>
  <p:sldIdLst>
    <p:sldId id="256" r:id="rId5"/>
    <p:sldId id="2009" r:id="rId6"/>
    <p:sldId id="2012" r:id="rId7"/>
    <p:sldId id="2013" r:id="rId8"/>
    <p:sldId id="2011" r:id="rId9"/>
    <p:sldId id="2008" r:id="rId10"/>
    <p:sldId id="2001" r:id="rId11"/>
    <p:sldId id="2002" r:id="rId12"/>
    <p:sldId id="2003" r:id="rId13"/>
    <p:sldId id="2004" r:id="rId14"/>
    <p:sldId id="2005" r:id="rId15"/>
    <p:sldId id="1915" r:id="rId16"/>
    <p:sldId id="391" r:id="rId17"/>
    <p:sldId id="1991" r:id="rId18"/>
    <p:sldId id="1988" r:id="rId19"/>
    <p:sldId id="1992" r:id="rId20"/>
    <p:sldId id="1993" r:id="rId21"/>
    <p:sldId id="1996" r:id="rId22"/>
    <p:sldId id="1995" r:id="rId23"/>
    <p:sldId id="1927" r:id="rId24"/>
    <p:sldId id="732" r:id="rId25"/>
    <p:sldId id="261" r:id="rId26"/>
    <p:sldId id="442" r:id="rId27"/>
    <p:sldId id="1929" r:id="rId28"/>
    <p:sldId id="768" r:id="rId29"/>
    <p:sldId id="319" r:id="rId30"/>
    <p:sldId id="274" r:id="rId31"/>
    <p:sldId id="1925" r:id="rId32"/>
    <p:sldId id="320" r:id="rId33"/>
    <p:sldId id="1924" r:id="rId34"/>
    <p:sldId id="276" r:id="rId35"/>
    <p:sldId id="277" r:id="rId36"/>
    <p:sldId id="1997" r:id="rId37"/>
    <p:sldId id="1998" r:id="rId38"/>
    <p:sldId id="1928" r:id="rId39"/>
    <p:sldId id="278" r:id="rId40"/>
    <p:sldId id="1989" r:id="rId41"/>
    <p:sldId id="1934" r:id="rId42"/>
    <p:sldId id="759" r:id="rId43"/>
    <p:sldId id="458" r:id="rId44"/>
    <p:sldId id="457" r:id="rId45"/>
    <p:sldId id="310" r:id="rId46"/>
    <p:sldId id="1935" r:id="rId47"/>
    <p:sldId id="1990" r:id="rId48"/>
    <p:sldId id="1980" r:id="rId49"/>
    <p:sldId id="1981" r:id="rId50"/>
    <p:sldId id="360" r:id="rId51"/>
    <p:sldId id="1982" r:id="rId52"/>
    <p:sldId id="1983" r:id="rId53"/>
    <p:sldId id="1984" r:id="rId54"/>
    <p:sldId id="1985" r:id="rId55"/>
    <p:sldId id="1986" r:id="rId56"/>
    <p:sldId id="321" r:id="rId57"/>
    <p:sldId id="1987" r:id="rId58"/>
    <p:sldId id="1930" r:id="rId59"/>
    <p:sldId id="2000" r:id="rId60"/>
    <p:sldId id="2006" r:id="rId61"/>
    <p:sldId id="2007"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ilen, Patricia" initials="SP" lastIdx="2" clrIdx="0">
    <p:extLst>
      <p:ext uri="{19B8F6BF-5375-455C-9EA6-DF929625EA0E}">
        <p15:presenceInfo xmlns:p15="http://schemas.microsoft.com/office/powerpoint/2012/main" userId="S::stilenp@umsystem.edu::1c6022d9-f601-4954-afd7-87e59ff1f16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49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32"/>
    <p:restoredTop sz="84626" autoAdjust="0"/>
  </p:normalViewPr>
  <p:slideViewPr>
    <p:cSldViewPr snapToGrid="0" snapToObjects="1">
      <p:cViewPr varScale="1">
        <p:scale>
          <a:sx n="89" d="100"/>
          <a:sy n="89" d="100"/>
        </p:scale>
        <p:origin x="78" y="246"/>
      </p:cViewPr>
      <p:guideLst/>
    </p:cSldViewPr>
  </p:slideViewPr>
  <p:outlineViewPr>
    <p:cViewPr>
      <p:scale>
        <a:sx n="33" d="100"/>
        <a:sy n="33" d="100"/>
      </p:scale>
      <p:origin x="0" y="-11128"/>
    </p:cViewPr>
  </p:outlineViewPr>
  <p:notesTextViewPr>
    <p:cViewPr>
      <p:scale>
        <a:sx n="66" d="100"/>
        <a:sy n="66" d="100"/>
      </p:scale>
      <p:origin x="0" y="0"/>
    </p:cViewPr>
  </p:notesTextViewPr>
  <p:sorterViewPr>
    <p:cViewPr>
      <p:scale>
        <a:sx n="80" d="100"/>
        <a:sy n="80" d="100"/>
      </p:scale>
      <p:origin x="0" y="-62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4-27T13:33:56.590" idx="1">
    <p:pos x="10" y="10"/>
    <p:text>picture came from?</p:text>
    <p:extLst>
      <p:ext uri="{C676402C-5697-4E1C-873F-D02D1690AC5C}">
        <p15:threadingInfo xmlns:p15="http://schemas.microsoft.com/office/powerpoint/2012/main" timeZoneBias="300"/>
      </p:ext>
    </p:extLst>
  </p:cm>
</p:cmLst>
</file>

<file path=ppt/diagrams/_rels/data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C5C798-E1CE-4FD1-A2FD-E94A7A13C5A3}" type="doc">
      <dgm:prSet loTypeId="urn:microsoft.com/office/officeart/2016/7/layout/ChevronBlockProcess" loCatId="process" qsTypeId="urn:microsoft.com/office/officeart/2005/8/quickstyle/simple5" qsCatId="simple" csTypeId="urn:microsoft.com/office/officeart/2005/8/colors/accent1_2" csCatId="accent1" phldr="1"/>
      <dgm:spPr/>
      <dgm:t>
        <a:bodyPr/>
        <a:lstStyle/>
        <a:p>
          <a:endParaRPr lang="en-US"/>
        </a:p>
      </dgm:t>
    </dgm:pt>
    <dgm:pt modelId="{449537C9-D4B3-4AE8-94F1-25C48815C940}">
      <dgm:prSet/>
      <dgm:spPr/>
      <dgm:t>
        <a:bodyPr/>
        <a:lstStyle/>
        <a:p>
          <a:r>
            <a:rPr lang="en-US" b="0" i="0" dirty="0">
              <a:latin typeface="Avenir Medium" panose="02000503020000020003" pitchFamily="2" charset="0"/>
              <a:ea typeface="Source Sans Pro" panose="020B0503030403020204" pitchFamily="34" charset="0"/>
            </a:rPr>
            <a:t>Recognize</a:t>
          </a:r>
        </a:p>
      </dgm:t>
    </dgm:pt>
    <dgm:pt modelId="{6ACDC92A-6B67-45F4-B7D4-729DFDDE9CE6}" type="parTrans" cxnId="{72175CAD-6504-445A-AAA6-E8A8ED5C91F4}">
      <dgm:prSet/>
      <dgm:spPr/>
      <dgm:t>
        <a:bodyPr/>
        <a:lstStyle/>
        <a:p>
          <a:endParaRPr lang="en-US" b="0" i="0">
            <a:latin typeface="Avenir Medium" panose="02000503020000020003" pitchFamily="2" charset="0"/>
            <a:ea typeface="Source Sans Pro" panose="020B0503030403020204" pitchFamily="34" charset="0"/>
          </a:endParaRPr>
        </a:p>
      </dgm:t>
    </dgm:pt>
    <dgm:pt modelId="{958F5B05-307C-4948-98F1-560EBBD29765}" type="sibTrans" cxnId="{72175CAD-6504-445A-AAA6-E8A8ED5C91F4}">
      <dgm:prSet/>
      <dgm:spPr/>
      <dgm:t>
        <a:bodyPr/>
        <a:lstStyle/>
        <a:p>
          <a:endParaRPr lang="en-US" b="0" i="0">
            <a:latin typeface="Avenir Medium" panose="02000503020000020003" pitchFamily="2" charset="0"/>
            <a:ea typeface="Source Sans Pro" panose="020B0503030403020204" pitchFamily="34" charset="0"/>
          </a:endParaRPr>
        </a:p>
      </dgm:t>
    </dgm:pt>
    <dgm:pt modelId="{583C65EC-2225-4F5B-A308-76D8770DB709}">
      <dgm:prSet/>
      <dgm:spPr/>
      <dgm:t>
        <a:bodyPr/>
        <a:lstStyle/>
        <a:p>
          <a:r>
            <a:rPr lang="en-US" b="0" i="0">
              <a:latin typeface="Avenir Medium" panose="02000503020000020003" pitchFamily="2" charset="0"/>
              <a:ea typeface="Source Sans Pro" panose="020B0503030403020204" pitchFamily="34" charset="0"/>
            </a:rPr>
            <a:t>Recognize addiction as a chronic brain disease</a:t>
          </a:r>
        </a:p>
      </dgm:t>
    </dgm:pt>
    <dgm:pt modelId="{5F9EA8E5-A854-4FF1-A0BB-5D0BD9FB540E}" type="parTrans" cxnId="{51C85180-B378-4539-B3AC-CDADB8F0EFA2}">
      <dgm:prSet/>
      <dgm:spPr/>
      <dgm:t>
        <a:bodyPr/>
        <a:lstStyle/>
        <a:p>
          <a:endParaRPr lang="en-US" b="0" i="0">
            <a:latin typeface="Avenir Medium" panose="02000503020000020003" pitchFamily="2" charset="0"/>
            <a:ea typeface="Source Sans Pro" panose="020B0503030403020204" pitchFamily="34" charset="0"/>
          </a:endParaRPr>
        </a:p>
      </dgm:t>
    </dgm:pt>
    <dgm:pt modelId="{EAAC3DE2-DBC1-4A34-B464-3968071C6B6E}" type="sibTrans" cxnId="{51C85180-B378-4539-B3AC-CDADB8F0EFA2}">
      <dgm:prSet/>
      <dgm:spPr/>
      <dgm:t>
        <a:bodyPr/>
        <a:lstStyle/>
        <a:p>
          <a:endParaRPr lang="en-US" b="0" i="0">
            <a:latin typeface="Avenir Medium" panose="02000503020000020003" pitchFamily="2" charset="0"/>
            <a:ea typeface="Source Sans Pro" panose="020B0503030403020204" pitchFamily="34" charset="0"/>
          </a:endParaRPr>
        </a:p>
      </dgm:t>
    </dgm:pt>
    <dgm:pt modelId="{82A248B3-97D9-4382-AC0B-DDF95AC07427}">
      <dgm:prSet/>
      <dgm:spPr/>
      <dgm:t>
        <a:bodyPr/>
        <a:lstStyle/>
        <a:p>
          <a:r>
            <a:rPr lang="en-US" b="0" i="0" dirty="0">
              <a:latin typeface="Avenir Medium" panose="02000503020000020003" pitchFamily="2" charset="0"/>
              <a:ea typeface="Source Sans Pro" panose="020B0503030403020204" pitchFamily="34" charset="0"/>
            </a:rPr>
            <a:t>Understand</a:t>
          </a:r>
        </a:p>
      </dgm:t>
    </dgm:pt>
    <dgm:pt modelId="{9F327BF7-C9B0-4090-AC3F-A31760CA9072}" type="parTrans" cxnId="{1E72DE08-B25E-4624-BBA4-260A76624721}">
      <dgm:prSet/>
      <dgm:spPr/>
      <dgm:t>
        <a:bodyPr/>
        <a:lstStyle/>
        <a:p>
          <a:endParaRPr lang="en-US" b="0" i="0">
            <a:latin typeface="Avenir Medium" panose="02000503020000020003" pitchFamily="2" charset="0"/>
            <a:ea typeface="Source Sans Pro" panose="020B0503030403020204" pitchFamily="34" charset="0"/>
          </a:endParaRPr>
        </a:p>
      </dgm:t>
    </dgm:pt>
    <dgm:pt modelId="{4C217DC2-BAB8-4FFF-B639-778FD7D07534}" type="sibTrans" cxnId="{1E72DE08-B25E-4624-BBA4-260A76624721}">
      <dgm:prSet/>
      <dgm:spPr/>
      <dgm:t>
        <a:bodyPr/>
        <a:lstStyle/>
        <a:p>
          <a:endParaRPr lang="en-US" b="0" i="0">
            <a:latin typeface="Avenir Medium" panose="02000503020000020003" pitchFamily="2" charset="0"/>
            <a:ea typeface="Source Sans Pro" panose="020B0503030403020204" pitchFamily="34" charset="0"/>
          </a:endParaRPr>
        </a:p>
      </dgm:t>
    </dgm:pt>
    <dgm:pt modelId="{79A09AD6-8950-41F5-A2D1-1741628C1F97}">
      <dgm:prSet/>
      <dgm:spPr/>
      <dgm:t>
        <a:bodyPr/>
        <a:lstStyle/>
        <a:p>
          <a:r>
            <a:rPr lang="en-US" b="0" i="0" dirty="0">
              <a:latin typeface="Avenir Medium" panose="02000503020000020003" pitchFamily="2" charset="0"/>
              <a:ea typeface="Source Sans Pro" panose="020B0503030403020204" pitchFamily="34" charset="0"/>
            </a:rPr>
            <a:t>Understand the connection between ACE’s and vulnerability for addiction</a:t>
          </a:r>
        </a:p>
      </dgm:t>
    </dgm:pt>
    <dgm:pt modelId="{19AC4964-31E5-4F0F-9869-F6DE73FEE1B3}" type="parTrans" cxnId="{A1B7BFC6-3B07-4235-9BC8-A4CF1DC6DD56}">
      <dgm:prSet/>
      <dgm:spPr/>
      <dgm:t>
        <a:bodyPr/>
        <a:lstStyle/>
        <a:p>
          <a:endParaRPr lang="en-US" b="0" i="0">
            <a:latin typeface="Avenir Medium" panose="02000503020000020003" pitchFamily="2" charset="0"/>
            <a:ea typeface="Source Sans Pro" panose="020B0503030403020204" pitchFamily="34" charset="0"/>
          </a:endParaRPr>
        </a:p>
      </dgm:t>
    </dgm:pt>
    <dgm:pt modelId="{0012552B-8B64-4292-B4C0-39D4C0349B00}" type="sibTrans" cxnId="{A1B7BFC6-3B07-4235-9BC8-A4CF1DC6DD56}">
      <dgm:prSet/>
      <dgm:spPr/>
      <dgm:t>
        <a:bodyPr/>
        <a:lstStyle/>
        <a:p>
          <a:endParaRPr lang="en-US" b="0" i="0">
            <a:latin typeface="Avenir Medium" panose="02000503020000020003" pitchFamily="2" charset="0"/>
            <a:ea typeface="Source Sans Pro" panose="020B0503030403020204" pitchFamily="34" charset="0"/>
          </a:endParaRPr>
        </a:p>
      </dgm:t>
    </dgm:pt>
    <dgm:pt modelId="{262C266B-4E4E-40AF-86BD-341EC57510A0}">
      <dgm:prSet/>
      <dgm:spPr/>
      <dgm:t>
        <a:bodyPr/>
        <a:lstStyle/>
        <a:p>
          <a:r>
            <a:rPr lang="en-US" b="0" i="0" dirty="0">
              <a:latin typeface="Avenir Medium" panose="02000503020000020003" pitchFamily="2" charset="0"/>
              <a:ea typeface="Source Sans Pro" panose="020B0503030403020204" pitchFamily="34" charset="0"/>
            </a:rPr>
            <a:t>Discuss</a:t>
          </a:r>
        </a:p>
      </dgm:t>
    </dgm:pt>
    <dgm:pt modelId="{287380C8-56DD-4C9F-9C1A-8B806A22FEBE}" type="parTrans" cxnId="{013072B6-16DB-4938-9126-0D49416E5EDB}">
      <dgm:prSet/>
      <dgm:spPr/>
      <dgm:t>
        <a:bodyPr/>
        <a:lstStyle/>
        <a:p>
          <a:endParaRPr lang="en-US" b="0" i="0">
            <a:latin typeface="Avenir Medium" panose="02000503020000020003" pitchFamily="2" charset="0"/>
            <a:ea typeface="Source Sans Pro" panose="020B0503030403020204" pitchFamily="34" charset="0"/>
          </a:endParaRPr>
        </a:p>
      </dgm:t>
    </dgm:pt>
    <dgm:pt modelId="{D6111E13-F3D8-476B-BFB0-E3D73C083D29}" type="sibTrans" cxnId="{013072B6-16DB-4938-9126-0D49416E5EDB}">
      <dgm:prSet/>
      <dgm:spPr/>
      <dgm:t>
        <a:bodyPr/>
        <a:lstStyle/>
        <a:p>
          <a:endParaRPr lang="en-US" b="0" i="0">
            <a:latin typeface="Avenir Medium" panose="02000503020000020003" pitchFamily="2" charset="0"/>
            <a:ea typeface="Source Sans Pro" panose="020B0503030403020204" pitchFamily="34" charset="0"/>
          </a:endParaRPr>
        </a:p>
      </dgm:t>
    </dgm:pt>
    <dgm:pt modelId="{A2593ACF-87DC-4345-B80E-272DEE4A6E50}">
      <dgm:prSet/>
      <dgm:spPr/>
      <dgm:t>
        <a:bodyPr/>
        <a:lstStyle/>
        <a:p>
          <a:r>
            <a:rPr lang="en-US" b="0" i="0" dirty="0">
              <a:latin typeface="Avenir Medium" panose="02000503020000020003" pitchFamily="2" charset="0"/>
              <a:ea typeface="Source Sans Pro" panose="020B0503030403020204" pitchFamily="34" charset="0"/>
            </a:rPr>
            <a:t>The role of the reward system in driving parenting behavior</a:t>
          </a:r>
        </a:p>
      </dgm:t>
    </dgm:pt>
    <dgm:pt modelId="{2BAFA38D-F066-E747-8C79-D76E20E0832F}" type="parTrans" cxnId="{B7C5560A-8CC2-F14D-9792-5B0BFAB3BB75}">
      <dgm:prSet/>
      <dgm:spPr/>
      <dgm:t>
        <a:bodyPr/>
        <a:lstStyle/>
        <a:p>
          <a:endParaRPr lang="en-US" b="0" i="0">
            <a:latin typeface="Avenir Medium" panose="02000503020000020003" pitchFamily="2" charset="0"/>
          </a:endParaRPr>
        </a:p>
      </dgm:t>
    </dgm:pt>
    <dgm:pt modelId="{BE7E49A5-F105-224F-BA2F-C483756015AD}" type="sibTrans" cxnId="{B7C5560A-8CC2-F14D-9792-5B0BFAB3BB75}">
      <dgm:prSet/>
      <dgm:spPr/>
      <dgm:t>
        <a:bodyPr/>
        <a:lstStyle/>
        <a:p>
          <a:endParaRPr lang="en-US" b="0" i="0">
            <a:latin typeface="Avenir Medium" panose="02000503020000020003" pitchFamily="2" charset="0"/>
          </a:endParaRPr>
        </a:p>
      </dgm:t>
    </dgm:pt>
    <dgm:pt modelId="{99A6B2C1-7231-456D-B1AC-122287D95D37}" type="pres">
      <dgm:prSet presAssocID="{74C5C798-E1CE-4FD1-A2FD-E94A7A13C5A3}" presName="Name0" presStyleCnt="0">
        <dgm:presLayoutVars>
          <dgm:dir/>
          <dgm:animLvl val="lvl"/>
          <dgm:resizeHandles val="exact"/>
        </dgm:presLayoutVars>
      </dgm:prSet>
      <dgm:spPr/>
    </dgm:pt>
    <dgm:pt modelId="{368204F8-BD41-471A-B23B-3EEE696B4126}" type="pres">
      <dgm:prSet presAssocID="{449537C9-D4B3-4AE8-94F1-25C48815C940}" presName="composite" presStyleCnt="0"/>
      <dgm:spPr/>
    </dgm:pt>
    <dgm:pt modelId="{7F1B67DE-D71C-49C2-A543-62D32EB7F818}" type="pres">
      <dgm:prSet presAssocID="{449537C9-D4B3-4AE8-94F1-25C48815C940}" presName="parTx" presStyleLbl="alignNode1" presStyleIdx="0" presStyleCnt="3">
        <dgm:presLayoutVars>
          <dgm:chMax val="0"/>
          <dgm:chPref val="0"/>
        </dgm:presLayoutVars>
      </dgm:prSet>
      <dgm:spPr/>
    </dgm:pt>
    <dgm:pt modelId="{03B0FC43-C2F0-4149-A7EC-65DE0DC3A89A}" type="pres">
      <dgm:prSet presAssocID="{449537C9-D4B3-4AE8-94F1-25C48815C940}" presName="desTx" presStyleLbl="alignAccFollowNode1" presStyleIdx="0" presStyleCnt="3">
        <dgm:presLayoutVars/>
      </dgm:prSet>
      <dgm:spPr/>
    </dgm:pt>
    <dgm:pt modelId="{B1E65BC0-60D8-4105-815B-96B62D98D7B1}" type="pres">
      <dgm:prSet presAssocID="{958F5B05-307C-4948-98F1-560EBBD29765}" presName="space" presStyleCnt="0"/>
      <dgm:spPr/>
    </dgm:pt>
    <dgm:pt modelId="{A936E08A-0B19-4630-8EC1-1914FF2EBDE3}" type="pres">
      <dgm:prSet presAssocID="{82A248B3-97D9-4382-AC0B-DDF95AC07427}" presName="composite" presStyleCnt="0"/>
      <dgm:spPr/>
    </dgm:pt>
    <dgm:pt modelId="{44183092-6058-4851-9480-C3836035EEAE}" type="pres">
      <dgm:prSet presAssocID="{82A248B3-97D9-4382-AC0B-DDF95AC07427}" presName="parTx" presStyleLbl="alignNode1" presStyleIdx="1" presStyleCnt="3">
        <dgm:presLayoutVars>
          <dgm:chMax val="0"/>
          <dgm:chPref val="0"/>
        </dgm:presLayoutVars>
      </dgm:prSet>
      <dgm:spPr/>
    </dgm:pt>
    <dgm:pt modelId="{668151E1-A6AA-47E7-863D-21F46508D9B9}" type="pres">
      <dgm:prSet presAssocID="{82A248B3-97D9-4382-AC0B-DDF95AC07427}" presName="desTx" presStyleLbl="alignAccFollowNode1" presStyleIdx="1" presStyleCnt="3">
        <dgm:presLayoutVars/>
      </dgm:prSet>
      <dgm:spPr/>
    </dgm:pt>
    <dgm:pt modelId="{73AED9FB-BDBC-46B3-B93E-BC4142636920}" type="pres">
      <dgm:prSet presAssocID="{4C217DC2-BAB8-4FFF-B639-778FD7D07534}" presName="space" presStyleCnt="0"/>
      <dgm:spPr/>
    </dgm:pt>
    <dgm:pt modelId="{A98AA5A5-A7A7-470E-8E62-0B98E459B92E}" type="pres">
      <dgm:prSet presAssocID="{262C266B-4E4E-40AF-86BD-341EC57510A0}" presName="composite" presStyleCnt="0"/>
      <dgm:spPr/>
    </dgm:pt>
    <dgm:pt modelId="{9184CA02-2110-4A63-9B17-1A51245C0513}" type="pres">
      <dgm:prSet presAssocID="{262C266B-4E4E-40AF-86BD-341EC57510A0}" presName="parTx" presStyleLbl="alignNode1" presStyleIdx="2" presStyleCnt="3">
        <dgm:presLayoutVars>
          <dgm:chMax val="0"/>
          <dgm:chPref val="0"/>
        </dgm:presLayoutVars>
      </dgm:prSet>
      <dgm:spPr/>
    </dgm:pt>
    <dgm:pt modelId="{0B892DF0-2915-4CA1-8D11-C029F7E1143D}" type="pres">
      <dgm:prSet presAssocID="{262C266B-4E4E-40AF-86BD-341EC57510A0}" presName="desTx" presStyleLbl="alignAccFollowNode1" presStyleIdx="2" presStyleCnt="3">
        <dgm:presLayoutVars/>
      </dgm:prSet>
      <dgm:spPr/>
    </dgm:pt>
  </dgm:ptLst>
  <dgm:cxnLst>
    <dgm:cxn modelId="{1E72DE08-B25E-4624-BBA4-260A76624721}" srcId="{74C5C798-E1CE-4FD1-A2FD-E94A7A13C5A3}" destId="{82A248B3-97D9-4382-AC0B-DDF95AC07427}" srcOrd="1" destOrd="0" parTransId="{9F327BF7-C9B0-4090-AC3F-A31760CA9072}" sibTransId="{4C217DC2-BAB8-4FFF-B639-778FD7D07534}"/>
    <dgm:cxn modelId="{B7C5560A-8CC2-F14D-9792-5B0BFAB3BB75}" srcId="{262C266B-4E4E-40AF-86BD-341EC57510A0}" destId="{A2593ACF-87DC-4345-B80E-272DEE4A6E50}" srcOrd="0" destOrd="0" parTransId="{2BAFA38D-F066-E747-8C79-D76E20E0832F}" sibTransId="{BE7E49A5-F105-224F-BA2F-C483756015AD}"/>
    <dgm:cxn modelId="{F03BD10C-4AD5-454F-BC0F-4A5B1479EB82}" type="presOf" srcId="{A2593ACF-87DC-4345-B80E-272DEE4A6E50}" destId="{0B892DF0-2915-4CA1-8D11-C029F7E1143D}" srcOrd="0" destOrd="0" presId="urn:microsoft.com/office/officeart/2016/7/layout/ChevronBlockProcess"/>
    <dgm:cxn modelId="{3D0E2015-BEF1-4FA1-B7C1-A29B35B97EEE}" type="presOf" srcId="{82A248B3-97D9-4382-AC0B-DDF95AC07427}" destId="{44183092-6058-4851-9480-C3836035EEAE}" srcOrd="0" destOrd="0" presId="urn:microsoft.com/office/officeart/2016/7/layout/ChevronBlockProcess"/>
    <dgm:cxn modelId="{51C85180-B378-4539-B3AC-CDADB8F0EFA2}" srcId="{449537C9-D4B3-4AE8-94F1-25C48815C940}" destId="{583C65EC-2225-4F5B-A308-76D8770DB709}" srcOrd="0" destOrd="0" parTransId="{5F9EA8E5-A854-4FF1-A0BB-5D0BD9FB540E}" sibTransId="{EAAC3DE2-DBC1-4A34-B464-3968071C6B6E}"/>
    <dgm:cxn modelId="{72175CAD-6504-445A-AAA6-E8A8ED5C91F4}" srcId="{74C5C798-E1CE-4FD1-A2FD-E94A7A13C5A3}" destId="{449537C9-D4B3-4AE8-94F1-25C48815C940}" srcOrd="0" destOrd="0" parTransId="{6ACDC92A-6B67-45F4-B7D4-729DFDDE9CE6}" sibTransId="{958F5B05-307C-4948-98F1-560EBBD29765}"/>
    <dgm:cxn modelId="{013072B6-16DB-4938-9126-0D49416E5EDB}" srcId="{74C5C798-E1CE-4FD1-A2FD-E94A7A13C5A3}" destId="{262C266B-4E4E-40AF-86BD-341EC57510A0}" srcOrd="2" destOrd="0" parTransId="{287380C8-56DD-4C9F-9C1A-8B806A22FEBE}" sibTransId="{D6111E13-F3D8-476B-BFB0-E3D73C083D29}"/>
    <dgm:cxn modelId="{6A989DBA-CB9C-4680-90D7-B3F5A0D5B38B}" type="presOf" srcId="{262C266B-4E4E-40AF-86BD-341EC57510A0}" destId="{9184CA02-2110-4A63-9B17-1A51245C0513}" srcOrd="0" destOrd="0" presId="urn:microsoft.com/office/officeart/2016/7/layout/ChevronBlockProcess"/>
    <dgm:cxn modelId="{A1B7BFC6-3B07-4235-9BC8-A4CF1DC6DD56}" srcId="{82A248B3-97D9-4382-AC0B-DDF95AC07427}" destId="{79A09AD6-8950-41F5-A2D1-1741628C1F97}" srcOrd="0" destOrd="0" parTransId="{19AC4964-31E5-4F0F-9869-F6DE73FEE1B3}" sibTransId="{0012552B-8B64-4292-B4C0-39D4C0349B00}"/>
    <dgm:cxn modelId="{B755CDCC-3A5B-437A-84D9-87BD7F241F58}" type="presOf" srcId="{449537C9-D4B3-4AE8-94F1-25C48815C940}" destId="{7F1B67DE-D71C-49C2-A543-62D32EB7F818}" srcOrd="0" destOrd="0" presId="urn:microsoft.com/office/officeart/2016/7/layout/ChevronBlockProcess"/>
    <dgm:cxn modelId="{553C48D2-0830-4D11-BFD6-C58C8EDBAC9E}" type="presOf" srcId="{74C5C798-E1CE-4FD1-A2FD-E94A7A13C5A3}" destId="{99A6B2C1-7231-456D-B1AC-122287D95D37}" srcOrd="0" destOrd="0" presId="urn:microsoft.com/office/officeart/2016/7/layout/ChevronBlockProcess"/>
    <dgm:cxn modelId="{CE5DA9E7-EE35-4CB8-A763-AE4F2C737A64}" type="presOf" srcId="{583C65EC-2225-4F5B-A308-76D8770DB709}" destId="{03B0FC43-C2F0-4149-A7EC-65DE0DC3A89A}" srcOrd="0" destOrd="0" presId="urn:microsoft.com/office/officeart/2016/7/layout/ChevronBlockProcess"/>
    <dgm:cxn modelId="{47AF3DF4-36AC-4E8A-B813-B8CB444DBCC5}" type="presOf" srcId="{79A09AD6-8950-41F5-A2D1-1741628C1F97}" destId="{668151E1-A6AA-47E7-863D-21F46508D9B9}" srcOrd="0" destOrd="0" presId="urn:microsoft.com/office/officeart/2016/7/layout/ChevronBlockProcess"/>
    <dgm:cxn modelId="{67F84144-9CDB-44B2-8930-B92393C00D8A}" type="presParOf" srcId="{99A6B2C1-7231-456D-B1AC-122287D95D37}" destId="{368204F8-BD41-471A-B23B-3EEE696B4126}" srcOrd="0" destOrd="0" presId="urn:microsoft.com/office/officeart/2016/7/layout/ChevronBlockProcess"/>
    <dgm:cxn modelId="{178BBEA3-3E55-49B9-80FA-8C30BE658599}" type="presParOf" srcId="{368204F8-BD41-471A-B23B-3EEE696B4126}" destId="{7F1B67DE-D71C-49C2-A543-62D32EB7F818}" srcOrd="0" destOrd="0" presId="urn:microsoft.com/office/officeart/2016/7/layout/ChevronBlockProcess"/>
    <dgm:cxn modelId="{53746F2D-B13E-424C-BCCB-E20806687E84}" type="presParOf" srcId="{368204F8-BD41-471A-B23B-3EEE696B4126}" destId="{03B0FC43-C2F0-4149-A7EC-65DE0DC3A89A}" srcOrd="1" destOrd="0" presId="urn:microsoft.com/office/officeart/2016/7/layout/ChevronBlockProcess"/>
    <dgm:cxn modelId="{07C41BAB-45D2-4508-BB1C-32D6750105C2}" type="presParOf" srcId="{99A6B2C1-7231-456D-B1AC-122287D95D37}" destId="{B1E65BC0-60D8-4105-815B-96B62D98D7B1}" srcOrd="1" destOrd="0" presId="urn:microsoft.com/office/officeart/2016/7/layout/ChevronBlockProcess"/>
    <dgm:cxn modelId="{F8B685AF-F1E0-42E2-81F7-0BBC31A5B546}" type="presParOf" srcId="{99A6B2C1-7231-456D-B1AC-122287D95D37}" destId="{A936E08A-0B19-4630-8EC1-1914FF2EBDE3}" srcOrd="2" destOrd="0" presId="urn:microsoft.com/office/officeart/2016/7/layout/ChevronBlockProcess"/>
    <dgm:cxn modelId="{BBB6753B-64E3-4DEF-8783-3F4998F30F7A}" type="presParOf" srcId="{A936E08A-0B19-4630-8EC1-1914FF2EBDE3}" destId="{44183092-6058-4851-9480-C3836035EEAE}" srcOrd="0" destOrd="0" presId="urn:microsoft.com/office/officeart/2016/7/layout/ChevronBlockProcess"/>
    <dgm:cxn modelId="{CD8F0320-CD26-41AC-9D38-CEC6F7DD5088}" type="presParOf" srcId="{A936E08A-0B19-4630-8EC1-1914FF2EBDE3}" destId="{668151E1-A6AA-47E7-863D-21F46508D9B9}" srcOrd="1" destOrd="0" presId="urn:microsoft.com/office/officeart/2016/7/layout/ChevronBlockProcess"/>
    <dgm:cxn modelId="{57E8EA49-7712-4D0B-B6D2-AB395DCD2BCD}" type="presParOf" srcId="{99A6B2C1-7231-456D-B1AC-122287D95D37}" destId="{73AED9FB-BDBC-46B3-B93E-BC4142636920}" srcOrd="3" destOrd="0" presId="urn:microsoft.com/office/officeart/2016/7/layout/ChevronBlockProcess"/>
    <dgm:cxn modelId="{D99063A3-3555-4C08-BE12-081C944E906D}" type="presParOf" srcId="{99A6B2C1-7231-456D-B1AC-122287D95D37}" destId="{A98AA5A5-A7A7-470E-8E62-0B98E459B92E}" srcOrd="4" destOrd="0" presId="urn:microsoft.com/office/officeart/2016/7/layout/ChevronBlockProcess"/>
    <dgm:cxn modelId="{29137514-7D2C-47BF-870C-6114FB1A6A70}" type="presParOf" srcId="{A98AA5A5-A7A7-470E-8E62-0B98E459B92E}" destId="{9184CA02-2110-4A63-9B17-1A51245C0513}" srcOrd="0" destOrd="0" presId="urn:microsoft.com/office/officeart/2016/7/layout/ChevronBlockProcess"/>
    <dgm:cxn modelId="{EFD95A73-6104-42D1-84CE-07D408EB5F73}" type="presParOf" srcId="{A98AA5A5-A7A7-470E-8E62-0B98E459B92E}" destId="{0B892DF0-2915-4CA1-8D11-C029F7E1143D}"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C67F69-D5E8-4D96-8EBB-37C4D5749ABF}"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7E538C79-756C-4F22-816C-C427806A7C3A}">
      <dgm:prSet/>
      <dgm:spPr/>
      <dgm:t>
        <a:bodyPr/>
        <a:lstStyle/>
        <a:p>
          <a:pPr>
            <a:lnSpc>
              <a:spcPct val="100000"/>
            </a:lnSpc>
          </a:pPr>
          <a:r>
            <a:rPr lang="en-US" b="1" i="0" dirty="0">
              <a:solidFill>
                <a:schemeClr val="accent2"/>
              </a:solidFill>
              <a:latin typeface="+mn-lt"/>
              <a:ea typeface="Source Sans Pro" panose="020B0503030403020204" pitchFamily="34" charset="0"/>
            </a:rPr>
            <a:t>Opioid use: </a:t>
          </a:r>
          <a:r>
            <a:rPr lang="en-US" b="0" i="0" dirty="0">
              <a:latin typeface="+mn-lt"/>
              <a:ea typeface="Source Sans Pro" panose="020B0503030403020204" pitchFamily="34" charset="0"/>
            </a:rPr>
            <a:t>Taking an opioid to reduce pain</a:t>
          </a:r>
        </a:p>
      </dgm:t>
    </dgm:pt>
    <dgm:pt modelId="{B824BC46-70B5-46B9-9726-F210AF79251A}" type="parTrans" cxnId="{92DC0357-02D4-4015-89A4-65467F0E08EC}">
      <dgm:prSet/>
      <dgm:spPr/>
      <dgm:t>
        <a:bodyPr/>
        <a:lstStyle/>
        <a:p>
          <a:endParaRPr lang="en-US" b="0" i="0">
            <a:latin typeface="+mn-lt"/>
            <a:ea typeface="Source Sans Pro" panose="020B0503030403020204" pitchFamily="34" charset="0"/>
          </a:endParaRPr>
        </a:p>
      </dgm:t>
    </dgm:pt>
    <dgm:pt modelId="{CEE19CE1-EE1E-4E4D-BC9D-24DF3F7504A5}" type="sibTrans" cxnId="{92DC0357-02D4-4015-89A4-65467F0E08EC}">
      <dgm:prSet/>
      <dgm:spPr/>
      <dgm:t>
        <a:bodyPr/>
        <a:lstStyle/>
        <a:p>
          <a:endParaRPr lang="en-US" b="0" i="0">
            <a:latin typeface="+mn-lt"/>
            <a:ea typeface="Source Sans Pro" panose="020B0503030403020204" pitchFamily="34" charset="0"/>
          </a:endParaRPr>
        </a:p>
      </dgm:t>
    </dgm:pt>
    <dgm:pt modelId="{046CC2A7-270C-4155-9DB5-BDB17C8EF462}">
      <dgm:prSet/>
      <dgm:spPr/>
      <dgm:t>
        <a:bodyPr/>
        <a:lstStyle/>
        <a:p>
          <a:pPr>
            <a:lnSpc>
              <a:spcPct val="100000"/>
            </a:lnSpc>
          </a:pPr>
          <a:r>
            <a:rPr lang="en-US" b="0" i="0" dirty="0">
              <a:latin typeface="+mn-lt"/>
              <a:ea typeface="Source Sans Pro" panose="020B0503030403020204" pitchFamily="34" charset="0"/>
            </a:rPr>
            <a:t>Broad category includes morphine, codeine, synthetic opioids (e.g., fentanyl or  methadone) and semisynthetic opioids (e.g., oxycodone)</a:t>
          </a:r>
        </a:p>
      </dgm:t>
    </dgm:pt>
    <dgm:pt modelId="{C115CC70-8947-4B92-B6D9-8AC6EA15438F}" type="parTrans" cxnId="{E7BD6692-9F63-4522-A6C6-5803BFAC3FFC}">
      <dgm:prSet/>
      <dgm:spPr/>
      <dgm:t>
        <a:bodyPr/>
        <a:lstStyle/>
        <a:p>
          <a:endParaRPr lang="en-US" b="0" i="0">
            <a:latin typeface="+mn-lt"/>
            <a:ea typeface="Source Sans Pro" panose="020B0503030403020204" pitchFamily="34" charset="0"/>
          </a:endParaRPr>
        </a:p>
      </dgm:t>
    </dgm:pt>
    <dgm:pt modelId="{7E50FFD5-057D-4F98-BD13-4C04E537A52A}" type="sibTrans" cxnId="{E7BD6692-9F63-4522-A6C6-5803BFAC3FFC}">
      <dgm:prSet/>
      <dgm:spPr/>
      <dgm:t>
        <a:bodyPr/>
        <a:lstStyle/>
        <a:p>
          <a:endParaRPr lang="en-US" b="0" i="0">
            <a:latin typeface="+mn-lt"/>
            <a:ea typeface="Source Sans Pro" panose="020B0503030403020204" pitchFamily="34" charset="0"/>
          </a:endParaRPr>
        </a:p>
      </dgm:t>
    </dgm:pt>
    <dgm:pt modelId="{28C178BB-96EC-4D1D-9B83-D0F6B91794CA}">
      <dgm:prSet/>
      <dgm:spPr/>
      <dgm:t>
        <a:bodyPr/>
        <a:lstStyle/>
        <a:p>
          <a:pPr>
            <a:lnSpc>
              <a:spcPct val="100000"/>
            </a:lnSpc>
          </a:pPr>
          <a:r>
            <a:rPr lang="en-US" b="1" i="0" dirty="0">
              <a:solidFill>
                <a:schemeClr val="accent2"/>
              </a:solidFill>
              <a:latin typeface="+mn-lt"/>
              <a:ea typeface="Source Sans Pro" panose="020B0503030403020204" pitchFamily="34" charset="0"/>
            </a:rPr>
            <a:t>Opioid abuse or misuse</a:t>
          </a:r>
          <a:r>
            <a:rPr lang="en-US" b="0" i="0" dirty="0">
              <a:solidFill>
                <a:schemeClr val="accent2"/>
              </a:solidFill>
              <a:latin typeface="+mn-lt"/>
              <a:ea typeface="Source Sans Pro" panose="020B0503030403020204" pitchFamily="34" charset="0"/>
            </a:rPr>
            <a:t>: </a:t>
          </a:r>
          <a:r>
            <a:rPr lang="en-US" b="0" i="0" dirty="0">
              <a:latin typeface="+mn-lt"/>
              <a:ea typeface="Source Sans Pro" panose="020B0503030403020204" pitchFamily="34" charset="0"/>
            </a:rPr>
            <a:t>Use of prescription drugs without a  prescription, or in a manner other than as directed by the prescriber</a:t>
          </a:r>
        </a:p>
      </dgm:t>
    </dgm:pt>
    <dgm:pt modelId="{4BAB43BA-3EDC-42C3-9C60-A85BA219335E}" type="parTrans" cxnId="{542AA2EE-84F5-4583-BFA5-F1501917E9B4}">
      <dgm:prSet/>
      <dgm:spPr/>
      <dgm:t>
        <a:bodyPr/>
        <a:lstStyle/>
        <a:p>
          <a:endParaRPr lang="en-US" b="0" i="0">
            <a:latin typeface="+mn-lt"/>
            <a:ea typeface="Source Sans Pro" panose="020B0503030403020204" pitchFamily="34" charset="0"/>
          </a:endParaRPr>
        </a:p>
      </dgm:t>
    </dgm:pt>
    <dgm:pt modelId="{736BFB7C-6BF8-4BAB-AA57-BA8532CF317C}" type="sibTrans" cxnId="{542AA2EE-84F5-4583-BFA5-F1501917E9B4}">
      <dgm:prSet/>
      <dgm:spPr/>
      <dgm:t>
        <a:bodyPr/>
        <a:lstStyle/>
        <a:p>
          <a:endParaRPr lang="en-US" b="0" i="0">
            <a:latin typeface="+mn-lt"/>
            <a:ea typeface="Source Sans Pro" panose="020B0503030403020204" pitchFamily="34" charset="0"/>
          </a:endParaRPr>
        </a:p>
      </dgm:t>
    </dgm:pt>
    <dgm:pt modelId="{CCC3C573-25FE-4508-BC01-46B245964260}">
      <dgm:prSet/>
      <dgm:spPr/>
      <dgm:t>
        <a:bodyPr/>
        <a:lstStyle/>
        <a:p>
          <a:pPr>
            <a:lnSpc>
              <a:spcPct val="100000"/>
            </a:lnSpc>
          </a:pPr>
          <a:r>
            <a:rPr lang="en-US" b="1" i="0" dirty="0">
              <a:solidFill>
                <a:schemeClr val="accent2"/>
              </a:solidFill>
              <a:latin typeface="+mn-lt"/>
              <a:ea typeface="Source Sans Pro" panose="020B0503030403020204" pitchFamily="34" charset="0"/>
            </a:rPr>
            <a:t>Opioid dependence: </a:t>
          </a:r>
          <a:r>
            <a:rPr lang="en-US" b="0" i="0" dirty="0">
              <a:latin typeface="+mn-lt"/>
              <a:ea typeface="Source Sans Pro" panose="020B0503030403020204" pitchFamily="34" charset="0"/>
            </a:rPr>
            <a:t>Physiologic adaptation to opioids that produces  symptoms of withdrawal when opioids are stopped</a:t>
          </a:r>
        </a:p>
      </dgm:t>
    </dgm:pt>
    <dgm:pt modelId="{6C903C8A-60C1-455D-A36C-7F2FADC6290B}" type="parTrans" cxnId="{48F8568D-6CEF-4A57-8CBA-F44AF1886E1D}">
      <dgm:prSet/>
      <dgm:spPr/>
      <dgm:t>
        <a:bodyPr/>
        <a:lstStyle/>
        <a:p>
          <a:endParaRPr lang="en-US" b="0" i="0">
            <a:latin typeface="+mn-lt"/>
            <a:ea typeface="Source Sans Pro" panose="020B0503030403020204" pitchFamily="34" charset="0"/>
          </a:endParaRPr>
        </a:p>
      </dgm:t>
    </dgm:pt>
    <dgm:pt modelId="{DCBF9CDF-89B3-4C38-9454-983F8D6AEDAB}" type="sibTrans" cxnId="{48F8568D-6CEF-4A57-8CBA-F44AF1886E1D}">
      <dgm:prSet/>
      <dgm:spPr/>
      <dgm:t>
        <a:bodyPr/>
        <a:lstStyle/>
        <a:p>
          <a:endParaRPr lang="en-US" b="0" i="0">
            <a:latin typeface="+mn-lt"/>
            <a:ea typeface="Source Sans Pro" panose="020B0503030403020204" pitchFamily="34" charset="0"/>
          </a:endParaRPr>
        </a:p>
      </dgm:t>
    </dgm:pt>
    <dgm:pt modelId="{E6D6BCE3-69CD-499B-9E4C-2635E1BC3018}">
      <dgm:prSet/>
      <dgm:spPr/>
      <dgm:t>
        <a:bodyPr/>
        <a:lstStyle/>
        <a:p>
          <a:pPr>
            <a:lnSpc>
              <a:spcPct val="100000"/>
            </a:lnSpc>
          </a:pPr>
          <a:r>
            <a:rPr lang="en-US" b="1" i="0" dirty="0">
              <a:solidFill>
                <a:schemeClr val="accent2"/>
              </a:solidFill>
              <a:latin typeface="+mn-lt"/>
              <a:ea typeface="Source Sans Pro" panose="020B0503030403020204" pitchFamily="34" charset="0"/>
            </a:rPr>
            <a:t>Opioid use disorder: </a:t>
          </a:r>
          <a:r>
            <a:rPr lang="en-US" b="0" i="0" dirty="0">
              <a:latin typeface="+mn-lt"/>
              <a:ea typeface="Source Sans Pro" panose="020B0503030403020204" pitchFamily="34" charset="0"/>
            </a:rPr>
            <a:t>Problematic pattern of opioid use leading  to  clinically significant impairment or distress</a:t>
          </a:r>
        </a:p>
      </dgm:t>
    </dgm:pt>
    <dgm:pt modelId="{5A4357E0-3887-44DD-9B8C-57DED9D9941A}" type="parTrans" cxnId="{FBD13DC8-2968-44F2-9A96-1B0E77CD00F4}">
      <dgm:prSet/>
      <dgm:spPr/>
      <dgm:t>
        <a:bodyPr/>
        <a:lstStyle/>
        <a:p>
          <a:endParaRPr lang="en-US" b="0" i="0">
            <a:latin typeface="+mn-lt"/>
            <a:ea typeface="Source Sans Pro" panose="020B0503030403020204" pitchFamily="34" charset="0"/>
          </a:endParaRPr>
        </a:p>
      </dgm:t>
    </dgm:pt>
    <dgm:pt modelId="{86EC210D-32C4-4F60-8720-90C60B5626CA}" type="sibTrans" cxnId="{FBD13DC8-2968-44F2-9A96-1B0E77CD00F4}">
      <dgm:prSet/>
      <dgm:spPr/>
      <dgm:t>
        <a:bodyPr/>
        <a:lstStyle/>
        <a:p>
          <a:endParaRPr lang="en-US" b="0" i="0">
            <a:latin typeface="+mn-lt"/>
            <a:ea typeface="Source Sans Pro" panose="020B0503030403020204" pitchFamily="34" charset="0"/>
          </a:endParaRPr>
        </a:p>
      </dgm:t>
    </dgm:pt>
    <dgm:pt modelId="{33945753-4C18-4FD8-B6DC-8306C28D8BBF}">
      <dgm:prSet/>
      <dgm:spPr/>
      <dgm:t>
        <a:bodyPr/>
        <a:lstStyle/>
        <a:p>
          <a:pPr>
            <a:lnSpc>
              <a:spcPct val="100000"/>
            </a:lnSpc>
          </a:pPr>
          <a:r>
            <a:rPr lang="en-US" b="1" i="0" dirty="0">
              <a:solidFill>
                <a:schemeClr val="accent2"/>
              </a:solidFill>
              <a:latin typeface="+mn-lt"/>
              <a:ea typeface="Source Sans Pro" panose="020B0503030403020204" pitchFamily="34" charset="0"/>
            </a:rPr>
            <a:t>Medication Assisted Treatment: </a:t>
          </a:r>
          <a:r>
            <a:rPr lang="en-US" b="0" i="0" dirty="0">
              <a:latin typeface="+mn-lt"/>
              <a:ea typeface="Source Sans Pro" panose="020B0503030403020204" pitchFamily="34" charset="0"/>
            </a:rPr>
            <a:t>Use of specific medication in the treatment of opioid use disorders</a:t>
          </a:r>
        </a:p>
      </dgm:t>
    </dgm:pt>
    <dgm:pt modelId="{414AB4B9-FCC6-41A5-AB9D-09FFF8AD234B}" type="parTrans" cxnId="{DF145921-8A2C-41E7-879E-4B40F3F4D4D3}">
      <dgm:prSet/>
      <dgm:spPr/>
      <dgm:t>
        <a:bodyPr/>
        <a:lstStyle/>
        <a:p>
          <a:endParaRPr lang="en-US" b="0" i="0">
            <a:latin typeface="+mn-lt"/>
            <a:ea typeface="Source Sans Pro" panose="020B0503030403020204" pitchFamily="34" charset="0"/>
          </a:endParaRPr>
        </a:p>
      </dgm:t>
    </dgm:pt>
    <dgm:pt modelId="{69DEB305-86C3-4770-91F7-CC9B3687BEA0}" type="sibTrans" cxnId="{DF145921-8A2C-41E7-879E-4B40F3F4D4D3}">
      <dgm:prSet/>
      <dgm:spPr/>
      <dgm:t>
        <a:bodyPr/>
        <a:lstStyle/>
        <a:p>
          <a:endParaRPr lang="en-US" b="0" i="0">
            <a:latin typeface="+mn-lt"/>
            <a:ea typeface="Source Sans Pro" panose="020B0503030403020204" pitchFamily="34" charset="0"/>
          </a:endParaRPr>
        </a:p>
      </dgm:t>
    </dgm:pt>
    <dgm:pt modelId="{F35DF9B4-556A-4C1F-A619-773EF818CD96}">
      <dgm:prSet/>
      <dgm:spPr/>
      <dgm:t>
        <a:bodyPr/>
        <a:lstStyle/>
        <a:p>
          <a:pPr>
            <a:lnSpc>
              <a:spcPct val="100000"/>
            </a:lnSpc>
          </a:pPr>
          <a:r>
            <a:rPr lang="en-US" b="0" i="0">
              <a:latin typeface="+mn-lt"/>
              <a:ea typeface="Source Sans Pro" panose="020B0503030403020204" pitchFamily="34" charset="0"/>
            </a:rPr>
            <a:t>Includes methadone, buprenorphine (Subutex, Suboxone) or naltrexone (Vivitrol)</a:t>
          </a:r>
        </a:p>
      </dgm:t>
    </dgm:pt>
    <dgm:pt modelId="{E2827547-88B1-4728-A2AC-6AD533B9FD29}" type="parTrans" cxnId="{8A469D50-DDFE-4CE8-B7A4-6885033FDB9F}">
      <dgm:prSet/>
      <dgm:spPr/>
      <dgm:t>
        <a:bodyPr/>
        <a:lstStyle/>
        <a:p>
          <a:endParaRPr lang="en-US" b="0" i="0">
            <a:latin typeface="+mn-lt"/>
            <a:ea typeface="Source Sans Pro" panose="020B0503030403020204" pitchFamily="34" charset="0"/>
          </a:endParaRPr>
        </a:p>
      </dgm:t>
    </dgm:pt>
    <dgm:pt modelId="{E59B49F6-1A8B-4EDD-BE96-088D04FD3009}" type="sibTrans" cxnId="{8A469D50-DDFE-4CE8-B7A4-6885033FDB9F}">
      <dgm:prSet/>
      <dgm:spPr/>
      <dgm:t>
        <a:bodyPr/>
        <a:lstStyle/>
        <a:p>
          <a:endParaRPr lang="en-US" b="0" i="0">
            <a:latin typeface="+mn-lt"/>
            <a:ea typeface="Source Sans Pro" panose="020B0503030403020204" pitchFamily="34" charset="0"/>
          </a:endParaRPr>
        </a:p>
      </dgm:t>
    </dgm:pt>
    <dgm:pt modelId="{0AEF4685-DEBD-435E-A2E1-48E5C8940E78}" type="pres">
      <dgm:prSet presAssocID="{8DC67F69-D5E8-4D96-8EBB-37C4D5749ABF}" presName="root" presStyleCnt="0">
        <dgm:presLayoutVars>
          <dgm:dir/>
          <dgm:resizeHandles val="exact"/>
        </dgm:presLayoutVars>
      </dgm:prSet>
      <dgm:spPr/>
    </dgm:pt>
    <dgm:pt modelId="{A61C4F9E-A8F4-4FF9-A23F-EA47498A5058}" type="pres">
      <dgm:prSet presAssocID="{7E538C79-756C-4F22-816C-C427806A7C3A}" presName="compNode" presStyleCnt="0"/>
      <dgm:spPr/>
    </dgm:pt>
    <dgm:pt modelId="{2A932585-2469-4FD2-B8C3-26F6DB7FD69D}" type="pres">
      <dgm:prSet presAssocID="{7E538C79-756C-4F22-816C-C427806A7C3A}" presName="bgRect" presStyleLbl="bgShp" presStyleIdx="0" presStyleCnt="5"/>
      <dgm:spPr/>
    </dgm:pt>
    <dgm:pt modelId="{66DDAB06-07AC-4FA1-A213-501E0040ADA0}" type="pres">
      <dgm:prSet presAssocID="{7E538C79-756C-4F22-816C-C427806A7C3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dicine"/>
        </a:ext>
      </dgm:extLst>
    </dgm:pt>
    <dgm:pt modelId="{9F4A41C2-D548-4E05-81B1-06BA08E2D3AD}" type="pres">
      <dgm:prSet presAssocID="{7E538C79-756C-4F22-816C-C427806A7C3A}" presName="spaceRect" presStyleCnt="0"/>
      <dgm:spPr/>
    </dgm:pt>
    <dgm:pt modelId="{96634634-7FD8-45A9-84FF-3F230CDE6E72}" type="pres">
      <dgm:prSet presAssocID="{7E538C79-756C-4F22-816C-C427806A7C3A}" presName="parTx" presStyleLbl="revTx" presStyleIdx="0" presStyleCnt="7">
        <dgm:presLayoutVars>
          <dgm:chMax val="0"/>
          <dgm:chPref val="0"/>
        </dgm:presLayoutVars>
      </dgm:prSet>
      <dgm:spPr/>
    </dgm:pt>
    <dgm:pt modelId="{1B1D14BD-C3C0-49DB-8D36-6EE2F189D61E}" type="pres">
      <dgm:prSet presAssocID="{7E538C79-756C-4F22-816C-C427806A7C3A}" presName="desTx" presStyleLbl="revTx" presStyleIdx="1" presStyleCnt="7">
        <dgm:presLayoutVars/>
      </dgm:prSet>
      <dgm:spPr/>
    </dgm:pt>
    <dgm:pt modelId="{6D3E2DBE-4E87-4B35-85E5-5D374E888328}" type="pres">
      <dgm:prSet presAssocID="{CEE19CE1-EE1E-4E4D-BC9D-24DF3F7504A5}" presName="sibTrans" presStyleCnt="0"/>
      <dgm:spPr/>
    </dgm:pt>
    <dgm:pt modelId="{3231F70E-B9C8-4451-A446-2BEE827753D0}" type="pres">
      <dgm:prSet presAssocID="{28C178BB-96EC-4D1D-9B83-D0F6B91794CA}" presName="compNode" presStyleCnt="0"/>
      <dgm:spPr/>
    </dgm:pt>
    <dgm:pt modelId="{171C8D6B-747B-4D40-BCD0-BF6A7969482A}" type="pres">
      <dgm:prSet presAssocID="{28C178BB-96EC-4D1D-9B83-D0F6B91794CA}" presName="bgRect" presStyleLbl="bgShp" presStyleIdx="1" presStyleCnt="5"/>
      <dgm:spPr/>
    </dgm:pt>
    <dgm:pt modelId="{56863174-673F-4546-B756-CA989F42C0CE}" type="pres">
      <dgm:prSet presAssocID="{28C178BB-96EC-4D1D-9B83-D0F6B91794C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mbulance"/>
        </a:ext>
      </dgm:extLst>
    </dgm:pt>
    <dgm:pt modelId="{25D6B67D-BBA5-4C72-8091-DCA4528640DA}" type="pres">
      <dgm:prSet presAssocID="{28C178BB-96EC-4D1D-9B83-D0F6B91794CA}" presName="spaceRect" presStyleCnt="0"/>
      <dgm:spPr/>
    </dgm:pt>
    <dgm:pt modelId="{53E2463D-300F-4E2B-AADA-BF2283F2D614}" type="pres">
      <dgm:prSet presAssocID="{28C178BB-96EC-4D1D-9B83-D0F6B91794CA}" presName="parTx" presStyleLbl="revTx" presStyleIdx="2" presStyleCnt="7">
        <dgm:presLayoutVars>
          <dgm:chMax val="0"/>
          <dgm:chPref val="0"/>
        </dgm:presLayoutVars>
      </dgm:prSet>
      <dgm:spPr/>
    </dgm:pt>
    <dgm:pt modelId="{CF732E53-DCD7-4945-8982-8E0AE2DBC2AF}" type="pres">
      <dgm:prSet presAssocID="{736BFB7C-6BF8-4BAB-AA57-BA8532CF317C}" presName="sibTrans" presStyleCnt="0"/>
      <dgm:spPr/>
    </dgm:pt>
    <dgm:pt modelId="{4C94199F-3EF1-4691-BC61-ABF9BD5AAB06}" type="pres">
      <dgm:prSet presAssocID="{CCC3C573-25FE-4508-BC01-46B245964260}" presName="compNode" presStyleCnt="0"/>
      <dgm:spPr/>
    </dgm:pt>
    <dgm:pt modelId="{AD5805CA-E72A-4E60-9D6B-3B0B613CC984}" type="pres">
      <dgm:prSet presAssocID="{CCC3C573-25FE-4508-BC01-46B245964260}" presName="bgRect" presStyleLbl="bgShp" presStyleIdx="2" presStyleCnt="5"/>
      <dgm:spPr/>
    </dgm:pt>
    <dgm:pt modelId="{DA0AE552-BB51-4536-B8A0-E736D33BCCE8}" type="pres">
      <dgm:prSet presAssocID="{CCC3C573-25FE-4508-BC01-46B24596426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Needle"/>
        </a:ext>
      </dgm:extLst>
    </dgm:pt>
    <dgm:pt modelId="{2BCCF0AF-B42E-4DCB-9A1B-B0E70D2F40EC}" type="pres">
      <dgm:prSet presAssocID="{CCC3C573-25FE-4508-BC01-46B245964260}" presName="spaceRect" presStyleCnt="0"/>
      <dgm:spPr/>
    </dgm:pt>
    <dgm:pt modelId="{B5B13AD7-B145-4BC4-9F06-DB9E473E77CD}" type="pres">
      <dgm:prSet presAssocID="{CCC3C573-25FE-4508-BC01-46B245964260}" presName="parTx" presStyleLbl="revTx" presStyleIdx="3" presStyleCnt="7">
        <dgm:presLayoutVars>
          <dgm:chMax val="0"/>
          <dgm:chPref val="0"/>
        </dgm:presLayoutVars>
      </dgm:prSet>
      <dgm:spPr/>
    </dgm:pt>
    <dgm:pt modelId="{E16C687A-6D5D-4CD1-9B6B-D4B0F7B5E5EA}" type="pres">
      <dgm:prSet presAssocID="{DCBF9CDF-89B3-4C38-9454-983F8D6AEDAB}" presName="sibTrans" presStyleCnt="0"/>
      <dgm:spPr/>
    </dgm:pt>
    <dgm:pt modelId="{43FBA363-B480-47EA-B561-F2A579D0DDE9}" type="pres">
      <dgm:prSet presAssocID="{E6D6BCE3-69CD-499B-9E4C-2635E1BC3018}" presName="compNode" presStyleCnt="0"/>
      <dgm:spPr/>
    </dgm:pt>
    <dgm:pt modelId="{BD4502A1-633D-4045-B552-0ECFD4E8D342}" type="pres">
      <dgm:prSet presAssocID="{E6D6BCE3-69CD-499B-9E4C-2635E1BC3018}" presName="bgRect" presStyleLbl="bgShp" presStyleIdx="3" presStyleCnt="5"/>
      <dgm:spPr/>
    </dgm:pt>
    <dgm:pt modelId="{A8566431-F55F-43B5-B72C-567DD7C0B2DD}" type="pres">
      <dgm:prSet presAssocID="{E6D6BCE3-69CD-499B-9E4C-2635E1BC301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rain in head"/>
        </a:ext>
      </dgm:extLst>
    </dgm:pt>
    <dgm:pt modelId="{68B87A4A-547B-46B9-9894-48523C00B97A}" type="pres">
      <dgm:prSet presAssocID="{E6D6BCE3-69CD-499B-9E4C-2635E1BC3018}" presName="spaceRect" presStyleCnt="0"/>
      <dgm:spPr/>
    </dgm:pt>
    <dgm:pt modelId="{C8A5ECA5-969D-4FCC-B22F-EFFC0913F9A4}" type="pres">
      <dgm:prSet presAssocID="{E6D6BCE3-69CD-499B-9E4C-2635E1BC3018}" presName="parTx" presStyleLbl="revTx" presStyleIdx="4" presStyleCnt="7">
        <dgm:presLayoutVars>
          <dgm:chMax val="0"/>
          <dgm:chPref val="0"/>
        </dgm:presLayoutVars>
      </dgm:prSet>
      <dgm:spPr/>
    </dgm:pt>
    <dgm:pt modelId="{A730D588-67B5-462A-9A8A-80C1727E7864}" type="pres">
      <dgm:prSet presAssocID="{86EC210D-32C4-4F60-8720-90C60B5626CA}" presName="sibTrans" presStyleCnt="0"/>
      <dgm:spPr/>
    </dgm:pt>
    <dgm:pt modelId="{1547B272-5539-47F3-8689-A0EF9FEF9D37}" type="pres">
      <dgm:prSet presAssocID="{33945753-4C18-4FD8-B6DC-8306C28D8BBF}" presName="compNode" presStyleCnt="0"/>
      <dgm:spPr/>
    </dgm:pt>
    <dgm:pt modelId="{49E2C26A-03CC-4F17-9B2C-24B5AD753DA9}" type="pres">
      <dgm:prSet presAssocID="{33945753-4C18-4FD8-B6DC-8306C28D8BBF}" presName="bgRect" presStyleLbl="bgShp" presStyleIdx="4" presStyleCnt="5"/>
      <dgm:spPr/>
    </dgm:pt>
    <dgm:pt modelId="{1AEAEECE-2A0D-4E5E-A1CB-D85A18EEC8E8}" type="pres">
      <dgm:prSet presAssocID="{33945753-4C18-4FD8-B6DC-8306C28D8BB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keleton"/>
        </a:ext>
      </dgm:extLst>
    </dgm:pt>
    <dgm:pt modelId="{72CFB14F-8EEF-40EC-B471-6AB8B09FA2D3}" type="pres">
      <dgm:prSet presAssocID="{33945753-4C18-4FD8-B6DC-8306C28D8BBF}" presName="spaceRect" presStyleCnt="0"/>
      <dgm:spPr/>
    </dgm:pt>
    <dgm:pt modelId="{88AC4EE6-6386-4C8A-8C62-3A11A604FCF9}" type="pres">
      <dgm:prSet presAssocID="{33945753-4C18-4FD8-B6DC-8306C28D8BBF}" presName="parTx" presStyleLbl="revTx" presStyleIdx="5" presStyleCnt="7">
        <dgm:presLayoutVars>
          <dgm:chMax val="0"/>
          <dgm:chPref val="0"/>
        </dgm:presLayoutVars>
      </dgm:prSet>
      <dgm:spPr/>
    </dgm:pt>
    <dgm:pt modelId="{571EDDE8-A57D-4303-B94B-D44037B7BA8F}" type="pres">
      <dgm:prSet presAssocID="{33945753-4C18-4FD8-B6DC-8306C28D8BBF}" presName="desTx" presStyleLbl="revTx" presStyleIdx="6" presStyleCnt="7">
        <dgm:presLayoutVars/>
      </dgm:prSet>
      <dgm:spPr/>
    </dgm:pt>
  </dgm:ptLst>
  <dgm:cxnLst>
    <dgm:cxn modelId="{AC99480B-5BE3-4D95-93AF-B597134661F7}" type="presOf" srcId="{33945753-4C18-4FD8-B6DC-8306C28D8BBF}" destId="{88AC4EE6-6386-4C8A-8C62-3A11A604FCF9}" srcOrd="0" destOrd="0" presId="urn:microsoft.com/office/officeart/2018/2/layout/IconVerticalSolidList"/>
    <dgm:cxn modelId="{DF145921-8A2C-41E7-879E-4B40F3F4D4D3}" srcId="{8DC67F69-D5E8-4D96-8EBB-37C4D5749ABF}" destId="{33945753-4C18-4FD8-B6DC-8306C28D8BBF}" srcOrd="4" destOrd="0" parTransId="{414AB4B9-FCC6-41A5-AB9D-09FFF8AD234B}" sibTransId="{69DEB305-86C3-4770-91F7-CC9B3687BEA0}"/>
    <dgm:cxn modelId="{4C6E453A-C106-4B81-A66B-E88021FC2767}" type="presOf" srcId="{28C178BB-96EC-4D1D-9B83-D0F6B91794CA}" destId="{53E2463D-300F-4E2B-AADA-BF2283F2D614}" srcOrd="0" destOrd="0" presId="urn:microsoft.com/office/officeart/2018/2/layout/IconVerticalSolidList"/>
    <dgm:cxn modelId="{8A469D50-DDFE-4CE8-B7A4-6885033FDB9F}" srcId="{33945753-4C18-4FD8-B6DC-8306C28D8BBF}" destId="{F35DF9B4-556A-4C1F-A619-773EF818CD96}" srcOrd="0" destOrd="0" parTransId="{E2827547-88B1-4728-A2AC-6AD533B9FD29}" sibTransId="{E59B49F6-1A8B-4EDD-BE96-088D04FD3009}"/>
    <dgm:cxn modelId="{92DC0357-02D4-4015-89A4-65467F0E08EC}" srcId="{8DC67F69-D5E8-4D96-8EBB-37C4D5749ABF}" destId="{7E538C79-756C-4F22-816C-C427806A7C3A}" srcOrd="0" destOrd="0" parTransId="{B824BC46-70B5-46B9-9726-F210AF79251A}" sibTransId="{CEE19CE1-EE1E-4E4D-BC9D-24DF3F7504A5}"/>
    <dgm:cxn modelId="{FED0D357-36A4-409F-8CA3-1A50AD6D2DB2}" type="presOf" srcId="{046CC2A7-270C-4155-9DB5-BDB17C8EF462}" destId="{1B1D14BD-C3C0-49DB-8D36-6EE2F189D61E}" srcOrd="0" destOrd="0" presId="urn:microsoft.com/office/officeart/2018/2/layout/IconVerticalSolidList"/>
    <dgm:cxn modelId="{48F8568D-6CEF-4A57-8CBA-F44AF1886E1D}" srcId="{8DC67F69-D5E8-4D96-8EBB-37C4D5749ABF}" destId="{CCC3C573-25FE-4508-BC01-46B245964260}" srcOrd="2" destOrd="0" parTransId="{6C903C8A-60C1-455D-A36C-7F2FADC6290B}" sibTransId="{DCBF9CDF-89B3-4C38-9454-983F8D6AEDAB}"/>
    <dgm:cxn modelId="{E7BD6692-9F63-4522-A6C6-5803BFAC3FFC}" srcId="{7E538C79-756C-4F22-816C-C427806A7C3A}" destId="{046CC2A7-270C-4155-9DB5-BDB17C8EF462}" srcOrd="0" destOrd="0" parTransId="{C115CC70-8947-4B92-B6D9-8AC6EA15438F}" sibTransId="{7E50FFD5-057D-4F98-BD13-4C04E537A52A}"/>
    <dgm:cxn modelId="{E63DDAB2-DD91-4881-95D5-4DDC2AEFFB20}" type="presOf" srcId="{CCC3C573-25FE-4508-BC01-46B245964260}" destId="{B5B13AD7-B145-4BC4-9F06-DB9E473E77CD}" srcOrd="0" destOrd="0" presId="urn:microsoft.com/office/officeart/2018/2/layout/IconVerticalSolidList"/>
    <dgm:cxn modelId="{FBD13DC8-2968-44F2-9A96-1B0E77CD00F4}" srcId="{8DC67F69-D5E8-4D96-8EBB-37C4D5749ABF}" destId="{E6D6BCE3-69CD-499B-9E4C-2635E1BC3018}" srcOrd="3" destOrd="0" parTransId="{5A4357E0-3887-44DD-9B8C-57DED9D9941A}" sibTransId="{86EC210D-32C4-4F60-8720-90C60B5626CA}"/>
    <dgm:cxn modelId="{40AAEBCC-D0E1-4802-B96A-99192EE38981}" type="presOf" srcId="{F35DF9B4-556A-4C1F-A619-773EF818CD96}" destId="{571EDDE8-A57D-4303-B94B-D44037B7BA8F}" srcOrd="0" destOrd="0" presId="urn:microsoft.com/office/officeart/2018/2/layout/IconVerticalSolidList"/>
    <dgm:cxn modelId="{F30FBFCE-8D4A-475B-8443-FAA586BE1161}" type="presOf" srcId="{E6D6BCE3-69CD-499B-9E4C-2635E1BC3018}" destId="{C8A5ECA5-969D-4FCC-B22F-EFFC0913F9A4}" srcOrd="0" destOrd="0" presId="urn:microsoft.com/office/officeart/2018/2/layout/IconVerticalSolidList"/>
    <dgm:cxn modelId="{542AA2EE-84F5-4583-BFA5-F1501917E9B4}" srcId="{8DC67F69-D5E8-4D96-8EBB-37C4D5749ABF}" destId="{28C178BB-96EC-4D1D-9B83-D0F6B91794CA}" srcOrd="1" destOrd="0" parTransId="{4BAB43BA-3EDC-42C3-9C60-A85BA219335E}" sibTransId="{736BFB7C-6BF8-4BAB-AA57-BA8532CF317C}"/>
    <dgm:cxn modelId="{286CFBF5-2D39-472D-84A6-5CD092A2F8E3}" type="presOf" srcId="{8DC67F69-D5E8-4D96-8EBB-37C4D5749ABF}" destId="{0AEF4685-DEBD-435E-A2E1-48E5C8940E78}" srcOrd="0" destOrd="0" presId="urn:microsoft.com/office/officeart/2018/2/layout/IconVerticalSolidList"/>
    <dgm:cxn modelId="{F5DFBEFB-1E78-4F74-8BA4-F7CB25427DC3}" type="presOf" srcId="{7E538C79-756C-4F22-816C-C427806A7C3A}" destId="{96634634-7FD8-45A9-84FF-3F230CDE6E72}" srcOrd="0" destOrd="0" presId="urn:microsoft.com/office/officeart/2018/2/layout/IconVerticalSolidList"/>
    <dgm:cxn modelId="{19594663-E33E-41F9-B826-9EC1DACFD32E}" type="presParOf" srcId="{0AEF4685-DEBD-435E-A2E1-48E5C8940E78}" destId="{A61C4F9E-A8F4-4FF9-A23F-EA47498A5058}" srcOrd="0" destOrd="0" presId="urn:microsoft.com/office/officeart/2018/2/layout/IconVerticalSolidList"/>
    <dgm:cxn modelId="{B3B5D8D7-CDA0-49A2-9311-77BFEF5BD4FB}" type="presParOf" srcId="{A61C4F9E-A8F4-4FF9-A23F-EA47498A5058}" destId="{2A932585-2469-4FD2-B8C3-26F6DB7FD69D}" srcOrd="0" destOrd="0" presId="urn:microsoft.com/office/officeart/2018/2/layout/IconVerticalSolidList"/>
    <dgm:cxn modelId="{6B8F9FCA-8387-48D9-A0F7-24B707B77F2A}" type="presParOf" srcId="{A61C4F9E-A8F4-4FF9-A23F-EA47498A5058}" destId="{66DDAB06-07AC-4FA1-A213-501E0040ADA0}" srcOrd="1" destOrd="0" presId="urn:microsoft.com/office/officeart/2018/2/layout/IconVerticalSolidList"/>
    <dgm:cxn modelId="{192C97D0-3BCE-478E-95DC-C3DA780FD1A6}" type="presParOf" srcId="{A61C4F9E-A8F4-4FF9-A23F-EA47498A5058}" destId="{9F4A41C2-D548-4E05-81B1-06BA08E2D3AD}" srcOrd="2" destOrd="0" presId="urn:microsoft.com/office/officeart/2018/2/layout/IconVerticalSolidList"/>
    <dgm:cxn modelId="{F7DBAD83-15B7-495E-8809-2AD9B47FE008}" type="presParOf" srcId="{A61C4F9E-A8F4-4FF9-A23F-EA47498A5058}" destId="{96634634-7FD8-45A9-84FF-3F230CDE6E72}" srcOrd="3" destOrd="0" presId="urn:microsoft.com/office/officeart/2018/2/layout/IconVerticalSolidList"/>
    <dgm:cxn modelId="{F7D3AC24-C6D2-4B2E-8E38-396924FF3762}" type="presParOf" srcId="{A61C4F9E-A8F4-4FF9-A23F-EA47498A5058}" destId="{1B1D14BD-C3C0-49DB-8D36-6EE2F189D61E}" srcOrd="4" destOrd="0" presId="urn:microsoft.com/office/officeart/2018/2/layout/IconVerticalSolidList"/>
    <dgm:cxn modelId="{2727765D-334F-4513-97D9-32F0D6065499}" type="presParOf" srcId="{0AEF4685-DEBD-435E-A2E1-48E5C8940E78}" destId="{6D3E2DBE-4E87-4B35-85E5-5D374E888328}" srcOrd="1" destOrd="0" presId="urn:microsoft.com/office/officeart/2018/2/layout/IconVerticalSolidList"/>
    <dgm:cxn modelId="{59F6E0D6-0BB4-4246-89A0-DDB5A7B38C7F}" type="presParOf" srcId="{0AEF4685-DEBD-435E-A2E1-48E5C8940E78}" destId="{3231F70E-B9C8-4451-A446-2BEE827753D0}" srcOrd="2" destOrd="0" presId="urn:microsoft.com/office/officeart/2018/2/layout/IconVerticalSolidList"/>
    <dgm:cxn modelId="{9D7394B7-FE18-41C9-8928-A105F646A74D}" type="presParOf" srcId="{3231F70E-B9C8-4451-A446-2BEE827753D0}" destId="{171C8D6B-747B-4D40-BCD0-BF6A7969482A}" srcOrd="0" destOrd="0" presId="urn:microsoft.com/office/officeart/2018/2/layout/IconVerticalSolidList"/>
    <dgm:cxn modelId="{ED0E2B53-04E2-4BC4-9D5B-1852B9B1627F}" type="presParOf" srcId="{3231F70E-B9C8-4451-A446-2BEE827753D0}" destId="{56863174-673F-4546-B756-CA989F42C0CE}" srcOrd="1" destOrd="0" presId="urn:microsoft.com/office/officeart/2018/2/layout/IconVerticalSolidList"/>
    <dgm:cxn modelId="{46FDEE38-97B4-4D1D-BAF0-844701DA777C}" type="presParOf" srcId="{3231F70E-B9C8-4451-A446-2BEE827753D0}" destId="{25D6B67D-BBA5-4C72-8091-DCA4528640DA}" srcOrd="2" destOrd="0" presId="urn:microsoft.com/office/officeart/2018/2/layout/IconVerticalSolidList"/>
    <dgm:cxn modelId="{BCD7CCFD-2852-4D3A-925C-F7A60A82C91B}" type="presParOf" srcId="{3231F70E-B9C8-4451-A446-2BEE827753D0}" destId="{53E2463D-300F-4E2B-AADA-BF2283F2D614}" srcOrd="3" destOrd="0" presId="urn:microsoft.com/office/officeart/2018/2/layout/IconVerticalSolidList"/>
    <dgm:cxn modelId="{D72E691F-BC5D-40A4-82E3-D77F5CD7A0C0}" type="presParOf" srcId="{0AEF4685-DEBD-435E-A2E1-48E5C8940E78}" destId="{CF732E53-DCD7-4945-8982-8E0AE2DBC2AF}" srcOrd="3" destOrd="0" presId="urn:microsoft.com/office/officeart/2018/2/layout/IconVerticalSolidList"/>
    <dgm:cxn modelId="{8E7FB901-A972-4814-9A3B-7C76E62861D3}" type="presParOf" srcId="{0AEF4685-DEBD-435E-A2E1-48E5C8940E78}" destId="{4C94199F-3EF1-4691-BC61-ABF9BD5AAB06}" srcOrd="4" destOrd="0" presId="urn:microsoft.com/office/officeart/2018/2/layout/IconVerticalSolidList"/>
    <dgm:cxn modelId="{F4F37E8F-4A23-4F6A-9B42-5DF62002C86B}" type="presParOf" srcId="{4C94199F-3EF1-4691-BC61-ABF9BD5AAB06}" destId="{AD5805CA-E72A-4E60-9D6B-3B0B613CC984}" srcOrd="0" destOrd="0" presId="urn:microsoft.com/office/officeart/2018/2/layout/IconVerticalSolidList"/>
    <dgm:cxn modelId="{F20AF894-1ECF-4F24-88FA-03B996B716FE}" type="presParOf" srcId="{4C94199F-3EF1-4691-BC61-ABF9BD5AAB06}" destId="{DA0AE552-BB51-4536-B8A0-E736D33BCCE8}" srcOrd="1" destOrd="0" presId="urn:microsoft.com/office/officeart/2018/2/layout/IconVerticalSolidList"/>
    <dgm:cxn modelId="{4A3CF730-5587-4C8F-B1F6-AB6B4A066374}" type="presParOf" srcId="{4C94199F-3EF1-4691-BC61-ABF9BD5AAB06}" destId="{2BCCF0AF-B42E-4DCB-9A1B-B0E70D2F40EC}" srcOrd="2" destOrd="0" presId="urn:microsoft.com/office/officeart/2018/2/layout/IconVerticalSolidList"/>
    <dgm:cxn modelId="{CC5EE6FC-3C65-484A-BB07-B1274D8F1F4F}" type="presParOf" srcId="{4C94199F-3EF1-4691-BC61-ABF9BD5AAB06}" destId="{B5B13AD7-B145-4BC4-9F06-DB9E473E77CD}" srcOrd="3" destOrd="0" presId="urn:microsoft.com/office/officeart/2018/2/layout/IconVerticalSolidList"/>
    <dgm:cxn modelId="{004FA6A1-98D0-4675-9CE9-96CD50AB9478}" type="presParOf" srcId="{0AEF4685-DEBD-435E-A2E1-48E5C8940E78}" destId="{E16C687A-6D5D-4CD1-9B6B-D4B0F7B5E5EA}" srcOrd="5" destOrd="0" presId="urn:microsoft.com/office/officeart/2018/2/layout/IconVerticalSolidList"/>
    <dgm:cxn modelId="{8DDFFA03-7ABB-4624-AD19-E1C9EA997634}" type="presParOf" srcId="{0AEF4685-DEBD-435E-A2E1-48E5C8940E78}" destId="{43FBA363-B480-47EA-B561-F2A579D0DDE9}" srcOrd="6" destOrd="0" presId="urn:microsoft.com/office/officeart/2018/2/layout/IconVerticalSolidList"/>
    <dgm:cxn modelId="{C56AAF6D-D455-432E-AA42-2FB0DBABD944}" type="presParOf" srcId="{43FBA363-B480-47EA-B561-F2A579D0DDE9}" destId="{BD4502A1-633D-4045-B552-0ECFD4E8D342}" srcOrd="0" destOrd="0" presId="urn:microsoft.com/office/officeart/2018/2/layout/IconVerticalSolidList"/>
    <dgm:cxn modelId="{5621453C-F51B-42A5-8907-04CE950BFFB6}" type="presParOf" srcId="{43FBA363-B480-47EA-B561-F2A579D0DDE9}" destId="{A8566431-F55F-43B5-B72C-567DD7C0B2DD}" srcOrd="1" destOrd="0" presId="urn:microsoft.com/office/officeart/2018/2/layout/IconVerticalSolidList"/>
    <dgm:cxn modelId="{A1C46EC2-46A9-4904-ABBC-25039E4B4115}" type="presParOf" srcId="{43FBA363-B480-47EA-B561-F2A579D0DDE9}" destId="{68B87A4A-547B-46B9-9894-48523C00B97A}" srcOrd="2" destOrd="0" presId="urn:microsoft.com/office/officeart/2018/2/layout/IconVerticalSolidList"/>
    <dgm:cxn modelId="{A27ED9E9-E5EF-45A4-AC02-3D02A30BA012}" type="presParOf" srcId="{43FBA363-B480-47EA-B561-F2A579D0DDE9}" destId="{C8A5ECA5-969D-4FCC-B22F-EFFC0913F9A4}" srcOrd="3" destOrd="0" presId="urn:microsoft.com/office/officeart/2018/2/layout/IconVerticalSolidList"/>
    <dgm:cxn modelId="{C2EC5848-34A7-4C82-A421-56C93350B7DD}" type="presParOf" srcId="{0AEF4685-DEBD-435E-A2E1-48E5C8940E78}" destId="{A730D588-67B5-462A-9A8A-80C1727E7864}" srcOrd="7" destOrd="0" presId="urn:microsoft.com/office/officeart/2018/2/layout/IconVerticalSolidList"/>
    <dgm:cxn modelId="{630910B6-A67E-459D-BCD4-AE8D0A4C1D3B}" type="presParOf" srcId="{0AEF4685-DEBD-435E-A2E1-48E5C8940E78}" destId="{1547B272-5539-47F3-8689-A0EF9FEF9D37}" srcOrd="8" destOrd="0" presId="urn:microsoft.com/office/officeart/2018/2/layout/IconVerticalSolidList"/>
    <dgm:cxn modelId="{6AD13720-0F97-41F2-A12C-EF3CCDA5C4D8}" type="presParOf" srcId="{1547B272-5539-47F3-8689-A0EF9FEF9D37}" destId="{49E2C26A-03CC-4F17-9B2C-24B5AD753DA9}" srcOrd="0" destOrd="0" presId="urn:microsoft.com/office/officeart/2018/2/layout/IconVerticalSolidList"/>
    <dgm:cxn modelId="{7C12E716-B615-4675-B405-5AFA050F8FF4}" type="presParOf" srcId="{1547B272-5539-47F3-8689-A0EF9FEF9D37}" destId="{1AEAEECE-2A0D-4E5E-A1CB-D85A18EEC8E8}" srcOrd="1" destOrd="0" presId="urn:microsoft.com/office/officeart/2018/2/layout/IconVerticalSolidList"/>
    <dgm:cxn modelId="{DB066601-577E-4176-8B81-52FEF3D777D4}" type="presParOf" srcId="{1547B272-5539-47F3-8689-A0EF9FEF9D37}" destId="{72CFB14F-8EEF-40EC-B471-6AB8B09FA2D3}" srcOrd="2" destOrd="0" presId="urn:microsoft.com/office/officeart/2018/2/layout/IconVerticalSolidList"/>
    <dgm:cxn modelId="{AB36593D-3D99-431D-878B-E83234E00DEE}" type="presParOf" srcId="{1547B272-5539-47F3-8689-A0EF9FEF9D37}" destId="{88AC4EE6-6386-4C8A-8C62-3A11A604FCF9}" srcOrd="3" destOrd="0" presId="urn:microsoft.com/office/officeart/2018/2/layout/IconVerticalSolidList"/>
    <dgm:cxn modelId="{48CDB2E0-A5D2-4F6A-A891-5A57D423A7BA}" type="presParOf" srcId="{1547B272-5539-47F3-8689-A0EF9FEF9D37}" destId="{571EDDE8-A57D-4303-B94B-D44037B7BA8F}"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E83F79-CD85-402D-9BF9-D19133BA36B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3C07DCA-589F-4626-9022-89D695E00DEC}">
      <dgm:prSet/>
      <dgm:spPr/>
      <dgm:t>
        <a:bodyPr/>
        <a:lstStyle/>
        <a:p>
          <a:r>
            <a:rPr lang="en-US" dirty="0"/>
            <a:t>As individuals continue to misuse alcohol or other substances, progressive changes, called </a:t>
          </a:r>
          <a:r>
            <a:rPr lang="en-US" i="1" dirty="0"/>
            <a:t>neuroadaptations</a:t>
          </a:r>
          <a:r>
            <a:rPr lang="en-US" dirty="0"/>
            <a:t>, occur in the structure and function of the brain</a:t>
          </a:r>
        </a:p>
      </dgm:t>
      <dgm:extLst>
        <a:ext uri="{E40237B7-FDA0-4F09-8148-C483321AD2D9}">
          <dgm14:cNvPr xmlns:dgm14="http://schemas.microsoft.com/office/drawing/2010/diagram" id="0" name="" descr="As individuals misuse substances, changes,  occur in the structure and function of the brain. &#10;They compromise brain function and drive the transition from controlled occasional substance use to chronic misuse which can be difficult to control.  Brain changes endure long after an individual stops using substances&#10;"/>
        </a:ext>
      </dgm:extLst>
    </dgm:pt>
    <dgm:pt modelId="{11669291-8E59-4F2D-A2A4-FE6FDA3C579E}" type="parTrans" cxnId="{FBEBE4A4-9180-4280-AB04-BF14F241E8E5}">
      <dgm:prSet/>
      <dgm:spPr/>
      <dgm:t>
        <a:bodyPr/>
        <a:lstStyle/>
        <a:p>
          <a:endParaRPr lang="en-US"/>
        </a:p>
      </dgm:t>
    </dgm:pt>
    <dgm:pt modelId="{5A9C2CA1-C0AC-4076-ACEA-DF5D140DE729}" type="sibTrans" cxnId="{FBEBE4A4-9180-4280-AB04-BF14F241E8E5}">
      <dgm:prSet/>
      <dgm:spPr/>
      <dgm:t>
        <a:bodyPr/>
        <a:lstStyle/>
        <a:p>
          <a:endParaRPr lang="en-US"/>
        </a:p>
      </dgm:t>
    </dgm:pt>
    <dgm:pt modelId="{D6EAA530-7A25-4E68-A1C1-7B3DEA0614F6}">
      <dgm:prSet/>
      <dgm:spPr/>
      <dgm:t>
        <a:bodyPr/>
        <a:lstStyle/>
        <a:p>
          <a:r>
            <a:rPr lang="en-US" dirty="0"/>
            <a:t>These changes compromise brain function and drive the transition from controlled, occasional substance use to chronic misuse, which can be difficult to control</a:t>
          </a:r>
        </a:p>
      </dgm:t>
      <dgm:extLst>
        <a:ext uri="{E40237B7-FDA0-4F09-8148-C483321AD2D9}">
          <dgm14:cNvPr xmlns:dgm14="http://schemas.microsoft.com/office/drawing/2010/diagram" id="0" name="" descr="These changes compromise brain function and drive the transition from controlled, occasional substance use to chronic misuse, which can be difficult to control&#10;"/>
        </a:ext>
      </dgm:extLst>
    </dgm:pt>
    <dgm:pt modelId="{C5AEBC5F-6A45-40B4-B986-6CE767212C59}" type="parTrans" cxnId="{E88DD1EC-F477-40CD-BC2C-29B761F2BCFC}">
      <dgm:prSet/>
      <dgm:spPr/>
      <dgm:t>
        <a:bodyPr/>
        <a:lstStyle/>
        <a:p>
          <a:endParaRPr lang="en-US"/>
        </a:p>
      </dgm:t>
    </dgm:pt>
    <dgm:pt modelId="{456CF135-6C22-4A94-ABFE-6CC1365972B5}" type="sibTrans" cxnId="{E88DD1EC-F477-40CD-BC2C-29B761F2BCFC}">
      <dgm:prSet/>
      <dgm:spPr/>
      <dgm:t>
        <a:bodyPr/>
        <a:lstStyle/>
        <a:p>
          <a:endParaRPr lang="en-US"/>
        </a:p>
      </dgm:t>
    </dgm:pt>
    <dgm:pt modelId="{F00FE8A9-9AAE-4FD6-B80B-23EB1859F2B6}">
      <dgm:prSet/>
      <dgm:spPr/>
      <dgm:t>
        <a:bodyPr/>
        <a:lstStyle/>
        <a:p>
          <a:r>
            <a:rPr lang="en-US" dirty="0"/>
            <a:t>Brain changes endure long after an individual stops using substances</a:t>
          </a:r>
        </a:p>
      </dgm:t>
      <dgm:extLst>
        <a:ext uri="{E40237B7-FDA0-4F09-8148-C483321AD2D9}">
          <dgm14:cNvPr xmlns:dgm14="http://schemas.microsoft.com/office/drawing/2010/diagram" id="0" name="" descr="Brain changes endure long after an individual stops using substances&#10;&#10;"/>
        </a:ext>
      </dgm:extLst>
    </dgm:pt>
    <dgm:pt modelId="{F96B686F-2B97-4F39-850A-459B648613FD}" type="parTrans" cxnId="{1BEAA0F4-5DB7-492B-9560-F966E0DBF530}">
      <dgm:prSet/>
      <dgm:spPr/>
      <dgm:t>
        <a:bodyPr/>
        <a:lstStyle/>
        <a:p>
          <a:endParaRPr lang="en-US"/>
        </a:p>
      </dgm:t>
    </dgm:pt>
    <dgm:pt modelId="{31F7F553-D25E-48D6-BC11-B9DFFE847309}" type="sibTrans" cxnId="{1BEAA0F4-5DB7-492B-9560-F966E0DBF530}">
      <dgm:prSet/>
      <dgm:spPr/>
      <dgm:t>
        <a:bodyPr/>
        <a:lstStyle/>
        <a:p>
          <a:endParaRPr lang="en-US"/>
        </a:p>
      </dgm:t>
    </dgm:pt>
    <dgm:pt modelId="{B1EAFBD7-0F46-4B2D-8352-BFC2490EB5E0}" type="pres">
      <dgm:prSet presAssocID="{71E83F79-CD85-402D-9BF9-D19133BA36B1}" presName="vert0" presStyleCnt="0">
        <dgm:presLayoutVars>
          <dgm:dir/>
          <dgm:animOne val="branch"/>
          <dgm:animLvl val="lvl"/>
        </dgm:presLayoutVars>
      </dgm:prSet>
      <dgm:spPr/>
    </dgm:pt>
    <dgm:pt modelId="{51E0F744-4A1F-4E8E-ACC9-DB7C89C05776}" type="pres">
      <dgm:prSet presAssocID="{D3C07DCA-589F-4626-9022-89D695E00DEC}" presName="thickLine" presStyleLbl="alignNode1" presStyleIdx="0" presStyleCnt="3"/>
      <dgm:spPr/>
    </dgm:pt>
    <dgm:pt modelId="{BC3A2356-C6D7-4653-9058-8DB589F80A3C}" type="pres">
      <dgm:prSet presAssocID="{D3C07DCA-589F-4626-9022-89D695E00DEC}" presName="horz1" presStyleCnt="0"/>
      <dgm:spPr/>
    </dgm:pt>
    <dgm:pt modelId="{E5A22691-70D5-4B75-8C95-82D0698F8BDA}" type="pres">
      <dgm:prSet presAssocID="{D3C07DCA-589F-4626-9022-89D695E00DEC}" presName="tx1" presStyleLbl="revTx" presStyleIdx="0" presStyleCnt="3"/>
      <dgm:spPr/>
    </dgm:pt>
    <dgm:pt modelId="{D9CC1DC5-2D74-4050-866F-AC02F2E8844A}" type="pres">
      <dgm:prSet presAssocID="{D3C07DCA-589F-4626-9022-89D695E00DEC}" presName="vert1" presStyleCnt="0"/>
      <dgm:spPr/>
    </dgm:pt>
    <dgm:pt modelId="{BB44B0AC-6296-4D26-9A88-4F7C540CD6C6}" type="pres">
      <dgm:prSet presAssocID="{D6EAA530-7A25-4E68-A1C1-7B3DEA0614F6}" presName="thickLine" presStyleLbl="alignNode1" presStyleIdx="1" presStyleCnt="3"/>
      <dgm:spPr/>
    </dgm:pt>
    <dgm:pt modelId="{0C2E3889-C9A6-4D40-9E59-9E92F353EE5F}" type="pres">
      <dgm:prSet presAssocID="{D6EAA530-7A25-4E68-A1C1-7B3DEA0614F6}" presName="horz1" presStyleCnt="0"/>
      <dgm:spPr/>
    </dgm:pt>
    <dgm:pt modelId="{58EC9B75-E72D-4AF9-910B-67D955708A0C}" type="pres">
      <dgm:prSet presAssocID="{D6EAA530-7A25-4E68-A1C1-7B3DEA0614F6}" presName="tx1" presStyleLbl="revTx" presStyleIdx="1" presStyleCnt="3"/>
      <dgm:spPr/>
    </dgm:pt>
    <dgm:pt modelId="{B96ECBB8-5D99-4C0B-9AD0-9A387EBD8139}" type="pres">
      <dgm:prSet presAssocID="{D6EAA530-7A25-4E68-A1C1-7B3DEA0614F6}" presName="vert1" presStyleCnt="0"/>
      <dgm:spPr/>
    </dgm:pt>
    <dgm:pt modelId="{A43458B3-A786-4B54-B1D1-C15B93DA9361}" type="pres">
      <dgm:prSet presAssocID="{F00FE8A9-9AAE-4FD6-B80B-23EB1859F2B6}" presName="thickLine" presStyleLbl="alignNode1" presStyleIdx="2" presStyleCnt="3"/>
      <dgm:spPr/>
    </dgm:pt>
    <dgm:pt modelId="{DF2FFE91-3343-4464-AEA7-F25598B72769}" type="pres">
      <dgm:prSet presAssocID="{F00FE8A9-9AAE-4FD6-B80B-23EB1859F2B6}" presName="horz1" presStyleCnt="0"/>
      <dgm:spPr/>
    </dgm:pt>
    <dgm:pt modelId="{705C9374-DDF0-46CE-9B55-461952B4EA39}" type="pres">
      <dgm:prSet presAssocID="{F00FE8A9-9AAE-4FD6-B80B-23EB1859F2B6}" presName="tx1" presStyleLbl="revTx" presStyleIdx="2" presStyleCnt="3"/>
      <dgm:spPr/>
    </dgm:pt>
    <dgm:pt modelId="{40F81613-C1B4-4565-B98B-94FE052878FF}" type="pres">
      <dgm:prSet presAssocID="{F00FE8A9-9AAE-4FD6-B80B-23EB1859F2B6}" presName="vert1" presStyleCnt="0"/>
      <dgm:spPr/>
    </dgm:pt>
  </dgm:ptLst>
  <dgm:cxnLst>
    <dgm:cxn modelId="{EA960220-57C5-43A1-BBF8-5BB5A0C1B195}" type="presOf" srcId="{D3C07DCA-589F-4626-9022-89D695E00DEC}" destId="{E5A22691-70D5-4B75-8C95-82D0698F8BDA}" srcOrd="0" destOrd="0" presId="urn:microsoft.com/office/officeart/2008/layout/LinedList"/>
    <dgm:cxn modelId="{6351AE30-7769-4517-AF03-6853B96F282E}" type="presOf" srcId="{D6EAA530-7A25-4E68-A1C1-7B3DEA0614F6}" destId="{58EC9B75-E72D-4AF9-910B-67D955708A0C}" srcOrd="0" destOrd="0" presId="urn:microsoft.com/office/officeart/2008/layout/LinedList"/>
    <dgm:cxn modelId="{E2343D36-0E7F-44E2-914F-3B512913C392}" type="presOf" srcId="{71E83F79-CD85-402D-9BF9-D19133BA36B1}" destId="{B1EAFBD7-0F46-4B2D-8352-BFC2490EB5E0}" srcOrd="0" destOrd="0" presId="urn:microsoft.com/office/officeart/2008/layout/LinedList"/>
    <dgm:cxn modelId="{FBEBE4A4-9180-4280-AB04-BF14F241E8E5}" srcId="{71E83F79-CD85-402D-9BF9-D19133BA36B1}" destId="{D3C07DCA-589F-4626-9022-89D695E00DEC}" srcOrd="0" destOrd="0" parTransId="{11669291-8E59-4F2D-A2A4-FE6FDA3C579E}" sibTransId="{5A9C2CA1-C0AC-4076-ACEA-DF5D140DE729}"/>
    <dgm:cxn modelId="{E88DD1EC-F477-40CD-BC2C-29B761F2BCFC}" srcId="{71E83F79-CD85-402D-9BF9-D19133BA36B1}" destId="{D6EAA530-7A25-4E68-A1C1-7B3DEA0614F6}" srcOrd="1" destOrd="0" parTransId="{C5AEBC5F-6A45-40B4-B986-6CE767212C59}" sibTransId="{456CF135-6C22-4A94-ABFE-6CC1365972B5}"/>
    <dgm:cxn modelId="{1BEAA0F4-5DB7-492B-9560-F966E0DBF530}" srcId="{71E83F79-CD85-402D-9BF9-D19133BA36B1}" destId="{F00FE8A9-9AAE-4FD6-B80B-23EB1859F2B6}" srcOrd="2" destOrd="0" parTransId="{F96B686F-2B97-4F39-850A-459B648613FD}" sibTransId="{31F7F553-D25E-48D6-BC11-B9DFFE847309}"/>
    <dgm:cxn modelId="{BE39C6FF-F23F-489C-9A23-F8EB75640285}" type="presOf" srcId="{F00FE8A9-9AAE-4FD6-B80B-23EB1859F2B6}" destId="{705C9374-DDF0-46CE-9B55-461952B4EA39}" srcOrd="0" destOrd="0" presId="urn:microsoft.com/office/officeart/2008/layout/LinedList"/>
    <dgm:cxn modelId="{78CCCDDB-BFDA-4AB7-BDB8-7943C2800317}" type="presParOf" srcId="{B1EAFBD7-0F46-4B2D-8352-BFC2490EB5E0}" destId="{51E0F744-4A1F-4E8E-ACC9-DB7C89C05776}" srcOrd="0" destOrd="0" presId="urn:microsoft.com/office/officeart/2008/layout/LinedList"/>
    <dgm:cxn modelId="{08B2A98D-431E-45B3-82D1-00BB7CB16091}" type="presParOf" srcId="{B1EAFBD7-0F46-4B2D-8352-BFC2490EB5E0}" destId="{BC3A2356-C6D7-4653-9058-8DB589F80A3C}" srcOrd="1" destOrd="0" presId="urn:microsoft.com/office/officeart/2008/layout/LinedList"/>
    <dgm:cxn modelId="{F8F59D60-04F3-46AB-98C7-37C413985CCE}" type="presParOf" srcId="{BC3A2356-C6D7-4653-9058-8DB589F80A3C}" destId="{E5A22691-70D5-4B75-8C95-82D0698F8BDA}" srcOrd="0" destOrd="0" presId="urn:microsoft.com/office/officeart/2008/layout/LinedList"/>
    <dgm:cxn modelId="{93CFD93F-7A43-4949-AA13-DC7775EB7CFE}" type="presParOf" srcId="{BC3A2356-C6D7-4653-9058-8DB589F80A3C}" destId="{D9CC1DC5-2D74-4050-866F-AC02F2E8844A}" srcOrd="1" destOrd="0" presId="urn:microsoft.com/office/officeart/2008/layout/LinedList"/>
    <dgm:cxn modelId="{9314D277-84BA-402B-A0A2-AA6F1B4805D9}" type="presParOf" srcId="{B1EAFBD7-0F46-4B2D-8352-BFC2490EB5E0}" destId="{BB44B0AC-6296-4D26-9A88-4F7C540CD6C6}" srcOrd="2" destOrd="0" presId="urn:microsoft.com/office/officeart/2008/layout/LinedList"/>
    <dgm:cxn modelId="{2442D811-6408-4B95-B58A-F6E59FA2BF86}" type="presParOf" srcId="{B1EAFBD7-0F46-4B2D-8352-BFC2490EB5E0}" destId="{0C2E3889-C9A6-4D40-9E59-9E92F353EE5F}" srcOrd="3" destOrd="0" presId="urn:microsoft.com/office/officeart/2008/layout/LinedList"/>
    <dgm:cxn modelId="{D0225B97-DE8D-43CD-864F-C1FDDDD044F6}" type="presParOf" srcId="{0C2E3889-C9A6-4D40-9E59-9E92F353EE5F}" destId="{58EC9B75-E72D-4AF9-910B-67D955708A0C}" srcOrd="0" destOrd="0" presId="urn:microsoft.com/office/officeart/2008/layout/LinedList"/>
    <dgm:cxn modelId="{8C709B31-103B-4B6B-8D8C-776D581EE5DF}" type="presParOf" srcId="{0C2E3889-C9A6-4D40-9E59-9E92F353EE5F}" destId="{B96ECBB8-5D99-4C0B-9AD0-9A387EBD8139}" srcOrd="1" destOrd="0" presId="urn:microsoft.com/office/officeart/2008/layout/LinedList"/>
    <dgm:cxn modelId="{916DAACA-6C9B-4F34-BCEB-421DD431E2F0}" type="presParOf" srcId="{B1EAFBD7-0F46-4B2D-8352-BFC2490EB5E0}" destId="{A43458B3-A786-4B54-B1D1-C15B93DA9361}" srcOrd="4" destOrd="0" presId="urn:microsoft.com/office/officeart/2008/layout/LinedList"/>
    <dgm:cxn modelId="{3FA6424A-F570-4EC4-93D2-A9F296F4FFF4}" type="presParOf" srcId="{B1EAFBD7-0F46-4B2D-8352-BFC2490EB5E0}" destId="{DF2FFE91-3343-4464-AEA7-F25598B72769}" srcOrd="5" destOrd="0" presId="urn:microsoft.com/office/officeart/2008/layout/LinedList"/>
    <dgm:cxn modelId="{F59B5E20-8391-4370-BA1E-F75335B0C4BF}" type="presParOf" srcId="{DF2FFE91-3343-4464-AEA7-F25598B72769}" destId="{705C9374-DDF0-46CE-9B55-461952B4EA39}" srcOrd="0" destOrd="0" presId="urn:microsoft.com/office/officeart/2008/layout/LinedList"/>
    <dgm:cxn modelId="{4D7D3E1E-CB57-45CA-8A5C-2DEB1B7963B4}" type="presParOf" srcId="{DF2FFE91-3343-4464-AEA7-F25598B72769}" destId="{40F81613-C1B4-4565-B98B-94FE052878F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1786F7-78A0-4625-90DB-9808E972A29D}" type="doc">
      <dgm:prSet loTypeId="urn:microsoft.com/office/officeart/2005/8/layout/vList2" loCatId="list" qsTypeId="urn:microsoft.com/office/officeart/2005/8/quickstyle/simple2" qsCatId="simple" csTypeId="urn:microsoft.com/office/officeart/2005/8/colors/accent3_2" csCatId="accent3" phldr="1"/>
      <dgm:spPr/>
      <dgm:t>
        <a:bodyPr/>
        <a:lstStyle/>
        <a:p>
          <a:endParaRPr lang="en-US"/>
        </a:p>
      </dgm:t>
    </dgm:pt>
    <dgm:pt modelId="{BC11D18E-B924-4919-9C4A-6BC8881165AE}">
      <dgm:prSet/>
      <dgm:spPr>
        <a:solidFill>
          <a:schemeClr val="accent3">
            <a:lumMod val="75000"/>
          </a:schemeClr>
        </a:solidFill>
      </dgm:spPr>
      <dgm:t>
        <a:bodyPr/>
        <a:lstStyle/>
        <a:p>
          <a:r>
            <a:rPr lang="en-US" dirty="0"/>
            <a:t>Caused by another mental illness or trauma</a:t>
          </a:r>
        </a:p>
      </dgm:t>
      <dgm:extLst>
        <a:ext uri="{E40237B7-FDA0-4F09-8148-C483321AD2D9}">
          <dgm14:cNvPr xmlns:dgm14="http://schemas.microsoft.com/office/drawing/2010/diagram" id="0" name="" descr="Caused by another mental illness or trauma&#10;"/>
        </a:ext>
      </dgm:extLst>
    </dgm:pt>
    <dgm:pt modelId="{69F00AE3-FB2C-4D97-9F18-2EAB74BE3DB6}" type="parTrans" cxnId="{5FD6133F-0D53-4E7B-A468-FAEDCD8B3ABB}">
      <dgm:prSet/>
      <dgm:spPr/>
      <dgm:t>
        <a:bodyPr/>
        <a:lstStyle/>
        <a:p>
          <a:endParaRPr lang="en-US"/>
        </a:p>
      </dgm:t>
    </dgm:pt>
    <dgm:pt modelId="{F63060F1-A598-4B15-9154-345DD3C5FE95}" type="sibTrans" cxnId="{5FD6133F-0D53-4E7B-A468-FAEDCD8B3ABB}">
      <dgm:prSet/>
      <dgm:spPr/>
      <dgm:t>
        <a:bodyPr/>
        <a:lstStyle/>
        <a:p>
          <a:endParaRPr lang="en-US"/>
        </a:p>
      </dgm:t>
    </dgm:pt>
    <dgm:pt modelId="{204698E1-C526-4413-9354-CE6CE5EB8A0C}">
      <dgm:prSet/>
      <dgm:spPr>
        <a:solidFill>
          <a:schemeClr val="accent3">
            <a:lumMod val="75000"/>
          </a:schemeClr>
        </a:solidFill>
      </dgm:spPr>
      <dgm:t>
        <a:bodyPr/>
        <a:lstStyle/>
        <a:p>
          <a:r>
            <a:rPr lang="en-US" dirty="0"/>
            <a:t>A moral or ethical problem</a:t>
          </a:r>
        </a:p>
      </dgm:t>
      <dgm:extLst>
        <a:ext uri="{E40237B7-FDA0-4F09-8148-C483321AD2D9}">
          <dgm14:cNvPr xmlns:dgm14="http://schemas.microsoft.com/office/drawing/2010/diagram" id="0" name="" descr="A moral or ethical problem&#10;"/>
        </a:ext>
      </dgm:extLst>
    </dgm:pt>
    <dgm:pt modelId="{213FB761-3558-4558-B9EF-2916C385D4A8}" type="parTrans" cxnId="{90583C4A-E98F-4EE1-9F90-B67B9D546BB4}">
      <dgm:prSet/>
      <dgm:spPr/>
      <dgm:t>
        <a:bodyPr/>
        <a:lstStyle/>
        <a:p>
          <a:endParaRPr lang="en-US"/>
        </a:p>
      </dgm:t>
    </dgm:pt>
    <dgm:pt modelId="{85CB4133-AD37-4161-9990-8906A0ABBE59}" type="sibTrans" cxnId="{90583C4A-E98F-4EE1-9F90-B67B9D546BB4}">
      <dgm:prSet/>
      <dgm:spPr/>
      <dgm:t>
        <a:bodyPr/>
        <a:lstStyle/>
        <a:p>
          <a:endParaRPr lang="en-US"/>
        </a:p>
      </dgm:t>
    </dgm:pt>
    <dgm:pt modelId="{0DA9806A-6575-425F-9F3E-33C091E25CAF}">
      <dgm:prSet/>
      <dgm:spPr>
        <a:solidFill>
          <a:schemeClr val="accent3">
            <a:lumMod val="75000"/>
          </a:schemeClr>
        </a:solidFill>
      </dgm:spPr>
      <dgm:t>
        <a:bodyPr/>
        <a:lstStyle/>
        <a:p>
          <a:r>
            <a:rPr lang="en-US" dirty="0"/>
            <a:t>A personality disorder</a:t>
          </a:r>
        </a:p>
      </dgm:t>
      <dgm:extLst>
        <a:ext uri="{E40237B7-FDA0-4F09-8148-C483321AD2D9}">
          <dgm14:cNvPr xmlns:dgm14="http://schemas.microsoft.com/office/drawing/2010/diagram" id="0" name="" descr="A personality disorder&#10;"/>
        </a:ext>
      </dgm:extLst>
    </dgm:pt>
    <dgm:pt modelId="{99140131-15AE-4446-AF18-DDD9C71D5ADB}" type="parTrans" cxnId="{8DBE12F2-F28A-42AA-BF0B-76133B411DA4}">
      <dgm:prSet/>
      <dgm:spPr/>
      <dgm:t>
        <a:bodyPr/>
        <a:lstStyle/>
        <a:p>
          <a:endParaRPr lang="en-US"/>
        </a:p>
      </dgm:t>
    </dgm:pt>
    <dgm:pt modelId="{039949AF-E023-4F7E-BE08-F89F282757F8}" type="sibTrans" cxnId="{8DBE12F2-F28A-42AA-BF0B-76133B411DA4}">
      <dgm:prSet/>
      <dgm:spPr/>
      <dgm:t>
        <a:bodyPr/>
        <a:lstStyle/>
        <a:p>
          <a:endParaRPr lang="en-US"/>
        </a:p>
      </dgm:t>
    </dgm:pt>
    <dgm:pt modelId="{F7F52A85-DD9E-4509-80E2-BEBFE5429EB4}">
      <dgm:prSet/>
      <dgm:spPr>
        <a:solidFill>
          <a:schemeClr val="accent3">
            <a:lumMod val="75000"/>
          </a:schemeClr>
        </a:solidFill>
      </dgm:spPr>
      <dgm:t>
        <a:bodyPr/>
        <a:lstStyle/>
        <a:p>
          <a:r>
            <a:rPr lang="en-US" dirty="0"/>
            <a:t>A choice</a:t>
          </a:r>
        </a:p>
      </dgm:t>
      <dgm:extLst>
        <a:ext uri="{E40237B7-FDA0-4F09-8148-C483321AD2D9}">
          <dgm14:cNvPr xmlns:dgm14="http://schemas.microsoft.com/office/drawing/2010/diagram" id="0" name="" descr="A choice&#10;"/>
        </a:ext>
      </dgm:extLst>
    </dgm:pt>
    <dgm:pt modelId="{3B5B3CDC-3E1B-4E29-ADA1-49D505924448}" type="parTrans" cxnId="{D2AC2B65-DBEA-4CDE-8724-DFA31CA37B64}">
      <dgm:prSet/>
      <dgm:spPr/>
      <dgm:t>
        <a:bodyPr/>
        <a:lstStyle/>
        <a:p>
          <a:endParaRPr lang="en-US"/>
        </a:p>
      </dgm:t>
    </dgm:pt>
    <dgm:pt modelId="{1431041F-0DD7-4D40-B735-03EFAC05D2FF}" type="sibTrans" cxnId="{D2AC2B65-DBEA-4CDE-8724-DFA31CA37B64}">
      <dgm:prSet/>
      <dgm:spPr/>
      <dgm:t>
        <a:bodyPr/>
        <a:lstStyle/>
        <a:p>
          <a:endParaRPr lang="en-US"/>
        </a:p>
      </dgm:t>
    </dgm:pt>
    <dgm:pt modelId="{2D6C2D1F-90CD-44E3-A1A0-EB744E1FD35D}">
      <dgm:prSet/>
      <dgm:spPr>
        <a:solidFill>
          <a:schemeClr val="accent3">
            <a:lumMod val="75000"/>
          </a:schemeClr>
        </a:solidFill>
      </dgm:spPr>
      <dgm:t>
        <a:bodyPr/>
        <a:lstStyle/>
        <a:p>
          <a:r>
            <a:rPr lang="en-US" dirty="0"/>
            <a:t>Caused by lack of social connection or isolation</a:t>
          </a:r>
        </a:p>
      </dgm:t>
      <dgm:extLst>
        <a:ext uri="{E40237B7-FDA0-4F09-8148-C483321AD2D9}">
          <dgm14:cNvPr xmlns:dgm14="http://schemas.microsoft.com/office/drawing/2010/diagram" id="0" name="" descr="Caused by lack of social connection or isolation&#10;"/>
        </a:ext>
      </dgm:extLst>
    </dgm:pt>
    <dgm:pt modelId="{8DDA669B-A8A5-4E9E-8A55-61E9977C6CB8}" type="parTrans" cxnId="{F4D0F42A-F288-4467-ACB4-D3AEF5E01E74}">
      <dgm:prSet/>
      <dgm:spPr/>
      <dgm:t>
        <a:bodyPr/>
        <a:lstStyle/>
        <a:p>
          <a:endParaRPr lang="en-US"/>
        </a:p>
      </dgm:t>
    </dgm:pt>
    <dgm:pt modelId="{30073A3F-CBB1-4C65-94F9-E00A497BB3A7}" type="sibTrans" cxnId="{F4D0F42A-F288-4467-ACB4-D3AEF5E01E74}">
      <dgm:prSet/>
      <dgm:spPr/>
      <dgm:t>
        <a:bodyPr/>
        <a:lstStyle/>
        <a:p>
          <a:endParaRPr lang="en-US"/>
        </a:p>
      </dgm:t>
    </dgm:pt>
    <dgm:pt modelId="{B078EAB6-4B04-6C48-AB8E-804A731D40C8}" type="pres">
      <dgm:prSet presAssocID="{D21786F7-78A0-4625-90DB-9808E972A29D}" presName="linear" presStyleCnt="0">
        <dgm:presLayoutVars>
          <dgm:animLvl val="lvl"/>
          <dgm:resizeHandles val="exact"/>
        </dgm:presLayoutVars>
      </dgm:prSet>
      <dgm:spPr/>
    </dgm:pt>
    <dgm:pt modelId="{5AC616F9-CCD1-EB4E-B746-C00698D28F44}" type="pres">
      <dgm:prSet presAssocID="{BC11D18E-B924-4919-9C4A-6BC8881165AE}" presName="parentText" presStyleLbl="node1" presStyleIdx="0" presStyleCnt="5">
        <dgm:presLayoutVars>
          <dgm:chMax val="0"/>
          <dgm:bulletEnabled val="1"/>
        </dgm:presLayoutVars>
      </dgm:prSet>
      <dgm:spPr/>
    </dgm:pt>
    <dgm:pt modelId="{4B720D66-424E-F945-AFB9-194D50A05A96}" type="pres">
      <dgm:prSet presAssocID="{F63060F1-A598-4B15-9154-345DD3C5FE95}" presName="spacer" presStyleCnt="0"/>
      <dgm:spPr/>
    </dgm:pt>
    <dgm:pt modelId="{8A388F67-ACC8-9748-8C1F-F2F75AA93ADB}" type="pres">
      <dgm:prSet presAssocID="{204698E1-C526-4413-9354-CE6CE5EB8A0C}" presName="parentText" presStyleLbl="node1" presStyleIdx="1" presStyleCnt="5">
        <dgm:presLayoutVars>
          <dgm:chMax val="0"/>
          <dgm:bulletEnabled val="1"/>
        </dgm:presLayoutVars>
      </dgm:prSet>
      <dgm:spPr/>
    </dgm:pt>
    <dgm:pt modelId="{A59A7B92-ADC4-6846-97BC-D03CAE67B0B7}" type="pres">
      <dgm:prSet presAssocID="{85CB4133-AD37-4161-9990-8906A0ABBE59}" presName="spacer" presStyleCnt="0"/>
      <dgm:spPr/>
    </dgm:pt>
    <dgm:pt modelId="{70DED148-9AF7-2B4B-9BCD-A28F020B5E00}" type="pres">
      <dgm:prSet presAssocID="{0DA9806A-6575-425F-9F3E-33C091E25CAF}" presName="parentText" presStyleLbl="node1" presStyleIdx="2" presStyleCnt="5" custLinFactNeighborY="1">
        <dgm:presLayoutVars>
          <dgm:chMax val="0"/>
          <dgm:bulletEnabled val="1"/>
        </dgm:presLayoutVars>
      </dgm:prSet>
      <dgm:spPr/>
    </dgm:pt>
    <dgm:pt modelId="{B9644B46-5E60-AA4F-8D76-1DE3149A34C0}" type="pres">
      <dgm:prSet presAssocID="{039949AF-E023-4F7E-BE08-F89F282757F8}" presName="spacer" presStyleCnt="0"/>
      <dgm:spPr/>
    </dgm:pt>
    <dgm:pt modelId="{5D6B1408-16B9-9647-9DF0-C37A9E5BE0BB}" type="pres">
      <dgm:prSet presAssocID="{F7F52A85-DD9E-4509-80E2-BEBFE5429EB4}" presName="parentText" presStyleLbl="node1" presStyleIdx="3" presStyleCnt="5">
        <dgm:presLayoutVars>
          <dgm:chMax val="0"/>
          <dgm:bulletEnabled val="1"/>
        </dgm:presLayoutVars>
      </dgm:prSet>
      <dgm:spPr/>
    </dgm:pt>
    <dgm:pt modelId="{E38B1FAE-9FF4-B441-BA6E-B6FCE562EB8B}" type="pres">
      <dgm:prSet presAssocID="{1431041F-0DD7-4D40-B735-03EFAC05D2FF}" presName="spacer" presStyleCnt="0"/>
      <dgm:spPr/>
    </dgm:pt>
    <dgm:pt modelId="{722BFC3B-2796-9140-82DE-EC0676A41022}" type="pres">
      <dgm:prSet presAssocID="{2D6C2D1F-90CD-44E3-A1A0-EB744E1FD35D}" presName="parentText" presStyleLbl="node1" presStyleIdx="4" presStyleCnt="5">
        <dgm:presLayoutVars>
          <dgm:chMax val="0"/>
          <dgm:bulletEnabled val="1"/>
        </dgm:presLayoutVars>
      </dgm:prSet>
      <dgm:spPr/>
    </dgm:pt>
  </dgm:ptLst>
  <dgm:cxnLst>
    <dgm:cxn modelId="{602AF114-18CE-D749-B49D-DBD75A562468}" type="presOf" srcId="{F7F52A85-DD9E-4509-80E2-BEBFE5429EB4}" destId="{5D6B1408-16B9-9647-9DF0-C37A9E5BE0BB}" srcOrd="0" destOrd="0" presId="urn:microsoft.com/office/officeart/2005/8/layout/vList2"/>
    <dgm:cxn modelId="{B80DAE17-BE5A-EB4F-B87C-843545AB0E41}" type="presOf" srcId="{204698E1-C526-4413-9354-CE6CE5EB8A0C}" destId="{8A388F67-ACC8-9748-8C1F-F2F75AA93ADB}" srcOrd="0" destOrd="0" presId="urn:microsoft.com/office/officeart/2005/8/layout/vList2"/>
    <dgm:cxn modelId="{F4D0F42A-F288-4467-ACB4-D3AEF5E01E74}" srcId="{D21786F7-78A0-4625-90DB-9808E972A29D}" destId="{2D6C2D1F-90CD-44E3-A1A0-EB744E1FD35D}" srcOrd="4" destOrd="0" parTransId="{8DDA669B-A8A5-4E9E-8A55-61E9977C6CB8}" sibTransId="{30073A3F-CBB1-4C65-94F9-E00A497BB3A7}"/>
    <dgm:cxn modelId="{5FD6133F-0D53-4E7B-A468-FAEDCD8B3ABB}" srcId="{D21786F7-78A0-4625-90DB-9808E972A29D}" destId="{BC11D18E-B924-4919-9C4A-6BC8881165AE}" srcOrd="0" destOrd="0" parTransId="{69F00AE3-FB2C-4D97-9F18-2EAB74BE3DB6}" sibTransId="{F63060F1-A598-4B15-9154-345DD3C5FE95}"/>
    <dgm:cxn modelId="{D2AC2B65-DBEA-4CDE-8724-DFA31CA37B64}" srcId="{D21786F7-78A0-4625-90DB-9808E972A29D}" destId="{F7F52A85-DD9E-4509-80E2-BEBFE5429EB4}" srcOrd="3" destOrd="0" parTransId="{3B5B3CDC-3E1B-4E29-ADA1-49D505924448}" sibTransId="{1431041F-0DD7-4D40-B735-03EFAC05D2FF}"/>
    <dgm:cxn modelId="{90583C4A-E98F-4EE1-9F90-B67B9D546BB4}" srcId="{D21786F7-78A0-4625-90DB-9808E972A29D}" destId="{204698E1-C526-4413-9354-CE6CE5EB8A0C}" srcOrd="1" destOrd="0" parTransId="{213FB761-3558-4558-B9EF-2916C385D4A8}" sibTransId="{85CB4133-AD37-4161-9990-8906A0ABBE59}"/>
    <dgm:cxn modelId="{E31F019C-D07A-D241-B77A-DAC6D07691CC}" type="presOf" srcId="{0DA9806A-6575-425F-9F3E-33C091E25CAF}" destId="{70DED148-9AF7-2B4B-9BCD-A28F020B5E00}" srcOrd="0" destOrd="0" presId="urn:microsoft.com/office/officeart/2005/8/layout/vList2"/>
    <dgm:cxn modelId="{2C8CC5A6-AA8B-1F4C-A43C-823A7479A495}" type="presOf" srcId="{2D6C2D1F-90CD-44E3-A1A0-EB744E1FD35D}" destId="{722BFC3B-2796-9140-82DE-EC0676A41022}" srcOrd="0" destOrd="0" presId="urn:microsoft.com/office/officeart/2005/8/layout/vList2"/>
    <dgm:cxn modelId="{9CC8A6A8-629C-5E4B-BD85-D2DB4F40CBCD}" type="presOf" srcId="{D21786F7-78A0-4625-90DB-9808E972A29D}" destId="{B078EAB6-4B04-6C48-AB8E-804A731D40C8}" srcOrd="0" destOrd="0" presId="urn:microsoft.com/office/officeart/2005/8/layout/vList2"/>
    <dgm:cxn modelId="{B5007BB1-B884-CD44-8BDC-6AF454628259}" type="presOf" srcId="{BC11D18E-B924-4919-9C4A-6BC8881165AE}" destId="{5AC616F9-CCD1-EB4E-B746-C00698D28F44}" srcOrd="0" destOrd="0" presId="urn:microsoft.com/office/officeart/2005/8/layout/vList2"/>
    <dgm:cxn modelId="{8DBE12F2-F28A-42AA-BF0B-76133B411DA4}" srcId="{D21786F7-78A0-4625-90DB-9808E972A29D}" destId="{0DA9806A-6575-425F-9F3E-33C091E25CAF}" srcOrd="2" destOrd="0" parTransId="{99140131-15AE-4446-AF18-DDD9C71D5ADB}" sibTransId="{039949AF-E023-4F7E-BE08-F89F282757F8}"/>
    <dgm:cxn modelId="{ECD6662B-2B06-2F46-9561-6D701E55CBBA}" type="presParOf" srcId="{B078EAB6-4B04-6C48-AB8E-804A731D40C8}" destId="{5AC616F9-CCD1-EB4E-B746-C00698D28F44}" srcOrd="0" destOrd="0" presId="urn:microsoft.com/office/officeart/2005/8/layout/vList2"/>
    <dgm:cxn modelId="{5C8D3F05-AF37-764C-B2F4-C5589781B1FD}" type="presParOf" srcId="{B078EAB6-4B04-6C48-AB8E-804A731D40C8}" destId="{4B720D66-424E-F945-AFB9-194D50A05A96}" srcOrd="1" destOrd="0" presId="urn:microsoft.com/office/officeart/2005/8/layout/vList2"/>
    <dgm:cxn modelId="{608480BC-4D77-F247-85A7-50AF12C544A1}" type="presParOf" srcId="{B078EAB6-4B04-6C48-AB8E-804A731D40C8}" destId="{8A388F67-ACC8-9748-8C1F-F2F75AA93ADB}" srcOrd="2" destOrd="0" presId="urn:microsoft.com/office/officeart/2005/8/layout/vList2"/>
    <dgm:cxn modelId="{AD22F696-EF14-1240-9664-0ECB2FE94D8A}" type="presParOf" srcId="{B078EAB6-4B04-6C48-AB8E-804A731D40C8}" destId="{A59A7B92-ADC4-6846-97BC-D03CAE67B0B7}" srcOrd="3" destOrd="0" presId="urn:microsoft.com/office/officeart/2005/8/layout/vList2"/>
    <dgm:cxn modelId="{FD56D424-2A9A-2243-B6E8-BEDB13249487}" type="presParOf" srcId="{B078EAB6-4B04-6C48-AB8E-804A731D40C8}" destId="{70DED148-9AF7-2B4B-9BCD-A28F020B5E00}" srcOrd="4" destOrd="0" presId="urn:microsoft.com/office/officeart/2005/8/layout/vList2"/>
    <dgm:cxn modelId="{39E71B58-1062-5348-B1F8-9E4DD1636598}" type="presParOf" srcId="{B078EAB6-4B04-6C48-AB8E-804A731D40C8}" destId="{B9644B46-5E60-AA4F-8D76-1DE3149A34C0}" srcOrd="5" destOrd="0" presId="urn:microsoft.com/office/officeart/2005/8/layout/vList2"/>
    <dgm:cxn modelId="{123B194F-1DC8-364F-8DDC-9037F3C2824A}" type="presParOf" srcId="{B078EAB6-4B04-6C48-AB8E-804A731D40C8}" destId="{5D6B1408-16B9-9647-9DF0-C37A9E5BE0BB}" srcOrd="6" destOrd="0" presId="urn:microsoft.com/office/officeart/2005/8/layout/vList2"/>
    <dgm:cxn modelId="{3D756A1F-ED8A-1446-8D09-114711F9EC87}" type="presParOf" srcId="{B078EAB6-4B04-6C48-AB8E-804A731D40C8}" destId="{E38B1FAE-9FF4-B441-BA6E-B6FCE562EB8B}" srcOrd="7" destOrd="0" presId="urn:microsoft.com/office/officeart/2005/8/layout/vList2"/>
    <dgm:cxn modelId="{D5AF14AA-0155-7743-B361-52241AACE06D}" type="presParOf" srcId="{B078EAB6-4B04-6C48-AB8E-804A731D40C8}" destId="{722BFC3B-2796-9140-82DE-EC0676A41022}"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DD13E3-0FF0-47A2-80F3-B16F7FCACCD7}" type="doc">
      <dgm:prSet loTypeId="urn:microsoft.com/office/officeart/2005/8/layout/hierarchy1" loCatId="hierarchy" qsTypeId="urn:microsoft.com/office/officeart/2005/8/quickstyle/simple4" qsCatId="simple" csTypeId="urn:microsoft.com/office/officeart/2005/8/colors/accent1_2" csCatId="accent1"/>
      <dgm:spPr/>
      <dgm:t>
        <a:bodyPr/>
        <a:lstStyle/>
        <a:p>
          <a:endParaRPr lang="en-US"/>
        </a:p>
      </dgm:t>
    </dgm:pt>
    <dgm:pt modelId="{E2A17B1F-5648-482D-B10E-4570403657E8}">
      <dgm:prSet/>
      <dgm:spPr/>
      <dgm:t>
        <a:bodyPr/>
        <a:lstStyle/>
        <a:p>
          <a:r>
            <a:rPr lang="en-US" b="0" i="0">
              <a:latin typeface="Avenir Medium" panose="02000503020000020003" pitchFamily="2" charset="0"/>
            </a:rPr>
            <a:t>Old brain is senior partner</a:t>
          </a:r>
        </a:p>
      </dgm:t>
    </dgm:pt>
    <dgm:pt modelId="{59B4C675-8476-4C75-9E0C-03063D2BCCD8}" type="parTrans" cxnId="{65E6A86A-A6F7-45FD-B93A-2636A8213A6C}">
      <dgm:prSet/>
      <dgm:spPr/>
      <dgm:t>
        <a:bodyPr/>
        <a:lstStyle/>
        <a:p>
          <a:endParaRPr lang="en-US" b="0" i="0">
            <a:latin typeface="Avenir Medium" panose="02000503020000020003" pitchFamily="2" charset="0"/>
          </a:endParaRPr>
        </a:p>
      </dgm:t>
    </dgm:pt>
    <dgm:pt modelId="{F2FCDBC1-D533-4E2E-8367-4D320BD0E586}" type="sibTrans" cxnId="{65E6A86A-A6F7-45FD-B93A-2636A8213A6C}">
      <dgm:prSet/>
      <dgm:spPr/>
      <dgm:t>
        <a:bodyPr/>
        <a:lstStyle/>
        <a:p>
          <a:endParaRPr lang="en-US" b="0" i="0">
            <a:latin typeface="Avenir Medium" panose="02000503020000020003" pitchFamily="2" charset="0"/>
          </a:endParaRPr>
        </a:p>
      </dgm:t>
    </dgm:pt>
    <dgm:pt modelId="{17C458C2-5E09-41BA-A1A9-EE06E26F4839}">
      <dgm:prSet/>
      <dgm:spPr/>
      <dgm:t>
        <a:bodyPr/>
        <a:lstStyle/>
        <a:p>
          <a:r>
            <a:rPr lang="en-US" b="0" i="0">
              <a:latin typeface="Avenir Medium" panose="02000503020000020003" pitchFamily="2" charset="0"/>
            </a:rPr>
            <a:t>Craving resides in the old brain and can override the reasoning that happens in the new brain</a:t>
          </a:r>
        </a:p>
      </dgm:t>
    </dgm:pt>
    <dgm:pt modelId="{0E0BEBB5-8978-4597-B4B1-EA9BEF36BF1F}" type="parTrans" cxnId="{7E172ED5-5D9D-4958-BB51-FB41DF66FA0B}">
      <dgm:prSet/>
      <dgm:spPr/>
      <dgm:t>
        <a:bodyPr/>
        <a:lstStyle/>
        <a:p>
          <a:endParaRPr lang="en-US" b="0" i="0">
            <a:latin typeface="Avenir Medium" panose="02000503020000020003" pitchFamily="2" charset="0"/>
          </a:endParaRPr>
        </a:p>
      </dgm:t>
    </dgm:pt>
    <dgm:pt modelId="{819E983E-B6A7-4BDB-8B16-AA7ABFB33D33}" type="sibTrans" cxnId="{7E172ED5-5D9D-4958-BB51-FB41DF66FA0B}">
      <dgm:prSet/>
      <dgm:spPr/>
      <dgm:t>
        <a:bodyPr/>
        <a:lstStyle/>
        <a:p>
          <a:endParaRPr lang="en-US" b="0" i="0">
            <a:latin typeface="Avenir Medium" panose="02000503020000020003" pitchFamily="2" charset="0"/>
          </a:endParaRPr>
        </a:p>
      </dgm:t>
    </dgm:pt>
    <dgm:pt modelId="{40334C8B-4706-4CE8-9EA2-D0B10F32F832}">
      <dgm:prSet/>
      <dgm:spPr/>
      <dgm:t>
        <a:bodyPr/>
        <a:lstStyle/>
        <a:p>
          <a:r>
            <a:rPr lang="en-US" b="0" i="0">
              <a:latin typeface="Avenir Medium" panose="02000503020000020003" pitchFamily="2" charset="0"/>
            </a:rPr>
            <a:t>Old brain acts 4 -5 x more quickly than new brain</a:t>
          </a:r>
        </a:p>
      </dgm:t>
    </dgm:pt>
    <dgm:pt modelId="{F5B30493-7720-4E3A-874E-0A6677ED768D}" type="parTrans" cxnId="{755F9C7D-2198-44C8-B9D4-B5F9F57F9BD0}">
      <dgm:prSet/>
      <dgm:spPr/>
      <dgm:t>
        <a:bodyPr/>
        <a:lstStyle/>
        <a:p>
          <a:endParaRPr lang="en-US" b="0" i="0">
            <a:latin typeface="Avenir Medium" panose="02000503020000020003" pitchFamily="2" charset="0"/>
          </a:endParaRPr>
        </a:p>
      </dgm:t>
    </dgm:pt>
    <dgm:pt modelId="{4B73281A-67ED-4A33-B4A0-548816AC752F}" type="sibTrans" cxnId="{755F9C7D-2198-44C8-B9D4-B5F9F57F9BD0}">
      <dgm:prSet/>
      <dgm:spPr/>
      <dgm:t>
        <a:bodyPr/>
        <a:lstStyle/>
        <a:p>
          <a:endParaRPr lang="en-US" b="0" i="0">
            <a:latin typeface="Avenir Medium" panose="02000503020000020003" pitchFamily="2" charset="0"/>
          </a:endParaRPr>
        </a:p>
      </dgm:t>
    </dgm:pt>
    <dgm:pt modelId="{744FF7F6-1EC3-4D11-90AE-D0F727D5609E}" type="pres">
      <dgm:prSet presAssocID="{70DD13E3-0FF0-47A2-80F3-B16F7FCACCD7}" presName="hierChild1" presStyleCnt="0">
        <dgm:presLayoutVars>
          <dgm:chPref val="1"/>
          <dgm:dir/>
          <dgm:animOne val="branch"/>
          <dgm:animLvl val="lvl"/>
          <dgm:resizeHandles/>
        </dgm:presLayoutVars>
      </dgm:prSet>
      <dgm:spPr/>
    </dgm:pt>
    <dgm:pt modelId="{CBDB1998-DE1A-4E5D-A4C2-5F69695B7902}" type="pres">
      <dgm:prSet presAssocID="{E2A17B1F-5648-482D-B10E-4570403657E8}" presName="hierRoot1" presStyleCnt="0"/>
      <dgm:spPr/>
    </dgm:pt>
    <dgm:pt modelId="{DB2C7E33-CC60-484B-9E62-3C6BB1316354}" type="pres">
      <dgm:prSet presAssocID="{E2A17B1F-5648-482D-B10E-4570403657E8}" presName="composite" presStyleCnt="0"/>
      <dgm:spPr/>
    </dgm:pt>
    <dgm:pt modelId="{45F848B4-9573-42CF-B588-46D4A7C01274}" type="pres">
      <dgm:prSet presAssocID="{E2A17B1F-5648-482D-B10E-4570403657E8}" presName="background" presStyleLbl="node0" presStyleIdx="0" presStyleCnt="3"/>
      <dgm:spPr>
        <a:solidFill>
          <a:schemeClr val="accent1">
            <a:lumMod val="50000"/>
          </a:schemeClr>
        </a:solidFill>
      </dgm:spPr>
    </dgm:pt>
    <dgm:pt modelId="{766D0120-34ED-4D57-B494-A0DF06EA9EB8}" type="pres">
      <dgm:prSet presAssocID="{E2A17B1F-5648-482D-B10E-4570403657E8}" presName="text" presStyleLbl="fgAcc0" presStyleIdx="0" presStyleCnt="3">
        <dgm:presLayoutVars>
          <dgm:chPref val="3"/>
        </dgm:presLayoutVars>
      </dgm:prSet>
      <dgm:spPr/>
    </dgm:pt>
    <dgm:pt modelId="{1226EB30-4BE4-49E1-B25D-D7B0FBF7745A}" type="pres">
      <dgm:prSet presAssocID="{E2A17B1F-5648-482D-B10E-4570403657E8}" presName="hierChild2" presStyleCnt="0"/>
      <dgm:spPr/>
    </dgm:pt>
    <dgm:pt modelId="{61DF1CB4-A982-4407-B894-BDB068BACF39}" type="pres">
      <dgm:prSet presAssocID="{17C458C2-5E09-41BA-A1A9-EE06E26F4839}" presName="hierRoot1" presStyleCnt="0"/>
      <dgm:spPr/>
    </dgm:pt>
    <dgm:pt modelId="{7349AC7C-0CB6-4E34-B628-72F715A1A1DF}" type="pres">
      <dgm:prSet presAssocID="{17C458C2-5E09-41BA-A1A9-EE06E26F4839}" presName="composite" presStyleCnt="0"/>
      <dgm:spPr/>
    </dgm:pt>
    <dgm:pt modelId="{4BD629CB-4AB9-4918-BF73-26008CFFEA86}" type="pres">
      <dgm:prSet presAssocID="{17C458C2-5E09-41BA-A1A9-EE06E26F4839}" presName="background" presStyleLbl="node0" presStyleIdx="1" presStyleCnt="3"/>
      <dgm:spPr>
        <a:gradFill rotWithShape="0">
          <a:gsLst>
            <a:gs pos="0">
              <a:schemeClr val="accent1">
                <a:lumMod val="50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dgm:spPr>
    </dgm:pt>
    <dgm:pt modelId="{FE30D875-9A96-4982-BF89-673D9BD22348}" type="pres">
      <dgm:prSet presAssocID="{17C458C2-5E09-41BA-A1A9-EE06E26F4839}" presName="text" presStyleLbl="fgAcc0" presStyleIdx="1" presStyleCnt="3">
        <dgm:presLayoutVars>
          <dgm:chPref val="3"/>
        </dgm:presLayoutVars>
      </dgm:prSet>
      <dgm:spPr/>
    </dgm:pt>
    <dgm:pt modelId="{94CB216B-8F1C-48E2-B796-BCA40031AF71}" type="pres">
      <dgm:prSet presAssocID="{17C458C2-5E09-41BA-A1A9-EE06E26F4839}" presName="hierChild2" presStyleCnt="0"/>
      <dgm:spPr/>
    </dgm:pt>
    <dgm:pt modelId="{796F5F22-C09E-4875-B689-17E199F7B7A9}" type="pres">
      <dgm:prSet presAssocID="{40334C8B-4706-4CE8-9EA2-D0B10F32F832}" presName="hierRoot1" presStyleCnt="0"/>
      <dgm:spPr/>
    </dgm:pt>
    <dgm:pt modelId="{D5296E8C-C371-4666-9451-FE1FDCAD795E}" type="pres">
      <dgm:prSet presAssocID="{40334C8B-4706-4CE8-9EA2-D0B10F32F832}" presName="composite" presStyleCnt="0"/>
      <dgm:spPr/>
    </dgm:pt>
    <dgm:pt modelId="{E7C29714-78DC-40C9-80E5-CE669B0018DA}" type="pres">
      <dgm:prSet presAssocID="{40334C8B-4706-4CE8-9EA2-D0B10F32F832}" presName="background" presStyleLbl="node0" presStyleIdx="2" presStyleCnt="3"/>
      <dgm:spPr>
        <a:gradFill rotWithShape="0">
          <a:gsLst>
            <a:gs pos="0">
              <a:schemeClr val="accent1">
                <a:lumMod val="75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dgm:spPr>
    </dgm:pt>
    <dgm:pt modelId="{473A5EF3-DD59-4B9C-BC34-1E717E59C608}" type="pres">
      <dgm:prSet presAssocID="{40334C8B-4706-4CE8-9EA2-D0B10F32F832}" presName="text" presStyleLbl="fgAcc0" presStyleIdx="2" presStyleCnt="3">
        <dgm:presLayoutVars>
          <dgm:chPref val="3"/>
        </dgm:presLayoutVars>
      </dgm:prSet>
      <dgm:spPr/>
    </dgm:pt>
    <dgm:pt modelId="{B63AA925-852B-402A-BDC6-BD0109BDB29F}" type="pres">
      <dgm:prSet presAssocID="{40334C8B-4706-4CE8-9EA2-D0B10F32F832}" presName="hierChild2" presStyleCnt="0"/>
      <dgm:spPr/>
    </dgm:pt>
  </dgm:ptLst>
  <dgm:cxnLst>
    <dgm:cxn modelId="{65E6A86A-A6F7-45FD-B93A-2636A8213A6C}" srcId="{70DD13E3-0FF0-47A2-80F3-B16F7FCACCD7}" destId="{E2A17B1F-5648-482D-B10E-4570403657E8}" srcOrd="0" destOrd="0" parTransId="{59B4C675-8476-4C75-9E0C-03063D2BCCD8}" sibTransId="{F2FCDBC1-D533-4E2E-8367-4D320BD0E586}"/>
    <dgm:cxn modelId="{B512FE4E-C68F-4CFE-BC76-D404580E377C}" type="presOf" srcId="{40334C8B-4706-4CE8-9EA2-D0B10F32F832}" destId="{473A5EF3-DD59-4B9C-BC34-1E717E59C608}" srcOrd="0" destOrd="0" presId="urn:microsoft.com/office/officeart/2005/8/layout/hierarchy1"/>
    <dgm:cxn modelId="{755F9C7D-2198-44C8-B9D4-B5F9F57F9BD0}" srcId="{70DD13E3-0FF0-47A2-80F3-B16F7FCACCD7}" destId="{40334C8B-4706-4CE8-9EA2-D0B10F32F832}" srcOrd="2" destOrd="0" parTransId="{F5B30493-7720-4E3A-874E-0A6677ED768D}" sibTransId="{4B73281A-67ED-4A33-B4A0-548816AC752F}"/>
    <dgm:cxn modelId="{66E80D8E-710D-4C94-8FA8-A844A8F3AA96}" type="presOf" srcId="{70DD13E3-0FF0-47A2-80F3-B16F7FCACCD7}" destId="{744FF7F6-1EC3-4D11-90AE-D0F727D5609E}" srcOrd="0" destOrd="0" presId="urn:microsoft.com/office/officeart/2005/8/layout/hierarchy1"/>
    <dgm:cxn modelId="{446B68B2-95E3-4142-9193-5F3EB5328B7A}" type="presOf" srcId="{17C458C2-5E09-41BA-A1A9-EE06E26F4839}" destId="{FE30D875-9A96-4982-BF89-673D9BD22348}" srcOrd="0" destOrd="0" presId="urn:microsoft.com/office/officeart/2005/8/layout/hierarchy1"/>
    <dgm:cxn modelId="{7E172ED5-5D9D-4958-BB51-FB41DF66FA0B}" srcId="{70DD13E3-0FF0-47A2-80F3-B16F7FCACCD7}" destId="{17C458C2-5E09-41BA-A1A9-EE06E26F4839}" srcOrd="1" destOrd="0" parTransId="{0E0BEBB5-8978-4597-B4B1-EA9BEF36BF1F}" sibTransId="{819E983E-B6A7-4BDB-8B16-AA7ABFB33D33}"/>
    <dgm:cxn modelId="{8081F0EC-BC0E-4C31-A08F-99918F5CFDAE}" type="presOf" srcId="{E2A17B1F-5648-482D-B10E-4570403657E8}" destId="{766D0120-34ED-4D57-B494-A0DF06EA9EB8}" srcOrd="0" destOrd="0" presId="urn:microsoft.com/office/officeart/2005/8/layout/hierarchy1"/>
    <dgm:cxn modelId="{99123D8F-2889-4ED9-BCE9-10200EDA697D}" type="presParOf" srcId="{744FF7F6-1EC3-4D11-90AE-D0F727D5609E}" destId="{CBDB1998-DE1A-4E5D-A4C2-5F69695B7902}" srcOrd="0" destOrd="0" presId="urn:microsoft.com/office/officeart/2005/8/layout/hierarchy1"/>
    <dgm:cxn modelId="{7EA9FB4F-6286-43CB-9415-DC75D786513A}" type="presParOf" srcId="{CBDB1998-DE1A-4E5D-A4C2-5F69695B7902}" destId="{DB2C7E33-CC60-484B-9E62-3C6BB1316354}" srcOrd="0" destOrd="0" presId="urn:microsoft.com/office/officeart/2005/8/layout/hierarchy1"/>
    <dgm:cxn modelId="{9BDDFB66-73C9-45F8-9DCE-AC4CDF7935DF}" type="presParOf" srcId="{DB2C7E33-CC60-484B-9E62-3C6BB1316354}" destId="{45F848B4-9573-42CF-B588-46D4A7C01274}" srcOrd="0" destOrd="0" presId="urn:microsoft.com/office/officeart/2005/8/layout/hierarchy1"/>
    <dgm:cxn modelId="{F4189A38-C16F-4F15-8C9E-6EA5E9EAA242}" type="presParOf" srcId="{DB2C7E33-CC60-484B-9E62-3C6BB1316354}" destId="{766D0120-34ED-4D57-B494-A0DF06EA9EB8}" srcOrd="1" destOrd="0" presId="urn:microsoft.com/office/officeart/2005/8/layout/hierarchy1"/>
    <dgm:cxn modelId="{9454D954-9132-4211-A21C-3540CAB00B05}" type="presParOf" srcId="{CBDB1998-DE1A-4E5D-A4C2-5F69695B7902}" destId="{1226EB30-4BE4-49E1-B25D-D7B0FBF7745A}" srcOrd="1" destOrd="0" presId="urn:microsoft.com/office/officeart/2005/8/layout/hierarchy1"/>
    <dgm:cxn modelId="{5DD2A6EC-BACA-45E6-AB47-2F6C7B97191E}" type="presParOf" srcId="{744FF7F6-1EC3-4D11-90AE-D0F727D5609E}" destId="{61DF1CB4-A982-4407-B894-BDB068BACF39}" srcOrd="1" destOrd="0" presId="urn:microsoft.com/office/officeart/2005/8/layout/hierarchy1"/>
    <dgm:cxn modelId="{AB2EB10E-FA6D-4F66-AE71-443D7F7C2FC0}" type="presParOf" srcId="{61DF1CB4-A982-4407-B894-BDB068BACF39}" destId="{7349AC7C-0CB6-4E34-B628-72F715A1A1DF}" srcOrd="0" destOrd="0" presId="urn:microsoft.com/office/officeart/2005/8/layout/hierarchy1"/>
    <dgm:cxn modelId="{8F6BA142-190B-42C2-AF89-F1C264DAA68B}" type="presParOf" srcId="{7349AC7C-0CB6-4E34-B628-72F715A1A1DF}" destId="{4BD629CB-4AB9-4918-BF73-26008CFFEA86}" srcOrd="0" destOrd="0" presId="urn:microsoft.com/office/officeart/2005/8/layout/hierarchy1"/>
    <dgm:cxn modelId="{E09BDC4F-2E1A-4B70-ACA1-349B45C79E42}" type="presParOf" srcId="{7349AC7C-0CB6-4E34-B628-72F715A1A1DF}" destId="{FE30D875-9A96-4982-BF89-673D9BD22348}" srcOrd="1" destOrd="0" presId="urn:microsoft.com/office/officeart/2005/8/layout/hierarchy1"/>
    <dgm:cxn modelId="{0CAF02AC-2F69-42F5-AD72-F65FBC7B275A}" type="presParOf" srcId="{61DF1CB4-A982-4407-B894-BDB068BACF39}" destId="{94CB216B-8F1C-48E2-B796-BCA40031AF71}" srcOrd="1" destOrd="0" presId="urn:microsoft.com/office/officeart/2005/8/layout/hierarchy1"/>
    <dgm:cxn modelId="{CB4FD9FD-635A-4614-937D-E83ADE447F3F}" type="presParOf" srcId="{744FF7F6-1EC3-4D11-90AE-D0F727D5609E}" destId="{796F5F22-C09E-4875-B689-17E199F7B7A9}" srcOrd="2" destOrd="0" presId="urn:microsoft.com/office/officeart/2005/8/layout/hierarchy1"/>
    <dgm:cxn modelId="{8F24AF1D-2768-4EA1-95F4-2442DA140BCC}" type="presParOf" srcId="{796F5F22-C09E-4875-B689-17E199F7B7A9}" destId="{D5296E8C-C371-4666-9451-FE1FDCAD795E}" srcOrd="0" destOrd="0" presId="urn:microsoft.com/office/officeart/2005/8/layout/hierarchy1"/>
    <dgm:cxn modelId="{5254280D-F496-4FAF-9DDA-050F6B4F4D65}" type="presParOf" srcId="{D5296E8C-C371-4666-9451-FE1FDCAD795E}" destId="{E7C29714-78DC-40C9-80E5-CE669B0018DA}" srcOrd="0" destOrd="0" presId="urn:microsoft.com/office/officeart/2005/8/layout/hierarchy1"/>
    <dgm:cxn modelId="{FBAD05EF-D2B5-4938-AA13-D19535FFF3E0}" type="presParOf" srcId="{D5296E8C-C371-4666-9451-FE1FDCAD795E}" destId="{473A5EF3-DD59-4B9C-BC34-1E717E59C608}" srcOrd="1" destOrd="0" presId="urn:microsoft.com/office/officeart/2005/8/layout/hierarchy1"/>
    <dgm:cxn modelId="{1677E719-BCBB-489F-A26C-2335222A3E88}" type="presParOf" srcId="{796F5F22-C09E-4875-B689-17E199F7B7A9}" destId="{B63AA925-852B-402A-BDC6-BD0109BDB29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5D03CED-CED3-6A42-A614-6B603CA13A8F}" type="doc">
      <dgm:prSet loTypeId="urn:microsoft.com/office/officeart/2005/8/layout/chevron2" loCatId="" qsTypeId="urn:microsoft.com/office/officeart/2005/8/quickstyle/simple4" qsCatId="simple" csTypeId="urn:microsoft.com/office/officeart/2005/8/colors/accent5_4" csCatId="accent5" phldr="1"/>
      <dgm:spPr/>
      <dgm:t>
        <a:bodyPr/>
        <a:lstStyle/>
        <a:p>
          <a:endParaRPr lang="en-US"/>
        </a:p>
      </dgm:t>
    </dgm:pt>
    <dgm:pt modelId="{1F90AA5C-72CC-D846-9782-FE54A53C1090}">
      <dgm:prSet phldrT="[Text]" custT="1"/>
      <dgm:spPr/>
      <dgm:t>
        <a:bodyPr/>
        <a:lstStyle/>
        <a:p>
          <a:endParaRPr lang="en-US" sz="2000" b="0" i="0" dirty="0">
            <a:latin typeface="+mn-lt"/>
            <a:ea typeface="Source Sans Pro" panose="020B0503030403020204" pitchFamily="34" charset="0"/>
          </a:endParaRPr>
        </a:p>
        <a:p>
          <a:r>
            <a:rPr lang="en-US" sz="1800" b="1" i="0" dirty="0">
              <a:latin typeface="+mn-lt"/>
              <a:ea typeface="Source Sans Pro" panose="020B0503030403020204" pitchFamily="34" charset="0"/>
            </a:rPr>
            <a:t>No ACEs</a:t>
          </a:r>
        </a:p>
        <a:p>
          <a:r>
            <a:rPr lang="en-US" sz="1800" b="1" i="0" dirty="0">
              <a:latin typeface="+mn-lt"/>
              <a:ea typeface="Source Sans Pro" panose="020B0503030403020204" pitchFamily="34" charset="0"/>
            </a:rPr>
            <a:t>33%</a:t>
          </a:r>
        </a:p>
      </dgm:t>
    </dgm:pt>
    <dgm:pt modelId="{25058982-6C2F-F34E-B65B-B2EFB9AE2501}" type="parTrans" cxnId="{7DA8A498-15E2-C247-BBD6-BDEAEFA209D6}">
      <dgm:prSet/>
      <dgm:spPr/>
      <dgm:t>
        <a:bodyPr/>
        <a:lstStyle/>
        <a:p>
          <a:endParaRPr lang="en-US" b="0" i="0">
            <a:latin typeface="+mn-lt"/>
            <a:ea typeface="Source Sans Pro" panose="020B0503030403020204" pitchFamily="34" charset="0"/>
          </a:endParaRPr>
        </a:p>
      </dgm:t>
    </dgm:pt>
    <dgm:pt modelId="{528B881C-E767-A145-8A56-BD2313119838}" type="sibTrans" cxnId="{7DA8A498-15E2-C247-BBD6-BDEAEFA209D6}">
      <dgm:prSet/>
      <dgm:spPr/>
      <dgm:t>
        <a:bodyPr/>
        <a:lstStyle/>
        <a:p>
          <a:endParaRPr lang="en-US" b="0" i="0">
            <a:latin typeface="+mn-lt"/>
            <a:ea typeface="Source Sans Pro" panose="020B0503030403020204" pitchFamily="34" charset="0"/>
          </a:endParaRPr>
        </a:p>
      </dgm:t>
    </dgm:pt>
    <dgm:pt modelId="{F8E4CB21-2B05-5246-A67B-419E0B99653D}">
      <dgm:prSet phldrT="[Text]" custT="1"/>
      <dgm:spPr/>
      <dgm:t>
        <a:bodyPr/>
        <a:lstStyle/>
        <a:p>
          <a:r>
            <a:rPr lang="en-US" sz="1800" b="0" i="0" dirty="0">
              <a:latin typeface="+mn-lt"/>
              <a:ea typeface="Source Sans Pro" panose="020B0503030403020204" pitchFamily="34" charset="0"/>
            </a:rPr>
            <a:t>1 in 16 smokes;   1 in 14 has heart disease</a:t>
          </a:r>
        </a:p>
      </dgm:t>
    </dgm:pt>
    <dgm:pt modelId="{773249DD-BE27-8649-8DB7-425E4F935FE4}" type="parTrans" cxnId="{5ACE97B6-0DE6-8F4A-8A45-D61E5E3B154E}">
      <dgm:prSet/>
      <dgm:spPr/>
      <dgm:t>
        <a:bodyPr/>
        <a:lstStyle/>
        <a:p>
          <a:endParaRPr lang="en-US" b="0" i="0">
            <a:latin typeface="+mn-lt"/>
            <a:ea typeface="Source Sans Pro" panose="020B0503030403020204" pitchFamily="34" charset="0"/>
          </a:endParaRPr>
        </a:p>
      </dgm:t>
    </dgm:pt>
    <dgm:pt modelId="{85217D31-395D-EF48-8EC7-37092164AA4B}" type="sibTrans" cxnId="{5ACE97B6-0DE6-8F4A-8A45-D61E5E3B154E}">
      <dgm:prSet/>
      <dgm:spPr/>
      <dgm:t>
        <a:bodyPr/>
        <a:lstStyle/>
        <a:p>
          <a:endParaRPr lang="en-US" b="0" i="0">
            <a:latin typeface="+mn-lt"/>
            <a:ea typeface="Source Sans Pro" panose="020B0503030403020204" pitchFamily="34" charset="0"/>
          </a:endParaRPr>
        </a:p>
      </dgm:t>
    </dgm:pt>
    <dgm:pt modelId="{1FED28CC-5BB6-1D46-9AA2-BFAD5B297D4D}">
      <dgm:prSet phldrT="[Text]" custT="1"/>
      <dgm:spPr/>
      <dgm:t>
        <a:bodyPr/>
        <a:lstStyle/>
        <a:p>
          <a:r>
            <a:rPr lang="en-US" sz="1800" b="0" i="0" dirty="0">
              <a:latin typeface="+mn-lt"/>
              <a:ea typeface="Source Sans Pro" panose="020B0503030403020204" pitchFamily="34" charset="0"/>
            </a:rPr>
            <a:t>1 in 96 has attempted suicide</a:t>
          </a:r>
        </a:p>
      </dgm:t>
    </dgm:pt>
    <dgm:pt modelId="{7223FF37-21F9-F84A-9904-5503CB6A9690}" type="parTrans" cxnId="{19F547A6-0236-704B-AAF4-03B6FEA36A2E}">
      <dgm:prSet/>
      <dgm:spPr/>
      <dgm:t>
        <a:bodyPr/>
        <a:lstStyle/>
        <a:p>
          <a:endParaRPr lang="en-US" b="0" i="0">
            <a:latin typeface="+mn-lt"/>
            <a:ea typeface="Source Sans Pro" panose="020B0503030403020204" pitchFamily="34" charset="0"/>
          </a:endParaRPr>
        </a:p>
      </dgm:t>
    </dgm:pt>
    <dgm:pt modelId="{AB83C1FF-7268-EE4D-BA8F-D08B33214702}" type="sibTrans" cxnId="{19F547A6-0236-704B-AAF4-03B6FEA36A2E}">
      <dgm:prSet/>
      <dgm:spPr/>
      <dgm:t>
        <a:bodyPr/>
        <a:lstStyle/>
        <a:p>
          <a:endParaRPr lang="en-US" b="0" i="0">
            <a:latin typeface="+mn-lt"/>
            <a:ea typeface="Source Sans Pro" panose="020B0503030403020204" pitchFamily="34" charset="0"/>
          </a:endParaRPr>
        </a:p>
      </dgm:t>
    </dgm:pt>
    <dgm:pt modelId="{42992C86-C686-174F-9407-FABFD73148F4}">
      <dgm:prSet phldrT="[Text]" custT="1"/>
      <dgm:spPr/>
      <dgm:t>
        <a:bodyPr/>
        <a:lstStyle/>
        <a:p>
          <a:endParaRPr lang="en-US" sz="2000" b="0" i="0" dirty="0">
            <a:latin typeface="+mn-lt"/>
            <a:ea typeface="Source Sans Pro" panose="020B0503030403020204" pitchFamily="34" charset="0"/>
          </a:endParaRPr>
        </a:p>
        <a:p>
          <a:r>
            <a:rPr lang="en-US" sz="1800" b="1" i="0" dirty="0">
              <a:latin typeface="+mn-lt"/>
              <a:ea typeface="Source Sans Pro" panose="020B0503030403020204" pitchFamily="34" charset="0"/>
            </a:rPr>
            <a:t>1-3 ACEs</a:t>
          </a:r>
        </a:p>
        <a:p>
          <a:r>
            <a:rPr lang="en-US" sz="1800" b="1" i="0" dirty="0">
              <a:latin typeface="+mn-lt"/>
              <a:ea typeface="Source Sans Pro" panose="020B0503030403020204" pitchFamily="34" charset="0"/>
            </a:rPr>
            <a:t>51%</a:t>
          </a:r>
          <a:endParaRPr lang="en-US" sz="2000" b="1" i="0" dirty="0">
            <a:latin typeface="+mn-lt"/>
            <a:ea typeface="Source Sans Pro" panose="020B0503030403020204" pitchFamily="34" charset="0"/>
          </a:endParaRPr>
        </a:p>
      </dgm:t>
    </dgm:pt>
    <dgm:pt modelId="{8EF9E7C4-6B15-8043-8C51-769EEC53475D}" type="parTrans" cxnId="{A8E6A514-9690-E54A-B4A7-9B3558E4BBD0}">
      <dgm:prSet/>
      <dgm:spPr/>
      <dgm:t>
        <a:bodyPr/>
        <a:lstStyle/>
        <a:p>
          <a:endParaRPr lang="en-US" b="0" i="0">
            <a:latin typeface="+mn-lt"/>
            <a:ea typeface="Source Sans Pro" panose="020B0503030403020204" pitchFamily="34" charset="0"/>
          </a:endParaRPr>
        </a:p>
      </dgm:t>
    </dgm:pt>
    <dgm:pt modelId="{2C0D4228-6EC6-3C48-84C8-B3B0392C4232}" type="sibTrans" cxnId="{A8E6A514-9690-E54A-B4A7-9B3558E4BBD0}">
      <dgm:prSet/>
      <dgm:spPr/>
      <dgm:t>
        <a:bodyPr/>
        <a:lstStyle/>
        <a:p>
          <a:endParaRPr lang="en-US" b="0" i="0">
            <a:latin typeface="+mn-lt"/>
            <a:ea typeface="Source Sans Pro" panose="020B0503030403020204" pitchFamily="34" charset="0"/>
          </a:endParaRPr>
        </a:p>
      </dgm:t>
    </dgm:pt>
    <dgm:pt modelId="{B0E0D268-0238-2344-9F18-CF1E47B490F7}">
      <dgm:prSet phldrT="[Text]" custT="1"/>
      <dgm:spPr/>
      <dgm:t>
        <a:bodyPr/>
        <a:lstStyle/>
        <a:p>
          <a:r>
            <a:rPr lang="en-US" sz="1800" b="0" i="0" dirty="0">
              <a:latin typeface="+mn-lt"/>
              <a:ea typeface="Source Sans Pro" panose="020B0503030403020204" pitchFamily="34" charset="0"/>
            </a:rPr>
            <a:t>With 3 ACES, 1 in 9 smokes, 1 in 7 heart disease</a:t>
          </a:r>
        </a:p>
      </dgm:t>
    </dgm:pt>
    <dgm:pt modelId="{273B725A-881A-5A48-B4E6-18337F79D8FB}" type="parTrans" cxnId="{BFD6265B-0534-164A-9867-1AAEEE43B114}">
      <dgm:prSet/>
      <dgm:spPr/>
      <dgm:t>
        <a:bodyPr/>
        <a:lstStyle/>
        <a:p>
          <a:endParaRPr lang="en-US" b="0" i="0">
            <a:latin typeface="+mn-lt"/>
            <a:ea typeface="Source Sans Pro" panose="020B0503030403020204" pitchFamily="34" charset="0"/>
          </a:endParaRPr>
        </a:p>
      </dgm:t>
    </dgm:pt>
    <dgm:pt modelId="{E3FB286A-83A7-7C41-96C9-E39B868BDEC5}" type="sibTrans" cxnId="{BFD6265B-0534-164A-9867-1AAEEE43B114}">
      <dgm:prSet/>
      <dgm:spPr/>
      <dgm:t>
        <a:bodyPr/>
        <a:lstStyle/>
        <a:p>
          <a:endParaRPr lang="en-US" b="0" i="0">
            <a:latin typeface="+mn-lt"/>
            <a:ea typeface="Source Sans Pro" panose="020B0503030403020204" pitchFamily="34" charset="0"/>
          </a:endParaRPr>
        </a:p>
      </dgm:t>
    </dgm:pt>
    <dgm:pt modelId="{4B72A0D9-3402-684D-932A-1FB7AD31E9D2}">
      <dgm:prSet phldrT="[Text]" custT="1"/>
      <dgm:spPr/>
      <dgm:t>
        <a:bodyPr/>
        <a:lstStyle/>
        <a:p>
          <a:r>
            <a:rPr lang="en-US" sz="1800" b="0" i="0" dirty="0">
              <a:latin typeface="+mn-lt"/>
              <a:ea typeface="Source Sans Pro" panose="020B0503030403020204" pitchFamily="34" charset="0"/>
            </a:rPr>
            <a:t>1 in 9 is alcoholic, 1 in 43 uses IV drugs</a:t>
          </a:r>
        </a:p>
      </dgm:t>
    </dgm:pt>
    <dgm:pt modelId="{576B045C-3F78-1A41-85DB-2907D5810397}" type="parTrans" cxnId="{AC3B5654-21A6-1340-BF8D-7F998C167CC2}">
      <dgm:prSet/>
      <dgm:spPr/>
      <dgm:t>
        <a:bodyPr/>
        <a:lstStyle/>
        <a:p>
          <a:endParaRPr lang="en-US" b="0" i="0">
            <a:latin typeface="+mn-lt"/>
            <a:ea typeface="Source Sans Pro" panose="020B0503030403020204" pitchFamily="34" charset="0"/>
          </a:endParaRPr>
        </a:p>
      </dgm:t>
    </dgm:pt>
    <dgm:pt modelId="{852566C7-B853-A146-89A7-18315ADAFFD6}" type="sibTrans" cxnId="{AC3B5654-21A6-1340-BF8D-7F998C167CC2}">
      <dgm:prSet/>
      <dgm:spPr/>
      <dgm:t>
        <a:bodyPr/>
        <a:lstStyle/>
        <a:p>
          <a:endParaRPr lang="en-US" b="0" i="0">
            <a:latin typeface="+mn-lt"/>
            <a:ea typeface="Source Sans Pro" panose="020B0503030403020204" pitchFamily="34" charset="0"/>
          </a:endParaRPr>
        </a:p>
      </dgm:t>
    </dgm:pt>
    <dgm:pt modelId="{0C24E9BB-0B65-024F-8BD1-3F24DA9F564F}">
      <dgm:prSet phldrT="[Text]" custT="1"/>
      <dgm:spPr/>
      <dgm:t>
        <a:bodyPr/>
        <a:lstStyle/>
        <a:p>
          <a:pPr>
            <a:spcBef>
              <a:spcPts val="800"/>
            </a:spcBef>
            <a:spcAft>
              <a:spcPts val="0"/>
            </a:spcAft>
          </a:pPr>
          <a:endParaRPr lang="en-US" sz="1400" b="1" i="0" dirty="0">
            <a:latin typeface="+mn-lt"/>
            <a:ea typeface="Source Sans Pro" panose="020B0503030403020204" pitchFamily="34" charset="0"/>
          </a:endParaRPr>
        </a:p>
        <a:p>
          <a:pPr>
            <a:spcBef>
              <a:spcPts val="800"/>
            </a:spcBef>
            <a:spcAft>
              <a:spcPts val="0"/>
            </a:spcAft>
          </a:pPr>
          <a:r>
            <a:rPr lang="en-US" sz="1800" b="1" i="0" dirty="0">
              <a:latin typeface="+mn-lt"/>
              <a:ea typeface="Source Sans Pro" panose="020B0503030403020204" pitchFamily="34" charset="0"/>
            </a:rPr>
            <a:t>4-10 ACEs</a:t>
          </a:r>
        </a:p>
        <a:p>
          <a:pPr>
            <a:spcBef>
              <a:spcPct val="0"/>
            </a:spcBef>
            <a:spcAft>
              <a:spcPct val="35000"/>
            </a:spcAft>
          </a:pPr>
          <a:r>
            <a:rPr lang="en-US" sz="1800" b="1" i="0" dirty="0">
              <a:latin typeface="+mn-lt"/>
              <a:ea typeface="Source Sans Pro" panose="020B0503030403020204" pitchFamily="34" charset="0"/>
            </a:rPr>
            <a:t>16%</a:t>
          </a:r>
        </a:p>
      </dgm:t>
    </dgm:pt>
    <dgm:pt modelId="{0E40E707-3AA8-1741-B7E0-A37998302695}" type="parTrans" cxnId="{BAB5C4F0-B7AD-2C4C-B4ED-D5FD8225492C}">
      <dgm:prSet/>
      <dgm:spPr/>
      <dgm:t>
        <a:bodyPr/>
        <a:lstStyle/>
        <a:p>
          <a:endParaRPr lang="en-US" b="0" i="0">
            <a:latin typeface="+mn-lt"/>
            <a:ea typeface="Source Sans Pro" panose="020B0503030403020204" pitchFamily="34" charset="0"/>
          </a:endParaRPr>
        </a:p>
      </dgm:t>
    </dgm:pt>
    <dgm:pt modelId="{FFDD0F11-4A43-FD41-BF94-6CD82081AECD}" type="sibTrans" cxnId="{BAB5C4F0-B7AD-2C4C-B4ED-D5FD8225492C}">
      <dgm:prSet/>
      <dgm:spPr/>
      <dgm:t>
        <a:bodyPr/>
        <a:lstStyle/>
        <a:p>
          <a:endParaRPr lang="en-US" b="0" i="0">
            <a:latin typeface="+mn-lt"/>
            <a:ea typeface="Source Sans Pro" panose="020B0503030403020204" pitchFamily="34" charset="0"/>
          </a:endParaRPr>
        </a:p>
      </dgm:t>
    </dgm:pt>
    <dgm:pt modelId="{14E419FE-9010-6F4A-B658-EFFE62334C73}">
      <dgm:prSet phldrT="[Text]" custT="1"/>
      <dgm:spPr/>
      <dgm:t>
        <a:bodyPr/>
        <a:lstStyle/>
        <a:p>
          <a:r>
            <a:rPr lang="en-US" sz="1800" b="0" i="0" dirty="0">
              <a:latin typeface="+mn-lt"/>
              <a:ea typeface="Source Sans Pro" panose="020B0503030403020204" pitchFamily="34" charset="0"/>
            </a:rPr>
            <a:t>With 7+ ACEs, 1 in 6 smokes, 1 in 6 has heart disease</a:t>
          </a:r>
        </a:p>
      </dgm:t>
      <dgm:extLst>
        <a:ext uri="{E40237B7-FDA0-4F09-8148-C483321AD2D9}">
          <dgm14:cNvPr xmlns:dgm14="http://schemas.microsoft.com/office/drawing/2010/diagram" id="0" name="" descr="Graphic demonstrating increase in chronic disease, including substance use, with an increased number of ACEs.  33% of population has no ACEs and among this group 1 in 480 uses IV drugs. With 7 or more ACEs that figure jumps to 1 in 30"/>
        </a:ext>
      </dgm:extLst>
    </dgm:pt>
    <dgm:pt modelId="{25E96870-A1F8-7C49-8AB5-8846FDB27B3F}" type="parTrans" cxnId="{89EADEE8-2582-EC44-9B5A-FDB15619A5C2}">
      <dgm:prSet/>
      <dgm:spPr/>
      <dgm:t>
        <a:bodyPr/>
        <a:lstStyle/>
        <a:p>
          <a:endParaRPr lang="en-US" b="0" i="0">
            <a:latin typeface="+mn-lt"/>
            <a:ea typeface="Source Sans Pro" panose="020B0503030403020204" pitchFamily="34" charset="0"/>
          </a:endParaRPr>
        </a:p>
      </dgm:t>
    </dgm:pt>
    <dgm:pt modelId="{096533EB-7187-6C4B-8A60-13B0F2E58961}" type="sibTrans" cxnId="{89EADEE8-2582-EC44-9B5A-FDB15619A5C2}">
      <dgm:prSet/>
      <dgm:spPr/>
      <dgm:t>
        <a:bodyPr/>
        <a:lstStyle/>
        <a:p>
          <a:endParaRPr lang="en-US" b="0" i="0">
            <a:latin typeface="+mn-lt"/>
            <a:ea typeface="Source Sans Pro" panose="020B0503030403020204" pitchFamily="34" charset="0"/>
          </a:endParaRPr>
        </a:p>
      </dgm:t>
    </dgm:pt>
    <dgm:pt modelId="{8A718A61-7D32-FA49-9018-7E2556061904}">
      <dgm:prSet phldrT="[Text]" custT="1"/>
      <dgm:spPr/>
      <dgm:t>
        <a:bodyPr/>
        <a:lstStyle/>
        <a:p>
          <a:r>
            <a:rPr lang="en-US" sz="1800" b="0" i="0" dirty="0">
              <a:latin typeface="+mn-lt"/>
              <a:ea typeface="Source Sans Pro" panose="020B0503030403020204" pitchFamily="34" charset="0"/>
            </a:rPr>
            <a:t>1 in 6 is alcoholic, 1 in 30 uses IV drugs</a:t>
          </a:r>
        </a:p>
      </dgm:t>
    </dgm:pt>
    <dgm:pt modelId="{84B401A5-D735-B446-BA3B-D7FFDB4FDCF5}" type="parTrans" cxnId="{184EB0FF-DD22-1D4F-AFEA-FA1502D48EF3}">
      <dgm:prSet/>
      <dgm:spPr/>
      <dgm:t>
        <a:bodyPr/>
        <a:lstStyle/>
        <a:p>
          <a:endParaRPr lang="en-US" b="0" i="0">
            <a:latin typeface="+mn-lt"/>
            <a:ea typeface="Source Sans Pro" panose="020B0503030403020204" pitchFamily="34" charset="0"/>
          </a:endParaRPr>
        </a:p>
      </dgm:t>
    </dgm:pt>
    <dgm:pt modelId="{6D67C226-A792-3449-B837-6AD9001F3C52}" type="sibTrans" cxnId="{184EB0FF-DD22-1D4F-AFEA-FA1502D48EF3}">
      <dgm:prSet/>
      <dgm:spPr/>
      <dgm:t>
        <a:bodyPr/>
        <a:lstStyle/>
        <a:p>
          <a:endParaRPr lang="en-US" b="0" i="0">
            <a:latin typeface="+mn-lt"/>
            <a:ea typeface="Source Sans Pro" panose="020B0503030403020204" pitchFamily="34" charset="0"/>
          </a:endParaRPr>
        </a:p>
      </dgm:t>
    </dgm:pt>
    <dgm:pt modelId="{0EE9F3CC-4343-F347-9C68-79979A83A6A1}">
      <dgm:prSet phldrT="[Text]" custT="1"/>
      <dgm:spPr/>
      <dgm:t>
        <a:bodyPr/>
        <a:lstStyle/>
        <a:p>
          <a:r>
            <a:rPr lang="en-US" sz="1800" b="0" i="0" dirty="0">
              <a:latin typeface="+mn-lt"/>
              <a:ea typeface="Source Sans Pro" panose="020B0503030403020204" pitchFamily="34" charset="0"/>
            </a:rPr>
            <a:t>1 in 69 is alcoholic;   1 in 480 uses IV drugs</a:t>
          </a:r>
        </a:p>
      </dgm:t>
    </dgm:pt>
    <dgm:pt modelId="{9AC0DCF0-13B5-C944-B84D-3DD4A1020ED0}" type="parTrans" cxnId="{C8B6D0A3-025D-D14A-AD50-68CCACBC4782}">
      <dgm:prSet/>
      <dgm:spPr/>
      <dgm:t>
        <a:bodyPr/>
        <a:lstStyle/>
        <a:p>
          <a:endParaRPr lang="en-US" b="0" i="0">
            <a:latin typeface="+mn-lt"/>
            <a:ea typeface="Source Sans Pro" panose="020B0503030403020204" pitchFamily="34" charset="0"/>
          </a:endParaRPr>
        </a:p>
      </dgm:t>
    </dgm:pt>
    <dgm:pt modelId="{957548AD-F874-AA48-9DAB-41792421E379}" type="sibTrans" cxnId="{C8B6D0A3-025D-D14A-AD50-68CCACBC4782}">
      <dgm:prSet/>
      <dgm:spPr/>
      <dgm:t>
        <a:bodyPr/>
        <a:lstStyle/>
        <a:p>
          <a:endParaRPr lang="en-US" b="0" i="0">
            <a:latin typeface="+mn-lt"/>
            <a:ea typeface="Source Sans Pro" panose="020B0503030403020204" pitchFamily="34" charset="0"/>
          </a:endParaRPr>
        </a:p>
      </dgm:t>
    </dgm:pt>
    <dgm:pt modelId="{7100CA96-5F56-8A43-B03B-798C336D3D13}">
      <dgm:prSet phldrT="[Text]" custT="1"/>
      <dgm:spPr/>
      <dgm:t>
        <a:bodyPr/>
        <a:lstStyle/>
        <a:p>
          <a:r>
            <a:rPr lang="en-US" sz="1800" b="0" i="0" dirty="0">
              <a:latin typeface="+mn-lt"/>
              <a:ea typeface="Source Sans Pro" panose="020B0503030403020204" pitchFamily="34" charset="0"/>
            </a:rPr>
            <a:t>1 in 10 has attempted suicide</a:t>
          </a:r>
        </a:p>
      </dgm:t>
    </dgm:pt>
    <dgm:pt modelId="{8FB03CCE-3A24-8E40-811A-D3645E7EA9D7}" type="parTrans" cxnId="{E69BECB7-5E7E-D544-A21E-17FFC7A2A915}">
      <dgm:prSet/>
      <dgm:spPr/>
      <dgm:t>
        <a:bodyPr/>
        <a:lstStyle/>
        <a:p>
          <a:endParaRPr lang="en-US" b="0" i="0">
            <a:latin typeface="+mn-lt"/>
            <a:ea typeface="Source Sans Pro" panose="020B0503030403020204" pitchFamily="34" charset="0"/>
          </a:endParaRPr>
        </a:p>
      </dgm:t>
    </dgm:pt>
    <dgm:pt modelId="{FF7936C9-C598-1C4B-9B86-A1D511032FE4}" type="sibTrans" cxnId="{E69BECB7-5E7E-D544-A21E-17FFC7A2A915}">
      <dgm:prSet/>
      <dgm:spPr/>
      <dgm:t>
        <a:bodyPr/>
        <a:lstStyle/>
        <a:p>
          <a:endParaRPr lang="en-US" b="0" i="0">
            <a:latin typeface="+mn-lt"/>
            <a:ea typeface="Source Sans Pro" panose="020B0503030403020204" pitchFamily="34" charset="0"/>
          </a:endParaRPr>
        </a:p>
      </dgm:t>
    </dgm:pt>
    <dgm:pt modelId="{69303055-C0B2-814E-AFD2-059FC74395AB}">
      <dgm:prSet phldrT="[Text]" custT="1"/>
      <dgm:spPr/>
      <dgm:t>
        <a:bodyPr/>
        <a:lstStyle/>
        <a:p>
          <a:r>
            <a:rPr lang="en-US" sz="1800" b="0" i="0" dirty="0">
              <a:latin typeface="+mn-lt"/>
              <a:ea typeface="Source Sans Pro" panose="020B0503030403020204" pitchFamily="34" charset="0"/>
            </a:rPr>
            <a:t>1 in 5 has attempted suicide</a:t>
          </a:r>
        </a:p>
      </dgm:t>
    </dgm:pt>
    <dgm:pt modelId="{4C4AA17F-3CEA-4849-8366-37E6C8849387}" type="parTrans" cxnId="{09B7C971-3FE3-E64B-8897-7B82BE7640D5}">
      <dgm:prSet/>
      <dgm:spPr/>
      <dgm:t>
        <a:bodyPr/>
        <a:lstStyle/>
        <a:p>
          <a:endParaRPr lang="en-US" b="0" i="0">
            <a:latin typeface="+mn-lt"/>
            <a:ea typeface="Source Sans Pro" panose="020B0503030403020204" pitchFamily="34" charset="0"/>
          </a:endParaRPr>
        </a:p>
      </dgm:t>
    </dgm:pt>
    <dgm:pt modelId="{3F7A1AEE-9076-C344-BE21-559E6A9774F1}" type="sibTrans" cxnId="{09B7C971-3FE3-E64B-8897-7B82BE7640D5}">
      <dgm:prSet/>
      <dgm:spPr/>
      <dgm:t>
        <a:bodyPr/>
        <a:lstStyle/>
        <a:p>
          <a:endParaRPr lang="en-US" b="0" i="0">
            <a:latin typeface="+mn-lt"/>
            <a:ea typeface="Source Sans Pro" panose="020B0503030403020204" pitchFamily="34" charset="0"/>
          </a:endParaRPr>
        </a:p>
      </dgm:t>
    </dgm:pt>
    <dgm:pt modelId="{C9524030-D7A8-234E-BB28-7AB28BC42ECF}" type="pres">
      <dgm:prSet presAssocID="{35D03CED-CED3-6A42-A614-6B603CA13A8F}" presName="linearFlow" presStyleCnt="0">
        <dgm:presLayoutVars>
          <dgm:dir/>
          <dgm:animLvl val="lvl"/>
          <dgm:resizeHandles val="exact"/>
        </dgm:presLayoutVars>
      </dgm:prSet>
      <dgm:spPr/>
    </dgm:pt>
    <dgm:pt modelId="{24796A07-6970-894F-9DA6-70F7CAC776EE}" type="pres">
      <dgm:prSet presAssocID="{1F90AA5C-72CC-D846-9782-FE54A53C1090}" presName="composite" presStyleCnt="0"/>
      <dgm:spPr/>
    </dgm:pt>
    <dgm:pt modelId="{966DEE9E-3BF9-FF41-9185-4E71C6BE6BA1}" type="pres">
      <dgm:prSet presAssocID="{1F90AA5C-72CC-D846-9782-FE54A53C1090}" presName="parentText" presStyleLbl="alignNode1" presStyleIdx="0" presStyleCnt="3" custLinFactNeighborY="532">
        <dgm:presLayoutVars>
          <dgm:chMax val="1"/>
          <dgm:bulletEnabled val="1"/>
        </dgm:presLayoutVars>
      </dgm:prSet>
      <dgm:spPr/>
    </dgm:pt>
    <dgm:pt modelId="{DDBB5095-B0E0-2945-8902-7073463BD58F}" type="pres">
      <dgm:prSet presAssocID="{1F90AA5C-72CC-D846-9782-FE54A53C1090}" presName="descendantText" presStyleLbl="alignAcc1" presStyleIdx="0" presStyleCnt="3" custScaleY="143490" custLinFactNeighborY="17069">
        <dgm:presLayoutVars>
          <dgm:bulletEnabled val="1"/>
        </dgm:presLayoutVars>
      </dgm:prSet>
      <dgm:spPr/>
    </dgm:pt>
    <dgm:pt modelId="{E843DEE4-D671-A04C-A2DD-132DC5559AF8}" type="pres">
      <dgm:prSet presAssocID="{528B881C-E767-A145-8A56-BD2313119838}" presName="sp" presStyleCnt="0"/>
      <dgm:spPr/>
    </dgm:pt>
    <dgm:pt modelId="{B6404F9B-67C0-5644-AAAE-911B6BF0EB52}" type="pres">
      <dgm:prSet presAssocID="{42992C86-C686-174F-9407-FABFD73148F4}" presName="composite" presStyleCnt="0"/>
      <dgm:spPr/>
    </dgm:pt>
    <dgm:pt modelId="{A8CF3F06-1F8C-7C4F-93C9-51EAD605464E}" type="pres">
      <dgm:prSet presAssocID="{42992C86-C686-174F-9407-FABFD73148F4}" presName="parentText" presStyleLbl="alignNode1" presStyleIdx="1" presStyleCnt="3">
        <dgm:presLayoutVars>
          <dgm:chMax val="1"/>
          <dgm:bulletEnabled val="1"/>
        </dgm:presLayoutVars>
      </dgm:prSet>
      <dgm:spPr/>
    </dgm:pt>
    <dgm:pt modelId="{2AE36F6C-8525-FB4D-A9AA-5045B8DBE878}" type="pres">
      <dgm:prSet presAssocID="{42992C86-C686-174F-9407-FABFD73148F4}" presName="descendantText" presStyleLbl="alignAcc1" presStyleIdx="1" presStyleCnt="3" custScaleY="153253" custLinFactNeighborY="21781">
        <dgm:presLayoutVars>
          <dgm:bulletEnabled val="1"/>
        </dgm:presLayoutVars>
      </dgm:prSet>
      <dgm:spPr/>
    </dgm:pt>
    <dgm:pt modelId="{7DCB2CDD-C288-694E-AC97-655728AE1259}" type="pres">
      <dgm:prSet presAssocID="{2C0D4228-6EC6-3C48-84C8-B3B0392C4232}" presName="sp" presStyleCnt="0"/>
      <dgm:spPr/>
    </dgm:pt>
    <dgm:pt modelId="{C727AE6A-110D-F147-BEF4-818D248A743A}" type="pres">
      <dgm:prSet presAssocID="{0C24E9BB-0B65-024F-8BD1-3F24DA9F564F}" presName="composite" presStyleCnt="0"/>
      <dgm:spPr/>
    </dgm:pt>
    <dgm:pt modelId="{BEF2E485-3C14-8543-8715-BBB51B7971A6}" type="pres">
      <dgm:prSet presAssocID="{0C24E9BB-0B65-024F-8BD1-3F24DA9F564F}" presName="parentText" presStyleLbl="alignNode1" presStyleIdx="2" presStyleCnt="3" custLinFactNeighborY="3639">
        <dgm:presLayoutVars>
          <dgm:chMax val="1"/>
          <dgm:bulletEnabled val="1"/>
        </dgm:presLayoutVars>
      </dgm:prSet>
      <dgm:spPr/>
    </dgm:pt>
    <dgm:pt modelId="{EAE5E694-1803-8B4A-A503-599092458BA3}" type="pres">
      <dgm:prSet presAssocID="{0C24E9BB-0B65-024F-8BD1-3F24DA9F564F}" presName="descendantText" presStyleLbl="alignAcc1" presStyleIdx="2" presStyleCnt="3" custScaleX="99453" custScaleY="151772" custLinFactNeighborX="273" custLinFactNeighborY="21550">
        <dgm:presLayoutVars>
          <dgm:bulletEnabled val="1"/>
        </dgm:presLayoutVars>
      </dgm:prSet>
      <dgm:spPr/>
    </dgm:pt>
  </dgm:ptLst>
  <dgm:cxnLst>
    <dgm:cxn modelId="{A8E6A514-9690-E54A-B4A7-9B3558E4BBD0}" srcId="{35D03CED-CED3-6A42-A614-6B603CA13A8F}" destId="{42992C86-C686-174F-9407-FABFD73148F4}" srcOrd="1" destOrd="0" parTransId="{8EF9E7C4-6B15-8043-8C51-769EEC53475D}" sibTransId="{2C0D4228-6EC6-3C48-84C8-B3B0392C4232}"/>
    <dgm:cxn modelId="{4AC2E918-73C5-674F-BDAB-76CA9226C2FC}" type="presOf" srcId="{4B72A0D9-3402-684D-932A-1FB7AD31E9D2}" destId="{2AE36F6C-8525-FB4D-A9AA-5045B8DBE878}" srcOrd="0" destOrd="1" presId="urn:microsoft.com/office/officeart/2005/8/layout/chevron2"/>
    <dgm:cxn modelId="{AB39C12B-1A7B-724B-8541-F1EFD2683242}" type="presOf" srcId="{69303055-C0B2-814E-AFD2-059FC74395AB}" destId="{EAE5E694-1803-8B4A-A503-599092458BA3}" srcOrd="0" destOrd="2" presId="urn:microsoft.com/office/officeart/2005/8/layout/chevron2"/>
    <dgm:cxn modelId="{C2D7422C-385D-7349-A947-C91F913C073C}" type="presOf" srcId="{42992C86-C686-174F-9407-FABFD73148F4}" destId="{A8CF3F06-1F8C-7C4F-93C9-51EAD605464E}" srcOrd="0" destOrd="0" presId="urn:microsoft.com/office/officeart/2005/8/layout/chevron2"/>
    <dgm:cxn modelId="{BFD6265B-0534-164A-9867-1AAEEE43B114}" srcId="{42992C86-C686-174F-9407-FABFD73148F4}" destId="{B0E0D268-0238-2344-9F18-CF1E47B490F7}" srcOrd="0" destOrd="0" parTransId="{273B725A-881A-5A48-B4E6-18337F79D8FB}" sibTransId="{E3FB286A-83A7-7C41-96C9-E39B868BDEC5}"/>
    <dgm:cxn modelId="{E6CB7941-5DDA-F44F-B61E-A26C12FD87E2}" type="presOf" srcId="{1F90AA5C-72CC-D846-9782-FE54A53C1090}" destId="{966DEE9E-3BF9-FF41-9185-4E71C6BE6BA1}" srcOrd="0" destOrd="0" presId="urn:microsoft.com/office/officeart/2005/8/layout/chevron2"/>
    <dgm:cxn modelId="{89EB1E42-FC21-7746-B2FF-B581FCF635D0}" type="presOf" srcId="{7100CA96-5F56-8A43-B03B-798C336D3D13}" destId="{2AE36F6C-8525-FB4D-A9AA-5045B8DBE878}" srcOrd="0" destOrd="2" presId="urn:microsoft.com/office/officeart/2005/8/layout/chevron2"/>
    <dgm:cxn modelId="{C5471C43-67DB-154C-A9DC-24591D19EC9E}" type="presOf" srcId="{35D03CED-CED3-6A42-A614-6B603CA13A8F}" destId="{C9524030-D7A8-234E-BB28-7AB28BC42ECF}" srcOrd="0" destOrd="0" presId="urn:microsoft.com/office/officeart/2005/8/layout/chevron2"/>
    <dgm:cxn modelId="{09B7C971-3FE3-E64B-8897-7B82BE7640D5}" srcId="{0C24E9BB-0B65-024F-8BD1-3F24DA9F564F}" destId="{69303055-C0B2-814E-AFD2-059FC74395AB}" srcOrd="2" destOrd="0" parTransId="{4C4AA17F-3CEA-4849-8366-37E6C8849387}" sibTransId="{3F7A1AEE-9076-C344-BE21-559E6A9774F1}"/>
    <dgm:cxn modelId="{AC3B5654-21A6-1340-BF8D-7F998C167CC2}" srcId="{42992C86-C686-174F-9407-FABFD73148F4}" destId="{4B72A0D9-3402-684D-932A-1FB7AD31E9D2}" srcOrd="1" destOrd="0" parTransId="{576B045C-3F78-1A41-85DB-2907D5810397}" sibTransId="{852566C7-B853-A146-89A7-18315ADAFFD6}"/>
    <dgm:cxn modelId="{EF88E780-7421-DA42-9594-AE0BF4E8472F}" type="presOf" srcId="{0EE9F3CC-4343-F347-9C68-79979A83A6A1}" destId="{DDBB5095-B0E0-2945-8902-7073463BD58F}" srcOrd="0" destOrd="1" presId="urn:microsoft.com/office/officeart/2005/8/layout/chevron2"/>
    <dgm:cxn modelId="{E9F57A81-D2F9-7E46-BEBA-477426196470}" type="presOf" srcId="{1FED28CC-5BB6-1D46-9AA2-BFAD5B297D4D}" destId="{DDBB5095-B0E0-2945-8902-7073463BD58F}" srcOrd="0" destOrd="2" presId="urn:microsoft.com/office/officeart/2005/8/layout/chevron2"/>
    <dgm:cxn modelId="{4D455083-065C-ED40-8D42-691A047769F9}" type="presOf" srcId="{8A718A61-7D32-FA49-9018-7E2556061904}" destId="{EAE5E694-1803-8B4A-A503-599092458BA3}" srcOrd="0" destOrd="1" presId="urn:microsoft.com/office/officeart/2005/8/layout/chevron2"/>
    <dgm:cxn modelId="{7DA8A498-15E2-C247-BBD6-BDEAEFA209D6}" srcId="{35D03CED-CED3-6A42-A614-6B603CA13A8F}" destId="{1F90AA5C-72CC-D846-9782-FE54A53C1090}" srcOrd="0" destOrd="0" parTransId="{25058982-6C2F-F34E-B65B-B2EFB9AE2501}" sibTransId="{528B881C-E767-A145-8A56-BD2313119838}"/>
    <dgm:cxn modelId="{C8B6D0A3-025D-D14A-AD50-68CCACBC4782}" srcId="{1F90AA5C-72CC-D846-9782-FE54A53C1090}" destId="{0EE9F3CC-4343-F347-9C68-79979A83A6A1}" srcOrd="1" destOrd="0" parTransId="{9AC0DCF0-13B5-C944-B84D-3DD4A1020ED0}" sibTransId="{957548AD-F874-AA48-9DAB-41792421E379}"/>
    <dgm:cxn modelId="{19F547A6-0236-704B-AAF4-03B6FEA36A2E}" srcId="{1F90AA5C-72CC-D846-9782-FE54A53C1090}" destId="{1FED28CC-5BB6-1D46-9AA2-BFAD5B297D4D}" srcOrd="2" destOrd="0" parTransId="{7223FF37-21F9-F84A-9904-5503CB6A9690}" sibTransId="{AB83C1FF-7268-EE4D-BA8F-D08B33214702}"/>
    <dgm:cxn modelId="{5ACE97B6-0DE6-8F4A-8A45-D61E5E3B154E}" srcId="{1F90AA5C-72CC-D846-9782-FE54A53C1090}" destId="{F8E4CB21-2B05-5246-A67B-419E0B99653D}" srcOrd="0" destOrd="0" parTransId="{773249DD-BE27-8649-8DB7-425E4F935FE4}" sibTransId="{85217D31-395D-EF48-8EC7-37092164AA4B}"/>
    <dgm:cxn modelId="{E69BECB7-5E7E-D544-A21E-17FFC7A2A915}" srcId="{42992C86-C686-174F-9407-FABFD73148F4}" destId="{7100CA96-5F56-8A43-B03B-798C336D3D13}" srcOrd="2" destOrd="0" parTransId="{8FB03CCE-3A24-8E40-811A-D3645E7EA9D7}" sibTransId="{FF7936C9-C598-1C4B-9B86-A1D511032FE4}"/>
    <dgm:cxn modelId="{99FEC2DE-A5CC-284A-94F2-B78C7132A092}" type="presOf" srcId="{0C24E9BB-0B65-024F-8BD1-3F24DA9F564F}" destId="{BEF2E485-3C14-8543-8715-BBB51B7971A6}" srcOrd="0" destOrd="0" presId="urn:microsoft.com/office/officeart/2005/8/layout/chevron2"/>
    <dgm:cxn modelId="{89EADEE8-2582-EC44-9B5A-FDB15619A5C2}" srcId="{0C24E9BB-0B65-024F-8BD1-3F24DA9F564F}" destId="{14E419FE-9010-6F4A-B658-EFFE62334C73}" srcOrd="0" destOrd="0" parTransId="{25E96870-A1F8-7C49-8AB5-8846FDB27B3F}" sibTransId="{096533EB-7187-6C4B-8A60-13B0F2E58961}"/>
    <dgm:cxn modelId="{CD901AEF-49C9-E040-911E-6B5D9CE71A7D}" type="presOf" srcId="{B0E0D268-0238-2344-9F18-CF1E47B490F7}" destId="{2AE36F6C-8525-FB4D-A9AA-5045B8DBE878}" srcOrd="0" destOrd="0" presId="urn:microsoft.com/office/officeart/2005/8/layout/chevron2"/>
    <dgm:cxn modelId="{8D4A54F0-E97C-8640-9966-9F969EBBD450}" type="presOf" srcId="{14E419FE-9010-6F4A-B658-EFFE62334C73}" destId="{EAE5E694-1803-8B4A-A503-599092458BA3}" srcOrd="0" destOrd="0" presId="urn:microsoft.com/office/officeart/2005/8/layout/chevron2"/>
    <dgm:cxn modelId="{BAB5C4F0-B7AD-2C4C-B4ED-D5FD8225492C}" srcId="{35D03CED-CED3-6A42-A614-6B603CA13A8F}" destId="{0C24E9BB-0B65-024F-8BD1-3F24DA9F564F}" srcOrd="2" destOrd="0" parTransId="{0E40E707-3AA8-1741-B7E0-A37998302695}" sibTransId="{FFDD0F11-4A43-FD41-BF94-6CD82081AECD}"/>
    <dgm:cxn modelId="{58A184F9-A597-5744-8EEE-904DB6CA5F20}" type="presOf" srcId="{F8E4CB21-2B05-5246-A67B-419E0B99653D}" destId="{DDBB5095-B0E0-2945-8902-7073463BD58F}" srcOrd="0" destOrd="0" presId="urn:microsoft.com/office/officeart/2005/8/layout/chevron2"/>
    <dgm:cxn modelId="{184EB0FF-DD22-1D4F-AFEA-FA1502D48EF3}" srcId="{0C24E9BB-0B65-024F-8BD1-3F24DA9F564F}" destId="{8A718A61-7D32-FA49-9018-7E2556061904}" srcOrd="1" destOrd="0" parTransId="{84B401A5-D735-B446-BA3B-D7FFDB4FDCF5}" sibTransId="{6D67C226-A792-3449-B837-6AD9001F3C52}"/>
    <dgm:cxn modelId="{3078133D-AD7E-0642-AABB-0EADBFD0FC1E}" type="presParOf" srcId="{C9524030-D7A8-234E-BB28-7AB28BC42ECF}" destId="{24796A07-6970-894F-9DA6-70F7CAC776EE}" srcOrd="0" destOrd="0" presId="urn:microsoft.com/office/officeart/2005/8/layout/chevron2"/>
    <dgm:cxn modelId="{BFE1335C-262C-214F-8F6D-AD4FE916BA64}" type="presParOf" srcId="{24796A07-6970-894F-9DA6-70F7CAC776EE}" destId="{966DEE9E-3BF9-FF41-9185-4E71C6BE6BA1}" srcOrd="0" destOrd="0" presId="urn:microsoft.com/office/officeart/2005/8/layout/chevron2"/>
    <dgm:cxn modelId="{17C0A567-C4D6-0F46-A9B2-ACAA1DA1C4A8}" type="presParOf" srcId="{24796A07-6970-894F-9DA6-70F7CAC776EE}" destId="{DDBB5095-B0E0-2945-8902-7073463BD58F}" srcOrd="1" destOrd="0" presId="urn:microsoft.com/office/officeart/2005/8/layout/chevron2"/>
    <dgm:cxn modelId="{D1C04D8B-6A3F-AD40-B095-6E07A0D2EB9C}" type="presParOf" srcId="{C9524030-D7A8-234E-BB28-7AB28BC42ECF}" destId="{E843DEE4-D671-A04C-A2DD-132DC5559AF8}" srcOrd="1" destOrd="0" presId="urn:microsoft.com/office/officeart/2005/8/layout/chevron2"/>
    <dgm:cxn modelId="{6EA964C7-C756-3844-8A83-6EE4F40656CA}" type="presParOf" srcId="{C9524030-D7A8-234E-BB28-7AB28BC42ECF}" destId="{B6404F9B-67C0-5644-AAAE-911B6BF0EB52}" srcOrd="2" destOrd="0" presId="urn:microsoft.com/office/officeart/2005/8/layout/chevron2"/>
    <dgm:cxn modelId="{076ACC4E-4FD5-2E4B-9B84-E0D12CCA03A2}" type="presParOf" srcId="{B6404F9B-67C0-5644-AAAE-911B6BF0EB52}" destId="{A8CF3F06-1F8C-7C4F-93C9-51EAD605464E}" srcOrd="0" destOrd="0" presId="urn:microsoft.com/office/officeart/2005/8/layout/chevron2"/>
    <dgm:cxn modelId="{57A87B15-D971-2F41-9598-8CF988DB07C4}" type="presParOf" srcId="{B6404F9B-67C0-5644-AAAE-911B6BF0EB52}" destId="{2AE36F6C-8525-FB4D-A9AA-5045B8DBE878}" srcOrd="1" destOrd="0" presId="urn:microsoft.com/office/officeart/2005/8/layout/chevron2"/>
    <dgm:cxn modelId="{F11236FE-3F06-F541-8674-9D3CA887EDF7}" type="presParOf" srcId="{C9524030-D7A8-234E-BB28-7AB28BC42ECF}" destId="{7DCB2CDD-C288-694E-AC97-655728AE1259}" srcOrd="3" destOrd="0" presId="urn:microsoft.com/office/officeart/2005/8/layout/chevron2"/>
    <dgm:cxn modelId="{FFDA7C0D-66F5-3146-BA44-91C7B98E46FE}" type="presParOf" srcId="{C9524030-D7A8-234E-BB28-7AB28BC42ECF}" destId="{C727AE6A-110D-F147-BEF4-818D248A743A}" srcOrd="4" destOrd="0" presId="urn:microsoft.com/office/officeart/2005/8/layout/chevron2"/>
    <dgm:cxn modelId="{602B0AB5-F1A7-D044-849A-C6DD3C2CF233}" type="presParOf" srcId="{C727AE6A-110D-F147-BEF4-818D248A743A}" destId="{BEF2E485-3C14-8543-8715-BBB51B7971A6}" srcOrd="0" destOrd="0" presId="urn:microsoft.com/office/officeart/2005/8/layout/chevron2"/>
    <dgm:cxn modelId="{FD7FCA0B-A7BB-1F4B-A363-292878F3247E}" type="presParOf" srcId="{C727AE6A-110D-F147-BEF4-818D248A743A}" destId="{EAE5E694-1803-8B4A-A503-599092458BA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1B67DE-D71C-49C2-A543-62D32EB7F818}">
      <dsp:nvSpPr>
        <dsp:cNvPr id="0" name=""/>
        <dsp:cNvSpPr/>
      </dsp:nvSpPr>
      <dsp:spPr>
        <a:xfrm>
          <a:off x="9136" y="684227"/>
          <a:ext cx="3615664" cy="1084699"/>
        </a:xfrm>
        <a:prstGeom prst="chevron">
          <a:avLst>
            <a:gd name="adj" fmla="val 3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33930" tIns="133930" rIns="133930" bIns="133930" numCol="1" spcCol="1270" anchor="ctr" anchorCtr="0">
          <a:noAutofit/>
        </a:bodyPr>
        <a:lstStyle/>
        <a:p>
          <a:pPr marL="0" lvl="0" indent="0" algn="ctr" defTabSz="1244600">
            <a:lnSpc>
              <a:spcPct val="90000"/>
            </a:lnSpc>
            <a:spcBef>
              <a:spcPct val="0"/>
            </a:spcBef>
            <a:spcAft>
              <a:spcPct val="35000"/>
            </a:spcAft>
            <a:buNone/>
          </a:pPr>
          <a:r>
            <a:rPr lang="en-US" sz="2800" b="0" i="0" kern="1200" dirty="0">
              <a:latin typeface="Avenir Medium" panose="02000503020000020003" pitchFamily="2" charset="0"/>
              <a:ea typeface="Source Sans Pro" panose="020B0503030403020204" pitchFamily="34" charset="0"/>
            </a:rPr>
            <a:t>Recognize</a:t>
          </a:r>
        </a:p>
      </dsp:txBody>
      <dsp:txXfrm>
        <a:off x="334546" y="684227"/>
        <a:ext cx="2964844" cy="1084699"/>
      </dsp:txXfrm>
    </dsp:sp>
    <dsp:sp modelId="{03B0FC43-C2F0-4149-A7EC-65DE0DC3A89A}">
      <dsp:nvSpPr>
        <dsp:cNvPr id="0" name=""/>
        <dsp:cNvSpPr/>
      </dsp:nvSpPr>
      <dsp:spPr>
        <a:xfrm>
          <a:off x="9136" y="1768926"/>
          <a:ext cx="3290254" cy="1935965"/>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0003" tIns="260003" rIns="260003" bIns="520006" numCol="1" spcCol="1270" anchor="t" anchorCtr="0">
          <a:noAutofit/>
        </a:bodyPr>
        <a:lstStyle/>
        <a:p>
          <a:pPr marL="0" lvl="0" indent="0" algn="l" defTabSz="889000">
            <a:lnSpc>
              <a:spcPct val="90000"/>
            </a:lnSpc>
            <a:spcBef>
              <a:spcPct val="0"/>
            </a:spcBef>
            <a:spcAft>
              <a:spcPct val="35000"/>
            </a:spcAft>
            <a:buNone/>
          </a:pPr>
          <a:r>
            <a:rPr lang="en-US" sz="2000" b="0" i="0" kern="1200">
              <a:latin typeface="Avenir Medium" panose="02000503020000020003" pitchFamily="2" charset="0"/>
              <a:ea typeface="Source Sans Pro" panose="020B0503030403020204" pitchFamily="34" charset="0"/>
            </a:rPr>
            <a:t>Recognize addiction as a chronic brain disease</a:t>
          </a:r>
        </a:p>
      </dsp:txBody>
      <dsp:txXfrm>
        <a:off x="9136" y="1768926"/>
        <a:ext cx="3290254" cy="1935965"/>
      </dsp:txXfrm>
    </dsp:sp>
    <dsp:sp modelId="{44183092-6058-4851-9480-C3836035EEAE}">
      <dsp:nvSpPr>
        <dsp:cNvPr id="0" name=""/>
        <dsp:cNvSpPr/>
      </dsp:nvSpPr>
      <dsp:spPr>
        <a:xfrm>
          <a:off x="3571063" y="684227"/>
          <a:ext cx="3615664" cy="1084699"/>
        </a:xfrm>
        <a:prstGeom prst="chevron">
          <a:avLst>
            <a:gd name="adj" fmla="val 3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33930" tIns="133930" rIns="133930" bIns="133930" numCol="1" spcCol="1270" anchor="ctr" anchorCtr="0">
          <a:noAutofit/>
        </a:bodyPr>
        <a:lstStyle/>
        <a:p>
          <a:pPr marL="0" lvl="0" indent="0" algn="ctr" defTabSz="1244600">
            <a:lnSpc>
              <a:spcPct val="90000"/>
            </a:lnSpc>
            <a:spcBef>
              <a:spcPct val="0"/>
            </a:spcBef>
            <a:spcAft>
              <a:spcPct val="35000"/>
            </a:spcAft>
            <a:buNone/>
          </a:pPr>
          <a:r>
            <a:rPr lang="en-US" sz="2800" b="0" i="0" kern="1200" dirty="0">
              <a:latin typeface="Avenir Medium" panose="02000503020000020003" pitchFamily="2" charset="0"/>
              <a:ea typeface="Source Sans Pro" panose="020B0503030403020204" pitchFamily="34" charset="0"/>
            </a:rPr>
            <a:t>Understand</a:t>
          </a:r>
        </a:p>
      </dsp:txBody>
      <dsp:txXfrm>
        <a:off x="3896473" y="684227"/>
        <a:ext cx="2964844" cy="1084699"/>
      </dsp:txXfrm>
    </dsp:sp>
    <dsp:sp modelId="{668151E1-A6AA-47E7-863D-21F46508D9B9}">
      <dsp:nvSpPr>
        <dsp:cNvPr id="0" name=""/>
        <dsp:cNvSpPr/>
      </dsp:nvSpPr>
      <dsp:spPr>
        <a:xfrm>
          <a:off x="3571063" y="1768926"/>
          <a:ext cx="3290254" cy="1935965"/>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0003" tIns="260003" rIns="260003" bIns="520006" numCol="1" spcCol="1270" anchor="t" anchorCtr="0">
          <a:noAutofit/>
        </a:bodyPr>
        <a:lstStyle/>
        <a:p>
          <a:pPr marL="0" lvl="0" indent="0" algn="l" defTabSz="889000">
            <a:lnSpc>
              <a:spcPct val="90000"/>
            </a:lnSpc>
            <a:spcBef>
              <a:spcPct val="0"/>
            </a:spcBef>
            <a:spcAft>
              <a:spcPct val="35000"/>
            </a:spcAft>
            <a:buNone/>
          </a:pPr>
          <a:r>
            <a:rPr lang="en-US" sz="2000" b="0" i="0" kern="1200" dirty="0">
              <a:latin typeface="Avenir Medium" panose="02000503020000020003" pitchFamily="2" charset="0"/>
              <a:ea typeface="Source Sans Pro" panose="020B0503030403020204" pitchFamily="34" charset="0"/>
            </a:rPr>
            <a:t>Understand the connection between ACE’s and vulnerability for addiction</a:t>
          </a:r>
        </a:p>
      </dsp:txBody>
      <dsp:txXfrm>
        <a:off x="3571063" y="1768926"/>
        <a:ext cx="3290254" cy="1935965"/>
      </dsp:txXfrm>
    </dsp:sp>
    <dsp:sp modelId="{9184CA02-2110-4A63-9B17-1A51245C0513}">
      <dsp:nvSpPr>
        <dsp:cNvPr id="0" name=""/>
        <dsp:cNvSpPr/>
      </dsp:nvSpPr>
      <dsp:spPr>
        <a:xfrm>
          <a:off x="7132991" y="684227"/>
          <a:ext cx="3615664" cy="1084699"/>
        </a:xfrm>
        <a:prstGeom prst="chevron">
          <a:avLst>
            <a:gd name="adj" fmla="val 3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33930" tIns="133930" rIns="133930" bIns="133930" numCol="1" spcCol="1270" anchor="ctr" anchorCtr="0">
          <a:noAutofit/>
        </a:bodyPr>
        <a:lstStyle/>
        <a:p>
          <a:pPr marL="0" lvl="0" indent="0" algn="ctr" defTabSz="1244600">
            <a:lnSpc>
              <a:spcPct val="90000"/>
            </a:lnSpc>
            <a:spcBef>
              <a:spcPct val="0"/>
            </a:spcBef>
            <a:spcAft>
              <a:spcPct val="35000"/>
            </a:spcAft>
            <a:buNone/>
          </a:pPr>
          <a:r>
            <a:rPr lang="en-US" sz="2800" b="0" i="0" kern="1200" dirty="0">
              <a:latin typeface="Avenir Medium" panose="02000503020000020003" pitchFamily="2" charset="0"/>
              <a:ea typeface="Source Sans Pro" panose="020B0503030403020204" pitchFamily="34" charset="0"/>
            </a:rPr>
            <a:t>Discuss</a:t>
          </a:r>
        </a:p>
      </dsp:txBody>
      <dsp:txXfrm>
        <a:off x="7458401" y="684227"/>
        <a:ext cx="2964844" cy="1084699"/>
      </dsp:txXfrm>
    </dsp:sp>
    <dsp:sp modelId="{0B892DF0-2915-4CA1-8D11-C029F7E1143D}">
      <dsp:nvSpPr>
        <dsp:cNvPr id="0" name=""/>
        <dsp:cNvSpPr/>
      </dsp:nvSpPr>
      <dsp:spPr>
        <a:xfrm>
          <a:off x="7132991" y="1768926"/>
          <a:ext cx="3290254" cy="1935965"/>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60003" tIns="260003" rIns="260003" bIns="520006" numCol="1" spcCol="1270" anchor="t" anchorCtr="0">
          <a:noAutofit/>
        </a:bodyPr>
        <a:lstStyle/>
        <a:p>
          <a:pPr marL="0" lvl="0" indent="0" algn="l" defTabSz="889000">
            <a:lnSpc>
              <a:spcPct val="90000"/>
            </a:lnSpc>
            <a:spcBef>
              <a:spcPct val="0"/>
            </a:spcBef>
            <a:spcAft>
              <a:spcPct val="35000"/>
            </a:spcAft>
            <a:buNone/>
          </a:pPr>
          <a:r>
            <a:rPr lang="en-US" sz="2000" b="0" i="0" kern="1200" dirty="0">
              <a:latin typeface="Avenir Medium" panose="02000503020000020003" pitchFamily="2" charset="0"/>
              <a:ea typeface="Source Sans Pro" panose="020B0503030403020204" pitchFamily="34" charset="0"/>
            </a:rPr>
            <a:t>The role of the reward system in driving parenting behavior</a:t>
          </a:r>
        </a:p>
      </dsp:txBody>
      <dsp:txXfrm>
        <a:off x="7132991" y="1768926"/>
        <a:ext cx="3290254" cy="19359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32585-2469-4FD2-B8C3-26F6DB7FD69D}">
      <dsp:nvSpPr>
        <dsp:cNvPr id="0" name=""/>
        <dsp:cNvSpPr/>
      </dsp:nvSpPr>
      <dsp:spPr>
        <a:xfrm>
          <a:off x="0" y="3851"/>
          <a:ext cx="10933044" cy="820351"/>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DDAB06-07AC-4FA1-A213-501E0040ADA0}">
      <dsp:nvSpPr>
        <dsp:cNvPr id="0" name=""/>
        <dsp:cNvSpPr/>
      </dsp:nvSpPr>
      <dsp:spPr>
        <a:xfrm>
          <a:off x="248156" y="188430"/>
          <a:ext cx="451193" cy="4511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634634-7FD8-45A9-84FF-3F230CDE6E72}">
      <dsp:nvSpPr>
        <dsp:cNvPr id="0" name=""/>
        <dsp:cNvSpPr/>
      </dsp:nvSpPr>
      <dsp:spPr>
        <a:xfrm>
          <a:off x="947505" y="3851"/>
          <a:ext cx="4919869" cy="820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820" tIns="86820" rIns="86820" bIns="86820" numCol="1" spcCol="1270" anchor="ctr" anchorCtr="0">
          <a:noAutofit/>
        </a:bodyPr>
        <a:lstStyle/>
        <a:p>
          <a:pPr marL="0" lvl="0" indent="0" algn="l" defTabSz="711200">
            <a:lnSpc>
              <a:spcPct val="100000"/>
            </a:lnSpc>
            <a:spcBef>
              <a:spcPct val="0"/>
            </a:spcBef>
            <a:spcAft>
              <a:spcPct val="35000"/>
            </a:spcAft>
            <a:buNone/>
          </a:pPr>
          <a:r>
            <a:rPr lang="en-US" sz="1600" b="1" i="0" kern="1200" dirty="0">
              <a:solidFill>
                <a:schemeClr val="accent2"/>
              </a:solidFill>
              <a:latin typeface="+mn-lt"/>
              <a:ea typeface="Source Sans Pro" panose="020B0503030403020204" pitchFamily="34" charset="0"/>
            </a:rPr>
            <a:t>Opioid use: </a:t>
          </a:r>
          <a:r>
            <a:rPr lang="en-US" sz="1600" b="0" i="0" kern="1200" dirty="0">
              <a:latin typeface="+mn-lt"/>
              <a:ea typeface="Source Sans Pro" panose="020B0503030403020204" pitchFamily="34" charset="0"/>
            </a:rPr>
            <a:t>Taking an opioid to reduce pain</a:t>
          </a:r>
        </a:p>
      </dsp:txBody>
      <dsp:txXfrm>
        <a:off x="947505" y="3851"/>
        <a:ext cx="4919869" cy="820351"/>
      </dsp:txXfrm>
    </dsp:sp>
    <dsp:sp modelId="{1B1D14BD-C3C0-49DB-8D36-6EE2F189D61E}">
      <dsp:nvSpPr>
        <dsp:cNvPr id="0" name=""/>
        <dsp:cNvSpPr/>
      </dsp:nvSpPr>
      <dsp:spPr>
        <a:xfrm>
          <a:off x="5867375" y="3851"/>
          <a:ext cx="5065668" cy="820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820" tIns="86820" rIns="86820" bIns="86820" numCol="1" spcCol="1270" anchor="ctr" anchorCtr="0">
          <a:noAutofit/>
        </a:bodyPr>
        <a:lstStyle/>
        <a:p>
          <a:pPr marL="0" lvl="0" indent="0" algn="l" defTabSz="533400">
            <a:lnSpc>
              <a:spcPct val="100000"/>
            </a:lnSpc>
            <a:spcBef>
              <a:spcPct val="0"/>
            </a:spcBef>
            <a:spcAft>
              <a:spcPct val="35000"/>
            </a:spcAft>
            <a:buNone/>
          </a:pPr>
          <a:r>
            <a:rPr lang="en-US" sz="1200" b="0" i="0" kern="1200" dirty="0">
              <a:latin typeface="+mn-lt"/>
              <a:ea typeface="Source Sans Pro" panose="020B0503030403020204" pitchFamily="34" charset="0"/>
            </a:rPr>
            <a:t>Broad category includes morphine, codeine, synthetic opioids (e.g., fentanyl or  methadone) and semisynthetic opioids (e.g., oxycodone)</a:t>
          </a:r>
        </a:p>
      </dsp:txBody>
      <dsp:txXfrm>
        <a:off x="5867375" y="3851"/>
        <a:ext cx="5065668" cy="820351"/>
      </dsp:txXfrm>
    </dsp:sp>
    <dsp:sp modelId="{171C8D6B-747B-4D40-BCD0-BF6A7969482A}">
      <dsp:nvSpPr>
        <dsp:cNvPr id="0" name=""/>
        <dsp:cNvSpPr/>
      </dsp:nvSpPr>
      <dsp:spPr>
        <a:xfrm>
          <a:off x="0" y="1029290"/>
          <a:ext cx="10933044" cy="820351"/>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863174-673F-4546-B756-CA989F42C0CE}">
      <dsp:nvSpPr>
        <dsp:cNvPr id="0" name=""/>
        <dsp:cNvSpPr/>
      </dsp:nvSpPr>
      <dsp:spPr>
        <a:xfrm>
          <a:off x="248156" y="1213869"/>
          <a:ext cx="451193" cy="4511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E2463D-300F-4E2B-AADA-BF2283F2D614}">
      <dsp:nvSpPr>
        <dsp:cNvPr id="0" name=""/>
        <dsp:cNvSpPr/>
      </dsp:nvSpPr>
      <dsp:spPr>
        <a:xfrm>
          <a:off x="947505" y="1029290"/>
          <a:ext cx="9985538" cy="820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820" tIns="86820" rIns="86820" bIns="86820" numCol="1" spcCol="1270" anchor="ctr" anchorCtr="0">
          <a:noAutofit/>
        </a:bodyPr>
        <a:lstStyle/>
        <a:p>
          <a:pPr marL="0" lvl="0" indent="0" algn="l" defTabSz="711200">
            <a:lnSpc>
              <a:spcPct val="100000"/>
            </a:lnSpc>
            <a:spcBef>
              <a:spcPct val="0"/>
            </a:spcBef>
            <a:spcAft>
              <a:spcPct val="35000"/>
            </a:spcAft>
            <a:buNone/>
          </a:pPr>
          <a:r>
            <a:rPr lang="en-US" sz="1600" b="1" i="0" kern="1200" dirty="0">
              <a:solidFill>
                <a:schemeClr val="accent2"/>
              </a:solidFill>
              <a:latin typeface="+mn-lt"/>
              <a:ea typeface="Source Sans Pro" panose="020B0503030403020204" pitchFamily="34" charset="0"/>
            </a:rPr>
            <a:t>Opioid abuse or misuse</a:t>
          </a:r>
          <a:r>
            <a:rPr lang="en-US" sz="1600" b="0" i="0" kern="1200" dirty="0">
              <a:solidFill>
                <a:schemeClr val="accent2"/>
              </a:solidFill>
              <a:latin typeface="+mn-lt"/>
              <a:ea typeface="Source Sans Pro" panose="020B0503030403020204" pitchFamily="34" charset="0"/>
            </a:rPr>
            <a:t>: </a:t>
          </a:r>
          <a:r>
            <a:rPr lang="en-US" sz="1600" b="0" i="0" kern="1200" dirty="0">
              <a:latin typeface="+mn-lt"/>
              <a:ea typeface="Source Sans Pro" panose="020B0503030403020204" pitchFamily="34" charset="0"/>
            </a:rPr>
            <a:t>Use of prescription drugs without a  prescription, or in a manner other than as directed by the prescriber</a:t>
          </a:r>
        </a:p>
      </dsp:txBody>
      <dsp:txXfrm>
        <a:off x="947505" y="1029290"/>
        <a:ext cx="9985538" cy="820351"/>
      </dsp:txXfrm>
    </dsp:sp>
    <dsp:sp modelId="{AD5805CA-E72A-4E60-9D6B-3B0B613CC984}">
      <dsp:nvSpPr>
        <dsp:cNvPr id="0" name=""/>
        <dsp:cNvSpPr/>
      </dsp:nvSpPr>
      <dsp:spPr>
        <a:xfrm>
          <a:off x="0" y="2054728"/>
          <a:ext cx="10933044" cy="820351"/>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0AE552-BB51-4536-B8A0-E736D33BCCE8}">
      <dsp:nvSpPr>
        <dsp:cNvPr id="0" name=""/>
        <dsp:cNvSpPr/>
      </dsp:nvSpPr>
      <dsp:spPr>
        <a:xfrm>
          <a:off x="248156" y="2239307"/>
          <a:ext cx="451193" cy="4511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B13AD7-B145-4BC4-9F06-DB9E473E77CD}">
      <dsp:nvSpPr>
        <dsp:cNvPr id="0" name=""/>
        <dsp:cNvSpPr/>
      </dsp:nvSpPr>
      <dsp:spPr>
        <a:xfrm>
          <a:off x="947505" y="2054728"/>
          <a:ext cx="9985538" cy="820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820" tIns="86820" rIns="86820" bIns="86820" numCol="1" spcCol="1270" anchor="ctr" anchorCtr="0">
          <a:noAutofit/>
        </a:bodyPr>
        <a:lstStyle/>
        <a:p>
          <a:pPr marL="0" lvl="0" indent="0" algn="l" defTabSz="711200">
            <a:lnSpc>
              <a:spcPct val="100000"/>
            </a:lnSpc>
            <a:spcBef>
              <a:spcPct val="0"/>
            </a:spcBef>
            <a:spcAft>
              <a:spcPct val="35000"/>
            </a:spcAft>
            <a:buNone/>
          </a:pPr>
          <a:r>
            <a:rPr lang="en-US" sz="1600" b="1" i="0" kern="1200" dirty="0">
              <a:solidFill>
                <a:schemeClr val="accent2"/>
              </a:solidFill>
              <a:latin typeface="+mn-lt"/>
              <a:ea typeface="Source Sans Pro" panose="020B0503030403020204" pitchFamily="34" charset="0"/>
            </a:rPr>
            <a:t>Opioid dependence: </a:t>
          </a:r>
          <a:r>
            <a:rPr lang="en-US" sz="1600" b="0" i="0" kern="1200" dirty="0">
              <a:latin typeface="+mn-lt"/>
              <a:ea typeface="Source Sans Pro" panose="020B0503030403020204" pitchFamily="34" charset="0"/>
            </a:rPr>
            <a:t>Physiologic adaptation to opioids that produces  symptoms of withdrawal when opioids are stopped</a:t>
          </a:r>
        </a:p>
      </dsp:txBody>
      <dsp:txXfrm>
        <a:off x="947505" y="2054728"/>
        <a:ext cx="9985538" cy="820351"/>
      </dsp:txXfrm>
    </dsp:sp>
    <dsp:sp modelId="{BD4502A1-633D-4045-B552-0ECFD4E8D342}">
      <dsp:nvSpPr>
        <dsp:cNvPr id="0" name=""/>
        <dsp:cNvSpPr/>
      </dsp:nvSpPr>
      <dsp:spPr>
        <a:xfrm>
          <a:off x="0" y="3080167"/>
          <a:ext cx="10933044" cy="820351"/>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566431-F55F-43B5-B72C-567DD7C0B2DD}">
      <dsp:nvSpPr>
        <dsp:cNvPr id="0" name=""/>
        <dsp:cNvSpPr/>
      </dsp:nvSpPr>
      <dsp:spPr>
        <a:xfrm>
          <a:off x="248156" y="3264746"/>
          <a:ext cx="451193" cy="45119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A5ECA5-969D-4FCC-B22F-EFFC0913F9A4}">
      <dsp:nvSpPr>
        <dsp:cNvPr id="0" name=""/>
        <dsp:cNvSpPr/>
      </dsp:nvSpPr>
      <dsp:spPr>
        <a:xfrm>
          <a:off x="947505" y="3080167"/>
          <a:ext cx="9985538" cy="820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820" tIns="86820" rIns="86820" bIns="86820" numCol="1" spcCol="1270" anchor="ctr" anchorCtr="0">
          <a:noAutofit/>
        </a:bodyPr>
        <a:lstStyle/>
        <a:p>
          <a:pPr marL="0" lvl="0" indent="0" algn="l" defTabSz="711200">
            <a:lnSpc>
              <a:spcPct val="100000"/>
            </a:lnSpc>
            <a:spcBef>
              <a:spcPct val="0"/>
            </a:spcBef>
            <a:spcAft>
              <a:spcPct val="35000"/>
            </a:spcAft>
            <a:buNone/>
          </a:pPr>
          <a:r>
            <a:rPr lang="en-US" sz="1600" b="1" i="0" kern="1200" dirty="0">
              <a:solidFill>
                <a:schemeClr val="accent2"/>
              </a:solidFill>
              <a:latin typeface="+mn-lt"/>
              <a:ea typeface="Source Sans Pro" panose="020B0503030403020204" pitchFamily="34" charset="0"/>
            </a:rPr>
            <a:t>Opioid use disorder: </a:t>
          </a:r>
          <a:r>
            <a:rPr lang="en-US" sz="1600" b="0" i="0" kern="1200" dirty="0">
              <a:latin typeface="+mn-lt"/>
              <a:ea typeface="Source Sans Pro" panose="020B0503030403020204" pitchFamily="34" charset="0"/>
            </a:rPr>
            <a:t>Problematic pattern of opioid use leading  to  clinically significant impairment or distress</a:t>
          </a:r>
        </a:p>
      </dsp:txBody>
      <dsp:txXfrm>
        <a:off x="947505" y="3080167"/>
        <a:ext cx="9985538" cy="820351"/>
      </dsp:txXfrm>
    </dsp:sp>
    <dsp:sp modelId="{49E2C26A-03CC-4F17-9B2C-24B5AD753DA9}">
      <dsp:nvSpPr>
        <dsp:cNvPr id="0" name=""/>
        <dsp:cNvSpPr/>
      </dsp:nvSpPr>
      <dsp:spPr>
        <a:xfrm>
          <a:off x="0" y="4105606"/>
          <a:ext cx="10933044" cy="820351"/>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EAEECE-2A0D-4E5E-A1CB-D85A18EEC8E8}">
      <dsp:nvSpPr>
        <dsp:cNvPr id="0" name=""/>
        <dsp:cNvSpPr/>
      </dsp:nvSpPr>
      <dsp:spPr>
        <a:xfrm>
          <a:off x="248156" y="4290185"/>
          <a:ext cx="451193" cy="45119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AC4EE6-6386-4C8A-8C62-3A11A604FCF9}">
      <dsp:nvSpPr>
        <dsp:cNvPr id="0" name=""/>
        <dsp:cNvSpPr/>
      </dsp:nvSpPr>
      <dsp:spPr>
        <a:xfrm>
          <a:off x="947505" y="4105606"/>
          <a:ext cx="4919869" cy="820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820" tIns="86820" rIns="86820" bIns="86820" numCol="1" spcCol="1270" anchor="ctr" anchorCtr="0">
          <a:noAutofit/>
        </a:bodyPr>
        <a:lstStyle/>
        <a:p>
          <a:pPr marL="0" lvl="0" indent="0" algn="l" defTabSz="711200">
            <a:lnSpc>
              <a:spcPct val="100000"/>
            </a:lnSpc>
            <a:spcBef>
              <a:spcPct val="0"/>
            </a:spcBef>
            <a:spcAft>
              <a:spcPct val="35000"/>
            </a:spcAft>
            <a:buNone/>
          </a:pPr>
          <a:r>
            <a:rPr lang="en-US" sz="1600" b="1" i="0" kern="1200" dirty="0">
              <a:solidFill>
                <a:schemeClr val="accent2"/>
              </a:solidFill>
              <a:latin typeface="+mn-lt"/>
              <a:ea typeface="Source Sans Pro" panose="020B0503030403020204" pitchFamily="34" charset="0"/>
            </a:rPr>
            <a:t>Medication Assisted Treatment: </a:t>
          </a:r>
          <a:r>
            <a:rPr lang="en-US" sz="1600" b="0" i="0" kern="1200" dirty="0">
              <a:latin typeface="+mn-lt"/>
              <a:ea typeface="Source Sans Pro" panose="020B0503030403020204" pitchFamily="34" charset="0"/>
            </a:rPr>
            <a:t>Use of specific medication in the treatment of opioid use disorders</a:t>
          </a:r>
        </a:p>
      </dsp:txBody>
      <dsp:txXfrm>
        <a:off x="947505" y="4105606"/>
        <a:ext cx="4919869" cy="820351"/>
      </dsp:txXfrm>
    </dsp:sp>
    <dsp:sp modelId="{571EDDE8-A57D-4303-B94B-D44037B7BA8F}">
      <dsp:nvSpPr>
        <dsp:cNvPr id="0" name=""/>
        <dsp:cNvSpPr/>
      </dsp:nvSpPr>
      <dsp:spPr>
        <a:xfrm>
          <a:off x="5867375" y="4105606"/>
          <a:ext cx="5065668" cy="820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820" tIns="86820" rIns="86820" bIns="86820" numCol="1" spcCol="1270" anchor="ctr" anchorCtr="0">
          <a:noAutofit/>
        </a:bodyPr>
        <a:lstStyle/>
        <a:p>
          <a:pPr marL="0" lvl="0" indent="0" algn="l" defTabSz="533400">
            <a:lnSpc>
              <a:spcPct val="100000"/>
            </a:lnSpc>
            <a:spcBef>
              <a:spcPct val="0"/>
            </a:spcBef>
            <a:spcAft>
              <a:spcPct val="35000"/>
            </a:spcAft>
            <a:buNone/>
          </a:pPr>
          <a:r>
            <a:rPr lang="en-US" sz="1200" b="0" i="0" kern="1200">
              <a:latin typeface="+mn-lt"/>
              <a:ea typeface="Source Sans Pro" panose="020B0503030403020204" pitchFamily="34" charset="0"/>
            </a:rPr>
            <a:t>Includes methadone, buprenorphine (Subutex, Suboxone) or naltrexone (Vivitrol)</a:t>
          </a:r>
        </a:p>
      </dsp:txBody>
      <dsp:txXfrm>
        <a:off x="5867375" y="4105606"/>
        <a:ext cx="5065668" cy="8203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E0F744-4A1F-4E8E-ACC9-DB7C89C05776}">
      <dsp:nvSpPr>
        <dsp:cNvPr id="0" name=""/>
        <dsp:cNvSpPr/>
      </dsp:nvSpPr>
      <dsp:spPr>
        <a:xfrm>
          <a:off x="0" y="2737"/>
          <a:ext cx="79934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A22691-70D5-4B75-8C95-82D0698F8BDA}">
      <dsp:nvSpPr>
        <dsp:cNvPr id="0" name=""/>
        <dsp:cNvSpPr/>
      </dsp:nvSpPr>
      <dsp:spPr>
        <a:xfrm>
          <a:off x="0" y="2737"/>
          <a:ext cx="7993456" cy="1866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As individuals continue to misuse alcohol or other substances, progressive changes, called </a:t>
          </a:r>
          <a:r>
            <a:rPr lang="en-US" sz="3100" i="1" kern="1200" dirty="0"/>
            <a:t>neuroadaptations</a:t>
          </a:r>
          <a:r>
            <a:rPr lang="en-US" sz="3100" kern="1200" dirty="0"/>
            <a:t>, occur in the structure and function of the brain</a:t>
          </a:r>
        </a:p>
      </dsp:txBody>
      <dsp:txXfrm>
        <a:off x="0" y="2737"/>
        <a:ext cx="7993456" cy="1866992"/>
      </dsp:txXfrm>
    </dsp:sp>
    <dsp:sp modelId="{BB44B0AC-6296-4D26-9A88-4F7C540CD6C6}">
      <dsp:nvSpPr>
        <dsp:cNvPr id="0" name=""/>
        <dsp:cNvSpPr/>
      </dsp:nvSpPr>
      <dsp:spPr>
        <a:xfrm>
          <a:off x="0" y="1869730"/>
          <a:ext cx="79934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EC9B75-E72D-4AF9-910B-67D955708A0C}">
      <dsp:nvSpPr>
        <dsp:cNvPr id="0" name=""/>
        <dsp:cNvSpPr/>
      </dsp:nvSpPr>
      <dsp:spPr>
        <a:xfrm>
          <a:off x="0" y="1869730"/>
          <a:ext cx="7993456" cy="1866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These changes compromise brain function and drive the transition from controlled, occasional substance use to chronic misuse, which can be difficult to control</a:t>
          </a:r>
        </a:p>
      </dsp:txBody>
      <dsp:txXfrm>
        <a:off x="0" y="1869730"/>
        <a:ext cx="7993456" cy="1866992"/>
      </dsp:txXfrm>
    </dsp:sp>
    <dsp:sp modelId="{A43458B3-A786-4B54-B1D1-C15B93DA9361}">
      <dsp:nvSpPr>
        <dsp:cNvPr id="0" name=""/>
        <dsp:cNvSpPr/>
      </dsp:nvSpPr>
      <dsp:spPr>
        <a:xfrm>
          <a:off x="0" y="3736722"/>
          <a:ext cx="799345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5C9374-DDF0-46CE-9B55-461952B4EA39}">
      <dsp:nvSpPr>
        <dsp:cNvPr id="0" name=""/>
        <dsp:cNvSpPr/>
      </dsp:nvSpPr>
      <dsp:spPr>
        <a:xfrm>
          <a:off x="0" y="3736722"/>
          <a:ext cx="7993456" cy="1866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Brain changes endure long after an individual stops using substances</a:t>
          </a:r>
        </a:p>
      </dsp:txBody>
      <dsp:txXfrm>
        <a:off x="0" y="3736722"/>
        <a:ext cx="7993456" cy="18669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C616F9-CCD1-EB4E-B746-C00698D28F44}">
      <dsp:nvSpPr>
        <dsp:cNvPr id="0" name=""/>
        <dsp:cNvSpPr/>
      </dsp:nvSpPr>
      <dsp:spPr>
        <a:xfrm>
          <a:off x="0" y="74765"/>
          <a:ext cx="8288975" cy="1140750"/>
        </a:xfrm>
        <a:prstGeom prst="roundRect">
          <a:avLst/>
        </a:prstGeom>
        <a:solidFill>
          <a:schemeClr val="accent3">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Caused by another mental illness or trauma</a:t>
          </a:r>
        </a:p>
      </dsp:txBody>
      <dsp:txXfrm>
        <a:off x="55687" y="130452"/>
        <a:ext cx="8177601" cy="1029376"/>
      </dsp:txXfrm>
    </dsp:sp>
    <dsp:sp modelId="{8A388F67-ACC8-9748-8C1F-F2F75AA93ADB}">
      <dsp:nvSpPr>
        <dsp:cNvPr id="0" name=""/>
        <dsp:cNvSpPr/>
      </dsp:nvSpPr>
      <dsp:spPr>
        <a:xfrm>
          <a:off x="0" y="1301915"/>
          <a:ext cx="8288975" cy="1140750"/>
        </a:xfrm>
        <a:prstGeom prst="roundRect">
          <a:avLst/>
        </a:prstGeom>
        <a:solidFill>
          <a:schemeClr val="accent3">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A moral or ethical problem</a:t>
          </a:r>
        </a:p>
      </dsp:txBody>
      <dsp:txXfrm>
        <a:off x="55687" y="1357602"/>
        <a:ext cx="8177601" cy="1029376"/>
      </dsp:txXfrm>
    </dsp:sp>
    <dsp:sp modelId="{70DED148-9AF7-2B4B-9BCD-A28F020B5E00}">
      <dsp:nvSpPr>
        <dsp:cNvPr id="0" name=""/>
        <dsp:cNvSpPr/>
      </dsp:nvSpPr>
      <dsp:spPr>
        <a:xfrm>
          <a:off x="0" y="2529066"/>
          <a:ext cx="8288975" cy="1140750"/>
        </a:xfrm>
        <a:prstGeom prst="roundRect">
          <a:avLst/>
        </a:prstGeom>
        <a:solidFill>
          <a:schemeClr val="accent3">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A personality disorder</a:t>
          </a:r>
        </a:p>
      </dsp:txBody>
      <dsp:txXfrm>
        <a:off x="55687" y="2584753"/>
        <a:ext cx="8177601" cy="1029376"/>
      </dsp:txXfrm>
    </dsp:sp>
    <dsp:sp modelId="{5D6B1408-16B9-9647-9DF0-C37A9E5BE0BB}">
      <dsp:nvSpPr>
        <dsp:cNvPr id="0" name=""/>
        <dsp:cNvSpPr/>
      </dsp:nvSpPr>
      <dsp:spPr>
        <a:xfrm>
          <a:off x="0" y="3756215"/>
          <a:ext cx="8288975" cy="1140750"/>
        </a:xfrm>
        <a:prstGeom prst="roundRect">
          <a:avLst/>
        </a:prstGeom>
        <a:solidFill>
          <a:schemeClr val="accent3">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A choice</a:t>
          </a:r>
        </a:p>
      </dsp:txBody>
      <dsp:txXfrm>
        <a:off x="55687" y="3811902"/>
        <a:ext cx="8177601" cy="1029376"/>
      </dsp:txXfrm>
    </dsp:sp>
    <dsp:sp modelId="{722BFC3B-2796-9140-82DE-EC0676A41022}">
      <dsp:nvSpPr>
        <dsp:cNvPr id="0" name=""/>
        <dsp:cNvSpPr/>
      </dsp:nvSpPr>
      <dsp:spPr>
        <a:xfrm>
          <a:off x="0" y="4983365"/>
          <a:ext cx="8288975" cy="1140750"/>
        </a:xfrm>
        <a:prstGeom prst="roundRect">
          <a:avLst/>
        </a:prstGeom>
        <a:solidFill>
          <a:schemeClr val="accent3">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Caused by lack of social connection or isolation</a:t>
          </a:r>
        </a:p>
      </dsp:txBody>
      <dsp:txXfrm>
        <a:off x="55687" y="5039052"/>
        <a:ext cx="8177601" cy="10293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F848B4-9573-42CF-B588-46D4A7C01274}">
      <dsp:nvSpPr>
        <dsp:cNvPr id="0" name=""/>
        <dsp:cNvSpPr/>
      </dsp:nvSpPr>
      <dsp:spPr>
        <a:xfrm>
          <a:off x="0" y="1145167"/>
          <a:ext cx="2834068" cy="1799633"/>
        </a:xfrm>
        <a:prstGeom prst="roundRect">
          <a:avLst>
            <a:gd name="adj" fmla="val 10000"/>
          </a:avLst>
        </a:prstGeom>
        <a:solidFill>
          <a:schemeClr val="accent1">
            <a:lumMod val="50000"/>
          </a:schemeClr>
        </a:solidFill>
        <a:ln>
          <a:noFill/>
        </a:ln>
        <a:effectLst/>
      </dsp:spPr>
      <dsp:style>
        <a:lnRef idx="0">
          <a:scrgbClr r="0" g="0" b="0"/>
        </a:lnRef>
        <a:fillRef idx="3">
          <a:scrgbClr r="0" g="0" b="0"/>
        </a:fillRef>
        <a:effectRef idx="2">
          <a:scrgbClr r="0" g="0" b="0"/>
        </a:effectRef>
        <a:fontRef idx="minor">
          <a:schemeClr val="lt1"/>
        </a:fontRef>
      </dsp:style>
    </dsp:sp>
    <dsp:sp modelId="{766D0120-34ED-4D57-B494-A0DF06EA9EB8}">
      <dsp:nvSpPr>
        <dsp:cNvPr id="0" name=""/>
        <dsp:cNvSpPr/>
      </dsp:nvSpPr>
      <dsp:spPr>
        <a:xfrm>
          <a:off x="314896" y="1444319"/>
          <a:ext cx="2834068" cy="179963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a:latin typeface="Avenir Medium" panose="02000503020000020003" pitchFamily="2" charset="0"/>
            </a:rPr>
            <a:t>Old brain is senior partner</a:t>
          </a:r>
        </a:p>
      </dsp:txBody>
      <dsp:txXfrm>
        <a:off x="367605" y="1497028"/>
        <a:ext cx="2728650" cy="1694215"/>
      </dsp:txXfrm>
    </dsp:sp>
    <dsp:sp modelId="{4BD629CB-4AB9-4918-BF73-26008CFFEA86}">
      <dsp:nvSpPr>
        <dsp:cNvPr id="0" name=""/>
        <dsp:cNvSpPr/>
      </dsp:nvSpPr>
      <dsp:spPr>
        <a:xfrm>
          <a:off x="3463861" y="1145167"/>
          <a:ext cx="2834068" cy="1799633"/>
        </a:xfrm>
        <a:prstGeom prst="roundRect">
          <a:avLst>
            <a:gd name="adj" fmla="val 10000"/>
          </a:avLst>
        </a:prstGeom>
        <a:gradFill rotWithShape="0">
          <a:gsLst>
            <a:gs pos="0">
              <a:schemeClr val="accent1">
                <a:lumMod val="50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E30D875-9A96-4982-BF89-673D9BD22348}">
      <dsp:nvSpPr>
        <dsp:cNvPr id="0" name=""/>
        <dsp:cNvSpPr/>
      </dsp:nvSpPr>
      <dsp:spPr>
        <a:xfrm>
          <a:off x="3778758" y="1444319"/>
          <a:ext cx="2834068" cy="179963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a:latin typeface="Avenir Medium" panose="02000503020000020003" pitchFamily="2" charset="0"/>
            </a:rPr>
            <a:t>Craving resides in the old brain and can override the reasoning that happens in the new brain</a:t>
          </a:r>
        </a:p>
      </dsp:txBody>
      <dsp:txXfrm>
        <a:off x="3831467" y="1497028"/>
        <a:ext cx="2728650" cy="1694215"/>
      </dsp:txXfrm>
    </dsp:sp>
    <dsp:sp modelId="{E7C29714-78DC-40C9-80E5-CE669B0018DA}">
      <dsp:nvSpPr>
        <dsp:cNvPr id="0" name=""/>
        <dsp:cNvSpPr/>
      </dsp:nvSpPr>
      <dsp:spPr>
        <a:xfrm>
          <a:off x="6927723" y="1145167"/>
          <a:ext cx="2834068" cy="1799633"/>
        </a:xfrm>
        <a:prstGeom prst="roundRect">
          <a:avLst>
            <a:gd name="adj" fmla="val 10000"/>
          </a:avLst>
        </a:prstGeom>
        <a:gradFill rotWithShape="0">
          <a:gsLst>
            <a:gs pos="0">
              <a:schemeClr val="accent1">
                <a:lumMod val="75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73A5EF3-DD59-4B9C-BC34-1E717E59C608}">
      <dsp:nvSpPr>
        <dsp:cNvPr id="0" name=""/>
        <dsp:cNvSpPr/>
      </dsp:nvSpPr>
      <dsp:spPr>
        <a:xfrm>
          <a:off x="7242619" y="1444319"/>
          <a:ext cx="2834068" cy="179963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a:latin typeface="Avenir Medium" panose="02000503020000020003" pitchFamily="2" charset="0"/>
            </a:rPr>
            <a:t>Old brain acts 4 -5 x more quickly than new brain</a:t>
          </a:r>
        </a:p>
      </dsp:txBody>
      <dsp:txXfrm>
        <a:off x="7295328" y="1497028"/>
        <a:ext cx="2728650" cy="16942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6DEE9E-3BF9-FF41-9185-4E71C6BE6BA1}">
      <dsp:nvSpPr>
        <dsp:cNvPr id="0" name=""/>
        <dsp:cNvSpPr/>
      </dsp:nvSpPr>
      <dsp:spPr>
        <a:xfrm rot="5400000">
          <a:off x="-232980" y="466757"/>
          <a:ext cx="1553203" cy="1087242"/>
        </a:xfrm>
        <a:prstGeom prst="chevron">
          <a:avLst/>
        </a:prstGeom>
        <a:gradFill rotWithShape="0">
          <a:gsLst>
            <a:gs pos="0">
              <a:schemeClr val="accent5">
                <a:shade val="50000"/>
                <a:hueOff val="0"/>
                <a:satOff val="0"/>
                <a:lumOff val="0"/>
                <a:alphaOff val="0"/>
                <a:satMod val="103000"/>
                <a:lumMod val="102000"/>
                <a:tint val="94000"/>
              </a:schemeClr>
            </a:gs>
            <a:gs pos="50000">
              <a:schemeClr val="accent5">
                <a:shade val="50000"/>
                <a:hueOff val="0"/>
                <a:satOff val="0"/>
                <a:lumOff val="0"/>
                <a:alphaOff val="0"/>
                <a:satMod val="110000"/>
                <a:lumMod val="100000"/>
                <a:shade val="100000"/>
              </a:schemeClr>
            </a:gs>
            <a:gs pos="100000">
              <a:schemeClr val="accent5">
                <a:shade val="50000"/>
                <a:hueOff val="0"/>
                <a:satOff val="0"/>
                <a:lumOff val="0"/>
                <a:alphaOff val="0"/>
                <a:lumMod val="99000"/>
                <a:satMod val="120000"/>
                <a:shade val="78000"/>
              </a:schemeClr>
            </a:gs>
          </a:gsLst>
          <a:lin ang="5400000" scaled="0"/>
        </a:gradFill>
        <a:ln w="6350" cap="flat" cmpd="sng" algn="ctr">
          <a:solidFill>
            <a:schemeClr val="accent5">
              <a:shade val="5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en-US" sz="2000" b="0" i="0" kern="1200" dirty="0">
            <a:latin typeface="+mn-lt"/>
            <a:ea typeface="Source Sans Pro" panose="020B0503030403020204" pitchFamily="34" charset="0"/>
          </a:endParaRPr>
        </a:p>
        <a:p>
          <a:pPr marL="0" lvl="0" indent="0" algn="ctr" defTabSz="889000">
            <a:lnSpc>
              <a:spcPct val="90000"/>
            </a:lnSpc>
            <a:spcBef>
              <a:spcPct val="0"/>
            </a:spcBef>
            <a:spcAft>
              <a:spcPct val="35000"/>
            </a:spcAft>
            <a:buNone/>
          </a:pPr>
          <a:r>
            <a:rPr lang="en-US" sz="1800" b="1" i="0" kern="1200" dirty="0">
              <a:latin typeface="+mn-lt"/>
              <a:ea typeface="Source Sans Pro" panose="020B0503030403020204" pitchFamily="34" charset="0"/>
            </a:rPr>
            <a:t>No ACEs</a:t>
          </a:r>
        </a:p>
        <a:p>
          <a:pPr marL="0" lvl="0" indent="0" algn="ctr" defTabSz="889000">
            <a:lnSpc>
              <a:spcPct val="90000"/>
            </a:lnSpc>
            <a:spcBef>
              <a:spcPct val="0"/>
            </a:spcBef>
            <a:spcAft>
              <a:spcPct val="35000"/>
            </a:spcAft>
            <a:buNone/>
          </a:pPr>
          <a:r>
            <a:rPr lang="en-US" sz="1800" b="1" i="0" kern="1200" dirty="0">
              <a:latin typeface="+mn-lt"/>
              <a:ea typeface="Source Sans Pro" panose="020B0503030403020204" pitchFamily="34" charset="0"/>
            </a:rPr>
            <a:t>33%</a:t>
          </a:r>
        </a:p>
      </dsp:txBody>
      <dsp:txXfrm rot="-5400000">
        <a:off x="1" y="777397"/>
        <a:ext cx="1087242" cy="465961"/>
      </dsp:txXfrm>
    </dsp:sp>
    <dsp:sp modelId="{DDBB5095-B0E0-2945-8902-7073463BD58F}">
      <dsp:nvSpPr>
        <dsp:cNvPr id="0" name=""/>
        <dsp:cNvSpPr/>
      </dsp:nvSpPr>
      <dsp:spPr>
        <a:xfrm rot="5400000">
          <a:off x="4634359" y="-3368835"/>
          <a:ext cx="1449411" cy="8543645"/>
        </a:xfrm>
        <a:prstGeom prst="round2SameRect">
          <a:avLst/>
        </a:prstGeom>
        <a:solidFill>
          <a:schemeClr val="lt1">
            <a:alpha val="90000"/>
            <a:hueOff val="0"/>
            <a:satOff val="0"/>
            <a:lumOff val="0"/>
            <a:alphaOff val="0"/>
          </a:schemeClr>
        </a:solidFill>
        <a:ln w="6350" cap="flat" cmpd="sng" algn="ctr">
          <a:solidFill>
            <a:schemeClr val="accent5">
              <a:shade val="5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0" i="0" kern="1200" dirty="0">
              <a:latin typeface="+mn-lt"/>
              <a:ea typeface="Source Sans Pro" panose="020B0503030403020204" pitchFamily="34" charset="0"/>
            </a:rPr>
            <a:t>1 in 16 smokes;   1 in 14 has heart disease</a:t>
          </a:r>
        </a:p>
        <a:p>
          <a:pPr marL="171450" lvl="1" indent="-171450" algn="l" defTabSz="800100">
            <a:lnSpc>
              <a:spcPct val="90000"/>
            </a:lnSpc>
            <a:spcBef>
              <a:spcPct val="0"/>
            </a:spcBef>
            <a:spcAft>
              <a:spcPct val="15000"/>
            </a:spcAft>
            <a:buChar char="•"/>
          </a:pPr>
          <a:r>
            <a:rPr lang="en-US" sz="1800" b="0" i="0" kern="1200" dirty="0">
              <a:latin typeface="+mn-lt"/>
              <a:ea typeface="Source Sans Pro" panose="020B0503030403020204" pitchFamily="34" charset="0"/>
            </a:rPr>
            <a:t>1 in 69 is alcoholic;   1 in 480 uses IV drugs</a:t>
          </a:r>
        </a:p>
        <a:p>
          <a:pPr marL="171450" lvl="1" indent="-171450" algn="l" defTabSz="800100">
            <a:lnSpc>
              <a:spcPct val="90000"/>
            </a:lnSpc>
            <a:spcBef>
              <a:spcPct val="0"/>
            </a:spcBef>
            <a:spcAft>
              <a:spcPct val="15000"/>
            </a:spcAft>
            <a:buChar char="•"/>
          </a:pPr>
          <a:r>
            <a:rPr lang="en-US" sz="1800" b="0" i="0" kern="1200" dirty="0">
              <a:latin typeface="+mn-lt"/>
              <a:ea typeface="Source Sans Pro" panose="020B0503030403020204" pitchFamily="34" charset="0"/>
            </a:rPr>
            <a:t>1 in 96 has attempted suicide</a:t>
          </a:r>
        </a:p>
      </dsp:txBody>
      <dsp:txXfrm rot="-5400000">
        <a:off x="1087242" y="249036"/>
        <a:ext cx="8472891" cy="1307903"/>
      </dsp:txXfrm>
    </dsp:sp>
    <dsp:sp modelId="{A8CF3F06-1F8C-7C4F-93C9-51EAD605464E}">
      <dsp:nvSpPr>
        <dsp:cNvPr id="0" name=""/>
        <dsp:cNvSpPr/>
      </dsp:nvSpPr>
      <dsp:spPr>
        <a:xfrm rot="5400000">
          <a:off x="-232980" y="2117197"/>
          <a:ext cx="1553203" cy="1087242"/>
        </a:xfrm>
        <a:prstGeom prst="chevron">
          <a:avLst/>
        </a:prstGeom>
        <a:gradFill rotWithShape="0">
          <a:gsLst>
            <a:gs pos="0">
              <a:schemeClr val="accent5">
                <a:shade val="50000"/>
                <a:hueOff val="268329"/>
                <a:satOff val="-6535"/>
                <a:lumOff val="28597"/>
                <a:alphaOff val="0"/>
                <a:satMod val="103000"/>
                <a:lumMod val="102000"/>
                <a:tint val="94000"/>
              </a:schemeClr>
            </a:gs>
            <a:gs pos="50000">
              <a:schemeClr val="accent5">
                <a:shade val="50000"/>
                <a:hueOff val="268329"/>
                <a:satOff val="-6535"/>
                <a:lumOff val="28597"/>
                <a:alphaOff val="0"/>
                <a:satMod val="110000"/>
                <a:lumMod val="100000"/>
                <a:shade val="100000"/>
              </a:schemeClr>
            </a:gs>
            <a:gs pos="100000">
              <a:schemeClr val="accent5">
                <a:shade val="50000"/>
                <a:hueOff val="268329"/>
                <a:satOff val="-6535"/>
                <a:lumOff val="28597"/>
                <a:alphaOff val="0"/>
                <a:lumMod val="99000"/>
                <a:satMod val="120000"/>
                <a:shade val="78000"/>
              </a:schemeClr>
            </a:gs>
          </a:gsLst>
          <a:lin ang="5400000" scaled="0"/>
        </a:gradFill>
        <a:ln w="6350" cap="flat" cmpd="sng" algn="ctr">
          <a:solidFill>
            <a:schemeClr val="accent5">
              <a:shade val="50000"/>
              <a:hueOff val="268329"/>
              <a:satOff val="-6535"/>
              <a:lumOff val="28597"/>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en-US" sz="2000" b="0" i="0" kern="1200" dirty="0">
            <a:latin typeface="+mn-lt"/>
            <a:ea typeface="Source Sans Pro" panose="020B0503030403020204" pitchFamily="34" charset="0"/>
          </a:endParaRPr>
        </a:p>
        <a:p>
          <a:pPr marL="0" lvl="0" indent="0" algn="ctr" defTabSz="889000">
            <a:lnSpc>
              <a:spcPct val="90000"/>
            </a:lnSpc>
            <a:spcBef>
              <a:spcPct val="0"/>
            </a:spcBef>
            <a:spcAft>
              <a:spcPct val="35000"/>
            </a:spcAft>
            <a:buNone/>
          </a:pPr>
          <a:r>
            <a:rPr lang="en-US" sz="1800" b="1" i="0" kern="1200" dirty="0">
              <a:latin typeface="+mn-lt"/>
              <a:ea typeface="Source Sans Pro" panose="020B0503030403020204" pitchFamily="34" charset="0"/>
            </a:rPr>
            <a:t>1-3 ACEs</a:t>
          </a:r>
        </a:p>
        <a:p>
          <a:pPr marL="0" lvl="0" indent="0" algn="ctr" defTabSz="889000">
            <a:lnSpc>
              <a:spcPct val="90000"/>
            </a:lnSpc>
            <a:spcBef>
              <a:spcPct val="0"/>
            </a:spcBef>
            <a:spcAft>
              <a:spcPct val="35000"/>
            </a:spcAft>
            <a:buNone/>
          </a:pPr>
          <a:r>
            <a:rPr lang="en-US" sz="1800" b="1" i="0" kern="1200" dirty="0">
              <a:latin typeface="+mn-lt"/>
              <a:ea typeface="Source Sans Pro" panose="020B0503030403020204" pitchFamily="34" charset="0"/>
            </a:rPr>
            <a:t>51%</a:t>
          </a:r>
          <a:endParaRPr lang="en-US" sz="2000" b="1" i="0" kern="1200" dirty="0">
            <a:latin typeface="+mn-lt"/>
            <a:ea typeface="Source Sans Pro" panose="020B0503030403020204" pitchFamily="34" charset="0"/>
          </a:endParaRPr>
        </a:p>
      </dsp:txBody>
      <dsp:txXfrm rot="-5400000">
        <a:off x="1" y="2427837"/>
        <a:ext cx="1087242" cy="465961"/>
      </dsp:txXfrm>
    </dsp:sp>
    <dsp:sp modelId="{2AE36F6C-8525-FB4D-A9AA-5045B8DBE878}">
      <dsp:nvSpPr>
        <dsp:cNvPr id="0" name=""/>
        <dsp:cNvSpPr/>
      </dsp:nvSpPr>
      <dsp:spPr>
        <a:xfrm rot="5400000">
          <a:off x="4585457" y="-1662917"/>
          <a:ext cx="1547215" cy="8543645"/>
        </a:xfrm>
        <a:prstGeom prst="round2SameRect">
          <a:avLst/>
        </a:prstGeom>
        <a:solidFill>
          <a:schemeClr val="lt1">
            <a:alpha val="90000"/>
            <a:hueOff val="0"/>
            <a:satOff val="0"/>
            <a:lumOff val="0"/>
            <a:alphaOff val="0"/>
          </a:schemeClr>
        </a:solidFill>
        <a:ln w="6350" cap="flat" cmpd="sng" algn="ctr">
          <a:solidFill>
            <a:schemeClr val="accent5">
              <a:shade val="50000"/>
              <a:hueOff val="268329"/>
              <a:satOff val="-6535"/>
              <a:lumOff val="2859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0" i="0" kern="1200" dirty="0">
              <a:latin typeface="+mn-lt"/>
              <a:ea typeface="Source Sans Pro" panose="020B0503030403020204" pitchFamily="34" charset="0"/>
            </a:rPr>
            <a:t>With 3 ACES, 1 in 9 smokes, 1 in 7 heart disease</a:t>
          </a:r>
        </a:p>
        <a:p>
          <a:pPr marL="171450" lvl="1" indent="-171450" algn="l" defTabSz="800100">
            <a:lnSpc>
              <a:spcPct val="90000"/>
            </a:lnSpc>
            <a:spcBef>
              <a:spcPct val="0"/>
            </a:spcBef>
            <a:spcAft>
              <a:spcPct val="15000"/>
            </a:spcAft>
            <a:buChar char="•"/>
          </a:pPr>
          <a:r>
            <a:rPr lang="en-US" sz="1800" b="0" i="0" kern="1200" dirty="0">
              <a:latin typeface="+mn-lt"/>
              <a:ea typeface="Source Sans Pro" panose="020B0503030403020204" pitchFamily="34" charset="0"/>
            </a:rPr>
            <a:t>1 in 9 is alcoholic, 1 in 43 uses IV drugs</a:t>
          </a:r>
        </a:p>
        <a:p>
          <a:pPr marL="171450" lvl="1" indent="-171450" algn="l" defTabSz="800100">
            <a:lnSpc>
              <a:spcPct val="90000"/>
            </a:lnSpc>
            <a:spcBef>
              <a:spcPct val="0"/>
            </a:spcBef>
            <a:spcAft>
              <a:spcPct val="15000"/>
            </a:spcAft>
            <a:buChar char="•"/>
          </a:pPr>
          <a:r>
            <a:rPr lang="en-US" sz="1800" b="0" i="0" kern="1200" dirty="0">
              <a:latin typeface="+mn-lt"/>
              <a:ea typeface="Source Sans Pro" panose="020B0503030403020204" pitchFamily="34" charset="0"/>
            </a:rPr>
            <a:t>1 in 10 has attempted suicide</a:t>
          </a:r>
        </a:p>
      </dsp:txBody>
      <dsp:txXfrm rot="-5400000">
        <a:off x="1087243" y="1910826"/>
        <a:ext cx="8468116" cy="1396157"/>
      </dsp:txXfrm>
    </dsp:sp>
    <dsp:sp modelId="{BEF2E485-3C14-8543-8715-BBB51B7971A6}">
      <dsp:nvSpPr>
        <dsp:cNvPr id="0" name=""/>
        <dsp:cNvSpPr/>
      </dsp:nvSpPr>
      <dsp:spPr>
        <a:xfrm rot="5400000">
          <a:off x="-232980" y="3774289"/>
          <a:ext cx="1553203" cy="1087242"/>
        </a:xfrm>
        <a:prstGeom prst="chevron">
          <a:avLst/>
        </a:prstGeom>
        <a:gradFill rotWithShape="0">
          <a:gsLst>
            <a:gs pos="0">
              <a:schemeClr val="accent5">
                <a:shade val="50000"/>
                <a:hueOff val="268329"/>
                <a:satOff val="-6535"/>
                <a:lumOff val="28597"/>
                <a:alphaOff val="0"/>
                <a:satMod val="103000"/>
                <a:lumMod val="102000"/>
                <a:tint val="94000"/>
              </a:schemeClr>
            </a:gs>
            <a:gs pos="50000">
              <a:schemeClr val="accent5">
                <a:shade val="50000"/>
                <a:hueOff val="268329"/>
                <a:satOff val="-6535"/>
                <a:lumOff val="28597"/>
                <a:alphaOff val="0"/>
                <a:satMod val="110000"/>
                <a:lumMod val="100000"/>
                <a:shade val="100000"/>
              </a:schemeClr>
            </a:gs>
            <a:gs pos="100000">
              <a:schemeClr val="accent5">
                <a:shade val="50000"/>
                <a:hueOff val="268329"/>
                <a:satOff val="-6535"/>
                <a:lumOff val="28597"/>
                <a:alphaOff val="0"/>
                <a:lumMod val="99000"/>
                <a:satMod val="120000"/>
                <a:shade val="78000"/>
              </a:schemeClr>
            </a:gs>
          </a:gsLst>
          <a:lin ang="5400000" scaled="0"/>
        </a:gradFill>
        <a:ln w="6350" cap="flat" cmpd="sng" algn="ctr">
          <a:solidFill>
            <a:schemeClr val="accent5">
              <a:shade val="50000"/>
              <a:hueOff val="268329"/>
              <a:satOff val="-6535"/>
              <a:lumOff val="28597"/>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ts val="0"/>
            </a:spcAft>
            <a:buNone/>
          </a:pPr>
          <a:endParaRPr lang="en-US" sz="1400" b="1" i="0" kern="1200" dirty="0">
            <a:latin typeface="+mn-lt"/>
            <a:ea typeface="Source Sans Pro" panose="020B0503030403020204" pitchFamily="34" charset="0"/>
          </a:endParaRPr>
        </a:p>
        <a:p>
          <a:pPr marL="0" lvl="0" indent="0" algn="ctr" defTabSz="622300">
            <a:lnSpc>
              <a:spcPct val="90000"/>
            </a:lnSpc>
            <a:spcBef>
              <a:spcPct val="0"/>
            </a:spcBef>
            <a:spcAft>
              <a:spcPts val="0"/>
            </a:spcAft>
            <a:buNone/>
          </a:pPr>
          <a:r>
            <a:rPr lang="en-US" sz="1800" b="1" i="0" kern="1200" dirty="0">
              <a:latin typeface="+mn-lt"/>
              <a:ea typeface="Source Sans Pro" panose="020B0503030403020204" pitchFamily="34" charset="0"/>
            </a:rPr>
            <a:t>4-10 ACEs</a:t>
          </a:r>
        </a:p>
        <a:p>
          <a:pPr marL="0" lvl="0" indent="0" algn="ctr" defTabSz="622300">
            <a:lnSpc>
              <a:spcPct val="90000"/>
            </a:lnSpc>
            <a:spcBef>
              <a:spcPct val="0"/>
            </a:spcBef>
            <a:spcAft>
              <a:spcPct val="35000"/>
            </a:spcAft>
            <a:buNone/>
          </a:pPr>
          <a:r>
            <a:rPr lang="en-US" sz="1800" b="1" i="0" kern="1200" dirty="0">
              <a:latin typeface="+mn-lt"/>
              <a:ea typeface="Source Sans Pro" panose="020B0503030403020204" pitchFamily="34" charset="0"/>
            </a:rPr>
            <a:t>16%</a:t>
          </a:r>
        </a:p>
      </dsp:txBody>
      <dsp:txXfrm rot="-5400000">
        <a:off x="1" y="4084929"/>
        <a:ext cx="1087242" cy="465961"/>
      </dsp:txXfrm>
    </dsp:sp>
    <dsp:sp modelId="{EAE5E694-1803-8B4A-A503-599092458BA3}">
      <dsp:nvSpPr>
        <dsp:cNvPr id="0" name=""/>
        <dsp:cNvSpPr/>
      </dsp:nvSpPr>
      <dsp:spPr>
        <a:xfrm rot="5400000">
          <a:off x="4616257" y="9344"/>
          <a:ext cx="1532263" cy="8496911"/>
        </a:xfrm>
        <a:prstGeom prst="round2SameRect">
          <a:avLst/>
        </a:prstGeom>
        <a:solidFill>
          <a:schemeClr val="lt1">
            <a:alpha val="90000"/>
            <a:hueOff val="0"/>
            <a:satOff val="0"/>
            <a:lumOff val="0"/>
            <a:alphaOff val="0"/>
          </a:schemeClr>
        </a:solidFill>
        <a:ln w="6350" cap="flat" cmpd="sng" algn="ctr">
          <a:solidFill>
            <a:schemeClr val="accent5">
              <a:shade val="50000"/>
              <a:hueOff val="268329"/>
              <a:satOff val="-6535"/>
              <a:lumOff val="2859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0" i="0" kern="1200" dirty="0">
              <a:latin typeface="+mn-lt"/>
              <a:ea typeface="Source Sans Pro" panose="020B0503030403020204" pitchFamily="34" charset="0"/>
            </a:rPr>
            <a:t>With 7+ ACEs, 1 in 6 smokes, 1 in 6 has heart disease</a:t>
          </a:r>
        </a:p>
        <a:p>
          <a:pPr marL="171450" lvl="1" indent="-171450" algn="l" defTabSz="800100">
            <a:lnSpc>
              <a:spcPct val="90000"/>
            </a:lnSpc>
            <a:spcBef>
              <a:spcPct val="0"/>
            </a:spcBef>
            <a:spcAft>
              <a:spcPct val="15000"/>
            </a:spcAft>
            <a:buChar char="•"/>
          </a:pPr>
          <a:r>
            <a:rPr lang="en-US" sz="1800" b="0" i="0" kern="1200" dirty="0">
              <a:latin typeface="+mn-lt"/>
              <a:ea typeface="Source Sans Pro" panose="020B0503030403020204" pitchFamily="34" charset="0"/>
            </a:rPr>
            <a:t>1 in 6 is alcoholic, 1 in 30 uses IV drugs</a:t>
          </a:r>
        </a:p>
        <a:p>
          <a:pPr marL="171450" lvl="1" indent="-171450" algn="l" defTabSz="800100">
            <a:lnSpc>
              <a:spcPct val="90000"/>
            </a:lnSpc>
            <a:spcBef>
              <a:spcPct val="0"/>
            </a:spcBef>
            <a:spcAft>
              <a:spcPct val="15000"/>
            </a:spcAft>
            <a:buChar char="•"/>
          </a:pPr>
          <a:r>
            <a:rPr lang="en-US" sz="1800" b="0" i="0" kern="1200" dirty="0">
              <a:latin typeface="+mn-lt"/>
              <a:ea typeface="Source Sans Pro" panose="020B0503030403020204" pitchFamily="34" charset="0"/>
            </a:rPr>
            <a:t>1 in 5 has attempted suicide</a:t>
          </a:r>
        </a:p>
      </dsp:txBody>
      <dsp:txXfrm rot="-5400000">
        <a:off x="1133934" y="3566467"/>
        <a:ext cx="8422112" cy="1382665"/>
      </dsp:txXfrm>
    </dsp:sp>
  </dsp:spTree>
</dsp:drawing>
</file>

<file path=ppt/diagrams/layout1.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B8646A-F159-524A-9927-7974EC793A9A}" type="datetimeFigureOut">
              <a:rPr lang="en-US" smtClean="0"/>
              <a:t>5/26/2021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DBDB36-105D-D24A-B700-D6D74293CC4D}" type="slidenum">
              <a:rPr lang="en-US" smtClean="0"/>
              <a:t>‹#›</a:t>
            </a:fld>
            <a:endParaRPr lang="en-US"/>
          </a:p>
        </p:txBody>
      </p:sp>
    </p:spTree>
    <p:extLst>
      <p:ext uri="{BB962C8B-B14F-4D97-AF65-F5344CB8AC3E}">
        <p14:creationId xmlns:p14="http://schemas.microsoft.com/office/powerpoint/2010/main" val="3295887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DBDB36-105D-D24A-B700-D6D74293CC4D}" type="slidenum">
              <a:rPr lang="en-US" smtClean="0"/>
              <a:t>1</a:t>
            </a:fld>
            <a:endParaRPr lang="en-US"/>
          </a:p>
        </p:txBody>
      </p:sp>
    </p:spTree>
    <p:extLst>
      <p:ext uri="{BB962C8B-B14F-4D97-AF65-F5344CB8AC3E}">
        <p14:creationId xmlns:p14="http://schemas.microsoft.com/office/powerpoint/2010/main" val="2044305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baseline="0" dirty="0"/>
              <a:t>Certificates of attendance or CEUs</a:t>
            </a:r>
            <a:r>
              <a:rPr lang="en-US" b="0" u="none" baseline="0" dirty="0"/>
              <a:t> – </a:t>
            </a:r>
          </a:p>
          <a:p>
            <a:endParaRPr lang="en-US" b="0" u="none" baseline="0" dirty="0"/>
          </a:p>
          <a:p>
            <a:r>
              <a:rPr lang="en-US" b="0" u="none" baseline="0" dirty="0"/>
              <a:t>Instructions for completing required evaluations will be discussed at the end of today’s session. </a:t>
            </a:r>
          </a:p>
          <a:p>
            <a:pPr marL="176679" indent="-176679">
              <a:buFont typeface="Arial" panose="020B0604020202020204" pitchFamily="34" charset="0"/>
              <a:buChar char="•"/>
            </a:pPr>
            <a:r>
              <a:rPr lang="en-US" b="0" u="none" baseline="0" dirty="0"/>
              <a:t>Need to view the entire live session of the presentation</a:t>
            </a:r>
          </a:p>
          <a:p>
            <a:pPr marL="176679" indent="-176679">
              <a:buFont typeface="Arial" panose="020B0604020202020204" pitchFamily="34" charset="0"/>
              <a:buChar char="•"/>
            </a:pPr>
            <a:r>
              <a:rPr lang="en-US" b="0" u="none" baseline="0" dirty="0"/>
              <a:t>You are required to complete a follow-up survey</a:t>
            </a:r>
          </a:p>
          <a:p>
            <a:pPr marL="176679" indent="-176679">
              <a:buFont typeface="Arial" panose="020B0604020202020204" pitchFamily="34" charset="0"/>
              <a:buChar char="•"/>
            </a:pPr>
            <a:r>
              <a:rPr lang="en-US" b="0" u="none" baseline="0" dirty="0"/>
              <a:t>CANNOT receive credit for watching a recording of the session</a:t>
            </a:r>
          </a:p>
          <a:p>
            <a:pPr marL="176679" indent="-176679">
              <a:buFont typeface="Arial" panose="020B0604020202020204" pitchFamily="34" charset="0"/>
              <a:buChar char="•"/>
            </a:pPr>
            <a:r>
              <a:rPr lang="en-US" dirty="0"/>
              <a:t>CE certificates will be emailed in 4-6 weeks </a:t>
            </a:r>
          </a:p>
        </p:txBody>
      </p:sp>
      <p:sp>
        <p:nvSpPr>
          <p:cNvPr id="4" name="Slide Number Placeholder 3"/>
          <p:cNvSpPr>
            <a:spLocks noGrp="1"/>
          </p:cNvSpPr>
          <p:nvPr>
            <p:ph type="sldNum" sz="quarter" idx="5"/>
          </p:nvPr>
        </p:nvSpPr>
        <p:spPr/>
        <p:txBody>
          <a:bodyPr/>
          <a:lstStyle/>
          <a:p>
            <a:pPr defTabSz="942289">
              <a:defRPr/>
            </a:pPr>
            <a:fld id="{7C8004BF-22DF-492C-8992-4B2D841EC409}" type="slidenum">
              <a:rPr lang="en-US">
                <a:solidFill>
                  <a:prstClr val="black"/>
                </a:solidFill>
                <a:latin typeface="Calibri" panose="020F0502020204030204"/>
              </a:rPr>
              <a:pPr defTabSz="942289">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144432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b="0" u="none" baseline="0" dirty="0"/>
          </a:p>
          <a:p>
            <a:endParaRPr lang="en-US" b="1" u="sng" dirty="0"/>
          </a:p>
        </p:txBody>
      </p:sp>
    </p:spTree>
    <p:extLst>
      <p:ext uri="{BB962C8B-B14F-4D97-AF65-F5344CB8AC3E}">
        <p14:creationId xmlns:p14="http://schemas.microsoft.com/office/powerpoint/2010/main" val="844208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2E74BD-EBEF-7A49-98E2-189AA32C192C}" type="slidenum">
              <a:rPr lang="en-US" smtClean="0"/>
              <a:t>12</a:t>
            </a:fld>
            <a:endParaRPr lang="en-US"/>
          </a:p>
        </p:txBody>
      </p:sp>
    </p:spTree>
    <p:extLst>
      <p:ext uri="{BB962C8B-B14F-4D97-AF65-F5344CB8AC3E}">
        <p14:creationId xmlns:p14="http://schemas.microsoft.com/office/powerpoint/2010/main" val="2234019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DBDB36-105D-D24A-B700-D6D74293CC4D}" type="slidenum">
              <a:rPr lang="en-US" smtClean="0"/>
              <a:t>13</a:t>
            </a:fld>
            <a:endParaRPr lang="en-US"/>
          </a:p>
        </p:txBody>
      </p:sp>
    </p:spTree>
    <p:extLst>
      <p:ext uri="{BB962C8B-B14F-4D97-AF65-F5344CB8AC3E}">
        <p14:creationId xmlns:p14="http://schemas.microsoft.com/office/powerpoint/2010/main" val="1879794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DBDB36-105D-D24A-B700-D6D74293CC4D}" type="slidenum">
              <a:rPr lang="en-US" smtClean="0"/>
              <a:t>16</a:t>
            </a:fld>
            <a:endParaRPr lang="en-US"/>
          </a:p>
        </p:txBody>
      </p:sp>
    </p:spTree>
    <p:extLst>
      <p:ext uri="{BB962C8B-B14F-4D97-AF65-F5344CB8AC3E}">
        <p14:creationId xmlns:p14="http://schemas.microsoft.com/office/powerpoint/2010/main" val="1244041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DBDB36-105D-D24A-B700-D6D74293CC4D}" type="slidenum">
              <a:rPr lang="en-US" smtClean="0"/>
              <a:t>17</a:t>
            </a:fld>
            <a:endParaRPr lang="en-US"/>
          </a:p>
        </p:txBody>
      </p:sp>
    </p:spTree>
    <p:extLst>
      <p:ext uri="{BB962C8B-B14F-4D97-AF65-F5344CB8AC3E}">
        <p14:creationId xmlns:p14="http://schemas.microsoft.com/office/powerpoint/2010/main" val="221357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DBDB36-105D-D24A-B700-D6D74293CC4D}" type="slidenum">
              <a:rPr lang="en-US" smtClean="0"/>
              <a:t>18</a:t>
            </a:fld>
            <a:endParaRPr lang="en-US"/>
          </a:p>
        </p:txBody>
      </p:sp>
    </p:spTree>
    <p:extLst>
      <p:ext uri="{BB962C8B-B14F-4D97-AF65-F5344CB8AC3E}">
        <p14:creationId xmlns:p14="http://schemas.microsoft.com/office/powerpoint/2010/main" val="13751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DBDB36-105D-D24A-B700-D6D74293CC4D}" type="slidenum">
              <a:rPr lang="en-US" smtClean="0"/>
              <a:t>20</a:t>
            </a:fld>
            <a:endParaRPr lang="en-US"/>
          </a:p>
        </p:txBody>
      </p:sp>
    </p:spTree>
    <p:extLst>
      <p:ext uri="{BB962C8B-B14F-4D97-AF65-F5344CB8AC3E}">
        <p14:creationId xmlns:p14="http://schemas.microsoft.com/office/powerpoint/2010/main" val="1604770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A04727E-3FE0-8648-A537-D4BB13433D38}" type="slidenum">
              <a:rPr lang="en-US" smtClean="0"/>
              <a:pPr>
                <a:defRPr/>
              </a:pPr>
              <a:t>21</a:t>
            </a:fld>
            <a:endParaRPr lang="en-US"/>
          </a:p>
        </p:txBody>
      </p:sp>
    </p:spTree>
    <p:extLst>
      <p:ext uri="{BB962C8B-B14F-4D97-AF65-F5344CB8AC3E}">
        <p14:creationId xmlns:p14="http://schemas.microsoft.com/office/powerpoint/2010/main" val="701820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A04727E-3FE0-8648-A537-D4BB13433D38}" type="slidenum">
              <a:rPr lang="en-US" smtClean="0"/>
              <a:pPr>
                <a:defRPr/>
              </a:pPr>
              <a:t>22</a:t>
            </a:fld>
            <a:endParaRPr lang="en-US"/>
          </a:p>
        </p:txBody>
      </p:sp>
    </p:spTree>
    <p:extLst>
      <p:ext uri="{BB962C8B-B14F-4D97-AF65-F5344CB8AC3E}">
        <p14:creationId xmlns:p14="http://schemas.microsoft.com/office/powerpoint/2010/main" val="3115638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notes"/>
          <p:cNvSpPr txBox="1">
            <a:spLocks noGrp="1"/>
          </p:cNvSpPr>
          <p:nvPr>
            <p:ph type="body" idx="1"/>
          </p:nvPr>
        </p:nvSpPr>
        <p:spPr>
          <a:xfrm>
            <a:off x="710248" y="4518204"/>
            <a:ext cx="5681980" cy="3696712"/>
          </a:xfrm>
          <a:prstGeom prst="rect">
            <a:avLst/>
          </a:prstGeom>
        </p:spPr>
        <p:txBody>
          <a:bodyPr spcFirstLastPara="1" wrap="square" lIns="94213" tIns="47094" rIns="94213" bIns="47094" anchor="t" anchorCtr="0">
            <a:noAutofit/>
          </a:bodyPr>
          <a:lstStyle/>
          <a:p>
            <a:pPr defTabSz="942289">
              <a:defRPr/>
            </a:pPr>
            <a:r>
              <a:rPr lang="en-US" dirty="0">
                <a:latin typeface="Arial"/>
                <a:ea typeface="Arial"/>
                <a:cs typeface="Arial"/>
                <a:sym typeface="Arial"/>
              </a:rPr>
              <a:t>PAT: </a:t>
            </a:r>
          </a:p>
        </p:txBody>
      </p:sp>
      <p:sp>
        <p:nvSpPr>
          <p:cNvPr id="152" name="Google Shape;152;p3: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8529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05CECC-C08D-184B-BAE0-7064D41EA4DD}" type="slidenum">
              <a:rPr lang="en-US" smtClean="0"/>
              <a:t>23</a:t>
            </a:fld>
            <a:endParaRPr lang="en-US"/>
          </a:p>
        </p:txBody>
      </p:sp>
    </p:spTree>
    <p:extLst>
      <p:ext uri="{BB962C8B-B14F-4D97-AF65-F5344CB8AC3E}">
        <p14:creationId xmlns:p14="http://schemas.microsoft.com/office/powerpoint/2010/main" val="1998724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DBDB36-105D-D24A-B700-D6D74293CC4D}" type="slidenum">
              <a:rPr lang="en-US" smtClean="0"/>
              <a:t>24</a:t>
            </a:fld>
            <a:endParaRPr lang="en-US"/>
          </a:p>
        </p:txBody>
      </p:sp>
    </p:spTree>
    <p:extLst>
      <p:ext uri="{BB962C8B-B14F-4D97-AF65-F5344CB8AC3E}">
        <p14:creationId xmlns:p14="http://schemas.microsoft.com/office/powerpoint/2010/main" val="303215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DBDB36-105D-D24A-B700-D6D74293CC4D}" type="slidenum">
              <a:rPr lang="en-US" smtClean="0"/>
              <a:t>25</a:t>
            </a:fld>
            <a:endParaRPr lang="en-US"/>
          </a:p>
        </p:txBody>
      </p:sp>
    </p:spTree>
    <p:extLst>
      <p:ext uri="{BB962C8B-B14F-4D97-AF65-F5344CB8AC3E}">
        <p14:creationId xmlns:p14="http://schemas.microsoft.com/office/powerpoint/2010/main" val="3358365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A04727E-3FE0-8648-A537-D4BB13433D38}" type="slidenum">
              <a:rPr lang="en-US" smtClean="0"/>
              <a:pPr>
                <a:defRPr/>
              </a:pPr>
              <a:t>26</a:t>
            </a:fld>
            <a:endParaRPr lang="en-US"/>
          </a:p>
        </p:txBody>
      </p:sp>
    </p:spTree>
    <p:extLst>
      <p:ext uri="{BB962C8B-B14F-4D97-AF65-F5344CB8AC3E}">
        <p14:creationId xmlns:p14="http://schemas.microsoft.com/office/powerpoint/2010/main" val="3317135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A04727E-3FE0-8648-A537-D4BB13433D38}" type="slidenum">
              <a:rPr lang="en-US" smtClean="0"/>
              <a:pPr>
                <a:defRPr/>
              </a:pPr>
              <a:t>27</a:t>
            </a:fld>
            <a:endParaRPr lang="en-US"/>
          </a:p>
        </p:txBody>
      </p:sp>
    </p:spTree>
    <p:extLst>
      <p:ext uri="{BB962C8B-B14F-4D97-AF65-F5344CB8AC3E}">
        <p14:creationId xmlns:p14="http://schemas.microsoft.com/office/powerpoint/2010/main" val="2110117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A04727E-3FE0-8648-A537-D4BB13433D38}" type="slidenum">
              <a:rPr lang="en-US" smtClean="0"/>
              <a:pPr>
                <a:defRPr/>
              </a:pPr>
              <a:t>28</a:t>
            </a:fld>
            <a:endParaRPr lang="en-US"/>
          </a:p>
        </p:txBody>
      </p:sp>
    </p:spTree>
    <p:extLst>
      <p:ext uri="{BB962C8B-B14F-4D97-AF65-F5344CB8AC3E}">
        <p14:creationId xmlns:p14="http://schemas.microsoft.com/office/powerpoint/2010/main" val="1029723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A04727E-3FE0-8648-A537-D4BB13433D38}" type="slidenum">
              <a:rPr lang="en-US" smtClean="0"/>
              <a:pPr>
                <a:defRPr/>
              </a:pPr>
              <a:t>29</a:t>
            </a:fld>
            <a:endParaRPr lang="en-US"/>
          </a:p>
        </p:txBody>
      </p:sp>
    </p:spTree>
    <p:extLst>
      <p:ext uri="{BB962C8B-B14F-4D97-AF65-F5344CB8AC3E}">
        <p14:creationId xmlns:p14="http://schemas.microsoft.com/office/powerpoint/2010/main" val="24175593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A04727E-3FE0-8648-A537-D4BB13433D38}" type="slidenum">
              <a:rPr lang="en-US" smtClean="0"/>
              <a:pPr>
                <a:defRPr/>
              </a:pPr>
              <a:t>30</a:t>
            </a:fld>
            <a:endParaRPr lang="en-US"/>
          </a:p>
        </p:txBody>
      </p:sp>
    </p:spTree>
    <p:extLst>
      <p:ext uri="{BB962C8B-B14F-4D97-AF65-F5344CB8AC3E}">
        <p14:creationId xmlns:p14="http://schemas.microsoft.com/office/powerpoint/2010/main" val="3567218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A04727E-3FE0-8648-A537-D4BB13433D38}" type="slidenum">
              <a:rPr lang="en-US" smtClean="0"/>
              <a:pPr>
                <a:defRPr/>
              </a:pPr>
              <a:t>31</a:t>
            </a:fld>
            <a:endParaRPr lang="en-US"/>
          </a:p>
        </p:txBody>
      </p:sp>
    </p:spTree>
    <p:extLst>
      <p:ext uri="{BB962C8B-B14F-4D97-AF65-F5344CB8AC3E}">
        <p14:creationId xmlns:p14="http://schemas.microsoft.com/office/powerpoint/2010/main" val="35517265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A04727E-3FE0-8648-A537-D4BB13433D38}" type="slidenum">
              <a:rPr lang="en-US" smtClean="0"/>
              <a:pPr>
                <a:defRPr/>
              </a:pPr>
              <a:t>32</a:t>
            </a:fld>
            <a:endParaRPr lang="en-US"/>
          </a:p>
        </p:txBody>
      </p:sp>
    </p:spTree>
    <p:extLst>
      <p:ext uri="{BB962C8B-B14F-4D97-AF65-F5344CB8AC3E}">
        <p14:creationId xmlns:p14="http://schemas.microsoft.com/office/powerpoint/2010/main" val="2468700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Erika</a:t>
            </a:r>
          </a:p>
        </p:txBody>
      </p:sp>
      <p:sp>
        <p:nvSpPr>
          <p:cNvPr id="4" name="Slide Number Placeholder 3"/>
          <p:cNvSpPr>
            <a:spLocks noGrp="1"/>
          </p:cNvSpPr>
          <p:nvPr>
            <p:ph type="sldNum" sz="quarter" idx="5"/>
          </p:nvPr>
        </p:nvSpPr>
        <p:spPr/>
        <p:txBody>
          <a:bodyPr/>
          <a:lstStyle/>
          <a:p>
            <a:fld id="{75407F5E-1248-0D41-AA81-B50EA45314DF}" type="slidenum">
              <a:rPr lang="en-US" smtClean="0"/>
              <a:t>3</a:t>
            </a:fld>
            <a:endParaRPr lang="en-US"/>
          </a:p>
        </p:txBody>
      </p:sp>
    </p:spTree>
    <p:extLst>
      <p:ext uri="{BB962C8B-B14F-4D97-AF65-F5344CB8AC3E}">
        <p14:creationId xmlns:p14="http://schemas.microsoft.com/office/powerpoint/2010/main" val="42090367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DBDB36-105D-D24A-B700-D6D74293CC4D}" type="slidenum">
              <a:rPr lang="en-US" smtClean="0"/>
              <a:t>33</a:t>
            </a:fld>
            <a:endParaRPr lang="en-US"/>
          </a:p>
        </p:txBody>
      </p:sp>
    </p:spTree>
    <p:extLst>
      <p:ext uri="{BB962C8B-B14F-4D97-AF65-F5344CB8AC3E}">
        <p14:creationId xmlns:p14="http://schemas.microsoft.com/office/powerpoint/2010/main" val="3022349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DBDB36-105D-D24A-B700-D6D74293CC4D}" type="slidenum">
              <a:rPr lang="en-US" smtClean="0"/>
              <a:t>34</a:t>
            </a:fld>
            <a:endParaRPr lang="en-US"/>
          </a:p>
        </p:txBody>
      </p:sp>
    </p:spTree>
    <p:extLst>
      <p:ext uri="{BB962C8B-B14F-4D97-AF65-F5344CB8AC3E}">
        <p14:creationId xmlns:p14="http://schemas.microsoft.com/office/powerpoint/2010/main" val="26225220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DBDB36-105D-D24A-B700-D6D74293CC4D}" type="slidenum">
              <a:rPr lang="en-US" smtClean="0"/>
              <a:t>35</a:t>
            </a:fld>
            <a:endParaRPr lang="en-US"/>
          </a:p>
        </p:txBody>
      </p:sp>
    </p:spTree>
    <p:extLst>
      <p:ext uri="{BB962C8B-B14F-4D97-AF65-F5344CB8AC3E}">
        <p14:creationId xmlns:p14="http://schemas.microsoft.com/office/powerpoint/2010/main" val="32508017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A04727E-3FE0-8648-A537-D4BB13433D38}" type="slidenum">
              <a:rPr lang="en-US" smtClean="0"/>
              <a:pPr>
                <a:defRPr/>
              </a:pPr>
              <a:t>36</a:t>
            </a:fld>
            <a:endParaRPr lang="en-US"/>
          </a:p>
        </p:txBody>
      </p:sp>
    </p:spTree>
    <p:extLst>
      <p:ext uri="{BB962C8B-B14F-4D97-AF65-F5344CB8AC3E}">
        <p14:creationId xmlns:p14="http://schemas.microsoft.com/office/powerpoint/2010/main" val="33677599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DBDB36-105D-D24A-B700-D6D74293CC4D}" type="slidenum">
              <a:rPr lang="en-US" smtClean="0"/>
              <a:t>38</a:t>
            </a:fld>
            <a:endParaRPr lang="en-US"/>
          </a:p>
        </p:txBody>
      </p:sp>
    </p:spTree>
    <p:extLst>
      <p:ext uri="{BB962C8B-B14F-4D97-AF65-F5344CB8AC3E}">
        <p14:creationId xmlns:p14="http://schemas.microsoft.com/office/powerpoint/2010/main" val="2665246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FD51B8CD-6664-9540-85A3-D4A02CBA884F}" type="slidenum">
              <a:rPr lang="en-US" sz="1200"/>
              <a:pPr algn="r" eaLnBrk="1" hangingPunct="1"/>
              <a:t>40</a:t>
            </a:fld>
            <a:endParaRPr lang="en-US" sz="1200"/>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427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sz="1100" dirty="0">
              <a:latin typeface="Sylfaen" charset="0"/>
            </a:endParaRPr>
          </a:p>
        </p:txBody>
      </p:sp>
    </p:spTree>
    <p:extLst>
      <p:ext uri="{BB962C8B-B14F-4D97-AF65-F5344CB8AC3E}">
        <p14:creationId xmlns:p14="http://schemas.microsoft.com/office/powerpoint/2010/main" val="7700713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sz="1100" dirty="0">
              <a:latin typeface="Arial" panose="020B0604020202020204" pitchFamily="34" charset="0"/>
              <a:cs typeface="Arial" panose="020B0604020202020204" pitchFamily="34" charset="0"/>
            </a:endParaRPr>
          </a:p>
        </p:txBody>
      </p:sp>
      <p:sp>
        <p:nvSpPr>
          <p:cNvPr id="88067" name="Footer Placeholder 3"/>
          <p:cNvSpPr>
            <a:spLocks noGrp="1"/>
          </p:cNvSpPr>
          <p:nvPr>
            <p:ph type="ftr" sz="quarter" idx="4"/>
          </p:nvPr>
        </p:nvSpPr>
        <p:spPr bwMode="auto">
          <a:xfrm>
            <a:off x="0"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Developed for the Great Lakes Addiction Technology Transfer Center by Pamela Woll, MA, CADP</a:t>
            </a:r>
          </a:p>
        </p:txBody>
      </p:sp>
      <p:sp>
        <p:nvSpPr>
          <p:cNvPr id="88068" name="Slide Number Placeholder 4"/>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F491FD-D645-8348-8C04-0AE6158A9C63}" type="slidenum">
              <a:rPr lang="en-US" sz="1200"/>
              <a:pPr eaLnBrk="1" hangingPunct="1"/>
              <a:t>41</a:t>
            </a:fld>
            <a:endParaRPr lang="en-US" sz="1200"/>
          </a:p>
        </p:txBody>
      </p:sp>
    </p:spTree>
    <p:extLst>
      <p:ext uri="{BB962C8B-B14F-4D97-AF65-F5344CB8AC3E}">
        <p14:creationId xmlns:p14="http://schemas.microsoft.com/office/powerpoint/2010/main" val="12487460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DBDB36-105D-D24A-B700-D6D74293CC4D}" type="slidenum">
              <a:rPr lang="en-US" smtClean="0"/>
              <a:t>42</a:t>
            </a:fld>
            <a:endParaRPr lang="en-US"/>
          </a:p>
        </p:txBody>
      </p:sp>
    </p:spTree>
    <p:extLst>
      <p:ext uri="{BB962C8B-B14F-4D97-AF65-F5344CB8AC3E}">
        <p14:creationId xmlns:p14="http://schemas.microsoft.com/office/powerpoint/2010/main" val="1204930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DBDB36-105D-D24A-B700-D6D74293CC4D}" type="slidenum">
              <a:rPr lang="en-US" smtClean="0"/>
              <a:t>43</a:t>
            </a:fld>
            <a:endParaRPr lang="en-US"/>
          </a:p>
        </p:txBody>
      </p:sp>
    </p:spTree>
    <p:extLst>
      <p:ext uri="{BB962C8B-B14F-4D97-AF65-F5344CB8AC3E}">
        <p14:creationId xmlns:p14="http://schemas.microsoft.com/office/powerpoint/2010/main" val="23130578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873B44-5321-6943-93C2-FC91DA7E0E83}" type="slidenum">
              <a:rPr lang="en-US" smtClean="0"/>
              <a:t>45</a:t>
            </a:fld>
            <a:endParaRPr lang="en-US"/>
          </a:p>
        </p:txBody>
      </p:sp>
    </p:spTree>
    <p:extLst>
      <p:ext uri="{BB962C8B-B14F-4D97-AF65-F5344CB8AC3E}">
        <p14:creationId xmlns:p14="http://schemas.microsoft.com/office/powerpoint/2010/main" val="496149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notes"/>
          <p:cNvSpPr txBox="1">
            <a:spLocks noGrp="1"/>
          </p:cNvSpPr>
          <p:nvPr>
            <p:ph type="body" idx="1"/>
          </p:nvPr>
        </p:nvSpPr>
        <p:spPr>
          <a:xfrm>
            <a:off x="710248" y="4518204"/>
            <a:ext cx="5681980" cy="3696712"/>
          </a:xfrm>
          <a:prstGeom prst="rect">
            <a:avLst/>
          </a:prstGeom>
        </p:spPr>
        <p:txBody>
          <a:bodyPr spcFirstLastPara="1" wrap="square" lIns="94213" tIns="47094" rIns="94213" bIns="47094" anchor="t" anchorCtr="0">
            <a:noAutofit/>
          </a:bodyPr>
          <a:lstStyle/>
          <a:p>
            <a:pPr defTabSz="942289">
              <a:defRPr/>
            </a:pPr>
            <a:r>
              <a:rPr lang="en-US" dirty="0">
                <a:latin typeface="Arial"/>
                <a:ea typeface="Arial"/>
                <a:cs typeface="Arial"/>
                <a:sym typeface="Arial"/>
              </a:rPr>
              <a:t>The Mid-America Addiction Technology Transfer Center is one of 12 centers that make up the larger ATTC network. </a:t>
            </a:r>
          </a:p>
          <a:p>
            <a:pPr defTabSz="942289">
              <a:defRPr/>
            </a:pPr>
            <a:endParaRPr lang="en-US" dirty="0">
              <a:latin typeface="Arial"/>
              <a:ea typeface="Arial"/>
              <a:cs typeface="Arial"/>
              <a:sym typeface="Arial"/>
            </a:endParaRPr>
          </a:p>
          <a:p>
            <a:pPr defTabSz="942289">
              <a:defRPr/>
            </a:pPr>
            <a:r>
              <a:rPr lang="en-US" dirty="0">
                <a:latin typeface="Arial"/>
                <a:ea typeface="Arial"/>
                <a:cs typeface="Arial"/>
                <a:sym typeface="Arial"/>
              </a:rPr>
              <a:t>The TTC Network is funded by the Substance Abuse and Mental Health Services Administration (SAMHSA) to provide training, resources, and technical assistance to individuals serving persons with mental health and substance use disorders. </a:t>
            </a:r>
          </a:p>
          <a:p>
            <a:pPr defTabSz="942289">
              <a:defRPr/>
            </a:pPr>
            <a:endParaRPr lang="en-US" dirty="0">
              <a:latin typeface="Arial"/>
              <a:ea typeface="Arial"/>
              <a:cs typeface="Arial"/>
              <a:sym typeface="Arial"/>
            </a:endParaRPr>
          </a:p>
          <a:p>
            <a:pPr defTabSz="942289">
              <a:defRPr/>
            </a:pPr>
            <a:r>
              <a:rPr lang="en-US" dirty="0">
                <a:latin typeface="Arial"/>
                <a:ea typeface="Arial"/>
                <a:cs typeface="Arial"/>
                <a:sym typeface="Arial"/>
              </a:rPr>
              <a:t>The Mid-America ATTC serves the states of Iowa, Kansas, Missouri, and Nebraska and is in Kansas City, Missouri co-located at both Truman Medical Center Behavioral Health and the University of Missouri Kansas City’s School of Nursing and Health Studies. </a:t>
            </a:r>
          </a:p>
          <a:p>
            <a:pPr defTabSz="942289">
              <a:defRPr/>
            </a:pPr>
            <a:endParaRPr lang="en-US" dirty="0">
              <a:latin typeface="Arial"/>
              <a:ea typeface="Arial"/>
              <a:cs typeface="Arial"/>
              <a:sym typeface="Arial"/>
            </a:endParaRPr>
          </a:p>
        </p:txBody>
      </p:sp>
      <p:sp>
        <p:nvSpPr>
          <p:cNvPr id="152" name="Google Shape;152;p3: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85298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C17007-F00C-B741-87C5-2645753B28F6}"/>
              </a:ext>
            </a:extLst>
          </p:cNvPr>
          <p:cNvSpPr>
            <a:spLocks noGrp="1"/>
          </p:cNvSpPr>
          <p:nvPr>
            <p:ph type="body" idx="1"/>
          </p:nvPr>
        </p:nvSpPr>
        <p:spPr/>
        <p:txBody>
          <a:bodyPr/>
          <a:lstStyle/>
          <a:p>
            <a:r>
              <a:rPr lang="en-US" dirty="0"/>
              <a:t>It’s important to take a minute and consider the body’s stress response system in relationship to parents experiencing the dual journey of early recovery and early parenting. We know that craving lives in the old brain and has been found to be activated by stress. There is no doubt that carrying for a very young infant, particularly one that struggles with regulation as babies with NOWS do, could easily be quite stressful.  At the same time we know that consistent and reliable relationships; having someone in your life who is available to listen and understand is something that can help to reduce stress.  Being this type of reliable source of understanding is something that falls within the role of a Peer Support.  Being available, sharing strategies that come from lived experience, normalizing the challenging emotions and being present all go a long way toward helping to reduce stress.</a:t>
            </a:r>
          </a:p>
        </p:txBody>
      </p:sp>
    </p:spTree>
    <p:extLst>
      <p:ext uri="{BB962C8B-B14F-4D97-AF65-F5344CB8AC3E}">
        <p14:creationId xmlns:p14="http://schemas.microsoft.com/office/powerpoint/2010/main" val="5752267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4E0F1CB-A4DD-254B-9D46-1AD2358158A8}" type="slidenum">
              <a:rPr lang="en-US" smtClean="0"/>
              <a:t>47</a:t>
            </a:fld>
            <a:endParaRPr lang="en-US"/>
          </a:p>
        </p:txBody>
      </p:sp>
    </p:spTree>
    <p:extLst>
      <p:ext uri="{BB962C8B-B14F-4D97-AF65-F5344CB8AC3E}">
        <p14:creationId xmlns:p14="http://schemas.microsoft.com/office/powerpoint/2010/main" val="28646166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06DDF27-740C-5C4D-96BB-455A95ED0F1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28221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66BC6D9-1165-874C-97D8-8D188CB6D66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43716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4213552-1B2D-8540-834C-E2BE7CA2466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31519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0E855E-DB52-7A49-9156-BA0E0C339F7E}"/>
              </a:ext>
            </a:extLst>
          </p:cNvPr>
          <p:cNvSpPr>
            <a:spLocks noGrp="1"/>
          </p:cNvSpPr>
          <p:nvPr>
            <p:ph type="body" idx="1"/>
          </p:nvPr>
        </p:nvSpPr>
        <p:spPr/>
        <p:txBody>
          <a:bodyPr/>
          <a:lstStyle/>
          <a:p>
            <a:r>
              <a:rPr lang="en-US" dirty="0"/>
              <a:t>Having a baby changes everything and particularly when it’s a person’s first baby it’s impossible to be fully prepared for how much life is going to change.  And recovery also changes everything – in fact, there’s a saying that goes to be successful in recovery you only have to change one thing ---- everything.  When new parenting and new recovery are happening at the same time the degree to which life changes is compounded.</a:t>
            </a:r>
          </a:p>
        </p:txBody>
      </p:sp>
    </p:spTree>
    <p:extLst>
      <p:ext uri="{BB962C8B-B14F-4D97-AF65-F5344CB8AC3E}">
        <p14:creationId xmlns:p14="http://schemas.microsoft.com/office/powerpoint/2010/main" val="24132461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F952D5D-5140-1445-A903-17E50B6CFF4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10179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A04727E-3FE0-8648-A537-D4BB13433D38}" type="slidenum">
              <a:rPr lang="en-US" smtClean="0"/>
              <a:pPr>
                <a:defRPr/>
              </a:pPr>
              <a:t>53</a:t>
            </a:fld>
            <a:endParaRPr lang="en-US"/>
          </a:p>
        </p:txBody>
      </p:sp>
    </p:spTree>
    <p:extLst>
      <p:ext uri="{BB962C8B-B14F-4D97-AF65-F5344CB8AC3E}">
        <p14:creationId xmlns:p14="http://schemas.microsoft.com/office/powerpoint/2010/main" val="34214826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DBDB36-105D-D24A-B700-D6D74293CC4D}" type="slidenum">
              <a:rPr lang="en-US" smtClean="0"/>
              <a:t>55</a:t>
            </a:fld>
            <a:endParaRPr lang="en-US"/>
          </a:p>
        </p:txBody>
      </p:sp>
    </p:spTree>
    <p:extLst>
      <p:ext uri="{BB962C8B-B14F-4D97-AF65-F5344CB8AC3E}">
        <p14:creationId xmlns:p14="http://schemas.microsoft.com/office/powerpoint/2010/main" val="32842865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DBDB36-105D-D24A-B700-D6D74293CC4D}" type="slidenum">
              <a:rPr lang="en-US" smtClean="0"/>
              <a:t>56</a:t>
            </a:fld>
            <a:endParaRPr lang="en-US"/>
          </a:p>
        </p:txBody>
      </p:sp>
    </p:spTree>
    <p:extLst>
      <p:ext uri="{BB962C8B-B14F-4D97-AF65-F5344CB8AC3E}">
        <p14:creationId xmlns:p14="http://schemas.microsoft.com/office/powerpoint/2010/main" val="2385593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C75E6-3CFF-4C73-902E-8012F88198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541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DBDB36-105D-D24A-B700-D6D74293CC4D}" type="slidenum">
              <a:rPr lang="en-US" smtClean="0"/>
              <a:t>57</a:t>
            </a:fld>
            <a:endParaRPr lang="en-US"/>
          </a:p>
        </p:txBody>
      </p:sp>
    </p:spTree>
    <p:extLst>
      <p:ext uri="{BB962C8B-B14F-4D97-AF65-F5344CB8AC3E}">
        <p14:creationId xmlns:p14="http://schemas.microsoft.com/office/powerpoint/2010/main" val="28352106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DBDB36-105D-D24A-B700-D6D74293CC4D}" type="slidenum">
              <a:rPr lang="en-US" smtClean="0"/>
              <a:t>58</a:t>
            </a:fld>
            <a:endParaRPr lang="en-US"/>
          </a:p>
        </p:txBody>
      </p:sp>
    </p:spTree>
    <p:extLst>
      <p:ext uri="{BB962C8B-B14F-4D97-AF65-F5344CB8AC3E}">
        <p14:creationId xmlns:p14="http://schemas.microsoft.com/office/powerpoint/2010/main" val="940403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xfrm>
            <a:off x="422275" y="704850"/>
            <a:ext cx="6257925" cy="3519488"/>
          </a:xfrm>
          <a:prstGeom prst="rect">
            <a:avLst/>
          </a:prstGeom>
        </p:spPr>
        <p:txBody>
          <a:bodyPr/>
          <a:lstStyle/>
          <a:p>
            <a:endParaRPr dirty="0"/>
          </a:p>
        </p:txBody>
      </p:sp>
      <p:sp>
        <p:nvSpPr>
          <p:cNvPr id="147" name="Shape 147"/>
          <p:cNvSpPr>
            <a:spLocks noGrp="1"/>
          </p:cNvSpPr>
          <p:nvPr>
            <p:ph type="body" sz="quarter" idx="1"/>
          </p:nvPr>
        </p:nvSpPr>
        <p:spPr>
          <a:prstGeom prst="rect">
            <a:avLst/>
          </a:prstGeom>
        </p:spPr>
        <p:txBody>
          <a:bodyPr/>
          <a:lstStyle>
            <a:lvl1pPr indent="228600">
              <a:defRPr sz="1400">
                <a:latin typeface="Arial"/>
                <a:ea typeface="Arial"/>
                <a:cs typeface="Arial"/>
                <a:sym typeface="Arial"/>
              </a:defRPr>
            </a:lvl1pPr>
          </a:lstStyle>
          <a:p>
            <a:r>
              <a:rPr lang="en-US" dirty="0"/>
              <a:t>Pat – </a:t>
            </a:r>
          </a:p>
          <a:p>
            <a:endParaRPr lang="en-US" dirty="0"/>
          </a:p>
          <a:p>
            <a:r>
              <a:rPr lang="en-US" sz="1600" dirty="0"/>
              <a:t>Today’s presentation is provided free of charge by the Mid-America ATTC and the Missouri Hospital Association. Today’s presentation is available in the public domain and should </a:t>
            </a:r>
            <a:r>
              <a:rPr lang="en-US" sz="1600" b="1" dirty="0"/>
              <a:t>Not</a:t>
            </a:r>
            <a:r>
              <a:rPr lang="en-US" sz="1600" dirty="0"/>
              <a:t> be distributed for a fee without the express written permission of the Mid-America ATTC. </a:t>
            </a:r>
          </a:p>
          <a:p>
            <a:endParaRPr lang="en-US" sz="1600" dirty="0"/>
          </a:p>
          <a:p>
            <a:r>
              <a:rPr lang="en-US" sz="1600" dirty="0"/>
              <a:t>The views and opinions expressed during today’s presentation are those of our presenters and do not reflect the official position of the Department of Health and Human Services or SAMHSA. No official support or endorsement of DHHS or SAMHSA is intended or should be inferred. Please contact us with any questions you may have.</a:t>
            </a:r>
          </a:p>
          <a:p>
            <a:endParaRPr dirty="0"/>
          </a:p>
        </p:txBody>
      </p:sp>
    </p:spTree>
    <p:extLst>
      <p:ext uri="{BB962C8B-B14F-4D97-AF65-F5344CB8AC3E}">
        <p14:creationId xmlns:p14="http://schemas.microsoft.com/office/powerpoint/2010/main" val="3612661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DBDB36-105D-D24A-B700-D6D74293CC4D}" type="slidenum">
              <a:rPr lang="en-US" smtClean="0"/>
              <a:t>7</a:t>
            </a:fld>
            <a:endParaRPr lang="en-US"/>
          </a:p>
        </p:txBody>
      </p:sp>
    </p:spTree>
    <p:extLst>
      <p:ext uri="{BB962C8B-B14F-4D97-AF65-F5344CB8AC3E}">
        <p14:creationId xmlns:p14="http://schemas.microsoft.com/office/powerpoint/2010/main" val="3761954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DBDB36-105D-D24A-B700-D6D74293CC4D}" type="slidenum">
              <a:rPr lang="en-US" smtClean="0"/>
              <a:t>8</a:t>
            </a:fld>
            <a:endParaRPr lang="en-US"/>
          </a:p>
        </p:txBody>
      </p:sp>
    </p:spTree>
    <p:extLst>
      <p:ext uri="{BB962C8B-B14F-4D97-AF65-F5344CB8AC3E}">
        <p14:creationId xmlns:p14="http://schemas.microsoft.com/office/powerpoint/2010/main" val="270439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DBDB36-105D-D24A-B700-D6D74293CC4D}" type="slidenum">
              <a:rPr lang="en-US" smtClean="0"/>
              <a:t>9</a:t>
            </a:fld>
            <a:endParaRPr lang="en-US"/>
          </a:p>
        </p:txBody>
      </p:sp>
    </p:spTree>
    <p:extLst>
      <p:ext uri="{BB962C8B-B14F-4D97-AF65-F5344CB8AC3E}">
        <p14:creationId xmlns:p14="http://schemas.microsoft.com/office/powerpoint/2010/main" val="6155586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TTC TITLE 1">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98475" y="2322907"/>
            <a:ext cx="11943456" cy="1111495"/>
          </a:xfrm>
          <a:noFill/>
        </p:spPr>
        <p:txBody>
          <a:bodyPr>
            <a:normAutofit/>
          </a:bodyPr>
          <a:lstStyle>
            <a:lvl1pPr algn="l">
              <a:defRPr sz="4800">
                <a:solidFill>
                  <a:schemeClr val="tx1"/>
                </a:solidFill>
                <a:latin typeface="+mj-lt"/>
              </a:defRPr>
            </a:lvl1pPr>
          </a:lstStyle>
          <a:p>
            <a:r>
              <a:rPr lang="en-US" dirty="0"/>
              <a:t>Click to edit Master title style</a:t>
            </a:r>
          </a:p>
        </p:txBody>
      </p:sp>
      <p:sp>
        <p:nvSpPr>
          <p:cNvPr id="12" name="Text Placeholder 11">
            <a:extLst>
              <a:ext uri="{FF2B5EF4-FFF2-40B4-BE49-F238E27FC236}">
                <a16:creationId xmlns:a16="http://schemas.microsoft.com/office/drawing/2014/main" id="{765C588E-3FB8-4D84-ABFD-080D1084AFDC}"/>
              </a:ext>
            </a:extLst>
          </p:cNvPr>
          <p:cNvSpPr>
            <a:spLocks noGrp="1"/>
          </p:cNvSpPr>
          <p:nvPr>
            <p:ph type="body" sz="quarter" idx="10"/>
          </p:nvPr>
        </p:nvSpPr>
        <p:spPr>
          <a:xfrm>
            <a:off x="2433638" y="3659459"/>
            <a:ext cx="9607551" cy="701675"/>
          </a:xfrm>
        </p:spPr>
        <p:txBody>
          <a:bodyPr>
            <a:noAutofit/>
          </a:bodyPr>
          <a:lstStyle>
            <a:lvl1pPr>
              <a:defRPr sz="3200"/>
            </a:lvl1pPr>
            <a:lvl2pPr>
              <a:defRPr sz="3200"/>
            </a:lvl2pPr>
            <a:lvl3pPr>
              <a:defRPr sz="3200"/>
            </a:lvl3pPr>
            <a:lvl4pPr>
              <a:defRPr sz="3200"/>
            </a:lvl4pPr>
            <a:lvl5pPr>
              <a:defRPr sz="3200"/>
            </a:lvl5pPr>
          </a:lstStyle>
          <a:p>
            <a:pPr lvl="0"/>
            <a:r>
              <a:rPr lang="en-US" dirty="0"/>
              <a:t>Click to edit Master text styles</a:t>
            </a:r>
          </a:p>
          <a:p>
            <a:pPr lvl="1"/>
            <a:endParaRPr lang="en-US" dirty="0"/>
          </a:p>
        </p:txBody>
      </p:sp>
      <p:pic>
        <p:nvPicPr>
          <p:cNvPr id="7" name="Picture Placeholder 9">
            <a:extLst>
              <a:ext uri="{FF2B5EF4-FFF2-40B4-BE49-F238E27FC236}">
                <a16:creationId xmlns:a16="http://schemas.microsoft.com/office/drawing/2014/main" id="{98407082-D3B2-4320-B7B2-4306C87328E8}"/>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61361" y="2018995"/>
            <a:ext cx="12161520" cy="219732"/>
          </a:xfrm>
          <a:prstGeom prst="rect">
            <a:avLst/>
          </a:prstGeom>
        </p:spPr>
      </p:pic>
      <p:pic>
        <p:nvPicPr>
          <p:cNvPr id="3" name="Picture 2" descr="Funded by SMHSA (Substance Abuse and Mental Health Services Administration).">
            <a:extLst>
              <a:ext uri="{FF2B5EF4-FFF2-40B4-BE49-F238E27FC236}">
                <a16:creationId xmlns:a16="http://schemas.microsoft.com/office/drawing/2014/main" id="{6CC92126-9580-4832-B59F-0EC749671B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0624" y="5539936"/>
            <a:ext cx="2781417" cy="1045246"/>
          </a:xfrm>
          <a:prstGeom prst="rect">
            <a:avLst/>
          </a:prstGeom>
        </p:spPr>
      </p:pic>
      <p:pic>
        <p:nvPicPr>
          <p:cNvPr id="9" name="Picture Placeholder 7">
            <a:extLst>
              <a:ext uri="{FF2B5EF4-FFF2-40B4-BE49-F238E27FC236}">
                <a16:creationId xmlns:a16="http://schemas.microsoft.com/office/drawing/2014/main" id="{51FCD5A0-900C-4C11-B517-17FED953214B}"/>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4644" b="17084"/>
          <a:stretch/>
        </p:blipFill>
        <p:spPr>
          <a:xfrm>
            <a:off x="8052180" y="5030296"/>
            <a:ext cx="4139820" cy="1884219"/>
          </a:xfrm>
          <a:prstGeom prst="rect">
            <a:avLst/>
          </a:prstGeom>
        </p:spPr>
      </p:pic>
      <p:pic>
        <p:nvPicPr>
          <p:cNvPr id="11" name="Picture 10" descr="This presentation is presented by: Mid-America (HHS Region 7) Addiction Technology Transfer Center network (ATTC)">
            <a:extLst>
              <a:ext uri="{FF2B5EF4-FFF2-40B4-BE49-F238E27FC236}">
                <a16:creationId xmlns:a16="http://schemas.microsoft.com/office/drawing/2014/main" id="{686EC030-1D96-4734-8B6F-50AC73A884E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20209" y="362971"/>
            <a:ext cx="7493508" cy="1333923"/>
          </a:xfrm>
          <a:prstGeom prst="rect">
            <a:avLst/>
          </a:prstGeom>
        </p:spPr>
      </p:pic>
    </p:spTree>
    <p:extLst>
      <p:ext uri="{BB962C8B-B14F-4D97-AF65-F5344CB8AC3E}">
        <p14:creationId xmlns:p14="http://schemas.microsoft.com/office/powerpoint/2010/main" val="880524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TTC Funding">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98475" y="2322907"/>
            <a:ext cx="11943456" cy="1111495"/>
          </a:xfrm>
          <a:noFill/>
        </p:spPr>
        <p:txBody>
          <a:bodyPr>
            <a:normAutofit/>
          </a:bodyPr>
          <a:lstStyle>
            <a:lvl1pPr algn="l">
              <a:defRPr sz="4800">
                <a:solidFill>
                  <a:schemeClr val="tx1"/>
                </a:solidFill>
                <a:latin typeface="+mj-lt"/>
              </a:defRPr>
            </a:lvl1pPr>
          </a:lstStyle>
          <a:p>
            <a:r>
              <a:rPr lang="en-US" dirty="0"/>
              <a:t>Click to edit Master title style</a:t>
            </a:r>
          </a:p>
        </p:txBody>
      </p:sp>
      <p:sp>
        <p:nvSpPr>
          <p:cNvPr id="12" name="Text Placeholder 11">
            <a:extLst>
              <a:ext uri="{FF2B5EF4-FFF2-40B4-BE49-F238E27FC236}">
                <a16:creationId xmlns:a16="http://schemas.microsoft.com/office/drawing/2014/main" id="{765C588E-3FB8-4D84-ABFD-080D1084AFDC}"/>
              </a:ext>
            </a:extLst>
          </p:cNvPr>
          <p:cNvSpPr>
            <a:spLocks noGrp="1"/>
          </p:cNvSpPr>
          <p:nvPr>
            <p:ph type="body" sz="quarter" idx="10"/>
          </p:nvPr>
        </p:nvSpPr>
        <p:spPr>
          <a:xfrm>
            <a:off x="2433638" y="3659459"/>
            <a:ext cx="9607551" cy="701675"/>
          </a:xfrm>
        </p:spPr>
        <p:txBody>
          <a:bodyPr>
            <a:noAutofit/>
          </a:bodyPr>
          <a:lstStyle>
            <a:lvl1pPr>
              <a:defRPr sz="3200"/>
            </a:lvl1pPr>
            <a:lvl2pPr>
              <a:defRPr sz="3200"/>
            </a:lvl2pPr>
            <a:lvl3pPr>
              <a:defRPr sz="3200"/>
            </a:lvl3pPr>
            <a:lvl4pPr>
              <a:defRPr sz="3200"/>
            </a:lvl4pPr>
            <a:lvl5pPr>
              <a:defRPr sz="3200"/>
            </a:lvl5pPr>
          </a:lstStyle>
          <a:p>
            <a:pPr lvl="0"/>
            <a:r>
              <a:rPr lang="en-US" dirty="0"/>
              <a:t>Click to edit Master text styles</a:t>
            </a:r>
          </a:p>
          <a:p>
            <a:pPr lvl="1"/>
            <a:endParaRPr lang="en-US" dirty="0"/>
          </a:p>
        </p:txBody>
      </p:sp>
      <p:pic>
        <p:nvPicPr>
          <p:cNvPr id="7" name="Picture Placeholder 9">
            <a:extLst>
              <a:ext uri="{FF2B5EF4-FFF2-40B4-BE49-F238E27FC236}">
                <a16:creationId xmlns:a16="http://schemas.microsoft.com/office/drawing/2014/main" id="{98407082-D3B2-4320-B7B2-4306C87328E8}"/>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61361" y="2018995"/>
            <a:ext cx="12161520" cy="219732"/>
          </a:xfrm>
          <a:prstGeom prst="rect">
            <a:avLst/>
          </a:prstGeom>
        </p:spPr>
      </p:pic>
      <p:pic>
        <p:nvPicPr>
          <p:cNvPr id="3" name="Picture 2" descr="Funded by SMHSA (Substance Abuse and Mental Health Services Administration).">
            <a:extLst>
              <a:ext uri="{FF2B5EF4-FFF2-40B4-BE49-F238E27FC236}">
                <a16:creationId xmlns:a16="http://schemas.microsoft.com/office/drawing/2014/main" id="{6CC92126-9580-4832-B59F-0EC749671B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0624" y="5541264"/>
            <a:ext cx="2781417" cy="1045246"/>
          </a:xfrm>
          <a:prstGeom prst="rect">
            <a:avLst/>
          </a:prstGeom>
        </p:spPr>
      </p:pic>
      <p:pic>
        <p:nvPicPr>
          <p:cNvPr id="9" name="Picture Placeholder 7">
            <a:extLst>
              <a:ext uri="{FF2B5EF4-FFF2-40B4-BE49-F238E27FC236}">
                <a16:creationId xmlns:a16="http://schemas.microsoft.com/office/drawing/2014/main" id="{51FCD5A0-900C-4C11-B517-17FED953214B}"/>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4644" b="17084"/>
          <a:stretch/>
        </p:blipFill>
        <p:spPr>
          <a:xfrm>
            <a:off x="8052180" y="5108814"/>
            <a:ext cx="4139820" cy="1884219"/>
          </a:xfrm>
          <a:prstGeom prst="rect">
            <a:avLst/>
          </a:prstGeom>
        </p:spPr>
      </p:pic>
      <p:pic>
        <p:nvPicPr>
          <p:cNvPr id="10" name="Picture 9">
            <a:extLst>
              <a:ext uri="{FF2B5EF4-FFF2-40B4-BE49-F238E27FC236}">
                <a16:creationId xmlns:a16="http://schemas.microsoft.com/office/drawing/2014/main" id="{5FA610F1-CF59-4285-B4E4-2E173FFEEE72}"/>
              </a:ext>
            </a:extLst>
          </p:cNvPr>
          <p:cNvPicPr>
            <a:picLocks noChangeAspect="1"/>
          </p:cNvPicPr>
          <p:nvPr userDrawn="1"/>
        </p:nvPicPr>
        <p:blipFill>
          <a:blip r:embed="rId5"/>
          <a:stretch>
            <a:fillRect/>
          </a:stretch>
        </p:blipFill>
        <p:spPr>
          <a:xfrm>
            <a:off x="283600" y="219122"/>
            <a:ext cx="6495238" cy="1571429"/>
          </a:xfrm>
          <a:prstGeom prst="rect">
            <a:avLst/>
          </a:prstGeom>
        </p:spPr>
      </p:pic>
    </p:spTree>
    <p:extLst>
      <p:ext uri="{BB962C8B-B14F-4D97-AF65-F5344CB8AC3E}">
        <p14:creationId xmlns:p14="http://schemas.microsoft.com/office/powerpoint/2010/main" val="2299456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GUE ">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 y="1298726"/>
            <a:ext cx="12159060" cy="4113116"/>
          </a:xfrm>
          <a:solidFill>
            <a:schemeClr val="bg1"/>
          </a:solidFill>
        </p:spPr>
        <p:txBody>
          <a:bodyPr>
            <a:normAutofit/>
          </a:bodyPr>
          <a:lstStyle>
            <a:lvl1pPr algn="ctr">
              <a:defRPr sz="4800">
                <a:solidFill>
                  <a:srgbClr val="00467F"/>
                </a:solidFill>
              </a:defRPr>
            </a:lvl1pPr>
          </a:lstStyle>
          <a:p>
            <a:r>
              <a:rPr lang="en-US" dirty="0"/>
              <a:t>Click to edit Master title style</a:t>
            </a:r>
          </a:p>
        </p:txBody>
      </p:sp>
      <p:pic>
        <p:nvPicPr>
          <p:cNvPr id="10" name="Picture Placeholder 9">
            <a:extLst>
              <a:ext uri="{FF2B5EF4-FFF2-40B4-BE49-F238E27FC236}">
                <a16:creationId xmlns:a16="http://schemas.microsoft.com/office/drawing/2014/main" id="{3848EA75-3D69-4E53-BE9E-45C6AEFBA19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2460" y="1078993"/>
            <a:ext cx="12161520" cy="219732"/>
          </a:xfrm>
          <a:prstGeom prst="rect">
            <a:avLst/>
          </a:prstGeom>
        </p:spPr>
      </p:pic>
      <p:pic>
        <p:nvPicPr>
          <p:cNvPr id="6" name="Picture Placeholder 9">
            <a:extLst>
              <a:ext uri="{FF2B5EF4-FFF2-40B4-BE49-F238E27FC236}">
                <a16:creationId xmlns:a16="http://schemas.microsoft.com/office/drawing/2014/main" id="{CE18B20D-2156-4A6B-890B-6BFEEA15AA04}"/>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2460" y="5411842"/>
            <a:ext cx="12161520" cy="21973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100343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NY TTC1">
    <p:spTree>
      <p:nvGrpSpPr>
        <p:cNvPr id="1" name=""/>
        <p:cNvGrpSpPr/>
        <p:nvPr/>
      </p:nvGrpSpPr>
      <p:grpSpPr>
        <a:xfrm>
          <a:off x="0" y="0"/>
          <a:ext cx="0" cy="0"/>
          <a:chOff x="0" y="0"/>
          <a:chExt cx="0" cy="0"/>
        </a:xfrm>
      </p:grpSpPr>
      <p:sp>
        <p:nvSpPr>
          <p:cNvPr id="5" name="Title 4"/>
          <p:cNvSpPr>
            <a:spLocks noGrp="1"/>
          </p:cNvSpPr>
          <p:nvPr>
            <p:ph type="title"/>
          </p:nvPr>
        </p:nvSpPr>
        <p:spPr>
          <a:xfrm>
            <a:off x="1" y="27998"/>
            <a:ext cx="12257532" cy="1050997"/>
          </a:xfrm>
          <a:noFill/>
        </p:spPr>
        <p:txBody>
          <a:bodyPr>
            <a:normAutofit/>
          </a:bodyPr>
          <a:lstStyle>
            <a:lvl1pPr algn="ctr">
              <a:defRPr sz="4000">
                <a:solidFill>
                  <a:srgbClr val="00467F"/>
                </a:solidFill>
              </a:defRPr>
            </a:lvl1pPr>
          </a:lstStyle>
          <a:p>
            <a:r>
              <a:rPr lang="en-US" dirty="0"/>
              <a:t>Click to edit Master title style</a:t>
            </a:r>
          </a:p>
        </p:txBody>
      </p:sp>
      <p:sp>
        <p:nvSpPr>
          <p:cNvPr id="8" name="Slide Number Placeholder 3">
            <a:extLst>
              <a:ext uri="{FF2B5EF4-FFF2-40B4-BE49-F238E27FC236}">
                <a16:creationId xmlns:a16="http://schemas.microsoft.com/office/drawing/2014/main" id="{9D5B06F8-F074-449E-A5FC-5A998CA13FB5}"/>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Content Placeholder 6"/>
          <p:cNvSpPr>
            <a:spLocks noGrp="1"/>
          </p:cNvSpPr>
          <p:nvPr>
            <p:ph sz="quarter" idx="13"/>
          </p:nvPr>
        </p:nvSpPr>
        <p:spPr>
          <a:xfrm>
            <a:off x="1039956" y="1901657"/>
            <a:ext cx="10076688" cy="4389120"/>
          </a:xfrm>
          <a:solidFill>
            <a:srgbClr val="FFFFFF"/>
          </a:solidFill>
        </p:spPr>
        <p:txBody>
          <a:bodyPr vert="horz" lIns="91440" tIns="45720" rIns="91440" bIns="45720" rtlCol="0">
            <a:normAutofit/>
          </a:bodyPr>
          <a:lstStyle>
            <a:lvl1pPr>
              <a:defRPr lang="en-US" sz="3600" dirty="0">
                <a:solidFill>
                  <a:srgbClr val="00467F"/>
                </a:solidFill>
              </a:defRPr>
            </a:lvl1pPr>
            <a:lvl2pPr>
              <a:defRPr lang="en-US" sz="2400" dirty="0">
                <a:solidFill>
                  <a:srgbClr val="00467F"/>
                </a:solidFill>
              </a:defRPr>
            </a:lvl2pPr>
            <a:lvl3pPr>
              <a:defRPr lang="en-US" sz="2400" dirty="0">
                <a:solidFill>
                  <a:srgbClr val="00467F"/>
                </a:solidFill>
              </a:defRPr>
            </a:lvl3pPr>
            <a:lvl4pPr>
              <a:defRPr lang="en-US" sz="2400" dirty="0">
                <a:solidFill>
                  <a:srgbClr val="00467F"/>
                </a:solidFill>
              </a:defRPr>
            </a:lvl4pPr>
            <a:lvl5pPr>
              <a:defRPr lang="en-US" sz="2400" dirty="0">
                <a:solidFill>
                  <a:srgbClr val="0046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Placeholder 9">
            <a:extLst>
              <a:ext uri="{FF2B5EF4-FFF2-40B4-BE49-F238E27FC236}">
                <a16:creationId xmlns:a16="http://schemas.microsoft.com/office/drawing/2014/main" id="{3848EA75-3D69-4E53-BE9E-45C6AEFBA19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2460" y="1078993"/>
            <a:ext cx="12161520" cy="219732"/>
          </a:xfrm>
          <a:prstGeom prst="rect">
            <a:avLst/>
          </a:prstGeom>
        </p:spPr>
      </p:pic>
    </p:spTree>
    <p:extLst>
      <p:ext uri="{BB962C8B-B14F-4D97-AF65-F5344CB8AC3E}">
        <p14:creationId xmlns:p14="http://schemas.microsoft.com/office/powerpoint/2010/main" val="2100638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NY TTC2">
    <p:spTree>
      <p:nvGrpSpPr>
        <p:cNvPr id="1" name=""/>
        <p:cNvGrpSpPr/>
        <p:nvPr/>
      </p:nvGrpSpPr>
      <p:grpSpPr>
        <a:xfrm>
          <a:off x="0" y="0"/>
          <a:ext cx="0" cy="0"/>
          <a:chOff x="0" y="0"/>
          <a:chExt cx="0" cy="0"/>
        </a:xfrm>
      </p:grpSpPr>
      <p:sp>
        <p:nvSpPr>
          <p:cNvPr id="5" name="Title 4"/>
          <p:cNvSpPr>
            <a:spLocks noGrp="1"/>
          </p:cNvSpPr>
          <p:nvPr>
            <p:ph type="title"/>
          </p:nvPr>
        </p:nvSpPr>
        <p:spPr>
          <a:xfrm>
            <a:off x="1" y="27998"/>
            <a:ext cx="12257532" cy="1050997"/>
          </a:xfrm>
          <a:noFill/>
        </p:spPr>
        <p:txBody>
          <a:bodyPr>
            <a:normAutofit/>
          </a:bodyPr>
          <a:lstStyle>
            <a:lvl1pPr algn="ctr">
              <a:defRPr sz="4000">
                <a:solidFill>
                  <a:srgbClr val="00467F"/>
                </a:solidFill>
              </a:defRPr>
            </a:lvl1pPr>
          </a:lstStyle>
          <a:p>
            <a:r>
              <a:rPr lang="en-US" dirty="0"/>
              <a:t>Click to edit Master title style</a:t>
            </a:r>
          </a:p>
        </p:txBody>
      </p:sp>
      <p:sp>
        <p:nvSpPr>
          <p:cNvPr id="8" name="Slide Number Placeholder 3">
            <a:extLst>
              <a:ext uri="{FF2B5EF4-FFF2-40B4-BE49-F238E27FC236}">
                <a16:creationId xmlns:a16="http://schemas.microsoft.com/office/drawing/2014/main" id="{9D5B06F8-F074-449E-A5FC-5A998CA13FB5}"/>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Content Placeholder 6"/>
          <p:cNvSpPr>
            <a:spLocks noGrp="1"/>
          </p:cNvSpPr>
          <p:nvPr>
            <p:ph sz="quarter" idx="13"/>
          </p:nvPr>
        </p:nvSpPr>
        <p:spPr>
          <a:xfrm>
            <a:off x="1039957" y="1901657"/>
            <a:ext cx="4920577" cy="4389120"/>
          </a:xfrm>
        </p:spPr>
        <p:txBody>
          <a:bodyPr/>
          <a:lstStyle>
            <a:lvl1pPr>
              <a:defRPr sz="2400">
                <a:solidFill>
                  <a:srgbClr val="00467F"/>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Placeholder 9">
            <a:extLst>
              <a:ext uri="{FF2B5EF4-FFF2-40B4-BE49-F238E27FC236}">
                <a16:creationId xmlns:a16="http://schemas.microsoft.com/office/drawing/2014/main" id="{3848EA75-3D69-4E53-BE9E-45C6AEFBA19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2460" y="1078993"/>
            <a:ext cx="12161520" cy="219732"/>
          </a:xfrm>
          <a:prstGeom prst="rect">
            <a:avLst/>
          </a:prstGeom>
        </p:spPr>
      </p:pic>
      <p:sp>
        <p:nvSpPr>
          <p:cNvPr id="6" name="Content Placeholder 6">
            <a:extLst>
              <a:ext uri="{FF2B5EF4-FFF2-40B4-BE49-F238E27FC236}">
                <a16:creationId xmlns:a16="http://schemas.microsoft.com/office/drawing/2014/main" id="{E2E73652-4BF5-4344-B2F5-37F8BDEB84EB}"/>
              </a:ext>
            </a:extLst>
          </p:cNvPr>
          <p:cNvSpPr>
            <a:spLocks noGrp="1"/>
          </p:cNvSpPr>
          <p:nvPr>
            <p:ph sz="quarter" idx="14"/>
          </p:nvPr>
        </p:nvSpPr>
        <p:spPr>
          <a:xfrm>
            <a:off x="6673113" y="1901657"/>
            <a:ext cx="4920577" cy="4389120"/>
          </a:xfrm>
        </p:spPr>
        <p:txBody>
          <a:bodyPr/>
          <a:lstStyle>
            <a:lvl1pPr>
              <a:defRPr lang="en-US" sz="2400" kern="1200" dirty="0">
                <a:solidFill>
                  <a:srgbClr val="00467F"/>
                </a:solidFill>
                <a:latin typeface="+mn-lt"/>
                <a:ea typeface="+mn-ea"/>
                <a:cs typeface="+mn-cs"/>
              </a:defRPr>
            </a:lvl1pPr>
          </a:lstStyle>
          <a:p>
            <a:pPr marL="0" lvl="0" indent="0" algn="l" defTabSz="914377" rtl="0" eaLnBrk="1" latinLnBrk="0" hangingPunct="1">
              <a:lnSpc>
                <a:spcPct val="108000"/>
              </a:lnSpc>
              <a:spcBef>
                <a:spcPts val="0"/>
              </a:spcBef>
              <a:spcAft>
                <a:spcPts val="800"/>
              </a:spcAft>
              <a:buClr>
                <a:schemeClr val="tx1">
                  <a:lumMod val="75000"/>
                  <a:lumOff val="25000"/>
                </a:schemeClr>
              </a:buClr>
              <a:buFontTx/>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827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NY TTC3">
    <p:spTree>
      <p:nvGrpSpPr>
        <p:cNvPr id="1" name=""/>
        <p:cNvGrpSpPr/>
        <p:nvPr/>
      </p:nvGrpSpPr>
      <p:grpSpPr>
        <a:xfrm>
          <a:off x="0" y="0"/>
          <a:ext cx="0" cy="0"/>
          <a:chOff x="0" y="0"/>
          <a:chExt cx="0" cy="0"/>
        </a:xfrm>
      </p:grpSpPr>
      <p:sp>
        <p:nvSpPr>
          <p:cNvPr id="5" name="Title 4"/>
          <p:cNvSpPr>
            <a:spLocks noGrp="1"/>
          </p:cNvSpPr>
          <p:nvPr>
            <p:ph type="title"/>
          </p:nvPr>
        </p:nvSpPr>
        <p:spPr>
          <a:xfrm>
            <a:off x="1" y="27998"/>
            <a:ext cx="12257532" cy="1050997"/>
          </a:xfrm>
          <a:noFill/>
        </p:spPr>
        <p:txBody>
          <a:bodyPr>
            <a:normAutofit/>
          </a:bodyPr>
          <a:lstStyle>
            <a:lvl1pPr algn="ctr">
              <a:defRPr sz="4000">
                <a:solidFill>
                  <a:srgbClr val="00467F"/>
                </a:solidFill>
              </a:defRPr>
            </a:lvl1pPr>
          </a:lstStyle>
          <a:p>
            <a:r>
              <a:rPr lang="en-US" dirty="0"/>
              <a:t>Click to edit Master title style</a:t>
            </a:r>
          </a:p>
        </p:txBody>
      </p:sp>
      <p:sp>
        <p:nvSpPr>
          <p:cNvPr id="8" name="Slide Number Placeholder 3">
            <a:extLst>
              <a:ext uri="{FF2B5EF4-FFF2-40B4-BE49-F238E27FC236}">
                <a16:creationId xmlns:a16="http://schemas.microsoft.com/office/drawing/2014/main" id="{9D5B06F8-F074-449E-A5FC-5A998CA13FB5}"/>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Content Placeholder 6"/>
          <p:cNvSpPr>
            <a:spLocks noGrp="1"/>
          </p:cNvSpPr>
          <p:nvPr>
            <p:ph sz="quarter" idx="13"/>
          </p:nvPr>
        </p:nvSpPr>
        <p:spPr>
          <a:xfrm>
            <a:off x="1039956" y="1901657"/>
            <a:ext cx="10379411" cy="3611905"/>
          </a:xfrm>
          <a:solidFill>
            <a:srgbClr val="FFFFFF"/>
          </a:solidFill>
        </p:spPr>
        <p:txBody>
          <a:bodyPr vert="horz" lIns="91440" tIns="45720" rIns="91440" bIns="45720" rtlCol="0">
            <a:normAutofit/>
          </a:bodyPr>
          <a:lstStyle>
            <a:lvl1pPr>
              <a:defRPr lang="en-US" sz="3600" dirty="0">
                <a:solidFill>
                  <a:srgbClr val="00467F"/>
                </a:solidFill>
              </a:defRPr>
            </a:lvl1pPr>
            <a:lvl2pPr>
              <a:defRPr lang="en-US" sz="2400" dirty="0">
                <a:solidFill>
                  <a:srgbClr val="00467F"/>
                </a:solidFill>
              </a:defRPr>
            </a:lvl2pPr>
            <a:lvl3pPr>
              <a:defRPr lang="en-US" sz="2400" dirty="0">
                <a:solidFill>
                  <a:srgbClr val="00467F"/>
                </a:solidFill>
              </a:defRPr>
            </a:lvl3pPr>
            <a:lvl4pPr>
              <a:defRPr lang="en-US" sz="2400" dirty="0">
                <a:solidFill>
                  <a:srgbClr val="00467F"/>
                </a:solidFill>
              </a:defRPr>
            </a:lvl4pPr>
            <a:lvl5pPr>
              <a:defRPr lang="en-US" sz="2400" dirty="0">
                <a:solidFill>
                  <a:srgbClr val="0046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Placeholder 9">
            <a:extLst>
              <a:ext uri="{FF2B5EF4-FFF2-40B4-BE49-F238E27FC236}">
                <a16:creationId xmlns:a16="http://schemas.microsoft.com/office/drawing/2014/main" id="{3848EA75-3D69-4E53-BE9E-45C6AEFBA19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2460" y="1078993"/>
            <a:ext cx="12161520" cy="219732"/>
          </a:xfrm>
          <a:prstGeom prst="rect">
            <a:avLst/>
          </a:prstGeom>
        </p:spPr>
      </p:pic>
      <p:pic>
        <p:nvPicPr>
          <p:cNvPr id="6" name="Picture 5">
            <a:extLst>
              <a:ext uri="{FF2B5EF4-FFF2-40B4-BE49-F238E27FC236}">
                <a16:creationId xmlns:a16="http://schemas.microsoft.com/office/drawing/2014/main" id="{C2874443-30AB-4043-ACE7-5A6168A763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32829" y="5513562"/>
            <a:ext cx="2559171" cy="1706115"/>
          </a:xfrm>
          <a:prstGeom prst="rect">
            <a:avLst/>
          </a:prstGeom>
        </p:spPr>
      </p:pic>
    </p:spTree>
    <p:extLst>
      <p:ext uri="{BB962C8B-B14F-4D97-AF65-F5344CB8AC3E}">
        <p14:creationId xmlns:p14="http://schemas.microsoft.com/office/powerpoint/2010/main" val="2084640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NY TTC4">
    <p:spTree>
      <p:nvGrpSpPr>
        <p:cNvPr id="1" name=""/>
        <p:cNvGrpSpPr/>
        <p:nvPr/>
      </p:nvGrpSpPr>
      <p:grpSpPr>
        <a:xfrm>
          <a:off x="0" y="0"/>
          <a:ext cx="0" cy="0"/>
          <a:chOff x="0" y="0"/>
          <a:chExt cx="0" cy="0"/>
        </a:xfrm>
      </p:grpSpPr>
      <p:sp>
        <p:nvSpPr>
          <p:cNvPr id="5" name="Title 4"/>
          <p:cNvSpPr>
            <a:spLocks noGrp="1"/>
          </p:cNvSpPr>
          <p:nvPr>
            <p:ph type="title"/>
          </p:nvPr>
        </p:nvSpPr>
        <p:spPr>
          <a:xfrm>
            <a:off x="1" y="27998"/>
            <a:ext cx="12257532" cy="1050997"/>
          </a:xfrm>
          <a:noFill/>
        </p:spPr>
        <p:txBody>
          <a:bodyPr>
            <a:normAutofit/>
          </a:bodyPr>
          <a:lstStyle>
            <a:lvl1pPr algn="ctr">
              <a:defRPr sz="4000">
                <a:solidFill>
                  <a:srgbClr val="00467F"/>
                </a:solidFill>
              </a:defRPr>
            </a:lvl1pPr>
          </a:lstStyle>
          <a:p>
            <a:r>
              <a:rPr lang="en-US" dirty="0"/>
              <a:t>Click to edit Master title style</a:t>
            </a:r>
          </a:p>
        </p:txBody>
      </p:sp>
      <p:sp>
        <p:nvSpPr>
          <p:cNvPr id="8" name="Slide Number Placeholder 3">
            <a:extLst>
              <a:ext uri="{FF2B5EF4-FFF2-40B4-BE49-F238E27FC236}">
                <a16:creationId xmlns:a16="http://schemas.microsoft.com/office/drawing/2014/main" id="{9D5B06F8-F074-449E-A5FC-5A998CA13FB5}"/>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Content Placeholder 6"/>
          <p:cNvSpPr>
            <a:spLocks noGrp="1"/>
          </p:cNvSpPr>
          <p:nvPr>
            <p:ph sz="quarter" idx="13"/>
          </p:nvPr>
        </p:nvSpPr>
        <p:spPr>
          <a:xfrm>
            <a:off x="1039957" y="1901657"/>
            <a:ext cx="4920577" cy="3877350"/>
          </a:xfrm>
        </p:spPr>
        <p:txBody>
          <a:bodyPr/>
          <a:lstStyle>
            <a:lvl1pPr>
              <a:defRPr sz="2400">
                <a:solidFill>
                  <a:srgbClr val="00467F"/>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Placeholder 9">
            <a:extLst>
              <a:ext uri="{FF2B5EF4-FFF2-40B4-BE49-F238E27FC236}">
                <a16:creationId xmlns:a16="http://schemas.microsoft.com/office/drawing/2014/main" id="{3848EA75-3D69-4E53-BE9E-45C6AEFBA19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2460" y="1078993"/>
            <a:ext cx="12161520" cy="219732"/>
          </a:xfrm>
          <a:prstGeom prst="rect">
            <a:avLst/>
          </a:prstGeom>
        </p:spPr>
      </p:pic>
      <p:sp>
        <p:nvSpPr>
          <p:cNvPr id="6" name="Content Placeholder 6">
            <a:extLst>
              <a:ext uri="{FF2B5EF4-FFF2-40B4-BE49-F238E27FC236}">
                <a16:creationId xmlns:a16="http://schemas.microsoft.com/office/drawing/2014/main" id="{E2E73652-4BF5-4344-B2F5-37F8BDEB84EB}"/>
              </a:ext>
            </a:extLst>
          </p:cNvPr>
          <p:cNvSpPr>
            <a:spLocks noGrp="1"/>
          </p:cNvSpPr>
          <p:nvPr>
            <p:ph sz="quarter" idx="14"/>
          </p:nvPr>
        </p:nvSpPr>
        <p:spPr>
          <a:xfrm>
            <a:off x="6673113" y="1901657"/>
            <a:ext cx="4920577" cy="3831635"/>
          </a:xfrm>
        </p:spPr>
        <p:txBody>
          <a:bodyPr/>
          <a:lstStyle>
            <a:lvl1pPr>
              <a:defRPr lang="en-US" sz="2400" kern="1200" dirty="0">
                <a:solidFill>
                  <a:srgbClr val="00467F"/>
                </a:solidFill>
                <a:latin typeface="+mn-lt"/>
                <a:ea typeface="+mn-ea"/>
                <a:cs typeface="+mn-cs"/>
              </a:defRPr>
            </a:lvl1pPr>
          </a:lstStyle>
          <a:p>
            <a:pPr marL="0" lvl="0" indent="0" algn="l" defTabSz="914377" rtl="0" eaLnBrk="1" latinLnBrk="0" hangingPunct="1">
              <a:lnSpc>
                <a:spcPct val="108000"/>
              </a:lnSpc>
              <a:spcBef>
                <a:spcPts val="0"/>
              </a:spcBef>
              <a:spcAft>
                <a:spcPts val="800"/>
              </a:spcAft>
              <a:buClr>
                <a:schemeClr val="tx1">
                  <a:lumMod val="75000"/>
                  <a:lumOff val="25000"/>
                </a:schemeClr>
              </a:buClr>
              <a:buFontTx/>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D2588336-5FAB-4B6B-8B57-15D6C9BFAB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32829" y="5513562"/>
            <a:ext cx="2559171" cy="1706115"/>
          </a:xfrm>
          <a:prstGeom prst="rect">
            <a:avLst/>
          </a:prstGeom>
        </p:spPr>
      </p:pic>
    </p:spTree>
    <p:extLst>
      <p:ext uri="{BB962C8B-B14F-4D97-AF65-F5344CB8AC3E}">
        <p14:creationId xmlns:p14="http://schemas.microsoft.com/office/powerpoint/2010/main" val="514411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TTC1">
    <p:spTree>
      <p:nvGrpSpPr>
        <p:cNvPr id="1" name=""/>
        <p:cNvGrpSpPr/>
        <p:nvPr/>
      </p:nvGrpSpPr>
      <p:grpSpPr>
        <a:xfrm>
          <a:off x="0" y="0"/>
          <a:ext cx="0" cy="0"/>
          <a:chOff x="0" y="0"/>
          <a:chExt cx="0" cy="0"/>
        </a:xfrm>
      </p:grpSpPr>
      <p:sp>
        <p:nvSpPr>
          <p:cNvPr id="5" name="Title 4">
            <a:extLst>
              <a:ext uri="{C183D7F6-B498-43B3-948B-1728B52AA6E4}">
                <adec:decorative xmlns:adec="http://schemas.microsoft.com/office/drawing/2017/decorative" val="0"/>
              </a:ext>
            </a:extLst>
          </p:cNvPr>
          <p:cNvSpPr>
            <a:spLocks noGrp="1"/>
          </p:cNvSpPr>
          <p:nvPr>
            <p:ph type="title"/>
          </p:nvPr>
        </p:nvSpPr>
        <p:spPr>
          <a:xfrm>
            <a:off x="1" y="9780"/>
            <a:ext cx="12257532" cy="886265"/>
          </a:xfrm>
          <a:solidFill>
            <a:srgbClr val="00467F"/>
          </a:solidFill>
        </p:spPr>
        <p:txBody>
          <a:bodyPr>
            <a:normAutofit/>
          </a:bodyPr>
          <a:lstStyle>
            <a:lvl1pPr algn="ctr">
              <a:defRPr sz="4000"/>
            </a:lvl1pPr>
          </a:lstStyle>
          <a:p>
            <a:r>
              <a:rPr lang="en-US" dirty="0"/>
              <a:t>Click to edit Master title style</a:t>
            </a:r>
          </a:p>
        </p:txBody>
      </p:sp>
      <p:sp>
        <p:nvSpPr>
          <p:cNvPr id="8" name="Slide Number Placeholder 3">
            <a:extLst>
              <a:ext uri="{FF2B5EF4-FFF2-40B4-BE49-F238E27FC236}">
                <a16:creationId xmlns:a16="http://schemas.microsoft.com/office/drawing/2014/main" id="{99EFE7E4-56D4-4F3A-85FF-A2F69038BF41}"/>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Content Placeholder 6"/>
          <p:cNvSpPr>
            <a:spLocks noGrp="1"/>
          </p:cNvSpPr>
          <p:nvPr>
            <p:ph sz="quarter" idx="13"/>
          </p:nvPr>
        </p:nvSpPr>
        <p:spPr>
          <a:xfrm>
            <a:off x="1039956" y="1142004"/>
            <a:ext cx="10076688" cy="43891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Placeholder 9">
            <a:extLst>
              <a:ext uri="{FF2B5EF4-FFF2-40B4-BE49-F238E27FC236}">
                <a16:creationId xmlns:a16="http://schemas.microsoft.com/office/drawing/2014/main" id="{3848EA75-3D69-4E53-BE9E-45C6AEFBA19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2460" y="5833872"/>
            <a:ext cx="12161520" cy="219732"/>
          </a:xfrm>
          <a:prstGeom prst="rect">
            <a:avLst/>
          </a:prstGeom>
        </p:spPr>
      </p:pic>
    </p:spTree>
    <p:extLst>
      <p:ext uri="{BB962C8B-B14F-4D97-AF65-F5344CB8AC3E}">
        <p14:creationId xmlns:p14="http://schemas.microsoft.com/office/powerpoint/2010/main" val="637133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TTC2">
    <p:spTree>
      <p:nvGrpSpPr>
        <p:cNvPr id="1" name=""/>
        <p:cNvGrpSpPr/>
        <p:nvPr/>
      </p:nvGrpSpPr>
      <p:grpSpPr>
        <a:xfrm>
          <a:off x="0" y="0"/>
          <a:ext cx="0" cy="0"/>
          <a:chOff x="0" y="0"/>
          <a:chExt cx="0" cy="0"/>
        </a:xfrm>
      </p:grpSpPr>
      <p:sp>
        <p:nvSpPr>
          <p:cNvPr id="5" name="Title 4"/>
          <p:cNvSpPr>
            <a:spLocks noGrp="1"/>
          </p:cNvSpPr>
          <p:nvPr>
            <p:ph type="title"/>
          </p:nvPr>
        </p:nvSpPr>
        <p:spPr>
          <a:xfrm>
            <a:off x="1" y="27998"/>
            <a:ext cx="12257532" cy="886265"/>
          </a:xfrm>
          <a:solidFill>
            <a:srgbClr val="00467F"/>
          </a:solidFill>
        </p:spPr>
        <p:txBody>
          <a:bodyPr>
            <a:normAutofit/>
          </a:bodyPr>
          <a:lstStyle>
            <a:lvl1pPr algn="ctr">
              <a:defRPr sz="4000"/>
            </a:lvl1pPr>
          </a:lstStyle>
          <a:p>
            <a:r>
              <a:rPr lang="en-US" dirty="0"/>
              <a:t>Click to edit Master title style</a:t>
            </a:r>
          </a:p>
        </p:txBody>
      </p:sp>
      <p:sp>
        <p:nvSpPr>
          <p:cNvPr id="8" name="Slide Number Placeholder 3">
            <a:extLst>
              <a:ext uri="{FF2B5EF4-FFF2-40B4-BE49-F238E27FC236}">
                <a16:creationId xmlns:a16="http://schemas.microsoft.com/office/drawing/2014/main" id="{99EFE7E4-56D4-4F3A-85FF-A2F69038BF41}"/>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Content Placeholder 6"/>
          <p:cNvSpPr>
            <a:spLocks noGrp="1"/>
          </p:cNvSpPr>
          <p:nvPr>
            <p:ph sz="quarter" idx="13"/>
          </p:nvPr>
        </p:nvSpPr>
        <p:spPr>
          <a:xfrm>
            <a:off x="404447" y="1142004"/>
            <a:ext cx="5240216"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6">
            <a:extLst>
              <a:ext uri="{FF2B5EF4-FFF2-40B4-BE49-F238E27FC236}">
                <a16:creationId xmlns:a16="http://schemas.microsoft.com/office/drawing/2014/main" id="{676E74F5-DCD8-4E73-9174-6F12ECF9E741}"/>
              </a:ext>
            </a:extLst>
          </p:cNvPr>
          <p:cNvSpPr>
            <a:spLocks noGrp="1"/>
          </p:cNvSpPr>
          <p:nvPr>
            <p:ph sz="quarter" idx="14"/>
          </p:nvPr>
        </p:nvSpPr>
        <p:spPr>
          <a:xfrm>
            <a:off x="6547339" y="1142004"/>
            <a:ext cx="5240216"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Placeholder 9">
            <a:extLst>
              <a:ext uri="{FF2B5EF4-FFF2-40B4-BE49-F238E27FC236}">
                <a16:creationId xmlns:a16="http://schemas.microsoft.com/office/drawing/2014/main" id="{3848EA75-3D69-4E53-BE9E-45C6AEFBA19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2460" y="5833872"/>
            <a:ext cx="12161520" cy="219732"/>
          </a:xfrm>
          <a:prstGeom prst="rect">
            <a:avLst/>
          </a:prstGeom>
        </p:spPr>
      </p:pic>
    </p:spTree>
    <p:extLst>
      <p:ext uri="{BB962C8B-B14F-4D97-AF65-F5344CB8AC3E}">
        <p14:creationId xmlns:p14="http://schemas.microsoft.com/office/powerpoint/2010/main" val="3379213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TTC3">
    <p:spTree>
      <p:nvGrpSpPr>
        <p:cNvPr id="1" name=""/>
        <p:cNvGrpSpPr/>
        <p:nvPr/>
      </p:nvGrpSpPr>
      <p:grpSpPr>
        <a:xfrm>
          <a:off x="0" y="0"/>
          <a:ext cx="0" cy="0"/>
          <a:chOff x="0" y="0"/>
          <a:chExt cx="0" cy="0"/>
        </a:xfrm>
      </p:grpSpPr>
      <p:sp>
        <p:nvSpPr>
          <p:cNvPr id="2" name="Title 1"/>
          <p:cNvSpPr>
            <a:spLocks noGrp="1"/>
          </p:cNvSpPr>
          <p:nvPr>
            <p:ph type="title"/>
          </p:nvPr>
        </p:nvSpPr>
        <p:spPr>
          <a:xfrm>
            <a:off x="107448" y="15688"/>
            <a:ext cx="11948565" cy="1257960"/>
          </a:xfrm>
          <a:solidFill>
            <a:schemeClr val="bg1"/>
          </a:solidFill>
          <a:ln>
            <a:noFill/>
          </a:ln>
        </p:spPr>
        <p:txBody>
          <a:bodyPr anchor="b">
            <a:normAutofit/>
          </a:bodyPr>
          <a:lstStyle>
            <a:lvl1pPr>
              <a:defRPr sz="4000">
                <a:solidFill>
                  <a:srgbClr val="00467F"/>
                </a:solidFill>
              </a:defRPr>
            </a:lvl1pPr>
          </a:lstStyle>
          <a:p>
            <a:r>
              <a:rPr lang="en-US" dirty="0"/>
              <a:t>Click to edit Master title style</a:t>
            </a:r>
          </a:p>
        </p:txBody>
      </p:sp>
      <p:sp>
        <p:nvSpPr>
          <p:cNvPr id="7" name="Slide Number Placeholder 3">
            <a:extLst>
              <a:ext uri="{FF2B5EF4-FFF2-40B4-BE49-F238E27FC236}">
                <a16:creationId xmlns:a16="http://schemas.microsoft.com/office/drawing/2014/main" id="{8FC7D0B7-687E-4BC0-9151-92D9EE048F42}"/>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9" name="Picture Placeholder 9">
            <a:extLst>
              <a:ext uri="{FF2B5EF4-FFF2-40B4-BE49-F238E27FC236}">
                <a16:creationId xmlns:a16="http://schemas.microsoft.com/office/drawing/2014/main" id="{5091B195-11C6-48EC-B265-4F9C1E17ED3E}"/>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61361" y="1400020"/>
            <a:ext cx="12161520" cy="219732"/>
          </a:xfrm>
          <a:prstGeom prst="rect">
            <a:avLst/>
          </a:prstGeom>
        </p:spPr>
      </p:pic>
      <p:sp>
        <p:nvSpPr>
          <p:cNvPr id="5" name="Content Placeholder 4">
            <a:extLst>
              <a:ext uri="{FF2B5EF4-FFF2-40B4-BE49-F238E27FC236}">
                <a16:creationId xmlns:a16="http://schemas.microsoft.com/office/drawing/2014/main" id="{F42D946C-8ECB-4612-85CC-369278C5A39A}"/>
              </a:ext>
            </a:extLst>
          </p:cNvPr>
          <p:cNvSpPr>
            <a:spLocks noGrp="1"/>
          </p:cNvSpPr>
          <p:nvPr>
            <p:ph sz="quarter" idx="10"/>
          </p:nvPr>
        </p:nvSpPr>
        <p:spPr>
          <a:xfrm>
            <a:off x="107951" y="1746124"/>
            <a:ext cx="11991975" cy="4343526"/>
          </a:xfrm>
          <a:solidFill>
            <a:srgbClr val="00467F"/>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4496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TTC4">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2912012"/>
          </a:xfrm>
          <a:solidFill>
            <a:srgbClr val="00467F"/>
          </a:solidFill>
        </p:spPr>
        <p:txBody>
          <a:bodyPr>
            <a:normAutofit/>
          </a:bodyPr>
          <a:lstStyle>
            <a:lvl1pPr algn="ctr">
              <a:defRPr sz="4000"/>
            </a:lvl1pPr>
          </a:lstStyle>
          <a:p>
            <a:r>
              <a:rPr lang="en-US" dirty="0"/>
              <a:t>Click to edit Master title style</a:t>
            </a:r>
          </a:p>
        </p:txBody>
      </p:sp>
      <p:sp>
        <p:nvSpPr>
          <p:cNvPr id="5" name="Slide Number Placeholder 3">
            <a:extLst>
              <a:ext uri="{FF2B5EF4-FFF2-40B4-BE49-F238E27FC236}">
                <a16:creationId xmlns:a16="http://schemas.microsoft.com/office/drawing/2014/main" id="{2CBA6F3C-8482-47A9-AB96-DC8D90495A00}"/>
              </a:ext>
            </a:extLst>
          </p:cNvPr>
          <p:cNvSpPr txBox="1">
            <a:spLocks/>
          </p:cNvSpPr>
          <p:nvPr userDrawn="1"/>
        </p:nvSpPr>
        <p:spPr>
          <a:xfrm>
            <a:off x="91441" y="6318066"/>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7" name="Picture Placeholder 9">
            <a:extLst>
              <a:ext uri="{FF2B5EF4-FFF2-40B4-BE49-F238E27FC236}">
                <a16:creationId xmlns:a16="http://schemas.microsoft.com/office/drawing/2014/main" id="{9EE3038F-9134-4BC6-894E-2BCDC0F71814}"/>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30480" y="6638268"/>
            <a:ext cx="12161520" cy="219732"/>
          </a:xfrm>
          <a:prstGeom prst="rect">
            <a:avLst/>
          </a:prstGeom>
        </p:spPr>
      </p:pic>
      <p:sp>
        <p:nvSpPr>
          <p:cNvPr id="4" name="Content Placeholder 3">
            <a:extLst>
              <a:ext uri="{FF2B5EF4-FFF2-40B4-BE49-F238E27FC236}">
                <a16:creationId xmlns:a16="http://schemas.microsoft.com/office/drawing/2014/main" id="{2ED9F415-32EE-4BD9-B8DD-FCEDB191511B}"/>
              </a:ext>
            </a:extLst>
          </p:cNvPr>
          <p:cNvSpPr>
            <a:spLocks noGrp="1"/>
          </p:cNvSpPr>
          <p:nvPr>
            <p:ph sz="quarter" idx="10"/>
          </p:nvPr>
        </p:nvSpPr>
        <p:spPr>
          <a:xfrm>
            <a:off x="733425" y="3094038"/>
            <a:ext cx="10739438" cy="322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3376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TTC TITLE2">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98475" y="2322907"/>
            <a:ext cx="11943456" cy="1111495"/>
          </a:xfrm>
          <a:noFill/>
        </p:spPr>
        <p:txBody>
          <a:bodyPr>
            <a:normAutofit/>
          </a:bodyPr>
          <a:lstStyle>
            <a:lvl1pPr algn="l">
              <a:defRPr sz="4800">
                <a:solidFill>
                  <a:schemeClr val="tx1"/>
                </a:solidFill>
                <a:latin typeface="+mj-lt"/>
              </a:defRPr>
            </a:lvl1pPr>
          </a:lstStyle>
          <a:p>
            <a:r>
              <a:rPr lang="en-US" dirty="0"/>
              <a:t>Click to edit Master title style</a:t>
            </a:r>
          </a:p>
        </p:txBody>
      </p:sp>
      <p:sp>
        <p:nvSpPr>
          <p:cNvPr id="12" name="Text Placeholder 11">
            <a:extLst>
              <a:ext uri="{FF2B5EF4-FFF2-40B4-BE49-F238E27FC236}">
                <a16:creationId xmlns:a16="http://schemas.microsoft.com/office/drawing/2014/main" id="{765C588E-3FB8-4D84-ABFD-080D1084AFDC}"/>
              </a:ext>
            </a:extLst>
          </p:cNvPr>
          <p:cNvSpPr>
            <a:spLocks noGrp="1"/>
          </p:cNvSpPr>
          <p:nvPr>
            <p:ph type="body" sz="quarter" idx="10"/>
          </p:nvPr>
        </p:nvSpPr>
        <p:spPr>
          <a:xfrm>
            <a:off x="2433638" y="3659459"/>
            <a:ext cx="9607551" cy="701675"/>
          </a:xfrm>
        </p:spPr>
        <p:txBody>
          <a:bodyPr>
            <a:noAutofit/>
          </a:bodyPr>
          <a:lstStyle>
            <a:lvl1pPr>
              <a:defRPr sz="3200"/>
            </a:lvl1pPr>
            <a:lvl2pPr>
              <a:defRPr sz="3200"/>
            </a:lvl2pPr>
            <a:lvl3pPr>
              <a:defRPr sz="3200"/>
            </a:lvl3pPr>
            <a:lvl4pPr>
              <a:defRPr sz="3200"/>
            </a:lvl4pPr>
            <a:lvl5pPr>
              <a:defRPr sz="3200"/>
            </a:lvl5pPr>
          </a:lstStyle>
          <a:p>
            <a:pPr lvl="0"/>
            <a:r>
              <a:rPr lang="en-US" dirty="0"/>
              <a:t>Click to edit Master text styles</a:t>
            </a:r>
          </a:p>
          <a:p>
            <a:pPr lvl="1"/>
            <a:endParaRPr lang="en-US" dirty="0"/>
          </a:p>
        </p:txBody>
      </p:sp>
      <p:pic>
        <p:nvPicPr>
          <p:cNvPr id="7" name="Picture Placeholder 9">
            <a:extLst>
              <a:ext uri="{FF2B5EF4-FFF2-40B4-BE49-F238E27FC236}">
                <a16:creationId xmlns:a16="http://schemas.microsoft.com/office/drawing/2014/main" id="{98407082-D3B2-4320-B7B2-4306C87328E8}"/>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61361" y="2018995"/>
            <a:ext cx="12161520" cy="219732"/>
          </a:xfrm>
          <a:prstGeom prst="rect">
            <a:avLst/>
          </a:prstGeom>
        </p:spPr>
      </p:pic>
      <p:pic>
        <p:nvPicPr>
          <p:cNvPr id="3" name="Picture 2" descr="Funded by SMHSA (Substance Abuse and Mental Health Services Administration).">
            <a:extLst>
              <a:ext uri="{FF2B5EF4-FFF2-40B4-BE49-F238E27FC236}">
                <a16:creationId xmlns:a16="http://schemas.microsoft.com/office/drawing/2014/main" id="{6CC92126-9580-4832-B59F-0EC749671B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29345" y="5758687"/>
            <a:ext cx="2781417" cy="1045246"/>
          </a:xfrm>
          <a:prstGeom prst="rect">
            <a:avLst/>
          </a:prstGeom>
        </p:spPr>
      </p:pic>
      <p:sp>
        <p:nvSpPr>
          <p:cNvPr id="5" name="Rectangle 4">
            <a:extLst>
              <a:ext uri="{C183D7F6-B498-43B3-948B-1728B52AA6E4}">
                <adec:decorative xmlns:adec="http://schemas.microsoft.com/office/drawing/2017/decorative" val="1"/>
              </a:ext>
            </a:extLst>
          </p:cNvPr>
          <p:cNvSpPr/>
          <p:nvPr userDrawn="1"/>
        </p:nvSpPr>
        <p:spPr>
          <a:xfrm>
            <a:off x="98475" y="4038600"/>
            <a:ext cx="5996163" cy="2819400"/>
          </a:xfrm>
          <a:prstGeom prst="rect">
            <a:avLst/>
          </a:prstGeom>
          <a:blipFill>
            <a:blip r:embed="rId4"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9" name="Picture 8" descr="This presentation is presented by: Mid-America (HHS Region 7) Addiction Technology Transfer Center network (ATTC)">
            <a:extLst>
              <a:ext uri="{FF2B5EF4-FFF2-40B4-BE49-F238E27FC236}">
                <a16:creationId xmlns:a16="http://schemas.microsoft.com/office/drawing/2014/main" id="{8FDE839F-4400-435C-9150-E2A3B98C041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20209" y="362971"/>
            <a:ext cx="7493508" cy="1333923"/>
          </a:xfrm>
          <a:prstGeom prst="rect">
            <a:avLst/>
          </a:prstGeom>
        </p:spPr>
      </p:pic>
    </p:spTree>
    <p:extLst>
      <p:ext uri="{BB962C8B-B14F-4D97-AF65-F5344CB8AC3E}">
        <p14:creationId xmlns:p14="http://schemas.microsoft.com/office/powerpoint/2010/main" val="217455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ATTC5">
    <p:spTree>
      <p:nvGrpSpPr>
        <p:cNvPr id="1" name=""/>
        <p:cNvGrpSpPr/>
        <p:nvPr/>
      </p:nvGrpSpPr>
      <p:grpSpPr>
        <a:xfrm>
          <a:off x="0" y="0"/>
          <a:ext cx="0" cy="0"/>
          <a:chOff x="0" y="0"/>
          <a:chExt cx="0" cy="0"/>
        </a:xfrm>
      </p:grpSpPr>
      <p:sp>
        <p:nvSpPr>
          <p:cNvPr id="2" name="Title 1"/>
          <p:cNvSpPr>
            <a:spLocks noGrp="1"/>
          </p:cNvSpPr>
          <p:nvPr>
            <p:ph type="title"/>
          </p:nvPr>
        </p:nvSpPr>
        <p:spPr>
          <a:xfrm>
            <a:off x="2033666" y="244253"/>
            <a:ext cx="8124671" cy="953858"/>
          </a:xfrm>
          <a:solidFill>
            <a:schemeClr val="bg1"/>
          </a:solidFill>
          <a:ln>
            <a:noFill/>
          </a:ln>
        </p:spPr>
        <p:txBody>
          <a:bodyPr anchor="b">
            <a:normAutofit/>
          </a:bodyPr>
          <a:lstStyle>
            <a:lvl1pPr algn="ctr">
              <a:defRPr sz="4000">
                <a:solidFill>
                  <a:srgbClr val="00467F"/>
                </a:solidFill>
              </a:defRPr>
            </a:lvl1pPr>
          </a:lstStyle>
          <a:p>
            <a:r>
              <a:rPr lang="en-US" dirty="0"/>
              <a:t>Click to edit Master title style</a:t>
            </a:r>
          </a:p>
        </p:txBody>
      </p:sp>
      <p:sp>
        <p:nvSpPr>
          <p:cNvPr id="7" name="Slide Number Placeholder 3">
            <a:extLst>
              <a:ext uri="{FF2B5EF4-FFF2-40B4-BE49-F238E27FC236}">
                <a16:creationId xmlns:a16="http://schemas.microsoft.com/office/drawing/2014/main" id="{8FC7D0B7-687E-4BC0-9151-92D9EE048F42}"/>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Text Placeholder 2"/>
          <p:cNvSpPr>
            <a:spLocks noGrp="1"/>
          </p:cNvSpPr>
          <p:nvPr>
            <p:ph type="body" idx="1"/>
          </p:nvPr>
        </p:nvSpPr>
        <p:spPr>
          <a:xfrm>
            <a:off x="107448" y="1730327"/>
            <a:ext cx="11948565" cy="4359324"/>
          </a:xfrm>
          <a:solidFill>
            <a:srgbClr val="00467F"/>
          </a:solidFill>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pic>
        <p:nvPicPr>
          <p:cNvPr id="9" name="Picture Placeholder 9">
            <a:extLst>
              <a:ext uri="{FF2B5EF4-FFF2-40B4-BE49-F238E27FC236}">
                <a16:creationId xmlns:a16="http://schemas.microsoft.com/office/drawing/2014/main" id="{5091B195-11C6-48EC-B265-4F9C1E17ED3E}"/>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61361" y="1400020"/>
            <a:ext cx="12161520" cy="219732"/>
          </a:xfrm>
          <a:prstGeom prst="rect">
            <a:avLst/>
          </a:prstGeom>
        </p:spPr>
      </p:pic>
      <p:grpSp>
        <p:nvGrpSpPr>
          <p:cNvPr id="8" name="Discussion Icon">
            <a:extLst>
              <a:ext uri="{FF2B5EF4-FFF2-40B4-BE49-F238E27FC236}">
                <a16:creationId xmlns:a16="http://schemas.microsoft.com/office/drawing/2014/main" id="{94169165-CE11-4352-85DD-C60F4BEEEB5C}"/>
              </a:ext>
              <a:ext uri="{C183D7F6-B498-43B3-948B-1728B52AA6E4}">
                <adec:decorative xmlns:adec="http://schemas.microsoft.com/office/drawing/2017/decorative" val="1"/>
              </a:ext>
            </a:extLst>
          </p:cNvPr>
          <p:cNvGrpSpPr>
            <a:grpSpLocks noChangeAspect="1"/>
          </p:cNvGrpSpPr>
          <p:nvPr userDrawn="1"/>
        </p:nvGrpSpPr>
        <p:grpSpPr>
          <a:xfrm>
            <a:off x="10255320" y="172091"/>
            <a:ext cx="1703597" cy="1192516"/>
            <a:chOff x="8851900" y="1616428"/>
            <a:chExt cx="2413000" cy="1689099"/>
          </a:xfrm>
        </p:grpSpPr>
        <p:sp>
          <p:nvSpPr>
            <p:cNvPr id="10" name="Freeform: Shape 9">
              <a:extLst>
                <a:ext uri="{FF2B5EF4-FFF2-40B4-BE49-F238E27FC236}">
                  <a16:creationId xmlns:a16="http://schemas.microsoft.com/office/drawing/2014/main" id="{22CAB78D-BF88-4AA2-96B8-BF7D16907951}"/>
                </a:ext>
                <a:ext uri="{C183D7F6-B498-43B3-948B-1728B52AA6E4}">
                  <adec:decorative xmlns:adec="http://schemas.microsoft.com/office/drawing/2017/decorative" val="1"/>
                </a:ext>
              </a:extLst>
            </p:cNvPr>
            <p:cNvSpPr/>
            <p:nvPr/>
          </p:nvSpPr>
          <p:spPr>
            <a:xfrm>
              <a:off x="8851900" y="1616428"/>
              <a:ext cx="1508125" cy="1357312"/>
            </a:xfrm>
            <a:custGeom>
              <a:avLst/>
              <a:gdLst>
                <a:gd name="connsiteX0" fmla="*/ 1025525 w 1508125"/>
                <a:gd name="connsiteY0" fmla="*/ 211138 h 1357312"/>
                <a:gd name="connsiteX1" fmla="*/ 1508125 w 1508125"/>
                <a:gd name="connsiteY1" fmla="*/ 211138 h 1357312"/>
                <a:gd name="connsiteX2" fmla="*/ 1508125 w 1508125"/>
                <a:gd name="connsiteY2" fmla="*/ 120650 h 1357312"/>
                <a:gd name="connsiteX3" fmla="*/ 1387475 w 1508125"/>
                <a:gd name="connsiteY3" fmla="*/ 0 h 1357312"/>
                <a:gd name="connsiteX4" fmla="*/ 120650 w 1508125"/>
                <a:gd name="connsiteY4" fmla="*/ 0 h 1357312"/>
                <a:gd name="connsiteX5" fmla="*/ 0 w 1508125"/>
                <a:gd name="connsiteY5" fmla="*/ 120650 h 1357312"/>
                <a:gd name="connsiteX6" fmla="*/ 0 w 1508125"/>
                <a:gd name="connsiteY6" fmla="*/ 935038 h 1357312"/>
                <a:gd name="connsiteX7" fmla="*/ 120650 w 1508125"/>
                <a:gd name="connsiteY7" fmla="*/ 1055688 h 1357312"/>
                <a:gd name="connsiteX8" fmla="*/ 301625 w 1508125"/>
                <a:gd name="connsiteY8" fmla="*/ 1055688 h 1357312"/>
                <a:gd name="connsiteX9" fmla="*/ 301625 w 1508125"/>
                <a:gd name="connsiteY9" fmla="*/ 1357313 h 1357312"/>
                <a:gd name="connsiteX10" fmla="*/ 603250 w 1508125"/>
                <a:gd name="connsiteY10" fmla="*/ 1055688 h 1357312"/>
                <a:gd name="connsiteX11" fmla="*/ 784225 w 1508125"/>
                <a:gd name="connsiteY11" fmla="*/ 1055688 h 1357312"/>
                <a:gd name="connsiteX12" fmla="*/ 784225 w 1508125"/>
                <a:gd name="connsiteY12" fmla="*/ 452438 h 1357312"/>
                <a:gd name="connsiteX13" fmla="*/ 1025525 w 1508125"/>
                <a:gd name="connsiteY13" fmla="*/ 211138 h 135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8125" h="1357312">
                  <a:moveTo>
                    <a:pt x="1025525" y="211138"/>
                  </a:moveTo>
                  <a:lnTo>
                    <a:pt x="1508125" y="211138"/>
                  </a:lnTo>
                  <a:lnTo>
                    <a:pt x="1508125" y="120650"/>
                  </a:lnTo>
                  <a:cubicBezTo>
                    <a:pt x="1508125" y="54292"/>
                    <a:pt x="1453833" y="0"/>
                    <a:pt x="1387475" y="0"/>
                  </a:cubicBezTo>
                  <a:lnTo>
                    <a:pt x="120650" y="0"/>
                  </a:lnTo>
                  <a:cubicBezTo>
                    <a:pt x="54293" y="0"/>
                    <a:pt x="0" y="54292"/>
                    <a:pt x="0" y="120650"/>
                  </a:cubicBezTo>
                  <a:lnTo>
                    <a:pt x="0" y="935038"/>
                  </a:lnTo>
                  <a:cubicBezTo>
                    <a:pt x="0" y="1001395"/>
                    <a:pt x="54293" y="1055688"/>
                    <a:pt x="120650" y="1055688"/>
                  </a:cubicBezTo>
                  <a:lnTo>
                    <a:pt x="301625" y="1055688"/>
                  </a:lnTo>
                  <a:lnTo>
                    <a:pt x="301625" y="1357313"/>
                  </a:lnTo>
                  <a:lnTo>
                    <a:pt x="603250" y="1055688"/>
                  </a:lnTo>
                  <a:lnTo>
                    <a:pt x="784225" y="1055688"/>
                  </a:lnTo>
                  <a:lnTo>
                    <a:pt x="784225" y="452438"/>
                  </a:lnTo>
                  <a:cubicBezTo>
                    <a:pt x="784225" y="319723"/>
                    <a:pt x="892810" y="211138"/>
                    <a:pt x="1025525" y="211138"/>
                  </a:cubicBezTo>
                  <a:close/>
                </a:path>
              </a:pathLst>
            </a:custGeom>
            <a:solidFill>
              <a:srgbClr val="CD4928"/>
            </a:solidFill>
            <a:ln w="301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Freeform: Shape 10">
              <a:extLst>
                <a:ext uri="{FF2B5EF4-FFF2-40B4-BE49-F238E27FC236}">
                  <a16:creationId xmlns:a16="http://schemas.microsoft.com/office/drawing/2014/main" id="{E8B8CE00-BFA6-4C92-B188-869EE26A8369}"/>
                </a:ext>
                <a:ext uri="{C183D7F6-B498-43B3-948B-1728B52AA6E4}">
                  <adec:decorative xmlns:adec="http://schemas.microsoft.com/office/drawing/2017/decorative" val="1"/>
                </a:ext>
              </a:extLst>
            </p:cNvPr>
            <p:cNvSpPr/>
            <p:nvPr/>
          </p:nvSpPr>
          <p:spPr>
            <a:xfrm>
              <a:off x="9756775" y="1948215"/>
              <a:ext cx="1508125" cy="1357312"/>
            </a:xfrm>
            <a:custGeom>
              <a:avLst/>
              <a:gdLst>
                <a:gd name="connsiteX0" fmla="*/ 1387475 w 1508125"/>
                <a:gd name="connsiteY0" fmla="*/ 0 h 1357312"/>
                <a:gd name="connsiteX1" fmla="*/ 120650 w 1508125"/>
                <a:gd name="connsiteY1" fmla="*/ 0 h 1357312"/>
                <a:gd name="connsiteX2" fmla="*/ 0 w 1508125"/>
                <a:gd name="connsiteY2" fmla="*/ 120650 h 1357312"/>
                <a:gd name="connsiteX3" fmla="*/ 0 w 1508125"/>
                <a:gd name="connsiteY3" fmla="*/ 935038 h 1357312"/>
                <a:gd name="connsiteX4" fmla="*/ 120650 w 1508125"/>
                <a:gd name="connsiteY4" fmla="*/ 1055688 h 1357312"/>
                <a:gd name="connsiteX5" fmla="*/ 904875 w 1508125"/>
                <a:gd name="connsiteY5" fmla="*/ 1055688 h 1357312"/>
                <a:gd name="connsiteX6" fmla="*/ 1206500 w 1508125"/>
                <a:gd name="connsiteY6" fmla="*/ 1357313 h 1357312"/>
                <a:gd name="connsiteX7" fmla="*/ 1206500 w 1508125"/>
                <a:gd name="connsiteY7" fmla="*/ 1055688 h 1357312"/>
                <a:gd name="connsiteX8" fmla="*/ 1387475 w 1508125"/>
                <a:gd name="connsiteY8" fmla="*/ 1055688 h 1357312"/>
                <a:gd name="connsiteX9" fmla="*/ 1508125 w 1508125"/>
                <a:gd name="connsiteY9" fmla="*/ 935038 h 1357312"/>
                <a:gd name="connsiteX10" fmla="*/ 1508125 w 1508125"/>
                <a:gd name="connsiteY10" fmla="*/ 120650 h 1357312"/>
                <a:gd name="connsiteX11" fmla="*/ 1387475 w 1508125"/>
                <a:gd name="connsiteY11" fmla="*/ 0 h 135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8125" h="1357312">
                  <a:moveTo>
                    <a:pt x="1387475" y="0"/>
                  </a:moveTo>
                  <a:lnTo>
                    <a:pt x="120650" y="0"/>
                  </a:lnTo>
                  <a:cubicBezTo>
                    <a:pt x="54292" y="0"/>
                    <a:pt x="0" y="54292"/>
                    <a:pt x="0" y="120650"/>
                  </a:cubicBezTo>
                  <a:lnTo>
                    <a:pt x="0" y="935038"/>
                  </a:lnTo>
                  <a:cubicBezTo>
                    <a:pt x="0" y="1001395"/>
                    <a:pt x="54292" y="1055688"/>
                    <a:pt x="120650" y="1055688"/>
                  </a:cubicBezTo>
                  <a:lnTo>
                    <a:pt x="904875" y="1055688"/>
                  </a:lnTo>
                  <a:lnTo>
                    <a:pt x="1206500" y="1357313"/>
                  </a:lnTo>
                  <a:lnTo>
                    <a:pt x="1206500" y="1055688"/>
                  </a:lnTo>
                  <a:lnTo>
                    <a:pt x="1387475" y="1055688"/>
                  </a:lnTo>
                  <a:cubicBezTo>
                    <a:pt x="1453832" y="1055688"/>
                    <a:pt x="1508125" y="1001395"/>
                    <a:pt x="1508125" y="935038"/>
                  </a:cubicBezTo>
                  <a:lnTo>
                    <a:pt x="1508125" y="120650"/>
                  </a:lnTo>
                  <a:cubicBezTo>
                    <a:pt x="1508125" y="54292"/>
                    <a:pt x="1453832" y="0"/>
                    <a:pt x="1387475" y="0"/>
                  </a:cubicBezTo>
                  <a:close/>
                </a:path>
              </a:pathLst>
            </a:custGeom>
            <a:solidFill>
              <a:srgbClr val="94A545"/>
            </a:solidFill>
            <a:ln w="301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4262522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ATTC6">
    <p:spTree>
      <p:nvGrpSpPr>
        <p:cNvPr id="1" name=""/>
        <p:cNvGrpSpPr/>
        <p:nvPr/>
      </p:nvGrpSpPr>
      <p:grpSpPr>
        <a:xfrm>
          <a:off x="0" y="0"/>
          <a:ext cx="0" cy="0"/>
          <a:chOff x="0" y="0"/>
          <a:chExt cx="0" cy="0"/>
        </a:xfrm>
      </p:grpSpPr>
      <p:sp>
        <p:nvSpPr>
          <p:cNvPr id="2" name="Title 1"/>
          <p:cNvSpPr>
            <a:spLocks noGrp="1"/>
          </p:cNvSpPr>
          <p:nvPr>
            <p:ph type="title"/>
          </p:nvPr>
        </p:nvSpPr>
        <p:spPr>
          <a:xfrm>
            <a:off x="174238" y="0"/>
            <a:ext cx="2656049" cy="6638268"/>
          </a:xfrm>
          <a:solidFill>
            <a:srgbClr val="00467F"/>
          </a:solidFill>
        </p:spPr>
        <p:txBody>
          <a:bodyPr vert="vert270" anchor="ctr"/>
          <a:lstStyle>
            <a:lvl1pPr algn="ctr">
              <a:defRPr sz="3200"/>
            </a:lvl1pPr>
          </a:lstStyle>
          <a:p>
            <a:r>
              <a:rPr lang="en-US" dirty="0"/>
              <a:t>Click to edit Master title style</a:t>
            </a:r>
          </a:p>
        </p:txBody>
      </p:sp>
      <p:sp>
        <p:nvSpPr>
          <p:cNvPr id="6" name="Slide Number Placeholder 3">
            <a:extLst>
              <a:ext uri="{FF2B5EF4-FFF2-40B4-BE49-F238E27FC236}">
                <a16:creationId xmlns:a16="http://schemas.microsoft.com/office/drawing/2014/main" id="{25F3742B-C0A3-4622-A0BA-1FBBE36DDC37}"/>
              </a:ext>
            </a:extLst>
          </p:cNvPr>
          <p:cNvSpPr txBox="1">
            <a:spLocks/>
          </p:cNvSpPr>
          <p:nvPr userDrawn="1"/>
        </p:nvSpPr>
        <p:spPr>
          <a:xfrm>
            <a:off x="172124" y="6260140"/>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Content Placeholder 2"/>
          <p:cNvSpPr>
            <a:spLocks noGrp="1"/>
          </p:cNvSpPr>
          <p:nvPr>
            <p:ph idx="1"/>
          </p:nvPr>
        </p:nvSpPr>
        <p:spPr>
          <a:xfrm>
            <a:off x="3940889" y="992189"/>
            <a:ext cx="7379091" cy="4873625"/>
          </a:xfrm>
        </p:spPr>
        <p:txBody>
          <a:bodyPr/>
          <a:lstStyle>
            <a:lvl1pPr>
              <a:defRPr lang="en-US" sz="3600" kern="1200">
                <a:solidFill>
                  <a:srgbClr val="00467F"/>
                </a:solidFill>
                <a:latin typeface="+mn-lt"/>
                <a:ea typeface="+mn-ea"/>
                <a:cs typeface="+mn-cs"/>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Placeholder 9">
            <a:extLst>
              <a:ext uri="{FF2B5EF4-FFF2-40B4-BE49-F238E27FC236}">
                <a16:creationId xmlns:a16="http://schemas.microsoft.com/office/drawing/2014/main" id="{62721AFC-E1C8-4C58-9091-2F9A9879816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30480" y="6638268"/>
            <a:ext cx="12161520" cy="219732"/>
          </a:xfrm>
          <a:prstGeom prst="rect">
            <a:avLst/>
          </a:prstGeom>
        </p:spPr>
      </p:pic>
    </p:spTree>
    <p:extLst>
      <p:ext uri="{BB962C8B-B14F-4D97-AF65-F5344CB8AC3E}">
        <p14:creationId xmlns:p14="http://schemas.microsoft.com/office/powerpoint/2010/main" val="710711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TTC7">
    <p:spTree>
      <p:nvGrpSpPr>
        <p:cNvPr id="1" name=""/>
        <p:cNvGrpSpPr/>
        <p:nvPr/>
      </p:nvGrpSpPr>
      <p:grpSpPr>
        <a:xfrm>
          <a:off x="0" y="0"/>
          <a:ext cx="0" cy="0"/>
          <a:chOff x="0" y="0"/>
          <a:chExt cx="0" cy="0"/>
        </a:xfrm>
      </p:grpSpPr>
      <p:sp>
        <p:nvSpPr>
          <p:cNvPr id="2" name="Title 1"/>
          <p:cNvSpPr>
            <a:spLocks noGrp="1"/>
          </p:cNvSpPr>
          <p:nvPr>
            <p:ph type="title"/>
          </p:nvPr>
        </p:nvSpPr>
        <p:spPr>
          <a:xfrm>
            <a:off x="174238" y="0"/>
            <a:ext cx="2656049" cy="6638268"/>
          </a:xfrm>
          <a:solidFill>
            <a:srgbClr val="00467F"/>
          </a:solidFill>
        </p:spPr>
        <p:txBody>
          <a:bodyPr anchor="ctr"/>
          <a:lstStyle>
            <a:lvl1pPr algn="ctr">
              <a:defRPr sz="3200"/>
            </a:lvl1pPr>
          </a:lstStyle>
          <a:p>
            <a:r>
              <a:rPr lang="en-US" dirty="0"/>
              <a:t>Click to edit Master title style</a:t>
            </a:r>
          </a:p>
        </p:txBody>
      </p:sp>
      <p:sp>
        <p:nvSpPr>
          <p:cNvPr id="6" name="Slide Number Placeholder 3">
            <a:extLst>
              <a:ext uri="{FF2B5EF4-FFF2-40B4-BE49-F238E27FC236}">
                <a16:creationId xmlns:a16="http://schemas.microsoft.com/office/drawing/2014/main" id="{25F3742B-C0A3-4622-A0BA-1FBBE36DDC37}"/>
              </a:ext>
            </a:extLst>
          </p:cNvPr>
          <p:cNvSpPr txBox="1">
            <a:spLocks/>
          </p:cNvSpPr>
          <p:nvPr userDrawn="1"/>
        </p:nvSpPr>
        <p:spPr>
          <a:xfrm>
            <a:off x="172124" y="6260140"/>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Content Placeholder 2"/>
          <p:cNvSpPr>
            <a:spLocks noGrp="1"/>
          </p:cNvSpPr>
          <p:nvPr>
            <p:ph idx="1"/>
          </p:nvPr>
        </p:nvSpPr>
        <p:spPr>
          <a:xfrm>
            <a:off x="3940889" y="992189"/>
            <a:ext cx="7379091" cy="4873625"/>
          </a:xfrm>
        </p:spPr>
        <p:txBody>
          <a:bodyPr/>
          <a:lstStyle>
            <a:lvl1pPr>
              <a:defRPr lang="en-US" sz="3600" kern="1200">
                <a:solidFill>
                  <a:srgbClr val="00467F"/>
                </a:solidFill>
                <a:latin typeface="+mn-lt"/>
                <a:ea typeface="+mn-ea"/>
                <a:cs typeface="+mn-cs"/>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Placeholder 9">
            <a:extLst>
              <a:ext uri="{FF2B5EF4-FFF2-40B4-BE49-F238E27FC236}">
                <a16:creationId xmlns:a16="http://schemas.microsoft.com/office/drawing/2014/main" id="{62721AFC-E1C8-4C58-9091-2F9A9879816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30480" y="6638268"/>
            <a:ext cx="12161520" cy="219732"/>
          </a:xfrm>
          <a:prstGeom prst="rect">
            <a:avLst/>
          </a:prstGeom>
        </p:spPr>
      </p:pic>
    </p:spTree>
    <p:extLst>
      <p:ext uri="{BB962C8B-B14F-4D97-AF65-F5344CB8AC3E}">
        <p14:creationId xmlns:p14="http://schemas.microsoft.com/office/powerpoint/2010/main" val="138501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TTC ICON1">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36BD14B-0329-4793-BC1B-FE6B28CC0080}"/>
              </a:ext>
            </a:extLst>
          </p:cNvPr>
          <p:cNvSpPr>
            <a:spLocks noGrp="1"/>
          </p:cNvSpPr>
          <p:nvPr>
            <p:ph type="title"/>
          </p:nvPr>
        </p:nvSpPr>
        <p:spPr>
          <a:xfrm>
            <a:off x="0" y="-1"/>
            <a:ext cx="12192000" cy="1153551"/>
          </a:xfrm>
          <a:solidFill>
            <a:srgbClr val="00467F"/>
          </a:solidFill>
        </p:spPr>
        <p:txBody>
          <a:bodyPr>
            <a:normAutofit/>
          </a:bodyPr>
          <a:lstStyle>
            <a:lvl1pPr algn="ctr">
              <a:defRPr sz="4000">
                <a:solidFill>
                  <a:schemeClr val="bg1"/>
                </a:solidFill>
              </a:defRPr>
            </a:lvl1pPr>
          </a:lstStyle>
          <a:p>
            <a:r>
              <a:rPr lang="en-US" dirty="0"/>
              <a:t>Click to edit Master title style</a:t>
            </a:r>
          </a:p>
        </p:txBody>
      </p:sp>
      <p:sp>
        <p:nvSpPr>
          <p:cNvPr id="4" name="Rectangle 3">
            <a:extLst>
              <a:ext uri="{FF2B5EF4-FFF2-40B4-BE49-F238E27FC236}">
                <a16:creationId xmlns:a16="http://schemas.microsoft.com/office/drawing/2014/main" id="{FDFAF9A1-7A14-4B49-ABDF-7A2FEB4794CC}"/>
              </a:ext>
            </a:extLst>
          </p:cNvPr>
          <p:cNvSpPr/>
          <p:nvPr userDrawn="1"/>
        </p:nvSpPr>
        <p:spPr>
          <a:xfrm>
            <a:off x="0" y="1153552"/>
            <a:ext cx="2142309" cy="5694671"/>
          </a:xfrm>
          <a:prstGeom prst="rect">
            <a:avLst/>
          </a:prstGeom>
          <a:solidFill>
            <a:srgbClr val="0046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Slide Number Placeholder 3">
            <a:extLst>
              <a:ext uri="{FF2B5EF4-FFF2-40B4-BE49-F238E27FC236}">
                <a16:creationId xmlns:a16="http://schemas.microsoft.com/office/drawing/2014/main" id="{4ADD97CE-AA72-4124-877A-95231CD64656}"/>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srgbClr val="5B9BD5"/>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srgbClr val="5B9BD5"/>
              </a:solidFill>
              <a:effectLst/>
              <a:uLnTx/>
              <a:uFillTx/>
              <a:latin typeface="Arial" panose="020B0604020202020204"/>
              <a:ea typeface="+mn-ea"/>
              <a:cs typeface="+mn-cs"/>
            </a:endParaRPr>
          </a:p>
        </p:txBody>
      </p:sp>
      <p:pic>
        <p:nvPicPr>
          <p:cNvPr id="3" name="Graphic 2">
            <a:extLst>
              <a:ext uri="{FF2B5EF4-FFF2-40B4-BE49-F238E27FC236}">
                <a16:creationId xmlns:a16="http://schemas.microsoft.com/office/drawing/2014/main" id="{A208AC23-8612-4091-94BA-13118A8ED3B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315" y="2995045"/>
            <a:ext cx="2011680" cy="2011680"/>
          </a:xfrm>
          <a:prstGeom prst="rect">
            <a:avLst/>
          </a:prstGeom>
          <a:effectLst>
            <a:outerShdw blurRad="50800" dist="38100" dir="5400000" algn="t" rotWithShape="0">
              <a:prstClr val="black">
                <a:alpha val="40000"/>
              </a:prstClr>
            </a:outerShdw>
          </a:effectLst>
        </p:spPr>
      </p:pic>
      <p:sp>
        <p:nvSpPr>
          <p:cNvPr id="9" name="Text Placeholder 8">
            <a:extLst>
              <a:ext uri="{FF2B5EF4-FFF2-40B4-BE49-F238E27FC236}">
                <a16:creationId xmlns:a16="http://schemas.microsoft.com/office/drawing/2014/main" id="{1D12B51A-F2F4-49CA-AABB-6E60BEF11D50}"/>
              </a:ext>
            </a:extLst>
          </p:cNvPr>
          <p:cNvSpPr>
            <a:spLocks noGrp="1"/>
          </p:cNvSpPr>
          <p:nvPr>
            <p:ph type="body" sz="quarter" idx="10"/>
          </p:nvPr>
        </p:nvSpPr>
        <p:spPr>
          <a:xfrm>
            <a:off x="2743200" y="1854202"/>
            <a:ext cx="8491539" cy="3997325"/>
          </a:xfrm>
        </p:spPr>
        <p:txBody>
          <a:bodyPr>
            <a:normAutofit/>
          </a:bodyPr>
          <a:lstStyle>
            <a:lvl1pPr>
              <a:defRPr sz="3600">
                <a:solidFill>
                  <a:srgbClr val="00467F"/>
                </a:solidFill>
              </a:defRPr>
            </a:lvl1pPr>
            <a:lvl2pPr>
              <a:defRPr sz="3600">
                <a:solidFill>
                  <a:srgbClr val="00467F"/>
                </a:solidFill>
              </a:defRPr>
            </a:lvl2pPr>
            <a:lvl3pPr>
              <a:defRPr sz="3600">
                <a:solidFill>
                  <a:srgbClr val="00467F"/>
                </a:solidFill>
              </a:defRPr>
            </a:lvl3pPr>
            <a:lvl4pPr>
              <a:defRPr sz="3600">
                <a:solidFill>
                  <a:srgbClr val="00467F"/>
                </a:solidFill>
              </a:defRPr>
            </a:lvl4pPr>
            <a:lvl5pPr>
              <a:defRPr sz="3600">
                <a:solidFill>
                  <a:srgbClr val="0046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Placeholder 9">
            <a:extLst>
              <a:ext uri="{FF2B5EF4-FFF2-40B4-BE49-F238E27FC236}">
                <a16:creationId xmlns:a16="http://schemas.microsoft.com/office/drawing/2014/main" id="{E0AD2A6A-44E6-4E7C-8BA0-F2AE9F105054}"/>
              </a:ext>
              <a:ext uri="{C183D7F6-B498-43B3-948B-1728B52AA6E4}">
                <adec:decorative xmlns:adec="http://schemas.microsoft.com/office/drawing/2017/decorative" val="1"/>
              </a:ext>
            </a:extLst>
          </p:cNvPr>
          <p:cNvPicPr>
            <a:picLocks/>
          </p:cNvPicPr>
          <p:nvPr userDrawn="1"/>
        </p:nvPicPr>
        <p:blipFill rotWithShape="1">
          <a:blip r:embed="rId4" cstate="print">
            <a:extLst>
              <a:ext uri="{28A0092B-C50C-407E-A947-70E740481C1C}">
                <a14:useLocalDpi xmlns:a14="http://schemas.microsoft.com/office/drawing/2010/main" val="0"/>
              </a:ext>
            </a:extLst>
          </a:blip>
          <a:srcRect l="-1242" t="72587" r="-751" b="-2409"/>
          <a:stretch/>
        </p:blipFill>
        <p:spPr>
          <a:xfrm>
            <a:off x="2074058" y="6638268"/>
            <a:ext cx="10149840" cy="219732"/>
          </a:xfrm>
          <a:prstGeom prst="rect">
            <a:avLst/>
          </a:prstGeom>
        </p:spPr>
      </p:pic>
    </p:spTree>
    <p:extLst>
      <p:ext uri="{BB962C8B-B14F-4D97-AF65-F5344CB8AC3E}">
        <p14:creationId xmlns:p14="http://schemas.microsoft.com/office/powerpoint/2010/main" val="3526255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ATTC ICON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36BD14B-0329-4793-BC1B-FE6B28CC0080}"/>
              </a:ext>
            </a:extLst>
          </p:cNvPr>
          <p:cNvSpPr>
            <a:spLocks noGrp="1"/>
          </p:cNvSpPr>
          <p:nvPr>
            <p:ph type="title"/>
          </p:nvPr>
        </p:nvSpPr>
        <p:spPr>
          <a:xfrm>
            <a:off x="0" y="-1"/>
            <a:ext cx="12192000" cy="1153551"/>
          </a:xfrm>
          <a:solidFill>
            <a:srgbClr val="00467F"/>
          </a:solidFill>
        </p:spPr>
        <p:txBody>
          <a:bodyPr>
            <a:normAutofit/>
          </a:bodyPr>
          <a:lstStyle>
            <a:lvl1pPr algn="ctr">
              <a:defRPr sz="4000">
                <a:solidFill>
                  <a:schemeClr val="bg1"/>
                </a:solidFill>
              </a:defRPr>
            </a:lvl1pPr>
          </a:lstStyle>
          <a:p>
            <a:r>
              <a:rPr lang="en-US" dirty="0"/>
              <a:t>Click to edit Master title style</a:t>
            </a:r>
          </a:p>
        </p:txBody>
      </p:sp>
      <p:sp>
        <p:nvSpPr>
          <p:cNvPr id="4" name="Rectangle 3">
            <a:extLst>
              <a:ext uri="{FF2B5EF4-FFF2-40B4-BE49-F238E27FC236}">
                <a16:creationId xmlns:a16="http://schemas.microsoft.com/office/drawing/2014/main" id="{FDFAF9A1-7A14-4B49-ABDF-7A2FEB4794CC}"/>
              </a:ext>
            </a:extLst>
          </p:cNvPr>
          <p:cNvSpPr/>
          <p:nvPr userDrawn="1"/>
        </p:nvSpPr>
        <p:spPr>
          <a:xfrm>
            <a:off x="0" y="1153552"/>
            <a:ext cx="2142309" cy="5694671"/>
          </a:xfrm>
          <a:prstGeom prst="rect">
            <a:avLst/>
          </a:prstGeom>
          <a:solidFill>
            <a:srgbClr val="0046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Slide Number Placeholder 3">
            <a:extLst>
              <a:ext uri="{FF2B5EF4-FFF2-40B4-BE49-F238E27FC236}">
                <a16:creationId xmlns:a16="http://schemas.microsoft.com/office/drawing/2014/main" id="{4ADD97CE-AA72-4124-877A-95231CD64656}"/>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srgbClr val="5B9BD5"/>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srgbClr val="5B9BD5"/>
              </a:solidFill>
              <a:effectLst/>
              <a:uLnTx/>
              <a:uFillTx/>
              <a:latin typeface="Arial" panose="020B0604020202020204"/>
              <a:ea typeface="+mn-ea"/>
              <a:cs typeface="+mn-cs"/>
            </a:endParaRPr>
          </a:p>
        </p:txBody>
      </p:sp>
      <p:sp>
        <p:nvSpPr>
          <p:cNvPr id="9" name="Text Placeholder 8">
            <a:extLst>
              <a:ext uri="{FF2B5EF4-FFF2-40B4-BE49-F238E27FC236}">
                <a16:creationId xmlns:a16="http://schemas.microsoft.com/office/drawing/2014/main" id="{1D12B51A-F2F4-49CA-AABB-6E60BEF11D50}"/>
              </a:ext>
            </a:extLst>
          </p:cNvPr>
          <p:cNvSpPr>
            <a:spLocks noGrp="1"/>
          </p:cNvSpPr>
          <p:nvPr>
            <p:ph type="body" sz="quarter" idx="10"/>
          </p:nvPr>
        </p:nvSpPr>
        <p:spPr>
          <a:xfrm>
            <a:off x="2743200" y="1854202"/>
            <a:ext cx="8491539" cy="3997325"/>
          </a:xfrm>
        </p:spPr>
        <p:txBody>
          <a:bodyPr>
            <a:normAutofit/>
          </a:bodyPr>
          <a:lstStyle>
            <a:lvl1pPr>
              <a:defRPr sz="3600">
                <a:solidFill>
                  <a:srgbClr val="00467F"/>
                </a:solidFill>
              </a:defRPr>
            </a:lvl1pPr>
            <a:lvl2pPr>
              <a:defRPr sz="3600">
                <a:solidFill>
                  <a:srgbClr val="00467F"/>
                </a:solidFill>
              </a:defRPr>
            </a:lvl2pPr>
            <a:lvl3pPr>
              <a:defRPr sz="3600">
                <a:solidFill>
                  <a:srgbClr val="00467F"/>
                </a:solidFill>
              </a:defRPr>
            </a:lvl3pPr>
            <a:lvl4pPr>
              <a:defRPr sz="3600">
                <a:solidFill>
                  <a:srgbClr val="00467F"/>
                </a:solidFill>
              </a:defRPr>
            </a:lvl4pPr>
            <a:lvl5pPr>
              <a:defRPr sz="3600">
                <a:solidFill>
                  <a:srgbClr val="0046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B11805C7-EDAF-4DCB-942A-59128C6E701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315" y="2995045"/>
            <a:ext cx="2011680" cy="2011680"/>
          </a:xfrm>
          <a:prstGeom prst="rect">
            <a:avLst/>
          </a:prstGeom>
          <a:effectLst>
            <a:outerShdw blurRad="50800" dist="38100" dir="5400000" algn="t" rotWithShape="0">
              <a:prstClr val="black">
                <a:alpha val="40000"/>
              </a:prstClr>
            </a:outerShdw>
          </a:effectLst>
        </p:spPr>
      </p:pic>
      <p:pic>
        <p:nvPicPr>
          <p:cNvPr id="10" name="Picture Placeholder 9">
            <a:extLst>
              <a:ext uri="{FF2B5EF4-FFF2-40B4-BE49-F238E27FC236}">
                <a16:creationId xmlns:a16="http://schemas.microsoft.com/office/drawing/2014/main" id="{DA11096B-3ACA-4AA0-9FAE-10C26884BE7D}"/>
              </a:ext>
              <a:ext uri="{C183D7F6-B498-43B3-948B-1728B52AA6E4}">
                <adec:decorative xmlns:adec="http://schemas.microsoft.com/office/drawing/2017/decorative" val="1"/>
              </a:ext>
            </a:extLst>
          </p:cNvPr>
          <p:cNvPicPr>
            <a:picLocks/>
          </p:cNvPicPr>
          <p:nvPr userDrawn="1"/>
        </p:nvPicPr>
        <p:blipFill rotWithShape="1">
          <a:blip r:embed="rId4" cstate="print">
            <a:extLst>
              <a:ext uri="{28A0092B-C50C-407E-A947-70E740481C1C}">
                <a14:useLocalDpi xmlns:a14="http://schemas.microsoft.com/office/drawing/2010/main" val="0"/>
              </a:ext>
            </a:extLst>
          </a:blip>
          <a:srcRect l="-1242" t="72587" r="-751" b="-2409"/>
          <a:stretch/>
        </p:blipFill>
        <p:spPr>
          <a:xfrm>
            <a:off x="2074058" y="6638268"/>
            <a:ext cx="10149840" cy="219732"/>
          </a:xfrm>
          <a:prstGeom prst="rect">
            <a:avLst/>
          </a:prstGeom>
        </p:spPr>
      </p:pic>
    </p:spTree>
    <p:extLst>
      <p:ext uri="{BB962C8B-B14F-4D97-AF65-F5344CB8AC3E}">
        <p14:creationId xmlns:p14="http://schemas.microsoft.com/office/powerpoint/2010/main" val="42413193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ATTC ICON3">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36BD14B-0329-4793-BC1B-FE6B28CC0080}"/>
              </a:ext>
            </a:extLst>
          </p:cNvPr>
          <p:cNvSpPr>
            <a:spLocks noGrp="1"/>
          </p:cNvSpPr>
          <p:nvPr>
            <p:ph type="title"/>
          </p:nvPr>
        </p:nvSpPr>
        <p:spPr>
          <a:xfrm>
            <a:off x="0" y="-1"/>
            <a:ext cx="12192000" cy="1153551"/>
          </a:xfrm>
          <a:solidFill>
            <a:srgbClr val="00467F"/>
          </a:solidFill>
        </p:spPr>
        <p:txBody>
          <a:bodyPr>
            <a:normAutofit/>
          </a:bodyPr>
          <a:lstStyle>
            <a:lvl1pPr algn="ctr">
              <a:defRPr sz="4000">
                <a:solidFill>
                  <a:schemeClr val="bg1"/>
                </a:solidFill>
              </a:defRPr>
            </a:lvl1pPr>
          </a:lstStyle>
          <a:p>
            <a:r>
              <a:rPr lang="en-US" dirty="0"/>
              <a:t>Click to edit Master title style</a:t>
            </a:r>
          </a:p>
        </p:txBody>
      </p:sp>
      <p:sp>
        <p:nvSpPr>
          <p:cNvPr id="4" name="Rectangle 3">
            <a:extLst>
              <a:ext uri="{FF2B5EF4-FFF2-40B4-BE49-F238E27FC236}">
                <a16:creationId xmlns:a16="http://schemas.microsoft.com/office/drawing/2014/main" id="{FDFAF9A1-7A14-4B49-ABDF-7A2FEB4794CC}"/>
              </a:ext>
            </a:extLst>
          </p:cNvPr>
          <p:cNvSpPr/>
          <p:nvPr userDrawn="1"/>
        </p:nvSpPr>
        <p:spPr>
          <a:xfrm>
            <a:off x="0" y="1153552"/>
            <a:ext cx="2142309" cy="5694671"/>
          </a:xfrm>
          <a:prstGeom prst="rect">
            <a:avLst/>
          </a:prstGeom>
          <a:solidFill>
            <a:srgbClr val="0046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Slide Number Placeholder 3">
            <a:extLst>
              <a:ext uri="{FF2B5EF4-FFF2-40B4-BE49-F238E27FC236}">
                <a16:creationId xmlns:a16="http://schemas.microsoft.com/office/drawing/2014/main" id="{4ADD97CE-AA72-4124-877A-95231CD64656}"/>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srgbClr val="5B9BD5"/>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srgbClr val="5B9BD5"/>
              </a:solidFill>
              <a:effectLst/>
              <a:uLnTx/>
              <a:uFillTx/>
              <a:latin typeface="Arial" panose="020B0604020202020204"/>
              <a:ea typeface="+mn-ea"/>
              <a:cs typeface="+mn-cs"/>
            </a:endParaRPr>
          </a:p>
        </p:txBody>
      </p:sp>
      <p:sp>
        <p:nvSpPr>
          <p:cNvPr id="9" name="Text Placeholder 8">
            <a:extLst>
              <a:ext uri="{FF2B5EF4-FFF2-40B4-BE49-F238E27FC236}">
                <a16:creationId xmlns:a16="http://schemas.microsoft.com/office/drawing/2014/main" id="{1D12B51A-F2F4-49CA-AABB-6E60BEF11D50}"/>
              </a:ext>
            </a:extLst>
          </p:cNvPr>
          <p:cNvSpPr>
            <a:spLocks noGrp="1"/>
          </p:cNvSpPr>
          <p:nvPr>
            <p:ph type="body" sz="quarter" idx="10"/>
          </p:nvPr>
        </p:nvSpPr>
        <p:spPr>
          <a:xfrm>
            <a:off x="2743200" y="1854202"/>
            <a:ext cx="8491539" cy="3997325"/>
          </a:xfrm>
        </p:spPr>
        <p:txBody>
          <a:bodyPr>
            <a:normAutofit/>
          </a:bodyPr>
          <a:lstStyle>
            <a:lvl1pPr>
              <a:defRPr sz="3600">
                <a:solidFill>
                  <a:srgbClr val="00467F"/>
                </a:solidFill>
              </a:defRPr>
            </a:lvl1pPr>
            <a:lvl2pPr>
              <a:defRPr sz="3600">
                <a:solidFill>
                  <a:srgbClr val="00467F"/>
                </a:solidFill>
              </a:defRPr>
            </a:lvl2pPr>
            <a:lvl3pPr>
              <a:defRPr sz="3600">
                <a:solidFill>
                  <a:srgbClr val="00467F"/>
                </a:solidFill>
              </a:defRPr>
            </a:lvl3pPr>
            <a:lvl4pPr>
              <a:defRPr sz="3600">
                <a:solidFill>
                  <a:srgbClr val="00467F"/>
                </a:solidFill>
              </a:defRPr>
            </a:lvl4pPr>
            <a:lvl5pPr>
              <a:defRPr sz="3600">
                <a:solidFill>
                  <a:srgbClr val="0046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74A60A6B-0DBD-440F-AE05-659F7DEFB4C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5315" y="2995045"/>
            <a:ext cx="2011680" cy="2011680"/>
          </a:xfrm>
          <a:prstGeom prst="rect">
            <a:avLst/>
          </a:prstGeom>
          <a:effectLst>
            <a:outerShdw blurRad="50800" dist="38100" dir="5400000" algn="t" rotWithShape="0">
              <a:prstClr val="black">
                <a:alpha val="40000"/>
              </a:prstClr>
            </a:outerShdw>
          </a:effectLst>
        </p:spPr>
      </p:pic>
      <p:pic>
        <p:nvPicPr>
          <p:cNvPr id="10" name="Picture Placeholder 9">
            <a:extLst>
              <a:ext uri="{FF2B5EF4-FFF2-40B4-BE49-F238E27FC236}">
                <a16:creationId xmlns:a16="http://schemas.microsoft.com/office/drawing/2014/main" id="{CACD0FD9-C8F6-4F6A-A0E6-8FD95898D69C}"/>
              </a:ext>
              <a:ext uri="{C183D7F6-B498-43B3-948B-1728B52AA6E4}">
                <adec:decorative xmlns:adec="http://schemas.microsoft.com/office/drawing/2017/decorative" val="1"/>
              </a:ext>
            </a:extLst>
          </p:cNvPr>
          <p:cNvPicPr>
            <a:picLocks/>
          </p:cNvPicPr>
          <p:nvPr userDrawn="1"/>
        </p:nvPicPr>
        <p:blipFill rotWithShape="1">
          <a:blip r:embed="rId4" cstate="print">
            <a:extLst>
              <a:ext uri="{28A0092B-C50C-407E-A947-70E740481C1C}">
                <a14:useLocalDpi xmlns:a14="http://schemas.microsoft.com/office/drawing/2010/main" val="0"/>
              </a:ext>
            </a:extLst>
          </a:blip>
          <a:srcRect l="-1242" t="72587" r="-751" b="-2409"/>
          <a:stretch/>
        </p:blipFill>
        <p:spPr>
          <a:xfrm>
            <a:off x="2074058" y="6638268"/>
            <a:ext cx="10149840" cy="219732"/>
          </a:xfrm>
          <a:prstGeom prst="rect">
            <a:avLst/>
          </a:prstGeom>
        </p:spPr>
      </p:pic>
    </p:spTree>
    <p:extLst>
      <p:ext uri="{BB962C8B-B14F-4D97-AF65-F5344CB8AC3E}">
        <p14:creationId xmlns:p14="http://schemas.microsoft.com/office/powerpoint/2010/main" val="4361454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ATTC ICON4">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36BD14B-0329-4793-BC1B-FE6B28CC0080}"/>
              </a:ext>
            </a:extLst>
          </p:cNvPr>
          <p:cNvSpPr>
            <a:spLocks noGrp="1"/>
          </p:cNvSpPr>
          <p:nvPr>
            <p:ph type="title"/>
          </p:nvPr>
        </p:nvSpPr>
        <p:spPr>
          <a:xfrm>
            <a:off x="0" y="-1"/>
            <a:ext cx="12192000" cy="1153551"/>
          </a:xfrm>
          <a:solidFill>
            <a:srgbClr val="00467F"/>
          </a:solidFill>
        </p:spPr>
        <p:txBody>
          <a:bodyPr>
            <a:normAutofit/>
          </a:bodyPr>
          <a:lstStyle>
            <a:lvl1pPr algn="ctr">
              <a:defRPr sz="4000">
                <a:solidFill>
                  <a:schemeClr val="bg1"/>
                </a:solidFill>
              </a:defRPr>
            </a:lvl1pPr>
          </a:lstStyle>
          <a:p>
            <a:r>
              <a:rPr lang="en-US" dirty="0"/>
              <a:t>Click to edit Master title style</a:t>
            </a:r>
          </a:p>
        </p:txBody>
      </p:sp>
      <p:sp>
        <p:nvSpPr>
          <p:cNvPr id="4" name="Rectangle 3">
            <a:extLst>
              <a:ext uri="{FF2B5EF4-FFF2-40B4-BE49-F238E27FC236}">
                <a16:creationId xmlns:a16="http://schemas.microsoft.com/office/drawing/2014/main" id="{FDFAF9A1-7A14-4B49-ABDF-7A2FEB4794CC}"/>
              </a:ext>
            </a:extLst>
          </p:cNvPr>
          <p:cNvSpPr/>
          <p:nvPr userDrawn="1"/>
        </p:nvSpPr>
        <p:spPr>
          <a:xfrm>
            <a:off x="0" y="1153552"/>
            <a:ext cx="2142309" cy="5694671"/>
          </a:xfrm>
          <a:prstGeom prst="rect">
            <a:avLst/>
          </a:prstGeom>
          <a:solidFill>
            <a:srgbClr val="0046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Slide Number Placeholder 3">
            <a:extLst>
              <a:ext uri="{FF2B5EF4-FFF2-40B4-BE49-F238E27FC236}">
                <a16:creationId xmlns:a16="http://schemas.microsoft.com/office/drawing/2014/main" id="{4ADD97CE-AA72-4124-877A-95231CD64656}"/>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srgbClr val="5B9BD5"/>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srgbClr val="5B9BD5"/>
              </a:solidFill>
              <a:effectLst/>
              <a:uLnTx/>
              <a:uFillTx/>
              <a:latin typeface="Arial" panose="020B0604020202020204"/>
              <a:ea typeface="+mn-ea"/>
              <a:cs typeface="+mn-cs"/>
            </a:endParaRPr>
          </a:p>
        </p:txBody>
      </p:sp>
      <p:sp>
        <p:nvSpPr>
          <p:cNvPr id="9" name="Text Placeholder 8">
            <a:extLst>
              <a:ext uri="{FF2B5EF4-FFF2-40B4-BE49-F238E27FC236}">
                <a16:creationId xmlns:a16="http://schemas.microsoft.com/office/drawing/2014/main" id="{1D12B51A-F2F4-49CA-AABB-6E60BEF11D50}"/>
              </a:ext>
            </a:extLst>
          </p:cNvPr>
          <p:cNvSpPr>
            <a:spLocks noGrp="1"/>
          </p:cNvSpPr>
          <p:nvPr>
            <p:ph type="body" sz="quarter" idx="10"/>
          </p:nvPr>
        </p:nvSpPr>
        <p:spPr>
          <a:xfrm>
            <a:off x="2743200" y="1854202"/>
            <a:ext cx="8491539" cy="3997325"/>
          </a:xfrm>
        </p:spPr>
        <p:txBody>
          <a:bodyPr>
            <a:normAutofit/>
          </a:bodyPr>
          <a:lstStyle>
            <a:lvl1pPr>
              <a:defRPr sz="3600">
                <a:solidFill>
                  <a:srgbClr val="00467F"/>
                </a:solidFill>
              </a:defRPr>
            </a:lvl1pPr>
            <a:lvl2pPr>
              <a:defRPr sz="3600">
                <a:solidFill>
                  <a:srgbClr val="00467F"/>
                </a:solidFill>
              </a:defRPr>
            </a:lvl2pPr>
            <a:lvl3pPr>
              <a:defRPr sz="3600">
                <a:solidFill>
                  <a:srgbClr val="00467F"/>
                </a:solidFill>
              </a:defRPr>
            </a:lvl3pPr>
            <a:lvl4pPr>
              <a:defRPr sz="3600">
                <a:solidFill>
                  <a:srgbClr val="00467F"/>
                </a:solidFill>
              </a:defRPr>
            </a:lvl4pPr>
            <a:lvl5pPr>
              <a:defRPr sz="3600">
                <a:solidFill>
                  <a:srgbClr val="0046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Graphic 10" descr="Clock with solid fill">
            <a:extLst>
              <a:ext uri="{FF2B5EF4-FFF2-40B4-BE49-F238E27FC236}">
                <a16:creationId xmlns:a16="http://schemas.microsoft.com/office/drawing/2014/main" id="{7AC1B6A6-075A-4DE0-BAC6-6746FC8DF0D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5315" y="2995045"/>
            <a:ext cx="2011680" cy="2011680"/>
          </a:xfrm>
          <a:prstGeom prst="rect">
            <a:avLst/>
          </a:prstGeom>
          <a:effectLst>
            <a:outerShdw blurRad="50800" dist="38100" dir="5400000" algn="t" rotWithShape="0">
              <a:prstClr val="black">
                <a:alpha val="40000"/>
              </a:prstClr>
            </a:outerShdw>
          </a:effectLst>
        </p:spPr>
      </p:pic>
      <p:pic>
        <p:nvPicPr>
          <p:cNvPr id="12" name="Picture Placeholder 9">
            <a:extLst>
              <a:ext uri="{FF2B5EF4-FFF2-40B4-BE49-F238E27FC236}">
                <a16:creationId xmlns:a16="http://schemas.microsoft.com/office/drawing/2014/main" id="{E01BC69F-46BB-4BEB-B274-4064237F88B6}"/>
              </a:ext>
              <a:ext uri="{C183D7F6-B498-43B3-948B-1728B52AA6E4}">
                <adec:decorative xmlns:adec="http://schemas.microsoft.com/office/drawing/2017/decorative" val="1"/>
              </a:ext>
            </a:extLst>
          </p:cNvPr>
          <p:cNvPicPr>
            <a:picLocks/>
          </p:cNvPicPr>
          <p:nvPr userDrawn="1"/>
        </p:nvPicPr>
        <p:blipFill rotWithShape="1">
          <a:blip r:embed="rId4" cstate="print">
            <a:extLst>
              <a:ext uri="{28A0092B-C50C-407E-A947-70E740481C1C}">
                <a14:useLocalDpi xmlns:a14="http://schemas.microsoft.com/office/drawing/2010/main" val="0"/>
              </a:ext>
            </a:extLst>
          </a:blip>
          <a:srcRect l="-1242" t="72587" r="-751" b="-2409"/>
          <a:stretch/>
        </p:blipFill>
        <p:spPr>
          <a:xfrm>
            <a:off x="2074058" y="6638268"/>
            <a:ext cx="10149840" cy="219732"/>
          </a:xfrm>
          <a:prstGeom prst="rect">
            <a:avLst/>
          </a:prstGeom>
        </p:spPr>
      </p:pic>
    </p:spTree>
    <p:extLst>
      <p:ext uri="{BB962C8B-B14F-4D97-AF65-F5344CB8AC3E}">
        <p14:creationId xmlns:p14="http://schemas.microsoft.com/office/powerpoint/2010/main" val="421188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MHTTC1">
    <p:spTree>
      <p:nvGrpSpPr>
        <p:cNvPr id="1" name=""/>
        <p:cNvGrpSpPr/>
        <p:nvPr/>
      </p:nvGrpSpPr>
      <p:grpSpPr>
        <a:xfrm>
          <a:off x="0" y="0"/>
          <a:ext cx="0" cy="0"/>
          <a:chOff x="0" y="0"/>
          <a:chExt cx="0" cy="0"/>
        </a:xfrm>
      </p:grpSpPr>
      <p:sp>
        <p:nvSpPr>
          <p:cNvPr id="5" name="Title 4">
            <a:extLst>
              <a:ext uri="{C183D7F6-B498-43B3-948B-1728B52AA6E4}">
                <adec:decorative xmlns:adec="http://schemas.microsoft.com/office/drawing/2017/decorative" val="0"/>
              </a:ext>
            </a:extLst>
          </p:cNvPr>
          <p:cNvSpPr>
            <a:spLocks noGrp="1"/>
          </p:cNvSpPr>
          <p:nvPr>
            <p:ph type="title"/>
          </p:nvPr>
        </p:nvSpPr>
        <p:spPr>
          <a:xfrm>
            <a:off x="1" y="9780"/>
            <a:ext cx="12257532" cy="886265"/>
          </a:xfrm>
          <a:solidFill>
            <a:srgbClr val="CC4927"/>
          </a:solidFill>
        </p:spPr>
        <p:txBody>
          <a:bodyPr>
            <a:normAutofit/>
          </a:bodyPr>
          <a:lstStyle>
            <a:lvl1pPr algn="ctr">
              <a:defRPr sz="4000"/>
            </a:lvl1pPr>
          </a:lstStyle>
          <a:p>
            <a:r>
              <a:rPr lang="en-US" dirty="0"/>
              <a:t>Click to edit Master title style</a:t>
            </a:r>
          </a:p>
        </p:txBody>
      </p:sp>
      <p:sp>
        <p:nvSpPr>
          <p:cNvPr id="8" name="Slide Number Placeholder 3">
            <a:extLst>
              <a:ext uri="{FF2B5EF4-FFF2-40B4-BE49-F238E27FC236}">
                <a16:creationId xmlns:a16="http://schemas.microsoft.com/office/drawing/2014/main" id="{99EFE7E4-56D4-4F3A-85FF-A2F69038BF41}"/>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Content Placeholder 6"/>
          <p:cNvSpPr>
            <a:spLocks noGrp="1"/>
          </p:cNvSpPr>
          <p:nvPr>
            <p:ph sz="quarter" idx="13"/>
          </p:nvPr>
        </p:nvSpPr>
        <p:spPr>
          <a:xfrm>
            <a:off x="1039956" y="1142004"/>
            <a:ext cx="1007668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Placeholder 9">
            <a:extLst>
              <a:ext uri="{FF2B5EF4-FFF2-40B4-BE49-F238E27FC236}">
                <a16:creationId xmlns:a16="http://schemas.microsoft.com/office/drawing/2014/main" id="{3848EA75-3D69-4E53-BE9E-45C6AEFBA19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2460" y="5833872"/>
            <a:ext cx="12161520" cy="219732"/>
          </a:xfrm>
          <a:prstGeom prst="rect">
            <a:avLst/>
          </a:prstGeom>
        </p:spPr>
      </p:pic>
    </p:spTree>
    <p:extLst>
      <p:ext uri="{BB962C8B-B14F-4D97-AF65-F5344CB8AC3E}">
        <p14:creationId xmlns:p14="http://schemas.microsoft.com/office/powerpoint/2010/main" val="26738445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MHTTC2">
    <p:spTree>
      <p:nvGrpSpPr>
        <p:cNvPr id="1" name=""/>
        <p:cNvGrpSpPr/>
        <p:nvPr/>
      </p:nvGrpSpPr>
      <p:grpSpPr>
        <a:xfrm>
          <a:off x="0" y="0"/>
          <a:ext cx="0" cy="0"/>
          <a:chOff x="0" y="0"/>
          <a:chExt cx="0" cy="0"/>
        </a:xfrm>
      </p:grpSpPr>
      <p:sp>
        <p:nvSpPr>
          <p:cNvPr id="5" name="Title 4"/>
          <p:cNvSpPr>
            <a:spLocks noGrp="1"/>
          </p:cNvSpPr>
          <p:nvPr>
            <p:ph type="title"/>
          </p:nvPr>
        </p:nvSpPr>
        <p:spPr>
          <a:xfrm>
            <a:off x="1" y="27998"/>
            <a:ext cx="12257532" cy="886265"/>
          </a:xfrm>
          <a:solidFill>
            <a:srgbClr val="CC4927"/>
          </a:solidFill>
        </p:spPr>
        <p:txBody>
          <a:bodyPr>
            <a:normAutofit/>
          </a:bodyPr>
          <a:lstStyle>
            <a:lvl1pPr algn="ctr">
              <a:defRPr sz="4000"/>
            </a:lvl1pPr>
          </a:lstStyle>
          <a:p>
            <a:r>
              <a:rPr lang="en-US" dirty="0"/>
              <a:t>Click to edit Master title style</a:t>
            </a:r>
          </a:p>
        </p:txBody>
      </p:sp>
      <p:sp>
        <p:nvSpPr>
          <p:cNvPr id="8" name="Slide Number Placeholder 3">
            <a:extLst>
              <a:ext uri="{FF2B5EF4-FFF2-40B4-BE49-F238E27FC236}">
                <a16:creationId xmlns:a16="http://schemas.microsoft.com/office/drawing/2014/main" id="{99EFE7E4-56D4-4F3A-85FF-A2F69038BF41}"/>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Content Placeholder 6"/>
          <p:cNvSpPr>
            <a:spLocks noGrp="1"/>
          </p:cNvSpPr>
          <p:nvPr>
            <p:ph sz="quarter" idx="13"/>
          </p:nvPr>
        </p:nvSpPr>
        <p:spPr>
          <a:xfrm>
            <a:off x="404447" y="1142004"/>
            <a:ext cx="5240216"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6">
            <a:extLst>
              <a:ext uri="{FF2B5EF4-FFF2-40B4-BE49-F238E27FC236}">
                <a16:creationId xmlns:a16="http://schemas.microsoft.com/office/drawing/2014/main" id="{676E74F5-DCD8-4E73-9174-6F12ECF9E741}"/>
              </a:ext>
            </a:extLst>
          </p:cNvPr>
          <p:cNvSpPr>
            <a:spLocks noGrp="1"/>
          </p:cNvSpPr>
          <p:nvPr>
            <p:ph sz="quarter" idx="14"/>
          </p:nvPr>
        </p:nvSpPr>
        <p:spPr>
          <a:xfrm>
            <a:off x="6547339" y="1142004"/>
            <a:ext cx="5240216"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Placeholder 9">
            <a:extLst>
              <a:ext uri="{FF2B5EF4-FFF2-40B4-BE49-F238E27FC236}">
                <a16:creationId xmlns:a16="http://schemas.microsoft.com/office/drawing/2014/main" id="{3848EA75-3D69-4E53-BE9E-45C6AEFBA19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2460" y="5833872"/>
            <a:ext cx="12161520" cy="219732"/>
          </a:xfrm>
          <a:prstGeom prst="rect">
            <a:avLst/>
          </a:prstGeom>
        </p:spPr>
      </p:pic>
    </p:spTree>
    <p:extLst>
      <p:ext uri="{BB962C8B-B14F-4D97-AF65-F5344CB8AC3E}">
        <p14:creationId xmlns:p14="http://schemas.microsoft.com/office/powerpoint/2010/main" val="398595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MHTTC3">
    <p:spTree>
      <p:nvGrpSpPr>
        <p:cNvPr id="1" name=""/>
        <p:cNvGrpSpPr/>
        <p:nvPr/>
      </p:nvGrpSpPr>
      <p:grpSpPr>
        <a:xfrm>
          <a:off x="0" y="0"/>
          <a:ext cx="0" cy="0"/>
          <a:chOff x="0" y="0"/>
          <a:chExt cx="0" cy="0"/>
        </a:xfrm>
      </p:grpSpPr>
      <p:sp>
        <p:nvSpPr>
          <p:cNvPr id="2" name="Title 1"/>
          <p:cNvSpPr>
            <a:spLocks noGrp="1"/>
          </p:cNvSpPr>
          <p:nvPr>
            <p:ph type="title"/>
          </p:nvPr>
        </p:nvSpPr>
        <p:spPr>
          <a:xfrm>
            <a:off x="107448" y="15688"/>
            <a:ext cx="11948565" cy="1257960"/>
          </a:xfrm>
          <a:solidFill>
            <a:schemeClr val="bg1"/>
          </a:solidFill>
          <a:ln>
            <a:noFill/>
          </a:ln>
        </p:spPr>
        <p:txBody>
          <a:bodyPr anchor="b">
            <a:normAutofit/>
          </a:bodyPr>
          <a:lstStyle>
            <a:lvl1pPr>
              <a:defRPr sz="4000">
                <a:solidFill>
                  <a:srgbClr val="00467F"/>
                </a:solidFill>
              </a:defRPr>
            </a:lvl1pPr>
          </a:lstStyle>
          <a:p>
            <a:r>
              <a:rPr lang="en-US" dirty="0"/>
              <a:t>Click to edit Master title style</a:t>
            </a:r>
          </a:p>
        </p:txBody>
      </p:sp>
      <p:sp>
        <p:nvSpPr>
          <p:cNvPr id="7" name="Slide Number Placeholder 3">
            <a:extLst>
              <a:ext uri="{FF2B5EF4-FFF2-40B4-BE49-F238E27FC236}">
                <a16:creationId xmlns:a16="http://schemas.microsoft.com/office/drawing/2014/main" id="{8FC7D0B7-687E-4BC0-9151-92D9EE048F42}"/>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9" name="Picture Placeholder 9">
            <a:extLst>
              <a:ext uri="{FF2B5EF4-FFF2-40B4-BE49-F238E27FC236}">
                <a16:creationId xmlns:a16="http://schemas.microsoft.com/office/drawing/2014/main" id="{5091B195-11C6-48EC-B265-4F9C1E17ED3E}"/>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61361" y="1400020"/>
            <a:ext cx="12161520" cy="219732"/>
          </a:xfrm>
          <a:prstGeom prst="rect">
            <a:avLst/>
          </a:prstGeom>
        </p:spPr>
      </p:pic>
      <p:sp>
        <p:nvSpPr>
          <p:cNvPr id="5" name="Content Placeholder 4">
            <a:extLst>
              <a:ext uri="{FF2B5EF4-FFF2-40B4-BE49-F238E27FC236}">
                <a16:creationId xmlns:a16="http://schemas.microsoft.com/office/drawing/2014/main" id="{F42D946C-8ECB-4612-85CC-369278C5A39A}"/>
              </a:ext>
            </a:extLst>
          </p:cNvPr>
          <p:cNvSpPr>
            <a:spLocks noGrp="1"/>
          </p:cNvSpPr>
          <p:nvPr>
            <p:ph sz="quarter" idx="10"/>
          </p:nvPr>
        </p:nvSpPr>
        <p:spPr>
          <a:xfrm>
            <a:off x="107951" y="1746124"/>
            <a:ext cx="11991975" cy="4343526"/>
          </a:xfrm>
          <a:solidFill>
            <a:srgbClr val="CC4927"/>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1190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MHTTC TITLE 1">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98475" y="2322907"/>
            <a:ext cx="11943456" cy="1111495"/>
          </a:xfrm>
          <a:noFill/>
        </p:spPr>
        <p:txBody>
          <a:bodyPr>
            <a:normAutofit/>
          </a:bodyPr>
          <a:lstStyle>
            <a:lvl1pPr algn="l">
              <a:defRPr sz="4800">
                <a:solidFill>
                  <a:schemeClr val="tx1"/>
                </a:solidFill>
                <a:latin typeface="+mj-lt"/>
              </a:defRPr>
            </a:lvl1pPr>
          </a:lstStyle>
          <a:p>
            <a:r>
              <a:rPr lang="en-US" dirty="0"/>
              <a:t>Click to edit Master title style</a:t>
            </a:r>
          </a:p>
        </p:txBody>
      </p:sp>
      <p:sp>
        <p:nvSpPr>
          <p:cNvPr id="12" name="Text Placeholder 11">
            <a:extLst>
              <a:ext uri="{FF2B5EF4-FFF2-40B4-BE49-F238E27FC236}">
                <a16:creationId xmlns:a16="http://schemas.microsoft.com/office/drawing/2014/main" id="{765C588E-3FB8-4D84-ABFD-080D1084AFDC}"/>
              </a:ext>
            </a:extLst>
          </p:cNvPr>
          <p:cNvSpPr>
            <a:spLocks noGrp="1"/>
          </p:cNvSpPr>
          <p:nvPr>
            <p:ph type="body" sz="quarter" idx="10"/>
          </p:nvPr>
        </p:nvSpPr>
        <p:spPr>
          <a:xfrm>
            <a:off x="2433638" y="3659459"/>
            <a:ext cx="9607551" cy="701675"/>
          </a:xfrm>
        </p:spPr>
        <p:txBody>
          <a:bodyPr>
            <a:noAutofit/>
          </a:bodyPr>
          <a:lstStyle>
            <a:lvl1pPr>
              <a:defRPr sz="3200"/>
            </a:lvl1pPr>
            <a:lvl2pPr>
              <a:defRPr sz="3200"/>
            </a:lvl2pPr>
            <a:lvl3pPr>
              <a:defRPr sz="3200"/>
            </a:lvl3pPr>
            <a:lvl4pPr>
              <a:defRPr sz="3200"/>
            </a:lvl4pPr>
            <a:lvl5pPr>
              <a:defRPr sz="3200"/>
            </a:lvl5pPr>
          </a:lstStyle>
          <a:p>
            <a:pPr lvl="0"/>
            <a:r>
              <a:rPr lang="en-US" dirty="0"/>
              <a:t>Click to edit Master text styles</a:t>
            </a:r>
          </a:p>
          <a:p>
            <a:pPr lvl="1"/>
            <a:endParaRPr lang="en-US" dirty="0"/>
          </a:p>
        </p:txBody>
      </p:sp>
      <p:pic>
        <p:nvPicPr>
          <p:cNvPr id="7" name="Picture Placeholder 9">
            <a:extLst>
              <a:ext uri="{FF2B5EF4-FFF2-40B4-BE49-F238E27FC236}">
                <a16:creationId xmlns:a16="http://schemas.microsoft.com/office/drawing/2014/main" id="{98407082-D3B2-4320-B7B2-4306C87328E8}"/>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61361" y="2018995"/>
            <a:ext cx="12161520" cy="219732"/>
          </a:xfrm>
          <a:prstGeom prst="rect">
            <a:avLst/>
          </a:prstGeom>
        </p:spPr>
      </p:pic>
      <p:pic>
        <p:nvPicPr>
          <p:cNvPr id="3" name="Picture 2" descr="Funded by SMHSA (Substance Abuse and Mental Health Services Administration).">
            <a:extLst>
              <a:ext uri="{FF2B5EF4-FFF2-40B4-BE49-F238E27FC236}">
                <a16:creationId xmlns:a16="http://schemas.microsoft.com/office/drawing/2014/main" id="{6CC92126-9580-4832-B59F-0EC749671B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0624" y="5539936"/>
            <a:ext cx="2781417" cy="1045246"/>
          </a:xfrm>
          <a:prstGeom prst="rect">
            <a:avLst/>
          </a:prstGeom>
        </p:spPr>
      </p:pic>
      <p:pic>
        <p:nvPicPr>
          <p:cNvPr id="9" name="Picture Placeholder 7">
            <a:extLst>
              <a:ext uri="{FF2B5EF4-FFF2-40B4-BE49-F238E27FC236}">
                <a16:creationId xmlns:a16="http://schemas.microsoft.com/office/drawing/2014/main" id="{51FCD5A0-900C-4C11-B517-17FED953214B}"/>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4644" b="17084"/>
          <a:stretch/>
        </p:blipFill>
        <p:spPr>
          <a:xfrm>
            <a:off x="8052180" y="5030296"/>
            <a:ext cx="4139820" cy="1884219"/>
          </a:xfrm>
          <a:prstGeom prst="rect">
            <a:avLst/>
          </a:prstGeom>
        </p:spPr>
      </p:pic>
      <p:pic>
        <p:nvPicPr>
          <p:cNvPr id="4" name="Picture 3">
            <a:extLst>
              <a:ext uri="{FF2B5EF4-FFF2-40B4-BE49-F238E27FC236}">
                <a16:creationId xmlns:a16="http://schemas.microsoft.com/office/drawing/2014/main" id="{DADB366D-1488-4CCC-85F7-3BDA60DDE52B}"/>
              </a:ext>
            </a:extLst>
          </p:cNvPr>
          <p:cNvPicPr>
            <a:picLocks noChangeAspect="1"/>
          </p:cNvPicPr>
          <p:nvPr userDrawn="1"/>
        </p:nvPicPr>
        <p:blipFill>
          <a:blip r:embed="rId5"/>
          <a:stretch>
            <a:fillRect/>
          </a:stretch>
        </p:blipFill>
        <p:spPr>
          <a:xfrm>
            <a:off x="270461" y="110888"/>
            <a:ext cx="6276190" cy="1542857"/>
          </a:xfrm>
          <a:prstGeom prst="rect">
            <a:avLst/>
          </a:prstGeom>
        </p:spPr>
      </p:pic>
    </p:spTree>
    <p:extLst>
      <p:ext uri="{BB962C8B-B14F-4D97-AF65-F5344CB8AC3E}">
        <p14:creationId xmlns:p14="http://schemas.microsoft.com/office/powerpoint/2010/main" val="2516044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MHTTC4">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2912012"/>
          </a:xfrm>
          <a:solidFill>
            <a:srgbClr val="CC4927"/>
          </a:solidFill>
        </p:spPr>
        <p:txBody>
          <a:bodyPr>
            <a:normAutofit/>
          </a:bodyPr>
          <a:lstStyle>
            <a:lvl1pPr algn="ctr">
              <a:defRPr sz="4000"/>
            </a:lvl1pPr>
          </a:lstStyle>
          <a:p>
            <a:r>
              <a:rPr lang="en-US" dirty="0"/>
              <a:t>Click to edit Master title style</a:t>
            </a:r>
          </a:p>
        </p:txBody>
      </p:sp>
      <p:sp>
        <p:nvSpPr>
          <p:cNvPr id="5" name="Slide Number Placeholder 3">
            <a:extLst>
              <a:ext uri="{FF2B5EF4-FFF2-40B4-BE49-F238E27FC236}">
                <a16:creationId xmlns:a16="http://schemas.microsoft.com/office/drawing/2014/main" id="{2CBA6F3C-8482-47A9-AB96-DC8D90495A00}"/>
              </a:ext>
            </a:extLst>
          </p:cNvPr>
          <p:cNvSpPr txBox="1">
            <a:spLocks/>
          </p:cNvSpPr>
          <p:nvPr userDrawn="1"/>
        </p:nvSpPr>
        <p:spPr>
          <a:xfrm>
            <a:off x="91441" y="6318066"/>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7" name="Picture Placeholder 9">
            <a:extLst>
              <a:ext uri="{FF2B5EF4-FFF2-40B4-BE49-F238E27FC236}">
                <a16:creationId xmlns:a16="http://schemas.microsoft.com/office/drawing/2014/main" id="{9EE3038F-9134-4BC6-894E-2BCDC0F71814}"/>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30480" y="6638268"/>
            <a:ext cx="12161520" cy="219732"/>
          </a:xfrm>
          <a:prstGeom prst="rect">
            <a:avLst/>
          </a:prstGeom>
        </p:spPr>
      </p:pic>
      <p:sp>
        <p:nvSpPr>
          <p:cNvPr id="4" name="Content Placeholder 3">
            <a:extLst>
              <a:ext uri="{FF2B5EF4-FFF2-40B4-BE49-F238E27FC236}">
                <a16:creationId xmlns:a16="http://schemas.microsoft.com/office/drawing/2014/main" id="{2ED9F415-32EE-4BD9-B8DD-FCEDB191511B}"/>
              </a:ext>
            </a:extLst>
          </p:cNvPr>
          <p:cNvSpPr>
            <a:spLocks noGrp="1"/>
          </p:cNvSpPr>
          <p:nvPr>
            <p:ph sz="quarter" idx="10"/>
          </p:nvPr>
        </p:nvSpPr>
        <p:spPr>
          <a:xfrm>
            <a:off x="733425" y="3094038"/>
            <a:ext cx="10739438" cy="322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9807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MHTTC5">
    <p:spTree>
      <p:nvGrpSpPr>
        <p:cNvPr id="1" name=""/>
        <p:cNvGrpSpPr/>
        <p:nvPr/>
      </p:nvGrpSpPr>
      <p:grpSpPr>
        <a:xfrm>
          <a:off x="0" y="0"/>
          <a:ext cx="0" cy="0"/>
          <a:chOff x="0" y="0"/>
          <a:chExt cx="0" cy="0"/>
        </a:xfrm>
      </p:grpSpPr>
      <p:sp>
        <p:nvSpPr>
          <p:cNvPr id="2" name="Title 1"/>
          <p:cNvSpPr>
            <a:spLocks noGrp="1"/>
          </p:cNvSpPr>
          <p:nvPr>
            <p:ph type="title"/>
          </p:nvPr>
        </p:nvSpPr>
        <p:spPr>
          <a:xfrm>
            <a:off x="2033666" y="244253"/>
            <a:ext cx="8124671" cy="953858"/>
          </a:xfrm>
          <a:solidFill>
            <a:schemeClr val="bg1"/>
          </a:solidFill>
          <a:ln>
            <a:noFill/>
          </a:ln>
        </p:spPr>
        <p:txBody>
          <a:bodyPr anchor="b">
            <a:normAutofit/>
          </a:bodyPr>
          <a:lstStyle>
            <a:lvl1pPr algn="ctr">
              <a:defRPr sz="4000">
                <a:solidFill>
                  <a:srgbClr val="00467F"/>
                </a:solidFill>
              </a:defRPr>
            </a:lvl1pPr>
          </a:lstStyle>
          <a:p>
            <a:r>
              <a:rPr lang="en-US" dirty="0"/>
              <a:t>Click to edit Master title style</a:t>
            </a:r>
          </a:p>
        </p:txBody>
      </p:sp>
      <p:sp>
        <p:nvSpPr>
          <p:cNvPr id="7" name="Slide Number Placeholder 3">
            <a:extLst>
              <a:ext uri="{FF2B5EF4-FFF2-40B4-BE49-F238E27FC236}">
                <a16:creationId xmlns:a16="http://schemas.microsoft.com/office/drawing/2014/main" id="{8FC7D0B7-687E-4BC0-9151-92D9EE048F42}"/>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Text Placeholder 2"/>
          <p:cNvSpPr>
            <a:spLocks noGrp="1"/>
          </p:cNvSpPr>
          <p:nvPr>
            <p:ph type="body" idx="1"/>
          </p:nvPr>
        </p:nvSpPr>
        <p:spPr>
          <a:xfrm>
            <a:off x="107448" y="1730327"/>
            <a:ext cx="11948565" cy="4359324"/>
          </a:xfrm>
          <a:solidFill>
            <a:srgbClr val="CC4927"/>
          </a:solidFill>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pic>
        <p:nvPicPr>
          <p:cNvPr id="9" name="Picture Placeholder 9">
            <a:extLst>
              <a:ext uri="{FF2B5EF4-FFF2-40B4-BE49-F238E27FC236}">
                <a16:creationId xmlns:a16="http://schemas.microsoft.com/office/drawing/2014/main" id="{5091B195-11C6-48EC-B265-4F9C1E17ED3E}"/>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61361" y="1400020"/>
            <a:ext cx="12161520" cy="219732"/>
          </a:xfrm>
          <a:prstGeom prst="rect">
            <a:avLst/>
          </a:prstGeom>
        </p:spPr>
      </p:pic>
      <p:grpSp>
        <p:nvGrpSpPr>
          <p:cNvPr id="8" name="Discussion Icon">
            <a:extLst>
              <a:ext uri="{FF2B5EF4-FFF2-40B4-BE49-F238E27FC236}">
                <a16:creationId xmlns:a16="http://schemas.microsoft.com/office/drawing/2014/main" id="{94169165-CE11-4352-85DD-C60F4BEEEB5C}"/>
              </a:ext>
              <a:ext uri="{C183D7F6-B498-43B3-948B-1728B52AA6E4}">
                <adec:decorative xmlns:adec="http://schemas.microsoft.com/office/drawing/2017/decorative" val="1"/>
              </a:ext>
            </a:extLst>
          </p:cNvPr>
          <p:cNvGrpSpPr>
            <a:grpSpLocks noChangeAspect="1"/>
          </p:cNvGrpSpPr>
          <p:nvPr userDrawn="1"/>
        </p:nvGrpSpPr>
        <p:grpSpPr>
          <a:xfrm>
            <a:off x="10255320" y="172091"/>
            <a:ext cx="1703597" cy="1192516"/>
            <a:chOff x="8851900" y="1616428"/>
            <a:chExt cx="2413000" cy="1689099"/>
          </a:xfrm>
        </p:grpSpPr>
        <p:sp>
          <p:nvSpPr>
            <p:cNvPr id="10" name="Freeform: Shape 9">
              <a:extLst>
                <a:ext uri="{FF2B5EF4-FFF2-40B4-BE49-F238E27FC236}">
                  <a16:creationId xmlns:a16="http://schemas.microsoft.com/office/drawing/2014/main" id="{22CAB78D-BF88-4AA2-96B8-BF7D16907951}"/>
                </a:ext>
                <a:ext uri="{C183D7F6-B498-43B3-948B-1728B52AA6E4}">
                  <adec:decorative xmlns:adec="http://schemas.microsoft.com/office/drawing/2017/decorative" val="1"/>
                </a:ext>
              </a:extLst>
            </p:cNvPr>
            <p:cNvSpPr/>
            <p:nvPr/>
          </p:nvSpPr>
          <p:spPr>
            <a:xfrm>
              <a:off x="8851900" y="1616428"/>
              <a:ext cx="1508125" cy="1357312"/>
            </a:xfrm>
            <a:custGeom>
              <a:avLst/>
              <a:gdLst>
                <a:gd name="connsiteX0" fmla="*/ 1025525 w 1508125"/>
                <a:gd name="connsiteY0" fmla="*/ 211138 h 1357312"/>
                <a:gd name="connsiteX1" fmla="*/ 1508125 w 1508125"/>
                <a:gd name="connsiteY1" fmla="*/ 211138 h 1357312"/>
                <a:gd name="connsiteX2" fmla="*/ 1508125 w 1508125"/>
                <a:gd name="connsiteY2" fmla="*/ 120650 h 1357312"/>
                <a:gd name="connsiteX3" fmla="*/ 1387475 w 1508125"/>
                <a:gd name="connsiteY3" fmla="*/ 0 h 1357312"/>
                <a:gd name="connsiteX4" fmla="*/ 120650 w 1508125"/>
                <a:gd name="connsiteY4" fmla="*/ 0 h 1357312"/>
                <a:gd name="connsiteX5" fmla="*/ 0 w 1508125"/>
                <a:gd name="connsiteY5" fmla="*/ 120650 h 1357312"/>
                <a:gd name="connsiteX6" fmla="*/ 0 w 1508125"/>
                <a:gd name="connsiteY6" fmla="*/ 935038 h 1357312"/>
                <a:gd name="connsiteX7" fmla="*/ 120650 w 1508125"/>
                <a:gd name="connsiteY7" fmla="*/ 1055688 h 1357312"/>
                <a:gd name="connsiteX8" fmla="*/ 301625 w 1508125"/>
                <a:gd name="connsiteY8" fmla="*/ 1055688 h 1357312"/>
                <a:gd name="connsiteX9" fmla="*/ 301625 w 1508125"/>
                <a:gd name="connsiteY9" fmla="*/ 1357313 h 1357312"/>
                <a:gd name="connsiteX10" fmla="*/ 603250 w 1508125"/>
                <a:gd name="connsiteY10" fmla="*/ 1055688 h 1357312"/>
                <a:gd name="connsiteX11" fmla="*/ 784225 w 1508125"/>
                <a:gd name="connsiteY11" fmla="*/ 1055688 h 1357312"/>
                <a:gd name="connsiteX12" fmla="*/ 784225 w 1508125"/>
                <a:gd name="connsiteY12" fmla="*/ 452438 h 1357312"/>
                <a:gd name="connsiteX13" fmla="*/ 1025525 w 1508125"/>
                <a:gd name="connsiteY13" fmla="*/ 211138 h 135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8125" h="1357312">
                  <a:moveTo>
                    <a:pt x="1025525" y="211138"/>
                  </a:moveTo>
                  <a:lnTo>
                    <a:pt x="1508125" y="211138"/>
                  </a:lnTo>
                  <a:lnTo>
                    <a:pt x="1508125" y="120650"/>
                  </a:lnTo>
                  <a:cubicBezTo>
                    <a:pt x="1508125" y="54292"/>
                    <a:pt x="1453833" y="0"/>
                    <a:pt x="1387475" y="0"/>
                  </a:cubicBezTo>
                  <a:lnTo>
                    <a:pt x="120650" y="0"/>
                  </a:lnTo>
                  <a:cubicBezTo>
                    <a:pt x="54293" y="0"/>
                    <a:pt x="0" y="54292"/>
                    <a:pt x="0" y="120650"/>
                  </a:cubicBezTo>
                  <a:lnTo>
                    <a:pt x="0" y="935038"/>
                  </a:lnTo>
                  <a:cubicBezTo>
                    <a:pt x="0" y="1001395"/>
                    <a:pt x="54293" y="1055688"/>
                    <a:pt x="120650" y="1055688"/>
                  </a:cubicBezTo>
                  <a:lnTo>
                    <a:pt x="301625" y="1055688"/>
                  </a:lnTo>
                  <a:lnTo>
                    <a:pt x="301625" y="1357313"/>
                  </a:lnTo>
                  <a:lnTo>
                    <a:pt x="603250" y="1055688"/>
                  </a:lnTo>
                  <a:lnTo>
                    <a:pt x="784225" y="1055688"/>
                  </a:lnTo>
                  <a:lnTo>
                    <a:pt x="784225" y="452438"/>
                  </a:lnTo>
                  <a:cubicBezTo>
                    <a:pt x="784225" y="319723"/>
                    <a:pt x="892810" y="211138"/>
                    <a:pt x="1025525" y="211138"/>
                  </a:cubicBezTo>
                  <a:close/>
                </a:path>
              </a:pathLst>
            </a:custGeom>
            <a:solidFill>
              <a:srgbClr val="CD4928"/>
            </a:solidFill>
            <a:ln w="301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Freeform: Shape 10">
              <a:extLst>
                <a:ext uri="{FF2B5EF4-FFF2-40B4-BE49-F238E27FC236}">
                  <a16:creationId xmlns:a16="http://schemas.microsoft.com/office/drawing/2014/main" id="{E8B8CE00-BFA6-4C92-B188-869EE26A8369}"/>
                </a:ext>
                <a:ext uri="{C183D7F6-B498-43B3-948B-1728B52AA6E4}">
                  <adec:decorative xmlns:adec="http://schemas.microsoft.com/office/drawing/2017/decorative" val="1"/>
                </a:ext>
              </a:extLst>
            </p:cNvPr>
            <p:cNvSpPr/>
            <p:nvPr/>
          </p:nvSpPr>
          <p:spPr>
            <a:xfrm>
              <a:off x="9756775" y="1948215"/>
              <a:ext cx="1508125" cy="1357312"/>
            </a:xfrm>
            <a:custGeom>
              <a:avLst/>
              <a:gdLst>
                <a:gd name="connsiteX0" fmla="*/ 1387475 w 1508125"/>
                <a:gd name="connsiteY0" fmla="*/ 0 h 1357312"/>
                <a:gd name="connsiteX1" fmla="*/ 120650 w 1508125"/>
                <a:gd name="connsiteY1" fmla="*/ 0 h 1357312"/>
                <a:gd name="connsiteX2" fmla="*/ 0 w 1508125"/>
                <a:gd name="connsiteY2" fmla="*/ 120650 h 1357312"/>
                <a:gd name="connsiteX3" fmla="*/ 0 w 1508125"/>
                <a:gd name="connsiteY3" fmla="*/ 935038 h 1357312"/>
                <a:gd name="connsiteX4" fmla="*/ 120650 w 1508125"/>
                <a:gd name="connsiteY4" fmla="*/ 1055688 h 1357312"/>
                <a:gd name="connsiteX5" fmla="*/ 904875 w 1508125"/>
                <a:gd name="connsiteY5" fmla="*/ 1055688 h 1357312"/>
                <a:gd name="connsiteX6" fmla="*/ 1206500 w 1508125"/>
                <a:gd name="connsiteY6" fmla="*/ 1357313 h 1357312"/>
                <a:gd name="connsiteX7" fmla="*/ 1206500 w 1508125"/>
                <a:gd name="connsiteY7" fmla="*/ 1055688 h 1357312"/>
                <a:gd name="connsiteX8" fmla="*/ 1387475 w 1508125"/>
                <a:gd name="connsiteY8" fmla="*/ 1055688 h 1357312"/>
                <a:gd name="connsiteX9" fmla="*/ 1508125 w 1508125"/>
                <a:gd name="connsiteY9" fmla="*/ 935038 h 1357312"/>
                <a:gd name="connsiteX10" fmla="*/ 1508125 w 1508125"/>
                <a:gd name="connsiteY10" fmla="*/ 120650 h 1357312"/>
                <a:gd name="connsiteX11" fmla="*/ 1387475 w 1508125"/>
                <a:gd name="connsiteY11" fmla="*/ 0 h 135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8125" h="1357312">
                  <a:moveTo>
                    <a:pt x="1387475" y="0"/>
                  </a:moveTo>
                  <a:lnTo>
                    <a:pt x="120650" y="0"/>
                  </a:lnTo>
                  <a:cubicBezTo>
                    <a:pt x="54292" y="0"/>
                    <a:pt x="0" y="54292"/>
                    <a:pt x="0" y="120650"/>
                  </a:cubicBezTo>
                  <a:lnTo>
                    <a:pt x="0" y="935038"/>
                  </a:lnTo>
                  <a:cubicBezTo>
                    <a:pt x="0" y="1001395"/>
                    <a:pt x="54292" y="1055688"/>
                    <a:pt x="120650" y="1055688"/>
                  </a:cubicBezTo>
                  <a:lnTo>
                    <a:pt x="904875" y="1055688"/>
                  </a:lnTo>
                  <a:lnTo>
                    <a:pt x="1206500" y="1357313"/>
                  </a:lnTo>
                  <a:lnTo>
                    <a:pt x="1206500" y="1055688"/>
                  </a:lnTo>
                  <a:lnTo>
                    <a:pt x="1387475" y="1055688"/>
                  </a:lnTo>
                  <a:cubicBezTo>
                    <a:pt x="1453832" y="1055688"/>
                    <a:pt x="1508125" y="1001395"/>
                    <a:pt x="1508125" y="935038"/>
                  </a:cubicBezTo>
                  <a:lnTo>
                    <a:pt x="1508125" y="120650"/>
                  </a:lnTo>
                  <a:cubicBezTo>
                    <a:pt x="1508125" y="54292"/>
                    <a:pt x="1453832" y="0"/>
                    <a:pt x="1387475" y="0"/>
                  </a:cubicBezTo>
                  <a:close/>
                </a:path>
              </a:pathLst>
            </a:custGeom>
            <a:solidFill>
              <a:srgbClr val="94A545"/>
            </a:solidFill>
            <a:ln w="301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9015681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MHTTC6">
    <p:spTree>
      <p:nvGrpSpPr>
        <p:cNvPr id="1" name=""/>
        <p:cNvGrpSpPr/>
        <p:nvPr/>
      </p:nvGrpSpPr>
      <p:grpSpPr>
        <a:xfrm>
          <a:off x="0" y="0"/>
          <a:ext cx="0" cy="0"/>
          <a:chOff x="0" y="0"/>
          <a:chExt cx="0" cy="0"/>
        </a:xfrm>
      </p:grpSpPr>
      <p:sp>
        <p:nvSpPr>
          <p:cNvPr id="2" name="Title 1"/>
          <p:cNvSpPr>
            <a:spLocks noGrp="1"/>
          </p:cNvSpPr>
          <p:nvPr>
            <p:ph type="title"/>
          </p:nvPr>
        </p:nvSpPr>
        <p:spPr>
          <a:xfrm>
            <a:off x="174238" y="0"/>
            <a:ext cx="2656049" cy="6638268"/>
          </a:xfrm>
          <a:solidFill>
            <a:srgbClr val="CC4927"/>
          </a:solidFill>
        </p:spPr>
        <p:txBody>
          <a:bodyPr vert="vert270" anchor="ctr"/>
          <a:lstStyle>
            <a:lvl1pPr algn="ctr">
              <a:defRPr sz="3200"/>
            </a:lvl1pPr>
          </a:lstStyle>
          <a:p>
            <a:r>
              <a:rPr lang="en-US" dirty="0"/>
              <a:t>Click to edit Master title style</a:t>
            </a:r>
          </a:p>
        </p:txBody>
      </p:sp>
      <p:sp>
        <p:nvSpPr>
          <p:cNvPr id="6" name="Slide Number Placeholder 3">
            <a:extLst>
              <a:ext uri="{FF2B5EF4-FFF2-40B4-BE49-F238E27FC236}">
                <a16:creationId xmlns:a16="http://schemas.microsoft.com/office/drawing/2014/main" id="{25F3742B-C0A3-4622-A0BA-1FBBE36DDC37}"/>
              </a:ext>
            </a:extLst>
          </p:cNvPr>
          <p:cNvSpPr txBox="1">
            <a:spLocks/>
          </p:cNvSpPr>
          <p:nvPr userDrawn="1"/>
        </p:nvSpPr>
        <p:spPr>
          <a:xfrm>
            <a:off x="172124" y="6260140"/>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Content Placeholder 2"/>
          <p:cNvSpPr>
            <a:spLocks noGrp="1"/>
          </p:cNvSpPr>
          <p:nvPr>
            <p:ph idx="1"/>
          </p:nvPr>
        </p:nvSpPr>
        <p:spPr>
          <a:xfrm>
            <a:off x="3940889" y="992189"/>
            <a:ext cx="7379091" cy="4873625"/>
          </a:xfrm>
        </p:spPr>
        <p:txBody>
          <a:bodyPr/>
          <a:lstStyle>
            <a:lvl1pPr>
              <a:defRPr lang="en-US" sz="3600" kern="1200">
                <a:solidFill>
                  <a:srgbClr val="00467F"/>
                </a:solidFill>
                <a:latin typeface="+mn-lt"/>
                <a:ea typeface="+mn-ea"/>
                <a:cs typeface="+mn-cs"/>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Placeholder 9">
            <a:extLst>
              <a:ext uri="{FF2B5EF4-FFF2-40B4-BE49-F238E27FC236}">
                <a16:creationId xmlns:a16="http://schemas.microsoft.com/office/drawing/2014/main" id="{62721AFC-E1C8-4C58-9091-2F9A9879816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30480" y="6638268"/>
            <a:ext cx="12161520" cy="219732"/>
          </a:xfrm>
          <a:prstGeom prst="rect">
            <a:avLst/>
          </a:prstGeom>
        </p:spPr>
      </p:pic>
    </p:spTree>
    <p:extLst>
      <p:ext uri="{BB962C8B-B14F-4D97-AF65-F5344CB8AC3E}">
        <p14:creationId xmlns:p14="http://schemas.microsoft.com/office/powerpoint/2010/main" val="141460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MHTTC7">
    <p:spTree>
      <p:nvGrpSpPr>
        <p:cNvPr id="1" name=""/>
        <p:cNvGrpSpPr/>
        <p:nvPr/>
      </p:nvGrpSpPr>
      <p:grpSpPr>
        <a:xfrm>
          <a:off x="0" y="0"/>
          <a:ext cx="0" cy="0"/>
          <a:chOff x="0" y="0"/>
          <a:chExt cx="0" cy="0"/>
        </a:xfrm>
      </p:grpSpPr>
      <p:sp>
        <p:nvSpPr>
          <p:cNvPr id="2" name="Title 1"/>
          <p:cNvSpPr>
            <a:spLocks noGrp="1"/>
          </p:cNvSpPr>
          <p:nvPr>
            <p:ph type="title"/>
          </p:nvPr>
        </p:nvSpPr>
        <p:spPr>
          <a:xfrm>
            <a:off x="174238" y="0"/>
            <a:ext cx="2656049" cy="6638268"/>
          </a:xfrm>
          <a:solidFill>
            <a:srgbClr val="CC4927"/>
          </a:solidFill>
        </p:spPr>
        <p:txBody>
          <a:bodyPr anchor="ctr"/>
          <a:lstStyle>
            <a:lvl1pPr algn="ctr">
              <a:defRPr sz="3200"/>
            </a:lvl1pPr>
          </a:lstStyle>
          <a:p>
            <a:r>
              <a:rPr lang="en-US" dirty="0"/>
              <a:t>Click to edit Master title style</a:t>
            </a:r>
          </a:p>
        </p:txBody>
      </p:sp>
      <p:sp>
        <p:nvSpPr>
          <p:cNvPr id="6" name="Slide Number Placeholder 3">
            <a:extLst>
              <a:ext uri="{FF2B5EF4-FFF2-40B4-BE49-F238E27FC236}">
                <a16:creationId xmlns:a16="http://schemas.microsoft.com/office/drawing/2014/main" id="{25F3742B-C0A3-4622-A0BA-1FBBE36DDC37}"/>
              </a:ext>
            </a:extLst>
          </p:cNvPr>
          <p:cNvSpPr txBox="1">
            <a:spLocks/>
          </p:cNvSpPr>
          <p:nvPr userDrawn="1"/>
        </p:nvSpPr>
        <p:spPr>
          <a:xfrm>
            <a:off x="172124" y="6260140"/>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Content Placeholder 2"/>
          <p:cNvSpPr>
            <a:spLocks noGrp="1"/>
          </p:cNvSpPr>
          <p:nvPr>
            <p:ph idx="1"/>
          </p:nvPr>
        </p:nvSpPr>
        <p:spPr>
          <a:xfrm>
            <a:off x="3940889" y="992189"/>
            <a:ext cx="7379091" cy="4873625"/>
          </a:xfrm>
        </p:spPr>
        <p:txBody>
          <a:bodyPr/>
          <a:lstStyle>
            <a:lvl1pPr>
              <a:defRPr lang="en-US" sz="3600" kern="1200">
                <a:solidFill>
                  <a:srgbClr val="00467F"/>
                </a:solidFill>
                <a:latin typeface="+mn-lt"/>
                <a:ea typeface="+mn-ea"/>
                <a:cs typeface="+mn-cs"/>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Placeholder 9">
            <a:extLst>
              <a:ext uri="{FF2B5EF4-FFF2-40B4-BE49-F238E27FC236}">
                <a16:creationId xmlns:a16="http://schemas.microsoft.com/office/drawing/2014/main" id="{62721AFC-E1C8-4C58-9091-2F9A9879816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30480" y="6638268"/>
            <a:ext cx="12161520" cy="219732"/>
          </a:xfrm>
          <a:prstGeom prst="rect">
            <a:avLst/>
          </a:prstGeom>
        </p:spPr>
      </p:pic>
    </p:spTree>
    <p:extLst>
      <p:ext uri="{BB962C8B-B14F-4D97-AF65-F5344CB8AC3E}">
        <p14:creationId xmlns:p14="http://schemas.microsoft.com/office/powerpoint/2010/main" val="33616168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MHTTC ICON1">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36BD14B-0329-4793-BC1B-FE6B28CC0080}"/>
              </a:ext>
            </a:extLst>
          </p:cNvPr>
          <p:cNvSpPr>
            <a:spLocks noGrp="1"/>
          </p:cNvSpPr>
          <p:nvPr>
            <p:ph type="title"/>
          </p:nvPr>
        </p:nvSpPr>
        <p:spPr>
          <a:xfrm>
            <a:off x="0" y="-1"/>
            <a:ext cx="12192000" cy="1153551"/>
          </a:xfrm>
          <a:solidFill>
            <a:srgbClr val="00467F"/>
          </a:solidFill>
        </p:spPr>
        <p:txBody>
          <a:bodyPr>
            <a:normAutofit/>
          </a:bodyPr>
          <a:lstStyle>
            <a:lvl1pPr algn="ctr">
              <a:defRPr sz="4000">
                <a:solidFill>
                  <a:schemeClr val="bg1"/>
                </a:solidFill>
              </a:defRPr>
            </a:lvl1pPr>
          </a:lstStyle>
          <a:p>
            <a:r>
              <a:rPr lang="en-US" dirty="0"/>
              <a:t>Click to edit Master title style</a:t>
            </a:r>
          </a:p>
        </p:txBody>
      </p:sp>
      <p:sp>
        <p:nvSpPr>
          <p:cNvPr id="4" name="Rectangle 3">
            <a:extLst>
              <a:ext uri="{FF2B5EF4-FFF2-40B4-BE49-F238E27FC236}">
                <a16:creationId xmlns:a16="http://schemas.microsoft.com/office/drawing/2014/main" id="{FDFAF9A1-7A14-4B49-ABDF-7A2FEB4794CC}"/>
              </a:ext>
              <a:ext uri="{C183D7F6-B498-43B3-948B-1728B52AA6E4}">
                <adec:decorative xmlns:adec="http://schemas.microsoft.com/office/drawing/2017/decorative" val="1"/>
              </a:ext>
            </a:extLst>
          </p:cNvPr>
          <p:cNvSpPr/>
          <p:nvPr userDrawn="1"/>
        </p:nvSpPr>
        <p:spPr>
          <a:xfrm>
            <a:off x="0" y="1153552"/>
            <a:ext cx="2142309" cy="5694671"/>
          </a:xfrm>
          <a:prstGeom prst="rect">
            <a:avLst/>
          </a:prstGeom>
          <a:solidFill>
            <a:srgbClr val="CD49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Slide Number Placeholder 3">
            <a:extLst>
              <a:ext uri="{FF2B5EF4-FFF2-40B4-BE49-F238E27FC236}">
                <a16:creationId xmlns:a16="http://schemas.microsoft.com/office/drawing/2014/main" id="{4ADD97CE-AA72-4124-877A-95231CD64656}"/>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Text Placeholder 2">
            <a:extLst>
              <a:ext uri="{FF2B5EF4-FFF2-40B4-BE49-F238E27FC236}">
                <a16:creationId xmlns:a16="http://schemas.microsoft.com/office/drawing/2014/main" id="{2CFCFFF0-D431-4CB4-9491-7AFF76A38427}"/>
              </a:ext>
            </a:extLst>
          </p:cNvPr>
          <p:cNvSpPr>
            <a:spLocks noGrp="1"/>
          </p:cNvSpPr>
          <p:nvPr>
            <p:ph type="body" sz="quarter" idx="12"/>
          </p:nvPr>
        </p:nvSpPr>
        <p:spPr>
          <a:xfrm>
            <a:off x="2743200" y="1856234"/>
            <a:ext cx="8491539" cy="3997325"/>
          </a:xfrm>
        </p:spPr>
        <p:txBody>
          <a:bodyPr vert="horz" lIns="91440" tIns="45720" rIns="91440" bIns="45720" rtlCol="0">
            <a:normAutofit/>
          </a:bodyPr>
          <a:lstStyle/>
          <a:p>
            <a:endParaRPr lang="en-US" sz="3600" dirty="0">
              <a:solidFill>
                <a:srgbClr val="00467F"/>
              </a:solidFill>
            </a:endParaRPr>
          </a:p>
        </p:txBody>
      </p:sp>
      <p:pic>
        <p:nvPicPr>
          <p:cNvPr id="9" name="Graphic 8">
            <a:extLst>
              <a:ext uri="{FF2B5EF4-FFF2-40B4-BE49-F238E27FC236}">
                <a16:creationId xmlns:a16="http://schemas.microsoft.com/office/drawing/2014/main" id="{0367CA35-7E1D-4329-9DDF-3DF0E00E79B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315" y="2995045"/>
            <a:ext cx="2011680" cy="2011680"/>
          </a:xfrm>
          <a:prstGeom prst="rect">
            <a:avLst/>
          </a:prstGeom>
          <a:effectLst>
            <a:outerShdw blurRad="50800" dist="38100" dir="5400000" algn="t" rotWithShape="0">
              <a:prstClr val="black">
                <a:alpha val="40000"/>
              </a:prstClr>
            </a:outerShdw>
          </a:effectLst>
        </p:spPr>
      </p:pic>
      <p:pic>
        <p:nvPicPr>
          <p:cNvPr id="10" name="Picture Placeholder 9">
            <a:extLst>
              <a:ext uri="{FF2B5EF4-FFF2-40B4-BE49-F238E27FC236}">
                <a16:creationId xmlns:a16="http://schemas.microsoft.com/office/drawing/2014/main" id="{BCD1D239-B79D-4033-9043-9AAF935A3B12}"/>
              </a:ext>
              <a:ext uri="{C183D7F6-B498-43B3-948B-1728B52AA6E4}">
                <adec:decorative xmlns:adec="http://schemas.microsoft.com/office/drawing/2017/decorative" val="1"/>
              </a:ext>
            </a:extLst>
          </p:cNvPr>
          <p:cNvPicPr>
            <a:picLocks/>
          </p:cNvPicPr>
          <p:nvPr userDrawn="1"/>
        </p:nvPicPr>
        <p:blipFill rotWithShape="1">
          <a:blip r:embed="rId4" cstate="print">
            <a:extLst>
              <a:ext uri="{28A0092B-C50C-407E-A947-70E740481C1C}">
                <a14:useLocalDpi xmlns:a14="http://schemas.microsoft.com/office/drawing/2010/main" val="0"/>
              </a:ext>
            </a:extLst>
          </a:blip>
          <a:srcRect l="-1242" t="72587" r="-751" b="-2409"/>
          <a:stretch/>
        </p:blipFill>
        <p:spPr>
          <a:xfrm>
            <a:off x="2074058" y="6638268"/>
            <a:ext cx="10149840" cy="219732"/>
          </a:xfrm>
          <a:prstGeom prst="rect">
            <a:avLst/>
          </a:prstGeom>
        </p:spPr>
      </p:pic>
    </p:spTree>
    <p:extLst>
      <p:ext uri="{BB962C8B-B14F-4D97-AF65-F5344CB8AC3E}">
        <p14:creationId xmlns:p14="http://schemas.microsoft.com/office/powerpoint/2010/main" val="12582419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MHTTC ICON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36BD14B-0329-4793-BC1B-FE6B28CC0080}"/>
              </a:ext>
            </a:extLst>
          </p:cNvPr>
          <p:cNvSpPr>
            <a:spLocks noGrp="1"/>
          </p:cNvSpPr>
          <p:nvPr>
            <p:ph type="title"/>
          </p:nvPr>
        </p:nvSpPr>
        <p:spPr>
          <a:xfrm>
            <a:off x="0" y="-1"/>
            <a:ext cx="12192000" cy="1153551"/>
          </a:xfrm>
          <a:solidFill>
            <a:srgbClr val="00467F"/>
          </a:solidFill>
        </p:spPr>
        <p:txBody>
          <a:bodyPr>
            <a:normAutofit/>
          </a:bodyPr>
          <a:lstStyle>
            <a:lvl1pPr algn="ctr">
              <a:defRPr sz="4000">
                <a:solidFill>
                  <a:schemeClr val="bg1"/>
                </a:solidFill>
              </a:defRPr>
            </a:lvl1pPr>
          </a:lstStyle>
          <a:p>
            <a:r>
              <a:rPr lang="en-US" dirty="0"/>
              <a:t>Click to edit Master title style</a:t>
            </a:r>
          </a:p>
        </p:txBody>
      </p:sp>
      <p:sp>
        <p:nvSpPr>
          <p:cNvPr id="4" name="Rectangle 3">
            <a:extLst>
              <a:ext uri="{FF2B5EF4-FFF2-40B4-BE49-F238E27FC236}">
                <a16:creationId xmlns:a16="http://schemas.microsoft.com/office/drawing/2014/main" id="{FDFAF9A1-7A14-4B49-ABDF-7A2FEB4794CC}"/>
              </a:ext>
              <a:ext uri="{C183D7F6-B498-43B3-948B-1728B52AA6E4}">
                <adec:decorative xmlns:adec="http://schemas.microsoft.com/office/drawing/2017/decorative" val="1"/>
              </a:ext>
            </a:extLst>
          </p:cNvPr>
          <p:cNvSpPr/>
          <p:nvPr userDrawn="1"/>
        </p:nvSpPr>
        <p:spPr>
          <a:xfrm>
            <a:off x="0" y="1153552"/>
            <a:ext cx="2142309" cy="5694671"/>
          </a:xfrm>
          <a:prstGeom prst="rect">
            <a:avLst/>
          </a:prstGeom>
          <a:solidFill>
            <a:srgbClr val="CD49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Slide Number Placeholder 3">
            <a:extLst>
              <a:ext uri="{FF2B5EF4-FFF2-40B4-BE49-F238E27FC236}">
                <a16:creationId xmlns:a16="http://schemas.microsoft.com/office/drawing/2014/main" id="{4ADD97CE-AA72-4124-877A-95231CD64656}"/>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8" name="Graphic 7">
            <a:extLst>
              <a:ext uri="{FF2B5EF4-FFF2-40B4-BE49-F238E27FC236}">
                <a16:creationId xmlns:a16="http://schemas.microsoft.com/office/drawing/2014/main" id="{9366C7C7-7A85-4C93-A31C-FAB24A81317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315" y="2995045"/>
            <a:ext cx="2011680" cy="2011680"/>
          </a:xfrm>
          <a:prstGeom prst="rect">
            <a:avLst/>
          </a:prstGeom>
          <a:effectLst>
            <a:outerShdw blurRad="50800" dist="38100" dir="5400000" algn="t" rotWithShape="0">
              <a:prstClr val="black">
                <a:alpha val="40000"/>
              </a:prstClr>
            </a:outerShdw>
          </a:effectLst>
        </p:spPr>
      </p:pic>
      <p:sp>
        <p:nvSpPr>
          <p:cNvPr id="12" name="Text Placeholder 2">
            <a:extLst>
              <a:ext uri="{FF2B5EF4-FFF2-40B4-BE49-F238E27FC236}">
                <a16:creationId xmlns:a16="http://schemas.microsoft.com/office/drawing/2014/main" id="{2CFCFFF0-D431-4CB4-9491-7AFF76A38427}"/>
              </a:ext>
            </a:extLst>
          </p:cNvPr>
          <p:cNvSpPr>
            <a:spLocks noGrp="1"/>
          </p:cNvSpPr>
          <p:nvPr>
            <p:ph type="body" sz="quarter" idx="12"/>
          </p:nvPr>
        </p:nvSpPr>
        <p:spPr>
          <a:xfrm>
            <a:off x="2743200" y="1856234"/>
            <a:ext cx="8491539" cy="3997325"/>
          </a:xfrm>
        </p:spPr>
        <p:txBody>
          <a:bodyPr vert="horz" lIns="91440" tIns="45720" rIns="91440" bIns="45720" rtlCol="0">
            <a:normAutofit/>
          </a:bodyPr>
          <a:lstStyle/>
          <a:p>
            <a:endParaRPr lang="en-US" sz="3600" dirty="0">
              <a:solidFill>
                <a:srgbClr val="00467F"/>
              </a:solidFill>
            </a:endParaRPr>
          </a:p>
        </p:txBody>
      </p:sp>
      <p:pic>
        <p:nvPicPr>
          <p:cNvPr id="9" name="Picture Placeholder 9">
            <a:extLst>
              <a:ext uri="{FF2B5EF4-FFF2-40B4-BE49-F238E27FC236}">
                <a16:creationId xmlns:a16="http://schemas.microsoft.com/office/drawing/2014/main" id="{04122FCA-F266-4466-87E0-7D6A11E7A3EA}"/>
              </a:ext>
              <a:ext uri="{C183D7F6-B498-43B3-948B-1728B52AA6E4}">
                <adec:decorative xmlns:adec="http://schemas.microsoft.com/office/drawing/2017/decorative" val="1"/>
              </a:ext>
            </a:extLst>
          </p:cNvPr>
          <p:cNvPicPr>
            <a:picLocks/>
          </p:cNvPicPr>
          <p:nvPr userDrawn="1"/>
        </p:nvPicPr>
        <p:blipFill rotWithShape="1">
          <a:blip r:embed="rId4" cstate="print">
            <a:extLst>
              <a:ext uri="{28A0092B-C50C-407E-A947-70E740481C1C}">
                <a14:useLocalDpi xmlns:a14="http://schemas.microsoft.com/office/drawing/2010/main" val="0"/>
              </a:ext>
            </a:extLst>
          </a:blip>
          <a:srcRect l="-1242" t="72587" r="-751" b="-2409"/>
          <a:stretch/>
        </p:blipFill>
        <p:spPr>
          <a:xfrm>
            <a:off x="2074058" y="6638268"/>
            <a:ext cx="10149840" cy="219732"/>
          </a:xfrm>
          <a:prstGeom prst="rect">
            <a:avLst/>
          </a:prstGeom>
        </p:spPr>
      </p:pic>
    </p:spTree>
    <p:extLst>
      <p:ext uri="{BB962C8B-B14F-4D97-AF65-F5344CB8AC3E}">
        <p14:creationId xmlns:p14="http://schemas.microsoft.com/office/powerpoint/2010/main" val="20311059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MHTTC ICON3">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36BD14B-0329-4793-BC1B-FE6B28CC0080}"/>
              </a:ext>
            </a:extLst>
          </p:cNvPr>
          <p:cNvSpPr>
            <a:spLocks noGrp="1"/>
          </p:cNvSpPr>
          <p:nvPr>
            <p:ph type="title"/>
          </p:nvPr>
        </p:nvSpPr>
        <p:spPr>
          <a:xfrm>
            <a:off x="0" y="-1"/>
            <a:ext cx="12192000" cy="1153551"/>
          </a:xfrm>
          <a:solidFill>
            <a:srgbClr val="00467F"/>
          </a:solidFill>
        </p:spPr>
        <p:txBody>
          <a:bodyPr>
            <a:normAutofit/>
          </a:bodyPr>
          <a:lstStyle>
            <a:lvl1pPr algn="ctr">
              <a:defRPr sz="4000">
                <a:solidFill>
                  <a:schemeClr val="bg1"/>
                </a:solidFill>
              </a:defRPr>
            </a:lvl1pPr>
          </a:lstStyle>
          <a:p>
            <a:r>
              <a:rPr lang="en-US" dirty="0"/>
              <a:t>Click to edit Master title style</a:t>
            </a:r>
          </a:p>
        </p:txBody>
      </p:sp>
      <p:sp>
        <p:nvSpPr>
          <p:cNvPr id="4" name="Rectangle 3">
            <a:extLst>
              <a:ext uri="{FF2B5EF4-FFF2-40B4-BE49-F238E27FC236}">
                <a16:creationId xmlns:a16="http://schemas.microsoft.com/office/drawing/2014/main" id="{FDFAF9A1-7A14-4B49-ABDF-7A2FEB4794CC}"/>
              </a:ext>
              <a:ext uri="{C183D7F6-B498-43B3-948B-1728B52AA6E4}">
                <adec:decorative xmlns:adec="http://schemas.microsoft.com/office/drawing/2017/decorative" val="1"/>
              </a:ext>
            </a:extLst>
          </p:cNvPr>
          <p:cNvSpPr/>
          <p:nvPr userDrawn="1"/>
        </p:nvSpPr>
        <p:spPr>
          <a:xfrm>
            <a:off x="0" y="1153552"/>
            <a:ext cx="2142309" cy="5694671"/>
          </a:xfrm>
          <a:prstGeom prst="rect">
            <a:avLst/>
          </a:prstGeom>
          <a:solidFill>
            <a:srgbClr val="CD49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Slide Number Placeholder 3">
            <a:extLst>
              <a:ext uri="{FF2B5EF4-FFF2-40B4-BE49-F238E27FC236}">
                <a16:creationId xmlns:a16="http://schemas.microsoft.com/office/drawing/2014/main" id="{4ADD97CE-AA72-4124-877A-95231CD64656}"/>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Text Placeholder 2">
            <a:extLst>
              <a:ext uri="{FF2B5EF4-FFF2-40B4-BE49-F238E27FC236}">
                <a16:creationId xmlns:a16="http://schemas.microsoft.com/office/drawing/2014/main" id="{2CFCFFF0-D431-4CB4-9491-7AFF76A38427}"/>
              </a:ext>
            </a:extLst>
          </p:cNvPr>
          <p:cNvSpPr>
            <a:spLocks noGrp="1"/>
          </p:cNvSpPr>
          <p:nvPr>
            <p:ph type="body" sz="quarter" idx="12"/>
          </p:nvPr>
        </p:nvSpPr>
        <p:spPr>
          <a:xfrm>
            <a:off x="2743200" y="1856234"/>
            <a:ext cx="8491539" cy="3997325"/>
          </a:xfrm>
        </p:spPr>
        <p:txBody>
          <a:bodyPr vert="horz" lIns="91440" tIns="45720" rIns="91440" bIns="45720" rtlCol="0">
            <a:normAutofit/>
          </a:bodyPr>
          <a:lstStyle/>
          <a:p>
            <a:endParaRPr lang="en-US" sz="3600" dirty="0">
              <a:solidFill>
                <a:srgbClr val="00467F"/>
              </a:solidFill>
            </a:endParaRPr>
          </a:p>
        </p:txBody>
      </p:sp>
      <p:pic>
        <p:nvPicPr>
          <p:cNvPr id="9" name="Graphic 8">
            <a:extLst>
              <a:ext uri="{FF2B5EF4-FFF2-40B4-BE49-F238E27FC236}">
                <a16:creationId xmlns:a16="http://schemas.microsoft.com/office/drawing/2014/main" id="{99DFD95B-FE83-4FD2-B58A-5FF45B4C8D1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5315" y="2995045"/>
            <a:ext cx="2011680" cy="2011680"/>
          </a:xfrm>
          <a:prstGeom prst="rect">
            <a:avLst/>
          </a:prstGeom>
          <a:effectLst>
            <a:outerShdw blurRad="50800" dist="38100" dir="5400000" algn="t" rotWithShape="0">
              <a:prstClr val="black">
                <a:alpha val="40000"/>
              </a:prstClr>
            </a:outerShdw>
          </a:effectLst>
        </p:spPr>
      </p:pic>
      <p:pic>
        <p:nvPicPr>
          <p:cNvPr id="10" name="Picture Placeholder 9">
            <a:extLst>
              <a:ext uri="{FF2B5EF4-FFF2-40B4-BE49-F238E27FC236}">
                <a16:creationId xmlns:a16="http://schemas.microsoft.com/office/drawing/2014/main" id="{1AFB0342-56E9-4D8D-A371-9D6EA6262449}"/>
              </a:ext>
              <a:ext uri="{C183D7F6-B498-43B3-948B-1728B52AA6E4}">
                <adec:decorative xmlns:adec="http://schemas.microsoft.com/office/drawing/2017/decorative" val="1"/>
              </a:ext>
            </a:extLst>
          </p:cNvPr>
          <p:cNvPicPr>
            <a:picLocks/>
          </p:cNvPicPr>
          <p:nvPr userDrawn="1"/>
        </p:nvPicPr>
        <p:blipFill rotWithShape="1">
          <a:blip r:embed="rId4" cstate="print">
            <a:extLst>
              <a:ext uri="{28A0092B-C50C-407E-A947-70E740481C1C}">
                <a14:useLocalDpi xmlns:a14="http://schemas.microsoft.com/office/drawing/2010/main" val="0"/>
              </a:ext>
            </a:extLst>
          </a:blip>
          <a:srcRect l="-1242" t="72587" r="-751" b="-2409"/>
          <a:stretch/>
        </p:blipFill>
        <p:spPr>
          <a:xfrm>
            <a:off x="2074058" y="6638268"/>
            <a:ext cx="10149840" cy="219732"/>
          </a:xfrm>
          <a:prstGeom prst="rect">
            <a:avLst/>
          </a:prstGeom>
        </p:spPr>
      </p:pic>
    </p:spTree>
    <p:extLst>
      <p:ext uri="{BB962C8B-B14F-4D97-AF65-F5344CB8AC3E}">
        <p14:creationId xmlns:p14="http://schemas.microsoft.com/office/powerpoint/2010/main" val="26289796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MHTTC ICON4">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36BD14B-0329-4793-BC1B-FE6B28CC0080}"/>
              </a:ext>
            </a:extLst>
          </p:cNvPr>
          <p:cNvSpPr>
            <a:spLocks noGrp="1"/>
          </p:cNvSpPr>
          <p:nvPr>
            <p:ph type="title"/>
          </p:nvPr>
        </p:nvSpPr>
        <p:spPr>
          <a:xfrm>
            <a:off x="0" y="-1"/>
            <a:ext cx="12192000" cy="1153551"/>
          </a:xfrm>
          <a:solidFill>
            <a:srgbClr val="00467F"/>
          </a:solidFill>
        </p:spPr>
        <p:txBody>
          <a:bodyPr>
            <a:normAutofit/>
          </a:bodyPr>
          <a:lstStyle>
            <a:lvl1pPr algn="ctr">
              <a:defRPr sz="4000">
                <a:solidFill>
                  <a:schemeClr val="bg1"/>
                </a:solidFill>
              </a:defRPr>
            </a:lvl1pPr>
          </a:lstStyle>
          <a:p>
            <a:r>
              <a:rPr lang="en-US" dirty="0"/>
              <a:t>Click to edit Master title style</a:t>
            </a:r>
          </a:p>
        </p:txBody>
      </p:sp>
      <p:sp>
        <p:nvSpPr>
          <p:cNvPr id="4" name="Rectangle 3">
            <a:extLst>
              <a:ext uri="{FF2B5EF4-FFF2-40B4-BE49-F238E27FC236}">
                <a16:creationId xmlns:a16="http://schemas.microsoft.com/office/drawing/2014/main" id="{FDFAF9A1-7A14-4B49-ABDF-7A2FEB4794CC}"/>
              </a:ext>
              <a:ext uri="{C183D7F6-B498-43B3-948B-1728B52AA6E4}">
                <adec:decorative xmlns:adec="http://schemas.microsoft.com/office/drawing/2017/decorative" val="1"/>
              </a:ext>
            </a:extLst>
          </p:cNvPr>
          <p:cNvSpPr/>
          <p:nvPr userDrawn="1"/>
        </p:nvSpPr>
        <p:spPr>
          <a:xfrm>
            <a:off x="0" y="1153552"/>
            <a:ext cx="2142309" cy="5694671"/>
          </a:xfrm>
          <a:prstGeom prst="rect">
            <a:avLst/>
          </a:prstGeom>
          <a:solidFill>
            <a:srgbClr val="CD49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Slide Number Placeholder 3">
            <a:extLst>
              <a:ext uri="{FF2B5EF4-FFF2-40B4-BE49-F238E27FC236}">
                <a16:creationId xmlns:a16="http://schemas.microsoft.com/office/drawing/2014/main" id="{4ADD97CE-AA72-4124-877A-95231CD64656}"/>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Text Placeholder 2">
            <a:extLst>
              <a:ext uri="{FF2B5EF4-FFF2-40B4-BE49-F238E27FC236}">
                <a16:creationId xmlns:a16="http://schemas.microsoft.com/office/drawing/2014/main" id="{2CFCFFF0-D431-4CB4-9491-7AFF76A38427}"/>
              </a:ext>
            </a:extLst>
          </p:cNvPr>
          <p:cNvSpPr>
            <a:spLocks noGrp="1"/>
          </p:cNvSpPr>
          <p:nvPr>
            <p:ph type="body" sz="quarter" idx="12"/>
          </p:nvPr>
        </p:nvSpPr>
        <p:spPr>
          <a:xfrm>
            <a:off x="2743200" y="1856234"/>
            <a:ext cx="8491539" cy="3997325"/>
          </a:xfrm>
        </p:spPr>
        <p:txBody>
          <a:bodyPr vert="horz" lIns="91440" tIns="45720" rIns="91440" bIns="45720" rtlCol="0">
            <a:normAutofit/>
          </a:bodyPr>
          <a:lstStyle/>
          <a:p>
            <a:endParaRPr lang="en-US" sz="3600" dirty="0">
              <a:solidFill>
                <a:srgbClr val="00467F"/>
              </a:solidFill>
            </a:endParaRPr>
          </a:p>
        </p:txBody>
      </p:sp>
      <p:pic>
        <p:nvPicPr>
          <p:cNvPr id="8" name="Graphic 7" descr="Clock with solid fill">
            <a:extLst>
              <a:ext uri="{FF2B5EF4-FFF2-40B4-BE49-F238E27FC236}">
                <a16:creationId xmlns:a16="http://schemas.microsoft.com/office/drawing/2014/main" id="{F2F9CE05-75AD-400F-8388-A9A13F7682F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5315" y="2995045"/>
            <a:ext cx="2011680" cy="2011680"/>
          </a:xfrm>
          <a:prstGeom prst="rect">
            <a:avLst/>
          </a:prstGeom>
          <a:effectLst>
            <a:outerShdw blurRad="50800" dist="38100" dir="5400000" algn="t" rotWithShape="0">
              <a:prstClr val="black">
                <a:alpha val="40000"/>
              </a:prstClr>
            </a:outerShdw>
          </a:effectLst>
        </p:spPr>
      </p:pic>
      <p:pic>
        <p:nvPicPr>
          <p:cNvPr id="10" name="Picture Placeholder 9">
            <a:extLst>
              <a:ext uri="{FF2B5EF4-FFF2-40B4-BE49-F238E27FC236}">
                <a16:creationId xmlns:a16="http://schemas.microsoft.com/office/drawing/2014/main" id="{A2FA3BEE-006E-45D8-92BC-3B780DA28E2C}"/>
              </a:ext>
              <a:ext uri="{C183D7F6-B498-43B3-948B-1728B52AA6E4}">
                <adec:decorative xmlns:adec="http://schemas.microsoft.com/office/drawing/2017/decorative" val="1"/>
              </a:ext>
            </a:extLst>
          </p:cNvPr>
          <p:cNvPicPr>
            <a:picLocks/>
          </p:cNvPicPr>
          <p:nvPr userDrawn="1"/>
        </p:nvPicPr>
        <p:blipFill rotWithShape="1">
          <a:blip r:embed="rId4" cstate="print">
            <a:extLst>
              <a:ext uri="{28A0092B-C50C-407E-A947-70E740481C1C}">
                <a14:useLocalDpi xmlns:a14="http://schemas.microsoft.com/office/drawing/2010/main" val="0"/>
              </a:ext>
            </a:extLst>
          </a:blip>
          <a:srcRect l="-1242" t="72587" r="-751" b="-2409"/>
          <a:stretch/>
        </p:blipFill>
        <p:spPr>
          <a:xfrm>
            <a:off x="2074058" y="6638268"/>
            <a:ext cx="10149840" cy="219732"/>
          </a:xfrm>
          <a:prstGeom prst="rect">
            <a:avLst/>
          </a:prstGeom>
        </p:spPr>
      </p:pic>
    </p:spTree>
    <p:extLst>
      <p:ext uri="{BB962C8B-B14F-4D97-AF65-F5344CB8AC3E}">
        <p14:creationId xmlns:p14="http://schemas.microsoft.com/office/powerpoint/2010/main" val="28154471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PTTC1">
    <p:spTree>
      <p:nvGrpSpPr>
        <p:cNvPr id="1" name=""/>
        <p:cNvGrpSpPr/>
        <p:nvPr/>
      </p:nvGrpSpPr>
      <p:grpSpPr>
        <a:xfrm>
          <a:off x="0" y="0"/>
          <a:ext cx="0" cy="0"/>
          <a:chOff x="0" y="0"/>
          <a:chExt cx="0" cy="0"/>
        </a:xfrm>
      </p:grpSpPr>
      <p:sp>
        <p:nvSpPr>
          <p:cNvPr id="5" name="Title 4">
            <a:extLst>
              <a:ext uri="{C183D7F6-B498-43B3-948B-1728B52AA6E4}">
                <adec:decorative xmlns:adec="http://schemas.microsoft.com/office/drawing/2017/decorative" val="0"/>
              </a:ext>
            </a:extLst>
          </p:cNvPr>
          <p:cNvSpPr>
            <a:spLocks noGrp="1"/>
          </p:cNvSpPr>
          <p:nvPr>
            <p:ph type="title"/>
          </p:nvPr>
        </p:nvSpPr>
        <p:spPr>
          <a:xfrm>
            <a:off x="1" y="9780"/>
            <a:ext cx="12257532" cy="886265"/>
          </a:xfrm>
          <a:solidFill>
            <a:srgbClr val="94A545"/>
          </a:solidFill>
        </p:spPr>
        <p:txBody>
          <a:bodyPr>
            <a:normAutofit/>
          </a:bodyPr>
          <a:lstStyle>
            <a:lvl1pPr algn="ctr">
              <a:defRPr sz="4000">
                <a:solidFill>
                  <a:schemeClr val="tx1"/>
                </a:solidFill>
              </a:defRPr>
            </a:lvl1pPr>
          </a:lstStyle>
          <a:p>
            <a:r>
              <a:rPr lang="en-US" dirty="0"/>
              <a:t>Click to edit Master title style</a:t>
            </a:r>
          </a:p>
        </p:txBody>
      </p:sp>
      <p:sp>
        <p:nvSpPr>
          <p:cNvPr id="8" name="Slide Number Placeholder 3">
            <a:extLst>
              <a:ext uri="{FF2B5EF4-FFF2-40B4-BE49-F238E27FC236}">
                <a16:creationId xmlns:a16="http://schemas.microsoft.com/office/drawing/2014/main" id="{99EFE7E4-56D4-4F3A-85FF-A2F69038BF41}"/>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Content Placeholder 6"/>
          <p:cNvSpPr>
            <a:spLocks noGrp="1"/>
          </p:cNvSpPr>
          <p:nvPr>
            <p:ph sz="quarter" idx="13"/>
          </p:nvPr>
        </p:nvSpPr>
        <p:spPr>
          <a:xfrm>
            <a:off x="1039956" y="1142004"/>
            <a:ext cx="1007668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Placeholder 9">
            <a:extLst>
              <a:ext uri="{FF2B5EF4-FFF2-40B4-BE49-F238E27FC236}">
                <a16:creationId xmlns:a16="http://schemas.microsoft.com/office/drawing/2014/main" id="{3848EA75-3D69-4E53-BE9E-45C6AEFBA19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2460" y="5833872"/>
            <a:ext cx="12161520" cy="219732"/>
          </a:xfrm>
          <a:prstGeom prst="rect">
            <a:avLst/>
          </a:prstGeom>
        </p:spPr>
      </p:pic>
    </p:spTree>
    <p:extLst>
      <p:ext uri="{BB962C8B-B14F-4D97-AF65-F5344CB8AC3E}">
        <p14:creationId xmlns:p14="http://schemas.microsoft.com/office/powerpoint/2010/main" val="15416906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TTC2">
    <p:spTree>
      <p:nvGrpSpPr>
        <p:cNvPr id="1" name=""/>
        <p:cNvGrpSpPr/>
        <p:nvPr/>
      </p:nvGrpSpPr>
      <p:grpSpPr>
        <a:xfrm>
          <a:off x="0" y="0"/>
          <a:ext cx="0" cy="0"/>
          <a:chOff x="0" y="0"/>
          <a:chExt cx="0" cy="0"/>
        </a:xfrm>
      </p:grpSpPr>
      <p:sp>
        <p:nvSpPr>
          <p:cNvPr id="5" name="Title 4"/>
          <p:cNvSpPr>
            <a:spLocks noGrp="1"/>
          </p:cNvSpPr>
          <p:nvPr>
            <p:ph type="title"/>
          </p:nvPr>
        </p:nvSpPr>
        <p:spPr>
          <a:xfrm>
            <a:off x="1" y="27998"/>
            <a:ext cx="12257532" cy="886265"/>
          </a:xfrm>
          <a:solidFill>
            <a:srgbClr val="94A545"/>
          </a:solidFill>
        </p:spPr>
        <p:txBody>
          <a:bodyPr>
            <a:normAutofit/>
          </a:bodyPr>
          <a:lstStyle>
            <a:lvl1pPr algn="ctr">
              <a:defRPr sz="4000">
                <a:solidFill>
                  <a:schemeClr val="tx1"/>
                </a:solidFill>
              </a:defRPr>
            </a:lvl1pPr>
          </a:lstStyle>
          <a:p>
            <a:r>
              <a:rPr lang="en-US" dirty="0"/>
              <a:t>Click to edit Master title style</a:t>
            </a:r>
          </a:p>
        </p:txBody>
      </p:sp>
      <p:sp>
        <p:nvSpPr>
          <p:cNvPr id="8" name="Slide Number Placeholder 3">
            <a:extLst>
              <a:ext uri="{FF2B5EF4-FFF2-40B4-BE49-F238E27FC236}">
                <a16:creationId xmlns:a16="http://schemas.microsoft.com/office/drawing/2014/main" id="{99EFE7E4-56D4-4F3A-85FF-A2F69038BF41}"/>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Content Placeholder 6"/>
          <p:cNvSpPr>
            <a:spLocks noGrp="1"/>
          </p:cNvSpPr>
          <p:nvPr>
            <p:ph sz="quarter" idx="13"/>
          </p:nvPr>
        </p:nvSpPr>
        <p:spPr>
          <a:xfrm>
            <a:off x="404447" y="1142004"/>
            <a:ext cx="5240216"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6">
            <a:extLst>
              <a:ext uri="{FF2B5EF4-FFF2-40B4-BE49-F238E27FC236}">
                <a16:creationId xmlns:a16="http://schemas.microsoft.com/office/drawing/2014/main" id="{676E74F5-DCD8-4E73-9174-6F12ECF9E741}"/>
              </a:ext>
            </a:extLst>
          </p:cNvPr>
          <p:cNvSpPr>
            <a:spLocks noGrp="1"/>
          </p:cNvSpPr>
          <p:nvPr>
            <p:ph sz="quarter" idx="14"/>
          </p:nvPr>
        </p:nvSpPr>
        <p:spPr>
          <a:xfrm>
            <a:off x="6547339" y="1142004"/>
            <a:ext cx="5240216"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Placeholder 9">
            <a:extLst>
              <a:ext uri="{FF2B5EF4-FFF2-40B4-BE49-F238E27FC236}">
                <a16:creationId xmlns:a16="http://schemas.microsoft.com/office/drawing/2014/main" id="{3848EA75-3D69-4E53-BE9E-45C6AEFBA19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2460" y="5833872"/>
            <a:ext cx="12161520" cy="219732"/>
          </a:xfrm>
          <a:prstGeom prst="rect">
            <a:avLst/>
          </a:prstGeom>
        </p:spPr>
      </p:pic>
    </p:spTree>
    <p:extLst>
      <p:ext uri="{BB962C8B-B14F-4D97-AF65-F5344CB8AC3E}">
        <p14:creationId xmlns:p14="http://schemas.microsoft.com/office/powerpoint/2010/main" val="84761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HTTC TITLE2">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98475" y="2322907"/>
            <a:ext cx="11943456" cy="1111495"/>
          </a:xfrm>
          <a:noFill/>
        </p:spPr>
        <p:txBody>
          <a:bodyPr>
            <a:normAutofit/>
          </a:bodyPr>
          <a:lstStyle>
            <a:lvl1pPr algn="l">
              <a:defRPr sz="4800">
                <a:solidFill>
                  <a:schemeClr val="tx1"/>
                </a:solidFill>
                <a:latin typeface="+mj-lt"/>
              </a:defRPr>
            </a:lvl1pPr>
          </a:lstStyle>
          <a:p>
            <a:r>
              <a:rPr lang="en-US" dirty="0"/>
              <a:t>Click to edit Master title style</a:t>
            </a:r>
          </a:p>
        </p:txBody>
      </p:sp>
      <p:sp>
        <p:nvSpPr>
          <p:cNvPr id="12" name="Text Placeholder 11">
            <a:extLst>
              <a:ext uri="{FF2B5EF4-FFF2-40B4-BE49-F238E27FC236}">
                <a16:creationId xmlns:a16="http://schemas.microsoft.com/office/drawing/2014/main" id="{765C588E-3FB8-4D84-ABFD-080D1084AFDC}"/>
              </a:ext>
            </a:extLst>
          </p:cNvPr>
          <p:cNvSpPr>
            <a:spLocks noGrp="1"/>
          </p:cNvSpPr>
          <p:nvPr>
            <p:ph type="body" sz="quarter" idx="10"/>
          </p:nvPr>
        </p:nvSpPr>
        <p:spPr>
          <a:xfrm>
            <a:off x="2433638" y="3659459"/>
            <a:ext cx="9607551" cy="701675"/>
          </a:xfrm>
        </p:spPr>
        <p:txBody>
          <a:bodyPr>
            <a:noAutofit/>
          </a:bodyPr>
          <a:lstStyle>
            <a:lvl1pPr>
              <a:defRPr sz="3200"/>
            </a:lvl1pPr>
            <a:lvl2pPr>
              <a:defRPr sz="3200"/>
            </a:lvl2pPr>
            <a:lvl3pPr>
              <a:defRPr sz="3200"/>
            </a:lvl3pPr>
            <a:lvl4pPr>
              <a:defRPr sz="3200"/>
            </a:lvl4pPr>
            <a:lvl5pPr>
              <a:defRPr sz="3200"/>
            </a:lvl5pPr>
          </a:lstStyle>
          <a:p>
            <a:pPr lvl="0"/>
            <a:r>
              <a:rPr lang="en-US" dirty="0"/>
              <a:t>Click to edit Master text styles</a:t>
            </a:r>
          </a:p>
          <a:p>
            <a:pPr lvl="1"/>
            <a:endParaRPr lang="en-US" dirty="0"/>
          </a:p>
        </p:txBody>
      </p:sp>
      <p:pic>
        <p:nvPicPr>
          <p:cNvPr id="7" name="Picture Placeholder 9">
            <a:extLst>
              <a:ext uri="{FF2B5EF4-FFF2-40B4-BE49-F238E27FC236}">
                <a16:creationId xmlns:a16="http://schemas.microsoft.com/office/drawing/2014/main" id="{98407082-D3B2-4320-B7B2-4306C87328E8}"/>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61361" y="2018995"/>
            <a:ext cx="12161520" cy="219732"/>
          </a:xfrm>
          <a:prstGeom prst="rect">
            <a:avLst/>
          </a:prstGeom>
        </p:spPr>
      </p:pic>
      <p:pic>
        <p:nvPicPr>
          <p:cNvPr id="3" name="Picture 2" descr="Funded by SMHSA (Substance Abuse and Mental Health Services Administration).">
            <a:extLst>
              <a:ext uri="{FF2B5EF4-FFF2-40B4-BE49-F238E27FC236}">
                <a16:creationId xmlns:a16="http://schemas.microsoft.com/office/drawing/2014/main" id="{6CC92126-9580-4832-B59F-0EC749671B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29345" y="5758687"/>
            <a:ext cx="2781417" cy="1045246"/>
          </a:xfrm>
          <a:prstGeom prst="rect">
            <a:avLst/>
          </a:prstGeom>
        </p:spPr>
      </p:pic>
      <p:sp>
        <p:nvSpPr>
          <p:cNvPr id="5" name="Rectangle 4">
            <a:extLst>
              <a:ext uri="{C183D7F6-B498-43B3-948B-1728B52AA6E4}">
                <adec:decorative xmlns:adec="http://schemas.microsoft.com/office/drawing/2017/decorative" val="1"/>
              </a:ext>
            </a:extLst>
          </p:cNvPr>
          <p:cNvSpPr/>
          <p:nvPr userDrawn="1"/>
        </p:nvSpPr>
        <p:spPr>
          <a:xfrm>
            <a:off x="98475" y="4038600"/>
            <a:ext cx="5996163" cy="2819400"/>
          </a:xfrm>
          <a:prstGeom prst="rect">
            <a:avLst/>
          </a:prstGeom>
          <a:blipFill>
            <a:blip r:embed="rId4"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EE0C00F1-1721-49D1-ACD8-DB40E0E9D48A}"/>
              </a:ext>
            </a:extLst>
          </p:cNvPr>
          <p:cNvPicPr>
            <a:picLocks noChangeAspect="1"/>
          </p:cNvPicPr>
          <p:nvPr userDrawn="1"/>
        </p:nvPicPr>
        <p:blipFill>
          <a:blip r:embed="rId5"/>
          <a:stretch>
            <a:fillRect/>
          </a:stretch>
        </p:blipFill>
        <p:spPr>
          <a:xfrm>
            <a:off x="270461" y="251081"/>
            <a:ext cx="6276190" cy="1542857"/>
          </a:xfrm>
          <a:prstGeom prst="rect">
            <a:avLst/>
          </a:prstGeom>
        </p:spPr>
      </p:pic>
    </p:spTree>
    <p:extLst>
      <p:ext uri="{BB962C8B-B14F-4D97-AF65-F5344CB8AC3E}">
        <p14:creationId xmlns:p14="http://schemas.microsoft.com/office/powerpoint/2010/main" val="17869291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TTC3">
    <p:spTree>
      <p:nvGrpSpPr>
        <p:cNvPr id="1" name=""/>
        <p:cNvGrpSpPr/>
        <p:nvPr/>
      </p:nvGrpSpPr>
      <p:grpSpPr>
        <a:xfrm>
          <a:off x="0" y="0"/>
          <a:ext cx="0" cy="0"/>
          <a:chOff x="0" y="0"/>
          <a:chExt cx="0" cy="0"/>
        </a:xfrm>
      </p:grpSpPr>
      <p:sp>
        <p:nvSpPr>
          <p:cNvPr id="2" name="Title 1"/>
          <p:cNvSpPr>
            <a:spLocks noGrp="1"/>
          </p:cNvSpPr>
          <p:nvPr>
            <p:ph type="title"/>
          </p:nvPr>
        </p:nvSpPr>
        <p:spPr>
          <a:xfrm>
            <a:off x="107448" y="15688"/>
            <a:ext cx="11948565" cy="1257960"/>
          </a:xfrm>
          <a:solidFill>
            <a:schemeClr val="bg1"/>
          </a:solidFill>
          <a:ln>
            <a:noFill/>
          </a:ln>
        </p:spPr>
        <p:txBody>
          <a:bodyPr anchor="b">
            <a:normAutofit/>
          </a:bodyPr>
          <a:lstStyle>
            <a:lvl1pPr>
              <a:defRPr sz="4000">
                <a:solidFill>
                  <a:schemeClr val="tx1"/>
                </a:solidFill>
              </a:defRPr>
            </a:lvl1pPr>
          </a:lstStyle>
          <a:p>
            <a:r>
              <a:rPr lang="en-US" dirty="0"/>
              <a:t>Click to edit Master title style</a:t>
            </a:r>
          </a:p>
        </p:txBody>
      </p:sp>
      <p:sp>
        <p:nvSpPr>
          <p:cNvPr id="7" name="Slide Number Placeholder 3">
            <a:extLst>
              <a:ext uri="{FF2B5EF4-FFF2-40B4-BE49-F238E27FC236}">
                <a16:creationId xmlns:a16="http://schemas.microsoft.com/office/drawing/2014/main" id="{8FC7D0B7-687E-4BC0-9151-92D9EE048F42}"/>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9" name="Picture Placeholder 9">
            <a:extLst>
              <a:ext uri="{FF2B5EF4-FFF2-40B4-BE49-F238E27FC236}">
                <a16:creationId xmlns:a16="http://schemas.microsoft.com/office/drawing/2014/main" id="{5091B195-11C6-48EC-B265-4F9C1E17ED3E}"/>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61361" y="1400020"/>
            <a:ext cx="12161520" cy="219732"/>
          </a:xfrm>
          <a:prstGeom prst="rect">
            <a:avLst/>
          </a:prstGeom>
        </p:spPr>
      </p:pic>
      <p:sp>
        <p:nvSpPr>
          <p:cNvPr id="5" name="Content Placeholder 4">
            <a:extLst>
              <a:ext uri="{FF2B5EF4-FFF2-40B4-BE49-F238E27FC236}">
                <a16:creationId xmlns:a16="http://schemas.microsoft.com/office/drawing/2014/main" id="{F42D946C-8ECB-4612-85CC-369278C5A39A}"/>
              </a:ext>
            </a:extLst>
          </p:cNvPr>
          <p:cNvSpPr>
            <a:spLocks noGrp="1"/>
          </p:cNvSpPr>
          <p:nvPr>
            <p:ph sz="quarter" idx="10"/>
          </p:nvPr>
        </p:nvSpPr>
        <p:spPr>
          <a:xfrm>
            <a:off x="107951" y="1746124"/>
            <a:ext cx="11991975" cy="4343526"/>
          </a:xfrm>
          <a:solidFill>
            <a:srgbClr val="94A545"/>
          </a:solid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70922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TTC4">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2912012"/>
          </a:xfrm>
          <a:solidFill>
            <a:srgbClr val="94A545"/>
          </a:solidFill>
        </p:spPr>
        <p:txBody>
          <a:bodyPr>
            <a:normAutofit/>
          </a:bodyPr>
          <a:lstStyle>
            <a:lvl1pPr algn="ctr">
              <a:defRPr sz="4000">
                <a:solidFill>
                  <a:schemeClr val="tx1"/>
                </a:solidFill>
              </a:defRPr>
            </a:lvl1pPr>
          </a:lstStyle>
          <a:p>
            <a:r>
              <a:rPr lang="en-US" dirty="0"/>
              <a:t>Click to edit Master title style</a:t>
            </a:r>
          </a:p>
        </p:txBody>
      </p:sp>
      <p:sp>
        <p:nvSpPr>
          <p:cNvPr id="5" name="Slide Number Placeholder 3">
            <a:extLst>
              <a:ext uri="{FF2B5EF4-FFF2-40B4-BE49-F238E27FC236}">
                <a16:creationId xmlns:a16="http://schemas.microsoft.com/office/drawing/2014/main" id="{2CBA6F3C-8482-47A9-AB96-DC8D90495A00}"/>
              </a:ext>
            </a:extLst>
          </p:cNvPr>
          <p:cNvSpPr txBox="1">
            <a:spLocks/>
          </p:cNvSpPr>
          <p:nvPr userDrawn="1"/>
        </p:nvSpPr>
        <p:spPr>
          <a:xfrm>
            <a:off x="91441" y="6318066"/>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7" name="Picture Placeholder 9">
            <a:extLst>
              <a:ext uri="{FF2B5EF4-FFF2-40B4-BE49-F238E27FC236}">
                <a16:creationId xmlns:a16="http://schemas.microsoft.com/office/drawing/2014/main" id="{9EE3038F-9134-4BC6-894E-2BCDC0F71814}"/>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30480" y="6638268"/>
            <a:ext cx="12161520" cy="219732"/>
          </a:xfrm>
          <a:prstGeom prst="rect">
            <a:avLst/>
          </a:prstGeom>
        </p:spPr>
      </p:pic>
      <p:sp>
        <p:nvSpPr>
          <p:cNvPr id="4" name="Content Placeholder 3">
            <a:extLst>
              <a:ext uri="{FF2B5EF4-FFF2-40B4-BE49-F238E27FC236}">
                <a16:creationId xmlns:a16="http://schemas.microsoft.com/office/drawing/2014/main" id="{2ED9F415-32EE-4BD9-B8DD-FCEDB191511B}"/>
              </a:ext>
            </a:extLst>
          </p:cNvPr>
          <p:cNvSpPr>
            <a:spLocks noGrp="1"/>
          </p:cNvSpPr>
          <p:nvPr>
            <p:ph sz="quarter" idx="10"/>
          </p:nvPr>
        </p:nvSpPr>
        <p:spPr>
          <a:xfrm>
            <a:off x="733425" y="3094038"/>
            <a:ext cx="10739438" cy="322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7607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PTTC5">
    <p:spTree>
      <p:nvGrpSpPr>
        <p:cNvPr id="1" name=""/>
        <p:cNvGrpSpPr/>
        <p:nvPr/>
      </p:nvGrpSpPr>
      <p:grpSpPr>
        <a:xfrm>
          <a:off x="0" y="0"/>
          <a:ext cx="0" cy="0"/>
          <a:chOff x="0" y="0"/>
          <a:chExt cx="0" cy="0"/>
        </a:xfrm>
      </p:grpSpPr>
      <p:sp>
        <p:nvSpPr>
          <p:cNvPr id="2" name="Title 1"/>
          <p:cNvSpPr>
            <a:spLocks noGrp="1"/>
          </p:cNvSpPr>
          <p:nvPr>
            <p:ph type="title"/>
          </p:nvPr>
        </p:nvSpPr>
        <p:spPr>
          <a:xfrm>
            <a:off x="2033666" y="244253"/>
            <a:ext cx="8124671" cy="953858"/>
          </a:xfrm>
          <a:solidFill>
            <a:schemeClr val="bg1"/>
          </a:solidFill>
          <a:ln>
            <a:noFill/>
          </a:ln>
        </p:spPr>
        <p:txBody>
          <a:bodyPr anchor="b">
            <a:normAutofit/>
          </a:bodyPr>
          <a:lstStyle>
            <a:lvl1pPr algn="ctr">
              <a:defRPr sz="4000">
                <a:solidFill>
                  <a:schemeClr val="tx1"/>
                </a:solidFill>
              </a:defRPr>
            </a:lvl1pPr>
          </a:lstStyle>
          <a:p>
            <a:r>
              <a:rPr lang="en-US" dirty="0"/>
              <a:t>Click to edit Master title style</a:t>
            </a:r>
          </a:p>
        </p:txBody>
      </p:sp>
      <p:sp>
        <p:nvSpPr>
          <p:cNvPr id="7" name="Slide Number Placeholder 3">
            <a:extLst>
              <a:ext uri="{FF2B5EF4-FFF2-40B4-BE49-F238E27FC236}">
                <a16:creationId xmlns:a16="http://schemas.microsoft.com/office/drawing/2014/main" id="{8FC7D0B7-687E-4BC0-9151-92D9EE048F42}"/>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Text Placeholder 2"/>
          <p:cNvSpPr>
            <a:spLocks noGrp="1"/>
          </p:cNvSpPr>
          <p:nvPr>
            <p:ph type="body" idx="1"/>
          </p:nvPr>
        </p:nvSpPr>
        <p:spPr>
          <a:xfrm>
            <a:off x="107448" y="1730327"/>
            <a:ext cx="11948565" cy="4359324"/>
          </a:xfrm>
          <a:solidFill>
            <a:srgbClr val="94A545"/>
          </a:solidFill>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pic>
        <p:nvPicPr>
          <p:cNvPr id="9" name="Picture Placeholder 9">
            <a:extLst>
              <a:ext uri="{FF2B5EF4-FFF2-40B4-BE49-F238E27FC236}">
                <a16:creationId xmlns:a16="http://schemas.microsoft.com/office/drawing/2014/main" id="{5091B195-11C6-48EC-B265-4F9C1E17ED3E}"/>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61361" y="1400020"/>
            <a:ext cx="12161520" cy="219732"/>
          </a:xfrm>
          <a:prstGeom prst="rect">
            <a:avLst/>
          </a:prstGeom>
        </p:spPr>
      </p:pic>
      <p:grpSp>
        <p:nvGrpSpPr>
          <p:cNvPr id="8" name="Discussion Icon">
            <a:extLst>
              <a:ext uri="{FF2B5EF4-FFF2-40B4-BE49-F238E27FC236}">
                <a16:creationId xmlns:a16="http://schemas.microsoft.com/office/drawing/2014/main" id="{94169165-CE11-4352-85DD-C60F4BEEEB5C}"/>
              </a:ext>
              <a:ext uri="{C183D7F6-B498-43B3-948B-1728B52AA6E4}">
                <adec:decorative xmlns:adec="http://schemas.microsoft.com/office/drawing/2017/decorative" val="1"/>
              </a:ext>
            </a:extLst>
          </p:cNvPr>
          <p:cNvGrpSpPr>
            <a:grpSpLocks noChangeAspect="1"/>
          </p:cNvGrpSpPr>
          <p:nvPr userDrawn="1"/>
        </p:nvGrpSpPr>
        <p:grpSpPr>
          <a:xfrm>
            <a:off x="10255320" y="172091"/>
            <a:ext cx="1703597" cy="1192516"/>
            <a:chOff x="8851900" y="1616428"/>
            <a:chExt cx="2413000" cy="1689099"/>
          </a:xfrm>
        </p:grpSpPr>
        <p:sp>
          <p:nvSpPr>
            <p:cNvPr id="10" name="Freeform: Shape 9">
              <a:extLst>
                <a:ext uri="{FF2B5EF4-FFF2-40B4-BE49-F238E27FC236}">
                  <a16:creationId xmlns:a16="http://schemas.microsoft.com/office/drawing/2014/main" id="{22CAB78D-BF88-4AA2-96B8-BF7D16907951}"/>
                </a:ext>
                <a:ext uri="{C183D7F6-B498-43B3-948B-1728B52AA6E4}">
                  <adec:decorative xmlns:adec="http://schemas.microsoft.com/office/drawing/2017/decorative" val="1"/>
                </a:ext>
              </a:extLst>
            </p:cNvPr>
            <p:cNvSpPr/>
            <p:nvPr/>
          </p:nvSpPr>
          <p:spPr>
            <a:xfrm>
              <a:off x="8851900" y="1616428"/>
              <a:ext cx="1508125" cy="1357312"/>
            </a:xfrm>
            <a:custGeom>
              <a:avLst/>
              <a:gdLst>
                <a:gd name="connsiteX0" fmla="*/ 1025525 w 1508125"/>
                <a:gd name="connsiteY0" fmla="*/ 211138 h 1357312"/>
                <a:gd name="connsiteX1" fmla="*/ 1508125 w 1508125"/>
                <a:gd name="connsiteY1" fmla="*/ 211138 h 1357312"/>
                <a:gd name="connsiteX2" fmla="*/ 1508125 w 1508125"/>
                <a:gd name="connsiteY2" fmla="*/ 120650 h 1357312"/>
                <a:gd name="connsiteX3" fmla="*/ 1387475 w 1508125"/>
                <a:gd name="connsiteY3" fmla="*/ 0 h 1357312"/>
                <a:gd name="connsiteX4" fmla="*/ 120650 w 1508125"/>
                <a:gd name="connsiteY4" fmla="*/ 0 h 1357312"/>
                <a:gd name="connsiteX5" fmla="*/ 0 w 1508125"/>
                <a:gd name="connsiteY5" fmla="*/ 120650 h 1357312"/>
                <a:gd name="connsiteX6" fmla="*/ 0 w 1508125"/>
                <a:gd name="connsiteY6" fmla="*/ 935038 h 1357312"/>
                <a:gd name="connsiteX7" fmla="*/ 120650 w 1508125"/>
                <a:gd name="connsiteY7" fmla="*/ 1055688 h 1357312"/>
                <a:gd name="connsiteX8" fmla="*/ 301625 w 1508125"/>
                <a:gd name="connsiteY8" fmla="*/ 1055688 h 1357312"/>
                <a:gd name="connsiteX9" fmla="*/ 301625 w 1508125"/>
                <a:gd name="connsiteY9" fmla="*/ 1357313 h 1357312"/>
                <a:gd name="connsiteX10" fmla="*/ 603250 w 1508125"/>
                <a:gd name="connsiteY10" fmla="*/ 1055688 h 1357312"/>
                <a:gd name="connsiteX11" fmla="*/ 784225 w 1508125"/>
                <a:gd name="connsiteY11" fmla="*/ 1055688 h 1357312"/>
                <a:gd name="connsiteX12" fmla="*/ 784225 w 1508125"/>
                <a:gd name="connsiteY12" fmla="*/ 452438 h 1357312"/>
                <a:gd name="connsiteX13" fmla="*/ 1025525 w 1508125"/>
                <a:gd name="connsiteY13" fmla="*/ 211138 h 135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8125" h="1357312">
                  <a:moveTo>
                    <a:pt x="1025525" y="211138"/>
                  </a:moveTo>
                  <a:lnTo>
                    <a:pt x="1508125" y="211138"/>
                  </a:lnTo>
                  <a:lnTo>
                    <a:pt x="1508125" y="120650"/>
                  </a:lnTo>
                  <a:cubicBezTo>
                    <a:pt x="1508125" y="54292"/>
                    <a:pt x="1453833" y="0"/>
                    <a:pt x="1387475" y="0"/>
                  </a:cubicBezTo>
                  <a:lnTo>
                    <a:pt x="120650" y="0"/>
                  </a:lnTo>
                  <a:cubicBezTo>
                    <a:pt x="54293" y="0"/>
                    <a:pt x="0" y="54292"/>
                    <a:pt x="0" y="120650"/>
                  </a:cubicBezTo>
                  <a:lnTo>
                    <a:pt x="0" y="935038"/>
                  </a:lnTo>
                  <a:cubicBezTo>
                    <a:pt x="0" y="1001395"/>
                    <a:pt x="54293" y="1055688"/>
                    <a:pt x="120650" y="1055688"/>
                  </a:cubicBezTo>
                  <a:lnTo>
                    <a:pt x="301625" y="1055688"/>
                  </a:lnTo>
                  <a:lnTo>
                    <a:pt x="301625" y="1357313"/>
                  </a:lnTo>
                  <a:lnTo>
                    <a:pt x="603250" y="1055688"/>
                  </a:lnTo>
                  <a:lnTo>
                    <a:pt x="784225" y="1055688"/>
                  </a:lnTo>
                  <a:lnTo>
                    <a:pt x="784225" y="452438"/>
                  </a:lnTo>
                  <a:cubicBezTo>
                    <a:pt x="784225" y="319723"/>
                    <a:pt x="892810" y="211138"/>
                    <a:pt x="1025525" y="211138"/>
                  </a:cubicBezTo>
                  <a:close/>
                </a:path>
              </a:pathLst>
            </a:custGeom>
            <a:solidFill>
              <a:srgbClr val="CD4928"/>
            </a:solidFill>
            <a:ln w="301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Freeform: Shape 10">
              <a:extLst>
                <a:ext uri="{FF2B5EF4-FFF2-40B4-BE49-F238E27FC236}">
                  <a16:creationId xmlns:a16="http://schemas.microsoft.com/office/drawing/2014/main" id="{E8B8CE00-BFA6-4C92-B188-869EE26A8369}"/>
                </a:ext>
                <a:ext uri="{C183D7F6-B498-43B3-948B-1728B52AA6E4}">
                  <adec:decorative xmlns:adec="http://schemas.microsoft.com/office/drawing/2017/decorative" val="1"/>
                </a:ext>
              </a:extLst>
            </p:cNvPr>
            <p:cNvSpPr/>
            <p:nvPr/>
          </p:nvSpPr>
          <p:spPr>
            <a:xfrm>
              <a:off x="9756775" y="1948215"/>
              <a:ext cx="1508125" cy="1357312"/>
            </a:xfrm>
            <a:custGeom>
              <a:avLst/>
              <a:gdLst>
                <a:gd name="connsiteX0" fmla="*/ 1387475 w 1508125"/>
                <a:gd name="connsiteY0" fmla="*/ 0 h 1357312"/>
                <a:gd name="connsiteX1" fmla="*/ 120650 w 1508125"/>
                <a:gd name="connsiteY1" fmla="*/ 0 h 1357312"/>
                <a:gd name="connsiteX2" fmla="*/ 0 w 1508125"/>
                <a:gd name="connsiteY2" fmla="*/ 120650 h 1357312"/>
                <a:gd name="connsiteX3" fmla="*/ 0 w 1508125"/>
                <a:gd name="connsiteY3" fmla="*/ 935038 h 1357312"/>
                <a:gd name="connsiteX4" fmla="*/ 120650 w 1508125"/>
                <a:gd name="connsiteY4" fmla="*/ 1055688 h 1357312"/>
                <a:gd name="connsiteX5" fmla="*/ 904875 w 1508125"/>
                <a:gd name="connsiteY5" fmla="*/ 1055688 h 1357312"/>
                <a:gd name="connsiteX6" fmla="*/ 1206500 w 1508125"/>
                <a:gd name="connsiteY6" fmla="*/ 1357313 h 1357312"/>
                <a:gd name="connsiteX7" fmla="*/ 1206500 w 1508125"/>
                <a:gd name="connsiteY7" fmla="*/ 1055688 h 1357312"/>
                <a:gd name="connsiteX8" fmla="*/ 1387475 w 1508125"/>
                <a:gd name="connsiteY8" fmla="*/ 1055688 h 1357312"/>
                <a:gd name="connsiteX9" fmla="*/ 1508125 w 1508125"/>
                <a:gd name="connsiteY9" fmla="*/ 935038 h 1357312"/>
                <a:gd name="connsiteX10" fmla="*/ 1508125 w 1508125"/>
                <a:gd name="connsiteY10" fmla="*/ 120650 h 1357312"/>
                <a:gd name="connsiteX11" fmla="*/ 1387475 w 1508125"/>
                <a:gd name="connsiteY11" fmla="*/ 0 h 135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8125" h="1357312">
                  <a:moveTo>
                    <a:pt x="1387475" y="0"/>
                  </a:moveTo>
                  <a:lnTo>
                    <a:pt x="120650" y="0"/>
                  </a:lnTo>
                  <a:cubicBezTo>
                    <a:pt x="54292" y="0"/>
                    <a:pt x="0" y="54292"/>
                    <a:pt x="0" y="120650"/>
                  </a:cubicBezTo>
                  <a:lnTo>
                    <a:pt x="0" y="935038"/>
                  </a:lnTo>
                  <a:cubicBezTo>
                    <a:pt x="0" y="1001395"/>
                    <a:pt x="54292" y="1055688"/>
                    <a:pt x="120650" y="1055688"/>
                  </a:cubicBezTo>
                  <a:lnTo>
                    <a:pt x="904875" y="1055688"/>
                  </a:lnTo>
                  <a:lnTo>
                    <a:pt x="1206500" y="1357313"/>
                  </a:lnTo>
                  <a:lnTo>
                    <a:pt x="1206500" y="1055688"/>
                  </a:lnTo>
                  <a:lnTo>
                    <a:pt x="1387475" y="1055688"/>
                  </a:lnTo>
                  <a:cubicBezTo>
                    <a:pt x="1453832" y="1055688"/>
                    <a:pt x="1508125" y="1001395"/>
                    <a:pt x="1508125" y="935038"/>
                  </a:cubicBezTo>
                  <a:lnTo>
                    <a:pt x="1508125" y="120650"/>
                  </a:lnTo>
                  <a:cubicBezTo>
                    <a:pt x="1508125" y="54292"/>
                    <a:pt x="1453832" y="0"/>
                    <a:pt x="1387475" y="0"/>
                  </a:cubicBezTo>
                  <a:close/>
                </a:path>
              </a:pathLst>
            </a:custGeom>
            <a:solidFill>
              <a:srgbClr val="94A545"/>
            </a:solidFill>
            <a:ln w="301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540025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TTC6">
    <p:spTree>
      <p:nvGrpSpPr>
        <p:cNvPr id="1" name=""/>
        <p:cNvGrpSpPr/>
        <p:nvPr/>
      </p:nvGrpSpPr>
      <p:grpSpPr>
        <a:xfrm>
          <a:off x="0" y="0"/>
          <a:ext cx="0" cy="0"/>
          <a:chOff x="0" y="0"/>
          <a:chExt cx="0" cy="0"/>
        </a:xfrm>
      </p:grpSpPr>
      <p:sp>
        <p:nvSpPr>
          <p:cNvPr id="2" name="Title 1"/>
          <p:cNvSpPr>
            <a:spLocks noGrp="1"/>
          </p:cNvSpPr>
          <p:nvPr>
            <p:ph type="title"/>
          </p:nvPr>
        </p:nvSpPr>
        <p:spPr>
          <a:xfrm>
            <a:off x="174238" y="0"/>
            <a:ext cx="2656049" cy="6638268"/>
          </a:xfrm>
          <a:solidFill>
            <a:srgbClr val="94A545"/>
          </a:solidFill>
        </p:spPr>
        <p:txBody>
          <a:bodyPr vert="vert270" anchor="ctr"/>
          <a:lstStyle>
            <a:lvl1pPr algn="ctr">
              <a:defRPr sz="3200">
                <a:solidFill>
                  <a:schemeClr val="tx1"/>
                </a:solidFill>
              </a:defRPr>
            </a:lvl1pPr>
          </a:lstStyle>
          <a:p>
            <a:r>
              <a:rPr lang="en-US" dirty="0"/>
              <a:t>Click to edit Master title style</a:t>
            </a:r>
          </a:p>
        </p:txBody>
      </p:sp>
      <p:sp>
        <p:nvSpPr>
          <p:cNvPr id="6" name="Slide Number Placeholder 3">
            <a:extLst>
              <a:ext uri="{FF2B5EF4-FFF2-40B4-BE49-F238E27FC236}">
                <a16:creationId xmlns:a16="http://schemas.microsoft.com/office/drawing/2014/main" id="{25F3742B-C0A3-4622-A0BA-1FBBE36DDC37}"/>
              </a:ext>
            </a:extLst>
          </p:cNvPr>
          <p:cNvSpPr txBox="1">
            <a:spLocks/>
          </p:cNvSpPr>
          <p:nvPr userDrawn="1"/>
        </p:nvSpPr>
        <p:spPr>
          <a:xfrm>
            <a:off x="172124" y="6260140"/>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Content Placeholder 2"/>
          <p:cNvSpPr>
            <a:spLocks noGrp="1"/>
          </p:cNvSpPr>
          <p:nvPr>
            <p:ph idx="1"/>
          </p:nvPr>
        </p:nvSpPr>
        <p:spPr>
          <a:xfrm>
            <a:off x="3940889" y="992189"/>
            <a:ext cx="7379091" cy="4873625"/>
          </a:xfrm>
        </p:spPr>
        <p:txBody>
          <a:bodyPr/>
          <a:lstStyle>
            <a:lvl1pPr>
              <a:defRPr lang="en-US" sz="3600" kern="1200">
                <a:solidFill>
                  <a:schemeClr val="tx1"/>
                </a:solidFill>
                <a:latin typeface="+mn-lt"/>
                <a:ea typeface="+mn-ea"/>
                <a:cs typeface="+mn-cs"/>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Placeholder 9">
            <a:extLst>
              <a:ext uri="{FF2B5EF4-FFF2-40B4-BE49-F238E27FC236}">
                <a16:creationId xmlns:a16="http://schemas.microsoft.com/office/drawing/2014/main" id="{62721AFC-E1C8-4C58-9091-2F9A9879816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30480" y="6638268"/>
            <a:ext cx="12161520" cy="219732"/>
          </a:xfrm>
          <a:prstGeom prst="rect">
            <a:avLst/>
          </a:prstGeom>
        </p:spPr>
      </p:pic>
    </p:spTree>
    <p:extLst>
      <p:ext uri="{BB962C8B-B14F-4D97-AF65-F5344CB8AC3E}">
        <p14:creationId xmlns:p14="http://schemas.microsoft.com/office/powerpoint/2010/main" val="17398004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TTC7">
    <p:spTree>
      <p:nvGrpSpPr>
        <p:cNvPr id="1" name=""/>
        <p:cNvGrpSpPr/>
        <p:nvPr/>
      </p:nvGrpSpPr>
      <p:grpSpPr>
        <a:xfrm>
          <a:off x="0" y="0"/>
          <a:ext cx="0" cy="0"/>
          <a:chOff x="0" y="0"/>
          <a:chExt cx="0" cy="0"/>
        </a:xfrm>
      </p:grpSpPr>
      <p:sp>
        <p:nvSpPr>
          <p:cNvPr id="2" name="Title 1"/>
          <p:cNvSpPr>
            <a:spLocks noGrp="1"/>
          </p:cNvSpPr>
          <p:nvPr>
            <p:ph type="title"/>
          </p:nvPr>
        </p:nvSpPr>
        <p:spPr>
          <a:xfrm>
            <a:off x="174238" y="0"/>
            <a:ext cx="2656049" cy="6638268"/>
          </a:xfrm>
          <a:solidFill>
            <a:srgbClr val="94A545"/>
          </a:solidFill>
        </p:spPr>
        <p:txBody>
          <a:bodyPr anchor="ctr"/>
          <a:lstStyle>
            <a:lvl1pPr algn="ctr">
              <a:defRPr sz="3200">
                <a:solidFill>
                  <a:schemeClr val="tx1"/>
                </a:solidFill>
              </a:defRPr>
            </a:lvl1pPr>
          </a:lstStyle>
          <a:p>
            <a:r>
              <a:rPr lang="en-US" dirty="0"/>
              <a:t>Click to edit Master title style</a:t>
            </a:r>
          </a:p>
        </p:txBody>
      </p:sp>
      <p:sp>
        <p:nvSpPr>
          <p:cNvPr id="6" name="Slide Number Placeholder 3">
            <a:extLst>
              <a:ext uri="{FF2B5EF4-FFF2-40B4-BE49-F238E27FC236}">
                <a16:creationId xmlns:a16="http://schemas.microsoft.com/office/drawing/2014/main" id="{25F3742B-C0A3-4622-A0BA-1FBBE36DDC37}"/>
              </a:ext>
            </a:extLst>
          </p:cNvPr>
          <p:cNvSpPr txBox="1">
            <a:spLocks/>
          </p:cNvSpPr>
          <p:nvPr userDrawn="1"/>
        </p:nvSpPr>
        <p:spPr>
          <a:xfrm>
            <a:off x="172124" y="6260140"/>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Content Placeholder 2"/>
          <p:cNvSpPr>
            <a:spLocks noGrp="1"/>
          </p:cNvSpPr>
          <p:nvPr>
            <p:ph idx="1"/>
          </p:nvPr>
        </p:nvSpPr>
        <p:spPr>
          <a:xfrm>
            <a:off x="3940889" y="992189"/>
            <a:ext cx="7379091" cy="4873625"/>
          </a:xfrm>
        </p:spPr>
        <p:txBody>
          <a:bodyPr/>
          <a:lstStyle>
            <a:lvl1pPr>
              <a:defRPr lang="en-US" sz="3600" kern="1200">
                <a:solidFill>
                  <a:schemeClr val="tx1"/>
                </a:solidFill>
                <a:latin typeface="+mn-lt"/>
                <a:ea typeface="+mn-ea"/>
                <a:cs typeface="+mn-cs"/>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Placeholder 9">
            <a:extLst>
              <a:ext uri="{FF2B5EF4-FFF2-40B4-BE49-F238E27FC236}">
                <a16:creationId xmlns:a16="http://schemas.microsoft.com/office/drawing/2014/main" id="{62721AFC-E1C8-4C58-9091-2F9A9879816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30480" y="6638268"/>
            <a:ext cx="12161520" cy="219732"/>
          </a:xfrm>
          <a:prstGeom prst="rect">
            <a:avLst/>
          </a:prstGeom>
        </p:spPr>
      </p:pic>
    </p:spTree>
    <p:extLst>
      <p:ext uri="{BB962C8B-B14F-4D97-AF65-F5344CB8AC3E}">
        <p14:creationId xmlns:p14="http://schemas.microsoft.com/office/powerpoint/2010/main" val="31944500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TTC ICON1">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36BD14B-0329-4793-BC1B-FE6B28CC0080}"/>
              </a:ext>
            </a:extLst>
          </p:cNvPr>
          <p:cNvSpPr>
            <a:spLocks noGrp="1"/>
          </p:cNvSpPr>
          <p:nvPr>
            <p:ph type="title"/>
          </p:nvPr>
        </p:nvSpPr>
        <p:spPr>
          <a:xfrm>
            <a:off x="0" y="-1"/>
            <a:ext cx="12192000" cy="1153551"/>
          </a:xfrm>
          <a:solidFill>
            <a:srgbClr val="00467F"/>
          </a:solidFill>
        </p:spPr>
        <p:txBody>
          <a:bodyPr>
            <a:normAutofit/>
          </a:bodyPr>
          <a:lstStyle>
            <a:lvl1pPr algn="ctr">
              <a:defRPr sz="4000">
                <a:solidFill>
                  <a:schemeClr val="bg1"/>
                </a:solidFill>
              </a:defRPr>
            </a:lvl1pPr>
          </a:lstStyle>
          <a:p>
            <a:r>
              <a:rPr lang="en-US" dirty="0"/>
              <a:t>Click to edit Master title style</a:t>
            </a:r>
          </a:p>
        </p:txBody>
      </p:sp>
      <p:sp>
        <p:nvSpPr>
          <p:cNvPr id="4" name="Rectangle 3">
            <a:extLst>
              <a:ext uri="{FF2B5EF4-FFF2-40B4-BE49-F238E27FC236}">
                <a16:creationId xmlns:a16="http://schemas.microsoft.com/office/drawing/2014/main" id="{FDFAF9A1-7A14-4B49-ABDF-7A2FEB4794CC}"/>
              </a:ext>
              <a:ext uri="{C183D7F6-B498-43B3-948B-1728B52AA6E4}">
                <adec:decorative xmlns:adec="http://schemas.microsoft.com/office/drawing/2017/decorative" val="1"/>
              </a:ext>
            </a:extLst>
          </p:cNvPr>
          <p:cNvSpPr/>
          <p:nvPr userDrawn="1"/>
        </p:nvSpPr>
        <p:spPr>
          <a:xfrm>
            <a:off x="0" y="1153552"/>
            <a:ext cx="2142309" cy="5694671"/>
          </a:xfrm>
          <a:prstGeom prst="rect">
            <a:avLst/>
          </a:prstGeom>
          <a:solidFill>
            <a:srgbClr val="94A5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Slide Number Placeholder 3">
            <a:extLst>
              <a:ext uri="{FF2B5EF4-FFF2-40B4-BE49-F238E27FC236}">
                <a16:creationId xmlns:a16="http://schemas.microsoft.com/office/drawing/2014/main" id="{4ADD97CE-AA72-4124-877A-95231CD64656}"/>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Text Placeholder 8">
            <a:extLst>
              <a:ext uri="{FF2B5EF4-FFF2-40B4-BE49-F238E27FC236}">
                <a16:creationId xmlns:a16="http://schemas.microsoft.com/office/drawing/2014/main" id="{1D12B51A-F2F4-49CA-AABB-6E60BEF11D50}"/>
              </a:ext>
            </a:extLst>
          </p:cNvPr>
          <p:cNvSpPr>
            <a:spLocks noGrp="1"/>
          </p:cNvSpPr>
          <p:nvPr>
            <p:ph type="body" sz="quarter" idx="10"/>
          </p:nvPr>
        </p:nvSpPr>
        <p:spPr>
          <a:xfrm>
            <a:off x="2743200" y="1854202"/>
            <a:ext cx="8491539" cy="3997325"/>
          </a:xfrm>
        </p:spPr>
        <p:txBody>
          <a:bodyPr>
            <a:normAutofit/>
          </a:bodyPr>
          <a:lstStyle>
            <a:lvl1pPr>
              <a:defRPr sz="3600">
                <a:solidFill>
                  <a:srgbClr val="00467F"/>
                </a:solidFill>
              </a:defRPr>
            </a:lvl1pPr>
            <a:lvl2pPr>
              <a:defRPr sz="3600">
                <a:solidFill>
                  <a:srgbClr val="00467F"/>
                </a:solidFill>
              </a:defRPr>
            </a:lvl2pPr>
            <a:lvl3pPr>
              <a:defRPr sz="3600">
                <a:solidFill>
                  <a:srgbClr val="00467F"/>
                </a:solidFill>
              </a:defRPr>
            </a:lvl3pPr>
            <a:lvl4pPr>
              <a:defRPr sz="3600">
                <a:solidFill>
                  <a:srgbClr val="00467F"/>
                </a:solidFill>
              </a:defRPr>
            </a:lvl4pPr>
            <a:lvl5pPr>
              <a:defRPr sz="3600">
                <a:solidFill>
                  <a:srgbClr val="0046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Graphic 7">
            <a:extLst>
              <a:ext uri="{FF2B5EF4-FFF2-40B4-BE49-F238E27FC236}">
                <a16:creationId xmlns:a16="http://schemas.microsoft.com/office/drawing/2014/main" id="{73520FBC-7DB5-4235-87D3-554C42346B5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315" y="2995045"/>
            <a:ext cx="2011680" cy="2011680"/>
          </a:xfrm>
          <a:prstGeom prst="rect">
            <a:avLst/>
          </a:prstGeom>
          <a:effectLst>
            <a:outerShdw blurRad="50800" dist="38100" dir="5400000" algn="t" rotWithShape="0">
              <a:prstClr val="black">
                <a:alpha val="40000"/>
              </a:prstClr>
            </a:outerShdw>
          </a:effectLst>
        </p:spPr>
      </p:pic>
      <p:pic>
        <p:nvPicPr>
          <p:cNvPr id="10" name="Picture Placeholder 9">
            <a:extLst>
              <a:ext uri="{FF2B5EF4-FFF2-40B4-BE49-F238E27FC236}">
                <a16:creationId xmlns:a16="http://schemas.microsoft.com/office/drawing/2014/main" id="{2C43AC2C-1EB5-4646-9166-462D18ABFD68}"/>
              </a:ext>
              <a:ext uri="{C183D7F6-B498-43B3-948B-1728B52AA6E4}">
                <adec:decorative xmlns:adec="http://schemas.microsoft.com/office/drawing/2017/decorative" val="1"/>
              </a:ext>
            </a:extLst>
          </p:cNvPr>
          <p:cNvPicPr>
            <a:picLocks/>
          </p:cNvPicPr>
          <p:nvPr userDrawn="1"/>
        </p:nvPicPr>
        <p:blipFill rotWithShape="1">
          <a:blip r:embed="rId4" cstate="print">
            <a:extLst>
              <a:ext uri="{28A0092B-C50C-407E-A947-70E740481C1C}">
                <a14:useLocalDpi xmlns:a14="http://schemas.microsoft.com/office/drawing/2010/main" val="0"/>
              </a:ext>
            </a:extLst>
          </a:blip>
          <a:srcRect l="-1242" t="72587" r="-751" b="-2409"/>
          <a:stretch/>
        </p:blipFill>
        <p:spPr>
          <a:xfrm>
            <a:off x="2074058" y="6638268"/>
            <a:ext cx="10149840" cy="219732"/>
          </a:xfrm>
          <a:prstGeom prst="rect">
            <a:avLst/>
          </a:prstGeom>
        </p:spPr>
      </p:pic>
    </p:spTree>
    <p:extLst>
      <p:ext uri="{BB962C8B-B14F-4D97-AF65-F5344CB8AC3E}">
        <p14:creationId xmlns:p14="http://schemas.microsoft.com/office/powerpoint/2010/main" val="42163658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TTC ICON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36BD14B-0329-4793-BC1B-FE6B28CC0080}"/>
              </a:ext>
            </a:extLst>
          </p:cNvPr>
          <p:cNvSpPr>
            <a:spLocks noGrp="1"/>
          </p:cNvSpPr>
          <p:nvPr>
            <p:ph type="title"/>
          </p:nvPr>
        </p:nvSpPr>
        <p:spPr>
          <a:xfrm>
            <a:off x="0" y="-1"/>
            <a:ext cx="12192000" cy="1153551"/>
          </a:xfrm>
          <a:solidFill>
            <a:srgbClr val="00467F"/>
          </a:solidFill>
        </p:spPr>
        <p:txBody>
          <a:bodyPr>
            <a:normAutofit/>
          </a:bodyPr>
          <a:lstStyle>
            <a:lvl1pPr algn="ctr">
              <a:defRPr sz="4000">
                <a:solidFill>
                  <a:schemeClr val="bg1"/>
                </a:solidFill>
              </a:defRPr>
            </a:lvl1pPr>
          </a:lstStyle>
          <a:p>
            <a:r>
              <a:rPr lang="en-US" dirty="0"/>
              <a:t>Click to edit Master title style</a:t>
            </a:r>
          </a:p>
        </p:txBody>
      </p:sp>
      <p:sp>
        <p:nvSpPr>
          <p:cNvPr id="4" name="Rectangle 3">
            <a:extLst>
              <a:ext uri="{FF2B5EF4-FFF2-40B4-BE49-F238E27FC236}">
                <a16:creationId xmlns:a16="http://schemas.microsoft.com/office/drawing/2014/main" id="{FDFAF9A1-7A14-4B49-ABDF-7A2FEB4794CC}"/>
              </a:ext>
              <a:ext uri="{C183D7F6-B498-43B3-948B-1728B52AA6E4}">
                <adec:decorative xmlns:adec="http://schemas.microsoft.com/office/drawing/2017/decorative" val="1"/>
              </a:ext>
            </a:extLst>
          </p:cNvPr>
          <p:cNvSpPr/>
          <p:nvPr userDrawn="1"/>
        </p:nvSpPr>
        <p:spPr>
          <a:xfrm>
            <a:off x="0" y="1153552"/>
            <a:ext cx="2142309" cy="5694671"/>
          </a:xfrm>
          <a:prstGeom prst="rect">
            <a:avLst/>
          </a:prstGeom>
          <a:solidFill>
            <a:srgbClr val="94A5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Slide Number Placeholder 3">
            <a:extLst>
              <a:ext uri="{FF2B5EF4-FFF2-40B4-BE49-F238E27FC236}">
                <a16:creationId xmlns:a16="http://schemas.microsoft.com/office/drawing/2014/main" id="{4ADD97CE-AA72-4124-877A-95231CD64656}"/>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Text Placeholder 8">
            <a:extLst>
              <a:ext uri="{FF2B5EF4-FFF2-40B4-BE49-F238E27FC236}">
                <a16:creationId xmlns:a16="http://schemas.microsoft.com/office/drawing/2014/main" id="{1D12B51A-F2F4-49CA-AABB-6E60BEF11D50}"/>
              </a:ext>
            </a:extLst>
          </p:cNvPr>
          <p:cNvSpPr>
            <a:spLocks noGrp="1"/>
          </p:cNvSpPr>
          <p:nvPr>
            <p:ph type="body" sz="quarter" idx="10"/>
          </p:nvPr>
        </p:nvSpPr>
        <p:spPr>
          <a:xfrm>
            <a:off x="2743200" y="1854202"/>
            <a:ext cx="8491539" cy="3997325"/>
          </a:xfrm>
        </p:spPr>
        <p:txBody>
          <a:bodyPr>
            <a:normAutofit/>
          </a:bodyPr>
          <a:lstStyle>
            <a:lvl1pPr>
              <a:defRPr sz="3600">
                <a:solidFill>
                  <a:srgbClr val="00467F"/>
                </a:solidFill>
              </a:defRPr>
            </a:lvl1pPr>
            <a:lvl2pPr>
              <a:defRPr sz="3600">
                <a:solidFill>
                  <a:srgbClr val="00467F"/>
                </a:solidFill>
              </a:defRPr>
            </a:lvl2pPr>
            <a:lvl3pPr>
              <a:defRPr sz="3600">
                <a:solidFill>
                  <a:srgbClr val="00467F"/>
                </a:solidFill>
              </a:defRPr>
            </a:lvl3pPr>
            <a:lvl4pPr>
              <a:defRPr sz="3600">
                <a:solidFill>
                  <a:srgbClr val="00467F"/>
                </a:solidFill>
              </a:defRPr>
            </a:lvl4pPr>
            <a:lvl5pPr>
              <a:defRPr sz="3600">
                <a:solidFill>
                  <a:srgbClr val="0046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Graphic 7">
            <a:extLst>
              <a:ext uri="{FF2B5EF4-FFF2-40B4-BE49-F238E27FC236}">
                <a16:creationId xmlns:a16="http://schemas.microsoft.com/office/drawing/2014/main" id="{A192C2BC-42B8-4A40-A73B-6E19337D275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315" y="2995045"/>
            <a:ext cx="2011680" cy="2011680"/>
          </a:xfrm>
          <a:prstGeom prst="rect">
            <a:avLst/>
          </a:prstGeom>
          <a:effectLst>
            <a:outerShdw blurRad="50800" dist="38100" dir="5400000" algn="t" rotWithShape="0">
              <a:prstClr val="black">
                <a:alpha val="40000"/>
              </a:prstClr>
            </a:outerShdw>
          </a:effectLst>
        </p:spPr>
      </p:pic>
      <p:pic>
        <p:nvPicPr>
          <p:cNvPr id="10" name="Picture Placeholder 9">
            <a:extLst>
              <a:ext uri="{FF2B5EF4-FFF2-40B4-BE49-F238E27FC236}">
                <a16:creationId xmlns:a16="http://schemas.microsoft.com/office/drawing/2014/main" id="{1C592827-A182-477C-A071-FFBE171B541A}"/>
              </a:ext>
              <a:ext uri="{C183D7F6-B498-43B3-948B-1728B52AA6E4}">
                <adec:decorative xmlns:adec="http://schemas.microsoft.com/office/drawing/2017/decorative" val="1"/>
              </a:ext>
            </a:extLst>
          </p:cNvPr>
          <p:cNvPicPr>
            <a:picLocks/>
          </p:cNvPicPr>
          <p:nvPr userDrawn="1"/>
        </p:nvPicPr>
        <p:blipFill rotWithShape="1">
          <a:blip r:embed="rId4" cstate="print">
            <a:extLst>
              <a:ext uri="{28A0092B-C50C-407E-A947-70E740481C1C}">
                <a14:useLocalDpi xmlns:a14="http://schemas.microsoft.com/office/drawing/2010/main" val="0"/>
              </a:ext>
            </a:extLst>
          </a:blip>
          <a:srcRect l="-1242" t="72587" r="-751" b="-2409"/>
          <a:stretch/>
        </p:blipFill>
        <p:spPr>
          <a:xfrm>
            <a:off x="2074058" y="6638268"/>
            <a:ext cx="10149840" cy="219732"/>
          </a:xfrm>
          <a:prstGeom prst="rect">
            <a:avLst/>
          </a:prstGeom>
        </p:spPr>
      </p:pic>
    </p:spTree>
    <p:extLst>
      <p:ext uri="{BB962C8B-B14F-4D97-AF65-F5344CB8AC3E}">
        <p14:creationId xmlns:p14="http://schemas.microsoft.com/office/powerpoint/2010/main" val="31969376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TTC ICON3">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36BD14B-0329-4793-BC1B-FE6B28CC0080}"/>
              </a:ext>
            </a:extLst>
          </p:cNvPr>
          <p:cNvSpPr>
            <a:spLocks noGrp="1"/>
          </p:cNvSpPr>
          <p:nvPr>
            <p:ph type="title"/>
          </p:nvPr>
        </p:nvSpPr>
        <p:spPr>
          <a:xfrm>
            <a:off x="0" y="-1"/>
            <a:ext cx="12192000" cy="1153551"/>
          </a:xfrm>
          <a:solidFill>
            <a:srgbClr val="00467F"/>
          </a:solidFill>
        </p:spPr>
        <p:txBody>
          <a:bodyPr>
            <a:normAutofit/>
          </a:bodyPr>
          <a:lstStyle>
            <a:lvl1pPr algn="ctr">
              <a:defRPr sz="4000">
                <a:solidFill>
                  <a:schemeClr val="bg1"/>
                </a:solidFill>
              </a:defRPr>
            </a:lvl1pPr>
          </a:lstStyle>
          <a:p>
            <a:r>
              <a:rPr lang="en-US" dirty="0"/>
              <a:t>Click to edit Master title style</a:t>
            </a:r>
          </a:p>
        </p:txBody>
      </p:sp>
      <p:sp>
        <p:nvSpPr>
          <p:cNvPr id="4" name="Rectangle 3">
            <a:extLst>
              <a:ext uri="{FF2B5EF4-FFF2-40B4-BE49-F238E27FC236}">
                <a16:creationId xmlns:a16="http://schemas.microsoft.com/office/drawing/2014/main" id="{FDFAF9A1-7A14-4B49-ABDF-7A2FEB4794CC}"/>
              </a:ext>
              <a:ext uri="{C183D7F6-B498-43B3-948B-1728B52AA6E4}">
                <adec:decorative xmlns:adec="http://schemas.microsoft.com/office/drawing/2017/decorative" val="1"/>
              </a:ext>
            </a:extLst>
          </p:cNvPr>
          <p:cNvSpPr/>
          <p:nvPr userDrawn="1"/>
        </p:nvSpPr>
        <p:spPr>
          <a:xfrm>
            <a:off x="0" y="1153552"/>
            <a:ext cx="2142309" cy="5694671"/>
          </a:xfrm>
          <a:prstGeom prst="rect">
            <a:avLst/>
          </a:prstGeom>
          <a:solidFill>
            <a:srgbClr val="94A5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Slide Number Placeholder 3">
            <a:extLst>
              <a:ext uri="{FF2B5EF4-FFF2-40B4-BE49-F238E27FC236}">
                <a16:creationId xmlns:a16="http://schemas.microsoft.com/office/drawing/2014/main" id="{4ADD97CE-AA72-4124-877A-95231CD64656}"/>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Text Placeholder 8">
            <a:extLst>
              <a:ext uri="{FF2B5EF4-FFF2-40B4-BE49-F238E27FC236}">
                <a16:creationId xmlns:a16="http://schemas.microsoft.com/office/drawing/2014/main" id="{1D12B51A-F2F4-49CA-AABB-6E60BEF11D50}"/>
              </a:ext>
            </a:extLst>
          </p:cNvPr>
          <p:cNvSpPr>
            <a:spLocks noGrp="1"/>
          </p:cNvSpPr>
          <p:nvPr>
            <p:ph type="body" sz="quarter" idx="10"/>
          </p:nvPr>
        </p:nvSpPr>
        <p:spPr>
          <a:xfrm>
            <a:off x="2743200" y="1854202"/>
            <a:ext cx="8491539" cy="3997325"/>
          </a:xfrm>
        </p:spPr>
        <p:txBody>
          <a:bodyPr>
            <a:normAutofit/>
          </a:bodyPr>
          <a:lstStyle>
            <a:lvl1pPr>
              <a:defRPr sz="3600">
                <a:solidFill>
                  <a:srgbClr val="00467F"/>
                </a:solidFill>
              </a:defRPr>
            </a:lvl1pPr>
            <a:lvl2pPr>
              <a:defRPr sz="3600">
                <a:solidFill>
                  <a:srgbClr val="00467F"/>
                </a:solidFill>
              </a:defRPr>
            </a:lvl2pPr>
            <a:lvl3pPr>
              <a:defRPr sz="3600">
                <a:solidFill>
                  <a:srgbClr val="00467F"/>
                </a:solidFill>
              </a:defRPr>
            </a:lvl3pPr>
            <a:lvl4pPr>
              <a:defRPr sz="3600">
                <a:solidFill>
                  <a:srgbClr val="00467F"/>
                </a:solidFill>
              </a:defRPr>
            </a:lvl4pPr>
            <a:lvl5pPr>
              <a:defRPr sz="3600">
                <a:solidFill>
                  <a:srgbClr val="0046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Graphic 4">
            <a:extLst>
              <a:ext uri="{FF2B5EF4-FFF2-40B4-BE49-F238E27FC236}">
                <a16:creationId xmlns:a16="http://schemas.microsoft.com/office/drawing/2014/main" id="{FBDD31F9-1563-4355-89BA-DF9BA393926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5315" y="2995045"/>
            <a:ext cx="2011680" cy="2011680"/>
          </a:xfrm>
          <a:prstGeom prst="rect">
            <a:avLst/>
          </a:prstGeom>
          <a:effectLst>
            <a:outerShdw blurRad="50800" dist="38100" dir="5400000" algn="t" rotWithShape="0">
              <a:prstClr val="black">
                <a:alpha val="40000"/>
              </a:prstClr>
            </a:outerShdw>
          </a:effectLst>
        </p:spPr>
      </p:pic>
      <p:pic>
        <p:nvPicPr>
          <p:cNvPr id="8" name="Picture Placeholder 9">
            <a:extLst>
              <a:ext uri="{FF2B5EF4-FFF2-40B4-BE49-F238E27FC236}">
                <a16:creationId xmlns:a16="http://schemas.microsoft.com/office/drawing/2014/main" id="{19EB8215-A92F-4337-9AC8-34C5E8AB7236}"/>
              </a:ext>
              <a:ext uri="{C183D7F6-B498-43B3-948B-1728B52AA6E4}">
                <adec:decorative xmlns:adec="http://schemas.microsoft.com/office/drawing/2017/decorative" val="1"/>
              </a:ext>
            </a:extLst>
          </p:cNvPr>
          <p:cNvPicPr>
            <a:picLocks/>
          </p:cNvPicPr>
          <p:nvPr userDrawn="1"/>
        </p:nvPicPr>
        <p:blipFill rotWithShape="1">
          <a:blip r:embed="rId4" cstate="print">
            <a:extLst>
              <a:ext uri="{28A0092B-C50C-407E-A947-70E740481C1C}">
                <a14:useLocalDpi xmlns:a14="http://schemas.microsoft.com/office/drawing/2010/main" val="0"/>
              </a:ext>
            </a:extLst>
          </a:blip>
          <a:srcRect l="-1242" t="72587" r="-751" b="-2409"/>
          <a:stretch/>
        </p:blipFill>
        <p:spPr>
          <a:xfrm>
            <a:off x="2074058" y="6638268"/>
            <a:ext cx="10149840" cy="219732"/>
          </a:xfrm>
          <a:prstGeom prst="rect">
            <a:avLst/>
          </a:prstGeom>
        </p:spPr>
      </p:pic>
    </p:spTree>
    <p:extLst>
      <p:ext uri="{BB962C8B-B14F-4D97-AF65-F5344CB8AC3E}">
        <p14:creationId xmlns:p14="http://schemas.microsoft.com/office/powerpoint/2010/main" val="28883457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TTC ICON4">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36BD14B-0329-4793-BC1B-FE6B28CC0080}"/>
              </a:ext>
            </a:extLst>
          </p:cNvPr>
          <p:cNvSpPr>
            <a:spLocks noGrp="1"/>
          </p:cNvSpPr>
          <p:nvPr>
            <p:ph type="title"/>
          </p:nvPr>
        </p:nvSpPr>
        <p:spPr>
          <a:xfrm>
            <a:off x="0" y="-1"/>
            <a:ext cx="12192000" cy="1153551"/>
          </a:xfrm>
          <a:solidFill>
            <a:srgbClr val="00467F"/>
          </a:solidFill>
        </p:spPr>
        <p:txBody>
          <a:bodyPr>
            <a:normAutofit/>
          </a:bodyPr>
          <a:lstStyle>
            <a:lvl1pPr algn="ctr">
              <a:defRPr sz="4000">
                <a:solidFill>
                  <a:schemeClr val="bg1"/>
                </a:solidFill>
              </a:defRPr>
            </a:lvl1pPr>
          </a:lstStyle>
          <a:p>
            <a:r>
              <a:rPr lang="en-US" dirty="0"/>
              <a:t>Click to edit Master title style</a:t>
            </a:r>
          </a:p>
        </p:txBody>
      </p:sp>
      <p:sp>
        <p:nvSpPr>
          <p:cNvPr id="4" name="Rectangle 3">
            <a:extLst>
              <a:ext uri="{FF2B5EF4-FFF2-40B4-BE49-F238E27FC236}">
                <a16:creationId xmlns:a16="http://schemas.microsoft.com/office/drawing/2014/main" id="{FDFAF9A1-7A14-4B49-ABDF-7A2FEB4794CC}"/>
              </a:ext>
              <a:ext uri="{C183D7F6-B498-43B3-948B-1728B52AA6E4}">
                <adec:decorative xmlns:adec="http://schemas.microsoft.com/office/drawing/2017/decorative" val="1"/>
              </a:ext>
            </a:extLst>
          </p:cNvPr>
          <p:cNvSpPr/>
          <p:nvPr userDrawn="1"/>
        </p:nvSpPr>
        <p:spPr>
          <a:xfrm>
            <a:off x="0" y="1153552"/>
            <a:ext cx="2142309" cy="5694671"/>
          </a:xfrm>
          <a:prstGeom prst="rect">
            <a:avLst/>
          </a:prstGeom>
          <a:solidFill>
            <a:srgbClr val="94A5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Slide Number Placeholder 3">
            <a:extLst>
              <a:ext uri="{FF2B5EF4-FFF2-40B4-BE49-F238E27FC236}">
                <a16:creationId xmlns:a16="http://schemas.microsoft.com/office/drawing/2014/main" id="{4ADD97CE-AA72-4124-877A-95231CD64656}"/>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Text Placeholder 8">
            <a:extLst>
              <a:ext uri="{FF2B5EF4-FFF2-40B4-BE49-F238E27FC236}">
                <a16:creationId xmlns:a16="http://schemas.microsoft.com/office/drawing/2014/main" id="{1D12B51A-F2F4-49CA-AABB-6E60BEF11D50}"/>
              </a:ext>
            </a:extLst>
          </p:cNvPr>
          <p:cNvSpPr>
            <a:spLocks noGrp="1"/>
          </p:cNvSpPr>
          <p:nvPr>
            <p:ph type="body" sz="quarter" idx="10"/>
          </p:nvPr>
        </p:nvSpPr>
        <p:spPr>
          <a:xfrm>
            <a:off x="2743200" y="1854202"/>
            <a:ext cx="8491539" cy="3997325"/>
          </a:xfrm>
        </p:spPr>
        <p:txBody>
          <a:bodyPr>
            <a:normAutofit/>
          </a:bodyPr>
          <a:lstStyle>
            <a:lvl1pPr>
              <a:defRPr sz="3600">
                <a:solidFill>
                  <a:srgbClr val="00467F"/>
                </a:solidFill>
              </a:defRPr>
            </a:lvl1pPr>
            <a:lvl2pPr>
              <a:defRPr sz="3600">
                <a:solidFill>
                  <a:srgbClr val="00467F"/>
                </a:solidFill>
              </a:defRPr>
            </a:lvl2pPr>
            <a:lvl3pPr>
              <a:defRPr sz="3600">
                <a:solidFill>
                  <a:srgbClr val="00467F"/>
                </a:solidFill>
              </a:defRPr>
            </a:lvl3pPr>
            <a:lvl4pPr>
              <a:defRPr sz="3600">
                <a:solidFill>
                  <a:srgbClr val="00467F"/>
                </a:solidFill>
              </a:defRPr>
            </a:lvl4pPr>
            <a:lvl5pPr>
              <a:defRPr sz="3600">
                <a:solidFill>
                  <a:srgbClr val="0046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Graphic 4" descr="Clock with solid fill">
            <a:extLst>
              <a:ext uri="{FF2B5EF4-FFF2-40B4-BE49-F238E27FC236}">
                <a16:creationId xmlns:a16="http://schemas.microsoft.com/office/drawing/2014/main" id="{FBDD31F9-1563-4355-89BA-DF9BA393926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5315" y="2995045"/>
            <a:ext cx="2011680" cy="2011680"/>
          </a:xfrm>
          <a:prstGeom prst="rect">
            <a:avLst/>
          </a:prstGeom>
          <a:effectLst>
            <a:outerShdw blurRad="50800" dist="38100" dir="5400000" algn="t" rotWithShape="0">
              <a:prstClr val="black">
                <a:alpha val="40000"/>
              </a:prstClr>
            </a:outerShdw>
          </a:effectLst>
        </p:spPr>
      </p:pic>
      <p:pic>
        <p:nvPicPr>
          <p:cNvPr id="8" name="Picture Placeholder 9">
            <a:extLst>
              <a:ext uri="{FF2B5EF4-FFF2-40B4-BE49-F238E27FC236}">
                <a16:creationId xmlns:a16="http://schemas.microsoft.com/office/drawing/2014/main" id="{5BD71298-619E-4753-91BF-5845B9D4E3EB}"/>
              </a:ext>
              <a:ext uri="{C183D7F6-B498-43B3-948B-1728B52AA6E4}">
                <adec:decorative xmlns:adec="http://schemas.microsoft.com/office/drawing/2017/decorative" val="1"/>
              </a:ext>
            </a:extLst>
          </p:cNvPr>
          <p:cNvPicPr>
            <a:picLocks/>
          </p:cNvPicPr>
          <p:nvPr userDrawn="1"/>
        </p:nvPicPr>
        <p:blipFill rotWithShape="1">
          <a:blip r:embed="rId4" cstate="print">
            <a:extLst>
              <a:ext uri="{28A0092B-C50C-407E-A947-70E740481C1C}">
                <a14:useLocalDpi xmlns:a14="http://schemas.microsoft.com/office/drawing/2010/main" val="0"/>
              </a:ext>
            </a:extLst>
          </a:blip>
          <a:srcRect l="-1242" t="72587" r="-751" b="-2409"/>
          <a:stretch/>
        </p:blipFill>
        <p:spPr>
          <a:xfrm>
            <a:off x="2074058" y="6638268"/>
            <a:ext cx="10149840" cy="219732"/>
          </a:xfrm>
          <a:prstGeom prst="rect">
            <a:avLst/>
          </a:prstGeom>
        </p:spPr>
      </p:pic>
    </p:spTree>
    <p:extLst>
      <p:ext uri="{BB962C8B-B14F-4D97-AF65-F5344CB8AC3E}">
        <p14:creationId xmlns:p14="http://schemas.microsoft.com/office/powerpoint/2010/main" val="16699530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TC International">
    <p:spTree>
      <p:nvGrpSpPr>
        <p:cNvPr id="1" name=""/>
        <p:cNvGrpSpPr/>
        <p:nvPr/>
      </p:nvGrpSpPr>
      <p:grpSpPr>
        <a:xfrm>
          <a:off x="0" y="0"/>
          <a:ext cx="0" cy="0"/>
          <a:chOff x="0" y="0"/>
          <a:chExt cx="0" cy="0"/>
        </a:xfrm>
      </p:grpSpPr>
      <p:sp>
        <p:nvSpPr>
          <p:cNvPr id="2" name="Title 1"/>
          <p:cNvSpPr>
            <a:spLocks noGrp="1"/>
          </p:cNvSpPr>
          <p:nvPr>
            <p:ph type="title"/>
          </p:nvPr>
        </p:nvSpPr>
        <p:spPr>
          <a:xfrm>
            <a:off x="174238" y="0"/>
            <a:ext cx="2656049" cy="6638268"/>
          </a:xfrm>
          <a:solidFill>
            <a:srgbClr val="BCBCBE"/>
          </a:solidFill>
        </p:spPr>
        <p:txBody>
          <a:bodyPr anchor="t"/>
          <a:lstStyle>
            <a:lvl1pPr>
              <a:defRPr sz="3200">
                <a:solidFill>
                  <a:schemeClr val="tx1"/>
                </a:solidFill>
              </a:defRPr>
            </a:lvl1pPr>
          </a:lstStyle>
          <a:p>
            <a:r>
              <a:rPr lang="en-US" dirty="0"/>
              <a:t>Click to edit Master title style</a:t>
            </a:r>
          </a:p>
        </p:txBody>
      </p:sp>
      <p:sp>
        <p:nvSpPr>
          <p:cNvPr id="6" name="Slide Number Placeholder 3">
            <a:extLst>
              <a:ext uri="{FF2B5EF4-FFF2-40B4-BE49-F238E27FC236}">
                <a16:creationId xmlns:a16="http://schemas.microsoft.com/office/drawing/2014/main" id="{25F3742B-C0A3-4622-A0BA-1FBBE36DDC37}"/>
              </a:ext>
            </a:extLst>
          </p:cNvPr>
          <p:cNvSpPr txBox="1">
            <a:spLocks/>
          </p:cNvSpPr>
          <p:nvPr userDrawn="1"/>
        </p:nvSpPr>
        <p:spPr>
          <a:xfrm>
            <a:off x="172124" y="6260140"/>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7" name="Map of International ATTC Locations" descr="World map showing ATTC locations in U.S. US-Based">
            <a:extLst>
              <a:ext uri="{FF2B5EF4-FFF2-40B4-BE49-F238E27FC236}">
                <a16:creationId xmlns:a16="http://schemas.microsoft.com/office/drawing/2014/main" id="{6F7B82B5-6C9C-4C34-B085-3613C98F372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471"/>
          <a:stretch/>
        </p:blipFill>
        <p:spPr>
          <a:xfrm>
            <a:off x="2830285" y="154935"/>
            <a:ext cx="9355371" cy="6370333"/>
          </a:xfrm>
          <a:prstGeom prst="rect">
            <a:avLst/>
          </a:prstGeom>
        </p:spPr>
      </p:pic>
      <p:pic>
        <p:nvPicPr>
          <p:cNvPr id="8" name="Picture Placeholder 9">
            <a:extLst>
              <a:ext uri="{FF2B5EF4-FFF2-40B4-BE49-F238E27FC236}">
                <a16:creationId xmlns:a16="http://schemas.microsoft.com/office/drawing/2014/main" id="{62721AFC-E1C8-4C58-9091-2F9A98798163}"/>
              </a:ext>
              <a:ext uri="{C183D7F6-B498-43B3-948B-1728B52AA6E4}">
                <adec:decorative xmlns:adec="http://schemas.microsoft.com/office/drawing/2017/decorative" val="1"/>
              </a:ext>
            </a:extLst>
          </p:cNvPr>
          <p:cNvPicPr>
            <a:picLocks/>
          </p:cNvPicPr>
          <p:nvPr userDrawn="1"/>
        </p:nvPicPr>
        <p:blipFill rotWithShape="1">
          <a:blip r:embed="rId3" cstate="print">
            <a:extLst>
              <a:ext uri="{28A0092B-C50C-407E-A947-70E740481C1C}">
                <a14:useLocalDpi xmlns:a14="http://schemas.microsoft.com/office/drawing/2010/main" val="0"/>
              </a:ext>
            </a:extLst>
          </a:blip>
          <a:srcRect l="-1242" t="72587" r="-751" b="-2409"/>
          <a:stretch/>
        </p:blipFill>
        <p:spPr>
          <a:xfrm>
            <a:off x="30480" y="6638268"/>
            <a:ext cx="12161520" cy="219732"/>
          </a:xfrm>
          <a:prstGeom prst="rect">
            <a:avLst/>
          </a:prstGeom>
        </p:spPr>
      </p:pic>
    </p:spTree>
    <p:extLst>
      <p:ext uri="{BB962C8B-B14F-4D97-AF65-F5344CB8AC3E}">
        <p14:creationId xmlns:p14="http://schemas.microsoft.com/office/powerpoint/2010/main" val="2619171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TTC TITLE 1">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98475" y="2322907"/>
            <a:ext cx="11943456" cy="1111495"/>
          </a:xfrm>
          <a:noFill/>
        </p:spPr>
        <p:txBody>
          <a:bodyPr>
            <a:normAutofit/>
          </a:bodyPr>
          <a:lstStyle>
            <a:lvl1pPr algn="l">
              <a:defRPr sz="4800">
                <a:solidFill>
                  <a:schemeClr val="tx1"/>
                </a:solidFill>
                <a:latin typeface="+mj-lt"/>
              </a:defRPr>
            </a:lvl1pPr>
          </a:lstStyle>
          <a:p>
            <a:r>
              <a:rPr lang="en-US" dirty="0"/>
              <a:t>Click to edit Master title style</a:t>
            </a:r>
          </a:p>
        </p:txBody>
      </p:sp>
      <p:sp>
        <p:nvSpPr>
          <p:cNvPr id="12" name="Text Placeholder 11">
            <a:extLst>
              <a:ext uri="{FF2B5EF4-FFF2-40B4-BE49-F238E27FC236}">
                <a16:creationId xmlns:a16="http://schemas.microsoft.com/office/drawing/2014/main" id="{765C588E-3FB8-4D84-ABFD-080D1084AFDC}"/>
              </a:ext>
            </a:extLst>
          </p:cNvPr>
          <p:cNvSpPr>
            <a:spLocks noGrp="1"/>
          </p:cNvSpPr>
          <p:nvPr>
            <p:ph type="body" sz="quarter" idx="10"/>
          </p:nvPr>
        </p:nvSpPr>
        <p:spPr>
          <a:xfrm>
            <a:off x="2433638" y="3659459"/>
            <a:ext cx="9607551" cy="701675"/>
          </a:xfrm>
        </p:spPr>
        <p:txBody>
          <a:bodyPr>
            <a:noAutofit/>
          </a:bodyPr>
          <a:lstStyle>
            <a:lvl1pPr>
              <a:defRPr sz="3200"/>
            </a:lvl1pPr>
            <a:lvl2pPr>
              <a:defRPr sz="3200"/>
            </a:lvl2pPr>
            <a:lvl3pPr>
              <a:defRPr sz="3200"/>
            </a:lvl3pPr>
            <a:lvl4pPr>
              <a:defRPr sz="3200"/>
            </a:lvl4pPr>
            <a:lvl5pPr>
              <a:defRPr sz="3200"/>
            </a:lvl5pPr>
          </a:lstStyle>
          <a:p>
            <a:pPr lvl="0"/>
            <a:r>
              <a:rPr lang="en-US" dirty="0"/>
              <a:t>Click to edit Master text styles</a:t>
            </a:r>
          </a:p>
          <a:p>
            <a:pPr lvl="1"/>
            <a:endParaRPr lang="en-US" dirty="0"/>
          </a:p>
        </p:txBody>
      </p:sp>
      <p:pic>
        <p:nvPicPr>
          <p:cNvPr id="7" name="Picture Placeholder 9">
            <a:extLst>
              <a:ext uri="{FF2B5EF4-FFF2-40B4-BE49-F238E27FC236}">
                <a16:creationId xmlns:a16="http://schemas.microsoft.com/office/drawing/2014/main" id="{98407082-D3B2-4320-B7B2-4306C87328E8}"/>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61361" y="2018995"/>
            <a:ext cx="12161520" cy="219732"/>
          </a:xfrm>
          <a:prstGeom prst="rect">
            <a:avLst/>
          </a:prstGeom>
        </p:spPr>
      </p:pic>
      <p:pic>
        <p:nvPicPr>
          <p:cNvPr id="3" name="Picture 2" descr="Funded by SMHSA (Substance Abuse and Mental Health Services Administration).">
            <a:extLst>
              <a:ext uri="{FF2B5EF4-FFF2-40B4-BE49-F238E27FC236}">
                <a16:creationId xmlns:a16="http://schemas.microsoft.com/office/drawing/2014/main" id="{6CC92126-9580-4832-B59F-0EC749671B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0624" y="5539936"/>
            <a:ext cx="2781417" cy="1045246"/>
          </a:xfrm>
          <a:prstGeom prst="rect">
            <a:avLst/>
          </a:prstGeom>
        </p:spPr>
      </p:pic>
      <p:pic>
        <p:nvPicPr>
          <p:cNvPr id="9" name="Picture Placeholder 7">
            <a:extLst>
              <a:ext uri="{FF2B5EF4-FFF2-40B4-BE49-F238E27FC236}">
                <a16:creationId xmlns:a16="http://schemas.microsoft.com/office/drawing/2014/main" id="{51FCD5A0-900C-4C11-B517-17FED953214B}"/>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4644" b="17084"/>
          <a:stretch/>
        </p:blipFill>
        <p:spPr>
          <a:xfrm>
            <a:off x="8052180" y="5030296"/>
            <a:ext cx="4139820" cy="1884219"/>
          </a:xfrm>
          <a:prstGeom prst="rect">
            <a:avLst/>
          </a:prstGeom>
        </p:spPr>
      </p:pic>
      <p:pic>
        <p:nvPicPr>
          <p:cNvPr id="5" name="Picture 4">
            <a:extLst>
              <a:ext uri="{FF2B5EF4-FFF2-40B4-BE49-F238E27FC236}">
                <a16:creationId xmlns:a16="http://schemas.microsoft.com/office/drawing/2014/main" id="{F09ACF23-13EC-441A-BDBA-24015C22BA1C}"/>
              </a:ext>
            </a:extLst>
          </p:cNvPr>
          <p:cNvPicPr>
            <a:picLocks noChangeAspect="1"/>
          </p:cNvPicPr>
          <p:nvPr userDrawn="1"/>
        </p:nvPicPr>
        <p:blipFill>
          <a:blip r:embed="rId5"/>
          <a:stretch>
            <a:fillRect/>
          </a:stretch>
        </p:blipFill>
        <p:spPr>
          <a:xfrm>
            <a:off x="317054" y="162077"/>
            <a:ext cx="6495238" cy="1571429"/>
          </a:xfrm>
          <a:prstGeom prst="rect">
            <a:avLst/>
          </a:prstGeom>
        </p:spPr>
      </p:pic>
    </p:spTree>
    <p:extLst>
      <p:ext uri="{BB962C8B-B14F-4D97-AF65-F5344CB8AC3E}">
        <p14:creationId xmlns:p14="http://schemas.microsoft.com/office/powerpoint/2010/main" val="6950308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TYLE GUIDE REFERENCES">
    <p:spTree>
      <p:nvGrpSpPr>
        <p:cNvPr id="1" name=""/>
        <p:cNvGrpSpPr/>
        <p:nvPr/>
      </p:nvGrpSpPr>
      <p:grpSpPr>
        <a:xfrm>
          <a:off x="0" y="0"/>
          <a:ext cx="0" cy="0"/>
          <a:chOff x="0" y="0"/>
          <a:chExt cx="0" cy="0"/>
        </a:xfrm>
      </p:grpSpPr>
      <p:sp>
        <p:nvSpPr>
          <p:cNvPr id="2" name="Title 1"/>
          <p:cNvSpPr>
            <a:spLocks noGrp="1"/>
          </p:cNvSpPr>
          <p:nvPr>
            <p:ph type="title"/>
          </p:nvPr>
        </p:nvSpPr>
        <p:spPr>
          <a:xfrm>
            <a:off x="174238" y="0"/>
            <a:ext cx="2656049" cy="6638268"/>
          </a:xfrm>
          <a:solidFill>
            <a:srgbClr val="00467F"/>
          </a:solidFill>
        </p:spPr>
        <p:txBody>
          <a:bodyPr anchor="ctr"/>
          <a:lstStyle>
            <a:lvl1pPr>
              <a:defRPr sz="3200"/>
            </a:lvl1pPr>
          </a:lstStyle>
          <a:p>
            <a:r>
              <a:rPr lang="en-US" dirty="0"/>
              <a:t>Click to edit Master title style</a:t>
            </a:r>
          </a:p>
        </p:txBody>
      </p:sp>
      <p:pic>
        <p:nvPicPr>
          <p:cNvPr id="8" name="Picture Placeholder 9">
            <a:extLst>
              <a:ext uri="{FF2B5EF4-FFF2-40B4-BE49-F238E27FC236}">
                <a16:creationId xmlns:a16="http://schemas.microsoft.com/office/drawing/2014/main" id="{62721AFC-E1C8-4C58-9091-2F9A9879816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30480" y="6638268"/>
            <a:ext cx="12161520" cy="219732"/>
          </a:xfrm>
          <a:prstGeom prst="rect">
            <a:avLst/>
          </a:prstGeom>
        </p:spPr>
      </p:pic>
      <p:sp>
        <p:nvSpPr>
          <p:cNvPr id="4" name="Text Placeholder 3">
            <a:extLst>
              <a:ext uri="{FF2B5EF4-FFF2-40B4-BE49-F238E27FC236}">
                <a16:creationId xmlns:a16="http://schemas.microsoft.com/office/drawing/2014/main" id="{111E9978-0006-447D-8999-6674BC8B150B}"/>
              </a:ext>
            </a:extLst>
          </p:cNvPr>
          <p:cNvSpPr>
            <a:spLocks noGrp="1"/>
          </p:cNvSpPr>
          <p:nvPr>
            <p:ph type="body" sz="quarter" idx="10"/>
          </p:nvPr>
        </p:nvSpPr>
        <p:spPr>
          <a:xfrm>
            <a:off x="8820886" y="337625"/>
            <a:ext cx="3038475" cy="1546931"/>
          </a:xfrm>
          <a:custGeom>
            <a:avLst/>
            <a:gdLst>
              <a:gd name="connsiteX0" fmla="*/ 0 w 3038475"/>
              <a:gd name="connsiteY0" fmla="*/ 0 h 1546931"/>
              <a:gd name="connsiteX1" fmla="*/ 3038475 w 3038475"/>
              <a:gd name="connsiteY1" fmla="*/ 0 h 1546931"/>
              <a:gd name="connsiteX2" fmla="*/ 3038475 w 3038475"/>
              <a:gd name="connsiteY2" fmla="*/ 1546931 h 1546931"/>
              <a:gd name="connsiteX3" fmla="*/ 0 w 3038475"/>
              <a:gd name="connsiteY3" fmla="*/ 1546931 h 1546931"/>
              <a:gd name="connsiteX4" fmla="*/ 0 w 3038475"/>
              <a:gd name="connsiteY4" fmla="*/ 0 h 1546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8475" h="1546931" fill="none" extrusionOk="0">
                <a:moveTo>
                  <a:pt x="0" y="0"/>
                </a:moveTo>
                <a:cubicBezTo>
                  <a:pt x="435713" y="89858"/>
                  <a:pt x="2261584" y="54841"/>
                  <a:pt x="3038475" y="0"/>
                </a:cubicBezTo>
                <a:cubicBezTo>
                  <a:pt x="2937850" y="373591"/>
                  <a:pt x="2980262" y="1341936"/>
                  <a:pt x="3038475" y="1546931"/>
                </a:cubicBezTo>
                <a:cubicBezTo>
                  <a:pt x="2339816" y="1405677"/>
                  <a:pt x="1255349" y="1705723"/>
                  <a:pt x="0" y="1546931"/>
                </a:cubicBezTo>
                <a:cubicBezTo>
                  <a:pt x="-138430" y="1189528"/>
                  <a:pt x="-110431" y="730039"/>
                  <a:pt x="0" y="0"/>
                </a:cubicBezTo>
                <a:close/>
              </a:path>
              <a:path w="3038475" h="1546931" stroke="0" extrusionOk="0">
                <a:moveTo>
                  <a:pt x="0" y="0"/>
                </a:moveTo>
                <a:cubicBezTo>
                  <a:pt x="1097698" y="9919"/>
                  <a:pt x="1752213" y="158737"/>
                  <a:pt x="3038475" y="0"/>
                </a:cubicBezTo>
                <a:cubicBezTo>
                  <a:pt x="2929552" y="184342"/>
                  <a:pt x="3135579" y="855095"/>
                  <a:pt x="3038475" y="1546931"/>
                </a:cubicBezTo>
                <a:cubicBezTo>
                  <a:pt x="2360896" y="1415613"/>
                  <a:pt x="1303176" y="1598902"/>
                  <a:pt x="0" y="1546931"/>
                </a:cubicBezTo>
                <a:cubicBezTo>
                  <a:pt x="-100538" y="1076870"/>
                  <a:pt x="6877" y="451812"/>
                  <a:pt x="0" y="0"/>
                </a:cubicBezTo>
                <a:close/>
              </a:path>
            </a:pathLst>
          </a:custGeom>
          <a:solidFill>
            <a:schemeClr val="bg2"/>
          </a:solidFill>
          <a:ln w="38100">
            <a:solidFill>
              <a:srgbClr val="00467F"/>
            </a:solidFill>
            <a:extLst>
              <a:ext uri="{C807C97D-BFC1-408E-A445-0C87EB9F89A2}">
                <ask:lineSketchStyleProps xmlns:ask="http://schemas.microsoft.com/office/drawing/2018/sketchyshapes" sd="3142795376">
                  <ask:type>
                    <ask:lineSketchCurved/>
                  </ask:type>
                </ask:lineSketchStyleProps>
              </a:ext>
            </a:extLst>
          </a:ln>
          <a:effectLst>
            <a:outerShdw blurRad="50800" dist="38100" dir="5400000" algn="t" rotWithShape="0">
              <a:prstClr val="black">
                <a:alpha val="40000"/>
              </a:prstClr>
            </a:outerShdw>
          </a:effectLst>
        </p:spPr>
        <p:txBody>
          <a:bodyPr vert="horz" lIns="91440" tIns="45720" rIns="91440" bIns="45720" rtlCol="0" anchor="ctr">
            <a:normAutofit/>
          </a:bodyPr>
          <a:lstStyle>
            <a:lvl1pPr algn="ctr">
              <a:defRPr lang="en-US" dirty="0">
                <a:solidFill>
                  <a:schemeClr val="accent1">
                    <a:lumMod val="50000"/>
                  </a:schemeClr>
                </a:solidFill>
              </a:defRPr>
            </a:lvl1pPr>
            <a:lvl2pPr algn="ctr">
              <a:defRPr lang="en-US" sz="1800" dirty="0">
                <a:solidFill>
                  <a:schemeClr val="accent1">
                    <a:lumMod val="50000"/>
                  </a:schemeClr>
                </a:solidFill>
              </a:defRPr>
            </a:lvl2pPr>
            <a:lvl3pPr algn="ctr">
              <a:defRPr lang="en-US" sz="1800" dirty="0">
                <a:solidFill>
                  <a:schemeClr val="accent1">
                    <a:lumMod val="50000"/>
                  </a:schemeClr>
                </a:solidFill>
              </a:defRPr>
            </a:lvl3pPr>
            <a:lvl4pPr algn="ctr">
              <a:defRPr lang="en-US" sz="1800" dirty="0">
                <a:solidFill>
                  <a:schemeClr val="accent1">
                    <a:lumMod val="50000"/>
                  </a:schemeClr>
                </a:solidFill>
              </a:defRPr>
            </a:lvl4pPr>
            <a:lvl5pPr algn="ctr">
              <a:defRPr lang="en-US" sz="1800" dirty="0">
                <a:solidFill>
                  <a:schemeClr val="accent1">
                    <a:lumMod val="50000"/>
                  </a:schemeClr>
                </a:solidFill>
              </a:defRPr>
            </a:lvl5pPr>
          </a:lstStyle>
          <a:p>
            <a:pPr lvl="0" algn="ct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24304ABA-F712-4808-9196-3AE028EA8B7C}"/>
              </a:ext>
            </a:extLst>
          </p:cNvPr>
          <p:cNvSpPr>
            <a:spLocks noGrp="1"/>
          </p:cNvSpPr>
          <p:nvPr>
            <p:ph type="pic" sz="quarter" idx="11"/>
          </p:nvPr>
        </p:nvSpPr>
        <p:spPr>
          <a:xfrm>
            <a:off x="2974045" y="337625"/>
            <a:ext cx="5466693" cy="5993325"/>
          </a:xfrm>
        </p:spPr>
        <p:txBody>
          <a:bodyPr/>
          <a:lstStyle/>
          <a:p>
            <a:endParaRPr lang="en-US"/>
          </a:p>
        </p:txBody>
      </p:sp>
    </p:spTree>
    <p:extLst>
      <p:ext uri="{BB962C8B-B14F-4D97-AF65-F5344CB8AC3E}">
        <p14:creationId xmlns:p14="http://schemas.microsoft.com/office/powerpoint/2010/main" val="8537478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6AF28-5D27-42A6-9602-2CFB32986297}"/>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8B71E844-51A3-402C-A818-D1706F313911}"/>
              </a:ext>
            </a:extLst>
          </p:cNvPr>
          <p:cNvSpPr>
            <a:spLocks noGrp="1"/>
          </p:cNvSpPr>
          <p:nvPr>
            <p:ph sz="quarter" idx="10"/>
          </p:nvPr>
        </p:nvSpPr>
        <p:spPr>
          <a:xfrm>
            <a:off x="947738" y="1719263"/>
            <a:ext cx="10515600" cy="455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3451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906294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908252"/>
            <a:ext cx="10515600" cy="38700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32381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FB7AD9-3BF0-E94E-9298-55EE2DD0546F}" type="datetimeFigureOut">
              <a:rPr lang="en-US" smtClean="0"/>
              <a:t>5/26/2021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01B2C18-C0DA-3540-94D6-D3B09FAE3E47}" type="slidenum">
              <a:rPr lang="en-US" smtClean="0"/>
              <a:t>‹#›</a:t>
            </a:fld>
            <a:endParaRPr lang="en-US"/>
          </a:p>
        </p:txBody>
      </p:sp>
    </p:spTree>
    <p:extLst>
      <p:ext uri="{BB962C8B-B14F-4D97-AF65-F5344CB8AC3E}">
        <p14:creationId xmlns:p14="http://schemas.microsoft.com/office/powerpoint/2010/main" val="26086752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Title and Content A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406001"/>
            <a:ext cx="11328400" cy="880201"/>
          </a:xfrm>
        </p:spPr>
        <p:txBody>
          <a:bodyPr vert="horz" lIns="0" tIns="0" rIns="0" bIns="0" rtlCol="0" anchor="ctr" anchorCtr="0">
            <a:noAutofit/>
          </a:bodyPr>
          <a:lstStyle>
            <a:lvl1pPr>
              <a:defRPr lang="en-US" b="1">
                <a:solidFill>
                  <a:schemeClr val="accent1"/>
                </a:solidFill>
              </a:defRPr>
            </a:lvl1pPr>
          </a:lstStyle>
          <a:p>
            <a:pPr marL="0" lvl="0"/>
            <a:r>
              <a:rPr lang="en-US" dirty="0"/>
              <a:t>Click to edit </a:t>
            </a:r>
            <a:br>
              <a:rPr lang="en-US" dirty="0"/>
            </a:br>
            <a:r>
              <a:rPr lang="en-US" dirty="0"/>
              <a:t>Master title style</a:t>
            </a:r>
          </a:p>
        </p:txBody>
      </p:sp>
      <p:sp>
        <p:nvSpPr>
          <p:cNvPr id="3" name="Content Placeholder 2"/>
          <p:cNvSpPr>
            <a:spLocks noGrp="1"/>
          </p:cNvSpPr>
          <p:nvPr>
            <p:ph idx="1"/>
          </p:nvPr>
        </p:nvSpPr>
        <p:spPr>
          <a:xfrm>
            <a:off x="1676400" y="1763330"/>
            <a:ext cx="10515600" cy="4315733"/>
          </a:xfrm>
        </p:spPr>
        <p:txBody>
          <a:bodyPr vert="horz" lIns="0" tIns="0" rIns="0" bIns="0" rtlCol="0" anchor="t" anchorCtr="0">
            <a:noAutofit/>
          </a:bodyPr>
          <a:lstStyle>
            <a:lvl1pPr>
              <a:defRPr lang="en-US" sz="1800" dirty="0" smtClean="0"/>
            </a:lvl1pPr>
            <a:lvl2pPr>
              <a:defRPr lang="en-US" sz="1350" dirty="0" smtClean="0"/>
            </a:lvl2pPr>
            <a:lvl3pPr>
              <a:defRPr lang="en-US" sz="1050" dirty="0" smtClean="0"/>
            </a:lvl3pPr>
            <a:lvl4pPr>
              <a:defRPr lang="en-US" sz="1050" dirty="0" smtClean="0"/>
            </a:lvl4pPr>
            <a:lvl5pPr>
              <a:defRPr lang="en-US" sz="105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6592477"/>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reserve="1">
  <p:cSld name="1_Title Slide">
    <p:spTree>
      <p:nvGrpSpPr>
        <p:cNvPr id="1" name=""/>
        <p:cNvGrpSpPr/>
        <p:nvPr/>
      </p:nvGrpSpPr>
      <p:grpSpPr>
        <a:xfrm>
          <a:off x="0" y="0"/>
          <a:ext cx="0" cy="0"/>
          <a:chOff x="0" y="0"/>
          <a:chExt cx="0" cy="0"/>
        </a:xfrm>
      </p:grpSpPr>
      <p:pic>
        <p:nvPicPr>
          <p:cNvPr id="94" name="Google Shape;6;p24" descr="Google Shape;6;p24"/>
          <p:cNvPicPr>
            <a:picLocks noChangeAspect="1"/>
          </p:cNvPicPr>
          <p:nvPr/>
        </p:nvPicPr>
        <p:blipFill>
          <a:blip r:embed="rId2"/>
          <a:stretch>
            <a:fillRect/>
          </a:stretch>
        </p:blipFill>
        <p:spPr>
          <a:xfrm rot="16200000" flipH="1">
            <a:off x="-3306807" y="3306809"/>
            <a:ext cx="6858001" cy="244391"/>
          </a:xfrm>
          <a:prstGeom prst="rect">
            <a:avLst/>
          </a:prstGeom>
          <a:ln w="12700">
            <a:miter lim="400000"/>
          </a:ln>
        </p:spPr>
      </p:pic>
      <p:sp>
        <p:nvSpPr>
          <p:cNvPr id="95" name="Title Text"/>
          <p:cNvSpPr txBox="1">
            <a:spLocks noGrp="1"/>
          </p:cNvSpPr>
          <p:nvPr>
            <p:ph type="title"/>
          </p:nvPr>
        </p:nvSpPr>
        <p:spPr>
          <a:xfrm>
            <a:off x="914401" y="1195102"/>
            <a:ext cx="10363200" cy="2387601"/>
          </a:xfrm>
          <a:prstGeom prst="rect">
            <a:avLst/>
          </a:prstGeom>
        </p:spPr>
        <p:txBody>
          <a:bodyPr lIns="45699" tIns="45699" rIns="45699" bIns="45699" anchor="b"/>
          <a:lstStyle>
            <a:lvl1pPr algn="ctr">
              <a:defRPr sz="4499"/>
            </a:lvl1pPr>
          </a:lstStyle>
          <a:p>
            <a:r>
              <a:t>Title Text</a:t>
            </a:r>
          </a:p>
        </p:txBody>
      </p:sp>
      <p:sp>
        <p:nvSpPr>
          <p:cNvPr id="96" name="Body Level One…"/>
          <p:cNvSpPr txBox="1">
            <a:spLocks noGrp="1"/>
          </p:cNvSpPr>
          <p:nvPr>
            <p:ph type="body" sz="quarter" idx="1"/>
          </p:nvPr>
        </p:nvSpPr>
        <p:spPr>
          <a:xfrm>
            <a:off x="1524000" y="3716913"/>
            <a:ext cx="9144000" cy="969964"/>
          </a:xfrm>
          <a:prstGeom prst="rect">
            <a:avLst/>
          </a:prstGeom>
        </p:spPr>
        <p:txBody>
          <a:bodyPr lIns="45699" tIns="45699" rIns="45699" bIns="45699"/>
          <a:lstStyle>
            <a:lvl1pPr marL="203134" indent="-152350" algn="ctr">
              <a:spcBef>
                <a:spcPts val="700"/>
              </a:spcBef>
              <a:buSzTx/>
              <a:buFontTx/>
              <a:buNone/>
              <a:defRPr sz="1800"/>
            </a:lvl1pPr>
            <a:lvl2pPr marL="203134" indent="50783" algn="ctr">
              <a:spcBef>
                <a:spcPts val="700"/>
              </a:spcBef>
              <a:buSzTx/>
              <a:buFontTx/>
              <a:buNone/>
              <a:defRPr sz="1800"/>
            </a:lvl2pPr>
            <a:lvl3pPr marL="203134" indent="50783" algn="ctr">
              <a:spcBef>
                <a:spcPts val="700"/>
              </a:spcBef>
              <a:buSzTx/>
              <a:buFontTx/>
              <a:buNone/>
              <a:defRPr sz="1800"/>
            </a:lvl3pPr>
            <a:lvl4pPr marL="203134" indent="50783" algn="ctr">
              <a:spcBef>
                <a:spcPts val="700"/>
              </a:spcBef>
              <a:buSzTx/>
              <a:buFontTx/>
              <a:buNone/>
              <a:defRPr sz="1800"/>
            </a:lvl4pPr>
            <a:lvl5pPr marL="203134" indent="50783" algn="ctr">
              <a:spcBef>
                <a:spcPts val="700"/>
              </a:spcBef>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97" name="Google Shape;18;p2"/>
          <p:cNvSpPr>
            <a:spLocks noGrp="1"/>
          </p:cNvSpPr>
          <p:nvPr>
            <p:ph type="pic" sz="quarter" idx="13"/>
          </p:nvPr>
        </p:nvSpPr>
        <p:spPr>
          <a:xfrm>
            <a:off x="2148417" y="4"/>
            <a:ext cx="8824387" cy="1090613"/>
          </a:xfrm>
          <a:prstGeom prst="rect">
            <a:avLst/>
          </a:prstGeom>
        </p:spPr>
        <p:txBody>
          <a:bodyPr lIns="91439" tIns="45719" rIns="91439" bIns="45719">
            <a:noAutofit/>
          </a:bodyPr>
          <a:lstStyle/>
          <a:p>
            <a:endParaRPr dirty="0"/>
          </a:p>
        </p:txBody>
      </p:sp>
      <p:sp>
        <p:nvSpPr>
          <p:cNvPr id="98" name="Google Shape;19;p2"/>
          <p:cNvSpPr>
            <a:spLocks noGrp="1"/>
          </p:cNvSpPr>
          <p:nvPr>
            <p:ph type="pic" sz="quarter" idx="14"/>
          </p:nvPr>
        </p:nvSpPr>
        <p:spPr>
          <a:xfrm>
            <a:off x="6290733" y="4718050"/>
            <a:ext cx="5901267" cy="2139950"/>
          </a:xfrm>
          <a:prstGeom prst="rect">
            <a:avLst/>
          </a:prstGeom>
        </p:spPr>
        <p:txBody>
          <a:bodyPr lIns="91439" tIns="45719" rIns="91439" bIns="45719">
            <a:noAutofit/>
          </a:bodyPr>
          <a:lstStyle/>
          <a:p>
            <a:endParaRPr dirty="0"/>
          </a:p>
        </p:txBody>
      </p:sp>
      <p:sp>
        <p:nvSpPr>
          <p:cNvPr id="99" name="Slide Number"/>
          <p:cNvSpPr txBox="1">
            <a:spLocks noGrp="1"/>
          </p:cNvSpPr>
          <p:nvPr>
            <p:ph type="sldNum" sz="quarter" idx="2"/>
          </p:nvPr>
        </p:nvSpPr>
        <p:spPr>
          <a:xfrm>
            <a:off x="8462616" y="6217963"/>
            <a:ext cx="274984" cy="276780"/>
          </a:xfrm>
          <a:prstGeom prst="rect">
            <a:avLst/>
          </a:prstGeom>
        </p:spPr>
        <p:txBody>
          <a:bodyPr lIns="45675" tIns="45675" rIns="45675" bIns="45675"/>
          <a:lstStyle>
            <a:lvl1pPr defTabSz="914100"/>
          </a:lstStyle>
          <a:p>
            <a:pPr>
              <a:defRPr/>
            </a:pPr>
            <a:fld id="{86CB4B4D-7CA3-9044-876B-883B54F8677D}" type="slidenum">
              <a:rPr lang="en-US" smtClean="0"/>
              <a:pPr>
                <a:defRPr/>
              </a:pPr>
              <a:t>‹#›</a:t>
            </a:fld>
            <a:endParaRPr lang="en-US" dirty="0"/>
          </a:p>
        </p:txBody>
      </p:sp>
    </p:spTree>
    <p:extLst>
      <p:ext uri="{BB962C8B-B14F-4D97-AF65-F5344CB8AC3E}">
        <p14:creationId xmlns:p14="http://schemas.microsoft.com/office/powerpoint/2010/main" val="2194597408"/>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13DF38-05D6-4B4B-8167-F30924A2A069}"/>
              </a:ext>
            </a:extLst>
          </p:cNvPr>
          <p:cNvSpPr/>
          <p:nvPr/>
        </p:nvSpPr>
        <p:spPr>
          <a:xfrm>
            <a:off x="0" y="627321"/>
            <a:ext cx="4747491" cy="6230679"/>
          </a:xfrm>
          <a:prstGeom prst="rect">
            <a:avLst/>
          </a:prstGeom>
          <a:gradFill flip="none" rotWithShape="1">
            <a:gsLst>
              <a:gs pos="0">
                <a:srgbClr val="007299"/>
              </a:gs>
              <a:gs pos="63000">
                <a:srgbClr val="007368"/>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47FE3B-E267-496D-B7CB-BD53D40D4D0A}"/>
              </a:ext>
            </a:extLst>
          </p:cNvPr>
          <p:cNvSpPr>
            <a:spLocks noGrp="1"/>
          </p:cNvSpPr>
          <p:nvPr>
            <p:ph type="title" hasCustomPrompt="1"/>
          </p:nvPr>
        </p:nvSpPr>
        <p:spPr>
          <a:xfrm>
            <a:off x="0" y="731653"/>
            <a:ext cx="4747491" cy="6126347"/>
          </a:xfrm>
        </p:spPr>
        <p:txBody>
          <a:bodyPr>
            <a:noAutofit/>
          </a:bodyPr>
          <a:lstStyle>
            <a:lvl1pPr algn="ctr">
              <a:defRPr sz="4000" b="0">
                <a:solidFill>
                  <a:schemeClr val="bg1"/>
                </a:solidFill>
              </a:defRPr>
            </a:lvl1pPr>
          </a:lstStyle>
          <a:p>
            <a:r>
              <a:rPr lang="en-US" dirty="0"/>
              <a:t>CLICK TO EDIT MASTER TITLE STYLE</a:t>
            </a:r>
          </a:p>
        </p:txBody>
      </p:sp>
      <p:sp>
        <p:nvSpPr>
          <p:cNvPr id="8" name="Text Placeholder 3">
            <a:extLst>
              <a:ext uri="{FF2B5EF4-FFF2-40B4-BE49-F238E27FC236}">
                <a16:creationId xmlns:a16="http://schemas.microsoft.com/office/drawing/2014/main" id="{7542033F-206A-4191-BBFC-87BDFD1D75BD}"/>
              </a:ext>
            </a:extLst>
          </p:cNvPr>
          <p:cNvSpPr>
            <a:spLocks noGrp="1"/>
          </p:cNvSpPr>
          <p:nvPr>
            <p:ph type="body" sz="half" idx="2"/>
          </p:nvPr>
        </p:nvSpPr>
        <p:spPr>
          <a:xfrm>
            <a:off x="5217824" y="1644073"/>
            <a:ext cx="6309158" cy="46774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e Placeholder 3">
            <a:extLst>
              <a:ext uri="{FF2B5EF4-FFF2-40B4-BE49-F238E27FC236}">
                <a16:creationId xmlns:a16="http://schemas.microsoft.com/office/drawing/2014/main" id="{D0D4B271-F723-4D07-BC73-5ABBE34780B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9" name="Footer Placeholder 4">
            <a:extLst>
              <a:ext uri="{FF2B5EF4-FFF2-40B4-BE49-F238E27FC236}">
                <a16:creationId xmlns:a16="http://schemas.microsoft.com/office/drawing/2014/main" id="{73B86A35-EA7A-48BC-8EE7-AC970EEEA7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Slide Number Placeholder 5">
            <a:extLst>
              <a:ext uri="{FF2B5EF4-FFF2-40B4-BE49-F238E27FC236}">
                <a16:creationId xmlns:a16="http://schemas.microsoft.com/office/drawing/2014/main" id="{93DFC19D-D35F-4D58-A941-3E857F8AD777}"/>
              </a:ext>
            </a:extLst>
          </p:cNvPr>
          <p:cNvSpPr>
            <a:spLocks noGrp="1"/>
          </p:cNvSpPr>
          <p:nvPr>
            <p:ph type="sldNum" sz="quarter" idx="4"/>
          </p:nvPr>
        </p:nvSpPr>
        <p:spPr>
          <a:xfrm>
            <a:off x="11387468" y="6356350"/>
            <a:ext cx="494486" cy="365125"/>
          </a:xfrm>
          <a:prstGeom prst="rect">
            <a:avLst/>
          </a:prstGeom>
        </p:spPr>
        <p:txBody>
          <a:bodyPr vert="horz" lIns="91440" tIns="45720" rIns="91440" bIns="45720" rtlCol="0" anchor="ctr"/>
          <a:lstStyle>
            <a:lvl1pPr algn="r">
              <a:defRPr sz="1200">
                <a:solidFill>
                  <a:schemeClr val="tx1"/>
                </a:solidFill>
              </a:defRPr>
            </a:lvl1pPr>
          </a:lstStyle>
          <a:p>
            <a:fld id="{ABC03093-1E0A-48CD-BA77-5C162DE87E38}" type="slidenum">
              <a:rPr lang="en-US" smtClean="0"/>
              <a:pPr/>
              <a:t>‹#›</a:t>
            </a:fld>
            <a:endParaRPr lang="en-US" dirty="0"/>
          </a:p>
        </p:txBody>
      </p:sp>
    </p:spTree>
    <p:extLst>
      <p:ext uri="{BB962C8B-B14F-4D97-AF65-F5344CB8AC3E}">
        <p14:creationId xmlns:p14="http://schemas.microsoft.com/office/powerpoint/2010/main" val="33890172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ANY TTC1">
    <p:spTree>
      <p:nvGrpSpPr>
        <p:cNvPr id="1" name=""/>
        <p:cNvGrpSpPr/>
        <p:nvPr/>
      </p:nvGrpSpPr>
      <p:grpSpPr>
        <a:xfrm>
          <a:off x="0" y="0"/>
          <a:ext cx="0" cy="0"/>
          <a:chOff x="0" y="0"/>
          <a:chExt cx="0" cy="0"/>
        </a:xfrm>
      </p:grpSpPr>
      <p:sp>
        <p:nvSpPr>
          <p:cNvPr id="5" name="Title 4"/>
          <p:cNvSpPr>
            <a:spLocks noGrp="1"/>
          </p:cNvSpPr>
          <p:nvPr>
            <p:ph type="title"/>
          </p:nvPr>
        </p:nvSpPr>
        <p:spPr>
          <a:xfrm>
            <a:off x="2" y="28000"/>
            <a:ext cx="12257532" cy="1050997"/>
          </a:xfrm>
          <a:noFill/>
        </p:spPr>
        <p:txBody>
          <a:bodyPr>
            <a:normAutofit/>
          </a:bodyPr>
          <a:lstStyle>
            <a:lvl1pPr algn="ctr">
              <a:defRPr sz="3000">
                <a:solidFill>
                  <a:srgbClr val="00467F"/>
                </a:solidFill>
              </a:defRPr>
            </a:lvl1pPr>
          </a:lstStyle>
          <a:p>
            <a:r>
              <a:rPr lang="en-US" dirty="0"/>
              <a:t>Click to edit Master title style</a:t>
            </a:r>
          </a:p>
        </p:txBody>
      </p:sp>
      <p:sp>
        <p:nvSpPr>
          <p:cNvPr id="8" name="Slide Number Placeholder 3">
            <a:extLst>
              <a:ext uri="{FF2B5EF4-FFF2-40B4-BE49-F238E27FC236}">
                <a16:creationId xmlns:a16="http://schemas.microsoft.com/office/drawing/2014/main" id="{9D5B06F8-F074-449E-A5FC-5A998CA13FB5}"/>
              </a:ext>
            </a:extLst>
          </p:cNvPr>
          <p:cNvSpPr txBox="1">
            <a:spLocks/>
          </p:cNvSpPr>
          <p:nvPr userDrawn="1"/>
        </p:nvSpPr>
        <p:spPr>
          <a:xfrm>
            <a:off x="91442" y="6483100"/>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35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Content Placeholder 6"/>
          <p:cNvSpPr>
            <a:spLocks noGrp="1"/>
          </p:cNvSpPr>
          <p:nvPr>
            <p:ph sz="quarter" idx="13"/>
          </p:nvPr>
        </p:nvSpPr>
        <p:spPr>
          <a:xfrm>
            <a:off x="1039956" y="1901657"/>
            <a:ext cx="10076688" cy="4389120"/>
          </a:xfrm>
          <a:solidFill>
            <a:srgbClr val="FFFFFF"/>
          </a:solidFill>
        </p:spPr>
        <p:txBody>
          <a:bodyPr vert="horz" lIns="91440" tIns="45720" rIns="91440" bIns="45720" rtlCol="0">
            <a:normAutofit/>
          </a:bodyPr>
          <a:lstStyle>
            <a:lvl1pPr>
              <a:defRPr lang="en-US" sz="2700" dirty="0">
                <a:solidFill>
                  <a:srgbClr val="00467F"/>
                </a:solidFill>
              </a:defRPr>
            </a:lvl1pPr>
            <a:lvl2pPr>
              <a:defRPr lang="en-US" sz="1800" dirty="0">
                <a:solidFill>
                  <a:srgbClr val="00467F"/>
                </a:solidFill>
              </a:defRPr>
            </a:lvl2pPr>
            <a:lvl3pPr>
              <a:defRPr lang="en-US" sz="1800" dirty="0">
                <a:solidFill>
                  <a:srgbClr val="00467F"/>
                </a:solidFill>
              </a:defRPr>
            </a:lvl3pPr>
            <a:lvl4pPr>
              <a:defRPr lang="en-US" sz="1800" dirty="0">
                <a:solidFill>
                  <a:srgbClr val="00467F"/>
                </a:solidFill>
              </a:defRPr>
            </a:lvl4pPr>
            <a:lvl5pPr>
              <a:defRPr lang="en-US" sz="1800" dirty="0">
                <a:solidFill>
                  <a:srgbClr val="0046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Placeholder 9">
            <a:extLst>
              <a:ext uri="{FF2B5EF4-FFF2-40B4-BE49-F238E27FC236}">
                <a16:creationId xmlns:a16="http://schemas.microsoft.com/office/drawing/2014/main" id="{3848EA75-3D69-4E53-BE9E-45C6AEFBA193}"/>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2460" y="1078993"/>
            <a:ext cx="12161520" cy="219732"/>
          </a:xfrm>
          <a:prstGeom prst="rect">
            <a:avLst/>
          </a:prstGeom>
        </p:spPr>
      </p:pic>
    </p:spTree>
    <p:extLst>
      <p:ext uri="{BB962C8B-B14F-4D97-AF65-F5344CB8AC3E}">
        <p14:creationId xmlns:p14="http://schemas.microsoft.com/office/powerpoint/2010/main" val="875380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TTC TITLE2">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98475" y="2322907"/>
            <a:ext cx="11943456" cy="1111495"/>
          </a:xfrm>
          <a:noFill/>
        </p:spPr>
        <p:txBody>
          <a:bodyPr>
            <a:normAutofit/>
          </a:bodyPr>
          <a:lstStyle>
            <a:lvl1pPr algn="l">
              <a:defRPr sz="4800">
                <a:solidFill>
                  <a:schemeClr val="tx1"/>
                </a:solidFill>
                <a:latin typeface="+mj-lt"/>
              </a:defRPr>
            </a:lvl1pPr>
          </a:lstStyle>
          <a:p>
            <a:r>
              <a:rPr lang="en-US" dirty="0"/>
              <a:t>Click to edit Master title style</a:t>
            </a:r>
          </a:p>
        </p:txBody>
      </p:sp>
      <p:sp>
        <p:nvSpPr>
          <p:cNvPr id="12" name="Text Placeholder 11">
            <a:extLst>
              <a:ext uri="{FF2B5EF4-FFF2-40B4-BE49-F238E27FC236}">
                <a16:creationId xmlns:a16="http://schemas.microsoft.com/office/drawing/2014/main" id="{765C588E-3FB8-4D84-ABFD-080D1084AFDC}"/>
              </a:ext>
            </a:extLst>
          </p:cNvPr>
          <p:cNvSpPr>
            <a:spLocks noGrp="1"/>
          </p:cNvSpPr>
          <p:nvPr>
            <p:ph type="body" sz="quarter" idx="10"/>
          </p:nvPr>
        </p:nvSpPr>
        <p:spPr>
          <a:xfrm>
            <a:off x="2433638" y="3659459"/>
            <a:ext cx="9607551" cy="701675"/>
          </a:xfrm>
        </p:spPr>
        <p:txBody>
          <a:bodyPr>
            <a:noAutofit/>
          </a:bodyPr>
          <a:lstStyle>
            <a:lvl1pPr>
              <a:defRPr sz="3200"/>
            </a:lvl1pPr>
            <a:lvl2pPr>
              <a:defRPr sz="3200"/>
            </a:lvl2pPr>
            <a:lvl3pPr>
              <a:defRPr sz="3200"/>
            </a:lvl3pPr>
            <a:lvl4pPr>
              <a:defRPr sz="3200"/>
            </a:lvl4pPr>
            <a:lvl5pPr>
              <a:defRPr sz="3200"/>
            </a:lvl5pPr>
          </a:lstStyle>
          <a:p>
            <a:pPr lvl="0"/>
            <a:r>
              <a:rPr lang="en-US" dirty="0"/>
              <a:t>Click to edit Master text styles</a:t>
            </a:r>
          </a:p>
          <a:p>
            <a:pPr lvl="1"/>
            <a:endParaRPr lang="en-US" dirty="0"/>
          </a:p>
        </p:txBody>
      </p:sp>
      <p:pic>
        <p:nvPicPr>
          <p:cNvPr id="7" name="Picture Placeholder 9">
            <a:extLst>
              <a:ext uri="{FF2B5EF4-FFF2-40B4-BE49-F238E27FC236}">
                <a16:creationId xmlns:a16="http://schemas.microsoft.com/office/drawing/2014/main" id="{98407082-D3B2-4320-B7B2-4306C87328E8}"/>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61361" y="2018995"/>
            <a:ext cx="12161520" cy="219732"/>
          </a:xfrm>
          <a:prstGeom prst="rect">
            <a:avLst/>
          </a:prstGeom>
        </p:spPr>
      </p:pic>
      <p:pic>
        <p:nvPicPr>
          <p:cNvPr id="3" name="Picture 2" descr="Funded by SMHSA (Substance Abuse and Mental Health Services Administration).">
            <a:extLst>
              <a:ext uri="{FF2B5EF4-FFF2-40B4-BE49-F238E27FC236}">
                <a16:creationId xmlns:a16="http://schemas.microsoft.com/office/drawing/2014/main" id="{6CC92126-9580-4832-B59F-0EC749671B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29345" y="5758687"/>
            <a:ext cx="2781417" cy="1045246"/>
          </a:xfrm>
          <a:prstGeom prst="rect">
            <a:avLst/>
          </a:prstGeom>
        </p:spPr>
      </p:pic>
      <p:sp>
        <p:nvSpPr>
          <p:cNvPr id="5" name="Rectangle 4">
            <a:extLst>
              <a:ext uri="{C183D7F6-B498-43B3-948B-1728B52AA6E4}">
                <adec:decorative xmlns:adec="http://schemas.microsoft.com/office/drawing/2017/decorative" val="1"/>
              </a:ext>
            </a:extLst>
          </p:cNvPr>
          <p:cNvSpPr/>
          <p:nvPr userDrawn="1"/>
        </p:nvSpPr>
        <p:spPr>
          <a:xfrm>
            <a:off x="98475" y="4038600"/>
            <a:ext cx="5996163" cy="2819400"/>
          </a:xfrm>
          <a:prstGeom prst="rect">
            <a:avLst/>
          </a:prstGeom>
          <a:blipFill>
            <a:blip r:embed="rId4"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84BB799F-07CA-49E7-B693-FB98616DB12D}"/>
              </a:ext>
            </a:extLst>
          </p:cNvPr>
          <p:cNvPicPr>
            <a:picLocks noChangeAspect="1"/>
          </p:cNvPicPr>
          <p:nvPr userDrawn="1"/>
        </p:nvPicPr>
        <p:blipFill>
          <a:blip r:embed="rId5"/>
          <a:stretch>
            <a:fillRect/>
          </a:stretch>
        </p:blipFill>
        <p:spPr>
          <a:xfrm>
            <a:off x="283600" y="219122"/>
            <a:ext cx="6495238" cy="1571429"/>
          </a:xfrm>
          <a:prstGeom prst="rect">
            <a:avLst/>
          </a:prstGeom>
        </p:spPr>
      </p:pic>
    </p:spTree>
    <p:extLst>
      <p:ext uri="{BB962C8B-B14F-4D97-AF65-F5344CB8AC3E}">
        <p14:creationId xmlns:p14="http://schemas.microsoft.com/office/powerpoint/2010/main" val="2823922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TC Title">
    <p:spTree>
      <p:nvGrpSpPr>
        <p:cNvPr id="1" name=""/>
        <p:cNvGrpSpPr/>
        <p:nvPr/>
      </p:nvGrpSpPr>
      <p:grpSpPr>
        <a:xfrm>
          <a:off x="0" y="0"/>
          <a:ext cx="0" cy="0"/>
          <a:chOff x="0" y="0"/>
          <a:chExt cx="0" cy="0"/>
        </a:xfrm>
      </p:grpSpPr>
      <p:sp>
        <p:nvSpPr>
          <p:cNvPr id="5" name="Title 4"/>
          <p:cNvSpPr>
            <a:spLocks noGrp="1"/>
          </p:cNvSpPr>
          <p:nvPr>
            <p:ph type="title"/>
          </p:nvPr>
        </p:nvSpPr>
        <p:spPr>
          <a:xfrm>
            <a:off x="225864" y="2939179"/>
            <a:ext cx="11735765" cy="1050997"/>
          </a:xfrm>
          <a:noFill/>
        </p:spPr>
        <p:txBody>
          <a:bodyPr>
            <a:normAutofit/>
          </a:bodyPr>
          <a:lstStyle>
            <a:lvl1pPr algn="ctr">
              <a:defRPr sz="4000">
                <a:solidFill>
                  <a:srgbClr val="00467F"/>
                </a:solidFill>
              </a:defRPr>
            </a:lvl1pPr>
          </a:lstStyle>
          <a:p>
            <a:r>
              <a:rPr lang="en-US" dirty="0"/>
              <a:t>Click to edit Master title style</a:t>
            </a:r>
          </a:p>
        </p:txBody>
      </p:sp>
      <p:sp>
        <p:nvSpPr>
          <p:cNvPr id="8" name="Slide Number Placeholder 3">
            <a:extLst>
              <a:ext uri="{FF2B5EF4-FFF2-40B4-BE49-F238E27FC236}">
                <a16:creationId xmlns:a16="http://schemas.microsoft.com/office/drawing/2014/main" id="{9D5B06F8-F074-449E-A5FC-5A998CA13FB5}"/>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0" name="Picture Placeholder 9" descr="TTC Technology Transfer Centers">
            <a:extLst>
              <a:ext uri="{FF2B5EF4-FFF2-40B4-BE49-F238E27FC236}">
                <a16:creationId xmlns:a16="http://schemas.microsoft.com/office/drawing/2014/main" id="{3848EA75-3D69-4E53-BE9E-45C6AEFBA193}"/>
              </a:ext>
              <a:ext uri="{C183D7F6-B498-43B3-948B-1728B52AA6E4}">
                <adec:decorative xmlns:adec="http://schemas.microsoft.com/office/drawing/2017/decorative" val="0"/>
              </a:ext>
            </a:extLst>
          </p:cNvPr>
          <p:cNvPicPr>
            <a:picLocks/>
          </p:cNvPicPr>
          <p:nvPr userDrawn="1"/>
        </p:nvPicPr>
        <p:blipFill>
          <a:blip r:embed="rId2">
            <a:extLst>
              <a:ext uri="{28A0092B-C50C-407E-A947-70E740481C1C}">
                <a14:useLocalDpi xmlns:a14="http://schemas.microsoft.com/office/drawing/2010/main" val="0"/>
              </a:ext>
            </a:extLst>
          </a:blip>
          <a:stretch/>
        </p:blipFill>
        <p:spPr>
          <a:xfrm>
            <a:off x="193965" y="289049"/>
            <a:ext cx="4666667" cy="1123810"/>
          </a:xfrm>
          <a:prstGeom prst="rect">
            <a:avLst/>
          </a:prstGeom>
        </p:spPr>
      </p:pic>
      <p:pic>
        <p:nvPicPr>
          <p:cNvPr id="11" name="Picture 10" descr="Funded by SMHSA (Substance Abuse and Mental Health Services Administration).">
            <a:extLst>
              <a:ext uri="{FF2B5EF4-FFF2-40B4-BE49-F238E27FC236}">
                <a16:creationId xmlns:a16="http://schemas.microsoft.com/office/drawing/2014/main" id="{A9C55D4B-EFCA-4F74-880D-202D225B16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2273" y="289049"/>
            <a:ext cx="2781417" cy="1045246"/>
          </a:xfrm>
          <a:prstGeom prst="rect">
            <a:avLst/>
          </a:prstGeom>
        </p:spPr>
      </p:pic>
      <p:pic>
        <p:nvPicPr>
          <p:cNvPr id="12" name="Picture 11" descr="This presentation is presented by: Mid-America (HHS Region 7) Addiction Technology Transfer Center network (ATTC)">
            <a:extLst>
              <a:ext uri="{FF2B5EF4-FFF2-40B4-BE49-F238E27FC236}">
                <a16:creationId xmlns:a16="http://schemas.microsoft.com/office/drawing/2014/main" id="{08A415B7-4C29-42EC-85FF-1FDCB17DB1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89738" y="6045398"/>
            <a:ext cx="2743200" cy="488318"/>
          </a:xfrm>
          <a:prstGeom prst="rect">
            <a:avLst/>
          </a:prstGeom>
        </p:spPr>
      </p:pic>
      <p:pic>
        <p:nvPicPr>
          <p:cNvPr id="13" name="Picture 12">
            <a:extLst>
              <a:ext uri="{FF2B5EF4-FFF2-40B4-BE49-F238E27FC236}">
                <a16:creationId xmlns:a16="http://schemas.microsoft.com/office/drawing/2014/main" id="{18CEB8A5-5AA4-4418-82B3-341DE275A325}"/>
              </a:ext>
            </a:extLst>
          </p:cNvPr>
          <p:cNvPicPr>
            <a:picLocks noChangeAspect="1"/>
          </p:cNvPicPr>
          <p:nvPr userDrawn="1"/>
        </p:nvPicPr>
        <p:blipFill>
          <a:blip r:embed="rId5"/>
          <a:stretch>
            <a:fillRect/>
          </a:stretch>
        </p:blipFill>
        <p:spPr>
          <a:xfrm>
            <a:off x="4977788" y="5952381"/>
            <a:ext cx="2743200" cy="674353"/>
          </a:xfrm>
          <a:prstGeom prst="rect">
            <a:avLst/>
          </a:prstGeom>
        </p:spPr>
      </p:pic>
      <p:pic>
        <p:nvPicPr>
          <p:cNvPr id="14" name="Picture 13">
            <a:extLst>
              <a:ext uri="{FF2B5EF4-FFF2-40B4-BE49-F238E27FC236}">
                <a16:creationId xmlns:a16="http://schemas.microsoft.com/office/drawing/2014/main" id="{67ED6F58-F5ED-461E-9486-117301B4C618}"/>
              </a:ext>
            </a:extLst>
          </p:cNvPr>
          <p:cNvPicPr>
            <a:picLocks noChangeAspect="1"/>
          </p:cNvPicPr>
          <p:nvPr userDrawn="1"/>
        </p:nvPicPr>
        <p:blipFill>
          <a:blip r:embed="rId6"/>
          <a:stretch>
            <a:fillRect/>
          </a:stretch>
        </p:blipFill>
        <p:spPr>
          <a:xfrm>
            <a:off x="8765838" y="5957718"/>
            <a:ext cx="2743200" cy="663678"/>
          </a:xfrm>
          <a:prstGeom prst="rect">
            <a:avLst/>
          </a:prstGeom>
        </p:spPr>
      </p:pic>
    </p:spTree>
    <p:extLst>
      <p:ext uri="{BB962C8B-B14F-4D97-AF65-F5344CB8AC3E}">
        <p14:creationId xmlns:p14="http://schemas.microsoft.com/office/powerpoint/2010/main" val="1519739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UNDING">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98475" y="2322907"/>
            <a:ext cx="11943456" cy="1111495"/>
          </a:xfrm>
          <a:noFill/>
        </p:spPr>
        <p:txBody>
          <a:bodyPr>
            <a:normAutofit/>
          </a:bodyPr>
          <a:lstStyle>
            <a:lvl1pPr algn="l">
              <a:defRPr sz="4800">
                <a:solidFill>
                  <a:schemeClr val="tx1"/>
                </a:solidFill>
                <a:latin typeface="+mj-lt"/>
              </a:defRPr>
            </a:lvl1pPr>
          </a:lstStyle>
          <a:p>
            <a:r>
              <a:rPr lang="en-US" dirty="0"/>
              <a:t>Click to edit Master title style</a:t>
            </a:r>
          </a:p>
        </p:txBody>
      </p:sp>
      <p:sp>
        <p:nvSpPr>
          <p:cNvPr id="12" name="Text Placeholder 11">
            <a:extLst>
              <a:ext uri="{FF2B5EF4-FFF2-40B4-BE49-F238E27FC236}">
                <a16:creationId xmlns:a16="http://schemas.microsoft.com/office/drawing/2014/main" id="{765C588E-3FB8-4D84-ABFD-080D1084AFDC}"/>
              </a:ext>
            </a:extLst>
          </p:cNvPr>
          <p:cNvSpPr>
            <a:spLocks noGrp="1"/>
          </p:cNvSpPr>
          <p:nvPr>
            <p:ph type="body" sz="quarter" idx="10"/>
          </p:nvPr>
        </p:nvSpPr>
        <p:spPr>
          <a:xfrm>
            <a:off x="2433638" y="3659459"/>
            <a:ext cx="9607551" cy="701675"/>
          </a:xfrm>
        </p:spPr>
        <p:txBody>
          <a:bodyPr>
            <a:noAutofit/>
          </a:bodyPr>
          <a:lstStyle>
            <a:lvl1pPr>
              <a:defRPr sz="3200"/>
            </a:lvl1pPr>
            <a:lvl2pPr>
              <a:defRPr sz="3200"/>
            </a:lvl2pPr>
            <a:lvl3pPr>
              <a:defRPr sz="3200"/>
            </a:lvl3pPr>
            <a:lvl4pPr>
              <a:defRPr sz="3200"/>
            </a:lvl4pPr>
            <a:lvl5pPr>
              <a:defRPr sz="3200"/>
            </a:lvl5pPr>
          </a:lstStyle>
          <a:p>
            <a:pPr lvl="0"/>
            <a:r>
              <a:rPr lang="en-US" dirty="0"/>
              <a:t>Click to edit Master text styles</a:t>
            </a:r>
          </a:p>
          <a:p>
            <a:pPr lvl="1"/>
            <a:endParaRPr lang="en-US" dirty="0"/>
          </a:p>
        </p:txBody>
      </p:sp>
      <p:pic>
        <p:nvPicPr>
          <p:cNvPr id="7" name="Picture Placeholder 9">
            <a:extLst>
              <a:ext uri="{FF2B5EF4-FFF2-40B4-BE49-F238E27FC236}">
                <a16:creationId xmlns:a16="http://schemas.microsoft.com/office/drawing/2014/main" id="{98407082-D3B2-4320-B7B2-4306C87328E8}"/>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61361" y="2018995"/>
            <a:ext cx="12161520" cy="219732"/>
          </a:xfrm>
          <a:prstGeom prst="rect">
            <a:avLst/>
          </a:prstGeom>
        </p:spPr>
      </p:pic>
      <p:pic>
        <p:nvPicPr>
          <p:cNvPr id="3" name="Picture 2" descr="Funded by SMHSA (Substance Abuse and Mental Health Services Administration).">
            <a:extLst>
              <a:ext uri="{FF2B5EF4-FFF2-40B4-BE49-F238E27FC236}">
                <a16:creationId xmlns:a16="http://schemas.microsoft.com/office/drawing/2014/main" id="{6CC92126-9580-4832-B59F-0EC749671B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0624" y="5541264"/>
            <a:ext cx="2781417" cy="1045246"/>
          </a:xfrm>
          <a:prstGeom prst="rect">
            <a:avLst/>
          </a:prstGeom>
        </p:spPr>
      </p:pic>
      <p:pic>
        <p:nvPicPr>
          <p:cNvPr id="9" name="Picture Placeholder 7">
            <a:extLst>
              <a:ext uri="{FF2B5EF4-FFF2-40B4-BE49-F238E27FC236}">
                <a16:creationId xmlns:a16="http://schemas.microsoft.com/office/drawing/2014/main" id="{51FCD5A0-900C-4C11-B517-17FED953214B}"/>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4644" b="17084"/>
          <a:stretch/>
        </p:blipFill>
        <p:spPr>
          <a:xfrm>
            <a:off x="8052180" y="5108814"/>
            <a:ext cx="4139820" cy="1884219"/>
          </a:xfrm>
          <a:prstGeom prst="rect">
            <a:avLst/>
          </a:prstGeom>
        </p:spPr>
      </p:pic>
      <p:pic>
        <p:nvPicPr>
          <p:cNvPr id="11" name="Picture 10" descr="This presentation is presented by: Mid-America (HHS Region 7) Addiction Technology Transfer Center network (ATTC)">
            <a:extLst>
              <a:ext uri="{FF2B5EF4-FFF2-40B4-BE49-F238E27FC236}">
                <a16:creationId xmlns:a16="http://schemas.microsoft.com/office/drawing/2014/main" id="{686EC030-1D96-4734-8B6F-50AC73A884E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20209" y="362971"/>
            <a:ext cx="7493508" cy="1333923"/>
          </a:xfrm>
          <a:prstGeom prst="rect">
            <a:avLst/>
          </a:prstGeom>
        </p:spPr>
      </p:pic>
    </p:spTree>
    <p:extLst>
      <p:ext uri="{BB962C8B-B14F-4D97-AF65-F5344CB8AC3E}">
        <p14:creationId xmlns:p14="http://schemas.microsoft.com/office/powerpoint/2010/main" val="3779126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MHTTC Funding">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98475" y="2322907"/>
            <a:ext cx="11943456" cy="1111495"/>
          </a:xfrm>
          <a:noFill/>
        </p:spPr>
        <p:txBody>
          <a:bodyPr>
            <a:normAutofit/>
          </a:bodyPr>
          <a:lstStyle>
            <a:lvl1pPr algn="l">
              <a:defRPr sz="4800">
                <a:solidFill>
                  <a:schemeClr val="tx1"/>
                </a:solidFill>
                <a:latin typeface="+mj-lt"/>
              </a:defRPr>
            </a:lvl1pPr>
          </a:lstStyle>
          <a:p>
            <a:r>
              <a:rPr lang="en-US" dirty="0"/>
              <a:t>Click to edit Master title style</a:t>
            </a:r>
          </a:p>
        </p:txBody>
      </p:sp>
      <p:sp>
        <p:nvSpPr>
          <p:cNvPr id="12" name="Text Placeholder 11">
            <a:extLst>
              <a:ext uri="{FF2B5EF4-FFF2-40B4-BE49-F238E27FC236}">
                <a16:creationId xmlns:a16="http://schemas.microsoft.com/office/drawing/2014/main" id="{765C588E-3FB8-4D84-ABFD-080D1084AFDC}"/>
              </a:ext>
            </a:extLst>
          </p:cNvPr>
          <p:cNvSpPr>
            <a:spLocks noGrp="1"/>
          </p:cNvSpPr>
          <p:nvPr>
            <p:ph type="body" sz="quarter" idx="10"/>
          </p:nvPr>
        </p:nvSpPr>
        <p:spPr>
          <a:xfrm>
            <a:off x="2433638" y="3659459"/>
            <a:ext cx="9607551" cy="701675"/>
          </a:xfrm>
        </p:spPr>
        <p:txBody>
          <a:bodyPr>
            <a:noAutofit/>
          </a:bodyPr>
          <a:lstStyle>
            <a:lvl1pPr>
              <a:defRPr sz="3200"/>
            </a:lvl1pPr>
            <a:lvl2pPr>
              <a:defRPr sz="3200"/>
            </a:lvl2pPr>
            <a:lvl3pPr>
              <a:defRPr sz="3200"/>
            </a:lvl3pPr>
            <a:lvl4pPr>
              <a:defRPr sz="3200"/>
            </a:lvl4pPr>
            <a:lvl5pPr>
              <a:defRPr sz="3200"/>
            </a:lvl5pPr>
          </a:lstStyle>
          <a:p>
            <a:pPr lvl="0"/>
            <a:r>
              <a:rPr lang="en-US" dirty="0"/>
              <a:t>Click to edit Master text styles</a:t>
            </a:r>
          </a:p>
          <a:p>
            <a:pPr lvl="1"/>
            <a:endParaRPr lang="en-US" dirty="0"/>
          </a:p>
        </p:txBody>
      </p:sp>
      <p:pic>
        <p:nvPicPr>
          <p:cNvPr id="7" name="Picture Placeholder 9">
            <a:extLst>
              <a:ext uri="{FF2B5EF4-FFF2-40B4-BE49-F238E27FC236}">
                <a16:creationId xmlns:a16="http://schemas.microsoft.com/office/drawing/2014/main" id="{98407082-D3B2-4320-B7B2-4306C87328E8}"/>
              </a:ext>
              <a:ext uri="{C183D7F6-B498-43B3-948B-1728B52AA6E4}">
                <adec:decorative xmlns:adec="http://schemas.microsoft.com/office/drawing/2017/decorative" val="1"/>
              </a:ext>
            </a:extLst>
          </p:cNvPr>
          <p:cNvPicPr>
            <a:picLocks/>
          </p:cNvPicPr>
          <p:nvPr userDrawn="1"/>
        </p:nvPicPr>
        <p:blipFill rotWithShape="1">
          <a:blip r:embed="rId2" cstate="print">
            <a:extLst>
              <a:ext uri="{28A0092B-C50C-407E-A947-70E740481C1C}">
                <a14:useLocalDpi xmlns:a14="http://schemas.microsoft.com/office/drawing/2010/main" val="0"/>
              </a:ext>
            </a:extLst>
          </a:blip>
          <a:srcRect l="-1242" t="72587" r="-751" b="-2409"/>
          <a:stretch/>
        </p:blipFill>
        <p:spPr>
          <a:xfrm>
            <a:off x="-61361" y="2018995"/>
            <a:ext cx="12161520" cy="219732"/>
          </a:xfrm>
          <a:prstGeom prst="rect">
            <a:avLst/>
          </a:prstGeom>
        </p:spPr>
      </p:pic>
      <p:pic>
        <p:nvPicPr>
          <p:cNvPr id="3" name="Picture 2" descr="Funded by SMHSA (Substance Abuse and Mental Health Services Administration).">
            <a:extLst>
              <a:ext uri="{FF2B5EF4-FFF2-40B4-BE49-F238E27FC236}">
                <a16:creationId xmlns:a16="http://schemas.microsoft.com/office/drawing/2014/main" id="{6CC92126-9580-4832-B59F-0EC749671B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0624" y="5541264"/>
            <a:ext cx="2781417" cy="1045246"/>
          </a:xfrm>
          <a:prstGeom prst="rect">
            <a:avLst/>
          </a:prstGeom>
        </p:spPr>
      </p:pic>
      <p:pic>
        <p:nvPicPr>
          <p:cNvPr id="9" name="Picture Placeholder 7">
            <a:extLst>
              <a:ext uri="{FF2B5EF4-FFF2-40B4-BE49-F238E27FC236}">
                <a16:creationId xmlns:a16="http://schemas.microsoft.com/office/drawing/2014/main" id="{51FCD5A0-900C-4C11-B517-17FED953214B}"/>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4644" b="17084"/>
          <a:stretch/>
        </p:blipFill>
        <p:spPr>
          <a:xfrm>
            <a:off x="8052180" y="5108814"/>
            <a:ext cx="4139820" cy="1884219"/>
          </a:xfrm>
          <a:prstGeom prst="rect">
            <a:avLst/>
          </a:prstGeom>
        </p:spPr>
      </p:pic>
      <p:pic>
        <p:nvPicPr>
          <p:cNvPr id="10" name="Picture 9">
            <a:extLst>
              <a:ext uri="{FF2B5EF4-FFF2-40B4-BE49-F238E27FC236}">
                <a16:creationId xmlns:a16="http://schemas.microsoft.com/office/drawing/2014/main" id="{AC56AD34-007A-4D14-A205-7F4DD85A4765}"/>
              </a:ext>
            </a:extLst>
          </p:cNvPr>
          <p:cNvPicPr>
            <a:picLocks noChangeAspect="1"/>
          </p:cNvPicPr>
          <p:nvPr userDrawn="1"/>
        </p:nvPicPr>
        <p:blipFill>
          <a:blip r:embed="rId5"/>
          <a:stretch>
            <a:fillRect/>
          </a:stretch>
        </p:blipFill>
        <p:spPr>
          <a:xfrm>
            <a:off x="270461" y="110888"/>
            <a:ext cx="6276190" cy="1542857"/>
          </a:xfrm>
          <a:prstGeom prst="rect">
            <a:avLst/>
          </a:prstGeom>
        </p:spPr>
      </p:pic>
    </p:spTree>
    <p:extLst>
      <p:ext uri="{BB962C8B-B14F-4D97-AF65-F5344CB8AC3E}">
        <p14:creationId xmlns:p14="http://schemas.microsoft.com/office/powerpoint/2010/main" val="3193453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2.xml"/><Relationship Id="rId1"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theme" Target="../theme/theme3.xml"/><Relationship Id="rId1" Type="http://schemas.openxmlformats.org/officeDocument/2006/relationships/slideLayout" Target="../slideLayouts/slideLayout57.xml"/><Relationship Id="rId4" Type="http://schemas.openxmlformats.org/officeDocument/2006/relationships/image" Target="../media/image21.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802615"/>
            <a:ext cx="11832336" cy="640080"/>
          </a:xfrm>
          <a:prstGeom prst="rect">
            <a:avLst/>
          </a:prstGeom>
          <a:solidFill>
            <a:srgbClr val="00467F"/>
          </a:solidFill>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92370" y="1574411"/>
            <a:ext cx="11339967" cy="43860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3">
            <a:extLst>
              <a:ext uri="{FF2B5EF4-FFF2-40B4-BE49-F238E27FC236}">
                <a16:creationId xmlns:a16="http://schemas.microsoft.com/office/drawing/2014/main" id="{7092909C-EFAC-4C33-9AC0-3B8524B400CD}"/>
              </a:ext>
            </a:extLst>
          </p:cNvPr>
          <p:cNvSpPr txBox="1">
            <a:spLocks/>
          </p:cNvSpPr>
          <p:nvPr userDrawn="1"/>
        </p:nvSpPr>
        <p:spPr>
          <a:xfrm>
            <a:off x="91441" y="648309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800" b="1" i="0" u="none" strike="noStrike" kern="1200" cap="none" spc="0" normalizeH="0" baseline="0" noProof="0" smtClean="0">
                <a:ln>
                  <a:noFill/>
                </a:ln>
                <a:solidFill>
                  <a:srgbClr val="5B9BD5"/>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1" i="0" u="none" strike="noStrike" kern="1200" cap="none" spc="0" normalizeH="0" baseline="0" noProof="0" dirty="0">
              <a:ln>
                <a:noFill/>
              </a:ln>
              <a:solidFill>
                <a:srgbClr val="5B9BD5"/>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6595492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838"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 id="2147483711" r:id="rId38"/>
    <p:sldLayoutId id="2147483712" r:id="rId39"/>
    <p:sldLayoutId id="2147483713" r:id="rId40"/>
    <p:sldLayoutId id="2147483714" r:id="rId41"/>
    <p:sldLayoutId id="2147483715" r:id="rId42"/>
    <p:sldLayoutId id="2147483716" r:id="rId43"/>
    <p:sldLayoutId id="2147483717" r:id="rId44"/>
    <p:sldLayoutId id="2147483718" r:id="rId45"/>
    <p:sldLayoutId id="2147483719" r:id="rId46"/>
    <p:sldLayoutId id="2147483720" r:id="rId47"/>
    <p:sldLayoutId id="2147483721" r:id="rId48"/>
    <p:sldLayoutId id="2147483722" r:id="rId49"/>
    <p:sldLayoutId id="2147483723" r:id="rId50"/>
    <p:sldLayoutId id="2147483724" r:id="rId51"/>
    <p:sldLayoutId id="2147483725" r:id="rId52"/>
    <p:sldLayoutId id="2147483726" r:id="rId53"/>
    <p:sldLayoutId id="2147483727" r:id="rId54"/>
    <p:sldLayoutId id="2147483728" r:id="rId55"/>
  </p:sldLayoutIdLst>
  <p:hf hdr="0" dt="0"/>
  <p:txStyles>
    <p:titleStyle>
      <a:lvl1pPr algn="l" defTabSz="914377" rtl="0" eaLnBrk="1" latinLnBrk="0" hangingPunct="1">
        <a:spcBef>
          <a:spcPct val="0"/>
        </a:spcBef>
        <a:buNone/>
        <a:defRPr sz="4000" kern="1200">
          <a:solidFill>
            <a:schemeClr val="bg1"/>
          </a:solidFill>
          <a:latin typeface="+mj-lt"/>
          <a:ea typeface="+mj-ea"/>
          <a:cs typeface="+mj-cs"/>
        </a:defRPr>
      </a:lvl1pPr>
    </p:titleStyle>
    <p:bodyStyle>
      <a:lvl1pPr marL="0" indent="0" algn="l" defTabSz="914377" rtl="0" eaLnBrk="1" latinLnBrk="0" hangingPunct="1">
        <a:lnSpc>
          <a:spcPct val="108000"/>
        </a:lnSpc>
        <a:spcBef>
          <a:spcPts val="0"/>
        </a:spcBef>
        <a:spcAft>
          <a:spcPts val="800"/>
        </a:spcAft>
        <a:buClr>
          <a:schemeClr val="tx1">
            <a:lumMod val="75000"/>
            <a:lumOff val="25000"/>
          </a:schemeClr>
        </a:buClr>
        <a:buFontTx/>
        <a:buNone/>
        <a:defRPr sz="1600" kern="1200">
          <a:solidFill>
            <a:schemeClr val="tx1">
              <a:lumMod val="75000"/>
              <a:lumOff val="25000"/>
            </a:schemeClr>
          </a:solidFill>
          <a:latin typeface="+mn-lt"/>
          <a:ea typeface="+mn-ea"/>
          <a:cs typeface="+mn-cs"/>
        </a:defRPr>
      </a:lvl1pPr>
      <a:lvl2pPr marL="0" indent="0" algn="l" defTabSz="914377" rtl="0" eaLnBrk="1" latinLnBrk="0" hangingPunct="1">
        <a:lnSpc>
          <a:spcPct val="108000"/>
        </a:lnSpc>
        <a:spcBef>
          <a:spcPts val="0"/>
        </a:spcBef>
        <a:spcAft>
          <a:spcPts val="800"/>
        </a:spcAft>
        <a:buClr>
          <a:schemeClr val="tx1">
            <a:lumMod val="75000"/>
            <a:lumOff val="25000"/>
          </a:schemeClr>
        </a:buClr>
        <a:buFontTx/>
        <a:buNone/>
        <a:defRPr sz="1600" kern="1200">
          <a:solidFill>
            <a:schemeClr val="tx1">
              <a:lumMod val="75000"/>
              <a:lumOff val="25000"/>
            </a:schemeClr>
          </a:solidFill>
          <a:latin typeface="+mn-lt"/>
          <a:ea typeface="+mn-ea"/>
          <a:cs typeface="+mn-cs"/>
        </a:defRPr>
      </a:lvl2pPr>
      <a:lvl3pPr marL="0" indent="0" algn="l" defTabSz="914377" rtl="0" eaLnBrk="1" latinLnBrk="0" hangingPunct="1">
        <a:lnSpc>
          <a:spcPct val="108000"/>
        </a:lnSpc>
        <a:spcBef>
          <a:spcPts val="0"/>
        </a:spcBef>
        <a:spcAft>
          <a:spcPts val="800"/>
        </a:spcAft>
        <a:buClr>
          <a:schemeClr val="tx1">
            <a:lumMod val="75000"/>
            <a:lumOff val="25000"/>
          </a:schemeClr>
        </a:buClr>
        <a:buFontTx/>
        <a:buNone/>
        <a:defRPr sz="1600" kern="1200">
          <a:solidFill>
            <a:schemeClr val="tx1">
              <a:lumMod val="75000"/>
              <a:lumOff val="25000"/>
            </a:schemeClr>
          </a:solidFill>
          <a:latin typeface="+mn-lt"/>
          <a:ea typeface="+mn-ea"/>
          <a:cs typeface="+mn-cs"/>
        </a:defRPr>
      </a:lvl3pPr>
      <a:lvl4pPr marL="0" indent="0" algn="l" defTabSz="914377" rtl="0" eaLnBrk="1" latinLnBrk="0" hangingPunct="1">
        <a:lnSpc>
          <a:spcPct val="108000"/>
        </a:lnSpc>
        <a:spcBef>
          <a:spcPts val="0"/>
        </a:spcBef>
        <a:spcAft>
          <a:spcPts val="800"/>
        </a:spcAft>
        <a:buClr>
          <a:schemeClr val="tx1">
            <a:lumMod val="75000"/>
            <a:lumOff val="25000"/>
          </a:schemeClr>
        </a:buClr>
        <a:buFontTx/>
        <a:buNone/>
        <a:defRPr sz="1600" kern="1200">
          <a:solidFill>
            <a:schemeClr val="tx1">
              <a:lumMod val="75000"/>
              <a:lumOff val="25000"/>
            </a:schemeClr>
          </a:solidFill>
          <a:latin typeface="+mn-lt"/>
          <a:ea typeface="+mn-ea"/>
          <a:cs typeface="+mn-cs"/>
        </a:defRPr>
      </a:lvl4pPr>
      <a:lvl5pPr marL="0" indent="0" algn="l" defTabSz="914377" rtl="0" eaLnBrk="1" latinLnBrk="0" hangingPunct="1">
        <a:lnSpc>
          <a:spcPct val="108000"/>
        </a:lnSpc>
        <a:spcBef>
          <a:spcPts val="0"/>
        </a:spcBef>
        <a:spcAft>
          <a:spcPts val="800"/>
        </a:spcAft>
        <a:buClr>
          <a:schemeClr val="tx1">
            <a:lumMod val="75000"/>
            <a:lumOff val="25000"/>
          </a:schemeClr>
        </a:buClr>
        <a:buFontTx/>
        <a:buNone/>
        <a:defRPr sz="1600" kern="1200">
          <a:solidFill>
            <a:schemeClr val="tx1">
              <a:lumMod val="75000"/>
              <a:lumOff val="25000"/>
            </a:schemeClr>
          </a:solidFill>
          <a:latin typeface="+mn-lt"/>
          <a:ea typeface="+mn-ea"/>
          <a:cs typeface="+mn-cs"/>
        </a:defRPr>
      </a:lvl5pPr>
      <a:lvl6pPr marL="0" indent="0" algn="l" defTabSz="914377"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6pPr>
      <a:lvl7pPr marL="0" indent="0" algn="l" defTabSz="914377"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7pPr>
      <a:lvl8pPr marL="0" indent="0" algn="l" defTabSz="914377" rtl="0" eaLnBrk="1" latinLnBrk="0" hangingPunct="1">
        <a:lnSpc>
          <a:spcPct val="108000"/>
        </a:lnSpc>
        <a:spcBef>
          <a:spcPts val="0"/>
        </a:spcBef>
        <a:spcAft>
          <a:spcPts val="800"/>
        </a:spcAft>
        <a:buClr>
          <a:schemeClr val="tx1">
            <a:lumMod val="75000"/>
            <a:lumOff val="25000"/>
          </a:schemeClr>
        </a:buClr>
        <a:buFontTx/>
        <a:buNone/>
        <a:defRPr sz="1600" kern="1200" baseline="0">
          <a:solidFill>
            <a:schemeClr val="tx1">
              <a:lumMod val="75000"/>
              <a:lumOff val="25000"/>
            </a:schemeClr>
          </a:solidFill>
          <a:latin typeface="+mn-lt"/>
          <a:ea typeface="+mn-ea"/>
          <a:cs typeface="+mn-cs"/>
        </a:defRPr>
      </a:lvl8pPr>
      <a:lvl9pPr marL="3657509" indent="0" algn="l" defTabSz="914377" rtl="0" eaLnBrk="1" latinLnBrk="0" hangingPunct="1">
        <a:lnSpc>
          <a:spcPct val="90000"/>
        </a:lnSpc>
        <a:spcBef>
          <a:spcPct val="30000"/>
        </a:spcBef>
        <a:buClr>
          <a:schemeClr val="tx1">
            <a:lumMod val="75000"/>
            <a:lumOff val="25000"/>
          </a:schemeClr>
        </a:buClr>
        <a:buFont typeface="Arial" panose="020B0604020202020204" pitchFamily="34" charset="0"/>
        <a:buNone/>
        <a:defRPr sz="1800" kern="1200" baseline="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3"/>
          <a:stretch>
            <a:fillRect/>
          </a:stretch>
        </p:blipFill>
        <p:spPr>
          <a:xfrm rot="5400000" flipV="1">
            <a:off x="-3306807" y="3306809"/>
            <a:ext cx="6858001" cy="244388"/>
          </a:xfrm>
          <a:prstGeom prst="rect">
            <a:avLst/>
          </a:prstGeom>
          <a:ln w="12700">
            <a:miter lim="400000"/>
          </a:ln>
        </p:spPr>
      </p:pic>
      <p:sp>
        <p:nvSpPr>
          <p:cNvPr id="3" name="Title Text"/>
          <p:cNvSpPr txBox="1">
            <a:spLocks noGrp="1"/>
          </p:cNvSpPr>
          <p:nvPr>
            <p:ph type="title"/>
          </p:nvPr>
        </p:nvSpPr>
        <p:spPr>
          <a:xfrm>
            <a:off x="838200" y="365125"/>
            <a:ext cx="10515600" cy="132556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4"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462531" y="6217919"/>
            <a:ext cx="275072" cy="276867"/>
          </a:xfrm>
          <a:prstGeom prst="rect">
            <a:avLst/>
          </a:prstGeom>
          <a:ln w="12700">
            <a:miter lim="400000"/>
          </a:ln>
        </p:spPr>
        <p:txBody>
          <a:bodyPr wrap="none" lIns="45718" tIns="45718" rIns="45718" bIns="45718" anchor="ctr">
            <a:spAutoFit/>
          </a:bodyPr>
          <a:lstStyle>
            <a:lvl1pPr algn="r">
              <a:defRPr sz="1199">
                <a:solidFill>
                  <a:srgbClr val="888888"/>
                </a:solidFill>
              </a:defRPr>
            </a:lvl1pPr>
          </a:lstStyle>
          <a:p>
            <a:pPr defTabSz="914100">
              <a:defRPr/>
            </a:pPr>
            <a:fld id="{86CB4B4D-7CA3-9044-876B-883B54F8677D}" type="slidenum">
              <a:rPr lang="en-US" smtClean="0"/>
              <a:pPr defTabSz="914100">
                <a:defRPr/>
              </a:pPr>
              <a:t>‹#›</a:t>
            </a:fld>
            <a:endParaRPr lang="en-US" dirty="0"/>
          </a:p>
        </p:txBody>
      </p:sp>
    </p:spTree>
    <p:extLst>
      <p:ext uri="{BB962C8B-B14F-4D97-AF65-F5344CB8AC3E}">
        <p14:creationId xmlns:p14="http://schemas.microsoft.com/office/powerpoint/2010/main" val="1483408040"/>
      </p:ext>
    </p:extLst>
  </p:cSld>
  <p:clrMap bg1="lt1" tx1="dk1" bg2="lt2" tx2="dk2" accent1="accent1" accent2="accent2" accent3="accent3" accent4="accent4" accent5="accent5" accent6="accent6" hlink="hlink" folHlink="folHlink"/>
  <p:sldLayoutIdLst>
    <p:sldLayoutId id="2147483836" r:id="rId1"/>
  </p:sldLayoutIdLst>
  <p:transition spd="med"/>
  <p:txStyles>
    <p:titleStyle>
      <a:lvl1pPr marL="0" marR="0" indent="0" algn="l" defTabSz="914100" rtl="0" latinLnBrk="0">
        <a:lnSpc>
          <a:spcPct val="90000"/>
        </a:lnSpc>
        <a:spcBef>
          <a:spcPts val="0"/>
        </a:spcBef>
        <a:spcAft>
          <a:spcPts val="0"/>
        </a:spcAft>
        <a:buClrTx/>
        <a:buSzTx/>
        <a:buFontTx/>
        <a:buNone/>
        <a:tabLst/>
        <a:defRPr sz="4398" b="0" i="0" u="none" strike="noStrike" cap="none" spc="0" baseline="0">
          <a:ln>
            <a:noFill/>
          </a:ln>
          <a:solidFill>
            <a:srgbClr val="000000"/>
          </a:solidFill>
          <a:uFillTx/>
          <a:latin typeface="Arial"/>
          <a:ea typeface="Arial"/>
          <a:cs typeface="Arial"/>
          <a:sym typeface="Arial"/>
        </a:defRPr>
      </a:lvl1pPr>
      <a:lvl2pPr marL="0" marR="0" indent="0" algn="l" defTabSz="914100" rtl="0" latinLnBrk="0">
        <a:lnSpc>
          <a:spcPct val="90000"/>
        </a:lnSpc>
        <a:spcBef>
          <a:spcPts val="0"/>
        </a:spcBef>
        <a:spcAft>
          <a:spcPts val="0"/>
        </a:spcAft>
        <a:buClrTx/>
        <a:buSzTx/>
        <a:buFontTx/>
        <a:buNone/>
        <a:tabLst/>
        <a:defRPr sz="4398" b="0" i="0" u="none" strike="noStrike" cap="none" spc="0" baseline="0">
          <a:ln>
            <a:noFill/>
          </a:ln>
          <a:solidFill>
            <a:srgbClr val="000000"/>
          </a:solidFill>
          <a:uFillTx/>
          <a:latin typeface="Arial"/>
          <a:ea typeface="Arial"/>
          <a:cs typeface="Arial"/>
          <a:sym typeface="Arial"/>
        </a:defRPr>
      </a:lvl2pPr>
      <a:lvl3pPr marL="0" marR="0" indent="0" algn="l" defTabSz="914100" rtl="0" latinLnBrk="0">
        <a:lnSpc>
          <a:spcPct val="90000"/>
        </a:lnSpc>
        <a:spcBef>
          <a:spcPts val="0"/>
        </a:spcBef>
        <a:spcAft>
          <a:spcPts val="0"/>
        </a:spcAft>
        <a:buClrTx/>
        <a:buSzTx/>
        <a:buFontTx/>
        <a:buNone/>
        <a:tabLst/>
        <a:defRPr sz="4398" b="0" i="0" u="none" strike="noStrike" cap="none" spc="0" baseline="0">
          <a:ln>
            <a:noFill/>
          </a:ln>
          <a:solidFill>
            <a:srgbClr val="000000"/>
          </a:solidFill>
          <a:uFillTx/>
          <a:latin typeface="Arial"/>
          <a:ea typeface="Arial"/>
          <a:cs typeface="Arial"/>
          <a:sym typeface="Arial"/>
        </a:defRPr>
      </a:lvl3pPr>
      <a:lvl4pPr marL="0" marR="0" indent="0" algn="l" defTabSz="914100" rtl="0" latinLnBrk="0">
        <a:lnSpc>
          <a:spcPct val="90000"/>
        </a:lnSpc>
        <a:spcBef>
          <a:spcPts val="0"/>
        </a:spcBef>
        <a:spcAft>
          <a:spcPts val="0"/>
        </a:spcAft>
        <a:buClrTx/>
        <a:buSzTx/>
        <a:buFontTx/>
        <a:buNone/>
        <a:tabLst/>
        <a:defRPr sz="4398" b="0" i="0" u="none" strike="noStrike" cap="none" spc="0" baseline="0">
          <a:ln>
            <a:noFill/>
          </a:ln>
          <a:solidFill>
            <a:srgbClr val="000000"/>
          </a:solidFill>
          <a:uFillTx/>
          <a:latin typeface="Arial"/>
          <a:ea typeface="Arial"/>
          <a:cs typeface="Arial"/>
          <a:sym typeface="Arial"/>
        </a:defRPr>
      </a:lvl4pPr>
      <a:lvl5pPr marL="0" marR="0" indent="0" algn="l" defTabSz="914100" rtl="0" latinLnBrk="0">
        <a:lnSpc>
          <a:spcPct val="90000"/>
        </a:lnSpc>
        <a:spcBef>
          <a:spcPts val="0"/>
        </a:spcBef>
        <a:spcAft>
          <a:spcPts val="0"/>
        </a:spcAft>
        <a:buClrTx/>
        <a:buSzTx/>
        <a:buFontTx/>
        <a:buNone/>
        <a:tabLst/>
        <a:defRPr sz="4398" b="0" i="0" u="none" strike="noStrike" cap="none" spc="0" baseline="0">
          <a:ln>
            <a:noFill/>
          </a:ln>
          <a:solidFill>
            <a:srgbClr val="000000"/>
          </a:solidFill>
          <a:uFillTx/>
          <a:latin typeface="Arial"/>
          <a:ea typeface="Arial"/>
          <a:cs typeface="Arial"/>
          <a:sym typeface="Arial"/>
        </a:defRPr>
      </a:lvl5pPr>
      <a:lvl6pPr marL="0" marR="0" indent="0" algn="l" defTabSz="914100" rtl="0" latinLnBrk="0">
        <a:lnSpc>
          <a:spcPct val="90000"/>
        </a:lnSpc>
        <a:spcBef>
          <a:spcPts val="0"/>
        </a:spcBef>
        <a:spcAft>
          <a:spcPts val="0"/>
        </a:spcAft>
        <a:buClrTx/>
        <a:buSzTx/>
        <a:buFontTx/>
        <a:buNone/>
        <a:tabLst/>
        <a:defRPr sz="4398" b="0" i="0" u="none" strike="noStrike" cap="none" spc="0" baseline="0">
          <a:ln>
            <a:noFill/>
          </a:ln>
          <a:solidFill>
            <a:srgbClr val="000000"/>
          </a:solidFill>
          <a:uFillTx/>
          <a:latin typeface="Arial"/>
          <a:ea typeface="Arial"/>
          <a:cs typeface="Arial"/>
          <a:sym typeface="Arial"/>
        </a:defRPr>
      </a:lvl6pPr>
      <a:lvl7pPr marL="0" marR="0" indent="0" algn="l" defTabSz="914100" rtl="0" latinLnBrk="0">
        <a:lnSpc>
          <a:spcPct val="90000"/>
        </a:lnSpc>
        <a:spcBef>
          <a:spcPts val="0"/>
        </a:spcBef>
        <a:spcAft>
          <a:spcPts val="0"/>
        </a:spcAft>
        <a:buClrTx/>
        <a:buSzTx/>
        <a:buFontTx/>
        <a:buNone/>
        <a:tabLst/>
        <a:defRPr sz="4398" b="0" i="0" u="none" strike="noStrike" cap="none" spc="0" baseline="0">
          <a:ln>
            <a:noFill/>
          </a:ln>
          <a:solidFill>
            <a:srgbClr val="000000"/>
          </a:solidFill>
          <a:uFillTx/>
          <a:latin typeface="Arial"/>
          <a:ea typeface="Arial"/>
          <a:cs typeface="Arial"/>
          <a:sym typeface="Arial"/>
        </a:defRPr>
      </a:lvl7pPr>
      <a:lvl8pPr marL="0" marR="0" indent="0" algn="l" defTabSz="914100" rtl="0" latinLnBrk="0">
        <a:lnSpc>
          <a:spcPct val="90000"/>
        </a:lnSpc>
        <a:spcBef>
          <a:spcPts val="0"/>
        </a:spcBef>
        <a:spcAft>
          <a:spcPts val="0"/>
        </a:spcAft>
        <a:buClrTx/>
        <a:buSzTx/>
        <a:buFontTx/>
        <a:buNone/>
        <a:tabLst/>
        <a:defRPr sz="4398" b="0" i="0" u="none" strike="noStrike" cap="none" spc="0" baseline="0">
          <a:ln>
            <a:noFill/>
          </a:ln>
          <a:solidFill>
            <a:srgbClr val="000000"/>
          </a:solidFill>
          <a:uFillTx/>
          <a:latin typeface="Arial"/>
          <a:ea typeface="Arial"/>
          <a:cs typeface="Arial"/>
          <a:sym typeface="Arial"/>
        </a:defRPr>
      </a:lvl8pPr>
      <a:lvl9pPr marL="0" marR="0" indent="0" algn="l" defTabSz="914100" rtl="0" latinLnBrk="0">
        <a:lnSpc>
          <a:spcPct val="90000"/>
        </a:lnSpc>
        <a:spcBef>
          <a:spcPts val="0"/>
        </a:spcBef>
        <a:spcAft>
          <a:spcPts val="0"/>
        </a:spcAft>
        <a:buClrTx/>
        <a:buSzTx/>
        <a:buFontTx/>
        <a:buNone/>
        <a:tabLst/>
        <a:defRPr sz="4398" b="0" i="0" u="none" strike="noStrike" cap="none" spc="0" baseline="0">
          <a:ln>
            <a:noFill/>
          </a:ln>
          <a:solidFill>
            <a:srgbClr val="000000"/>
          </a:solidFill>
          <a:uFillTx/>
          <a:latin typeface="Arial"/>
          <a:ea typeface="Arial"/>
          <a:cs typeface="Arial"/>
          <a:sym typeface="Arial"/>
        </a:defRPr>
      </a:lvl9pPr>
    </p:titleStyle>
    <p:bodyStyle>
      <a:lvl1pPr marL="228525" marR="0" indent="-228525" algn="l" defTabSz="914100" rtl="0" latinLnBrk="0">
        <a:lnSpc>
          <a:spcPct val="90000"/>
        </a:lnSpc>
        <a:spcBef>
          <a:spcPts val="999"/>
        </a:spcBef>
        <a:spcAft>
          <a:spcPts val="0"/>
        </a:spcAft>
        <a:buClrTx/>
        <a:buSzPct val="100000"/>
        <a:buFont typeface="Arial"/>
        <a:buChar char="•"/>
        <a:tabLst/>
        <a:defRPr sz="2799" b="0" i="0" u="none" strike="noStrike" cap="none" spc="0" baseline="0">
          <a:ln>
            <a:noFill/>
          </a:ln>
          <a:solidFill>
            <a:srgbClr val="000000"/>
          </a:solidFill>
          <a:uFillTx/>
          <a:latin typeface="Arial"/>
          <a:ea typeface="Arial"/>
          <a:cs typeface="Arial"/>
          <a:sym typeface="Arial"/>
        </a:defRPr>
      </a:lvl1pPr>
      <a:lvl2pPr marL="723663" marR="0" indent="-266613" algn="l" defTabSz="914100" rtl="0" latinLnBrk="0">
        <a:lnSpc>
          <a:spcPct val="90000"/>
        </a:lnSpc>
        <a:spcBef>
          <a:spcPts val="999"/>
        </a:spcBef>
        <a:spcAft>
          <a:spcPts val="0"/>
        </a:spcAft>
        <a:buClrTx/>
        <a:buSzPct val="100000"/>
        <a:buFont typeface="Arial"/>
        <a:buChar char="•"/>
        <a:tabLst/>
        <a:defRPr sz="2799" b="0" i="0" u="none" strike="noStrike" cap="none" spc="0" baseline="0">
          <a:ln>
            <a:noFill/>
          </a:ln>
          <a:solidFill>
            <a:srgbClr val="000000"/>
          </a:solidFill>
          <a:uFillTx/>
          <a:latin typeface="Arial"/>
          <a:ea typeface="Arial"/>
          <a:cs typeface="Arial"/>
          <a:sym typeface="Arial"/>
        </a:defRPr>
      </a:lvl2pPr>
      <a:lvl3pPr marL="1234034" marR="0" indent="-319933" algn="l" defTabSz="914100" rtl="0" latinLnBrk="0">
        <a:lnSpc>
          <a:spcPct val="90000"/>
        </a:lnSpc>
        <a:spcBef>
          <a:spcPts val="999"/>
        </a:spcBef>
        <a:spcAft>
          <a:spcPts val="0"/>
        </a:spcAft>
        <a:buClrTx/>
        <a:buSzPct val="100000"/>
        <a:buFont typeface="Arial"/>
        <a:buChar char="•"/>
        <a:tabLst/>
        <a:defRPr sz="2799" b="0" i="0" u="none" strike="noStrike" cap="none" spc="0" baseline="0">
          <a:ln>
            <a:noFill/>
          </a:ln>
          <a:solidFill>
            <a:srgbClr val="000000"/>
          </a:solidFill>
          <a:uFillTx/>
          <a:latin typeface="Arial"/>
          <a:ea typeface="Arial"/>
          <a:cs typeface="Arial"/>
          <a:sym typeface="Arial"/>
        </a:defRPr>
      </a:lvl3pPr>
      <a:lvl4pPr marL="1726635" marR="0" indent="-355484" algn="l" defTabSz="914100" rtl="0" latinLnBrk="0">
        <a:lnSpc>
          <a:spcPct val="90000"/>
        </a:lnSpc>
        <a:spcBef>
          <a:spcPts val="999"/>
        </a:spcBef>
        <a:spcAft>
          <a:spcPts val="0"/>
        </a:spcAft>
        <a:buClrTx/>
        <a:buSzPct val="100000"/>
        <a:buFont typeface="Arial"/>
        <a:buChar char="•"/>
        <a:tabLst/>
        <a:defRPr sz="2799" b="0" i="0" u="none" strike="noStrike" cap="none" spc="0" baseline="0">
          <a:ln>
            <a:noFill/>
          </a:ln>
          <a:solidFill>
            <a:srgbClr val="000000"/>
          </a:solidFill>
          <a:uFillTx/>
          <a:latin typeface="Arial"/>
          <a:ea typeface="Arial"/>
          <a:cs typeface="Arial"/>
          <a:sym typeface="Arial"/>
        </a:defRPr>
      </a:lvl4pPr>
      <a:lvl5pPr marL="2183685" marR="0" indent="-355484" algn="l" defTabSz="914100" rtl="0" latinLnBrk="0">
        <a:lnSpc>
          <a:spcPct val="90000"/>
        </a:lnSpc>
        <a:spcBef>
          <a:spcPts val="999"/>
        </a:spcBef>
        <a:spcAft>
          <a:spcPts val="0"/>
        </a:spcAft>
        <a:buClrTx/>
        <a:buSzPct val="100000"/>
        <a:buFont typeface="Arial"/>
        <a:buChar char="•"/>
        <a:tabLst/>
        <a:defRPr sz="2799" b="0" i="0" u="none" strike="noStrike" cap="none" spc="0" baseline="0">
          <a:ln>
            <a:noFill/>
          </a:ln>
          <a:solidFill>
            <a:srgbClr val="000000"/>
          </a:solidFill>
          <a:uFillTx/>
          <a:latin typeface="Arial"/>
          <a:ea typeface="Arial"/>
          <a:cs typeface="Arial"/>
          <a:sym typeface="Arial"/>
        </a:defRPr>
      </a:lvl5pPr>
      <a:lvl6pPr marL="2640735" marR="0" indent="-355484" algn="l" defTabSz="914100" rtl="0" latinLnBrk="0">
        <a:lnSpc>
          <a:spcPct val="90000"/>
        </a:lnSpc>
        <a:spcBef>
          <a:spcPts val="999"/>
        </a:spcBef>
        <a:spcAft>
          <a:spcPts val="0"/>
        </a:spcAft>
        <a:buClrTx/>
        <a:buSzPct val="100000"/>
        <a:buFont typeface="Arial"/>
        <a:buChar char="•"/>
        <a:tabLst/>
        <a:defRPr sz="2799" b="0" i="0" u="none" strike="noStrike" cap="none" spc="0" baseline="0">
          <a:ln>
            <a:noFill/>
          </a:ln>
          <a:solidFill>
            <a:srgbClr val="000000"/>
          </a:solidFill>
          <a:uFillTx/>
          <a:latin typeface="Arial"/>
          <a:ea typeface="Arial"/>
          <a:cs typeface="Arial"/>
          <a:sym typeface="Arial"/>
        </a:defRPr>
      </a:lvl6pPr>
      <a:lvl7pPr marL="3097786" marR="0" indent="-355484" algn="l" defTabSz="914100" rtl="0" latinLnBrk="0">
        <a:lnSpc>
          <a:spcPct val="90000"/>
        </a:lnSpc>
        <a:spcBef>
          <a:spcPts val="999"/>
        </a:spcBef>
        <a:spcAft>
          <a:spcPts val="0"/>
        </a:spcAft>
        <a:buClrTx/>
        <a:buSzPct val="100000"/>
        <a:buFont typeface="Arial"/>
        <a:buChar char="•"/>
        <a:tabLst/>
        <a:defRPr sz="2799" b="0" i="0" u="none" strike="noStrike" cap="none" spc="0" baseline="0">
          <a:ln>
            <a:noFill/>
          </a:ln>
          <a:solidFill>
            <a:srgbClr val="000000"/>
          </a:solidFill>
          <a:uFillTx/>
          <a:latin typeface="Arial"/>
          <a:ea typeface="Arial"/>
          <a:cs typeface="Arial"/>
          <a:sym typeface="Arial"/>
        </a:defRPr>
      </a:lvl7pPr>
      <a:lvl8pPr marL="3554836" marR="0" indent="-355484" algn="l" defTabSz="914100" rtl="0" latinLnBrk="0">
        <a:lnSpc>
          <a:spcPct val="90000"/>
        </a:lnSpc>
        <a:spcBef>
          <a:spcPts val="999"/>
        </a:spcBef>
        <a:spcAft>
          <a:spcPts val="0"/>
        </a:spcAft>
        <a:buClrTx/>
        <a:buSzPct val="100000"/>
        <a:buFont typeface="Arial"/>
        <a:buChar char="•"/>
        <a:tabLst/>
        <a:defRPr sz="2799" b="0" i="0" u="none" strike="noStrike" cap="none" spc="0" baseline="0">
          <a:ln>
            <a:noFill/>
          </a:ln>
          <a:solidFill>
            <a:srgbClr val="000000"/>
          </a:solidFill>
          <a:uFillTx/>
          <a:latin typeface="Arial"/>
          <a:ea typeface="Arial"/>
          <a:cs typeface="Arial"/>
          <a:sym typeface="Arial"/>
        </a:defRPr>
      </a:lvl8pPr>
      <a:lvl9pPr marL="4011886" marR="0" indent="-355484" algn="l" defTabSz="914100" rtl="0" latinLnBrk="0">
        <a:lnSpc>
          <a:spcPct val="90000"/>
        </a:lnSpc>
        <a:spcBef>
          <a:spcPts val="999"/>
        </a:spcBef>
        <a:spcAft>
          <a:spcPts val="0"/>
        </a:spcAft>
        <a:buClrTx/>
        <a:buSzPct val="100000"/>
        <a:buFont typeface="Arial"/>
        <a:buChar char="•"/>
        <a:tabLst/>
        <a:defRPr sz="2799" b="0" i="0" u="none" strike="noStrike" cap="none" spc="0" baseline="0">
          <a:ln>
            <a:noFill/>
          </a:ln>
          <a:solidFill>
            <a:srgbClr val="000000"/>
          </a:solidFill>
          <a:uFillTx/>
          <a:latin typeface="Arial"/>
          <a:ea typeface="Arial"/>
          <a:cs typeface="Arial"/>
          <a:sym typeface="Arial"/>
        </a:defRPr>
      </a:lvl9pPr>
    </p:bodyStyle>
    <p:otherStyle>
      <a:lvl1pPr marL="0" marR="0" indent="0" algn="r" defTabSz="457050" rtl="0" latinLnBrk="0">
        <a:lnSpc>
          <a:spcPct val="100000"/>
        </a:lnSpc>
        <a:spcBef>
          <a:spcPts val="0"/>
        </a:spcBef>
        <a:spcAft>
          <a:spcPts val="0"/>
        </a:spcAft>
        <a:buClrTx/>
        <a:buSzTx/>
        <a:buFontTx/>
        <a:buNone/>
        <a:tabLst/>
        <a:defRPr sz="1199" b="0" i="0" u="none" strike="noStrike" cap="none" spc="0" baseline="0">
          <a:ln>
            <a:noFill/>
          </a:ln>
          <a:solidFill>
            <a:schemeClr val="tx1"/>
          </a:solidFill>
          <a:uFillTx/>
          <a:latin typeface="+mn-lt"/>
          <a:ea typeface="+mn-ea"/>
          <a:cs typeface="+mn-cs"/>
          <a:sym typeface="Calibri"/>
        </a:defRPr>
      </a:lvl1pPr>
      <a:lvl2pPr marL="0" marR="0" indent="0" algn="r" defTabSz="457050" rtl="0" latinLnBrk="0">
        <a:lnSpc>
          <a:spcPct val="100000"/>
        </a:lnSpc>
        <a:spcBef>
          <a:spcPts val="0"/>
        </a:spcBef>
        <a:spcAft>
          <a:spcPts val="0"/>
        </a:spcAft>
        <a:buClrTx/>
        <a:buSzTx/>
        <a:buFontTx/>
        <a:buNone/>
        <a:tabLst/>
        <a:defRPr sz="1199" b="0" i="0" u="none" strike="noStrike" cap="none" spc="0" baseline="0">
          <a:ln>
            <a:noFill/>
          </a:ln>
          <a:solidFill>
            <a:schemeClr val="tx1"/>
          </a:solidFill>
          <a:uFillTx/>
          <a:latin typeface="+mn-lt"/>
          <a:ea typeface="+mn-ea"/>
          <a:cs typeface="+mn-cs"/>
          <a:sym typeface="Calibri"/>
        </a:defRPr>
      </a:lvl2pPr>
      <a:lvl3pPr marL="0" marR="0" indent="0" algn="r" defTabSz="457050" rtl="0" latinLnBrk="0">
        <a:lnSpc>
          <a:spcPct val="100000"/>
        </a:lnSpc>
        <a:spcBef>
          <a:spcPts val="0"/>
        </a:spcBef>
        <a:spcAft>
          <a:spcPts val="0"/>
        </a:spcAft>
        <a:buClrTx/>
        <a:buSzTx/>
        <a:buFontTx/>
        <a:buNone/>
        <a:tabLst/>
        <a:defRPr sz="1199" b="0" i="0" u="none" strike="noStrike" cap="none" spc="0" baseline="0">
          <a:ln>
            <a:noFill/>
          </a:ln>
          <a:solidFill>
            <a:schemeClr val="tx1"/>
          </a:solidFill>
          <a:uFillTx/>
          <a:latin typeface="+mn-lt"/>
          <a:ea typeface="+mn-ea"/>
          <a:cs typeface="+mn-cs"/>
          <a:sym typeface="Calibri"/>
        </a:defRPr>
      </a:lvl3pPr>
      <a:lvl4pPr marL="0" marR="0" indent="0" algn="r" defTabSz="457050" rtl="0" latinLnBrk="0">
        <a:lnSpc>
          <a:spcPct val="100000"/>
        </a:lnSpc>
        <a:spcBef>
          <a:spcPts val="0"/>
        </a:spcBef>
        <a:spcAft>
          <a:spcPts val="0"/>
        </a:spcAft>
        <a:buClrTx/>
        <a:buSzTx/>
        <a:buFontTx/>
        <a:buNone/>
        <a:tabLst/>
        <a:defRPr sz="1199" b="0" i="0" u="none" strike="noStrike" cap="none" spc="0" baseline="0">
          <a:ln>
            <a:noFill/>
          </a:ln>
          <a:solidFill>
            <a:schemeClr val="tx1"/>
          </a:solidFill>
          <a:uFillTx/>
          <a:latin typeface="+mn-lt"/>
          <a:ea typeface="+mn-ea"/>
          <a:cs typeface="+mn-cs"/>
          <a:sym typeface="Calibri"/>
        </a:defRPr>
      </a:lvl4pPr>
      <a:lvl5pPr marL="0" marR="0" indent="0" algn="r" defTabSz="457050" rtl="0" latinLnBrk="0">
        <a:lnSpc>
          <a:spcPct val="100000"/>
        </a:lnSpc>
        <a:spcBef>
          <a:spcPts val="0"/>
        </a:spcBef>
        <a:spcAft>
          <a:spcPts val="0"/>
        </a:spcAft>
        <a:buClrTx/>
        <a:buSzTx/>
        <a:buFontTx/>
        <a:buNone/>
        <a:tabLst/>
        <a:defRPr sz="1199" b="0" i="0" u="none" strike="noStrike" cap="none" spc="0" baseline="0">
          <a:ln>
            <a:noFill/>
          </a:ln>
          <a:solidFill>
            <a:schemeClr val="tx1"/>
          </a:solidFill>
          <a:uFillTx/>
          <a:latin typeface="+mn-lt"/>
          <a:ea typeface="+mn-ea"/>
          <a:cs typeface="+mn-cs"/>
          <a:sym typeface="Calibri"/>
        </a:defRPr>
      </a:lvl5pPr>
      <a:lvl6pPr marL="0" marR="0" indent="0" algn="r" defTabSz="457050" rtl="0" latinLnBrk="0">
        <a:lnSpc>
          <a:spcPct val="100000"/>
        </a:lnSpc>
        <a:spcBef>
          <a:spcPts val="0"/>
        </a:spcBef>
        <a:spcAft>
          <a:spcPts val="0"/>
        </a:spcAft>
        <a:buClrTx/>
        <a:buSzTx/>
        <a:buFontTx/>
        <a:buNone/>
        <a:tabLst/>
        <a:defRPr sz="1199" b="0" i="0" u="none" strike="noStrike" cap="none" spc="0" baseline="0">
          <a:ln>
            <a:noFill/>
          </a:ln>
          <a:solidFill>
            <a:schemeClr val="tx1"/>
          </a:solidFill>
          <a:uFillTx/>
          <a:latin typeface="+mn-lt"/>
          <a:ea typeface="+mn-ea"/>
          <a:cs typeface="+mn-cs"/>
          <a:sym typeface="Calibri"/>
        </a:defRPr>
      </a:lvl6pPr>
      <a:lvl7pPr marL="0" marR="0" indent="0" algn="r" defTabSz="457050" rtl="0" latinLnBrk="0">
        <a:lnSpc>
          <a:spcPct val="100000"/>
        </a:lnSpc>
        <a:spcBef>
          <a:spcPts val="0"/>
        </a:spcBef>
        <a:spcAft>
          <a:spcPts val="0"/>
        </a:spcAft>
        <a:buClrTx/>
        <a:buSzTx/>
        <a:buFontTx/>
        <a:buNone/>
        <a:tabLst/>
        <a:defRPr sz="1199" b="0" i="0" u="none" strike="noStrike" cap="none" spc="0" baseline="0">
          <a:ln>
            <a:noFill/>
          </a:ln>
          <a:solidFill>
            <a:schemeClr val="tx1"/>
          </a:solidFill>
          <a:uFillTx/>
          <a:latin typeface="+mn-lt"/>
          <a:ea typeface="+mn-ea"/>
          <a:cs typeface="+mn-cs"/>
          <a:sym typeface="Calibri"/>
        </a:defRPr>
      </a:lvl7pPr>
      <a:lvl8pPr marL="0" marR="0" indent="0" algn="r" defTabSz="457050" rtl="0" latinLnBrk="0">
        <a:lnSpc>
          <a:spcPct val="100000"/>
        </a:lnSpc>
        <a:spcBef>
          <a:spcPts val="0"/>
        </a:spcBef>
        <a:spcAft>
          <a:spcPts val="0"/>
        </a:spcAft>
        <a:buClrTx/>
        <a:buSzTx/>
        <a:buFontTx/>
        <a:buNone/>
        <a:tabLst/>
        <a:defRPr sz="1199" b="0" i="0" u="none" strike="noStrike" cap="none" spc="0" baseline="0">
          <a:ln>
            <a:noFill/>
          </a:ln>
          <a:solidFill>
            <a:schemeClr val="tx1"/>
          </a:solidFill>
          <a:uFillTx/>
          <a:latin typeface="+mn-lt"/>
          <a:ea typeface="+mn-ea"/>
          <a:cs typeface="+mn-cs"/>
          <a:sym typeface="Calibri"/>
        </a:defRPr>
      </a:lvl8pPr>
      <a:lvl9pPr marL="0" marR="0" indent="0" algn="r" defTabSz="457050" rtl="0" latinLnBrk="0">
        <a:lnSpc>
          <a:spcPct val="100000"/>
        </a:lnSpc>
        <a:spcBef>
          <a:spcPts val="0"/>
        </a:spcBef>
        <a:spcAft>
          <a:spcPts val="0"/>
        </a:spcAft>
        <a:buClrTx/>
        <a:buSzTx/>
        <a:buFontTx/>
        <a:buNone/>
        <a:tabLst/>
        <a:defRPr sz="1199"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18B55-A7A4-43D1-89EE-73C44872BCBA}"/>
              </a:ext>
            </a:extLst>
          </p:cNvPr>
          <p:cNvSpPr>
            <a:spLocks noGrp="1"/>
          </p:cNvSpPr>
          <p:nvPr>
            <p:ph type="title"/>
          </p:nvPr>
        </p:nvSpPr>
        <p:spPr>
          <a:xfrm>
            <a:off x="838200" y="863888"/>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319844D-3BA5-4D00-82CC-63649C7BE072}"/>
              </a:ext>
            </a:extLst>
          </p:cNvPr>
          <p:cNvSpPr>
            <a:spLocks noGrp="1"/>
          </p:cNvSpPr>
          <p:nvPr>
            <p:ph type="body" idx="1"/>
          </p:nvPr>
        </p:nvSpPr>
        <p:spPr>
          <a:xfrm>
            <a:off x="838200" y="2324388"/>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Rectangle 14">
            <a:extLst>
              <a:ext uri="{FF2B5EF4-FFF2-40B4-BE49-F238E27FC236}">
                <a16:creationId xmlns:a16="http://schemas.microsoft.com/office/drawing/2014/main" id="{1B860DDE-BB07-4B52-A0C0-012D9FFAE807}"/>
              </a:ext>
            </a:extLst>
          </p:cNvPr>
          <p:cNvSpPr/>
          <p:nvPr/>
        </p:nvSpPr>
        <p:spPr>
          <a:xfrm>
            <a:off x="8128000" y="-4617"/>
            <a:ext cx="4064000" cy="167659"/>
          </a:xfrm>
          <a:prstGeom prst="rect">
            <a:avLst/>
          </a:prstGeom>
          <a:gradFill flip="none" rotWithShape="1">
            <a:gsLst>
              <a:gs pos="0">
                <a:srgbClr val="F4B233"/>
              </a:gs>
              <a:gs pos="63000">
                <a:srgbClr val="EC752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72B8B3B-1F1C-48A1-9B04-7B6C1B255BB9}"/>
              </a:ext>
            </a:extLst>
          </p:cNvPr>
          <p:cNvSpPr/>
          <p:nvPr/>
        </p:nvSpPr>
        <p:spPr>
          <a:xfrm>
            <a:off x="4064000" y="-4616"/>
            <a:ext cx="4064000" cy="167659"/>
          </a:xfrm>
          <a:prstGeom prst="rect">
            <a:avLst/>
          </a:prstGeom>
          <a:gradFill flip="none" rotWithShape="1">
            <a:gsLst>
              <a:gs pos="0">
                <a:srgbClr val="EC7526"/>
              </a:gs>
              <a:gs pos="63000">
                <a:srgbClr val="AF232E"/>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3387809-9E1E-4BF9-B2E0-F22AD871D8C2}"/>
              </a:ext>
            </a:extLst>
          </p:cNvPr>
          <p:cNvSpPr/>
          <p:nvPr/>
        </p:nvSpPr>
        <p:spPr>
          <a:xfrm>
            <a:off x="0" y="-4618"/>
            <a:ext cx="4064000" cy="167659"/>
          </a:xfrm>
          <a:prstGeom prst="rect">
            <a:avLst/>
          </a:prstGeom>
          <a:gradFill flip="none" rotWithShape="1">
            <a:gsLst>
              <a:gs pos="0">
                <a:srgbClr val="007299"/>
              </a:gs>
              <a:gs pos="63000">
                <a:srgbClr val="007368"/>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7EA20B9-E7E2-4645-B4F1-923980C83DA4}"/>
              </a:ext>
            </a:extLst>
          </p:cNvPr>
          <p:cNvSpPr txBox="1"/>
          <p:nvPr/>
        </p:nvSpPr>
        <p:spPr>
          <a:xfrm>
            <a:off x="10568413" y="280154"/>
            <a:ext cx="1366706" cy="249158"/>
          </a:xfrm>
          <a:prstGeom prst="rect">
            <a:avLst/>
          </a:prstGeom>
          <a:noFill/>
        </p:spPr>
        <p:txBody>
          <a:bodyPr wrap="square" rtlCol="0">
            <a:spAutoFit/>
          </a:bodyPr>
          <a:lstStyle/>
          <a:p>
            <a:pPr algn="ctr"/>
            <a:r>
              <a:rPr lang="en-U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www.MHAnet.com</a:t>
            </a:r>
            <a:endParaRPr lang="en-US" sz="1000" b="1" dirty="0">
              <a:solidFill>
                <a:srgbClr val="EC752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Date Placeholder 3">
            <a:extLst>
              <a:ext uri="{FF2B5EF4-FFF2-40B4-BE49-F238E27FC236}">
                <a16:creationId xmlns:a16="http://schemas.microsoft.com/office/drawing/2014/main" id="{6146C854-AA54-4ED2-A965-0CF1E75D65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0" name="Footer Placeholder 4">
            <a:extLst>
              <a:ext uri="{FF2B5EF4-FFF2-40B4-BE49-F238E27FC236}">
                <a16:creationId xmlns:a16="http://schemas.microsoft.com/office/drawing/2014/main" id="{55F29323-3709-4799-ACA0-C6C83A5BD3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21" name="Slide Number Placeholder 5">
            <a:extLst>
              <a:ext uri="{FF2B5EF4-FFF2-40B4-BE49-F238E27FC236}">
                <a16:creationId xmlns:a16="http://schemas.microsoft.com/office/drawing/2014/main" id="{3D64C2E9-247D-47C1-B3FD-B9F98EE17C83}"/>
              </a:ext>
            </a:extLst>
          </p:cNvPr>
          <p:cNvSpPr>
            <a:spLocks noGrp="1"/>
          </p:cNvSpPr>
          <p:nvPr>
            <p:ph type="sldNum" sz="quarter" idx="4"/>
          </p:nvPr>
        </p:nvSpPr>
        <p:spPr>
          <a:xfrm>
            <a:off x="11387468" y="6356350"/>
            <a:ext cx="494486" cy="365125"/>
          </a:xfrm>
          <a:prstGeom prst="rect">
            <a:avLst/>
          </a:prstGeom>
        </p:spPr>
        <p:txBody>
          <a:bodyPr vert="horz" lIns="91440" tIns="45720" rIns="91440" bIns="45720" rtlCol="0" anchor="ctr"/>
          <a:lstStyle>
            <a:lvl1pPr algn="r">
              <a:defRPr sz="1200">
                <a:solidFill>
                  <a:schemeClr val="tx1"/>
                </a:solidFill>
              </a:defRPr>
            </a:lvl1pPr>
          </a:lstStyle>
          <a:p>
            <a:fld id="{ABC03093-1E0A-48CD-BA77-5C162DE87E38}" type="slidenum">
              <a:rPr lang="en-US" smtClean="0"/>
              <a:pPr/>
              <a:t>‹#›</a:t>
            </a:fld>
            <a:endParaRPr lang="en-US" dirty="0"/>
          </a:p>
        </p:txBody>
      </p:sp>
      <p:pic>
        <p:nvPicPr>
          <p:cNvPr id="22" name="Picture 21" descr="A close up of a sign&#10;&#10;Description automatically generated">
            <a:extLst>
              <a:ext uri="{FF2B5EF4-FFF2-40B4-BE49-F238E27FC236}">
                <a16:creationId xmlns:a16="http://schemas.microsoft.com/office/drawing/2014/main" id="{3795C985-9231-4121-8F5C-5C8CF2BF3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881" y="256404"/>
            <a:ext cx="916862" cy="241214"/>
          </a:xfrm>
          <a:prstGeom prst="rect">
            <a:avLst/>
          </a:prstGeom>
        </p:spPr>
      </p:pic>
      <p:pic>
        <p:nvPicPr>
          <p:cNvPr id="5" name="Picture 4">
            <a:extLst>
              <a:ext uri="{FF2B5EF4-FFF2-40B4-BE49-F238E27FC236}">
                <a16:creationId xmlns:a16="http://schemas.microsoft.com/office/drawing/2014/main" id="{EAC06D14-0AE9-454B-8C94-963D18FA39F3}"/>
              </a:ext>
            </a:extLst>
          </p:cNvPr>
          <p:cNvPicPr>
            <a:picLocks noChangeAspect="1"/>
          </p:cNvPicPr>
          <p:nvPr/>
        </p:nvPicPr>
        <p:blipFill>
          <a:blip r:embed="rId4"/>
          <a:stretch>
            <a:fillRect/>
          </a:stretch>
        </p:blipFill>
        <p:spPr>
          <a:xfrm>
            <a:off x="1173743" y="288899"/>
            <a:ext cx="1792379" cy="231668"/>
          </a:xfrm>
          <a:prstGeom prst="rect">
            <a:avLst/>
          </a:prstGeom>
        </p:spPr>
      </p:pic>
    </p:spTree>
    <p:extLst>
      <p:ext uri="{BB962C8B-B14F-4D97-AF65-F5344CB8AC3E}">
        <p14:creationId xmlns:p14="http://schemas.microsoft.com/office/powerpoint/2010/main" val="515961434"/>
      </p:ext>
    </p:extLst>
  </p:cSld>
  <p:clrMap bg1="lt1" tx1="dk1" bg2="lt2" tx2="dk2" accent1="accent1" accent2="accent2" accent3="accent3" accent4="accent4" accent5="accent5" accent6="accent6" hlink="hlink" folHlink="folHlink"/>
  <p:sldLayoutIdLst>
    <p:sldLayoutId id="2147483682" r:id="rId1"/>
  </p:sldLayoutIdLst>
  <p:hf hdr="0" ftr="0" dt="0"/>
  <p:txStyles>
    <p:titleStyle>
      <a:lvl1pPr algn="l" defTabSz="914400" rtl="0" eaLnBrk="1" latinLnBrk="0" hangingPunct="1">
        <a:lnSpc>
          <a:spcPct val="90000"/>
        </a:lnSpc>
        <a:spcBef>
          <a:spcPct val="0"/>
        </a:spcBef>
        <a:buNone/>
        <a:defRPr sz="4400" kern="1200">
          <a:solidFill>
            <a:srgbClr val="007368"/>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7368"/>
        </a:buClr>
        <a:buSzPct val="75000"/>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75000"/>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SzPct val="75000"/>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lumMod val="50000"/>
            <a:lumOff val="50000"/>
          </a:schemeClr>
        </a:buClr>
        <a:buSzPct val="75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802615"/>
            <a:ext cx="11832336" cy="640080"/>
          </a:xfrm>
          <a:prstGeom prst="rect">
            <a:avLst/>
          </a:prstGeom>
          <a:solidFill>
            <a:srgbClr val="00467F"/>
          </a:solidFill>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92371" y="1574411"/>
            <a:ext cx="11339967" cy="43860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3">
            <a:extLst>
              <a:ext uri="{FF2B5EF4-FFF2-40B4-BE49-F238E27FC236}">
                <a16:creationId xmlns:a16="http://schemas.microsoft.com/office/drawing/2014/main" id="{7092909C-EFAC-4C33-9AC0-3B8524B400CD}"/>
              </a:ext>
            </a:extLst>
          </p:cNvPr>
          <p:cNvSpPr txBox="1">
            <a:spLocks/>
          </p:cNvSpPr>
          <p:nvPr userDrawn="1"/>
        </p:nvSpPr>
        <p:spPr>
          <a:xfrm>
            <a:off x="91442" y="6483100"/>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fld id="{FF75B4CE-5129-41CA-A75E-F2AE589D1F47}" type="slidenum">
              <a:rPr kumimoji="0" lang="en-US" sz="1350" b="1" i="0" u="none" strike="noStrike" kern="1200" cap="none" spc="0" normalizeH="0" baseline="0" noProof="0" smtClean="0">
                <a:ln>
                  <a:noFill/>
                </a:ln>
                <a:solidFill>
                  <a:srgbClr val="5B9BD5"/>
                </a:solidFill>
                <a:effectLst/>
                <a:uLnTx/>
                <a:uFillTx/>
                <a:latin typeface="Arial" panose="020B060402020202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1350" b="1" i="0" u="none" strike="noStrike" kern="1200" cap="none" spc="0" normalizeH="0" baseline="0" noProof="0" dirty="0">
              <a:ln>
                <a:noFill/>
              </a:ln>
              <a:solidFill>
                <a:srgbClr val="5B9BD5"/>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30996207"/>
      </p:ext>
    </p:extLst>
  </p:cSld>
  <p:clrMap bg1="lt1" tx1="dk1" bg2="lt2" tx2="dk2" accent1="accent1" accent2="accent2" accent3="accent3" accent4="accent4" accent5="accent5" accent6="accent6" hlink="hlink" folHlink="folHlink"/>
  <p:sldLayoutIdLst>
    <p:sldLayoutId id="2147483741" r:id="rId1"/>
  </p:sldLayoutIdLst>
  <p:hf hdr="0" dt="0"/>
  <p:txStyles>
    <p:titleStyle>
      <a:lvl1pPr algn="l" defTabSz="685783" rtl="0" eaLnBrk="1" latinLnBrk="0" hangingPunct="1">
        <a:spcBef>
          <a:spcPct val="0"/>
        </a:spcBef>
        <a:buNone/>
        <a:defRPr sz="3000" kern="1200">
          <a:solidFill>
            <a:schemeClr val="bg1"/>
          </a:solidFill>
          <a:latin typeface="+mj-lt"/>
          <a:ea typeface="+mj-ea"/>
          <a:cs typeface="+mj-cs"/>
        </a:defRPr>
      </a:lvl1pPr>
    </p:titleStyle>
    <p:bodyStyle>
      <a:lvl1pPr marL="0" indent="0" algn="l" defTabSz="685783" rtl="0" eaLnBrk="1" latinLnBrk="0" hangingPunct="1">
        <a:lnSpc>
          <a:spcPct val="108000"/>
        </a:lnSpc>
        <a:spcBef>
          <a:spcPts val="0"/>
        </a:spcBef>
        <a:spcAft>
          <a:spcPts val="600"/>
        </a:spcAft>
        <a:buClr>
          <a:schemeClr val="tx1">
            <a:lumMod val="75000"/>
            <a:lumOff val="25000"/>
          </a:schemeClr>
        </a:buClr>
        <a:buFontTx/>
        <a:buNone/>
        <a:defRPr sz="1200" kern="1200">
          <a:solidFill>
            <a:schemeClr val="tx1">
              <a:lumMod val="75000"/>
              <a:lumOff val="25000"/>
            </a:schemeClr>
          </a:solidFill>
          <a:latin typeface="+mn-lt"/>
          <a:ea typeface="+mn-ea"/>
          <a:cs typeface="+mn-cs"/>
        </a:defRPr>
      </a:lvl1pPr>
      <a:lvl2pPr marL="0" indent="0" algn="l" defTabSz="685783" rtl="0" eaLnBrk="1" latinLnBrk="0" hangingPunct="1">
        <a:lnSpc>
          <a:spcPct val="108000"/>
        </a:lnSpc>
        <a:spcBef>
          <a:spcPts val="0"/>
        </a:spcBef>
        <a:spcAft>
          <a:spcPts val="600"/>
        </a:spcAft>
        <a:buClr>
          <a:schemeClr val="tx1">
            <a:lumMod val="75000"/>
            <a:lumOff val="25000"/>
          </a:schemeClr>
        </a:buClr>
        <a:buFontTx/>
        <a:buNone/>
        <a:defRPr sz="1200" kern="1200">
          <a:solidFill>
            <a:schemeClr val="tx1">
              <a:lumMod val="75000"/>
              <a:lumOff val="25000"/>
            </a:schemeClr>
          </a:solidFill>
          <a:latin typeface="+mn-lt"/>
          <a:ea typeface="+mn-ea"/>
          <a:cs typeface="+mn-cs"/>
        </a:defRPr>
      </a:lvl2pPr>
      <a:lvl3pPr marL="0" indent="0" algn="l" defTabSz="685783" rtl="0" eaLnBrk="1" latinLnBrk="0" hangingPunct="1">
        <a:lnSpc>
          <a:spcPct val="108000"/>
        </a:lnSpc>
        <a:spcBef>
          <a:spcPts val="0"/>
        </a:spcBef>
        <a:spcAft>
          <a:spcPts val="600"/>
        </a:spcAft>
        <a:buClr>
          <a:schemeClr val="tx1">
            <a:lumMod val="75000"/>
            <a:lumOff val="25000"/>
          </a:schemeClr>
        </a:buClr>
        <a:buFontTx/>
        <a:buNone/>
        <a:defRPr sz="1200" kern="1200">
          <a:solidFill>
            <a:schemeClr val="tx1">
              <a:lumMod val="75000"/>
              <a:lumOff val="25000"/>
            </a:schemeClr>
          </a:solidFill>
          <a:latin typeface="+mn-lt"/>
          <a:ea typeface="+mn-ea"/>
          <a:cs typeface="+mn-cs"/>
        </a:defRPr>
      </a:lvl3pPr>
      <a:lvl4pPr marL="0" indent="0" algn="l" defTabSz="685783" rtl="0" eaLnBrk="1" latinLnBrk="0" hangingPunct="1">
        <a:lnSpc>
          <a:spcPct val="108000"/>
        </a:lnSpc>
        <a:spcBef>
          <a:spcPts val="0"/>
        </a:spcBef>
        <a:spcAft>
          <a:spcPts val="600"/>
        </a:spcAft>
        <a:buClr>
          <a:schemeClr val="tx1">
            <a:lumMod val="75000"/>
            <a:lumOff val="25000"/>
          </a:schemeClr>
        </a:buClr>
        <a:buFontTx/>
        <a:buNone/>
        <a:defRPr sz="1200" kern="1200">
          <a:solidFill>
            <a:schemeClr val="tx1">
              <a:lumMod val="75000"/>
              <a:lumOff val="25000"/>
            </a:schemeClr>
          </a:solidFill>
          <a:latin typeface="+mn-lt"/>
          <a:ea typeface="+mn-ea"/>
          <a:cs typeface="+mn-cs"/>
        </a:defRPr>
      </a:lvl4pPr>
      <a:lvl5pPr marL="0" indent="0" algn="l" defTabSz="685783" rtl="0" eaLnBrk="1" latinLnBrk="0" hangingPunct="1">
        <a:lnSpc>
          <a:spcPct val="108000"/>
        </a:lnSpc>
        <a:spcBef>
          <a:spcPts val="0"/>
        </a:spcBef>
        <a:spcAft>
          <a:spcPts val="600"/>
        </a:spcAft>
        <a:buClr>
          <a:schemeClr val="tx1">
            <a:lumMod val="75000"/>
            <a:lumOff val="25000"/>
          </a:schemeClr>
        </a:buClr>
        <a:buFontTx/>
        <a:buNone/>
        <a:defRPr sz="1200" kern="1200">
          <a:solidFill>
            <a:schemeClr val="tx1">
              <a:lumMod val="75000"/>
              <a:lumOff val="25000"/>
            </a:schemeClr>
          </a:solidFill>
          <a:latin typeface="+mn-lt"/>
          <a:ea typeface="+mn-ea"/>
          <a:cs typeface="+mn-cs"/>
        </a:defRPr>
      </a:lvl5pPr>
      <a:lvl6pPr marL="0" indent="0" algn="l" defTabSz="685783" rtl="0" eaLnBrk="1" latinLnBrk="0" hangingPunct="1">
        <a:lnSpc>
          <a:spcPct val="108000"/>
        </a:lnSpc>
        <a:spcBef>
          <a:spcPts val="0"/>
        </a:spcBef>
        <a:spcAft>
          <a:spcPts val="600"/>
        </a:spcAft>
        <a:buClr>
          <a:schemeClr val="tx1">
            <a:lumMod val="75000"/>
            <a:lumOff val="25000"/>
          </a:schemeClr>
        </a:buClr>
        <a:buFontTx/>
        <a:buNone/>
        <a:defRPr sz="1200" kern="1200" baseline="0">
          <a:solidFill>
            <a:schemeClr val="tx1">
              <a:lumMod val="75000"/>
              <a:lumOff val="25000"/>
            </a:schemeClr>
          </a:solidFill>
          <a:latin typeface="+mn-lt"/>
          <a:ea typeface="+mn-ea"/>
          <a:cs typeface="+mn-cs"/>
        </a:defRPr>
      </a:lvl6pPr>
      <a:lvl7pPr marL="0" indent="0" algn="l" defTabSz="685783" rtl="0" eaLnBrk="1" latinLnBrk="0" hangingPunct="1">
        <a:lnSpc>
          <a:spcPct val="108000"/>
        </a:lnSpc>
        <a:spcBef>
          <a:spcPts val="0"/>
        </a:spcBef>
        <a:spcAft>
          <a:spcPts val="600"/>
        </a:spcAft>
        <a:buClr>
          <a:schemeClr val="tx1">
            <a:lumMod val="75000"/>
            <a:lumOff val="25000"/>
          </a:schemeClr>
        </a:buClr>
        <a:buFontTx/>
        <a:buNone/>
        <a:defRPr sz="1200" kern="1200" baseline="0">
          <a:solidFill>
            <a:schemeClr val="tx1">
              <a:lumMod val="75000"/>
              <a:lumOff val="25000"/>
            </a:schemeClr>
          </a:solidFill>
          <a:latin typeface="+mn-lt"/>
          <a:ea typeface="+mn-ea"/>
          <a:cs typeface="+mn-cs"/>
        </a:defRPr>
      </a:lvl7pPr>
      <a:lvl8pPr marL="0" indent="0" algn="l" defTabSz="685783" rtl="0" eaLnBrk="1" latinLnBrk="0" hangingPunct="1">
        <a:lnSpc>
          <a:spcPct val="108000"/>
        </a:lnSpc>
        <a:spcBef>
          <a:spcPts val="0"/>
        </a:spcBef>
        <a:spcAft>
          <a:spcPts val="600"/>
        </a:spcAft>
        <a:buClr>
          <a:schemeClr val="tx1">
            <a:lumMod val="75000"/>
            <a:lumOff val="25000"/>
          </a:schemeClr>
        </a:buClr>
        <a:buFontTx/>
        <a:buNone/>
        <a:defRPr sz="1200" kern="1200" baseline="0">
          <a:solidFill>
            <a:schemeClr val="tx1">
              <a:lumMod val="75000"/>
              <a:lumOff val="25000"/>
            </a:schemeClr>
          </a:solidFill>
          <a:latin typeface="+mn-lt"/>
          <a:ea typeface="+mn-ea"/>
          <a:cs typeface="+mn-cs"/>
        </a:defRPr>
      </a:lvl8pPr>
      <a:lvl9pPr marL="2743132" indent="0" algn="l" defTabSz="685783" rtl="0" eaLnBrk="1" latinLnBrk="0" hangingPunct="1">
        <a:lnSpc>
          <a:spcPct val="90000"/>
        </a:lnSpc>
        <a:spcBef>
          <a:spcPct val="30000"/>
        </a:spcBef>
        <a:buClr>
          <a:schemeClr val="tx1">
            <a:lumMod val="75000"/>
            <a:lumOff val="25000"/>
          </a:schemeClr>
        </a:buClr>
        <a:buFont typeface="Arial" panose="020B0604020202020204" pitchFamily="34" charset="0"/>
        <a:buNone/>
        <a:defRPr sz="1350" kern="1200" baseline="0">
          <a:solidFill>
            <a:schemeClr val="tx1">
              <a:lumMod val="75000"/>
              <a:lumOff val="25000"/>
            </a:schemeClr>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hyperlink" Target="http://www.attcnetwork.org/midamerica"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hyperlink" Target="https://web.mhanet.com/maternal-child-health/" TargetMode="Externa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24.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comments" Target="../comments/commen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youtube.com/watch?v=JH7zq0_VA9U" TargetMode="External"/><Relationship Id="rId5" Type="http://schemas.openxmlformats.org/officeDocument/2006/relationships/image" Target="../media/image45.png"/><Relationship Id="rId4"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56.xml"/><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6.xml"/><Relationship Id="rId1" Type="http://schemas.openxmlformats.org/officeDocument/2006/relationships/slideLayout" Target="../slideLayouts/slideLayout5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hyperlink" Target="https://www.nimh.nih.gov/health/topics/substance-use-and-mental-health/index.shtml" TargetMode="External"/><Relationship Id="rId2" Type="http://schemas.openxmlformats.org/officeDocument/2006/relationships/notesSlide" Target="../notesSlides/notesSlide48.xml"/><Relationship Id="rId1" Type="http://schemas.openxmlformats.org/officeDocument/2006/relationships/slideLayout" Target="../slideLayouts/slideLayout53.xml"/><Relationship Id="rId4" Type="http://schemas.openxmlformats.org/officeDocument/2006/relationships/hyperlink" Target="http://open.lib.umn.edu/intropsyc/chapter/3-2-our-brains-control-our-thoughts-feelings-and-behavior/"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results?search_query=what+is+addiction" TargetMode="External"/><Relationship Id="rId2" Type="http://schemas.openxmlformats.org/officeDocument/2006/relationships/notesSlide" Target="../notesSlides/notesSlide49.xml"/><Relationship Id="rId1" Type="http://schemas.openxmlformats.org/officeDocument/2006/relationships/slideLayout" Target="../slideLayouts/slideLayout53.xml"/><Relationship Id="rId4" Type="http://schemas.openxmlformats.org/officeDocument/2006/relationships/hyperlink" Target="https://www.hazeldenbettyford.org/articles/post-acute-withdrawal-syndrome"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53.xml"/><Relationship Id="rId4" Type="http://schemas.openxmlformats.org/officeDocument/2006/relationships/hyperlink" Target="https://ttc-gpra.org/P?s=522391"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F2F1-BA94-AF44-87D4-818888B92E24}"/>
              </a:ext>
            </a:extLst>
          </p:cNvPr>
          <p:cNvSpPr>
            <a:spLocks noGrp="1"/>
          </p:cNvSpPr>
          <p:nvPr>
            <p:ph type="title"/>
          </p:nvPr>
        </p:nvSpPr>
        <p:spPr/>
        <p:txBody>
          <a:bodyPr>
            <a:noAutofit/>
          </a:bodyPr>
          <a:lstStyle/>
          <a:p>
            <a:r>
              <a:rPr lang="en-US" sz="4000" dirty="0"/>
              <a:t>The Brain, Substance Use Disorders and Parenting: A Health Care Professional’s Guide</a:t>
            </a:r>
          </a:p>
        </p:txBody>
      </p:sp>
      <p:sp>
        <p:nvSpPr>
          <p:cNvPr id="3" name="Subtitle 2">
            <a:extLst>
              <a:ext uri="{FF2B5EF4-FFF2-40B4-BE49-F238E27FC236}">
                <a16:creationId xmlns:a16="http://schemas.microsoft.com/office/drawing/2014/main" id="{9311C730-A09C-6043-8EF0-8CBEA40A9119}"/>
              </a:ext>
            </a:extLst>
          </p:cNvPr>
          <p:cNvSpPr>
            <a:spLocks noGrp="1"/>
          </p:cNvSpPr>
          <p:nvPr>
            <p:ph type="body" sz="quarter" idx="10"/>
          </p:nvPr>
        </p:nvSpPr>
        <p:spPr/>
        <p:txBody>
          <a:bodyPr/>
          <a:lstStyle/>
          <a:p>
            <a:pPr algn="r"/>
            <a:r>
              <a:rPr lang="en-US" sz="2400" dirty="0"/>
              <a:t>Presented by</a:t>
            </a:r>
          </a:p>
          <a:p>
            <a:pPr algn="r"/>
            <a:r>
              <a:rPr lang="en-US" sz="2400" dirty="0"/>
              <a:t>Sharon A. Hesseltine, BSW</a:t>
            </a:r>
          </a:p>
          <a:p>
            <a:pPr algn="r"/>
            <a:r>
              <a:rPr lang="en-US" sz="2400" dirty="0"/>
              <a:t>Intentional Beginnings/Intentional Development</a:t>
            </a:r>
          </a:p>
        </p:txBody>
      </p:sp>
      <p:pic>
        <p:nvPicPr>
          <p:cNvPr id="5" name="Picture 4" descr="Missouri Hospital Association Logo&#10;">
            <a:extLst>
              <a:ext uri="{FF2B5EF4-FFF2-40B4-BE49-F238E27FC236}">
                <a16:creationId xmlns:a16="http://schemas.microsoft.com/office/drawing/2014/main" id="{56274F83-40EF-4F56-93F7-75FF15C36629}"/>
              </a:ext>
            </a:extLst>
          </p:cNvPr>
          <p:cNvPicPr>
            <a:picLocks noChangeAspect="1"/>
          </p:cNvPicPr>
          <p:nvPr/>
        </p:nvPicPr>
        <p:blipFill>
          <a:blip r:embed="rId3"/>
          <a:stretch>
            <a:fillRect/>
          </a:stretch>
        </p:blipFill>
        <p:spPr>
          <a:xfrm>
            <a:off x="8706679" y="573474"/>
            <a:ext cx="3230040" cy="1121285"/>
          </a:xfrm>
          <a:prstGeom prst="rect">
            <a:avLst/>
          </a:prstGeom>
        </p:spPr>
      </p:pic>
    </p:spTree>
    <p:extLst>
      <p:ext uri="{BB962C8B-B14F-4D97-AF65-F5344CB8AC3E}">
        <p14:creationId xmlns:p14="http://schemas.microsoft.com/office/powerpoint/2010/main" val="1487993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108108"/>
            <a:ext cx="12257532" cy="689608"/>
          </a:xfrm>
          <a:prstGeom prst="rect">
            <a:avLst/>
          </a:prstGeom>
        </p:spPr>
        <p:txBody>
          <a:bodyPr vert="horz" wrap="square" lIns="0" tIns="12696" rIns="0" bIns="0" rtlCol="0">
            <a:spAutoFit/>
          </a:bodyPr>
          <a:lstStyle/>
          <a:p>
            <a:pPr marL="12696">
              <a:spcBef>
                <a:spcPts val="100"/>
              </a:spcBef>
            </a:pPr>
            <a:r>
              <a:rPr lang="en-US" sz="4398" b="1" dirty="0">
                <a:cs typeface="Century Gothic"/>
              </a:rPr>
              <a:t>Other CEs</a:t>
            </a:r>
            <a:endParaRPr sz="4398" dirty="0">
              <a:cs typeface="Century Gothic"/>
            </a:endParaRPr>
          </a:p>
        </p:txBody>
      </p:sp>
      <p:sp>
        <p:nvSpPr>
          <p:cNvPr id="3" name="Content Placeholder 2">
            <a:extLst>
              <a:ext uri="{FF2B5EF4-FFF2-40B4-BE49-F238E27FC236}">
                <a16:creationId xmlns:a16="http://schemas.microsoft.com/office/drawing/2014/main" id="{A54061FC-5296-4732-B3A6-1709C9B9F5FF}"/>
              </a:ext>
            </a:extLst>
          </p:cNvPr>
          <p:cNvSpPr>
            <a:spLocks noGrp="1"/>
          </p:cNvSpPr>
          <p:nvPr>
            <p:ph sz="quarter" idx="13"/>
          </p:nvPr>
        </p:nvSpPr>
        <p:spPr>
          <a:xfrm>
            <a:off x="718221" y="1110659"/>
            <a:ext cx="10974245" cy="4389120"/>
          </a:xfrm>
        </p:spPr>
        <p:txBody>
          <a:bodyPr>
            <a:normAutofit/>
          </a:bodyPr>
          <a:lstStyle/>
          <a:p>
            <a:pPr marL="285656" indent="-285656" defTabSz="914100">
              <a:lnSpc>
                <a:spcPct val="125000"/>
              </a:lnSpc>
              <a:buFont typeface="Arial" panose="020B0604020202020204" pitchFamily="34" charset="0"/>
              <a:buChar char="•"/>
            </a:pPr>
            <a:r>
              <a:rPr lang="en-US" sz="3000" dirty="0">
                <a:solidFill>
                  <a:prstClr val="black"/>
                </a:solidFill>
                <a:latin typeface="+mj-lt"/>
              </a:rPr>
              <a:t>Iowa Board of Certification</a:t>
            </a:r>
          </a:p>
          <a:p>
            <a:pPr marL="285656" indent="-285656" defTabSz="914100">
              <a:lnSpc>
                <a:spcPct val="125000"/>
              </a:lnSpc>
              <a:buFont typeface="Arial" panose="020B0604020202020204" pitchFamily="34" charset="0"/>
              <a:buChar char="•"/>
            </a:pPr>
            <a:r>
              <a:rPr lang="en-US" sz="3000" dirty="0">
                <a:solidFill>
                  <a:prstClr val="black"/>
                </a:solidFill>
                <a:latin typeface="+mj-lt"/>
              </a:rPr>
              <a:t>Missouri Credentialing Board</a:t>
            </a:r>
          </a:p>
          <a:p>
            <a:pPr marL="285656" indent="-285656" defTabSz="914100">
              <a:lnSpc>
                <a:spcPct val="125000"/>
              </a:lnSpc>
              <a:buFont typeface="Arial" panose="020B0604020202020204" pitchFamily="34" charset="0"/>
              <a:buChar char="•"/>
            </a:pPr>
            <a:r>
              <a:rPr lang="en-US" sz="3000" dirty="0">
                <a:solidFill>
                  <a:prstClr val="black"/>
                </a:solidFill>
                <a:latin typeface="+mj-lt"/>
              </a:rPr>
              <a:t>Kansas Behavioral Sciences Regulatory Board</a:t>
            </a:r>
          </a:p>
          <a:p>
            <a:pPr marL="285656" indent="-285656" defTabSz="914100">
              <a:lnSpc>
                <a:spcPct val="125000"/>
              </a:lnSpc>
              <a:buFont typeface="Arial" panose="020B0604020202020204" pitchFamily="34" charset="0"/>
              <a:buChar char="•"/>
            </a:pPr>
            <a:r>
              <a:rPr lang="en-US" sz="3000" dirty="0">
                <a:solidFill>
                  <a:prstClr val="black"/>
                </a:solidFill>
                <a:latin typeface="+mj-lt"/>
              </a:rPr>
              <a:t>Nebraska (deemed alcohol and drug specific – accepted for continuing education for licenses alcohol and drug counselors in NE)</a:t>
            </a:r>
          </a:p>
          <a:p>
            <a:endParaRPr lang="en-US" dirty="0"/>
          </a:p>
        </p:txBody>
      </p:sp>
    </p:spTree>
    <p:extLst>
      <p:ext uri="{BB962C8B-B14F-4D97-AF65-F5344CB8AC3E}">
        <p14:creationId xmlns:p14="http://schemas.microsoft.com/office/powerpoint/2010/main" val="2402914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4398" b="1" dirty="0"/>
              <a:t>Housekeeping Items</a:t>
            </a:r>
          </a:p>
        </p:txBody>
      </p:sp>
      <p:sp>
        <p:nvSpPr>
          <p:cNvPr id="3" name="Content Placeholder 2">
            <a:extLst>
              <a:ext uri="{FF2B5EF4-FFF2-40B4-BE49-F238E27FC236}">
                <a16:creationId xmlns:a16="http://schemas.microsoft.com/office/drawing/2014/main" id="{D8097FC8-647A-4AA6-9BBC-406D6D9F6206}"/>
              </a:ext>
            </a:extLst>
          </p:cNvPr>
          <p:cNvSpPr>
            <a:spLocks noGrp="1"/>
          </p:cNvSpPr>
          <p:nvPr>
            <p:ph sz="quarter" idx="13"/>
          </p:nvPr>
        </p:nvSpPr>
        <p:spPr>
          <a:xfrm>
            <a:off x="457200" y="1234440"/>
            <a:ext cx="10491278" cy="4583036"/>
          </a:xfrm>
        </p:spPr>
        <p:txBody>
          <a:bodyPr>
            <a:normAutofit/>
          </a:bodyPr>
          <a:lstStyle/>
          <a:p>
            <a:pPr marL="342787" indent="-342787" defTabSz="669524">
              <a:buClr>
                <a:prstClr val="black"/>
              </a:buClr>
              <a:buFont typeface="Arial"/>
              <a:buChar char="•"/>
            </a:pPr>
            <a:r>
              <a:rPr lang="en-US" sz="2800" dirty="0">
                <a:latin typeface="+mj-lt"/>
              </a:rPr>
              <a:t>Slides for today’s session are available:</a:t>
            </a:r>
          </a:p>
          <a:p>
            <a:pPr lvl="6" defTabSz="669524">
              <a:buClr>
                <a:prstClr val="black"/>
              </a:buClr>
            </a:pPr>
            <a:r>
              <a:rPr lang="en-US" sz="2800" dirty="0">
                <a:latin typeface="+mj-lt"/>
              </a:rPr>
              <a:t>		Mid-America ATTC </a:t>
            </a:r>
            <a:r>
              <a:rPr lang="en-US" sz="2800" dirty="0">
                <a:latin typeface="+mj-lt"/>
                <a:hlinkClick r:id="rId3"/>
              </a:rPr>
              <a:t>www.attcnetwork.org/midamerica</a:t>
            </a:r>
            <a:endParaRPr lang="en-US" sz="2800" dirty="0">
              <a:latin typeface="+mj-lt"/>
            </a:endParaRPr>
          </a:p>
          <a:p>
            <a:pPr lvl="2" defTabSz="669524">
              <a:buClr>
                <a:prstClr val="black"/>
              </a:buClr>
            </a:pPr>
            <a:r>
              <a:rPr lang="en-US" sz="2800" dirty="0">
                <a:latin typeface="+mj-lt"/>
              </a:rPr>
              <a:t>		Missouri Hospital Association </a:t>
            </a:r>
            <a:r>
              <a:rPr lang="en-US" sz="2800" dirty="0">
                <a:hlinkClick r:id="rId4"/>
              </a:rPr>
              <a:t>Maternal-Child Health -</a:t>
            </a:r>
            <a:r>
              <a:rPr lang="en-US" sz="2800" dirty="0"/>
              <a:t> 			</a:t>
            </a:r>
            <a:r>
              <a:rPr lang="en-US" sz="2800" dirty="0">
                <a:hlinkClick r:id="rId4"/>
              </a:rPr>
              <a:t>MHA (mhanet.com)</a:t>
            </a:r>
            <a:endParaRPr lang="en-US" sz="2800" dirty="0"/>
          </a:p>
          <a:p>
            <a:pPr marL="342787" lvl="2" indent="-342787" defTabSz="669524">
              <a:buClr>
                <a:prstClr val="black"/>
              </a:buClr>
              <a:buFont typeface="Arial"/>
              <a:buChar char="•"/>
            </a:pPr>
            <a:r>
              <a:rPr lang="en-US" sz="2800" dirty="0">
                <a:latin typeface="+mj-lt"/>
              </a:rPr>
              <a:t>Participant Manual coming soon!</a:t>
            </a:r>
          </a:p>
          <a:p>
            <a:pPr marL="342787" lvl="3" indent="-342787" defTabSz="669524">
              <a:buClr>
                <a:prstClr val="black"/>
              </a:buClr>
              <a:buFont typeface="Arial"/>
              <a:buChar char="•"/>
            </a:pPr>
            <a:r>
              <a:rPr lang="en-US" sz="2800" dirty="0">
                <a:latin typeface="+mj-lt"/>
              </a:rPr>
              <a:t>We will provide a FAQ at the end of the series</a:t>
            </a:r>
          </a:p>
          <a:p>
            <a:pPr marL="342787" lvl="3" indent="-342787" defTabSz="669524">
              <a:buClr>
                <a:prstClr val="black"/>
              </a:buClr>
              <a:buFont typeface="Arial"/>
              <a:buChar char="•"/>
            </a:pPr>
            <a:r>
              <a:rPr lang="en-US" sz="2800" dirty="0">
                <a:latin typeface="+mj-lt"/>
              </a:rPr>
              <a:t>Please ask questions in the chat</a:t>
            </a:r>
          </a:p>
          <a:p>
            <a:pPr marL="342787" lvl="3" indent="-342787" defTabSz="669524">
              <a:buClr>
                <a:prstClr val="black"/>
              </a:buClr>
              <a:buFont typeface="Arial"/>
              <a:buChar char="•"/>
            </a:pPr>
            <a:r>
              <a:rPr lang="en-US" sz="2800" dirty="0">
                <a:latin typeface="+mj-lt"/>
              </a:rPr>
              <a:t>Please keep stay on mute and turn on your cameras</a:t>
            </a:r>
          </a:p>
          <a:p>
            <a:pPr marL="342787" lvl="3" indent="-342787" defTabSz="669524">
              <a:buClr>
                <a:prstClr val="black"/>
              </a:buClr>
              <a:buFont typeface="Arial"/>
              <a:buChar char="•"/>
            </a:pPr>
            <a:endParaRPr lang="en-US" sz="2800" dirty="0">
              <a:latin typeface="+mj-lt"/>
            </a:endParaRPr>
          </a:p>
          <a:p>
            <a:pPr lvl="3" defTabSz="669524">
              <a:buClr>
                <a:prstClr val="black"/>
              </a:buClr>
            </a:pPr>
            <a:endParaRPr lang="en-US" sz="2800" dirty="0">
              <a:latin typeface="+mj-lt"/>
            </a:endParaRPr>
          </a:p>
        </p:txBody>
      </p:sp>
    </p:spTree>
    <p:extLst>
      <p:ext uri="{BB962C8B-B14F-4D97-AF65-F5344CB8AC3E}">
        <p14:creationId xmlns:p14="http://schemas.microsoft.com/office/powerpoint/2010/main" val="69188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04C3BF-63E2-4743-BC10-80FF857E40C4}"/>
              </a:ext>
            </a:extLst>
          </p:cNvPr>
          <p:cNvSpPr>
            <a:spLocks noGrp="1"/>
          </p:cNvSpPr>
          <p:nvPr>
            <p:ph type="title"/>
          </p:nvPr>
        </p:nvSpPr>
        <p:spPr>
          <a:xfrm>
            <a:off x="841173" y="27998"/>
            <a:ext cx="11416360" cy="1050997"/>
          </a:xfrm>
        </p:spPr>
        <p:txBody>
          <a:bodyPr anchor="ctr">
            <a:normAutofit/>
          </a:bodyPr>
          <a:lstStyle/>
          <a:p>
            <a:pPr algn="l"/>
            <a:r>
              <a:rPr lang="en-US" b="1" dirty="0">
                <a:solidFill>
                  <a:schemeClr val="accent6">
                    <a:lumMod val="50000"/>
                  </a:schemeClr>
                </a:solidFill>
              </a:rPr>
              <a:t>Today’s Learning Objectives</a:t>
            </a:r>
          </a:p>
        </p:txBody>
      </p:sp>
      <p:graphicFrame>
        <p:nvGraphicFramePr>
          <p:cNvPr id="5" name="Content Placeholder 2">
            <a:extLst>
              <a:ext uri="{FF2B5EF4-FFF2-40B4-BE49-F238E27FC236}">
                <a16:creationId xmlns:a16="http://schemas.microsoft.com/office/drawing/2014/main" id="{373F64DA-1450-42C9-A851-7DA7AD775792}"/>
              </a:ext>
              <a:ext uri="{C183D7F6-B498-43B3-948B-1728B52AA6E4}">
                <adec:decorative xmlns:adec="http://schemas.microsoft.com/office/drawing/2017/decorative" val="1"/>
              </a:ext>
            </a:extLst>
          </p:cNvPr>
          <p:cNvGraphicFramePr>
            <a:graphicFrameLocks noGrp="1"/>
          </p:cNvGraphicFramePr>
          <p:nvPr>
            <p:ph sz="quarter" idx="13"/>
            <p:extLst>
              <p:ext uri="{D42A27DB-BD31-4B8C-83A1-F6EECF244321}">
                <p14:modId xmlns:p14="http://schemas.microsoft.com/office/powerpoint/2010/main" val="539451069"/>
              </p:ext>
            </p:extLst>
          </p:nvPr>
        </p:nvGraphicFramePr>
        <p:xfrm>
          <a:off x="841173" y="1822144"/>
          <a:ext cx="10757792" cy="4389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9745466"/>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165" y="27998"/>
            <a:ext cx="11631368" cy="1050997"/>
          </a:xfrm>
        </p:spPr>
        <p:txBody>
          <a:bodyPr vert="horz" lIns="91440" tIns="45720" rIns="91440" bIns="45720" rtlCol="0" anchor="ctr">
            <a:normAutofit/>
          </a:bodyPr>
          <a:lstStyle/>
          <a:p>
            <a:pPr algn="l" defTabSz="914400"/>
            <a:r>
              <a:rPr lang="en-US" b="1" dirty="0"/>
              <a:t>Terminology Related to Opioids</a:t>
            </a:r>
          </a:p>
        </p:txBody>
      </p:sp>
      <p:graphicFrame>
        <p:nvGraphicFramePr>
          <p:cNvPr id="6" name="object 9">
            <a:extLst>
              <a:ext uri="{FF2B5EF4-FFF2-40B4-BE49-F238E27FC236}">
                <a16:creationId xmlns:a16="http://schemas.microsoft.com/office/drawing/2014/main" id="{F9CFB87A-DB43-4B61-833D-D9ECD17BD8C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9020544"/>
              </p:ext>
            </p:extLst>
          </p:nvPr>
        </p:nvGraphicFramePr>
        <p:xfrm>
          <a:off x="626165" y="1461052"/>
          <a:ext cx="10933044" cy="4929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759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749C9-24C9-1643-B364-BA2321344F49}"/>
              </a:ext>
            </a:extLst>
          </p:cNvPr>
          <p:cNvSpPr>
            <a:spLocks noGrp="1"/>
          </p:cNvSpPr>
          <p:nvPr>
            <p:ph type="title"/>
          </p:nvPr>
        </p:nvSpPr>
        <p:spPr>
          <a:xfrm>
            <a:off x="2481944" y="2639290"/>
            <a:ext cx="9488384" cy="2576946"/>
          </a:xfrm>
        </p:spPr>
        <p:txBody>
          <a:bodyPr/>
          <a:lstStyle/>
          <a:p>
            <a:pPr algn="r"/>
            <a:r>
              <a:rPr lang="en-US" b="1" dirty="0"/>
              <a:t>Substance Use Disorder </a:t>
            </a:r>
            <a:br>
              <a:rPr lang="en-US" b="1" dirty="0"/>
            </a:br>
            <a:r>
              <a:rPr lang="en-US" b="1" dirty="0"/>
              <a:t>Disease Progression</a:t>
            </a:r>
          </a:p>
        </p:txBody>
      </p:sp>
    </p:spTree>
    <p:extLst>
      <p:ext uri="{BB962C8B-B14F-4D97-AF65-F5344CB8AC3E}">
        <p14:creationId xmlns:p14="http://schemas.microsoft.com/office/powerpoint/2010/main" val="3944332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1C5A93-B077-4847-BA6A-FAC982F2628A}"/>
              </a:ext>
            </a:extLst>
          </p:cNvPr>
          <p:cNvSpPr>
            <a:spLocks noGrp="1"/>
          </p:cNvSpPr>
          <p:nvPr>
            <p:ph type="title"/>
          </p:nvPr>
        </p:nvSpPr>
        <p:spPr>
          <a:xfrm>
            <a:off x="174238" y="0"/>
            <a:ext cx="2656049" cy="6607369"/>
          </a:xfrm>
        </p:spPr>
        <p:txBody>
          <a:bodyPr anchor="ctr">
            <a:normAutofit/>
          </a:bodyPr>
          <a:lstStyle/>
          <a:p>
            <a:r>
              <a:rPr lang="en-US" dirty="0"/>
              <a:t>Substance Use Status</a:t>
            </a:r>
            <a:br>
              <a:rPr lang="en-US" dirty="0"/>
            </a:br>
            <a:r>
              <a:rPr lang="en-US" dirty="0"/>
              <a:t> </a:t>
            </a:r>
            <a:br>
              <a:rPr lang="en-US" dirty="0"/>
            </a:br>
            <a:br>
              <a:rPr lang="en-US" dirty="0"/>
            </a:br>
            <a:br>
              <a:rPr lang="en-US" dirty="0"/>
            </a:br>
            <a:br>
              <a:rPr lang="en-US" dirty="0"/>
            </a:br>
            <a:br>
              <a:rPr lang="en-US" dirty="0"/>
            </a:br>
            <a:r>
              <a:rPr lang="en-US" dirty="0"/>
              <a:t>Substance Use Care</a:t>
            </a:r>
            <a:br>
              <a:rPr lang="en-US" dirty="0"/>
            </a:br>
            <a:r>
              <a:rPr lang="en-US" dirty="0"/>
              <a:t>Continuum</a:t>
            </a:r>
          </a:p>
        </p:txBody>
      </p:sp>
      <p:pic>
        <p:nvPicPr>
          <p:cNvPr id="2" name="Picture 1" descr="Table demonstrating that substance use disorder should be treated with a continuum of care that increases with intensity aligned with the severity of the disease&#10;&#10;&#10;">
            <a:extLst>
              <a:ext uri="{FF2B5EF4-FFF2-40B4-BE49-F238E27FC236}">
                <a16:creationId xmlns:a16="http://schemas.microsoft.com/office/drawing/2014/main" id="{E4F78686-09A1-084F-AC0E-B2A664120185}"/>
              </a:ext>
            </a:extLst>
          </p:cNvPr>
          <p:cNvPicPr>
            <a:picLocks noChangeAspect="1"/>
          </p:cNvPicPr>
          <p:nvPr/>
        </p:nvPicPr>
        <p:blipFill>
          <a:blip r:embed="rId2"/>
          <a:stretch>
            <a:fillRect/>
          </a:stretch>
        </p:blipFill>
        <p:spPr>
          <a:xfrm>
            <a:off x="3443288" y="250630"/>
            <a:ext cx="7896570" cy="6356739"/>
          </a:xfrm>
          <a:prstGeom prst="rect">
            <a:avLst/>
          </a:prstGeom>
          <a:noFill/>
        </p:spPr>
      </p:pic>
    </p:spTree>
    <p:extLst>
      <p:ext uri="{BB962C8B-B14F-4D97-AF65-F5344CB8AC3E}">
        <p14:creationId xmlns:p14="http://schemas.microsoft.com/office/powerpoint/2010/main" val="3475788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B1310-E6FD-C84C-9D03-52D570B343B2}"/>
              </a:ext>
            </a:extLst>
          </p:cNvPr>
          <p:cNvSpPr>
            <a:spLocks noGrp="1"/>
          </p:cNvSpPr>
          <p:nvPr>
            <p:ph type="title"/>
          </p:nvPr>
        </p:nvSpPr>
        <p:spPr>
          <a:xfrm>
            <a:off x="1" y="9780"/>
            <a:ext cx="12257532" cy="1039560"/>
          </a:xfrm>
        </p:spPr>
        <p:txBody>
          <a:bodyPr>
            <a:normAutofit/>
          </a:bodyPr>
          <a:lstStyle/>
          <a:p>
            <a:pPr algn="l"/>
            <a:r>
              <a:rPr lang="en-US" dirty="0"/>
              <a:t>	</a:t>
            </a:r>
            <a:r>
              <a:rPr lang="en-US" b="1" dirty="0"/>
              <a:t>Continuum of Care</a:t>
            </a:r>
          </a:p>
        </p:txBody>
      </p:sp>
      <p:sp>
        <p:nvSpPr>
          <p:cNvPr id="3" name="Content Placeholder 2">
            <a:extLst>
              <a:ext uri="{FF2B5EF4-FFF2-40B4-BE49-F238E27FC236}">
                <a16:creationId xmlns:a16="http://schemas.microsoft.com/office/drawing/2014/main" id="{228A8034-F6FF-D047-82BD-1DD22833F7A6}"/>
              </a:ext>
            </a:extLst>
          </p:cNvPr>
          <p:cNvSpPr>
            <a:spLocks noGrp="1"/>
          </p:cNvSpPr>
          <p:nvPr>
            <p:ph sz="quarter" idx="13"/>
          </p:nvPr>
        </p:nvSpPr>
        <p:spPr>
          <a:xfrm>
            <a:off x="665922" y="1389413"/>
            <a:ext cx="11102008" cy="4419246"/>
          </a:xfrm>
        </p:spPr>
        <p:txBody>
          <a:bodyPr>
            <a:normAutofit fontScale="92500" lnSpcReduction="10000"/>
          </a:bodyPr>
          <a:lstStyle/>
          <a:p>
            <a:pPr marL="342900" indent="-342900">
              <a:lnSpc>
                <a:spcPct val="100000"/>
              </a:lnSpc>
              <a:buClr>
                <a:schemeClr val="accent6">
                  <a:lumMod val="75000"/>
                </a:schemeClr>
              </a:buClr>
              <a:buFont typeface="Arial" panose="020B0604020202020204" pitchFamily="34" charset="0"/>
              <a:buChar char="•"/>
            </a:pPr>
            <a:r>
              <a:rPr lang="en-US" sz="2400" b="1" i="1" dirty="0">
                <a:solidFill>
                  <a:schemeClr val="accent6">
                    <a:lumMod val="75000"/>
                  </a:schemeClr>
                </a:solidFill>
              </a:rPr>
              <a:t>Early Intervention</a:t>
            </a:r>
            <a:r>
              <a:rPr lang="en-US" sz="2400" i="1" dirty="0">
                <a:solidFill>
                  <a:schemeClr val="tx1"/>
                </a:solidFill>
              </a:rPr>
              <a:t>,</a:t>
            </a:r>
            <a:r>
              <a:rPr lang="en-US" sz="2400" dirty="0">
                <a:solidFill>
                  <a:schemeClr val="tx1"/>
                </a:solidFill>
              </a:rPr>
              <a:t> for addressing substance </a:t>
            </a:r>
            <a:r>
              <a:rPr lang="en-US" sz="2400" i="1" dirty="0">
                <a:solidFill>
                  <a:schemeClr val="tx1"/>
                </a:solidFill>
              </a:rPr>
              <a:t>misuse problems or mild disorders</a:t>
            </a:r>
            <a:r>
              <a:rPr lang="en-US" sz="2400" dirty="0">
                <a:solidFill>
                  <a:schemeClr val="tx1"/>
                </a:solidFill>
              </a:rPr>
              <a:t> and helping to prevent more severe substance use disorders</a:t>
            </a:r>
            <a:endParaRPr lang="en-US" sz="2400" i="1" dirty="0">
              <a:solidFill>
                <a:schemeClr val="accent1">
                  <a:lumMod val="50000"/>
                </a:schemeClr>
              </a:solidFill>
            </a:endParaRPr>
          </a:p>
          <a:p>
            <a:pPr marL="342900" indent="-342900">
              <a:lnSpc>
                <a:spcPct val="100000"/>
              </a:lnSpc>
              <a:buClr>
                <a:schemeClr val="accent6">
                  <a:lumMod val="75000"/>
                </a:schemeClr>
              </a:buClr>
              <a:buFont typeface="Arial" panose="020B0604020202020204" pitchFamily="34" charset="0"/>
              <a:buChar char="•"/>
            </a:pPr>
            <a:r>
              <a:rPr lang="en-US" sz="2400" b="1" i="1" dirty="0">
                <a:solidFill>
                  <a:schemeClr val="accent6">
                    <a:lumMod val="75000"/>
                  </a:schemeClr>
                </a:solidFill>
              </a:rPr>
              <a:t>Treatment engagement and harm reduction </a:t>
            </a:r>
            <a:r>
              <a:rPr lang="en-US" sz="2400" i="1" dirty="0">
                <a:solidFill>
                  <a:schemeClr val="tx1"/>
                </a:solidFill>
              </a:rPr>
              <a:t>interventions</a:t>
            </a:r>
            <a:r>
              <a:rPr lang="en-US" sz="2400" dirty="0">
                <a:solidFill>
                  <a:schemeClr val="tx1"/>
                </a:solidFill>
              </a:rPr>
              <a:t>, for individuals who have a substance use disorder but who may not be ready to enter treatment, help engage individuals in treatment and reduce the risks and harms associated with substance misuse</a:t>
            </a:r>
            <a:endParaRPr lang="en-US" sz="2400" i="1" dirty="0">
              <a:solidFill>
                <a:schemeClr val="accent1">
                  <a:lumMod val="50000"/>
                </a:schemeClr>
              </a:solidFill>
            </a:endParaRPr>
          </a:p>
          <a:p>
            <a:pPr marL="342900" indent="-342900">
              <a:lnSpc>
                <a:spcPct val="100000"/>
              </a:lnSpc>
              <a:buClr>
                <a:schemeClr val="accent6">
                  <a:lumMod val="75000"/>
                </a:schemeClr>
              </a:buClr>
              <a:buFont typeface="Arial" panose="020B0604020202020204" pitchFamily="34" charset="0"/>
              <a:buChar char="•"/>
            </a:pPr>
            <a:r>
              <a:rPr lang="en-US" sz="2400" b="1" i="1" dirty="0">
                <a:solidFill>
                  <a:schemeClr val="accent6">
                    <a:lumMod val="75000"/>
                  </a:schemeClr>
                </a:solidFill>
              </a:rPr>
              <a:t>Substance use disorder treatment</a:t>
            </a:r>
            <a:r>
              <a:rPr lang="en-US" sz="2400" dirty="0">
                <a:solidFill>
                  <a:schemeClr val="tx1"/>
                </a:solidFill>
              </a:rPr>
              <a:t>, an individualized set of evidence-based clinical services designed to improve health and function, including medications and behavioral therapies.</a:t>
            </a:r>
            <a:endParaRPr lang="en-US" sz="2400" i="1" dirty="0">
              <a:solidFill>
                <a:schemeClr val="accent1">
                  <a:lumMod val="50000"/>
                </a:schemeClr>
              </a:solidFill>
            </a:endParaRPr>
          </a:p>
          <a:p>
            <a:pPr marL="342900" indent="-342900">
              <a:lnSpc>
                <a:spcPct val="100000"/>
              </a:lnSpc>
              <a:buClr>
                <a:schemeClr val="accent6">
                  <a:lumMod val="75000"/>
                </a:schemeClr>
              </a:buClr>
              <a:buFont typeface="Arial" panose="020B0604020202020204" pitchFamily="34" charset="0"/>
              <a:buChar char="•"/>
            </a:pPr>
            <a:r>
              <a:rPr lang="en-US" sz="2400" b="1" i="1" dirty="0">
                <a:solidFill>
                  <a:schemeClr val="accent6">
                    <a:lumMod val="75000"/>
                  </a:schemeClr>
                </a:solidFill>
              </a:rPr>
              <a:t>Emerging treatment technologies</a:t>
            </a:r>
            <a:r>
              <a:rPr lang="en-US" sz="2400" b="1" dirty="0">
                <a:solidFill>
                  <a:schemeClr val="accent6">
                    <a:lumMod val="75000"/>
                  </a:schemeClr>
                </a:solidFill>
              </a:rPr>
              <a:t> </a:t>
            </a:r>
            <a:r>
              <a:rPr lang="en-US" sz="2400" dirty="0">
                <a:solidFill>
                  <a:schemeClr val="tx1"/>
                </a:solidFill>
              </a:rPr>
              <a:t>are increasingly being used to support the assessment, treatment, and maintenance of continuing contact with individuals with substance use disorders.</a:t>
            </a:r>
          </a:p>
          <a:p>
            <a:endParaRPr lang="en-US" sz="1800" dirty="0">
              <a:solidFill>
                <a:schemeClr val="tx1"/>
              </a:solidFill>
            </a:endParaRPr>
          </a:p>
        </p:txBody>
      </p:sp>
      <p:sp>
        <p:nvSpPr>
          <p:cNvPr id="4" name="TextBox 3">
            <a:extLst>
              <a:ext uri="{FF2B5EF4-FFF2-40B4-BE49-F238E27FC236}">
                <a16:creationId xmlns:a16="http://schemas.microsoft.com/office/drawing/2014/main" id="{E31BB6BA-6377-CA4A-A67D-CF0AC25AD888}"/>
              </a:ext>
            </a:extLst>
          </p:cNvPr>
          <p:cNvSpPr txBox="1"/>
          <p:nvPr/>
        </p:nvSpPr>
        <p:spPr>
          <a:xfrm>
            <a:off x="838200" y="6248941"/>
            <a:ext cx="8897007" cy="461665"/>
          </a:xfrm>
          <a:prstGeom prst="rect">
            <a:avLst/>
          </a:prstGeom>
          <a:noFill/>
        </p:spPr>
        <p:txBody>
          <a:bodyPr wrap="square" rtlCol="0">
            <a:spAutoFit/>
          </a:bodyPr>
          <a:lstStyle/>
          <a:p>
            <a:r>
              <a:rPr lang="en-US" sz="1200" dirty="0">
                <a:solidFill>
                  <a:schemeClr val="accent2">
                    <a:lumMod val="50000"/>
                  </a:schemeClr>
                </a:solidFill>
              </a:rPr>
              <a:t>SAMHSA Office of the Surgeon General</a:t>
            </a:r>
          </a:p>
          <a:p>
            <a:r>
              <a:rPr lang="en-US" sz="1200" dirty="0">
                <a:solidFill>
                  <a:schemeClr val="accent2">
                    <a:lumMod val="50000"/>
                  </a:schemeClr>
                </a:solidFill>
              </a:rPr>
              <a:t>Facing Addiction in America: The Surgeon General's Report on Alcohol, Drugs, and Health, 2016</a:t>
            </a:r>
          </a:p>
        </p:txBody>
      </p:sp>
    </p:spTree>
    <p:extLst>
      <p:ext uri="{BB962C8B-B14F-4D97-AF65-F5344CB8AC3E}">
        <p14:creationId xmlns:p14="http://schemas.microsoft.com/office/powerpoint/2010/main" val="3439738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AF9AD-F6BC-7B40-A0ED-7D0933F7797E}"/>
              </a:ext>
            </a:extLst>
          </p:cNvPr>
          <p:cNvSpPr>
            <a:spLocks noGrp="1"/>
          </p:cNvSpPr>
          <p:nvPr>
            <p:ph type="title"/>
          </p:nvPr>
        </p:nvSpPr>
        <p:spPr>
          <a:xfrm>
            <a:off x="1" y="9780"/>
            <a:ext cx="12257532" cy="1047124"/>
          </a:xfrm>
        </p:spPr>
        <p:txBody>
          <a:bodyPr>
            <a:normAutofit/>
          </a:bodyPr>
          <a:lstStyle/>
          <a:p>
            <a:pPr algn="l"/>
            <a:r>
              <a:rPr lang="en-US" b="1" dirty="0"/>
              <a:t>	Early Intervention</a:t>
            </a:r>
          </a:p>
        </p:txBody>
      </p:sp>
      <p:sp>
        <p:nvSpPr>
          <p:cNvPr id="3" name="Content Placeholder 2">
            <a:extLst>
              <a:ext uri="{FF2B5EF4-FFF2-40B4-BE49-F238E27FC236}">
                <a16:creationId xmlns:a16="http://schemas.microsoft.com/office/drawing/2014/main" id="{81A3FAD9-0640-9F4D-A369-ED4BD9392892}"/>
              </a:ext>
            </a:extLst>
          </p:cNvPr>
          <p:cNvSpPr>
            <a:spLocks noGrp="1"/>
          </p:cNvSpPr>
          <p:nvPr>
            <p:ph sz="quarter" idx="13"/>
          </p:nvPr>
        </p:nvSpPr>
        <p:spPr>
          <a:xfrm>
            <a:off x="1039956" y="1234440"/>
            <a:ext cx="10076688" cy="4389120"/>
          </a:xfrm>
        </p:spPr>
        <p:txBody>
          <a:bodyPr>
            <a:normAutofit fontScale="92500"/>
          </a:bodyPr>
          <a:lstStyle/>
          <a:p>
            <a:pPr marL="571500" indent="-571500">
              <a:buClr>
                <a:schemeClr val="accent4"/>
              </a:buClr>
              <a:buFont typeface="Arial" panose="020B0604020202020204" pitchFamily="34" charset="0"/>
              <a:buChar char="•"/>
            </a:pPr>
            <a:r>
              <a:rPr lang="en-US" sz="2800" dirty="0"/>
              <a:t>Can be provided in a variety of settings (e.g., school clinics, primary care offices, mental health clinics) to people who have problematic use or mild substance use disorders</a:t>
            </a:r>
          </a:p>
          <a:p>
            <a:pPr marL="571500" indent="-571500">
              <a:buClr>
                <a:schemeClr val="accent4"/>
              </a:buClr>
              <a:buFont typeface="Arial" panose="020B0604020202020204" pitchFamily="34" charset="0"/>
              <a:buChar char="•"/>
            </a:pPr>
            <a:r>
              <a:rPr lang="en-US" sz="2800" dirty="0"/>
              <a:t>Goals are to reduce the harms, reduce risk behaviors and prevent progression</a:t>
            </a:r>
          </a:p>
          <a:p>
            <a:pPr marL="571500" indent="-571500">
              <a:buClr>
                <a:schemeClr val="accent4"/>
              </a:buClr>
              <a:buFont typeface="Arial" panose="020B0604020202020204" pitchFamily="34" charset="0"/>
              <a:buChar char="•"/>
            </a:pPr>
            <a:r>
              <a:rPr lang="en-US" sz="2800" dirty="0"/>
              <a:t>Consists of providing information about substance use risks, safe levels of use, and strategies to quit or cut down on use and use-related risk behaviors</a:t>
            </a:r>
          </a:p>
          <a:p>
            <a:pPr marL="571500" indent="-571500">
              <a:buClr>
                <a:schemeClr val="accent4"/>
              </a:buClr>
              <a:buFont typeface="Arial" panose="020B0604020202020204" pitchFamily="34" charset="0"/>
              <a:buChar char="•"/>
            </a:pPr>
            <a:r>
              <a:rPr lang="en-US" sz="2800" dirty="0"/>
              <a:t>Structured approach includes screening and brief intervention</a:t>
            </a:r>
          </a:p>
        </p:txBody>
      </p:sp>
      <p:sp>
        <p:nvSpPr>
          <p:cNvPr id="4" name="TextBox 3">
            <a:extLst>
              <a:ext uri="{FF2B5EF4-FFF2-40B4-BE49-F238E27FC236}">
                <a16:creationId xmlns:a16="http://schemas.microsoft.com/office/drawing/2014/main" id="{9D7BA0B8-8229-0149-B96F-46CB16111178}"/>
              </a:ext>
            </a:extLst>
          </p:cNvPr>
          <p:cNvSpPr txBox="1"/>
          <p:nvPr/>
        </p:nvSpPr>
        <p:spPr>
          <a:xfrm>
            <a:off x="1039955" y="6148849"/>
            <a:ext cx="8104045" cy="523220"/>
          </a:xfrm>
          <a:prstGeom prst="rect">
            <a:avLst/>
          </a:prstGeom>
          <a:noFill/>
        </p:spPr>
        <p:txBody>
          <a:bodyPr wrap="square" rtlCol="0">
            <a:spAutoFit/>
          </a:bodyPr>
          <a:lstStyle/>
          <a:p>
            <a:r>
              <a:rPr lang="en-US" sz="1400" dirty="0">
                <a:solidFill>
                  <a:schemeClr val="accent2">
                    <a:lumMod val="50000"/>
                  </a:schemeClr>
                </a:solidFill>
              </a:rPr>
              <a:t>SAMHSA Office of the Surgeon General</a:t>
            </a:r>
          </a:p>
          <a:p>
            <a:r>
              <a:rPr lang="en-US" sz="1400" dirty="0">
                <a:solidFill>
                  <a:schemeClr val="accent2">
                    <a:lumMod val="50000"/>
                  </a:schemeClr>
                </a:solidFill>
              </a:rPr>
              <a:t>Facing Addiction in America: The Surgeon General's Report on Alcohol, Drugs, and Health, 2016</a:t>
            </a:r>
          </a:p>
        </p:txBody>
      </p:sp>
    </p:spTree>
    <p:extLst>
      <p:ext uri="{BB962C8B-B14F-4D97-AF65-F5344CB8AC3E}">
        <p14:creationId xmlns:p14="http://schemas.microsoft.com/office/powerpoint/2010/main" val="1751852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Use, Misuse, Substance Use Disorder">
            <a:extLst>
              <a:ext uri="{FF2B5EF4-FFF2-40B4-BE49-F238E27FC236}">
                <a16:creationId xmlns:a16="http://schemas.microsoft.com/office/drawing/2014/main" id="{9E6758FD-D45B-224A-B9D6-0CE3C457AFC7}"/>
              </a:ext>
            </a:extLst>
          </p:cNvPr>
          <p:cNvSpPr>
            <a:spLocks noGrp="1"/>
          </p:cNvSpPr>
          <p:nvPr>
            <p:ph type="title"/>
          </p:nvPr>
        </p:nvSpPr>
        <p:spPr>
          <a:xfrm>
            <a:off x="174238" y="0"/>
            <a:ext cx="2656049" cy="6638268"/>
          </a:xfrm>
        </p:spPr>
        <p:txBody>
          <a:bodyPr anchor="ctr">
            <a:normAutofit/>
          </a:bodyPr>
          <a:lstStyle/>
          <a:p>
            <a:r>
              <a:rPr lang="en-US" dirty="0"/>
              <a:t>Use &gt; </a:t>
            </a:r>
            <a:br>
              <a:rPr lang="en-US" dirty="0"/>
            </a:br>
            <a:r>
              <a:rPr lang="en-US" dirty="0"/>
              <a:t>Misuse &gt; Substance Use Disorder</a:t>
            </a:r>
          </a:p>
        </p:txBody>
      </p:sp>
      <p:graphicFrame>
        <p:nvGraphicFramePr>
          <p:cNvPr id="5" name="Content Placeholder 2">
            <a:extLst>
              <a:ext uri="{FF2B5EF4-FFF2-40B4-BE49-F238E27FC236}">
                <a16:creationId xmlns:a16="http://schemas.microsoft.com/office/drawing/2014/main" id="{29154E03-30ED-4037-9551-608D3B2AEB7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428551108"/>
              </p:ext>
            </p:extLst>
          </p:nvPr>
        </p:nvGraphicFramePr>
        <p:xfrm>
          <a:off x="3633706" y="905748"/>
          <a:ext cx="7993456" cy="56064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descr="citation: SAMHSA Office of the Surgeon General&#10;Facing Addiction in America: The Surgeon General's Report on Alcohol, Drugs, and Health, 2016&#10;">
            <a:extLst>
              <a:ext uri="{FF2B5EF4-FFF2-40B4-BE49-F238E27FC236}">
                <a16:creationId xmlns:a16="http://schemas.microsoft.com/office/drawing/2014/main" id="{3E5B834B-EBDA-465A-A385-7355E05B18CB}"/>
              </a:ext>
            </a:extLst>
          </p:cNvPr>
          <p:cNvSpPr txBox="1"/>
          <p:nvPr/>
        </p:nvSpPr>
        <p:spPr>
          <a:xfrm>
            <a:off x="3633706" y="6050536"/>
            <a:ext cx="7379091" cy="461665"/>
          </a:xfrm>
          <a:prstGeom prst="rect">
            <a:avLst/>
          </a:prstGeom>
          <a:noFill/>
        </p:spPr>
        <p:txBody>
          <a:bodyPr wrap="square" rtlCol="0">
            <a:spAutoFit/>
          </a:bodyPr>
          <a:lstStyle/>
          <a:p>
            <a:r>
              <a:rPr lang="en-US" sz="1200" dirty="0">
                <a:solidFill>
                  <a:schemeClr val="accent2">
                    <a:lumMod val="50000"/>
                  </a:schemeClr>
                </a:solidFill>
              </a:rPr>
              <a:t>SAMHSA Office of the Surgeon General</a:t>
            </a:r>
          </a:p>
          <a:p>
            <a:r>
              <a:rPr lang="en-US" sz="1200" dirty="0">
                <a:solidFill>
                  <a:schemeClr val="accent2">
                    <a:lumMod val="50000"/>
                  </a:schemeClr>
                </a:solidFill>
              </a:rPr>
              <a:t>Facing Addiction in America: The Surgeon General's Report on Alcohol, Drugs, and Health, 2016</a:t>
            </a:r>
          </a:p>
        </p:txBody>
      </p:sp>
    </p:spTree>
    <p:extLst>
      <p:ext uri="{BB962C8B-B14F-4D97-AF65-F5344CB8AC3E}">
        <p14:creationId xmlns:p14="http://schemas.microsoft.com/office/powerpoint/2010/main" val="3113428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70661A-6043-4989-BE50-03F36DCB7C0D}"/>
              </a:ext>
            </a:extLst>
          </p:cNvPr>
          <p:cNvSpPr>
            <a:spLocks noGrp="1"/>
          </p:cNvSpPr>
          <p:nvPr>
            <p:ph type="title"/>
          </p:nvPr>
        </p:nvSpPr>
        <p:spPr/>
        <p:txBody>
          <a:bodyPr/>
          <a:lstStyle/>
          <a:p>
            <a:r>
              <a:rPr lang="en-US" b="1" dirty="0"/>
              <a:t>According to the Surgeon General . . .</a:t>
            </a:r>
          </a:p>
        </p:txBody>
      </p:sp>
      <p:sp>
        <p:nvSpPr>
          <p:cNvPr id="5" name="Content Placeholder 4">
            <a:extLst>
              <a:ext uri="{FF2B5EF4-FFF2-40B4-BE49-F238E27FC236}">
                <a16:creationId xmlns:a16="http://schemas.microsoft.com/office/drawing/2014/main" id="{485B0EFF-0DD9-404C-AB08-602CB6F23E1B}"/>
              </a:ext>
            </a:extLst>
          </p:cNvPr>
          <p:cNvSpPr>
            <a:spLocks noGrp="1"/>
          </p:cNvSpPr>
          <p:nvPr>
            <p:ph sz="quarter" idx="13"/>
          </p:nvPr>
        </p:nvSpPr>
        <p:spPr>
          <a:xfrm>
            <a:off x="1039956" y="1901657"/>
            <a:ext cx="9552834" cy="3299735"/>
          </a:xfrm>
        </p:spPr>
        <p:txBody>
          <a:bodyPr>
            <a:normAutofit lnSpcReduction="10000"/>
          </a:bodyPr>
          <a:lstStyle/>
          <a:p>
            <a:pPr algn="ctr"/>
            <a:r>
              <a:rPr lang="en-US" sz="2800" dirty="0">
                <a:solidFill>
                  <a:schemeClr val="accent1">
                    <a:lumMod val="50000"/>
                  </a:schemeClr>
                </a:solidFill>
              </a:rPr>
              <a:t>“The good news is that a spectrum of effective strategies and services are available to identify, treat, and manage substance use problems and substance use disorders. Research shows that the most effective way to help someone with a substance use problem who may be at risk for developing a substance use disorder is to intervene early, before the condition can progress.”</a:t>
            </a:r>
          </a:p>
          <a:p>
            <a:endParaRPr lang="en-US" dirty="0"/>
          </a:p>
        </p:txBody>
      </p:sp>
      <p:sp>
        <p:nvSpPr>
          <p:cNvPr id="3" name="TextBox 2">
            <a:extLst>
              <a:ext uri="{FF2B5EF4-FFF2-40B4-BE49-F238E27FC236}">
                <a16:creationId xmlns:a16="http://schemas.microsoft.com/office/drawing/2014/main" id="{61DD7571-9972-B949-B37D-59A9331404D0}"/>
              </a:ext>
            </a:extLst>
          </p:cNvPr>
          <p:cNvSpPr txBox="1"/>
          <p:nvPr/>
        </p:nvSpPr>
        <p:spPr>
          <a:xfrm>
            <a:off x="2851937" y="5297219"/>
            <a:ext cx="6488123" cy="461665"/>
          </a:xfrm>
          <a:prstGeom prst="rect">
            <a:avLst/>
          </a:prstGeom>
          <a:noFill/>
        </p:spPr>
        <p:txBody>
          <a:bodyPr wrap="none" rtlCol="0">
            <a:spAutoFit/>
          </a:bodyPr>
          <a:lstStyle/>
          <a:p>
            <a:pPr algn="ctr"/>
            <a:r>
              <a:rPr lang="en-US" sz="1200" dirty="0">
                <a:solidFill>
                  <a:schemeClr val="accent2">
                    <a:lumMod val="50000"/>
                  </a:schemeClr>
                </a:solidFill>
                <a:latin typeface="Avenir Medium" panose="02000503020000020003" pitchFamily="2" charset="0"/>
              </a:rPr>
              <a:t>SAMHSA Office of the Surgeon General</a:t>
            </a:r>
          </a:p>
          <a:p>
            <a:pPr algn="ctr"/>
            <a:r>
              <a:rPr lang="en-US" sz="1200" dirty="0">
                <a:solidFill>
                  <a:schemeClr val="accent2">
                    <a:lumMod val="50000"/>
                  </a:schemeClr>
                </a:solidFill>
                <a:latin typeface="Avenir Medium" panose="02000503020000020003" pitchFamily="2" charset="0"/>
              </a:rPr>
              <a:t>Facing Addiction in America: The Surgeon General's Report on Alcohol, Drugs, and Health</a:t>
            </a:r>
          </a:p>
        </p:txBody>
      </p:sp>
    </p:spTree>
    <p:extLst>
      <p:ext uri="{BB962C8B-B14F-4D97-AF65-F5344CB8AC3E}">
        <p14:creationId xmlns:p14="http://schemas.microsoft.com/office/powerpoint/2010/main" val="178397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1C2CAAE2-D744-431C-A930-63BABDB862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0366" y="2244577"/>
            <a:ext cx="3558546" cy="1483693"/>
          </a:xfrm>
          <a:prstGeom prst="rect">
            <a:avLst/>
          </a:prstGeom>
        </p:spPr>
      </p:pic>
      <p:sp>
        <p:nvSpPr>
          <p:cNvPr id="3" name="Title 2">
            <a:extLst>
              <a:ext uri="{FF2B5EF4-FFF2-40B4-BE49-F238E27FC236}">
                <a16:creationId xmlns:a16="http://schemas.microsoft.com/office/drawing/2014/main" id="{9CC2DECB-A591-4221-B7EC-B7121A65C9C5}"/>
              </a:ext>
            </a:extLst>
          </p:cNvPr>
          <p:cNvSpPr>
            <a:spLocks noGrp="1"/>
          </p:cNvSpPr>
          <p:nvPr>
            <p:ph type="title"/>
          </p:nvPr>
        </p:nvSpPr>
        <p:spPr/>
        <p:txBody>
          <a:bodyPr>
            <a:normAutofit fontScale="90000"/>
          </a:bodyPr>
          <a:lstStyle/>
          <a:p>
            <a:br>
              <a:rPr lang="en-US" sz="4798" dirty="0">
                <a:solidFill>
                  <a:schemeClr val="dk1"/>
                </a:solidFill>
                <a:latin typeface="Arial" panose="020B0604020202020204" pitchFamily="34" charset="0"/>
                <a:ea typeface="Calibri"/>
                <a:cs typeface="Arial" panose="020B0604020202020204" pitchFamily="34" charset="0"/>
                <a:sym typeface="Calibri"/>
              </a:rPr>
            </a:br>
            <a:r>
              <a:rPr lang="en-US" sz="4798" dirty="0">
                <a:latin typeface="Arial" panose="020B0604020202020204" pitchFamily="34" charset="0"/>
                <a:ea typeface="Calibri"/>
                <a:cs typeface="Arial" panose="020B0604020202020204" pitchFamily="34" charset="0"/>
                <a:sym typeface="Calibri"/>
              </a:rPr>
              <a:t>This training is brought to you by:</a:t>
            </a:r>
            <a:br>
              <a:rPr lang="en-US" sz="4798" dirty="0">
                <a:solidFill>
                  <a:schemeClr val="dk1"/>
                </a:solidFill>
                <a:latin typeface="Arial" panose="020B0604020202020204" pitchFamily="34" charset="0"/>
                <a:ea typeface="Calibri"/>
                <a:cs typeface="Arial" panose="020B0604020202020204" pitchFamily="34" charset="0"/>
                <a:sym typeface="Calibri"/>
              </a:rPr>
            </a:br>
            <a:endParaRPr lang="en-US" dirty="0"/>
          </a:p>
        </p:txBody>
      </p:sp>
      <p:sp>
        <p:nvSpPr>
          <p:cNvPr id="11" name="Content Placeholder 10">
            <a:extLst>
              <a:ext uri="{FF2B5EF4-FFF2-40B4-BE49-F238E27FC236}">
                <a16:creationId xmlns:a16="http://schemas.microsoft.com/office/drawing/2014/main" id="{6013F047-F569-4A31-AE4C-3ACB169982AE}"/>
              </a:ext>
            </a:extLst>
          </p:cNvPr>
          <p:cNvSpPr>
            <a:spLocks noGrp="1"/>
          </p:cNvSpPr>
          <p:nvPr>
            <p:ph sz="quarter" idx="13"/>
          </p:nvPr>
        </p:nvSpPr>
        <p:spPr/>
        <p:txBody>
          <a:bodyPr/>
          <a:lstStyle/>
          <a:p>
            <a:endParaRPr lang="en-US" dirty="0"/>
          </a:p>
        </p:txBody>
      </p:sp>
      <p:pic>
        <p:nvPicPr>
          <p:cNvPr id="8" name="Picture 7">
            <a:extLst>
              <a:ext uri="{FF2B5EF4-FFF2-40B4-BE49-F238E27FC236}">
                <a16:creationId xmlns:a16="http://schemas.microsoft.com/office/drawing/2014/main" id="{55B4651B-F234-4527-A550-3FE1A9563869}"/>
              </a:ext>
            </a:extLst>
          </p:cNvPr>
          <p:cNvPicPr>
            <a:picLocks noChangeAspect="1"/>
          </p:cNvPicPr>
          <p:nvPr/>
        </p:nvPicPr>
        <p:blipFill>
          <a:blip r:embed="rId4"/>
          <a:stretch>
            <a:fillRect/>
          </a:stretch>
        </p:blipFill>
        <p:spPr>
          <a:xfrm>
            <a:off x="6345921" y="2296478"/>
            <a:ext cx="4266847" cy="1481206"/>
          </a:xfrm>
          <a:prstGeom prst="rect">
            <a:avLst/>
          </a:prstGeom>
        </p:spPr>
      </p:pic>
      <p:pic>
        <p:nvPicPr>
          <p:cNvPr id="10" name="Picture 9">
            <a:extLst>
              <a:ext uri="{FF2B5EF4-FFF2-40B4-BE49-F238E27FC236}">
                <a16:creationId xmlns:a16="http://schemas.microsoft.com/office/drawing/2014/main" id="{022653FB-6135-4349-B821-F54AC6CBAD88}"/>
              </a:ext>
            </a:extLst>
          </p:cNvPr>
          <p:cNvPicPr>
            <a:picLocks noChangeAspect="1"/>
          </p:cNvPicPr>
          <p:nvPr/>
        </p:nvPicPr>
        <p:blipFill>
          <a:blip r:embed="rId5"/>
          <a:stretch>
            <a:fillRect/>
          </a:stretch>
        </p:blipFill>
        <p:spPr>
          <a:xfrm>
            <a:off x="3695700" y="4738351"/>
            <a:ext cx="4800600" cy="866775"/>
          </a:xfrm>
          <a:prstGeom prst="rect">
            <a:avLst/>
          </a:prstGeom>
        </p:spPr>
      </p:pic>
    </p:spTree>
    <p:extLst>
      <p:ext uri="{BB962C8B-B14F-4D97-AF65-F5344CB8AC3E}">
        <p14:creationId xmlns:p14="http://schemas.microsoft.com/office/powerpoint/2010/main" val="1310672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5D4F9795-8D44-2F43-A5D8-9F65BD73A225}"/>
              </a:ext>
            </a:extLst>
          </p:cNvPr>
          <p:cNvSpPr>
            <a:spLocks noGrp="1"/>
          </p:cNvSpPr>
          <p:nvPr>
            <p:ph type="title"/>
          </p:nvPr>
        </p:nvSpPr>
        <p:spPr>
          <a:xfrm>
            <a:off x="3033883" y="2533992"/>
            <a:ext cx="8517078" cy="2334885"/>
          </a:xfrm>
        </p:spPr>
        <p:txBody>
          <a:bodyPr>
            <a:normAutofit fontScale="90000"/>
          </a:bodyPr>
          <a:lstStyle/>
          <a:p>
            <a:pPr algn="r"/>
            <a:br>
              <a:rPr lang="en-US" dirty="0">
                <a:ea typeface="Source Sans Pro" panose="020B0503030403020204" pitchFamily="34" charset="0"/>
              </a:rPr>
            </a:br>
            <a:br>
              <a:rPr lang="en-US" dirty="0">
                <a:ea typeface="Source Sans Pro" panose="020B0503030403020204" pitchFamily="34" charset="0"/>
              </a:rPr>
            </a:br>
            <a:br>
              <a:rPr lang="en-US" dirty="0">
                <a:ea typeface="Source Sans Pro" panose="020B0503030403020204" pitchFamily="34" charset="0"/>
              </a:rPr>
            </a:br>
            <a:r>
              <a:rPr lang="en-US" sz="4900" b="1" dirty="0">
                <a:ea typeface="Source Sans Pro" panose="020B0503030403020204" pitchFamily="34" charset="0"/>
              </a:rPr>
              <a:t>YES, IT’S IN YOUR HEAD! </a:t>
            </a:r>
            <a:br>
              <a:rPr lang="en-US" sz="4900" dirty="0">
                <a:solidFill>
                  <a:schemeClr val="accent2">
                    <a:lumMod val="50000"/>
                  </a:schemeClr>
                </a:solidFill>
                <a:ea typeface="Source Sans Pro" panose="020B0503030403020204" pitchFamily="34" charset="0"/>
              </a:rPr>
            </a:br>
            <a:r>
              <a:rPr lang="en-US" sz="3600" dirty="0">
                <a:solidFill>
                  <a:schemeClr val="tx1"/>
                </a:solidFill>
                <a:ea typeface="Source Sans Pro" panose="020B0503030403020204" pitchFamily="34" charset="0"/>
              </a:rPr>
              <a:t>The Neurobiology of Addiction </a:t>
            </a:r>
            <a:br>
              <a:rPr lang="en-US" dirty="0">
                <a:solidFill>
                  <a:schemeClr val="tx1"/>
                </a:solidFill>
              </a:rPr>
            </a:br>
            <a:endParaRPr lang="en-US" dirty="0">
              <a:solidFill>
                <a:schemeClr val="tx1"/>
              </a:solidFill>
            </a:endParaRPr>
          </a:p>
        </p:txBody>
      </p:sp>
      <p:cxnSp>
        <p:nvCxnSpPr>
          <p:cNvPr id="3" name="Straight Connector 2">
            <a:extLst>
              <a:ext uri="{FF2B5EF4-FFF2-40B4-BE49-F238E27FC236}">
                <a16:creationId xmlns:a16="http://schemas.microsoft.com/office/drawing/2014/main" id="{0367C958-57E4-D74A-A536-94460F4BFB91}"/>
              </a:ext>
              <a:ext uri="{C183D7F6-B498-43B3-948B-1728B52AA6E4}">
                <adec:decorative xmlns:adec="http://schemas.microsoft.com/office/drawing/2017/decorative" val="1"/>
              </a:ext>
            </a:extLst>
          </p:cNvPr>
          <p:cNvCxnSpPr>
            <a:cxnSpLocks/>
          </p:cNvCxnSpPr>
          <p:nvPr/>
        </p:nvCxnSpPr>
        <p:spPr>
          <a:xfrm>
            <a:off x="0" y="2255673"/>
            <a:ext cx="12192000" cy="0"/>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 name="Picture 1" descr="Abstract picture of the brain">
            <a:extLst>
              <a:ext uri="{FF2B5EF4-FFF2-40B4-BE49-F238E27FC236}">
                <a16:creationId xmlns:a16="http://schemas.microsoft.com/office/drawing/2014/main" id="{7F577515-C985-7543-9497-35D5DAE5EF5E}"/>
              </a:ext>
            </a:extLst>
          </p:cNvPr>
          <p:cNvPicPr>
            <a:picLocks noChangeAspect="1"/>
          </p:cNvPicPr>
          <p:nvPr/>
        </p:nvPicPr>
        <p:blipFill rotWithShape="1">
          <a:blip r:embed="rId3"/>
          <a:srcRect l="20579" r="18620"/>
          <a:stretch/>
        </p:blipFill>
        <p:spPr>
          <a:xfrm>
            <a:off x="736042" y="1895928"/>
            <a:ext cx="2416596" cy="2334885"/>
          </a:xfrm>
          <a:prstGeom prst="ellipse">
            <a:avLst/>
          </a:prstGeom>
          <a:ln>
            <a:solidFill>
              <a:schemeClr val="accent4">
                <a:lumMod val="60000"/>
                <a:lumOff val="40000"/>
              </a:schemeClr>
            </a:solidFill>
          </a:ln>
        </p:spPr>
      </p:pic>
    </p:spTree>
    <p:extLst>
      <p:ext uri="{BB962C8B-B14F-4D97-AF65-F5344CB8AC3E}">
        <p14:creationId xmlns:p14="http://schemas.microsoft.com/office/powerpoint/2010/main" val="2079290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483948-42DF-AE4C-8F95-39FA9165B3FA}"/>
              </a:ext>
            </a:extLst>
          </p:cNvPr>
          <p:cNvSpPr>
            <a:spLocks noGrp="1"/>
          </p:cNvSpPr>
          <p:nvPr>
            <p:ph type="title"/>
          </p:nvPr>
        </p:nvSpPr>
        <p:spPr>
          <a:xfrm>
            <a:off x="0" y="0"/>
            <a:ext cx="12257532" cy="886265"/>
          </a:xfrm>
        </p:spPr>
        <p:txBody>
          <a:bodyPr>
            <a:normAutofit fontScale="90000"/>
          </a:bodyPr>
          <a:lstStyle/>
          <a:p>
            <a:pPr algn="l"/>
            <a:br>
              <a:rPr lang="en-US" sz="4400" dirty="0"/>
            </a:br>
            <a:r>
              <a:rPr lang="en-US" sz="4400" dirty="0"/>
              <a:t>	</a:t>
            </a:r>
            <a:r>
              <a:rPr lang="en-US" sz="4400" b="1" dirty="0"/>
              <a:t>According To ASAM Addiction </a:t>
            </a:r>
            <a:r>
              <a:rPr lang="en-US" sz="4400" b="1" u="sng" dirty="0"/>
              <a:t>Is</a:t>
            </a:r>
            <a:r>
              <a:rPr lang="en-US" sz="4400" b="1" dirty="0"/>
              <a:t>:</a:t>
            </a:r>
            <a:br>
              <a:rPr lang="en-US" sz="4400" b="1" dirty="0"/>
            </a:br>
            <a:endParaRPr lang="en-US" b="1" dirty="0"/>
          </a:p>
        </p:txBody>
      </p:sp>
      <p:sp>
        <p:nvSpPr>
          <p:cNvPr id="3" name="Content Placeholder 2">
            <a:extLst>
              <a:ext uri="{FF2B5EF4-FFF2-40B4-BE49-F238E27FC236}">
                <a16:creationId xmlns:a16="http://schemas.microsoft.com/office/drawing/2014/main" id="{9243547F-32FE-4E7F-87BD-AFF6D0253126}"/>
              </a:ext>
            </a:extLst>
          </p:cNvPr>
          <p:cNvSpPr>
            <a:spLocks noGrp="1"/>
          </p:cNvSpPr>
          <p:nvPr>
            <p:ph sz="quarter" idx="13"/>
          </p:nvPr>
        </p:nvSpPr>
        <p:spPr>
          <a:xfrm>
            <a:off x="1052991" y="1353245"/>
            <a:ext cx="9802725" cy="4374818"/>
          </a:xfrm>
        </p:spPr>
        <p:txBody>
          <a:bodyPr>
            <a:normAutofit/>
          </a:bodyPr>
          <a:lstStyle/>
          <a:p>
            <a:r>
              <a:rPr lang="en-US" sz="2800" dirty="0">
                <a:solidFill>
                  <a:schemeClr val="accent1">
                    <a:lumMod val="50000"/>
                  </a:schemeClr>
                </a:solidFill>
              </a:rPr>
              <a:t>“Addiction is a treatable, chronic medical disease involving complex interactions among brain circuits, genetics, the environment, and an individual’s life experiences. People with addiction use substances or engage in behaviors that become compulsive and often continue despite harmful consequences. Prevention efforts and treatment approaches for addiction are generally as successful as those for other chronic diseases”</a:t>
            </a:r>
          </a:p>
          <a:p>
            <a:endParaRPr lang="en-US" dirty="0"/>
          </a:p>
        </p:txBody>
      </p:sp>
      <p:sp>
        <p:nvSpPr>
          <p:cNvPr id="2" name="TextBox 1">
            <a:extLst>
              <a:ext uri="{FF2B5EF4-FFF2-40B4-BE49-F238E27FC236}">
                <a16:creationId xmlns:a16="http://schemas.microsoft.com/office/drawing/2014/main" id="{6559C852-E34F-AC4C-934F-C1F1AAA3E80A}"/>
              </a:ext>
            </a:extLst>
          </p:cNvPr>
          <p:cNvSpPr txBox="1"/>
          <p:nvPr/>
        </p:nvSpPr>
        <p:spPr>
          <a:xfrm>
            <a:off x="1052991" y="6299896"/>
            <a:ext cx="5100820" cy="307777"/>
          </a:xfrm>
          <a:prstGeom prst="rect">
            <a:avLst/>
          </a:prstGeom>
          <a:noFill/>
        </p:spPr>
        <p:txBody>
          <a:bodyPr wrap="none" rtlCol="0">
            <a:spAutoFit/>
          </a:bodyPr>
          <a:lstStyle/>
          <a:p>
            <a:r>
              <a:rPr lang="en-US" sz="1400" dirty="0">
                <a:solidFill>
                  <a:schemeClr val="accent2">
                    <a:lumMod val="50000"/>
                  </a:schemeClr>
                </a:solidFill>
              </a:rPr>
              <a:t>Adopted by the ASAM Board of Directors September 15, 2019</a:t>
            </a:r>
          </a:p>
        </p:txBody>
      </p:sp>
    </p:spTree>
    <p:extLst>
      <p:ext uri="{BB962C8B-B14F-4D97-AF65-F5344CB8AC3E}">
        <p14:creationId xmlns:p14="http://schemas.microsoft.com/office/powerpoint/2010/main" val="1930194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B326AE-AB9C-1045-9CAD-2AE85141C0D8}"/>
              </a:ext>
            </a:extLst>
          </p:cNvPr>
          <p:cNvSpPr>
            <a:spLocks noGrp="1"/>
          </p:cNvSpPr>
          <p:nvPr>
            <p:ph type="title"/>
          </p:nvPr>
        </p:nvSpPr>
        <p:spPr>
          <a:xfrm>
            <a:off x="174238" y="0"/>
            <a:ext cx="2656049" cy="6638268"/>
          </a:xfrm>
        </p:spPr>
        <p:txBody>
          <a:bodyPr vert="horz" lIns="91440" tIns="45720" rIns="91440" bIns="45720" rtlCol="0" anchor="ctr">
            <a:normAutofit/>
          </a:bodyPr>
          <a:lstStyle/>
          <a:p>
            <a:br>
              <a:rPr lang="en-US" kern="1200" dirty="0">
                <a:latin typeface="+mj-lt"/>
                <a:ea typeface="+mj-ea"/>
                <a:cs typeface="+mj-cs"/>
              </a:rPr>
            </a:br>
            <a:r>
              <a:rPr lang="en-US" b="1" kern="1200" dirty="0">
                <a:latin typeface="+mj-lt"/>
                <a:ea typeface="+mj-ea"/>
                <a:cs typeface="+mj-cs"/>
              </a:rPr>
              <a:t>ADDICTION IS </a:t>
            </a:r>
            <a:r>
              <a:rPr lang="en-US" b="1" u="sng" kern="1200" dirty="0">
                <a:latin typeface="+mj-lt"/>
                <a:ea typeface="+mj-ea"/>
                <a:cs typeface="+mj-cs"/>
              </a:rPr>
              <a:t>NOT:</a:t>
            </a:r>
            <a:br>
              <a:rPr lang="en-US" b="1" u="sng" kern="1200" dirty="0">
                <a:latin typeface="+mj-lt"/>
                <a:ea typeface="+mj-ea"/>
                <a:cs typeface="+mj-cs"/>
              </a:rPr>
            </a:br>
            <a:endParaRPr lang="en-US" b="1" kern="1200" dirty="0">
              <a:latin typeface="+mj-lt"/>
              <a:ea typeface="+mj-ea"/>
              <a:cs typeface="+mj-cs"/>
            </a:endParaRPr>
          </a:p>
        </p:txBody>
      </p:sp>
      <p:graphicFrame>
        <p:nvGraphicFramePr>
          <p:cNvPr id="16" name="Shape 110">
            <a:extLst>
              <a:ext uri="{FF2B5EF4-FFF2-40B4-BE49-F238E27FC236}">
                <a16:creationId xmlns:a16="http://schemas.microsoft.com/office/drawing/2014/main" id="{E8333476-C906-4C38-8A28-70EDFA0F5D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4886829"/>
              </p:ext>
            </p:extLst>
          </p:nvPr>
        </p:nvGraphicFramePr>
        <p:xfrm>
          <a:off x="3420094" y="329559"/>
          <a:ext cx="8288975" cy="61988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5568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ADDICTION IS:</a:t>
            </a:r>
          </a:p>
        </p:txBody>
      </p:sp>
      <p:sp>
        <p:nvSpPr>
          <p:cNvPr id="3" name="Content Placeholder 2"/>
          <p:cNvSpPr>
            <a:spLocks noGrp="1"/>
          </p:cNvSpPr>
          <p:nvPr>
            <p:ph sz="quarter" idx="10"/>
          </p:nvPr>
        </p:nvSpPr>
        <p:spPr>
          <a:xfrm>
            <a:off x="107448" y="1900052"/>
            <a:ext cx="11991975" cy="4332102"/>
          </a:xfrm>
        </p:spPr>
        <p:txBody>
          <a:bodyPr>
            <a:normAutofit/>
          </a:bodyPr>
          <a:lstStyle/>
          <a:p>
            <a:pPr marL="457200" lvl="2" indent="-457200">
              <a:lnSpc>
                <a:spcPct val="100000"/>
              </a:lnSpc>
              <a:buClr>
                <a:schemeClr val="bg1"/>
              </a:buClr>
              <a:buFont typeface="Arial" panose="020B0604020202020204" pitchFamily="34" charset="0"/>
              <a:buChar char="•"/>
            </a:pPr>
            <a:r>
              <a:rPr lang="en-US" sz="2800" dirty="0"/>
              <a:t>Compulsion to seek and take the drug</a:t>
            </a:r>
          </a:p>
          <a:p>
            <a:pPr marL="457200" lvl="2" indent="-457200">
              <a:lnSpc>
                <a:spcPct val="100000"/>
              </a:lnSpc>
              <a:buClr>
                <a:schemeClr val="bg1"/>
              </a:buClr>
              <a:buFont typeface="Arial" panose="020B0604020202020204" pitchFamily="34" charset="0"/>
              <a:buChar char="•"/>
            </a:pPr>
            <a:r>
              <a:rPr lang="en-US" sz="2800" dirty="0"/>
              <a:t>Loss of control in limiting intake</a:t>
            </a:r>
          </a:p>
          <a:p>
            <a:pPr marL="457200" lvl="2" indent="-457200">
              <a:lnSpc>
                <a:spcPct val="100000"/>
              </a:lnSpc>
              <a:buClr>
                <a:schemeClr val="bg1"/>
              </a:buClr>
              <a:buFont typeface="Arial" panose="020B0604020202020204" pitchFamily="34" charset="0"/>
              <a:buChar char="•"/>
            </a:pPr>
            <a:r>
              <a:rPr lang="en-US" sz="2800" dirty="0"/>
              <a:t>Diminished recognition of significant problems</a:t>
            </a:r>
          </a:p>
          <a:p>
            <a:pPr marL="457200" lvl="2" indent="-457200">
              <a:lnSpc>
                <a:spcPct val="100000"/>
              </a:lnSpc>
              <a:buClr>
                <a:schemeClr val="bg1"/>
              </a:buClr>
              <a:buFont typeface="Arial" panose="020B0604020202020204" pitchFamily="34" charset="0"/>
              <a:buChar char="•"/>
            </a:pPr>
            <a:r>
              <a:rPr lang="en-US" sz="2800" dirty="0"/>
              <a:t>Emergence of negative emotional state</a:t>
            </a:r>
          </a:p>
          <a:p>
            <a:pPr marL="457200" lvl="2" indent="-457200">
              <a:lnSpc>
                <a:spcPct val="100000"/>
              </a:lnSpc>
              <a:buClr>
                <a:schemeClr val="bg1"/>
              </a:buClr>
              <a:buFont typeface="Arial" panose="020B0604020202020204" pitchFamily="34" charset="0"/>
              <a:buChar char="•"/>
            </a:pPr>
            <a:r>
              <a:rPr lang="en-US" sz="2800" dirty="0"/>
              <a:t>Craving</a:t>
            </a:r>
          </a:p>
          <a:p>
            <a:pPr marL="457200" lvl="2" indent="-457200">
              <a:lnSpc>
                <a:spcPct val="100000"/>
              </a:lnSpc>
              <a:buClr>
                <a:schemeClr val="bg1"/>
              </a:buClr>
              <a:buFont typeface="Arial" panose="020B0604020202020204" pitchFamily="34" charset="0"/>
              <a:buChar char="•"/>
            </a:pPr>
            <a:r>
              <a:rPr lang="en-US" sz="2800" dirty="0"/>
              <a:t>Chronicity</a:t>
            </a:r>
          </a:p>
          <a:p>
            <a:pPr marL="457200" lvl="2" indent="-457200">
              <a:lnSpc>
                <a:spcPct val="100000"/>
              </a:lnSpc>
              <a:buClr>
                <a:schemeClr val="bg1"/>
              </a:buClr>
              <a:buFont typeface="Arial" panose="020B0604020202020204" pitchFamily="34" charset="0"/>
              <a:buChar char="•"/>
            </a:pPr>
            <a:r>
              <a:rPr lang="en-US" sz="2800" dirty="0"/>
              <a:t>Periods of remission and recurrence </a:t>
            </a:r>
            <a:endParaRPr lang="en-US" dirty="0"/>
          </a:p>
        </p:txBody>
      </p:sp>
    </p:spTree>
    <p:extLst>
      <p:ext uri="{BB962C8B-B14F-4D97-AF65-F5344CB8AC3E}">
        <p14:creationId xmlns:p14="http://schemas.microsoft.com/office/powerpoint/2010/main" val="3008466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C788A8-3FEE-8347-A5EB-0A61E09CD371}"/>
              </a:ext>
            </a:extLst>
          </p:cNvPr>
          <p:cNvSpPr txBox="1"/>
          <p:nvPr/>
        </p:nvSpPr>
        <p:spPr>
          <a:xfrm>
            <a:off x="746449" y="6316824"/>
            <a:ext cx="1244123" cy="369332"/>
          </a:xfrm>
          <a:prstGeom prst="rect">
            <a:avLst/>
          </a:prstGeom>
          <a:noFill/>
        </p:spPr>
        <p:txBody>
          <a:bodyPr wrap="none" rtlCol="0">
            <a:spAutoFit/>
          </a:bodyPr>
          <a:lstStyle/>
          <a:p>
            <a:r>
              <a:rPr lang="en-US" dirty="0">
                <a:solidFill>
                  <a:schemeClr val="accent2">
                    <a:lumMod val="75000"/>
                  </a:schemeClr>
                </a:solidFill>
              </a:rPr>
              <a:t>NIDA, 2020</a:t>
            </a:r>
          </a:p>
        </p:txBody>
      </p:sp>
      <p:sp>
        <p:nvSpPr>
          <p:cNvPr id="4" name="Title 3">
            <a:extLst>
              <a:ext uri="{FF2B5EF4-FFF2-40B4-BE49-F238E27FC236}">
                <a16:creationId xmlns:a16="http://schemas.microsoft.com/office/drawing/2014/main" id="{6AA7BA93-7CF3-854D-90FF-F548E2343567}"/>
              </a:ext>
            </a:extLst>
          </p:cNvPr>
          <p:cNvSpPr>
            <a:spLocks noGrp="1"/>
          </p:cNvSpPr>
          <p:nvPr>
            <p:ph type="title"/>
          </p:nvPr>
        </p:nvSpPr>
        <p:spPr/>
        <p:txBody>
          <a:bodyPr/>
          <a:lstStyle/>
          <a:p>
            <a:r>
              <a:rPr lang="en-US" b="1" dirty="0">
                <a:cs typeface="Chalkduster"/>
              </a:rPr>
              <a:t>Like Other Chronic Diseases, Addiction Often Involves Cycles of Recurrence and Remission</a:t>
            </a:r>
            <a:endParaRPr lang="en-US" b="1" dirty="0"/>
          </a:p>
        </p:txBody>
      </p:sp>
      <p:pic>
        <p:nvPicPr>
          <p:cNvPr id="7" name="Content Placeholder 6" descr="Bar graph showing addiction has a similar rate of recurrence as diabetes, asthma and hypertension">
            <a:extLst>
              <a:ext uri="{FF2B5EF4-FFF2-40B4-BE49-F238E27FC236}">
                <a16:creationId xmlns:a16="http://schemas.microsoft.com/office/drawing/2014/main" id="{988FF9C2-13FB-F84A-99E5-2B94F9381054}"/>
              </a:ext>
            </a:extLst>
          </p:cNvPr>
          <p:cNvPicPr>
            <a:picLocks noGrp="1" noChangeAspect="1"/>
          </p:cNvPicPr>
          <p:nvPr>
            <p:ph idx="1"/>
          </p:nvPr>
        </p:nvPicPr>
        <p:blipFill>
          <a:blip r:embed="rId3"/>
          <a:stretch>
            <a:fillRect/>
          </a:stretch>
        </p:blipFill>
        <p:spPr>
          <a:xfrm>
            <a:off x="3545882" y="1285504"/>
            <a:ext cx="7886146" cy="4286992"/>
          </a:xfrm>
          <a:prstGeom prst="rect">
            <a:avLst/>
          </a:prstGeom>
        </p:spPr>
      </p:pic>
      <p:sp>
        <p:nvSpPr>
          <p:cNvPr id="8" name="TextBox 7">
            <a:extLst>
              <a:ext uri="{FF2B5EF4-FFF2-40B4-BE49-F238E27FC236}">
                <a16:creationId xmlns:a16="http://schemas.microsoft.com/office/drawing/2014/main" id="{C0C97345-EDB4-024E-8D96-ED8BA7548AFD}"/>
              </a:ext>
            </a:extLst>
          </p:cNvPr>
          <p:cNvSpPr txBox="1"/>
          <p:nvPr/>
        </p:nvSpPr>
        <p:spPr>
          <a:xfrm>
            <a:off x="3545882" y="6132158"/>
            <a:ext cx="1244123" cy="369332"/>
          </a:xfrm>
          <a:prstGeom prst="rect">
            <a:avLst/>
          </a:prstGeom>
          <a:noFill/>
        </p:spPr>
        <p:txBody>
          <a:bodyPr wrap="none" rtlCol="0">
            <a:spAutoFit/>
          </a:bodyPr>
          <a:lstStyle/>
          <a:p>
            <a:r>
              <a:rPr lang="en-US" dirty="0">
                <a:solidFill>
                  <a:schemeClr val="accent2">
                    <a:lumMod val="75000"/>
                  </a:schemeClr>
                </a:solidFill>
              </a:rPr>
              <a:t>NIDA, 2020</a:t>
            </a:r>
          </a:p>
        </p:txBody>
      </p:sp>
    </p:spTree>
    <p:extLst>
      <p:ext uri="{BB962C8B-B14F-4D97-AF65-F5344CB8AC3E}">
        <p14:creationId xmlns:p14="http://schemas.microsoft.com/office/powerpoint/2010/main" val="3807115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66185B8-95BE-42CE-9136-E67FADEC4F8A}"/>
              </a:ext>
            </a:extLst>
          </p:cNvPr>
          <p:cNvSpPr>
            <a:spLocks noGrp="1"/>
          </p:cNvSpPr>
          <p:nvPr>
            <p:ph type="title"/>
          </p:nvPr>
        </p:nvSpPr>
        <p:spPr>
          <a:xfrm>
            <a:off x="174238" y="0"/>
            <a:ext cx="2656049" cy="6638268"/>
          </a:xfrm>
        </p:spPr>
        <p:txBody>
          <a:bodyPr/>
          <a:lstStyle/>
          <a:p>
            <a:br>
              <a:rPr lang="en-US" sz="3600" b="1" dirty="0"/>
            </a:br>
            <a:br>
              <a:rPr lang="en-US" sz="3600" b="1" dirty="0"/>
            </a:br>
            <a:br>
              <a:rPr lang="en-US" sz="3600" b="1" dirty="0"/>
            </a:br>
            <a:br>
              <a:rPr lang="en-US" sz="3600" b="1" dirty="0"/>
            </a:br>
            <a:r>
              <a:rPr lang="en-US" sz="3600" b="1" dirty="0"/>
              <a:t>What is Addiction? </a:t>
            </a:r>
            <a:br>
              <a:rPr lang="en-US" sz="3600" b="1" dirty="0"/>
            </a:br>
            <a:br>
              <a:rPr lang="en-US" sz="3600" b="1" dirty="0"/>
            </a:br>
            <a:br>
              <a:rPr lang="en-US" sz="3600" b="1" dirty="0"/>
            </a:br>
            <a:r>
              <a:rPr lang="en-US" sz="2000" b="1" dirty="0"/>
              <a:t>from </a:t>
            </a:r>
            <a:br>
              <a:rPr lang="en-US" sz="2000" b="1" dirty="0"/>
            </a:br>
            <a:r>
              <a:rPr lang="en-US" sz="2000" b="1" dirty="0"/>
              <a:t>The Addiction Policy Forum</a:t>
            </a:r>
            <a:endParaRPr lang="en-US" b="1" dirty="0"/>
          </a:p>
        </p:txBody>
      </p:sp>
      <p:pic>
        <p:nvPicPr>
          <p:cNvPr id="2" name="What is Addiction_.mp4" descr="What is Addiction_.mp4">
            <a:hlinkClick r:id="" action="ppaction://media"/>
            <a:extLst>
              <a:ext uri="{FF2B5EF4-FFF2-40B4-BE49-F238E27FC236}">
                <a16:creationId xmlns:a16="http://schemas.microsoft.com/office/drawing/2014/main" id="{8528ED10-2C35-374F-B30D-F17A87EABC7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48360" y="177017"/>
            <a:ext cx="9169402" cy="5157788"/>
          </a:xfrm>
          <a:prstGeom prst="rect">
            <a:avLst/>
          </a:prstGeom>
          <a:noFill/>
        </p:spPr>
      </p:pic>
    </p:spTree>
    <p:extLst>
      <p:ext uri="{BB962C8B-B14F-4D97-AF65-F5344CB8AC3E}">
        <p14:creationId xmlns:p14="http://schemas.microsoft.com/office/powerpoint/2010/main" val="56477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5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31A8A7-9498-C543-B75B-188A272816D4}"/>
              </a:ext>
            </a:extLst>
          </p:cNvPr>
          <p:cNvSpPr>
            <a:spLocks noGrp="1"/>
          </p:cNvSpPr>
          <p:nvPr>
            <p:ph type="title"/>
          </p:nvPr>
        </p:nvSpPr>
        <p:spPr>
          <a:xfrm>
            <a:off x="0" y="130628"/>
            <a:ext cx="12257532" cy="1050997"/>
          </a:xfrm>
        </p:spPr>
        <p:txBody>
          <a:bodyPr>
            <a:noAutofit/>
          </a:bodyPr>
          <a:lstStyle/>
          <a:p>
            <a:pPr algn="l"/>
            <a:br>
              <a:rPr lang="en-US" b="1" dirty="0">
                <a:solidFill>
                  <a:schemeClr val="accent1"/>
                </a:solidFill>
                <a:latin typeface="Avenir Black" panose="02000503020000020003" pitchFamily="2" charset="0"/>
                <a:ea typeface="Source Sans Pro" panose="020B0503030403020204" pitchFamily="34" charset="0"/>
              </a:rPr>
            </a:br>
            <a:r>
              <a:rPr lang="en-US" b="1" dirty="0">
                <a:solidFill>
                  <a:schemeClr val="accent1"/>
                </a:solidFill>
                <a:latin typeface="Avenir Black" panose="02000503020000020003" pitchFamily="2" charset="0"/>
                <a:ea typeface="Source Sans Pro" panose="020B0503030403020204" pitchFamily="34" charset="0"/>
              </a:rPr>
              <a:t>	</a:t>
            </a:r>
            <a:r>
              <a:rPr lang="en-US" sz="5400" b="1" dirty="0">
                <a:solidFill>
                  <a:schemeClr val="tx2">
                    <a:lumMod val="75000"/>
                  </a:schemeClr>
                </a:solidFill>
                <a:ea typeface="Source Sans Pro" panose="020B0503030403020204" pitchFamily="34" charset="0"/>
              </a:rPr>
              <a:t>The Old Brain</a:t>
            </a:r>
            <a:br>
              <a:rPr lang="en-US" b="1" dirty="0">
                <a:solidFill>
                  <a:schemeClr val="accent1"/>
                </a:solidFill>
                <a:latin typeface="Avenir Black" panose="02000503020000020003" pitchFamily="2" charset="0"/>
                <a:ea typeface="Source Sans Pro" panose="020B0503030403020204" pitchFamily="34" charset="0"/>
              </a:rPr>
            </a:br>
            <a:endParaRPr lang="en-US" dirty="0"/>
          </a:p>
        </p:txBody>
      </p:sp>
      <p:sp>
        <p:nvSpPr>
          <p:cNvPr id="6" name="Content Placeholder 5">
            <a:extLst>
              <a:ext uri="{FF2B5EF4-FFF2-40B4-BE49-F238E27FC236}">
                <a16:creationId xmlns:a16="http://schemas.microsoft.com/office/drawing/2014/main" id="{A0A75FBA-3563-3A4F-A187-3C9CFFB0DD72}"/>
              </a:ext>
            </a:extLst>
          </p:cNvPr>
          <p:cNvSpPr>
            <a:spLocks noGrp="1"/>
          </p:cNvSpPr>
          <p:nvPr>
            <p:ph sz="quarter" idx="13"/>
          </p:nvPr>
        </p:nvSpPr>
        <p:spPr>
          <a:xfrm>
            <a:off x="1057656" y="1647644"/>
            <a:ext cx="10076688" cy="4389120"/>
          </a:xfrm>
        </p:spPr>
        <p:txBody>
          <a:bodyPr>
            <a:normAutofit/>
          </a:bodyPr>
          <a:lstStyle/>
          <a:p>
            <a:pPr marL="342900" indent="-342900">
              <a:buClr>
                <a:schemeClr val="accent4"/>
              </a:buClr>
              <a:buFont typeface="Arial" panose="020B0604020202020204" pitchFamily="34" charset="0"/>
              <a:buChar char="•"/>
            </a:pPr>
            <a:r>
              <a:rPr lang="en-US" sz="3200" dirty="0">
                <a:solidFill>
                  <a:schemeClr val="bg2">
                    <a:lumMod val="25000"/>
                  </a:schemeClr>
                </a:solidFill>
                <a:ea typeface="Source Sans Pro" panose="020B0503030403020204" pitchFamily="34" charset="0"/>
              </a:rPr>
              <a:t>Three Main Functions:</a:t>
            </a:r>
          </a:p>
          <a:p>
            <a:pPr marL="342900" lvl="5" indent="-342900">
              <a:buClr>
                <a:schemeClr val="accent4"/>
              </a:buClr>
              <a:buFont typeface="Arial" panose="020B0604020202020204" pitchFamily="34" charset="0"/>
              <a:buChar char="•"/>
            </a:pPr>
            <a:r>
              <a:rPr lang="en-US" sz="2000" dirty="0">
                <a:solidFill>
                  <a:schemeClr val="bg2">
                    <a:lumMod val="25000"/>
                  </a:schemeClr>
                </a:solidFill>
                <a:ea typeface="Source Sans Pro" panose="020B0503030403020204" pitchFamily="34" charset="0"/>
              </a:rPr>
              <a:t>Regulate physiological functions</a:t>
            </a:r>
          </a:p>
          <a:p>
            <a:pPr marL="342900" lvl="5" indent="-342900">
              <a:buClr>
                <a:schemeClr val="accent4"/>
              </a:buClr>
              <a:buFont typeface="Arial" panose="020B0604020202020204" pitchFamily="34" charset="0"/>
              <a:buChar char="•"/>
            </a:pPr>
            <a:r>
              <a:rPr lang="en-US" sz="2000" dirty="0">
                <a:solidFill>
                  <a:schemeClr val="bg2">
                    <a:lumMod val="25000"/>
                  </a:schemeClr>
                </a:solidFill>
                <a:ea typeface="Source Sans Pro" panose="020B0503030403020204" pitchFamily="34" charset="0"/>
              </a:rPr>
              <a:t>Experience basic emotions (anger, fear, hunger, thirst, lust, pain and pleasure)</a:t>
            </a:r>
          </a:p>
          <a:p>
            <a:pPr marL="342900" lvl="5" indent="-342900">
              <a:buClr>
                <a:schemeClr val="accent4"/>
              </a:buClr>
              <a:buFont typeface="Arial" panose="020B0604020202020204" pitchFamily="34" charset="0"/>
              <a:buChar char="•"/>
            </a:pPr>
            <a:r>
              <a:rPr lang="en-US" sz="2000" dirty="0">
                <a:solidFill>
                  <a:schemeClr val="bg2">
                    <a:lumMod val="25000"/>
                  </a:schemeClr>
                </a:solidFill>
                <a:ea typeface="Source Sans Pro" panose="020B0503030403020204" pitchFamily="34" charset="0"/>
              </a:rPr>
              <a:t>Imprint survival memories</a:t>
            </a:r>
          </a:p>
          <a:p>
            <a:pPr marL="342900" indent="-342900">
              <a:buClr>
                <a:schemeClr val="accent4"/>
              </a:buClr>
              <a:buFont typeface="Arial" panose="020B0604020202020204" pitchFamily="34" charset="0"/>
              <a:buChar char="•"/>
            </a:pPr>
            <a:r>
              <a:rPr lang="en-US" sz="3200" dirty="0">
                <a:solidFill>
                  <a:schemeClr val="bg2">
                    <a:lumMod val="25000"/>
                  </a:schemeClr>
                </a:solidFill>
                <a:ea typeface="Source Sans Pro" panose="020B0503030403020204" pitchFamily="34" charset="0"/>
              </a:rPr>
              <a:t>Overrides new brain in times of stress</a:t>
            </a:r>
          </a:p>
          <a:p>
            <a:pPr marL="342900" indent="-342900">
              <a:buClr>
                <a:schemeClr val="accent4"/>
              </a:buClr>
              <a:buFont typeface="Arial" panose="020B0604020202020204" pitchFamily="34" charset="0"/>
              <a:buChar char="•"/>
            </a:pPr>
            <a:r>
              <a:rPr lang="en-US" sz="3200" dirty="0">
                <a:solidFill>
                  <a:schemeClr val="bg2">
                    <a:lumMod val="25000"/>
                  </a:schemeClr>
                </a:solidFill>
                <a:ea typeface="Source Sans Pro" panose="020B0503030403020204" pitchFamily="34" charset="0"/>
              </a:rPr>
              <a:t>Can be thought of as the “go” or reactive part of the brain</a:t>
            </a:r>
          </a:p>
          <a:p>
            <a:endParaRPr lang="en-US" sz="4400" dirty="0"/>
          </a:p>
        </p:txBody>
      </p:sp>
      <p:sp>
        <p:nvSpPr>
          <p:cNvPr id="2" name="TextBox 1">
            <a:extLst>
              <a:ext uri="{FF2B5EF4-FFF2-40B4-BE49-F238E27FC236}">
                <a16:creationId xmlns:a16="http://schemas.microsoft.com/office/drawing/2014/main" id="{5D73881A-B776-2047-AE21-5B6A70BE1ACE}"/>
              </a:ext>
            </a:extLst>
          </p:cNvPr>
          <p:cNvSpPr txBox="1"/>
          <p:nvPr/>
        </p:nvSpPr>
        <p:spPr>
          <a:xfrm>
            <a:off x="1057656" y="6229116"/>
            <a:ext cx="2024337" cy="307777"/>
          </a:xfrm>
          <a:prstGeom prst="rect">
            <a:avLst/>
          </a:prstGeom>
          <a:noFill/>
        </p:spPr>
        <p:txBody>
          <a:bodyPr wrap="none" rtlCol="0">
            <a:spAutoFit/>
          </a:bodyPr>
          <a:lstStyle/>
          <a:p>
            <a:r>
              <a:rPr lang="en-US" sz="1400" dirty="0">
                <a:solidFill>
                  <a:schemeClr val="accent2">
                    <a:lumMod val="75000"/>
                  </a:schemeClr>
                </a:solidFill>
              </a:rPr>
              <a:t>~University of Minnesota</a:t>
            </a:r>
          </a:p>
        </p:txBody>
      </p:sp>
    </p:spTree>
    <p:extLst>
      <p:ext uri="{BB962C8B-B14F-4D97-AF65-F5344CB8AC3E}">
        <p14:creationId xmlns:p14="http://schemas.microsoft.com/office/powerpoint/2010/main" val="695553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842C4-BFF4-7E43-B747-7C2973ABA6F0}"/>
              </a:ext>
            </a:extLst>
          </p:cNvPr>
          <p:cNvSpPr>
            <a:spLocks noGrp="1"/>
          </p:cNvSpPr>
          <p:nvPr>
            <p:ph type="title"/>
          </p:nvPr>
        </p:nvSpPr>
        <p:spPr>
          <a:xfrm>
            <a:off x="1" y="1"/>
            <a:ext cx="12191990" cy="1223154"/>
          </a:xfrm>
        </p:spPr>
        <p:txBody>
          <a:bodyPr>
            <a:normAutofit fontScale="90000"/>
          </a:bodyPr>
          <a:lstStyle/>
          <a:p>
            <a:br>
              <a:rPr lang="en-US" sz="4400" dirty="0"/>
            </a:br>
            <a:r>
              <a:rPr lang="en-US" sz="4400" dirty="0"/>
              <a:t>	</a:t>
            </a:r>
            <a:r>
              <a:rPr lang="en-US" sz="4400" b="1" dirty="0"/>
              <a:t>The New Brain: Prefrontal Cortex </a:t>
            </a:r>
            <a:br>
              <a:rPr lang="en-US" sz="4400" dirty="0"/>
            </a:br>
            <a:endParaRPr lang="en-US" dirty="0"/>
          </a:p>
        </p:txBody>
      </p:sp>
      <p:sp>
        <p:nvSpPr>
          <p:cNvPr id="13" name="Text Placeholder 2">
            <a:extLst>
              <a:ext uri="{FF2B5EF4-FFF2-40B4-BE49-F238E27FC236}">
                <a16:creationId xmlns:a16="http://schemas.microsoft.com/office/drawing/2014/main" id="{D8F2EA80-86E7-2145-B453-047F19AB8D9A}"/>
              </a:ext>
            </a:extLst>
          </p:cNvPr>
          <p:cNvSpPr txBox="1">
            <a:spLocks/>
          </p:cNvSpPr>
          <p:nvPr/>
        </p:nvSpPr>
        <p:spPr>
          <a:xfrm>
            <a:off x="815546" y="2501078"/>
            <a:ext cx="5105732" cy="24333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3">
                    <a:lumMod val="75000"/>
                  </a:schemeClr>
                </a:solidFill>
                <a:latin typeface="Avenir Medium" panose="02000503020000020003" pitchFamily="2" charset="0"/>
                <a:ea typeface="Source Sans Pro" panose="020B0503030403020204" pitchFamily="34" charset="0"/>
              </a:rPr>
              <a:t>Executive Functions </a:t>
            </a:r>
          </a:p>
          <a:p>
            <a:pPr marL="0" indent="0">
              <a:buNone/>
            </a:pPr>
            <a:r>
              <a:rPr lang="en-US" sz="1600" dirty="0">
                <a:solidFill>
                  <a:schemeClr val="bg2">
                    <a:lumMod val="25000"/>
                  </a:schemeClr>
                </a:solidFill>
                <a:latin typeface="Avenir Medium" panose="02000503020000020003" pitchFamily="2" charset="0"/>
                <a:ea typeface="Source Sans Pro" panose="020B0503030403020204" pitchFamily="34" charset="0"/>
              </a:rPr>
              <a:t>(not fully developed until age 25)</a:t>
            </a:r>
          </a:p>
          <a:p>
            <a:pPr>
              <a:buClr>
                <a:schemeClr val="accent4"/>
              </a:buClr>
            </a:pPr>
            <a:r>
              <a:rPr lang="en-US" sz="2400" dirty="0">
                <a:solidFill>
                  <a:schemeClr val="bg2">
                    <a:lumMod val="25000"/>
                  </a:schemeClr>
                </a:solidFill>
                <a:latin typeface="Avenir Medium" panose="02000503020000020003" pitchFamily="2" charset="0"/>
                <a:ea typeface="Source Sans Pro" panose="020B0503030403020204" pitchFamily="34" charset="0"/>
              </a:rPr>
              <a:t>Judgment</a:t>
            </a:r>
          </a:p>
          <a:p>
            <a:pPr>
              <a:buClr>
                <a:schemeClr val="accent4"/>
              </a:buClr>
            </a:pPr>
            <a:r>
              <a:rPr lang="en-US" sz="2400" dirty="0">
                <a:solidFill>
                  <a:schemeClr val="bg2">
                    <a:lumMod val="25000"/>
                  </a:schemeClr>
                </a:solidFill>
                <a:latin typeface="Avenir Medium" panose="02000503020000020003" pitchFamily="2" charset="0"/>
                <a:ea typeface="Source Sans Pro" panose="020B0503030403020204" pitchFamily="34" charset="0"/>
              </a:rPr>
              <a:t>Impulse control</a:t>
            </a:r>
          </a:p>
          <a:p>
            <a:pPr>
              <a:buClr>
                <a:schemeClr val="accent4"/>
              </a:buClr>
            </a:pPr>
            <a:r>
              <a:rPr lang="en-US" sz="2400" dirty="0">
                <a:solidFill>
                  <a:schemeClr val="bg2">
                    <a:lumMod val="25000"/>
                  </a:schemeClr>
                </a:solidFill>
                <a:latin typeface="Avenir Medium" panose="02000503020000020003" pitchFamily="2" charset="0"/>
                <a:ea typeface="Source Sans Pro" panose="020B0503030403020204" pitchFamily="34" charset="0"/>
              </a:rPr>
              <a:t>Self-monitoring</a:t>
            </a:r>
            <a:br>
              <a:rPr lang="en-US" sz="2400" dirty="0">
                <a:solidFill>
                  <a:schemeClr val="bg2">
                    <a:lumMod val="25000"/>
                  </a:schemeClr>
                </a:solidFill>
                <a:latin typeface="Source Sans Pro" panose="020B0503030403020204" pitchFamily="34" charset="0"/>
                <a:ea typeface="Source Sans Pro" panose="020B0503030403020204" pitchFamily="34" charset="0"/>
              </a:rPr>
            </a:br>
            <a:endParaRPr lang="en-US" sz="2400" dirty="0">
              <a:solidFill>
                <a:schemeClr val="bg2">
                  <a:lumMod val="25000"/>
                </a:schemeClr>
              </a:solidFill>
              <a:latin typeface="Source Sans Pro" panose="020B0503030403020204" pitchFamily="34" charset="0"/>
              <a:ea typeface="Source Sans Pro" panose="020B0503030403020204" pitchFamily="34" charset="0"/>
            </a:endParaRPr>
          </a:p>
          <a:p>
            <a:endParaRPr lang="en-US" sz="2400" dirty="0">
              <a:solidFill>
                <a:schemeClr val="bg2">
                  <a:lumMod val="25000"/>
                </a:schemeClr>
              </a:solidFill>
              <a:latin typeface="Source Sans Pro" panose="020B0503030403020204" pitchFamily="34" charset="0"/>
              <a:ea typeface="Source Sans Pro" panose="020B0503030403020204" pitchFamily="34" charset="0"/>
            </a:endParaRPr>
          </a:p>
        </p:txBody>
      </p:sp>
      <p:sp>
        <p:nvSpPr>
          <p:cNvPr id="15" name="Text Placeholder 3">
            <a:extLst>
              <a:ext uri="{FF2B5EF4-FFF2-40B4-BE49-F238E27FC236}">
                <a16:creationId xmlns:a16="http://schemas.microsoft.com/office/drawing/2014/main" id="{894BE1BE-95FE-394A-8D51-568A4C01C02B}"/>
              </a:ext>
            </a:extLst>
          </p:cNvPr>
          <p:cNvSpPr txBox="1">
            <a:spLocks/>
          </p:cNvSpPr>
          <p:nvPr/>
        </p:nvSpPr>
        <p:spPr>
          <a:xfrm>
            <a:off x="5979068" y="2501078"/>
            <a:ext cx="4799513" cy="24333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3">
                    <a:lumMod val="75000"/>
                  </a:schemeClr>
                </a:solidFill>
                <a:latin typeface="Avenir Medium" panose="02000503020000020003" pitchFamily="2" charset="0"/>
                <a:ea typeface="Source Sans Pro" panose="020B0503030403020204" pitchFamily="34" charset="0"/>
              </a:rPr>
              <a:t>Coping Functions</a:t>
            </a:r>
          </a:p>
          <a:p>
            <a:pPr lvl="1">
              <a:buClr>
                <a:schemeClr val="accent4"/>
              </a:buClr>
            </a:pPr>
            <a:r>
              <a:rPr lang="en-US" dirty="0">
                <a:solidFill>
                  <a:schemeClr val="bg2">
                    <a:lumMod val="25000"/>
                  </a:schemeClr>
                </a:solidFill>
                <a:latin typeface="Source Sans Pro" panose="020B0503030403020204" pitchFamily="34" charset="0"/>
                <a:ea typeface="Source Sans Pro" panose="020B0503030403020204" pitchFamily="34" charset="0"/>
              </a:rPr>
              <a:t>Attention span</a:t>
            </a:r>
          </a:p>
          <a:p>
            <a:pPr lvl="1">
              <a:buClr>
                <a:schemeClr val="accent4"/>
              </a:buClr>
            </a:pPr>
            <a:r>
              <a:rPr lang="en-US" dirty="0">
                <a:solidFill>
                  <a:schemeClr val="bg2">
                    <a:lumMod val="25000"/>
                  </a:schemeClr>
                </a:solidFill>
                <a:latin typeface="Source Sans Pro" panose="020B0503030403020204" pitchFamily="34" charset="0"/>
                <a:ea typeface="Source Sans Pro" panose="020B0503030403020204" pitchFamily="34" charset="0"/>
              </a:rPr>
              <a:t>Organization</a:t>
            </a:r>
          </a:p>
          <a:p>
            <a:pPr lvl="1">
              <a:buClr>
                <a:schemeClr val="accent4"/>
              </a:buClr>
            </a:pPr>
            <a:r>
              <a:rPr lang="en-US" dirty="0">
                <a:solidFill>
                  <a:schemeClr val="bg2">
                    <a:lumMod val="25000"/>
                  </a:schemeClr>
                </a:solidFill>
                <a:latin typeface="Source Sans Pro" panose="020B0503030403020204" pitchFamily="34" charset="0"/>
                <a:ea typeface="Source Sans Pro" panose="020B0503030403020204" pitchFamily="34" charset="0"/>
              </a:rPr>
              <a:t>Learning from experience</a:t>
            </a:r>
          </a:p>
          <a:p>
            <a:pPr lvl="1">
              <a:buClr>
                <a:schemeClr val="accent4"/>
              </a:buClr>
            </a:pPr>
            <a:r>
              <a:rPr lang="en-US" dirty="0">
                <a:solidFill>
                  <a:schemeClr val="bg2">
                    <a:lumMod val="25000"/>
                  </a:schemeClr>
                </a:solidFill>
                <a:latin typeface="Source Sans Pro" panose="020B0503030403020204" pitchFamily="34" charset="0"/>
                <a:ea typeface="Source Sans Pro" panose="020B0503030403020204" pitchFamily="34" charset="0"/>
              </a:rPr>
              <a:t>Empathy</a:t>
            </a:r>
          </a:p>
          <a:p>
            <a:pPr lvl="1">
              <a:buClr>
                <a:schemeClr val="accent4"/>
              </a:buClr>
            </a:pPr>
            <a:r>
              <a:rPr lang="en-US" dirty="0">
                <a:solidFill>
                  <a:schemeClr val="bg2">
                    <a:lumMod val="25000"/>
                  </a:schemeClr>
                </a:solidFill>
                <a:latin typeface="Source Sans Pro" panose="020B0503030403020204" pitchFamily="34" charset="0"/>
                <a:ea typeface="Source Sans Pro" panose="020B0503030403020204" pitchFamily="34" charset="0"/>
              </a:rPr>
              <a:t>Problem Solving</a:t>
            </a:r>
          </a:p>
          <a:p>
            <a:endParaRPr lang="en-US" dirty="0">
              <a:solidFill>
                <a:schemeClr val="bg2">
                  <a:lumMod val="25000"/>
                </a:schemeClr>
              </a:solidFill>
              <a:latin typeface="Source Sans Pro" panose="020B0503030403020204" pitchFamily="34" charset="0"/>
              <a:ea typeface="Source Sans Pro" panose="020B0503030403020204" pitchFamily="34" charset="0"/>
            </a:endParaRPr>
          </a:p>
        </p:txBody>
      </p:sp>
      <p:sp>
        <p:nvSpPr>
          <p:cNvPr id="8" name="TextBox 7">
            <a:extLst>
              <a:ext uri="{FF2B5EF4-FFF2-40B4-BE49-F238E27FC236}">
                <a16:creationId xmlns:a16="http://schemas.microsoft.com/office/drawing/2014/main" id="{996B68B2-4826-D54E-A35D-9A61F59BC2E6}"/>
              </a:ext>
            </a:extLst>
          </p:cNvPr>
          <p:cNvSpPr txBox="1"/>
          <p:nvPr/>
        </p:nvSpPr>
        <p:spPr>
          <a:xfrm>
            <a:off x="815546" y="6305986"/>
            <a:ext cx="2024337" cy="307777"/>
          </a:xfrm>
          <a:prstGeom prst="rect">
            <a:avLst/>
          </a:prstGeom>
          <a:noFill/>
        </p:spPr>
        <p:txBody>
          <a:bodyPr wrap="none" rtlCol="0">
            <a:spAutoFit/>
          </a:bodyPr>
          <a:lstStyle/>
          <a:p>
            <a:r>
              <a:rPr lang="en-US" sz="1400" dirty="0">
                <a:solidFill>
                  <a:schemeClr val="accent2">
                    <a:lumMod val="75000"/>
                  </a:schemeClr>
                </a:solidFill>
              </a:rPr>
              <a:t>~University of Minnesota</a:t>
            </a:r>
          </a:p>
        </p:txBody>
      </p:sp>
      <p:cxnSp>
        <p:nvCxnSpPr>
          <p:cNvPr id="7" name="Straight Connector 6">
            <a:extLst>
              <a:ext uri="{FF2B5EF4-FFF2-40B4-BE49-F238E27FC236}">
                <a16:creationId xmlns:a16="http://schemas.microsoft.com/office/drawing/2014/main" id="{7E09F7E6-DD06-6A48-8D33-3F1E55BAC95A}"/>
              </a:ext>
              <a:ext uri="{C183D7F6-B498-43B3-948B-1728B52AA6E4}">
                <adec:decorative xmlns:adec="http://schemas.microsoft.com/office/drawing/2017/decorative" val="1"/>
              </a:ext>
            </a:extLst>
          </p:cNvPr>
          <p:cNvCxnSpPr/>
          <p:nvPr/>
        </p:nvCxnSpPr>
        <p:spPr>
          <a:xfrm>
            <a:off x="815547" y="2092622"/>
            <a:ext cx="0" cy="408456"/>
          </a:xfrm>
          <a:prstGeom prst="line">
            <a:avLst/>
          </a:prstGeom>
          <a:ln w="158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BE07D00-EC7D-7248-94D0-D6FC9E585AEF}"/>
              </a:ext>
              <a:ext uri="{C183D7F6-B498-43B3-948B-1728B52AA6E4}">
                <adec:decorative xmlns:adec="http://schemas.microsoft.com/office/drawing/2017/decorative" val="1"/>
              </a:ext>
            </a:extLst>
          </p:cNvPr>
          <p:cNvCxnSpPr/>
          <p:nvPr/>
        </p:nvCxnSpPr>
        <p:spPr>
          <a:xfrm>
            <a:off x="5979068" y="2092622"/>
            <a:ext cx="0" cy="408456"/>
          </a:xfrm>
          <a:prstGeom prst="line">
            <a:avLst/>
          </a:prstGeom>
          <a:ln w="158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00D822A-D61A-0E42-A719-210D0AA9A483}"/>
              </a:ext>
              <a:ext uri="{C183D7F6-B498-43B3-948B-1728B52AA6E4}">
                <adec:decorative xmlns:adec="http://schemas.microsoft.com/office/drawing/2017/decorative" val="1"/>
              </a:ext>
            </a:extLst>
          </p:cNvPr>
          <p:cNvCxnSpPr/>
          <p:nvPr/>
        </p:nvCxnSpPr>
        <p:spPr>
          <a:xfrm>
            <a:off x="-532684" y="2092622"/>
            <a:ext cx="12975336"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290C2-E5BB-024A-954F-6E3F0DC224B2}"/>
              </a:ext>
            </a:extLst>
          </p:cNvPr>
          <p:cNvSpPr>
            <a:spLocks noGrp="1"/>
          </p:cNvSpPr>
          <p:nvPr>
            <p:ph type="title"/>
          </p:nvPr>
        </p:nvSpPr>
        <p:spPr>
          <a:xfrm>
            <a:off x="1" y="27998"/>
            <a:ext cx="12257532" cy="1050997"/>
          </a:xfrm>
        </p:spPr>
        <p:txBody>
          <a:bodyPr vert="horz" lIns="0" tIns="0" rIns="0" bIns="0" rtlCol="0" anchor="ctr" anchorCtr="0">
            <a:noAutofit/>
          </a:bodyPr>
          <a:lstStyle/>
          <a:p>
            <a:pPr algn="l">
              <a:lnSpc>
                <a:spcPct val="90000"/>
              </a:lnSpc>
            </a:pPr>
            <a:br>
              <a:rPr lang="en-US" sz="2400" b="1" i="0" kern="1200" dirty="0"/>
            </a:br>
            <a:r>
              <a:rPr lang="en-US" sz="2400" b="1" i="0" kern="1200" dirty="0"/>
              <a:t>	</a:t>
            </a:r>
            <a:r>
              <a:rPr lang="en-US" b="1" i="0" kern="1200" dirty="0"/>
              <a:t>OLD VS. NEW BRAIN</a:t>
            </a:r>
            <a:br>
              <a:rPr lang="en-US" sz="2400" b="1" i="0" kern="1200" dirty="0"/>
            </a:br>
            <a:endParaRPr lang="en-US" sz="2400" b="1" i="0" kern="1200" dirty="0"/>
          </a:p>
        </p:txBody>
      </p:sp>
      <p:graphicFrame>
        <p:nvGraphicFramePr>
          <p:cNvPr id="20" name="Text Placeholder 6" descr="Graphic showing craving resides in old brain, old brain is senior partner and acts four to fives times quicker than new brain">
            <a:extLst>
              <a:ext uri="{FF2B5EF4-FFF2-40B4-BE49-F238E27FC236}">
                <a16:creationId xmlns:a16="http://schemas.microsoft.com/office/drawing/2014/main" id="{8EE4DD0A-EC79-4D8D-80F9-BDCF6BDC5BB5}"/>
              </a:ext>
            </a:extLst>
          </p:cNvPr>
          <p:cNvGraphicFramePr/>
          <p:nvPr>
            <p:extLst>
              <p:ext uri="{D42A27DB-BD31-4B8C-83A1-F6EECF244321}">
                <p14:modId xmlns:p14="http://schemas.microsoft.com/office/powerpoint/2010/main" val="567326066"/>
              </p:ext>
            </p:extLst>
          </p:nvPr>
        </p:nvGraphicFramePr>
        <p:xfrm>
          <a:off x="1159226" y="1170137"/>
          <a:ext cx="10076688" cy="4389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70765C38-A376-4B89-94FF-DAEE4B422282}"/>
              </a:ext>
            </a:extLst>
          </p:cNvPr>
          <p:cNvSpPr txBox="1"/>
          <p:nvPr/>
        </p:nvSpPr>
        <p:spPr>
          <a:xfrm>
            <a:off x="838200" y="6361970"/>
            <a:ext cx="2024337" cy="307777"/>
          </a:xfrm>
          <a:prstGeom prst="rect">
            <a:avLst/>
          </a:prstGeom>
          <a:noFill/>
        </p:spPr>
        <p:txBody>
          <a:bodyPr wrap="none" rtlCol="0">
            <a:spAutoFit/>
          </a:bodyPr>
          <a:lstStyle/>
          <a:p>
            <a:r>
              <a:rPr lang="en-US" sz="1400" dirty="0">
                <a:solidFill>
                  <a:schemeClr val="accent2">
                    <a:lumMod val="75000"/>
                  </a:schemeClr>
                </a:solidFill>
              </a:rPr>
              <a:t>~University of Minnesota</a:t>
            </a:r>
          </a:p>
        </p:txBody>
      </p:sp>
    </p:spTree>
    <p:extLst>
      <p:ext uri="{BB962C8B-B14F-4D97-AF65-F5344CB8AC3E}">
        <p14:creationId xmlns:p14="http://schemas.microsoft.com/office/powerpoint/2010/main" val="1587426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8F360-935A-7447-B719-13EE012346BA}"/>
              </a:ext>
            </a:extLst>
          </p:cNvPr>
          <p:cNvSpPr>
            <a:spLocks noGrp="1"/>
          </p:cNvSpPr>
          <p:nvPr>
            <p:ph type="title"/>
          </p:nvPr>
        </p:nvSpPr>
        <p:spPr/>
        <p:txBody>
          <a:bodyPr>
            <a:noAutofit/>
          </a:bodyPr>
          <a:lstStyle/>
          <a:p>
            <a:pPr algn="l"/>
            <a:br>
              <a:rPr lang="en-US" sz="4800" dirty="0">
                <a:latin typeface="Avenir Black" panose="02000503020000020003" pitchFamily="2" charset="0"/>
              </a:rPr>
            </a:br>
            <a:r>
              <a:rPr lang="en-US" sz="4800" dirty="0">
                <a:latin typeface="Avenir Black" panose="02000503020000020003" pitchFamily="2" charset="0"/>
              </a:rPr>
              <a:t>	</a:t>
            </a:r>
            <a:r>
              <a:rPr lang="en-US" sz="4800" b="1" dirty="0"/>
              <a:t>DOPAMINE</a:t>
            </a:r>
            <a:br>
              <a:rPr lang="en-US" sz="4800" dirty="0">
                <a:latin typeface="Avenir Black" panose="02000503020000020003" pitchFamily="2" charset="0"/>
              </a:rPr>
            </a:br>
            <a:endParaRPr lang="en-US" sz="4800" dirty="0"/>
          </a:p>
        </p:txBody>
      </p:sp>
      <p:sp>
        <p:nvSpPr>
          <p:cNvPr id="3" name="Text Placeholder 2">
            <a:extLst>
              <a:ext uri="{FF2B5EF4-FFF2-40B4-BE49-F238E27FC236}">
                <a16:creationId xmlns:a16="http://schemas.microsoft.com/office/drawing/2014/main" id="{678E3EE0-C6A1-4F4A-954F-46F951443B5C}"/>
              </a:ext>
            </a:extLst>
          </p:cNvPr>
          <p:cNvSpPr>
            <a:spLocks noGrp="1"/>
          </p:cNvSpPr>
          <p:nvPr>
            <p:ph type="body" sz="quarter" idx="10"/>
          </p:nvPr>
        </p:nvSpPr>
        <p:spPr>
          <a:xfrm>
            <a:off x="2695699" y="1866077"/>
            <a:ext cx="8491539" cy="3997325"/>
          </a:xfrm>
        </p:spPr>
        <p:txBody>
          <a:bodyPr>
            <a:normAutofit fontScale="77500" lnSpcReduction="20000"/>
          </a:bodyPr>
          <a:lstStyle/>
          <a:p>
            <a:pPr marL="571500" indent="-571500">
              <a:buClr>
                <a:schemeClr val="accent6">
                  <a:lumMod val="75000"/>
                </a:schemeClr>
              </a:buClr>
              <a:buFont typeface="Arial" panose="020B0604020202020204" pitchFamily="34" charset="0"/>
              <a:buChar char="•"/>
            </a:pPr>
            <a:r>
              <a:rPr lang="en-US" dirty="0">
                <a:solidFill>
                  <a:schemeClr val="bg2">
                    <a:lumMod val="25000"/>
                  </a:schemeClr>
                </a:solidFill>
                <a:ea typeface="Source Sans Pro" panose="020B0503030403020204" pitchFamily="34" charset="0"/>
              </a:rPr>
              <a:t>Neurotransmitter</a:t>
            </a:r>
          </a:p>
          <a:p>
            <a:pPr marL="571500" indent="-571500">
              <a:buClr>
                <a:schemeClr val="accent6">
                  <a:lumMod val="75000"/>
                </a:schemeClr>
              </a:buClr>
              <a:buFont typeface="Arial" panose="020B0604020202020204" pitchFamily="34" charset="0"/>
              <a:buChar char="•"/>
            </a:pPr>
            <a:r>
              <a:rPr lang="en-US" dirty="0">
                <a:solidFill>
                  <a:schemeClr val="bg2">
                    <a:lumMod val="25000"/>
                  </a:schemeClr>
                </a:solidFill>
                <a:ea typeface="Source Sans Pro" panose="020B0503030403020204" pitchFamily="34" charset="0"/>
              </a:rPr>
              <a:t>Signals reward in our brains</a:t>
            </a:r>
          </a:p>
          <a:p>
            <a:pPr marL="571500" indent="-571500">
              <a:buClr>
                <a:schemeClr val="accent6">
                  <a:lumMod val="75000"/>
                </a:schemeClr>
              </a:buClr>
              <a:buFont typeface="Arial" panose="020B0604020202020204" pitchFamily="34" charset="0"/>
              <a:buChar char="•"/>
            </a:pPr>
            <a:r>
              <a:rPr lang="en-US" dirty="0">
                <a:solidFill>
                  <a:schemeClr val="bg2">
                    <a:lumMod val="25000"/>
                  </a:schemeClr>
                </a:solidFill>
                <a:ea typeface="Source Sans Pro" panose="020B0503030403020204" pitchFamily="34" charset="0"/>
              </a:rPr>
              <a:t>Also increased by stimuli that predict a reward</a:t>
            </a:r>
          </a:p>
          <a:p>
            <a:pPr marL="571500" indent="-571500">
              <a:buClr>
                <a:schemeClr val="accent6">
                  <a:lumMod val="75000"/>
                </a:schemeClr>
              </a:buClr>
              <a:buFont typeface="Arial" panose="020B0604020202020204" pitchFamily="34" charset="0"/>
              <a:buChar char="•"/>
            </a:pPr>
            <a:r>
              <a:rPr lang="en-US" dirty="0">
                <a:solidFill>
                  <a:schemeClr val="bg2">
                    <a:lumMod val="25000"/>
                  </a:schemeClr>
                </a:solidFill>
                <a:ea typeface="Source Sans Pro" panose="020B0503030403020204" pitchFamily="34" charset="0"/>
              </a:rPr>
              <a:t>Brain itself will drive the repeating of what it perceives as life-sustaining activity 	</a:t>
            </a:r>
          </a:p>
          <a:p>
            <a:pPr marL="571500" indent="-571500">
              <a:buClr>
                <a:schemeClr val="accent6">
                  <a:lumMod val="75000"/>
                </a:schemeClr>
              </a:buClr>
              <a:buFont typeface="Arial" panose="020B0604020202020204" pitchFamily="34" charset="0"/>
              <a:buChar char="•"/>
            </a:pPr>
            <a:r>
              <a:rPr lang="en-US" dirty="0">
                <a:solidFill>
                  <a:schemeClr val="bg2">
                    <a:lumMod val="25000"/>
                  </a:schemeClr>
                </a:solidFill>
                <a:ea typeface="Source Sans Pro" panose="020B0503030403020204" pitchFamily="34" charset="0"/>
              </a:rPr>
              <a:t>Over time when the brain is regularly flooded with dopamine (and other neurotransmitters) it will reduce the natural production</a:t>
            </a:r>
          </a:p>
          <a:p>
            <a:endParaRPr lang="en-US" dirty="0"/>
          </a:p>
        </p:txBody>
      </p:sp>
    </p:spTree>
    <p:extLst>
      <p:ext uri="{BB962C8B-B14F-4D97-AF65-F5344CB8AC3E}">
        <p14:creationId xmlns:p14="http://schemas.microsoft.com/office/powerpoint/2010/main" val="3408414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Mid-America Addiction Technology Transfer Center</a:t>
            </a:r>
          </a:p>
        </p:txBody>
      </p:sp>
      <p:sp>
        <p:nvSpPr>
          <p:cNvPr id="3" name="Content Placeholder 2"/>
          <p:cNvSpPr>
            <a:spLocks noGrp="1"/>
          </p:cNvSpPr>
          <p:nvPr>
            <p:ph sz="quarter" idx="13"/>
          </p:nvPr>
        </p:nvSpPr>
        <p:spPr/>
        <p:txBody>
          <a:bodyPr>
            <a:normAutofit fontScale="92500" lnSpcReduction="10000"/>
          </a:bodyPr>
          <a:lstStyle/>
          <a:p>
            <a:pPr>
              <a:lnSpc>
                <a:spcPct val="120000"/>
              </a:lnSpc>
            </a:pPr>
            <a:r>
              <a:rPr lang="en-US" dirty="0">
                <a:latin typeface="Arial" panose="020B0604020202020204" pitchFamily="34" charset="0"/>
                <a:cs typeface="Arial" panose="020B0604020202020204" pitchFamily="34" charset="0"/>
              </a:rPr>
              <a:t>The purpose of the Technology Transfer Centers (TTC) program is to </a:t>
            </a:r>
            <a:r>
              <a:rPr lang="en-US" b="1" i="1" dirty="0">
                <a:latin typeface="Arial" panose="020B0604020202020204" pitchFamily="34" charset="0"/>
                <a:cs typeface="Arial" panose="020B0604020202020204" pitchFamily="34" charset="0"/>
              </a:rPr>
              <a:t>develop and strengthen </a:t>
            </a:r>
            <a:r>
              <a:rPr lang="en-US" dirty="0">
                <a:latin typeface="Arial" panose="020B0604020202020204" pitchFamily="34" charset="0"/>
                <a:cs typeface="Arial" panose="020B0604020202020204" pitchFamily="34" charset="0"/>
              </a:rPr>
              <a:t>the </a:t>
            </a:r>
            <a:r>
              <a:rPr lang="en-US" b="1" i="1" dirty="0">
                <a:latin typeface="Arial" panose="020B0604020202020204" pitchFamily="34" charset="0"/>
                <a:cs typeface="Arial" panose="020B0604020202020204" pitchFamily="34" charset="0"/>
              </a:rPr>
              <a:t>specialized behavioral healthcare and primary healthcare workforce</a:t>
            </a:r>
            <a:r>
              <a:rPr lang="en-US" dirty="0">
                <a:latin typeface="Arial" panose="020B0604020202020204" pitchFamily="34" charset="0"/>
                <a:cs typeface="Arial" panose="020B0604020202020204" pitchFamily="34" charset="0"/>
              </a:rPr>
              <a:t> that provides substance use disorder (SUD) and mental health prevention, treatment, and recovery support services. </a:t>
            </a:r>
          </a:p>
          <a:p>
            <a:pPr>
              <a:lnSpc>
                <a:spcPct val="120000"/>
              </a:lnSpc>
            </a:pPr>
            <a:endParaRPr lang="en-US" altLang="en-US" dirty="0">
              <a:latin typeface="Arial" panose="020B0604020202020204" pitchFamily="34" charset="0"/>
              <a:cs typeface="Arial" panose="020B0604020202020204" pitchFamily="34" charset="0"/>
            </a:endParaRPr>
          </a:p>
          <a:p>
            <a:pPr>
              <a:lnSpc>
                <a:spcPct val="120000"/>
              </a:lnSpc>
            </a:pPr>
            <a:r>
              <a:rPr lang="en-US" altLang="en-US" dirty="0">
                <a:latin typeface="Arial" panose="020B0604020202020204" pitchFamily="34" charset="0"/>
                <a:cs typeface="Arial" panose="020B0604020202020204" pitchFamily="34" charset="0"/>
              </a:rPr>
              <a:t>Help people and organizations incorporate </a:t>
            </a:r>
            <a:r>
              <a:rPr lang="en-US" altLang="en-US" b="1" i="1" dirty="0">
                <a:latin typeface="Arial" panose="020B0604020202020204" pitchFamily="34" charset="0"/>
                <a:cs typeface="Arial" panose="020B0604020202020204" pitchFamily="34" charset="0"/>
              </a:rPr>
              <a:t>effective practices</a:t>
            </a:r>
            <a:r>
              <a:rPr lang="en-US" altLang="en-US" i="1"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into substance use and mental health disorder prevention, treatment and recovery services.</a:t>
            </a:r>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350092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608DE-E5D0-4E85-85E7-0167AC6E3AE1}"/>
              </a:ext>
            </a:extLst>
          </p:cNvPr>
          <p:cNvSpPr>
            <a:spLocks noGrp="1"/>
          </p:cNvSpPr>
          <p:nvPr>
            <p:ph type="title"/>
          </p:nvPr>
        </p:nvSpPr>
        <p:spPr>
          <a:xfrm>
            <a:off x="107448" y="15688"/>
            <a:ext cx="11948565" cy="1257960"/>
          </a:xfrm>
        </p:spPr>
        <p:txBody>
          <a:bodyPr anchor="b">
            <a:normAutofit/>
          </a:bodyPr>
          <a:lstStyle/>
          <a:p>
            <a:r>
              <a:rPr lang="en-US" b="1" dirty="0"/>
              <a:t>Experience Dopamine?</a:t>
            </a:r>
          </a:p>
        </p:txBody>
      </p:sp>
      <p:pic>
        <p:nvPicPr>
          <p:cNvPr id="4" name="Picture 3" descr="A picture containing different, colorful chocolate candy&#10;&#10;Description automatically generated">
            <a:extLst>
              <a:ext uri="{FF2B5EF4-FFF2-40B4-BE49-F238E27FC236}">
                <a16:creationId xmlns:a16="http://schemas.microsoft.com/office/drawing/2014/main" id="{D3CB4A26-3B72-D84C-925E-07E5C47A08FB}"/>
              </a:ext>
            </a:extLst>
          </p:cNvPr>
          <p:cNvPicPr>
            <a:picLocks noChangeAspect="1"/>
          </p:cNvPicPr>
          <p:nvPr/>
        </p:nvPicPr>
        <p:blipFill rotWithShape="1">
          <a:blip r:embed="rId3"/>
          <a:srcRect t="30761" b="33019"/>
          <a:stretch/>
        </p:blipFill>
        <p:spPr>
          <a:xfrm>
            <a:off x="107951" y="1746123"/>
            <a:ext cx="11991975" cy="4714053"/>
          </a:xfrm>
          <a:prstGeom prst="rect">
            <a:avLst/>
          </a:prstGeom>
          <a:noFill/>
        </p:spPr>
      </p:pic>
    </p:spTree>
    <p:extLst>
      <p:ext uri="{BB962C8B-B14F-4D97-AF65-F5344CB8AC3E}">
        <p14:creationId xmlns:p14="http://schemas.microsoft.com/office/powerpoint/2010/main" val="2963956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97753-04E1-3B48-86CF-4E919C271DEF}"/>
              </a:ext>
            </a:extLst>
          </p:cNvPr>
          <p:cNvSpPr>
            <a:spLocks noGrp="1"/>
          </p:cNvSpPr>
          <p:nvPr>
            <p:ph type="title" idx="4294967295"/>
          </p:nvPr>
        </p:nvSpPr>
        <p:spPr>
          <a:xfrm>
            <a:off x="0" y="0"/>
            <a:ext cx="11832336" cy="927652"/>
          </a:xfrm>
        </p:spPr>
        <p:txBody>
          <a:bodyPr/>
          <a:lstStyle/>
          <a:p>
            <a:r>
              <a:rPr lang="en-US" b="1" dirty="0"/>
              <a:t>Dopamine from Natural Reward</a:t>
            </a:r>
          </a:p>
        </p:txBody>
      </p:sp>
      <p:pic>
        <p:nvPicPr>
          <p:cNvPr id="11" name="Picture 5" descr="slide-7">
            <a:extLst>
              <a:ext uri="{FF2B5EF4-FFF2-40B4-BE49-F238E27FC236}">
                <a16:creationId xmlns:a16="http://schemas.microsoft.com/office/drawing/2014/main" id="{AE49CA97-2C61-AF4B-8240-C3539790F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04974" y="1209044"/>
            <a:ext cx="6972790" cy="5229593"/>
          </a:xfrm>
          <a:prstGeom prst="rect">
            <a:avLst/>
          </a:prstGeom>
          <a:noFill/>
        </p:spPr>
      </p:pic>
    </p:spTree>
    <p:extLst>
      <p:ext uri="{BB962C8B-B14F-4D97-AF65-F5344CB8AC3E}">
        <p14:creationId xmlns:p14="http://schemas.microsoft.com/office/powerpoint/2010/main" val="843762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F46F6-5B50-1047-8091-69C9DD21781C}"/>
              </a:ext>
            </a:extLst>
          </p:cNvPr>
          <p:cNvSpPr>
            <a:spLocks noGrp="1"/>
          </p:cNvSpPr>
          <p:nvPr>
            <p:ph type="title" idx="4294967295"/>
          </p:nvPr>
        </p:nvSpPr>
        <p:spPr>
          <a:xfrm>
            <a:off x="0" y="5733"/>
            <a:ext cx="11832336" cy="906875"/>
          </a:xfrm>
        </p:spPr>
        <p:txBody>
          <a:bodyPr/>
          <a:lstStyle/>
          <a:p>
            <a:r>
              <a:rPr lang="en-US" b="1" dirty="0"/>
              <a:t>Dopamine from Cocaine</a:t>
            </a:r>
          </a:p>
        </p:txBody>
      </p:sp>
      <p:pic>
        <p:nvPicPr>
          <p:cNvPr id="8" name="Picture 5" descr="slide-8">
            <a:extLst>
              <a:ext uri="{FF2B5EF4-FFF2-40B4-BE49-F238E27FC236}">
                <a16:creationId xmlns:a16="http://schemas.microsoft.com/office/drawing/2014/main" id="{16CE403C-BC0D-1F4E-8625-3B68D54DA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625" y="1113305"/>
            <a:ext cx="6945166" cy="520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67569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69A91-EC98-D94A-B5A8-A1CE190B8E6E}"/>
              </a:ext>
            </a:extLst>
          </p:cNvPr>
          <p:cNvSpPr>
            <a:spLocks noGrp="1"/>
          </p:cNvSpPr>
          <p:nvPr>
            <p:ph type="title"/>
          </p:nvPr>
        </p:nvSpPr>
        <p:spPr>
          <a:xfrm>
            <a:off x="520595" y="97577"/>
            <a:ext cx="11736938" cy="1050997"/>
          </a:xfrm>
        </p:spPr>
        <p:txBody>
          <a:bodyPr>
            <a:normAutofit fontScale="90000"/>
          </a:bodyPr>
          <a:lstStyle/>
          <a:p>
            <a:pPr algn="l"/>
            <a:br>
              <a:rPr lang="en-US" b="1" dirty="0">
                <a:solidFill>
                  <a:schemeClr val="accent1"/>
                </a:solidFill>
              </a:rPr>
            </a:br>
            <a:r>
              <a:rPr lang="en-US" b="1" dirty="0"/>
              <a:t>Three Stages of the Addiction Cycle</a:t>
            </a:r>
            <a:br>
              <a:rPr lang="en-US" b="1" dirty="0"/>
            </a:br>
            <a:endParaRPr lang="en-US" dirty="0"/>
          </a:p>
        </p:txBody>
      </p:sp>
      <p:pic>
        <p:nvPicPr>
          <p:cNvPr id="3" name="Picture 2" descr="graphic of brain showing preoccupation, binge, withdrawal stages of the cycle of addiction">
            <a:extLst>
              <a:ext uri="{FF2B5EF4-FFF2-40B4-BE49-F238E27FC236}">
                <a16:creationId xmlns:a16="http://schemas.microsoft.com/office/drawing/2014/main" id="{70676889-305A-F24F-A599-DEEE591415BC}"/>
              </a:ext>
            </a:extLst>
          </p:cNvPr>
          <p:cNvPicPr>
            <a:picLocks noChangeAspect="1"/>
          </p:cNvPicPr>
          <p:nvPr/>
        </p:nvPicPr>
        <p:blipFill>
          <a:blip r:embed="rId3"/>
          <a:stretch>
            <a:fillRect/>
          </a:stretch>
        </p:blipFill>
        <p:spPr>
          <a:xfrm>
            <a:off x="520595" y="1590715"/>
            <a:ext cx="5038530" cy="4870579"/>
          </a:xfrm>
          <a:prstGeom prst="rect">
            <a:avLst/>
          </a:prstGeom>
        </p:spPr>
      </p:pic>
      <p:sp>
        <p:nvSpPr>
          <p:cNvPr id="9" name="Content Placeholder 8">
            <a:extLst>
              <a:ext uri="{FF2B5EF4-FFF2-40B4-BE49-F238E27FC236}">
                <a16:creationId xmlns:a16="http://schemas.microsoft.com/office/drawing/2014/main" id="{6835034A-1FDE-A740-B86A-870A5F6303E1}"/>
              </a:ext>
            </a:extLst>
          </p:cNvPr>
          <p:cNvSpPr>
            <a:spLocks noGrp="1"/>
          </p:cNvSpPr>
          <p:nvPr>
            <p:ph sz="quarter" idx="14"/>
          </p:nvPr>
        </p:nvSpPr>
        <p:spPr>
          <a:xfrm>
            <a:off x="5997039" y="1575585"/>
            <a:ext cx="5926889" cy="4389120"/>
          </a:xfrm>
        </p:spPr>
        <p:txBody>
          <a:bodyPr>
            <a:normAutofit lnSpcReduction="10000"/>
          </a:bodyPr>
          <a:lstStyle/>
          <a:p>
            <a:pPr marL="285750" indent="-285750">
              <a:buClr>
                <a:schemeClr val="accent5">
                  <a:lumMod val="50000"/>
                </a:schemeClr>
              </a:buClr>
              <a:buFont typeface="Arial" panose="020B0604020202020204" pitchFamily="34" charset="0"/>
              <a:buChar char="•"/>
            </a:pPr>
            <a:r>
              <a:rPr lang="en-US" b="1" dirty="0">
                <a:solidFill>
                  <a:schemeClr val="accent2"/>
                </a:solidFill>
              </a:rPr>
              <a:t>Binge/Intoxication</a:t>
            </a:r>
            <a:r>
              <a:rPr lang="en-US" dirty="0">
                <a:solidFill>
                  <a:schemeClr val="tx2">
                    <a:lumMod val="75000"/>
                  </a:schemeClr>
                </a:solidFill>
              </a:rPr>
              <a:t>, the stage at which an individual consumes an intoxicating substance and experiences its rewarding or pleasurable effects</a:t>
            </a:r>
          </a:p>
          <a:p>
            <a:pPr marL="285750" indent="-285750">
              <a:buClr>
                <a:schemeClr val="accent5">
                  <a:lumMod val="50000"/>
                </a:schemeClr>
              </a:buClr>
              <a:buFont typeface="Arial" panose="020B0604020202020204" pitchFamily="34" charset="0"/>
              <a:buChar char="•"/>
            </a:pPr>
            <a:r>
              <a:rPr lang="en-US" b="1" dirty="0">
                <a:solidFill>
                  <a:schemeClr val="accent2"/>
                </a:solidFill>
              </a:rPr>
              <a:t>Withdrawal/Negative Affect</a:t>
            </a:r>
            <a:r>
              <a:rPr lang="en-US" dirty="0">
                <a:solidFill>
                  <a:schemeClr val="tx2">
                    <a:lumMod val="75000"/>
                  </a:schemeClr>
                </a:solidFill>
              </a:rPr>
              <a:t>, the stage at which an individual experiences a negative emotional state in the absence of the substance</a:t>
            </a:r>
          </a:p>
          <a:p>
            <a:pPr marL="285750" indent="-285750">
              <a:buClr>
                <a:schemeClr val="accent5">
                  <a:lumMod val="50000"/>
                </a:schemeClr>
              </a:buClr>
              <a:buFont typeface="Arial" panose="020B0604020202020204" pitchFamily="34" charset="0"/>
              <a:buChar char="•"/>
            </a:pPr>
            <a:r>
              <a:rPr lang="en-US" b="1" dirty="0">
                <a:solidFill>
                  <a:schemeClr val="accent2"/>
                </a:solidFill>
              </a:rPr>
              <a:t>Preoccupation/Anticipation</a:t>
            </a:r>
            <a:r>
              <a:rPr lang="en-US" dirty="0">
                <a:solidFill>
                  <a:schemeClr val="tx2">
                    <a:lumMod val="75000"/>
                  </a:schemeClr>
                </a:solidFill>
              </a:rPr>
              <a:t>, the stage at which one seeks substances again after a period of abstinence</a:t>
            </a:r>
          </a:p>
          <a:p>
            <a:endParaRPr lang="en-US" dirty="0"/>
          </a:p>
        </p:txBody>
      </p:sp>
      <p:sp>
        <p:nvSpPr>
          <p:cNvPr id="6" name="TextBox 5" descr="Citation, SAMHSA Office of the Surgeon General Facing Addiction in America: The Surgeon General's Report on Alcohol, Drugs, and Health, 2016&#10;">
            <a:extLst>
              <a:ext uri="{FF2B5EF4-FFF2-40B4-BE49-F238E27FC236}">
                <a16:creationId xmlns:a16="http://schemas.microsoft.com/office/drawing/2014/main" id="{42BD5725-99CE-E84B-B481-4C198BA5B589}"/>
              </a:ext>
            </a:extLst>
          </p:cNvPr>
          <p:cNvSpPr txBox="1"/>
          <p:nvPr/>
        </p:nvSpPr>
        <p:spPr>
          <a:xfrm>
            <a:off x="6128767" y="6172754"/>
            <a:ext cx="4766780" cy="577081"/>
          </a:xfrm>
          <a:prstGeom prst="rect">
            <a:avLst/>
          </a:prstGeom>
          <a:noFill/>
        </p:spPr>
        <p:txBody>
          <a:bodyPr wrap="square" rtlCol="0">
            <a:spAutoFit/>
          </a:bodyPr>
          <a:lstStyle/>
          <a:p>
            <a:r>
              <a:rPr lang="en-US" sz="1050" dirty="0">
                <a:solidFill>
                  <a:schemeClr val="accent2">
                    <a:lumMod val="50000"/>
                  </a:schemeClr>
                </a:solidFill>
              </a:rPr>
              <a:t>SAMHSA Office of the Surgeon General</a:t>
            </a:r>
          </a:p>
          <a:p>
            <a:r>
              <a:rPr lang="en-US" sz="1050" dirty="0">
                <a:solidFill>
                  <a:schemeClr val="accent2">
                    <a:lumMod val="50000"/>
                  </a:schemeClr>
                </a:solidFill>
              </a:rPr>
              <a:t>Facing Addiction in America: The Surgeon General's Report on Alcohol, Drugs, and Health, 2016</a:t>
            </a:r>
          </a:p>
        </p:txBody>
      </p:sp>
    </p:spTree>
    <p:extLst>
      <p:ext uri="{BB962C8B-B14F-4D97-AF65-F5344CB8AC3E}">
        <p14:creationId xmlns:p14="http://schemas.microsoft.com/office/powerpoint/2010/main" val="37126270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19DBB-5151-4F40-B87B-687F4F99CBF9}"/>
              </a:ext>
            </a:extLst>
          </p:cNvPr>
          <p:cNvSpPr>
            <a:spLocks noGrp="1"/>
          </p:cNvSpPr>
          <p:nvPr>
            <p:ph type="title"/>
          </p:nvPr>
        </p:nvSpPr>
        <p:spPr>
          <a:xfrm>
            <a:off x="0" y="0"/>
            <a:ext cx="12192000" cy="1270660"/>
          </a:xfrm>
        </p:spPr>
        <p:txBody>
          <a:bodyPr>
            <a:normAutofit/>
          </a:bodyPr>
          <a:lstStyle/>
          <a:p>
            <a:r>
              <a:rPr lang="en-US" b="1" dirty="0"/>
              <a:t>	The Addiction Cycle</a:t>
            </a:r>
          </a:p>
        </p:txBody>
      </p:sp>
      <p:sp>
        <p:nvSpPr>
          <p:cNvPr id="3" name="Content Placeholder 2">
            <a:extLst>
              <a:ext uri="{FF2B5EF4-FFF2-40B4-BE49-F238E27FC236}">
                <a16:creationId xmlns:a16="http://schemas.microsoft.com/office/drawing/2014/main" id="{1EFAAB35-DA97-6342-A766-3871E5A29634}"/>
              </a:ext>
            </a:extLst>
          </p:cNvPr>
          <p:cNvSpPr>
            <a:spLocks noGrp="1"/>
          </p:cNvSpPr>
          <p:nvPr>
            <p:ph idx="1"/>
          </p:nvPr>
        </p:nvSpPr>
        <p:spPr>
          <a:xfrm>
            <a:off x="838200" y="1499294"/>
            <a:ext cx="10515600" cy="4239491"/>
          </a:xfrm>
        </p:spPr>
        <p:txBody>
          <a:bodyPr>
            <a:normAutofit/>
          </a:bodyPr>
          <a:lstStyle/>
          <a:p>
            <a:pPr marL="342900" indent="-342900">
              <a:buClr>
                <a:schemeClr val="accent4"/>
              </a:buClr>
              <a:buFont typeface="Arial" panose="020B0604020202020204" pitchFamily="34" charset="0"/>
              <a:buChar char="•"/>
            </a:pPr>
            <a:r>
              <a:rPr lang="en-US" sz="2800" dirty="0"/>
              <a:t>The three stages are linked to and feed on each other</a:t>
            </a:r>
          </a:p>
          <a:p>
            <a:pPr marL="342900" indent="-342900">
              <a:buClr>
                <a:schemeClr val="accent4"/>
              </a:buClr>
              <a:buFont typeface="Arial" panose="020B0604020202020204" pitchFamily="34" charset="0"/>
              <a:buChar char="•"/>
            </a:pPr>
            <a:r>
              <a:rPr lang="en-US" sz="2800" dirty="0"/>
              <a:t>A person may go through this three-stage cycle over the course of weeks or months or progress through it several times in a day</a:t>
            </a:r>
          </a:p>
          <a:p>
            <a:pPr marL="342900" indent="-342900">
              <a:buClr>
                <a:schemeClr val="accent4"/>
              </a:buClr>
              <a:buFont typeface="Arial" panose="020B0604020202020204" pitchFamily="34" charset="0"/>
              <a:buChar char="•"/>
            </a:pPr>
            <a:r>
              <a:rPr lang="en-US" sz="2800" dirty="0"/>
              <a:t>May be variation in how people progress through the cycle and the intensity with which they experience each of the stages</a:t>
            </a:r>
          </a:p>
          <a:p>
            <a:pPr marL="342900" indent="-342900">
              <a:buClr>
                <a:schemeClr val="accent4"/>
              </a:buClr>
              <a:buFont typeface="Arial" panose="020B0604020202020204" pitchFamily="34" charset="0"/>
              <a:buChar char="•"/>
            </a:pPr>
            <a:r>
              <a:rPr lang="en-US" sz="2800" dirty="0"/>
              <a:t>The addiction cycle tends to intensify over time, leading to greater physical and psychological harm</a:t>
            </a:r>
          </a:p>
        </p:txBody>
      </p:sp>
      <p:sp>
        <p:nvSpPr>
          <p:cNvPr id="4" name="TextBox 3">
            <a:extLst>
              <a:ext uri="{FF2B5EF4-FFF2-40B4-BE49-F238E27FC236}">
                <a16:creationId xmlns:a16="http://schemas.microsoft.com/office/drawing/2014/main" id="{46591362-23ED-664B-985E-0A8C499116CA}"/>
              </a:ext>
            </a:extLst>
          </p:cNvPr>
          <p:cNvSpPr txBox="1"/>
          <p:nvPr/>
        </p:nvSpPr>
        <p:spPr>
          <a:xfrm>
            <a:off x="838199" y="6098925"/>
            <a:ext cx="6251369" cy="415498"/>
          </a:xfrm>
          <a:prstGeom prst="rect">
            <a:avLst/>
          </a:prstGeom>
          <a:noFill/>
        </p:spPr>
        <p:txBody>
          <a:bodyPr wrap="square" rtlCol="0">
            <a:spAutoFit/>
          </a:bodyPr>
          <a:lstStyle/>
          <a:p>
            <a:r>
              <a:rPr lang="en-US" sz="1050" dirty="0">
                <a:solidFill>
                  <a:schemeClr val="accent2">
                    <a:lumMod val="50000"/>
                  </a:schemeClr>
                </a:solidFill>
                <a:latin typeface="Avenir Medium" panose="02000503020000020003" pitchFamily="2" charset="0"/>
              </a:rPr>
              <a:t>SAMHSA Office of the Surgeon General</a:t>
            </a:r>
          </a:p>
          <a:p>
            <a:r>
              <a:rPr lang="en-US" sz="1050" dirty="0">
                <a:solidFill>
                  <a:schemeClr val="accent2">
                    <a:lumMod val="50000"/>
                  </a:schemeClr>
                </a:solidFill>
                <a:latin typeface="Avenir Medium" panose="02000503020000020003" pitchFamily="2" charset="0"/>
              </a:rPr>
              <a:t>Facing Addiction in America: The Surgeon General's Report on Alcohol, Drugs, and Health, 2016</a:t>
            </a:r>
          </a:p>
        </p:txBody>
      </p:sp>
    </p:spTree>
    <p:extLst>
      <p:ext uri="{BB962C8B-B14F-4D97-AF65-F5344CB8AC3E}">
        <p14:creationId xmlns:p14="http://schemas.microsoft.com/office/powerpoint/2010/main" val="19641834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35F17FEE-9026-E14B-ACFD-34B5F45859BC}"/>
              </a:ext>
            </a:extLst>
          </p:cNvPr>
          <p:cNvSpPr>
            <a:spLocks noGrp="1"/>
          </p:cNvSpPr>
          <p:nvPr>
            <p:ph type="title"/>
          </p:nvPr>
        </p:nvSpPr>
        <p:spPr/>
        <p:txBody>
          <a:bodyPr/>
          <a:lstStyle/>
          <a:p>
            <a:r>
              <a:rPr lang="en-US" dirty="0"/>
              <a:t>Dr. Nora Volkow Explains the Science of Addiction</a:t>
            </a:r>
            <a:br>
              <a:rPr lang="en-US" dirty="0"/>
            </a:br>
            <a:endParaRPr lang="en-US" dirty="0"/>
          </a:p>
        </p:txBody>
      </p:sp>
      <p:pic>
        <p:nvPicPr>
          <p:cNvPr id="2" name="Dr. Nora Volkow Explains the Science of Addiction.mp4" descr="Dr. Nora Volkow Explains the Science of Addiction.mp4">
            <a:hlinkClick r:id="" action="ppaction://media"/>
            <a:extLst>
              <a:ext uri="{FF2B5EF4-FFF2-40B4-BE49-F238E27FC236}">
                <a16:creationId xmlns:a16="http://schemas.microsoft.com/office/drawing/2014/main" id="{ACCAF9CD-BD72-6A47-A1F7-DC2A58C28AF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30287" y="605145"/>
            <a:ext cx="9144001" cy="5143500"/>
          </a:xfrm>
          <a:prstGeom prst="rect">
            <a:avLst/>
          </a:prstGeom>
          <a:noFill/>
        </p:spPr>
      </p:pic>
      <p:sp>
        <p:nvSpPr>
          <p:cNvPr id="4" name="Rectangle 3" descr="You Tube Link for Video of Dr. Nora Volkow&#10;">
            <a:extLst>
              <a:ext uri="{FF2B5EF4-FFF2-40B4-BE49-F238E27FC236}">
                <a16:creationId xmlns:a16="http://schemas.microsoft.com/office/drawing/2014/main" id="{45841ED2-7DE1-844B-A5E6-17AA9F06D968}"/>
              </a:ext>
            </a:extLst>
          </p:cNvPr>
          <p:cNvSpPr/>
          <p:nvPr/>
        </p:nvSpPr>
        <p:spPr>
          <a:xfrm>
            <a:off x="2931433" y="6249964"/>
            <a:ext cx="4149726" cy="523220"/>
          </a:xfrm>
          <a:prstGeom prst="rect">
            <a:avLst/>
          </a:prstGeom>
        </p:spPr>
        <p:txBody>
          <a:bodyPr wrap="none">
            <a:spAutoFit/>
          </a:bodyPr>
          <a:lstStyle/>
          <a:p>
            <a:r>
              <a:rPr lang="en-US" sz="1400" dirty="0">
                <a:hlinkClick r:id="rId6"/>
              </a:rPr>
              <a:t>https://www.youtube.com/watch?v=JH7zq0_VA9U</a:t>
            </a:r>
            <a:endParaRPr lang="en-US" sz="1400" dirty="0"/>
          </a:p>
          <a:p>
            <a:endParaRPr lang="en-US" sz="1400" dirty="0"/>
          </a:p>
        </p:txBody>
      </p:sp>
    </p:spTree>
    <p:extLst>
      <p:ext uri="{BB962C8B-B14F-4D97-AF65-F5344CB8AC3E}">
        <p14:creationId xmlns:p14="http://schemas.microsoft.com/office/powerpoint/2010/main" val="397948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4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09F4E-753A-6E4D-8C5F-9FB761047A8E}"/>
              </a:ext>
            </a:extLst>
          </p:cNvPr>
          <p:cNvSpPr>
            <a:spLocks noGrp="1"/>
          </p:cNvSpPr>
          <p:nvPr>
            <p:ph type="title"/>
          </p:nvPr>
        </p:nvSpPr>
        <p:spPr>
          <a:xfrm>
            <a:off x="1" y="0"/>
            <a:ext cx="12257532" cy="1421880"/>
          </a:xfrm>
        </p:spPr>
        <p:txBody>
          <a:bodyPr>
            <a:normAutofit fontScale="90000"/>
          </a:bodyPr>
          <a:lstStyle/>
          <a:p>
            <a:pPr algn="l"/>
            <a:r>
              <a:rPr lang="en-US" sz="4400" b="1" dirty="0"/>
              <a:t>	BRAIN CHANGES </a:t>
            </a:r>
            <a:br>
              <a:rPr lang="en-US" sz="4400" b="1" dirty="0"/>
            </a:br>
            <a:r>
              <a:rPr lang="en-US" sz="4400" b="1" dirty="0"/>
              <a:t>	INHERENT TO ADDICTION</a:t>
            </a:r>
            <a:endParaRPr lang="en-US" b="1" dirty="0"/>
          </a:p>
        </p:txBody>
      </p:sp>
      <p:sp>
        <p:nvSpPr>
          <p:cNvPr id="4" name="Content Placeholder 3">
            <a:extLst>
              <a:ext uri="{FF2B5EF4-FFF2-40B4-BE49-F238E27FC236}">
                <a16:creationId xmlns:a16="http://schemas.microsoft.com/office/drawing/2014/main" id="{E5812D46-556F-DB42-942F-450ED78EB923}"/>
              </a:ext>
            </a:extLst>
          </p:cNvPr>
          <p:cNvSpPr>
            <a:spLocks noGrp="1"/>
          </p:cNvSpPr>
          <p:nvPr>
            <p:ph sz="quarter" idx="13"/>
          </p:nvPr>
        </p:nvSpPr>
        <p:spPr>
          <a:xfrm>
            <a:off x="995796" y="1758460"/>
            <a:ext cx="10076688" cy="3772663"/>
          </a:xfrm>
        </p:spPr>
        <p:txBody>
          <a:bodyPr/>
          <a:lstStyle/>
          <a:p>
            <a:pPr marL="285750" indent="-285750">
              <a:buClr>
                <a:schemeClr val="accent5">
                  <a:lumMod val="50000"/>
                </a:schemeClr>
              </a:buClr>
              <a:buFont typeface="Arial" panose="020B0604020202020204" pitchFamily="34" charset="0"/>
              <a:buChar char="•"/>
            </a:pPr>
            <a:r>
              <a:rPr lang="en-US" sz="2400" dirty="0">
                <a:solidFill>
                  <a:schemeClr val="bg2">
                    <a:lumMod val="25000"/>
                  </a:schemeClr>
                </a:solidFill>
                <a:ea typeface="Source Sans Pro" panose="020B0503030403020204" pitchFamily="34" charset="0"/>
              </a:rPr>
              <a:t>Less dopamine produced</a:t>
            </a:r>
          </a:p>
          <a:p>
            <a:pPr marL="285750" indent="-285750">
              <a:buClr>
                <a:schemeClr val="accent5">
                  <a:lumMod val="50000"/>
                </a:schemeClr>
              </a:buClr>
              <a:buFont typeface="Arial" panose="020B0604020202020204" pitchFamily="34" charset="0"/>
              <a:buChar char="•"/>
            </a:pPr>
            <a:r>
              <a:rPr lang="en-US" sz="2400" dirty="0">
                <a:solidFill>
                  <a:schemeClr val="bg2">
                    <a:lumMod val="25000"/>
                  </a:schemeClr>
                </a:solidFill>
                <a:ea typeface="Source Sans Pro" panose="020B0503030403020204" pitchFamily="34" charset="0"/>
              </a:rPr>
              <a:t>Fewer dopamine receptors</a:t>
            </a:r>
          </a:p>
          <a:p>
            <a:pPr marL="285750" indent="-285750">
              <a:buClr>
                <a:schemeClr val="accent5">
                  <a:lumMod val="50000"/>
                </a:schemeClr>
              </a:buClr>
              <a:buFont typeface="Arial" panose="020B0604020202020204" pitchFamily="34" charset="0"/>
              <a:buChar char="•"/>
            </a:pPr>
            <a:r>
              <a:rPr lang="en-US" sz="2400" dirty="0">
                <a:solidFill>
                  <a:schemeClr val="bg2">
                    <a:lumMod val="25000"/>
                  </a:schemeClr>
                </a:solidFill>
                <a:ea typeface="Source Sans Pro" panose="020B0503030403020204" pitchFamily="34" charset="0"/>
              </a:rPr>
              <a:t>Ability to experience normal reward – feel joy reduced significantly</a:t>
            </a:r>
          </a:p>
          <a:p>
            <a:pPr marL="285750" indent="-285750">
              <a:buClr>
                <a:schemeClr val="accent5">
                  <a:lumMod val="50000"/>
                </a:schemeClr>
              </a:buClr>
              <a:buFont typeface="Arial" panose="020B0604020202020204" pitchFamily="34" charset="0"/>
              <a:buChar char="•"/>
            </a:pPr>
            <a:r>
              <a:rPr lang="en-US" sz="2400" dirty="0">
                <a:solidFill>
                  <a:schemeClr val="bg2">
                    <a:lumMod val="25000"/>
                  </a:schemeClr>
                </a:solidFill>
                <a:ea typeface="Source Sans Pro" panose="020B0503030403020204" pitchFamily="34" charset="0"/>
              </a:rPr>
              <a:t>Using no longer pleasurable, but about trying to get dopamine function back to a normal level</a:t>
            </a:r>
          </a:p>
          <a:p>
            <a:pPr marL="285750" indent="-285750">
              <a:buClr>
                <a:schemeClr val="accent5">
                  <a:lumMod val="50000"/>
                </a:schemeClr>
              </a:buClr>
              <a:buFont typeface="Arial" panose="020B0604020202020204" pitchFamily="34" charset="0"/>
              <a:buChar char="•"/>
            </a:pPr>
            <a:r>
              <a:rPr lang="en-US" sz="2400" dirty="0">
                <a:solidFill>
                  <a:schemeClr val="bg2">
                    <a:lumMod val="25000"/>
                  </a:schemeClr>
                </a:solidFill>
                <a:ea typeface="Source Sans Pro" panose="020B0503030403020204" pitchFamily="34" charset="0"/>
              </a:rPr>
              <a:t>Brain is driven to seek out and use substances compulsively</a:t>
            </a:r>
          </a:p>
          <a:p>
            <a:pPr marL="285750" indent="-285750">
              <a:buClr>
                <a:schemeClr val="accent5">
                  <a:lumMod val="50000"/>
                </a:schemeClr>
              </a:buClr>
              <a:buFont typeface="Arial" panose="020B0604020202020204" pitchFamily="34" charset="0"/>
              <a:buChar char="•"/>
            </a:pPr>
            <a:r>
              <a:rPr lang="en-US" sz="2400" dirty="0">
                <a:solidFill>
                  <a:schemeClr val="bg2">
                    <a:lumMod val="25000"/>
                  </a:schemeClr>
                </a:solidFill>
                <a:ea typeface="Source Sans Pro" panose="020B0503030403020204" pitchFamily="34" charset="0"/>
              </a:rPr>
              <a:t>Ability to make sound decisions and control impulses is compromised</a:t>
            </a:r>
          </a:p>
          <a:p>
            <a:endParaRPr lang="en-US" dirty="0"/>
          </a:p>
        </p:txBody>
      </p:sp>
      <p:sp>
        <p:nvSpPr>
          <p:cNvPr id="3" name="TextBox 2">
            <a:extLst>
              <a:ext uri="{FF2B5EF4-FFF2-40B4-BE49-F238E27FC236}">
                <a16:creationId xmlns:a16="http://schemas.microsoft.com/office/drawing/2014/main" id="{FC416D50-A5FC-EC46-AA3F-F866BAF0F857}"/>
              </a:ext>
            </a:extLst>
          </p:cNvPr>
          <p:cNvSpPr txBox="1"/>
          <p:nvPr/>
        </p:nvSpPr>
        <p:spPr>
          <a:xfrm>
            <a:off x="898038" y="6296664"/>
            <a:ext cx="5060424" cy="523220"/>
          </a:xfrm>
          <a:prstGeom prst="rect">
            <a:avLst/>
          </a:prstGeom>
          <a:noFill/>
        </p:spPr>
        <p:txBody>
          <a:bodyPr wrap="none" rtlCol="0">
            <a:spAutoFit/>
          </a:bodyPr>
          <a:lstStyle/>
          <a:p>
            <a:r>
              <a:rPr lang="en-US" sz="1400" dirty="0">
                <a:solidFill>
                  <a:schemeClr val="accent2">
                    <a:lumMod val="50000"/>
                  </a:schemeClr>
                </a:solidFill>
                <a:ea typeface="Source Sans Pro" panose="020B0503030403020204" pitchFamily="34" charset="0"/>
              </a:rPr>
              <a:t>NIDA – Drugs, Brains and Behavior: The Science of Addiction</a:t>
            </a:r>
          </a:p>
          <a:p>
            <a:endParaRPr lang="en-US" sz="1400" dirty="0">
              <a:solidFill>
                <a:schemeClr val="accent2">
                  <a:lumMod val="50000"/>
                </a:schemeClr>
              </a:solidFill>
            </a:endParaRPr>
          </a:p>
        </p:txBody>
      </p:sp>
    </p:spTree>
    <p:extLst>
      <p:ext uri="{BB962C8B-B14F-4D97-AF65-F5344CB8AC3E}">
        <p14:creationId xmlns:p14="http://schemas.microsoft.com/office/powerpoint/2010/main" val="2065858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EAD5E-687B-6F49-BE39-9F83B9F10233}"/>
              </a:ext>
            </a:extLst>
          </p:cNvPr>
          <p:cNvSpPr>
            <a:spLocks noGrp="1"/>
          </p:cNvSpPr>
          <p:nvPr>
            <p:ph type="title"/>
          </p:nvPr>
        </p:nvSpPr>
        <p:spPr>
          <a:xfrm>
            <a:off x="1721922" y="1372442"/>
            <a:ext cx="10306509" cy="3923953"/>
          </a:xfrm>
        </p:spPr>
        <p:txBody>
          <a:bodyPr>
            <a:normAutofit/>
          </a:bodyPr>
          <a:lstStyle/>
          <a:p>
            <a:pPr algn="r"/>
            <a:r>
              <a:rPr lang="en-US" dirty="0"/>
              <a:t>How Adverse Childhood Experiences Increase Vulnerability for Substance Use Disorders</a:t>
            </a:r>
          </a:p>
        </p:txBody>
      </p:sp>
    </p:spTree>
    <p:extLst>
      <p:ext uri="{BB962C8B-B14F-4D97-AF65-F5344CB8AC3E}">
        <p14:creationId xmlns:p14="http://schemas.microsoft.com/office/powerpoint/2010/main" val="3173299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1" y="139370"/>
            <a:ext cx="11352240" cy="1257960"/>
          </a:xfrm>
        </p:spPr>
        <p:txBody>
          <a:bodyPr>
            <a:normAutofit fontScale="90000"/>
          </a:bodyPr>
          <a:lstStyle/>
          <a:p>
            <a:r>
              <a:rPr lang="en-US" sz="4400" b="1" dirty="0">
                <a:cs typeface="Chalkduster"/>
              </a:rPr>
              <a:t>Why Do Only Some People Become Addicted?</a:t>
            </a:r>
          </a:p>
        </p:txBody>
      </p:sp>
      <p:sp>
        <p:nvSpPr>
          <p:cNvPr id="3" name="Content Placeholder 2"/>
          <p:cNvSpPr>
            <a:spLocks noGrp="1"/>
          </p:cNvSpPr>
          <p:nvPr>
            <p:ph sz="quarter" idx="10"/>
          </p:nvPr>
        </p:nvSpPr>
        <p:spPr/>
        <p:txBody>
          <a:bodyPr>
            <a:normAutofit/>
          </a:bodyPr>
          <a:lstStyle/>
          <a:p>
            <a:pPr marL="457200" indent="-457200">
              <a:buClr>
                <a:schemeClr val="bg1"/>
              </a:buClr>
              <a:buFont typeface="Arial" panose="020B0604020202020204" pitchFamily="34" charset="0"/>
              <a:buChar char="•"/>
            </a:pPr>
            <a:r>
              <a:rPr lang="en-US" sz="2800" dirty="0"/>
              <a:t>No single factor</a:t>
            </a:r>
          </a:p>
          <a:p>
            <a:pPr marL="457200" indent="-457200">
              <a:buClr>
                <a:schemeClr val="bg1"/>
              </a:buClr>
              <a:buFont typeface="Arial" panose="020B0604020202020204" pitchFamily="34" charset="0"/>
              <a:buChar char="•"/>
            </a:pPr>
            <a:r>
              <a:rPr lang="en-US" sz="2800" dirty="0"/>
              <a:t>More risk factors = a more vulnerable brain</a:t>
            </a:r>
          </a:p>
          <a:p>
            <a:pPr marL="457200" indent="-457200">
              <a:buClr>
                <a:schemeClr val="bg1"/>
              </a:buClr>
              <a:buFont typeface="Arial" panose="020B0604020202020204" pitchFamily="34" charset="0"/>
              <a:buChar char="•"/>
            </a:pPr>
            <a:r>
              <a:rPr lang="en-US" sz="2800" dirty="0"/>
              <a:t>Protective factors decrease chance of brain becoming addicted</a:t>
            </a:r>
          </a:p>
          <a:p>
            <a:pPr marL="457200" indent="-457200">
              <a:buClr>
                <a:schemeClr val="bg1"/>
              </a:buClr>
              <a:buFont typeface="Arial" panose="020B0604020202020204" pitchFamily="34" charset="0"/>
              <a:buChar char="•"/>
            </a:pPr>
            <a:r>
              <a:rPr lang="en-US" sz="2800" dirty="0"/>
              <a:t>Genetics account for 40% - 60%</a:t>
            </a:r>
          </a:p>
          <a:p>
            <a:pPr marL="457200" indent="-457200">
              <a:buClr>
                <a:schemeClr val="bg1"/>
              </a:buClr>
              <a:buFont typeface="Arial" panose="020B0604020202020204" pitchFamily="34" charset="0"/>
              <a:buChar char="•"/>
            </a:pPr>
            <a:r>
              <a:rPr lang="en-US" sz="2800" dirty="0"/>
              <a:t>Adolescents &amp; people with mental illness are at greater risk</a:t>
            </a:r>
          </a:p>
          <a:p>
            <a:pPr marL="457200" indent="-457200">
              <a:buClr>
                <a:schemeClr val="bg1"/>
              </a:buClr>
              <a:buFont typeface="Arial" panose="020B0604020202020204" pitchFamily="34" charset="0"/>
              <a:buChar char="•"/>
            </a:pPr>
            <a:r>
              <a:rPr lang="en-US" sz="2800" dirty="0"/>
              <a:t>In many ways addiction is a disease that originates in adolescence</a:t>
            </a:r>
          </a:p>
          <a:p>
            <a:pPr marL="0" indent="0">
              <a:buNone/>
            </a:pPr>
            <a:endParaRPr lang="en-US" sz="2800" dirty="0"/>
          </a:p>
        </p:txBody>
      </p:sp>
    </p:spTree>
    <p:extLst>
      <p:ext uri="{BB962C8B-B14F-4D97-AF65-F5344CB8AC3E}">
        <p14:creationId xmlns:p14="http://schemas.microsoft.com/office/powerpoint/2010/main" val="2152062"/>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0360B-D88B-C444-8B38-0A0C0B6F2C3F}"/>
              </a:ext>
            </a:extLst>
          </p:cNvPr>
          <p:cNvSpPr>
            <a:spLocks noGrp="1"/>
          </p:cNvSpPr>
          <p:nvPr>
            <p:ph type="title"/>
          </p:nvPr>
        </p:nvSpPr>
        <p:spPr/>
        <p:txBody>
          <a:bodyPr/>
          <a:lstStyle/>
          <a:p>
            <a:r>
              <a:rPr lang="en-US" b="1" dirty="0"/>
              <a:t>ACE Questions</a:t>
            </a:r>
          </a:p>
        </p:txBody>
      </p:sp>
      <p:sp>
        <p:nvSpPr>
          <p:cNvPr id="4" name="Content Placeholder 3">
            <a:extLst>
              <a:ext uri="{FF2B5EF4-FFF2-40B4-BE49-F238E27FC236}">
                <a16:creationId xmlns:a16="http://schemas.microsoft.com/office/drawing/2014/main" id="{0D615732-4BAA-C04E-B395-4E0637C3F464}"/>
              </a:ext>
            </a:extLst>
          </p:cNvPr>
          <p:cNvSpPr>
            <a:spLocks noGrp="1"/>
          </p:cNvSpPr>
          <p:nvPr>
            <p:ph idx="1"/>
          </p:nvPr>
        </p:nvSpPr>
        <p:spPr>
          <a:xfrm>
            <a:off x="3182587" y="992189"/>
            <a:ext cx="8826558" cy="4873625"/>
          </a:xfrm>
        </p:spPr>
        <p:txBody>
          <a:bodyPr/>
          <a:lstStyle/>
          <a:p>
            <a:r>
              <a:rPr lang="en-US" b="1" dirty="0">
                <a:solidFill>
                  <a:schemeClr val="accent2">
                    <a:lumMod val="50000"/>
                  </a:schemeClr>
                </a:solidFill>
                <a:latin typeface="Source Sans Pro" panose="020B0503030403020204" pitchFamily="34" charset="0"/>
                <a:ea typeface="Source Sans Pro" panose="020B0503030403020204" pitchFamily="34" charset="0"/>
              </a:rPr>
              <a:t>ACE Questions Focus On Occurrences Before The Age Of 18</a:t>
            </a:r>
          </a:p>
          <a:p>
            <a:endParaRPr lang="en-US" dirty="0"/>
          </a:p>
        </p:txBody>
      </p:sp>
      <p:sp>
        <p:nvSpPr>
          <p:cNvPr id="6" name="TextBox 5">
            <a:extLst>
              <a:ext uri="{FF2B5EF4-FFF2-40B4-BE49-F238E27FC236}">
                <a16:creationId xmlns:a16="http://schemas.microsoft.com/office/drawing/2014/main" id="{2FA00D2A-606A-514C-9530-FF392A064F65}"/>
              </a:ext>
            </a:extLst>
          </p:cNvPr>
          <p:cNvSpPr txBox="1"/>
          <p:nvPr/>
        </p:nvSpPr>
        <p:spPr>
          <a:xfrm>
            <a:off x="3705406" y="2428095"/>
            <a:ext cx="1560042" cy="523220"/>
          </a:xfrm>
          <a:prstGeom prst="rect">
            <a:avLst/>
          </a:prstGeom>
          <a:noFill/>
        </p:spPr>
        <p:txBody>
          <a:bodyPr wrap="none" rtlCol="0">
            <a:spAutoFit/>
          </a:bodyPr>
          <a:lstStyle/>
          <a:p>
            <a:r>
              <a:rPr lang="en-US" sz="2800" b="1" dirty="0">
                <a:solidFill>
                  <a:schemeClr val="accent3"/>
                </a:solidFill>
                <a:latin typeface="Source Sans Pro SemiBold" panose="020B0503030403020204" pitchFamily="34" charset="0"/>
                <a:ea typeface="Source Sans Pro SemiBold" panose="020B0503030403020204" pitchFamily="34" charset="0"/>
              </a:rPr>
              <a:t>Personal</a:t>
            </a:r>
          </a:p>
        </p:txBody>
      </p:sp>
      <p:sp>
        <p:nvSpPr>
          <p:cNvPr id="7" name="TextBox 6">
            <a:extLst>
              <a:ext uri="{FF2B5EF4-FFF2-40B4-BE49-F238E27FC236}">
                <a16:creationId xmlns:a16="http://schemas.microsoft.com/office/drawing/2014/main" id="{C3AA6B70-11B3-8B4B-9CFE-C015E53E9E0C}"/>
              </a:ext>
            </a:extLst>
          </p:cNvPr>
          <p:cNvSpPr txBox="1"/>
          <p:nvPr/>
        </p:nvSpPr>
        <p:spPr>
          <a:xfrm>
            <a:off x="6640571" y="2428095"/>
            <a:ext cx="2741456" cy="523220"/>
          </a:xfrm>
          <a:prstGeom prst="rect">
            <a:avLst/>
          </a:prstGeom>
          <a:noFill/>
        </p:spPr>
        <p:txBody>
          <a:bodyPr wrap="none" rtlCol="0">
            <a:spAutoFit/>
          </a:bodyPr>
          <a:lstStyle/>
          <a:p>
            <a:r>
              <a:rPr lang="en-US" sz="2800" b="1" dirty="0">
                <a:solidFill>
                  <a:schemeClr val="accent3"/>
                </a:solidFill>
                <a:latin typeface="Source Sans Pro SemiBold" panose="020B0503030403020204" pitchFamily="34" charset="0"/>
                <a:ea typeface="Source Sans Pro SemiBold" panose="020B0503030403020204" pitchFamily="34" charset="0"/>
              </a:rPr>
              <a:t>Family Members</a:t>
            </a:r>
          </a:p>
        </p:txBody>
      </p:sp>
      <p:sp>
        <p:nvSpPr>
          <p:cNvPr id="8" name="TextBox 7">
            <a:extLst>
              <a:ext uri="{FF2B5EF4-FFF2-40B4-BE49-F238E27FC236}">
                <a16:creationId xmlns:a16="http://schemas.microsoft.com/office/drawing/2014/main" id="{54C12F1E-E205-6945-9431-B27986E45F7E}"/>
              </a:ext>
            </a:extLst>
          </p:cNvPr>
          <p:cNvSpPr txBox="1"/>
          <p:nvPr/>
        </p:nvSpPr>
        <p:spPr>
          <a:xfrm>
            <a:off x="3686971" y="3019118"/>
            <a:ext cx="2292615" cy="1754326"/>
          </a:xfrm>
          <a:prstGeom prst="rect">
            <a:avLst/>
          </a:prstGeom>
          <a:noFill/>
        </p:spPr>
        <p:txBody>
          <a:bodyPr wrap="none" rtlCol="0">
            <a:spAutoFit/>
          </a:bodyPr>
          <a:lstStyle/>
          <a:p>
            <a:pPr marL="342900" indent="-342900">
              <a:buClr>
                <a:schemeClr val="accent2">
                  <a:lumMod val="50000"/>
                </a:schemeClr>
              </a:buClr>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Physical abuse</a:t>
            </a:r>
          </a:p>
          <a:p>
            <a:pPr marL="342900" indent="-342900">
              <a:buClr>
                <a:schemeClr val="accent2">
                  <a:lumMod val="50000"/>
                </a:schemeClr>
              </a:buClr>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Verbal abuse</a:t>
            </a:r>
          </a:p>
          <a:p>
            <a:pPr marL="342900" indent="-342900">
              <a:buClr>
                <a:schemeClr val="accent2">
                  <a:lumMod val="50000"/>
                </a:schemeClr>
              </a:buClr>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Sexual abuse</a:t>
            </a:r>
          </a:p>
          <a:p>
            <a:pPr marL="342900" indent="-342900">
              <a:buClr>
                <a:schemeClr val="accent2">
                  <a:lumMod val="50000"/>
                </a:schemeClr>
              </a:buClr>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Physical neglect</a:t>
            </a:r>
          </a:p>
          <a:p>
            <a:pPr marL="342900" indent="-342900">
              <a:buClr>
                <a:schemeClr val="accent2">
                  <a:lumMod val="50000"/>
                </a:schemeClr>
              </a:buClr>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Emotional neglect</a:t>
            </a:r>
          </a:p>
          <a:p>
            <a:endParaRPr lang="en-US" dirty="0">
              <a:latin typeface="Source Sans Pro" panose="020B0503030403020204" pitchFamily="34" charset="0"/>
              <a:ea typeface="Source Sans Pro" panose="020B0503030403020204" pitchFamily="34" charset="0"/>
            </a:endParaRPr>
          </a:p>
        </p:txBody>
      </p:sp>
      <p:sp>
        <p:nvSpPr>
          <p:cNvPr id="9" name="TextBox 8">
            <a:extLst>
              <a:ext uri="{FF2B5EF4-FFF2-40B4-BE49-F238E27FC236}">
                <a16:creationId xmlns:a16="http://schemas.microsoft.com/office/drawing/2014/main" id="{49012282-60AA-7C4E-A145-3CD031BC1AAD}"/>
              </a:ext>
            </a:extLst>
          </p:cNvPr>
          <p:cNvSpPr txBox="1"/>
          <p:nvPr/>
        </p:nvSpPr>
        <p:spPr>
          <a:xfrm>
            <a:off x="6674365" y="3019118"/>
            <a:ext cx="4648259" cy="2308324"/>
          </a:xfrm>
          <a:prstGeom prst="rect">
            <a:avLst/>
          </a:prstGeom>
          <a:noFill/>
        </p:spPr>
        <p:txBody>
          <a:bodyPr wrap="square" rtlCol="0">
            <a:spAutoFit/>
          </a:bodyPr>
          <a:lstStyle/>
          <a:p>
            <a:pPr marL="342900" indent="-342900">
              <a:buClr>
                <a:schemeClr val="accent2">
                  <a:lumMod val="50000"/>
                </a:schemeClr>
              </a:buClr>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Mother is a victim of domestic violence</a:t>
            </a:r>
          </a:p>
          <a:p>
            <a:pPr marL="342900" indent="-342900">
              <a:buClr>
                <a:schemeClr val="accent2">
                  <a:lumMod val="50000"/>
                </a:schemeClr>
              </a:buClr>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Family member in jail</a:t>
            </a:r>
          </a:p>
          <a:p>
            <a:pPr marL="342900" indent="-342900">
              <a:buClr>
                <a:schemeClr val="accent2">
                  <a:lumMod val="50000"/>
                </a:schemeClr>
              </a:buClr>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Parent with a substance use disorder</a:t>
            </a:r>
          </a:p>
          <a:p>
            <a:pPr marL="342900" indent="-342900">
              <a:buClr>
                <a:schemeClr val="accent2">
                  <a:lumMod val="50000"/>
                </a:schemeClr>
              </a:buClr>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Family member with mental illness</a:t>
            </a:r>
          </a:p>
          <a:p>
            <a:pPr marL="342900" indent="-342900">
              <a:buClr>
                <a:schemeClr val="accent2">
                  <a:lumMod val="50000"/>
                </a:schemeClr>
              </a:buClr>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Disappearance of parent through divorce, death or abandonment</a:t>
            </a:r>
          </a:p>
          <a:p>
            <a:pPr>
              <a:buClr>
                <a:schemeClr val="accent4"/>
              </a:buClr>
            </a:pPr>
            <a:endParaRPr lang="en-US" dirty="0"/>
          </a:p>
          <a:p>
            <a:pPr>
              <a:buClr>
                <a:schemeClr val="accent4"/>
              </a:buClr>
            </a:pPr>
            <a:endParaRPr lang="en-US" dirty="0"/>
          </a:p>
        </p:txBody>
      </p:sp>
      <p:cxnSp>
        <p:nvCxnSpPr>
          <p:cNvPr id="12" name="Straight Connector 11">
            <a:extLst>
              <a:ext uri="{FF2B5EF4-FFF2-40B4-BE49-F238E27FC236}">
                <a16:creationId xmlns:a16="http://schemas.microsoft.com/office/drawing/2014/main" id="{9420A1B8-FCBA-1047-B290-961518813A52}"/>
              </a:ext>
              <a:ext uri="{C183D7F6-B498-43B3-948B-1728B52AA6E4}">
                <adec:decorative xmlns:adec="http://schemas.microsoft.com/office/drawing/2017/decorative" val="1"/>
              </a:ext>
            </a:extLst>
          </p:cNvPr>
          <p:cNvCxnSpPr>
            <a:cxnSpLocks/>
            <a:stCxn id="6" idx="3"/>
            <a:endCxn id="7" idx="1"/>
          </p:cNvCxnSpPr>
          <p:nvPr/>
        </p:nvCxnSpPr>
        <p:spPr>
          <a:xfrm>
            <a:off x="5265448" y="2689705"/>
            <a:ext cx="1375123" cy="0"/>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FC55ECF-63DF-504A-8C38-9A9EC72A2F13}"/>
              </a:ext>
              <a:ext uri="{C183D7F6-B498-43B3-948B-1728B52AA6E4}">
                <adec:decorative xmlns:adec="http://schemas.microsoft.com/office/drawing/2017/decorative" val="1"/>
              </a:ext>
            </a:extLst>
          </p:cNvPr>
          <p:cNvCxnSpPr>
            <a:cxnSpLocks/>
          </p:cNvCxnSpPr>
          <p:nvPr/>
        </p:nvCxnSpPr>
        <p:spPr>
          <a:xfrm>
            <a:off x="2981011" y="2684417"/>
            <a:ext cx="724395" cy="0"/>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CAFAC31-83F8-3B4D-B631-620A253A9E6B}"/>
              </a:ext>
              <a:ext uri="{C183D7F6-B498-43B3-948B-1728B52AA6E4}">
                <adec:decorative xmlns:adec="http://schemas.microsoft.com/office/drawing/2017/decorative" val="1"/>
              </a:ext>
            </a:extLst>
          </p:cNvPr>
          <p:cNvCxnSpPr>
            <a:cxnSpLocks/>
          </p:cNvCxnSpPr>
          <p:nvPr/>
        </p:nvCxnSpPr>
        <p:spPr>
          <a:xfrm>
            <a:off x="9465154" y="2684720"/>
            <a:ext cx="2357924" cy="0"/>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0163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701" y="1413034"/>
            <a:ext cx="4923368" cy="4851296"/>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1C2CAAE2-D744-431C-A930-63BABDB862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1069" y="5472322"/>
            <a:ext cx="2716284" cy="1132522"/>
          </a:xfrm>
          <a:prstGeom prst="rect">
            <a:avLst/>
          </a:prstGeom>
        </p:spPr>
      </p:pic>
      <p:sp>
        <p:nvSpPr>
          <p:cNvPr id="3" name="Title 2">
            <a:extLst>
              <a:ext uri="{FF2B5EF4-FFF2-40B4-BE49-F238E27FC236}">
                <a16:creationId xmlns:a16="http://schemas.microsoft.com/office/drawing/2014/main" id="{9CC2DECB-A591-4221-B7EC-B7121A65C9C5}"/>
              </a:ext>
            </a:extLst>
          </p:cNvPr>
          <p:cNvSpPr>
            <a:spLocks noGrp="1"/>
          </p:cNvSpPr>
          <p:nvPr>
            <p:ph type="title"/>
          </p:nvPr>
        </p:nvSpPr>
        <p:spPr>
          <a:xfrm>
            <a:off x="888911" y="253156"/>
            <a:ext cx="10914020" cy="1347684"/>
          </a:xfrm>
        </p:spPr>
        <p:txBody>
          <a:bodyPr>
            <a:normAutofit fontScale="90000"/>
          </a:bodyPr>
          <a:lstStyle/>
          <a:p>
            <a:r>
              <a:rPr lang="en-US" sz="4798" dirty="0">
                <a:solidFill>
                  <a:schemeClr val="dk1"/>
                </a:solidFill>
                <a:latin typeface="Arial" panose="020B0604020202020204" pitchFamily="34" charset="0"/>
                <a:ea typeface="Calibri"/>
                <a:cs typeface="Arial" panose="020B0604020202020204" pitchFamily="34" charset="0"/>
                <a:sym typeface="Calibri"/>
              </a:rPr>
              <a:t>Mid-America ATTC</a:t>
            </a:r>
            <a:br>
              <a:rPr lang="en-US" sz="4798" dirty="0">
                <a:solidFill>
                  <a:schemeClr val="dk1"/>
                </a:solidFill>
                <a:latin typeface="Arial" panose="020B0604020202020204" pitchFamily="34" charset="0"/>
                <a:ea typeface="Calibri"/>
                <a:cs typeface="Arial" panose="020B0604020202020204" pitchFamily="34" charset="0"/>
                <a:sym typeface="Calibri"/>
              </a:rPr>
            </a:br>
            <a:endParaRPr lang="en-US" dirty="0"/>
          </a:p>
        </p:txBody>
      </p:sp>
    </p:spTree>
    <p:extLst>
      <p:ext uri="{BB962C8B-B14F-4D97-AF65-F5344CB8AC3E}">
        <p14:creationId xmlns:p14="http://schemas.microsoft.com/office/powerpoint/2010/main" val="254600034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416C2-A04F-F74A-9C2A-F6204AD80293}"/>
              </a:ext>
            </a:extLst>
          </p:cNvPr>
          <p:cNvSpPr>
            <a:spLocks noGrp="1"/>
          </p:cNvSpPr>
          <p:nvPr>
            <p:ph type="title"/>
          </p:nvPr>
        </p:nvSpPr>
        <p:spPr>
          <a:xfrm>
            <a:off x="-65532" y="12355"/>
            <a:ext cx="12257532" cy="976533"/>
          </a:xfrm>
        </p:spPr>
        <p:txBody>
          <a:bodyPr>
            <a:normAutofit fontScale="90000"/>
          </a:bodyPr>
          <a:lstStyle/>
          <a:p>
            <a:br>
              <a:rPr lang="en-US" altLang="en-US" sz="3600" b="1" dirty="0">
                <a:cs typeface="Chalkboard"/>
              </a:rPr>
            </a:br>
            <a:r>
              <a:rPr lang="en-US" altLang="en-US" sz="3600" b="1" dirty="0">
                <a:cs typeface="Chalkboard"/>
              </a:rPr>
              <a:t>ACEs Influence Via Biologic Impact on Neurodevelopment </a:t>
            </a:r>
            <a:br>
              <a:rPr lang="en-US" altLang="en-US" b="1" dirty="0">
                <a:solidFill>
                  <a:schemeClr val="accent3"/>
                </a:solidFill>
                <a:cs typeface="Chalkboard"/>
              </a:rPr>
            </a:br>
            <a:endParaRPr lang="en-US" dirty="0"/>
          </a:p>
        </p:txBody>
      </p:sp>
      <p:sp>
        <p:nvSpPr>
          <p:cNvPr id="21509" name="Text Box 6" descr="neutral start"/>
          <p:cNvSpPr txBox="1">
            <a:spLocks noChangeArrowheads="1"/>
          </p:cNvSpPr>
          <p:nvPr/>
        </p:nvSpPr>
        <p:spPr bwMode="auto">
          <a:xfrm rot="5400000" flipV="1">
            <a:off x="860948" y="2694978"/>
            <a:ext cx="685800" cy="1295400"/>
          </a:xfrm>
          <a:prstGeom prst="rect">
            <a:avLst/>
          </a:prstGeom>
          <a:solidFill>
            <a:srgbClr val="FFFFFF"/>
          </a:solidFill>
          <a:ln w="9525">
            <a:solidFill>
              <a:srgbClr val="000000"/>
            </a:solidFill>
            <a:miter lim="800000"/>
            <a:headEnd/>
            <a:tailEnd/>
          </a:ln>
        </p:spPr>
        <p:txBody>
          <a:bodyPr vert="eaVert"/>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altLang="ja-JP" b="1" dirty="0">
                <a:solidFill>
                  <a:srgbClr val="000000"/>
                </a:solidFill>
                <a:latin typeface="Calibri" charset="0"/>
                <a:ea typeface="MS Mincho" charset="0"/>
                <a:cs typeface="MS Mincho" charset="0"/>
              </a:rPr>
              <a:t>NEUTRAL START</a:t>
            </a:r>
            <a:endParaRPr lang="en-US" b="1" dirty="0">
              <a:solidFill>
                <a:srgbClr val="000000"/>
              </a:solidFill>
              <a:latin typeface="Calibri" charset="0"/>
            </a:endParaRPr>
          </a:p>
        </p:txBody>
      </p:sp>
      <p:sp>
        <p:nvSpPr>
          <p:cNvPr id="21515" name="Line 14">
            <a:extLst>
              <a:ext uri="{C183D7F6-B498-43B3-948B-1728B52AA6E4}">
                <adec:decorative xmlns:adec="http://schemas.microsoft.com/office/drawing/2017/decorative" val="1"/>
              </a:ext>
            </a:extLst>
          </p:cNvPr>
          <p:cNvSpPr>
            <a:spLocks noChangeShapeType="1"/>
          </p:cNvSpPr>
          <p:nvPr/>
        </p:nvSpPr>
        <p:spPr bwMode="auto">
          <a:xfrm flipV="1">
            <a:off x="1967426" y="2369067"/>
            <a:ext cx="1229413" cy="105993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1521" name="Text Box 7" descr="Brain Hormones, chemicals &amp; cellular systems prepare for a tough life in an evil world&#10;"/>
          <p:cNvSpPr txBox="1">
            <a:spLocks noChangeArrowheads="1"/>
          </p:cNvSpPr>
          <p:nvPr/>
        </p:nvSpPr>
        <p:spPr bwMode="auto">
          <a:xfrm>
            <a:off x="3367595" y="1126011"/>
            <a:ext cx="2209800" cy="12954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altLang="ja-JP" sz="1600" b="1" dirty="0">
                <a:solidFill>
                  <a:srgbClr val="000000"/>
                </a:solidFill>
                <a:latin typeface="Calibri" charset="0"/>
                <a:ea typeface="MS Mincho" charset="0"/>
                <a:cs typeface="MS Mincho" charset="0"/>
              </a:rPr>
              <a:t>BRAIN</a:t>
            </a:r>
          </a:p>
          <a:p>
            <a:pPr eaLnBrk="1" hangingPunct="1"/>
            <a:r>
              <a:rPr lang="en-US" altLang="ja-JP" sz="1600" dirty="0">
                <a:solidFill>
                  <a:srgbClr val="000000"/>
                </a:solidFill>
                <a:latin typeface="Calibri" charset="0"/>
                <a:ea typeface="MS Mincho" charset="0"/>
                <a:cs typeface="MS Mincho" charset="0"/>
              </a:rPr>
              <a:t>Hormones, chemicals &amp; cellular systems prepare for a tough life in an evil world</a:t>
            </a:r>
            <a:endParaRPr lang="en-US" sz="1600" dirty="0">
              <a:solidFill>
                <a:srgbClr val="000000"/>
              </a:solidFill>
              <a:latin typeface="Calibri" charset="0"/>
            </a:endParaRPr>
          </a:p>
        </p:txBody>
      </p:sp>
      <p:sp>
        <p:nvSpPr>
          <p:cNvPr id="21525" name="TextBox 22" descr="Normal Biologic Response to Toxic Stress&#10;"/>
          <p:cNvSpPr txBox="1">
            <a:spLocks noChangeArrowheads="1"/>
          </p:cNvSpPr>
          <p:nvPr/>
        </p:nvSpPr>
        <p:spPr bwMode="auto">
          <a:xfrm>
            <a:off x="5039413" y="3168134"/>
            <a:ext cx="4191000" cy="36933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b="1" dirty="0">
                <a:solidFill>
                  <a:schemeClr val="accent3">
                    <a:lumMod val="75000"/>
                  </a:schemeClr>
                </a:solidFill>
                <a:latin typeface="Calibri" charset="0"/>
              </a:rPr>
              <a:t>Normal Biologic Response to Toxic Stress</a:t>
            </a:r>
          </a:p>
        </p:txBody>
      </p:sp>
      <p:cxnSp>
        <p:nvCxnSpPr>
          <p:cNvPr id="25" name="Straight Arrow Connector 24">
            <a:extLst>
              <a:ext uri="{C183D7F6-B498-43B3-948B-1728B52AA6E4}">
                <adec:decorative xmlns:adec="http://schemas.microsoft.com/office/drawing/2017/decorative" val="1"/>
              </a:ext>
            </a:extLst>
          </p:cNvPr>
          <p:cNvCxnSpPr>
            <a:cxnSpLocks/>
          </p:cNvCxnSpPr>
          <p:nvPr/>
        </p:nvCxnSpPr>
        <p:spPr>
          <a:xfrm flipV="1">
            <a:off x="5872356" y="2919055"/>
            <a:ext cx="175749" cy="22391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510" name="Line 8">
            <a:extLst>
              <a:ext uri="{C183D7F6-B498-43B3-948B-1728B52AA6E4}">
                <adec:decorative xmlns:adec="http://schemas.microsoft.com/office/drawing/2017/decorative" val="1"/>
              </a:ext>
            </a:extLst>
          </p:cNvPr>
          <p:cNvSpPr>
            <a:spLocks noChangeShapeType="1"/>
          </p:cNvSpPr>
          <p:nvPr/>
        </p:nvSpPr>
        <p:spPr bwMode="auto">
          <a:xfrm>
            <a:off x="5689341" y="1778164"/>
            <a:ext cx="304800" cy="0"/>
          </a:xfrm>
          <a:prstGeom prst="line">
            <a:avLst/>
          </a:prstGeom>
          <a:noFill/>
          <a:ln w="9525">
            <a:solidFill>
              <a:schemeClr val="tx2"/>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1512" name="Text Box 10" descr="INDIVIDUAL&#10;Edgy&#10;Hot temper&#10;Impulsive&#10;Hyper vigilant&#10;“Brawn over brains”&#10;"/>
          <p:cNvSpPr txBox="1">
            <a:spLocks noChangeArrowheads="1"/>
          </p:cNvSpPr>
          <p:nvPr/>
        </p:nvSpPr>
        <p:spPr bwMode="auto">
          <a:xfrm>
            <a:off x="6120503" y="1126011"/>
            <a:ext cx="1600200" cy="1905000"/>
          </a:xfrm>
          <a:prstGeom prst="rect">
            <a:avLst/>
          </a:prstGeom>
          <a:solidFill>
            <a:srgbClr val="FFFFFF"/>
          </a:solidFill>
          <a:ln w="9525">
            <a:solidFill>
              <a:srgbClr val="000000"/>
            </a:solidFill>
            <a:miter lim="800000"/>
            <a:headEnd/>
            <a:tailEnd/>
          </a:ln>
        </p:spPr>
        <p:txBody>
          <a:bodyPr/>
          <a:lstStyle>
            <a:lvl1pPr marL="112713" indent="-112713" eaLnBrk="0" hangingPunct="0">
              <a:tabLst>
                <a:tab pos="112713" algn="l"/>
              </a:tabLst>
              <a:defRPr>
                <a:solidFill>
                  <a:schemeClr val="tx1"/>
                </a:solidFill>
                <a:latin typeface="Arial" charset="0"/>
                <a:ea typeface="ＭＳ Ｐゴシック" charset="0"/>
              </a:defRPr>
            </a:lvl1pPr>
            <a:lvl2pPr marL="742950" indent="-285750" eaLnBrk="0" hangingPunct="0">
              <a:tabLst>
                <a:tab pos="112713" algn="l"/>
              </a:tabLst>
              <a:defRPr>
                <a:solidFill>
                  <a:schemeClr val="tx1"/>
                </a:solidFill>
                <a:latin typeface="Arial" charset="0"/>
                <a:ea typeface="ＭＳ Ｐゴシック" charset="0"/>
              </a:defRPr>
            </a:lvl2pPr>
            <a:lvl3pPr marL="1143000" indent="-228600" eaLnBrk="0" hangingPunct="0">
              <a:tabLst>
                <a:tab pos="112713" algn="l"/>
              </a:tabLst>
              <a:defRPr>
                <a:solidFill>
                  <a:schemeClr val="tx1"/>
                </a:solidFill>
                <a:latin typeface="Arial" charset="0"/>
                <a:ea typeface="ＭＳ Ｐゴシック" charset="0"/>
              </a:defRPr>
            </a:lvl3pPr>
            <a:lvl4pPr marL="1600200" indent="-228600" eaLnBrk="0" hangingPunct="0">
              <a:tabLst>
                <a:tab pos="112713" algn="l"/>
              </a:tabLst>
              <a:defRPr>
                <a:solidFill>
                  <a:schemeClr val="tx1"/>
                </a:solidFill>
                <a:latin typeface="Arial" charset="0"/>
                <a:ea typeface="ＭＳ Ｐゴシック" charset="0"/>
              </a:defRPr>
            </a:lvl4pPr>
            <a:lvl5pPr marL="2057400" indent="-228600" eaLnBrk="0" hangingPunct="0">
              <a:tabLst>
                <a:tab pos="112713"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112713"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112713"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112713"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112713" algn="l"/>
              </a:tabLst>
              <a:defRPr>
                <a:solidFill>
                  <a:schemeClr val="tx1"/>
                </a:solidFill>
                <a:latin typeface="Arial" charset="0"/>
                <a:ea typeface="ＭＳ Ｐゴシック" charset="0"/>
              </a:defRPr>
            </a:lvl9pPr>
          </a:lstStyle>
          <a:p>
            <a:pPr algn="ctr" eaLnBrk="1" hangingPunct="1"/>
            <a:r>
              <a:rPr lang="en-US" altLang="ja-JP" sz="1600" b="1" dirty="0">
                <a:solidFill>
                  <a:srgbClr val="000000"/>
                </a:solidFill>
                <a:latin typeface="Calibri" charset="0"/>
                <a:ea typeface="MS Mincho" charset="0"/>
                <a:cs typeface="MS Mincho" charset="0"/>
              </a:rPr>
              <a:t>INDIVIDUAL</a:t>
            </a:r>
          </a:p>
          <a:p>
            <a:pPr eaLnBrk="1" hangingPunct="1">
              <a:buFontTx/>
              <a:buChar char="•"/>
            </a:pPr>
            <a:r>
              <a:rPr lang="en-US" sz="1600" dirty="0">
                <a:solidFill>
                  <a:srgbClr val="000000"/>
                </a:solidFill>
                <a:latin typeface="Calibri" charset="0"/>
              </a:rPr>
              <a:t>Edgy</a:t>
            </a:r>
          </a:p>
          <a:p>
            <a:pPr eaLnBrk="1" hangingPunct="1">
              <a:buFontTx/>
              <a:buChar char="•"/>
            </a:pPr>
            <a:r>
              <a:rPr lang="en-US" sz="1600" dirty="0">
                <a:solidFill>
                  <a:srgbClr val="000000"/>
                </a:solidFill>
                <a:latin typeface="Calibri" charset="0"/>
              </a:rPr>
              <a:t>Hot temper</a:t>
            </a:r>
          </a:p>
          <a:p>
            <a:pPr eaLnBrk="1" hangingPunct="1">
              <a:buFontTx/>
              <a:buChar char="•"/>
            </a:pPr>
            <a:r>
              <a:rPr lang="en-US" sz="1600" dirty="0">
                <a:solidFill>
                  <a:srgbClr val="000000"/>
                </a:solidFill>
                <a:latin typeface="Calibri" charset="0"/>
              </a:rPr>
              <a:t>Impulsive</a:t>
            </a:r>
          </a:p>
          <a:p>
            <a:pPr eaLnBrk="1" hangingPunct="1">
              <a:buFontTx/>
              <a:buChar char="•"/>
            </a:pPr>
            <a:r>
              <a:rPr lang="en-US" sz="1600" dirty="0">
                <a:solidFill>
                  <a:srgbClr val="000000"/>
                </a:solidFill>
                <a:latin typeface="Calibri" charset="0"/>
              </a:rPr>
              <a:t>Hyper vigilant</a:t>
            </a:r>
          </a:p>
          <a:p>
            <a:pPr eaLnBrk="1" hangingPunct="1">
              <a:buFontTx/>
              <a:buChar char="•"/>
            </a:pPr>
            <a:r>
              <a:rPr lang="ja-JP" altLang="en-US" sz="1600" dirty="0">
                <a:solidFill>
                  <a:srgbClr val="000000"/>
                </a:solidFill>
                <a:latin typeface="Calibri" charset="0"/>
              </a:rPr>
              <a:t>“</a:t>
            </a:r>
            <a:r>
              <a:rPr lang="en-US" sz="1600" dirty="0">
                <a:solidFill>
                  <a:srgbClr val="000000"/>
                </a:solidFill>
                <a:latin typeface="Calibri" charset="0"/>
              </a:rPr>
              <a:t>Brawn over brains</a:t>
            </a:r>
            <a:r>
              <a:rPr lang="ja-JP" altLang="en-US" sz="1600" dirty="0">
                <a:solidFill>
                  <a:srgbClr val="000000"/>
                </a:solidFill>
                <a:latin typeface="Calibri" charset="0"/>
              </a:rPr>
              <a:t>”</a:t>
            </a:r>
            <a:endParaRPr lang="en-US" sz="1600" dirty="0">
              <a:solidFill>
                <a:srgbClr val="000000"/>
              </a:solidFill>
              <a:latin typeface="Calibri" charset="0"/>
            </a:endParaRPr>
          </a:p>
        </p:txBody>
      </p:sp>
      <p:sp>
        <p:nvSpPr>
          <p:cNvPr id="21513" name="Line 11">
            <a:extLst>
              <a:ext uri="{C183D7F6-B498-43B3-948B-1728B52AA6E4}">
                <adec:decorative xmlns:adec="http://schemas.microsoft.com/office/drawing/2017/decorative" val="1"/>
              </a:ext>
            </a:extLst>
          </p:cNvPr>
          <p:cNvSpPr>
            <a:spLocks noChangeShapeType="1"/>
          </p:cNvSpPr>
          <p:nvPr/>
        </p:nvSpPr>
        <p:spPr bwMode="auto">
          <a:xfrm flipV="1">
            <a:off x="7880975" y="1816264"/>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1511" name="Text Box 9" descr="OUTCOME&#10;Individual &amp; species survive the worst conditions.&#10;"/>
          <p:cNvSpPr txBox="1">
            <a:spLocks noChangeArrowheads="1"/>
          </p:cNvSpPr>
          <p:nvPr/>
        </p:nvSpPr>
        <p:spPr bwMode="auto">
          <a:xfrm>
            <a:off x="8343900" y="1126011"/>
            <a:ext cx="1600200" cy="13716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altLang="ja-JP" sz="1600" b="1" dirty="0">
                <a:solidFill>
                  <a:srgbClr val="000000"/>
                </a:solidFill>
                <a:latin typeface="Calibri" charset="0"/>
                <a:cs typeface="ＭＳ Ｐゴシック" charset="0"/>
              </a:rPr>
              <a:t>OUTCOME</a:t>
            </a:r>
          </a:p>
          <a:p>
            <a:pPr eaLnBrk="1" hangingPunct="1"/>
            <a:r>
              <a:rPr lang="en-US" sz="1600" dirty="0">
                <a:solidFill>
                  <a:srgbClr val="000000"/>
                </a:solidFill>
                <a:latin typeface="Calibri" charset="0"/>
              </a:rPr>
              <a:t>Individual &amp; species survive the worst conditions</a:t>
            </a:r>
          </a:p>
        </p:txBody>
      </p:sp>
      <p:sp>
        <p:nvSpPr>
          <p:cNvPr id="21514" name="Line 12">
            <a:extLst>
              <a:ext uri="{C183D7F6-B498-43B3-948B-1728B52AA6E4}">
                <adec:decorative xmlns:adec="http://schemas.microsoft.com/office/drawing/2017/decorative" val="1"/>
              </a:ext>
            </a:extLst>
          </p:cNvPr>
          <p:cNvSpPr>
            <a:spLocks noChangeShapeType="1"/>
          </p:cNvSpPr>
          <p:nvPr/>
        </p:nvSpPr>
        <p:spPr bwMode="auto">
          <a:xfrm>
            <a:off x="1967426" y="3428229"/>
            <a:ext cx="11430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1522" name="Text Box 13" descr="No Traumatic Stress BRAIN&#10;Hormones, chemicals &amp; cellular systems prepare for life in a benevolent world&#10;&#10;"/>
          <p:cNvSpPr txBox="1">
            <a:spLocks noChangeArrowheads="1"/>
          </p:cNvSpPr>
          <p:nvPr/>
        </p:nvSpPr>
        <p:spPr bwMode="auto">
          <a:xfrm>
            <a:off x="3367595" y="4075927"/>
            <a:ext cx="2209800" cy="12954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altLang="ja-JP" sz="1600" b="1" dirty="0">
                <a:solidFill>
                  <a:srgbClr val="000000"/>
                </a:solidFill>
                <a:latin typeface="Calibri" charset="0"/>
                <a:ea typeface="MS Mincho" charset="0"/>
                <a:cs typeface="MS Mincho" charset="0"/>
              </a:rPr>
              <a:t>BRAIN</a:t>
            </a:r>
          </a:p>
          <a:p>
            <a:pPr eaLnBrk="1" hangingPunct="1"/>
            <a:r>
              <a:rPr lang="en-US" altLang="ja-JP" sz="1600" dirty="0">
                <a:solidFill>
                  <a:srgbClr val="000000"/>
                </a:solidFill>
                <a:latin typeface="Calibri" charset="0"/>
                <a:ea typeface="MS Mincho" charset="0"/>
                <a:cs typeface="MS Mincho" charset="0"/>
              </a:rPr>
              <a:t>Hormones, chemicals &amp; cellular systems prepare for life in a benevolent world</a:t>
            </a:r>
            <a:endParaRPr lang="en-US" sz="1600" dirty="0">
              <a:solidFill>
                <a:srgbClr val="000000"/>
              </a:solidFill>
              <a:latin typeface="Calibri" charset="0"/>
            </a:endParaRPr>
          </a:p>
        </p:txBody>
      </p:sp>
      <p:sp>
        <p:nvSpPr>
          <p:cNvPr id="21517" name="Line 16">
            <a:extLst>
              <a:ext uri="{C183D7F6-B498-43B3-948B-1728B52AA6E4}">
                <adec:decorative xmlns:adec="http://schemas.microsoft.com/office/drawing/2017/decorative" val="1"/>
              </a:ext>
            </a:extLst>
          </p:cNvPr>
          <p:cNvSpPr>
            <a:spLocks noChangeShapeType="1"/>
          </p:cNvSpPr>
          <p:nvPr/>
        </p:nvSpPr>
        <p:spPr bwMode="auto">
          <a:xfrm>
            <a:off x="5689341" y="4723627"/>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1519" name="Text Box 18" descr="INDIVIDUAL&#10;Laid back&#10;Relationship-oriented&#10;Thinks things through&#10;“Process over power”&#10;"/>
          <p:cNvSpPr txBox="1">
            <a:spLocks noChangeArrowheads="1"/>
          </p:cNvSpPr>
          <p:nvPr/>
        </p:nvSpPr>
        <p:spPr bwMode="auto">
          <a:xfrm>
            <a:off x="6139813" y="3685578"/>
            <a:ext cx="1600200" cy="2057400"/>
          </a:xfrm>
          <a:prstGeom prst="rect">
            <a:avLst/>
          </a:prstGeom>
          <a:solidFill>
            <a:srgbClr val="FFFFFF"/>
          </a:solidFill>
          <a:ln w="9525">
            <a:solidFill>
              <a:srgbClr val="000000"/>
            </a:solidFill>
            <a:miter lim="800000"/>
            <a:headEnd/>
            <a:tailEnd/>
          </a:ln>
        </p:spPr>
        <p:txBody>
          <a:bodyPr/>
          <a:lstStyle>
            <a:lvl1pPr marL="112713" indent="-112713" eaLnBrk="0" hangingPunct="0">
              <a:tabLst>
                <a:tab pos="112713" algn="l"/>
              </a:tabLst>
              <a:defRPr>
                <a:solidFill>
                  <a:schemeClr val="tx1"/>
                </a:solidFill>
                <a:latin typeface="Arial" charset="0"/>
                <a:ea typeface="ＭＳ Ｐゴシック" charset="0"/>
              </a:defRPr>
            </a:lvl1pPr>
            <a:lvl2pPr marL="742950" indent="-285750" eaLnBrk="0" hangingPunct="0">
              <a:tabLst>
                <a:tab pos="112713" algn="l"/>
              </a:tabLst>
              <a:defRPr>
                <a:solidFill>
                  <a:schemeClr val="tx1"/>
                </a:solidFill>
                <a:latin typeface="Arial" charset="0"/>
                <a:ea typeface="ＭＳ Ｐゴシック" charset="0"/>
              </a:defRPr>
            </a:lvl2pPr>
            <a:lvl3pPr marL="1143000" indent="-228600" eaLnBrk="0" hangingPunct="0">
              <a:tabLst>
                <a:tab pos="112713" algn="l"/>
              </a:tabLst>
              <a:defRPr>
                <a:solidFill>
                  <a:schemeClr val="tx1"/>
                </a:solidFill>
                <a:latin typeface="Arial" charset="0"/>
                <a:ea typeface="ＭＳ Ｐゴシック" charset="0"/>
              </a:defRPr>
            </a:lvl3pPr>
            <a:lvl4pPr marL="1600200" indent="-228600" eaLnBrk="0" hangingPunct="0">
              <a:tabLst>
                <a:tab pos="112713" algn="l"/>
              </a:tabLst>
              <a:defRPr>
                <a:solidFill>
                  <a:schemeClr val="tx1"/>
                </a:solidFill>
                <a:latin typeface="Arial" charset="0"/>
                <a:ea typeface="ＭＳ Ｐゴシック" charset="0"/>
              </a:defRPr>
            </a:lvl4pPr>
            <a:lvl5pPr marL="2057400" indent="-228600" eaLnBrk="0" hangingPunct="0">
              <a:tabLst>
                <a:tab pos="112713" algn="l"/>
              </a:tabLst>
              <a:defRPr>
                <a:solidFill>
                  <a:schemeClr val="tx1"/>
                </a:solidFill>
                <a:latin typeface="Arial" charset="0"/>
                <a:ea typeface="ＭＳ Ｐゴシック" charset="0"/>
              </a:defRPr>
            </a:lvl5pPr>
            <a:lvl6pPr marL="2514600" indent="-228600" eaLnBrk="0" fontAlgn="base" hangingPunct="0">
              <a:spcBef>
                <a:spcPct val="0"/>
              </a:spcBef>
              <a:spcAft>
                <a:spcPct val="0"/>
              </a:spcAft>
              <a:tabLst>
                <a:tab pos="112713" algn="l"/>
              </a:tabLst>
              <a:defRPr>
                <a:solidFill>
                  <a:schemeClr val="tx1"/>
                </a:solidFill>
                <a:latin typeface="Arial" charset="0"/>
                <a:ea typeface="ＭＳ Ｐゴシック" charset="0"/>
              </a:defRPr>
            </a:lvl6pPr>
            <a:lvl7pPr marL="2971800" indent="-228600" eaLnBrk="0" fontAlgn="base" hangingPunct="0">
              <a:spcBef>
                <a:spcPct val="0"/>
              </a:spcBef>
              <a:spcAft>
                <a:spcPct val="0"/>
              </a:spcAft>
              <a:tabLst>
                <a:tab pos="112713" algn="l"/>
              </a:tabLst>
              <a:defRPr>
                <a:solidFill>
                  <a:schemeClr val="tx1"/>
                </a:solidFill>
                <a:latin typeface="Arial" charset="0"/>
                <a:ea typeface="ＭＳ Ｐゴシック" charset="0"/>
              </a:defRPr>
            </a:lvl7pPr>
            <a:lvl8pPr marL="3429000" indent="-228600" eaLnBrk="0" fontAlgn="base" hangingPunct="0">
              <a:spcBef>
                <a:spcPct val="0"/>
              </a:spcBef>
              <a:spcAft>
                <a:spcPct val="0"/>
              </a:spcAft>
              <a:tabLst>
                <a:tab pos="112713" algn="l"/>
              </a:tabLst>
              <a:defRPr>
                <a:solidFill>
                  <a:schemeClr val="tx1"/>
                </a:solidFill>
                <a:latin typeface="Arial" charset="0"/>
                <a:ea typeface="ＭＳ Ｐゴシック" charset="0"/>
              </a:defRPr>
            </a:lvl8pPr>
            <a:lvl9pPr marL="3886200" indent="-228600" eaLnBrk="0" fontAlgn="base" hangingPunct="0">
              <a:spcBef>
                <a:spcPct val="0"/>
              </a:spcBef>
              <a:spcAft>
                <a:spcPct val="0"/>
              </a:spcAft>
              <a:tabLst>
                <a:tab pos="112713" algn="l"/>
              </a:tabLst>
              <a:defRPr>
                <a:solidFill>
                  <a:schemeClr val="tx1"/>
                </a:solidFill>
                <a:latin typeface="Arial" charset="0"/>
                <a:ea typeface="ＭＳ Ｐゴシック" charset="0"/>
              </a:defRPr>
            </a:lvl9pPr>
          </a:lstStyle>
          <a:p>
            <a:pPr algn="ctr" eaLnBrk="1" hangingPunct="1"/>
            <a:r>
              <a:rPr lang="en-US" altLang="ja-JP" sz="1600" b="1" dirty="0">
                <a:solidFill>
                  <a:srgbClr val="000000"/>
                </a:solidFill>
                <a:latin typeface="Calibri" charset="0"/>
                <a:ea typeface="MS Mincho" charset="0"/>
                <a:cs typeface="MS Mincho" charset="0"/>
              </a:rPr>
              <a:t>INDIVIDUAL</a:t>
            </a:r>
          </a:p>
          <a:p>
            <a:pPr eaLnBrk="1" hangingPunct="1">
              <a:buFontTx/>
              <a:buChar char="•"/>
            </a:pPr>
            <a:r>
              <a:rPr lang="en-US" sz="1600" dirty="0">
                <a:solidFill>
                  <a:srgbClr val="000000"/>
                </a:solidFill>
                <a:latin typeface="Calibri" charset="0"/>
              </a:rPr>
              <a:t>Laid back</a:t>
            </a:r>
          </a:p>
          <a:p>
            <a:pPr eaLnBrk="1" hangingPunct="1">
              <a:buFontTx/>
              <a:buChar char="•"/>
            </a:pPr>
            <a:r>
              <a:rPr lang="en-US" sz="1600" dirty="0">
                <a:solidFill>
                  <a:srgbClr val="000000"/>
                </a:solidFill>
                <a:latin typeface="Calibri" charset="0"/>
              </a:rPr>
              <a:t>Relationship-oriented</a:t>
            </a:r>
          </a:p>
          <a:p>
            <a:pPr eaLnBrk="1" hangingPunct="1">
              <a:buFontTx/>
              <a:buChar char="•"/>
            </a:pPr>
            <a:r>
              <a:rPr lang="en-US" sz="1600" dirty="0">
                <a:solidFill>
                  <a:srgbClr val="000000"/>
                </a:solidFill>
                <a:latin typeface="Calibri" charset="0"/>
              </a:rPr>
              <a:t>Thinks things through</a:t>
            </a:r>
          </a:p>
          <a:p>
            <a:pPr eaLnBrk="1" hangingPunct="1">
              <a:buFontTx/>
              <a:buChar char="•"/>
            </a:pPr>
            <a:r>
              <a:rPr lang="ja-JP" altLang="en-US" sz="1600" dirty="0">
                <a:solidFill>
                  <a:srgbClr val="000000"/>
                </a:solidFill>
                <a:latin typeface="Calibri" charset="0"/>
              </a:rPr>
              <a:t>“</a:t>
            </a:r>
            <a:r>
              <a:rPr lang="en-US" sz="1600" dirty="0">
                <a:solidFill>
                  <a:srgbClr val="000000"/>
                </a:solidFill>
                <a:latin typeface="Calibri" charset="0"/>
              </a:rPr>
              <a:t>Process over power</a:t>
            </a:r>
            <a:r>
              <a:rPr lang="ja-JP" altLang="en-US" sz="1600" dirty="0">
                <a:solidFill>
                  <a:srgbClr val="000000"/>
                </a:solidFill>
                <a:latin typeface="Calibri" charset="0"/>
              </a:rPr>
              <a:t>”</a:t>
            </a:r>
            <a:endParaRPr lang="en-US" sz="1600" dirty="0">
              <a:solidFill>
                <a:srgbClr val="000000"/>
              </a:solidFill>
              <a:latin typeface="Calibri" charset="0"/>
            </a:endParaRPr>
          </a:p>
        </p:txBody>
      </p:sp>
      <p:sp>
        <p:nvSpPr>
          <p:cNvPr id="21520" name="Line 19">
            <a:extLst>
              <a:ext uri="{C183D7F6-B498-43B3-948B-1728B52AA6E4}">
                <adec:decorative xmlns:adec="http://schemas.microsoft.com/office/drawing/2017/decorative" val="1"/>
              </a:ext>
            </a:extLst>
          </p:cNvPr>
          <p:cNvSpPr>
            <a:spLocks noChangeShapeType="1"/>
          </p:cNvSpPr>
          <p:nvPr/>
        </p:nvSpPr>
        <p:spPr bwMode="auto">
          <a:xfrm flipV="1">
            <a:off x="7880975" y="4723627"/>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1518" name="Text Box 17" descr="OUTCOME&#10;Individual &amp; species live peacefully in good times; vulnerable in poor conditions&#10;"/>
          <p:cNvSpPr txBox="1">
            <a:spLocks noChangeArrowheads="1"/>
          </p:cNvSpPr>
          <p:nvPr/>
        </p:nvSpPr>
        <p:spPr bwMode="auto">
          <a:xfrm>
            <a:off x="8430313" y="3685578"/>
            <a:ext cx="1600200" cy="1905000"/>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altLang="ja-JP" sz="1600" b="1" dirty="0">
                <a:solidFill>
                  <a:srgbClr val="000000"/>
                </a:solidFill>
                <a:latin typeface="Calibri" charset="0"/>
                <a:cs typeface="ＭＳ Ｐゴシック" charset="0"/>
              </a:rPr>
              <a:t>OUTCOME</a:t>
            </a:r>
          </a:p>
          <a:p>
            <a:pPr eaLnBrk="1" hangingPunct="1"/>
            <a:r>
              <a:rPr lang="en-US" sz="1600" dirty="0">
                <a:solidFill>
                  <a:srgbClr val="000000"/>
                </a:solidFill>
                <a:latin typeface="Calibri" charset="0"/>
              </a:rPr>
              <a:t>Individual &amp; species live peacefully in good times; vulnerable in poor conditions</a:t>
            </a:r>
          </a:p>
        </p:txBody>
      </p:sp>
      <p:sp>
        <p:nvSpPr>
          <p:cNvPr id="21516" name="Text Box 15" descr="Traumatic Stress"/>
          <p:cNvSpPr txBox="1">
            <a:spLocks noChangeArrowheads="1"/>
          </p:cNvSpPr>
          <p:nvPr/>
        </p:nvSpPr>
        <p:spPr bwMode="auto">
          <a:xfrm>
            <a:off x="2072195" y="2590800"/>
            <a:ext cx="1295400" cy="527050"/>
          </a:xfrm>
          <a:prstGeom prst="rect">
            <a:avLst/>
          </a:prstGeom>
          <a:solidFill>
            <a:srgbClr val="FFFFFF"/>
          </a:solidFill>
          <a:ln w="9525">
            <a:solidFill>
              <a:srgbClr val="000000"/>
            </a:solid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400" b="1" dirty="0">
                <a:solidFill>
                  <a:srgbClr val="000000"/>
                </a:solidFill>
                <a:latin typeface="Calibri" charset="0"/>
              </a:rPr>
              <a:t>TRAUMATIC STRESS</a:t>
            </a:r>
          </a:p>
        </p:txBody>
      </p:sp>
    </p:spTree>
    <p:extLst>
      <p:ext uri="{BB962C8B-B14F-4D97-AF65-F5344CB8AC3E}">
        <p14:creationId xmlns:p14="http://schemas.microsoft.com/office/powerpoint/2010/main" val="1744856683"/>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0671453"/>
              </p:ext>
            </p:extLst>
          </p:nvPr>
        </p:nvGraphicFramePr>
        <p:xfrm>
          <a:off x="1092530" y="1187532"/>
          <a:ext cx="9630888" cy="5094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04D19B23-C2A1-E045-8926-4D9879978EF1}"/>
              </a:ext>
            </a:extLst>
          </p:cNvPr>
          <p:cNvSpPr>
            <a:spLocks noGrp="1"/>
          </p:cNvSpPr>
          <p:nvPr>
            <p:ph type="title"/>
          </p:nvPr>
        </p:nvSpPr>
        <p:spPr>
          <a:xfrm>
            <a:off x="0" y="0"/>
            <a:ext cx="12192000" cy="961901"/>
          </a:xfrm>
        </p:spPr>
        <p:txBody>
          <a:bodyPr/>
          <a:lstStyle/>
          <a:p>
            <a:r>
              <a:rPr lang="en-US" b="1" dirty="0"/>
              <a:t>	ACE’s Increase Chronic Disease</a:t>
            </a:r>
          </a:p>
        </p:txBody>
      </p:sp>
      <p:sp>
        <p:nvSpPr>
          <p:cNvPr id="4" name="TextBox 3">
            <a:extLst>
              <a:ext uri="{FF2B5EF4-FFF2-40B4-BE49-F238E27FC236}">
                <a16:creationId xmlns:a16="http://schemas.microsoft.com/office/drawing/2014/main" id="{9F9B24EA-C6F8-1D4E-94C6-6E312642D231}"/>
              </a:ext>
            </a:extLst>
          </p:cNvPr>
          <p:cNvSpPr txBox="1"/>
          <p:nvPr/>
        </p:nvSpPr>
        <p:spPr>
          <a:xfrm>
            <a:off x="1092530" y="6488668"/>
            <a:ext cx="1497526" cy="307777"/>
          </a:xfrm>
          <a:prstGeom prst="rect">
            <a:avLst/>
          </a:prstGeom>
          <a:noFill/>
        </p:spPr>
        <p:txBody>
          <a:bodyPr wrap="none" rtlCol="0">
            <a:spAutoFit/>
          </a:bodyPr>
          <a:lstStyle/>
          <a:p>
            <a:r>
              <a:rPr lang="en-US" sz="1400" dirty="0" err="1">
                <a:solidFill>
                  <a:srgbClr val="CC4927"/>
                </a:solidFill>
              </a:rPr>
              <a:t>Felitti</a:t>
            </a:r>
            <a:r>
              <a:rPr lang="en-US" sz="1400" dirty="0">
                <a:solidFill>
                  <a:srgbClr val="CC4927"/>
                </a:solidFill>
              </a:rPr>
              <a:t> et al, 1998</a:t>
            </a:r>
          </a:p>
        </p:txBody>
      </p:sp>
    </p:spTree>
    <p:extLst>
      <p:ext uri="{BB962C8B-B14F-4D97-AF65-F5344CB8AC3E}">
        <p14:creationId xmlns:p14="http://schemas.microsoft.com/office/powerpoint/2010/main" val="32386454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graphicEl>
                                              <a:dgm id="{966DEE9E-3BF9-FF41-9185-4E71C6BE6BA1}"/>
                                            </p:graphicEl>
                                          </p:spTgt>
                                        </p:tgtEl>
                                        <p:attrNameLst>
                                          <p:attrName>style.visibility</p:attrName>
                                        </p:attrNameLst>
                                      </p:cBhvr>
                                      <p:to>
                                        <p:strVal val="visible"/>
                                      </p:to>
                                    </p:set>
                                    <p:anim calcmode="lin" valueType="num">
                                      <p:cBhvr additive="base">
                                        <p:cTn id="7" dur="500" fill="hold"/>
                                        <p:tgtEl>
                                          <p:spTgt spid="3">
                                            <p:graphicEl>
                                              <a:dgm id="{966DEE9E-3BF9-FF41-9185-4E71C6BE6BA1}"/>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graphicEl>
                                              <a:dgm id="{966DEE9E-3BF9-FF41-9185-4E71C6BE6BA1}"/>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graphicEl>
                                              <a:dgm id="{DDBB5095-B0E0-2945-8902-7073463BD58F}"/>
                                            </p:graphicEl>
                                          </p:spTgt>
                                        </p:tgtEl>
                                        <p:attrNameLst>
                                          <p:attrName>style.visibility</p:attrName>
                                        </p:attrNameLst>
                                      </p:cBhvr>
                                      <p:to>
                                        <p:strVal val="visible"/>
                                      </p:to>
                                    </p:set>
                                    <p:anim calcmode="lin" valueType="num">
                                      <p:cBhvr additive="base">
                                        <p:cTn id="13" dur="500" fill="hold"/>
                                        <p:tgtEl>
                                          <p:spTgt spid="3">
                                            <p:graphicEl>
                                              <a:dgm id="{DDBB5095-B0E0-2945-8902-7073463BD58F}"/>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graphicEl>
                                              <a:dgm id="{DDBB5095-B0E0-2945-8902-7073463BD58F}"/>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graphicEl>
                                              <a:dgm id="{A8CF3F06-1F8C-7C4F-93C9-51EAD605464E}"/>
                                            </p:graphicEl>
                                          </p:spTgt>
                                        </p:tgtEl>
                                        <p:attrNameLst>
                                          <p:attrName>style.visibility</p:attrName>
                                        </p:attrNameLst>
                                      </p:cBhvr>
                                      <p:to>
                                        <p:strVal val="visible"/>
                                      </p:to>
                                    </p:set>
                                    <p:anim calcmode="lin" valueType="num">
                                      <p:cBhvr additive="base">
                                        <p:cTn id="19" dur="500" fill="hold"/>
                                        <p:tgtEl>
                                          <p:spTgt spid="3">
                                            <p:graphicEl>
                                              <a:dgm id="{A8CF3F06-1F8C-7C4F-93C9-51EAD605464E}"/>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graphicEl>
                                              <a:dgm id="{A8CF3F06-1F8C-7C4F-93C9-51EAD605464E}"/>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graphicEl>
                                              <a:dgm id="{2AE36F6C-8525-FB4D-A9AA-5045B8DBE878}"/>
                                            </p:graphicEl>
                                          </p:spTgt>
                                        </p:tgtEl>
                                        <p:attrNameLst>
                                          <p:attrName>style.visibility</p:attrName>
                                        </p:attrNameLst>
                                      </p:cBhvr>
                                      <p:to>
                                        <p:strVal val="visible"/>
                                      </p:to>
                                    </p:set>
                                    <p:anim calcmode="lin" valueType="num">
                                      <p:cBhvr additive="base">
                                        <p:cTn id="25" dur="500" fill="hold"/>
                                        <p:tgtEl>
                                          <p:spTgt spid="3">
                                            <p:graphicEl>
                                              <a:dgm id="{2AE36F6C-8525-FB4D-A9AA-5045B8DBE878}"/>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graphicEl>
                                              <a:dgm id="{2AE36F6C-8525-FB4D-A9AA-5045B8DBE878}"/>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graphicEl>
                                              <a:dgm id="{BEF2E485-3C14-8543-8715-BBB51B7971A6}"/>
                                            </p:graphicEl>
                                          </p:spTgt>
                                        </p:tgtEl>
                                        <p:attrNameLst>
                                          <p:attrName>style.visibility</p:attrName>
                                        </p:attrNameLst>
                                      </p:cBhvr>
                                      <p:to>
                                        <p:strVal val="visible"/>
                                      </p:to>
                                    </p:set>
                                    <p:anim calcmode="lin" valueType="num">
                                      <p:cBhvr additive="base">
                                        <p:cTn id="31" dur="500" fill="hold"/>
                                        <p:tgtEl>
                                          <p:spTgt spid="3">
                                            <p:graphicEl>
                                              <a:dgm id="{BEF2E485-3C14-8543-8715-BBB51B7971A6}"/>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graphicEl>
                                              <a:dgm id="{BEF2E485-3C14-8543-8715-BBB51B7971A6}"/>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graphicEl>
                                              <a:dgm id="{EAE5E694-1803-8B4A-A503-599092458BA3}"/>
                                            </p:graphicEl>
                                          </p:spTgt>
                                        </p:tgtEl>
                                        <p:attrNameLst>
                                          <p:attrName>style.visibility</p:attrName>
                                        </p:attrNameLst>
                                      </p:cBhvr>
                                      <p:to>
                                        <p:strVal val="visible"/>
                                      </p:to>
                                    </p:set>
                                    <p:anim calcmode="lin" valueType="num">
                                      <p:cBhvr additive="base">
                                        <p:cTn id="37" dur="500" fill="hold"/>
                                        <p:tgtEl>
                                          <p:spTgt spid="3">
                                            <p:graphicEl>
                                              <a:dgm id="{EAE5E694-1803-8B4A-A503-599092458BA3}"/>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graphicEl>
                                              <a:dgm id="{EAE5E694-1803-8B4A-A503-599092458BA3}"/>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998"/>
            <a:ext cx="12257532" cy="1206442"/>
          </a:xfrm>
        </p:spPr>
        <p:txBody>
          <a:bodyPr vert="horz" lIns="91440" tIns="45720" rIns="91440" bIns="45720" rtlCol="0" anchor="b">
            <a:normAutofit fontScale="90000"/>
          </a:bodyPr>
          <a:lstStyle/>
          <a:p>
            <a:pPr defTabSz="914400"/>
            <a:br>
              <a:rPr lang="en-US" sz="3300" dirty="0">
                <a:solidFill>
                  <a:schemeClr val="accent3">
                    <a:lumMod val="75000"/>
                  </a:schemeClr>
                </a:solidFill>
              </a:rPr>
            </a:br>
            <a:br>
              <a:rPr lang="en-US" sz="3300" dirty="0">
                <a:solidFill>
                  <a:schemeClr val="accent3">
                    <a:lumMod val="75000"/>
                  </a:schemeClr>
                </a:solidFill>
              </a:rPr>
            </a:br>
            <a:r>
              <a:rPr lang="en-US" sz="3300" dirty="0">
                <a:solidFill>
                  <a:schemeClr val="accent3">
                    <a:lumMod val="75000"/>
                  </a:schemeClr>
                </a:solidFill>
              </a:rPr>
              <a:t>					</a:t>
            </a:r>
            <a:br>
              <a:rPr lang="en-US" sz="3300" dirty="0">
                <a:solidFill>
                  <a:schemeClr val="accent3">
                    <a:lumMod val="75000"/>
                  </a:schemeClr>
                </a:solidFill>
              </a:rPr>
            </a:br>
            <a:br>
              <a:rPr lang="en-US" sz="3300" dirty="0">
                <a:solidFill>
                  <a:schemeClr val="accent3">
                    <a:lumMod val="75000"/>
                  </a:schemeClr>
                </a:solidFill>
              </a:rPr>
            </a:br>
            <a:br>
              <a:rPr lang="en-US" sz="3300" dirty="0">
                <a:solidFill>
                  <a:schemeClr val="accent3">
                    <a:lumMod val="75000"/>
                  </a:schemeClr>
                </a:solidFill>
              </a:rPr>
            </a:br>
            <a:br>
              <a:rPr lang="en-US" sz="3300" dirty="0">
                <a:solidFill>
                  <a:schemeClr val="accent3">
                    <a:lumMod val="75000"/>
                  </a:schemeClr>
                </a:solidFill>
              </a:rPr>
            </a:br>
            <a:br>
              <a:rPr lang="en-US" sz="3300" dirty="0">
                <a:solidFill>
                  <a:schemeClr val="accent3">
                    <a:lumMod val="75000"/>
                  </a:schemeClr>
                </a:solidFill>
              </a:rPr>
            </a:br>
            <a:r>
              <a:rPr lang="en-US" sz="3300" dirty="0">
                <a:solidFill>
                  <a:schemeClr val="accent3">
                    <a:lumMod val="75000"/>
                  </a:schemeClr>
                </a:solidFill>
              </a:rPr>
              <a:t>						</a:t>
            </a:r>
            <a:r>
              <a:rPr lang="en-US" b="1" dirty="0"/>
              <a:t>Relationships</a:t>
            </a:r>
            <a:r>
              <a:rPr lang="en-US" sz="3300" dirty="0">
                <a:solidFill>
                  <a:schemeClr val="accent3">
                    <a:lumMod val="75000"/>
                  </a:schemeClr>
                </a:solidFill>
              </a:rPr>
              <a:t> </a:t>
            </a:r>
            <a:br>
              <a:rPr lang="en-US" sz="3300" dirty="0">
                <a:solidFill>
                  <a:schemeClr val="accent3">
                    <a:lumMod val="75000"/>
                  </a:schemeClr>
                </a:solidFill>
              </a:rPr>
            </a:br>
            <a:endParaRPr lang="en-US" sz="3300" dirty="0">
              <a:solidFill>
                <a:schemeClr val="tx1"/>
              </a:solidFill>
            </a:endParaRPr>
          </a:p>
        </p:txBody>
      </p:sp>
      <p:sp>
        <p:nvSpPr>
          <p:cNvPr id="5" name="Content Placeholder 4">
            <a:extLst>
              <a:ext uri="{FF2B5EF4-FFF2-40B4-BE49-F238E27FC236}">
                <a16:creationId xmlns:a16="http://schemas.microsoft.com/office/drawing/2014/main" id="{A96F38BF-A5BF-A54A-A01F-B900DD9D69A0}"/>
              </a:ext>
            </a:extLst>
          </p:cNvPr>
          <p:cNvSpPr>
            <a:spLocks noGrp="1"/>
          </p:cNvSpPr>
          <p:nvPr>
            <p:ph sz="quarter" idx="14"/>
          </p:nvPr>
        </p:nvSpPr>
        <p:spPr>
          <a:xfrm>
            <a:off x="6448765" y="1861845"/>
            <a:ext cx="5240216" cy="3476708"/>
          </a:xfrm>
        </p:spPr>
        <p:txBody>
          <a:bodyPr>
            <a:normAutofit/>
          </a:bodyPr>
          <a:lstStyle/>
          <a:p>
            <a:pPr algn="ctr"/>
            <a:r>
              <a:rPr lang="en-US" sz="3600" dirty="0">
                <a:solidFill>
                  <a:schemeClr val="accent5">
                    <a:lumMod val="50000"/>
                  </a:schemeClr>
                </a:solidFill>
              </a:rPr>
              <a:t>Children’s earliest interactions within the family are crucial to their healthy development and risk for drug misuse</a:t>
            </a:r>
          </a:p>
        </p:txBody>
      </p:sp>
      <p:pic>
        <p:nvPicPr>
          <p:cNvPr id="4" name="Picture 3" descr="A person holding a baby&#10;&#10;Description automatically generated">
            <a:extLst>
              <a:ext uri="{FF2B5EF4-FFF2-40B4-BE49-F238E27FC236}">
                <a16:creationId xmlns:a16="http://schemas.microsoft.com/office/drawing/2014/main" id="{0739E808-D091-544B-B3B6-3C9EDAF86642}"/>
              </a:ext>
            </a:extLst>
          </p:cNvPr>
          <p:cNvPicPr>
            <a:picLocks noChangeAspect="1"/>
          </p:cNvPicPr>
          <p:nvPr/>
        </p:nvPicPr>
        <p:blipFill rotWithShape="1">
          <a:blip r:embed="rId3"/>
          <a:srcRect l="12331" r="20750"/>
          <a:stretch/>
        </p:blipFill>
        <p:spPr>
          <a:xfrm>
            <a:off x="0" y="27998"/>
            <a:ext cx="6448765" cy="6432179"/>
          </a:xfrm>
          <a:prstGeom prst="flowChartDelay">
            <a:avLst/>
          </a:prstGeom>
        </p:spPr>
      </p:pic>
    </p:spTree>
    <p:extLst>
      <p:ext uri="{BB962C8B-B14F-4D97-AF65-F5344CB8AC3E}">
        <p14:creationId xmlns:p14="http://schemas.microsoft.com/office/powerpoint/2010/main" val="3985523396"/>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C12871-2B4A-DB4B-9C3E-16404C664AF8}"/>
              </a:ext>
            </a:extLst>
          </p:cNvPr>
          <p:cNvSpPr>
            <a:spLocks noGrp="1"/>
          </p:cNvSpPr>
          <p:nvPr>
            <p:ph type="title"/>
          </p:nvPr>
        </p:nvSpPr>
        <p:spPr>
          <a:xfrm>
            <a:off x="174238" y="0"/>
            <a:ext cx="2656049" cy="6638268"/>
          </a:xfrm>
        </p:spPr>
        <p:txBody>
          <a:bodyPr anchor="ctr">
            <a:normAutofit/>
          </a:bodyPr>
          <a:lstStyle/>
          <a:p>
            <a:r>
              <a:rPr lang="en-US" b="1" dirty="0"/>
              <a:t>Connectedness Is The Key</a:t>
            </a:r>
          </a:p>
        </p:txBody>
      </p:sp>
      <p:sp>
        <p:nvSpPr>
          <p:cNvPr id="2" name="Content Placeholder 1">
            <a:extLst>
              <a:ext uri="{FF2B5EF4-FFF2-40B4-BE49-F238E27FC236}">
                <a16:creationId xmlns:a16="http://schemas.microsoft.com/office/drawing/2014/main" id="{758EECD3-5C3F-784F-B9CA-69A5EE7294EC}"/>
              </a:ext>
            </a:extLst>
          </p:cNvPr>
          <p:cNvSpPr>
            <a:spLocks noGrp="1"/>
          </p:cNvSpPr>
          <p:nvPr>
            <p:ph idx="1"/>
          </p:nvPr>
        </p:nvSpPr>
        <p:spPr>
          <a:xfrm>
            <a:off x="3776352" y="1075317"/>
            <a:ext cx="7671460" cy="4873625"/>
          </a:xfrm>
        </p:spPr>
        <p:txBody>
          <a:bodyPr>
            <a:normAutofit/>
          </a:bodyPr>
          <a:lstStyle/>
          <a:p>
            <a:pPr marL="0" indent="0" algn="ctr">
              <a:lnSpc>
                <a:spcPct val="98000"/>
              </a:lnSpc>
              <a:buNone/>
            </a:pPr>
            <a:r>
              <a:rPr lang="en-US" sz="2000" b="1" dirty="0">
                <a:solidFill>
                  <a:schemeClr val="accent5">
                    <a:lumMod val="50000"/>
                  </a:schemeClr>
                </a:solidFill>
              </a:rPr>
              <a:t>YOUR HISTORY OF CONNECTEDNESS IS A BETTER PREDICTOR OF YOUR HEALTH THAN YOUR HISTORY OF ADVERSITY</a:t>
            </a:r>
          </a:p>
          <a:p>
            <a:pPr marL="0" indent="0" algn="ctr">
              <a:lnSpc>
                <a:spcPct val="98000"/>
              </a:lnSpc>
              <a:buNone/>
            </a:pPr>
            <a:endParaRPr lang="en-US" sz="2000" dirty="0"/>
          </a:p>
          <a:p>
            <a:pPr marL="0" indent="0" algn="ctr">
              <a:lnSpc>
                <a:spcPct val="98000"/>
              </a:lnSpc>
              <a:buNone/>
            </a:pPr>
            <a:r>
              <a:rPr lang="en-US" sz="2000" dirty="0">
                <a:solidFill>
                  <a:schemeClr val="accent2">
                    <a:lumMod val="75000"/>
                  </a:schemeClr>
                </a:solidFill>
              </a:rPr>
              <a:t>be with each other </a:t>
            </a:r>
            <a:r>
              <a:rPr lang="en-US" sz="2000" b="1" dirty="0">
                <a:solidFill>
                  <a:schemeClr val="accent2">
                    <a:lumMod val="75000"/>
                  </a:schemeClr>
                </a:solidFill>
              </a:rPr>
              <a:t>I</a:t>
            </a:r>
            <a:r>
              <a:rPr lang="en-US" sz="2000" dirty="0">
                <a:solidFill>
                  <a:schemeClr val="accent2">
                    <a:lumMod val="75000"/>
                  </a:schemeClr>
                </a:solidFill>
              </a:rPr>
              <a:t> celebrate diversity</a:t>
            </a:r>
            <a:r>
              <a:rPr lang="en-US" sz="2000" b="1" dirty="0">
                <a:solidFill>
                  <a:schemeClr val="accent2">
                    <a:lumMod val="75000"/>
                  </a:schemeClr>
                </a:solidFill>
              </a:rPr>
              <a:t> I </a:t>
            </a:r>
            <a:r>
              <a:rPr lang="en-US" sz="2000" dirty="0">
                <a:solidFill>
                  <a:schemeClr val="accent2">
                    <a:lumMod val="75000"/>
                  </a:schemeClr>
                </a:solidFill>
              </a:rPr>
              <a:t>listen and learn from others </a:t>
            </a:r>
            <a:r>
              <a:rPr lang="en-US" sz="2000" b="1" dirty="0">
                <a:solidFill>
                  <a:schemeClr val="accent2">
                    <a:lumMod val="75000"/>
                  </a:schemeClr>
                </a:solidFill>
              </a:rPr>
              <a:t>I </a:t>
            </a:r>
            <a:r>
              <a:rPr lang="en-US" sz="2000" dirty="0">
                <a:solidFill>
                  <a:schemeClr val="accent2">
                    <a:lumMod val="75000"/>
                  </a:schemeClr>
                </a:solidFill>
              </a:rPr>
              <a:t>share time, food, work</a:t>
            </a:r>
          </a:p>
          <a:p>
            <a:pPr marL="0" indent="0" algn="ctr">
              <a:lnSpc>
                <a:spcPct val="98000"/>
              </a:lnSpc>
              <a:buNone/>
            </a:pPr>
            <a:endParaRPr lang="en-US" sz="2000" dirty="0"/>
          </a:p>
          <a:p>
            <a:pPr algn="ctr">
              <a:lnSpc>
                <a:spcPct val="98000"/>
              </a:lnSpc>
            </a:pPr>
            <a:r>
              <a:rPr lang="en-US" sz="2000" b="1" i="1" dirty="0">
                <a:solidFill>
                  <a:schemeClr val="tx2">
                    <a:lumMod val="75000"/>
                  </a:schemeClr>
                </a:solidFill>
              </a:rPr>
              <a:t>The “super-power of human-kind is our capacity to connect; it is regulating and the major ‘route’ by which we can teach, coach, parent, heal and learn”  </a:t>
            </a:r>
          </a:p>
          <a:p>
            <a:pPr algn="ctr">
              <a:lnSpc>
                <a:spcPct val="98000"/>
              </a:lnSpc>
            </a:pPr>
            <a:r>
              <a:rPr lang="en-US" sz="1600" b="1" i="1" dirty="0">
                <a:solidFill>
                  <a:schemeClr val="tx2">
                    <a:lumMod val="75000"/>
                  </a:schemeClr>
                </a:solidFill>
              </a:rPr>
              <a:t>~Bruce Perry</a:t>
            </a:r>
            <a:endParaRPr lang="en-US" sz="1600" dirty="0">
              <a:solidFill>
                <a:schemeClr val="tx2">
                  <a:lumMod val="75000"/>
                </a:schemeClr>
              </a:solidFill>
            </a:endParaRPr>
          </a:p>
        </p:txBody>
      </p:sp>
      <p:sp>
        <p:nvSpPr>
          <p:cNvPr id="4" name="TextBox 3">
            <a:extLst>
              <a:ext uri="{FF2B5EF4-FFF2-40B4-BE49-F238E27FC236}">
                <a16:creationId xmlns:a16="http://schemas.microsoft.com/office/drawing/2014/main" id="{1A988B22-25E8-294E-8FAA-F29AF7179BB5}"/>
              </a:ext>
            </a:extLst>
          </p:cNvPr>
          <p:cNvSpPr txBox="1"/>
          <p:nvPr/>
        </p:nvSpPr>
        <p:spPr>
          <a:xfrm>
            <a:off x="5144098" y="6258296"/>
            <a:ext cx="4935967" cy="276999"/>
          </a:xfrm>
          <a:prstGeom prst="rect">
            <a:avLst/>
          </a:prstGeom>
          <a:noFill/>
        </p:spPr>
        <p:txBody>
          <a:bodyPr wrap="none" rtlCol="0">
            <a:spAutoFit/>
          </a:bodyPr>
          <a:lstStyle/>
          <a:p>
            <a:r>
              <a:rPr lang="en-US" sz="1200" dirty="0">
                <a:solidFill>
                  <a:schemeClr val="accent2">
                    <a:lumMod val="50000"/>
                  </a:schemeClr>
                </a:solidFill>
              </a:rPr>
              <a:t>https://</a:t>
            </a:r>
            <a:r>
              <a:rPr lang="en-US" sz="1200" dirty="0" err="1">
                <a:solidFill>
                  <a:schemeClr val="accent2">
                    <a:lumMod val="50000"/>
                  </a:schemeClr>
                </a:solidFill>
              </a:rPr>
              <a:t>norasblog.wordpress.com</a:t>
            </a:r>
            <a:r>
              <a:rPr lang="en-US" sz="1200" dirty="0">
                <a:solidFill>
                  <a:schemeClr val="accent2">
                    <a:lumMod val="50000"/>
                  </a:schemeClr>
                </a:solidFill>
              </a:rPr>
              <a:t>/2020/03/21/advice-from-</a:t>
            </a:r>
            <a:r>
              <a:rPr lang="en-US" sz="1200" dirty="0" err="1">
                <a:solidFill>
                  <a:schemeClr val="accent2">
                    <a:lumMod val="50000"/>
                  </a:schemeClr>
                </a:solidFill>
              </a:rPr>
              <a:t>bruce</a:t>
            </a:r>
            <a:r>
              <a:rPr lang="en-US" sz="1200" dirty="0">
                <a:solidFill>
                  <a:schemeClr val="accent2">
                    <a:lumMod val="50000"/>
                  </a:schemeClr>
                </a:solidFill>
              </a:rPr>
              <a:t>-perry/</a:t>
            </a:r>
          </a:p>
        </p:txBody>
      </p:sp>
    </p:spTree>
    <p:extLst>
      <p:ext uri="{BB962C8B-B14F-4D97-AF65-F5344CB8AC3E}">
        <p14:creationId xmlns:p14="http://schemas.microsoft.com/office/powerpoint/2010/main" val="16618455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94C36-1B5F-9849-8CA5-759726144E5F}"/>
              </a:ext>
            </a:extLst>
          </p:cNvPr>
          <p:cNvSpPr>
            <a:spLocks noGrp="1"/>
          </p:cNvSpPr>
          <p:nvPr>
            <p:ph type="title"/>
          </p:nvPr>
        </p:nvSpPr>
        <p:spPr>
          <a:xfrm>
            <a:off x="253341" y="1286850"/>
            <a:ext cx="11685318" cy="4113116"/>
          </a:xfrm>
        </p:spPr>
        <p:txBody>
          <a:bodyPr/>
          <a:lstStyle/>
          <a:p>
            <a:pPr algn="r"/>
            <a:br>
              <a:rPr lang="en-US" b="1" dirty="0"/>
            </a:br>
            <a:br>
              <a:rPr lang="en-US" b="1" dirty="0"/>
            </a:br>
            <a:r>
              <a:rPr lang="en-US" b="1" dirty="0"/>
              <a:t>The Brain, Addiction</a:t>
            </a:r>
            <a:br>
              <a:rPr lang="en-US" b="1" dirty="0"/>
            </a:br>
            <a:r>
              <a:rPr lang="en-US" b="1" dirty="0"/>
              <a:t> &amp; Parenting</a:t>
            </a:r>
          </a:p>
        </p:txBody>
      </p:sp>
    </p:spTree>
    <p:extLst>
      <p:ext uri="{BB962C8B-B14F-4D97-AF65-F5344CB8AC3E}">
        <p14:creationId xmlns:p14="http://schemas.microsoft.com/office/powerpoint/2010/main" val="1609667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513B0-7154-6C49-98E0-1BC8DBBF0971}"/>
              </a:ext>
            </a:extLst>
          </p:cNvPr>
          <p:cNvSpPr>
            <a:spLocks noGrp="1"/>
          </p:cNvSpPr>
          <p:nvPr>
            <p:ph type="title"/>
          </p:nvPr>
        </p:nvSpPr>
        <p:spPr>
          <a:xfrm>
            <a:off x="0" y="0"/>
            <a:ext cx="12192000" cy="1448485"/>
          </a:xfrm>
        </p:spPr>
        <p:txBody>
          <a:bodyPr/>
          <a:lstStyle/>
          <a:p>
            <a:r>
              <a:rPr lang="en-US" b="1" dirty="0"/>
              <a:t>	The Reward System &amp; Parenting</a:t>
            </a:r>
          </a:p>
        </p:txBody>
      </p:sp>
      <p:sp>
        <p:nvSpPr>
          <p:cNvPr id="3" name="Content Placeholder 2">
            <a:extLst>
              <a:ext uri="{FF2B5EF4-FFF2-40B4-BE49-F238E27FC236}">
                <a16:creationId xmlns:a16="http://schemas.microsoft.com/office/drawing/2014/main" id="{F4FF3349-B464-194D-91B5-910FCFB82B75}"/>
              </a:ext>
            </a:extLst>
          </p:cNvPr>
          <p:cNvSpPr>
            <a:spLocks noGrp="1"/>
          </p:cNvSpPr>
          <p:nvPr>
            <p:ph idx="1"/>
          </p:nvPr>
        </p:nvSpPr>
        <p:spPr>
          <a:xfrm>
            <a:off x="838199" y="1775079"/>
            <a:ext cx="10515600" cy="3870095"/>
          </a:xfrm>
        </p:spPr>
        <p:txBody>
          <a:bodyPr>
            <a:normAutofit lnSpcReduction="10000"/>
          </a:bodyPr>
          <a:lstStyle/>
          <a:p>
            <a:pPr marL="285750" indent="-285750">
              <a:buClr>
                <a:schemeClr val="accent4"/>
              </a:buClr>
              <a:buFont typeface="Arial" panose="020B0604020202020204" pitchFamily="34" charset="0"/>
              <a:buChar char="•"/>
            </a:pPr>
            <a:r>
              <a:rPr lang="en-US" sz="2400" dirty="0"/>
              <a:t>In chronic active addiction the brain’s reward circuits drive drug-seeking behavior</a:t>
            </a:r>
          </a:p>
          <a:p>
            <a:pPr marL="285750" indent="-285750">
              <a:buClr>
                <a:schemeClr val="accent4"/>
              </a:buClr>
              <a:buFont typeface="Arial" panose="020B0604020202020204" pitchFamily="34" charset="0"/>
              <a:buChar char="•"/>
            </a:pPr>
            <a:r>
              <a:rPr lang="en-US" sz="2400" dirty="0"/>
              <a:t>Key regions of the brain’s reward system do not engage among addicted individuals to the same extent as non addicted persons when it comes to non-drug rewards</a:t>
            </a:r>
          </a:p>
          <a:p>
            <a:pPr marL="285750" indent="-285750">
              <a:buClr>
                <a:schemeClr val="accent4"/>
              </a:buClr>
              <a:buFont typeface="Arial" panose="020B0604020202020204" pitchFamily="34" charset="0"/>
              <a:buChar char="•"/>
            </a:pPr>
            <a:r>
              <a:rPr lang="en-US" sz="2400" dirty="0"/>
              <a:t>Research has shown activation of reward circuits in mothers’ brains when viewing their infant’s smiling face vs. an unfamiliar infant</a:t>
            </a:r>
          </a:p>
          <a:p>
            <a:pPr marL="285750" indent="-285750">
              <a:buClr>
                <a:schemeClr val="accent4"/>
              </a:buClr>
              <a:buFont typeface="Arial" panose="020B0604020202020204" pitchFamily="34" charset="0"/>
              <a:buChar char="•"/>
            </a:pPr>
            <a:r>
              <a:rPr lang="en-US" sz="2400" dirty="0"/>
              <a:t>Studies indicate that these reward processing areas of the brain overlap with the areas of the brain involved in processing infant cues in mothers</a:t>
            </a:r>
          </a:p>
          <a:p>
            <a:endParaRPr lang="en-US" dirty="0"/>
          </a:p>
        </p:txBody>
      </p:sp>
      <p:sp>
        <p:nvSpPr>
          <p:cNvPr id="4" name="Rectangle 3">
            <a:extLst>
              <a:ext uri="{FF2B5EF4-FFF2-40B4-BE49-F238E27FC236}">
                <a16:creationId xmlns:a16="http://schemas.microsoft.com/office/drawing/2014/main" id="{6A67A07C-9C37-C341-9E20-1BFEAC5BBB7D}"/>
              </a:ext>
            </a:extLst>
          </p:cNvPr>
          <p:cNvSpPr/>
          <p:nvPr/>
        </p:nvSpPr>
        <p:spPr>
          <a:xfrm>
            <a:off x="838199" y="6169739"/>
            <a:ext cx="6887547" cy="484748"/>
          </a:xfrm>
          <a:prstGeom prst="rect">
            <a:avLst/>
          </a:prstGeom>
        </p:spPr>
        <p:txBody>
          <a:bodyPr wrap="square">
            <a:spAutoFit/>
          </a:bodyPr>
          <a:lstStyle/>
          <a:p>
            <a:r>
              <a:rPr lang="en-US" sz="1200" dirty="0">
                <a:solidFill>
                  <a:schemeClr val="accent2">
                    <a:lumMod val="50000"/>
                  </a:schemeClr>
                </a:solidFill>
                <a:ea typeface="Source Sans Pro" panose="020B0503030403020204" pitchFamily="34" charset="0"/>
              </a:rPr>
              <a:t>The Neurobiology of Addiction and Attachment H. Rutherford, M. Potenza and L. Mayes</a:t>
            </a:r>
          </a:p>
          <a:p>
            <a:r>
              <a:rPr lang="en-US" sz="1350" dirty="0">
                <a:solidFill>
                  <a:schemeClr val="accent2">
                    <a:lumMod val="50000"/>
                  </a:schemeClr>
                </a:solidFill>
                <a:ea typeface="Source Sans Pro" panose="020B0503030403020204" pitchFamily="34" charset="0"/>
              </a:rPr>
              <a:t>  </a:t>
            </a:r>
          </a:p>
        </p:txBody>
      </p:sp>
    </p:spTree>
    <p:extLst>
      <p:ext uri="{BB962C8B-B14F-4D97-AF65-F5344CB8AC3E}">
        <p14:creationId xmlns:p14="http://schemas.microsoft.com/office/powerpoint/2010/main" val="18272233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The Stress Response System</a:t>
            </a:r>
          </a:p>
        </p:txBody>
      </p:sp>
      <p:sp>
        <p:nvSpPr>
          <p:cNvPr id="3" name="Content Placeholder 2"/>
          <p:cNvSpPr>
            <a:spLocks noGrp="1"/>
          </p:cNvSpPr>
          <p:nvPr>
            <p:ph idx="1"/>
          </p:nvPr>
        </p:nvSpPr>
        <p:spPr>
          <a:xfrm>
            <a:off x="3525252" y="882321"/>
            <a:ext cx="7708805" cy="4873625"/>
          </a:xfrm>
        </p:spPr>
        <p:txBody>
          <a:bodyPr>
            <a:normAutofit fontScale="92500"/>
          </a:bodyPr>
          <a:lstStyle/>
          <a:p>
            <a:pPr marL="342900" indent="-342900">
              <a:buClr>
                <a:schemeClr val="accent4"/>
              </a:buClr>
              <a:buFont typeface="Arial" panose="020B0604020202020204" pitchFamily="34" charset="0"/>
              <a:buChar char="•"/>
            </a:pPr>
            <a:r>
              <a:rPr lang="en-US" sz="2800" dirty="0">
                <a:solidFill>
                  <a:schemeClr val="tx2">
                    <a:lumMod val="75000"/>
                  </a:schemeClr>
                </a:solidFill>
              </a:rPr>
              <a:t>Considerable research has shown that stress increases craving in addicted individuals</a:t>
            </a:r>
          </a:p>
          <a:p>
            <a:pPr marL="342900" indent="-342900">
              <a:buClr>
                <a:schemeClr val="accent4"/>
              </a:buClr>
              <a:buFont typeface="Arial" panose="020B0604020202020204" pitchFamily="34" charset="0"/>
              <a:buChar char="•"/>
            </a:pPr>
            <a:r>
              <a:rPr lang="en-US" sz="2800" dirty="0">
                <a:solidFill>
                  <a:schemeClr val="tx2">
                    <a:lumMod val="75000"/>
                  </a:schemeClr>
                </a:solidFill>
              </a:rPr>
              <a:t>These factors could explain increased incidence of relapse during the postpartum period</a:t>
            </a:r>
          </a:p>
          <a:p>
            <a:pPr marL="342900" indent="-342900">
              <a:buClr>
                <a:schemeClr val="accent4"/>
              </a:buClr>
              <a:buFont typeface="Arial" panose="020B0604020202020204" pitchFamily="34" charset="0"/>
              <a:buChar char="•"/>
            </a:pPr>
            <a:r>
              <a:rPr lang="en-US" sz="2800" dirty="0">
                <a:solidFill>
                  <a:schemeClr val="tx2">
                    <a:lumMod val="75000"/>
                  </a:schemeClr>
                </a:solidFill>
              </a:rPr>
              <a:t>Stress may influence the brain to drive drug seeking behaviors that are connected to relief of negative feelings</a:t>
            </a:r>
          </a:p>
          <a:p>
            <a:pPr marL="342900" indent="-342900">
              <a:buClr>
                <a:schemeClr val="accent4"/>
              </a:buClr>
              <a:buFont typeface="Arial" panose="020B0604020202020204" pitchFamily="34" charset="0"/>
              <a:buChar char="•"/>
            </a:pPr>
            <a:r>
              <a:rPr lang="en-US" sz="2800" dirty="0">
                <a:solidFill>
                  <a:schemeClr val="tx2">
                    <a:lumMod val="75000"/>
                  </a:schemeClr>
                </a:solidFill>
              </a:rPr>
              <a:t>Stress-induced cravings have been found to significantly predict relapse in abstinent individuals</a:t>
            </a:r>
          </a:p>
        </p:txBody>
      </p:sp>
      <p:sp>
        <p:nvSpPr>
          <p:cNvPr id="4" name="Rectangle 3"/>
          <p:cNvSpPr/>
          <p:nvPr/>
        </p:nvSpPr>
        <p:spPr>
          <a:xfrm>
            <a:off x="3525252" y="6092142"/>
            <a:ext cx="6752646" cy="430887"/>
          </a:xfrm>
          <a:prstGeom prst="rect">
            <a:avLst/>
          </a:prstGeom>
        </p:spPr>
        <p:txBody>
          <a:bodyPr wrap="square">
            <a:spAutoFit/>
          </a:bodyPr>
          <a:lstStyle/>
          <a:p>
            <a:r>
              <a:rPr lang="en-US" sz="1100" dirty="0">
                <a:solidFill>
                  <a:schemeClr val="accent2">
                    <a:lumMod val="75000"/>
                  </a:schemeClr>
                </a:solidFill>
                <a:latin typeface="Avenir Medium" panose="02000503020000020003" pitchFamily="2" charset="0"/>
                <a:ea typeface="Source Sans Pro" panose="020B0503030403020204" pitchFamily="34" charset="0"/>
              </a:rPr>
              <a:t>Source:  The Neurobiology of Addiction and Attachment </a:t>
            </a:r>
            <a:r>
              <a:rPr lang="en-US" sz="1100" dirty="0" err="1">
                <a:solidFill>
                  <a:schemeClr val="accent2">
                    <a:lumMod val="75000"/>
                  </a:schemeClr>
                </a:solidFill>
                <a:latin typeface="Avenir Medium" panose="02000503020000020003" pitchFamily="2" charset="0"/>
                <a:ea typeface="Source Sans Pro" panose="020B0503030403020204" pitchFamily="34" charset="0"/>
              </a:rPr>
              <a:t>H.Rutherford</a:t>
            </a:r>
            <a:r>
              <a:rPr lang="en-US" sz="1100" dirty="0">
                <a:solidFill>
                  <a:schemeClr val="accent2">
                    <a:lumMod val="75000"/>
                  </a:schemeClr>
                </a:solidFill>
                <a:latin typeface="Avenir Medium" panose="02000503020000020003" pitchFamily="2" charset="0"/>
                <a:ea typeface="Source Sans Pro" panose="020B0503030403020204" pitchFamily="34" charset="0"/>
              </a:rPr>
              <a:t>, M. Potenza and L. Mayes</a:t>
            </a:r>
          </a:p>
          <a:p>
            <a:r>
              <a:rPr lang="en-US" sz="1100" dirty="0">
                <a:solidFill>
                  <a:schemeClr val="accent2">
                    <a:lumMod val="75000"/>
                  </a:schemeClr>
                </a:solidFill>
                <a:latin typeface="Avenir Medium" panose="02000503020000020003" pitchFamily="2" charset="0"/>
                <a:ea typeface="Source Sans Pro" panose="020B0503030403020204" pitchFamily="34" charset="0"/>
              </a:rPr>
              <a:t>  </a:t>
            </a:r>
          </a:p>
        </p:txBody>
      </p:sp>
    </p:spTree>
    <p:extLst>
      <p:ext uri="{BB962C8B-B14F-4D97-AF65-F5344CB8AC3E}">
        <p14:creationId xmlns:p14="http://schemas.microsoft.com/office/powerpoint/2010/main" val="13542082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15688"/>
            <a:ext cx="11533499" cy="1257960"/>
          </a:xfrm>
        </p:spPr>
        <p:txBody>
          <a:bodyPr>
            <a:normAutofit/>
          </a:bodyPr>
          <a:lstStyle/>
          <a:p>
            <a:r>
              <a:rPr lang="en-US" sz="4800" b="1" dirty="0">
                <a:solidFill>
                  <a:schemeClr val="tx2">
                    <a:lumMod val="75000"/>
                  </a:schemeClr>
                </a:solidFill>
              </a:rPr>
              <a:t>MORE ON STRESS . . . .</a:t>
            </a:r>
          </a:p>
        </p:txBody>
      </p:sp>
      <p:sp>
        <p:nvSpPr>
          <p:cNvPr id="3" name="Content Placeholder 2"/>
          <p:cNvSpPr>
            <a:spLocks noGrp="1"/>
          </p:cNvSpPr>
          <p:nvPr>
            <p:ph sz="quarter" idx="10"/>
          </p:nvPr>
        </p:nvSpPr>
        <p:spPr>
          <a:xfrm>
            <a:off x="522514" y="1746124"/>
            <a:ext cx="11127180" cy="4343526"/>
          </a:xfrm>
        </p:spPr>
        <p:txBody>
          <a:bodyPr>
            <a:normAutofit lnSpcReduction="10000"/>
          </a:bodyPr>
          <a:lstStyle/>
          <a:p>
            <a:pPr marL="457200" indent="-457200">
              <a:buClr>
                <a:schemeClr val="tx1"/>
              </a:buClr>
              <a:buFont typeface="Arial" panose="020B0604020202020204" pitchFamily="34" charset="0"/>
              <a:buChar char="•"/>
            </a:pPr>
            <a:r>
              <a:rPr lang="en-US" sz="2800" dirty="0"/>
              <a:t>Individuals who are more vulnerable to stress may also be impacted more significantly by stressors that are part of parenting</a:t>
            </a:r>
          </a:p>
          <a:p>
            <a:pPr marL="457200" indent="-457200">
              <a:buClr>
                <a:schemeClr val="tx1"/>
              </a:buClr>
              <a:buFont typeface="Arial" panose="020B0604020202020204" pitchFamily="34" charset="0"/>
              <a:buChar char="•"/>
            </a:pPr>
            <a:r>
              <a:rPr lang="en-US" sz="2800" dirty="0"/>
              <a:t>Stress related to lack of resources also contributes</a:t>
            </a:r>
          </a:p>
          <a:p>
            <a:pPr marL="457200" indent="-457200">
              <a:buClr>
                <a:schemeClr val="tx1"/>
              </a:buClr>
              <a:buFont typeface="Arial" panose="020B0604020202020204" pitchFamily="34" charset="0"/>
              <a:buChar char="•"/>
            </a:pPr>
            <a:r>
              <a:rPr lang="en-US" sz="2800" dirty="0"/>
              <a:t>Oxytocin an important facilitator of maternal caregiving behavior (and lactation) and may also help reduce the impact of the stress response</a:t>
            </a:r>
          </a:p>
          <a:p>
            <a:pPr marL="457200" indent="-457200">
              <a:buClr>
                <a:schemeClr val="tx1"/>
              </a:buClr>
              <a:buFont typeface="Arial" panose="020B0604020202020204" pitchFamily="34" charset="0"/>
              <a:buChar char="•"/>
            </a:pPr>
            <a:r>
              <a:rPr lang="en-US" sz="2800" dirty="0"/>
              <a:t>Mothers taking cocaine during pregnancy have lower levels of Oxytocin which were actually decreased by stress – non-using mothers did not show such a decrease</a:t>
            </a:r>
          </a:p>
          <a:p>
            <a:endParaRPr lang="en-US" sz="2200" dirty="0"/>
          </a:p>
        </p:txBody>
      </p:sp>
      <p:sp>
        <p:nvSpPr>
          <p:cNvPr id="4" name="Rectangle 3"/>
          <p:cNvSpPr/>
          <p:nvPr/>
        </p:nvSpPr>
        <p:spPr>
          <a:xfrm>
            <a:off x="107951" y="6201706"/>
            <a:ext cx="8874125" cy="261610"/>
          </a:xfrm>
          <a:prstGeom prst="rect">
            <a:avLst/>
          </a:prstGeom>
        </p:spPr>
        <p:txBody>
          <a:bodyPr wrap="square">
            <a:spAutoFit/>
          </a:bodyPr>
          <a:lstStyle/>
          <a:p>
            <a:r>
              <a:rPr lang="en-US" sz="1100" dirty="0">
                <a:solidFill>
                  <a:schemeClr val="accent2">
                    <a:lumMod val="50000"/>
                  </a:schemeClr>
                </a:solidFill>
                <a:latin typeface="Avenir Medium" panose="02000503020000020003" pitchFamily="2" charset="0"/>
              </a:rPr>
              <a:t>Source: The Neurobiology of Addiction and Attachment H. Rutherford, M. Potenza and L. Mayes</a:t>
            </a:r>
          </a:p>
        </p:txBody>
      </p:sp>
    </p:spTree>
    <p:extLst>
      <p:ext uri="{BB962C8B-B14F-4D97-AF65-F5344CB8AC3E}">
        <p14:creationId xmlns:p14="http://schemas.microsoft.com/office/powerpoint/2010/main" val="1725305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9780"/>
            <a:ext cx="12257532" cy="1132224"/>
          </a:xfrm>
        </p:spPr>
        <p:txBody>
          <a:bodyPr/>
          <a:lstStyle/>
          <a:p>
            <a:pPr algn="l"/>
            <a:r>
              <a:rPr lang="en-US" dirty="0"/>
              <a:t>	</a:t>
            </a:r>
            <a:r>
              <a:rPr lang="en-US" b="1" dirty="0"/>
              <a:t>Brain Pathways Overlap</a:t>
            </a:r>
          </a:p>
        </p:txBody>
      </p:sp>
      <p:sp>
        <p:nvSpPr>
          <p:cNvPr id="3" name="Content Placeholder 2"/>
          <p:cNvSpPr>
            <a:spLocks noGrp="1"/>
          </p:cNvSpPr>
          <p:nvPr>
            <p:ph sz="quarter" idx="13"/>
          </p:nvPr>
        </p:nvSpPr>
        <p:spPr>
          <a:xfrm>
            <a:off x="1057656" y="1462638"/>
            <a:ext cx="10076688" cy="4389120"/>
          </a:xfrm>
        </p:spPr>
        <p:txBody>
          <a:bodyPr/>
          <a:lstStyle/>
          <a:p>
            <a:pPr marL="342900" indent="-342900">
              <a:buClr>
                <a:schemeClr val="accent2"/>
              </a:buClr>
              <a:buFont typeface="Arial" panose="020B0604020202020204" pitchFamily="34" charset="0"/>
              <a:buChar char="•"/>
            </a:pPr>
            <a:r>
              <a:rPr lang="en-US" sz="2800" dirty="0"/>
              <a:t>The brain pathways involved in parenting are also the pathways negatively impacted by addiction</a:t>
            </a:r>
          </a:p>
          <a:p>
            <a:pPr marL="342900" indent="-342900">
              <a:buClr>
                <a:schemeClr val="accent2"/>
              </a:buClr>
              <a:buFont typeface="Arial" panose="020B0604020202020204" pitchFamily="34" charset="0"/>
              <a:buChar char="•"/>
            </a:pPr>
            <a:r>
              <a:rPr lang="en-US" sz="2800" dirty="0"/>
              <a:t>Reward and stress pathways are of significant importance in both parenting and addiction</a:t>
            </a:r>
          </a:p>
          <a:p>
            <a:pPr marL="342900" indent="-342900">
              <a:buClr>
                <a:schemeClr val="accent2"/>
              </a:buClr>
              <a:buFont typeface="Arial" panose="020B0604020202020204" pitchFamily="34" charset="0"/>
              <a:buChar char="•"/>
            </a:pPr>
            <a:r>
              <a:rPr lang="en-US" sz="2800" dirty="0"/>
              <a:t>Pathways driving parenting and attachment behaviors seem to be the same pathways negatively impacted or dysregulated by addiction</a:t>
            </a:r>
          </a:p>
          <a:p>
            <a:endParaRPr lang="en-US" sz="2400" dirty="0"/>
          </a:p>
        </p:txBody>
      </p:sp>
      <p:sp>
        <p:nvSpPr>
          <p:cNvPr id="4" name="Rectangle 3">
            <a:extLst>
              <a:ext uri="{FF2B5EF4-FFF2-40B4-BE49-F238E27FC236}">
                <a16:creationId xmlns:a16="http://schemas.microsoft.com/office/drawing/2014/main" id="{0DB0EB1E-CCAC-E24E-8929-6BF4333C2AEA}"/>
              </a:ext>
            </a:extLst>
          </p:cNvPr>
          <p:cNvSpPr/>
          <p:nvPr/>
        </p:nvSpPr>
        <p:spPr>
          <a:xfrm>
            <a:off x="1057656" y="6240867"/>
            <a:ext cx="6839339" cy="415498"/>
          </a:xfrm>
          <a:prstGeom prst="rect">
            <a:avLst/>
          </a:prstGeom>
        </p:spPr>
        <p:txBody>
          <a:bodyPr wrap="square">
            <a:spAutoFit/>
          </a:bodyPr>
          <a:lstStyle/>
          <a:p>
            <a:r>
              <a:rPr lang="en-US" sz="1050" dirty="0">
                <a:solidFill>
                  <a:schemeClr val="accent2">
                    <a:lumMod val="50000"/>
                  </a:schemeClr>
                </a:solidFill>
                <a:latin typeface="Avenir Medium" panose="02000503020000020003" pitchFamily="2" charset="0"/>
                <a:ea typeface="Source Sans Pro" panose="020B0503030403020204" pitchFamily="34" charset="0"/>
              </a:rPr>
              <a:t>Source:  The Neurobiology of Addiction and Attachment </a:t>
            </a:r>
            <a:r>
              <a:rPr lang="en-US" sz="1050" dirty="0" err="1">
                <a:solidFill>
                  <a:schemeClr val="accent2">
                    <a:lumMod val="50000"/>
                  </a:schemeClr>
                </a:solidFill>
                <a:latin typeface="Avenir Medium" panose="02000503020000020003" pitchFamily="2" charset="0"/>
                <a:ea typeface="Source Sans Pro" panose="020B0503030403020204" pitchFamily="34" charset="0"/>
              </a:rPr>
              <a:t>H.Rutherford</a:t>
            </a:r>
            <a:r>
              <a:rPr lang="en-US" sz="1050" dirty="0">
                <a:solidFill>
                  <a:schemeClr val="accent2">
                    <a:lumMod val="50000"/>
                  </a:schemeClr>
                </a:solidFill>
                <a:latin typeface="Avenir Medium" panose="02000503020000020003" pitchFamily="2" charset="0"/>
                <a:ea typeface="Source Sans Pro" panose="020B0503030403020204" pitchFamily="34" charset="0"/>
              </a:rPr>
              <a:t>, M. Potenza and L. Mayes</a:t>
            </a:r>
          </a:p>
          <a:p>
            <a:r>
              <a:rPr lang="en-US" sz="1050" dirty="0">
                <a:solidFill>
                  <a:schemeClr val="accent2">
                    <a:lumMod val="50000"/>
                  </a:schemeClr>
                </a:solidFill>
                <a:latin typeface="Avenir Medium" panose="02000503020000020003" pitchFamily="2" charset="0"/>
                <a:ea typeface="Source Sans Pro" panose="020B0503030403020204" pitchFamily="34" charset="0"/>
              </a:rPr>
              <a:t>  </a:t>
            </a:r>
          </a:p>
        </p:txBody>
      </p:sp>
    </p:spTree>
    <p:extLst>
      <p:ext uri="{BB962C8B-B14F-4D97-AF65-F5344CB8AC3E}">
        <p14:creationId xmlns:p14="http://schemas.microsoft.com/office/powerpoint/2010/main" val="11875578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238" y="0"/>
            <a:ext cx="2656049" cy="6638268"/>
          </a:xfrm>
        </p:spPr>
        <p:txBody>
          <a:bodyPr anchor="ctr">
            <a:normAutofit/>
          </a:bodyPr>
          <a:lstStyle/>
          <a:p>
            <a:r>
              <a:rPr lang="en-US" b="1"/>
              <a:t>Early Recovery &amp; </a:t>
            </a:r>
            <a:br>
              <a:rPr lang="en-US" b="1"/>
            </a:br>
            <a:r>
              <a:rPr lang="en-US" b="1"/>
              <a:t>Early Parenting</a:t>
            </a:r>
          </a:p>
        </p:txBody>
      </p:sp>
      <p:sp>
        <p:nvSpPr>
          <p:cNvPr id="3" name="Content Placeholder 2"/>
          <p:cNvSpPr>
            <a:spLocks noGrp="1"/>
          </p:cNvSpPr>
          <p:nvPr>
            <p:ph idx="1"/>
          </p:nvPr>
        </p:nvSpPr>
        <p:spPr>
          <a:xfrm>
            <a:off x="3313217" y="992189"/>
            <a:ext cx="8098970" cy="5111728"/>
          </a:xfrm>
        </p:spPr>
        <p:txBody>
          <a:bodyPr>
            <a:normAutofit/>
          </a:bodyPr>
          <a:lstStyle/>
          <a:p>
            <a:pPr marL="571500" indent="-571500">
              <a:lnSpc>
                <a:spcPct val="98000"/>
              </a:lnSpc>
              <a:buClr>
                <a:schemeClr val="accent6">
                  <a:lumMod val="75000"/>
                </a:schemeClr>
              </a:buClr>
              <a:buFont typeface="Arial" panose="020B0604020202020204" pitchFamily="34" charset="0"/>
              <a:buChar char="•"/>
            </a:pPr>
            <a:r>
              <a:rPr lang="en-US" sz="2800"/>
              <a:t>Mama &amp; baby are difficult regulatory partners for each other</a:t>
            </a:r>
          </a:p>
          <a:p>
            <a:pPr marL="571500" indent="-571500">
              <a:lnSpc>
                <a:spcPct val="98000"/>
              </a:lnSpc>
              <a:buClr>
                <a:schemeClr val="accent6">
                  <a:lumMod val="75000"/>
                </a:schemeClr>
              </a:buClr>
              <a:buFont typeface="Arial" panose="020B0604020202020204" pitchFamily="34" charset="0"/>
              <a:buChar char="•"/>
            </a:pPr>
            <a:r>
              <a:rPr lang="en-US" sz="2800"/>
              <a:t>Substance-effected baby has hard time regulating sleep/wake cycles, not always a clear signaler, needs more parental help to regulate</a:t>
            </a:r>
          </a:p>
          <a:p>
            <a:pPr marL="571500" indent="-571500">
              <a:lnSpc>
                <a:spcPct val="98000"/>
              </a:lnSpc>
              <a:buClr>
                <a:schemeClr val="accent6">
                  <a:lumMod val="75000"/>
                </a:schemeClr>
              </a:buClr>
              <a:buFont typeface="Arial" panose="020B0604020202020204" pitchFamily="34" charset="0"/>
              <a:buChar char="•"/>
            </a:pPr>
            <a:r>
              <a:rPr lang="en-US" sz="2800"/>
              <a:t>Mothers have a difficult time reading baby’s signals –and a reduced tolerance for coping with a distressed baby – very vulnerable combination </a:t>
            </a:r>
          </a:p>
        </p:txBody>
      </p:sp>
    </p:spTree>
    <p:extLst>
      <p:ext uri="{BB962C8B-B14F-4D97-AF65-F5344CB8AC3E}">
        <p14:creationId xmlns:p14="http://schemas.microsoft.com/office/powerpoint/2010/main" val="2982787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EB4DEE-100C-4744-9832-E0FD9FBC844C}"/>
              </a:ext>
            </a:extLst>
          </p:cNvPr>
          <p:cNvSpPr>
            <a:spLocks noGrp="1"/>
          </p:cNvSpPr>
          <p:nvPr>
            <p:ph type="title"/>
          </p:nvPr>
        </p:nvSpPr>
        <p:spPr>
          <a:xfrm>
            <a:off x="0" y="731653"/>
            <a:ext cx="4747491" cy="6126347"/>
          </a:xfrm>
        </p:spPr>
        <p:txBody>
          <a:bodyPr anchor="ctr">
            <a:normAutofit/>
          </a:bodyPr>
          <a:lstStyle/>
          <a:p>
            <a:r>
              <a:rPr lang="en-US" dirty="0"/>
              <a:t>Missouri Hospital Association</a:t>
            </a:r>
          </a:p>
        </p:txBody>
      </p:sp>
      <p:sp>
        <p:nvSpPr>
          <p:cNvPr id="2" name="Content Placeholder 1">
            <a:extLst>
              <a:ext uri="{FF2B5EF4-FFF2-40B4-BE49-F238E27FC236}">
                <a16:creationId xmlns:a16="http://schemas.microsoft.com/office/drawing/2014/main" id="{EC56EBB9-C222-40C1-B29A-1B642FDF6F6D}"/>
              </a:ext>
            </a:extLst>
          </p:cNvPr>
          <p:cNvSpPr>
            <a:spLocks noGrp="1"/>
          </p:cNvSpPr>
          <p:nvPr>
            <p:ph type="body" sz="half" idx="2"/>
          </p:nvPr>
        </p:nvSpPr>
        <p:spPr>
          <a:xfrm>
            <a:off x="5217824" y="1644073"/>
            <a:ext cx="6309158" cy="4677497"/>
          </a:xfrm>
        </p:spPr>
        <p:txBody>
          <a:bodyPr>
            <a:normAutofit lnSpcReduction="10000"/>
          </a:bodyPr>
          <a:lstStyle/>
          <a:p>
            <a:pPr marL="285750" indent="-285750">
              <a:buFont typeface="Arial" panose="020B0604020202020204" pitchFamily="34" charset="0"/>
              <a:buChar char="•"/>
            </a:pPr>
            <a:r>
              <a:rPr lang="en-US" sz="2400" dirty="0"/>
              <a:t>Non-profit membership association, MHA represents every acute care hospital in the state, as well as most of the federal and state hospitals and rehabilitation and psychiatric care facilities.</a:t>
            </a:r>
          </a:p>
          <a:p>
            <a:pPr marL="285750" indent="-285750">
              <a:buFont typeface="Arial" panose="020B0604020202020204" pitchFamily="34" charset="0"/>
              <a:buChar char="•"/>
            </a:pPr>
            <a:r>
              <a:rPr lang="en-US" sz="2400" dirty="0"/>
              <a:t>Provide services to member hospital organizations, and partners with various state and community-based organizations to improve healthcare across the state. </a:t>
            </a:r>
          </a:p>
          <a:p>
            <a:pPr marL="285750" indent="-285750">
              <a:buFont typeface="Arial" panose="020B0604020202020204" pitchFamily="34" charset="0"/>
              <a:buChar char="•"/>
            </a:pPr>
            <a:r>
              <a:rPr lang="en-US" sz="2400" dirty="0"/>
              <a:t>MHA advocates for policies that improve health and health care in the state, and provides data, decision-support tools and operational resources to help hospitals and health systems deliver care. </a:t>
            </a:r>
          </a:p>
        </p:txBody>
      </p:sp>
      <p:sp>
        <p:nvSpPr>
          <p:cNvPr id="4" name="Slide Number Placeholder 3">
            <a:extLst>
              <a:ext uri="{FF2B5EF4-FFF2-40B4-BE49-F238E27FC236}">
                <a16:creationId xmlns:a16="http://schemas.microsoft.com/office/drawing/2014/main" id="{A220A355-87F1-45B0-8357-AC4BB477379C}"/>
              </a:ext>
            </a:extLst>
          </p:cNvPr>
          <p:cNvSpPr>
            <a:spLocks noGrp="1"/>
          </p:cNvSpPr>
          <p:nvPr>
            <p:ph type="sldNum" sz="quarter" idx="4"/>
          </p:nvPr>
        </p:nvSpPr>
        <p:spPr>
          <a:xfrm>
            <a:off x="11387468" y="6356350"/>
            <a:ext cx="494486"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BC03093-1E0A-48CD-BA77-5C162DE87E38}" type="slidenum">
              <a:rPr kumimoji="0" lang="en-US" sz="1200" b="0" i="0" u="none" strike="noStrike" kern="1200" cap="none" spc="0" normalizeH="0" baseline="0" noProof="0" smtClean="0">
                <a:ln>
                  <a:noFill/>
                </a:ln>
                <a:solidFill>
                  <a:prstClr val="black"/>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16012094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998"/>
            <a:ext cx="12257532" cy="1050997"/>
          </a:xfrm>
        </p:spPr>
        <p:txBody>
          <a:bodyPr anchor="ctr">
            <a:normAutofit/>
          </a:bodyPr>
          <a:lstStyle/>
          <a:p>
            <a:r>
              <a:rPr lang="en-US" b="1" dirty="0"/>
              <a:t>Babies Of Mothers With SUDs</a:t>
            </a:r>
            <a:endParaRPr lang="en-US" b="1"/>
          </a:p>
        </p:txBody>
      </p:sp>
      <p:pic>
        <p:nvPicPr>
          <p:cNvPr id="5" name="Content Placeholder 4" descr="A baby with a serious expression&#10;&#10;&#10;">
            <a:extLst>
              <a:ext uri="{FF2B5EF4-FFF2-40B4-BE49-F238E27FC236}">
                <a16:creationId xmlns:a16="http://schemas.microsoft.com/office/drawing/2014/main" id="{C744D99D-EAD1-974F-87F5-7E72EBFEEF60}"/>
              </a:ext>
            </a:extLst>
          </p:cNvPr>
          <p:cNvPicPr>
            <a:picLocks noGrp="1" noChangeAspect="1"/>
          </p:cNvPicPr>
          <p:nvPr>
            <p:ph sz="quarter" idx="13"/>
          </p:nvPr>
        </p:nvPicPr>
        <p:blipFill rotWithShape="1">
          <a:blip r:embed="rId3"/>
          <a:srcRect l="2550" r="30551"/>
          <a:stretch/>
        </p:blipFill>
        <p:spPr>
          <a:xfrm rot="5400000">
            <a:off x="1305685" y="1635928"/>
            <a:ext cx="4389120" cy="4920577"/>
          </a:xfrm>
          <a:prstGeom prst="ellipse">
            <a:avLst/>
          </a:prstGeom>
          <a:noFill/>
        </p:spPr>
      </p:pic>
      <p:sp>
        <p:nvSpPr>
          <p:cNvPr id="3" name="Content Placeholder 2"/>
          <p:cNvSpPr>
            <a:spLocks noGrp="1"/>
          </p:cNvSpPr>
          <p:nvPr>
            <p:ph sz="quarter" idx="14"/>
          </p:nvPr>
        </p:nvSpPr>
        <p:spPr>
          <a:xfrm>
            <a:off x="6341423" y="1591294"/>
            <a:ext cx="5252267" cy="4845132"/>
          </a:xfrm>
        </p:spPr>
        <p:txBody>
          <a:bodyPr>
            <a:normAutofit/>
          </a:bodyPr>
          <a:lstStyle/>
          <a:p>
            <a:pPr marL="342900" indent="-342900">
              <a:lnSpc>
                <a:spcPct val="98000"/>
              </a:lnSpc>
              <a:buClr>
                <a:schemeClr val="accent4"/>
              </a:buClr>
              <a:buFont typeface="Arial" panose="020B0604020202020204" pitchFamily="34" charset="0"/>
              <a:buChar char="•"/>
            </a:pPr>
            <a:r>
              <a:rPr lang="en-US" dirty="0"/>
              <a:t>Show less positive emotion during interaction</a:t>
            </a:r>
          </a:p>
          <a:p>
            <a:pPr marL="342900" indent="-342900">
              <a:lnSpc>
                <a:spcPct val="98000"/>
              </a:lnSpc>
              <a:buClr>
                <a:schemeClr val="accent4"/>
              </a:buClr>
              <a:buFont typeface="Arial" panose="020B0604020202020204" pitchFamily="34" charset="0"/>
              <a:buChar char="•"/>
            </a:pPr>
            <a:r>
              <a:rPr lang="en-US" dirty="0"/>
              <a:t>More distress from new situations (novelty)</a:t>
            </a:r>
          </a:p>
          <a:p>
            <a:pPr marL="342900" indent="-342900">
              <a:lnSpc>
                <a:spcPct val="98000"/>
              </a:lnSpc>
              <a:buClr>
                <a:schemeClr val="accent4"/>
              </a:buClr>
              <a:buFont typeface="Arial" panose="020B0604020202020204" pitchFamily="34" charset="0"/>
              <a:buChar char="•"/>
            </a:pPr>
            <a:r>
              <a:rPr lang="en-US" dirty="0"/>
              <a:t>Slower recovery from interruptions</a:t>
            </a:r>
          </a:p>
          <a:p>
            <a:pPr marL="342900" indent="-342900">
              <a:lnSpc>
                <a:spcPct val="98000"/>
              </a:lnSpc>
              <a:buClr>
                <a:schemeClr val="accent4"/>
              </a:buClr>
              <a:buFont typeface="Arial" panose="020B0604020202020204" pitchFamily="34" charset="0"/>
              <a:buChar char="•"/>
            </a:pPr>
            <a:r>
              <a:rPr lang="en-US" dirty="0"/>
              <a:t>Have a harder time maintaining alert attentive state</a:t>
            </a:r>
          </a:p>
          <a:p>
            <a:pPr marL="342900" indent="-342900">
              <a:lnSpc>
                <a:spcPct val="98000"/>
              </a:lnSpc>
              <a:buClr>
                <a:schemeClr val="accent4"/>
              </a:buClr>
              <a:buFont typeface="Arial" panose="020B0604020202020204" pitchFamily="34" charset="0"/>
              <a:buChar char="•"/>
            </a:pPr>
            <a:r>
              <a:rPr lang="en-US" dirty="0"/>
              <a:t>Interaction between moms and babies has less enthusiasm and mutual enjoyment, more conflict and  less mutual  excitement</a:t>
            </a:r>
          </a:p>
          <a:p>
            <a:pPr marL="0" indent="0">
              <a:lnSpc>
                <a:spcPct val="98000"/>
              </a:lnSpc>
              <a:buNone/>
            </a:pPr>
            <a:endParaRPr lang="en-US" dirty="0"/>
          </a:p>
        </p:txBody>
      </p:sp>
    </p:spTree>
    <p:extLst>
      <p:ext uri="{BB962C8B-B14F-4D97-AF65-F5344CB8AC3E}">
        <p14:creationId xmlns:p14="http://schemas.microsoft.com/office/powerpoint/2010/main" val="21252374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9780"/>
            <a:ext cx="12257532" cy="1207442"/>
          </a:xfrm>
        </p:spPr>
        <p:txBody>
          <a:bodyPr/>
          <a:lstStyle/>
          <a:p>
            <a:pPr algn="l"/>
            <a:r>
              <a:rPr lang="en-US" sz="4000" dirty="0"/>
              <a:t>	</a:t>
            </a:r>
            <a:r>
              <a:rPr lang="en-US" sz="4000" b="1" dirty="0"/>
              <a:t>Early Recovery &amp; Early Parenting</a:t>
            </a:r>
          </a:p>
        </p:txBody>
      </p:sp>
      <p:sp>
        <p:nvSpPr>
          <p:cNvPr id="3" name="Content Placeholder 2"/>
          <p:cNvSpPr>
            <a:spLocks noGrp="1"/>
          </p:cNvSpPr>
          <p:nvPr>
            <p:ph sz="quarter" idx="13"/>
          </p:nvPr>
        </p:nvSpPr>
        <p:spPr>
          <a:xfrm>
            <a:off x="1039956" y="1435897"/>
            <a:ext cx="10076688" cy="4498775"/>
          </a:xfrm>
        </p:spPr>
        <p:txBody>
          <a:bodyPr>
            <a:normAutofit/>
          </a:bodyPr>
          <a:lstStyle/>
          <a:p>
            <a:r>
              <a:rPr lang="en-US" sz="3200" dirty="0">
                <a:solidFill>
                  <a:schemeClr val="accent5">
                    <a:lumMod val="50000"/>
                  </a:schemeClr>
                </a:solidFill>
              </a:rPr>
              <a:t>Women are making several great changes at the same time in multiple areas of their life:</a:t>
            </a:r>
          </a:p>
          <a:p>
            <a:pPr marL="342900" lvl="3" indent="-342900">
              <a:buClr>
                <a:schemeClr val="accent4"/>
              </a:buClr>
              <a:buFont typeface="Arial" panose="020B0604020202020204" pitchFamily="34" charset="0"/>
              <a:buChar char="•"/>
            </a:pPr>
            <a:r>
              <a:rPr lang="en-US" sz="2400" dirty="0"/>
              <a:t>Make room for child in their mind</a:t>
            </a:r>
          </a:p>
          <a:p>
            <a:pPr marL="342900" lvl="3" indent="-342900">
              <a:buClr>
                <a:schemeClr val="accent4"/>
              </a:buClr>
              <a:buFont typeface="Arial" panose="020B0604020202020204" pitchFamily="34" charset="0"/>
              <a:buChar char="•"/>
            </a:pPr>
            <a:r>
              <a:rPr lang="en-US" sz="2400" dirty="0"/>
              <a:t>Take responsibility for child</a:t>
            </a:r>
          </a:p>
          <a:p>
            <a:pPr marL="342900" lvl="3" indent="-342900">
              <a:buClr>
                <a:schemeClr val="accent4"/>
              </a:buClr>
              <a:buFont typeface="Arial" panose="020B0604020202020204" pitchFamily="34" charset="0"/>
              <a:buChar char="•"/>
            </a:pPr>
            <a:r>
              <a:rPr lang="en-US" sz="2400" dirty="0"/>
              <a:t>Give up substances – including smoking</a:t>
            </a:r>
          </a:p>
          <a:p>
            <a:pPr marL="342900" lvl="3" indent="-342900">
              <a:buClr>
                <a:schemeClr val="accent4"/>
              </a:buClr>
              <a:buFont typeface="Arial" panose="020B0604020202020204" pitchFamily="34" charset="0"/>
              <a:buChar char="•"/>
            </a:pPr>
            <a:r>
              <a:rPr lang="en-US" sz="2400" dirty="0"/>
              <a:t>New social network</a:t>
            </a:r>
          </a:p>
          <a:p>
            <a:pPr marL="342900" lvl="3" indent="-342900">
              <a:buClr>
                <a:schemeClr val="accent4"/>
              </a:buClr>
              <a:buFont typeface="Arial" panose="020B0604020202020204" pitchFamily="34" charset="0"/>
              <a:buChar char="•"/>
            </a:pPr>
            <a:r>
              <a:rPr lang="en-US" sz="2400" dirty="0"/>
              <a:t>Life &amp; securing services</a:t>
            </a:r>
          </a:p>
          <a:p>
            <a:pPr marL="0" indent="0">
              <a:buNone/>
            </a:pPr>
            <a:endParaRPr lang="en-US" sz="3200" dirty="0"/>
          </a:p>
        </p:txBody>
      </p:sp>
      <p:sp>
        <p:nvSpPr>
          <p:cNvPr id="5" name="Rectangle 4">
            <a:extLst>
              <a:ext uri="{FF2B5EF4-FFF2-40B4-BE49-F238E27FC236}">
                <a16:creationId xmlns:a16="http://schemas.microsoft.com/office/drawing/2014/main" id="{DD3EAAA1-16A0-C44D-9486-7996C817227B}"/>
              </a:ext>
            </a:extLst>
          </p:cNvPr>
          <p:cNvSpPr/>
          <p:nvPr/>
        </p:nvSpPr>
        <p:spPr>
          <a:xfrm>
            <a:off x="1039956" y="6153347"/>
            <a:ext cx="7809435" cy="600164"/>
          </a:xfrm>
          <a:prstGeom prst="rect">
            <a:avLst/>
          </a:prstGeom>
        </p:spPr>
        <p:txBody>
          <a:bodyPr wrap="square">
            <a:spAutoFit/>
          </a:bodyPr>
          <a:lstStyle/>
          <a:p>
            <a:r>
              <a:rPr lang="en-US" sz="1100" dirty="0">
                <a:solidFill>
                  <a:schemeClr val="accent2">
                    <a:lumMod val="50000"/>
                  </a:schemeClr>
                </a:solidFill>
                <a:latin typeface="Avenir Medium" panose="02000503020000020003" pitchFamily="2" charset="0"/>
                <a:ea typeface="Source Sans Pro" panose="020B0503030403020204" pitchFamily="34" charset="0"/>
              </a:rPr>
              <a:t>Source:  M. </a:t>
            </a:r>
            <a:r>
              <a:rPr lang="en-US" sz="1100" dirty="0" err="1">
                <a:solidFill>
                  <a:schemeClr val="accent2">
                    <a:lumMod val="50000"/>
                  </a:schemeClr>
                </a:solidFill>
                <a:latin typeface="Avenir Medium" panose="02000503020000020003" pitchFamily="2" charset="0"/>
                <a:ea typeface="Source Sans Pro" panose="020B0503030403020204" pitchFamily="34" charset="0"/>
              </a:rPr>
              <a:t>Pajulo</a:t>
            </a:r>
            <a:r>
              <a:rPr lang="en-US" sz="1100" dirty="0">
                <a:solidFill>
                  <a:schemeClr val="accent2">
                    <a:lumMod val="50000"/>
                  </a:schemeClr>
                </a:solidFill>
                <a:latin typeface="Avenir Medium" panose="02000503020000020003" pitchFamily="2" charset="0"/>
                <a:ea typeface="Source Sans Pro" panose="020B0503030403020204" pitchFamily="34" charset="0"/>
              </a:rPr>
              <a:t>, N. </a:t>
            </a:r>
            <a:r>
              <a:rPr lang="en-US" sz="1100" dirty="0" err="1">
                <a:solidFill>
                  <a:schemeClr val="accent2">
                    <a:lumMod val="50000"/>
                  </a:schemeClr>
                </a:solidFill>
                <a:latin typeface="Avenir Medium" panose="02000503020000020003" pitchFamily="2" charset="0"/>
                <a:ea typeface="Source Sans Pro" panose="020B0503030403020204" pitchFamily="34" charset="0"/>
              </a:rPr>
              <a:t>Suchman</a:t>
            </a:r>
            <a:r>
              <a:rPr lang="en-US" sz="1100" dirty="0">
                <a:solidFill>
                  <a:schemeClr val="accent2">
                    <a:lumMod val="50000"/>
                  </a:schemeClr>
                </a:solidFill>
                <a:latin typeface="Avenir Medium" panose="02000503020000020003" pitchFamily="2" charset="0"/>
                <a:ea typeface="Source Sans Pro" panose="020B0503030403020204" pitchFamily="34" charset="0"/>
              </a:rPr>
              <a:t>, M. </a:t>
            </a:r>
            <a:r>
              <a:rPr lang="en-US" sz="1100" dirty="0" err="1">
                <a:solidFill>
                  <a:schemeClr val="accent2">
                    <a:lumMod val="50000"/>
                  </a:schemeClr>
                </a:solidFill>
                <a:latin typeface="Avenir Medium" panose="02000503020000020003" pitchFamily="2" charset="0"/>
                <a:ea typeface="Source Sans Pro" panose="020B0503030403020204" pitchFamily="34" charset="0"/>
              </a:rPr>
              <a:t>Kalland</a:t>
            </a:r>
            <a:r>
              <a:rPr lang="en-US" sz="1100" dirty="0">
                <a:solidFill>
                  <a:schemeClr val="accent2">
                    <a:lumMod val="50000"/>
                  </a:schemeClr>
                </a:solidFill>
                <a:latin typeface="Avenir Medium" panose="02000503020000020003" pitchFamily="2" charset="0"/>
                <a:ea typeface="Source Sans Pro" panose="020B0503030403020204" pitchFamily="34" charset="0"/>
              </a:rPr>
              <a:t> and L. Mayes,  Enhancing the Effectiveness of Residential Treatment For Substance Abusing Pregnant and Parenting Women:  Focus on Maternal Reflective Functioning and Mother-Child Relationship; Infant Mental Health Journal., 2006 Sept 1; 27 (5): 448</a:t>
            </a:r>
          </a:p>
        </p:txBody>
      </p:sp>
    </p:spTree>
    <p:extLst>
      <p:ext uri="{BB962C8B-B14F-4D97-AF65-F5344CB8AC3E}">
        <p14:creationId xmlns:p14="http://schemas.microsoft.com/office/powerpoint/2010/main" val="10102014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793174"/>
          </a:xfrm>
        </p:spPr>
        <p:txBody>
          <a:bodyPr/>
          <a:lstStyle/>
          <a:p>
            <a:pPr algn="l"/>
            <a:r>
              <a:rPr lang="en-US" dirty="0">
                <a:solidFill>
                  <a:schemeClr val="bg1"/>
                </a:solidFill>
              </a:rPr>
              <a:t>	</a:t>
            </a:r>
            <a:r>
              <a:rPr lang="en-US" sz="4400" b="1" dirty="0">
                <a:solidFill>
                  <a:schemeClr val="bg1"/>
                </a:solidFill>
              </a:rPr>
              <a:t>Clinical Finding:</a:t>
            </a:r>
            <a:endParaRPr lang="en-US" b="1" dirty="0">
              <a:solidFill>
                <a:schemeClr val="bg1"/>
              </a:solidFill>
            </a:endParaRPr>
          </a:p>
        </p:txBody>
      </p:sp>
      <p:sp>
        <p:nvSpPr>
          <p:cNvPr id="3" name="Content Placeholder 2"/>
          <p:cNvSpPr>
            <a:spLocks noGrp="1"/>
          </p:cNvSpPr>
          <p:nvPr>
            <p:ph sz="quarter" idx="10"/>
          </p:nvPr>
        </p:nvSpPr>
        <p:spPr>
          <a:xfrm>
            <a:off x="772586" y="2072760"/>
            <a:ext cx="8893928" cy="3224212"/>
          </a:xfrm>
        </p:spPr>
        <p:txBody>
          <a:bodyPr>
            <a:normAutofit lnSpcReduction="10000"/>
          </a:bodyPr>
          <a:lstStyle/>
          <a:p>
            <a:pPr marL="0" indent="0">
              <a:buNone/>
            </a:pPr>
            <a:r>
              <a:rPr lang="en-US" sz="3200" dirty="0"/>
              <a:t>The most problematic areas found in parenting among mothers with SUD’S includes inability to keep the baby in mind and stay emotionally connected and present to baby.  Moms have difficulty differentiating the child’s needs from their own.</a:t>
            </a:r>
            <a:endParaRPr lang="en-US" sz="2800" dirty="0"/>
          </a:p>
          <a:p>
            <a:pPr marL="0" indent="0">
              <a:buNone/>
            </a:pPr>
            <a:endParaRPr lang="en-US" sz="1000" dirty="0"/>
          </a:p>
        </p:txBody>
      </p:sp>
      <p:sp>
        <p:nvSpPr>
          <p:cNvPr id="4" name="Rectangle 3"/>
          <p:cNvSpPr/>
          <p:nvPr/>
        </p:nvSpPr>
        <p:spPr>
          <a:xfrm>
            <a:off x="772586" y="5759712"/>
            <a:ext cx="7005706" cy="577081"/>
          </a:xfrm>
          <a:prstGeom prst="rect">
            <a:avLst/>
          </a:prstGeom>
        </p:spPr>
        <p:txBody>
          <a:bodyPr wrap="square">
            <a:spAutoFit/>
          </a:bodyPr>
          <a:lstStyle/>
          <a:p>
            <a:r>
              <a:rPr lang="en-US" sz="1050" dirty="0">
                <a:solidFill>
                  <a:schemeClr val="accent2">
                    <a:lumMod val="50000"/>
                  </a:schemeClr>
                </a:solidFill>
                <a:latin typeface="Avenir Medium" panose="02000503020000020003" pitchFamily="2" charset="0"/>
              </a:rPr>
              <a:t>Source:  M. </a:t>
            </a:r>
            <a:r>
              <a:rPr lang="en-US" sz="1050" dirty="0" err="1">
                <a:solidFill>
                  <a:schemeClr val="accent2">
                    <a:lumMod val="50000"/>
                  </a:schemeClr>
                </a:solidFill>
                <a:latin typeface="Avenir Medium" panose="02000503020000020003" pitchFamily="2" charset="0"/>
              </a:rPr>
              <a:t>Pajulo</a:t>
            </a:r>
            <a:r>
              <a:rPr lang="en-US" sz="1050" dirty="0">
                <a:solidFill>
                  <a:schemeClr val="accent2">
                    <a:lumMod val="50000"/>
                  </a:schemeClr>
                </a:solidFill>
                <a:latin typeface="Avenir Medium" panose="02000503020000020003" pitchFamily="2" charset="0"/>
              </a:rPr>
              <a:t>, N. </a:t>
            </a:r>
            <a:r>
              <a:rPr lang="en-US" sz="1050" dirty="0" err="1">
                <a:solidFill>
                  <a:schemeClr val="accent2">
                    <a:lumMod val="50000"/>
                  </a:schemeClr>
                </a:solidFill>
                <a:latin typeface="Avenir Medium" panose="02000503020000020003" pitchFamily="2" charset="0"/>
              </a:rPr>
              <a:t>Suchman</a:t>
            </a:r>
            <a:r>
              <a:rPr lang="en-US" sz="1050" dirty="0">
                <a:solidFill>
                  <a:schemeClr val="accent2">
                    <a:lumMod val="50000"/>
                  </a:schemeClr>
                </a:solidFill>
                <a:latin typeface="Avenir Medium" panose="02000503020000020003" pitchFamily="2" charset="0"/>
              </a:rPr>
              <a:t>, M. </a:t>
            </a:r>
            <a:r>
              <a:rPr lang="en-US" sz="1050" dirty="0" err="1">
                <a:solidFill>
                  <a:schemeClr val="accent2">
                    <a:lumMod val="50000"/>
                  </a:schemeClr>
                </a:solidFill>
                <a:latin typeface="Avenir Medium" panose="02000503020000020003" pitchFamily="2" charset="0"/>
              </a:rPr>
              <a:t>Kalland</a:t>
            </a:r>
            <a:r>
              <a:rPr lang="en-US" sz="1050" dirty="0">
                <a:solidFill>
                  <a:schemeClr val="accent2">
                    <a:lumMod val="50000"/>
                  </a:schemeClr>
                </a:solidFill>
                <a:latin typeface="Avenir Medium" panose="02000503020000020003" pitchFamily="2" charset="0"/>
              </a:rPr>
              <a:t> and L. Mayes,  Enhancing the Effectiveness of Residential Treatment For Substance Abusing Pregnant and Parenting Women:  Focus on Maternal Reflective Functioning and Mother-Child Relationship; Infant Mental Health Journal., 2006 Sept 1; 27 (5): 448</a:t>
            </a:r>
          </a:p>
        </p:txBody>
      </p:sp>
    </p:spTree>
    <p:extLst>
      <p:ext uri="{BB962C8B-B14F-4D97-AF65-F5344CB8AC3E}">
        <p14:creationId xmlns:p14="http://schemas.microsoft.com/office/powerpoint/2010/main" val="37048353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0EF756-4036-094E-8165-632E1DE9DB18}"/>
              </a:ext>
            </a:extLst>
          </p:cNvPr>
          <p:cNvSpPr txBox="1"/>
          <p:nvPr/>
        </p:nvSpPr>
        <p:spPr>
          <a:xfrm>
            <a:off x="547468" y="463183"/>
            <a:ext cx="11413392" cy="646331"/>
          </a:xfrm>
          <a:prstGeom prst="rect">
            <a:avLst/>
          </a:prstGeom>
          <a:noFill/>
        </p:spPr>
        <p:txBody>
          <a:bodyPr wrap="square" rtlCol="0">
            <a:spAutoFit/>
          </a:bodyPr>
          <a:lstStyle/>
          <a:p>
            <a:r>
              <a:rPr lang="en-US" sz="3600" b="1" dirty="0">
                <a:solidFill>
                  <a:schemeClr val="accent1"/>
                </a:solidFill>
                <a:latin typeface="+mj-lt"/>
              </a:rPr>
              <a:t>POST ACUTE WITHDRAWAL SYNDROME (PAWS)</a:t>
            </a:r>
          </a:p>
        </p:txBody>
      </p:sp>
      <p:sp>
        <p:nvSpPr>
          <p:cNvPr id="5" name="Title 4">
            <a:extLst>
              <a:ext uri="{FF2B5EF4-FFF2-40B4-BE49-F238E27FC236}">
                <a16:creationId xmlns:a16="http://schemas.microsoft.com/office/drawing/2014/main" id="{9898DFDF-ECD7-FF44-87DC-D1020C7D39C9}"/>
              </a:ext>
            </a:extLst>
          </p:cNvPr>
          <p:cNvSpPr>
            <a:spLocks noGrp="1"/>
          </p:cNvSpPr>
          <p:nvPr>
            <p:ph type="title"/>
          </p:nvPr>
        </p:nvSpPr>
        <p:spPr/>
        <p:txBody>
          <a:bodyPr>
            <a:normAutofit fontScale="90000"/>
          </a:bodyPr>
          <a:lstStyle/>
          <a:p>
            <a:pPr algn="l"/>
            <a:r>
              <a:rPr lang="en-US" b="1" dirty="0"/>
              <a:t>	</a:t>
            </a:r>
            <a:br>
              <a:rPr lang="en-US" b="1" dirty="0"/>
            </a:br>
            <a:r>
              <a:rPr lang="en-US" b="1" dirty="0"/>
              <a:t>	Post Acute Withdrawal Syndrome</a:t>
            </a:r>
            <a:br>
              <a:rPr lang="en-US" b="1" dirty="0"/>
            </a:br>
            <a:endParaRPr lang="en-US" b="1" dirty="0"/>
          </a:p>
        </p:txBody>
      </p:sp>
      <p:sp>
        <p:nvSpPr>
          <p:cNvPr id="6" name="Text Placeholder 5">
            <a:extLst>
              <a:ext uri="{FF2B5EF4-FFF2-40B4-BE49-F238E27FC236}">
                <a16:creationId xmlns:a16="http://schemas.microsoft.com/office/drawing/2014/main" id="{D0162FB9-053E-6742-BBF2-E6925F2AB656}"/>
              </a:ext>
            </a:extLst>
          </p:cNvPr>
          <p:cNvSpPr>
            <a:spLocks noGrp="1"/>
          </p:cNvSpPr>
          <p:nvPr>
            <p:ph type="body" sz="quarter" idx="12"/>
          </p:nvPr>
        </p:nvSpPr>
        <p:spPr>
          <a:xfrm>
            <a:off x="2640232" y="1430337"/>
            <a:ext cx="8491539" cy="4871935"/>
          </a:xfrm>
        </p:spPr>
        <p:txBody>
          <a:bodyPr>
            <a:normAutofit lnSpcReduction="10000"/>
          </a:bodyPr>
          <a:lstStyle/>
          <a:p>
            <a:pPr lvl="1">
              <a:buClr>
                <a:schemeClr val="accent5"/>
              </a:buClr>
            </a:pPr>
            <a:r>
              <a:rPr lang="en-US" sz="2800" b="1" dirty="0">
                <a:solidFill>
                  <a:schemeClr val="accent5">
                    <a:lumMod val="50000"/>
                  </a:schemeClr>
                </a:solidFill>
              </a:rPr>
              <a:t>Six Major Types of Symptoms</a:t>
            </a:r>
            <a:endParaRPr lang="en-US" sz="2800" dirty="0">
              <a:solidFill>
                <a:schemeClr val="accent5">
                  <a:lumMod val="50000"/>
                </a:schemeClr>
              </a:solidFill>
            </a:endParaRPr>
          </a:p>
          <a:p>
            <a:pPr marL="285750" lvl="1" indent="-285750">
              <a:buClr>
                <a:schemeClr val="accent4"/>
              </a:buClr>
              <a:buFont typeface="Arial" panose="020B0604020202020204" pitchFamily="34" charset="0"/>
              <a:buChar char="•"/>
            </a:pPr>
            <a:r>
              <a:rPr lang="en-US" sz="2400" dirty="0">
                <a:solidFill>
                  <a:schemeClr val="bg2">
                    <a:lumMod val="25000"/>
                  </a:schemeClr>
                </a:solidFill>
              </a:rPr>
              <a:t>Sleep disturbances</a:t>
            </a:r>
          </a:p>
          <a:p>
            <a:pPr marL="285750" lvl="1" indent="-285750">
              <a:buClr>
                <a:schemeClr val="accent4"/>
              </a:buClr>
              <a:buFont typeface="Arial" panose="020B0604020202020204" pitchFamily="34" charset="0"/>
              <a:buChar char="•"/>
            </a:pPr>
            <a:r>
              <a:rPr lang="en-US" sz="2400" dirty="0">
                <a:solidFill>
                  <a:schemeClr val="bg2">
                    <a:lumMod val="25000"/>
                  </a:schemeClr>
                </a:solidFill>
              </a:rPr>
              <a:t>Memory problems</a:t>
            </a:r>
          </a:p>
          <a:p>
            <a:pPr marL="285750" lvl="1" indent="-285750">
              <a:buClr>
                <a:schemeClr val="accent4"/>
              </a:buClr>
              <a:buFont typeface="Arial" panose="020B0604020202020204" pitchFamily="34" charset="0"/>
              <a:buChar char="•"/>
            </a:pPr>
            <a:r>
              <a:rPr lang="en-US" sz="2400" dirty="0">
                <a:solidFill>
                  <a:schemeClr val="bg2">
                    <a:lumMod val="25000"/>
                  </a:schemeClr>
                </a:solidFill>
              </a:rPr>
              <a:t>Inability to think clearly/problem solve</a:t>
            </a:r>
          </a:p>
          <a:p>
            <a:pPr marL="285750" lvl="1" indent="-285750">
              <a:buClr>
                <a:schemeClr val="accent4"/>
              </a:buClr>
              <a:buFont typeface="Arial" panose="020B0604020202020204" pitchFamily="34" charset="0"/>
              <a:buChar char="•"/>
            </a:pPr>
            <a:r>
              <a:rPr lang="en-US" sz="2400" dirty="0">
                <a:solidFill>
                  <a:schemeClr val="bg2">
                    <a:lumMod val="25000"/>
                  </a:schemeClr>
                </a:solidFill>
              </a:rPr>
              <a:t>Emotional overreactions or numbness</a:t>
            </a:r>
          </a:p>
          <a:p>
            <a:pPr marL="285750" lvl="1" indent="-285750">
              <a:buClr>
                <a:schemeClr val="accent4"/>
              </a:buClr>
              <a:buFont typeface="Arial" panose="020B0604020202020204" pitchFamily="34" charset="0"/>
              <a:buChar char="•"/>
            </a:pPr>
            <a:r>
              <a:rPr lang="en-US" sz="2400" dirty="0">
                <a:solidFill>
                  <a:schemeClr val="bg2">
                    <a:lumMod val="25000"/>
                  </a:schemeClr>
                </a:solidFill>
              </a:rPr>
              <a:t>Physical coordination difficulties</a:t>
            </a:r>
          </a:p>
          <a:p>
            <a:pPr marL="285750" lvl="1" indent="-285750">
              <a:buClr>
                <a:schemeClr val="accent4"/>
              </a:buClr>
              <a:buFont typeface="Arial" panose="020B0604020202020204" pitchFamily="34" charset="0"/>
              <a:buChar char="•"/>
            </a:pPr>
            <a:r>
              <a:rPr lang="en-US" sz="2400" dirty="0">
                <a:solidFill>
                  <a:schemeClr val="bg2">
                    <a:lumMod val="25000"/>
                  </a:schemeClr>
                </a:solidFill>
              </a:rPr>
              <a:t>Stress sensitivity</a:t>
            </a:r>
          </a:p>
          <a:p>
            <a:pPr marL="101600">
              <a:buClr>
                <a:srgbClr val="FFC000"/>
              </a:buClr>
            </a:pPr>
            <a:endParaRPr lang="en-US" sz="2000" b="1" i="1" dirty="0">
              <a:solidFill>
                <a:schemeClr val="accent5">
                  <a:lumMod val="75000"/>
                </a:schemeClr>
              </a:solidFill>
            </a:endParaRPr>
          </a:p>
          <a:p>
            <a:pPr marL="101600">
              <a:buClr>
                <a:srgbClr val="FFC000"/>
              </a:buClr>
            </a:pPr>
            <a:r>
              <a:rPr lang="en-US" sz="2000" b="1" i="1" dirty="0">
                <a:solidFill>
                  <a:schemeClr val="accent5">
                    <a:lumMod val="75000"/>
                  </a:schemeClr>
                </a:solidFill>
              </a:rPr>
              <a:t>Recovery from PAWS usually takes somewhere</a:t>
            </a:r>
          </a:p>
          <a:p>
            <a:pPr marL="101600">
              <a:buClr>
                <a:srgbClr val="FFC000"/>
              </a:buClr>
            </a:pPr>
            <a:r>
              <a:rPr lang="en-US" sz="2000" b="1" i="1" dirty="0">
                <a:solidFill>
                  <a:schemeClr val="accent5">
                    <a:lumMod val="75000"/>
                  </a:schemeClr>
                </a:solidFill>
              </a:rPr>
              <a:t>between six and 24 months</a:t>
            </a:r>
          </a:p>
          <a:p>
            <a:pPr lvl="1">
              <a:buClr>
                <a:schemeClr val="accent5"/>
              </a:buClr>
            </a:pPr>
            <a:endParaRPr lang="en-US" dirty="0">
              <a:solidFill>
                <a:schemeClr val="bg2">
                  <a:lumMod val="25000"/>
                </a:schemeClr>
              </a:solidFill>
            </a:endParaRPr>
          </a:p>
          <a:p>
            <a:endParaRPr lang="en-US" dirty="0"/>
          </a:p>
        </p:txBody>
      </p:sp>
      <p:sp>
        <p:nvSpPr>
          <p:cNvPr id="7" name="TextBox 6">
            <a:extLst>
              <a:ext uri="{FF2B5EF4-FFF2-40B4-BE49-F238E27FC236}">
                <a16:creationId xmlns:a16="http://schemas.microsoft.com/office/drawing/2014/main" id="{F8A9A005-EAF1-5F42-8A06-1F3BF115836A}"/>
              </a:ext>
            </a:extLst>
          </p:cNvPr>
          <p:cNvSpPr txBox="1"/>
          <p:nvPr/>
        </p:nvSpPr>
        <p:spPr>
          <a:xfrm>
            <a:off x="2738712" y="6302272"/>
            <a:ext cx="2820003" cy="276999"/>
          </a:xfrm>
          <a:prstGeom prst="rect">
            <a:avLst/>
          </a:prstGeom>
          <a:noFill/>
        </p:spPr>
        <p:txBody>
          <a:bodyPr wrap="none" rtlCol="0">
            <a:spAutoFit/>
          </a:bodyPr>
          <a:lstStyle/>
          <a:p>
            <a:r>
              <a:rPr lang="en-US" sz="1200" dirty="0">
                <a:solidFill>
                  <a:schemeClr val="accent2">
                    <a:lumMod val="50000"/>
                  </a:schemeClr>
                </a:solidFill>
              </a:rPr>
              <a:t>Hazelden Betty Ford Foundation, 2019</a:t>
            </a:r>
          </a:p>
        </p:txBody>
      </p:sp>
    </p:spTree>
    <p:extLst>
      <p:ext uri="{BB962C8B-B14F-4D97-AF65-F5344CB8AC3E}">
        <p14:creationId xmlns:p14="http://schemas.microsoft.com/office/powerpoint/2010/main" val="33663635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271C-0951-B94A-8B2D-8C8274A845E7}"/>
              </a:ext>
            </a:extLst>
          </p:cNvPr>
          <p:cNvSpPr>
            <a:spLocks noGrp="1"/>
          </p:cNvSpPr>
          <p:nvPr>
            <p:ph type="title"/>
          </p:nvPr>
        </p:nvSpPr>
        <p:spPr/>
        <p:txBody>
          <a:bodyPr>
            <a:normAutofit fontScale="90000"/>
          </a:bodyPr>
          <a:lstStyle/>
          <a:p>
            <a:r>
              <a:rPr lang="en-US" sz="4400" b="1" dirty="0"/>
              <a:t>	</a:t>
            </a:r>
            <a:br>
              <a:rPr lang="en-US" sz="4400" b="1" dirty="0"/>
            </a:br>
            <a:r>
              <a:rPr lang="en-US" sz="4400" b="1" dirty="0"/>
              <a:t>	Let’s Unpack All This Just a Bit</a:t>
            </a:r>
            <a:br>
              <a:rPr lang="en-US" sz="4400" b="1" dirty="0"/>
            </a:br>
            <a:r>
              <a:rPr lang="en-US" sz="4400" b="1" dirty="0"/>
              <a:t>	</a:t>
            </a:r>
            <a:endParaRPr lang="en-US" b="1" dirty="0"/>
          </a:p>
        </p:txBody>
      </p:sp>
      <p:pic>
        <p:nvPicPr>
          <p:cNvPr id="5" name="Content Placeholder 4" descr="A baby lying on a bed&#10;&#10;&#10;">
            <a:extLst>
              <a:ext uri="{FF2B5EF4-FFF2-40B4-BE49-F238E27FC236}">
                <a16:creationId xmlns:a16="http://schemas.microsoft.com/office/drawing/2014/main" id="{87586814-3FBD-FE42-8D4D-1882FA2DF518}"/>
              </a:ext>
            </a:extLst>
          </p:cNvPr>
          <p:cNvPicPr>
            <a:picLocks noGrp="1" noChangeAspect="1"/>
          </p:cNvPicPr>
          <p:nvPr>
            <p:ph sz="quarter" idx="13"/>
          </p:nvPr>
        </p:nvPicPr>
        <p:blipFill>
          <a:blip r:embed="rId2"/>
          <a:stretch/>
        </p:blipFill>
        <p:spPr>
          <a:xfrm>
            <a:off x="404813" y="1613456"/>
            <a:ext cx="5240337" cy="3445351"/>
          </a:xfrm>
          <a:prstGeom prst="rect">
            <a:avLst/>
          </a:prstGeom>
          <a:noFill/>
        </p:spPr>
      </p:pic>
      <p:sp>
        <p:nvSpPr>
          <p:cNvPr id="3" name="Content Placeholder 2">
            <a:extLst>
              <a:ext uri="{FF2B5EF4-FFF2-40B4-BE49-F238E27FC236}">
                <a16:creationId xmlns:a16="http://schemas.microsoft.com/office/drawing/2014/main" id="{749C2C9C-EDF8-454D-977A-B1CCAD510800}"/>
              </a:ext>
            </a:extLst>
          </p:cNvPr>
          <p:cNvSpPr>
            <a:spLocks noGrp="1"/>
          </p:cNvSpPr>
          <p:nvPr>
            <p:ph sz="quarter" idx="14"/>
          </p:nvPr>
        </p:nvSpPr>
        <p:spPr>
          <a:xfrm>
            <a:off x="6095632" y="1234440"/>
            <a:ext cx="5691555" cy="4389120"/>
          </a:xfrm>
        </p:spPr>
        <p:txBody>
          <a:bodyPr/>
          <a:lstStyle/>
          <a:p>
            <a:pPr marL="342900" indent="-342900">
              <a:buClr>
                <a:schemeClr val="accent4"/>
              </a:buClr>
              <a:buSzPct val="100000"/>
              <a:buFont typeface="Arial" panose="020B0604020202020204" pitchFamily="34" charset="0"/>
              <a:buChar char="•"/>
            </a:pPr>
            <a:r>
              <a:rPr lang="en-US" sz="2200" dirty="0">
                <a:solidFill>
                  <a:schemeClr val="tx2">
                    <a:lumMod val="75000"/>
                  </a:schemeClr>
                </a:solidFill>
              </a:rPr>
              <a:t>When we talk about “keeping the baby in mind” how does that look to you?</a:t>
            </a:r>
          </a:p>
          <a:p>
            <a:pPr marL="342900" indent="-342900">
              <a:buClr>
                <a:schemeClr val="accent4"/>
              </a:buClr>
              <a:buSzPct val="100000"/>
              <a:buFont typeface="Arial" panose="020B0604020202020204" pitchFamily="34" charset="0"/>
              <a:buChar char="•"/>
            </a:pPr>
            <a:r>
              <a:rPr lang="en-US" sz="2200" dirty="0">
                <a:solidFill>
                  <a:schemeClr val="tx2">
                    <a:lumMod val="75000"/>
                  </a:schemeClr>
                </a:solidFill>
              </a:rPr>
              <a:t>How do the brain changes involved with SUD impact the capacity to keep the baby in mind from a neurobiological perspective?</a:t>
            </a:r>
          </a:p>
          <a:p>
            <a:pPr marL="342900" indent="-342900">
              <a:buClr>
                <a:schemeClr val="accent4"/>
              </a:buClr>
              <a:buSzPct val="100000"/>
              <a:buFont typeface="Arial" panose="020B0604020202020204" pitchFamily="34" charset="0"/>
              <a:buChar char="•"/>
            </a:pPr>
            <a:r>
              <a:rPr lang="en-US" sz="2200" dirty="0">
                <a:solidFill>
                  <a:schemeClr val="tx2">
                    <a:lumMod val="75000"/>
                  </a:schemeClr>
                </a:solidFill>
              </a:rPr>
              <a:t>If the capacity to keep the baby in mind is challenging from a neurobiological perspective what are your thoughts around how we support the growth of that capacity?</a:t>
            </a:r>
          </a:p>
          <a:p>
            <a:endParaRPr lang="en-US" dirty="0"/>
          </a:p>
        </p:txBody>
      </p:sp>
    </p:spTree>
    <p:extLst>
      <p:ext uri="{BB962C8B-B14F-4D97-AF65-F5344CB8AC3E}">
        <p14:creationId xmlns:p14="http://schemas.microsoft.com/office/powerpoint/2010/main" val="42194527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B85F5-7FAF-6C4D-9D11-C0F5283172F9}"/>
              </a:ext>
            </a:extLst>
          </p:cNvPr>
          <p:cNvSpPr>
            <a:spLocks noGrp="1"/>
          </p:cNvSpPr>
          <p:nvPr>
            <p:ph type="title"/>
          </p:nvPr>
        </p:nvSpPr>
        <p:spPr>
          <a:xfrm>
            <a:off x="0" y="0"/>
            <a:ext cx="12192000" cy="1199408"/>
          </a:xfrm>
        </p:spPr>
        <p:txBody>
          <a:bodyPr>
            <a:normAutofit/>
          </a:bodyPr>
          <a:lstStyle/>
          <a:p>
            <a:r>
              <a:rPr lang="en-US" b="1" dirty="0"/>
              <a:t>	References</a:t>
            </a:r>
          </a:p>
        </p:txBody>
      </p:sp>
      <p:sp>
        <p:nvSpPr>
          <p:cNvPr id="3" name="Content Placeholder 2">
            <a:extLst>
              <a:ext uri="{FF2B5EF4-FFF2-40B4-BE49-F238E27FC236}">
                <a16:creationId xmlns:a16="http://schemas.microsoft.com/office/drawing/2014/main" id="{6CF1FE0F-E298-0746-805C-23E57BF0FBB6}"/>
              </a:ext>
            </a:extLst>
          </p:cNvPr>
          <p:cNvSpPr>
            <a:spLocks noGrp="1"/>
          </p:cNvSpPr>
          <p:nvPr>
            <p:ph idx="1"/>
          </p:nvPr>
        </p:nvSpPr>
        <p:spPr>
          <a:xfrm>
            <a:off x="838199" y="1422700"/>
            <a:ext cx="10918371" cy="5203731"/>
          </a:xfrm>
        </p:spPr>
        <p:txBody>
          <a:bodyPr>
            <a:noAutofit/>
          </a:bodyPr>
          <a:lstStyle/>
          <a:p>
            <a:r>
              <a:rPr lang="en-US" dirty="0"/>
              <a:t>NIDA. 2020, June 3. How long does drug addiction treatment usually last?. Retrieved from https://</a:t>
            </a:r>
            <a:r>
              <a:rPr lang="en-US" dirty="0" err="1"/>
              <a:t>www.drugabuse.gov</a:t>
            </a:r>
            <a:r>
              <a:rPr lang="en-US" dirty="0"/>
              <a:t>/publications/principles-drug-addiction-treatment-research-based-guide-third-edition/frequently-asked-questions/how-long-does-drug-addiction-treatment-usually-last on 2021, April 3</a:t>
            </a:r>
          </a:p>
          <a:p>
            <a:r>
              <a:rPr lang="en-US" dirty="0">
                <a:hlinkClick r:id="rId3"/>
              </a:rPr>
              <a:t>https://www.nimh.nih.gov/health/topics/substance-use-and-mental-health/index.shtml</a:t>
            </a:r>
            <a:endParaRPr lang="en-US" dirty="0"/>
          </a:p>
          <a:p>
            <a:r>
              <a:rPr lang="en-US" dirty="0"/>
              <a:t>From the University of Minnesota open library.  This is part of an Introduction to Psychology Course.  It is from Chapter 3 Brains, Bodies and Behavior and provides an excellent description of the brain and functions of the various parts in an easily understandable manner.  Complete with numerous links and illustrations. </a:t>
            </a:r>
            <a:r>
              <a:rPr lang="en-US" u="sng" dirty="0">
                <a:hlinkClick r:id="rId4"/>
              </a:rPr>
              <a:t>http://open.lib.umn.edu/intropsyc/chapter/3-2-our-brains-control-our-thoughts-feelings-and-behavior/</a:t>
            </a:r>
            <a:endParaRPr lang="en-US" u="sng" dirty="0"/>
          </a:p>
          <a:p>
            <a:r>
              <a:rPr lang="en-US" dirty="0"/>
              <a:t>Rutherford, Helena &amp; Potenza, Marc &amp; Mayes, Linda. (2013). The neurobiology of addiction and attachment. 10.1093/</a:t>
            </a:r>
            <a:r>
              <a:rPr lang="en-US" dirty="0" err="1"/>
              <a:t>med:psych</a:t>
            </a:r>
            <a:r>
              <a:rPr lang="en-US" dirty="0"/>
              <a:t>/9780199743100.003.0001. </a:t>
            </a:r>
          </a:p>
          <a:p>
            <a:r>
              <a:rPr lang="en-US" dirty="0">
                <a:solidFill>
                  <a:schemeClr val="tx1">
                    <a:lumMod val="65000"/>
                    <a:lumOff val="35000"/>
                  </a:schemeClr>
                </a:solidFill>
                <a:ea typeface="Source Sans Pro" panose="020B0503030403020204" pitchFamily="34" charset="0"/>
              </a:rPr>
              <a:t>M. </a:t>
            </a:r>
            <a:r>
              <a:rPr lang="en-US" dirty="0" err="1">
                <a:solidFill>
                  <a:schemeClr val="tx1">
                    <a:lumMod val="65000"/>
                    <a:lumOff val="35000"/>
                  </a:schemeClr>
                </a:solidFill>
                <a:ea typeface="Source Sans Pro" panose="020B0503030403020204" pitchFamily="34" charset="0"/>
              </a:rPr>
              <a:t>Pajulo</a:t>
            </a:r>
            <a:r>
              <a:rPr lang="en-US" dirty="0">
                <a:solidFill>
                  <a:schemeClr val="tx1">
                    <a:lumMod val="65000"/>
                    <a:lumOff val="35000"/>
                  </a:schemeClr>
                </a:solidFill>
                <a:ea typeface="Source Sans Pro" panose="020B0503030403020204" pitchFamily="34" charset="0"/>
              </a:rPr>
              <a:t>, N. </a:t>
            </a:r>
            <a:r>
              <a:rPr lang="en-US" dirty="0" err="1">
                <a:solidFill>
                  <a:schemeClr val="tx1">
                    <a:lumMod val="65000"/>
                    <a:lumOff val="35000"/>
                  </a:schemeClr>
                </a:solidFill>
                <a:ea typeface="Source Sans Pro" panose="020B0503030403020204" pitchFamily="34" charset="0"/>
              </a:rPr>
              <a:t>Suchman</a:t>
            </a:r>
            <a:r>
              <a:rPr lang="en-US" dirty="0">
                <a:solidFill>
                  <a:schemeClr val="tx1">
                    <a:lumMod val="65000"/>
                    <a:lumOff val="35000"/>
                  </a:schemeClr>
                </a:solidFill>
                <a:ea typeface="Source Sans Pro" panose="020B0503030403020204" pitchFamily="34" charset="0"/>
              </a:rPr>
              <a:t>, M. </a:t>
            </a:r>
            <a:r>
              <a:rPr lang="en-US" dirty="0" err="1">
                <a:solidFill>
                  <a:schemeClr val="tx1">
                    <a:lumMod val="65000"/>
                    <a:lumOff val="35000"/>
                  </a:schemeClr>
                </a:solidFill>
                <a:ea typeface="Source Sans Pro" panose="020B0503030403020204" pitchFamily="34" charset="0"/>
              </a:rPr>
              <a:t>Kalland</a:t>
            </a:r>
            <a:r>
              <a:rPr lang="en-US" dirty="0">
                <a:solidFill>
                  <a:schemeClr val="tx1">
                    <a:lumMod val="65000"/>
                    <a:lumOff val="35000"/>
                  </a:schemeClr>
                </a:solidFill>
                <a:ea typeface="Source Sans Pro" panose="020B0503030403020204" pitchFamily="34" charset="0"/>
              </a:rPr>
              <a:t> and L. Mayes,  Enhancing the Effectiveness of Residential Treatment For Substance Abusing Pregnant and Parenting Women:  Focus on Maternal Reflective Functioning and Mother-Child Relationship; Infant Mental Health Journal., 2006 Sept 1; 27 (5): 448</a:t>
            </a:r>
          </a:p>
          <a:p>
            <a:r>
              <a:rPr lang="en-US" dirty="0"/>
              <a:t>Substance Abuse and Mental Health Services Administration (US); Office of the Surgeon General (US). Facing Addiction in America: The Surgeon General's Report on Alcohol, Drugs, and Health [Internet]. Washington (DC): US Department of Health and Human Services; 2016 Nov. CHAPTER 4, EARLY INTERVENTION, TREATMENT, AND MANAGEMENT OF SUBSTANCE USE DISORDERS. Available from: https://</a:t>
            </a:r>
            <a:r>
              <a:rPr lang="en-US" dirty="0" err="1"/>
              <a:t>www.ncbi.nlm.nih.gov</a:t>
            </a:r>
            <a:r>
              <a:rPr lang="en-US" dirty="0"/>
              <a:t>/books/NBK424859/</a:t>
            </a:r>
            <a:endParaRPr lang="en-US" dirty="0">
              <a:solidFill>
                <a:schemeClr val="tx1"/>
              </a:solidFill>
              <a:ea typeface="Source Sans Pro" panose="020B0503030403020204" pitchFamily="34" charset="0"/>
            </a:endParaRPr>
          </a:p>
          <a:p>
            <a:endParaRPr lang="en-US" dirty="0"/>
          </a:p>
          <a:p>
            <a:endParaRPr lang="en-US" dirty="0"/>
          </a:p>
        </p:txBody>
      </p:sp>
    </p:spTree>
    <p:extLst>
      <p:ext uri="{BB962C8B-B14F-4D97-AF65-F5344CB8AC3E}">
        <p14:creationId xmlns:p14="http://schemas.microsoft.com/office/powerpoint/2010/main" val="28965665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B85F5-7FAF-6C4D-9D11-C0F5283172F9}"/>
              </a:ext>
            </a:extLst>
          </p:cNvPr>
          <p:cNvSpPr>
            <a:spLocks noGrp="1"/>
          </p:cNvSpPr>
          <p:nvPr>
            <p:ph type="title"/>
          </p:nvPr>
        </p:nvSpPr>
        <p:spPr>
          <a:xfrm>
            <a:off x="0" y="0"/>
            <a:ext cx="12192000" cy="1199408"/>
          </a:xfrm>
        </p:spPr>
        <p:txBody>
          <a:bodyPr>
            <a:normAutofit/>
          </a:bodyPr>
          <a:lstStyle/>
          <a:p>
            <a:r>
              <a:rPr lang="en-US" b="1" dirty="0"/>
              <a:t>	References, cont.</a:t>
            </a:r>
          </a:p>
        </p:txBody>
      </p:sp>
      <p:sp>
        <p:nvSpPr>
          <p:cNvPr id="3" name="Content Placeholder 2">
            <a:extLst>
              <a:ext uri="{FF2B5EF4-FFF2-40B4-BE49-F238E27FC236}">
                <a16:creationId xmlns:a16="http://schemas.microsoft.com/office/drawing/2014/main" id="{6CF1FE0F-E298-0746-805C-23E57BF0FBB6}"/>
              </a:ext>
            </a:extLst>
          </p:cNvPr>
          <p:cNvSpPr>
            <a:spLocks noGrp="1"/>
          </p:cNvSpPr>
          <p:nvPr>
            <p:ph idx="1"/>
          </p:nvPr>
        </p:nvSpPr>
        <p:spPr>
          <a:xfrm>
            <a:off x="766947" y="1363323"/>
            <a:ext cx="10918371" cy="5203731"/>
          </a:xfrm>
        </p:spPr>
        <p:txBody>
          <a:bodyPr>
            <a:noAutofit/>
          </a:bodyPr>
          <a:lstStyle/>
          <a:p>
            <a:r>
              <a:rPr lang="en-US" sz="1800" dirty="0"/>
              <a:t>What is Addiction? From The Addiction Policy Forum. Retrieved April 28, 2021 from: </a:t>
            </a:r>
            <a:r>
              <a:rPr lang="en-US" sz="1800" dirty="0">
                <a:hlinkClick r:id="rId3"/>
              </a:rPr>
              <a:t>https://www.youtube.com/results?search_query=what+is+addiction</a:t>
            </a:r>
            <a:endParaRPr lang="en-US" sz="1800" dirty="0"/>
          </a:p>
          <a:p>
            <a:r>
              <a:rPr lang="en-US" sz="1800" dirty="0"/>
              <a:t>NIDA. 2020, June 17. The Brain &amp; the Actions of Cocaine, Opioids, and Marijuana. Retrieved from https://</a:t>
            </a:r>
            <a:r>
              <a:rPr lang="en-US" sz="1800" dirty="0" err="1"/>
              <a:t>www.drugabuse.gov</a:t>
            </a:r>
            <a:r>
              <a:rPr lang="en-US" sz="1800" dirty="0"/>
              <a:t>/publications/teaching-addiction-science/brain-actions-cocaine-opioids-marijuana on 2021, April 28</a:t>
            </a:r>
          </a:p>
          <a:p>
            <a:r>
              <a:rPr lang="en-US" sz="1800" dirty="0"/>
              <a:t>Substance Abuse and Mental Health Services Administration (US); Office of the Surgeon General (US). Facing Addiction in America: The Surgeon General's Report on Alcohol, Drugs, and Health [Internet]. Washington (DC): US Department of Health and Human Services; 2016 Nov. CHAPTER 4, EARLY INTERVENTION, TREATMENT, AND MANAGEMENT OF SUBSTANCE USE DISORDERS. Available from: https://</a:t>
            </a:r>
            <a:r>
              <a:rPr lang="en-US" sz="1800" dirty="0" err="1"/>
              <a:t>www.ncbi.nlm.nih.gov</a:t>
            </a:r>
            <a:r>
              <a:rPr lang="en-US" sz="1800" dirty="0"/>
              <a:t>/books/NBK424859/</a:t>
            </a:r>
            <a:endParaRPr lang="en-US" sz="1800" dirty="0">
              <a:solidFill>
                <a:schemeClr val="tx1"/>
              </a:solidFill>
              <a:ea typeface="Source Sans Pro" panose="020B0503030403020204" pitchFamily="34" charset="0"/>
            </a:endParaRPr>
          </a:p>
          <a:p>
            <a:r>
              <a:rPr lang="en-US" sz="1800" dirty="0"/>
              <a:t>Hazelden Betty Ford Foundation </a:t>
            </a:r>
            <a:r>
              <a:rPr lang="en-US" sz="1800" i="1" dirty="0"/>
              <a:t>Post Acute Withdrawal Syndrome, October 31, 2019. Retrieved April 28, 2021 from </a:t>
            </a:r>
            <a:r>
              <a:rPr lang="en-US" sz="1800" i="1" dirty="0">
                <a:hlinkClick r:id="rId4"/>
              </a:rPr>
              <a:t>https://www.hazeldenbettyford.org/articles/post-acute-withdrawal-syndrome</a:t>
            </a:r>
            <a:endParaRPr lang="en-US" sz="1800" i="1" dirty="0"/>
          </a:p>
          <a:p>
            <a:r>
              <a:rPr lang="en-US" sz="1800" dirty="0" err="1"/>
              <a:t>Felitti</a:t>
            </a:r>
            <a:r>
              <a:rPr lang="en-US" sz="1800" dirty="0"/>
              <a:t> VJ, Anda RF, Nordenberg D, Williamson DF, Spitz AM, Edwards V, Koss MP, Marks JS. Relationship of childhood abuse and household dysfunction to many of the leading causes of death in adults. The Adverse Childhood Experiences (ACE) Study. Am J </a:t>
            </a:r>
            <a:r>
              <a:rPr lang="en-US" sz="1800" dirty="0" err="1"/>
              <a:t>Prev</a:t>
            </a:r>
            <a:r>
              <a:rPr lang="en-US" sz="1800" dirty="0"/>
              <a:t> Med. 1998 May;14(4):245-58. </a:t>
            </a:r>
            <a:r>
              <a:rPr lang="en-US" sz="1800" dirty="0" err="1"/>
              <a:t>doi</a:t>
            </a:r>
            <a:r>
              <a:rPr lang="en-US" sz="1800" dirty="0"/>
              <a:t>: 10.1016/s0749-3797(98)00017-8. PMID: 9635069.</a:t>
            </a:r>
            <a:endParaRPr lang="en-US" sz="1800" i="1" dirty="0"/>
          </a:p>
          <a:p>
            <a:endParaRPr lang="en-US" sz="1800" dirty="0"/>
          </a:p>
        </p:txBody>
      </p:sp>
    </p:spTree>
    <p:extLst>
      <p:ext uri="{BB962C8B-B14F-4D97-AF65-F5344CB8AC3E}">
        <p14:creationId xmlns:p14="http://schemas.microsoft.com/office/powerpoint/2010/main" val="21456547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B85F5-7FAF-6C4D-9D11-C0F5283172F9}"/>
              </a:ext>
            </a:extLst>
          </p:cNvPr>
          <p:cNvSpPr>
            <a:spLocks noGrp="1"/>
          </p:cNvSpPr>
          <p:nvPr>
            <p:ph type="title"/>
          </p:nvPr>
        </p:nvSpPr>
        <p:spPr>
          <a:xfrm>
            <a:off x="0" y="0"/>
            <a:ext cx="12192000" cy="1199408"/>
          </a:xfrm>
        </p:spPr>
        <p:txBody>
          <a:bodyPr>
            <a:normAutofit/>
          </a:bodyPr>
          <a:lstStyle/>
          <a:p>
            <a:r>
              <a:rPr lang="en-US" b="1" dirty="0"/>
              <a:t>	Continuing Education Credit – Please Note!</a:t>
            </a:r>
          </a:p>
        </p:txBody>
      </p:sp>
      <p:sp>
        <p:nvSpPr>
          <p:cNvPr id="3" name="Content Placeholder 2">
            <a:extLst>
              <a:ext uri="{FF2B5EF4-FFF2-40B4-BE49-F238E27FC236}">
                <a16:creationId xmlns:a16="http://schemas.microsoft.com/office/drawing/2014/main" id="{6CF1FE0F-E298-0746-805C-23E57BF0FBB6}"/>
              </a:ext>
            </a:extLst>
          </p:cNvPr>
          <p:cNvSpPr>
            <a:spLocks noGrp="1"/>
          </p:cNvSpPr>
          <p:nvPr>
            <p:ph idx="1"/>
          </p:nvPr>
        </p:nvSpPr>
        <p:spPr>
          <a:xfrm>
            <a:off x="755072" y="1458326"/>
            <a:ext cx="10918371" cy="5203731"/>
          </a:xfrm>
        </p:spPr>
        <p:txBody>
          <a:bodyPr>
            <a:normAutofit/>
          </a:bodyPr>
          <a:lstStyle/>
          <a:p>
            <a:pPr marL="285750" indent="-285750">
              <a:buFont typeface="Arial" panose="020B0604020202020204" pitchFamily="34" charset="0"/>
              <a:buChar char="•"/>
            </a:pPr>
            <a:r>
              <a:rPr lang="en-US" sz="2000" dirty="0"/>
              <a:t>This presentation is eligible for the following continuing education</a:t>
            </a:r>
          </a:p>
          <a:p>
            <a:pPr lvl="4"/>
            <a:r>
              <a:rPr lang="en-US" sz="2000" dirty="0">
                <a:solidFill>
                  <a:prstClr val="black"/>
                </a:solidFill>
              </a:rPr>
              <a:t>	Certified and Master Certified Heath Education Specialists</a:t>
            </a:r>
          </a:p>
          <a:p>
            <a:pPr lvl="7"/>
            <a:r>
              <a:rPr lang="en-US" sz="2000" dirty="0">
                <a:solidFill>
                  <a:prstClr val="black"/>
                </a:solidFill>
              </a:rPr>
              <a:t>	Continuing Medical Education</a:t>
            </a:r>
          </a:p>
          <a:p>
            <a:pPr lvl="3"/>
            <a:r>
              <a:rPr lang="en-US" sz="2000" dirty="0">
                <a:solidFill>
                  <a:prstClr val="black"/>
                </a:solidFill>
              </a:rPr>
              <a:t>	Continuing Nursing Education</a:t>
            </a:r>
          </a:p>
          <a:p>
            <a:pPr marL="285750" lvl="3" indent="-285750">
              <a:buFont typeface="Arial" panose="020B0604020202020204" pitchFamily="34" charset="0"/>
              <a:buChar char="•"/>
            </a:pPr>
            <a:r>
              <a:rPr lang="en-US" sz="2000" dirty="0">
                <a:solidFill>
                  <a:prstClr val="black"/>
                </a:solidFill>
              </a:rPr>
              <a:t>You must attend the </a:t>
            </a:r>
            <a:r>
              <a:rPr lang="en-US" sz="2000">
                <a:solidFill>
                  <a:prstClr val="black"/>
                </a:solidFill>
              </a:rPr>
              <a:t>entire session AND </a:t>
            </a:r>
            <a:r>
              <a:rPr lang="en-US" sz="2000" dirty="0">
                <a:solidFill>
                  <a:prstClr val="black"/>
                </a:solidFill>
              </a:rPr>
              <a:t>complete the CE Evaluation Survey in order to be eligible for continuing education</a:t>
            </a:r>
          </a:p>
          <a:p>
            <a:pPr marL="285750" indent="-285750">
              <a:lnSpc>
                <a:spcPct val="140000"/>
              </a:lnSpc>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You will receive an email at the email address you used to register that will contain a link to a required survey</a:t>
            </a:r>
          </a:p>
          <a:p>
            <a:pPr marL="285750" indent="-285750">
              <a:lnSpc>
                <a:spcPct val="140000"/>
              </a:lnSpc>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You will have 72 hours from the date/time you receive the email to complete the survey</a:t>
            </a:r>
          </a:p>
          <a:p>
            <a:pPr marL="285750" indent="-285750">
              <a:lnSpc>
                <a:spcPct val="140000"/>
              </a:lnSpc>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You will receive your CE certificate in approximately 6-8 weeks</a:t>
            </a:r>
          </a:p>
        </p:txBody>
      </p:sp>
    </p:spTree>
    <p:extLst>
      <p:ext uri="{BB962C8B-B14F-4D97-AF65-F5344CB8AC3E}">
        <p14:creationId xmlns:p14="http://schemas.microsoft.com/office/powerpoint/2010/main" val="36430720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B85F5-7FAF-6C4D-9D11-C0F5283172F9}"/>
              </a:ext>
            </a:extLst>
          </p:cNvPr>
          <p:cNvSpPr>
            <a:spLocks noGrp="1"/>
          </p:cNvSpPr>
          <p:nvPr>
            <p:ph type="title"/>
          </p:nvPr>
        </p:nvSpPr>
        <p:spPr>
          <a:xfrm>
            <a:off x="0" y="0"/>
            <a:ext cx="12192000" cy="1199408"/>
          </a:xfrm>
        </p:spPr>
        <p:txBody>
          <a:bodyPr>
            <a:normAutofit/>
          </a:bodyPr>
          <a:lstStyle/>
          <a:p>
            <a:r>
              <a:rPr lang="en-US" b="1" dirty="0"/>
              <a:t>	GPRA Evaluation</a:t>
            </a:r>
          </a:p>
        </p:txBody>
      </p:sp>
      <p:pic>
        <p:nvPicPr>
          <p:cNvPr id="5" name="Picture 4" descr="Qr code&#10;&#10;Description automatically generated">
            <a:extLst>
              <a:ext uri="{FF2B5EF4-FFF2-40B4-BE49-F238E27FC236}">
                <a16:creationId xmlns:a16="http://schemas.microsoft.com/office/drawing/2014/main" id="{0DB5B15D-3F59-4B24-969C-B17ACF26A918}"/>
              </a:ext>
            </a:extLst>
          </p:cNvPr>
          <p:cNvPicPr>
            <a:picLocks noChangeAspect="1"/>
          </p:cNvPicPr>
          <p:nvPr/>
        </p:nvPicPr>
        <p:blipFill>
          <a:blip r:embed="rId3"/>
          <a:stretch>
            <a:fillRect/>
          </a:stretch>
        </p:blipFill>
        <p:spPr>
          <a:xfrm>
            <a:off x="5185720" y="2036592"/>
            <a:ext cx="1820559" cy="1820559"/>
          </a:xfrm>
          <a:prstGeom prst="rect">
            <a:avLst/>
          </a:prstGeom>
        </p:spPr>
      </p:pic>
      <p:sp>
        <p:nvSpPr>
          <p:cNvPr id="6" name="Rectangle 5">
            <a:extLst>
              <a:ext uri="{FF2B5EF4-FFF2-40B4-BE49-F238E27FC236}">
                <a16:creationId xmlns:a16="http://schemas.microsoft.com/office/drawing/2014/main" id="{2BADF22D-4C9C-4C4D-BA13-4CD3DFA13E02}"/>
              </a:ext>
            </a:extLst>
          </p:cNvPr>
          <p:cNvSpPr/>
          <p:nvPr/>
        </p:nvSpPr>
        <p:spPr>
          <a:xfrm>
            <a:off x="3747635" y="4692963"/>
            <a:ext cx="5331909" cy="523220"/>
          </a:xfrm>
          <a:prstGeom prst="rect">
            <a:avLst/>
          </a:prstGeom>
        </p:spPr>
        <p:txBody>
          <a:bodyPr wrap="none">
            <a:spAutoFit/>
          </a:bodyPr>
          <a:lstStyle/>
          <a:p>
            <a:r>
              <a:rPr lang="en-US" sz="2800" dirty="0">
                <a:hlinkClick r:id="rId4"/>
              </a:rPr>
              <a:t>https://ttc-gpra.org/P?s=522391</a:t>
            </a:r>
            <a:r>
              <a:rPr lang="en-US" sz="2800" dirty="0"/>
              <a:t> </a:t>
            </a:r>
          </a:p>
        </p:txBody>
      </p:sp>
    </p:spTree>
    <p:extLst>
      <p:ext uri="{BB962C8B-B14F-4D97-AF65-F5344CB8AC3E}">
        <p14:creationId xmlns:p14="http://schemas.microsoft.com/office/powerpoint/2010/main" val="3132983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A44EA61-8EE9-4979-9B51-5282210D986D}"/>
              </a:ext>
            </a:extLst>
          </p:cNvPr>
          <p:cNvSpPr>
            <a:spLocks noGrp="1"/>
          </p:cNvSpPr>
          <p:nvPr>
            <p:ph type="title"/>
          </p:nvPr>
        </p:nvSpPr>
        <p:spPr/>
        <p:txBody>
          <a:bodyPr>
            <a:normAutofit/>
          </a:bodyPr>
          <a:lstStyle/>
          <a:p>
            <a:pPr lvl="0" algn="ctr" hangingPunct="0">
              <a:defRPr/>
            </a:pPr>
            <a:r>
              <a:rPr lang="en-US" dirty="0">
                <a:solidFill>
                  <a:schemeClr val="tx1"/>
                </a:solidFill>
              </a:rPr>
              <a:t>Disclaimer and Funding Statement</a:t>
            </a:r>
          </a:p>
        </p:txBody>
      </p:sp>
      <p:sp>
        <p:nvSpPr>
          <p:cNvPr id="12" name="Text Placeholder 11">
            <a:extLst>
              <a:ext uri="{FF2B5EF4-FFF2-40B4-BE49-F238E27FC236}">
                <a16:creationId xmlns:a16="http://schemas.microsoft.com/office/drawing/2014/main" id="{5556C8E1-4F3D-4DC3-83A1-307D1519C7C3}"/>
              </a:ext>
            </a:extLst>
          </p:cNvPr>
          <p:cNvSpPr>
            <a:spLocks noGrp="1"/>
          </p:cNvSpPr>
          <p:nvPr>
            <p:ph sz="quarter" idx="13"/>
          </p:nvPr>
        </p:nvSpPr>
        <p:spPr>
          <a:xfrm>
            <a:off x="590773" y="1251020"/>
            <a:ext cx="11309131" cy="4389120"/>
          </a:xfrm>
        </p:spPr>
        <p:txBody>
          <a:bodyPr>
            <a:noAutofit/>
          </a:bodyPr>
          <a:lstStyle/>
          <a:p>
            <a:pPr marL="0" indent="0" defTabSz="457050" hangingPunct="0">
              <a:lnSpc>
                <a:spcPct val="100000"/>
              </a:lnSpc>
              <a:spcBef>
                <a:spcPts val="0"/>
              </a:spcBef>
              <a:buNone/>
              <a:defRPr sz="1700"/>
            </a:pPr>
            <a:r>
              <a:rPr lang="en-US" sz="2000" dirty="0">
                <a:cs typeface="Arial" panose="020B0604020202020204" pitchFamily="34" charset="0"/>
                <a:sym typeface="Calibri"/>
              </a:rPr>
              <a:t>This presentation was prepared for the Mid-America Addiction Technology Transfer Center and the under a cooperative agreement from the Substance Abuse and Mental Health Services Administration (SAMHSA). All materials appearing in this presentation, except that taken directly from copyrighted sources, are in the public domain and may be reproduced or copied without permission from SAMHSA or the authors. Citation of the source is appreciated. Do not reproduce or distribute this presentation for a fee without specific, written authorization from Mid-America Addiction Technology Transfer Center. </a:t>
            </a:r>
          </a:p>
          <a:p>
            <a:pPr marL="0" indent="0" defTabSz="457050" hangingPunct="0">
              <a:lnSpc>
                <a:spcPct val="100000"/>
              </a:lnSpc>
              <a:spcBef>
                <a:spcPts val="0"/>
              </a:spcBef>
              <a:buNone/>
              <a:defRPr sz="1700"/>
            </a:pPr>
            <a:endParaRPr lang="en-US" sz="2000" dirty="0">
              <a:cs typeface="Arial" panose="020B0604020202020204" pitchFamily="34" charset="0"/>
              <a:sym typeface="Calibri"/>
            </a:endParaRPr>
          </a:p>
          <a:p>
            <a:pPr marL="0" indent="0" hangingPunct="0">
              <a:buNone/>
              <a:defRPr sz="1700"/>
            </a:pPr>
            <a:r>
              <a:rPr lang="en-US" sz="2000" dirty="0">
                <a:cs typeface="Arial" panose="020B0604020202020204" pitchFamily="34" charset="0"/>
                <a:sym typeface="Calibri"/>
              </a:rPr>
              <a:t>At the time of this presentation, </a:t>
            </a:r>
            <a:r>
              <a:rPr lang="en-US" sz="2000" dirty="0">
                <a:cs typeface="Arial" panose="020B0604020202020204" pitchFamily="34" charset="0"/>
              </a:rPr>
              <a:t>Tom Coderre </a:t>
            </a:r>
            <a:r>
              <a:rPr lang="en-US" sz="2000" dirty="0">
                <a:cs typeface="Arial" panose="020B0604020202020204" pitchFamily="34" charset="0"/>
                <a:sym typeface="Calibri"/>
              </a:rPr>
              <a:t>served as SAMHSA Acting Assistant Secretary. The opinions expressed herein do not reflect the official position of the Department of Health and Human Services (DHHS), or SAMHSA. No official support or endorsement of DHHS, SAMHSA, for the opinions described in this presentation is intended or should be inferred. </a:t>
            </a:r>
          </a:p>
          <a:p>
            <a:pPr marL="0" indent="0" hangingPunct="0">
              <a:buNone/>
              <a:defRPr sz="1700"/>
            </a:pPr>
            <a:endParaRPr lang="en-US" sz="2000" dirty="0">
              <a:cs typeface="Arial" panose="020B0604020202020204" pitchFamily="34" charset="0"/>
              <a:sym typeface="Calibri"/>
            </a:endParaRPr>
          </a:p>
          <a:p>
            <a:pPr marL="0" indent="0" hangingPunct="0">
              <a:buNone/>
              <a:defRPr sz="1700"/>
            </a:pPr>
            <a:r>
              <a:rPr lang="en-US" sz="2000" dirty="0">
                <a:cs typeface="Arial" panose="020B0604020202020204" pitchFamily="34" charset="0"/>
                <a:sym typeface="Calibri"/>
              </a:rPr>
              <a:t>The work of the Mid-America ATTC is supported by grant </a:t>
            </a:r>
            <a:r>
              <a:rPr lang="en-US" sz="2000" dirty="0">
                <a:cs typeface="Arial" panose="020B0604020202020204" pitchFamily="34" charset="0"/>
              </a:rPr>
              <a:t>1H79TI080208-01. </a:t>
            </a:r>
            <a:r>
              <a:rPr lang="en-US" sz="2000" dirty="0"/>
              <a:t>Funded by t</a:t>
            </a:r>
            <a:r>
              <a:rPr lang="en-US" sz="2000" dirty="0">
                <a:cs typeface="Arial" panose="020B0604020202020204" pitchFamily="34" charset="0"/>
                <a:sym typeface="Calibri"/>
              </a:rPr>
              <a:t>he Department of Health and Human Services, Substance Abuse and Mental Health Services Administration. </a:t>
            </a:r>
          </a:p>
          <a:p>
            <a:endParaRPr lang="en-US" sz="2050" dirty="0"/>
          </a:p>
        </p:txBody>
      </p:sp>
    </p:spTree>
    <p:extLst>
      <p:ext uri="{BB962C8B-B14F-4D97-AF65-F5344CB8AC3E}">
        <p14:creationId xmlns:p14="http://schemas.microsoft.com/office/powerpoint/2010/main" val="67495853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B1310-E6FD-C84C-9D03-52D570B343B2}"/>
              </a:ext>
            </a:extLst>
          </p:cNvPr>
          <p:cNvSpPr>
            <a:spLocks noGrp="1"/>
          </p:cNvSpPr>
          <p:nvPr>
            <p:ph type="title"/>
          </p:nvPr>
        </p:nvSpPr>
        <p:spPr>
          <a:xfrm>
            <a:off x="1" y="9780"/>
            <a:ext cx="12257532" cy="1039560"/>
          </a:xfrm>
        </p:spPr>
        <p:txBody>
          <a:bodyPr>
            <a:normAutofit/>
          </a:bodyPr>
          <a:lstStyle/>
          <a:p>
            <a:pPr algn="l"/>
            <a:r>
              <a:rPr lang="en-US" dirty="0"/>
              <a:t>	</a:t>
            </a:r>
            <a:r>
              <a:rPr lang="en-US" b="1" dirty="0"/>
              <a:t>Disclosures</a:t>
            </a:r>
          </a:p>
        </p:txBody>
      </p:sp>
      <p:sp>
        <p:nvSpPr>
          <p:cNvPr id="3" name="Content Placeholder 2">
            <a:extLst>
              <a:ext uri="{FF2B5EF4-FFF2-40B4-BE49-F238E27FC236}">
                <a16:creationId xmlns:a16="http://schemas.microsoft.com/office/drawing/2014/main" id="{228A8034-F6FF-D047-82BD-1DD22833F7A6}"/>
              </a:ext>
            </a:extLst>
          </p:cNvPr>
          <p:cNvSpPr>
            <a:spLocks noGrp="1"/>
          </p:cNvSpPr>
          <p:nvPr>
            <p:ph sz="quarter" idx="13"/>
          </p:nvPr>
        </p:nvSpPr>
        <p:spPr>
          <a:xfrm>
            <a:off x="665922" y="1389413"/>
            <a:ext cx="11102008" cy="4419246"/>
          </a:xfrm>
        </p:spPr>
        <p:txBody>
          <a:bodyPr>
            <a:normAutofit fontScale="85000" lnSpcReduction="20000"/>
          </a:bodyPr>
          <a:lstStyle/>
          <a:p>
            <a:pPr>
              <a:spcAft>
                <a:spcPts val="0"/>
              </a:spcAft>
              <a:defRPr/>
            </a:pPr>
            <a:r>
              <a:rPr lang="en-US" altLang="en-US" sz="3200" u="sng" dirty="0">
                <a:solidFill>
                  <a:srgbClr val="0068A9"/>
                </a:solidFill>
              </a:rPr>
              <a:t>Successful Completion:</a:t>
            </a:r>
          </a:p>
          <a:p>
            <a:pPr>
              <a:spcAft>
                <a:spcPts val="0"/>
              </a:spcAft>
              <a:defRPr/>
            </a:pPr>
            <a:r>
              <a:rPr lang="en-US" altLang="en-US" sz="2400" dirty="0"/>
              <a:t>This live webinar offers up to 1.5</a:t>
            </a:r>
            <a:r>
              <a:rPr lang="en-US" altLang="en-US" sz="2400" dirty="0">
                <a:solidFill>
                  <a:srgbClr val="FF0000"/>
                </a:solidFill>
              </a:rPr>
              <a:t> </a:t>
            </a:r>
            <a:r>
              <a:rPr lang="en-US" altLang="en-US" sz="2400" dirty="0"/>
              <a:t>contact hours. To receive contact hours, participants must attend the activity in full </a:t>
            </a:r>
            <a:r>
              <a:rPr lang="en-US" sz="2400" dirty="0"/>
              <a:t>and complete the Evaluation and Request for Credit Form. CNE, CME and CHES Certificates along with Certificates of Attendance will be emailed within 4 – 6 weeks after submitting the Evaluation/request for Credit form. </a:t>
            </a:r>
          </a:p>
          <a:p>
            <a:pPr>
              <a:spcAft>
                <a:spcPts val="0"/>
              </a:spcAft>
              <a:defRPr/>
            </a:pPr>
            <a:endParaRPr lang="en-US" altLang="en-US" sz="3200" u="sng" dirty="0"/>
          </a:p>
          <a:p>
            <a:pPr>
              <a:spcAft>
                <a:spcPts val="0"/>
              </a:spcAft>
              <a:defRPr/>
            </a:pPr>
            <a:r>
              <a:rPr lang="en-US" altLang="en-US" sz="3200" u="sng" dirty="0">
                <a:solidFill>
                  <a:srgbClr val="0068A9"/>
                </a:solidFill>
              </a:rPr>
              <a:t>Commercial Support/Sponsorship:</a:t>
            </a:r>
          </a:p>
          <a:p>
            <a:pPr>
              <a:spcAft>
                <a:spcPts val="0"/>
              </a:spcAft>
              <a:defRPr/>
            </a:pPr>
            <a:r>
              <a:rPr lang="en-US" altLang="en-US" sz="2400" dirty="0"/>
              <a:t>There is no commercial support for this training.</a:t>
            </a:r>
          </a:p>
          <a:p>
            <a:pPr>
              <a:spcAft>
                <a:spcPts val="0"/>
              </a:spcAft>
              <a:defRPr/>
            </a:pPr>
            <a:endParaRPr lang="en-US" altLang="en-US" sz="3200" dirty="0"/>
          </a:p>
          <a:p>
            <a:pPr>
              <a:spcAft>
                <a:spcPts val="0"/>
              </a:spcAft>
              <a:defRPr/>
            </a:pPr>
            <a:r>
              <a:rPr lang="en-US" altLang="en-US" sz="3200" u="sng" dirty="0">
                <a:solidFill>
                  <a:srgbClr val="0068A9"/>
                </a:solidFill>
              </a:rPr>
              <a:t>Non-Endorsement of Products:</a:t>
            </a:r>
          </a:p>
          <a:p>
            <a:pPr>
              <a:spcAft>
                <a:spcPts val="0"/>
              </a:spcAft>
              <a:defRPr/>
            </a:pPr>
            <a:r>
              <a:rPr lang="en-US" altLang="en-US" sz="2400" dirty="0"/>
              <a:t>The University of Missouri-Kansas City School of Nursing and Health Studies, the American Academy of Family Physicians the American Nurses Credentialing Center do not approve or endorse any commercial products associated with this activity.</a:t>
            </a:r>
            <a:endParaRPr lang="en-US" sz="1800" dirty="0">
              <a:solidFill>
                <a:schemeClr val="tx1"/>
              </a:solidFill>
            </a:endParaRPr>
          </a:p>
        </p:txBody>
      </p:sp>
      <p:pic>
        <p:nvPicPr>
          <p:cNvPr id="1026" name="Picture 1">
            <a:extLst>
              <a:ext uri="{FF2B5EF4-FFF2-40B4-BE49-F238E27FC236}">
                <a16:creationId xmlns:a16="http://schemas.microsoft.com/office/drawing/2014/main" id="{D09CCC8E-B420-40AE-8B2B-10FD63FF1A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9760" y="6094559"/>
            <a:ext cx="1762125" cy="43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6265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B1310-E6FD-C84C-9D03-52D570B343B2}"/>
              </a:ext>
            </a:extLst>
          </p:cNvPr>
          <p:cNvSpPr>
            <a:spLocks noGrp="1"/>
          </p:cNvSpPr>
          <p:nvPr>
            <p:ph type="title"/>
          </p:nvPr>
        </p:nvSpPr>
        <p:spPr>
          <a:xfrm>
            <a:off x="1" y="9780"/>
            <a:ext cx="12257532" cy="1039560"/>
          </a:xfrm>
        </p:spPr>
        <p:txBody>
          <a:bodyPr>
            <a:normAutofit/>
          </a:bodyPr>
          <a:lstStyle/>
          <a:p>
            <a:pPr algn="l"/>
            <a:r>
              <a:rPr lang="en-US" dirty="0"/>
              <a:t>	</a:t>
            </a:r>
            <a:r>
              <a:rPr lang="en-US" b="1" dirty="0"/>
              <a:t>Disclosures</a:t>
            </a:r>
          </a:p>
        </p:txBody>
      </p:sp>
      <p:sp>
        <p:nvSpPr>
          <p:cNvPr id="3" name="Content Placeholder 2">
            <a:extLst>
              <a:ext uri="{FF2B5EF4-FFF2-40B4-BE49-F238E27FC236}">
                <a16:creationId xmlns:a16="http://schemas.microsoft.com/office/drawing/2014/main" id="{228A8034-F6FF-D047-82BD-1DD22833F7A6}"/>
              </a:ext>
            </a:extLst>
          </p:cNvPr>
          <p:cNvSpPr>
            <a:spLocks noGrp="1"/>
          </p:cNvSpPr>
          <p:nvPr>
            <p:ph sz="quarter" idx="13"/>
          </p:nvPr>
        </p:nvSpPr>
        <p:spPr>
          <a:xfrm>
            <a:off x="665922" y="1389413"/>
            <a:ext cx="11102008" cy="4419246"/>
          </a:xfrm>
        </p:spPr>
        <p:txBody>
          <a:bodyPr>
            <a:normAutofit fontScale="70000" lnSpcReduction="20000"/>
          </a:bodyPr>
          <a:lstStyle/>
          <a:p>
            <a:pPr>
              <a:spcAft>
                <a:spcPts val="0"/>
              </a:spcAft>
              <a:defRPr/>
            </a:pPr>
            <a:r>
              <a:rPr lang="en-US" altLang="en-US" sz="4000" u="sng" dirty="0">
                <a:solidFill>
                  <a:srgbClr val="0068A9"/>
                </a:solidFill>
              </a:rPr>
              <a:t>Conflict of Interest:</a:t>
            </a:r>
          </a:p>
          <a:p>
            <a:pPr>
              <a:spcAft>
                <a:spcPts val="0"/>
              </a:spcAft>
              <a:defRPr/>
            </a:pPr>
            <a:r>
              <a:rPr lang="en-US" altLang="en-US" sz="3200" dirty="0"/>
              <a:t>In accordance with continuing education guidelines, the speaker and planning committee members have disclosed commercial interests/financial relationships with companies whose products or services may be discussed during this program.</a:t>
            </a:r>
          </a:p>
          <a:p>
            <a:pPr>
              <a:spcAft>
                <a:spcPts val="0"/>
              </a:spcAft>
              <a:defRPr/>
            </a:pPr>
            <a:endParaRPr lang="en-US" altLang="en-US" sz="4000" u="sng" dirty="0"/>
          </a:p>
          <a:p>
            <a:pPr>
              <a:spcAft>
                <a:spcPts val="0"/>
              </a:spcAft>
              <a:defRPr/>
            </a:pPr>
            <a:r>
              <a:rPr lang="en-US" altLang="en-US" sz="4000" u="sng" dirty="0">
                <a:solidFill>
                  <a:srgbClr val="0068A9"/>
                </a:solidFill>
              </a:rPr>
              <a:t>Speakers</a:t>
            </a:r>
            <a:r>
              <a:rPr lang="en-US" altLang="en-US" sz="4000" dirty="0">
                <a:solidFill>
                  <a:srgbClr val="0068A9"/>
                </a:solidFill>
              </a:rPr>
              <a:t>: </a:t>
            </a:r>
            <a:r>
              <a:rPr lang="en-US" sz="3200" dirty="0"/>
              <a:t>Sharon A. Hesseltine, BSW </a:t>
            </a:r>
            <a:r>
              <a:rPr lang="en-US" altLang="en-US" sz="3200" dirty="0"/>
              <a:t>has nothing to disclose. </a:t>
            </a:r>
          </a:p>
          <a:p>
            <a:pPr>
              <a:spcAft>
                <a:spcPts val="0"/>
              </a:spcAft>
              <a:defRPr/>
            </a:pPr>
            <a:endParaRPr lang="en-US" altLang="en-US" sz="4000" dirty="0"/>
          </a:p>
          <a:p>
            <a:pPr>
              <a:spcAft>
                <a:spcPts val="0"/>
              </a:spcAft>
              <a:defRPr/>
            </a:pPr>
            <a:r>
              <a:rPr lang="en-US" altLang="en-US" sz="4000" u="sng" dirty="0">
                <a:solidFill>
                  <a:srgbClr val="0068A9"/>
                </a:solidFill>
              </a:rPr>
              <a:t>Planning Committee: </a:t>
            </a:r>
          </a:p>
          <a:p>
            <a:pPr>
              <a:spcAft>
                <a:spcPts val="0"/>
              </a:spcAft>
              <a:defRPr/>
            </a:pPr>
            <a:r>
              <a:rPr lang="en-US" altLang="en-US" sz="3200" dirty="0"/>
              <a:t>Pat Stilen, Kelsey Simpson Hussey, Erika Holliday, Bree Sherry, Sharon Colbert, Angela Bolen have nothing to disclose. Jacki Witt serves on the advisory board for Mayne Pharmaceuticals (Resolved). Kristin Metcalf-Wilson serves on the advisory board for Mayne and Afaxys Pharmaceuticals. (Resolved).</a:t>
            </a:r>
          </a:p>
        </p:txBody>
      </p:sp>
      <p:pic>
        <p:nvPicPr>
          <p:cNvPr id="1026" name="Picture 1">
            <a:extLst>
              <a:ext uri="{FF2B5EF4-FFF2-40B4-BE49-F238E27FC236}">
                <a16:creationId xmlns:a16="http://schemas.microsoft.com/office/drawing/2014/main" id="{D09CCC8E-B420-40AE-8B2B-10FD63FF1A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9760" y="6094559"/>
            <a:ext cx="1762125" cy="43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5975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B1310-E6FD-C84C-9D03-52D570B343B2}"/>
              </a:ext>
            </a:extLst>
          </p:cNvPr>
          <p:cNvSpPr>
            <a:spLocks noGrp="1"/>
          </p:cNvSpPr>
          <p:nvPr>
            <p:ph type="title"/>
          </p:nvPr>
        </p:nvSpPr>
        <p:spPr>
          <a:xfrm>
            <a:off x="1" y="9780"/>
            <a:ext cx="12257532" cy="1039560"/>
          </a:xfrm>
        </p:spPr>
        <p:txBody>
          <a:bodyPr>
            <a:normAutofit/>
          </a:bodyPr>
          <a:lstStyle/>
          <a:p>
            <a:pPr algn="l"/>
            <a:r>
              <a:rPr lang="en-US" dirty="0"/>
              <a:t>	</a:t>
            </a:r>
            <a:r>
              <a:rPr lang="en-US" b="1" dirty="0"/>
              <a:t>Accreditation Statements</a:t>
            </a:r>
          </a:p>
        </p:txBody>
      </p:sp>
      <p:sp>
        <p:nvSpPr>
          <p:cNvPr id="3" name="Content Placeholder 2">
            <a:extLst>
              <a:ext uri="{FF2B5EF4-FFF2-40B4-BE49-F238E27FC236}">
                <a16:creationId xmlns:a16="http://schemas.microsoft.com/office/drawing/2014/main" id="{228A8034-F6FF-D047-82BD-1DD22833F7A6}"/>
              </a:ext>
            </a:extLst>
          </p:cNvPr>
          <p:cNvSpPr>
            <a:spLocks noGrp="1"/>
          </p:cNvSpPr>
          <p:nvPr>
            <p:ph sz="quarter" idx="13"/>
          </p:nvPr>
        </p:nvSpPr>
        <p:spPr>
          <a:xfrm>
            <a:off x="665922" y="1211283"/>
            <a:ext cx="11102008" cy="4999512"/>
          </a:xfrm>
        </p:spPr>
        <p:txBody>
          <a:bodyPr>
            <a:normAutofit fontScale="40000" lnSpcReduction="20000"/>
          </a:bodyPr>
          <a:lstStyle/>
          <a:p>
            <a:pPr>
              <a:spcAft>
                <a:spcPts val="0"/>
              </a:spcAft>
              <a:defRPr/>
            </a:pPr>
            <a:r>
              <a:rPr lang="en-US" sz="4000" u="sng" dirty="0">
                <a:solidFill>
                  <a:srgbClr val="0068A9"/>
                </a:solidFill>
              </a:rPr>
              <a:t>Continuing Medical Education</a:t>
            </a:r>
            <a:endParaRPr lang="en-US" sz="4000" dirty="0"/>
          </a:p>
          <a:p>
            <a:pPr>
              <a:spcAft>
                <a:spcPts val="0"/>
              </a:spcAft>
              <a:defRPr/>
            </a:pPr>
            <a:r>
              <a:rPr lang="en-US" sz="4000" dirty="0"/>
              <a:t>The AAFP has reviewed The Brain, Substance Use Disorders and Parenting: A Health Care Professional's Guide and deemed it acceptable for up to 1.50 Online Only, Live AAFP Elective credit. Term of Approval is from 05/26/2021 to 05/26/2021. Physicians should claim only the credit commensurate with the extent of their participation in the activity</a:t>
            </a:r>
            <a:r>
              <a:rPr lang="en-US" sz="4300" dirty="0"/>
              <a:t>.</a:t>
            </a:r>
          </a:p>
          <a:p>
            <a:pPr>
              <a:spcAft>
                <a:spcPts val="0"/>
              </a:spcAft>
              <a:defRPr/>
            </a:pPr>
            <a:endParaRPr lang="en-US" sz="4400" u="sng" dirty="0">
              <a:solidFill>
                <a:srgbClr val="0068A9"/>
              </a:solidFill>
            </a:endParaRPr>
          </a:p>
          <a:p>
            <a:pPr>
              <a:spcAft>
                <a:spcPts val="0"/>
              </a:spcAft>
              <a:defRPr/>
            </a:pPr>
            <a:endParaRPr lang="en-US" sz="4400" u="sng" dirty="0">
              <a:solidFill>
                <a:srgbClr val="0068A9"/>
              </a:solidFill>
            </a:endParaRPr>
          </a:p>
          <a:p>
            <a:pPr>
              <a:spcAft>
                <a:spcPts val="0"/>
              </a:spcAft>
              <a:defRPr/>
            </a:pPr>
            <a:r>
              <a:rPr lang="en-US" sz="4000" u="sng" dirty="0">
                <a:solidFill>
                  <a:srgbClr val="0068A9"/>
                </a:solidFill>
              </a:rPr>
              <a:t>Continuing Nursing Education</a:t>
            </a:r>
          </a:p>
          <a:p>
            <a:pPr>
              <a:spcAft>
                <a:spcPts val="0"/>
              </a:spcAft>
              <a:defRPr/>
            </a:pPr>
            <a:r>
              <a:rPr lang="en-US" sz="4000" dirty="0"/>
              <a:t>The University of Missouri-Kansas City School of Nursing and Health Studies is accredited as a provider of continuing nursing professional development by the American Nurses Credentialing Center’s Commission on Accreditation.</a:t>
            </a:r>
          </a:p>
          <a:p>
            <a:pPr>
              <a:defRPr/>
            </a:pPr>
            <a:r>
              <a:rPr lang="en-US" sz="4000" dirty="0"/>
              <a:t>This program offers up to 1.5</a:t>
            </a:r>
            <a:r>
              <a:rPr lang="en-US" sz="4000" dirty="0">
                <a:solidFill>
                  <a:srgbClr val="FF0000"/>
                </a:solidFill>
              </a:rPr>
              <a:t> </a:t>
            </a:r>
            <a:r>
              <a:rPr lang="en-US" sz="4000" dirty="0"/>
              <a:t>contact hour for nurses.</a:t>
            </a:r>
          </a:p>
          <a:p>
            <a:pPr>
              <a:defRPr/>
            </a:pPr>
            <a:endParaRPr lang="en-US" sz="4000" u="sng" dirty="0">
              <a:solidFill>
                <a:srgbClr val="0068A9"/>
              </a:solidFill>
            </a:endParaRPr>
          </a:p>
          <a:p>
            <a:r>
              <a:rPr lang="en-US" sz="4000" u="sng" dirty="0">
                <a:solidFill>
                  <a:srgbClr val="0068A9"/>
                </a:solidFill>
              </a:rPr>
              <a:t>Certified and Master Certified Heath Education Specialists (CHES &amp; MCHES)</a:t>
            </a:r>
          </a:p>
          <a:p>
            <a:r>
              <a:rPr lang="en-US" sz="4000" dirty="0"/>
              <a:t>Sponsored by the University of Missouri-Kansas City School of Nursing and Health Studies, a designated provider of continuing education contact hours (CECH) in health education by the National Commission for Health Education Credentialing, Inc. This live webinar is designated for Certified Health Education Specialists (CHES) and/or Master Certified Health Education Specialists (MCHES) to receive up to 1.5 total Category I continuing education contact hours.</a:t>
            </a:r>
          </a:p>
          <a:p>
            <a:pPr>
              <a:defRPr/>
            </a:pPr>
            <a:endParaRPr lang="en-US" sz="4400" u="sng" dirty="0">
              <a:solidFill>
                <a:srgbClr val="0068A9"/>
              </a:solidFill>
            </a:endParaRPr>
          </a:p>
        </p:txBody>
      </p:sp>
      <p:pic>
        <p:nvPicPr>
          <p:cNvPr id="1026" name="Picture 1">
            <a:extLst>
              <a:ext uri="{FF2B5EF4-FFF2-40B4-BE49-F238E27FC236}">
                <a16:creationId xmlns:a16="http://schemas.microsoft.com/office/drawing/2014/main" id="{D09CCC8E-B420-40AE-8B2B-10FD63FF1A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9760" y="6094559"/>
            <a:ext cx="1762125" cy="43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0864196"/>
      </p:ext>
    </p:extLst>
  </p:cSld>
  <p:clrMapOvr>
    <a:masterClrMapping/>
  </p:clrMapOvr>
</p:sld>
</file>

<file path=ppt/theme/theme1.xml><?xml version="1.0" encoding="utf-8"?>
<a:theme xmlns:a="http://schemas.openxmlformats.org/drawingml/2006/main" name="ATTC Master">
  <a:themeElements>
    <a:clrScheme name="Custom 9">
      <a:dk1>
        <a:sysClr val="windowText" lastClr="000000"/>
      </a:dk1>
      <a:lt1>
        <a:sysClr val="window" lastClr="FFFFFF"/>
      </a:lt1>
      <a:dk2>
        <a:srgbClr val="44546A"/>
      </a:dk2>
      <a:lt2>
        <a:srgbClr val="E7E6E6"/>
      </a:lt2>
      <a:accent1>
        <a:srgbClr val="5B9BD5"/>
      </a:accent1>
      <a:accent2>
        <a:srgbClr val="D83B01"/>
      </a:accent2>
      <a:accent3>
        <a:srgbClr val="A5A5A5"/>
      </a:accent3>
      <a:accent4>
        <a:srgbClr val="FFC000"/>
      </a:accent4>
      <a:accent5>
        <a:srgbClr val="4472C4"/>
      </a:accent5>
      <a:accent6>
        <a:srgbClr val="70AD47"/>
      </a:accent6>
      <a:hlink>
        <a:srgbClr val="034A90"/>
      </a:hlink>
      <a:folHlink>
        <a:srgbClr val="6F3B5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ssibility guide.potx" id="{709F6ED1-91B4-42EB-B205-04CA5CDF84DF}" vid="{41E99566-B948-45A3-A3EF-0F5CFCE3D073}"/>
    </a:ext>
  </a:extLst>
</a:theme>
</file>

<file path=ppt/theme/theme2.xml><?xml version="1.0" encoding="utf-8"?>
<a:theme xmlns:a="http://schemas.openxmlformats.org/drawingml/2006/main" name="8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MHA_ppt_012621">
  <a:themeElements>
    <a:clrScheme name="NEW MHA COLORS">
      <a:dk1>
        <a:sysClr val="windowText" lastClr="000000"/>
      </a:dk1>
      <a:lt1>
        <a:sysClr val="window" lastClr="FFFFFF"/>
      </a:lt1>
      <a:dk2>
        <a:srgbClr val="44546A"/>
      </a:dk2>
      <a:lt2>
        <a:srgbClr val="FFFFFF"/>
      </a:lt2>
      <a:accent1>
        <a:srgbClr val="007167"/>
      </a:accent1>
      <a:accent2>
        <a:srgbClr val="ED7624"/>
      </a:accent2>
      <a:accent3>
        <a:srgbClr val="AB1E2E"/>
      </a:accent3>
      <a:accent4>
        <a:srgbClr val="F4B233"/>
      </a:accent4>
      <a:accent5>
        <a:srgbClr val="007299"/>
      </a:accent5>
      <a:accent6>
        <a:srgbClr val="939393"/>
      </a:accent6>
      <a:hlink>
        <a:srgbClr val="A5A5A5"/>
      </a:hlink>
      <a:folHlink>
        <a:srgbClr val="000000"/>
      </a:folHlink>
    </a:clrScheme>
    <a:fontScheme name="MHA_Proposed_PPT">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6D31D16-7312-499E-9900-F64E68EFE454}" vid="{C9E7E2EC-4632-4C53-9A70-D1A4C8A0D010}"/>
    </a:ext>
  </a:extLst>
</a:theme>
</file>

<file path=ppt/theme/theme4.xml><?xml version="1.0" encoding="utf-8"?>
<a:theme xmlns:a="http://schemas.openxmlformats.org/drawingml/2006/main" name="ATTC Master">
  <a:themeElements>
    <a:clrScheme name="Custom 9">
      <a:dk1>
        <a:sysClr val="windowText" lastClr="000000"/>
      </a:dk1>
      <a:lt1>
        <a:sysClr val="window" lastClr="FFFFFF"/>
      </a:lt1>
      <a:dk2>
        <a:srgbClr val="44546A"/>
      </a:dk2>
      <a:lt2>
        <a:srgbClr val="E7E6E6"/>
      </a:lt2>
      <a:accent1>
        <a:srgbClr val="5B9BD5"/>
      </a:accent1>
      <a:accent2>
        <a:srgbClr val="D83B01"/>
      </a:accent2>
      <a:accent3>
        <a:srgbClr val="A5A5A5"/>
      </a:accent3>
      <a:accent4>
        <a:srgbClr val="FFC000"/>
      </a:accent4>
      <a:accent5>
        <a:srgbClr val="4472C4"/>
      </a:accent5>
      <a:accent6>
        <a:srgbClr val="70AD47"/>
      </a:accent6>
      <a:hlink>
        <a:srgbClr val="034A90"/>
      </a:hlink>
      <a:folHlink>
        <a:srgbClr val="6F3B5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ssibility guide.potx" id="{709F6ED1-91B4-42EB-B205-04CA5CDF84DF}" vid="{41E99566-B948-45A3-A3EF-0F5CFCE3D07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17810</TotalTime>
  <Words>4752</Words>
  <Application>Microsoft Office PowerPoint</Application>
  <PresentationFormat>Widescreen</PresentationFormat>
  <Paragraphs>410</Paragraphs>
  <Slides>58</Slides>
  <Notes>51</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58</vt:i4>
      </vt:variant>
    </vt:vector>
  </HeadingPairs>
  <TitlesOfParts>
    <vt:vector size="71" baseType="lpstr">
      <vt:lpstr>Arial</vt:lpstr>
      <vt:lpstr>Avenir Black</vt:lpstr>
      <vt:lpstr>Avenir Medium</vt:lpstr>
      <vt:lpstr>Calibri</vt:lpstr>
      <vt:lpstr>Open Sans</vt:lpstr>
      <vt:lpstr>Source Sans Pro</vt:lpstr>
      <vt:lpstr>Source Sans Pro SemiBold</vt:lpstr>
      <vt:lpstr>Sylfaen</vt:lpstr>
      <vt:lpstr>Wingdings</vt:lpstr>
      <vt:lpstr>ATTC Master</vt:lpstr>
      <vt:lpstr>8_Office Theme</vt:lpstr>
      <vt:lpstr>MHA_ppt_012621</vt:lpstr>
      <vt:lpstr>ATTC Master</vt:lpstr>
      <vt:lpstr>The Brain, Substance Use Disorders and Parenting: A Health Care Professional’s Guide</vt:lpstr>
      <vt:lpstr> This training is brought to you by: </vt:lpstr>
      <vt:lpstr>Mid-America Addiction Technology Transfer Center</vt:lpstr>
      <vt:lpstr>Mid-America ATTC </vt:lpstr>
      <vt:lpstr>Missouri Hospital Association</vt:lpstr>
      <vt:lpstr>Disclaimer and Funding Statement</vt:lpstr>
      <vt:lpstr> Disclosures</vt:lpstr>
      <vt:lpstr> Disclosures</vt:lpstr>
      <vt:lpstr> Accreditation Statements</vt:lpstr>
      <vt:lpstr>Other CEs</vt:lpstr>
      <vt:lpstr>Housekeeping Items</vt:lpstr>
      <vt:lpstr>Today’s Learning Objectives</vt:lpstr>
      <vt:lpstr>Terminology Related to Opioids</vt:lpstr>
      <vt:lpstr>Substance Use Disorder  Disease Progression</vt:lpstr>
      <vt:lpstr>Substance Use Status       Substance Use Care Continuum</vt:lpstr>
      <vt:lpstr> Continuum of Care</vt:lpstr>
      <vt:lpstr> Early Intervention</vt:lpstr>
      <vt:lpstr>Use &gt;  Misuse &gt; Substance Use Disorder</vt:lpstr>
      <vt:lpstr>According to the Surgeon General . . .</vt:lpstr>
      <vt:lpstr>   YES, IT’S IN YOUR HEAD!  The Neurobiology of Addiction  </vt:lpstr>
      <vt:lpstr>  According To ASAM Addiction Is: </vt:lpstr>
      <vt:lpstr> ADDICTION IS NOT: </vt:lpstr>
      <vt:lpstr>ADDICTION IS:</vt:lpstr>
      <vt:lpstr>Like Other Chronic Diseases, Addiction Often Involves Cycles of Recurrence and Remission</vt:lpstr>
      <vt:lpstr>    What is Addiction?    from  The Addiction Policy Forum</vt:lpstr>
      <vt:lpstr>  The Old Brain </vt:lpstr>
      <vt:lpstr>  The New Brain: Prefrontal Cortex  </vt:lpstr>
      <vt:lpstr>  OLD VS. NEW BRAIN </vt:lpstr>
      <vt:lpstr>  DOPAMINE </vt:lpstr>
      <vt:lpstr>Experience Dopamine?</vt:lpstr>
      <vt:lpstr>Dopamine from Natural Reward</vt:lpstr>
      <vt:lpstr>Dopamine from Cocaine</vt:lpstr>
      <vt:lpstr> Three Stages of the Addiction Cycle </vt:lpstr>
      <vt:lpstr> The Addiction Cycle</vt:lpstr>
      <vt:lpstr>Dr. Nora Volkow Explains the Science of Addiction </vt:lpstr>
      <vt:lpstr> BRAIN CHANGES   INHERENT TO ADDICTION</vt:lpstr>
      <vt:lpstr>How Adverse Childhood Experiences Increase Vulnerability for Substance Use Disorders</vt:lpstr>
      <vt:lpstr>Why Do Only Some People Become Addicted?</vt:lpstr>
      <vt:lpstr>ACE Questions</vt:lpstr>
      <vt:lpstr> ACEs Influence Via Biologic Impact on Neurodevelopment  </vt:lpstr>
      <vt:lpstr> ACE’s Increase Chronic Disease</vt:lpstr>
      <vt:lpstr>                  Relationships  </vt:lpstr>
      <vt:lpstr>Connectedness Is The Key</vt:lpstr>
      <vt:lpstr>  The Brain, Addiction  &amp; Parenting</vt:lpstr>
      <vt:lpstr> The Reward System &amp; Parenting</vt:lpstr>
      <vt:lpstr>The Stress Response System</vt:lpstr>
      <vt:lpstr>MORE ON STRESS . . . .</vt:lpstr>
      <vt:lpstr> Brain Pathways Overlap</vt:lpstr>
      <vt:lpstr>Early Recovery &amp;  Early Parenting</vt:lpstr>
      <vt:lpstr>Babies Of Mothers With SUDs</vt:lpstr>
      <vt:lpstr> Early Recovery &amp; Early Parenting</vt:lpstr>
      <vt:lpstr> Clinical Finding:</vt:lpstr>
      <vt:lpstr>   Post Acute Withdrawal Syndrome </vt:lpstr>
      <vt:lpstr>   Let’s Unpack All This Just a Bit  </vt:lpstr>
      <vt:lpstr> References</vt:lpstr>
      <vt:lpstr> References, cont.</vt:lpstr>
      <vt:lpstr> Continuing Education Credit – Please Note!</vt:lpstr>
      <vt:lpstr> GPRA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Brain, Substance Use Disorders and Parenting: A Health Care Professional’s Guide</dc:title>
  <dc:creator>Sharon Hesseltine</dc:creator>
  <cp:lastModifiedBy>Sherry, Bree</cp:lastModifiedBy>
  <cp:revision>78</cp:revision>
  <dcterms:created xsi:type="dcterms:W3CDTF">2021-04-03T17:59:40Z</dcterms:created>
  <dcterms:modified xsi:type="dcterms:W3CDTF">2021-05-26T15:09:02Z</dcterms:modified>
</cp:coreProperties>
</file>