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5" r:id="rId5"/>
    <p:sldId id="260" r:id="rId6"/>
    <p:sldId id="264" r:id="rId7"/>
    <p:sldId id="261" r:id="rId8"/>
    <p:sldId id="263"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74707" autoAdjust="0"/>
  </p:normalViewPr>
  <p:slideViewPr>
    <p:cSldViewPr snapToGrid="0">
      <p:cViewPr varScale="1">
        <p:scale>
          <a:sx n="73" d="100"/>
          <a:sy n="73"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28CAC4-A550-4949-AE97-3820B699593B}" type="datetimeFigureOut">
              <a:rPr lang="en-US" smtClean="0"/>
              <a:t>5/10/2021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A022E0-F074-4BD7-AB4C-19B5A5539F87}" type="slidenum">
              <a:rPr lang="en-US" smtClean="0"/>
              <a:t>‹#›</a:t>
            </a:fld>
            <a:endParaRPr lang="en-US"/>
          </a:p>
        </p:txBody>
      </p:sp>
    </p:spTree>
    <p:extLst>
      <p:ext uri="{BB962C8B-B14F-4D97-AF65-F5344CB8AC3E}">
        <p14:creationId xmlns:p14="http://schemas.microsoft.com/office/powerpoint/2010/main" val="4134128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ttcnetwork.org/centers/northeast-caribbean-attc/product/adolescent-development-substance-use-current-trend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attcnetwork.org/centers/national-american-indian-and-alaska-native-attc/product/understanding-suicide-part-2" TargetMode="External"/><Relationship Id="rId5" Type="http://schemas.openxmlformats.org/officeDocument/2006/relationships/hyperlink" Target="https://attcnetwork.org/centers/national-american-indian-and-alaska-native-attc/product/esas-adolescent-brain-maturation" TargetMode="External"/><Relationship Id="rId4" Type="http://schemas.openxmlformats.org/officeDocument/2006/relationships/hyperlink" Target="https://attcnetwork.org/centers/mountain-plains-attc/product/neurodiversity-among-youth"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ttcnetwork.org/centers/central-east-attc/product/clas-standards-behavioral-health-working-children-and-their"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attcnetwork.org/centers/central-east-attc/product/clas-standards-behavioral-health-working-youth-and-adolescent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ttcnetwork.org/centers/national-hispanic-and-latino-attc/product/understanding-latino-youth-recovery-issues-asset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attcnetwork.org/centers/northwest-attc/product/healing-canoe-community-pulling-together-life-skills-curriculum" TargetMode="External"/><Relationship Id="rId4" Type="http://schemas.openxmlformats.org/officeDocument/2006/relationships/hyperlink" Target="https://attcnetwork.org/centers/northwest-attc/product/qungasvik-tools-life-indigenous-intervention-prevent-alcohol-misuse"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attcnetwork.org/centers/new-england-attc/product/cognitive-behavioral-therapy-cbt-teen-substance-use"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attcnetwork.org/centers/great-lakes-attc/product/vaping-overview-and-catch-my-breath-program" TargetMode="External"/><Relationship Id="rId5" Type="http://schemas.openxmlformats.org/officeDocument/2006/relationships/hyperlink" Target="https://attcnetwork.org/centers/northwest-attc/product/van-wormer-and-leblang-addressing-youth-substance-abuse-juvenile" TargetMode="External"/><Relationship Id="rId4" Type="http://schemas.openxmlformats.org/officeDocument/2006/relationships/hyperlink" Target="https://attcnetwork.org/centers/northwest-attc/product/teens-r-us-and-sbirt-model-webinar"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022E0-F074-4BD7-AB4C-19B5A5539F87}" type="slidenum">
              <a:rPr lang="en-US" smtClean="0"/>
              <a:t>2</a:t>
            </a:fld>
            <a:endParaRPr lang="en-US"/>
          </a:p>
        </p:txBody>
      </p:sp>
    </p:spTree>
    <p:extLst>
      <p:ext uri="{BB962C8B-B14F-4D97-AF65-F5344CB8AC3E}">
        <p14:creationId xmlns:p14="http://schemas.microsoft.com/office/powerpoint/2010/main" val="2347307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The Impact of Substance Use on the Developing Adolescent Brain</a:t>
            </a:r>
            <a:r>
              <a:rPr lang="en-US" dirty="0">
                <a:latin typeface="Arial" panose="020B0604020202020204" pitchFamily="34" charset="0"/>
                <a:cs typeface="Arial" panose="020B0604020202020204" pitchFamily="34" charset="0"/>
              </a:rPr>
              <a:t> – This webinar discussed the neurobiology of the adolescent brain and why adolescents are developmentally vulnerable to substance use and, ultimately, addiction.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Who’s Doing What? The Epidemiology of Adolescent Substance Use</a:t>
            </a:r>
            <a:r>
              <a:rPr lang="en-US" dirty="0">
                <a:latin typeface="Arial" panose="020B0604020202020204" pitchFamily="34" charset="0"/>
                <a:cs typeface="Arial" panose="020B0604020202020204" pitchFamily="34" charset="0"/>
              </a:rPr>
              <a:t> – This webinar discussed trends in identification and treatment of adolescent substance use, implications of adolescent substance use, and how family and positive social supports serve as protective factors for adolescents.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Substance Use Interventions for Adolescents and TAY </a:t>
            </a:r>
            <a:r>
              <a:rPr lang="en-US" dirty="0">
                <a:latin typeface="Arial" panose="020B0604020202020204" pitchFamily="34" charset="0"/>
                <a:cs typeface="Arial" panose="020B0604020202020204" pitchFamily="34" charset="0"/>
              </a:rPr>
              <a:t>– This webinar discussed how to conduct the SBIRT Model with adolescents and TAY, key behavioral and medication treatment approaches for youth with SUDs, and the role of family and community support in caring for youth with SUDs.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Integrating Grief and Loss Conversations into the SBIRT Model </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This webinar explored the various definitions and components of grief and loss and how it can manifest in adolescents and young adults. Using the SBIRT model, participants learned to identify warning signs and screen for complicated grief in adolescents and young adults, conduct a brief intervention, and link them to appropriate resources for further treatment, including substance use and depression. The presenter also outlined protective and mitigating factors to help adolescents and young adults cope with grief and loss.</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cs typeface="Arial" panose="020B0604020202020204" pitchFamily="34" charset="0"/>
              </a:rPr>
              <a:t>Substance Use Disorders: Appreciating the Challenges of Minority Youth </a:t>
            </a:r>
            <a:r>
              <a:rPr lang="en-US" dirty="0">
                <a:latin typeface="Arial" panose="020B0604020202020204" pitchFamily="34" charset="0"/>
                <a:cs typeface="Arial" panose="020B0604020202020204" pitchFamily="34" charset="0"/>
              </a:rPr>
              <a:t>- </a:t>
            </a:r>
            <a:r>
              <a:rPr lang="en-US" sz="1200" kern="1200" dirty="0">
                <a:solidFill>
                  <a:schemeClr val="tx1"/>
                </a:solidFill>
                <a:effectLst/>
                <a:latin typeface="+mn-lt"/>
                <a:ea typeface="+mn-ea"/>
                <a:cs typeface="+mn-cs"/>
              </a:rPr>
              <a:t>This webinar discussed the epidemiology of substance use disorders and the impact on children and families with special focus on systemic racism as a factor affecting health outcomes for minority youth. Case studies illustrated health disparities and opportunities for enhancing outcomes in the prevention, intervention, and treatment of adolescents affected by substance use and SUDs.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9A022E0-F074-4BD7-AB4C-19B5A5539F87}" type="slidenum">
              <a:rPr lang="en-US" smtClean="0"/>
              <a:t>3</a:t>
            </a:fld>
            <a:endParaRPr lang="en-US"/>
          </a:p>
        </p:txBody>
      </p:sp>
    </p:spTree>
    <p:extLst>
      <p:ext uri="{BB962C8B-B14F-4D97-AF65-F5344CB8AC3E}">
        <p14:creationId xmlns:p14="http://schemas.microsoft.com/office/powerpoint/2010/main" val="60041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022E0-F074-4BD7-AB4C-19B5A5539F87}" type="slidenum">
              <a:rPr lang="en-US" smtClean="0"/>
              <a:t>4</a:t>
            </a:fld>
            <a:endParaRPr lang="en-US"/>
          </a:p>
        </p:txBody>
      </p:sp>
    </p:spTree>
    <p:extLst>
      <p:ext uri="{BB962C8B-B14F-4D97-AF65-F5344CB8AC3E}">
        <p14:creationId xmlns:p14="http://schemas.microsoft.com/office/powerpoint/2010/main" val="154094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b="1" kern="1200" dirty="0">
                <a:solidFill>
                  <a:schemeClr val="tx1"/>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Adolescent Development, Substance Use, Current Trends</a:t>
            </a:r>
            <a:r>
              <a:rPr lang="en-US" sz="1200" b="1" kern="1200" dirty="0">
                <a:solidFill>
                  <a:schemeClr val="tx1"/>
                </a:solidFill>
                <a:latin typeface="Arial" panose="020B0604020202020204" pitchFamily="34" charset="0"/>
                <a:ea typeface="+mn-ea"/>
                <a:cs typeface="Arial" panose="020B0604020202020204" pitchFamily="34" charset="0"/>
              </a:rPr>
              <a:t> </a:t>
            </a:r>
            <a:r>
              <a:rPr lang="en-US" sz="1050" dirty="0">
                <a:latin typeface="Arial" panose="020B0604020202020204" pitchFamily="34" charset="0"/>
                <a:cs typeface="Arial" panose="020B0604020202020204" pitchFamily="34" charset="0"/>
              </a:rPr>
              <a:t>(Northeast &amp; Caribbean ATTC) - </a:t>
            </a:r>
            <a:r>
              <a:rPr lang="en-US" sz="1050" b="0" i="0" kern="1200" dirty="0">
                <a:solidFill>
                  <a:schemeClr val="tx1"/>
                </a:solidFill>
                <a:effectLst/>
                <a:latin typeface="+mn-lt"/>
                <a:ea typeface="+mn-ea"/>
                <a:cs typeface="+mn-cs"/>
              </a:rPr>
              <a:t>The pandemic has brought up some unusual issues for adolescents in terms of social distancing for youth when peer interaction and support is part of the adolescent development process. </a:t>
            </a:r>
            <a:r>
              <a:rPr lang="en-US" sz="1050" dirty="0">
                <a:latin typeface="Arial" panose="020B0604020202020204" pitchFamily="34" charset="0"/>
                <a:cs typeface="Arial" panose="020B0604020202020204" pitchFamily="34" charset="0"/>
              </a:rPr>
              <a:t>T</a:t>
            </a:r>
            <a:r>
              <a:rPr lang="en-US" sz="1200" b="0" i="0" kern="1200" dirty="0">
                <a:solidFill>
                  <a:schemeClr val="tx1"/>
                </a:solidFill>
                <a:effectLst/>
                <a:latin typeface="+mn-lt"/>
                <a:ea typeface="+mn-ea"/>
                <a:cs typeface="+mn-cs"/>
              </a:rPr>
              <a:t>his 90-minute presentation reviews recent research on youth social, emotional and mental wellbeing, substance use and health-related vaping effects, cultural and social considerations of use, and evidence-based interventions.</a:t>
            </a:r>
            <a:endParaRPr lang="en-US" sz="1050" dirty="0">
              <a:latin typeface="Arial" panose="020B0604020202020204" pitchFamily="34" charset="0"/>
              <a:cs typeface="Arial" panose="020B0604020202020204" pitchFamily="34" charset="0"/>
            </a:endParaRPr>
          </a:p>
          <a:p>
            <a:pPr>
              <a:lnSpc>
                <a:spcPct val="110000"/>
              </a:lnSpc>
            </a:pPr>
            <a:endParaRPr lang="en-US"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US" b="1" u="sng"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Neurodiversity Among Youth</a:t>
            </a:r>
            <a:r>
              <a:rPr lang="en-US" b="1" dirty="0">
                <a:solidFill>
                  <a:schemeClr val="tx1"/>
                </a:solidFill>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(Mountain Plains ATTC) - </a:t>
            </a:r>
            <a:r>
              <a:rPr lang="en-US" sz="1200" b="0" i="0" kern="1200" dirty="0">
                <a:solidFill>
                  <a:schemeClr val="tx1"/>
                </a:solidFill>
                <a:effectLst/>
                <a:latin typeface="+mn-lt"/>
                <a:ea typeface="+mn-ea"/>
                <a:cs typeface="+mn-cs"/>
              </a:rPr>
              <a:t>The Mountain Plains ATTC collaborated with the National Association of State Head Injury Administrators (NASHIA) to sponsor a training series with the of goal increasing knowledge and skills regarding individuals with brain injuries and mental health and substance use disorders. Specifically, this series will highlight individuals with SUDs and a brain injury; youth with co-occurring disorders, and justice-involved individuals with brain injuries. Implications and recommendations for assessment and treatment are highlighted in each of the 75-minute sessions.</a:t>
            </a:r>
          </a:p>
          <a:p>
            <a:pPr>
              <a:lnSpc>
                <a:spcPct val="110000"/>
              </a:lnSpc>
            </a:pPr>
            <a:endParaRPr lang="en-US" u="sng" dirty="0">
              <a:solidFill>
                <a:srgbClr val="0563C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pPr>
              <a:lnSpc>
                <a:spcPct val="110000"/>
              </a:lnSpc>
            </a:pPr>
            <a:r>
              <a:rPr lang="en-US" b="1" u="sng"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Adolescent Brain Maturation and Health: Intersections on the Developmental Highway</a:t>
            </a:r>
            <a:r>
              <a:rPr lang="en-US"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(National American Indian and Alaska Native ATTC) – This webinar discussed how the maturation of the adolescent brain contributes to behaviors and informs our understanding of risk for SUDs and other behavioral disorders, as well as how service providers can leverage teen brain science when working with adolescents and their caregivers.</a:t>
            </a:r>
            <a:endParaRPr lang="en-US" dirty="0">
              <a:latin typeface="Arial" panose="020B0604020202020204" pitchFamily="34" charset="0"/>
              <a:cs typeface="Arial" panose="020B0604020202020204" pitchFamily="34" charset="0"/>
            </a:endParaRPr>
          </a:p>
          <a:p>
            <a:pPr>
              <a:lnSpc>
                <a:spcPct val="110000"/>
              </a:lnSpc>
            </a:pPr>
            <a:endParaRPr lang="en-US" u="sng"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b="1" u="none"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Understanding Suicide Part 2: Adolescents and the Changing Brain</a:t>
            </a:r>
            <a:r>
              <a:rPr lang="en-US" dirty="0">
                <a:latin typeface="Arial" panose="020B0604020202020204" pitchFamily="34" charset="0"/>
                <a:cs typeface="Arial" panose="020B0604020202020204" pitchFamily="34" charset="0"/>
              </a:rPr>
              <a:t> </a:t>
            </a:r>
            <a:r>
              <a:rPr lang="en-US" sz="1050" dirty="0">
                <a:latin typeface="Arial" panose="020B0604020202020204" pitchFamily="34" charset="0"/>
                <a:cs typeface="Arial" panose="020B0604020202020204" pitchFamily="34" charset="0"/>
              </a:rPr>
              <a:t>(National American Indian and Alaska Native ATTC) - </a:t>
            </a:r>
            <a:r>
              <a:rPr lang="en-US" sz="1200" dirty="0">
                <a:latin typeface="Arial" panose="020B0604020202020204" pitchFamily="34" charset="0"/>
                <a:cs typeface="Arial" panose="020B0604020202020204" pitchFamily="34" charset="0"/>
              </a:rPr>
              <a:t>This webinar discussed how the maturation of the adolescent brain contributes to behaviors and informs our understanding of risk for depression and suicide ideation, as well as how service providers can leverage teen brain science when working with adolescents and their caregivers.</a:t>
            </a:r>
            <a:endParaRPr lang="en-US" dirty="0">
              <a:latin typeface="Arial" panose="020B0604020202020204" pitchFamily="34" charset="0"/>
              <a:cs typeface="Arial" panose="020B0604020202020204" pitchFamily="34" charset="0"/>
            </a:endParaRPr>
          </a:p>
          <a:p>
            <a:pPr>
              <a:lnSpc>
                <a:spcPct val="110000"/>
              </a:lnSpc>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9A022E0-F074-4BD7-AB4C-19B5A5539F87}" type="slidenum">
              <a:rPr lang="en-US" smtClean="0"/>
              <a:t>5</a:t>
            </a:fld>
            <a:endParaRPr lang="en-US"/>
          </a:p>
        </p:txBody>
      </p:sp>
    </p:spTree>
    <p:extLst>
      <p:ext uri="{BB962C8B-B14F-4D97-AF65-F5344CB8AC3E}">
        <p14:creationId xmlns:p14="http://schemas.microsoft.com/office/powerpoint/2010/main" val="2139915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National CLAS Standards are intended to advance health equity, improve quality, and help eliminate health care disparities.</a:t>
            </a:r>
            <a:endParaRPr lang="en-US" sz="1200" u="sng"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endParaRPr lang="en-US" sz="1200" u="sng" dirty="0">
              <a:solidFill>
                <a:srgbClr val="0563C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r>
              <a:rPr lang="en-US" sz="1200" b="1" u="none"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CLAS Standards in Behavioral Health: Working with Children and Their Caregivers</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(Central East ATTC) - </a:t>
            </a:r>
            <a:r>
              <a:rPr lang="en-US" sz="1200" b="0" i="0" kern="1200" dirty="0">
                <a:solidFill>
                  <a:schemeClr val="tx1"/>
                </a:solidFill>
                <a:effectLst/>
                <a:latin typeface="+mn-lt"/>
                <a:ea typeface="+mn-ea"/>
                <a:cs typeface="+mn-cs"/>
              </a:rPr>
              <a:t>This webinar discusses the importance for healthcare organizations to provide culturally and linguistically appropriate services and promote a more inclusive definition of culture in order to better serve children and their caregivers.</a:t>
            </a:r>
          </a:p>
          <a:p>
            <a:endParaRPr lang="en-US" sz="1200" b="1" dirty="0">
              <a:solidFill>
                <a:schemeClr val="tx1"/>
              </a:solidFill>
              <a:latin typeface="Arial" panose="020B0604020202020204" pitchFamily="34" charset="0"/>
              <a:cs typeface="Arial" panose="020B0604020202020204" pitchFamily="34" charset="0"/>
            </a:endParaRPr>
          </a:p>
          <a:p>
            <a:r>
              <a:rPr lang="en-US" sz="1200" b="1" u="sng"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CLAS Standards in Behavioral Health: Working with Youth and Adolescents</a:t>
            </a:r>
            <a:r>
              <a:rPr lang="en-US" sz="1200" b="1" dirty="0">
                <a:solidFill>
                  <a:schemeClr val="tx1"/>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(Central East ATTC) - </a:t>
            </a:r>
            <a:r>
              <a:rPr lang="en-US" sz="1200" b="0" i="0" kern="1200" dirty="0">
                <a:solidFill>
                  <a:schemeClr val="tx1"/>
                </a:solidFill>
                <a:effectLst/>
                <a:latin typeface="+mn-lt"/>
                <a:ea typeface="+mn-ea"/>
                <a:cs typeface="+mn-cs"/>
              </a:rPr>
              <a:t>This webinar discusses how healthcare organizations need to ensure that awareness, adoption, and implementation of the National CLAS Standards are incorporated to have a more inclusive definition of culture in order to better serve adolescents.</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9A022E0-F074-4BD7-AB4C-19B5A5539F87}" type="slidenum">
              <a:rPr lang="en-US" smtClean="0"/>
              <a:t>6</a:t>
            </a:fld>
            <a:endParaRPr lang="en-US"/>
          </a:p>
        </p:txBody>
      </p:sp>
    </p:spTree>
    <p:extLst>
      <p:ext uri="{BB962C8B-B14F-4D97-AF65-F5344CB8AC3E}">
        <p14:creationId xmlns:p14="http://schemas.microsoft.com/office/powerpoint/2010/main" val="24238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Understanding Latino Youth Recovery: Issues, Assets, and Creating Resiliency</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(National Hispanic and Latino ATTC) - </a:t>
            </a:r>
            <a:r>
              <a:rPr lang="en-US" sz="1200" b="0" i="0" kern="1200" dirty="0">
                <a:solidFill>
                  <a:schemeClr val="tx1"/>
                </a:solidFill>
                <a:effectLst/>
                <a:latin typeface="+mn-lt"/>
                <a:ea typeface="+mn-ea"/>
                <a:cs typeface="+mn-cs"/>
              </a:rPr>
              <a:t>The body of work of peer support programs targeting youth is heavily focused on mental health models involving young adult peer mentors. The percentage of Latino-Hispanic youth lifetime use of illicit drugs has risen over the past several years. This webinar will explore the options of addressing these rising rates through peer support models targeting Latino-Hispanic youth and young adults.</a:t>
            </a:r>
          </a:p>
          <a:p>
            <a:endParaRPr lang="en-US" sz="1100" dirty="0">
              <a:latin typeface="Arial" panose="020B0604020202020204" pitchFamily="34" charset="0"/>
              <a:cs typeface="Arial" panose="020B0604020202020204" pitchFamily="34" charset="0"/>
            </a:endParaRPr>
          </a:p>
          <a:p>
            <a:r>
              <a:rPr lang="en-US" sz="1200" b="1" u="none" dirty="0" err="1">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Qungasvik</a:t>
            </a:r>
            <a:r>
              <a:rPr lang="en-US" sz="1200" b="1" u="none"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(Tools for Life): An Indigenous Intervention to Prevent Alcohol Misuse and Suicide among </a:t>
            </a:r>
            <a:r>
              <a:rPr lang="en-US" sz="1200" b="1" u="none" dirty="0" err="1">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Yup’ik</a:t>
            </a:r>
            <a:r>
              <a:rPr lang="en-US" sz="1200" b="1" u="none"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Alaska Native Youth</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(Northwest ATTC) - </a:t>
            </a:r>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Qungasvik</a:t>
            </a:r>
            <a:r>
              <a:rPr lang="en-US" sz="1200" b="0" i="0" kern="1200" dirty="0">
                <a:solidFill>
                  <a:schemeClr val="tx1"/>
                </a:solidFill>
                <a:effectLst/>
                <a:latin typeface="+mn-lt"/>
                <a:ea typeface="+mn-ea"/>
                <a:cs typeface="+mn-cs"/>
              </a:rPr>
              <a:t> (kung-</a:t>
            </a:r>
            <a:r>
              <a:rPr lang="en-US" sz="1200" b="0" i="0" kern="1200" dirty="0" err="1">
                <a:solidFill>
                  <a:schemeClr val="tx1"/>
                </a:solidFill>
                <a:effectLst/>
                <a:latin typeface="+mn-lt"/>
                <a:ea typeface="+mn-ea"/>
                <a:cs typeface="+mn-cs"/>
              </a:rPr>
              <a:t>az</a:t>
            </a:r>
            <a:r>
              <a:rPr lang="en-US" sz="1200" b="0" i="0" kern="1200" dirty="0">
                <a:solidFill>
                  <a:schemeClr val="tx1"/>
                </a:solidFill>
                <a:effectLst/>
                <a:latin typeface="+mn-lt"/>
                <a:ea typeface="+mn-ea"/>
                <a:cs typeface="+mn-cs"/>
              </a:rPr>
              <a:t>-</a:t>
            </a:r>
            <a:r>
              <a:rPr lang="en-US" sz="1200" b="0" i="0" kern="1200" dirty="0" err="1">
                <a:solidFill>
                  <a:schemeClr val="tx1"/>
                </a:solidFill>
                <a:effectLst/>
                <a:latin typeface="+mn-lt"/>
                <a:ea typeface="+mn-ea"/>
                <a:cs typeface="+mn-cs"/>
              </a:rPr>
              <a:t>vik</a:t>
            </a:r>
            <a:r>
              <a:rPr lang="en-US" sz="1200" b="0" i="0" kern="1200" dirty="0">
                <a:solidFill>
                  <a:schemeClr val="tx1"/>
                </a:solidFill>
                <a:effectLst/>
                <a:latin typeface="+mn-lt"/>
                <a:ea typeface="+mn-ea"/>
                <a:cs typeface="+mn-cs"/>
              </a:rPr>
              <a:t>) "Toolbox" is a multilevel strength-based intervention developed by </a:t>
            </a:r>
            <a:r>
              <a:rPr lang="en-US" sz="1200" b="0" i="0" kern="1200" dirty="0" err="1">
                <a:solidFill>
                  <a:schemeClr val="tx1"/>
                </a:solidFill>
                <a:effectLst/>
                <a:latin typeface="+mn-lt"/>
                <a:ea typeface="+mn-ea"/>
                <a:cs typeface="+mn-cs"/>
              </a:rPr>
              <a:t>Yup'ik</a:t>
            </a:r>
            <a:r>
              <a:rPr lang="en-US" sz="1200" b="0" i="0" kern="1200" dirty="0">
                <a:solidFill>
                  <a:schemeClr val="tx1"/>
                </a:solidFill>
                <a:effectLst/>
                <a:latin typeface="+mn-lt"/>
                <a:ea typeface="+mn-ea"/>
                <a:cs typeface="+mn-cs"/>
              </a:rPr>
              <a:t> Alaska Native communities to reduce and prevent alcohol use disorder (AUD) and suicide in youth and young adults at highest risk. During this webinar, Dr. Stacy Rasmus described the culturally-tailored intervention in five </a:t>
            </a:r>
            <a:r>
              <a:rPr lang="en-US" sz="1200" b="0" i="0" kern="1200" dirty="0" err="1">
                <a:solidFill>
                  <a:schemeClr val="tx1"/>
                </a:solidFill>
                <a:effectLst/>
                <a:latin typeface="+mn-lt"/>
                <a:ea typeface="+mn-ea"/>
                <a:cs typeface="+mn-cs"/>
              </a:rPr>
              <a:t>Yup’ik</a:t>
            </a:r>
            <a:r>
              <a:rPr lang="en-US" sz="1200" b="0" i="0" kern="1200" dirty="0">
                <a:solidFill>
                  <a:schemeClr val="tx1"/>
                </a:solidFill>
                <a:effectLst/>
                <a:latin typeface="+mn-lt"/>
                <a:ea typeface="+mn-ea"/>
                <a:cs typeface="+mn-cs"/>
              </a:rPr>
              <a:t> communities in southwest Alaska and presented evidence demonstrating how the model increases strengths and protections against AUD and suicide by promoting culturally meaningful "reasons for sobriety" and "reasons for life."</a:t>
            </a:r>
            <a:endParaRPr lang="en-US" sz="110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a:p>
            <a:r>
              <a:rPr lang="en-US" sz="1200" b="1" u="sng"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Healing of the Canoe: Community Pulling Together a Life Skills Curriculum Training for Native Youth</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(Northwest ATTC) - </a:t>
            </a:r>
            <a:r>
              <a:rPr lang="en-US" sz="1200" b="0" i="0" kern="1200" dirty="0">
                <a:solidFill>
                  <a:schemeClr val="tx1"/>
                </a:solidFill>
                <a:effectLst/>
                <a:latin typeface="+mn-lt"/>
                <a:ea typeface="+mn-ea"/>
                <a:cs typeface="+mn-cs"/>
              </a:rPr>
              <a:t>In this webinar, Dr. Dennis Donovan describes the Healing of the Canoe project, a collaborative between the Suquamish Tribe, the Port Gamble S’Klallam Tribe (PGST), and the University of Washington Alcohol and Drug Abuse Institute (ADAI) to plan, implement, and evaluate culturally grounded interventions to reduce health disparities and promote health with both Native American tribes.</a:t>
            </a:r>
            <a:endParaRPr lang="en-US" sz="1200" dirty="0"/>
          </a:p>
          <a:p>
            <a:endParaRPr lang="en-US" dirty="0"/>
          </a:p>
        </p:txBody>
      </p:sp>
      <p:sp>
        <p:nvSpPr>
          <p:cNvPr id="4" name="Slide Number Placeholder 3"/>
          <p:cNvSpPr>
            <a:spLocks noGrp="1"/>
          </p:cNvSpPr>
          <p:nvPr>
            <p:ph type="sldNum" sz="quarter" idx="5"/>
          </p:nvPr>
        </p:nvSpPr>
        <p:spPr/>
        <p:txBody>
          <a:bodyPr/>
          <a:lstStyle/>
          <a:p>
            <a:fld id="{79A022E0-F074-4BD7-AB4C-19B5A5539F87}" type="slidenum">
              <a:rPr lang="en-US" smtClean="0"/>
              <a:t>7</a:t>
            </a:fld>
            <a:endParaRPr lang="en-US"/>
          </a:p>
        </p:txBody>
      </p:sp>
    </p:spTree>
    <p:extLst>
      <p:ext uri="{BB962C8B-B14F-4D97-AF65-F5344CB8AC3E}">
        <p14:creationId xmlns:p14="http://schemas.microsoft.com/office/powerpoint/2010/main" val="41844843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solidFill>
                  <a:schemeClr val="tx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Cognitive Behavioral Therapy for Teen Substance Use</a:t>
            </a:r>
            <a:r>
              <a:rPr lang="en-US" sz="1200" b="1" dirty="0">
                <a:solidFill>
                  <a:schemeClr val="tx1"/>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(New England ATTC) - </a:t>
            </a:r>
            <a:r>
              <a:rPr lang="en-US" sz="1200" b="0" i="0" kern="1200" dirty="0">
                <a:solidFill>
                  <a:schemeClr val="tx1"/>
                </a:solidFill>
                <a:effectLst/>
                <a:latin typeface="+mn-lt"/>
                <a:ea typeface="+mn-ea"/>
                <a:cs typeface="+mn-cs"/>
              </a:rPr>
              <a:t>This set of training slides addresses fundamental principles of Cognitive Behavioral Therapy (CBT) for Teen Substance Use. It defines the CBT triangle, introduces several core skills, and provides concrete examples of how to apply the skills in clinical practice. </a:t>
            </a:r>
            <a:endParaRPr lang="en-US" sz="1200" dirty="0">
              <a:latin typeface="Arial" panose="020B0604020202020204" pitchFamily="34" charset="0"/>
              <a:cs typeface="Arial" panose="020B0604020202020204" pitchFamily="34" charset="0"/>
            </a:endParaRPr>
          </a:p>
          <a:p>
            <a:endParaRPr lang="en-US" sz="1200" u="sng"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en-US" sz="1200" b="1" u="sng" dirty="0">
                <a:solidFill>
                  <a:schemeClr val="tx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Teens R Us and the SBIRT Model</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(Northwest ATTC) - </a:t>
            </a:r>
            <a:r>
              <a:rPr lang="en-US" sz="1200" b="0" i="0" kern="1200" dirty="0">
                <a:solidFill>
                  <a:schemeClr val="tx1"/>
                </a:solidFill>
                <a:effectLst/>
                <a:latin typeface="+mn-lt"/>
                <a:ea typeface="+mn-ea"/>
                <a:cs typeface="+mn-cs"/>
              </a:rPr>
              <a:t>This webinar, presented by Ken C. Winters, PhD, provided an overview of the Screening, Brief Intervention and Referral to Treatment (SBIRT) model for use with adolescents who may be using substances. Dr. Winters also discussed techniques for maximizing the quality of a teen's self-report, provided an overview of the components of several recommended brief interventions, and provided links to evidence-based tools and resources.</a:t>
            </a:r>
          </a:p>
          <a:p>
            <a:br>
              <a:rPr lang="en-US" sz="1100" dirty="0"/>
            </a:br>
            <a:r>
              <a:rPr lang="en-US" sz="1200" b="1" u="none" dirty="0">
                <a:solidFill>
                  <a:schemeClr val="tx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Addressing Youth Substance Use in the Juvenile Justice System: Reconciling Treatment Court and Clinical Intervention Approaches</a:t>
            </a:r>
            <a:r>
              <a:rPr lang="en-US" sz="1200" b="1" u="none" dirty="0">
                <a:solidFill>
                  <a:schemeClr val="tx1"/>
                </a:solidFill>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(Northwest ATTC) - </a:t>
            </a:r>
            <a:r>
              <a:rPr lang="en-US" sz="1200" b="0" i="0" kern="1200" dirty="0">
                <a:solidFill>
                  <a:schemeClr val="tx1"/>
                </a:solidFill>
                <a:effectLst/>
                <a:latin typeface="+mn-lt"/>
                <a:ea typeface="+mn-ea"/>
                <a:cs typeface="+mn-cs"/>
              </a:rPr>
              <a:t>This webinar tackles the complex and high stakes issues of how to best manage youth substance abuse needs for youth who are court-involved.</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563C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solidFill>
                  <a:schemeClr val="tx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Vaping Overview and CATCH My Breath Program</a:t>
            </a:r>
            <a:r>
              <a:rPr lang="en-US" sz="1200" dirty="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(Great Lakes ATTC) - </a:t>
            </a:r>
            <a:r>
              <a:rPr lang="en-US" sz="1050" dirty="0">
                <a:latin typeface="Arial" panose="020B0604020202020204" pitchFamily="34" charset="0"/>
                <a:cs typeface="Arial" panose="020B0604020202020204" pitchFamily="34" charset="0"/>
              </a:rPr>
              <a:t>T</a:t>
            </a:r>
            <a:r>
              <a:rPr lang="en-US" sz="1100" dirty="0">
                <a:latin typeface="Arial" panose="020B0604020202020204" pitchFamily="34" charset="0"/>
                <a:cs typeface="Arial" panose="020B0604020202020204" pitchFamily="34" charset="0"/>
              </a:rPr>
              <a:t>his webinar outlines what E-cigarettes are, explores the youth vaping epidemic, and introduces “CATCH My Breath” as one possible solution. CATCH My Breath is a youth E-cigarette and Juul prevention program developed by the University of Texas Health Science Center. </a:t>
            </a:r>
          </a:p>
          <a:p>
            <a:endParaRPr lang="en-US" dirty="0"/>
          </a:p>
        </p:txBody>
      </p:sp>
      <p:sp>
        <p:nvSpPr>
          <p:cNvPr id="4" name="Slide Number Placeholder 3"/>
          <p:cNvSpPr>
            <a:spLocks noGrp="1"/>
          </p:cNvSpPr>
          <p:nvPr>
            <p:ph type="sldNum" sz="quarter" idx="5"/>
          </p:nvPr>
        </p:nvSpPr>
        <p:spPr/>
        <p:txBody>
          <a:bodyPr/>
          <a:lstStyle/>
          <a:p>
            <a:fld id="{79A022E0-F074-4BD7-AB4C-19B5A5539F87}" type="slidenum">
              <a:rPr lang="en-US" smtClean="0"/>
              <a:t>8</a:t>
            </a:fld>
            <a:endParaRPr lang="en-US"/>
          </a:p>
        </p:txBody>
      </p:sp>
    </p:spTree>
    <p:extLst>
      <p:ext uri="{BB962C8B-B14F-4D97-AF65-F5344CB8AC3E}">
        <p14:creationId xmlns:p14="http://schemas.microsoft.com/office/powerpoint/2010/main" val="4082533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 ATTC on social media and subscribe to the ATTC Messenger to stay up-to-date on upcoming programs and recently released products.</a:t>
            </a:r>
          </a:p>
        </p:txBody>
      </p:sp>
      <p:sp>
        <p:nvSpPr>
          <p:cNvPr id="4" name="Slide Number Placeholder 3"/>
          <p:cNvSpPr>
            <a:spLocks noGrp="1"/>
          </p:cNvSpPr>
          <p:nvPr>
            <p:ph type="sldNum" sz="quarter" idx="5"/>
          </p:nvPr>
        </p:nvSpPr>
        <p:spPr/>
        <p:txBody>
          <a:bodyPr/>
          <a:lstStyle/>
          <a:p>
            <a:fld id="{79A022E0-F074-4BD7-AB4C-19B5A5539F87}" type="slidenum">
              <a:rPr lang="en-US" smtClean="0"/>
              <a:t>9</a:t>
            </a:fld>
            <a:endParaRPr lang="en-US"/>
          </a:p>
        </p:txBody>
      </p:sp>
    </p:spTree>
    <p:extLst>
      <p:ext uri="{BB962C8B-B14F-4D97-AF65-F5344CB8AC3E}">
        <p14:creationId xmlns:p14="http://schemas.microsoft.com/office/powerpoint/2010/main" val="2242062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5C81A-7E34-4F87-BAAA-549026A25E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321FFB-02D1-4C42-9F63-39381CBB13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4B070F-ADE3-4935-8483-87197726AF33}"/>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5" name="Footer Placeholder 4">
            <a:extLst>
              <a:ext uri="{FF2B5EF4-FFF2-40B4-BE49-F238E27FC236}">
                <a16:creationId xmlns:a16="http://schemas.microsoft.com/office/drawing/2014/main" id="{D22402BB-5F53-41E7-9A3C-B336EF60D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1D938-2B3A-46E6-99C8-AE426DD21991}"/>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331063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4AD83-6673-403D-8710-8817417F58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E4C4B7-CF78-4667-8222-B514C7E8AB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A65B71-4407-4944-ADCF-C4EE2E45383D}"/>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5" name="Footer Placeholder 4">
            <a:extLst>
              <a:ext uri="{FF2B5EF4-FFF2-40B4-BE49-F238E27FC236}">
                <a16:creationId xmlns:a16="http://schemas.microsoft.com/office/drawing/2014/main" id="{11356479-A626-481E-9F7C-949599D71A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D5C27-D67F-444F-92DE-98233C2A7ED7}"/>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217690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2EA868-BF87-47D6-B9EB-63AADF47FA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6F6117-CF58-4DDE-95DA-8FAC11731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2E44C-8DCE-432B-8096-EB809CF7050A}"/>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5" name="Footer Placeholder 4">
            <a:extLst>
              <a:ext uri="{FF2B5EF4-FFF2-40B4-BE49-F238E27FC236}">
                <a16:creationId xmlns:a16="http://schemas.microsoft.com/office/drawing/2014/main" id="{8F2E188A-36BF-4F63-80BE-104792E332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5345A-7EF9-4BF2-8C63-07D6735F9705}"/>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3562192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E8908-43CE-40EB-8031-986353C540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102843-C53E-4A14-B441-B328D8AF8F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0C85F8-38C0-4D40-ACF6-A3B07D7B54B5}"/>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5" name="Footer Placeholder 4">
            <a:extLst>
              <a:ext uri="{FF2B5EF4-FFF2-40B4-BE49-F238E27FC236}">
                <a16:creationId xmlns:a16="http://schemas.microsoft.com/office/drawing/2014/main" id="{3D993B3F-D0B5-4C60-A7EB-609FED313B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3B2E5-3B41-459E-A15A-8D550E33CEE4}"/>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119893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74257-5091-4887-A707-1A7E1E0685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58C665-7CD2-4423-8EDE-8C66EF4E0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0ADD6D-7A12-421F-BF4A-B4262C664CCC}"/>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5" name="Footer Placeholder 4">
            <a:extLst>
              <a:ext uri="{FF2B5EF4-FFF2-40B4-BE49-F238E27FC236}">
                <a16:creationId xmlns:a16="http://schemas.microsoft.com/office/drawing/2014/main" id="{0B11A085-A2DD-45C7-A897-8FEBC3B93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E08A30-2F16-4F39-A158-E385AB2B35E6}"/>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4219413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CD574-E566-43C8-967B-02A24B4392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FBEC2C-A5F3-4352-B4C9-985DCD7BDB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1C4F85-C2D1-44B6-B5B4-6DCF3A4064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FB5E9F-2BD2-4DBC-891B-DC796119E230}"/>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6" name="Footer Placeholder 5">
            <a:extLst>
              <a:ext uri="{FF2B5EF4-FFF2-40B4-BE49-F238E27FC236}">
                <a16:creationId xmlns:a16="http://schemas.microsoft.com/office/drawing/2014/main" id="{9FCE0672-EB1E-4BBC-B66B-D7DEFA0AAA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0B3C2-AF3D-4813-A097-66FB2358E8B1}"/>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365989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33D1-6ADB-4DA3-933E-2BF84FE76B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6D7ED1-BF51-4E97-B4D1-721486FF19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57B29-E019-4D58-A29E-B0DBD69D64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1DEDA03-00D4-4303-964E-127656991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FDB715-84F3-43D2-978A-51E47CE69E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67D0D5-88EF-44EA-A300-001FE8D017BC}"/>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8" name="Footer Placeholder 7">
            <a:extLst>
              <a:ext uri="{FF2B5EF4-FFF2-40B4-BE49-F238E27FC236}">
                <a16:creationId xmlns:a16="http://schemas.microsoft.com/office/drawing/2014/main" id="{A683FB97-3C74-4B2E-BDB0-04AEA64588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B45682-18E4-492F-8B3D-EE0D29CDA140}"/>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2110840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A52D-CA57-41C6-B49A-A7CA4B6E98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38A686-861A-4FD9-8830-5F3F76A2B74A}"/>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4" name="Footer Placeholder 3">
            <a:extLst>
              <a:ext uri="{FF2B5EF4-FFF2-40B4-BE49-F238E27FC236}">
                <a16:creationId xmlns:a16="http://schemas.microsoft.com/office/drawing/2014/main" id="{566D1A5E-BF2B-4BA2-8423-8EE7CE971E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8FA1AB-F482-4EF9-98B1-310AF447AD1D}"/>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1914623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A825D-FED4-428F-8B1C-9949A413FB0F}"/>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3" name="Footer Placeholder 2">
            <a:extLst>
              <a:ext uri="{FF2B5EF4-FFF2-40B4-BE49-F238E27FC236}">
                <a16:creationId xmlns:a16="http://schemas.microsoft.com/office/drawing/2014/main" id="{E224091B-D94C-4FBB-BA77-1686087E60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FA685F-7118-4AEF-9FA5-3225AAEE5BEB}"/>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578091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AD017-A030-4AE2-B259-C5236635E1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3F52CA-248E-4B4C-92E1-8B4E4BC08F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A1B663-4961-4C1D-87E8-BB4F6A200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5B0794-3CBA-4978-952F-29099016F942}"/>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6" name="Footer Placeholder 5">
            <a:extLst>
              <a:ext uri="{FF2B5EF4-FFF2-40B4-BE49-F238E27FC236}">
                <a16:creationId xmlns:a16="http://schemas.microsoft.com/office/drawing/2014/main" id="{E21D837C-9296-4420-B566-8331953E6F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B3F7B-63EF-4BE1-A6AA-E38215BA7A5B}"/>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298300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D7252-DB93-4A44-A85B-D1DBBAF3B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593B9A-D41E-42A7-B34B-419BF2B4E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A1CAC0-28A1-46EF-A091-A185DB941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B2D309-4CBF-4C2F-8F43-DBB4DFA61FEC}"/>
              </a:ext>
            </a:extLst>
          </p:cNvPr>
          <p:cNvSpPr>
            <a:spLocks noGrp="1"/>
          </p:cNvSpPr>
          <p:nvPr>
            <p:ph type="dt" sz="half" idx="10"/>
          </p:nvPr>
        </p:nvSpPr>
        <p:spPr/>
        <p:txBody>
          <a:bodyPr/>
          <a:lstStyle/>
          <a:p>
            <a:fld id="{C453F714-26A2-4EEA-85C9-8CBB84E77F42}" type="datetimeFigureOut">
              <a:rPr lang="en-US" smtClean="0"/>
              <a:t>5/10/2021</a:t>
            </a:fld>
            <a:endParaRPr lang="en-US"/>
          </a:p>
        </p:txBody>
      </p:sp>
      <p:sp>
        <p:nvSpPr>
          <p:cNvPr id="6" name="Footer Placeholder 5">
            <a:extLst>
              <a:ext uri="{FF2B5EF4-FFF2-40B4-BE49-F238E27FC236}">
                <a16:creationId xmlns:a16="http://schemas.microsoft.com/office/drawing/2014/main" id="{A88F918F-E856-48C2-AFAF-C242F1905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CC281E-C1E1-4872-92BB-E9414785C3EF}"/>
              </a:ext>
            </a:extLst>
          </p:cNvPr>
          <p:cNvSpPr>
            <a:spLocks noGrp="1"/>
          </p:cNvSpPr>
          <p:nvPr>
            <p:ph type="sldNum" sz="quarter" idx="12"/>
          </p:nvPr>
        </p:nvSpPr>
        <p:spPr/>
        <p:txBody>
          <a:bodyPr/>
          <a:lstStyle/>
          <a:p>
            <a:fld id="{DB1EAC02-254D-46A4-B25C-17FB0A904E83}" type="slidenum">
              <a:rPr lang="en-US" smtClean="0"/>
              <a:t>‹#›</a:t>
            </a:fld>
            <a:endParaRPr lang="en-US"/>
          </a:p>
        </p:txBody>
      </p:sp>
    </p:spTree>
    <p:extLst>
      <p:ext uri="{BB962C8B-B14F-4D97-AF65-F5344CB8AC3E}">
        <p14:creationId xmlns:p14="http://schemas.microsoft.com/office/powerpoint/2010/main" val="371973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0C8017-EC23-4EF9-A662-ABD74E77F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2AF111-58E1-4CCD-B4A0-527D6452D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E4A47B-E78F-40F7-B683-1F44381ABF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3F714-26A2-4EEA-85C9-8CBB84E77F42}" type="datetimeFigureOut">
              <a:rPr lang="en-US" smtClean="0"/>
              <a:t>5/10/2021</a:t>
            </a:fld>
            <a:endParaRPr lang="en-US"/>
          </a:p>
        </p:txBody>
      </p:sp>
      <p:sp>
        <p:nvSpPr>
          <p:cNvPr id="5" name="Footer Placeholder 4">
            <a:extLst>
              <a:ext uri="{FF2B5EF4-FFF2-40B4-BE49-F238E27FC236}">
                <a16:creationId xmlns:a16="http://schemas.microsoft.com/office/drawing/2014/main" id="{0A7B5F33-3940-4A16-8C40-DEB71C5F32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3A92C5-2BDC-4352-B7EA-C04D6F1A9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1EAC02-254D-46A4-B25C-17FB0A904E83}" type="slidenum">
              <a:rPr lang="en-US" smtClean="0"/>
              <a:t>‹#›</a:t>
            </a:fld>
            <a:endParaRPr lang="en-US"/>
          </a:p>
        </p:txBody>
      </p:sp>
    </p:spTree>
    <p:extLst>
      <p:ext uri="{BB962C8B-B14F-4D97-AF65-F5344CB8AC3E}">
        <p14:creationId xmlns:p14="http://schemas.microsoft.com/office/powerpoint/2010/main" val="321781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attcnetwork.org/centers/global-attc/tay-webinar-seri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ttcnetwork.org/centers/global-attc/tay-webinar-serie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s://attcnetwork.org/centers/northeast-caribbean-attc/product/adolescent-development-substance-use-current-trends" TargetMode="External"/><Relationship Id="rId7"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attcnetwork.org/centers/national-american-indian-and-alaska-native-attc/product/understanding-suicide-part-2" TargetMode="External"/><Relationship Id="rId5" Type="http://schemas.openxmlformats.org/officeDocument/2006/relationships/hyperlink" Target="https://attcnetwork.org/centers/national-american-indian-and-alaska-native-attc/product/esas-adolescent-brain-maturation" TargetMode="External"/><Relationship Id="rId4" Type="http://schemas.openxmlformats.org/officeDocument/2006/relationships/hyperlink" Target="https://attcnetwork.org/centers/mountain-plains-attc/product/neurodiversity-among-youth"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attcnetwork.org/centers/central-east-attc/product/clas-standards-behavioral-health-working-youth-and-adolescents" TargetMode="External"/><Relationship Id="rId4" Type="http://schemas.openxmlformats.org/officeDocument/2006/relationships/hyperlink" Target="https://attcnetwork.org/centers/central-east-attc/product/clas-standards-behavioral-health-working-children-and-thei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ttcnetwork.org/centers/northwest-attc/product/healing-canoe-community-pulling-together-life-skills-curriculum" TargetMode="External"/><Relationship Id="rId5" Type="http://schemas.openxmlformats.org/officeDocument/2006/relationships/hyperlink" Target="https://attcnetwork.org/centers/northwest-attc/product/qungasvik-tools-life-indigenous-intervention-prevent-alcohol-misuse" TargetMode="External"/><Relationship Id="rId4" Type="http://schemas.openxmlformats.org/officeDocument/2006/relationships/hyperlink" Target="https://attcnetwork.org/centers/national-hispanic-and-latino-attc/product/understanding-latino-youth-recovery-issues-asse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ttcnetwork.org/centers/new-england-attc/product/cognitive-behavioral-therapy-cbt-teen-substance-use"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attcnetwork.org/centers/great-lakes-attc/product/vaping-overview-and-catch-my-breath-program" TargetMode="External"/><Relationship Id="rId5" Type="http://schemas.openxmlformats.org/officeDocument/2006/relationships/hyperlink" Target="https://attcnetwork.org/centers/northwest-attc/product/van-wormer-and-leblang-addressing-youth-substance-abuse-juvenile" TargetMode="External"/><Relationship Id="rId4" Type="http://schemas.openxmlformats.org/officeDocument/2006/relationships/hyperlink" Target="https://attcnetwork.org/centers/northwest-attc/product/teens-r-us-and-sbirt-model-webina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attcNetwork" TargetMode="External"/><Relationship Id="rId7"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twitter.com/ATTCnetwork"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49F5-71B1-40BA-B00B-CBC134481607}"/>
              </a:ext>
            </a:extLst>
          </p:cNvPr>
          <p:cNvSpPr>
            <a:spLocks noGrp="1"/>
          </p:cNvSpPr>
          <p:nvPr>
            <p:ph type="ctrTitle"/>
          </p:nvPr>
        </p:nvSpPr>
        <p:spPr>
          <a:xfrm>
            <a:off x="1524000" y="2235200"/>
            <a:ext cx="9144000" cy="2387600"/>
          </a:xfrm>
        </p:spPr>
        <p:txBody>
          <a:bodyPr>
            <a:normAutofit fontScale="90000"/>
          </a:bodyPr>
          <a:lstStyle/>
          <a:p>
            <a:r>
              <a:rPr lang="en-US" dirty="0">
                <a:latin typeface="Arial" panose="020B0604020202020204" pitchFamily="34" charset="0"/>
                <a:cs typeface="Arial" panose="020B0604020202020204" pitchFamily="34" charset="0"/>
              </a:rPr>
              <a:t>Training and Technical Assistance Focused on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Children and Youth</a:t>
            </a:r>
          </a:p>
        </p:txBody>
      </p:sp>
      <p:pic>
        <p:nvPicPr>
          <p:cNvPr id="4" name="Picture 3" descr="Addiction Technology Transfer Center Logo">
            <a:extLst>
              <a:ext uri="{FF2B5EF4-FFF2-40B4-BE49-F238E27FC236}">
                <a16:creationId xmlns:a16="http://schemas.microsoft.com/office/drawing/2014/main" id="{7051D67C-D0E8-44DD-A513-10DE8B7F8C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4501" y="312157"/>
            <a:ext cx="7309104" cy="1143000"/>
          </a:xfrm>
          <a:prstGeom prst="rect">
            <a:avLst/>
          </a:prstGeom>
        </p:spPr>
      </p:pic>
    </p:spTree>
    <p:extLst>
      <p:ext uri="{BB962C8B-B14F-4D97-AF65-F5344CB8AC3E}">
        <p14:creationId xmlns:p14="http://schemas.microsoft.com/office/powerpoint/2010/main" val="1427287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4" descr="A picture containing text, scoreboard&#10;&#10;Description automatically generated">
            <a:extLst>
              <a:ext uri="{FF2B5EF4-FFF2-40B4-BE49-F238E27FC236}">
                <a16:creationId xmlns:a16="http://schemas.microsoft.com/office/drawing/2014/main" id="{D7495F9D-1C90-43C7-BD51-F28DA044184F}"/>
              </a:ext>
            </a:extLst>
          </p:cNvPr>
          <p:cNvPicPr>
            <a:picLocks noChangeAspect="1"/>
          </p:cNvPicPr>
          <p:nvPr/>
        </p:nvPicPr>
        <p:blipFill rotWithShape="1">
          <a:blip r:embed="rId3">
            <a:extLst>
              <a:ext uri="{28A0092B-C50C-407E-A947-70E740481C1C}">
                <a14:useLocalDpi xmlns:a14="http://schemas.microsoft.com/office/drawing/2010/main" val="0"/>
              </a:ext>
            </a:extLst>
          </a:blip>
          <a:srcRect t="11053" b="18168"/>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7F5135A-C527-46EE-886C-248BE284241F}"/>
              </a:ext>
            </a:extLst>
          </p:cNvPr>
          <p:cNvSpPr>
            <a:spLocks noGrp="1"/>
          </p:cNvSpPr>
          <p:nvPr>
            <p:ph idx="1"/>
          </p:nvPr>
        </p:nvSpPr>
        <p:spPr>
          <a:xfrm>
            <a:off x="396578" y="3710613"/>
            <a:ext cx="11398844" cy="3105140"/>
          </a:xfrm>
        </p:spPr>
        <p:txBody>
          <a:bodyPr anchor="ctr">
            <a:normAutofit/>
          </a:bodyPr>
          <a:lstStyle/>
          <a:p>
            <a:pPr marL="0" indent="0">
              <a:buNone/>
            </a:pPr>
            <a:r>
              <a:rPr lang="en-US" sz="2200" dirty="0">
                <a:latin typeface="Arial" panose="020B0604020202020204" pitchFamily="34" charset="0"/>
                <a:cs typeface="Arial" panose="020B0604020202020204" pitchFamily="34" charset="0"/>
              </a:rPr>
              <a:t>The ATTC Network is partnering with NORC at the University of Chicago and the Association for Multidisciplinary Education and Research in Substance use and Addiction (AMERSA) to bring a </a:t>
            </a:r>
            <a:r>
              <a:rPr lang="en-US" sz="2200" dirty="0">
                <a:latin typeface="Arial" panose="020B0604020202020204" pitchFamily="34" charset="0"/>
                <a:cs typeface="Arial" panose="020B0604020202020204" pitchFamily="34" charset="0"/>
                <a:hlinkClick r:id="rId4"/>
              </a:rPr>
              <a:t>series of virtual events</a:t>
            </a:r>
            <a:r>
              <a:rPr lang="en-US" sz="2200" dirty="0">
                <a:latin typeface="Arial" panose="020B0604020202020204" pitchFamily="34" charset="0"/>
                <a:cs typeface="Arial" panose="020B0604020202020204" pitchFamily="34" charset="0"/>
              </a:rPr>
              <a:t> examining </a:t>
            </a:r>
            <a:r>
              <a:rPr lang="en-US" sz="2200" b="1" dirty="0">
                <a:latin typeface="Arial" panose="020B0604020202020204" pitchFamily="34" charset="0"/>
                <a:cs typeface="Arial" panose="020B0604020202020204" pitchFamily="34" charset="0"/>
              </a:rPr>
              <a:t>special topics for working with adolescents and transitional age youth that relate to substance use and mental health conditions</a:t>
            </a:r>
            <a:r>
              <a:rPr lang="en-US" sz="2200" dirty="0">
                <a:latin typeface="Arial" panose="020B0604020202020204" pitchFamily="34" charset="0"/>
                <a:cs typeface="Arial" panose="020B0604020202020204" pitchFamily="34" charset="0"/>
              </a:rPr>
              <a:t>. </a:t>
            </a:r>
          </a:p>
          <a:p>
            <a:pPr marL="0" indent="0">
              <a:buNone/>
            </a:pPr>
            <a:r>
              <a:rPr lang="en-US" sz="2200" dirty="0">
                <a:latin typeface="Arial" panose="020B0604020202020204" pitchFamily="34" charset="0"/>
                <a:cs typeface="Arial" panose="020B0604020202020204" pitchFamily="34" charset="0"/>
              </a:rPr>
              <a:t>The goal of this series is to provide evidence-based and cutting-edge information on substance use prevention and intervention to an interprofessional audience of behavioral health practitioners for working with adolescents and transitional age youth (age 18-25).</a:t>
            </a:r>
          </a:p>
        </p:txBody>
      </p:sp>
    </p:spTree>
    <p:extLst>
      <p:ext uri="{BB962C8B-B14F-4D97-AF65-F5344CB8AC3E}">
        <p14:creationId xmlns:p14="http://schemas.microsoft.com/office/powerpoint/2010/main" val="339203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6932-FF37-481B-AC05-C41A8D8103F6}"/>
              </a:ext>
            </a:extLst>
          </p:cNvPr>
          <p:cNvSpPr>
            <a:spLocks noGrp="1"/>
          </p:cNvSpPr>
          <p:nvPr>
            <p:ph type="title"/>
          </p:nvPr>
        </p:nvSpPr>
        <p:spPr>
          <a:xfrm>
            <a:off x="493143" y="1397301"/>
            <a:ext cx="10515600" cy="1325563"/>
          </a:xfrm>
        </p:spPr>
        <p:txBody>
          <a:bodyPr/>
          <a:lstStyle/>
          <a:p>
            <a:r>
              <a:rPr lang="en-US" dirty="0">
                <a:latin typeface="Arial" panose="020B0604020202020204" pitchFamily="34" charset="0"/>
                <a:cs typeface="Arial" panose="020B0604020202020204" pitchFamily="34" charset="0"/>
              </a:rPr>
              <a:t>Events To Date</a:t>
            </a:r>
          </a:p>
        </p:txBody>
      </p:sp>
      <p:sp>
        <p:nvSpPr>
          <p:cNvPr id="3" name="Content Placeholder 2">
            <a:extLst>
              <a:ext uri="{FF2B5EF4-FFF2-40B4-BE49-F238E27FC236}">
                <a16:creationId xmlns:a16="http://schemas.microsoft.com/office/drawing/2014/main" id="{0926BC7C-CE0F-43D6-B3CF-B02D0B73287F}"/>
              </a:ext>
            </a:extLst>
          </p:cNvPr>
          <p:cNvSpPr>
            <a:spLocks noGrp="1"/>
          </p:cNvSpPr>
          <p:nvPr>
            <p:ph idx="1"/>
          </p:nvPr>
        </p:nvSpPr>
        <p:spPr>
          <a:xfrm>
            <a:off x="838200" y="2621343"/>
            <a:ext cx="10515600" cy="3744314"/>
          </a:xfrm>
        </p:spPr>
        <p:txBody>
          <a:bodyPr>
            <a:normAutofit fontScale="85000" lnSpcReduction="10000"/>
          </a:bodyPr>
          <a:lstStyle/>
          <a:p>
            <a:r>
              <a:rPr lang="en-US" dirty="0">
                <a:latin typeface="Arial" panose="020B0604020202020204" pitchFamily="34" charset="0"/>
                <a:cs typeface="Arial" panose="020B0604020202020204" pitchFamily="34" charset="0"/>
              </a:rPr>
              <a:t>The Impact of Substance Use on the Developing Adolescent Brain</a:t>
            </a:r>
          </a:p>
          <a:p>
            <a:pPr lvl="1"/>
            <a:r>
              <a:rPr lang="en-US" dirty="0">
                <a:latin typeface="Arial" panose="020B0604020202020204" pitchFamily="34" charset="0"/>
                <a:cs typeface="Arial" panose="020B0604020202020204" pitchFamily="34" charset="0"/>
              </a:rPr>
              <a:t>October 27, 2020 / 1,739 attendees</a:t>
            </a:r>
          </a:p>
          <a:p>
            <a:r>
              <a:rPr lang="en-US" dirty="0">
                <a:latin typeface="Arial" panose="020B0604020202020204" pitchFamily="34" charset="0"/>
                <a:cs typeface="Arial" panose="020B0604020202020204" pitchFamily="34" charset="0"/>
              </a:rPr>
              <a:t>Who’s Doing What? The Epidemiology of Adolescent Substance Use</a:t>
            </a:r>
          </a:p>
          <a:p>
            <a:pPr lvl="1"/>
            <a:r>
              <a:rPr lang="en-US" dirty="0">
                <a:latin typeface="Arial" panose="020B0604020202020204" pitchFamily="34" charset="0"/>
                <a:cs typeface="Arial" panose="020B0604020202020204" pitchFamily="34" charset="0"/>
              </a:rPr>
              <a:t>November 17, 2020 / 952 attendees</a:t>
            </a:r>
          </a:p>
          <a:p>
            <a:r>
              <a:rPr lang="en-US" dirty="0">
                <a:latin typeface="Arial" panose="020B0604020202020204" pitchFamily="34" charset="0"/>
                <a:cs typeface="Arial" panose="020B0604020202020204" pitchFamily="34" charset="0"/>
              </a:rPr>
              <a:t>Substance Use Interventions for Adolescents and TAY</a:t>
            </a:r>
          </a:p>
          <a:p>
            <a:pPr lvl="1"/>
            <a:r>
              <a:rPr lang="en-US" dirty="0">
                <a:latin typeface="Arial" panose="020B0604020202020204" pitchFamily="34" charset="0"/>
                <a:cs typeface="Arial" panose="020B0604020202020204" pitchFamily="34" charset="0"/>
              </a:rPr>
              <a:t>December 15, 2020 / 956 attendees</a:t>
            </a:r>
          </a:p>
          <a:p>
            <a:r>
              <a:rPr lang="en-US" dirty="0">
                <a:latin typeface="Arial" panose="020B0604020202020204" pitchFamily="34" charset="0"/>
                <a:cs typeface="Arial" panose="020B0604020202020204" pitchFamily="34" charset="0"/>
              </a:rPr>
              <a:t>Integrating Grief and Loss Conversations into the SBIRT Model</a:t>
            </a:r>
          </a:p>
          <a:p>
            <a:pPr lvl="1"/>
            <a:r>
              <a:rPr lang="en-US" dirty="0">
                <a:latin typeface="Arial" panose="020B0604020202020204" pitchFamily="34" charset="0"/>
                <a:cs typeface="Arial" panose="020B0604020202020204" pitchFamily="34" charset="0"/>
              </a:rPr>
              <a:t>February 25, 2021 / 905 attendees </a:t>
            </a:r>
          </a:p>
          <a:p>
            <a:r>
              <a:rPr lang="en-US" dirty="0">
                <a:latin typeface="Arial" panose="020B0604020202020204" pitchFamily="34" charset="0"/>
                <a:cs typeface="Arial" panose="020B0604020202020204" pitchFamily="34" charset="0"/>
              </a:rPr>
              <a:t>Substance Use Disorders: Appreciating the Challenges of Minority Youth</a:t>
            </a:r>
          </a:p>
          <a:p>
            <a:pPr lvl="1"/>
            <a:r>
              <a:rPr lang="en-US" dirty="0">
                <a:latin typeface="Arial" panose="020B0604020202020204" pitchFamily="34" charset="0"/>
                <a:cs typeface="Arial" panose="020B0604020202020204" pitchFamily="34" charset="0"/>
              </a:rPr>
              <a:t>May 6, 2021 / 62 attendees</a:t>
            </a:r>
            <a:endParaRPr lang="en-US" dirty="0"/>
          </a:p>
        </p:txBody>
      </p:sp>
      <p:pic>
        <p:nvPicPr>
          <p:cNvPr id="4" name="Content Placeholder 4" descr="A picture containing text, scoreboard&#10;&#10;Description automatically generated">
            <a:extLst>
              <a:ext uri="{FF2B5EF4-FFF2-40B4-BE49-F238E27FC236}">
                <a16:creationId xmlns:a16="http://schemas.microsoft.com/office/drawing/2014/main" id="{9EB79411-5E1F-4E3A-8A26-7AD298D131E0}"/>
              </a:ext>
            </a:extLst>
          </p:cNvPr>
          <p:cNvPicPr>
            <a:picLocks noChangeAspect="1"/>
          </p:cNvPicPr>
          <p:nvPr/>
        </p:nvPicPr>
        <p:blipFill rotWithShape="1">
          <a:blip r:embed="rId3">
            <a:extLst>
              <a:ext uri="{28A0092B-C50C-407E-A947-70E740481C1C}">
                <a14:useLocalDpi xmlns:a14="http://schemas.microsoft.com/office/drawing/2010/main" val="0"/>
              </a:ext>
            </a:extLst>
          </a:blip>
          <a:srcRect t="10064" b="61963"/>
          <a:stretch/>
        </p:blipFill>
        <p:spPr>
          <a:xfrm>
            <a:off x="0" y="0"/>
            <a:ext cx="12192000" cy="146648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711437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36932-FF37-481B-AC05-C41A8D8103F6}"/>
              </a:ext>
            </a:extLst>
          </p:cNvPr>
          <p:cNvSpPr>
            <a:spLocks noGrp="1"/>
          </p:cNvSpPr>
          <p:nvPr>
            <p:ph type="title"/>
          </p:nvPr>
        </p:nvSpPr>
        <p:spPr>
          <a:xfrm>
            <a:off x="493143" y="1466489"/>
            <a:ext cx="10515600" cy="1093831"/>
          </a:xfrm>
        </p:spPr>
        <p:txBody>
          <a:bodyPr/>
          <a:lstStyle/>
          <a:p>
            <a:r>
              <a:rPr lang="en-US" dirty="0">
                <a:latin typeface="Arial" panose="020B0604020202020204" pitchFamily="34" charset="0"/>
                <a:cs typeface="Arial" panose="020B0604020202020204" pitchFamily="34" charset="0"/>
              </a:rPr>
              <a:t>Upcoming Events</a:t>
            </a:r>
          </a:p>
        </p:txBody>
      </p:sp>
      <p:sp>
        <p:nvSpPr>
          <p:cNvPr id="3" name="Content Placeholder 2">
            <a:extLst>
              <a:ext uri="{FF2B5EF4-FFF2-40B4-BE49-F238E27FC236}">
                <a16:creationId xmlns:a16="http://schemas.microsoft.com/office/drawing/2014/main" id="{0926BC7C-CE0F-43D6-B3CF-B02D0B73287F}"/>
              </a:ext>
            </a:extLst>
          </p:cNvPr>
          <p:cNvSpPr>
            <a:spLocks noGrp="1"/>
          </p:cNvSpPr>
          <p:nvPr>
            <p:ph idx="1"/>
          </p:nvPr>
        </p:nvSpPr>
        <p:spPr>
          <a:xfrm>
            <a:off x="733697" y="2560320"/>
            <a:ext cx="10515600" cy="3931920"/>
          </a:xfrm>
        </p:spPr>
        <p:txBody>
          <a:bodyPr>
            <a:normAutofit lnSpcReduction="10000"/>
          </a:bodyPr>
          <a:lstStyle/>
          <a:p>
            <a:pPr>
              <a:lnSpc>
                <a:spcPct val="100000"/>
              </a:lnSpc>
              <a:spcBef>
                <a:spcPts val="1200"/>
              </a:spcBef>
            </a:pPr>
            <a:r>
              <a:rPr lang="en-US" dirty="0">
                <a:latin typeface="Arial" panose="020B0604020202020204" pitchFamily="34" charset="0"/>
                <a:cs typeface="Arial" panose="020B0604020202020204" pitchFamily="34" charset="0"/>
              </a:rPr>
              <a:t>Substance Use in Adolescents and Transitional Age Youth: Justice Involvement and Homelessness</a:t>
            </a:r>
          </a:p>
          <a:p>
            <a:pPr>
              <a:lnSpc>
                <a:spcPct val="100000"/>
              </a:lnSpc>
              <a:spcBef>
                <a:spcPts val="1200"/>
              </a:spcBef>
            </a:pPr>
            <a:r>
              <a:rPr lang="en-US" dirty="0">
                <a:latin typeface="Arial" panose="020B0604020202020204" pitchFamily="34" charset="0"/>
                <a:cs typeface="Arial" panose="020B0604020202020204" pitchFamily="34" charset="0"/>
              </a:rPr>
              <a:t>Digital Mental Health and Addiction Interventions for Adolescents, Young Adults, and Families</a:t>
            </a:r>
          </a:p>
          <a:p>
            <a:pPr>
              <a:lnSpc>
                <a:spcPct val="100000"/>
              </a:lnSpc>
              <a:spcBef>
                <a:spcPts val="1200"/>
              </a:spcBef>
            </a:pPr>
            <a:r>
              <a:rPr lang="en-US" dirty="0">
                <a:latin typeface="Arial" panose="020B0604020202020204" pitchFamily="34" charset="0"/>
                <a:cs typeface="Arial" panose="020B0604020202020204" pitchFamily="34" charset="0"/>
              </a:rPr>
              <a:t>Who? What? Why? Clinical Sites for TAY Addiction Treatment</a:t>
            </a:r>
          </a:p>
          <a:p>
            <a:pPr>
              <a:lnSpc>
                <a:spcPct val="100000"/>
              </a:lnSpc>
              <a:spcBef>
                <a:spcPts val="1200"/>
              </a:spcBef>
            </a:pPr>
            <a:endParaRPr lang="en-US" dirty="0">
              <a:latin typeface="Arial" panose="020B0604020202020204" pitchFamily="34" charset="0"/>
              <a:cs typeface="Arial" panose="020B0604020202020204" pitchFamily="34" charset="0"/>
            </a:endParaRPr>
          </a:p>
          <a:p>
            <a:pPr marL="0" indent="0">
              <a:lnSpc>
                <a:spcPct val="100000"/>
              </a:lnSpc>
              <a:spcBef>
                <a:spcPts val="1200"/>
              </a:spcBef>
              <a:buNone/>
            </a:pPr>
            <a:r>
              <a:rPr lang="en-US" dirty="0">
                <a:latin typeface="Arial" panose="020B0604020202020204" pitchFamily="34" charset="0"/>
                <a:cs typeface="Arial" panose="020B0604020202020204" pitchFamily="34" charset="0"/>
              </a:rPr>
              <a:t>Dates and more information coming soon! </a:t>
            </a:r>
            <a:r>
              <a:rPr lang="en-US" dirty="0">
                <a:latin typeface="Arial" panose="020B0604020202020204" pitchFamily="34" charset="0"/>
                <a:cs typeface="Arial" panose="020B0604020202020204" pitchFamily="34" charset="0"/>
                <a:hlinkClick r:id="rId3"/>
              </a:rPr>
              <a:t>https://attcnetwork.org/centers/global-attc/tay-webinar-series</a:t>
            </a:r>
            <a:endParaRPr lang="en-US" dirty="0">
              <a:latin typeface="Arial" panose="020B0604020202020204" pitchFamily="34" charset="0"/>
              <a:cs typeface="Arial" panose="020B0604020202020204" pitchFamily="34" charset="0"/>
            </a:endParaRPr>
          </a:p>
          <a:p>
            <a:pPr marL="0" indent="0">
              <a:lnSpc>
                <a:spcPct val="100000"/>
              </a:lnSpc>
              <a:spcBef>
                <a:spcPts val="1200"/>
              </a:spcBef>
              <a:buNone/>
            </a:pPr>
            <a:endParaRPr lang="en-US" dirty="0"/>
          </a:p>
        </p:txBody>
      </p:sp>
      <p:pic>
        <p:nvPicPr>
          <p:cNvPr id="4" name="Content Placeholder 4" descr="A picture containing text, scoreboard&#10;&#10;Description automatically generated">
            <a:extLst>
              <a:ext uri="{FF2B5EF4-FFF2-40B4-BE49-F238E27FC236}">
                <a16:creationId xmlns:a16="http://schemas.microsoft.com/office/drawing/2014/main" id="{66319CA0-01D4-4640-8ECB-8723165858B6}"/>
              </a:ext>
            </a:extLst>
          </p:cNvPr>
          <p:cNvPicPr>
            <a:picLocks noChangeAspect="1"/>
          </p:cNvPicPr>
          <p:nvPr/>
        </p:nvPicPr>
        <p:blipFill rotWithShape="1">
          <a:blip r:embed="rId4">
            <a:extLst>
              <a:ext uri="{28A0092B-C50C-407E-A947-70E740481C1C}">
                <a14:useLocalDpi xmlns:a14="http://schemas.microsoft.com/office/drawing/2010/main" val="0"/>
              </a:ext>
            </a:extLst>
          </a:blip>
          <a:srcRect t="10064" b="61963"/>
          <a:stretch/>
        </p:blipFill>
        <p:spPr>
          <a:xfrm>
            <a:off x="0" y="0"/>
            <a:ext cx="12192000" cy="146648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108132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576-AADB-48FD-9C49-032A888E6877}"/>
              </a:ext>
            </a:extLst>
          </p:cNvPr>
          <p:cNvSpPr>
            <a:spLocks noGrp="1"/>
          </p:cNvSpPr>
          <p:nvPr>
            <p:ph type="title"/>
          </p:nvPr>
        </p:nvSpPr>
        <p:spPr>
          <a:xfrm>
            <a:off x="401704" y="156754"/>
            <a:ext cx="10515600" cy="1325563"/>
          </a:xfrm>
        </p:spPr>
        <p:txBody>
          <a:bodyPr/>
          <a:lstStyle/>
          <a:p>
            <a:r>
              <a:rPr lang="en-US" dirty="0">
                <a:latin typeface="Arial" panose="020B0604020202020204" pitchFamily="34" charset="0"/>
                <a:cs typeface="Arial" panose="020B0604020202020204" pitchFamily="34" charset="0"/>
              </a:rPr>
              <a:t>Adolescent Brain Development</a:t>
            </a:r>
          </a:p>
        </p:txBody>
      </p:sp>
      <p:sp>
        <p:nvSpPr>
          <p:cNvPr id="3" name="Content Placeholder 2">
            <a:extLst>
              <a:ext uri="{FF2B5EF4-FFF2-40B4-BE49-F238E27FC236}">
                <a16:creationId xmlns:a16="http://schemas.microsoft.com/office/drawing/2014/main" id="{07870BFB-A9F2-40C4-A462-D8E33BC7509F}"/>
              </a:ext>
            </a:extLst>
          </p:cNvPr>
          <p:cNvSpPr>
            <a:spLocks noGrp="1"/>
          </p:cNvSpPr>
          <p:nvPr>
            <p:ph idx="1"/>
          </p:nvPr>
        </p:nvSpPr>
        <p:spPr>
          <a:xfrm>
            <a:off x="607545" y="1482317"/>
            <a:ext cx="6342302" cy="4905703"/>
          </a:xfrm>
        </p:spPr>
        <p:txBody>
          <a:bodyPr>
            <a:normAutofit fontScale="92500" lnSpcReduction="10000"/>
          </a:bodyPr>
          <a:lstStyle/>
          <a:p>
            <a:pPr>
              <a:lnSpc>
                <a:spcPct val="110000"/>
              </a:lnSpc>
            </a:pPr>
            <a:r>
              <a:rPr lang="en-US" u="sng" dirty="0">
                <a:latin typeface="Arial" panose="020B0604020202020204" pitchFamily="34" charset="0"/>
                <a:cs typeface="Arial" panose="020B0604020202020204" pitchFamily="34" charset="0"/>
                <a:hlinkClick r:id="rId3"/>
              </a:rPr>
              <a:t>Adolescent Development, Substance Use, Current Trends</a:t>
            </a: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(Northeast &amp; Caribbean ATTC)</a:t>
            </a:r>
          </a:p>
          <a:p>
            <a:pPr>
              <a:lnSpc>
                <a:spcPct val="110000"/>
              </a:lnSpc>
            </a:pPr>
            <a:r>
              <a:rPr lang="en-US" u="sng" dirty="0">
                <a:latin typeface="Arial" panose="020B0604020202020204" pitchFamily="34" charset="0"/>
                <a:cs typeface="Arial" panose="020B0604020202020204" pitchFamily="34" charset="0"/>
                <a:hlinkClick r:id="rId4"/>
              </a:rPr>
              <a:t>Neurodiversity Among Youth</a:t>
            </a: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(Mountain Plains ATTC)</a:t>
            </a:r>
          </a:p>
          <a:p>
            <a:pPr>
              <a:lnSpc>
                <a:spcPct val="110000"/>
              </a:lnSpc>
            </a:pPr>
            <a:r>
              <a:rPr lang="en-US" u="sng" dirty="0">
                <a:latin typeface="Arial" panose="020B0604020202020204" pitchFamily="34" charset="0"/>
                <a:cs typeface="Arial" panose="020B0604020202020204" pitchFamily="34" charset="0"/>
                <a:hlinkClick r:id="rId5"/>
              </a:rPr>
              <a:t>Adolescent Brain Maturation and Health: Intersections on the Developmental Highway</a:t>
            </a: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(National American Indian and Alaska Native ATTC)</a:t>
            </a:r>
            <a:endParaRPr lang="en-US" dirty="0">
              <a:latin typeface="Arial" panose="020B0604020202020204" pitchFamily="34" charset="0"/>
              <a:cs typeface="Arial" panose="020B0604020202020204" pitchFamily="34" charset="0"/>
            </a:endParaRPr>
          </a:p>
          <a:p>
            <a:pPr>
              <a:lnSpc>
                <a:spcPct val="110000"/>
              </a:lnSpc>
            </a:pPr>
            <a:r>
              <a:rPr lang="en-US" u="sng" dirty="0">
                <a:latin typeface="Arial" panose="020B0604020202020204" pitchFamily="34" charset="0"/>
                <a:cs typeface="Arial" panose="020B0604020202020204" pitchFamily="34" charset="0"/>
                <a:hlinkClick r:id="rId6"/>
              </a:rPr>
              <a:t>Understanding Suicide Part 2: Adolescents and the Changing Brain</a:t>
            </a: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(National American Indian and Alaska Native ATTC)</a:t>
            </a:r>
            <a:endParaRPr lang="en-US"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A901F04-5993-41BA-AD4C-227FBEEEE9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55688" y="2204034"/>
            <a:ext cx="4537046" cy="3024697"/>
          </a:xfrm>
          <a:prstGeom prst="rect">
            <a:avLst/>
          </a:prstGeom>
        </p:spPr>
      </p:pic>
    </p:spTree>
    <p:extLst>
      <p:ext uri="{BB962C8B-B14F-4D97-AF65-F5344CB8AC3E}">
        <p14:creationId xmlns:p14="http://schemas.microsoft.com/office/powerpoint/2010/main" val="173504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B374F21-A3C8-4173-ABE5-3FBB360B529E}"/>
              </a:ext>
            </a:extLst>
          </p:cNvPr>
          <p:cNvPicPr>
            <a:picLocks noChangeAspect="1"/>
          </p:cNvPicPr>
          <p:nvPr/>
        </p:nvPicPr>
        <p:blipFill rotWithShape="1">
          <a:blip r:embed="rId3">
            <a:extLst>
              <a:ext uri="{28A0092B-C50C-407E-A947-70E740481C1C}">
                <a14:useLocalDpi xmlns:a14="http://schemas.microsoft.com/office/drawing/2010/main" val="0"/>
              </a:ext>
            </a:extLst>
          </a:blip>
          <a:srcRect r="5882" b="-1"/>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D694CE4-FCEB-4B20-8341-BFAFAD8F97E2}"/>
              </a:ext>
            </a:extLst>
          </p:cNvPr>
          <p:cNvSpPr>
            <a:spLocks noGrp="1"/>
          </p:cNvSpPr>
          <p:nvPr>
            <p:ph type="title"/>
          </p:nvPr>
        </p:nvSpPr>
        <p:spPr>
          <a:xfrm>
            <a:off x="7009336" y="182563"/>
            <a:ext cx="4866735" cy="2069076"/>
          </a:xfrm>
        </p:spPr>
        <p:txBody>
          <a:bodyPr>
            <a:normAutofit/>
          </a:bodyPr>
          <a:lstStyle/>
          <a:p>
            <a:r>
              <a:rPr lang="en-US" sz="4000" dirty="0">
                <a:latin typeface="Arial" panose="020B0604020202020204" pitchFamily="34" charset="0"/>
                <a:cs typeface="Arial" panose="020B0604020202020204" pitchFamily="34" charset="0"/>
              </a:rPr>
              <a:t>CLAS Standards and Children/Youth</a:t>
            </a:r>
          </a:p>
        </p:txBody>
      </p:sp>
      <p:sp>
        <p:nvSpPr>
          <p:cNvPr id="3" name="Content Placeholder 2">
            <a:extLst>
              <a:ext uri="{FF2B5EF4-FFF2-40B4-BE49-F238E27FC236}">
                <a16:creationId xmlns:a16="http://schemas.microsoft.com/office/drawing/2014/main" id="{9A515925-0EB1-489A-914A-DBC18E4B34FA}"/>
              </a:ext>
            </a:extLst>
          </p:cNvPr>
          <p:cNvSpPr>
            <a:spLocks noGrp="1"/>
          </p:cNvSpPr>
          <p:nvPr>
            <p:ph idx="1"/>
          </p:nvPr>
        </p:nvSpPr>
        <p:spPr>
          <a:xfrm>
            <a:off x="7009336" y="2400182"/>
            <a:ext cx="4866735" cy="4086881"/>
          </a:xfrm>
        </p:spPr>
        <p:txBody>
          <a:bodyPr>
            <a:normAutofit/>
          </a:bodyPr>
          <a:lstStyle/>
          <a:p>
            <a:r>
              <a:rPr lang="en-US" sz="2400" u="sng" dirty="0">
                <a:latin typeface="Arial" panose="020B0604020202020204" pitchFamily="34" charset="0"/>
                <a:cs typeface="Arial" panose="020B0604020202020204" pitchFamily="34" charset="0"/>
                <a:hlinkClick r:id="rId4"/>
              </a:rPr>
              <a:t>CLAS Standards in Behavioral Health: Working with Children and Their Caregivers</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(Central East ATTC)</a:t>
            </a:r>
            <a:endParaRPr lang="en-US" sz="2400" dirty="0">
              <a:latin typeface="Arial" panose="020B0604020202020204" pitchFamily="34" charset="0"/>
              <a:cs typeface="Arial" panose="020B0604020202020204" pitchFamily="34" charset="0"/>
            </a:endParaRPr>
          </a:p>
          <a:p>
            <a:r>
              <a:rPr lang="en-US" sz="2400" u="sng" dirty="0">
                <a:latin typeface="Arial" panose="020B0604020202020204" pitchFamily="34" charset="0"/>
                <a:cs typeface="Arial" panose="020B0604020202020204" pitchFamily="34" charset="0"/>
                <a:hlinkClick r:id="rId5"/>
              </a:rPr>
              <a:t>CLAS Standards in Behavioral Health: Working with Youth and Adolescents</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(Central East ATTC)</a:t>
            </a:r>
            <a:endParaRPr lang="en-US" sz="2400" dirty="0">
              <a:latin typeface="Arial" panose="020B0604020202020204" pitchFamily="34" charset="0"/>
              <a:cs typeface="Arial" panose="020B0604020202020204" pitchFamily="34" charset="0"/>
            </a:endParaRPr>
          </a:p>
          <a:p>
            <a:endParaRPr lang="en-US" sz="2000" dirty="0"/>
          </a:p>
        </p:txBody>
      </p:sp>
    </p:spTree>
    <p:extLst>
      <p:ext uri="{BB962C8B-B14F-4D97-AF65-F5344CB8AC3E}">
        <p14:creationId xmlns:p14="http://schemas.microsoft.com/office/powerpoint/2010/main" val="2660031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F522C-13EB-46A4-8FB8-657E4BA63613}"/>
              </a:ext>
            </a:extLst>
          </p:cNvPr>
          <p:cNvSpPr>
            <a:spLocks noGrp="1"/>
          </p:cNvSpPr>
          <p:nvPr>
            <p:ph type="title"/>
          </p:nvPr>
        </p:nvSpPr>
        <p:spPr>
          <a:xfrm>
            <a:off x="481013" y="3752849"/>
            <a:ext cx="3290887" cy="2452687"/>
          </a:xfrm>
        </p:spPr>
        <p:txBody>
          <a:bodyPr anchor="ctr">
            <a:normAutofit/>
          </a:bodyPr>
          <a:lstStyle/>
          <a:p>
            <a:r>
              <a:rPr lang="en-US" sz="3600" dirty="0">
                <a:latin typeface="Arial" panose="020B0604020202020204" pitchFamily="34" charset="0"/>
                <a:cs typeface="Arial" panose="020B0604020202020204" pitchFamily="34" charset="0"/>
              </a:rPr>
              <a:t>Specific Populations</a:t>
            </a:r>
          </a:p>
        </p:txBody>
      </p:sp>
      <p:pic>
        <p:nvPicPr>
          <p:cNvPr id="5" name="Picture 4" descr="A group of people smiling&#10;&#10;Description automatically generated">
            <a:extLst>
              <a:ext uri="{FF2B5EF4-FFF2-40B4-BE49-F238E27FC236}">
                <a16:creationId xmlns:a16="http://schemas.microsoft.com/office/drawing/2014/main" id="{D799A39D-7EA6-40FA-9E5B-16A2A7300EDB}"/>
              </a:ext>
            </a:extLst>
          </p:cNvPr>
          <p:cNvPicPr>
            <a:picLocks noChangeAspect="1"/>
          </p:cNvPicPr>
          <p:nvPr/>
        </p:nvPicPr>
        <p:blipFill rotWithShape="1">
          <a:blip r:embed="rId3">
            <a:extLst>
              <a:ext uri="{28A0092B-C50C-407E-A947-70E740481C1C}">
                <a14:useLocalDpi xmlns:a14="http://schemas.microsoft.com/office/drawing/2010/main" val="0"/>
              </a:ext>
            </a:extLst>
          </a:blip>
          <a:srcRect t="14876" b="3332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C132B76B-070B-48CA-979B-6A7EFF0B68A4}"/>
              </a:ext>
            </a:extLst>
          </p:cNvPr>
          <p:cNvSpPr>
            <a:spLocks noGrp="1"/>
          </p:cNvSpPr>
          <p:nvPr>
            <p:ph idx="1"/>
          </p:nvPr>
        </p:nvSpPr>
        <p:spPr>
          <a:xfrm>
            <a:off x="3536830" y="3752850"/>
            <a:ext cx="8172565" cy="2699708"/>
          </a:xfrm>
        </p:spPr>
        <p:txBody>
          <a:bodyPr anchor="ctr">
            <a:normAutofit/>
          </a:bodyPr>
          <a:lstStyle/>
          <a:p>
            <a:r>
              <a:rPr lang="en-US" sz="2000" u="sng" dirty="0">
                <a:latin typeface="Arial" panose="020B0604020202020204" pitchFamily="34" charset="0"/>
                <a:cs typeface="Arial" panose="020B0604020202020204" pitchFamily="34" charset="0"/>
                <a:hlinkClick r:id="rId4"/>
              </a:rPr>
              <a:t>Understanding Latino Youth Recovery: Issues, Assets, and Creating Resiliency</a:t>
            </a: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(National Hispanic and Latino ATTC)</a:t>
            </a:r>
          </a:p>
          <a:p>
            <a:r>
              <a:rPr lang="en-US" sz="2000" u="sng" dirty="0" err="1">
                <a:latin typeface="Arial" panose="020B0604020202020204" pitchFamily="34" charset="0"/>
                <a:cs typeface="Arial" panose="020B0604020202020204" pitchFamily="34" charset="0"/>
                <a:hlinkClick r:id="rId5"/>
              </a:rPr>
              <a:t>Qungasvik</a:t>
            </a:r>
            <a:r>
              <a:rPr lang="en-US" sz="2000" u="sng" dirty="0">
                <a:latin typeface="Arial" panose="020B0604020202020204" pitchFamily="34" charset="0"/>
                <a:cs typeface="Arial" panose="020B0604020202020204" pitchFamily="34" charset="0"/>
                <a:hlinkClick r:id="rId5"/>
              </a:rPr>
              <a:t> (Tools for Life): An Indigenous Intervention to Prevent Alcohol Misuse and Suicide among </a:t>
            </a:r>
            <a:r>
              <a:rPr lang="en-US" sz="2000" u="sng" dirty="0" err="1">
                <a:latin typeface="Arial" panose="020B0604020202020204" pitchFamily="34" charset="0"/>
                <a:cs typeface="Arial" panose="020B0604020202020204" pitchFamily="34" charset="0"/>
                <a:hlinkClick r:id="rId5"/>
              </a:rPr>
              <a:t>Yup’ik</a:t>
            </a:r>
            <a:r>
              <a:rPr lang="en-US" sz="2000" u="sng" dirty="0">
                <a:latin typeface="Arial" panose="020B0604020202020204" pitchFamily="34" charset="0"/>
                <a:cs typeface="Arial" panose="020B0604020202020204" pitchFamily="34" charset="0"/>
                <a:hlinkClick r:id="rId5"/>
              </a:rPr>
              <a:t> Alaska Native Youth</a:t>
            </a: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(Northwest ATTC)</a:t>
            </a:r>
          </a:p>
          <a:p>
            <a:r>
              <a:rPr lang="en-US" sz="2000" u="sng" dirty="0">
                <a:latin typeface="Arial" panose="020B0604020202020204" pitchFamily="34" charset="0"/>
                <a:cs typeface="Arial" panose="020B0604020202020204" pitchFamily="34" charset="0"/>
                <a:hlinkClick r:id="rId6"/>
              </a:rPr>
              <a:t>Healing of the Canoe: Community Pulling Together a Life Skills Curriculum Training for Native Youth</a:t>
            </a:r>
            <a:r>
              <a:rPr lang="en-US" sz="20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(Northwest ATTC)</a:t>
            </a:r>
          </a:p>
        </p:txBody>
      </p:sp>
    </p:spTree>
    <p:extLst>
      <p:ext uri="{BB962C8B-B14F-4D97-AF65-F5344CB8AC3E}">
        <p14:creationId xmlns:p14="http://schemas.microsoft.com/office/powerpoint/2010/main" val="2472295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D084B5-8405-4679-8DF1-051F88DFEA59}"/>
              </a:ext>
            </a:extLst>
          </p:cNvPr>
          <p:cNvSpPr>
            <a:spLocks noGrp="1"/>
          </p:cNvSpPr>
          <p:nvPr>
            <p:ph type="title"/>
          </p:nvPr>
        </p:nvSpPr>
        <p:spPr>
          <a:xfrm>
            <a:off x="648929" y="557190"/>
            <a:ext cx="5181510" cy="1671569"/>
          </a:xfrm>
        </p:spPr>
        <p:txBody>
          <a:bodyPr>
            <a:normAutofit/>
          </a:bodyPr>
          <a:lstStyle/>
          <a:p>
            <a:r>
              <a:rPr lang="en-US" sz="3700" dirty="0">
                <a:latin typeface="Arial" panose="020B0604020202020204" pitchFamily="34" charset="0"/>
                <a:cs typeface="Arial" panose="020B0604020202020204" pitchFamily="34" charset="0"/>
              </a:rPr>
              <a:t>Using Specific Interventions with Adolescents</a:t>
            </a:r>
          </a:p>
        </p:txBody>
      </p:sp>
      <p:sp>
        <p:nvSpPr>
          <p:cNvPr id="3" name="Content Placeholder 2">
            <a:extLst>
              <a:ext uri="{FF2B5EF4-FFF2-40B4-BE49-F238E27FC236}">
                <a16:creationId xmlns:a16="http://schemas.microsoft.com/office/drawing/2014/main" id="{2D66BF90-56FF-49A3-89D3-854521AB4179}"/>
              </a:ext>
            </a:extLst>
          </p:cNvPr>
          <p:cNvSpPr>
            <a:spLocks noGrp="1"/>
          </p:cNvSpPr>
          <p:nvPr>
            <p:ph idx="1"/>
          </p:nvPr>
        </p:nvSpPr>
        <p:spPr>
          <a:xfrm>
            <a:off x="648930" y="2406650"/>
            <a:ext cx="5181508" cy="3722438"/>
          </a:xfrm>
        </p:spPr>
        <p:txBody>
          <a:bodyPr>
            <a:normAutofit fontScale="92500"/>
          </a:bodyPr>
          <a:lstStyle/>
          <a:p>
            <a:r>
              <a:rPr lang="en-US" sz="2400" u="sng" dirty="0">
                <a:latin typeface="Arial" panose="020B0604020202020204" pitchFamily="34" charset="0"/>
                <a:cs typeface="Arial" panose="020B0604020202020204" pitchFamily="34" charset="0"/>
                <a:hlinkClick r:id="rId3"/>
              </a:rPr>
              <a:t>Cognitive Behavioral Therapy for Teen Substance Use</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(New England ATTC)</a:t>
            </a:r>
            <a:endParaRPr lang="en-US" sz="2400" dirty="0">
              <a:latin typeface="Arial" panose="020B0604020202020204" pitchFamily="34" charset="0"/>
              <a:cs typeface="Arial" panose="020B0604020202020204" pitchFamily="34" charset="0"/>
            </a:endParaRPr>
          </a:p>
          <a:p>
            <a:r>
              <a:rPr lang="en-US" sz="2400" u="sng" dirty="0">
                <a:latin typeface="Arial" panose="020B0604020202020204" pitchFamily="34" charset="0"/>
                <a:cs typeface="Arial" panose="020B0604020202020204" pitchFamily="34" charset="0"/>
                <a:hlinkClick r:id="rId4"/>
              </a:rPr>
              <a:t>Teens R Us and the SBIRT Model</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(Northwest ATTC)</a:t>
            </a:r>
          </a:p>
          <a:p>
            <a:r>
              <a:rPr lang="en-US" sz="2400" u="sng" dirty="0">
                <a:latin typeface="Arial" panose="020B0604020202020204" pitchFamily="34" charset="0"/>
                <a:cs typeface="Arial" panose="020B0604020202020204" pitchFamily="34" charset="0"/>
                <a:hlinkClick r:id="rId5"/>
              </a:rPr>
              <a:t>Addressing Youth Substance Use in the Juvenile Justice System: Reconciling Treatment Court and Clinical Intervention Approaches</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(Northwest ATTC)</a:t>
            </a:r>
          </a:p>
          <a:p>
            <a:r>
              <a:rPr lang="en-US" sz="2400" dirty="0">
                <a:latin typeface="Arial" panose="020B0604020202020204" pitchFamily="34" charset="0"/>
                <a:cs typeface="Arial" panose="020B0604020202020204" pitchFamily="34" charset="0"/>
                <a:hlinkClick r:id="rId6"/>
              </a:rPr>
              <a:t>Vaping Overview and CATCH My Breath Program</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(Great Lakes ATTC)</a:t>
            </a:r>
          </a:p>
          <a:p>
            <a:endParaRPr lang="en-US" sz="2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D002727-E605-4F22-BB8B-A7F4B76A7256}"/>
              </a:ext>
            </a:extLst>
          </p:cNvPr>
          <p:cNvPicPr>
            <a:picLocks noChangeAspect="1"/>
          </p:cNvPicPr>
          <p:nvPr/>
        </p:nvPicPr>
        <p:blipFill rotWithShape="1">
          <a:blip r:embed="rId7">
            <a:extLst>
              <a:ext uri="{28A0092B-C50C-407E-A947-70E740481C1C}">
                <a14:useLocalDpi xmlns:a14="http://schemas.microsoft.com/office/drawing/2010/main" val="0"/>
              </a:ext>
            </a:extLst>
          </a:blip>
          <a:srcRect l="23272" r="25304"/>
          <a:stretch/>
        </p:blipFill>
        <p:spPr>
          <a:xfrm>
            <a:off x="6189155" y="10"/>
            <a:ext cx="6002844" cy="6857990"/>
          </a:xfrm>
          <a:prstGeom prst="rect">
            <a:avLst/>
          </a:prstGeom>
          <a:effectLst/>
        </p:spPr>
      </p:pic>
    </p:spTree>
    <p:extLst>
      <p:ext uri="{BB962C8B-B14F-4D97-AF65-F5344CB8AC3E}">
        <p14:creationId xmlns:p14="http://schemas.microsoft.com/office/powerpoint/2010/main" val="3580171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D79A2-2FF2-4AFD-9887-6898C6D003B8}"/>
              </a:ext>
            </a:extLst>
          </p:cNvPr>
          <p:cNvSpPr>
            <a:spLocks noGrp="1"/>
          </p:cNvSpPr>
          <p:nvPr>
            <p:ph type="title"/>
          </p:nvPr>
        </p:nvSpPr>
        <p:spPr>
          <a:xfrm>
            <a:off x="343229" y="1174993"/>
            <a:ext cx="8761582" cy="1235623"/>
          </a:xfrm>
        </p:spPr>
        <p:txBody>
          <a:bodyPr>
            <a:normAutofit/>
          </a:bodyPr>
          <a:lstStyle/>
          <a:p>
            <a:r>
              <a:rPr lang="en-US" sz="3600" dirty="0">
                <a:latin typeface="Arial" panose="020B0604020202020204" pitchFamily="34" charset="0"/>
                <a:cs typeface="Arial" panose="020B0604020202020204" pitchFamily="34" charset="0"/>
              </a:rPr>
              <a:t>Stay Up-to-Date on ATTC Offerings</a:t>
            </a:r>
          </a:p>
        </p:txBody>
      </p:sp>
      <p:pic>
        <p:nvPicPr>
          <p:cNvPr id="5" name="Content Placeholder 6">
            <a:hlinkClick r:id="rId3"/>
            <a:extLst>
              <a:ext uri="{FF2B5EF4-FFF2-40B4-BE49-F238E27FC236}">
                <a16:creationId xmlns:a16="http://schemas.microsoft.com/office/drawing/2014/main" id="{4DDE2ECC-F6AB-401F-887D-15E11847F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6496" y="2426970"/>
            <a:ext cx="793750" cy="792162"/>
          </a:xfrm>
          <a:prstGeom prst="rect">
            <a:avLst/>
          </a:prstGeom>
        </p:spPr>
      </p:pic>
      <p:pic>
        <p:nvPicPr>
          <p:cNvPr id="6" name="Picture 5">
            <a:hlinkClick r:id="rId5"/>
            <a:extLst>
              <a:ext uri="{FF2B5EF4-FFF2-40B4-BE49-F238E27FC236}">
                <a16:creationId xmlns:a16="http://schemas.microsoft.com/office/drawing/2014/main" id="{A7108B67-99D7-46B7-9E45-F4605939FA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8806" y="3716329"/>
            <a:ext cx="793750" cy="653270"/>
          </a:xfrm>
          <a:prstGeom prst="rect">
            <a:avLst/>
          </a:prstGeom>
        </p:spPr>
      </p:pic>
      <p:sp>
        <p:nvSpPr>
          <p:cNvPr id="7" name="TextBox 6">
            <a:extLst>
              <a:ext uri="{FF2B5EF4-FFF2-40B4-BE49-F238E27FC236}">
                <a16:creationId xmlns:a16="http://schemas.microsoft.com/office/drawing/2014/main" id="{0A429260-0044-40A9-A17A-6E99BCE38569}"/>
              </a:ext>
            </a:extLst>
          </p:cNvPr>
          <p:cNvSpPr txBox="1"/>
          <p:nvPr/>
        </p:nvSpPr>
        <p:spPr>
          <a:xfrm>
            <a:off x="2551952" y="2546052"/>
            <a:ext cx="6964064"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hlinkClick r:id="rId3"/>
              </a:rPr>
              <a:t>facebook.com/</a:t>
            </a:r>
            <a:r>
              <a:rPr lang="en-US" sz="3000" dirty="0" err="1">
                <a:latin typeface="Arial" panose="020B0604020202020204" pitchFamily="34" charset="0"/>
                <a:cs typeface="Arial" panose="020B0604020202020204" pitchFamily="34" charset="0"/>
                <a:hlinkClick r:id="rId3"/>
              </a:rPr>
              <a:t>ATTCnetwork</a:t>
            </a:r>
            <a:endParaRPr lang="en-US" sz="30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566101A2-9E78-4FBB-BBB9-E209258A8D3F}"/>
              </a:ext>
            </a:extLst>
          </p:cNvPr>
          <p:cNvSpPr txBox="1"/>
          <p:nvPr/>
        </p:nvSpPr>
        <p:spPr>
          <a:xfrm>
            <a:off x="2551952" y="3719134"/>
            <a:ext cx="4616970" cy="553998"/>
          </a:xfrm>
          <a:prstGeom prst="rect">
            <a:avLst/>
          </a:prstGeom>
          <a:noFill/>
        </p:spPr>
        <p:txBody>
          <a:bodyPr wrap="square" rtlCol="0">
            <a:spAutoFit/>
          </a:bodyPr>
          <a:lstStyle/>
          <a:p>
            <a:r>
              <a:rPr lang="en-US" sz="3000" dirty="0">
                <a:latin typeface="Arial" panose="020B0604020202020204" pitchFamily="34" charset="0"/>
                <a:cs typeface="Arial" panose="020B0604020202020204" pitchFamily="34" charset="0"/>
                <a:hlinkClick r:id="rId5"/>
              </a:rPr>
              <a:t>twitter.com/</a:t>
            </a:r>
            <a:r>
              <a:rPr lang="en-US" sz="3000" dirty="0" err="1">
                <a:latin typeface="Arial" panose="020B0604020202020204" pitchFamily="34" charset="0"/>
                <a:cs typeface="Arial" panose="020B0604020202020204" pitchFamily="34" charset="0"/>
                <a:hlinkClick r:id="rId5"/>
              </a:rPr>
              <a:t>ATTCnetwork</a:t>
            </a:r>
            <a:endParaRPr lang="en-US" sz="3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7F66EE0B-9D47-4C26-8C82-92F26CB0AE12}"/>
              </a:ext>
            </a:extLst>
          </p:cNvPr>
          <p:cNvSpPr txBox="1"/>
          <p:nvPr/>
        </p:nvSpPr>
        <p:spPr>
          <a:xfrm>
            <a:off x="1448806" y="4866796"/>
            <a:ext cx="9904994" cy="1015663"/>
          </a:xfrm>
          <a:prstGeom prst="rect">
            <a:avLst/>
          </a:prstGeom>
          <a:noFill/>
        </p:spPr>
        <p:txBody>
          <a:bodyPr wrap="square" rtlCol="0">
            <a:spAutoFit/>
          </a:bodyPr>
          <a:lstStyle/>
          <a:p>
            <a:r>
              <a:rPr lang="en-US" sz="3000" i="1" dirty="0">
                <a:latin typeface="Arial" panose="020B0604020202020204" pitchFamily="34" charset="0"/>
                <a:cs typeface="Arial" panose="020B0604020202020204" pitchFamily="34" charset="0"/>
              </a:rPr>
              <a:t>Subscribe to the </a:t>
            </a:r>
            <a:r>
              <a:rPr lang="en-US" sz="3000" i="1" dirty="0">
                <a:latin typeface="Arial" panose="020B0604020202020204" pitchFamily="34" charset="0"/>
                <a:cs typeface="Arial" panose="020B0604020202020204" pitchFamily="34" charset="0"/>
                <a:hlinkClick r:id="rId5"/>
              </a:rPr>
              <a:t>ATTC Messenger</a:t>
            </a:r>
            <a:r>
              <a:rPr lang="en-US" sz="3000" i="1" dirty="0">
                <a:latin typeface="Arial" panose="020B0604020202020204" pitchFamily="34" charset="0"/>
                <a:cs typeface="Arial" panose="020B0604020202020204" pitchFamily="34" charset="0"/>
              </a:rPr>
              <a:t>, the monthly </a:t>
            </a:r>
            <a:r>
              <a:rPr lang="en-US" sz="3000" i="1" dirty="0" err="1">
                <a:latin typeface="Arial" panose="020B0604020202020204" pitchFamily="34" charset="0"/>
                <a:cs typeface="Arial" panose="020B0604020202020204" pitchFamily="34" charset="0"/>
              </a:rPr>
              <a:t>eNewsletter</a:t>
            </a:r>
            <a:r>
              <a:rPr lang="en-US" sz="3000" i="1" dirty="0">
                <a:latin typeface="Arial" panose="020B0604020202020204" pitchFamily="34" charset="0"/>
                <a:cs typeface="Arial" panose="020B0604020202020204" pitchFamily="34" charset="0"/>
              </a:rPr>
              <a:t> from the ATTC Network.</a:t>
            </a:r>
          </a:p>
        </p:txBody>
      </p:sp>
      <p:pic>
        <p:nvPicPr>
          <p:cNvPr id="10" name="Picture 9" descr="Addiction Technology Transfer Center Logo">
            <a:extLst>
              <a:ext uri="{FF2B5EF4-FFF2-40B4-BE49-F238E27FC236}">
                <a16:creationId xmlns:a16="http://schemas.microsoft.com/office/drawing/2014/main" id="{F3FF151C-0647-4A2B-AB61-DE4E6C213A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88302" y="335122"/>
            <a:ext cx="5680817" cy="888368"/>
          </a:xfrm>
          <a:prstGeom prst="rect">
            <a:avLst/>
          </a:prstGeom>
        </p:spPr>
      </p:pic>
    </p:spTree>
    <p:extLst>
      <p:ext uri="{BB962C8B-B14F-4D97-AF65-F5344CB8AC3E}">
        <p14:creationId xmlns:p14="http://schemas.microsoft.com/office/powerpoint/2010/main" val="2857672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TotalTime>
  <Words>1793</Words>
  <Application>Microsoft Office PowerPoint</Application>
  <PresentationFormat>Widescreen</PresentationFormat>
  <Paragraphs>82</Paragraphs>
  <Slides>9</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Training and Technical Assistance Focused on  Children and Youth</vt:lpstr>
      <vt:lpstr>PowerPoint Presentation</vt:lpstr>
      <vt:lpstr>Events To Date</vt:lpstr>
      <vt:lpstr>Upcoming Events</vt:lpstr>
      <vt:lpstr>Adolescent Brain Development</vt:lpstr>
      <vt:lpstr>CLAS Standards and Children/Youth</vt:lpstr>
      <vt:lpstr>Specific Populations</vt:lpstr>
      <vt:lpstr>Using Specific Interventions with Adolescents</vt:lpstr>
      <vt:lpstr>Stay Up-to-Date on ATTC Offerings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Zucht, Kristen</dc:creator>
  <cp:lastModifiedBy>Zucht, Kristen</cp:lastModifiedBy>
  <cp:revision>30</cp:revision>
  <dcterms:created xsi:type="dcterms:W3CDTF">2021-05-07T17:15:55Z</dcterms:created>
  <dcterms:modified xsi:type="dcterms:W3CDTF">2021-05-10T22:32:30Z</dcterms:modified>
</cp:coreProperties>
</file>