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9.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729" r:id="rId3"/>
    <p:sldMasterId id="2147483673" r:id="rId4"/>
  </p:sldMasterIdLst>
  <p:notesMasterIdLst>
    <p:notesMasterId r:id="rId69"/>
  </p:notesMasterIdLst>
  <p:sldIdLst>
    <p:sldId id="256" r:id="rId5"/>
    <p:sldId id="2597" r:id="rId6"/>
    <p:sldId id="2598" r:id="rId7"/>
    <p:sldId id="2599" r:id="rId8"/>
    <p:sldId id="2600" r:id="rId9"/>
    <p:sldId id="2601" r:id="rId10"/>
    <p:sldId id="2001" r:id="rId11"/>
    <p:sldId id="2002" r:id="rId12"/>
    <p:sldId id="2003" r:id="rId13"/>
    <p:sldId id="2602" r:id="rId14"/>
    <p:sldId id="2596" r:id="rId15"/>
    <p:sldId id="2575" r:id="rId16"/>
    <p:sldId id="2569" r:id="rId17"/>
    <p:sldId id="2576" r:id="rId18"/>
    <p:sldId id="2573" r:id="rId19"/>
    <p:sldId id="269" r:id="rId20"/>
    <p:sldId id="274" r:id="rId21"/>
    <p:sldId id="262" r:id="rId22"/>
    <p:sldId id="671" r:id="rId23"/>
    <p:sldId id="2572" r:id="rId24"/>
    <p:sldId id="2561" r:id="rId25"/>
    <p:sldId id="2571" r:id="rId26"/>
    <p:sldId id="2568" r:id="rId27"/>
    <p:sldId id="933" r:id="rId28"/>
    <p:sldId id="1945" r:id="rId29"/>
    <p:sldId id="971" r:id="rId30"/>
    <p:sldId id="2577" r:id="rId31"/>
    <p:sldId id="1946" r:id="rId32"/>
    <p:sldId id="279" r:id="rId33"/>
    <p:sldId id="393" r:id="rId34"/>
    <p:sldId id="270" r:id="rId35"/>
    <p:sldId id="2578" r:id="rId36"/>
    <p:sldId id="2582" r:id="rId37"/>
    <p:sldId id="2587" r:id="rId38"/>
    <p:sldId id="2580" r:id="rId39"/>
    <p:sldId id="2581" r:id="rId40"/>
    <p:sldId id="2588" r:id="rId41"/>
    <p:sldId id="1938" r:id="rId42"/>
    <p:sldId id="1952" r:id="rId43"/>
    <p:sldId id="2590" r:id="rId44"/>
    <p:sldId id="2584" r:id="rId45"/>
    <p:sldId id="2585" r:id="rId46"/>
    <p:sldId id="2586" r:id="rId47"/>
    <p:sldId id="2589" r:id="rId48"/>
    <p:sldId id="2574" r:id="rId49"/>
    <p:sldId id="260" r:id="rId50"/>
    <p:sldId id="1948" r:id="rId51"/>
    <p:sldId id="2591" r:id="rId52"/>
    <p:sldId id="1933" r:id="rId53"/>
    <p:sldId id="2593" r:id="rId54"/>
    <p:sldId id="2594" r:id="rId55"/>
    <p:sldId id="2564" r:id="rId56"/>
    <p:sldId id="2562" r:id="rId57"/>
    <p:sldId id="1950" r:id="rId58"/>
    <p:sldId id="1826" r:id="rId59"/>
    <p:sldId id="461" r:id="rId60"/>
    <p:sldId id="2592" r:id="rId61"/>
    <p:sldId id="2548" r:id="rId62"/>
    <p:sldId id="2567" r:id="rId63"/>
    <p:sldId id="2595" r:id="rId64"/>
    <p:sldId id="2566" r:id="rId65"/>
    <p:sldId id="2583" r:id="rId66"/>
    <p:sldId id="2604" r:id="rId67"/>
    <p:sldId id="2603"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B1B78-4A0F-4A95-9198-28CCBF4E52B4}" v="1083" dt="2021-05-07T23:25:07.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86395" autoAdjust="0"/>
  </p:normalViewPr>
  <p:slideViewPr>
    <p:cSldViewPr snapToGrid="0" snapToObjects="1">
      <p:cViewPr varScale="1">
        <p:scale>
          <a:sx n="91" d="100"/>
          <a:sy n="91" d="100"/>
        </p:scale>
        <p:origin x="102"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3" d="100"/>
        <a:sy n="103" d="100"/>
      </p:scale>
      <p:origin x="0" y="-51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E36ED-1880-4531-8A7C-9945A3BE2160}" type="doc">
      <dgm:prSet loTypeId="urn:microsoft.com/office/officeart/2016/7/layout/ChevronBlockProcess" loCatId="process" qsTypeId="urn:microsoft.com/office/officeart/2005/8/quickstyle/simple5" qsCatId="simple" csTypeId="urn:microsoft.com/office/officeart/2005/8/colors/accent0_2" csCatId="mainScheme"/>
      <dgm:spPr/>
      <dgm:t>
        <a:bodyPr/>
        <a:lstStyle/>
        <a:p>
          <a:endParaRPr lang="en-US"/>
        </a:p>
      </dgm:t>
    </dgm:pt>
    <dgm:pt modelId="{F5B00CDF-94F5-4D73-83C7-943FDCF81A2B}">
      <dgm:prSet/>
      <dgm:spPr/>
      <dgm:t>
        <a:bodyPr/>
        <a:lstStyle/>
        <a:p>
          <a:r>
            <a:rPr lang="en-US" dirty="0">
              <a:latin typeface="Arial" panose="020B0604020202020204" pitchFamily="34" charset="0"/>
              <a:cs typeface="Arial" panose="020B0604020202020204" pitchFamily="34" charset="0"/>
            </a:rPr>
            <a:t>Recognize</a:t>
          </a:r>
        </a:p>
      </dgm:t>
    </dgm:pt>
    <dgm:pt modelId="{FFE2087E-50EC-4A00-BD61-D0D4A59572B1}" type="parTrans" cxnId="{AC9AFFDA-D2F7-4B77-9333-B4FB537DBA73}">
      <dgm:prSet/>
      <dgm:spPr/>
      <dgm:t>
        <a:bodyPr/>
        <a:lstStyle/>
        <a:p>
          <a:endParaRPr lang="en-US">
            <a:latin typeface="Arial" panose="020B0604020202020204" pitchFamily="34" charset="0"/>
            <a:cs typeface="Arial" panose="020B0604020202020204" pitchFamily="34" charset="0"/>
          </a:endParaRPr>
        </a:p>
      </dgm:t>
    </dgm:pt>
    <dgm:pt modelId="{47701CC2-5875-4C8A-919F-EC11864EBAC1}" type="sibTrans" cxnId="{AC9AFFDA-D2F7-4B77-9333-B4FB537DBA73}">
      <dgm:prSet/>
      <dgm:spPr/>
      <dgm:t>
        <a:bodyPr/>
        <a:lstStyle/>
        <a:p>
          <a:endParaRPr lang="en-US">
            <a:latin typeface="Arial" panose="020B0604020202020204" pitchFamily="34" charset="0"/>
            <a:cs typeface="Arial" panose="020B0604020202020204" pitchFamily="34" charset="0"/>
          </a:endParaRPr>
        </a:p>
      </dgm:t>
    </dgm:pt>
    <dgm:pt modelId="{9484F7A1-04BC-4C2C-A235-A0A47C59A707}">
      <dgm:prSet/>
      <dgm:spPr/>
      <dgm:t>
        <a:bodyPr/>
        <a:lstStyle/>
        <a:p>
          <a:r>
            <a:rPr lang="en-US" dirty="0">
              <a:latin typeface="Arial" panose="020B0604020202020204" pitchFamily="34" charset="0"/>
              <a:cs typeface="Arial" panose="020B0604020202020204" pitchFamily="34" charset="0"/>
            </a:rPr>
            <a:t>Recognize data relevant to addiction and recovery in the United States</a:t>
          </a:r>
        </a:p>
      </dgm:t>
    </dgm:pt>
    <dgm:pt modelId="{A161AC9F-BCC7-4760-BDAF-FCC26BFC2194}" type="parTrans" cxnId="{4147D772-27A5-4F3F-A5D5-932C51714002}">
      <dgm:prSet/>
      <dgm:spPr/>
      <dgm:t>
        <a:bodyPr/>
        <a:lstStyle/>
        <a:p>
          <a:endParaRPr lang="en-US">
            <a:latin typeface="Arial" panose="020B0604020202020204" pitchFamily="34" charset="0"/>
            <a:cs typeface="Arial" panose="020B0604020202020204" pitchFamily="34" charset="0"/>
          </a:endParaRPr>
        </a:p>
      </dgm:t>
    </dgm:pt>
    <dgm:pt modelId="{474695D8-7AF1-4DBA-913C-EF69BC4DF95E}" type="sibTrans" cxnId="{4147D772-27A5-4F3F-A5D5-932C51714002}">
      <dgm:prSet/>
      <dgm:spPr/>
      <dgm:t>
        <a:bodyPr/>
        <a:lstStyle/>
        <a:p>
          <a:endParaRPr lang="en-US">
            <a:latin typeface="Arial" panose="020B0604020202020204" pitchFamily="34" charset="0"/>
            <a:cs typeface="Arial" panose="020B0604020202020204" pitchFamily="34" charset="0"/>
          </a:endParaRPr>
        </a:p>
      </dgm:t>
    </dgm:pt>
    <dgm:pt modelId="{16F0C558-A1F7-46F4-9AA8-690F1F486CFD}">
      <dgm:prSet/>
      <dgm:spPr/>
      <dgm:t>
        <a:bodyPr/>
        <a:lstStyle/>
        <a:p>
          <a:r>
            <a:rPr lang="en-US">
              <a:latin typeface="Arial" panose="020B0604020202020204" pitchFamily="34" charset="0"/>
              <a:cs typeface="Arial" panose="020B0604020202020204" pitchFamily="34" charset="0"/>
            </a:rPr>
            <a:t>Define</a:t>
          </a:r>
        </a:p>
      </dgm:t>
    </dgm:pt>
    <dgm:pt modelId="{FEF95E18-EB94-403F-AE6A-B15CC5786CF0}" type="parTrans" cxnId="{81916743-FDA2-4F9A-BB4D-65DC7BF81028}">
      <dgm:prSet/>
      <dgm:spPr/>
      <dgm:t>
        <a:bodyPr/>
        <a:lstStyle/>
        <a:p>
          <a:endParaRPr lang="en-US">
            <a:latin typeface="Arial" panose="020B0604020202020204" pitchFamily="34" charset="0"/>
            <a:cs typeface="Arial" panose="020B0604020202020204" pitchFamily="34" charset="0"/>
          </a:endParaRPr>
        </a:p>
      </dgm:t>
    </dgm:pt>
    <dgm:pt modelId="{AC25B91C-E998-489B-A106-003F9575972F}" type="sibTrans" cxnId="{81916743-FDA2-4F9A-BB4D-65DC7BF81028}">
      <dgm:prSet/>
      <dgm:spPr/>
      <dgm:t>
        <a:bodyPr/>
        <a:lstStyle/>
        <a:p>
          <a:endParaRPr lang="en-US">
            <a:latin typeface="Arial" panose="020B0604020202020204" pitchFamily="34" charset="0"/>
            <a:cs typeface="Arial" panose="020B0604020202020204" pitchFamily="34" charset="0"/>
          </a:endParaRPr>
        </a:p>
      </dgm:t>
    </dgm:pt>
    <dgm:pt modelId="{6FFBFE48-5194-4AF4-BAA5-F58250C43027}">
      <dgm:prSet/>
      <dgm:spPr/>
      <dgm:t>
        <a:bodyPr/>
        <a:lstStyle/>
        <a:p>
          <a:r>
            <a:rPr lang="en-US" dirty="0">
              <a:latin typeface="Arial" panose="020B0604020202020204" pitchFamily="34" charset="0"/>
              <a:cs typeface="Arial" panose="020B0604020202020204" pitchFamily="34" charset="0"/>
            </a:rPr>
            <a:t>Define stigma and examine its impact upon individuals experiencing addiction and those in recovery</a:t>
          </a:r>
        </a:p>
      </dgm:t>
    </dgm:pt>
    <dgm:pt modelId="{50B40BC8-A23E-4F53-AF21-3B21B599A40D}" type="parTrans" cxnId="{59B75CAA-8BDF-4CCA-B822-81A600589BF8}">
      <dgm:prSet/>
      <dgm:spPr/>
      <dgm:t>
        <a:bodyPr/>
        <a:lstStyle/>
        <a:p>
          <a:endParaRPr lang="en-US">
            <a:latin typeface="Arial" panose="020B0604020202020204" pitchFamily="34" charset="0"/>
            <a:cs typeface="Arial" panose="020B0604020202020204" pitchFamily="34" charset="0"/>
          </a:endParaRPr>
        </a:p>
      </dgm:t>
    </dgm:pt>
    <dgm:pt modelId="{C9D7BF5C-FA3F-4B29-BCD9-6E7396519202}" type="sibTrans" cxnId="{59B75CAA-8BDF-4CCA-B822-81A600589BF8}">
      <dgm:prSet/>
      <dgm:spPr/>
      <dgm:t>
        <a:bodyPr/>
        <a:lstStyle/>
        <a:p>
          <a:endParaRPr lang="en-US">
            <a:latin typeface="Arial" panose="020B0604020202020204" pitchFamily="34" charset="0"/>
            <a:cs typeface="Arial" panose="020B0604020202020204" pitchFamily="34" charset="0"/>
          </a:endParaRPr>
        </a:p>
      </dgm:t>
    </dgm:pt>
    <dgm:pt modelId="{AE9F15C0-76D5-43C7-B30D-6DAF85FF443A}">
      <dgm:prSet/>
      <dgm:spPr/>
      <dgm:t>
        <a:bodyPr/>
        <a:lstStyle/>
        <a:p>
          <a:r>
            <a:rPr lang="en-US">
              <a:latin typeface="Arial" panose="020B0604020202020204" pitchFamily="34" charset="0"/>
              <a:cs typeface="Arial" panose="020B0604020202020204" pitchFamily="34" charset="0"/>
            </a:rPr>
            <a:t>Discuss</a:t>
          </a:r>
        </a:p>
      </dgm:t>
    </dgm:pt>
    <dgm:pt modelId="{A8A8F0A7-83F0-4902-9CAD-A71844D45E94}" type="parTrans" cxnId="{127C09F7-8F91-4126-BDBF-293515A7FD9C}">
      <dgm:prSet/>
      <dgm:spPr/>
      <dgm:t>
        <a:bodyPr/>
        <a:lstStyle/>
        <a:p>
          <a:endParaRPr lang="en-US">
            <a:latin typeface="Arial" panose="020B0604020202020204" pitchFamily="34" charset="0"/>
            <a:cs typeface="Arial" panose="020B0604020202020204" pitchFamily="34" charset="0"/>
          </a:endParaRPr>
        </a:p>
      </dgm:t>
    </dgm:pt>
    <dgm:pt modelId="{ACAD5130-97CC-4706-B5DF-4DEADBD2550E}" type="sibTrans" cxnId="{127C09F7-8F91-4126-BDBF-293515A7FD9C}">
      <dgm:prSet/>
      <dgm:spPr/>
      <dgm:t>
        <a:bodyPr/>
        <a:lstStyle/>
        <a:p>
          <a:endParaRPr lang="en-US">
            <a:latin typeface="Arial" panose="020B0604020202020204" pitchFamily="34" charset="0"/>
            <a:cs typeface="Arial" panose="020B0604020202020204" pitchFamily="34" charset="0"/>
          </a:endParaRPr>
        </a:p>
      </dgm:t>
    </dgm:pt>
    <dgm:pt modelId="{2BE3D8FF-6718-4A72-87C5-BBFA52FC48B4}">
      <dgm:prSet/>
      <dgm:spPr/>
      <dgm:t>
        <a:bodyPr/>
        <a:lstStyle/>
        <a:p>
          <a:r>
            <a:rPr lang="en-US" dirty="0">
              <a:latin typeface="Arial" panose="020B0604020202020204" pitchFamily="34" charset="0"/>
              <a:cs typeface="Arial" panose="020B0604020202020204" pitchFamily="34" charset="0"/>
            </a:rPr>
            <a:t>Discuss implicit bias and examine strategies to examine and reduce our own unconscious bias</a:t>
          </a:r>
        </a:p>
      </dgm:t>
    </dgm:pt>
    <dgm:pt modelId="{AF5FDD8E-A9E7-431A-8DF3-1DFBDA7AA78E}" type="parTrans" cxnId="{6925B452-5F24-4FFF-B715-A15D81583276}">
      <dgm:prSet/>
      <dgm:spPr/>
      <dgm:t>
        <a:bodyPr/>
        <a:lstStyle/>
        <a:p>
          <a:endParaRPr lang="en-US">
            <a:latin typeface="Arial" panose="020B0604020202020204" pitchFamily="34" charset="0"/>
            <a:cs typeface="Arial" panose="020B0604020202020204" pitchFamily="34" charset="0"/>
          </a:endParaRPr>
        </a:p>
      </dgm:t>
    </dgm:pt>
    <dgm:pt modelId="{9DFC0798-8AF5-4BD8-969E-F5866CFF9E9D}" type="sibTrans" cxnId="{6925B452-5F24-4FFF-B715-A15D81583276}">
      <dgm:prSet/>
      <dgm:spPr/>
      <dgm:t>
        <a:bodyPr/>
        <a:lstStyle/>
        <a:p>
          <a:endParaRPr lang="en-US">
            <a:latin typeface="Arial" panose="020B0604020202020204" pitchFamily="34" charset="0"/>
            <a:cs typeface="Arial" panose="020B0604020202020204" pitchFamily="34" charset="0"/>
          </a:endParaRPr>
        </a:p>
      </dgm:t>
    </dgm:pt>
    <dgm:pt modelId="{E13D8B8C-041D-44BE-8D44-95660D0D9C71}">
      <dgm:prSet/>
      <dgm:spPr/>
      <dgm:t>
        <a:bodyPr/>
        <a:lstStyle/>
        <a:p>
          <a:r>
            <a:rPr lang="en-US">
              <a:latin typeface="Arial" panose="020B0604020202020204" pitchFamily="34" charset="0"/>
              <a:cs typeface="Arial" panose="020B0604020202020204" pitchFamily="34" charset="0"/>
            </a:rPr>
            <a:t>Illustrate</a:t>
          </a:r>
        </a:p>
      </dgm:t>
    </dgm:pt>
    <dgm:pt modelId="{06B764C9-17E7-45BF-B8AE-D891E03C8807}" type="parTrans" cxnId="{54E7860B-AA49-41F3-96CB-A1B6EDC39B61}">
      <dgm:prSet/>
      <dgm:spPr/>
      <dgm:t>
        <a:bodyPr/>
        <a:lstStyle/>
        <a:p>
          <a:endParaRPr lang="en-US">
            <a:latin typeface="Arial" panose="020B0604020202020204" pitchFamily="34" charset="0"/>
            <a:cs typeface="Arial" panose="020B0604020202020204" pitchFamily="34" charset="0"/>
          </a:endParaRPr>
        </a:p>
      </dgm:t>
    </dgm:pt>
    <dgm:pt modelId="{62DBDFF0-5A1A-4B2E-91DD-1E3E944DAA80}" type="sibTrans" cxnId="{54E7860B-AA49-41F3-96CB-A1B6EDC39B61}">
      <dgm:prSet/>
      <dgm:spPr/>
      <dgm:t>
        <a:bodyPr/>
        <a:lstStyle/>
        <a:p>
          <a:endParaRPr lang="en-US">
            <a:latin typeface="Arial" panose="020B0604020202020204" pitchFamily="34" charset="0"/>
            <a:cs typeface="Arial" panose="020B0604020202020204" pitchFamily="34" charset="0"/>
          </a:endParaRPr>
        </a:p>
      </dgm:t>
    </dgm:pt>
    <dgm:pt modelId="{E1EC4C8D-975C-4640-A2F3-F2890B629A0A}">
      <dgm:prSet/>
      <dgm:spPr/>
      <dgm:t>
        <a:bodyPr/>
        <a:lstStyle/>
        <a:p>
          <a:r>
            <a:rPr lang="en-US" dirty="0">
              <a:latin typeface="Arial" panose="020B0604020202020204" pitchFamily="34" charset="0"/>
              <a:cs typeface="Arial" panose="020B0604020202020204" pitchFamily="34" charset="0"/>
            </a:rPr>
            <a:t>Illustrate the power of language in relationship to stigma and contrast stigmatizing language with the language of recovery</a:t>
          </a:r>
        </a:p>
      </dgm:t>
    </dgm:pt>
    <dgm:pt modelId="{74DCC14B-C20A-40FD-94FB-772F268697B7}" type="parTrans" cxnId="{5ED937B1-DC40-43C7-9CB8-169CDDDAE3F5}">
      <dgm:prSet/>
      <dgm:spPr/>
      <dgm:t>
        <a:bodyPr/>
        <a:lstStyle/>
        <a:p>
          <a:endParaRPr lang="en-US">
            <a:latin typeface="Arial" panose="020B0604020202020204" pitchFamily="34" charset="0"/>
            <a:cs typeface="Arial" panose="020B0604020202020204" pitchFamily="34" charset="0"/>
          </a:endParaRPr>
        </a:p>
      </dgm:t>
    </dgm:pt>
    <dgm:pt modelId="{573EB664-4D43-4269-BC16-9CE0D80118A7}" type="sibTrans" cxnId="{5ED937B1-DC40-43C7-9CB8-169CDDDAE3F5}">
      <dgm:prSet/>
      <dgm:spPr/>
      <dgm:t>
        <a:bodyPr/>
        <a:lstStyle/>
        <a:p>
          <a:endParaRPr lang="en-US">
            <a:latin typeface="Arial" panose="020B0604020202020204" pitchFamily="34" charset="0"/>
            <a:cs typeface="Arial" panose="020B0604020202020204" pitchFamily="34" charset="0"/>
          </a:endParaRPr>
        </a:p>
      </dgm:t>
    </dgm:pt>
    <dgm:pt modelId="{4A2ACF59-05FA-4D83-AD15-C151FB1EE4AB}">
      <dgm:prSet/>
      <dgm:spPr/>
      <dgm:t>
        <a:bodyPr/>
        <a:lstStyle/>
        <a:p>
          <a:r>
            <a:rPr lang="en-US">
              <a:latin typeface="Arial" panose="020B0604020202020204" pitchFamily="34" charset="0"/>
              <a:cs typeface="Arial" panose="020B0604020202020204" pitchFamily="34" charset="0"/>
            </a:rPr>
            <a:t>Identify</a:t>
          </a:r>
        </a:p>
      </dgm:t>
    </dgm:pt>
    <dgm:pt modelId="{E3DCED5D-E49E-466C-B78C-D86846E3D2D4}" type="parTrans" cxnId="{C62E2C6F-3B63-44A4-99F8-615EF6E11428}">
      <dgm:prSet/>
      <dgm:spPr/>
      <dgm:t>
        <a:bodyPr/>
        <a:lstStyle/>
        <a:p>
          <a:endParaRPr lang="en-US">
            <a:latin typeface="Arial" panose="020B0604020202020204" pitchFamily="34" charset="0"/>
            <a:cs typeface="Arial" panose="020B0604020202020204" pitchFamily="34" charset="0"/>
          </a:endParaRPr>
        </a:p>
      </dgm:t>
    </dgm:pt>
    <dgm:pt modelId="{B0CB1C5C-8801-432A-80FB-F648D65AE147}" type="sibTrans" cxnId="{C62E2C6F-3B63-44A4-99F8-615EF6E11428}">
      <dgm:prSet/>
      <dgm:spPr/>
      <dgm:t>
        <a:bodyPr/>
        <a:lstStyle/>
        <a:p>
          <a:endParaRPr lang="en-US">
            <a:latin typeface="Arial" panose="020B0604020202020204" pitchFamily="34" charset="0"/>
            <a:cs typeface="Arial" panose="020B0604020202020204" pitchFamily="34" charset="0"/>
          </a:endParaRPr>
        </a:p>
      </dgm:t>
    </dgm:pt>
    <dgm:pt modelId="{5CF77C57-A075-4C25-917B-4A097CDBE4AA}">
      <dgm:prSet/>
      <dgm:spPr/>
      <dgm:t>
        <a:bodyPr/>
        <a:lstStyle/>
        <a:p>
          <a:r>
            <a:rPr lang="en-US" dirty="0">
              <a:latin typeface="Arial" panose="020B0604020202020204" pitchFamily="34" charset="0"/>
              <a:cs typeface="Arial" panose="020B0604020202020204" pitchFamily="34" charset="0"/>
            </a:rPr>
            <a:t>Identify actions each member of the health care team can take to reduce the impact of stigma</a:t>
          </a:r>
        </a:p>
      </dgm:t>
    </dgm:pt>
    <dgm:pt modelId="{93B1F4FA-84C5-4AF5-9316-944A3D55FAE3}" type="parTrans" cxnId="{FF1775CF-836B-4D78-8780-534D2E5E42E3}">
      <dgm:prSet/>
      <dgm:spPr/>
      <dgm:t>
        <a:bodyPr/>
        <a:lstStyle/>
        <a:p>
          <a:endParaRPr lang="en-US">
            <a:latin typeface="Arial" panose="020B0604020202020204" pitchFamily="34" charset="0"/>
            <a:cs typeface="Arial" panose="020B0604020202020204" pitchFamily="34" charset="0"/>
          </a:endParaRPr>
        </a:p>
      </dgm:t>
    </dgm:pt>
    <dgm:pt modelId="{D189EB17-BA5D-457D-9906-C30D6725058F}" type="sibTrans" cxnId="{FF1775CF-836B-4D78-8780-534D2E5E42E3}">
      <dgm:prSet/>
      <dgm:spPr/>
      <dgm:t>
        <a:bodyPr/>
        <a:lstStyle/>
        <a:p>
          <a:endParaRPr lang="en-US">
            <a:latin typeface="Arial" panose="020B0604020202020204" pitchFamily="34" charset="0"/>
            <a:cs typeface="Arial" panose="020B0604020202020204" pitchFamily="34" charset="0"/>
          </a:endParaRPr>
        </a:p>
      </dgm:t>
    </dgm:pt>
    <dgm:pt modelId="{9C53CBB4-4747-4B3D-97C4-D35D9BD3D084}" type="pres">
      <dgm:prSet presAssocID="{D5DE36ED-1880-4531-8A7C-9945A3BE2160}" presName="Name0" presStyleCnt="0">
        <dgm:presLayoutVars>
          <dgm:dir/>
          <dgm:animLvl val="lvl"/>
          <dgm:resizeHandles val="exact"/>
        </dgm:presLayoutVars>
      </dgm:prSet>
      <dgm:spPr/>
    </dgm:pt>
    <dgm:pt modelId="{BDBE11E8-C41F-4E99-B5F5-E18DF3249580}" type="pres">
      <dgm:prSet presAssocID="{F5B00CDF-94F5-4D73-83C7-943FDCF81A2B}" presName="composite" presStyleCnt="0"/>
      <dgm:spPr/>
    </dgm:pt>
    <dgm:pt modelId="{9C22EA73-3E4F-450D-9E6F-5171756D753F}" type="pres">
      <dgm:prSet presAssocID="{F5B00CDF-94F5-4D73-83C7-943FDCF81A2B}" presName="parTx" presStyleLbl="alignNode1" presStyleIdx="0" presStyleCnt="5">
        <dgm:presLayoutVars>
          <dgm:chMax val="0"/>
          <dgm:chPref val="0"/>
        </dgm:presLayoutVars>
      </dgm:prSet>
      <dgm:spPr/>
    </dgm:pt>
    <dgm:pt modelId="{3705A893-9CA6-4EF0-9997-4F21181D296B}" type="pres">
      <dgm:prSet presAssocID="{F5B00CDF-94F5-4D73-83C7-943FDCF81A2B}" presName="desTx" presStyleLbl="alignAccFollowNode1" presStyleIdx="0" presStyleCnt="5">
        <dgm:presLayoutVars/>
      </dgm:prSet>
      <dgm:spPr/>
    </dgm:pt>
    <dgm:pt modelId="{D65028DE-EAE6-4C63-8C80-04355C5A4BDF}" type="pres">
      <dgm:prSet presAssocID="{47701CC2-5875-4C8A-919F-EC11864EBAC1}" presName="space" presStyleCnt="0"/>
      <dgm:spPr/>
    </dgm:pt>
    <dgm:pt modelId="{A08EE068-CFE0-437A-BA21-0870AFBD3BCD}" type="pres">
      <dgm:prSet presAssocID="{16F0C558-A1F7-46F4-9AA8-690F1F486CFD}" presName="composite" presStyleCnt="0"/>
      <dgm:spPr/>
    </dgm:pt>
    <dgm:pt modelId="{0BABD6C9-52AE-40D1-8639-955D81E498AB}" type="pres">
      <dgm:prSet presAssocID="{16F0C558-A1F7-46F4-9AA8-690F1F486CFD}" presName="parTx" presStyleLbl="alignNode1" presStyleIdx="1" presStyleCnt="5">
        <dgm:presLayoutVars>
          <dgm:chMax val="0"/>
          <dgm:chPref val="0"/>
        </dgm:presLayoutVars>
      </dgm:prSet>
      <dgm:spPr/>
    </dgm:pt>
    <dgm:pt modelId="{28EE07DF-A9DE-4C33-AD52-EDB7F8DC1413}" type="pres">
      <dgm:prSet presAssocID="{16F0C558-A1F7-46F4-9AA8-690F1F486CFD}" presName="desTx" presStyleLbl="alignAccFollowNode1" presStyleIdx="1" presStyleCnt="5">
        <dgm:presLayoutVars/>
      </dgm:prSet>
      <dgm:spPr/>
    </dgm:pt>
    <dgm:pt modelId="{A92E04AD-34D6-493A-8354-6E01C628374F}" type="pres">
      <dgm:prSet presAssocID="{AC25B91C-E998-489B-A106-003F9575972F}" presName="space" presStyleCnt="0"/>
      <dgm:spPr/>
    </dgm:pt>
    <dgm:pt modelId="{9B50B21A-56BC-4B73-A553-BBAAFC8159BB}" type="pres">
      <dgm:prSet presAssocID="{AE9F15C0-76D5-43C7-B30D-6DAF85FF443A}" presName="composite" presStyleCnt="0"/>
      <dgm:spPr/>
    </dgm:pt>
    <dgm:pt modelId="{DC09A790-172E-44E1-9A71-068F29E7BFFB}" type="pres">
      <dgm:prSet presAssocID="{AE9F15C0-76D5-43C7-B30D-6DAF85FF443A}" presName="parTx" presStyleLbl="alignNode1" presStyleIdx="2" presStyleCnt="5">
        <dgm:presLayoutVars>
          <dgm:chMax val="0"/>
          <dgm:chPref val="0"/>
        </dgm:presLayoutVars>
      </dgm:prSet>
      <dgm:spPr/>
    </dgm:pt>
    <dgm:pt modelId="{77D874A5-AB6E-4390-9A47-3CF5BAC4F07C}" type="pres">
      <dgm:prSet presAssocID="{AE9F15C0-76D5-43C7-B30D-6DAF85FF443A}" presName="desTx" presStyleLbl="alignAccFollowNode1" presStyleIdx="2" presStyleCnt="5">
        <dgm:presLayoutVars/>
      </dgm:prSet>
      <dgm:spPr/>
    </dgm:pt>
    <dgm:pt modelId="{1F049115-435B-4AE4-96C0-E838CE2BDFDF}" type="pres">
      <dgm:prSet presAssocID="{ACAD5130-97CC-4706-B5DF-4DEADBD2550E}" presName="space" presStyleCnt="0"/>
      <dgm:spPr/>
    </dgm:pt>
    <dgm:pt modelId="{34E3C2F5-529D-4CAD-8B72-224C3F7D9208}" type="pres">
      <dgm:prSet presAssocID="{E13D8B8C-041D-44BE-8D44-95660D0D9C71}" presName="composite" presStyleCnt="0"/>
      <dgm:spPr/>
    </dgm:pt>
    <dgm:pt modelId="{DEA2A671-9D35-49EC-8DFD-95757B107B2C}" type="pres">
      <dgm:prSet presAssocID="{E13D8B8C-041D-44BE-8D44-95660D0D9C71}" presName="parTx" presStyleLbl="alignNode1" presStyleIdx="3" presStyleCnt="5">
        <dgm:presLayoutVars>
          <dgm:chMax val="0"/>
          <dgm:chPref val="0"/>
        </dgm:presLayoutVars>
      </dgm:prSet>
      <dgm:spPr/>
    </dgm:pt>
    <dgm:pt modelId="{79DD61FD-C082-459C-A55A-C622FEDA2400}" type="pres">
      <dgm:prSet presAssocID="{E13D8B8C-041D-44BE-8D44-95660D0D9C71}" presName="desTx" presStyleLbl="alignAccFollowNode1" presStyleIdx="3" presStyleCnt="5">
        <dgm:presLayoutVars/>
      </dgm:prSet>
      <dgm:spPr/>
    </dgm:pt>
    <dgm:pt modelId="{C26EB6BA-83BD-4A43-A640-FE1D40BD988B}" type="pres">
      <dgm:prSet presAssocID="{62DBDFF0-5A1A-4B2E-91DD-1E3E944DAA80}" presName="space" presStyleCnt="0"/>
      <dgm:spPr/>
    </dgm:pt>
    <dgm:pt modelId="{CB35E0DD-63F0-4306-9F2A-7B1965CA6945}" type="pres">
      <dgm:prSet presAssocID="{4A2ACF59-05FA-4D83-AD15-C151FB1EE4AB}" presName="composite" presStyleCnt="0"/>
      <dgm:spPr/>
    </dgm:pt>
    <dgm:pt modelId="{FFE8A6DE-FF94-4372-B8D5-290839CAF47B}" type="pres">
      <dgm:prSet presAssocID="{4A2ACF59-05FA-4D83-AD15-C151FB1EE4AB}" presName="parTx" presStyleLbl="alignNode1" presStyleIdx="4" presStyleCnt="5">
        <dgm:presLayoutVars>
          <dgm:chMax val="0"/>
          <dgm:chPref val="0"/>
        </dgm:presLayoutVars>
      </dgm:prSet>
      <dgm:spPr/>
    </dgm:pt>
    <dgm:pt modelId="{EF8372B8-27B6-481C-911C-341D4DD9BE57}" type="pres">
      <dgm:prSet presAssocID="{4A2ACF59-05FA-4D83-AD15-C151FB1EE4AB}" presName="desTx" presStyleLbl="alignAccFollowNode1" presStyleIdx="4" presStyleCnt="5">
        <dgm:presLayoutVars/>
      </dgm:prSet>
      <dgm:spPr/>
    </dgm:pt>
  </dgm:ptLst>
  <dgm:cxnLst>
    <dgm:cxn modelId="{54E7860B-AA49-41F3-96CB-A1B6EDC39B61}" srcId="{D5DE36ED-1880-4531-8A7C-9945A3BE2160}" destId="{E13D8B8C-041D-44BE-8D44-95660D0D9C71}" srcOrd="3" destOrd="0" parTransId="{06B764C9-17E7-45BF-B8AE-D891E03C8807}" sibTransId="{62DBDFF0-5A1A-4B2E-91DD-1E3E944DAA80}"/>
    <dgm:cxn modelId="{D8754F2C-A629-409C-A88D-359FE436E17C}" type="presOf" srcId="{5CF77C57-A075-4C25-917B-4A097CDBE4AA}" destId="{EF8372B8-27B6-481C-911C-341D4DD9BE57}" srcOrd="0" destOrd="0" presId="urn:microsoft.com/office/officeart/2016/7/layout/ChevronBlockProcess"/>
    <dgm:cxn modelId="{81916743-FDA2-4F9A-BB4D-65DC7BF81028}" srcId="{D5DE36ED-1880-4531-8A7C-9945A3BE2160}" destId="{16F0C558-A1F7-46F4-9AA8-690F1F486CFD}" srcOrd="1" destOrd="0" parTransId="{FEF95E18-EB94-403F-AE6A-B15CC5786CF0}" sibTransId="{AC25B91C-E998-489B-A106-003F9575972F}"/>
    <dgm:cxn modelId="{C62E2C6F-3B63-44A4-99F8-615EF6E11428}" srcId="{D5DE36ED-1880-4531-8A7C-9945A3BE2160}" destId="{4A2ACF59-05FA-4D83-AD15-C151FB1EE4AB}" srcOrd="4" destOrd="0" parTransId="{E3DCED5D-E49E-466C-B78C-D86846E3D2D4}" sibTransId="{B0CB1C5C-8801-432A-80FB-F648D65AE147}"/>
    <dgm:cxn modelId="{6925B452-5F24-4FFF-B715-A15D81583276}" srcId="{AE9F15C0-76D5-43C7-B30D-6DAF85FF443A}" destId="{2BE3D8FF-6718-4A72-87C5-BBFA52FC48B4}" srcOrd="0" destOrd="0" parTransId="{AF5FDD8E-A9E7-431A-8DF3-1DFBDA7AA78E}" sibTransId="{9DFC0798-8AF5-4BD8-969E-F5866CFF9E9D}"/>
    <dgm:cxn modelId="{4147D772-27A5-4F3F-A5D5-932C51714002}" srcId="{F5B00CDF-94F5-4D73-83C7-943FDCF81A2B}" destId="{9484F7A1-04BC-4C2C-A235-A0A47C59A707}" srcOrd="0" destOrd="0" parTransId="{A161AC9F-BCC7-4760-BDAF-FCC26BFC2194}" sibTransId="{474695D8-7AF1-4DBA-913C-EF69BC4DF95E}"/>
    <dgm:cxn modelId="{DCC32C79-6147-4658-AACA-F97EFB1605F5}" type="presOf" srcId="{2BE3D8FF-6718-4A72-87C5-BBFA52FC48B4}" destId="{77D874A5-AB6E-4390-9A47-3CF5BAC4F07C}" srcOrd="0" destOrd="0" presId="urn:microsoft.com/office/officeart/2016/7/layout/ChevronBlockProcess"/>
    <dgm:cxn modelId="{28805382-BA61-400E-B4DF-0700076299FA}" type="presOf" srcId="{F5B00CDF-94F5-4D73-83C7-943FDCF81A2B}" destId="{9C22EA73-3E4F-450D-9E6F-5171756D753F}" srcOrd="0" destOrd="0" presId="urn:microsoft.com/office/officeart/2016/7/layout/ChevronBlockProcess"/>
    <dgm:cxn modelId="{96218CA1-C526-4B00-AE19-EFBC78946B65}" type="presOf" srcId="{AE9F15C0-76D5-43C7-B30D-6DAF85FF443A}" destId="{DC09A790-172E-44E1-9A71-068F29E7BFFB}" srcOrd="0" destOrd="0" presId="urn:microsoft.com/office/officeart/2016/7/layout/ChevronBlockProcess"/>
    <dgm:cxn modelId="{892317A4-F054-480E-BBF8-180EA8EC155F}" type="presOf" srcId="{6FFBFE48-5194-4AF4-BAA5-F58250C43027}" destId="{28EE07DF-A9DE-4C33-AD52-EDB7F8DC1413}" srcOrd="0" destOrd="0" presId="urn:microsoft.com/office/officeart/2016/7/layout/ChevronBlockProcess"/>
    <dgm:cxn modelId="{59B75CAA-8BDF-4CCA-B822-81A600589BF8}" srcId="{16F0C558-A1F7-46F4-9AA8-690F1F486CFD}" destId="{6FFBFE48-5194-4AF4-BAA5-F58250C43027}" srcOrd="0" destOrd="0" parTransId="{50B40BC8-A23E-4F53-AF21-3B21B599A40D}" sibTransId="{C9D7BF5C-FA3F-4B29-BCD9-6E7396519202}"/>
    <dgm:cxn modelId="{5ED937B1-DC40-43C7-9CB8-169CDDDAE3F5}" srcId="{E13D8B8C-041D-44BE-8D44-95660D0D9C71}" destId="{E1EC4C8D-975C-4640-A2F3-F2890B629A0A}" srcOrd="0" destOrd="0" parTransId="{74DCC14B-C20A-40FD-94FB-772F268697B7}" sibTransId="{573EB664-4D43-4269-BC16-9CE0D80118A7}"/>
    <dgm:cxn modelId="{94BC64B4-3436-490D-85D4-380B3E369FC3}" type="presOf" srcId="{E13D8B8C-041D-44BE-8D44-95660D0D9C71}" destId="{DEA2A671-9D35-49EC-8DFD-95757B107B2C}" srcOrd="0" destOrd="0" presId="urn:microsoft.com/office/officeart/2016/7/layout/ChevronBlockProcess"/>
    <dgm:cxn modelId="{903523C8-05B5-475F-97F8-907B260AD0FB}" type="presOf" srcId="{4A2ACF59-05FA-4D83-AD15-C151FB1EE4AB}" destId="{FFE8A6DE-FF94-4372-B8D5-290839CAF47B}" srcOrd="0" destOrd="0" presId="urn:microsoft.com/office/officeart/2016/7/layout/ChevronBlockProcess"/>
    <dgm:cxn modelId="{FF1775CF-836B-4D78-8780-534D2E5E42E3}" srcId="{4A2ACF59-05FA-4D83-AD15-C151FB1EE4AB}" destId="{5CF77C57-A075-4C25-917B-4A097CDBE4AA}" srcOrd="0" destOrd="0" parTransId="{93B1F4FA-84C5-4AF5-9316-944A3D55FAE3}" sibTransId="{D189EB17-BA5D-457D-9906-C30D6725058F}"/>
    <dgm:cxn modelId="{B2FA30D5-F160-40DB-A23B-C5BC20B2C66E}" type="presOf" srcId="{16F0C558-A1F7-46F4-9AA8-690F1F486CFD}" destId="{0BABD6C9-52AE-40D1-8639-955D81E498AB}" srcOrd="0" destOrd="0" presId="urn:microsoft.com/office/officeart/2016/7/layout/ChevronBlockProcess"/>
    <dgm:cxn modelId="{D8C754D5-EF24-4351-A65E-7129665A1CAB}" type="presOf" srcId="{9484F7A1-04BC-4C2C-A235-A0A47C59A707}" destId="{3705A893-9CA6-4EF0-9997-4F21181D296B}" srcOrd="0" destOrd="0" presId="urn:microsoft.com/office/officeart/2016/7/layout/ChevronBlockProcess"/>
    <dgm:cxn modelId="{AC9AFFDA-D2F7-4B77-9333-B4FB537DBA73}" srcId="{D5DE36ED-1880-4531-8A7C-9945A3BE2160}" destId="{F5B00CDF-94F5-4D73-83C7-943FDCF81A2B}" srcOrd="0" destOrd="0" parTransId="{FFE2087E-50EC-4A00-BD61-D0D4A59572B1}" sibTransId="{47701CC2-5875-4C8A-919F-EC11864EBAC1}"/>
    <dgm:cxn modelId="{8B1824E4-034F-42F7-BCCD-11AF278EF5BB}" type="presOf" srcId="{E1EC4C8D-975C-4640-A2F3-F2890B629A0A}" destId="{79DD61FD-C082-459C-A55A-C622FEDA2400}" srcOrd="0" destOrd="0" presId="urn:microsoft.com/office/officeart/2016/7/layout/ChevronBlockProcess"/>
    <dgm:cxn modelId="{CAF556EC-8648-4813-8DEB-D0A72CB4B581}" type="presOf" srcId="{D5DE36ED-1880-4531-8A7C-9945A3BE2160}" destId="{9C53CBB4-4747-4B3D-97C4-D35D9BD3D084}" srcOrd="0" destOrd="0" presId="urn:microsoft.com/office/officeart/2016/7/layout/ChevronBlockProcess"/>
    <dgm:cxn modelId="{127C09F7-8F91-4126-BDBF-293515A7FD9C}" srcId="{D5DE36ED-1880-4531-8A7C-9945A3BE2160}" destId="{AE9F15C0-76D5-43C7-B30D-6DAF85FF443A}" srcOrd="2" destOrd="0" parTransId="{A8A8F0A7-83F0-4902-9CAD-A71844D45E94}" sibTransId="{ACAD5130-97CC-4706-B5DF-4DEADBD2550E}"/>
    <dgm:cxn modelId="{FE73D929-B766-4A24-A522-647C39B4B746}" type="presParOf" srcId="{9C53CBB4-4747-4B3D-97C4-D35D9BD3D084}" destId="{BDBE11E8-C41F-4E99-B5F5-E18DF3249580}" srcOrd="0" destOrd="0" presId="urn:microsoft.com/office/officeart/2016/7/layout/ChevronBlockProcess"/>
    <dgm:cxn modelId="{A3C1C4DE-BD16-44EC-8FCA-C6812C9AE3BD}" type="presParOf" srcId="{BDBE11E8-C41F-4E99-B5F5-E18DF3249580}" destId="{9C22EA73-3E4F-450D-9E6F-5171756D753F}" srcOrd="0" destOrd="0" presId="urn:microsoft.com/office/officeart/2016/7/layout/ChevronBlockProcess"/>
    <dgm:cxn modelId="{CB547B02-BD0E-4EB5-B1A4-D4E6BC4A9D9B}" type="presParOf" srcId="{BDBE11E8-C41F-4E99-B5F5-E18DF3249580}" destId="{3705A893-9CA6-4EF0-9997-4F21181D296B}" srcOrd="1" destOrd="0" presId="urn:microsoft.com/office/officeart/2016/7/layout/ChevronBlockProcess"/>
    <dgm:cxn modelId="{ACB4E006-EFAC-4537-AD11-2F5F5EEA471F}" type="presParOf" srcId="{9C53CBB4-4747-4B3D-97C4-D35D9BD3D084}" destId="{D65028DE-EAE6-4C63-8C80-04355C5A4BDF}" srcOrd="1" destOrd="0" presId="urn:microsoft.com/office/officeart/2016/7/layout/ChevronBlockProcess"/>
    <dgm:cxn modelId="{82C14035-45A9-4A8C-BB94-824F124F594D}" type="presParOf" srcId="{9C53CBB4-4747-4B3D-97C4-D35D9BD3D084}" destId="{A08EE068-CFE0-437A-BA21-0870AFBD3BCD}" srcOrd="2" destOrd="0" presId="urn:microsoft.com/office/officeart/2016/7/layout/ChevronBlockProcess"/>
    <dgm:cxn modelId="{D1EC441B-4AB3-47A7-8527-80BBDF8A8BAF}" type="presParOf" srcId="{A08EE068-CFE0-437A-BA21-0870AFBD3BCD}" destId="{0BABD6C9-52AE-40D1-8639-955D81E498AB}" srcOrd="0" destOrd="0" presId="urn:microsoft.com/office/officeart/2016/7/layout/ChevronBlockProcess"/>
    <dgm:cxn modelId="{857E7479-DEAC-4DD4-BF08-EBFBBEA3D996}" type="presParOf" srcId="{A08EE068-CFE0-437A-BA21-0870AFBD3BCD}" destId="{28EE07DF-A9DE-4C33-AD52-EDB7F8DC1413}" srcOrd="1" destOrd="0" presId="urn:microsoft.com/office/officeart/2016/7/layout/ChevronBlockProcess"/>
    <dgm:cxn modelId="{C571C270-D0C7-4CFC-B041-6070C9E24F74}" type="presParOf" srcId="{9C53CBB4-4747-4B3D-97C4-D35D9BD3D084}" destId="{A92E04AD-34D6-493A-8354-6E01C628374F}" srcOrd="3" destOrd="0" presId="urn:microsoft.com/office/officeart/2016/7/layout/ChevronBlockProcess"/>
    <dgm:cxn modelId="{809EDCDB-BB56-445E-9958-22223CA58915}" type="presParOf" srcId="{9C53CBB4-4747-4B3D-97C4-D35D9BD3D084}" destId="{9B50B21A-56BC-4B73-A553-BBAAFC8159BB}" srcOrd="4" destOrd="0" presId="urn:microsoft.com/office/officeart/2016/7/layout/ChevronBlockProcess"/>
    <dgm:cxn modelId="{CDA5E25C-E7AA-4C68-8300-9245E9139955}" type="presParOf" srcId="{9B50B21A-56BC-4B73-A553-BBAAFC8159BB}" destId="{DC09A790-172E-44E1-9A71-068F29E7BFFB}" srcOrd="0" destOrd="0" presId="urn:microsoft.com/office/officeart/2016/7/layout/ChevronBlockProcess"/>
    <dgm:cxn modelId="{692E3F5D-7EF8-4984-A072-3FCF8DE98401}" type="presParOf" srcId="{9B50B21A-56BC-4B73-A553-BBAAFC8159BB}" destId="{77D874A5-AB6E-4390-9A47-3CF5BAC4F07C}" srcOrd="1" destOrd="0" presId="urn:microsoft.com/office/officeart/2016/7/layout/ChevronBlockProcess"/>
    <dgm:cxn modelId="{7464DB50-4A94-4E69-8F48-BE1A50AE5C96}" type="presParOf" srcId="{9C53CBB4-4747-4B3D-97C4-D35D9BD3D084}" destId="{1F049115-435B-4AE4-96C0-E838CE2BDFDF}" srcOrd="5" destOrd="0" presId="urn:microsoft.com/office/officeart/2016/7/layout/ChevronBlockProcess"/>
    <dgm:cxn modelId="{A77C97CF-EB87-48C6-BDC3-E8B5B3061700}" type="presParOf" srcId="{9C53CBB4-4747-4B3D-97C4-D35D9BD3D084}" destId="{34E3C2F5-529D-4CAD-8B72-224C3F7D9208}" srcOrd="6" destOrd="0" presId="urn:microsoft.com/office/officeart/2016/7/layout/ChevronBlockProcess"/>
    <dgm:cxn modelId="{ECDD24AA-62B1-44CE-9620-E544BC09E14E}" type="presParOf" srcId="{34E3C2F5-529D-4CAD-8B72-224C3F7D9208}" destId="{DEA2A671-9D35-49EC-8DFD-95757B107B2C}" srcOrd="0" destOrd="0" presId="urn:microsoft.com/office/officeart/2016/7/layout/ChevronBlockProcess"/>
    <dgm:cxn modelId="{5C6724C0-FE8F-4338-944D-3834E762AD04}" type="presParOf" srcId="{34E3C2F5-529D-4CAD-8B72-224C3F7D9208}" destId="{79DD61FD-C082-459C-A55A-C622FEDA2400}" srcOrd="1" destOrd="0" presId="urn:microsoft.com/office/officeart/2016/7/layout/ChevronBlockProcess"/>
    <dgm:cxn modelId="{76E918C9-2AF4-4622-B565-76486E843B96}" type="presParOf" srcId="{9C53CBB4-4747-4B3D-97C4-D35D9BD3D084}" destId="{C26EB6BA-83BD-4A43-A640-FE1D40BD988B}" srcOrd="7" destOrd="0" presId="urn:microsoft.com/office/officeart/2016/7/layout/ChevronBlockProcess"/>
    <dgm:cxn modelId="{8D0F1133-153B-4C52-9963-9E076BDE0E0A}" type="presParOf" srcId="{9C53CBB4-4747-4B3D-97C4-D35D9BD3D084}" destId="{CB35E0DD-63F0-4306-9F2A-7B1965CA6945}" srcOrd="8" destOrd="0" presId="urn:microsoft.com/office/officeart/2016/7/layout/ChevronBlockProcess"/>
    <dgm:cxn modelId="{62ECE685-0A91-4AEA-B1B1-C63C0230AB77}" type="presParOf" srcId="{CB35E0DD-63F0-4306-9F2A-7B1965CA6945}" destId="{FFE8A6DE-FF94-4372-B8D5-290839CAF47B}" srcOrd="0" destOrd="0" presId="urn:microsoft.com/office/officeart/2016/7/layout/ChevronBlockProcess"/>
    <dgm:cxn modelId="{CD728123-B3D7-4010-9B6B-249FC48490FC}" type="presParOf" srcId="{CB35E0DD-63F0-4306-9F2A-7B1965CA6945}" destId="{EF8372B8-27B6-481C-911C-341D4DD9BE57}"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8EA3E-4838-4ADC-8FC0-F26054B7641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A48D540-2AF8-4392-9DF2-A0CCE556C714}">
      <dgm:prSet phldrT="[Text]"/>
      <dgm:spPr/>
      <dgm:t>
        <a:bodyPr/>
        <a:lstStyle/>
        <a:p>
          <a:r>
            <a:rPr lang="en-US" dirty="0"/>
            <a:t>Explicit Bias</a:t>
          </a:r>
        </a:p>
      </dgm:t>
    </dgm:pt>
    <dgm:pt modelId="{D7659CB0-8F22-4E2A-AC0F-A13353334569}" type="parTrans" cxnId="{33AE4F0C-9399-4E88-827B-77FF854558D0}">
      <dgm:prSet/>
      <dgm:spPr/>
      <dgm:t>
        <a:bodyPr/>
        <a:lstStyle/>
        <a:p>
          <a:endParaRPr lang="en-US"/>
        </a:p>
      </dgm:t>
    </dgm:pt>
    <dgm:pt modelId="{31CA69DB-9E3B-4DA5-8A56-216D6E8DD028}" type="sibTrans" cxnId="{33AE4F0C-9399-4E88-827B-77FF854558D0}">
      <dgm:prSet/>
      <dgm:spPr/>
      <dgm:t>
        <a:bodyPr/>
        <a:lstStyle/>
        <a:p>
          <a:endParaRPr lang="en-US"/>
        </a:p>
      </dgm:t>
    </dgm:pt>
    <dgm:pt modelId="{17EEE3E6-8D41-45F8-8EFE-B64BD4F8F0B8}">
      <dgm:prSet phldrT="[Text]"/>
      <dgm:spPr/>
      <dgm:t>
        <a:bodyPr/>
        <a:lstStyle/>
        <a:p>
          <a:r>
            <a:rPr lang="en-US" dirty="0"/>
            <a:t>Expressed directly</a:t>
          </a:r>
        </a:p>
      </dgm:t>
    </dgm:pt>
    <dgm:pt modelId="{A841C5A5-9128-47CF-87CF-A02AB3155AB4}" type="parTrans" cxnId="{3B4E507C-9C75-4325-8068-BD8148F7F477}">
      <dgm:prSet/>
      <dgm:spPr/>
      <dgm:t>
        <a:bodyPr/>
        <a:lstStyle/>
        <a:p>
          <a:endParaRPr lang="en-US"/>
        </a:p>
      </dgm:t>
    </dgm:pt>
    <dgm:pt modelId="{A6558BBB-4F1A-412C-A3C0-411291BEBB49}" type="sibTrans" cxnId="{3B4E507C-9C75-4325-8068-BD8148F7F477}">
      <dgm:prSet/>
      <dgm:spPr/>
      <dgm:t>
        <a:bodyPr/>
        <a:lstStyle/>
        <a:p>
          <a:endParaRPr lang="en-US"/>
        </a:p>
      </dgm:t>
    </dgm:pt>
    <dgm:pt modelId="{F89EB9A4-FE53-4D6E-9D59-527B49EFE1D7}">
      <dgm:prSet phldrT="[Text]"/>
      <dgm:spPr/>
      <dgm:t>
        <a:bodyPr/>
        <a:lstStyle/>
        <a:p>
          <a:r>
            <a:rPr lang="en-US" dirty="0"/>
            <a:t>Implicit Bias</a:t>
          </a:r>
        </a:p>
      </dgm:t>
    </dgm:pt>
    <dgm:pt modelId="{C8E8F6DA-22FA-4A20-9786-522CD262E4DE}" type="parTrans" cxnId="{4E86CD39-73AB-4068-933E-40F9CDF979EC}">
      <dgm:prSet/>
      <dgm:spPr/>
      <dgm:t>
        <a:bodyPr/>
        <a:lstStyle/>
        <a:p>
          <a:endParaRPr lang="en-US"/>
        </a:p>
      </dgm:t>
    </dgm:pt>
    <dgm:pt modelId="{B245E923-8160-4967-8D54-6BE761C8D90F}" type="sibTrans" cxnId="{4E86CD39-73AB-4068-933E-40F9CDF979EC}">
      <dgm:prSet/>
      <dgm:spPr/>
      <dgm:t>
        <a:bodyPr/>
        <a:lstStyle/>
        <a:p>
          <a:endParaRPr lang="en-US"/>
        </a:p>
      </dgm:t>
    </dgm:pt>
    <dgm:pt modelId="{D266D3EE-B1EA-4553-BF85-78420FE37A25}">
      <dgm:prSet phldrT="[Text]"/>
      <dgm:spPr/>
      <dgm:t>
        <a:bodyPr/>
        <a:lstStyle/>
        <a:p>
          <a:r>
            <a:rPr lang="en-US" dirty="0"/>
            <a:t>Expressed indirectly</a:t>
          </a:r>
        </a:p>
      </dgm:t>
    </dgm:pt>
    <dgm:pt modelId="{561827B1-3783-446A-9D3F-1698E4DF7017}" type="parTrans" cxnId="{F13B7DB1-4086-4FBF-9B2C-5574EEC3BE64}">
      <dgm:prSet/>
      <dgm:spPr/>
      <dgm:t>
        <a:bodyPr/>
        <a:lstStyle/>
        <a:p>
          <a:endParaRPr lang="en-US"/>
        </a:p>
      </dgm:t>
    </dgm:pt>
    <dgm:pt modelId="{971A51E3-1D5B-47F6-BA1A-ADDE9F7FEC82}" type="sibTrans" cxnId="{F13B7DB1-4086-4FBF-9B2C-5574EEC3BE64}">
      <dgm:prSet/>
      <dgm:spPr/>
      <dgm:t>
        <a:bodyPr/>
        <a:lstStyle/>
        <a:p>
          <a:endParaRPr lang="en-US"/>
        </a:p>
      </dgm:t>
    </dgm:pt>
    <dgm:pt modelId="{0538E771-53C9-4BC9-BCB9-4EF47537DEA0}">
      <dgm:prSet/>
      <dgm:spPr/>
      <dgm:t>
        <a:bodyPr/>
        <a:lstStyle/>
        <a:p>
          <a:r>
            <a:rPr lang="en-US"/>
            <a:t>We are aware of the bias</a:t>
          </a:r>
          <a:endParaRPr lang="en-US" dirty="0"/>
        </a:p>
      </dgm:t>
    </dgm:pt>
    <dgm:pt modelId="{19656174-3B99-4C6A-9750-988E4ABACD88}" type="parTrans" cxnId="{A0F94F25-4218-4052-8BC7-CA7B7CA1519F}">
      <dgm:prSet/>
      <dgm:spPr/>
      <dgm:t>
        <a:bodyPr/>
        <a:lstStyle/>
        <a:p>
          <a:endParaRPr lang="en-US"/>
        </a:p>
      </dgm:t>
    </dgm:pt>
    <dgm:pt modelId="{D0A3D2CA-CB22-492D-9359-6CEBCCA48B58}" type="sibTrans" cxnId="{A0F94F25-4218-4052-8BC7-CA7B7CA1519F}">
      <dgm:prSet/>
      <dgm:spPr/>
      <dgm:t>
        <a:bodyPr/>
        <a:lstStyle/>
        <a:p>
          <a:endParaRPr lang="en-US"/>
        </a:p>
      </dgm:t>
    </dgm:pt>
    <dgm:pt modelId="{1239BC1C-7625-4D8A-9E49-7003619FC236}">
      <dgm:prSet/>
      <dgm:spPr/>
      <dgm:t>
        <a:bodyPr/>
        <a:lstStyle/>
        <a:p>
          <a:r>
            <a:rPr lang="en-US"/>
            <a:t>Intentional &amp; Controllable</a:t>
          </a:r>
          <a:endParaRPr lang="en-US" dirty="0"/>
        </a:p>
      </dgm:t>
    </dgm:pt>
    <dgm:pt modelId="{536CA3F0-DAF6-41C0-9905-CC382C8683BD}" type="parTrans" cxnId="{EEA17FDF-45AC-441D-A927-207094ADB565}">
      <dgm:prSet/>
      <dgm:spPr/>
      <dgm:t>
        <a:bodyPr/>
        <a:lstStyle/>
        <a:p>
          <a:endParaRPr lang="en-US"/>
        </a:p>
      </dgm:t>
    </dgm:pt>
    <dgm:pt modelId="{8753C2E0-E89F-43AC-A219-91185F1C0F32}" type="sibTrans" cxnId="{EEA17FDF-45AC-441D-A927-207094ADB565}">
      <dgm:prSet/>
      <dgm:spPr/>
      <dgm:t>
        <a:bodyPr/>
        <a:lstStyle/>
        <a:p>
          <a:endParaRPr lang="en-US"/>
        </a:p>
      </dgm:t>
    </dgm:pt>
    <dgm:pt modelId="{9AB963E1-A03B-4452-986E-A92A5164BB15}">
      <dgm:prSet/>
      <dgm:spPr/>
      <dgm:t>
        <a:bodyPr/>
        <a:lstStyle/>
        <a:p>
          <a:r>
            <a:rPr lang="en-US"/>
            <a:t>Operates consciously</a:t>
          </a:r>
          <a:endParaRPr lang="en-US" dirty="0"/>
        </a:p>
      </dgm:t>
    </dgm:pt>
    <dgm:pt modelId="{886A6DD8-4E7C-4E65-A2CD-ADC9600DE913}" type="parTrans" cxnId="{894E45A0-10AD-4062-8A58-2F66CFBF56C3}">
      <dgm:prSet/>
      <dgm:spPr/>
      <dgm:t>
        <a:bodyPr/>
        <a:lstStyle/>
        <a:p>
          <a:endParaRPr lang="en-US"/>
        </a:p>
      </dgm:t>
    </dgm:pt>
    <dgm:pt modelId="{D331DF76-BB7D-48DD-AC3B-AFF7D0E8B34D}" type="sibTrans" cxnId="{894E45A0-10AD-4062-8A58-2F66CFBF56C3}">
      <dgm:prSet/>
      <dgm:spPr/>
      <dgm:t>
        <a:bodyPr/>
        <a:lstStyle/>
        <a:p>
          <a:endParaRPr lang="en-US"/>
        </a:p>
      </dgm:t>
    </dgm:pt>
    <dgm:pt modelId="{2902FEB6-AD1A-4AE6-AA2C-62FBC3D6C266}">
      <dgm:prSet/>
      <dgm:spPr/>
      <dgm:t>
        <a:bodyPr/>
        <a:lstStyle/>
        <a:p>
          <a:r>
            <a:rPr lang="en-US"/>
            <a:t>Reporting impacted by social pressure</a:t>
          </a:r>
          <a:endParaRPr lang="en-US" dirty="0"/>
        </a:p>
      </dgm:t>
    </dgm:pt>
    <dgm:pt modelId="{BB8E8AEE-E65C-4334-926A-533E3805694A}" type="parTrans" cxnId="{3EEA7287-74DE-4C86-A771-16F026976390}">
      <dgm:prSet/>
      <dgm:spPr/>
      <dgm:t>
        <a:bodyPr/>
        <a:lstStyle/>
        <a:p>
          <a:endParaRPr lang="en-US"/>
        </a:p>
      </dgm:t>
    </dgm:pt>
    <dgm:pt modelId="{841EC9AA-2A89-4198-A8B2-F0399396CC42}" type="sibTrans" cxnId="{3EEA7287-74DE-4C86-A771-16F026976390}">
      <dgm:prSet/>
      <dgm:spPr/>
      <dgm:t>
        <a:bodyPr/>
        <a:lstStyle/>
        <a:p>
          <a:endParaRPr lang="en-US"/>
        </a:p>
      </dgm:t>
    </dgm:pt>
    <dgm:pt modelId="{E0435C45-7F5C-4683-B020-73746A48F7E8}">
      <dgm:prSet/>
      <dgm:spPr/>
      <dgm:t>
        <a:bodyPr/>
        <a:lstStyle/>
        <a:p>
          <a:r>
            <a:rPr lang="en-US"/>
            <a:t>We are unaware of the bias</a:t>
          </a:r>
          <a:endParaRPr lang="en-US" dirty="0"/>
        </a:p>
      </dgm:t>
    </dgm:pt>
    <dgm:pt modelId="{F0D932DC-DD92-4FC5-A0ED-E67891B407E7}" type="parTrans" cxnId="{F3A6B566-1C0A-4AD3-B546-5EBDCA5F09CA}">
      <dgm:prSet/>
      <dgm:spPr/>
      <dgm:t>
        <a:bodyPr/>
        <a:lstStyle/>
        <a:p>
          <a:endParaRPr lang="en-US"/>
        </a:p>
      </dgm:t>
    </dgm:pt>
    <dgm:pt modelId="{1E3E313B-FAA7-4171-9EB3-54EAA0E9CF7D}" type="sibTrans" cxnId="{F3A6B566-1C0A-4AD3-B546-5EBDCA5F09CA}">
      <dgm:prSet/>
      <dgm:spPr/>
      <dgm:t>
        <a:bodyPr/>
        <a:lstStyle/>
        <a:p>
          <a:endParaRPr lang="en-US"/>
        </a:p>
      </dgm:t>
    </dgm:pt>
    <dgm:pt modelId="{AC97A0B0-33E1-480B-BC4A-01A9F20A173B}">
      <dgm:prSet/>
      <dgm:spPr/>
      <dgm:t>
        <a:bodyPr/>
        <a:lstStyle/>
        <a:p>
          <a:r>
            <a:rPr lang="en-US"/>
            <a:t>Unintentional &amp; difficult to control</a:t>
          </a:r>
          <a:endParaRPr lang="en-US" dirty="0"/>
        </a:p>
      </dgm:t>
    </dgm:pt>
    <dgm:pt modelId="{806BD277-61E8-4759-B0B8-E4806E0A43B3}" type="parTrans" cxnId="{8113C2A1-32CD-4DEB-BFFF-0BCD8A16564B}">
      <dgm:prSet/>
      <dgm:spPr/>
      <dgm:t>
        <a:bodyPr/>
        <a:lstStyle/>
        <a:p>
          <a:endParaRPr lang="en-US"/>
        </a:p>
      </dgm:t>
    </dgm:pt>
    <dgm:pt modelId="{F805BB94-43CE-4D4F-814A-353B000E1C64}" type="sibTrans" cxnId="{8113C2A1-32CD-4DEB-BFFF-0BCD8A16564B}">
      <dgm:prSet/>
      <dgm:spPr/>
      <dgm:t>
        <a:bodyPr/>
        <a:lstStyle/>
        <a:p>
          <a:endParaRPr lang="en-US"/>
        </a:p>
      </dgm:t>
    </dgm:pt>
    <dgm:pt modelId="{61B4DA1E-114A-4A1F-B6F9-6CEE2BFFD8B0}">
      <dgm:prSet/>
      <dgm:spPr/>
      <dgm:t>
        <a:bodyPr/>
        <a:lstStyle/>
        <a:p>
          <a:r>
            <a:rPr lang="en-US"/>
            <a:t>Operates sub/un-consciously</a:t>
          </a:r>
          <a:endParaRPr lang="en-US" dirty="0"/>
        </a:p>
      </dgm:t>
    </dgm:pt>
    <dgm:pt modelId="{B2D9A425-FB61-4702-A9AB-60B8A3F8C036}" type="parTrans" cxnId="{EA8528DC-E001-4717-90A1-11A1A956585E}">
      <dgm:prSet/>
      <dgm:spPr/>
      <dgm:t>
        <a:bodyPr/>
        <a:lstStyle/>
        <a:p>
          <a:endParaRPr lang="en-US"/>
        </a:p>
      </dgm:t>
    </dgm:pt>
    <dgm:pt modelId="{A09BFF66-B1D8-4ABC-85F4-B583F7E28235}" type="sibTrans" cxnId="{EA8528DC-E001-4717-90A1-11A1A956585E}">
      <dgm:prSet/>
      <dgm:spPr/>
      <dgm:t>
        <a:bodyPr/>
        <a:lstStyle/>
        <a:p>
          <a:endParaRPr lang="en-US"/>
        </a:p>
      </dgm:t>
    </dgm:pt>
    <dgm:pt modelId="{78790A70-2DE5-492F-98D9-04BC68B8C810}">
      <dgm:prSet/>
      <dgm:spPr/>
      <dgm:t>
        <a:bodyPr/>
        <a:lstStyle/>
        <a:p>
          <a:r>
            <a:rPr lang="en-US"/>
            <a:t>Not as easily impacted by “how we see ourselves”</a:t>
          </a:r>
          <a:endParaRPr lang="en-US" dirty="0"/>
        </a:p>
      </dgm:t>
    </dgm:pt>
    <dgm:pt modelId="{4342C219-6CA4-49A5-AE32-04DC1F5CA358}" type="parTrans" cxnId="{5332DE6C-D171-423A-8C59-3E25E8867973}">
      <dgm:prSet/>
      <dgm:spPr/>
      <dgm:t>
        <a:bodyPr/>
        <a:lstStyle/>
        <a:p>
          <a:endParaRPr lang="en-US"/>
        </a:p>
      </dgm:t>
    </dgm:pt>
    <dgm:pt modelId="{0B7BAA4B-3ACA-4605-B136-9FD4A8F261B4}" type="sibTrans" cxnId="{5332DE6C-D171-423A-8C59-3E25E8867973}">
      <dgm:prSet/>
      <dgm:spPr/>
      <dgm:t>
        <a:bodyPr/>
        <a:lstStyle/>
        <a:p>
          <a:endParaRPr lang="en-US"/>
        </a:p>
      </dgm:t>
    </dgm:pt>
    <dgm:pt modelId="{953098A6-AE81-4858-8CC3-29ED24E6C920}" type="pres">
      <dgm:prSet presAssocID="{B7D8EA3E-4838-4ADC-8FC0-F26054B7641B}" presName="Name0" presStyleCnt="0">
        <dgm:presLayoutVars>
          <dgm:dir/>
          <dgm:animLvl val="lvl"/>
          <dgm:resizeHandles val="exact"/>
        </dgm:presLayoutVars>
      </dgm:prSet>
      <dgm:spPr/>
    </dgm:pt>
    <dgm:pt modelId="{6C1C662A-E04C-4FD0-AB05-277103F1B881}" type="pres">
      <dgm:prSet presAssocID="{AA48D540-2AF8-4392-9DF2-A0CCE556C714}" presName="composite" presStyleCnt="0"/>
      <dgm:spPr/>
    </dgm:pt>
    <dgm:pt modelId="{1A2B9F4C-5EFE-4AB7-B021-AF9FAE5BE732}" type="pres">
      <dgm:prSet presAssocID="{AA48D540-2AF8-4392-9DF2-A0CCE556C714}" presName="parTx" presStyleLbl="alignNode1" presStyleIdx="0" presStyleCnt="2">
        <dgm:presLayoutVars>
          <dgm:chMax val="0"/>
          <dgm:chPref val="0"/>
          <dgm:bulletEnabled val="1"/>
        </dgm:presLayoutVars>
      </dgm:prSet>
      <dgm:spPr/>
    </dgm:pt>
    <dgm:pt modelId="{5260C769-55D3-4017-BC16-454F24DBEF7D}" type="pres">
      <dgm:prSet presAssocID="{AA48D540-2AF8-4392-9DF2-A0CCE556C714}" presName="desTx" presStyleLbl="alignAccFollowNode1" presStyleIdx="0" presStyleCnt="2">
        <dgm:presLayoutVars>
          <dgm:bulletEnabled val="1"/>
        </dgm:presLayoutVars>
      </dgm:prSet>
      <dgm:spPr/>
    </dgm:pt>
    <dgm:pt modelId="{C7A2AAC4-4663-455A-AEF4-732D4D9A83E4}" type="pres">
      <dgm:prSet presAssocID="{31CA69DB-9E3B-4DA5-8A56-216D6E8DD028}" presName="space" presStyleCnt="0"/>
      <dgm:spPr/>
    </dgm:pt>
    <dgm:pt modelId="{EF9DB17B-A83C-43F7-B205-F5B25E432B52}" type="pres">
      <dgm:prSet presAssocID="{F89EB9A4-FE53-4D6E-9D59-527B49EFE1D7}" presName="composite" presStyleCnt="0"/>
      <dgm:spPr/>
    </dgm:pt>
    <dgm:pt modelId="{9F8CE818-1330-4DBD-80A0-F768D6CA3507}" type="pres">
      <dgm:prSet presAssocID="{F89EB9A4-FE53-4D6E-9D59-527B49EFE1D7}" presName="parTx" presStyleLbl="alignNode1" presStyleIdx="1" presStyleCnt="2">
        <dgm:presLayoutVars>
          <dgm:chMax val="0"/>
          <dgm:chPref val="0"/>
          <dgm:bulletEnabled val="1"/>
        </dgm:presLayoutVars>
      </dgm:prSet>
      <dgm:spPr/>
    </dgm:pt>
    <dgm:pt modelId="{CCAA7635-E353-451C-B05E-02550111F2F8}" type="pres">
      <dgm:prSet presAssocID="{F89EB9A4-FE53-4D6E-9D59-527B49EFE1D7}" presName="desTx" presStyleLbl="alignAccFollowNode1" presStyleIdx="1" presStyleCnt="2">
        <dgm:presLayoutVars>
          <dgm:bulletEnabled val="1"/>
        </dgm:presLayoutVars>
      </dgm:prSet>
      <dgm:spPr/>
    </dgm:pt>
  </dgm:ptLst>
  <dgm:cxnLst>
    <dgm:cxn modelId="{CBEFDD06-5B09-4E21-91D9-5102C9C3CA4A}" type="presOf" srcId="{F89EB9A4-FE53-4D6E-9D59-527B49EFE1D7}" destId="{9F8CE818-1330-4DBD-80A0-F768D6CA3507}" srcOrd="0" destOrd="0" presId="urn:microsoft.com/office/officeart/2005/8/layout/hList1"/>
    <dgm:cxn modelId="{5EC09607-3645-4181-865D-390A54B27EEA}" type="presOf" srcId="{61B4DA1E-114A-4A1F-B6F9-6CEE2BFFD8B0}" destId="{CCAA7635-E353-451C-B05E-02550111F2F8}" srcOrd="0" destOrd="3" presId="urn:microsoft.com/office/officeart/2005/8/layout/hList1"/>
    <dgm:cxn modelId="{33AE4F0C-9399-4E88-827B-77FF854558D0}" srcId="{B7D8EA3E-4838-4ADC-8FC0-F26054B7641B}" destId="{AA48D540-2AF8-4392-9DF2-A0CCE556C714}" srcOrd="0" destOrd="0" parTransId="{D7659CB0-8F22-4E2A-AC0F-A13353334569}" sibTransId="{31CA69DB-9E3B-4DA5-8A56-216D6E8DD028}"/>
    <dgm:cxn modelId="{A0F94F25-4218-4052-8BC7-CA7B7CA1519F}" srcId="{AA48D540-2AF8-4392-9DF2-A0CCE556C714}" destId="{0538E771-53C9-4BC9-BCB9-4EF47537DEA0}" srcOrd="1" destOrd="0" parTransId="{19656174-3B99-4C6A-9750-988E4ABACD88}" sibTransId="{D0A3D2CA-CB22-492D-9359-6CEBCCA48B58}"/>
    <dgm:cxn modelId="{BDC7C42A-BBBF-4D68-8E30-E35AFC767885}" type="presOf" srcId="{E0435C45-7F5C-4683-B020-73746A48F7E8}" destId="{CCAA7635-E353-451C-B05E-02550111F2F8}" srcOrd="0" destOrd="1" presId="urn:microsoft.com/office/officeart/2005/8/layout/hList1"/>
    <dgm:cxn modelId="{C2A0C035-C0DF-4D9B-8C44-D51B0E772C12}" type="presOf" srcId="{B7D8EA3E-4838-4ADC-8FC0-F26054B7641B}" destId="{953098A6-AE81-4858-8CC3-29ED24E6C920}" srcOrd="0" destOrd="0" presId="urn:microsoft.com/office/officeart/2005/8/layout/hList1"/>
    <dgm:cxn modelId="{4E86CD39-73AB-4068-933E-40F9CDF979EC}" srcId="{B7D8EA3E-4838-4ADC-8FC0-F26054B7641B}" destId="{F89EB9A4-FE53-4D6E-9D59-527B49EFE1D7}" srcOrd="1" destOrd="0" parTransId="{C8E8F6DA-22FA-4A20-9786-522CD262E4DE}" sibTransId="{B245E923-8160-4967-8D54-6BE761C8D90F}"/>
    <dgm:cxn modelId="{272C2C43-CED3-47E1-BA50-78779C9A3616}" type="presOf" srcId="{AC97A0B0-33E1-480B-BC4A-01A9F20A173B}" destId="{CCAA7635-E353-451C-B05E-02550111F2F8}" srcOrd="0" destOrd="2" presId="urn:microsoft.com/office/officeart/2005/8/layout/hList1"/>
    <dgm:cxn modelId="{F3A6B566-1C0A-4AD3-B546-5EBDCA5F09CA}" srcId="{F89EB9A4-FE53-4D6E-9D59-527B49EFE1D7}" destId="{E0435C45-7F5C-4683-B020-73746A48F7E8}" srcOrd="1" destOrd="0" parTransId="{F0D932DC-DD92-4FC5-A0ED-E67891B407E7}" sibTransId="{1E3E313B-FAA7-4171-9EB3-54EAA0E9CF7D}"/>
    <dgm:cxn modelId="{5332DE6C-D171-423A-8C59-3E25E8867973}" srcId="{F89EB9A4-FE53-4D6E-9D59-527B49EFE1D7}" destId="{78790A70-2DE5-492F-98D9-04BC68B8C810}" srcOrd="4" destOrd="0" parTransId="{4342C219-6CA4-49A5-AE32-04DC1F5CA358}" sibTransId="{0B7BAA4B-3ACA-4605-B136-9FD4A8F261B4}"/>
    <dgm:cxn modelId="{3B4E507C-9C75-4325-8068-BD8148F7F477}" srcId="{AA48D540-2AF8-4392-9DF2-A0CCE556C714}" destId="{17EEE3E6-8D41-45F8-8EFE-B64BD4F8F0B8}" srcOrd="0" destOrd="0" parTransId="{A841C5A5-9128-47CF-87CF-A02AB3155AB4}" sibTransId="{A6558BBB-4F1A-412C-A3C0-411291BEBB49}"/>
    <dgm:cxn modelId="{E8679881-6F4E-4F0C-8EB3-A51EA3D6412E}" type="presOf" srcId="{2902FEB6-AD1A-4AE6-AA2C-62FBC3D6C266}" destId="{5260C769-55D3-4017-BC16-454F24DBEF7D}" srcOrd="0" destOrd="4" presId="urn:microsoft.com/office/officeart/2005/8/layout/hList1"/>
    <dgm:cxn modelId="{3EEA7287-74DE-4C86-A771-16F026976390}" srcId="{AA48D540-2AF8-4392-9DF2-A0CCE556C714}" destId="{2902FEB6-AD1A-4AE6-AA2C-62FBC3D6C266}" srcOrd="4" destOrd="0" parTransId="{BB8E8AEE-E65C-4334-926A-533E3805694A}" sibTransId="{841EC9AA-2A89-4198-A8B2-F0399396CC42}"/>
    <dgm:cxn modelId="{DFD8F38E-1B36-4FA3-B997-C4F0D9F63273}" type="presOf" srcId="{AA48D540-2AF8-4392-9DF2-A0CCE556C714}" destId="{1A2B9F4C-5EFE-4AB7-B021-AF9FAE5BE732}" srcOrd="0" destOrd="0" presId="urn:microsoft.com/office/officeart/2005/8/layout/hList1"/>
    <dgm:cxn modelId="{170D609B-03EB-48D4-9D69-721E43C9B068}" type="presOf" srcId="{0538E771-53C9-4BC9-BCB9-4EF47537DEA0}" destId="{5260C769-55D3-4017-BC16-454F24DBEF7D}" srcOrd="0" destOrd="1" presId="urn:microsoft.com/office/officeart/2005/8/layout/hList1"/>
    <dgm:cxn modelId="{894E45A0-10AD-4062-8A58-2F66CFBF56C3}" srcId="{AA48D540-2AF8-4392-9DF2-A0CCE556C714}" destId="{9AB963E1-A03B-4452-986E-A92A5164BB15}" srcOrd="3" destOrd="0" parTransId="{886A6DD8-4E7C-4E65-A2CD-ADC9600DE913}" sibTransId="{D331DF76-BB7D-48DD-AC3B-AFF7D0E8B34D}"/>
    <dgm:cxn modelId="{67E9B6A0-BD59-4D57-9B0D-2748B10BAA15}" type="presOf" srcId="{17EEE3E6-8D41-45F8-8EFE-B64BD4F8F0B8}" destId="{5260C769-55D3-4017-BC16-454F24DBEF7D}" srcOrd="0" destOrd="0" presId="urn:microsoft.com/office/officeart/2005/8/layout/hList1"/>
    <dgm:cxn modelId="{8113C2A1-32CD-4DEB-BFFF-0BCD8A16564B}" srcId="{F89EB9A4-FE53-4D6E-9D59-527B49EFE1D7}" destId="{AC97A0B0-33E1-480B-BC4A-01A9F20A173B}" srcOrd="2" destOrd="0" parTransId="{806BD277-61E8-4759-B0B8-E4806E0A43B3}" sibTransId="{F805BB94-43CE-4D4F-814A-353B000E1C64}"/>
    <dgm:cxn modelId="{F13B7DB1-4086-4FBF-9B2C-5574EEC3BE64}" srcId="{F89EB9A4-FE53-4D6E-9D59-527B49EFE1D7}" destId="{D266D3EE-B1EA-4553-BF85-78420FE37A25}" srcOrd="0" destOrd="0" parTransId="{561827B1-3783-446A-9D3F-1698E4DF7017}" sibTransId="{971A51E3-1D5B-47F6-BA1A-ADDE9F7FEC82}"/>
    <dgm:cxn modelId="{14B3D5B8-5753-4EB0-867F-2D7A938D6086}" type="presOf" srcId="{1239BC1C-7625-4D8A-9E49-7003619FC236}" destId="{5260C769-55D3-4017-BC16-454F24DBEF7D}" srcOrd="0" destOrd="2" presId="urn:microsoft.com/office/officeart/2005/8/layout/hList1"/>
    <dgm:cxn modelId="{5ED1FFD0-5372-4107-B9B2-E55AE5CC59EA}" type="presOf" srcId="{9AB963E1-A03B-4452-986E-A92A5164BB15}" destId="{5260C769-55D3-4017-BC16-454F24DBEF7D}" srcOrd="0" destOrd="3" presId="urn:microsoft.com/office/officeart/2005/8/layout/hList1"/>
    <dgm:cxn modelId="{EA8528DC-E001-4717-90A1-11A1A956585E}" srcId="{F89EB9A4-FE53-4D6E-9D59-527B49EFE1D7}" destId="{61B4DA1E-114A-4A1F-B6F9-6CEE2BFFD8B0}" srcOrd="3" destOrd="0" parTransId="{B2D9A425-FB61-4702-A9AB-60B8A3F8C036}" sibTransId="{A09BFF66-B1D8-4ABC-85F4-B583F7E28235}"/>
    <dgm:cxn modelId="{EEA17FDF-45AC-441D-A927-207094ADB565}" srcId="{AA48D540-2AF8-4392-9DF2-A0CCE556C714}" destId="{1239BC1C-7625-4D8A-9E49-7003619FC236}" srcOrd="2" destOrd="0" parTransId="{536CA3F0-DAF6-41C0-9905-CC382C8683BD}" sibTransId="{8753C2E0-E89F-43AC-A219-91185F1C0F32}"/>
    <dgm:cxn modelId="{3495CCED-2306-49A2-B3EE-D9A9E2309397}" type="presOf" srcId="{D266D3EE-B1EA-4553-BF85-78420FE37A25}" destId="{CCAA7635-E353-451C-B05E-02550111F2F8}" srcOrd="0" destOrd="0" presId="urn:microsoft.com/office/officeart/2005/8/layout/hList1"/>
    <dgm:cxn modelId="{C7F349F8-05F0-413B-832B-10E0F5C7A6F4}" type="presOf" srcId="{78790A70-2DE5-492F-98D9-04BC68B8C810}" destId="{CCAA7635-E353-451C-B05E-02550111F2F8}" srcOrd="0" destOrd="4" presId="urn:microsoft.com/office/officeart/2005/8/layout/hList1"/>
    <dgm:cxn modelId="{2A28ED29-FCCF-4A29-8BF8-D4DEFD995E5E}" type="presParOf" srcId="{953098A6-AE81-4858-8CC3-29ED24E6C920}" destId="{6C1C662A-E04C-4FD0-AB05-277103F1B881}" srcOrd="0" destOrd="0" presId="urn:microsoft.com/office/officeart/2005/8/layout/hList1"/>
    <dgm:cxn modelId="{882DD200-896F-4556-AD62-8BED68FCA27E}" type="presParOf" srcId="{6C1C662A-E04C-4FD0-AB05-277103F1B881}" destId="{1A2B9F4C-5EFE-4AB7-B021-AF9FAE5BE732}" srcOrd="0" destOrd="0" presId="urn:microsoft.com/office/officeart/2005/8/layout/hList1"/>
    <dgm:cxn modelId="{C165DDC0-2EDE-47A4-9867-3CFC3D7C4F87}" type="presParOf" srcId="{6C1C662A-E04C-4FD0-AB05-277103F1B881}" destId="{5260C769-55D3-4017-BC16-454F24DBEF7D}" srcOrd="1" destOrd="0" presId="urn:microsoft.com/office/officeart/2005/8/layout/hList1"/>
    <dgm:cxn modelId="{CE6C3812-5B86-474B-B8C7-8E79B985E000}" type="presParOf" srcId="{953098A6-AE81-4858-8CC3-29ED24E6C920}" destId="{C7A2AAC4-4663-455A-AEF4-732D4D9A83E4}" srcOrd="1" destOrd="0" presId="urn:microsoft.com/office/officeart/2005/8/layout/hList1"/>
    <dgm:cxn modelId="{5B076F33-1D2E-4D36-A769-79D4C52784FF}" type="presParOf" srcId="{953098A6-AE81-4858-8CC3-29ED24E6C920}" destId="{EF9DB17B-A83C-43F7-B205-F5B25E432B52}" srcOrd="2" destOrd="0" presId="urn:microsoft.com/office/officeart/2005/8/layout/hList1"/>
    <dgm:cxn modelId="{79D01BE0-FBCC-408C-840F-C5A3D5503675}" type="presParOf" srcId="{EF9DB17B-A83C-43F7-B205-F5B25E432B52}" destId="{9F8CE818-1330-4DBD-80A0-F768D6CA3507}" srcOrd="0" destOrd="0" presId="urn:microsoft.com/office/officeart/2005/8/layout/hList1"/>
    <dgm:cxn modelId="{F4528A8E-0C5F-4041-A85F-72AC0A99D158}" type="presParOf" srcId="{EF9DB17B-A83C-43F7-B205-F5B25E432B52}" destId="{CCAA7635-E353-451C-B05E-02550111F2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2D6D72-4231-4017-A09B-E94BB3AE8715}"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4FC23327-0B2E-4CAA-9DE0-7FC96000998F}">
      <dgm:prSet phldrT="[Text]"/>
      <dgm:spPr/>
      <dgm:t>
        <a:bodyPr/>
        <a:lstStyle/>
        <a:p>
          <a:r>
            <a:rPr lang="en-US" sz="3600" dirty="0">
              <a:solidFill>
                <a:schemeClr val="tx1"/>
              </a:solidFill>
            </a:rPr>
            <a:t>Deficit-Based</a:t>
          </a:r>
        </a:p>
      </dgm:t>
    </dgm:pt>
    <dgm:pt modelId="{F80CC981-22F3-47B3-BF97-6D40338A8A50}" type="parTrans" cxnId="{6EB6EAFE-7514-4666-AE3D-64651E2F9B4B}">
      <dgm:prSet/>
      <dgm:spPr/>
      <dgm:t>
        <a:bodyPr/>
        <a:lstStyle/>
        <a:p>
          <a:endParaRPr lang="en-US">
            <a:solidFill>
              <a:schemeClr val="tx1"/>
            </a:solidFill>
          </a:endParaRPr>
        </a:p>
      </dgm:t>
    </dgm:pt>
    <dgm:pt modelId="{27229897-B392-46C8-9147-AB4B615A3E02}" type="sibTrans" cxnId="{6EB6EAFE-7514-4666-AE3D-64651E2F9B4B}">
      <dgm:prSet/>
      <dgm:spPr/>
      <dgm:t>
        <a:bodyPr/>
        <a:lstStyle/>
        <a:p>
          <a:endParaRPr lang="en-US">
            <a:solidFill>
              <a:schemeClr val="tx1"/>
            </a:solidFill>
          </a:endParaRPr>
        </a:p>
      </dgm:t>
    </dgm:pt>
    <dgm:pt modelId="{B61B9CC8-7359-48DD-A6BB-38D74C59088E}">
      <dgm:prSet phldrT="[Text]" custT="1"/>
      <dgm:spPr/>
      <dgm:t>
        <a:bodyPr/>
        <a:lstStyle/>
        <a:p>
          <a:r>
            <a:rPr lang="en-US" sz="2000">
              <a:solidFill>
                <a:schemeClr val="tx1"/>
              </a:solidFill>
            </a:rPr>
            <a:t>An addict/junkie</a:t>
          </a:r>
          <a:endParaRPr lang="en-US" sz="2000" dirty="0">
            <a:solidFill>
              <a:schemeClr val="tx1"/>
            </a:solidFill>
          </a:endParaRPr>
        </a:p>
      </dgm:t>
    </dgm:pt>
    <dgm:pt modelId="{08137813-8B9A-40F1-AFDA-3EEA00B44BB8}" type="parTrans" cxnId="{82D9AF82-E1E7-454D-8B84-D888ADEFC5D4}">
      <dgm:prSet/>
      <dgm:spPr/>
      <dgm:t>
        <a:bodyPr/>
        <a:lstStyle/>
        <a:p>
          <a:endParaRPr lang="en-US">
            <a:solidFill>
              <a:schemeClr val="tx1"/>
            </a:solidFill>
          </a:endParaRPr>
        </a:p>
      </dgm:t>
    </dgm:pt>
    <dgm:pt modelId="{0A539271-3C0B-4F43-B8ED-215D521F351A}" type="sibTrans" cxnId="{82D9AF82-E1E7-454D-8B84-D888ADEFC5D4}">
      <dgm:prSet/>
      <dgm:spPr/>
      <dgm:t>
        <a:bodyPr/>
        <a:lstStyle/>
        <a:p>
          <a:endParaRPr lang="en-US">
            <a:solidFill>
              <a:schemeClr val="tx1"/>
            </a:solidFill>
          </a:endParaRPr>
        </a:p>
      </dgm:t>
    </dgm:pt>
    <dgm:pt modelId="{4736E962-BBCB-42B9-845E-9F9903492B9F}">
      <dgm:prSet phldrT="[Text]"/>
      <dgm:spPr/>
      <dgm:t>
        <a:bodyPr/>
        <a:lstStyle/>
        <a:p>
          <a:r>
            <a:rPr lang="en-US" dirty="0">
              <a:solidFill>
                <a:schemeClr val="tx1"/>
              </a:solidFill>
            </a:rPr>
            <a:t>Strengths-Based</a:t>
          </a:r>
        </a:p>
      </dgm:t>
    </dgm:pt>
    <dgm:pt modelId="{7AB1AA2B-0C49-4681-BAFC-031AEA0D6D39}" type="parTrans" cxnId="{E264F0B7-7A84-46BD-BED5-4FDC756D923C}">
      <dgm:prSet/>
      <dgm:spPr/>
      <dgm:t>
        <a:bodyPr/>
        <a:lstStyle/>
        <a:p>
          <a:endParaRPr lang="en-US">
            <a:solidFill>
              <a:schemeClr val="tx1"/>
            </a:solidFill>
          </a:endParaRPr>
        </a:p>
      </dgm:t>
    </dgm:pt>
    <dgm:pt modelId="{B605CB12-6639-42EE-9B3B-6D6A33BEA45C}" type="sibTrans" cxnId="{E264F0B7-7A84-46BD-BED5-4FDC756D923C}">
      <dgm:prSet/>
      <dgm:spPr/>
      <dgm:t>
        <a:bodyPr/>
        <a:lstStyle/>
        <a:p>
          <a:endParaRPr lang="en-US">
            <a:solidFill>
              <a:schemeClr val="tx1"/>
            </a:solidFill>
          </a:endParaRPr>
        </a:p>
      </dgm:t>
    </dgm:pt>
    <dgm:pt modelId="{5BAF1530-A582-4B7D-BE6C-CACEA199684C}">
      <dgm:prSet phldrT="[Text]" custT="1"/>
      <dgm:spPr/>
      <dgm:t>
        <a:bodyPr/>
        <a:lstStyle/>
        <a:p>
          <a:pPr>
            <a:buFont typeface="Arial" panose="020B0604020202020204" pitchFamily="34" charset="0"/>
            <a:buChar char="•"/>
          </a:pPr>
          <a:r>
            <a:rPr lang="en-US" sz="2000">
              <a:solidFill>
                <a:schemeClr val="tx1"/>
              </a:solidFill>
            </a:rPr>
            <a:t>A person diagnosed with an addiction</a:t>
          </a:r>
          <a:endParaRPr lang="en-US" sz="2000" dirty="0">
            <a:solidFill>
              <a:schemeClr val="tx1"/>
            </a:solidFill>
          </a:endParaRPr>
        </a:p>
      </dgm:t>
    </dgm:pt>
    <dgm:pt modelId="{2ECDCDDF-6707-411A-9FF1-CE4743D5231D}" type="parTrans" cxnId="{4B2B1A3A-9E10-477C-9346-F64A337F3BD8}">
      <dgm:prSet/>
      <dgm:spPr/>
      <dgm:t>
        <a:bodyPr/>
        <a:lstStyle/>
        <a:p>
          <a:endParaRPr lang="en-US">
            <a:solidFill>
              <a:schemeClr val="tx1"/>
            </a:solidFill>
          </a:endParaRPr>
        </a:p>
      </dgm:t>
    </dgm:pt>
    <dgm:pt modelId="{7901D092-6471-42AF-B7C2-42663EA7FE92}" type="sibTrans" cxnId="{4B2B1A3A-9E10-477C-9346-F64A337F3BD8}">
      <dgm:prSet/>
      <dgm:spPr/>
      <dgm:t>
        <a:bodyPr/>
        <a:lstStyle/>
        <a:p>
          <a:endParaRPr lang="en-US">
            <a:solidFill>
              <a:schemeClr val="tx1"/>
            </a:solidFill>
          </a:endParaRPr>
        </a:p>
      </dgm:t>
    </dgm:pt>
    <dgm:pt modelId="{E19F5FC2-432B-4863-82B8-E723A8AB6DFE}">
      <dgm:prSet custT="1"/>
      <dgm:spPr/>
      <dgm:t>
        <a:bodyPr/>
        <a:lstStyle/>
        <a:p>
          <a:r>
            <a:rPr lang="en-US" sz="2000">
              <a:solidFill>
                <a:schemeClr val="tx1"/>
              </a:solidFill>
            </a:rPr>
            <a:t>Substance abuser</a:t>
          </a:r>
          <a:endParaRPr lang="en-US" sz="2000" dirty="0">
            <a:solidFill>
              <a:schemeClr val="tx1"/>
            </a:solidFill>
          </a:endParaRPr>
        </a:p>
      </dgm:t>
    </dgm:pt>
    <dgm:pt modelId="{342105D7-00F8-4AA8-8DEF-E7CEC64C3598}" type="parTrans" cxnId="{AF26783A-DF06-4EC7-9446-D9DD3CBCBB22}">
      <dgm:prSet/>
      <dgm:spPr/>
      <dgm:t>
        <a:bodyPr/>
        <a:lstStyle/>
        <a:p>
          <a:endParaRPr lang="en-US">
            <a:solidFill>
              <a:schemeClr val="tx1"/>
            </a:solidFill>
          </a:endParaRPr>
        </a:p>
      </dgm:t>
    </dgm:pt>
    <dgm:pt modelId="{7212E004-486F-4DD4-B257-E9D0C03F16DA}" type="sibTrans" cxnId="{AF26783A-DF06-4EC7-9446-D9DD3CBCBB22}">
      <dgm:prSet/>
      <dgm:spPr/>
      <dgm:t>
        <a:bodyPr/>
        <a:lstStyle/>
        <a:p>
          <a:endParaRPr lang="en-US">
            <a:solidFill>
              <a:schemeClr val="tx1"/>
            </a:solidFill>
          </a:endParaRPr>
        </a:p>
      </dgm:t>
    </dgm:pt>
    <dgm:pt modelId="{4DF59840-C2B6-4477-95ED-F4484FBDD7A1}">
      <dgm:prSet custT="1"/>
      <dgm:spPr/>
      <dgm:t>
        <a:bodyPr/>
        <a:lstStyle/>
        <a:p>
          <a:r>
            <a:rPr lang="en-US" sz="2000">
              <a:solidFill>
                <a:schemeClr val="tx1"/>
              </a:solidFill>
            </a:rPr>
            <a:t>Treatment Team</a:t>
          </a:r>
          <a:endParaRPr lang="en-US" sz="2000" dirty="0">
            <a:solidFill>
              <a:schemeClr val="tx1"/>
            </a:solidFill>
          </a:endParaRPr>
        </a:p>
      </dgm:t>
    </dgm:pt>
    <dgm:pt modelId="{1A40FE09-21D9-43DE-839A-3FFA4A5D1BF2}" type="parTrans" cxnId="{44E053B1-E487-456A-B624-1FF0F5031B43}">
      <dgm:prSet/>
      <dgm:spPr/>
      <dgm:t>
        <a:bodyPr/>
        <a:lstStyle/>
        <a:p>
          <a:endParaRPr lang="en-US">
            <a:solidFill>
              <a:schemeClr val="tx1"/>
            </a:solidFill>
          </a:endParaRPr>
        </a:p>
      </dgm:t>
    </dgm:pt>
    <dgm:pt modelId="{A2AEC8DC-90DA-4DE5-A8E5-4A73B1CB4D3B}" type="sibTrans" cxnId="{44E053B1-E487-456A-B624-1FF0F5031B43}">
      <dgm:prSet/>
      <dgm:spPr/>
      <dgm:t>
        <a:bodyPr/>
        <a:lstStyle/>
        <a:p>
          <a:endParaRPr lang="en-US">
            <a:solidFill>
              <a:schemeClr val="tx1"/>
            </a:solidFill>
          </a:endParaRPr>
        </a:p>
      </dgm:t>
    </dgm:pt>
    <dgm:pt modelId="{42561E5D-4A27-483F-A04C-1C2586A77104}">
      <dgm:prSet custT="1"/>
      <dgm:spPr/>
      <dgm:t>
        <a:bodyPr/>
        <a:lstStyle/>
        <a:p>
          <a:r>
            <a:rPr lang="en-US" sz="2000">
              <a:solidFill>
                <a:schemeClr val="tx1"/>
              </a:solidFill>
            </a:rPr>
            <a:t>Relapse</a:t>
          </a:r>
          <a:endParaRPr lang="en-US" sz="2000" dirty="0">
            <a:solidFill>
              <a:schemeClr val="tx1"/>
            </a:solidFill>
          </a:endParaRPr>
        </a:p>
      </dgm:t>
    </dgm:pt>
    <dgm:pt modelId="{E646EB2B-FB9B-4B21-8D24-541F3BFCB8C9}" type="parTrans" cxnId="{6170EB32-C282-484B-B5B1-2B3AF1B47ED4}">
      <dgm:prSet/>
      <dgm:spPr/>
      <dgm:t>
        <a:bodyPr/>
        <a:lstStyle/>
        <a:p>
          <a:endParaRPr lang="en-US">
            <a:solidFill>
              <a:schemeClr val="tx1"/>
            </a:solidFill>
          </a:endParaRPr>
        </a:p>
      </dgm:t>
    </dgm:pt>
    <dgm:pt modelId="{81A54D7B-46EB-4B8D-90A4-6B4F3D2B4D28}" type="sibTrans" cxnId="{6170EB32-C282-484B-B5B1-2B3AF1B47ED4}">
      <dgm:prSet/>
      <dgm:spPr/>
      <dgm:t>
        <a:bodyPr/>
        <a:lstStyle/>
        <a:p>
          <a:endParaRPr lang="en-US">
            <a:solidFill>
              <a:schemeClr val="tx1"/>
            </a:solidFill>
          </a:endParaRPr>
        </a:p>
      </dgm:t>
    </dgm:pt>
    <dgm:pt modelId="{5A055EBC-00B3-49F5-B900-963543570CBC}">
      <dgm:prSet custT="1"/>
      <dgm:spPr/>
      <dgm:t>
        <a:bodyPr/>
        <a:lstStyle/>
        <a:p>
          <a:r>
            <a:rPr lang="en-US" sz="2000">
              <a:solidFill>
                <a:schemeClr val="tx1"/>
              </a:solidFill>
            </a:rPr>
            <a:t>Not ready/not willing</a:t>
          </a:r>
          <a:endParaRPr lang="en-US" sz="2000" dirty="0">
            <a:solidFill>
              <a:schemeClr val="tx1"/>
            </a:solidFill>
          </a:endParaRPr>
        </a:p>
      </dgm:t>
    </dgm:pt>
    <dgm:pt modelId="{DA523F8B-B240-4E23-B0B2-43F968E4DE23}" type="parTrans" cxnId="{8625395E-CD64-461F-B171-B519789835C0}">
      <dgm:prSet/>
      <dgm:spPr/>
      <dgm:t>
        <a:bodyPr/>
        <a:lstStyle/>
        <a:p>
          <a:endParaRPr lang="en-US">
            <a:solidFill>
              <a:schemeClr val="tx1"/>
            </a:solidFill>
          </a:endParaRPr>
        </a:p>
      </dgm:t>
    </dgm:pt>
    <dgm:pt modelId="{29CF28B8-F5F7-466C-9B5D-9E2ED0042C4D}" type="sibTrans" cxnId="{8625395E-CD64-461F-B171-B519789835C0}">
      <dgm:prSet/>
      <dgm:spPr/>
      <dgm:t>
        <a:bodyPr/>
        <a:lstStyle/>
        <a:p>
          <a:endParaRPr lang="en-US">
            <a:solidFill>
              <a:schemeClr val="tx1"/>
            </a:solidFill>
          </a:endParaRPr>
        </a:p>
      </dgm:t>
    </dgm:pt>
    <dgm:pt modelId="{E744DA58-BC1B-43CF-BE39-F4166D321D46}">
      <dgm:prSet custT="1"/>
      <dgm:spPr/>
      <dgm:t>
        <a:bodyPr/>
        <a:lstStyle/>
        <a:p>
          <a:r>
            <a:rPr lang="en-US" sz="2000">
              <a:solidFill>
                <a:schemeClr val="tx1"/>
              </a:solidFill>
            </a:rPr>
            <a:t>Non-compliant</a:t>
          </a:r>
          <a:endParaRPr lang="en-US" sz="2000" dirty="0">
            <a:solidFill>
              <a:schemeClr val="tx1"/>
            </a:solidFill>
          </a:endParaRPr>
        </a:p>
      </dgm:t>
    </dgm:pt>
    <dgm:pt modelId="{C7678429-B0A4-4023-BF2D-BC3437C2F0C8}" type="parTrans" cxnId="{0645DA58-88D1-4E21-BC94-6315F7A80818}">
      <dgm:prSet/>
      <dgm:spPr/>
      <dgm:t>
        <a:bodyPr/>
        <a:lstStyle/>
        <a:p>
          <a:endParaRPr lang="en-US">
            <a:solidFill>
              <a:schemeClr val="tx1"/>
            </a:solidFill>
          </a:endParaRPr>
        </a:p>
      </dgm:t>
    </dgm:pt>
    <dgm:pt modelId="{D0B94B05-CBC8-4860-AA1A-DA087C05CE7C}" type="sibTrans" cxnId="{0645DA58-88D1-4E21-BC94-6315F7A80818}">
      <dgm:prSet/>
      <dgm:spPr/>
      <dgm:t>
        <a:bodyPr/>
        <a:lstStyle/>
        <a:p>
          <a:endParaRPr lang="en-US">
            <a:solidFill>
              <a:schemeClr val="tx1"/>
            </a:solidFill>
          </a:endParaRPr>
        </a:p>
      </dgm:t>
    </dgm:pt>
    <dgm:pt modelId="{268D6052-4C87-4418-B8C0-1002C80CF87A}">
      <dgm:prSet custT="1"/>
      <dgm:spPr/>
      <dgm:t>
        <a:bodyPr/>
        <a:lstStyle/>
        <a:p>
          <a:r>
            <a:rPr lang="en-US" sz="2000">
              <a:solidFill>
                <a:schemeClr val="tx1"/>
              </a:solidFill>
            </a:rPr>
            <a:t>Person with an addiction to </a:t>
          </a:r>
          <a:endParaRPr lang="en-US" sz="2000" dirty="0">
            <a:solidFill>
              <a:schemeClr val="tx1"/>
            </a:solidFill>
          </a:endParaRPr>
        </a:p>
      </dgm:t>
    </dgm:pt>
    <dgm:pt modelId="{1B28B8D7-710A-4397-B592-1EA8BC987980}" type="parTrans" cxnId="{194E4DFA-6D16-476C-AED7-E3776BD95386}">
      <dgm:prSet/>
      <dgm:spPr/>
      <dgm:t>
        <a:bodyPr/>
        <a:lstStyle/>
        <a:p>
          <a:endParaRPr lang="en-US">
            <a:solidFill>
              <a:schemeClr val="tx1"/>
            </a:solidFill>
          </a:endParaRPr>
        </a:p>
      </dgm:t>
    </dgm:pt>
    <dgm:pt modelId="{A785B045-D646-4083-995D-8F95A9914D06}" type="sibTrans" cxnId="{194E4DFA-6D16-476C-AED7-E3776BD95386}">
      <dgm:prSet/>
      <dgm:spPr/>
      <dgm:t>
        <a:bodyPr/>
        <a:lstStyle/>
        <a:p>
          <a:endParaRPr lang="en-US">
            <a:solidFill>
              <a:schemeClr val="tx1"/>
            </a:solidFill>
          </a:endParaRPr>
        </a:p>
      </dgm:t>
    </dgm:pt>
    <dgm:pt modelId="{3931993D-42C0-414B-838F-EAFF04965DAF}">
      <dgm:prSet custT="1"/>
      <dgm:spPr/>
      <dgm:t>
        <a:bodyPr/>
        <a:lstStyle/>
        <a:p>
          <a:r>
            <a:rPr lang="en-US" sz="2000">
              <a:solidFill>
                <a:schemeClr val="tx1"/>
              </a:solidFill>
            </a:rPr>
            <a:t>Recovery Team, Recovery Support System</a:t>
          </a:r>
          <a:endParaRPr lang="en-US" sz="2000" dirty="0">
            <a:solidFill>
              <a:schemeClr val="tx1"/>
            </a:solidFill>
          </a:endParaRPr>
        </a:p>
      </dgm:t>
    </dgm:pt>
    <dgm:pt modelId="{43BE3212-F877-4D04-BE63-473C5523F06A}" type="parTrans" cxnId="{6A09B1F2-09F9-48E0-AF2C-CA08BCEDD3B7}">
      <dgm:prSet/>
      <dgm:spPr/>
      <dgm:t>
        <a:bodyPr/>
        <a:lstStyle/>
        <a:p>
          <a:endParaRPr lang="en-US">
            <a:solidFill>
              <a:schemeClr val="tx1"/>
            </a:solidFill>
          </a:endParaRPr>
        </a:p>
      </dgm:t>
    </dgm:pt>
    <dgm:pt modelId="{9E4B7F98-4AB6-4095-B6E4-E487F46D6922}" type="sibTrans" cxnId="{6A09B1F2-09F9-48E0-AF2C-CA08BCEDD3B7}">
      <dgm:prSet/>
      <dgm:spPr/>
      <dgm:t>
        <a:bodyPr/>
        <a:lstStyle/>
        <a:p>
          <a:endParaRPr lang="en-US">
            <a:solidFill>
              <a:schemeClr val="tx1"/>
            </a:solidFill>
          </a:endParaRPr>
        </a:p>
      </dgm:t>
    </dgm:pt>
    <dgm:pt modelId="{6D8FA224-6559-4365-A766-FC8B740A1056}">
      <dgm:prSet custT="1"/>
      <dgm:spPr/>
      <dgm:t>
        <a:bodyPr/>
        <a:lstStyle/>
        <a:p>
          <a:r>
            <a:rPr lang="en-US" sz="2000" dirty="0">
              <a:solidFill>
                <a:schemeClr val="tx1"/>
              </a:solidFill>
            </a:rPr>
            <a:t>Return to use/re-emergence of symptoms</a:t>
          </a:r>
        </a:p>
      </dgm:t>
    </dgm:pt>
    <dgm:pt modelId="{F4D947A3-13E9-4018-99B7-F36946793787}" type="parTrans" cxnId="{FEF66795-666D-4C2E-B24A-B8D978DA9A22}">
      <dgm:prSet/>
      <dgm:spPr/>
      <dgm:t>
        <a:bodyPr/>
        <a:lstStyle/>
        <a:p>
          <a:endParaRPr lang="en-US">
            <a:solidFill>
              <a:schemeClr val="tx1"/>
            </a:solidFill>
          </a:endParaRPr>
        </a:p>
      </dgm:t>
    </dgm:pt>
    <dgm:pt modelId="{C8B6CABF-C465-4E28-A12E-00C66B921BCA}" type="sibTrans" cxnId="{FEF66795-666D-4C2E-B24A-B8D978DA9A22}">
      <dgm:prSet/>
      <dgm:spPr/>
      <dgm:t>
        <a:bodyPr/>
        <a:lstStyle/>
        <a:p>
          <a:endParaRPr lang="en-US">
            <a:solidFill>
              <a:schemeClr val="tx1"/>
            </a:solidFill>
          </a:endParaRPr>
        </a:p>
      </dgm:t>
    </dgm:pt>
    <dgm:pt modelId="{4CE992F1-211C-4062-86CF-CCB7C112F5D4}">
      <dgm:prSet custT="1"/>
      <dgm:spPr/>
      <dgm:t>
        <a:bodyPr/>
        <a:lstStyle/>
        <a:p>
          <a:r>
            <a:rPr lang="en-US" sz="2000">
              <a:solidFill>
                <a:schemeClr val="tx1"/>
              </a:solidFill>
            </a:rPr>
            <a:t>Experiencing ambivalence</a:t>
          </a:r>
          <a:endParaRPr lang="en-US" sz="2000" dirty="0">
            <a:solidFill>
              <a:schemeClr val="tx1"/>
            </a:solidFill>
          </a:endParaRPr>
        </a:p>
      </dgm:t>
    </dgm:pt>
    <dgm:pt modelId="{A8B40C8D-C332-4160-89D4-AE23F12378AB}" type="parTrans" cxnId="{157A8B36-8B48-4F83-B548-B440EE324DA2}">
      <dgm:prSet/>
      <dgm:spPr/>
      <dgm:t>
        <a:bodyPr/>
        <a:lstStyle/>
        <a:p>
          <a:endParaRPr lang="en-US">
            <a:solidFill>
              <a:schemeClr val="tx1"/>
            </a:solidFill>
          </a:endParaRPr>
        </a:p>
      </dgm:t>
    </dgm:pt>
    <dgm:pt modelId="{0F32470C-7EB0-431B-A6A6-16DFF4C52211}" type="sibTrans" cxnId="{157A8B36-8B48-4F83-B548-B440EE324DA2}">
      <dgm:prSet/>
      <dgm:spPr/>
      <dgm:t>
        <a:bodyPr/>
        <a:lstStyle/>
        <a:p>
          <a:endParaRPr lang="en-US">
            <a:solidFill>
              <a:schemeClr val="tx1"/>
            </a:solidFill>
          </a:endParaRPr>
        </a:p>
      </dgm:t>
    </dgm:pt>
    <dgm:pt modelId="{38F2E64C-FFB7-42D3-9293-0C74BF140C2B}">
      <dgm:prSet custT="1"/>
      <dgm:spPr/>
      <dgm:t>
        <a:bodyPr/>
        <a:lstStyle/>
        <a:p>
          <a:r>
            <a:rPr lang="en-US" sz="2000">
              <a:solidFill>
                <a:schemeClr val="tx1"/>
              </a:solidFill>
            </a:rPr>
            <a:t>Experience challenges around . . . </a:t>
          </a:r>
          <a:endParaRPr lang="en-US" sz="2000" dirty="0">
            <a:solidFill>
              <a:schemeClr val="tx1"/>
            </a:solidFill>
          </a:endParaRPr>
        </a:p>
      </dgm:t>
    </dgm:pt>
    <dgm:pt modelId="{DB06E98F-7225-480C-B860-48958425D572}" type="parTrans" cxnId="{37DD5AE0-8E34-4D2F-8BCB-5E5607C49BBC}">
      <dgm:prSet/>
      <dgm:spPr/>
      <dgm:t>
        <a:bodyPr/>
        <a:lstStyle/>
        <a:p>
          <a:endParaRPr lang="en-US">
            <a:solidFill>
              <a:schemeClr val="tx1"/>
            </a:solidFill>
          </a:endParaRPr>
        </a:p>
      </dgm:t>
    </dgm:pt>
    <dgm:pt modelId="{9DE14F89-BA1E-4663-8443-016D8C1B3EC4}" type="sibTrans" cxnId="{37DD5AE0-8E34-4D2F-8BCB-5E5607C49BBC}">
      <dgm:prSet/>
      <dgm:spPr/>
      <dgm:t>
        <a:bodyPr/>
        <a:lstStyle/>
        <a:p>
          <a:endParaRPr lang="en-US">
            <a:solidFill>
              <a:schemeClr val="tx1"/>
            </a:solidFill>
          </a:endParaRPr>
        </a:p>
      </dgm:t>
    </dgm:pt>
    <dgm:pt modelId="{F68DD70F-F057-449B-B7C2-6CB4B3AEA83F}" type="pres">
      <dgm:prSet presAssocID="{B12D6D72-4231-4017-A09B-E94BB3AE8715}" presName="Name0" presStyleCnt="0">
        <dgm:presLayoutVars>
          <dgm:dir/>
          <dgm:resizeHandles val="exact"/>
        </dgm:presLayoutVars>
      </dgm:prSet>
      <dgm:spPr/>
    </dgm:pt>
    <dgm:pt modelId="{1CF023C1-4D27-43E1-B108-D74CCF90FDE1}" type="pres">
      <dgm:prSet presAssocID="{4FC23327-0B2E-4CAA-9DE0-7FC96000998F}" presName="node" presStyleLbl="node1" presStyleIdx="0" presStyleCnt="2">
        <dgm:presLayoutVars>
          <dgm:bulletEnabled val="1"/>
        </dgm:presLayoutVars>
      </dgm:prSet>
      <dgm:spPr/>
    </dgm:pt>
    <dgm:pt modelId="{9AA6E4CE-9776-49BE-9ACD-CD27B7D0843C}" type="pres">
      <dgm:prSet presAssocID="{27229897-B392-46C8-9147-AB4B615A3E02}" presName="sibTrans" presStyleCnt="0"/>
      <dgm:spPr/>
    </dgm:pt>
    <dgm:pt modelId="{FCA72A87-0E78-481D-8A37-875AC6F52388}" type="pres">
      <dgm:prSet presAssocID="{4736E962-BBCB-42B9-845E-9F9903492B9F}" presName="node" presStyleLbl="node1" presStyleIdx="1" presStyleCnt="2">
        <dgm:presLayoutVars>
          <dgm:bulletEnabled val="1"/>
        </dgm:presLayoutVars>
      </dgm:prSet>
      <dgm:spPr/>
    </dgm:pt>
  </dgm:ptLst>
  <dgm:cxnLst>
    <dgm:cxn modelId="{4B060317-2398-4E61-8C68-9A364969A966}" type="presOf" srcId="{5BAF1530-A582-4B7D-BE6C-CACEA199684C}" destId="{FCA72A87-0E78-481D-8A37-875AC6F52388}" srcOrd="0" destOrd="1" presId="urn:microsoft.com/office/officeart/2005/8/layout/hList6"/>
    <dgm:cxn modelId="{72DBF628-29E5-4DD8-A608-3DE4F609BC51}" type="presOf" srcId="{E19F5FC2-432B-4863-82B8-E723A8AB6DFE}" destId="{1CF023C1-4D27-43E1-B108-D74CCF90FDE1}" srcOrd="0" destOrd="2" presId="urn:microsoft.com/office/officeart/2005/8/layout/hList6"/>
    <dgm:cxn modelId="{6170EB32-C282-484B-B5B1-2B3AF1B47ED4}" srcId="{4FC23327-0B2E-4CAA-9DE0-7FC96000998F}" destId="{42561E5D-4A27-483F-A04C-1C2586A77104}" srcOrd="3" destOrd="0" parTransId="{E646EB2B-FB9B-4B21-8D24-541F3BFCB8C9}" sibTransId="{81A54D7B-46EB-4B8D-90A4-6B4F3D2B4D28}"/>
    <dgm:cxn modelId="{157A8B36-8B48-4F83-B548-B440EE324DA2}" srcId="{4736E962-BBCB-42B9-845E-9F9903492B9F}" destId="{4CE992F1-211C-4062-86CF-CCB7C112F5D4}" srcOrd="4" destOrd="0" parTransId="{A8B40C8D-C332-4160-89D4-AE23F12378AB}" sibTransId="{0F32470C-7EB0-431B-A6A6-16DFF4C52211}"/>
    <dgm:cxn modelId="{4B2B1A3A-9E10-477C-9346-F64A337F3BD8}" srcId="{4736E962-BBCB-42B9-845E-9F9903492B9F}" destId="{5BAF1530-A582-4B7D-BE6C-CACEA199684C}" srcOrd="0" destOrd="0" parTransId="{2ECDCDDF-6707-411A-9FF1-CE4743D5231D}" sibTransId="{7901D092-6471-42AF-B7C2-42663EA7FE92}"/>
    <dgm:cxn modelId="{AF26783A-DF06-4EC7-9446-D9DD3CBCBB22}" srcId="{4FC23327-0B2E-4CAA-9DE0-7FC96000998F}" destId="{E19F5FC2-432B-4863-82B8-E723A8AB6DFE}" srcOrd="1" destOrd="0" parTransId="{342105D7-00F8-4AA8-8DEF-E7CEC64C3598}" sibTransId="{7212E004-486F-4DD4-B257-E9D0C03F16DA}"/>
    <dgm:cxn modelId="{6746D13A-46C2-46F8-BCC6-75827294243E}" type="presOf" srcId="{E744DA58-BC1B-43CF-BE39-F4166D321D46}" destId="{1CF023C1-4D27-43E1-B108-D74CCF90FDE1}" srcOrd="0" destOrd="6" presId="urn:microsoft.com/office/officeart/2005/8/layout/hList6"/>
    <dgm:cxn modelId="{8625395E-CD64-461F-B171-B519789835C0}" srcId="{4FC23327-0B2E-4CAA-9DE0-7FC96000998F}" destId="{5A055EBC-00B3-49F5-B900-963543570CBC}" srcOrd="4" destOrd="0" parTransId="{DA523F8B-B240-4E23-B0B2-43F968E4DE23}" sibTransId="{29CF28B8-F5F7-466C-9B5D-9E2ED0042C4D}"/>
    <dgm:cxn modelId="{AA939B61-0B20-41A9-B7AE-E5B8AF487114}" type="presOf" srcId="{B12D6D72-4231-4017-A09B-E94BB3AE8715}" destId="{F68DD70F-F057-449B-B7C2-6CB4B3AEA83F}" srcOrd="0" destOrd="0" presId="urn:microsoft.com/office/officeart/2005/8/layout/hList6"/>
    <dgm:cxn modelId="{28E4204C-9267-430D-AA40-92F42EC21C2C}" type="presOf" srcId="{4FC23327-0B2E-4CAA-9DE0-7FC96000998F}" destId="{1CF023C1-4D27-43E1-B108-D74CCF90FDE1}" srcOrd="0" destOrd="0" presId="urn:microsoft.com/office/officeart/2005/8/layout/hList6"/>
    <dgm:cxn modelId="{5D5C0B6E-F148-4B2C-9F30-CD4FF2CCCDD0}" type="presOf" srcId="{4DF59840-C2B6-4477-95ED-F4484FBDD7A1}" destId="{1CF023C1-4D27-43E1-B108-D74CCF90FDE1}" srcOrd="0" destOrd="3" presId="urn:microsoft.com/office/officeart/2005/8/layout/hList6"/>
    <dgm:cxn modelId="{0645DA58-88D1-4E21-BC94-6315F7A80818}" srcId="{4FC23327-0B2E-4CAA-9DE0-7FC96000998F}" destId="{E744DA58-BC1B-43CF-BE39-F4166D321D46}" srcOrd="5" destOrd="0" parTransId="{C7678429-B0A4-4023-BF2D-BC3437C2F0C8}" sibTransId="{D0B94B05-CBC8-4860-AA1A-DA087C05CE7C}"/>
    <dgm:cxn modelId="{48739259-3175-495F-9D36-994D6E28D296}" type="presOf" srcId="{4736E962-BBCB-42B9-845E-9F9903492B9F}" destId="{FCA72A87-0E78-481D-8A37-875AC6F52388}" srcOrd="0" destOrd="0" presId="urn:microsoft.com/office/officeart/2005/8/layout/hList6"/>
    <dgm:cxn modelId="{E5EFA97C-0FF8-4670-997A-D3C0A4C86739}" type="presOf" srcId="{268D6052-4C87-4418-B8C0-1002C80CF87A}" destId="{FCA72A87-0E78-481D-8A37-875AC6F52388}" srcOrd="0" destOrd="2" presId="urn:microsoft.com/office/officeart/2005/8/layout/hList6"/>
    <dgm:cxn modelId="{6AE85A7D-ABA9-4B3C-99B1-5013A43289A2}" type="presOf" srcId="{42561E5D-4A27-483F-A04C-1C2586A77104}" destId="{1CF023C1-4D27-43E1-B108-D74CCF90FDE1}" srcOrd="0" destOrd="4" presId="urn:microsoft.com/office/officeart/2005/8/layout/hList6"/>
    <dgm:cxn modelId="{82D9AF82-E1E7-454D-8B84-D888ADEFC5D4}" srcId="{4FC23327-0B2E-4CAA-9DE0-7FC96000998F}" destId="{B61B9CC8-7359-48DD-A6BB-38D74C59088E}" srcOrd="0" destOrd="0" parTransId="{08137813-8B9A-40F1-AFDA-3EEA00B44BB8}" sibTransId="{0A539271-3C0B-4F43-B8ED-215D521F351A}"/>
    <dgm:cxn modelId="{FFEFD586-AACC-43E1-B2B3-2E6FD0896070}" type="presOf" srcId="{B61B9CC8-7359-48DD-A6BB-38D74C59088E}" destId="{1CF023C1-4D27-43E1-B108-D74CCF90FDE1}" srcOrd="0" destOrd="1" presId="urn:microsoft.com/office/officeart/2005/8/layout/hList6"/>
    <dgm:cxn modelId="{17E7E988-D6B1-4FC1-B9DB-135A5E17949A}" type="presOf" srcId="{5A055EBC-00B3-49F5-B900-963543570CBC}" destId="{1CF023C1-4D27-43E1-B108-D74CCF90FDE1}" srcOrd="0" destOrd="5" presId="urn:microsoft.com/office/officeart/2005/8/layout/hList6"/>
    <dgm:cxn modelId="{FEF66795-666D-4C2E-B24A-B8D978DA9A22}" srcId="{4736E962-BBCB-42B9-845E-9F9903492B9F}" destId="{6D8FA224-6559-4365-A766-FC8B740A1056}" srcOrd="3" destOrd="0" parTransId="{F4D947A3-13E9-4018-99B7-F36946793787}" sibTransId="{C8B6CABF-C465-4E28-A12E-00C66B921BCA}"/>
    <dgm:cxn modelId="{623D7898-5AF4-4907-AC9F-E2C5FC4B794E}" type="presOf" srcId="{38F2E64C-FFB7-42D3-9293-0C74BF140C2B}" destId="{FCA72A87-0E78-481D-8A37-875AC6F52388}" srcOrd="0" destOrd="6" presId="urn:microsoft.com/office/officeart/2005/8/layout/hList6"/>
    <dgm:cxn modelId="{C5B07CA1-12DE-418C-9D3E-5672021162C5}" type="presOf" srcId="{3931993D-42C0-414B-838F-EAFF04965DAF}" destId="{FCA72A87-0E78-481D-8A37-875AC6F52388}" srcOrd="0" destOrd="3" presId="urn:microsoft.com/office/officeart/2005/8/layout/hList6"/>
    <dgm:cxn modelId="{44E053B1-E487-456A-B624-1FF0F5031B43}" srcId="{4FC23327-0B2E-4CAA-9DE0-7FC96000998F}" destId="{4DF59840-C2B6-4477-95ED-F4484FBDD7A1}" srcOrd="2" destOrd="0" parTransId="{1A40FE09-21D9-43DE-839A-3FFA4A5D1BF2}" sibTransId="{A2AEC8DC-90DA-4DE5-A8E5-4A73B1CB4D3B}"/>
    <dgm:cxn modelId="{E264F0B7-7A84-46BD-BED5-4FDC756D923C}" srcId="{B12D6D72-4231-4017-A09B-E94BB3AE8715}" destId="{4736E962-BBCB-42B9-845E-9F9903492B9F}" srcOrd="1" destOrd="0" parTransId="{7AB1AA2B-0C49-4681-BAFC-031AEA0D6D39}" sibTransId="{B605CB12-6639-42EE-9B3B-6D6A33BEA45C}"/>
    <dgm:cxn modelId="{261219C0-67BD-4B61-8C24-118B356E62DF}" type="presOf" srcId="{4CE992F1-211C-4062-86CF-CCB7C112F5D4}" destId="{FCA72A87-0E78-481D-8A37-875AC6F52388}" srcOrd="0" destOrd="5" presId="urn:microsoft.com/office/officeart/2005/8/layout/hList6"/>
    <dgm:cxn modelId="{5E785CD9-6267-4AEA-A0D7-F6FF48E16CAD}" type="presOf" srcId="{6D8FA224-6559-4365-A766-FC8B740A1056}" destId="{FCA72A87-0E78-481D-8A37-875AC6F52388}" srcOrd="0" destOrd="4" presId="urn:microsoft.com/office/officeart/2005/8/layout/hList6"/>
    <dgm:cxn modelId="{37DD5AE0-8E34-4D2F-8BCB-5E5607C49BBC}" srcId="{4736E962-BBCB-42B9-845E-9F9903492B9F}" destId="{38F2E64C-FFB7-42D3-9293-0C74BF140C2B}" srcOrd="5" destOrd="0" parTransId="{DB06E98F-7225-480C-B860-48958425D572}" sibTransId="{9DE14F89-BA1E-4663-8443-016D8C1B3EC4}"/>
    <dgm:cxn modelId="{6A09B1F2-09F9-48E0-AF2C-CA08BCEDD3B7}" srcId="{4736E962-BBCB-42B9-845E-9F9903492B9F}" destId="{3931993D-42C0-414B-838F-EAFF04965DAF}" srcOrd="2" destOrd="0" parTransId="{43BE3212-F877-4D04-BE63-473C5523F06A}" sibTransId="{9E4B7F98-4AB6-4095-B6E4-E487F46D6922}"/>
    <dgm:cxn modelId="{194E4DFA-6D16-476C-AED7-E3776BD95386}" srcId="{4736E962-BBCB-42B9-845E-9F9903492B9F}" destId="{268D6052-4C87-4418-B8C0-1002C80CF87A}" srcOrd="1" destOrd="0" parTransId="{1B28B8D7-710A-4397-B592-1EA8BC987980}" sibTransId="{A785B045-D646-4083-995D-8F95A9914D06}"/>
    <dgm:cxn modelId="{6EB6EAFE-7514-4666-AE3D-64651E2F9B4B}" srcId="{B12D6D72-4231-4017-A09B-E94BB3AE8715}" destId="{4FC23327-0B2E-4CAA-9DE0-7FC96000998F}" srcOrd="0" destOrd="0" parTransId="{F80CC981-22F3-47B3-BF97-6D40338A8A50}" sibTransId="{27229897-B392-46C8-9147-AB4B615A3E02}"/>
    <dgm:cxn modelId="{3FD6F6DC-407B-48FF-842C-5DF4D617CE0A}" type="presParOf" srcId="{F68DD70F-F057-449B-B7C2-6CB4B3AEA83F}" destId="{1CF023C1-4D27-43E1-B108-D74CCF90FDE1}" srcOrd="0" destOrd="0" presId="urn:microsoft.com/office/officeart/2005/8/layout/hList6"/>
    <dgm:cxn modelId="{EF224294-69CB-4B8B-A7B4-0D8456A5F1B5}" type="presParOf" srcId="{F68DD70F-F057-449B-B7C2-6CB4B3AEA83F}" destId="{9AA6E4CE-9776-49BE-9ACD-CD27B7D0843C}" srcOrd="1" destOrd="0" presId="urn:microsoft.com/office/officeart/2005/8/layout/hList6"/>
    <dgm:cxn modelId="{0199B800-337E-4702-9D14-64D773434363}" type="presParOf" srcId="{F68DD70F-F057-449B-B7C2-6CB4B3AEA83F}" destId="{FCA72A87-0E78-481D-8A37-875AC6F52388}" srcOrd="2"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D6D72-4231-4017-A09B-E94BB3AE8715}"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4FC23327-0B2E-4CAA-9DE0-7FC96000998F}">
      <dgm:prSet phldrT="[Text]"/>
      <dgm:spPr/>
      <dgm:t>
        <a:bodyPr/>
        <a:lstStyle/>
        <a:p>
          <a:r>
            <a:rPr lang="en-US" sz="3600">
              <a:solidFill>
                <a:schemeClr val="tx1"/>
              </a:solidFill>
            </a:rPr>
            <a:t>Deficit-Based</a:t>
          </a:r>
          <a:endParaRPr lang="en-US" sz="3600" dirty="0">
            <a:solidFill>
              <a:schemeClr val="tx1"/>
            </a:solidFill>
          </a:endParaRPr>
        </a:p>
      </dgm:t>
    </dgm:pt>
    <dgm:pt modelId="{F80CC981-22F3-47B3-BF97-6D40338A8A50}" type="parTrans" cxnId="{6EB6EAFE-7514-4666-AE3D-64651E2F9B4B}">
      <dgm:prSet/>
      <dgm:spPr/>
      <dgm:t>
        <a:bodyPr/>
        <a:lstStyle/>
        <a:p>
          <a:endParaRPr lang="en-US">
            <a:solidFill>
              <a:schemeClr val="tx1"/>
            </a:solidFill>
          </a:endParaRPr>
        </a:p>
      </dgm:t>
    </dgm:pt>
    <dgm:pt modelId="{27229897-B392-46C8-9147-AB4B615A3E02}" type="sibTrans" cxnId="{6EB6EAFE-7514-4666-AE3D-64651E2F9B4B}">
      <dgm:prSet/>
      <dgm:spPr/>
      <dgm:t>
        <a:bodyPr/>
        <a:lstStyle/>
        <a:p>
          <a:endParaRPr lang="en-US">
            <a:solidFill>
              <a:schemeClr val="tx1"/>
            </a:solidFill>
          </a:endParaRPr>
        </a:p>
      </dgm:t>
    </dgm:pt>
    <dgm:pt modelId="{B61B9CC8-7359-48DD-A6BB-38D74C59088E}">
      <dgm:prSet phldrT="[Text]" custT="1"/>
      <dgm:spPr/>
      <dgm:t>
        <a:bodyPr/>
        <a:lstStyle/>
        <a:p>
          <a:r>
            <a:rPr lang="en-US" sz="2000">
              <a:solidFill>
                <a:schemeClr val="tx1"/>
              </a:solidFill>
            </a:rPr>
            <a:t>Drug abuse</a:t>
          </a:r>
          <a:endParaRPr lang="en-US" sz="2000" dirty="0">
            <a:solidFill>
              <a:schemeClr val="tx1"/>
            </a:solidFill>
          </a:endParaRPr>
        </a:p>
      </dgm:t>
    </dgm:pt>
    <dgm:pt modelId="{08137813-8B9A-40F1-AFDA-3EEA00B44BB8}" type="parTrans" cxnId="{82D9AF82-E1E7-454D-8B84-D888ADEFC5D4}">
      <dgm:prSet/>
      <dgm:spPr/>
      <dgm:t>
        <a:bodyPr/>
        <a:lstStyle/>
        <a:p>
          <a:endParaRPr lang="en-US">
            <a:solidFill>
              <a:schemeClr val="tx1"/>
            </a:solidFill>
          </a:endParaRPr>
        </a:p>
      </dgm:t>
    </dgm:pt>
    <dgm:pt modelId="{0A539271-3C0B-4F43-B8ED-215D521F351A}" type="sibTrans" cxnId="{82D9AF82-E1E7-454D-8B84-D888ADEFC5D4}">
      <dgm:prSet/>
      <dgm:spPr/>
      <dgm:t>
        <a:bodyPr/>
        <a:lstStyle/>
        <a:p>
          <a:endParaRPr lang="en-US">
            <a:solidFill>
              <a:schemeClr val="tx1"/>
            </a:solidFill>
          </a:endParaRPr>
        </a:p>
      </dgm:t>
    </dgm:pt>
    <dgm:pt modelId="{4736E962-BBCB-42B9-845E-9F9903492B9F}">
      <dgm:prSet phldrT="[Text]"/>
      <dgm:spPr/>
      <dgm:t>
        <a:bodyPr/>
        <a:lstStyle/>
        <a:p>
          <a:r>
            <a:rPr lang="en-US" sz="3600">
              <a:solidFill>
                <a:schemeClr val="tx1"/>
              </a:solidFill>
            </a:rPr>
            <a:t>Strengths-Based</a:t>
          </a:r>
          <a:endParaRPr lang="en-US" sz="3600" dirty="0">
            <a:solidFill>
              <a:schemeClr val="tx1"/>
            </a:solidFill>
          </a:endParaRPr>
        </a:p>
      </dgm:t>
    </dgm:pt>
    <dgm:pt modelId="{7AB1AA2B-0C49-4681-BAFC-031AEA0D6D39}" type="parTrans" cxnId="{E264F0B7-7A84-46BD-BED5-4FDC756D923C}">
      <dgm:prSet/>
      <dgm:spPr/>
      <dgm:t>
        <a:bodyPr/>
        <a:lstStyle/>
        <a:p>
          <a:endParaRPr lang="en-US">
            <a:solidFill>
              <a:schemeClr val="tx1"/>
            </a:solidFill>
          </a:endParaRPr>
        </a:p>
      </dgm:t>
    </dgm:pt>
    <dgm:pt modelId="{B605CB12-6639-42EE-9B3B-6D6A33BEA45C}" type="sibTrans" cxnId="{E264F0B7-7A84-46BD-BED5-4FDC756D923C}">
      <dgm:prSet/>
      <dgm:spPr/>
      <dgm:t>
        <a:bodyPr/>
        <a:lstStyle/>
        <a:p>
          <a:endParaRPr lang="en-US">
            <a:solidFill>
              <a:schemeClr val="tx1"/>
            </a:solidFill>
          </a:endParaRPr>
        </a:p>
      </dgm:t>
    </dgm:pt>
    <dgm:pt modelId="{5BAF1530-A582-4B7D-BE6C-CACEA199684C}">
      <dgm:prSet phldrT="[Text]" custT="1"/>
      <dgm:spPr/>
      <dgm:t>
        <a:bodyPr/>
        <a:lstStyle/>
        <a:p>
          <a:pPr>
            <a:buFont typeface="Arial" panose="020B0604020202020204" pitchFamily="34" charset="0"/>
            <a:buChar char="•"/>
          </a:pPr>
          <a:r>
            <a:rPr lang="en-US" sz="2000">
              <a:solidFill>
                <a:schemeClr val="tx1"/>
              </a:solidFill>
            </a:rPr>
            <a:t>Drug misuse, harmful use</a:t>
          </a:r>
          <a:endParaRPr lang="en-US" sz="2000" dirty="0">
            <a:solidFill>
              <a:schemeClr val="tx1"/>
            </a:solidFill>
          </a:endParaRPr>
        </a:p>
      </dgm:t>
    </dgm:pt>
    <dgm:pt modelId="{2ECDCDDF-6707-411A-9FF1-CE4743D5231D}" type="parTrans" cxnId="{4B2B1A3A-9E10-477C-9346-F64A337F3BD8}">
      <dgm:prSet/>
      <dgm:spPr/>
      <dgm:t>
        <a:bodyPr/>
        <a:lstStyle/>
        <a:p>
          <a:endParaRPr lang="en-US">
            <a:solidFill>
              <a:schemeClr val="tx1"/>
            </a:solidFill>
          </a:endParaRPr>
        </a:p>
      </dgm:t>
    </dgm:pt>
    <dgm:pt modelId="{7901D092-6471-42AF-B7C2-42663EA7FE92}" type="sibTrans" cxnId="{4B2B1A3A-9E10-477C-9346-F64A337F3BD8}">
      <dgm:prSet/>
      <dgm:spPr/>
      <dgm:t>
        <a:bodyPr/>
        <a:lstStyle/>
        <a:p>
          <a:endParaRPr lang="en-US">
            <a:solidFill>
              <a:schemeClr val="tx1"/>
            </a:solidFill>
          </a:endParaRPr>
        </a:p>
      </dgm:t>
    </dgm:pt>
    <dgm:pt modelId="{38F2E64C-FFB7-42D3-9293-0C74BF140C2B}">
      <dgm:prSet custT="1"/>
      <dgm:spPr/>
      <dgm:t>
        <a:bodyPr/>
        <a:lstStyle/>
        <a:p>
          <a:endParaRPr lang="en-US" sz="2000" dirty="0">
            <a:solidFill>
              <a:schemeClr val="tx1"/>
            </a:solidFill>
          </a:endParaRPr>
        </a:p>
      </dgm:t>
    </dgm:pt>
    <dgm:pt modelId="{DB06E98F-7225-480C-B860-48958425D572}" type="parTrans" cxnId="{37DD5AE0-8E34-4D2F-8BCB-5E5607C49BBC}">
      <dgm:prSet/>
      <dgm:spPr/>
      <dgm:t>
        <a:bodyPr/>
        <a:lstStyle/>
        <a:p>
          <a:endParaRPr lang="en-US">
            <a:solidFill>
              <a:schemeClr val="tx1"/>
            </a:solidFill>
          </a:endParaRPr>
        </a:p>
      </dgm:t>
    </dgm:pt>
    <dgm:pt modelId="{9DE14F89-BA1E-4663-8443-016D8C1B3EC4}" type="sibTrans" cxnId="{37DD5AE0-8E34-4D2F-8BCB-5E5607C49BBC}">
      <dgm:prSet/>
      <dgm:spPr/>
      <dgm:t>
        <a:bodyPr/>
        <a:lstStyle/>
        <a:p>
          <a:endParaRPr lang="en-US">
            <a:solidFill>
              <a:schemeClr val="tx1"/>
            </a:solidFill>
          </a:endParaRPr>
        </a:p>
      </dgm:t>
    </dgm:pt>
    <dgm:pt modelId="{48F15E85-6456-46BD-82B4-3E6A90D3CA44}">
      <dgm:prSet custT="1"/>
      <dgm:spPr/>
      <dgm:t>
        <a:bodyPr/>
        <a:lstStyle/>
        <a:p>
          <a:r>
            <a:rPr lang="en-US" sz="2000">
              <a:solidFill>
                <a:schemeClr val="tx1"/>
              </a:solidFill>
            </a:rPr>
            <a:t>Clean</a:t>
          </a:r>
          <a:endParaRPr lang="en-US" sz="2000" dirty="0">
            <a:solidFill>
              <a:schemeClr val="tx1"/>
            </a:solidFill>
          </a:endParaRPr>
        </a:p>
      </dgm:t>
    </dgm:pt>
    <dgm:pt modelId="{870F046C-9AFA-414C-A2D9-BD773EF559F5}" type="parTrans" cxnId="{8580420D-DC34-493B-805D-F92540AEAAFF}">
      <dgm:prSet/>
      <dgm:spPr/>
      <dgm:t>
        <a:bodyPr/>
        <a:lstStyle/>
        <a:p>
          <a:endParaRPr lang="en-US">
            <a:solidFill>
              <a:schemeClr val="tx1"/>
            </a:solidFill>
          </a:endParaRPr>
        </a:p>
      </dgm:t>
    </dgm:pt>
    <dgm:pt modelId="{933E2AA5-E492-41B4-A816-B2817837881D}" type="sibTrans" cxnId="{8580420D-DC34-493B-805D-F92540AEAAFF}">
      <dgm:prSet/>
      <dgm:spPr/>
      <dgm:t>
        <a:bodyPr/>
        <a:lstStyle/>
        <a:p>
          <a:endParaRPr lang="en-US">
            <a:solidFill>
              <a:schemeClr val="tx1"/>
            </a:solidFill>
          </a:endParaRPr>
        </a:p>
      </dgm:t>
    </dgm:pt>
    <dgm:pt modelId="{244046C1-FC9F-491A-B12F-9064FEE5C02C}">
      <dgm:prSet custT="1"/>
      <dgm:spPr/>
      <dgm:t>
        <a:bodyPr/>
        <a:lstStyle/>
        <a:p>
          <a:r>
            <a:rPr lang="en-US" sz="2000">
              <a:solidFill>
                <a:schemeClr val="tx1"/>
              </a:solidFill>
            </a:rPr>
            <a:t>Dirty</a:t>
          </a:r>
          <a:endParaRPr lang="en-US" sz="2000" dirty="0">
            <a:solidFill>
              <a:schemeClr val="tx1"/>
            </a:solidFill>
          </a:endParaRPr>
        </a:p>
      </dgm:t>
    </dgm:pt>
    <dgm:pt modelId="{AB8E72F9-758A-4791-9F52-B697A8E0AF5E}" type="parTrans" cxnId="{5499E34B-C389-453C-8866-02AAB74AD6BB}">
      <dgm:prSet/>
      <dgm:spPr/>
      <dgm:t>
        <a:bodyPr/>
        <a:lstStyle/>
        <a:p>
          <a:endParaRPr lang="en-US">
            <a:solidFill>
              <a:schemeClr val="tx1"/>
            </a:solidFill>
          </a:endParaRPr>
        </a:p>
      </dgm:t>
    </dgm:pt>
    <dgm:pt modelId="{3C445DBD-0687-49C2-A8E7-90BFBF80916D}" type="sibTrans" cxnId="{5499E34B-C389-453C-8866-02AAB74AD6BB}">
      <dgm:prSet/>
      <dgm:spPr/>
      <dgm:t>
        <a:bodyPr/>
        <a:lstStyle/>
        <a:p>
          <a:endParaRPr lang="en-US">
            <a:solidFill>
              <a:schemeClr val="tx1"/>
            </a:solidFill>
          </a:endParaRPr>
        </a:p>
      </dgm:t>
    </dgm:pt>
    <dgm:pt modelId="{FFFC8738-2E29-4570-BF81-64E77D748A99}">
      <dgm:prSet custT="1"/>
      <dgm:spPr/>
      <dgm:t>
        <a:bodyPr/>
        <a:lstStyle/>
        <a:p>
          <a:r>
            <a:rPr lang="en-US" sz="2000">
              <a:solidFill>
                <a:schemeClr val="tx1"/>
              </a:solidFill>
            </a:rPr>
            <a:t>MAT</a:t>
          </a:r>
          <a:endParaRPr lang="en-US" sz="2000" dirty="0">
            <a:solidFill>
              <a:schemeClr val="tx1"/>
            </a:solidFill>
          </a:endParaRPr>
        </a:p>
      </dgm:t>
    </dgm:pt>
    <dgm:pt modelId="{8F7FBDA3-B2A4-4C9F-87FA-22924A05A814}" type="parTrans" cxnId="{10BF2E73-20CB-4C5D-980D-3DDED3FA3729}">
      <dgm:prSet/>
      <dgm:spPr/>
      <dgm:t>
        <a:bodyPr/>
        <a:lstStyle/>
        <a:p>
          <a:endParaRPr lang="en-US">
            <a:solidFill>
              <a:schemeClr val="tx1"/>
            </a:solidFill>
          </a:endParaRPr>
        </a:p>
      </dgm:t>
    </dgm:pt>
    <dgm:pt modelId="{6CE7B8FC-57F3-46AD-90D7-274211F208CF}" type="sibTrans" cxnId="{10BF2E73-20CB-4C5D-980D-3DDED3FA3729}">
      <dgm:prSet/>
      <dgm:spPr/>
      <dgm:t>
        <a:bodyPr/>
        <a:lstStyle/>
        <a:p>
          <a:endParaRPr lang="en-US">
            <a:solidFill>
              <a:schemeClr val="tx1"/>
            </a:solidFill>
          </a:endParaRPr>
        </a:p>
      </dgm:t>
    </dgm:pt>
    <dgm:pt modelId="{4170E4B5-C902-48F3-B6E7-212A01D81F4F}">
      <dgm:prSet custT="1"/>
      <dgm:spPr/>
      <dgm:t>
        <a:bodyPr/>
        <a:lstStyle/>
        <a:p>
          <a:r>
            <a:rPr lang="en-US" sz="2000">
              <a:solidFill>
                <a:schemeClr val="tx1"/>
              </a:solidFill>
            </a:rPr>
            <a:t>Former addict</a:t>
          </a:r>
          <a:endParaRPr lang="en-US" sz="2000" dirty="0">
            <a:solidFill>
              <a:schemeClr val="tx1"/>
            </a:solidFill>
          </a:endParaRPr>
        </a:p>
      </dgm:t>
    </dgm:pt>
    <dgm:pt modelId="{A65DAA72-4776-4B77-89B5-372D0266DF93}" type="parTrans" cxnId="{348050AB-0F2E-4EF3-9281-21FCE144DDDC}">
      <dgm:prSet/>
      <dgm:spPr/>
      <dgm:t>
        <a:bodyPr/>
        <a:lstStyle/>
        <a:p>
          <a:endParaRPr lang="en-US">
            <a:solidFill>
              <a:schemeClr val="tx1"/>
            </a:solidFill>
          </a:endParaRPr>
        </a:p>
      </dgm:t>
    </dgm:pt>
    <dgm:pt modelId="{1EED21D4-74C3-4296-A1B6-0B647836F58D}" type="sibTrans" cxnId="{348050AB-0F2E-4EF3-9281-21FCE144DDDC}">
      <dgm:prSet/>
      <dgm:spPr/>
      <dgm:t>
        <a:bodyPr/>
        <a:lstStyle/>
        <a:p>
          <a:endParaRPr lang="en-US">
            <a:solidFill>
              <a:schemeClr val="tx1"/>
            </a:solidFill>
          </a:endParaRPr>
        </a:p>
      </dgm:t>
    </dgm:pt>
    <dgm:pt modelId="{F182B12E-5C33-47FC-A5B5-9627AD336528}">
      <dgm:prSet custT="1"/>
      <dgm:spPr/>
      <dgm:t>
        <a:bodyPr/>
        <a:lstStyle/>
        <a:p>
          <a:r>
            <a:rPr lang="en-US" sz="2000">
              <a:solidFill>
                <a:schemeClr val="tx1"/>
              </a:solidFill>
            </a:rPr>
            <a:t>Drug of Choice</a:t>
          </a:r>
          <a:endParaRPr lang="en-US" sz="2000" dirty="0">
            <a:solidFill>
              <a:schemeClr val="tx1"/>
            </a:solidFill>
          </a:endParaRPr>
        </a:p>
      </dgm:t>
    </dgm:pt>
    <dgm:pt modelId="{A9722001-B05D-4823-9B26-08620529A99B}" type="parTrans" cxnId="{3BB11E18-4D0C-4225-88C4-1560258CB968}">
      <dgm:prSet/>
      <dgm:spPr/>
      <dgm:t>
        <a:bodyPr/>
        <a:lstStyle/>
        <a:p>
          <a:endParaRPr lang="en-US">
            <a:solidFill>
              <a:schemeClr val="tx1"/>
            </a:solidFill>
          </a:endParaRPr>
        </a:p>
      </dgm:t>
    </dgm:pt>
    <dgm:pt modelId="{87341AFE-3030-4859-B858-6447C99F370E}" type="sibTrans" cxnId="{3BB11E18-4D0C-4225-88C4-1560258CB968}">
      <dgm:prSet/>
      <dgm:spPr/>
      <dgm:t>
        <a:bodyPr/>
        <a:lstStyle/>
        <a:p>
          <a:endParaRPr lang="en-US">
            <a:solidFill>
              <a:schemeClr val="tx1"/>
            </a:solidFill>
          </a:endParaRPr>
        </a:p>
      </dgm:t>
    </dgm:pt>
    <dgm:pt modelId="{4994EE62-407C-4F13-AEE1-CC8E32948506}">
      <dgm:prSet custT="1"/>
      <dgm:spPr/>
      <dgm:t>
        <a:bodyPr/>
        <a:lstStyle/>
        <a:p>
          <a:pPr>
            <a:buFont typeface="Arial" panose="020B0604020202020204" pitchFamily="34" charset="0"/>
            <a:buChar char="•"/>
          </a:pPr>
          <a:r>
            <a:rPr lang="en-US" sz="2000">
              <a:solidFill>
                <a:schemeClr val="tx1"/>
              </a:solidFill>
            </a:rPr>
            <a:t>Abstinent, not actively using, negative for </a:t>
          </a:r>
          <a:endParaRPr lang="en-US" sz="2000" dirty="0">
            <a:solidFill>
              <a:schemeClr val="tx1"/>
            </a:solidFill>
          </a:endParaRPr>
        </a:p>
      </dgm:t>
    </dgm:pt>
    <dgm:pt modelId="{98544FEC-F351-448E-AB3C-8BA4FB0B8776}" type="parTrans" cxnId="{DF497BD6-EB78-4906-90E3-AEC5CB32A280}">
      <dgm:prSet/>
      <dgm:spPr/>
      <dgm:t>
        <a:bodyPr/>
        <a:lstStyle/>
        <a:p>
          <a:endParaRPr lang="en-US">
            <a:solidFill>
              <a:schemeClr val="tx1"/>
            </a:solidFill>
          </a:endParaRPr>
        </a:p>
      </dgm:t>
    </dgm:pt>
    <dgm:pt modelId="{A4EEDB98-7D65-4C63-8EED-1B9C4714DA41}" type="sibTrans" cxnId="{DF497BD6-EB78-4906-90E3-AEC5CB32A280}">
      <dgm:prSet/>
      <dgm:spPr/>
      <dgm:t>
        <a:bodyPr/>
        <a:lstStyle/>
        <a:p>
          <a:endParaRPr lang="en-US">
            <a:solidFill>
              <a:schemeClr val="tx1"/>
            </a:solidFill>
          </a:endParaRPr>
        </a:p>
      </dgm:t>
    </dgm:pt>
    <dgm:pt modelId="{EB2AA588-801E-464E-A034-0BF807C65C59}">
      <dgm:prSet custT="1"/>
      <dgm:spPr/>
      <dgm:t>
        <a:bodyPr/>
        <a:lstStyle/>
        <a:p>
          <a:pPr>
            <a:buFont typeface="Arial" panose="020B0604020202020204" pitchFamily="34" charset="0"/>
            <a:buChar char="•"/>
          </a:pPr>
          <a:r>
            <a:rPr lang="en-US" sz="2000">
              <a:solidFill>
                <a:schemeClr val="tx1"/>
              </a:solidFill>
            </a:rPr>
            <a:t>Actively using, presence of, positive for</a:t>
          </a:r>
          <a:endParaRPr lang="en-US" sz="2000" dirty="0">
            <a:solidFill>
              <a:schemeClr val="tx1"/>
            </a:solidFill>
          </a:endParaRPr>
        </a:p>
      </dgm:t>
    </dgm:pt>
    <dgm:pt modelId="{03194A0A-C26B-442F-BB1B-0DF83FC61A90}" type="parTrans" cxnId="{0568F9A8-A65D-4EE4-B23B-E93A3AA316F7}">
      <dgm:prSet/>
      <dgm:spPr/>
      <dgm:t>
        <a:bodyPr/>
        <a:lstStyle/>
        <a:p>
          <a:endParaRPr lang="en-US">
            <a:solidFill>
              <a:schemeClr val="tx1"/>
            </a:solidFill>
          </a:endParaRPr>
        </a:p>
      </dgm:t>
    </dgm:pt>
    <dgm:pt modelId="{9C4F8302-4989-4E10-B3D3-C16D79A9F264}" type="sibTrans" cxnId="{0568F9A8-A65D-4EE4-B23B-E93A3AA316F7}">
      <dgm:prSet/>
      <dgm:spPr/>
      <dgm:t>
        <a:bodyPr/>
        <a:lstStyle/>
        <a:p>
          <a:endParaRPr lang="en-US">
            <a:solidFill>
              <a:schemeClr val="tx1"/>
            </a:solidFill>
          </a:endParaRPr>
        </a:p>
      </dgm:t>
    </dgm:pt>
    <dgm:pt modelId="{2ECE3C00-96BE-41E0-BB19-7DBEDF0A701C}">
      <dgm:prSet custT="1"/>
      <dgm:spPr/>
      <dgm:t>
        <a:bodyPr/>
        <a:lstStyle/>
        <a:p>
          <a:pPr>
            <a:buFont typeface="Arial" panose="020B0604020202020204" pitchFamily="34" charset="0"/>
            <a:buChar char="•"/>
          </a:pPr>
          <a:r>
            <a:rPr lang="en-US" sz="2000" dirty="0">
              <a:solidFill>
                <a:schemeClr val="tx1"/>
              </a:solidFill>
            </a:rPr>
            <a:t>Medication to treat addiction/OUD</a:t>
          </a:r>
        </a:p>
      </dgm:t>
    </dgm:pt>
    <dgm:pt modelId="{0A669EE6-C765-4167-8EDE-3B97676C341E}" type="parTrans" cxnId="{DAB91A48-C64A-4734-B15C-4CA8C79B7571}">
      <dgm:prSet/>
      <dgm:spPr/>
      <dgm:t>
        <a:bodyPr/>
        <a:lstStyle/>
        <a:p>
          <a:endParaRPr lang="en-US">
            <a:solidFill>
              <a:schemeClr val="tx1"/>
            </a:solidFill>
          </a:endParaRPr>
        </a:p>
      </dgm:t>
    </dgm:pt>
    <dgm:pt modelId="{0C0F1A8B-6B88-43A0-BAA9-472A8067C19E}" type="sibTrans" cxnId="{DAB91A48-C64A-4734-B15C-4CA8C79B7571}">
      <dgm:prSet/>
      <dgm:spPr/>
      <dgm:t>
        <a:bodyPr/>
        <a:lstStyle/>
        <a:p>
          <a:endParaRPr lang="en-US">
            <a:solidFill>
              <a:schemeClr val="tx1"/>
            </a:solidFill>
          </a:endParaRPr>
        </a:p>
      </dgm:t>
    </dgm:pt>
    <dgm:pt modelId="{29702CC1-6FFA-48B3-BE82-23FE24BC4D73}">
      <dgm:prSet custT="1"/>
      <dgm:spPr/>
      <dgm:t>
        <a:bodyPr/>
        <a:lstStyle/>
        <a:p>
          <a:pPr>
            <a:buFont typeface="Arial" panose="020B0604020202020204" pitchFamily="34" charset="0"/>
            <a:buChar char="•"/>
          </a:pPr>
          <a:r>
            <a:rPr lang="en-US" sz="2000">
              <a:solidFill>
                <a:schemeClr val="tx1"/>
              </a:solidFill>
            </a:rPr>
            <a:t>Person in recovery</a:t>
          </a:r>
          <a:endParaRPr lang="en-US" sz="2000" dirty="0">
            <a:solidFill>
              <a:schemeClr val="tx1"/>
            </a:solidFill>
          </a:endParaRPr>
        </a:p>
      </dgm:t>
    </dgm:pt>
    <dgm:pt modelId="{D45F9609-705A-461F-B380-D5D235879806}" type="parTrans" cxnId="{62F8C54F-339B-4BCD-AAA0-DE103E309152}">
      <dgm:prSet/>
      <dgm:spPr/>
      <dgm:t>
        <a:bodyPr/>
        <a:lstStyle/>
        <a:p>
          <a:endParaRPr lang="en-US">
            <a:solidFill>
              <a:schemeClr val="tx1"/>
            </a:solidFill>
          </a:endParaRPr>
        </a:p>
      </dgm:t>
    </dgm:pt>
    <dgm:pt modelId="{38A547A2-AC80-4512-99E4-080B9160C4A1}" type="sibTrans" cxnId="{62F8C54F-339B-4BCD-AAA0-DE103E309152}">
      <dgm:prSet/>
      <dgm:spPr/>
      <dgm:t>
        <a:bodyPr/>
        <a:lstStyle/>
        <a:p>
          <a:endParaRPr lang="en-US">
            <a:solidFill>
              <a:schemeClr val="tx1"/>
            </a:solidFill>
          </a:endParaRPr>
        </a:p>
      </dgm:t>
    </dgm:pt>
    <dgm:pt modelId="{CB08E691-D926-4982-B85A-997AF40CDE22}">
      <dgm:prSet custT="1"/>
      <dgm:spPr/>
      <dgm:t>
        <a:bodyPr/>
        <a:lstStyle/>
        <a:p>
          <a:pPr>
            <a:buFont typeface="Arial" panose="020B0604020202020204" pitchFamily="34" charset="0"/>
            <a:buChar char="•"/>
          </a:pPr>
          <a:r>
            <a:rPr lang="en-US" sz="2000">
              <a:solidFill>
                <a:schemeClr val="tx1"/>
              </a:solidFill>
            </a:rPr>
            <a:t>Substance of addiction </a:t>
          </a:r>
          <a:endParaRPr lang="en-US" sz="2000" dirty="0">
            <a:solidFill>
              <a:schemeClr val="tx1"/>
            </a:solidFill>
          </a:endParaRPr>
        </a:p>
      </dgm:t>
    </dgm:pt>
    <dgm:pt modelId="{C0D03743-F7FF-4A5B-82F2-50EEF21F8E1D}" type="parTrans" cxnId="{F5F50AD4-C152-4A25-B1B0-B9F6C5F2CEB9}">
      <dgm:prSet/>
      <dgm:spPr/>
      <dgm:t>
        <a:bodyPr/>
        <a:lstStyle/>
        <a:p>
          <a:endParaRPr lang="en-US">
            <a:solidFill>
              <a:schemeClr val="tx1"/>
            </a:solidFill>
          </a:endParaRPr>
        </a:p>
      </dgm:t>
    </dgm:pt>
    <dgm:pt modelId="{029BBC65-27AB-4801-9876-594234C02491}" type="sibTrans" cxnId="{F5F50AD4-C152-4A25-B1B0-B9F6C5F2CEB9}">
      <dgm:prSet/>
      <dgm:spPr/>
      <dgm:t>
        <a:bodyPr/>
        <a:lstStyle/>
        <a:p>
          <a:endParaRPr lang="en-US">
            <a:solidFill>
              <a:schemeClr val="tx1"/>
            </a:solidFill>
          </a:endParaRPr>
        </a:p>
      </dgm:t>
    </dgm:pt>
    <dgm:pt modelId="{F68DD70F-F057-449B-B7C2-6CB4B3AEA83F}" type="pres">
      <dgm:prSet presAssocID="{B12D6D72-4231-4017-A09B-E94BB3AE8715}" presName="Name0" presStyleCnt="0">
        <dgm:presLayoutVars>
          <dgm:dir/>
          <dgm:resizeHandles val="exact"/>
        </dgm:presLayoutVars>
      </dgm:prSet>
      <dgm:spPr/>
    </dgm:pt>
    <dgm:pt modelId="{1CF023C1-4D27-43E1-B108-D74CCF90FDE1}" type="pres">
      <dgm:prSet presAssocID="{4FC23327-0B2E-4CAA-9DE0-7FC96000998F}" presName="node" presStyleLbl="node1" presStyleIdx="0" presStyleCnt="2">
        <dgm:presLayoutVars>
          <dgm:bulletEnabled val="1"/>
        </dgm:presLayoutVars>
      </dgm:prSet>
      <dgm:spPr/>
    </dgm:pt>
    <dgm:pt modelId="{9AA6E4CE-9776-49BE-9ACD-CD27B7D0843C}" type="pres">
      <dgm:prSet presAssocID="{27229897-B392-46C8-9147-AB4B615A3E02}" presName="sibTrans" presStyleCnt="0"/>
      <dgm:spPr/>
    </dgm:pt>
    <dgm:pt modelId="{FCA72A87-0E78-481D-8A37-875AC6F52388}" type="pres">
      <dgm:prSet presAssocID="{4736E962-BBCB-42B9-845E-9F9903492B9F}" presName="node" presStyleLbl="node1" presStyleIdx="1" presStyleCnt="2">
        <dgm:presLayoutVars>
          <dgm:bulletEnabled val="1"/>
        </dgm:presLayoutVars>
      </dgm:prSet>
      <dgm:spPr/>
    </dgm:pt>
  </dgm:ptLst>
  <dgm:cxnLst>
    <dgm:cxn modelId="{7B62F500-4A3F-4ABD-AE00-75A036496891}" type="presOf" srcId="{4170E4B5-C902-48F3-B6E7-212A01D81F4F}" destId="{1CF023C1-4D27-43E1-B108-D74CCF90FDE1}" srcOrd="0" destOrd="5" presId="urn:microsoft.com/office/officeart/2005/8/layout/hList6"/>
    <dgm:cxn modelId="{8580420D-DC34-493B-805D-F92540AEAAFF}" srcId="{4FC23327-0B2E-4CAA-9DE0-7FC96000998F}" destId="{48F15E85-6456-46BD-82B4-3E6A90D3CA44}" srcOrd="1" destOrd="0" parTransId="{870F046C-9AFA-414C-A2D9-BD773EF559F5}" sibTransId="{933E2AA5-E492-41B4-A816-B2817837881D}"/>
    <dgm:cxn modelId="{53B00513-D0EF-42AB-B90F-B1370F001DFE}" type="presOf" srcId="{FFFC8738-2E29-4570-BF81-64E77D748A99}" destId="{1CF023C1-4D27-43E1-B108-D74CCF90FDE1}" srcOrd="0" destOrd="4" presId="urn:microsoft.com/office/officeart/2005/8/layout/hList6"/>
    <dgm:cxn modelId="{B82F1314-4C99-49BC-84E0-9F9781026CE6}" type="presOf" srcId="{2ECE3C00-96BE-41E0-BB19-7DBEDF0A701C}" destId="{FCA72A87-0E78-481D-8A37-875AC6F52388}" srcOrd="0" destOrd="4" presId="urn:microsoft.com/office/officeart/2005/8/layout/hList6"/>
    <dgm:cxn modelId="{4B060317-2398-4E61-8C68-9A364969A966}" type="presOf" srcId="{5BAF1530-A582-4B7D-BE6C-CACEA199684C}" destId="{FCA72A87-0E78-481D-8A37-875AC6F52388}" srcOrd="0" destOrd="1" presId="urn:microsoft.com/office/officeart/2005/8/layout/hList6"/>
    <dgm:cxn modelId="{3BB11E18-4D0C-4225-88C4-1560258CB968}" srcId="{4FC23327-0B2E-4CAA-9DE0-7FC96000998F}" destId="{F182B12E-5C33-47FC-A5B5-9627AD336528}" srcOrd="5" destOrd="0" parTransId="{A9722001-B05D-4823-9B26-08620529A99B}" sibTransId="{87341AFE-3030-4859-B858-6447C99F370E}"/>
    <dgm:cxn modelId="{4B2B1A3A-9E10-477C-9346-F64A337F3BD8}" srcId="{4736E962-BBCB-42B9-845E-9F9903492B9F}" destId="{5BAF1530-A582-4B7D-BE6C-CACEA199684C}" srcOrd="0" destOrd="0" parTransId="{2ECDCDDF-6707-411A-9FF1-CE4743D5231D}" sibTransId="{7901D092-6471-42AF-B7C2-42663EA7FE92}"/>
    <dgm:cxn modelId="{F8605540-0033-469B-B95B-B4570543C2D8}" type="presOf" srcId="{29702CC1-6FFA-48B3-BE82-23FE24BC4D73}" destId="{FCA72A87-0E78-481D-8A37-875AC6F52388}" srcOrd="0" destOrd="5" presId="urn:microsoft.com/office/officeart/2005/8/layout/hList6"/>
    <dgm:cxn modelId="{AA939B61-0B20-41A9-B7AE-E5B8AF487114}" type="presOf" srcId="{B12D6D72-4231-4017-A09B-E94BB3AE8715}" destId="{F68DD70F-F057-449B-B7C2-6CB4B3AEA83F}" srcOrd="0" destOrd="0" presId="urn:microsoft.com/office/officeart/2005/8/layout/hList6"/>
    <dgm:cxn modelId="{735E5646-1926-462F-BF60-1FCF7B472AAC}" type="presOf" srcId="{244046C1-FC9F-491A-B12F-9064FEE5C02C}" destId="{1CF023C1-4D27-43E1-B108-D74CCF90FDE1}" srcOrd="0" destOrd="3" presId="urn:microsoft.com/office/officeart/2005/8/layout/hList6"/>
    <dgm:cxn modelId="{DAB91A48-C64A-4734-B15C-4CA8C79B7571}" srcId="{4736E962-BBCB-42B9-845E-9F9903492B9F}" destId="{2ECE3C00-96BE-41E0-BB19-7DBEDF0A701C}" srcOrd="3" destOrd="0" parTransId="{0A669EE6-C765-4167-8EDE-3B97676C341E}" sibTransId="{0C0F1A8B-6B88-43A0-BAA9-472A8067C19E}"/>
    <dgm:cxn modelId="{5499E34B-C389-453C-8866-02AAB74AD6BB}" srcId="{4FC23327-0B2E-4CAA-9DE0-7FC96000998F}" destId="{244046C1-FC9F-491A-B12F-9064FEE5C02C}" srcOrd="2" destOrd="0" parTransId="{AB8E72F9-758A-4791-9F52-B697A8E0AF5E}" sibTransId="{3C445DBD-0687-49C2-A8E7-90BFBF80916D}"/>
    <dgm:cxn modelId="{28E4204C-9267-430D-AA40-92F42EC21C2C}" type="presOf" srcId="{4FC23327-0B2E-4CAA-9DE0-7FC96000998F}" destId="{1CF023C1-4D27-43E1-B108-D74CCF90FDE1}" srcOrd="0" destOrd="0" presId="urn:microsoft.com/office/officeart/2005/8/layout/hList6"/>
    <dgm:cxn modelId="{62F8C54F-339B-4BCD-AAA0-DE103E309152}" srcId="{4736E962-BBCB-42B9-845E-9F9903492B9F}" destId="{29702CC1-6FFA-48B3-BE82-23FE24BC4D73}" srcOrd="4" destOrd="0" parTransId="{D45F9609-705A-461F-B380-D5D235879806}" sibTransId="{38A547A2-AC80-4512-99E4-080B9160C4A1}"/>
    <dgm:cxn modelId="{10BF2E73-20CB-4C5D-980D-3DDED3FA3729}" srcId="{4FC23327-0B2E-4CAA-9DE0-7FC96000998F}" destId="{FFFC8738-2E29-4570-BF81-64E77D748A99}" srcOrd="3" destOrd="0" parTransId="{8F7FBDA3-B2A4-4C9F-87FA-22924A05A814}" sibTransId="{6CE7B8FC-57F3-46AD-90D7-274211F208CF}"/>
    <dgm:cxn modelId="{40D77A55-AEFE-486C-8819-45785231C290}" type="presOf" srcId="{EB2AA588-801E-464E-A034-0BF807C65C59}" destId="{FCA72A87-0E78-481D-8A37-875AC6F52388}" srcOrd="0" destOrd="3" presId="urn:microsoft.com/office/officeart/2005/8/layout/hList6"/>
    <dgm:cxn modelId="{48739259-3175-495F-9D36-994D6E28D296}" type="presOf" srcId="{4736E962-BBCB-42B9-845E-9F9903492B9F}" destId="{FCA72A87-0E78-481D-8A37-875AC6F52388}" srcOrd="0" destOrd="0" presId="urn:microsoft.com/office/officeart/2005/8/layout/hList6"/>
    <dgm:cxn modelId="{1D329B59-404C-4735-9135-F96E0EA51668}" type="presOf" srcId="{4994EE62-407C-4F13-AEE1-CC8E32948506}" destId="{FCA72A87-0E78-481D-8A37-875AC6F52388}" srcOrd="0" destOrd="2" presId="urn:microsoft.com/office/officeart/2005/8/layout/hList6"/>
    <dgm:cxn modelId="{82D9AF82-E1E7-454D-8B84-D888ADEFC5D4}" srcId="{4FC23327-0B2E-4CAA-9DE0-7FC96000998F}" destId="{B61B9CC8-7359-48DD-A6BB-38D74C59088E}" srcOrd="0" destOrd="0" parTransId="{08137813-8B9A-40F1-AFDA-3EEA00B44BB8}" sibTransId="{0A539271-3C0B-4F43-B8ED-215D521F351A}"/>
    <dgm:cxn modelId="{FFEFD586-AACC-43E1-B2B3-2E6FD0896070}" type="presOf" srcId="{B61B9CC8-7359-48DD-A6BB-38D74C59088E}" destId="{1CF023C1-4D27-43E1-B108-D74CCF90FDE1}" srcOrd="0" destOrd="1" presId="urn:microsoft.com/office/officeart/2005/8/layout/hList6"/>
    <dgm:cxn modelId="{623D7898-5AF4-4907-AC9F-E2C5FC4B794E}" type="presOf" srcId="{38F2E64C-FFB7-42D3-9293-0C74BF140C2B}" destId="{FCA72A87-0E78-481D-8A37-875AC6F52388}" srcOrd="0" destOrd="7" presId="urn:microsoft.com/office/officeart/2005/8/layout/hList6"/>
    <dgm:cxn modelId="{0568F9A8-A65D-4EE4-B23B-E93A3AA316F7}" srcId="{4736E962-BBCB-42B9-845E-9F9903492B9F}" destId="{EB2AA588-801E-464E-A034-0BF807C65C59}" srcOrd="2" destOrd="0" parTransId="{03194A0A-C26B-442F-BB1B-0DF83FC61A90}" sibTransId="{9C4F8302-4989-4E10-B3D3-C16D79A9F264}"/>
    <dgm:cxn modelId="{348050AB-0F2E-4EF3-9281-21FCE144DDDC}" srcId="{4FC23327-0B2E-4CAA-9DE0-7FC96000998F}" destId="{4170E4B5-C902-48F3-B6E7-212A01D81F4F}" srcOrd="4" destOrd="0" parTransId="{A65DAA72-4776-4B77-89B5-372D0266DF93}" sibTransId="{1EED21D4-74C3-4296-A1B6-0B647836F58D}"/>
    <dgm:cxn modelId="{E264F0B7-7A84-46BD-BED5-4FDC756D923C}" srcId="{B12D6D72-4231-4017-A09B-E94BB3AE8715}" destId="{4736E962-BBCB-42B9-845E-9F9903492B9F}" srcOrd="1" destOrd="0" parTransId="{7AB1AA2B-0C49-4681-BAFC-031AEA0D6D39}" sibTransId="{B605CB12-6639-42EE-9B3B-6D6A33BEA45C}"/>
    <dgm:cxn modelId="{ABF05CB8-2D9C-4544-A774-463CAC708E63}" type="presOf" srcId="{48F15E85-6456-46BD-82B4-3E6A90D3CA44}" destId="{1CF023C1-4D27-43E1-B108-D74CCF90FDE1}" srcOrd="0" destOrd="2" presId="urn:microsoft.com/office/officeart/2005/8/layout/hList6"/>
    <dgm:cxn modelId="{F5F50AD4-C152-4A25-B1B0-B9F6C5F2CEB9}" srcId="{4736E962-BBCB-42B9-845E-9F9903492B9F}" destId="{CB08E691-D926-4982-B85A-997AF40CDE22}" srcOrd="5" destOrd="0" parTransId="{C0D03743-F7FF-4A5B-82F2-50EEF21F8E1D}" sibTransId="{029BBC65-27AB-4801-9876-594234C02491}"/>
    <dgm:cxn modelId="{DF497BD6-EB78-4906-90E3-AEC5CB32A280}" srcId="{4736E962-BBCB-42B9-845E-9F9903492B9F}" destId="{4994EE62-407C-4F13-AEE1-CC8E32948506}" srcOrd="1" destOrd="0" parTransId="{98544FEC-F351-448E-AB3C-8BA4FB0B8776}" sibTransId="{A4EEDB98-7D65-4C63-8EED-1B9C4714DA41}"/>
    <dgm:cxn modelId="{338CB9DA-3F4C-4391-827E-AF3757E0D6BA}" type="presOf" srcId="{F182B12E-5C33-47FC-A5B5-9627AD336528}" destId="{1CF023C1-4D27-43E1-B108-D74CCF90FDE1}" srcOrd="0" destOrd="6" presId="urn:microsoft.com/office/officeart/2005/8/layout/hList6"/>
    <dgm:cxn modelId="{37DD5AE0-8E34-4D2F-8BCB-5E5607C49BBC}" srcId="{4736E962-BBCB-42B9-845E-9F9903492B9F}" destId="{38F2E64C-FFB7-42D3-9293-0C74BF140C2B}" srcOrd="6" destOrd="0" parTransId="{DB06E98F-7225-480C-B860-48958425D572}" sibTransId="{9DE14F89-BA1E-4663-8443-016D8C1B3EC4}"/>
    <dgm:cxn modelId="{DDB069E8-8785-480D-A51F-8804E1A17385}" type="presOf" srcId="{CB08E691-D926-4982-B85A-997AF40CDE22}" destId="{FCA72A87-0E78-481D-8A37-875AC6F52388}" srcOrd="0" destOrd="6" presId="urn:microsoft.com/office/officeart/2005/8/layout/hList6"/>
    <dgm:cxn modelId="{6EB6EAFE-7514-4666-AE3D-64651E2F9B4B}" srcId="{B12D6D72-4231-4017-A09B-E94BB3AE8715}" destId="{4FC23327-0B2E-4CAA-9DE0-7FC96000998F}" srcOrd="0" destOrd="0" parTransId="{F80CC981-22F3-47B3-BF97-6D40338A8A50}" sibTransId="{27229897-B392-46C8-9147-AB4B615A3E02}"/>
    <dgm:cxn modelId="{3FD6F6DC-407B-48FF-842C-5DF4D617CE0A}" type="presParOf" srcId="{F68DD70F-F057-449B-B7C2-6CB4B3AEA83F}" destId="{1CF023C1-4D27-43E1-B108-D74CCF90FDE1}" srcOrd="0" destOrd="0" presId="urn:microsoft.com/office/officeart/2005/8/layout/hList6"/>
    <dgm:cxn modelId="{EF224294-69CB-4B8B-A7B4-0D8456A5F1B5}" type="presParOf" srcId="{F68DD70F-F057-449B-B7C2-6CB4B3AEA83F}" destId="{9AA6E4CE-9776-49BE-9ACD-CD27B7D0843C}" srcOrd="1" destOrd="0" presId="urn:microsoft.com/office/officeart/2005/8/layout/hList6"/>
    <dgm:cxn modelId="{0199B800-337E-4702-9D14-64D773434363}" type="presParOf" srcId="{F68DD70F-F057-449B-B7C2-6CB4B3AEA83F}" destId="{FCA72A87-0E78-481D-8A37-875AC6F5238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0FE206-3205-4329-A33C-CA2290F6B32B}"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21597873-1B20-4570-87CB-CDC8A18877B3}">
      <dgm:prSet/>
      <dgm:spPr/>
      <dgm:t>
        <a:bodyPr/>
        <a:lstStyle/>
        <a:p>
          <a:r>
            <a:rPr lang="en-US" b="0" i="0">
              <a:latin typeface="Arial" panose="020B0604020202020204" pitchFamily="34" charset="0"/>
              <a:cs typeface="Arial" panose="020B0604020202020204" pitchFamily="34" charset="0"/>
            </a:rPr>
            <a:t>Stigma Elimination Through Contact </a:t>
          </a:r>
        </a:p>
      </dgm:t>
    </dgm:pt>
    <dgm:pt modelId="{6DB8B49F-E6BB-413A-860E-77F77CDBC310}" type="parTrans" cxnId="{A31D9A90-83E4-4231-A3EB-463B47AB2CA9}">
      <dgm:prSet/>
      <dgm:spPr/>
      <dgm:t>
        <a:bodyPr/>
        <a:lstStyle/>
        <a:p>
          <a:endParaRPr lang="en-US" b="0" i="0">
            <a:latin typeface="Arial" panose="020B0604020202020204" pitchFamily="34" charset="0"/>
            <a:cs typeface="Arial" panose="020B0604020202020204" pitchFamily="34" charset="0"/>
          </a:endParaRPr>
        </a:p>
      </dgm:t>
    </dgm:pt>
    <dgm:pt modelId="{4B64C7E2-46AA-422C-B4DC-07E81408DC1E}" type="sibTrans" cxnId="{A31D9A90-83E4-4231-A3EB-463B47AB2CA9}">
      <dgm:prSet/>
      <dgm:spPr/>
      <dgm:t>
        <a:bodyPr/>
        <a:lstStyle/>
        <a:p>
          <a:endParaRPr lang="en-US" b="0" i="0">
            <a:latin typeface="Arial" panose="020B0604020202020204" pitchFamily="34" charset="0"/>
            <a:cs typeface="Arial" panose="020B0604020202020204" pitchFamily="34" charset="0"/>
          </a:endParaRPr>
        </a:p>
      </dgm:t>
    </dgm:pt>
    <dgm:pt modelId="{8201583D-9E19-40A3-9376-0D33735C8D7A}">
      <dgm:prSet/>
      <dgm:spPr/>
      <dgm:t>
        <a:bodyPr/>
        <a:lstStyle/>
        <a:p>
          <a:pPr>
            <a:buClr>
              <a:srgbClr val="CC4927"/>
            </a:buClr>
          </a:pPr>
          <a:r>
            <a:rPr lang="en-US" b="0" i="0" dirty="0">
              <a:latin typeface="Arial" panose="020B0604020202020204" pitchFamily="34" charset="0"/>
              <a:cs typeface="Arial" panose="020B0604020202020204" pitchFamily="34" charset="0"/>
            </a:rPr>
            <a:t>Peer storytelling</a:t>
          </a:r>
        </a:p>
      </dgm:t>
    </dgm:pt>
    <dgm:pt modelId="{19400F30-FDF1-49FB-B583-C47368ECB6C9}" type="parTrans" cxnId="{7FA7393F-E2B6-45BF-BB27-27D123DE8CA7}">
      <dgm:prSet/>
      <dgm:spPr/>
      <dgm:t>
        <a:bodyPr/>
        <a:lstStyle/>
        <a:p>
          <a:endParaRPr lang="en-US" b="0" i="0">
            <a:latin typeface="Arial" panose="020B0604020202020204" pitchFamily="34" charset="0"/>
            <a:cs typeface="Arial" panose="020B0604020202020204" pitchFamily="34" charset="0"/>
          </a:endParaRPr>
        </a:p>
      </dgm:t>
    </dgm:pt>
    <dgm:pt modelId="{62767CF4-76D6-4583-A786-35C7246B250C}" type="sibTrans" cxnId="{7FA7393F-E2B6-45BF-BB27-27D123DE8CA7}">
      <dgm:prSet/>
      <dgm:spPr/>
      <dgm:t>
        <a:bodyPr/>
        <a:lstStyle/>
        <a:p>
          <a:endParaRPr lang="en-US" b="0" i="0">
            <a:latin typeface="Arial" panose="020B0604020202020204" pitchFamily="34" charset="0"/>
            <a:cs typeface="Arial" panose="020B0604020202020204" pitchFamily="34" charset="0"/>
          </a:endParaRPr>
        </a:p>
      </dgm:t>
    </dgm:pt>
    <dgm:pt modelId="{7A6496AF-8485-4FE0-A410-4DDA822E9FD0}">
      <dgm:prSet/>
      <dgm:spPr/>
      <dgm:t>
        <a:bodyPr/>
        <a:lstStyle/>
        <a:p>
          <a:r>
            <a:rPr lang="en-US" b="0" i="0">
              <a:latin typeface="Arial" panose="020B0604020202020204" pitchFamily="34" charset="0"/>
              <a:cs typeface="Arial" panose="020B0604020202020204" pitchFamily="34" charset="0"/>
            </a:rPr>
            <a:t>Stigma Elimination Through Education</a:t>
          </a:r>
        </a:p>
      </dgm:t>
    </dgm:pt>
    <dgm:pt modelId="{22DE5A68-49AE-4637-B30C-3BC6C4707A5D}" type="parTrans" cxnId="{0C383607-C83D-4FF2-8B52-7FF2C3AB6028}">
      <dgm:prSet/>
      <dgm:spPr/>
      <dgm:t>
        <a:bodyPr/>
        <a:lstStyle/>
        <a:p>
          <a:endParaRPr lang="en-US" b="0" i="0">
            <a:latin typeface="Arial" panose="020B0604020202020204" pitchFamily="34" charset="0"/>
            <a:cs typeface="Arial" panose="020B0604020202020204" pitchFamily="34" charset="0"/>
          </a:endParaRPr>
        </a:p>
      </dgm:t>
    </dgm:pt>
    <dgm:pt modelId="{92EAA399-9D9D-40E2-A5ED-73A3DE17B3D3}" type="sibTrans" cxnId="{0C383607-C83D-4FF2-8B52-7FF2C3AB6028}">
      <dgm:prSet/>
      <dgm:spPr/>
      <dgm:t>
        <a:bodyPr/>
        <a:lstStyle/>
        <a:p>
          <a:endParaRPr lang="en-US" b="0" i="0">
            <a:latin typeface="Arial" panose="020B0604020202020204" pitchFamily="34" charset="0"/>
            <a:cs typeface="Arial" panose="020B0604020202020204" pitchFamily="34" charset="0"/>
          </a:endParaRPr>
        </a:p>
      </dgm:t>
    </dgm:pt>
    <dgm:pt modelId="{93EC9CB7-D226-4713-9D1A-A03BC53B0B25}">
      <dgm:prSet/>
      <dgm:spPr/>
      <dgm:t>
        <a:bodyPr/>
        <a:lstStyle/>
        <a:p>
          <a:pPr>
            <a:buClr>
              <a:srgbClr val="CC4927"/>
            </a:buClr>
          </a:pPr>
          <a:r>
            <a:rPr lang="en-US" b="0" i="0" dirty="0">
              <a:latin typeface="Arial" panose="020B0604020202020204" pitchFamily="34" charset="0"/>
              <a:cs typeface="Arial" panose="020B0604020202020204" pitchFamily="34" charset="0"/>
            </a:rPr>
            <a:t>Peers educating on the science of addiction and recovery</a:t>
          </a:r>
        </a:p>
      </dgm:t>
    </dgm:pt>
    <dgm:pt modelId="{62FEE585-34B9-4E9C-AB0E-6E3073023D97}" type="parTrans" cxnId="{D98C286E-E5D3-41ED-BC1B-DEB415BC5DBF}">
      <dgm:prSet/>
      <dgm:spPr/>
      <dgm:t>
        <a:bodyPr/>
        <a:lstStyle/>
        <a:p>
          <a:endParaRPr lang="en-US" b="0" i="0">
            <a:latin typeface="Arial" panose="020B0604020202020204" pitchFamily="34" charset="0"/>
            <a:cs typeface="Arial" panose="020B0604020202020204" pitchFamily="34" charset="0"/>
          </a:endParaRPr>
        </a:p>
      </dgm:t>
    </dgm:pt>
    <dgm:pt modelId="{49182696-0354-4D2A-9B9D-3DD855F7F8BE}" type="sibTrans" cxnId="{D98C286E-E5D3-41ED-BC1B-DEB415BC5DBF}">
      <dgm:prSet/>
      <dgm:spPr/>
      <dgm:t>
        <a:bodyPr/>
        <a:lstStyle/>
        <a:p>
          <a:endParaRPr lang="en-US" b="0" i="0">
            <a:latin typeface="Arial" panose="020B0604020202020204" pitchFamily="34" charset="0"/>
            <a:cs typeface="Arial" panose="020B0604020202020204" pitchFamily="34" charset="0"/>
          </a:endParaRPr>
        </a:p>
      </dgm:t>
    </dgm:pt>
    <dgm:pt modelId="{44515B38-9ACB-4EE9-A9E6-3B7FE4DF8E04}">
      <dgm:prSet/>
      <dgm:spPr/>
      <dgm:t>
        <a:bodyPr/>
        <a:lstStyle/>
        <a:p>
          <a:r>
            <a:rPr lang="en-US" b="0" i="0">
              <a:latin typeface="Arial" panose="020B0604020202020204" pitchFamily="34" charset="0"/>
              <a:cs typeface="Arial" panose="020B0604020202020204" pitchFamily="34" charset="0"/>
            </a:rPr>
            <a:t>Stigma Elimination Through Language </a:t>
          </a:r>
        </a:p>
      </dgm:t>
    </dgm:pt>
    <dgm:pt modelId="{C7730E11-DBF3-44C5-AE02-87F348E5A2F7}" type="parTrans" cxnId="{766F8445-666D-4D47-B28D-727B37A3F5CB}">
      <dgm:prSet/>
      <dgm:spPr/>
      <dgm:t>
        <a:bodyPr/>
        <a:lstStyle/>
        <a:p>
          <a:endParaRPr lang="en-US" b="0" i="0">
            <a:latin typeface="Arial" panose="020B0604020202020204" pitchFamily="34" charset="0"/>
            <a:cs typeface="Arial" panose="020B0604020202020204" pitchFamily="34" charset="0"/>
          </a:endParaRPr>
        </a:p>
      </dgm:t>
    </dgm:pt>
    <dgm:pt modelId="{C2D40C99-EAB5-49D7-861D-30A2B49A3FBB}" type="sibTrans" cxnId="{766F8445-666D-4D47-B28D-727B37A3F5CB}">
      <dgm:prSet/>
      <dgm:spPr/>
      <dgm:t>
        <a:bodyPr/>
        <a:lstStyle/>
        <a:p>
          <a:endParaRPr lang="en-US" b="0" i="0">
            <a:latin typeface="Arial" panose="020B0604020202020204" pitchFamily="34" charset="0"/>
            <a:cs typeface="Arial" panose="020B0604020202020204" pitchFamily="34" charset="0"/>
          </a:endParaRPr>
        </a:p>
      </dgm:t>
    </dgm:pt>
    <dgm:pt modelId="{B8AB3A7F-0D27-47A2-8115-363CF29992E4}">
      <dgm:prSet/>
      <dgm:spPr/>
      <dgm:t>
        <a:bodyPr/>
        <a:lstStyle/>
        <a:p>
          <a:pPr>
            <a:buClr>
              <a:srgbClr val="CC4927"/>
            </a:buClr>
          </a:pPr>
          <a:r>
            <a:rPr lang="en-US" b="0" i="0" dirty="0">
              <a:latin typeface="Arial" panose="020B0604020202020204" pitchFamily="34" charset="0"/>
              <a:cs typeface="Arial" panose="020B0604020202020204" pitchFamily="34" charset="0"/>
            </a:rPr>
            <a:t>All of us using non-stigmatizing and recovery-oriented language</a:t>
          </a:r>
        </a:p>
      </dgm:t>
    </dgm:pt>
    <dgm:pt modelId="{1A4A3A89-B20F-4D42-B66C-4595C4AB06F2}" type="parTrans" cxnId="{C86C85E7-1098-4EF7-A938-0778B4A02642}">
      <dgm:prSet/>
      <dgm:spPr/>
      <dgm:t>
        <a:bodyPr/>
        <a:lstStyle/>
        <a:p>
          <a:endParaRPr lang="en-US" b="0" i="0">
            <a:latin typeface="Arial" panose="020B0604020202020204" pitchFamily="34" charset="0"/>
            <a:cs typeface="Arial" panose="020B0604020202020204" pitchFamily="34" charset="0"/>
          </a:endParaRPr>
        </a:p>
      </dgm:t>
    </dgm:pt>
    <dgm:pt modelId="{BB7385E9-E7EB-49F8-A6AB-5F24BA9EEF33}" type="sibTrans" cxnId="{C86C85E7-1098-4EF7-A938-0778B4A02642}">
      <dgm:prSet/>
      <dgm:spPr/>
      <dgm:t>
        <a:bodyPr/>
        <a:lstStyle/>
        <a:p>
          <a:endParaRPr lang="en-US" b="0" i="0">
            <a:latin typeface="Arial" panose="020B0604020202020204" pitchFamily="34" charset="0"/>
            <a:cs typeface="Arial" panose="020B0604020202020204" pitchFamily="34" charset="0"/>
          </a:endParaRPr>
        </a:p>
      </dgm:t>
    </dgm:pt>
    <dgm:pt modelId="{45ECE0C3-371D-41A2-B054-B02A51527841}">
      <dgm:prSet/>
      <dgm:spPr/>
      <dgm:t>
        <a:bodyPr/>
        <a:lstStyle/>
        <a:p>
          <a:pPr>
            <a:buClr>
              <a:srgbClr val="CC4927"/>
            </a:buClr>
          </a:pPr>
          <a:r>
            <a:rPr lang="en-US" b="0" i="0" dirty="0">
              <a:latin typeface="Arial" panose="020B0604020202020204" pitchFamily="34" charset="0"/>
              <a:cs typeface="Arial" panose="020B0604020202020204" pitchFamily="34" charset="0"/>
            </a:rPr>
            <a:t>Holding each other accountable by creating teachable moments/ learning opportunities when we use stigmatizing language</a:t>
          </a:r>
        </a:p>
      </dgm:t>
    </dgm:pt>
    <dgm:pt modelId="{7ECF859D-E5C8-4210-B61A-3776F8129E69}" type="parTrans" cxnId="{8F782C3B-F22A-4FC2-A26E-BD2E691E3230}">
      <dgm:prSet/>
      <dgm:spPr/>
      <dgm:t>
        <a:bodyPr/>
        <a:lstStyle/>
        <a:p>
          <a:endParaRPr lang="en-US" b="0" i="0">
            <a:latin typeface="Arial" panose="020B0604020202020204" pitchFamily="34" charset="0"/>
            <a:cs typeface="Arial" panose="020B0604020202020204" pitchFamily="34" charset="0"/>
          </a:endParaRPr>
        </a:p>
      </dgm:t>
    </dgm:pt>
    <dgm:pt modelId="{A488F260-2880-4974-8AB6-20A2E0A9ABB3}" type="sibTrans" cxnId="{8F782C3B-F22A-4FC2-A26E-BD2E691E3230}">
      <dgm:prSet/>
      <dgm:spPr/>
      <dgm:t>
        <a:bodyPr/>
        <a:lstStyle/>
        <a:p>
          <a:endParaRPr lang="en-US" b="0" i="0">
            <a:latin typeface="Arial" panose="020B0604020202020204" pitchFamily="34" charset="0"/>
            <a:cs typeface="Arial" panose="020B0604020202020204" pitchFamily="34" charset="0"/>
          </a:endParaRPr>
        </a:p>
      </dgm:t>
    </dgm:pt>
    <dgm:pt modelId="{4089B7CC-5B22-42BB-A30D-59217EA17F73}" type="pres">
      <dgm:prSet presAssocID="{EF0FE206-3205-4329-A33C-CA2290F6B32B}" presName="linear" presStyleCnt="0">
        <dgm:presLayoutVars>
          <dgm:animLvl val="lvl"/>
          <dgm:resizeHandles val="exact"/>
        </dgm:presLayoutVars>
      </dgm:prSet>
      <dgm:spPr/>
    </dgm:pt>
    <dgm:pt modelId="{68065546-907A-43BE-A5A4-0B3972A0147F}" type="pres">
      <dgm:prSet presAssocID="{21597873-1B20-4570-87CB-CDC8A18877B3}" presName="parentText" presStyleLbl="node1" presStyleIdx="0" presStyleCnt="3">
        <dgm:presLayoutVars>
          <dgm:chMax val="0"/>
          <dgm:bulletEnabled val="1"/>
        </dgm:presLayoutVars>
      </dgm:prSet>
      <dgm:spPr/>
    </dgm:pt>
    <dgm:pt modelId="{AE663D93-C2CC-4407-8A1E-58EF4521767A}" type="pres">
      <dgm:prSet presAssocID="{21597873-1B20-4570-87CB-CDC8A18877B3}" presName="childText" presStyleLbl="revTx" presStyleIdx="0" presStyleCnt="3">
        <dgm:presLayoutVars>
          <dgm:bulletEnabled val="1"/>
        </dgm:presLayoutVars>
      </dgm:prSet>
      <dgm:spPr/>
    </dgm:pt>
    <dgm:pt modelId="{624D2DC8-770D-4878-B758-33DDFFCF5082}" type="pres">
      <dgm:prSet presAssocID="{7A6496AF-8485-4FE0-A410-4DDA822E9FD0}" presName="parentText" presStyleLbl="node1" presStyleIdx="1" presStyleCnt="3">
        <dgm:presLayoutVars>
          <dgm:chMax val="0"/>
          <dgm:bulletEnabled val="1"/>
        </dgm:presLayoutVars>
      </dgm:prSet>
      <dgm:spPr/>
    </dgm:pt>
    <dgm:pt modelId="{742FFA84-E285-4E19-8715-1D731F4620E5}" type="pres">
      <dgm:prSet presAssocID="{7A6496AF-8485-4FE0-A410-4DDA822E9FD0}" presName="childText" presStyleLbl="revTx" presStyleIdx="1" presStyleCnt="3">
        <dgm:presLayoutVars>
          <dgm:bulletEnabled val="1"/>
        </dgm:presLayoutVars>
      </dgm:prSet>
      <dgm:spPr/>
    </dgm:pt>
    <dgm:pt modelId="{056CE75F-5479-4233-BA0B-663A694FFEA9}" type="pres">
      <dgm:prSet presAssocID="{44515B38-9ACB-4EE9-A9E6-3B7FE4DF8E04}" presName="parentText" presStyleLbl="node1" presStyleIdx="2" presStyleCnt="3">
        <dgm:presLayoutVars>
          <dgm:chMax val="0"/>
          <dgm:bulletEnabled val="1"/>
        </dgm:presLayoutVars>
      </dgm:prSet>
      <dgm:spPr/>
    </dgm:pt>
    <dgm:pt modelId="{6178BB59-FDB1-464E-A17F-2BB13CF974B0}" type="pres">
      <dgm:prSet presAssocID="{44515B38-9ACB-4EE9-A9E6-3B7FE4DF8E04}" presName="childText" presStyleLbl="revTx" presStyleIdx="2" presStyleCnt="3">
        <dgm:presLayoutVars>
          <dgm:bulletEnabled val="1"/>
        </dgm:presLayoutVars>
      </dgm:prSet>
      <dgm:spPr/>
    </dgm:pt>
  </dgm:ptLst>
  <dgm:cxnLst>
    <dgm:cxn modelId="{0C383607-C83D-4FF2-8B52-7FF2C3AB6028}" srcId="{EF0FE206-3205-4329-A33C-CA2290F6B32B}" destId="{7A6496AF-8485-4FE0-A410-4DDA822E9FD0}" srcOrd="1" destOrd="0" parTransId="{22DE5A68-49AE-4637-B30C-3BC6C4707A5D}" sibTransId="{92EAA399-9D9D-40E2-A5ED-73A3DE17B3D3}"/>
    <dgm:cxn modelId="{CE856A27-1EDB-46BB-B09D-1FFFB115F77E}" type="presOf" srcId="{21597873-1B20-4570-87CB-CDC8A18877B3}" destId="{68065546-907A-43BE-A5A4-0B3972A0147F}" srcOrd="0" destOrd="0" presId="urn:microsoft.com/office/officeart/2005/8/layout/vList2"/>
    <dgm:cxn modelId="{4F8A432C-C877-4635-80D6-E20F8F7AC194}" type="presOf" srcId="{8201583D-9E19-40A3-9376-0D33735C8D7A}" destId="{AE663D93-C2CC-4407-8A1E-58EF4521767A}" srcOrd="0" destOrd="0" presId="urn:microsoft.com/office/officeart/2005/8/layout/vList2"/>
    <dgm:cxn modelId="{18CEDA36-150D-4FBF-8146-6D0B153EC51A}" type="presOf" srcId="{B8AB3A7F-0D27-47A2-8115-363CF29992E4}" destId="{6178BB59-FDB1-464E-A17F-2BB13CF974B0}" srcOrd="0" destOrd="0" presId="urn:microsoft.com/office/officeart/2005/8/layout/vList2"/>
    <dgm:cxn modelId="{8F782C3B-F22A-4FC2-A26E-BD2E691E3230}" srcId="{44515B38-9ACB-4EE9-A9E6-3B7FE4DF8E04}" destId="{45ECE0C3-371D-41A2-B054-B02A51527841}" srcOrd="1" destOrd="0" parTransId="{7ECF859D-E5C8-4210-B61A-3776F8129E69}" sibTransId="{A488F260-2880-4974-8AB6-20A2E0A9ABB3}"/>
    <dgm:cxn modelId="{7FA7393F-E2B6-45BF-BB27-27D123DE8CA7}" srcId="{21597873-1B20-4570-87CB-CDC8A18877B3}" destId="{8201583D-9E19-40A3-9376-0D33735C8D7A}" srcOrd="0" destOrd="0" parTransId="{19400F30-FDF1-49FB-B583-C47368ECB6C9}" sibTransId="{62767CF4-76D6-4583-A786-35C7246B250C}"/>
    <dgm:cxn modelId="{766F8445-666D-4D47-B28D-727B37A3F5CB}" srcId="{EF0FE206-3205-4329-A33C-CA2290F6B32B}" destId="{44515B38-9ACB-4EE9-A9E6-3B7FE4DF8E04}" srcOrd="2" destOrd="0" parTransId="{C7730E11-DBF3-44C5-AE02-87F348E5A2F7}" sibTransId="{C2D40C99-EAB5-49D7-861D-30A2B49A3FBB}"/>
    <dgm:cxn modelId="{D98C286E-E5D3-41ED-BC1B-DEB415BC5DBF}" srcId="{7A6496AF-8485-4FE0-A410-4DDA822E9FD0}" destId="{93EC9CB7-D226-4713-9D1A-A03BC53B0B25}" srcOrd="0" destOrd="0" parTransId="{62FEE585-34B9-4E9C-AB0E-6E3073023D97}" sibTransId="{49182696-0354-4D2A-9B9D-3DD855F7F8BE}"/>
    <dgm:cxn modelId="{FEDC1772-3900-4601-BA40-8531100F5FEB}" type="presOf" srcId="{7A6496AF-8485-4FE0-A410-4DDA822E9FD0}" destId="{624D2DC8-770D-4878-B758-33DDFFCF5082}" srcOrd="0" destOrd="0" presId="urn:microsoft.com/office/officeart/2005/8/layout/vList2"/>
    <dgm:cxn modelId="{A31D9A90-83E4-4231-A3EB-463B47AB2CA9}" srcId="{EF0FE206-3205-4329-A33C-CA2290F6B32B}" destId="{21597873-1B20-4570-87CB-CDC8A18877B3}" srcOrd="0" destOrd="0" parTransId="{6DB8B49F-E6BB-413A-860E-77F77CDBC310}" sibTransId="{4B64C7E2-46AA-422C-B4DC-07E81408DC1E}"/>
    <dgm:cxn modelId="{FB64A193-8E9C-49A5-AF12-E14969EA4918}" type="presOf" srcId="{45ECE0C3-371D-41A2-B054-B02A51527841}" destId="{6178BB59-FDB1-464E-A17F-2BB13CF974B0}" srcOrd="0" destOrd="1" presId="urn:microsoft.com/office/officeart/2005/8/layout/vList2"/>
    <dgm:cxn modelId="{E24B1C9A-7DFA-4291-AC88-3A72EC54366B}" type="presOf" srcId="{44515B38-9ACB-4EE9-A9E6-3B7FE4DF8E04}" destId="{056CE75F-5479-4233-BA0B-663A694FFEA9}" srcOrd="0" destOrd="0" presId="urn:microsoft.com/office/officeart/2005/8/layout/vList2"/>
    <dgm:cxn modelId="{09C6E2C7-EC0D-4E25-9B49-52824BDD1EDF}" type="presOf" srcId="{93EC9CB7-D226-4713-9D1A-A03BC53B0B25}" destId="{742FFA84-E285-4E19-8715-1D731F4620E5}" srcOrd="0" destOrd="0" presId="urn:microsoft.com/office/officeart/2005/8/layout/vList2"/>
    <dgm:cxn modelId="{72C807E5-0C05-4B8E-B60E-BB2E669092D3}" type="presOf" srcId="{EF0FE206-3205-4329-A33C-CA2290F6B32B}" destId="{4089B7CC-5B22-42BB-A30D-59217EA17F73}" srcOrd="0" destOrd="0" presId="urn:microsoft.com/office/officeart/2005/8/layout/vList2"/>
    <dgm:cxn modelId="{C86C85E7-1098-4EF7-A938-0778B4A02642}" srcId="{44515B38-9ACB-4EE9-A9E6-3B7FE4DF8E04}" destId="{B8AB3A7F-0D27-47A2-8115-363CF29992E4}" srcOrd="0" destOrd="0" parTransId="{1A4A3A89-B20F-4D42-B66C-4595C4AB06F2}" sibTransId="{BB7385E9-E7EB-49F8-A6AB-5F24BA9EEF33}"/>
    <dgm:cxn modelId="{448749A0-E836-4ACB-9CDA-88A6B007344D}" type="presParOf" srcId="{4089B7CC-5B22-42BB-A30D-59217EA17F73}" destId="{68065546-907A-43BE-A5A4-0B3972A0147F}" srcOrd="0" destOrd="0" presId="urn:microsoft.com/office/officeart/2005/8/layout/vList2"/>
    <dgm:cxn modelId="{557BFED4-69CB-4E7D-A98E-06161BD9CA05}" type="presParOf" srcId="{4089B7CC-5B22-42BB-A30D-59217EA17F73}" destId="{AE663D93-C2CC-4407-8A1E-58EF4521767A}" srcOrd="1" destOrd="0" presId="urn:microsoft.com/office/officeart/2005/8/layout/vList2"/>
    <dgm:cxn modelId="{A104DA1D-2881-463F-BAD3-7DE8C6ACC14B}" type="presParOf" srcId="{4089B7CC-5B22-42BB-A30D-59217EA17F73}" destId="{624D2DC8-770D-4878-B758-33DDFFCF5082}" srcOrd="2" destOrd="0" presId="urn:microsoft.com/office/officeart/2005/8/layout/vList2"/>
    <dgm:cxn modelId="{A5D901CF-62E0-40D9-9293-690518684EE8}" type="presParOf" srcId="{4089B7CC-5B22-42BB-A30D-59217EA17F73}" destId="{742FFA84-E285-4E19-8715-1D731F4620E5}" srcOrd="3" destOrd="0" presId="urn:microsoft.com/office/officeart/2005/8/layout/vList2"/>
    <dgm:cxn modelId="{FF2888B6-8A1A-432B-AA05-D3E0167B7976}" type="presParOf" srcId="{4089B7CC-5B22-42BB-A30D-59217EA17F73}" destId="{056CE75F-5479-4233-BA0B-663A694FFEA9}" srcOrd="4" destOrd="0" presId="urn:microsoft.com/office/officeart/2005/8/layout/vList2"/>
    <dgm:cxn modelId="{CED3AECE-E27D-4EB5-A8FA-54B13FA48B1A}" type="presParOf" srcId="{4089B7CC-5B22-42BB-A30D-59217EA17F73}" destId="{6178BB59-FDB1-464E-A17F-2BB13CF974B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EA73-3E4F-450D-9E6F-5171756D753F}">
      <dsp:nvSpPr>
        <dsp:cNvPr id="0" name=""/>
        <dsp:cNvSpPr/>
      </dsp:nvSpPr>
      <dsp:spPr>
        <a:xfrm>
          <a:off x="8508" y="414853"/>
          <a:ext cx="2052201" cy="615660"/>
        </a:xfrm>
        <a:prstGeom prst="chevron">
          <a:avLst>
            <a:gd name="adj" fmla="val 3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017" tIns="76017" rIns="76017" bIns="76017"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Recognize</a:t>
          </a:r>
        </a:p>
      </dsp:txBody>
      <dsp:txXfrm>
        <a:off x="193206" y="414853"/>
        <a:ext cx="1682805" cy="615660"/>
      </dsp:txXfrm>
    </dsp:sp>
    <dsp:sp modelId="{3705A893-9CA6-4EF0-9997-4F21181D296B}">
      <dsp:nvSpPr>
        <dsp:cNvPr id="0" name=""/>
        <dsp:cNvSpPr/>
      </dsp:nvSpPr>
      <dsp:spPr>
        <a:xfrm>
          <a:off x="8508" y="1030514"/>
          <a:ext cx="1867503" cy="2943752"/>
        </a:xfrm>
        <a:prstGeom prst="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574" tIns="147574" rIns="147574" bIns="295149"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Recognize data relevant to addiction and recovery in the United States</a:t>
          </a:r>
        </a:p>
      </dsp:txBody>
      <dsp:txXfrm>
        <a:off x="8508" y="1030514"/>
        <a:ext cx="1867503" cy="2943752"/>
      </dsp:txXfrm>
    </dsp:sp>
    <dsp:sp modelId="{0BABD6C9-52AE-40D1-8639-955D81E498AB}">
      <dsp:nvSpPr>
        <dsp:cNvPr id="0" name=""/>
        <dsp:cNvSpPr/>
      </dsp:nvSpPr>
      <dsp:spPr>
        <a:xfrm>
          <a:off x="2010375" y="414853"/>
          <a:ext cx="2052201" cy="615660"/>
        </a:xfrm>
        <a:prstGeom prst="chevron">
          <a:avLst>
            <a:gd name="adj" fmla="val 3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017" tIns="76017" rIns="76017" bIns="76017"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Define</a:t>
          </a:r>
        </a:p>
      </dsp:txBody>
      <dsp:txXfrm>
        <a:off x="2195073" y="414853"/>
        <a:ext cx="1682805" cy="615660"/>
      </dsp:txXfrm>
    </dsp:sp>
    <dsp:sp modelId="{28EE07DF-A9DE-4C33-AD52-EDB7F8DC1413}">
      <dsp:nvSpPr>
        <dsp:cNvPr id="0" name=""/>
        <dsp:cNvSpPr/>
      </dsp:nvSpPr>
      <dsp:spPr>
        <a:xfrm>
          <a:off x="2010375" y="1030514"/>
          <a:ext cx="1867503" cy="2943752"/>
        </a:xfrm>
        <a:prstGeom prst="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574" tIns="147574" rIns="147574" bIns="295149"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Define stigma and examine its impact upon individuals experiencing addiction and those in recovery</a:t>
          </a:r>
        </a:p>
      </dsp:txBody>
      <dsp:txXfrm>
        <a:off x="2010375" y="1030514"/>
        <a:ext cx="1867503" cy="2943752"/>
      </dsp:txXfrm>
    </dsp:sp>
    <dsp:sp modelId="{DC09A790-172E-44E1-9A71-068F29E7BFFB}">
      <dsp:nvSpPr>
        <dsp:cNvPr id="0" name=""/>
        <dsp:cNvSpPr/>
      </dsp:nvSpPr>
      <dsp:spPr>
        <a:xfrm>
          <a:off x="4012243" y="414853"/>
          <a:ext cx="2052201" cy="615660"/>
        </a:xfrm>
        <a:prstGeom prst="chevron">
          <a:avLst>
            <a:gd name="adj" fmla="val 3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017" tIns="76017" rIns="76017" bIns="76017"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Discuss</a:t>
          </a:r>
        </a:p>
      </dsp:txBody>
      <dsp:txXfrm>
        <a:off x="4196941" y="414853"/>
        <a:ext cx="1682805" cy="615660"/>
      </dsp:txXfrm>
    </dsp:sp>
    <dsp:sp modelId="{77D874A5-AB6E-4390-9A47-3CF5BAC4F07C}">
      <dsp:nvSpPr>
        <dsp:cNvPr id="0" name=""/>
        <dsp:cNvSpPr/>
      </dsp:nvSpPr>
      <dsp:spPr>
        <a:xfrm>
          <a:off x="4012243" y="1030514"/>
          <a:ext cx="1867503" cy="2943752"/>
        </a:xfrm>
        <a:prstGeom prst="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574" tIns="147574" rIns="147574" bIns="295149"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Discuss implicit bias and examine strategies to examine and reduce our own unconscious bias</a:t>
          </a:r>
        </a:p>
      </dsp:txBody>
      <dsp:txXfrm>
        <a:off x="4012243" y="1030514"/>
        <a:ext cx="1867503" cy="2943752"/>
      </dsp:txXfrm>
    </dsp:sp>
    <dsp:sp modelId="{DEA2A671-9D35-49EC-8DFD-95757B107B2C}">
      <dsp:nvSpPr>
        <dsp:cNvPr id="0" name=""/>
        <dsp:cNvSpPr/>
      </dsp:nvSpPr>
      <dsp:spPr>
        <a:xfrm>
          <a:off x="6014110" y="414853"/>
          <a:ext cx="2052201" cy="615660"/>
        </a:xfrm>
        <a:prstGeom prst="chevron">
          <a:avLst>
            <a:gd name="adj" fmla="val 3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017" tIns="76017" rIns="76017" bIns="76017"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Illustrate</a:t>
          </a:r>
        </a:p>
      </dsp:txBody>
      <dsp:txXfrm>
        <a:off x="6198808" y="414853"/>
        <a:ext cx="1682805" cy="615660"/>
      </dsp:txXfrm>
    </dsp:sp>
    <dsp:sp modelId="{79DD61FD-C082-459C-A55A-C622FEDA2400}">
      <dsp:nvSpPr>
        <dsp:cNvPr id="0" name=""/>
        <dsp:cNvSpPr/>
      </dsp:nvSpPr>
      <dsp:spPr>
        <a:xfrm>
          <a:off x="6014110" y="1030514"/>
          <a:ext cx="1867503" cy="2943752"/>
        </a:xfrm>
        <a:prstGeom prst="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574" tIns="147574" rIns="147574" bIns="295149"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Illustrate the power of language in relationship to stigma and contrast stigmatizing language with the language of recovery</a:t>
          </a:r>
        </a:p>
      </dsp:txBody>
      <dsp:txXfrm>
        <a:off x="6014110" y="1030514"/>
        <a:ext cx="1867503" cy="2943752"/>
      </dsp:txXfrm>
    </dsp:sp>
    <dsp:sp modelId="{FFE8A6DE-FF94-4372-B8D5-290839CAF47B}">
      <dsp:nvSpPr>
        <dsp:cNvPr id="0" name=""/>
        <dsp:cNvSpPr/>
      </dsp:nvSpPr>
      <dsp:spPr>
        <a:xfrm>
          <a:off x="8015977" y="414853"/>
          <a:ext cx="2052201" cy="615660"/>
        </a:xfrm>
        <a:prstGeom prst="chevron">
          <a:avLst>
            <a:gd name="adj" fmla="val 3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017" tIns="76017" rIns="76017" bIns="76017"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Identify</a:t>
          </a:r>
        </a:p>
      </dsp:txBody>
      <dsp:txXfrm>
        <a:off x="8200675" y="414853"/>
        <a:ext cx="1682805" cy="615660"/>
      </dsp:txXfrm>
    </dsp:sp>
    <dsp:sp modelId="{EF8372B8-27B6-481C-911C-341D4DD9BE57}">
      <dsp:nvSpPr>
        <dsp:cNvPr id="0" name=""/>
        <dsp:cNvSpPr/>
      </dsp:nvSpPr>
      <dsp:spPr>
        <a:xfrm>
          <a:off x="8015977" y="1030514"/>
          <a:ext cx="1867503" cy="2943752"/>
        </a:xfrm>
        <a:prstGeom prst="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574" tIns="147574" rIns="147574" bIns="295149"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Identify actions each member of the health care team can take to reduce the impact of stigma</a:t>
          </a:r>
        </a:p>
      </dsp:txBody>
      <dsp:txXfrm>
        <a:off x="8015977" y="1030514"/>
        <a:ext cx="1867503" cy="2943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B9F4C-5EFE-4AB7-B021-AF9FAE5BE732}">
      <dsp:nvSpPr>
        <dsp:cNvPr id="0" name=""/>
        <dsp:cNvSpPr/>
      </dsp:nvSpPr>
      <dsp:spPr>
        <a:xfrm>
          <a:off x="41" y="1920"/>
          <a:ext cx="3967651"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Explicit Bias</a:t>
          </a:r>
        </a:p>
      </dsp:txBody>
      <dsp:txXfrm>
        <a:off x="41" y="1920"/>
        <a:ext cx="3967651" cy="720000"/>
      </dsp:txXfrm>
    </dsp:sp>
    <dsp:sp modelId="{5260C769-55D3-4017-BC16-454F24DBEF7D}">
      <dsp:nvSpPr>
        <dsp:cNvPr id="0" name=""/>
        <dsp:cNvSpPr/>
      </dsp:nvSpPr>
      <dsp:spPr>
        <a:xfrm>
          <a:off x="41" y="721920"/>
          <a:ext cx="3967651" cy="393092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Expressed directly</a:t>
          </a:r>
        </a:p>
        <a:p>
          <a:pPr marL="228600" lvl="1" indent="-228600" algn="l" defTabSz="1111250">
            <a:lnSpc>
              <a:spcPct val="90000"/>
            </a:lnSpc>
            <a:spcBef>
              <a:spcPct val="0"/>
            </a:spcBef>
            <a:spcAft>
              <a:spcPct val="15000"/>
            </a:spcAft>
            <a:buChar char="•"/>
          </a:pPr>
          <a:r>
            <a:rPr lang="en-US" sz="2500" kern="1200"/>
            <a:t>We are aware of the bias</a:t>
          </a:r>
          <a:endParaRPr lang="en-US" sz="2500" kern="1200" dirty="0"/>
        </a:p>
        <a:p>
          <a:pPr marL="228600" lvl="1" indent="-228600" algn="l" defTabSz="1111250">
            <a:lnSpc>
              <a:spcPct val="90000"/>
            </a:lnSpc>
            <a:spcBef>
              <a:spcPct val="0"/>
            </a:spcBef>
            <a:spcAft>
              <a:spcPct val="15000"/>
            </a:spcAft>
            <a:buChar char="•"/>
          </a:pPr>
          <a:r>
            <a:rPr lang="en-US" sz="2500" kern="1200"/>
            <a:t>Intentional &amp; Controllable</a:t>
          </a:r>
          <a:endParaRPr lang="en-US" sz="2500" kern="1200" dirty="0"/>
        </a:p>
        <a:p>
          <a:pPr marL="228600" lvl="1" indent="-228600" algn="l" defTabSz="1111250">
            <a:lnSpc>
              <a:spcPct val="90000"/>
            </a:lnSpc>
            <a:spcBef>
              <a:spcPct val="0"/>
            </a:spcBef>
            <a:spcAft>
              <a:spcPct val="15000"/>
            </a:spcAft>
            <a:buChar char="•"/>
          </a:pPr>
          <a:r>
            <a:rPr lang="en-US" sz="2500" kern="1200"/>
            <a:t>Operates consciously</a:t>
          </a:r>
          <a:endParaRPr lang="en-US" sz="2500" kern="1200" dirty="0"/>
        </a:p>
        <a:p>
          <a:pPr marL="228600" lvl="1" indent="-228600" algn="l" defTabSz="1111250">
            <a:lnSpc>
              <a:spcPct val="90000"/>
            </a:lnSpc>
            <a:spcBef>
              <a:spcPct val="0"/>
            </a:spcBef>
            <a:spcAft>
              <a:spcPct val="15000"/>
            </a:spcAft>
            <a:buChar char="•"/>
          </a:pPr>
          <a:r>
            <a:rPr lang="en-US" sz="2500" kern="1200"/>
            <a:t>Reporting impacted by social pressure</a:t>
          </a:r>
          <a:endParaRPr lang="en-US" sz="2500" kern="1200" dirty="0"/>
        </a:p>
      </dsp:txBody>
      <dsp:txXfrm>
        <a:off x="41" y="721920"/>
        <a:ext cx="3967651" cy="3930925"/>
      </dsp:txXfrm>
    </dsp:sp>
    <dsp:sp modelId="{9F8CE818-1330-4DBD-80A0-F768D6CA3507}">
      <dsp:nvSpPr>
        <dsp:cNvPr id="0" name=""/>
        <dsp:cNvSpPr/>
      </dsp:nvSpPr>
      <dsp:spPr>
        <a:xfrm>
          <a:off x="4523164" y="1920"/>
          <a:ext cx="3967651"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Implicit Bias</a:t>
          </a:r>
        </a:p>
      </dsp:txBody>
      <dsp:txXfrm>
        <a:off x="4523164" y="1920"/>
        <a:ext cx="3967651" cy="720000"/>
      </dsp:txXfrm>
    </dsp:sp>
    <dsp:sp modelId="{CCAA7635-E353-451C-B05E-02550111F2F8}">
      <dsp:nvSpPr>
        <dsp:cNvPr id="0" name=""/>
        <dsp:cNvSpPr/>
      </dsp:nvSpPr>
      <dsp:spPr>
        <a:xfrm>
          <a:off x="4523164" y="721920"/>
          <a:ext cx="3967651" cy="393092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Expressed indirectly</a:t>
          </a:r>
        </a:p>
        <a:p>
          <a:pPr marL="228600" lvl="1" indent="-228600" algn="l" defTabSz="1111250">
            <a:lnSpc>
              <a:spcPct val="90000"/>
            </a:lnSpc>
            <a:spcBef>
              <a:spcPct val="0"/>
            </a:spcBef>
            <a:spcAft>
              <a:spcPct val="15000"/>
            </a:spcAft>
            <a:buChar char="•"/>
          </a:pPr>
          <a:r>
            <a:rPr lang="en-US" sz="2500" kern="1200"/>
            <a:t>We are unaware of the bias</a:t>
          </a:r>
          <a:endParaRPr lang="en-US" sz="2500" kern="1200" dirty="0"/>
        </a:p>
        <a:p>
          <a:pPr marL="228600" lvl="1" indent="-228600" algn="l" defTabSz="1111250">
            <a:lnSpc>
              <a:spcPct val="90000"/>
            </a:lnSpc>
            <a:spcBef>
              <a:spcPct val="0"/>
            </a:spcBef>
            <a:spcAft>
              <a:spcPct val="15000"/>
            </a:spcAft>
            <a:buChar char="•"/>
          </a:pPr>
          <a:r>
            <a:rPr lang="en-US" sz="2500" kern="1200"/>
            <a:t>Unintentional &amp; difficult to control</a:t>
          </a:r>
          <a:endParaRPr lang="en-US" sz="2500" kern="1200" dirty="0"/>
        </a:p>
        <a:p>
          <a:pPr marL="228600" lvl="1" indent="-228600" algn="l" defTabSz="1111250">
            <a:lnSpc>
              <a:spcPct val="90000"/>
            </a:lnSpc>
            <a:spcBef>
              <a:spcPct val="0"/>
            </a:spcBef>
            <a:spcAft>
              <a:spcPct val="15000"/>
            </a:spcAft>
            <a:buChar char="•"/>
          </a:pPr>
          <a:r>
            <a:rPr lang="en-US" sz="2500" kern="1200"/>
            <a:t>Operates sub/un-consciously</a:t>
          </a:r>
          <a:endParaRPr lang="en-US" sz="2500" kern="1200" dirty="0"/>
        </a:p>
        <a:p>
          <a:pPr marL="228600" lvl="1" indent="-228600" algn="l" defTabSz="1111250">
            <a:lnSpc>
              <a:spcPct val="90000"/>
            </a:lnSpc>
            <a:spcBef>
              <a:spcPct val="0"/>
            </a:spcBef>
            <a:spcAft>
              <a:spcPct val="15000"/>
            </a:spcAft>
            <a:buChar char="•"/>
          </a:pPr>
          <a:r>
            <a:rPr lang="en-US" sz="2500" kern="1200"/>
            <a:t>Not as easily impacted by “how we see ourselves”</a:t>
          </a:r>
          <a:endParaRPr lang="en-US" sz="2500" kern="1200" dirty="0"/>
        </a:p>
      </dsp:txBody>
      <dsp:txXfrm>
        <a:off x="4523164" y="721920"/>
        <a:ext cx="3967651" cy="3930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23C1-4D27-43E1-B108-D74CCF90FDE1}">
      <dsp:nvSpPr>
        <dsp:cNvPr id="0" name=""/>
        <dsp:cNvSpPr/>
      </dsp:nvSpPr>
      <dsp:spPr>
        <a:xfrm rot="16200000">
          <a:off x="636736"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Deficit-Based</a:t>
          </a:r>
        </a:p>
        <a:p>
          <a:pPr marL="228600" lvl="1" indent="-228600" algn="l" defTabSz="889000">
            <a:lnSpc>
              <a:spcPct val="90000"/>
            </a:lnSpc>
            <a:spcBef>
              <a:spcPct val="0"/>
            </a:spcBef>
            <a:spcAft>
              <a:spcPct val="15000"/>
            </a:spcAft>
            <a:buChar char="•"/>
          </a:pPr>
          <a:r>
            <a:rPr lang="en-US" sz="2000" kern="1200">
              <a:solidFill>
                <a:schemeClr val="tx1"/>
              </a:solidFill>
            </a:rPr>
            <a:t>An addict/junkie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Substance abuser</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Treatment Team</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Relapse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Not ready/not willing</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Non-compliant</a:t>
          </a:r>
          <a:endParaRPr lang="en-US" sz="2000" kern="1200" dirty="0">
            <a:solidFill>
              <a:schemeClr val="tx1"/>
            </a:solidFill>
          </a:endParaRPr>
        </a:p>
      </dsp:txBody>
      <dsp:txXfrm rot="5400000">
        <a:off x="5874" y="877887"/>
        <a:ext cx="5651161" cy="2633663"/>
      </dsp:txXfrm>
    </dsp:sp>
    <dsp:sp modelId="{FCA72A87-0E78-481D-8A37-875AC6F52388}">
      <dsp:nvSpPr>
        <dsp:cNvPr id="0" name=""/>
        <dsp:cNvSpPr/>
      </dsp:nvSpPr>
      <dsp:spPr>
        <a:xfrm rot="16200000">
          <a:off x="6711735"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Strengths-Based</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A person diagnosed with an addiction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Person with an addiction to </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Recovery Team, Recovery Support System</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Return to use/re-emergence of symptoms</a:t>
          </a:r>
        </a:p>
        <a:p>
          <a:pPr marL="228600" lvl="1" indent="-228600" algn="l" defTabSz="889000">
            <a:lnSpc>
              <a:spcPct val="90000"/>
            </a:lnSpc>
            <a:spcBef>
              <a:spcPct val="0"/>
            </a:spcBef>
            <a:spcAft>
              <a:spcPct val="15000"/>
            </a:spcAft>
            <a:buChar char="•"/>
          </a:pPr>
          <a:r>
            <a:rPr lang="en-US" sz="2000" kern="1200">
              <a:solidFill>
                <a:schemeClr val="tx1"/>
              </a:solidFill>
            </a:rPr>
            <a:t>Experiencing ambivalence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Experience challenges around . . . </a:t>
          </a:r>
          <a:endParaRPr lang="en-US" sz="2000" kern="1200" dirty="0">
            <a:solidFill>
              <a:schemeClr val="tx1"/>
            </a:solidFill>
          </a:endParaRPr>
        </a:p>
      </dsp:txBody>
      <dsp:txXfrm rot="5400000">
        <a:off x="6080873" y="877887"/>
        <a:ext cx="5651161" cy="2633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23C1-4D27-43E1-B108-D74CCF90FDE1}">
      <dsp:nvSpPr>
        <dsp:cNvPr id="0" name=""/>
        <dsp:cNvSpPr/>
      </dsp:nvSpPr>
      <dsp:spPr>
        <a:xfrm rot="16200000">
          <a:off x="636736"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rPr>
            <a:t>Deficit-Based</a:t>
          </a:r>
          <a:endParaRPr lang="en-US" sz="36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Drug abuse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Clean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Dirty</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MAT</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Former addict</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Drug of Choice</a:t>
          </a:r>
          <a:endParaRPr lang="en-US" sz="2000" kern="1200" dirty="0">
            <a:solidFill>
              <a:schemeClr val="tx1"/>
            </a:solidFill>
          </a:endParaRPr>
        </a:p>
      </dsp:txBody>
      <dsp:txXfrm rot="5400000">
        <a:off x="5874" y="877887"/>
        <a:ext cx="5651161" cy="2633663"/>
      </dsp:txXfrm>
    </dsp:sp>
    <dsp:sp modelId="{FCA72A87-0E78-481D-8A37-875AC6F52388}">
      <dsp:nvSpPr>
        <dsp:cNvPr id="0" name=""/>
        <dsp:cNvSpPr/>
      </dsp:nvSpPr>
      <dsp:spPr>
        <a:xfrm rot="16200000">
          <a:off x="6711735"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rPr>
            <a:t>Strengths-Based</a:t>
          </a:r>
          <a:endParaRPr lang="en-US" sz="36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Drug misuse, harmful use</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Abstinent, not actively using, negative for </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Actively using, presence of, positive for</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chemeClr val="tx1"/>
              </a:solidFill>
            </a:rPr>
            <a:t>Medication to treat addiction/OUD</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Person in recovery</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Substance of addiction </a:t>
          </a:r>
          <a:endParaRPr lang="en-US" sz="2000" kern="1200" dirty="0">
            <a:solidFill>
              <a:schemeClr val="tx1"/>
            </a:solidFill>
          </a:endParaRPr>
        </a:p>
        <a:p>
          <a:pPr marL="228600" lvl="1" indent="-228600" algn="l" defTabSz="889000">
            <a:lnSpc>
              <a:spcPct val="90000"/>
            </a:lnSpc>
            <a:spcBef>
              <a:spcPct val="0"/>
            </a:spcBef>
            <a:spcAft>
              <a:spcPct val="15000"/>
            </a:spcAft>
            <a:buChar char="•"/>
          </a:pPr>
          <a:endParaRPr lang="en-US" sz="2000" kern="1200" dirty="0">
            <a:solidFill>
              <a:schemeClr val="tx1"/>
            </a:solidFill>
          </a:endParaRPr>
        </a:p>
      </dsp:txBody>
      <dsp:txXfrm rot="5400000">
        <a:off x="6080873" y="877887"/>
        <a:ext cx="5651161" cy="2633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65546-907A-43BE-A5A4-0B3972A0147F}">
      <dsp:nvSpPr>
        <dsp:cNvPr id="0" name=""/>
        <dsp:cNvSpPr/>
      </dsp:nvSpPr>
      <dsp:spPr>
        <a:xfrm>
          <a:off x="0" y="31612"/>
          <a:ext cx="10212761" cy="725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Stigma Elimination Through Contact </a:t>
          </a:r>
        </a:p>
      </dsp:txBody>
      <dsp:txXfrm>
        <a:off x="35411" y="67023"/>
        <a:ext cx="10141939" cy="654577"/>
      </dsp:txXfrm>
    </dsp:sp>
    <dsp:sp modelId="{AE663D93-C2CC-4407-8A1E-58EF4521767A}">
      <dsp:nvSpPr>
        <dsp:cNvPr id="0" name=""/>
        <dsp:cNvSpPr/>
      </dsp:nvSpPr>
      <dsp:spPr>
        <a:xfrm>
          <a:off x="0" y="757012"/>
          <a:ext cx="1021276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255" tIns="39370" rIns="220472" bIns="39370" numCol="1" spcCol="1270" anchor="t" anchorCtr="0">
          <a:noAutofit/>
        </a:bodyPr>
        <a:lstStyle/>
        <a:p>
          <a:pPr marL="228600" lvl="1" indent="-228600" algn="l" defTabSz="1066800">
            <a:lnSpc>
              <a:spcPct val="90000"/>
            </a:lnSpc>
            <a:spcBef>
              <a:spcPct val="0"/>
            </a:spcBef>
            <a:spcAft>
              <a:spcPct val="20000"/>
            </a:spcAft>
            <a:buClr>
              <a:srgbClr val="CC4927"/>
            </a:buClr>
            <a:buChar char="•"/>
          </a:pPr>
          <a:r>
            <a:rPr lang="en-US" sz="2400" b="0" i="0" kern="1200" dirty="0">
              <a:latin typeface="Arial" panose="020B0604020202020204" pitchFamily="34" charset="0"/>
              <a:cs typeface="Arial" panose="020B0604020202020204" pitchFamily="34" charset="0"/>
            </a:rPr>
            <a:t>Peer storytelling</a:t>
          </a:r>
        </a:p>
      </dsp:txBody>
      <dsp:txXfrm>
        <a:off x="0" y="757012"/>
        <a:ext cx="10212761" cy="513360"/>
      </dsp:txXfrm>
    </dsp:sp>
    <dsp:sp modelId="{624D2DC8-770D-4878-B758-33DDFFCF5082}">
      <dsp:nvSpPr>
        <dsp:cNvPr id="0" name=""/>
        <dsp:cNvSpPr/>
      </dsp:nvSpPr>
      <dsp:spPr>
        <a:xfrm>
          <a:off x="0" y="1270372"/>
          <a:ext cx="10212761" cy="725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Stigma Elimination Through Education</a:t>
          </a:r>
        </a:p>
      </dsp:txBody>
      <dsp:txXfrm>
        <a:off x="35411" y="1305783"/>
        <a:ext cx="10141939" cy="654577"/>
      </dsp:txXfrm>
    </dsp:sp>
    <dsp:sp modelId="{742FFA84-E285-4E19-8715-1D731F4620E5}">
      <dsp:nvSpPr>
        <dsp:cNvPr id="0" name=""/>
        <dsp:cNvSpPr/>
      </dsp:nvSpPr>
      <dsp:spPr>
        <a:xfrm>
          <a:off x="0" y="1995772"/>
          <a:ext cx="1021276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255" tIns="39370" rIns="220472" bIns="39370" numCol="1" spcCol="1270" anchor="t" anchorCtr="0">
          <a:noAutofit/>
        </a:bodyPr>
        <a:lstStyle/>
        <a:p>
          <a:pPr marL="228600" lvl="1" indent="-228600" algn="l" defTabSz="1066800">
            <a:lnSpc>
              <a:spcPct val="90000"/>
            </a:lnSpc>
            <a:spcBef>
              <a:spcPct val="0"/>
            </a:spcBef>
            <a:spcAft>
              <a:spcPct val="20000"/>
            </a:spcAft>
            <a:buClr>
              <a:srgbClr val="CC4927"/>
            </a:buClr>
            <a:buChar char="•"/>
          </a:pPr>
          <a:r>
            <a:rPr lang="en-US" sz="2400" b="0" i="0" kern="1200" dirty="0">
              <a:latin typeface="Arial" panose="020B0604020202020204" pitchFamily="34" charset="0"/>
              <a:cs typeface="Arial" panose="020B0604020202020204" pitchFamily="34" charset="0"/>
            </a:rPr>
            <a:t>Peers educating on the science of addiction and recovery</a:t>
          </a:r>
        </a:p>
      </dsp:txBody>
      <dsp:txXfrm>
        <a:off x="0" y="1995772"/>
        <a:ext cx="10212761" cy="513360"/>
      </dsp:txXfrm>
    </dsp:sp>
    <dsp:sp modelId="{056CE75F-5479-4233-BA0B-663A694FFEA9}">
      <dsp:nvSpPr>
        <dsp:cNvPr id="0" name=""/>
        <dsp:cNvSpPr/>
      </dsp:nvSpPr>
      <dsp:spPr>
        <a:xfrm>
          <a:off x="0" y="2509132"/>
          <a:ext cx="10212761" cy="725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Stigma Elimination Through Language </a:t>
          </a:r>
        </a:p>
      </dsp:txBody>
      <dsp:txXfrm>
        <a:off x="35411" y="2544543"/>
        <a:ext cx="10141939" cy="654577"/>
      </dsp:txXfrm>
    </dsp:sp>
    <dsp:sp modelId="{6178BB59-FDB1-464E-A17F-2BB13CF974B0}">
      <dsp:nvSpPr>
        <dsp:cNvPr id="0" name=""/>
        <dsp:cNvSpPr/>
      </dsp:nvSpPr>
      <dsp:spPr>
        <a:xfrm>
          <a:off x="0" y="3234532"/>
          <a:ext cx="10212761"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255" tIns="39370" rIns="220472" bIns="39370" numCol="1" spcCol="1270" anchor="t" anchorCtr="0">
          <a:noAutofit/>
        </a:bodyPr>
        <a:lstStyle/>
        <a:p>
          <a:pPr marL="228600" lvl="1" indent="-228600" algn="l" defTabSz="1066800">
            <a:lnSpc>
              <a:spcPct val="90000"/>
            </a:lnSpc>
            <a:spcBef>
              <a:spcPct val="0"/>
            </a:spcBef>
            <a:spcAft>
              <a:spcPct val="20000"/>
            </a:spcAft>
            <a:buClr>
              <a:srgbClr val="CC4927"/>
            </a:buClr>
            <a:buChar char="•"/>
          </a:pPr>
          <a:r>
            <a:rPr lang="en-US" sz="2400" b="0" i="0" kern="1200" dirty="0">
              <a:latin typeface="Arial" panose="020B0604020202020204" pitchFamily="34" charset="0"/>
              <a:cs typeface="Arial" panose="020B0604020202020204" pitchFamily="34" charset="0"/>
            </a:rPr>
            <a:t>All of us using non-stigmatizing and recovery-oriented language</a:t>
          </a:r>
        </a:p>
        <a:p>
          <a:pPr marL="228600" lvl="1" indent="-228600" algn="l" defTabSz="1066800">
            <a:lnSpc>
              <a:spcPct val="90000"/>
            </a:lnSpc>
            <a:spcBef>
              <a:spcPct val="0"/>
            </a:spcBef>
            <a:spcAft>
              <a:spcPct val="20000"/>
            </a:spcAft>
            <a:buClr>
              <a:srgbClr val="CC4927"/>
            </a:buClr>
            <a:buChar char="•"/>
          </a:pPr>
          <a:r>
            <a:rPr lang="en-US" sz="2400" b="0" i="0" kern="1200" dirty="0">
              <a:latin typeface="Arial" panose="020B0604020202020204" pitchFamily="34" charset="0"/>
              <a:cs typeface="Arial" panose="020B0604020202020204" pitchFamily="34" charset="0"/>
            </a:rPr>
            <a:t>Holding each other accountable by creating teachable moments/ learning opportunities when we use stigmatizing language</a:t>
          </a:r>
        </a:p>
      </dsp:txBody>
      <dsp:txXfrm>
        <a:off x="0" y="3234532"/>
        <a:ext cx="10212761" cy="1122975"/>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6AA4F-F7E9-D349-8D5A-8141F280DA6D}"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6286B-4F61-2E47-A64E-8534BFC35E4E}" type="slidenum">
              <a:rPr lang="en-US" smtClean="0"/>
              <a:t>‹#›</a:t>
            </a:fld>
            <a:endParaRPr lang="en-US"/>
          </a:p>
        </p:txBody>
      </p:sp>
    </p:spTree>
    <p:extLst>
      <p:ext uri="{BB962C8B-B14F-4D97-AF65-F5344CB8AC3E}">
        <p14:creationId xmlns:p14="http://schemas.microsoft.com/office/powerpoint/2010/main" val="13293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bamawhitehouse.archives.gov/blog/2017/01/13/changing-language-addictio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defTabSz="942289">
              <a:defRPr/>
            </a:pPr>
            <a:r>
              <a:rPr lang="en-US" dirty="0">
                <a:latin typeface="Arial"/>
                <a:ea typeface="Arial"/>
                <a:cs typeface="Arial"/>
                <a:sym typeface="Arial"/>
              </a:rPr>
              <a:t>PAT: </a:t>
            </a:r>
          </a:p>
        </p:txBody>
      </p:sp>
      <p:sp>
        <p:nvSpPr>
          <p:cNvPr id="152" name="Google Shape;152;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52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16</a:t>
            </a:fld>
            <a:endParaRPr lang="en-US" dirty="0"/>
          </a:p>
        </p:txBody>
      </p:sp>
    </p:spTree>
    <p:extLst>
      <p:ext uri="{BB962C8B-B14F-4D97-AF65-F5344CB8AC3E}">
        <p14:creationId xmlns:p14="http://schemas.microsoft.com/office/powerpoint/2010/main" val="2427945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a disease that hijacks the part of the brain that makes rational decisions and weighs risks and benefits. So just like a person with a stroke may be unable to use language or move a part of their body, a person with addiction is literally unable to use the part of the brain that can look at negative consequences and make a rational judgment about using. It</a:t>
            </a:r>
            <a:r>
              <a:rPr lang="en-US" dirty="0"/>
              <a:t> is</a:t>
            </a:r>
            <a:r>
              <a:rPr lang="en-US" baseline="0" dirty="0"/>
              <a:t> also</a:t>
            </a:r>
            <a:r>
              <a:rPr lang="en-US" dirty="0"/>
              <a:t> for many people a chronic disease, meaning that people don’t get “cured” but rather treatment allows an individual to manage their illness and minimize relapses. It is also 40-60% genetic, meaning that just</a:t>
            </a:r>
            <a:r>
              <a:rPr lang="en-US" baseline="0" dirty="0"/>
              <a:t> like heart disease or diabetes about half of an individual’s vulnerability to develop addiction is based on what genes they were born with.”</a:t>
            </a:r>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17</a:t>
            </a:fld>
            <a:endParaRPr lang="en-US" dirty="0"/>
          </a:p>
        </p:txBody>
      </p:sp>
    </p:spTree>
    <p:extLst>
      <p:ext uri="{BB962C8B-B14F-4D97-AF65-F5344CB8AC3E}">
        <p14:creationId xmlns:p14="http://schemas.microsoft.com/office/powerpoint/2010/main" val="39578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18</a:t>
            </a:fld>
            <a:endParaRPr lang="en-US"/>
          </a:p>
        </p:txBody>
      </p:sp>
    </p:spTree>
    <p:extLst>
      <p:ext uri="{BB962C8B-B14F-4D97-AF65-F5344CB8AC3E}">
        <p14:creationId xmlns:p14="http://schemas.microsoft.com/office/powerpoint/2010/main" val="351888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54F55-A55A-E147-8F85-FE4E149E6BB6}" type="slidenum">
              <a:rPr lang="en-US" smtClean="0"/>
              <a:t>19</a:t>
            </a:fld>
            <a:endParaRPr lang="en-US"/>
          </a:p>
        </p:txBody>
      </p:sp>
    </p:spTree>
    <p:extLst>
      <p:ext uri="{BB962C8B-B14F-4D97-AF65-F5344CB8AC3E}">
        <p14:creationId xmlns:p14="http://schemas.microsoft.com/office/powerpoint/2010/main" val="141519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20</a:t>
            </a:fld>
            <a:endParaRPr lang="en-US"/>
          </a:p>
        </p:txBody>
      </p:sp>
    </p:spTree>
    <p:extLst>
      <p:ext uri="{BB962C8B-B14F-4D97-AF65-F5344CB8AC3E}">
        <p14:creationId xmlns:p14="http://schemas.microsoft.com/office/powerpoint/2010/main" val="29189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21</a:t>
            </a:fld>
            <a:endParaRPr lang="en-US"/>
          </a:p>
        </p:txBody>
      </p:sp>
    </p:spTree>
    <p:extLst>
      <p:ext uri="{BB962C8B-B14F-4D97-AF65-F5344CB8AC3E}">
        <p14:creationId xmlns:p14="http://schemas.microsoft.com/office/powerpoint/2010/main" val="210360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24</a:t>
            </a:fld>
            <a:endParaRPr lang="en-US"/>
          </a:p>
        </p:txBody>
      </p:sp>
    </p:spTree>
    <p:extLst>
      <p:ext uri="{BB962C8B-B14F-4D97-AF65-F5344CB8AC3E}">
        <p14:creationId xmlns:p14="http://schemas.microsoft.com/office/powerpoint/2010/main" val="375197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5"/>
          </p:nvPr>
        </p:nvSpPr>
        <p:spPr/>
        <p:txBody>
          <a:bodyPr/>
          <a:lstStyle/>
          <a:p>
            <a:fld id="{92053FB7-BB02-A14B-A780-C2AB428D01EA}" type="slidenum">
              <a:rPr lang="en-US" smtClean="0"/>
              <a:t>25</a:t>
            </a:fld>
            <a:endParaRPr lang="en-US"/>
          </a:p>
        </p:txBody>
      </p:sp>
    </p:spTree>
    <p:extLst>
      <p:ext uri="{BB962C8B-B14F-4D97-AF65-F5344CB8AC3E}">
        <p14:creationId xmlns:p14="http://schemas.microsoft.com/office/powerpoint/2010/main" val="2893002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27</a:t>
            </a:fld>
            <a:endParaRPr lang="en-US"/>
          </a:p>
        </p:txBody>
      </p:sp>
    </p:spTree>
    <p:extLst>
      <p:ext uri="{BB962C8B-B14F-4D97-AF65-F5344CB8AC3E}">
        <p14:creationId xmlns:p14="http://schemas.microsoft.com/office/powerpoint/2010/main" val="2899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28</a:t>
            </a:fld>
            <a:endParaRPr lang="en-US" dirty="0"/>
          </a:p>
        </p:txBody>
      </p:sp>
    </p:spTree>
    <p:extLst>
      <p:ext uri="{BB962C8B-B14F-4D97-AF65-F5344CB8AC3E}">
        <p14:creationId xmlns:p14="http://schemas.microsoft.com/office/powerpoint/2010/main" val="318794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20903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29</a:t>
            </a:fld>
            <a:endParaRPr lang="en-US" dirty="0"/>
          </a:p>
        </p:txBody>
      </p:sp>
    </p:spTree>
    <p:extLst>
      <p:ext uri="{BB962C8B-B14F-4D97-AF65-F5344CB8AC3E}">
        <p14:creationId xmlns:p14="http://schemas.microsoft.com/office/powerpoint/2010/main" val="113667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30</a:t>
            </a:fld>
            <a:endParaRPr lang="en-US"/>
          </a:p>
        </p:txBody>
      </p:sp>
    </p:spTree>
    <p:extLst>
      <p:ext uri="{BB962C8B-B14F-4D97-AF65-F5344CB8AC3E}">
        <p14:creationId xmlns:p14="http://schemas.microsoft.com/office/powerpoint/2010/main" val="59826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35</a:t>
            </a:fld>
            <a:endParaRPr lang="en-US"/>
          </a:p>
        </p:txBody>
      </p:sp>
    </p:spTree>
    <p:extLst>
      <p:ext uri="{BB962C8B-B14F-4D97-AF65-F5344CB8AC3E}">
        <p14:creationId xmlns:p14="http://schemas.microsoft.com/office/powerpoint/2010/main" val="248404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6286B-4F61-2E47-A64E-8534BFC35E4E}" type="slidenum">
              <a:rPr lang="en-US" smtClean="0"/>
              <a:t>36</a:t>
            </a:fld>
            <a:endParaRPr lang="en-US"/>
          </a:p>
        </p:txBody>
      </p:sp>
    </p:spTree>
    <p:extLst>
      <p:ext uri="{BB962C8B-B14F-4D97-AF65-F5344CB8AC3E}">
        <p14:creationId xmlns:p14="http://schemas.microsoft.com/office/powerpoint/2010/main" val="129542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37</a:t>
            </a:fld>
            <a:endParaRPr lang="en-US"/>
          </a:p>
        </p:txBody>
      </p:sp>
    </p:spTree>
    <p:extLst>
      <p:ext uri="{BB962C8B-B14F-4D97-AF65-F5344CB8AC3E}">
        <p14:creationId xmlns:p14="http://schemas.microsoft.com/office/powerpoint/2010/main" val="33963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38</a:t>
            </a:fld>
            <a:endParaRPr lang="en-US"/>
          </a:p>
        </p:txBody>
      </p:sp>
    </p:spTree>
    <p:extLst>
      <p:ext uri="{BB962C8B-B14F-4D97-AF65-F5344CB8AC3E}">
        <p14:creationId xmlns:p14="http://schemas.microsoft.com/office/powerpoint/2010/main" val="4065590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46</a:t>
            </a:fld>
            <a:endParaRPr lang="en-US"/>
          </a:p>
        </p:txBody>
      </p:sp>
    </p:spTree>
    <p:extLst>
      <p:ext uri="{BB962C8B-B14F-4D97-AF65-F5344CB8AC3E}">
        <p14:creationId xmlns:p14="http://schemas.microsoft.com/office/powerpoint/2010/main" val="1999731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openly in recovery National Drug Czar, on his departure from DC, chooses to promulgate a memo imploring Federal agencies to refrain from inaccurate and stigmatizing language.</a:t>
            </a:r>
          </a:p>
          <a:p>
            <a:endParaRPr lang="en-US" dirty="0">
              <a:cs typeface="Calibri"/>
            </a:endParaRPr>
          </a:p>
          <a:p>
            <a:r>
              <a:rPr lang="en-US" dirty="0">
                <a:hlinkClick r:id="rId3"/>
              </a:rPr>
              <a:t>https://obamawhitehouse.archives.gov/blog/2017/01/13/changing-language-addiction</a:t>
            </a:r>
          </a:p>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47</a:t>
            </a:fld>
            <a:endParaRPr lang="en-US"/>
          </a:p>
        </p:txBody>
      </p:sp>
    </p:spTree>
    <p:extLst>
      <p:ext uri="{BB962C8B-B14F-4D97-AF65-F5344CB8AC3E}">
        <p14:creationId xmlns:p14="http://schemas.microsoft.com/office/powerpoint/2010/main" val="399392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48</a:t>
            </a:fld>
            <a:endParaRPr lang="en-US"/>
          </a:p>
        </p:txBody>
      </p:sp>
    </p:spTree>
    <p:extLst>
      <p:ext uri="{BB962C8B-B14F-4D97-AF65-F5344CB8AC3E}">
        <p14:creationId xmlns:p14="http://schemas.microsoft.com/office/powerpoint/2010/main" val="709032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51</a:t>
            </a:fld>
            <a:endParaRPr lang="en-US"/>
          </a:p>
        </p:txBody>
      </p:sp>
    </p:spTree>
    <p:extLst>
      <p:ext uri="{BB962C8B-B14F-4D97-AF65-F5344CB8AC3E}">
        <p14:creationId xmlns:p14="http://schemas.microsoft.com/office/powerpoint/2010/main" val="355169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75E6-3CFF-4C73-902E-8012F88198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54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F2A6286B-4F61-2E47-A64E-8534BFC35E4E}" type="slidenum">
              <a:rPr lang="en-US" smtClean="0"/>
              <a:t>52</a:t>
            </a:fld>
            <a:endParaRPr lang="en-US"/>
          </a:p>
        </p:txBody>
      </p:sp>
    </p:spTree>
    <p:extLst>
      <p:ext uri="{BB962C8B-B14F-4D97-AF65-F5344CB8AC3E}">
        <p14:creationId xmlns:p14="http://schemas.microsoft.com/office/powerpoint/2010/main" val="43897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really great organizational tool that you and your staff may want to consider using. A language audit can be an effective way to evaluate client interaction and care. SAMHSA has a toolkit if you would like to give it a try.”</a:t>
            </a:r>
          </a:p>
          <a:p>
            <a:endParaRPr lang="en-US" dirty="0"/>
          </a:p>
          <a:p>
            <a:r>
              <a:rPr lang="en-US" dirty="0"/>
              <a:t>SAMHSA’s Center for the Application of Prevention Technologies; Word Matter: How Language Choice Can Reduce Stigma</a:t>
            </a:r>
          </a:p>
          <a:p>
            <a:r>
              <a:rPr lang="en-US" dirty="0"/>
              <a:t>https://</a:t>
            </a:r>
            <a:r>
              <a:rPr lang="en-US" dirty="0" err="1"/>
              <a:t>www.samhsa.gov</a:t>
            </a:r>
            <a:r>
              <a:rPr lang="en-US" dirty="0"/>
              <a:t>/</a:t>
            </a:r>
            <a:r>
              <a:rPr lang="en-US" dirty="0" err="1"/>
              <a:t>capt</a:t>
            </a:r>
            <a:r>
              <a:rPr lang="en-US" dirty="0"/>
              <a:t>/sites/default/files/resources/</a:t>
            </a:r>
            <a:r>
              <a:rPr lang="en-US" dirty="0" err="1"/>
              <a:t>sud</a:t>
            </a:r>
            <a:r>
              <a:rPr lang="en-US" dirty="0"/>
              <a:t>-stigma-</a:t>
            </a:r>
            <a:r>
              <a:rPr lang="en-US" dirty="0" err="1"/>
              <a:t>tool.pdf</a:t>
            </a:r>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55</a:t>
            </a:fld>
            <a:endParaRPr lang="en-US"/>
          </a:p>
        </p:txBody>
      </p:sp>
    </p:spTree>
    <p:extLst>
      <p:ext uri="{BB962C8B-B14F-4D97-AF65-F5344CB8AC3E}">
        <p14:creationId xmlns:p14="http://schemas.microsoft.com/office/powerpoint/2010/main" val="1743830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cs typeface="Calibri"/>
              </a:rPr>
            </a:br>
            <a:endParaRPr lang="en-US" dirty="0"/>
          </a:p>
          <a:p>
            <a:pPr marL="171450" indent="-17145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2053FB7-BB02-A14B-A780-C2AB428D01EA}" type="slidenum">
              <a:rPr lang="en-US" smtClean="0"/>
              <a:t>56</a:t>
            </a:fld>
            <a:endParaRPr lang="en-US"/>
          </a:p>
        </p:txBody>
      </p:sp>
    </p:spTree>
    <p:extLst>
      <p:ext uri="{BB962C8B-B14F-4D97-AF65-F5344CB8AC3E}">
        <p14:creationId xmlns:p14="http://schemas.microsoft.com/office/powerpoint/2010/main" val="2884217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57</a:t>
            </a:fld>
            <a:endParaRPr lang="en-US"/>
          </a:p>
        </p:txBody>
      </p:sp>
    </p:spTree>
    <p:extLst>
      <p:ext uri="{BB962C8B-B14F-4D97-AF65-F5344CB8AC3E}">
        <p14:creationId xmlns:p14="http://schemas.microsoft.com/office/powerpoint/2010/main" val="2414660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58</a:t>
            </a:fld>
            <a:endParaRPr lang="en-US" dirty="0"/>
          </a:p>
        </p:txBody>
      </p:sp>
    </p:spTree>
    <p:extLst>
      <p:ext uri="{BB962C8B-B14F-4D97-AF65-F5344CB8AC3E}">
        <p14:creationId xmlns:p14="http://schemas.microsoft.com/office/powerpoint/2010/main" val="31999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6286B-4F61-2E47-A64E-8534BFC35E4E}" type="slidenum">
              <a:rPr lang="en-US" smtClean="0"/>
              <a:t>62</a:t>
            </a:fld>
            <a:endParaRPr lang="en-US"/>
          </a:p>
        </p:txBody>
      </p:sp>
    </p:spTree>
    <p:extLst>
      <p:ext uri="{BB962C8B-B14F-4D97-AF65-F5344CB8AC3E}">
        <p14:creationId xmlns:p14="http://schemas.microsoft.com/office/powerpoint/2010/main" val="3729823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63</a:t>
            </a:fld>
            <a:endParaRPr lang="en-US"/>
          </a:p>
        </p:txBody>
      </p:sp>
    </p:spTree>
    <p:extLst>
      <p:ext uri="{BB962C8B-B14F-4D97-AF65-F5344CB8AC3E}">
        <p14:creationId xmlns:p14="http://schemas.microsoft.com/office/powerpoint/2010/main" val="2835210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64</a:t>
            </a:fld>
            <a:endParaRPr lang="en-US"/>
          </a:p>
        </p:txBody>
      </p:sp>
    </p:spTree>
    <p:extLst>
      <p:ext uri="{BB962C8B-B14F-4D97-AF65-F5344CB8AC3E}">
        <p14:creationId xmlns:p14="http://schemas.microsoft.com/office/powerpoint/2010/main" val="94040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b="0" u="none" baseline="0" dirty="0"/>
          </a:p>
          <a:p>
            <a:endParaRPr lang="en-US" b="1" u="sng" dirty="0"/>
          </a:p>
        </p:txBody>
      </p:sp>
    </p:spTree>
    <p:extLst>
      <p:ext uri="{BB962C8B-B14F-4D97-AF65-F5344CB8AC3E}">
        <p14:creationId xmlns:p14="http://schemas.microsoft.com/office/powerpoint/2010/main" val="84420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422275" y="704850"/>
            <a:ext cx="6257925" cy="3519488"/>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dirty="0"/>
              <a:t>Pat – </a:t>
            </a:r>
          </a:p>
          <a:p>
            <a:endParaRPr lang="en-US" dirty="0"/>
          </a:p>
          <a:p>
            <a:r>
              <a:rPr lang="en-US" sz="1600" dirty="0"/>
              <a:t>Today’s presentation is provided free of charge by the Mid-America ATTC and the Missouri Hospital Association. Today’s presentation is available in the public domain and should </a:t>
            </a:r>
            <a:r>
              <a:rPr lang="en-US" sz="1600" b="1" dirty="0"/>
              <a:t>Not</a:t>
            </a:r>
            <a:r>
              <a:rPr lang="en-US" sz="1600" dirty="0"/>
              <a:t> be distributed for a fee without the express written permission of the Mid-America ATTC. </a:t>
            </a:r>
          </a:p>
          <a:p>
            <a:endParaRPr lang="en-US" sz="1600" dirty="0"/>
          </a:p>
          <a:p>
            <a:r>
              <a:rPr lang="en-US" sz="1600" dirty="0"/>
              <a:t>The views and opinions expressed during today’s presentation are those of our presenters and do not reflect the official position of the Department of Health and Human Services or SAMHSA. No official support or endorsement of DHHS or SAMHSA is intended or should be inferred. Please contact us with any questions you may have.</a:t>
            </a:r>
          </a:p>
          <a:p>
            <a:endParaRPr dirty="0"/>
          </a:p>
        </p:txBody>
      </p:sp>
    </p:spTree>
    <p:extLst>
      <p:ext uri="{BB962C8B-B14F-4D97-AF65-F5344CB8AC3E}">
        <p14:creationId xmlns:p14="http://schemas.microsoft.com/office/powerpoint/2010/main" val="361266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7</a:t>
            </a:fld>
            <a:endParaRPr lang="en-US"/>
          </a:p>
        </p:txBody>
      </p:sp>
    </p:spTree>
    <p:extLst>
      <p:ext uri="{BB962C8B-B14F-4D97-AF65-F5344CB8AC3E}">
        <p14:creationId xmlns:p14="http://schemas.microsoft.com/office/powerpoint/2010/main" val="376195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8</a:t>
            </a:fld>
            <a:endParaRPr lang="en-US"/>
          </a:p>
        </p:txBody>
      </p:sp>
    </p:spTree>
    <p:extLst>
      <p:ext uri="{BB962C8B-B14F-4D97-AF65-F5344CB8AC3E}">
        <p14:creationId xmlns:p14="http://schemas.microsoft.com/office/powerpoint/2010/main" val="27043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9</a:t>
            </a:fld>
            <a:endParaRPr lang="en-US"/>
          </a:p>
        </p:txBody>
      </p:sp>
    </p:spTree>
    <p:extLst>
      <p:ext uri="{BB962C8B-B14F-4D97-AF65-F5344CB8AC3E}">
        <p14:creationId xmlns:p14="http://schemas.microsoft.com/office/powerpoint/2010/main" val="61555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Certificates of attendance or CEUs</a:t>
            </a:r>
            <a:r>
              <a:rPr lang="en-US" b="0" u="none" baseline="0" dirty="0"/>
              <a:t> – </a:t>
            </a:r>
          </a:p>
          <a:p>
            <a:endParaRPr lang="en-US" b="0" u="none" baseline="0" dirty="0"/>
          </a:p>
          <a:p>
            <a:r>
              <a:rPr lang="en-US" b="0" u="none" baseline="0" dirty="0"/>
              <a:t>Instructions for completing required evaluations will be discussed at the end of today’s session. </a:t>
            </a:r>
          </a:p>
          <a:p>
            <a:pPr marL="176679" indent="-176679">
              <a:buFont typeface="Arial" panose="020B0604020202020204" pitchFamily="34" charset="0"/>
              <a:buChar char="•"/>
            </a:pPr>
            <a:r>
              <a:rPr lang="en-US" b="0" u="none" baseline="0" dirty="0"/>
              <a:t>Need to view the entire live session of the presentation</a:t>
            </a:r>
          </a:p>
          <a:p>
            <a:pPr marL="176679" indent="-176679">
              <a:buFont typeface="Arial" panose="020B0604020202020204" pitchFamily="34" charset="0"/>
              <a:buChar char="•"/>
            </a:pPr>
            <a:r>
              <a:rPr lang="en-US" b="0" u="none" baseline="0" dirty="0"/>
              <a:t>You are required to complete a follow-up survey</a:t>
            </a:r>
          </a:p>
          <a:p>
            <a:pPr marL="176679" indent="-176679">
              <a:buFont typeface="Arial" panose="020B0604020202020204" pitchFamily="34" charset="0"/>
              <a:buChar char="•"/>
            </a:pPr>
            <a:r>
              <a:rPr lang="en-US" b="0" u="none" baseline="0" dirty="0"/>
              <a:t>CANNOT receive credit for watching a recording of the session</a:t>
            </a:r>
          </a:p>
          <a:p>
            <a:pPr marL="176679" indent="-176679">
              <a:buFont typeface="Arial" panose="020B0604020202020204" pitchFamily="34" charset="0"/>
              <a:buChar char="•"/>
            </a:pPr>
            <a:r>
              <a:rPr lang="en-US" dirty="0"/>
              <a:t>CE certificates will be emailed in 4-6 weeks </a:t>
            </a:r>
          </a:p>
        </p:txBody>
      </p:sp>
      <p:sp>
        <p:nvSpPr>
          <p:cNvPr id="4" name="Slide Number Placeholder 3"/>
          <p:cNvSpPr>
            <a:spLocks noGrp="1"/>
          </p:cNvSpPr>
          <p:nvPr>
            <p:ph type="sldNum" sz="quarter" idx="5"/>
          </p:nvPr>
        </p:nvSpPr>
        <p:spPr/>
        <p:txBody>
          <a:bodyPr/>
          <a:lstStyle/>
          <a:p>
            <a:pPr defTabSz="942289">
              <a:defRPr/>
            </a:pPr>
            <a:fld id="{7C8004BF-22DF-492C-8992-4B2D841EC409}" type="slidenum">
              <a:rPr lang="en-US">
                <a:solidFill>
                  <a:prstClr val="black"/>
                </a:solidFill>
                <a:latin typeface="Calibri" panose="020F0502020204030204"/>
              </a:rPr>
              <a:pPr defTabSz="94228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4443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4829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104185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198548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75541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287869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l">
              <a:defRPr sz="4000" b="1"/>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42025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6371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390082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187726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68200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1" y="251081"/>
            <a:ext cx="6276190" cy="1542857"/>
          </a:xfrm>
          <a:prstGeom prst="rect">
            <a:avLst/>
          </a:prstGeom>
        </p:spPr>
      </p:pic>
    </p:spTree>
    <p:extLst>
      <p:ext uri="{BB962C8B-B14F-4D97-AF65-F5344CB8AC3E}">
        <p14:creationId xmlns:p14="http://schemas.microsoft.com/office/powerpoint/2010/main" val="324106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08252"/>
            <a:ext cx="10515600" cy="387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5509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7"/>
            <a:ext cx="6495238" cy="1571429"/>
          </a:xfrm>
          <a:prstGeom prst="rect">
            <a:avLst/>
          </a:prstGeom>
        </p:spPr>
      </p:pic>
    </p:spTree>
    <p:extLst>
      <p:ext uri="{BB962C8B-B14F-4D97-AF65-F5344CB8AC3E}">
        <p14:creationId xmlns:p14="http://schemas.microsoft.com/office/powerpoint/2010/main" val="3629303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385712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79"/>
            <a:ext cx="11735765"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3"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8"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1"/>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8" y="5957718"/>
            <a:ext cx="2743200" cy="663678"/>
          </a:xfrm>
          <a:prstGeom prst="rect">
            <a:avLst/>
          </a:prstGeom>
        </p:spPr>
      </p:pic>
    </p:spTree>
    <p:extLst>
      <p:ext uri="{BB962C8B-B14F-4D97-AF65-F5344CB8AC3E}">
        <p14:creationId xmlns:p14="http://schemas.microsoft.com/office/powerpoint/2010/main" val="421836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48157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3509429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1780681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298726"/>
            <a:ext cx="12159060" cy="4113116"/>
          </a:xfrm>
          <a:solidFill>
            <a:schemeClr val="bg1"/>
          </a:solidFill>
        </p:spPr>
        <p:txBody>
          <a:bodyPr>
            <a:normAutofit/>
          </a:bodyPr>
          <a:lstStyle>
            <a:lvl1pPr algn="ctr">
              <a:defRPr sz="48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03907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532070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438912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4389120"/>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75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379411" cy="3611905"/>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49619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296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0621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42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387735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3831635"/>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289466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l">
              <a:defRPr sz="4000" b="1"/>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223309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00467F"/>
          </a:solidFill>
        </p:spPr>
        <p:txBody>
          <a:bodyPr>
            <a:normAutofit/>
          </a:bodyPr>
          <a:lstStyle>
            <a:lvl1pPr algn="l">
              <a:defRPr sz="4000" b="1"/>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019878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595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497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01342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208817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816338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830979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77499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980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225066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303897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93830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065298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295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5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32356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152489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810670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2277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1711568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42939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518355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68029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51119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489575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226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661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50056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vert="vert270"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566866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82660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3324410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555069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442157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36583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6600811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BCBCBE"/>
          </a:solidFill>
        </p:spPr>
        <p:txBody>
          <a:bodyPr anchor="t"/>
          <a:lstStyle>
            <a:lvl1pP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5"/>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875839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defRPr sz="32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6" y="337625"/>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800" dirty="0">
                <a:solidFill>
                  <a:schemeClr val="accent1">
                    <a:lumMod val="50000"/>
                  </a:schemeClr>
                </a:solidFill>
              </a:defRPr>
            </a:lvl2pPr>
            <a:lvl3pPr algn="ctr">
              <a:defRPr lang="en-US" sz="1800" dirty="0">
                <a:solidFill>
                  <a:schemeClr val="accent1">
                    <a:lumMod val="50000"/>
                  </a:schemeClr>
                </a:solidFill>
              </a:defRPr>
            </a:lvl3pPr>
            <a:lvl4pPr algn="ctr">
              <a:defRPr lang="en-US" sz="1800" dirty="0">
                <a:solidFill>
                  <a:schemeClr val="accent1">
                    <a:lumMod val="50000"/>
                  </a:schemeClr>
                </a:solidFill>
              </a:defRPr>
            </a:lvl4pPr>
            <a:lvl5pPr algn="ctr">
              <a:defRPr lang="en-US" sz="180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5" y="337625"/>
            <a:ext cx="5466693" cy="5993325"/>
          </a:xfrm>
        </p:spPr>
        <p:txBody>
          <a:bodyPr/>
          <a:lstStyle/>
          <a:p>
            <a:endParaRPr lang="en-US" dirty="0"/>
          </a:p>
        </p:txBody>
      </p:sp>
    </p:spTree>
    <p:extLst>
      <p:ext uri="{BB962C8B-B14F-4D97-AF65-F5344CB8AC3E}">
        <p14:creationId xmlns:p14="http://schemas.microsoft.com/office/powerpoint/2010/main" val="1808196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8"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093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31070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08252"/>
            <a:ext cx="10515600" cy="387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36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FB7AD9-3BF0-E94E-9298-55EE2DD0546F}" type="datetimeFigureOut">
              <a:rPr lang="en-US" smtClean="0"/>
              <a:t>6/8/2021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01B2C18-C0DA-3540-94D6-D3B09FAE3E47}" type="slidenum">
              <a:rPr lang="en-US" smtClean="0"/>
              <a:t>‹#›</a:t>
            </a:fld>
            <a:endParaRPr lang="en-US" dirty="0"/>
          </a:p>
        </p:txBody>
      </p:sp>
    </p:spTree>
    <p:extLst>
      <p:ext uri="{BB962C8B-B14F-4D97-AF65-F5344CB8AC3E}">
        <p14:creationId xmlns:p14="http://schemas.microsoft.com/office/powerpoint/2010/main" val="262634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3537686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and Content A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406001"/>
            <a:ext cx="113284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763330"/>
            <a:ext cx="10515600" cy="4315733"/>
          </a:xfrm>
        </p:spPr>
        <p:txBody>
          <a:bodyPr vert="horz" lIns="0" tIns="0" rIns="0" bIns="0" rtlCol="0" anchor="t" anchorCtr="0">
            <a:noAutofit/>
          </a:bodyPr>
          <a:lstStyle>
            <a:lvl1pPr>
              <a:defRPr lang="en-US" sz="1800" dirty="0" smtClean="0"/>
            </a:lvl1pPr>
            <a:lvl2pPr>
              <a:defRPr lang="en-US" sz="1350" dirty="0" smtClean="0"/>
            </a:lvl2pPr>
            <a:lvl3pPr>
              <a:defRPr lang="en-US" sz="1050" dirty="0" smtClean="0"/>
            </a:lvl3pPr>
            <a:lvl4pPr>
              <a:defRPr lang="en-US" sz="1050" dirty="0" smtClean="0"/>
            </a:lvl4pPr>
            <a:lvl5pPr>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28507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2700" dirty="0">
                <a:solidFill>
                  <a:srgbClr val="00467F"/>
                </a:solidFill>
              </a:defRPr>
            </a:lvl1pPr>
            <a:lvl2pPr>
              <a:defRPr lang="en-US" sz="1800" dirty="0">
                <a:solidFill>
                  <a:srgbClr val="00467F"/>
                </a:solidFill>
              </a:defRPr>
            </a:lvl2pPr>
            <a:lvl3pPr>
              <a:defRPr lang="en-US" sz="1800" dirty="0">
                <a:solidFill>
                  <a:srgbClr val="00467F"/>
                </a:solidFill>
              </a:defRPr>
            </a:lvl3pPr>
            <a:lvl4pPr>
              <a:defRPr lang="en-US" sz="1800" dirty="0">
                <a:solidFill>
                  <a:srgbClr val="00467F"/>
                </a:solidFill>
              </a:defRPr>
            </a:lvl4pPr>
            <a:lvl5pPr>
              <a:defRPr lang="en-US" sz="18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875380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13DF38-05D6-4B4B-8167-F30924A2A069}"/>
              </a:ext>
            </a:extLst>
          </p:cNvPr>
          <p:cNvSpPr/>
          <p:nvPr/>
        </p:nvSpPr>
        <p:spPr>
          <a:xfrm>
            <a:off x="0" y="627321"/>
            <a:ext cx="4747491" cy="6230679"/>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0" y="731653"/>
            <a:ext cx="4747491" cy="6126347"/>
          </a:xfrm>
        </p:spPr>
        <p:txBody>
          <a:bodyPr>
            <a:noAutofit/>
          </a:bodyPr>
          <a:lstStyle>
            <a:lvl1pPr algn="ctr">
              <a:defRPr sz="4000" b="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7542033F-206A-4191-BBFC-87BDFD1D75BD}"/>
              </a:ext>
            </a:extLst>
          </p:cNvPr>
          <p:cNvSpPr>
            <a:spLocks noGrp="1"/>
          </p:cNvSpPr>
          <p:nvPr>
            <p:ph type="body" sz="half" idx="2"/>
          </p:nvPr>
        </p:nvSpPr>
        <p:spPr>
          <a:xfrm>
            <a:off x="5217824" y="1644073"/>
            <a:ext cx="6309158" cy="46774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D0D4B271-F723-4D07-BC73-5ABBE34780B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Footer Placeholder 4">
            <a:extLst>
              <a:ext uri="{FF2B5EF4-FFF2-40B4-BE49-F238E27FC236}">
                <a16:creationId xmlns:a16="http://schemas.microsoft.com/office/drawing/2014/main" id="{73B86A35-EA7A-48BC-8EE7-AC970EEEA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93DFC19D-D35F-4D58-A941-3E857F8AD777}"/>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ABC03093-1E0A-48CD-BA77-5C162DE87E38}" type="slidenum">
              <a:rPr lang="en-US" smtClean="0"/>
              <a:pPr/>
              <a:t>‹#›</a:t>
            </a:fld>
            <a:endParaRPr lang="en-US" dirty="0"/>
          </a:p>
        </p:txBody>
      </p:sp>
    </p:spTree>
    <p:extLst>
      <p:ext uri="{BB962C8B-B14F-4D97-AF65-F5344CB8AC3E}">
        <p14:creationId xmlns:p14="http://schemas.microsoft.com/office/powerpoint/2010/main" val="338901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219235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7B38864-A9B4-EA47-8B3A-10F3EE9B6799}" type="datetimeFigureOut">
              <a:rPr lang="en-US" smtClean="0"/>
              <a:t>6/8/2021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E46872-77C0-7940-A257-240860ED4402}" type="slidenum">
              <a:rPr lang="en-US" smtClean="0"/>
              <a:t>‹#›</a:t>
            </a:fld>
            <a:endParaRPr lang="en-US"/>
          </a:p>
        </p:txBody>
      </p:sp>
    </p:spTree>
    <p:extLst>
      <p:ext uri="{BB962C8B-B14F-4D97-AF65-F5344CB8AC3E}">
        <p14:creationId xmlns:p14="http://schemas.microsoft.com/office/powerpoint/2010/main" val="183355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theme" Target="../theme/theme2.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4.xml"/><Relationship Id="rId1" Type="http://schemas.openxmlformats.org/officeDocument/2006/relationships/slideLayout" Target="../slideLayouts/slideLayout72.xml"/><Relationship Id="rId4"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79653"/>
            <a:ext cx="10515600" cy="684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99" y="1908252"/>
            <a:ext cx="10515600" cy="38700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473F329F-629F-C84C-9AF2-893BDC4BBDC9}"/>
              </a:ext>
            </a:extLst>
          </p:cNvPr>
          <p:cNvSpPr/>
          <p:nvPr/>
        </p:nvSpPr>
        <p:spPr>
          <a:xfrm>
            <a:off x="0" y="0"/>
            <a:ext cx="12192000" cy="68457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C7D79E5-0B96-3940-8C54-7BE2C361BF1C}"/>
              </a:ext>
            </a:extLst>
          </p:cNvPr>
          <p:cNvCxnSpPr>
            <a:cxnSpLocks/>
          </p:cNvCxnSpPr>
          <p:nvPr/>
        </p:nvCxnSpPr>
        <p:spPr>
          <a:xfrm>
            <a:off x="353545" y="342288"/>
            <a:ext cx="11484909"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A close up of a clock&#10;&#10;Description automatically generated">
            <a:extLst>
              <a:ext uri="{FF2B5EF4-FFF2-40B4-BE49-F238E27FC236}">
                <a16:creationId xmlns:a16="http://schemas.microsoft.com/office/drawing/2014/main" id="{F3B03E44-D2CF-1742-84C6-97C9E5224737}"/>
              </a:ext>
            </a:extLst>
          </p:cNvPr>
          <p:cNvPicPr>
            <a:picLocks noChangeAspect="1"/>
          </p:cNvPicPr>
          <p:nvPr/>
        </p:nvPicPr>
        <p:blipFill>
          <a:blip r:embed="rId16"/>
          <a:stretch>
            <a:fillRect/>
          </a:stretch>
        </p:blipFill>
        <p:spPr>
          <a:xfrm>
            <a:off x="10840046" y="5587773"/>
            <a:ext cx="1027508" cy="1114813"/>
          </a:xfrm>
          <a:prstGeom prst="rect">
            <a:avLst/>
          </a:prstGeom>
        </p:spPr>
      </p:pic>
    </p:spTree>
    <p:extLst>
      <p:ext uri="{BB962C8B-B14F-4D97-AF65-F5344CB8AC3E}">
        <p14:creationId xmlns:p14="http://schemas.microsoft.com/office/powerpoint/2010/main" val="1056933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43" r:id="rId13"/>
    <p:sldLayoutId id="2147483731" r:id="rId14"/>
  </p:sldLayoutIdLst>
  <p:txStyles>
    <p:titleStyle>
      <a:lvl1pPr algn="l" defTabSz="914400" rtl="0" eaLnBrk="1" latinLnBrk="0" hangingPunct="1">
        <a:lnSpc>
          <a:spcPct val="90000"/>
        </a:lnSpc>
        <a:spcBef>
          <a:spcPct val="0"/>
        </a:spcBef>
        <a:buNone/>
        <a:defRPr sz="4400" b="1" i="0" kern="1200">
          <a:solidFill>
            <a:schemeClr val="accent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b="0" i="0" kern="1200">
          <a:solidFill>
            <a:schemeClr val="tx1">
              <a:lumMod val="85000"/>
              <a:lumOff val="15000"/>
            </a:schemeClr>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i="0" kern="1200">
          <a:solidFill>
            <a:schemeClr val="tx1">
              <a:lumMod val="85000"/>
              <a:lumOff val="15000"/>
            </a:schemeClr>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b="0" i="0" kern="1200">
          <a:solidFill>
            <a:schemeClr val="tx1">
              <a:lumMod val="85000"/>
              <a:lumOff val="15000"/>
            </a:schemeClr>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b="0" i="0" kern="1200">
          <a:solidFill>
            <a:schemeClr val="tx1">
              <a:lumMod val="85000"/>
              <a:lumOff val="15000"/>
            </a:schemeClr>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b="0" i="0" kern="1200">
          <a:solidFill>
            <a:schemeClr val="tx1">
              <a:lumMod val="85000"/>
              <a:lumOff val="15000"/>
            </a:schemeClr>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0"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5871682"/>
      </p:ext>
    </p:extLst>
  </p:cSld>
  <p:clrMap bg1="lt1" tx1="dk1" bg2="lt2" tx2="dk2" accent1="accent1" accent2="accent2" accent3="accent3" accent4="accent4" accent5="accent5" accent6="accent6" hlink="hlink" folHlink="folHlink"/>
  <p:sldLayoutIdLst>
    <p:sldLayoutId id="2147483689" r:id="rId1"/>
    <p:sldLayoutId id="2147483676" r:id="rId2"/>
    <p:sldLayoutId id="2147483677" r:id="rId3"/>
    <p:sldLayoutId id="2147483678" r:id="rId4"/>
    <p:sldLayoutId id="2147483679" r:id="rId5"/>
    <p:sldLayoutId id="2147483680" r:id="rId6"/>
    <p:sldLayoutId id="2147483681" r:id="rId7"/>
    <p:sldLayoutId id="2147483744" r:id="rId8"/>
    <p:sldLayoutId id="2147483683" r:id="rId9"/>
    <p:sldLayoutId id="2147483684" r:id="rId10"/>
    <p:sldLayoutId id="2147483685" r:id="rId11"/>
    <p:sldLayoutId id="2147483686" r:id="rId12"/>
    <p:sldLayoutId id="2147483687" r:id="rId13"/>
    <p:sldLayoutId id="2147483688" r:id="rId14"/>
    <p:sldLayoutId id="2147483732"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42" r:id="rId55"/>
    <p:sldLayoutId id="2147483730" r:id="rId56"/>
  </p:sldLayoutIdLst>
  <p:hf hdr="0" dt="0"/>
  <p:txStyles>
    <p:titleStyle>
      <a:lvl1pPr algn="l" defTabSz="914377" rtl="0" eaLnBrk="1" latinLnBrk="0" hangingPunct="1">
        <a:spcBef>
          <a:spcPct val="0"/>
        </a:spcBef>
        <a:buNone/>
        <a:defRPr sz="40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1"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0996207"/>
      </p:ext>
    </p:extLst>
  </p:cSld>
  <p:clrMap bg1="lt1" tx1="dk1" bg2="lt2" tx2="dk2" accent1="accent1" accent2="accent2" accent3="accent3" accent4="accent4" accent5="accent5" accent6="accent6" hlink="hlink" folHlink="folHlink"/>
  <p:sldLayoutIdLst>
    <p:sldLayoutId id="2147483741" r:id="rId1"/>
  </p:sldLayoutIdLst>
  <p:hf hdr="0" dt="0"/>
  <p:txStyles>
    <p:titleStyle>
      <a:lvl1pPr algn="l" defTabSz="685783" rtl="0" eaLnBrk="1" latinLnBrk="0" hangingPunct="1">
        <a:spcBef>
          <a:spcPct val="0"/>
        </a:spcBef>
        <a:buNone/>
        <a:defRPr sz="3000" kern="1200">
          <a:solidFill>
            <a:schemeClr val="bg1"/>
          </a:solidFill>
          <a:latin typeface="+mj-lt"/>
          <a:ea typeface="+mj-ea"/>
          <a:cs typeface="+mj-cs"/>
        </a:defRPr>
      </a:lvl1pPr>
    </p:titleStyle>
    <p:bodyStyle>
      <a:lvl1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1pPr>
      <a:lvl2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2pPr>
      <a:lvl3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3pPr>
      <a:lvl4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4pPr>
      <a:lvl5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5pPr>
      <a:lvl6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6pPr>
      <a:lvl7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7pPr>
      <a:lvl8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8pPr>
      <a:lvl9pPr marL="2743132" indent="0" algn="l" defTabSz="685783" rtl="0" eaLnBrk="1" latinLnBrk="0" hangingPunct="1">
        <a:lnSpc>
          <a:spcPct val="90000"/>
        </a:lnSpc>
        <a:spcBef>
          <a:spcPct val="30000"/>
        </a:spcBef>
        <a:buClr>
          <a:schemeClr val="tx1">
            <a:lumMod val="75000"/>
            <a:lumOff val="25000"/>
          </a:schemeClr>
        </a:buClr>
        <a:buFont typeface="Arial" panose="020B0604020202020204" pitchFamily="34" charset="0"/>
        <a:buNone/>
        <a:defRPr sz="1350" kern="1200" baseline="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8B55-A7A4-43D1-89EE-73C44872BCBA}"/>
              </a:ext>
            </a:extLst>
          </p:cNvPr>
          <p:cNvSpPr>
            <a:spLocks noGrp="1"/>
          </p:cNvSpPr>
          <p:nvPr>
            <p:ph type="title"/>
          </p:nvPr>
        </p:nvSpPr>
        <p:spPr>
          <a:xfrm>
            <a:off x="838200" y="86388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19844D-3BA5-4D00-82CC-63649C7BE072}"/>
              </a:ext>
            </a:extLst>
          </p:cNvPr>
          <p:cNvSpPr>
            <a:spLocks noGrp="1"/>
          </p:cNvSpPr>
          <p:nvPr>
            <p:ph type="body" idx="1"/>
          </p:nvPr>
        </p:nvSpPr>
        <p:spPr>
          <a:xfrm>
            <a:off x="838200" y="23243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1B860DDE-BB07-4B52-A0C0-012D9FFAE807}"/>
              </a:ext>
            </a:extLst>
          </p:cNvPr>
          <p:cNvSpPr/>
          <p:nvPr/>
        </p:nvSpPr>
        <p:spPr>
          <a:xfrm>
            <a:off x="8128000" y="-4617"/>
            <a:ext cx="4064000" cy="167659"/>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B8B3B-1F1C-48A1-9B04-7B6C1B255BB9}"/>
              </a:ext>
            </a:extLst>
          </p:cNvPr>
          <p:cNvSpPr/>
          <p:nvPr/>
        </p:nvSpPr>
        <p:spPr>
          <a:xfrm>
            <a:off x="4064000" y="-4616"/>
            <a:ext cx="4064000" cy="167659"/>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387809-9E1E-4BF9-B2E0-F22AD871D8C2}"/>
              </a:ext>
            </a:extLst>
          </p:cNvPr>
          <p:cNvSpPr/>
          <p:nvPr/>
        </p:nvSpPr>
        <p:spPr>
          <a:xfrm>
            <a:off x="0" y="-4618"/>
            <a:ext cx="4064000" cy="167659"/>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EA20B9-E7E2-4645-B4F1-923980C83DA4}"/>
              </a:ext>
            </a:extLst>
          </p:cNvPr>
          <p:cNvSpPr txBox="1"/>
          <p:nvPr/>
        </p:nvSpPr>
        <p:spPr>
          <a:xfrm>
            <a:off x="10568413" y="280154"/>
            <a:ext cx="1366706" cy="249158"/>
          </a:xfrm>
          <a:prstGeom prst="rect">
            <a:avLst/>
          </a:prstGeom>
          <a:noFill/>
        </p:spPr>
        <p:txBody>
          <a:bodyPr wrap="square" rtlCol="0">
            <a:spAutoFit/>
          </a:bodyPr>
          <a:lstStyle/>
          <a:p>
            <a:pPr algn="ctr"/>
            <a:r>
              <a:rPr lang="en-U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www.MHAnet.com</a:t>
            </a:r>
            <a:endParaRPr lang="en-US" sz="1000" b="1" dirty="0">
              <a:solidFill>
                <a:srgbClr val="EC75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Date Placeholder 3">
            <a:extLst>
              <a:ext uri="{FF2B5EF4-FFF2-40B4-BE49-F238E27FC236}">
                <a16:creationId xmlns:a16="http://schemas.microsoft.com/office/drawing/2014/main" id="{6146C854-AA54-4ED2-A965-0CF1E75D6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0" name="Footer Placeholder 4">
            <a:extLst>
              <a:ext uri="{FF2B5EF4-FFF2-40B4-BE49-F238E27FC236}">
                <a16:creationId xmlns:a16="http://schemas.microsoft.com/office/drawing/2014/main" id="{55F29323-3709-4799-ACA0-C6C83A5BD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1" name="Slide Number Placeholder 5">
            <a:extLst>
              <a:ext uri="{FF2B5EF4-FFF2-40B4-BE49-F238E27FC236}">
                <a16:creationId xmlns:a16="http://schemas.microsoft.com/office/drawing/2014/main" id="{3D64C2E9-247D-47C1-B3FD-B9F98EE17C83}"/>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ABC03093-1E0A-48CD-BA77-5C162DE87E38}"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3795C985-9231-4121-8F5C-5C8CF2BF3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81" y="256404"/>
            <a:ext cx="916862" cy="241214"/>
          </a:xfrm>
          <a:prstGeom prst="rect">
            <a:avLst/>
          </a:prstGeom>
        </p:spPr>
      </p:pic>
      <p:pic>
        <p:nvPicPr>
          <p:cNvPr id="5" name="Picture 4">
            <a:extLst>
              <a:ext uri="{FF2B5EF4-FFF2-40B4-BE49-F238E27FC236}">
                <a16:creationId xmlns:a16="http://schemas.microsoft.com/office/drawing/2014/main" id="{EAC06D14-0AE9-454B-8C94-963D18FA39F3}"/>
              </a:ext>
            </a:extLst>
          </p:cNvPr>
          <p:cNvPicPr>
            <a:picLocks noChangeAspect="1"/>
          </p:cNvPicPr>
          <p:nvPr/>
        </p:nvPicPr>
        <p:blipFill>
          <a:blip r:embed="rId4"/>
          <a:stretch>
            <a:fillRect/>
          </a:stretch>
        </p:blipFill>
        <p:spPr>
          <a:xfrm>
            <a:off x="1173743" y="288899"/>
            <a:ext cx="1792379" cy="231668"/>
          </a:xfrm>
          <a:prstGeom prst="rect">
            <a:avLst/>
          </a:prstGeom>
        </p:spPr>
      </p:pic>
    </p:spTree>
    <p:extLst>
      <p:ext uri="{BB962C8B-B14F-4D97-AF65-F5344CB8AC3E}">
        <p14:creationId xmlns:p14="http://schemas.microsoft.com/office/powerpoint/2010/main" val="515961434"/>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14400" rtl="0" eaLnBrk="1" latinLnBrk="0" hangingPunct="1">
        <a:lnSpc>
          <a:spcPct val="90000"/>
        </a:lnSpc>
        <a:spcBef>
          <a:spcPct val="0"/>
        </a:spcBef>
        <a:buNone/>
        <a:defRPr sz="4400" kern="1200">
          <a:solidFill>
            <a:srgbClr val="007368"/>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368"/>
        </a:buClr>
        <a:buSzPct val="75000"/>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am.org/"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hyperlink" Target="http://www.dsm5.org/documents/substance%20use%20disorder%20fact%20sheet.pdf" TargetMode="External"/><Relationship Id="rId4" Type="http://schemas.openxmlformats.org/officeDocument/2006/relationships/hyperlink" Target="http://www.drugabuse.gov/publications/science-addic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sam.org/quality-practice/definition-of-addiction"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hyperlink" Target="https://store.samhsa.gov/sites/default/files/d7/priv/pep12-recdef.pdf"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hyperlink" Target="http://www.attcnetwork.org/midamerica"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eb.mhanet.com/maternal-child-health/"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hyperlink" Target="https://www.recoveryanswers.org/addiction-ary/" TargetMode="Externa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hyperlink" Target="https://www.samhsa.gov/capt/sites/default/files/resources/sud-stigma-tool.pdf"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8" Type="http://schemas.openxmlformats.org/officeDocument/2006/relationships/hyperlink" Target="https://www.ncbi.nlm.nih.gov/books/NBK384914/"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8" Type="http://schemas.openxmlformats.org/officeDocument/2006/relationships/hyperlink" Target="https://www.asam.org/docs/default-source/public-policy-statements/2018-statement-on-role-of-recovery-in-addiction-carec806229472bc604ca5b7ff000030b21a.pdf?sfvrsn=4fba42c2_0" TargetMode="External"/><Relationship Id="rId3" Type="http://schemas.openxmlformats.org/officeDocument/2006/relationships/hyperlink" Target="https://www.cdc.gov/nchs/nvss/vsrr/drug-overdose-data.htm" TargetMode="External"/><Relationship Id="rId7" Type="http://schemas.openxmlformats.org/officeDocument/2006/relationships/hyperlink" Target="https://doi.org/10.1016/j.drugalcdep.2018.05.005" TargetMode="External"/><Relationship Id="rId2" Type="http://schemas.openxmlformats.org/officeDocument/2006/relationships/hyperlink" Target="https://www.samhsa.gov/data/sites/default/files/reports/rpt29393/2019NSDUHFFRPDFWHTML/2019NSDUHFFR090120.htm#recovery" TargetMode="External"/><Relationship Id="rId1" Type="http://schemas.openxmlformats.org/officeDocument/2006/relationships/slideLayout" Target="../slideLayouts/slideLayout68.xml"/><Relationship Id="rId6" Type="http://schemas.openxmlformats.org/officeDocument/2006/relationships/hyperlink" Target="http://www.apa.org/monitor/2019/06/cover-opioids-stigma" TargetMode="External"/><Relationship Id="rId5" Type="http://schemas.openxmlformats.org/officeDocument/2006/relationships/hyperlink" Target="https://www.ncbi.nlm.nih.gov/books/NBK424859/" TargetMode="External"/><Relationship Id="rId4" Type="http://schemas.openxmlformats.org/officeDocument/2006/relationships/hyperlink" Target="https://www.acog.org/clinical/clinical-guidance/committee-opinion/articles/2017/08/opioid-use-and-opioid-use-disorder-in-pregnancy"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advocatesforpregnantwomen.org/wp-content/uploads/2020/07/Opioid-Open-Letter-March-2013-FINAL.pdf" TargetMode="External"/><Relationship Id="rId3" Type="http://schemas.openxmlformats.org/officeDocument/2006/relationships/hyperlink" Target="https://doi.org/10.1186/s12884-021-03596-w" TargetMode="External"/><Relationship Id="rId7" Type="http://schemas.openxmlformats.org/officeDocument/2006/relationships/hyperlink" Target="https://www.guttmacher.org/state-policy/explore/substance-use-during-pregnancy" TargetMode="External"/><Relationship Id="rId2" Type="http://schemas.openxmlformats.org/officeDocument/2006/relationships/notesSlide" Target="../notesSlides/notesSlide35.xml"/><Relationship Id="rId1" Type="http://schemas.openxmlformats.org/officeDocument/2006/relationships/slideLayout" Target="../slideLayouts/slideLayout68.xml"/><Relationship Id="rId6" Type="http://schemas.openxmlformats.org/officeDocument/2006/relationships/hyperlink" Target="https://doi.org/10.4137/SART.S23328" TargetMode="External"/><Relationship Id="rId5" Type="http://schemas.openxmlformats.org/officeDocument/2006/relationships/hyperlink" Target="https://doi.org/10.1016/j.drugalcdep.2016.10.020" TargetMode="External"/><Relationship Id="rId4" Type="http://schemas.openxmlformats.org/officeDocument/2006/relationships/hyperlink" Target="https://www.sciencedirect.com/science/article/pii/S0376871613000677"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8.xml"/><Relationship Id="rId4" Type="http://schemas.openxmlformats.org/officeDocument/2006/relationships/hyperlink" Target="https://ttc-gpra.org/P?s=2618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46C6-E7E3-254F-AC8E-6F770CE03624}"/>
              </a:ext>
            </a:extLst>
          </p:cNvPr>
          <p:cNvSpPr>
            <a:spLocks noGrp="1"/>
          </p:cNvSpPr>
          <p:nvPr>
            <p:ph type="title"/>
          </p:nvPr>
        </p:nvSpPr>
        <p:spPr/>
        <p:txBody>
          <a:bodyPr>
            <a:normAutofit fontScale="90000"/>
          </a:bodyPr>
          <a:lstStyle/>
          <a:p>
            <a:r>
              <a:rPr lang="en-US" dirty="0"/>
              <a:t>Stigma, Language &amp; Implicit Bias: Moving Toward Becoming a Stigma Free Provider</a:t>
            </a:r>
          </a:p>
        </p:txBody>
      </p:sp>
      <p:pic>
        <p:nvPicPr>
          <p:cNvPr id="5" name="Picture 4" descr="Missouri Hospital Association Logo&#10;">
            <a:extLst>
              <a:ext uri="{FF2B5EF4-FFF2-40B4-BE49-F238E27FC236}">
                <a16:creationId xmlns:a16="http://schemas.microsoft.com/office/drawing/2014/main" id="{545E466F-4B46-444A-AE9B-E85CFBD54709}"/>
              </a:ext>
            </a:extLst>
          </p:cNvPr>
          <p:cNvPicPr>
            <a:picLocks noChangeAspect="1"/>
          </p:cNvPicPr>
          <p:nvPr/>
        </p:nvPicPr>
        <p:blipFill>
          <a:blip r:embed="rId2"/>
          <a:stretch>
            <a:fillRect/>
          </a:stretch>
        </p:blipFill>
        <p:spPr>
          <a:xfrm>
            <a:off x="8706679" y="573474"/>
            <a:ext cx="3230040" cy="1121285"/>
          </a:xfrm>
          <a:prstGeom prst="rect">
            <a:avLst/>
          </a:prstGeom>
        </p:spPr>
      </p:pic>
      <p:sp>
        <p:nvSpPr>
          <p:cNvPr id="8" name="Subtitle 2">
            <a:extLst>
              <a:ext uri="{FF2B5EF4-FFF2-40B4-BE49-F238E27FC236}">
                <a16:creationId xmlns:a16="http://schemas.microsoft.com/office/drawing/2014/main" id="{DE009AB5-3400-435F-9B3C-9B08E8DAA2CB}"/>
              </a:ext>
            </a:extLst>
          </p:cNvPr>
          <p:cNvSpPr>
            <a:spLocks noGrp="1"/>
          </p:cNvSpPr>
          <p:nvPr>
            <p:ph type="body" sz="quarter" idx="10"/>
          </p:nvPr>
        </p:nvSpPr>
        <p:spPr>
          <a:xfrm>
            <a:off x="2433638" y="3659459"/>
            <a:ext cx="9607551" cy="701675"/>
          </a:xfrm>
        </p:spPr>
        <p:txBody>
          <a:bodyPr/>
          <a:lstStyle/>
          <a:p>
            <a:pPr marL="0" indent="0" algn="r">
              <a:buNone/>
            </a:pPr>
            <a:r>
              <a:rPr lang="en-US" sz="2400" dirty="0"/>
              <a:t>Presented by</a:t>
            </a:r>
          </a:p>
          <a:p>
            <a:pPr marL="0" indent="0" algn="r">
              <a:buNone/>
            </a:pPr>
            <a:r>
              <a:rPr lang="en-US" sz="2400" dirty="0"/>
              <a:t>Sharon A. Hesseltine, BSW</a:t>
            </a:r>
          </a:p>
          <a:p>
            <a:pPr marL="0" indent="0" algn="r">
              <a:buNone/>
            </a:pPr>
            <a:r>
              <a:rPr lang="en-US" sz="2400" dirty="0"/>
              <a:t>Intentional Beginnings/ Intentional Development</a:t>
            </a:r>
          </a:p>
        </p:txBody>
      </p:sp>
    </p:spTree>
    <p:extLst>
      <p:ext uri="{BB962C8B-B14F-4D97-AF65-F5344CB8AC3E}">
        <p14:creationId xmlns:p14="http://schemas.microsoft.com/office/powerpoint/2010/main" val="334065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08108"/>
            <a:ext cx="12257532" cy="689608"/>
          </a:xfrm>
          <a:prstGeom prst="rect">
            <a:avLst/>
          </a:prstGeom>
        </p:spPr>
        <p:txBody>
          <a:bodyPr vert="horz" wrap="square" lIns="0" tIns="12696" rIns="0" bIns="0" rtlCol="0">
            <a:spAutoFit/>
          </a:bodyPr>
          <a:lstStyle/>
          <a:p>
            <a:pPr marL="12696">
              <a:spcBef>
                <a:spcPts val="100"/>
              </a:spcBef>
            </a:pPr>
            <a:r>
              <a:rPr lang="en-US" sz="4398" b="1" dirty="0">
                <a:cs typeface="Century Gothic"/>
              </a:rPr>
              <a:t>Other CEs</a:t>
            </a:r>
            <a:endParaRPr sz="4398" dirty="0">
              <a:cs typeface="Century Gothic"/>
            </a:endParaRPr>
          </a:p>
        </p:txBody>
      </p:sp>
      <p:sp>
        <p:nvSpPr>
          <p:cNvPr id="3" name="Content Placeholder 2">
            <a:extLst>
              <a:ext uri="{FF2B5EF4-FFF2-40B4-BE49-F238E27FC236}">
                <a16:creationId xmlns:a16="http://schemas.microsoft.com/office/drawing/2014/main" id="{A54061FC-5296-4732-B3A6-1709C9B9F5FF}"/>
              </a:ext>
            </a:extLst>
          </p:cNvPr>
          <p:cNvSpPr>
            <a:spLocks noGrp="1"/>
          </p:cNvSpPr>
          <p:nvPr>
            <p:ph sz="quarter" idx="13"/>
          </p:nvPr>
        </p:nvSpPr>
        <p:spPr>
          <a:xfrm>
            <a:off x="718221" y="1110659"/>
            <a:ext cx="10974245" cy="4389120"/>
          </a:xfrm>
        </p:spPr>
        <p:txBody>
          <a:bodyPr>
            <a:normAutofit/>
          </a:bodyPr>
          <a:lstStyle/>
          <a:p>
            <a:pPr marL="285656" indent="-285656" defTabSz="914100">
              <a:lnSpc>
                <a:spcPct val="125000"/>
              </a:lnSpc>
              <a:buFont typeface="Arial" panose="020B0604020202020204" pitchFamily="34" charset="0"/>
              <a:buChar char="•"/>
            </a:pPr>
            <a:r>
              <a:rPr lang="en-US" sz="3000" dirty="0">
                <a:solidFill>
                  <a:prstClr val="black"/>
                </a:solidFill>
                <a:latin typeface="+mj-lt"/>
              </a:rPr>
              <a:t>Iowa Board of Certification</a:t>
            </a:r>
          </a:p>
          <a:p>
            <a:pPr marL="285656" indent="-285656" defTabSz="914100">
              <a:lnSpc>
                <a:spcPct val="125000"/>
              </a:lnSpc>
              <a:buFont typeface="Arial" panose="020B0604020202020204" pitchFamily="34" charset="0"/>
              <a:buChar char="•"/>
            </a:pPr>
            <a:r>
              <a:rPr lang="en-US" sz="3000" dirty="0">
                <a:solidFill>
                  <a:prstClr val="black"/>
                </a:solidFill>
                <a:latin typeface="+mj-lt"/>
              </a:rPr>
              <a:t>Missouri Credentialing Board</a:t>
            </a:r>
          </a:p>
          <a:p>
            <a:pPr marL="285656" indent="-285656" defTabSz="914100">
              <a:lnSpc>
                <a:spcPct val="125000"/>
              </a:lnSpc>
              <a:buFont typeface="Arial" panose="020B0604020202020204" pitchFamily="34" charset="0"/>
              <a:buChar char="•"/>
            </a:pPr>
            <a:r>
              <a:rPr lang="en-US" sz="3000" dirty="0">
                <a:solidFill>
                  <a:prstClr val="black"/>
                </a:solidFill>
                <a:latin typeface="+mj-lt"/>
              </a:rPr>
              <a:t>Kansas Behavioral Sciences Regulatory Board</a:t>
            </a:r>
          </a:p>
          <a:p>
            <a:pPr marL="285656" indent="-285656" defTabSz="914100">
              <a:lnSpc>
                <a:spcPct val="125000"/>
              </a:lnSpc>
              <a:buFont typeface="Arial" panose="020B0604020202020204" pitchFamily="34" charset="0"/>
              <a:buChar char="•"/>
            </a:pPr>
            <a:r>
              <a:rPr lang="en-US" sz="3000" dirty="0">
                <a:solidFill>
                  <a:prstClr val="black"/>
                </a:solidFill>
                <a:latin typeface="+mj-lt"/>
              </a:rPr>
              <a:t>Nebraska (deemed alcohol and drug specific – accepted for continuing education for licenses alcohol and drug counselors in NE)</a:t>
            </a:r>
          </a:p>
          <a:p>
            <a:endParaRPr lang="en-US" dirty="0"/>
          </a:p>
        </p:txBody>
      </p:sp>
    </p:spTree>
    <p:extLst>
      <p:ext uri="{BB962C8B-B14F-4D97-AF65-F5344CB8AC3E}">
        <p14:creationId xmlns:p14="http://schemas.microsoft.com/office/powerpoint/2010/main" val="240291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53E6-AF97-2948-80EB-31ED04A245B7}"/>
              </a:ext>
            </a:extLst>
          </p:cNvPr>
          <p:cNvSpPr>
            <a:spLocks noGrp="1"/>
          </p:cNvSpPr>
          <p:nvPr>
            <p:ph type="title"/>
          </p:nvPr>
        </p:nvSpPr>
        <p:spPr>
          <a:xfrm>
            <a:off x="1039956" y="85871"/>
            <a:ext cx="11217577" cy="1050997"/>
          </a:xfrm>
        </p:spPr>
        <p:txBody>
          <a:bodyPr>
            <a:normAutofit fontScale="90000"/>
          </a:bodyPr>
          <a:lstStyle/>
          <a:p>
            <a:pPr algn="l">
              <a:spcAft>
                <a:spcPts val="600"/>
              </a:spcAft>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the Heart of Stigma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Find the Question of Choice </a:t>
            </a:r>
            <a:br>
              <a:rPr lang="en-US" sz="48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0B65636-9EAF-D141-9CE3-A22ABCF495EF}"/>
              </a:ext>
            </a:extLst>
          </p:cNvPr>
          <p:cNvSpPr>
            <a:spLocks noGrp="1"/>
          </p:cNvSpPr>
          <p:nvPr>
            <p:ph sz="quarter" idx="13"/>
          </p:nvPr>
        </p:nvSpPr>
        <p:spPr>
          <a:xfrm>
            <a:off x="1039956" y="1696278"/>
            <a:ext cx="9893087" cy="4956313"/>
          </a:xfrm>
        </p:spPr>
        <p:txBody>
          <a:bodyPr>
            <a:normAutofit fontScale="77500" lnSpcReduction="20000"/>
          </a:bodyPr>
          <a:lstStyle/>
          <a:p>
            <a:pPr marL="0" indent="0">
              <a:lnSpc>
                <a:spcPct val="110000"/>
              </a:lnSpc>
              <a:spcBef>
                <a:spcPts val="300"/>
              </a:spcBef>
              <a:spcAft>
                <a:spcPts val="600"/>
              </a:spcAft>
              <a:buNone/>
            </a:pPr>
            <a:r>
              <a:rPr lang="en-US" dirty="0">
                <a:latin typeface="Arial" panose="020B0604020202020204" pitchFamily="34" charset="0"/>
                <a:cs typeface="Arial" panose="020B0604020202020204" pitchFamily="34" charset="0"/>
              </a:rPr>
              <a:t>“For decades, the public at large has viewed, and continues to view, addiction as </a:t>
            </a:r>
            <a:r>
              <a:rPr lang="en-US" u="sng" dirty="0">
                <a:latin typeface="Arial" panose="020B0604020202020204" pitchFamily="34" charset="0"/>
                <a:cs typeface="Arial" panose="020B0604020202020204" pitchFamily="34" charset="0"/>
              </a:rPr>
              <a:t>simply a matter of individual choice</a:t>
            </a:r>
            <a:r>
              <a:rPr lang="en-US" dirty="0">
                <a:latin typeface="Arial" panose="020B0604020202020204" pitchFamily="34" charset="0"/>
                <a:cs typeface="Arial" panose="020B0604020202020204" pitchFamily="34" charset="0"/>
              </a:rPr>
              <a:t>. This view is largely driven by a lack of scientific understanding of the genetic, environmental and neurobiological aspects of substance use disorders and addiction. Language is perpetuated by the general public, by the media, by the medical community, and even among those in the recovery community. Historically, we have used language to isolate and to treat those affected in a less than compassionate and therapeutic way.”</a:t>
            </a:r>
          </a:p>
          <a:p>
            <a:pPr marL="0" indent="0">
              <a:lnSpc>
                <a:spcPct val="110000"/>
              </a:lnSpc>
              <a:spcBef>
                <a:spcPts val="300"/>
              </a:spcBef>
              <a:spcAft>
                <a:spcPts val="600"/>
              </a:spcAft>
              <a:buNone/>
            </a:pPr>
            <a:endParaRPr lang="en-US" dirty="0">
              <a:latin typeface="Arial" panose="020B0604020202020204" pitchFamily="34" charset="0"/>
              <a:cs typeface="Arial" panose="020B0604020202020204" pitchFamily="34" charset="0"/>
            </a:endParaRPr>
          </a:p>
          <a:p>
            <a:pPr marL="0" indent="0" algn="r">
              <a:lnSpc>
                <a:spcPct val="110000"/>
              </a:lnSpc>
              <a:spcBef>
                <a:spcPts val="300"/>
              </a:spcBef>
              <a:spcAft>
                <a:spcPts val="600"/>
              </a:spcAft>
              <a:buNone/>
            </a:pPr>
            <a:r>
              <a:rPr lang="en-US" sz="2800" dirty="0">
                <a:latin typeface="Arial" panose="020B0604020202020204" pitchFamily="34" charset="0"/>
                <a:cs typeface="Arial" panose="020B0604020202020204" pitchFamily="34" charset="0"/>
              </a:rPr>
              <a:t>~Michael Botticelli, Former Director of ONDCP</a:t>
            </a:r>
          </a:p>
          <a:p>
            <a:pPr marL="0" indent="0">
              <a:buNone/>
            </a:pPr>
            <a:endParaRPr lang="en-US" dirty="0"/>
          </a:p>
        </p:txBody>
      </p:sp>
    </p:spTree>
    <p:extLst>
      <p:ext uri="{BB962C8B-B14F-4D97-AF65-F5344CB8AC3E}">
        <p14:creationId xmlns:p14="http://schemas.microsoft.com/office/powerpoint/2010/main" val="222632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7895-9C84-B545-A8DC-393BED2B5D01}"/>
              </a:ext>
            </a:extLst>
          </p:cNvPr>
          <p:cNvSpPr>
            <a:spLocks noGrp="1"/>
          </p:cNvSpPr>
          <p:nvPr>
            <p:ph type="title"/>
          </p:nvPr>
        </p:nvSpPr>
        <p:spPr>
          <a:xfrm>
            <a:off x="1" y="27998"/>
            <a:ext cx="12257532" cy="1050997"/>
          </a:xfrm>
        </p:spPr>
        <p:txBody>
          <a:bodyPr anchor="ctr">
            <a:normAutofit/>
          </a:bodyPr>
          <a:lstStyle/>
          <a:p>
            <a:pPr algn="l"/>
            <a:r>
              <a:rPr lang="en-US" dirty="0">
                <a:latin typeface="Arial" panose="020B0604020202020204" pitchFamily="34" charset="0"/>
                <a:cs typeface="Arial" panose="020B0604020202020204" pitchFamily="34" charset="0"/>
              </a:rPr>
              <a:t>	Learning Objectives</a:t>
            </a:r>
          </a:p>
        </p:txBody>
      </p:sp>
      <p:graphicFrame>
        <p:nvGraphicFramePr>
          <p:cNvPr id="9" name="Content Placeholder 2" descr="Learning Objectives: Recognize, Define, Discuss, Illustrate &amp; Identify">
            <a:extLst>
              <a:ext uri="{FF2B5EF4-FFF2-40B4-BE49-F238E27FC236}">
                <a16:creationId xmlns:a16="http://schemas.microsoft.com/office/drawing/2014/main" id="{61534CF1-96BD-4D6B-9789-D291996B0403}"/>
              </a:ext>
            </a:extLst>
          </p:cNvPr>
          <p:cNvGraphicFramePr/>
          <p:nvPr>
            <p:extLst>
              <p:ext uri="{D42A27DB-BD31-4B8C-83A1-F6EECF244321}">
                <p14:modId xmlns:p14="http://schemas.microsoft.com/office/powerpoint/2010/main" val="82951975"/>
              </p:ext>
            </p:extLst>
          </p:nvPr>
        </p:nvGraphicFramePr>
        <p:xfrm>
          <a:off x="1039956" y="1901657"/>
          <a:ext cx="10076688"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92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5DFF-414B-D042-891D-F198819A285E}"/>
              </a:ext>
            </a:extLst>
          </p:cNvPr>
          <p:cNvSpPr>
            <a:spLocks noGrp="1"/>
          </p:cNvSpPr>
          <p:nvPr>
            <p:ph type="title"/>
          </p:nvPr>
        </p:nvSpPr>
        <p:spPr/>
        <p:txBody>
          <a:bodyPr/>
          <a:lstStyle/>
          <a:p>
            <a:pPr algn="r"/>
            <a:r>
              <a:rPr lang="en-US" dirty="0"/>
              <a:t>Addiction &amp; Recovery in the United States</a:t>
            </a:r>
          </a:p>
        </p:txBody>
      </p:sp>
      <p:sp>
        <p:nvSpPr>
          <p:cNvPr id="3" name="Text Placeholder 2">
            <a:extLst>
              <a:ext uri="{FF2B5EF4-FFF2-40B4-BE49-F238E27FC236}">
                <a16:creationId xmlns:a16="http://schemas.microsoft.com/office/drawing/2014/main" id="{3D80EDCB-F449-5743-8D0C-C77873E75FDD}"/>
              </a:ext>
            </a:extLst>
          </p:cNvPr>
          <p:cNvSpPr>
            <a:spLocks noGrp="1"/>
          </p:cNvSpPr>
          <p:nvPr>
            <p:ph type="body" idx="4294967295"/>
          </p:nvPr>
        </p:nvSpPr>
        <p:spPr>
          <a:xfrm>
            <a:off x="1530221" y="3829147"/>
            <a:ext cx="10515600" cy="1500187"/>
          </a:xfrm>
        </p:spPr>
        <p:txBody>
          <a:bodyPr>
            <a:normAutofit/>
          </a:bodyPr>
          <a:lstStyle/>
          <a:p>
            <a:pPr algn="r"/>
            <a:r>
              <a:rPr lang="en-US" sz="3600" dirty="0"/>
              <a:t>What does the data tell us?</a:t>
            </a:r>
          </a:p>
        </p:txBody>
      </p:sp>
    </p:spTree>
    <p:extLst>
      <p:ext uri="{BB962C8B-B14F-4D97-AF65-F5344CB8AC3E}">
        <p14:creationId xmlns:p14="http://schemas.microsoft.com/office/powerpoint/2010/main" val="42188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B44A-A977-1941-B6C2-228BB2F44DE8}"/>
              </a:ext>
            </a:extLst>
          </p:cNvPr>
          <p:cNvSpPr>
            <a:spLocks noGrp="1"/>
          </p:cNvSpPr>
          <p:nvPr>
            <p:ph type="title"/>
          </p:nvPr>
        </p:nvSpPr>
        <p:spPr/>
        <p:txBody>
          <a:bodyPr>
            <a:noAutofit/>
          </a:bodyPr>
          <a:lstStyle/>
          <a:p>
            <a:pPr algn="l"/>
            <a:r>
              <a:rPr lang="en-US" b="1" dirty="0"/>
              <a:t>	Prevalence</a:t>
            </a:r>
          </a:p>
        </p:txBody>
      </p:sp>
      <p:sp>
        <p:nvSpPr>
          <p:cNvPr id="9" name="Text Placeholder 8">
            <a:extLst>
              <a:ext uri="{FF2B5EF4-FFF2-40B4-BE49-F238E27FC236}">
                <a16:creationId xmlns:a16="http://schemas.microsoft.com/office/drawing/2014/main" id="{7E9464CB-0A18-4D3D-9692-0C7286303E22}"/>
              </a:ext>
            </a:extLst>
          </p:cNvPr>
          <p:cNvSpPr>
            <a:spLocks noGrp="1"/>
          </p:cNvSpPr>
          <p:nvPr>
            <p:ph type="body" sz="quarter" idx="12"/>
          </p:nvPr>
        </p:nvSpPr>
        <p:spPr/>
        <p:txBody>
          <a:bodyPr>
            <a:normAutofit/>
          </a:bodyPr>
          <a:lstStyle/>
          <a:p>
            <a:r>
              <a:rPr lang="en-US" sz="3200" dirty="0"/>
              <a:t>Among adults aged 18 or older in 2019, 11.4 percent (or 28.2 million people) perceived that they at one point had a problem with their use of alcohol or other drugs </a:t>
            </a:r>
          </a:p>
        </p:txBody>
      </p:sp>
      <p:sp>
        <p:nvSpPr>
          <p:cNvPr id="4" name="TextBox 3">
            <a:extLst>
              <a:ext uri="{FF2B5EF4-FFF2-40B4-BE49-F238E27FC236}">
                <a16:creationId xmlns:a16="http://schemas.microsoft.com/office/drawing/2014/main" id="{F220E6C4-4B6B-0142-8FD6-C3D2F10A436A}"/>
              </a:ext>
            </a:extLst>
          </p:cNvPr>
          <p:cNvSpPr txBox="1"/>
          <p:nvPr/>
        </p:nvSpPr>
        <p:spPr>
          <a:xfrm>
            <a:off x="2832161" y="6164343"/>
            <a:ext cx="1173719" cy="261610"/>
          </a:xfrm>
          <a:prstGeom prst="rect">
            <a:avLst/>
          </a:prstGeom>
          <a:noFill/>
        </p:spPr>
        <p:txBody>
          <a:bodyPr wrap="none" rtlCol="0">
            <a:spAutoFit/>
          </a:bodyPr>
          <a:lstStyle/>
          <a:p>
            <a:r>
              <a:rPr lang="en-US" sz="1100" dirty="0">
                <a:solidFill>
                  <a:srgbClr val="CC4927"/>
                </a:solidFill>
                <a:latin typeface="Arial" panose="020B0604020202020204" pitchFamily="34" charset="0"/>
                <a:cs typeface="Arial" panose="020B0604020202020204" pitchFamily="34" charset="0"/>
              </a:rPr>
              <a:t>SAMHSA, 2019</a:t>
            </a:r>
          </a:p>
        </p:txBody>
      </p:sp>
    </p:spTree>
    <p:extLst>
      <p:ext uri="{BB962C8B-B14F-4D97-AF65-F5344CB8AC3E}">
        <p14:creationId xmlns:p14="http://schemas.microsoft.com/office/powerpoint/2010/main" val="83455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9CE8-62E3-5C4C-8D5B-FFE53E3860D4}"/>
              </a:ext>
            </a:extLst>
          </p:cNvPr>
          <p:cNvSpPr>
            <a:spLocks noGrp="1"/>
          </p:cNvSpPr>
          <p:nvPr>
            <p:ph type="title"/>
          </p:nvPr>
        </p:nvSpPr>
        <p:spPr/>
        <p:txBody>
          <a:bodyPr>
            <a:normAutofit/>
          </a:bodyPr>
          <a:lstStyle/>
          <a:p>
            <a:pPr algn="l"/>
            <a:r>
              <a:rPr lang="en-US" b="1" dirty="0"/>
              <a:t>	Addiction Contributes to Mortality</a:t>
            </a:r>
          </a:p>
        </p:txBody>
      </p:sp>
      <p:sp>
        <p:nvSpPr>
          <p:cNvPr id="3" name="Content Placeholder 2">
            <a:extLst>
              <a:ext uri="{FF2B5EF4-FFF2-40B4-BE49-F238E27FC236}">
                <a16:creationId xmlns:a16="http://schemas.microsoft.com/office/drawing/2014/main" id="{18B05765-65DA-4E43-A369-4CC9DE23CE49}"/>
              </a:ext>
            </a:extLst>
          </p:cNvPr>
          <p:cNvSpPr>
            <a:spLocks noGrp="1"/>
          </p:cNvSpPr>
          <p:nvPr>
            <p:ph sz="quarter" idx="13"/>
          </p:nvPr>
        </p:nvSpPr>
        <p:spPr>
          <a:xfrm>
            <a:off x="918658" y="1438954"/>
            <a:ext cx="10076688" cy="4389120"/>
          </a:xfrm>
        </p:spPr>
        <p:txBody>
          <a:bodyPr>
            <a:normAutofit/>
          </a:bodyPr>
          <a:lstStyle/>
          <a:p>
            <a:pPr marL="342900" indent="-342900">
              <a:buClr>
                <a:srgbClr val="CC4927"/>
              </a:buClr>
              <a:buFont typeface="Arial" panose="020B0604020202020204" pitchFamily="34" charset="0"/>
              <a:buChar char="•"/>
            </a:pPr>
            <a:r>
              <a:rPr lang="en-US" sz="2400" dirty="0"/>
              <a:t>Alcohol misuse contributes to 88,000 deaths in the United States each year</a:t>
            </a:r>
          </a:p>
          <a:p>
            <a:pPr marL="342900" indent="-342900">
              <a:buClr>
                <a:srgbClr val="CC4927"/>
              </a:buClr>
              <a:buFont typeface="Arial" panose="020B0604020202020204" pitchFamily="34" charset="0"/>
              <a:buChar char="•"/>
            </a:pPr>
            <a:r>
              <a:rPr lang="en-US" sz="2400" dirty="0"/>
              <a:t>Over 81,000 drug overdose deaths occurred in the United States in the 12 months ending in May 2020 (CDC)</a:t>
            </a:r>
          </a:p>
          <a:p>
            <a:pPr marL="342900" indent="-342900">
              <a:buClr>
                <a:srgbClr val="CC4927"/>
              </a:buClr>
              <a:buFont typeface="Arial" panose="020B0604020202020204" pitchFamily="34" charset="0"/>
              <a:buChar char="•"/>
            </a:pPr>
            <a:r>
              <a:rPr lang="en-US" sz="2400" dirty="0"/>
              <a:t>Provisional data predicts 90,237 overdose deaths for the 12-month period ending September 2020</a:t>
            </a:r>
          </a:p>
          <a:p>
            <a:pPr marL="342900" indent="-342900">
              <a:buClr>
                <a:srgbClr val="CC4927"/>
              </a:buClr>
              <a:buFont typeface="Arial" panose="020B0604020202020204" pitchFamily="34" charset="0"/>
              <a:buChar char="•"/>
            </a:pPr>
            <a:r>
              <a:rPr lang="en-US" sz="2400" dirty="0"/>
              <a:t>This represents a 28.8% increase over the previous 12-month reporting period ending 9/2019</a:t>
            </a:r>
          </a:p>
        </p:txBody>
      </p:sp>
      <p:sp>
        <p:nvSpPr>
          <p:cNvPr id="4" name="TextBox 3">
            <a:extLst>
              <a:ext uri="{FF2B5EF4-FFF2-40B4-BE49-F238E27FC236}">
                <a16:creationId xmlns:a16="http://schemas.microsoft.com/office/drawing/2014/main" id="{5594E198-0E49-0D40-AF5D-51BAD210ACDC}"/>
              </a:ext>
            </a:extLst>
          </p:cNvPr>
          <p:cNvSpPr txBox="1"/>
          <p:nvPr/>
        </p:nvSpPr>
        <p:spPr>
          <a:xfrm>
            <a:off x="1133061" y="6370983"/>
            <a:ext cx="2425664" cy="261610"/>
          </a:xfrm>
          <a:prstGeom prst="rect">
            <a:avLst/>
          </a:prstGeom>
          <a:noFill/>
        </p:spPr>
        <p:txBody>
          <a:bodyPr wrap="none" rtlCol="0">
            <a:spAutoFit/>
          </a:bodyPr>
          <a:lstStyle/>
          <a:p>
            <a:r>
              <a:rPr lang="en-US" sz="1100" dirty="0">
                <a:solidFill>
                  <a:srgbClr val="CC4927"/>
                </a:solidFill>
                <a:latin typeface="Arial" panose="020B0604020202020204" pitchFamily="34" charset="0"/>
                <a:cs typeface="Arial" panose="020B0604020202020204" pitchFamily="34" charset="0"/>
              </a:rPr>
              <a:t>Surgeon General, 2016; CDC, 2020</a:t>
            </a:r>
          </a:p>
        </p:txBody>
      </p:sp>
    </p:spTree>
    <p:extLst>
      <p:ext uri="{BB962C8B-B14F-4D97-AF65-F5344CB8AC3E}">
        <p14:creationId xmlns:p14="http://schemas.microsoft.com/office/powerpoint/2010/main" val="14071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normAutofit/>
          </a:bodyPr>
          <a:lstStyle/>
          <a:p>
            <a:r>
              <a:rPr lang="en-US" dirty="0"/>
              <a:t>Substance Use Disorder (SUD) </a:t>
            </a:r>
            <a:r>
              <a:rPr lang="en-US" b="1" i="1" u="sng" dirty="0"/>
              <a:t>is</a:t>
            </a:r>
            <a:r>
              <a:rPr lang="en-US" dirty="0"/>
              <a:t> a Disease</a:t>
            </a:r>
          </a:p>
        </p:txBody>
      </p:sp>
      <p:sp>
        <p:nvSpPr>
          <p:cNvPr id="5" name="Rectangle 3">
            <a:extLst>
              <a:ext uri="{FF2B5EF4-FFF2-40B4-BE49-F238E27FC236}">
                <a16:creationId xmlns:a16="http://schemas.microsoft.com/office/drawing/2014/main" id="{4C9AFB39-3FCA-7744-A9A9-CEF10CA374EF}"/>
              </a:ext>
            </a:extLst>
          </p:cNvPr>
          <p:cNvSpPr>
            <a:spLocks noGrp="1" noChangeArrowheads="1"/>
          </p:cNvSpPr>
          <p:nvPr>
            <p:ph idx="1"/>
          </p:nvPr>
        </p:nvSpPr>
        <p:spPr>
          <a:xfrm>
            <a:off x="3333509" y="992189"/>
            <a:ext cx="8576840" cy="4621533"/>
          </a:xfrm>
        </p:spPr>
        <p:txBody>
          <a:bodyPr>
            <a:normAutofit lnSpcReduction="10000"/>
          </a:bodyPr>
          <a:lstStyle/>
          <a:p>
            <a:pPr marL="457200" indent="-457200">
              <a:spcAft>
                <a:spcPts val="1000"/>
              </a:spcAft>
              <a:buClr>
                <a:srgbClr val="CC4927"/>
              </a:buClr>
              <a:buFont typeface="Arial" panose="020B0604020202020204" pitchFamily="34" charset="0"/>
              <a:buChar char="•"/>
            </a:pPr>
            <a:r>
              <a:rPr lang="en-US" sz="2800" dirty="0"/>
              <a:t>Treatable, chronic medical disease involving complex interactions among brain circuits, genetics, the environment, and an individual’s life experiences</a:t>
            </a:r>
          </a:p>
          <a:p>
            <a:pPr marL="457200" indent="-457200">
              <a:spcAft>
                <a:spcPts val="1000"/>
              </a:spcAft>
              <a:buClr>
                <a:srgbClr val="CC4927"/>
              </a:buClr>
              <a:buFont typeface="Arial" panose="020B0604020202020204" pitchFamily="34" charset="0"/>
              <a:buChar char="•"/>
            </a:pPr>
            <a:r>
              <a:rPr lang="en-US" sz="2800" dirty="0"/>
              <a:t>People with addiction use substances or engage in behaviors that become compulsive and often continue despite harmful consequences</a:t>
            </a:r>
          </a:p>
          <a:p>
            <a:pPr marL="457200" indent="-457200">
              <a:spcAft>
                <a:spcPts val="1000"/>
              </a:spcAft>
              <a:buClr>
                <a:srgbClr val="CC4927"/>
              </a:buClr>
              <a:buFont typeface="Arial" panose="020B0604020202020204" pitchFamily="34" charset="0"/>
              <a:buChar char="•"/>
            </a:pPr>
            <a:r>
              <a:rPr lang="en-US" sz="2800" dirty="0"/>
              <a:t>Involves cycles of return to use and remission</a:t>
            </a:r>
          </a:p>
          <a:p>
            <a:pPr marL="457200" indent="-457200">
              <a:spcAft>
                <a:spcPts val="1000"/>
              </a:spcAft>
              <a:buClr>
                <a:srgbClr val="CC4927"/>
              </a:buClr>
              <a:buFont typeface="Arial" panose="020B0604020202020204" pitchFamily="34" charset="0"/>
              <a:buChar char="•"/>
            </a:pPr>
            <a:r>
              <a:rPr lang="en-US" sz="2800" dirty="0"/>
              <a:t>40-60% genetic</a:t>
            </a:r>
          </a:p>
          <a:p>
            <a:endParaRPr lang="en-US" sz="2800" dirty="0"/>
          </a:p>
        </p:txBody>
      </p:sp>
      <p:sp>
        <p:nvSpPr>
          <p:cNvPr id="4" name="Slide Number Placeholder 3">
            <a:extLst>
              <a:ext uri="{FF2B5EF4-FFF2-40B4-BE49-F238E27FC236}">
                <a16:creationId xmlns:a16="http://schemas.microsoft.com/office/drawing/2014/main" id="{BFC099BF-5FA0-2642-90A1-D5555B8C315D}"/>
              </a:ext>
              <a:ext uri="{C183D7F6-B498-43B3-948B-1728B52AA6E4}">
                <adec:decorative xmlns:adec="http://schemas.microsoft.com/office/drawing/2017/decorative" val="1"/>
              </a:ext>
            </a:extLst>
          </p:cNvPr>
          <p:cNvSpPr>
            <a:spLocks noGrp="1"/>
          </p:cNvSpPr>
          <p:nvPr>
            <p:ph type="sldNum" sz="quarter" idx="12"/>
          </p:nvPr>
        </p:nvSpPr>
        <p:spPr>
          <a:xfrm>
            <a:off x="9347200" y="635635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ontserrat"/>
                <a:ea typeface="+mn-ea"/>
                <a:cs typeface="Montserra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0FF412-1352-9146-A2B5-2DDCCDC9DA3F}" type="slidenum">
              <a:rPr lang="en-US" smtClean="0"/>
              <a:pPr/>
              <a:t>16</a:t>
            </a:fld>
            <a:endParaRPr lang="en-US" dirty="0"/>
          </a:p>
        </p:txBody>
      </p:sp>
      <p:sp>
        <p:nvSpPr>
          <p:cNvPr id="6" name="Text Box 4">
            <a:extLst>
              <a:ext uri="{FF2B5EF4-FFF2-40B4-BE49-F238E27FC236}">
                <a16:creationId xmlns:a16="http://schemas.microsoft.com/office/drawing/2014/main" id="{6B324EA6-C5FE-3643-A70C-BD34B0EB3597}"/>
              </a:ext>
            </a:extLst>
          </p:cNvPr>
          <p:cNvSpPr txBox="1">
            <a:spLocks noChangeArrowheads="1"/>
          </p:cNvSpPr>
          <p:nvPr/>
        </p:nvSpPr>
        <p:spPr bwMode="auto">
          <a:xfrm>
            <a:off x="3333509" y="5866746"/>
            <a:ext cx="7649308" cy="600164"/>
          </a:xfrm>
          <a:prstGeom prst="rect">
            <a:avLst/>
          </a:prstGeom>
          <a:noFill/>
          <a:ln w="9525">
            <a:noFill/>
            <a:miter lim="800000"/>
            <a:headEnd/>
            <a:tailEnd/>
          </a:ln>
        </p:spPr>
        <p:txBody>
          <a:bodyPr wrap="square">
            <a:spAutoFit/>
          </a:bodyPr>
          <a:lstStyle/>
          <a:p>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rPr>
              <a:t>Sources: American Society of Addiction Medicine. April 12, 2011. </a:t>
            </a:r>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http://www.asam.org/</a:t>
            </a:r>
            <a:endPar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endParaRPr>
          </a:p>
          <a:p>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rPr>
              <a:t>NIDA. August 2010. </a:t>
            </a:r>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http://www.drugabuse.gov/publications/science-addiction</a:t>
            </a:r>
          </a:p>
          <a:p>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rPr>
              <a:t>DSM-5 </a:t>
            </a:r>
            <a:r>
              <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http://www.dsm5.org/documents/substance%20use%20disorder%20fact%20sheet.pdf</a:t>
            </a:r>
            <a:endParaRPr lang="en-US" sz="1100" dirty="0">
              <a:solidFill>
                <a:srgbClr val="CC4927"/>
              </a:solidFill>
              <a:latin typeface="Arial" panose="020B0604020202020204" pitchFamily="34" charset="0"/>
              <a:ea typeface="Source Sans Pro" panose="020B0503030403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4963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091D-9221-494C-94E1-EA5C202E5A49}"/>
              </a:ext>
            </a:extLst>
          </p:cNvPr>
          <p:cNvSpPr>
            <a:spLocks noGrp="1"/>
          </p:cNvSpPr>
          <p:nvPr>
            <p:ph type="title"/>
          </p:nvPr>
        </p:nvSpPr>
        <p:spPr/>
        <p:txBody>
          <a:bodyPr>
            <a:normAutofit/>
          </a:bodyPr>
          <a:lstStyle/>
          <a:p>
            <a:pPr algn="l"/>
            <a:r>
              <a:rPr lang="en-US" b="1" dirty="0"/>
              <a:t>	SUD Meets Criteria for Chronic Illness</a:t>
            </a:r>
          </a:p>
        </p:txBody>
      </p:sp>
      <p:sp>
        <p:nvSpPr>
          <p:cNvPr id="5" name="Content Placeholder 2">
            <a:extLst>
              <a:ext uri="{FF2B5EF4-FFF2-40B4-BE49-F238E27FC236}">
                <a16:creationId xmlns:a16="http://schemas.microsoft.com/office/drawing/2014/main" id="{67AFD9CA-4280-8246-B58E-3FA4C1B361DE}"/>
              </a:ext>
            </a:extLst>
          </p:cNvPr>
          <p:cNvSpPr>
            <a:spLocks noGrp="1"/>
          </p:cNvSpPr>
          <p:nvPr>
            <p:ph sz="quarter" idx="13"/>
          </p:nvPr>
        </p:nvSpPr>
        <p:spPr/>
        <p:txBody>
          <a:bodyPr>
            <a:normAutofit/>
          </a:bodyPr>
          <a:lstStyle/>
          <a:p>
            <a:r>
              <a:rPr lang="en-US" sz="2800" dirty="0"/>
              <a:t>Common features with other chronic illnesses:</a:t>
            </a:r>
          </a:p>
          <a:p>
            <a:pPr marL="342900" lvl="1" indent="-342900">
              <a:spcAft>
                <a:spcPts val="600"/>
              </a:spcAft>
              <a:buClr>
                <a:srgbClr val="CC4927"/>
              </a:buClr>
              <a:buFont typeface="Arial" panose="020B0604020202020204" pitchFamily="34" charset="0"/>
              <a:buChar char="•"/>
            </a:pPr>
            <a:r>
              <a:rPr lang="en-US" sz="2400" dirty="0"/>
              <a:t>Heritability</a:t>
            </a:r>
          </a:p>
          <a:p>
            <a:pPr marL="342900" lvl="1" indent="-342900">
              <a:spcAft>
                <a:spcPts val="600"/>
              </a:spcAft>
              <a:buClr>
                <a:srgbClr val="CC4927"/>
              </a:buClr>
              <a:buFont typeface="Arial" panose="020B0604020202020204" pitchFamily="34" charset="0"/>
              <a:buChar char="•"/>
            </a:pPr>
            <a:r>
              <a:rPr lang="en-US" sz="2400" dirty="0"/>
              <a:t>Influenced by environment and behavior</a:t>
            </a:r>
          </a:p>
          <a:p>
            <a:pPr marL="342900" lvl="1" indent="-342900">
              <a:spcAft>
                <a:spcPts val="600"/>
              </a:spcAft>
              <a:buClr>
                <a:srgbClr val="CC4927"/>
              </a:buClr>
              <a:buFont typeface="Arial" panose="020B0604020202020204" pitchFamily="34" charset="0"/>
              <a:buChar char="•"/>
            </a:pPr>
            <a:r>
              <a:rPr lang="en-US" sz="2400" dirty="0"/>
              <a:t>Responds to appropriate treatment</a:t>
            </a:r>
          </a:p>
          <a:p>
            <a:pPr marL="342900" lvl="1" indent="-342900">
              <a:spcAft>
                <a:spcPts val="600"/>
              </a:spcAft>
              <a:buClr>
                <a:srgbClr val="CC4927"/>
              </a:buClr>
              <a:buFont typeface="Arial" panose="020B0604020202020204" pitchFamily="34" charset="0"/>
              <a:buChar char="•"/>
            </a:pPr>
            <a:r>
              <a:rPr lang="en-US" sz="2400" dirty="0"/>
              <a:t>Without adequate treatment can be progressive and result in substantial morbidity &amp; mortality</a:t>
            </a:r>
          </a:p>
          <a:p>
            <a:pPr marL="342900" lvl="1" indent="-342900">
              <a:spcAft>
                <a:spcPts val="600"/>
              </a:spcAft>
              <a:buClr>
                <a:srgbClr val="CC4927"/>
              </a:buClr>
              <a:buFont typeface="Arial" panose="020B0604020202020204" pitchFamily="34" charset="0"/>
              <a:buChar char="•"/>
            </a:pPr>
            <a:r>
              <a:rPr lang="en-US" sz="2400" dirty="0"/>
              <a:t>Has a biological/physiological basis, is ongoing and long-term, can involve recurrences </a:t>
            </a:r>
          </a:p>
          <a:p>
            <a:endParaRPr lang="en-US" sz="2200" dirty="0"/>
          </a:p>
        </p:txBody>
      </p:sp>
      <p:sp>
        <p:nvSpPr>
          <p:cNvPr id="6" name="TextBox 5">
            <a:extLst>
              <a:ext uri="{FF2B5EF4-FFF2-40B4-BE49-F238E27FC236}">
                <a16:creationId xmlns:a16="http://schemas.microsoft.com/office/drawing/2014/main" id="{FA9AAC9E-1541-1743-8F69-E34C798E821A}"/>
              </a:ext>
            </a:extLst>
          </p:cNvPr>
          <p:cNvSpPr txBox="1"/>
          <p:nvPr/>
        </p:nvSpPr>
        <p:spPr>
          <a:xfrm>
            <a:off x="988672" y="6138805"/>
            <a:ext cx="7621929" cy="800219"/>
          </a:xfrm>
          <a:prstGeom prst="rect">
            <a:avLst/>
          </a:prstGeom>
          <a:noFill/>
        </p:spPr>
        <p:txBody>
          <a:bodyPr wrap="square" rtlCol="0">
            <a:spAutoFit/>
          </a:bodyPr>
          <a:lstStyle/>
          <a:p>
            <a:r>
              <a:rPr lang="en-US" sz="1200" dirty="0">
                <a:solidFill>
                  <a:srgbClr val="CC4927"/>
                </a:solidFill>
                <a:latin typeface="Arial" panose="020B0604020202020204" pitchFamily="34" charset="0"/>
                <a:ea typeface="Source Sans Pro" panose="020B0503030403020204" pitchFamily="34" charset="0"/>
                <a:cs typeface="Arial" panose="020B0604020202020204" pitchFamily="34" charset="0"/>
              </a:rPr>
              <a:t>Source: https://archives.drugabuse.gov/about/welcome/aboutdrugabuse/chronicdisease/de long-term lifestyle modification </a:t>
            </a:r>
            <a:r>
              <a:rPr lang="en-US" sz="1200" dirty="0">
                <a:solidFill>
                  <a:srgbClr val="CC4927"/>
                </a:solidFill>
                <a:latin typeface="Arial" panose="020B0604020202020204" pitchFamily="34" charset="0"/>
                <a:ea typeface="Source Sans Pro" panose="020B05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http://www.asam.org/quality-practice/definition-of-addiction</a:t>
            </a:r>
            <a:endParaRPr lang="en-US" sz="1200" dirty="0">
              <a:solidFill>
                <a:srgbClr val="CC4927"/>
              </a:solidFill>
              <a:latin typeface="Arial" panose="020B0604020202020204" pitchFamily="34" charset="0"/>
              <a:ea typeface="Source Sans Pro" panose="020B0503030403020204" pitchFamily="34" charset="0"/>
              <a:cs typeface="Arial" panose="020B0604020202020204" pitchFamily="34" charset="0"/>
            </a:endParaRPr>
          </a:p>
          <a:p>
            <a:endParaRPr lang="en-US" sz="1200" dirty="0">
              <a:solidFill>
                <a:srgbClr val="CC4927"/>
              </a:solidFill>
              <a:latin typeface="Arial" panose="020B0604020202020204" pitchFamily="34" charset="0"/>
              <a:cs typeface="Arial" panose="020B0604020202020204" pitchFamily="34" charset="0"/>
            </a:endParaRPr>
          </a:p>
          <a:p>
            <a:endParaRPr lang="en-US" sz="1000" dirty="0">
              <a:solidFill>
                <a:srgbClr val="CC49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3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F77B-5261-444F-944F-EC8027EE63BA}"/>
              </a:ext>
            </a:extLst>
          </p:cNvPr>
          <p:cNvSpPr>
            <a:spLocks noGrp="1"/>
          </p:cNvSpPr>
          <p:nvPr>
            <p:ph type="title"/>
          </p:nvPr>
        </p:nvSpPr>
        <p:spPr/>
        <p:txBody>
          <a:bodyPr>
            <a:noAutofit/>
          </a:bodyPr>
          <a:lstStyle/>
          <a:p>
            <a:pPr algn="l"/>
            <a:br>
              <a:rPr lang="en-US" dirty="0"/>
            </a:br>
            <a:r>
              <a:rPr lang="en-US" dirty="0"/>
              <a:t>	</a:t>
            </a:r>
            <a:r>
              <a:rPr lang="en-US" b="1" dirty="0"/>
              <a:t>SAMHSA Definition of Recovery, 2012</a:t>
            </a:r>
            <a:br>
              <a:rPr lang="en-US" dirty="0"/>
            </a:br>
            <a:endParaRPr lang="en-US" sz="4400" dirty="0"/>
          </a:p>
        </p:txBody>
      </p:sp>
      <p:sp>
        <p:nvSpPr>
          <p:cNvPr id="3" name="Text Placeholder 2">
            <a:extLst>
              <a:ext uri="{FF2B5EF4-FFF2-40B4-BE49-F238E27FC236}">
                <a16:creationId xmlns:a16="http://schemas.microsoft.com/office/drawing/2014/main" id="{579D9E94-39D1-934C-8653-5E4BAA0C6ECD}"/>
              </a:ext>
            </a:extLst>
          </p:cNvPr>
          <p:cNvSpPr>
            <a:spLocks noGrp="1"/>
          </p:cNvSpPr>
          <p:nvPr>
            <p:ph type="body" sz="quarter" idx="12"/>
          </p:nvPr>
        </p:nvSpPr>
        <p:spPr>
          <a:xfrm>
            <a:off x="2754775" y="2284498"/>
            <a:ext cx="8491539" cy="3086156"/>
          </a:xfrm>
        </p:spPr>
        <p:txBody>
          <a:bodyPr>
            <a:normAutofit/>
          </a:bodyPr>
          <a:lstStyle/>
          <a:p>
            <a:pPr marL="0" indent="0">
              <a:buNone/>
            </a:pPr>
            <a:r>
              <a:rPr lang="en-US" sz="3600" dirty="0">
                <a:solidFill>
                  <a:schemeClr val="tx1"/>
                </a:solidFill>
              </a:rPr>
              <a:t>A process of change through which individuals improve their health and wellness, live a self-directed life, and strive to reach their full potential</a:t>
            </a:r>
          </a:p>
        </p:txBody>
      </p:sp>
      <p:sp>
        <p:nvSpPr>
          <p:cNvPr id="4" name="TextBox 3">
            <a:extLst>
              <a:ext uri="{FF2B5EF4-FFF2-40B4-BE49-F238E27FC236}">
                <a16:creationId xmlns:a16="http://schemas.microsoft.com/office/drawing/2014/main" id="{ADEF2B48-293C-CF47-9514-6148206359DC}"/>
              </a:ext>
            </a:extLst>
          </p:cNvPr>
          <p:cNvSpPr txBox="1"/>
          <p:nvPr/>
        </p:nvSpPr>
        <p:spPr>
          <a:xfrm>
            <a:off x="2754775" y="6146158"/>
            <a:ext cx="5495415" cy="523220"/>
          </a:xfrm>
          <a:prstGeom prst="rect">
            <a:avLst/>
          </a:prstGeom>
          <a:noFill/>
        </p:spPr>
        <p:txBody>
          <a:bodyPr wrap="none" rtlCol="0">
            <a:spAutoFit/>
          </a:bodyPr>
          <a:lstStyle/>
          <a:p>
            <a:r>
              <a:rPr lang="en-US" sz="1400" dirty="0">
                <a:solidFill>
                  <a:schemeClr val="accent2">
                    <a:lumMod val="75000"/>
                  </a:schemeClr>
                </a:solidFill>
                <a:hlinkClick r:id="rId3"/>
              </a:rPr>
              <a:t>https://store.samhsa.gov/sites/default/files/d7/priv/pep12-recdef.pdf</a:t>
            </a:r>
            <a:endParaRPr lang="en-US" sz="1400" dirty="0">
              <a:solidFill>
                <a:schemeClr val="accent2">
                  <a:lumMod val="75000"/>
                </a:schemeClr>
              </a:solidFill>
            </a:endParaRPr>
          </a:p>
          <a:p>
            <a:endParaRPr lang="en-US" sz="1400" dirty="0">
              <a:solidFill>
                <a:schemeClr val="accent2">
                  <a:lumMod val="75000"/>
                </a:schemeClr>
              </a:solidFill>
            </a:endParaRPr>
          </a:p>
        </p:txBody>
      </p:sp>
    </p:spTree>
    <p:extLst>
      <p:ext uri="{BB962C8B-B14F-4D97-AF65-F5344CB8AC3E}">
        <p14:creationId xmlns:p14="http://schemas.microsoft.com/office/powerpoint/2010/main" val="278174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432D9F-0181-F243-8B4D-6B62E05923CA}"/>
              </a:ext>
            </a:extLst>
          </p:cNvPr>
          <p:cNvSpPr>
            <a:spLocks noGrp="1"/>
          </p:cNvSpPr>
          <p:nvPr>
            <p:ph type="title"/>
          </p:nvPr>
        </p:nvSpPr>
        <p:spPr>
          <a:xfrm>
            <a:off x="1" y="9779"/>
            <a:ext cx="12257532" cy="1332883"/>
          </a:xfrm>
        </p:spPr>
        <p:txBody>
          <a:bodyPr>
            <a:normAutofit/>
          </a:bodyPr>
          <a:lstStyle/>
          <a:p>
            <a:pPr algn="l"/>
            <a:r>
              <a:rPr lang="en-US" sz="3600" b="1" dirty="0"/>
              <a:t>	</a:t>
            </a:r>
            <a:r>
              <a:rPr lang="en-US" b="1" dirty="0"/>
              <a:t>In </a:t>
            </a:r>
            <a:r>
              <a:rPr lang="en-US" b="1" dirty="0">
                <a:solidFill>
                  <a:schemeClr val="tx1"/>
                </a:solidFill>
              </a:rPr>
              <a:t>ASAM’s Definition, </a:t>
            </a:r>
            <a:br>
              <a:rPr lang="en-US" b="1" dirty="0">
                <a:solidFill>
                  <a:schemeClr val="tx1"/>
                </a:solidFill>
              </a:rPr>
            </a:br>
            <a:r>
              <a:rPr lang="en-US" b="1" dirty="0">
                <a:solidFill>
                  <a:schemeClr val="tx1"/>
                </a:solidFill>
              </a:rPr>
              <a:t>	</a:t>
            </a:r>
            <a:r>
              <a:rPr lang="en-US" b="1" dirty="0"/>
              <a:t>Recovery from Addiction is:</a:t>
            </a:r>
            <a:endParaRPr lang="en-US" sz="3600" b="1" dirty="0"/>
          </a:p>
        </p:txBody>
      </p:sp>
      <p:sp>
        <p:nvSpPr>
          <p:cNvPr id="2" name="Content Placeholder 1">
            <a:extLst>
              <a:ext uri="{FF2B5EF4-FFF2-40B4-BE49-F238E27FC236}">
                <a16:creationId xmlns:a16="http://schemas.microsoft.com/office/drawing/2014/main" id="{5B831B28-9730-E644-ACDB-B4051F739C6A}"/>
              </a:ext>
            </a:extLst>
          </p:cNvPr>
          <p:cNvSpPr>
            <a:spLocks noGrp="1"/>
          </p:cNvSpPr>
          <p:nvPr>
            <p:ph sz="quarter" idx="13"/>
          </p:nvPr>
        </p:nvSpPr>
        <p:spPr>
          <a:xfrm>
            <a:off x="1051530" y="1431371"/>
            <a:ext cx="10361107" cy="4749510"/>
          </a:xfrm>
        </p:spPr>
        <p:txBody>
          <a:bodyPr>
            <a:normAutofit fontScale="85000" lnSpcReduction="20000"/>
          </a:bodyPr>
          <a:lstStyle/>
          <a:p>
            <a:pPr marL="0" indent="0">
              <a:buNone/>
            </a:pPr>
            <a:r>
              <a:rPr lang="en-US" sz="2800" dirty="0"/>
              <a:t>An active process of continual growth that addresses the biological, psychological, social and spiritual disturbances inherent in addiction, and includes the following factors:</a:t>
            </a:r>
          </a:p>
          <a:p>
            <a:pPr marL="514350" indent="-514350">
              <a:buClr>
                <a:srgbClr val="CC4927"/>
              </a:buClr>
              <a:buFont typeface="+mj-lt"/>
              <a:buAutoNum type="arabicPeriod"/>
            </a:pPr>
            <a:r>
              <a:rPr lang="en-US" sz="2400" dirty="0"/>
              <a:t>The aim of improved quality of life and enhanced wellness as identified by the individual</a:t>
            </a:r>
          </a:p>
          <a:p>
            <a:pPr marL="514350" indent="-514350">
              <a:buClr>
                <a:srgbClr val="CC4927"/>
              </a:buClr>
              <a:buFont typeface="+mj-lt"/>
              <a:buAutoNum type="arabicPeriod"/>
            </a:pPr>
            <a:r>
              <a:rPr lang="en-US" sz="2400" dirty="0"/>
              <a:t>An individual’s consistent pursuit of abstinence from the substances or behaviors towards which pathological pursuit had been previously directed or which could pose a risk for pathological pursuit in the future</a:t>
            </a:r>
          </a:p>
          <a:p>
            <a:pPr marL="514350" indent="-514350">
              <a:buClr>
                <a:srgbClr val="CC4927"/>
              </a:buClr>
              <a:buFont typeface="+mj-lt"/>
              <a:buAutoNum type="arabicPeriod"/>
            </a:pPr>
            <a:r>
              <a:rPr lang="en-US" sz="2400" dirty="0"/>
              <a:t>Relief of an individual’s symptoms including substance craving</a:t>
            </a:r>
          </a:p>
          <a:p>
            <a:pPr marL="514350" indent="-514350">
              <a:buClr>
                <a:srgbClr val="CC4927"/>
              </a:buClr>
              <a:buFont typeface="+mj-lt"/>
              <a:buAutoNum type="arabicPeriod"/>
            </a:pPr>
            <a:r>
              <a:rPr lang="en-US" sz="2400" dirty="0"/>
              <a:t>Improvement of an individual’s own behavioral control</a:t>
            </a:r>
          </a:p>
          <a:p>
            <a:pPr marL="514350" indent="-514350">
              <a:buClr>
                <a:srgbClr val="CC4927"/>
              </a:buClr>
              <a:buFont typeface="+mj-lt"/>
              <a:buAutoNum type="arabicPeriod"/>
            </a:pPr>
            <a:r>
              <a:rPr lang="en-US" sz="2400" dirty="0"/>
              <a:t>Enrichment of an individual’s relationships, social connectedness, and interpersonal skills</a:t>
            </a:r>
          </a:p>
          <a:p>
            <a:pPr marL="514350" indent="-514350">
              <a:buClr>
                <a:srgbClr val="CC4927"/>
              </a:buClr>
              <a:buFont typeface="+mj-lt"/>
              <a:buAutoNum type="arabicPeriod"/>
            </a:pPr>
            <a:r>
              <a:rPr lang="en-US" sz="2400" dirty="0"/>
              <a:t>Improvement in an individual’s emotional self-regulation</a:t>
            </a:r>
            <a:br>
              <a:rPr lang="en-US" sz="2000" dirty="0"/>
            </a:br>
            <a:endParaRPr lang="en-US" sz="2000" dirty="0"/>
          </a:p>
        </p:txBody>
      </p:sp>
      <p:sp>
        <p:nvSpPr>
          <p:cNvPr id="4" name="TextBox 3">
            <a:extLst>
              <a:ext uri="{FF2B5EF4-FFF2-40B4-BE49-F238E27FC236}">
                <a16:creationId xmlns:a16="http://schemas.microsoft.com/office/drawing/2014/main" id="{690C790F-6602-4A44-9377-25969B7228D1}"/>
              </a:ext>
            </a:extLst>
          </p:cNvPr>
          <p:cNvSpPr txBox="1"/>
          <p:nvPr/>
        </p:nvSpPr>
        <p:spPr>
          <a:xfrm>
            <a:off x="1051530" y="6269590"/>
            <a:ext cx="10046825" cy="461665"/>
          </a:xfrm>
          <a:prstGeom prst="rect">
            <a:avLst/>
          </a:prstGeom>
          <a:noFill/>
        </p:spPr>
        <p:txBody>
          <a:bodyPr wrap="square" rtlCol="0">
            <a:spAutoFit/>
          </a:bodyPr>
          <a:lstStyle/>
          <a:p>
            <a:r>
              <a:rPr lang="en-US" sz="1200" dirty="0">
                <a:solidFill>
                  <a:srgbClr val="CC4927"/>
                </a:solidFill>
              </a:rPr>
              <a:t>https://</a:t>
            </a:r>
            <a:r>
              <a:rPr lang="en-US" sz="1200" dirty="0" err="1">
                <a:solidFill>
                  <a:srgbClr val="CC4927"/>
                </a:solidFill>
              </a:rPr>
              <a:t>www.asam.org</a:t>
            </a:r>
            <a:r>
              <a:rPr lang="en-US" sz="1200" dirty="0">
                <a:solidFill>
                  <a:srgbClr val="CC4927"/>
                </a:solidFill>
              </a:rPr>
              <a:t>/docs/default-source/public-policy-statements/2018-statement-on-role-of-recovery-in-addiction-carec806229472bc604ca5b7ff000030b21a.pdf?sfvrsn=4fba42c2_0</a:t>
            </a:r>
          </a:p>
        </p:txBody>
      </p:sp>
    </p:spTree>
    <p:extLst>
      <p:ext uri="{BB962C8B-B14F-4D97-AF65-F5344CB8AC3E}">
        <p14:creationId xmlns:p14="http://schemas.microsoft.com/office/powerpoint/2010/main" val="428341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1C2CAAE2-D744-431C-A930-63BABDB86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366" y="2244577"/>
            <a:ext cx="3558546" cy="1483693"/>
          </a:xfrm>
          <a:prstGeom prst="rect">
            <a:avLst/>
          </a:prstGeom>
        </p:spPr>
      </p:pic>
      <p:sp>
        <p:nvSpPr>
          <p:cNvPr id="3" name="Title 2">
            <a:extLst>
              <a:ext uri="{FF2B5EF4-FFF2-40B4-BE49-F238E27FC236}">
                <a16:creationId xmlns:a16="http://schemas.microsoft.com/office/drawing/2014/main" id="{9CC2DECB-A591-4221-B7EC-B7121A65C9C5}"/>
              </a:ext>
            </a:extLst>
          </p:cNvPr>
          <p:cNvSpPr>
            <a:spLocks noGrp="1"/>
          </p:cNvSpPr>
          <p:nvPr>
            <p:ph type="title"/>
          </p:nvPr>
        </p:nvSpPr>
        <p:spPr/>
        <p:txBody>
          <a:bodyPr>
            <a:normAutofit fontScale="90000"/>
          </a:bodyPr>
          <a:lstStyle/>
          <a:p>
            <a:br>
              <a:rPr lang="en-US" sz="4798" dirty="0">
                <a:solidFill>
                  <a:schemeClr val="dk1"/>
                </a:solidFill>
                <a:latin typeface="Arial" panose="020B0604020202020204" pitchFamily="34" charset="0"/>
                <a:ea typeface="Calibri"/>
                <a:cs typeface="Arial" panose="020B0604020202020204" pitchFamily="34" charset="0"/>
                <a:sym typeface="Calibri"/>
              </a:rPr>
            </a:br>
            <a:r>
              <a:rPr lang="en-US" sz="4798" dirty="0">
                <a:latin typeface="Arial" panose="020B0604020202020204" pitchFamily="34" charset="0"/>
                <a:ea typeface="Calibri"/>
                <a:cs typeface="Arial" panose="020B0604020202020204" pitchFamily="34" charset="0"/>
                <a:sym typeface="Calibri"/>
              </a:rPr>
              <a:t>This training is brought to you by:</a:t>
            </a:r>
            <a:br>
              <a:rPr lang="en-US" sz="4798" dirty="0">
                <a:solidFill>
                  <a:schemeClr val="dk1"/>
                </a:solidFill>
                <a:latin typeface="Arial" panose="020B0604020202020204" pitchFamily="34" charset="0"/>
                <a:ea typeface="Calibri"/>
                <a:cs typeface="Arial" panose="020B0604020202020204" pitchFamily="34" charset="0"/>
                <a:sym typeface="Calibri"/>
              </a:rPr>
            </a:br>
            <a:endParaRPr lang="en-US" dirty="0"/>
          </a:p>
        </p:txBody>
      </p:sp>
      <p:sp>
        <p:nvSpPr>
          <p:cNvPr id="11" name="Content Placeholder 10">
            <a:extLst>
              <a:ext uri="{FF2B5EF4-FFF2-40B4-BE49-F238E27FC236}">
                <a16:creationId xmlns:a16="http://schemas.microsoft.com/office/drawing/2014/main" id="{6013F047-F569-4A31-AE4C-3ACB169982AE}"/>
              </a:ext>
            </a:extLst>
          </p:cNvPr>
          <p:cNvSpPr>
            <a:spLocks noGrp="1"/>
          </p:cNvSpPr>
          <p:nvPr>
            <p:ph sz="quarter" idx="13"/>
          </p:nvPr>
        </p:nvSpPr>
        <p:spPr/>
        <p:txBody>
          <a:bodyPr/>
          <a:lstStyle/>
          <a:p>
            <a:endParaRPr lang="en-US" dirty="0"/>
          </a:p>
        </p:txBody>
      </p:sp>
      <p:pic>
        <p:nvPicPr>
          <p:cNvPr id="8" name="Picture 7">
            <a:extLst>
              <a:ext uri="{FF2B5EF4-FFF2-40B4-BE49-F238E27FC236}">
                <a16:creationId xmlns:a16="http://schemas.microsoft.com/office/drawing/2014/main" id="{55B4651B-F234-4527-A550-3FE1A9563869}"/>
              </a:ext>
            </a:extLst>
          </p:cNvPr>
          <p:cNvPicPr>
            <a:picLocks noChangeAspect="1"/>
          </p:cNvPicPr>
          <p:nvPr/>
        </p:nvPicPr>
        <p:blipFill>
          <a:blip r:embed="rId4"/>
          <a:stretch>
            <a:fillRect/>
          </a:stretch>
        </p:blipFill>
        <p:spPr>
          <a:xfrm>
            <a:off x="6345921" y="2296478"/>
            <a:ext cx="4266847" cy="1481206"/>
          </a:xfrm>
          <a:prstGeom prst="rect">
            <a:avLst/>
          </a:prstGeom>
        </p:spPr>
      </p:pic>
      <p:pic>
        <p:nvPicPr>
          <p:cNvPr id="10" name="Picture 9">
            <a:extLst>
              <a:ext uri="{FF2B5EF4-FFF2-40B4-BE49-F238E27FC236}">
                <a16:creationId xmlns:a16="http://schemas.microsoft.com/office/drawing/2014/main" id="{022653FB-6135-4349-B821-F54AC6CBAD88}"/>
              </a:ext>
            </a:extLst>
          </p:cNvPr>
          <p:cNvPicPr>
            <a:picLocks noChangeAspect="1"/>
          </p:cNvPicPr>
          <p:nvPr/>
        </p:nvPicPr>
        <p:blipFill>
          <a:blip r:embed="rId5"/>
          <a:stretch>
            <a:fillRect/>
          </a:stretch>
        </p:blipFill>
        <p:spPr>
          <a:xfrm>
            <a:off x="3695700" y="4738351"/>
            <a:ext cx="4800600" cy="866775"/>
          </a:xfrm>
          <a:prstGeom prst="rect">
            <a:avLst/>
          </a:prstGeom>
        </p:spPr>
      </p:pic>
    </p:spTree>
    <p:extLst>
      <p:ext uri="{BB962C8B-B14F-4D97-AF65-F5344CB8AC3E}">
        <p14:creationId xmlns:p14="http://schemas.microsoft.com/office/powerpoint/2010/main" val="131067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31A3-5BB8-7C42-990C-AC2E3BE14550}"/>
              </a:ext>
            </a:extLst>
          </p:cNvPr>
          <p:cNvSpPr>
            <a:spLocks noGrp="1"/>
          </p:cNvSpPr>
          <p:nvPr>
            <p:ph type="title"/>
          </p:nvPr>
        </p:nvSpPr>
        <p:spPr/>
        <p:txBody>
          <a:bodyPr>
            <a:normAutofit/>
          </a:bodyPr>
          <a:lstStyle/>
          <a:p>
            <a:r>
              <a:rPr lang="en-US" b="1" dirty="0"/>
              <a:t>Remission from Substance Use Disorders</a:t>
            </a:r>
          </a:p>
        </p:txBody>
      </p:sp>
      <p:sp>
        <p:nvSpPr>
          <p:cNvPr id="3" name="Content Placeholder 2">
            <a:extLst>
              <a:ext uri="{FF2B5EF4-FFF2-40B4-BE49-F238E27FC236}">
                <a16:creationId xmlns:a16="http://schemas.microsoft.com/office/drawing/2014/main" id="{B77DF2C1-3230-0440-824E-ADA3DD66FCF6}"/>
              </a:ext>
            </a:extLst>
          </p:cNvPr>
          <p:cNvSpPr>
            <a:spLocks noGrp="1"/>
          </p:cNvSpPr>
          <p:nvPr>
            <p:ph idx="1"/>
          </p:nvPr>
        </p:nvSpPr>
        <p:spPr>
          <a:xfrm>
            <a:off x="3359021" y="992189"/>
            <a:ext cx="7706376" cy="4873625"/>
          </a:xfrm>
        </p:spPr>
        <p:txBody>
          <a:bodyPr>
            <a:normAutofit/>
          </a:bodyPr>
          <a:lstStyle/>
          <a:p>
            <a:pPr marL="342900" indent="-342900">
              <a:buClr>
                <a:srgbClr val="00467F"/>
              </a:buClr>
              <a:buFont typeface="Arial" panose="020B0604020202020204" pitchFamily="34" charset="0"/>
              <a:buChar char="•"/>
            </a:pPr>
            <a:r>
              <a:rPr lang="en-US" sz="2400" dirty="0"/>
              <a:t>Remission from substance use disorders—the reduction of key symptoms below the diagnostic threshold—is more common than most people realize</a:t>
            </a:r>
          </a:p>
          <a:p>
            <a:pPr marL="342900" indent="-342900">
              <a:buClr>
                <a:srgbClr val="00467F"/>
              </a:buClr>
              <a:buFont typeface="Arial" panose="020B0604020202020204" pitchFamily="34" charset="0"/>
              <a:buChar char="•"/>
            </a:pPr>
            <a:r>
              <a:rPr lang="en-US" sz="2400" dirty="0"/>
              <a:t>Approximately 50 percent of adults who once met diagnostic criteria for a substance use disorder—or about 25 million people—are currently in stable remission (1 year or longer)</a:t>
            </a:r>
          </a:p>
        </p:txBody>
      </p:sp>
      <p:sp>
        <p:nvSpPr>
          <p:cNvPr id="4" name="Rectangle 3">
            <a:extLst>
              <a:ext uri="{FF2B5EF4-FFF2-40B4-BE49-F238E27FC236}">
                <a16:creationId xmlns:a16="http://schemas.microsoft.com/office/drawing/2014/main" id="{A51184CD-85F4-A04A-8728-099E98B029CE}"/>
              </a:ext>
            </a:extLst>
          </p:cNvPr>
          <p:cNvSpPr/>
          <p:nvPr/>
        </p:nvSpPr>
        <p:spPr>
          <a:xfrm>
            <a:off x="3359021" y="5892039"/>
            <a:ext cx="6526696" cy="430887"/>
          </a:xfrm>
          <a:prstGeom prst="rect">
            <a:avLst/>
          </a:prstGeom>
        </p:spPr>
        <p:txBody>
          <a:bodyPr wrap="square">
            <a:spAutoFit/>
          </a:bodyPr>
          <a:lstStyle/>
          <a:p>
            <a:r>
              <a:rPr lang="en-US" sz="1100" dirty="0">
                <a:solidFill>
                  <a:schemeClr val="accent2"/>
                </a:solidFill>
                <a:latin typeface="Arial" panose="020B0604020202020204" pitchFamily="34" charset="0"/>
                <a:cs typeface="Arial" panose="020B0604020202020204" pitchFamily="34" charset="0"/>
              </a:rPr>
              <a:t>SAMHSA Office of the Surgeon General</a:t>
            </a:r>
          </a:p>
          <a:p>
            <a:r>
              <a:rPr lang="en-US" sz="1100" dirty="0">
                <a:solidFill>
                  <a:schemeClr val="accent2"/>
                </a:solidFill>
                <a:latin typeface="Arial" panose="020B0604020202020204" pitchFamily="34" charset="0"/>
                <a:cs typeface="Arial" panose="020B0604020202020204" pitchFamily="34" charset="0"/>
              </a:rPr>
              <a:t>Facing Addiction in America: The Surgeon General's Report on Alcohol, Drugs, and Health</a:t>
            </a:r>
          </a:p>
        </p:txBody>
      </p:sp>
    </p:spTree>
    <p:extLst>
      <p:ext uri="{BB962C8B-B14F-4D97-AF65-F5344CB8AC3E}">
        <p14:creationId xmlns:p14="http://schemas.microsoft.com/office/powerpoint/2010/main" val="63843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9143-8BF5-124C-B708-66FDF7C5F58B}"/>
              </a:ext>
            </a:extLst>
          </p:cNvPr>
          <p:cNvSpPr>
            <a:spLocks noGrp="1"/>
          </p:cNvSpPr>
          <p:nvPr>
            <p:ph type="title"/>
          </p:nvPr>
        </p:nvSpPr>
        <p:spPr/>
        <p:txBody>
          <a:bodyPr>
            <a:normAutofit fontScale="90000"/>
          </a:bodyPr>
          <a:lstStyle/>
          <a:p>
            <a:pPr algn="l"/>
            <a:br>
              <a:rPr lang="en-US" dirty="0"/>
            </a:br>
            <a:r>
              <a:rPr lang="en-US" dirty="0"/>
              <a:t>	</a:t>
            </a:r>
            <a:r>
              <a:rPr lang="en-US" b="1" dirty="0"/>
              <a:t>Addiction in the US – Recovery Data</a:t>
            </a:r>
            <a:br>
              <a:rPr lang="en-US" dirty="0"/>
            </a:br>
            <a:endParaRPr lang="en-US" dirty="0"/>
          </a:p>
        </p:txBody>
      </p:sp>
      <p:sp>
        <p:nvSpPr>
          <p:cNvPr id="3" name="Content Placeholder 2">
            <a:extLst>
              <a:ext uri="{FF2B5EF4-FFF2-40B4-BE49-F238E27FC236}">
                <a16:creationId xmlns:a16="http://schemas.microsoft.com/office/drawing/2014/main" id="{4DD0B572-F4BB-CA46-9117-E32EA672FD83}"/>
              </a:ext>
            </a:extLst>
          </p:cNvPr>
          <p:cNvSpPr>
            <a:spLocks noGrp="1"/>
          </p:cNvSpPr>
          <p:nvPr>
            <p:ph sz="quarter" idx="13"/>
          </p:nvPr>
        </p:nvSpPr>
        <p:spPr>
          <a:xfrm>
            <a:off x="1057656" y="1234440"/>
            <a:ext cx="10076688" cy="4389120"/>
          </a:xfrm>
        </p:spPr>
        <p:txBody>
          <a:bodyPr>
            <a:normAutofit lnSpcReduction="10000"/>
          </a:bodyPr>
          <a:lstStyle/>
          <a:p>
            <a:pPr marL="457200" indent="-457200">
              <a:buClr>
                <a:srgbClr val="CC4927"/>
              </a:buClr>
              <a:buFont typeface="Arial" panose="020B0604020202020204" pitchFamily="34" charset="0"/>
              <a:buChar char="•"/>
            </a:pPr>
            <a:r>
              <a:rPr lang="en-US" sz="2200" dirty="0"/>
              <a:t>Approximately 25 million people in recovery in the US</a:t>
            </a:r>
          </a:p>
          <a:p>
            <a:pPr marL="457200" indent="-457200">
              <a:buClr>
                <a:srgbClr val="CC4927"/>
              </a:buClr>
              <a:buFont typeface="Arial" panose="020B0604020202020204" pitchFamily="34" charset="0"/>
              <a:buChar char="•"/>
            </a:pPr>
            <a:r>
              <a:rPr lang="en-US" sz="2200" dirty="0"/>
              <a:t>Recovery goes beyond the remission of symptoms to include a positive change in the whole person</a:t>
            </a:r>
          </a:p>
          <a:p>
            <a:pPr marL="457200" indent="-457200">
              <a:buClr>
                <a:srgbClr val="CC4927"/>
              </a:buClr>
              <a:buFont typeface="Arial" panose="020B0604020202020204" pitchFamily="34" charset="0"/>
              <a:buChar char="•"/>
            </a:pPr>
            <a:r>
              <a:rPr lang="en-US" sz="2200" dirty="0"/>
              <a:t>“Abstinence,” though often necessary, is not always sufficient to define recovery</a:t>
            </a:r>
          </a:p>
          <a:p>
            <a:pPr marL="457200" indent="-457200">
              <a:buClr>
                <a:srgbClr val="CC4927"/>
              </a:buClr>
              <a:buFont typeface="Arial" panose="020B0604020202020204" pitchFamily="34" charset="0"/>
              <a:buChar char="•"/>
            </a:pPr>
            <a:r>
              <a:rPr lang="en-US" sz="2200" dirty="0"/>
              <a:t>Well-supported scientific evidence demonstrates the effectiveness of 12-step mutual aid groups focused on alcohol and 12-step facilitation interventions</a:t>
            </a:r>
          </a:p>
          <a:p>
            <a:pPr marL="457200" indent="-457200">
              <a:buClr>
                <a:srgbClr val="CC4927"/>
              </a:buClr>
              <a:buFont typeface="Arial" panose="020B0604020202020204" pitchFamily="34" charset="0"/>
              <a:buChar char="•"/>
            </a:pPr>
            <a:r>
              <a:rPr lang="en-US" sz="2200" dirty="0"/>
              <a:t>Evidence for the effectiveness of other recovery supports (educational settings, drug-focused mutual aid groups, and recovery housing) is promising</a:t>
            </a:r>
          </a:p>
          <a:p>
            <a:endParaRPr lang="en-US" dirty="0"/>
          </a:p>
        </p:txBody>
      </p:sp>
      <p:sp>
        <p:nvSpPr>
          <p:cNvPr id="4" name="Rectangle 3">
            <a:extLst>
              <a:ext uri="{FF2B5EF4-FFF2-40B4-BE49-F238E27FC236}">
                <a16:creationId xmlns:a16="http://schemas.microsoft.com/office/drawing/2014/main" id="{1CD0093E-257B-1D4B-9AA2-C56964E2AB8A}"/>
              </a:ext>
            </a:extLst>
          </p:cNvPr>
          <p:cNvSpPr/>
          <p:nvPr/>
        </p:nvSpPr>
        <p:spPr>
          <a:xfrm>
            <a:off x="1057656" y="6195790"/>
            <a:ext cx="6526696" cy="430887"/>
          </a:xfrm>
          <a:prstGeom prst="rect">
            <a:avLst/>
          </a:prstGeom>
        </p:spPr>
        <p:txBody>
          <a:bodyPr wrap="square">
            <a:spAutoFit/>
          </a:bodyPr>
          <a:lstStyle/>
          <a:p>
            <a:r>
              <a:rPr lang="en-US" sz="1100" dirty="0">
                <a:solidFill>
                  <a:srgbClr val="CC4927"/>
                </a:solidFill>
                <a:latin typeface="Arial" panose="020B0604020202020204" pitchFamily="34" charset="0"/>
                <a:cs typeface="Arial" panose="020B0604020202020204" pitchFamily="34" charset="0"/>
              </a:rPr>
              <a:t>SAMHSA Office of the Surgeon General</a:t>
            </a:r>
          </a:p>
          <a:p>
            <a:r>
              <a:rPr lang="en-US" sz="1100" dirty="0">
                <a:solidFill>
                  <a:srgbClr val="CC4927"/>
                </a:solidFill>
                <a:latin typeface="Arial" panose="020B0604020202020204" pitchFamily="34" charset="0"/>
                <a:cs typeface="Arial" panose="020B0604020202020204" pitchFamily="34" charset="0"/>
              </a:rPr>
              <a:t>Facing Addiction in America: The Surgeon General's Report on Alcohol, Drugs, and Health</a:t>
            </a:r>
          </a:p>
        </p:txBody>
      </p:sp>
    </p:spTree>
    <p:extLst>
      <p:ext uri="{BB962C8B-B14F-4D97-AF65-F5344CB8AC3E}">
        <p14:creationId xmlns:p14="http://schemas.microsoft.com/office/powerpoint/2010/main" val="221816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371BF-3CFA-4874-B4FB-36D486AC5029}"/>
              </a:ext>
            </a:extLst>
          </p:cNvPr>
          <p:cNvSpPr>
            <a:spLocks noGrp="1"/>
          </p:cNvSpPr>
          <p:nvPr>
            <p:ph type="title"/>
          </p:nvPr>
        </p:nvSpPr>
        <p:spPr/>
        <p:txBody>
          <a:bodyPr/>
          <a:lstStyle/>
          <a:p>
            <a:r>
              <a:rPr lang="en-US" b="1" dirty="0"/>
              <a:t>Recurrence Rates</a:t>
            </a:r>
          </a:p>
        </p:txBody>
      </p:sp>
      <p:pic>
        <p:nvPicPr>
          <p:cNvPr id="2" name="Picture 1" descr="Comparison of Recurrence Rates between Substance Use Disorders &amp; Other Chronic Illnesses">
            <a:extLst>
              <a:ext uri="{FF2B5EF4-FFF2-40B4-BE49-F238E27FC236}">
                <a16:creationId xmlns:a16="http://schemas.microsoft.com/office/drawing/2014/main" id="{4C6D55E8-76D1-7343-8BB1-E9D2AB23523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104861" y="404367"/>
            <a:ext cx="5890744" cy="6086173"/>
          </a:xfrm>
          <a:prstGeom prst="rect">
            <a:avLst/>
          </a:prstGeom>
        </p:spPr>
      </p:pic>
      <p:sp>
        <p:nvSpPr>
          <p:cNvPr id="9" name="TextBox 8">
            <a:extLst>
              <a:ext uri="{FF2B5EF4-FFF2-40B4-BE49-F238E27FC236}">
                <a16:creationId xmlns:a16="http://schemas.microsoft.com/office/drawing/2014/main" id="{FE8E759D-EDBE-9D43-8D2B-4BB5E398065D}"/>
              </a:ext>
            </a:extLst>
          </p:cNvPr>
          <p:cNvSpPr txBox="1"/>
          <p:nvPr/>
        </p:nvSpPr>
        <p:spPr>
          <a:xfrm>
            <a:off x="6509572" y="367460"/>
            <a:ext cx="129334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Recurrence</a:t>
            </a:r>
          </a:p>
        </p:txBody>
      </p:sp>
      <p:sp>
        <p:nvSpPr>
          <p:cNvPr id="3" name="Rectangle 2">
            <a:extLst>
              <a:ext uri="{FF2B5EF4-FFF2-40B4-BE49-F238E27FC236}">
                <a16:creationId xmlns:a16="http://schemas.microsoft.com/office/drawing/2014/main" id="{0BE0C3D0-BC2E-8045-B9D3-1CAEACBDC00B}"/>
              </a:ext>
            </a:extLst>
          </p:cNvPr>
          <p:cNvSpPr/>
          <p:nvPr/>
        </p:nvSpPr>
        <p:spPr>
          <a:xfrm>
            <a:off x="3191276" y="6417510"/>
            <a:ext cx="2756453" cy="261610"/>
          </a:xfrm>
          <a:prstGeom prst="rect">
            <a:avLst/>
          </a:prstGeom>
        </p:spPr>
        <p:txBody>
          <a:bodyPr wrap="square">
            <a:spAutoFit/>
          </a:bodyPr>
          <a:lstStyle/>
          <a:p>
            <a:r>
              <a:rPr lang="en-US" sz="1100" dirty="0">
                <a:solidFill>
                  <a:srgbClr val="CC4927"/>
                </a:solidFill>
                <a:latin typeface="Arial" panose="020B0604020202020204" pitchFamily="34" charset="0"/>
                <a:cs typeface="Arial" panose="020B0604020202020204" pitchFamily="34" charset="0"/>
              </a:rPr>
              <a:t>NIDA. 2020</a:t>
            </a:r>
          </a:p>
        </p:txBody>
      </p:sp>
      <p:cxnSp>
        <p:nvCxnSpPr>
          <p:cNvPr id="5" name="Straight Connector 4">
            <a:extLst>
              <a:ext uri="{FF2B5EF4-FFF2-40B4-BE49-F238E27FC236}">
                <a16:creationId xmlns:a16="http://schemas.microsoft.com/office/drawing/2014/main" id="{28A26536-DCBD-5C49-BAC9-64B89A4AA5EE}"/>
              </a:ext>
              <a:ext uri="{C183D7F6-B498-43B3-948B-1728B52AA6E4}">
                <adec:decorative xmlns:adec="http://schemas.microsoft.com/office/drawing/2017/decorative" val="1"/>
              </a:ext>
            </a:extLst>
          </p:cNvPr>
          <p:cNvCxnSpPr>
            <a:cxnSpLocks/>
          </p:cNvCxnSpPr>
          <p:nvPr/>
        </p:nvCxnSpPr>
        <p:spPr>
          <a:xfrm>
            <a:off x="6265304" y="936573"/>
            <a:ext cx="68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F17449-1EFA-C940-8D51-5AC0A9879D95}"/>
              </a:ext>
              <a:ext uri="{C183D7F6-B498-43B3-948B-1728B52AA6E4}">
                <adec:decorative xmlns:adec="http://schemas.microsoft.com/office/drawing/2017/decorative" val="1"/>
              </a:ext>
            </a:extLst>
          </p:cNvPr>
          <p:cNvCxnSpPr>
            <a:cxnSpLocks/>
          </p:cNvCxnSpPr>
          <p:nvPr/>
        </p:nvCxnSpPr>
        <p:spPr>
          <a:xfrm flipV="1">
            <a:off x="6954416" y="650466"/>
            <a:ext cx="0" cy="262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5EC3-EF5E-314C-A81C-05D32625A523}"/>
              </a:ext>
            </a:extLst>
          </p:cNvPr>
          <p:cNvSpPr>
            <a:spLocks noGrp="1"/>
          </p:cNvSpPr>
          <p:nvPr>
            <p:ph type="title"/>
          </p:nvPr>
        </p:nvSpPr>
        <p:spPr/>
        <p:txBody>
          <a:bodyPr/>
          <a:lstStyle/>
          <a:p>
            <a:pPr algn="r"/>
            <a:r>
              <a:rPr lang="en-US" dirty="0"/>
              <a:t>Confronting Stigma &amp; Discrimination</a:t>
            </a:r>
          </a:p>
        </p:txBody>
      </p:sp>
      <p:sp>
        <p:nvSpPr>
          <p:cNvPr id="3" name="Text Placeholder 2">
            <a:extLst>
              <a:ext uri="{FF2B5EF4-FFF2-40B4-BE49-F238E27FC236}">
                <a16:creationId xmlns:a16="http://schemas.microsoft.com/office/drawing/2014/main" id="{7E5E94F8-FCF2-E140-9155-00C7A5D5F7A6}"/>
              </a:ext>
            </a:extLst>
          </p:cNvPr>
          <p:cNvSpPr>
            <a:spLocks noGrp="1"/>
          </p:cNvSpPr>
          <p:nvPr>
            <p:ph type="body" idx="4294967295"/>
          </p:nvPr>
        </p:nvSpPr>
        <p:spPr>
          <a:xfrm>
            <a:off x="1334278" y="3911655"/>
            <a:ext cx="10515600" cy="1500187"/>
          </a:xfrm>
        </p:spPr>
        <p:txBody>
          <a:bodyPr>
            <a:normAutofit/>
          </a:bodyPr>
          <a:lstStyle/>
          <a:p>
            <a:pPr algn="r"/>
            <a:r>
              <a:rPr lang="en-US" sz="3600" dirty="0"/>
              <a:t>To tame it, we must name it</a:t>
            </a:r>
          </a:p>
        </p:txBody>
      </p:sp>
    </p:spTree>
    <p:extLst>
      <p:ext uri="{BB962C8B-B14F-4D97-AF65-F5344CB8AC3E}">
        <p14:creationId xmlns:p14="http://schemas.microsoft.com/office/powerpoint/2010/main" val="333167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F08F-3873-4BAA-AF7A-8403325CE316}"/>
              </a:ext>
            </a:extLst>
          </p:cNvPr>
          <p:cNvSpPr>
            <a:spLocks noGrp="1"/>
          </p:cNvSpPr>
          <p:nvPr>
            <p:ph type="title"/>
          </p:nvPr>
        </p:nvSpPr>
        <p:spPr>
          <a:xfrm>
            <a:off x="174238" y="0"/>
            <a:ext cx="3063484" cy="6638268"/>
          </a:xfrm>
        </p:spPr>
        <p:txBody>
          <a:bodyPr/>
          <a:lstStyle/>
          <a:p>
            <a:r>
              <a:rPr lang="en-US" sz="4000" dirty="0"/>
              <a:t>Confronting Stigma</a:t>
            </a:r>
          </a:p>
        </p:txBody>
      </p:sp>
      <p:sp>
        <p:nvSpPr>
          <p:cNvPr id="20482" name="TextBox 2"/>
          <p:cNvSpPr txBox="1">
            <a:spLocks noChangeArrowheads="1"/>
          </p:cNvSpPr>
          <p:nvPr/>
        </p:nvSpPr>
        <p:spPr bwMode="auto">
          <a:xfrm>
            <a:off x="3664884" y="1501222"/>
            <a:ext cx="810656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sz="6000" b="1" dirty="0">
                <a:solidFill>
                  <a:srgbClr val="CC4927"/>
                </a:solidFill>
                <a:latin typeface="Arial" panose="020B0604020202020204" pitchFamily="34" charset="0"/>
                <a:cs typeface="Arial" panose="020B0604020202020204" pitchFamily="34" charset="0"/>
              </a:rPr>
              <a:t>“We Can’t Fight This Epidemic Without Removing Stigma”</a:t>
            </a:r>
            <a:endParaRPr lang="en-US" altLang="x-none" sz="4800" b="1" dirty="0">
              <a:solidFill>
                <a:srgbClr val="CC4927"/>
              </a:solidFill>
              <a:latin typeface="Arial" panose="020B0604020202020204" pitchFamily="34" charset="0"/>
              <a:cs typeface="Arial" panose="020B0604020202020204" pitchFamily="34" charset="0"/>
            </a:endParaRPr>
          </a:p>
          <a:p>
            <a:pPr algn="r"/>
            <a:endParaRPr lang="en-US" altLang="x-none" b="1" dirty="0">
              <a:solidFill>
                <a:srgbClr val="CC4927"/>
              </a:solidFill>
              <a:latin typeface="Arial" panose="020B0604020202020204" pitchFamily="34" charset="0"/>
              <a:cs typeface="Arial" panose="020B0604020202020204" pitchFamily="34" charset="0"/>
            </a:endParaRPr>
          </a:p>
          <a:p>
            <a:pPr algn="r"/>
            <a:r>
              <a:rPr lang="en-US" altLang="x-none" b="1" dirty="0">
                <a:solidFill>
                  <a:srgbClr val="CC4927"/>
                </a:solidFill>
                <a:latin typeface="Arial" panose="020B0604020202020204" pitchFamily="34" charset="0"/>
                <a:cs typeface="Arial" panose="020B0604020202020204" pitchFamily="34" charset="0"/>
              </a:rPr>
              <a:t>~President Barack Obama</a:t>
            </a:r>
          </a:p>
          <a:p>
            <a:pPr algn="r"/>
            <a:r>
              <a:rPr lang="en-US" altLang="x-none" b="1" dirty="0">
                <a:solidFill>
                  <a:srgbClr val="CC4927"/>
                </a:solidFill>
                <a:latin typeface="Arial" panose="020B0604020202020204" pitchFamily="34" charset="0"/>
                <a:cs typeface="Arial" panose="020B0604020202020204" pitchFamily="34" charset="0"/>
              </a:rPr>
              <a:t>Charleston, West Virginia</a:t>
            </a:r>
          </a:p>
          <a:p>
            <a:pPr algn="r"/>
            <a:r>
              <a:rPr lang="en-US" altLang="x-none" b="1" dirty="0">
                <a:solidFill>
                  <a:srgbClr val="CC4927"/>
                </a:solidFill>
                <a:latin typeface="Arial" panose="020B0604020202020204" pitchFamily="34" charset="0"/>
                <a:cs typeface="Arial" panose="020B0604020202020204" pitchFamily="34" charset="0"/>
              </a:rPr>
              <a:t>October 21, 2015</a:t>
            </a:r>
          </a:p>
        </p:txBody>
      </p:sp>
    </p:spTree>
    <p:extLst>
      <p:ext uri="{BB962C8B-B14F-4D97-AF65-F5344CB8AC3E}">
        <p14:creationId xmlns:p14="http://schemas.microsoft.com/office/powerpoint/2010/main" val="157384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A2BE-9540-E847-B71C-E84A51227B07}"/>
              </a:ext>
            </a:extLst>
          </p:cNvPr>
          <p:cNvSpPr>
            <a:spLocks noGrp="1"/>
          </p:cNvSpPr>
          <p:nvPr>
            <p:ph type="title"/>
          </p:nvPr>
        </p:nvSpPr>
        <p:spPr/>
        <p:txBody>
          <a:bodyPr vert="horz" lIns="91440" tIns="45720" rIns="91440" bIns="45720" rtlCol="0" anchor="ctr">
            <a:normAutofit/>
          </a:bodyPr>
          <a:lstStyle/>
          <a:p>
            <a:pPr defTabSz="914400"/>
            <a:r>
              <a:rPr lang="en-US" sz="4000" dirty="0">
                <a:latin typeface="Arial" panose="020B0604020202020204" pitchFamily="34" charset="0"/>
                <a:cs typeface="Arial" panose="020B0604020202020204" pitchFamily="34" charset="0"/>
              </a:rPr>
              <a:t>	Stigma: That Pernicious Mark</a:t>
            </a:r>
          </a:p>
        </p:txBody>
      </p:sp>
      <p:sp>
        <p:nvSpPr>
          <p:cNvPr id="3" name="Content Placeholder 2">
            <a:extLst>
              <a:ext uri="{FF2B5EF4-FFF2-40B4-BE49-F238E27FC236}">
                <a16:creationId xmlns:a16="http://schemas.microsoft.com/office/drawing/2014/main" id="{61F93DAA-CCCE-3C4F-B66D-1280391D6DF7}"/>
              </a:ext>
            </a:extLst>
          </p:cNvPr>
          <p:cNvSpPr>
            <a:spLocks noGrp="1"/>
          </p:cNvSpPr>
          <p:nvPr>
            <p:ph sz="quarter" idx="13"/>
          </p:nvPr>
        </p:nvSpPr>
        <p:spPr>
          <a:xfrm>
            <a:off x="1073792" y="1255111"/>
            <a:ext cx="7445057" cy="4610614"/>
          </a:xfrm>
        </p:spPr>
        <p:txBody>
          <a:bodyPr vert="horz" lIns="91440" tIns="45720" rIns="91440" bIns="45720" rtlCol="0" anchor="ctr">
            <a:normAutofit/>
          </a:bodyPr>
          <a:lstStyle/>
          <a:p>
            <a:pPr marL="0" indent="0" defTabSz="914400">
              <a:lnSpc>
                <a:spcPct val="110000"/>
              </a:lnSpc>
              <a:buNone/>
            </a:pPr>
            <a:r>
              <a:rPr lang="en-US" altLang="en-US" sz="2400" dirty="0">
                <a:ea typeface="Source Sans Pro" panose="020B0503030403020204" pitchFamily="34" charset="0"/>
              </a:rPr>
              <a:t>“Stigma is a degrading and debasing attitude of the society that discredits a person or a group because of an attribute… Stigma destroys a person’s dignity; marginalizes affected individuals; violates basic human rights; markedly diminishes the chances of a stigmatized person of achieving full potential; and seriously hampers pursuit of happiness and contentment.”</a:t>
            </a:r>
          </a:p>
          <a:p>
            <a:pPr marL="0" indent="0" algn="r" defTabSz="914400">
              <a:lnSpc>
                <a:spcPct val="100000"/>
              </a:lnSpc>
              <a:buNone/>
            </a:pPr>
            <a:endParaRPr lang="en-US" altLang="en-US" sz="2400" dirty="0">
              <a:ea typeface="Source Sans Pro" panose="020B0503030403020204" pitchFamily="34" charset="0"/>
            </a:endParaRPr>
          </a:p>
          <a:p>
            <a:pPr marL="0" indent="0" algn="r" defTabSz="914400">
              <a:lnSpc>
                <a:spcPct val="100000"/>
              </a:lnSpc>
              <a:buNone/>
            </a:pPr>
            <a:r>
              <a:rPr lang="en-US" altLang="en-US" sz="1400" dirty="0">
                <a:solidFill>
                  <a:schemeClr val="accent2">
                    <a:lumMod val="75000"/>
                  </a:schemeClr>
                </a:solidFill>
                <a:ea typeface="Source Sans Pro" panose="020B0503030403020204" pitchFamily="34" charset="0"/>
              </a:rPr>
              <a:t>2015 International Conference on Stigma Howard University, Washington, DC</a:t>
            </a:r>
          </a:p>
          <a:p>
            <a:pPr indent="-228600" algn="ctr" defTabSz="914400">
              <a:lnSpc>
                <a:spcPct val="90000"/>
              </a:lnSpc>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9173CD91-4B79-6F4E-A1FA-256A68DD0E51}"/>
              </a:ext>
            </a:extLst>
          </p:cNvPr>
          <p:cNvSpPr>
            <a:spLocks noGrp="1"/>
          </p:cNvSpPr>
          <p:nvPr>
            <p:ph type="sldNum" sz="quarter" idx="12"/>
          </p:nvPr>
        </p:nvSpPr>
        <p:spPr>
          <a:xfrm>
            <a:off x="9347200" y="6356350"/>
            <a:ext cx="28448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tx1">
                    <a:tint val="75000"/>
                  </a:schemeClr>
                </a:solidFill>
                <a:latin typeface="Montserrat"/>
                <a:ea typeface="+mn-ea"/>
                <a:cs typeface="Montserra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830FF412-1352-9146-A2B5-2DDCCDC9DA3F}" type="slidenum">
              <a:rPr lang="en-US" smtClean="0"/>
              <a:pPr defTabSz="914400">
                <a:spcAft>
                  <a:spcPts val="600"/>
                </a:spcAft>
                <a:defRPr/>
              </a:pPr>
              <a:t>25</a:t>
            </a:fld>
            <a:endParaRPr lang="en-US" sz="1000">
              <a:solidFill>
                <a:prstClr val="black">
                  <a:tint val="75000"/>
                </a:prstClr>
              </a:solidFill>
              <a:latin typeface="+mn-lt"/>
              <a:cs typeface="+mn-cs"/>
            </a:endParaRPr>
          </a:p>
        </p:txBody>
      </p:sp>
      <p:pic>
        <p:nvPicPr>
          <p:cNvPr id="7" name="Picture 6">
            <a:extLst>
              <a:ext uri="{FF2B5EF4-FFF2-40B4-BE49-F238E27FC236}">
                <a16:creationId xmlns:a16="http://schemas.microsoft.com/office/drawing/2014/main" id="{5889DC46-49D9-9D4B-9824-6D2C06A68D7E}"/>
              </a:ext>
              <a:ext uri="{C183D7F6-B498-43B3-948B-1728B52AA6E4}">
                <adec:decorative xmlns:adec="http://schemas.microsoft.com/office/drawing/2017/decorative" val="1"/>
              </a:ext>
            </a:extLst>
          </p:cNvPr>
          <p:cNvPicPr>
            <a:picLocks noChangeAspect="1"/>
          </p:cNvPicPr>
          <p:nvPr/>
        </p:nvPicPr>
        <p:blipFill rotWithShape="1">
          <a:blip r:embed="rId3"/>
          <a:srcRect l="22198" t="6809" r="31818" b="2282"/>
          <a:stretch/>
        </p:blipFill>
        <p:spPr>
          <a:xfrm>
            <a:off x="8518849" y="1677129"/>
            <a:ext cx="2958056" cy="3057313"/>
          </a:xfrm>
          <a:prstGeom prst="rect">
            <a:avLst/>
          </a:prstGeom>
        </p:spPr>
      </p:pic>
    </p:spTree>
    <p:extLst>
      <p:ext uri="{BB962C8B-B14F-4D97-AF65-F5344CB8AC3E}">
        <p14:creationId xmlns:p14="http://schemas.microsoft.com/office/powerpoint/2010/main" val="393854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C78E9F-79DD-044F-B561-AB9B2D06C6F2}"/>
              </a:ext>
            </a:extLst>
          </p:cNvPr>
          <p:cNvSpPr>
            <a:spLocks noGrp="1"/>
          </p:cNvSpPr>
          <p:nvPr>
            <p:ph type="title"/>
          </p:nvPr>
        </p:nvSpPr>
        <p:spPr/>
        <p:txBody>
          <a:bodyPr>
            <a:normAutofit/>
          </a:bodyPr>
          <a:lstStyle/>
          <a:p>
            <a:r>
              <a:rPr lang="en-US" dirty="0"/>
              <a:t>	What is Stigma/Explicit Bias?</a:t>
            </a:r>
          </a:p>
        </p:txBody>
      </p:sp>
      <p:sp>
        <p:nvSpPr>
          <p:cNvPr id="7" name="Content Placeholder 6">
            <a:extLst>
              <a:ext uri="{FF2B5EF4-FFF2-40B4-BE49-F238E27FC236}">
                <a16:creationId xmlns:a16="http://schemas.microsoft.com/office/drawing/2014/main" id="{6EFECB7F-3F3A-F448-B760-202372CCDF58}"/>
              </a:ext>
            </a:extLst>
          </p:cNvPr>
          <p:cNvSpPr>
            <a:spLocks noGrp="1"/>
          </p:cNvSpPr>
          <p:nvPr>
            <p:ph sz="quarter" idx="13"/>
          </p:nvPr>
        </p:nvSpPr>
        <p:spPr>
          <a:xfrm>
            <a:off x="955981" y="1384600"/>
            <a:ext cx="10076688" cy="4389120"/>
          </a:xfrm>
        </p:spPr>
        <p:txBody>
          <a:bodyPr>
            <a:noAutofit/>
          </a:bodyPr>
          <a:lstStyle/>
          <a:p>
            <a:r>
              <a:rPr lang="en-US" sz="2200" dirty="0"/>
              <a:t>It is a characteristic or condition that is socially discrediting and is mainly influenced by whether </a:t>
            </a:r>
            <a:r>
              <a:rPr lang="en-US" sz="2200" b="1" dirty="0">
                <a:solidFill>
                  <a:srgbClr val="CC4927"/>
                </a:solidFill>
              </a:rPr>
              <a:t>you think someone is to blame</a:t>
            </a:r>
            <a:r>
              <a:rPr lang="en-US" sz="2200" b="1" dirty="0"/>
              <a:t> </a:t>
            </a:r>
            <a:r>
              <a:rPr lang="en-US" sz="2200" dirty="0"/>
              <a:t>and whether they have control over the behavior</a:t>
            </a:r>
          </a:p>
          <a:p>
            <a:r>
              <a:rPr lang="en-US" sz="2200" dirty="0"/>
              <a:t>Two main factors influence stigma:</a:t>
            </a:r>
          </a:p>
          <a:p>
            <a:pPr marL="285750" lvl="1" indent="-285750">
              <a:buClr>
                <a:srgbClr val="CC4927"/>
              </a:buClr>
              <a:buFont typeface="Arial" panose="020B0604020202020204" pitchFamily="34" charset="0"/>
              <a:buChar char="•"/>
            </a:pPr>
            <a:r>
              <a:rPr lang="en-US" sz="2000" dirty="0"/>
              <a:t>Cause </a:t>
            </a:r>
          </a:p>
          <a:p>
            <a:pPr marL="285750" lvl="1" indent="-285750">
              <a:buClr>
                <a:srgbClr val="CC4927"/>
              </a:buClr>
              <a:buFont typeface="Arial" panose="020B0604020202020204" pitchFamily="34" charset="0"/>
              <a:buChar char="•"/>
            </a:pPr>
            <a:r>
              <a:rPr lang="en-US" sz="2000" dirty="0"/>
              <a:t>Controllability</a:t>
            </a:r>
          </a:p>
          <a:p>
            <a:r>
              <a:rPr lang="en-US" sz="2200" dirty="0"/>
              <a:t>Stigma decreases when:</a:t>
            </a:r>
          </a:p>
          <a:p>
            <a:pPr marL="285750" lvl="1" indent="-285750">
              <a:buClr>
                <a:srgbClr val="CC4927"/>
              </a:buClr>
              <a:buFont typeface="Arial" panose="020B0604020202020204" pitchFamily="34" charset="0"/>
              <a:buChar char="•"/>
            </a:pPr>
            <a:r>
              <a:rPr lang="en-US" sz="2000" dirty="0"/>
              <a:t>“It’s not his fault”</a:t>
            </a:r>
          </a:p>
          <a:p>
            <a:pPr marL="285750" lvl="1" indent="-285750">
              <a:buClr>
                <a:srgbClr val="CC4927"/>
              </a:buClr>
              <a:buFont typeface="Arial" panose="020B0604020202020204" pitchFamily="34" charset="0"/>
              <a:buChar char="•"/>
            </a:pPr>
            <a:r>
              <a:rPr lang="en-US" sz="2000" dirty="0"/>
              <a:t>“She can’t help it”</a:t>
            </a:r>
          </a:p>
        </p:txBody>
      </p:sp>
    </p:spTree>
    <p:extLst>
      <p:ext uri="{BB962C8B-B14F-4D97-AF65-F5344CB8AC3E}">
        <p14:creationId xmlns:p14="http://schemas.microsoft.com/office/powerpoint/2010/main" val="377515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BFA0-1C0F-044C-AFD0-0FDE57D710D1}"/>
              </a:ext>
            </a:extLst>
          </p:cNvPr>
          <p:cNvSpPr>
            <a:spLocks noGrp="1"/>
          </p:cNvSpPr>
          <p:nvPr>
            <p:ph type="title"/>
          </p:nvPr>
        </p:nvSpPr>
        <p:spPr/>
        <p:txBody>
          <a:bodyPr>
            <a:normAutofit/>
          </a:bodyPr>
          <a:lstStyle/>
          <a:p>
            <a:pPr algn="l"/>
            <a:r>
              <a:rPr lang="en-US" b="1" dirty="0"/>
              <a:t>	Why is Stigma so Damaging?</a:t>
            </a:r>
          </a:p>
        </p:txBody>
      </p:sp>
      <p:sp>
        <p:nvSpPr>
          <p:cNvPr id="3" name="Content Placeholder 2">
            <a:extLst>
              <a:ext uri="{FF2B5EF4-FFF2-40B4-BE49-F238E27FC236}">
                <a16:creationId xmlns:a16="http://schemas.microsoft.com/office/drawing/2014/main" id="{9F6089F7-7685-0544-8C3A-008D8E3F03BF}"/>
              </a:ext>
            </a:extLst>
          </p:cNvPr>
          <p:cNvSpPr>
            <a:spLocks noGrp="1"/>
          </p:cNvSpPr>
          <p:nvPr>
            <p:ph type="body" sz="quarter" idx="10"/>
          </p:nvPr>
        </p:nvSpPr>
        <p:spPr>
          <a:xfrm>
            <a:off x="2743200" y="1723573"/>
            <a:ext cx="8491539" cy="3997325"/>
          </a:xfrm>
        </p:spPr>
        <p:txBody>
          <a:bodyPr>
            <a:normAutofit/>
          </a:bodyPr>
          <a:lstStyle/>
          <a:p>
            <a:pPr marL="342900" indent="-342900">
              <a:buClr>
                <a:srgbClr val="CC4927"/>
              </a:buClr>
              <a:buFont typeface="Arial" panose="020B0604020202020204" pitchFamily="34" charset="0"/>
              <a:buChar char="•"/>
            </a:pPr>
            <a:r>
              <a:rPr lang="en-US" sz="2400" dirty="0"/>
              <a:t>Stigma depersonalizes people, depriving them of individual or personal qualities and personal identity</a:t>
            </a:r>
          </a:p>
          <a:p>
            <a:pPr marL="342900" indent="-342900">
              <a:buClr>
                <a:srgbClr val="CC4927"/>
              </a:buClr>
              <a:buFont typeface="Arial" panose="020B0604020202020204" pitchFamily="34" charset="0"/>
              <a:buChar char="•"/>
            </a:pPr>
            <a:r>
              <a:rPr lang="en-US" sz="2400" dirty="0"/>
              <a:t>Self-stigma becomes a major determinant in why those with a SUD delay seeking care or avoid care altogether</a:t>
            </a:r>
          </a:p>
          <a:p>
            <a:pPr marL="342900" indent="-342900">
              <a:buClr>
                <a:srgbClr val="CC4927"/>
              </a:buClr>
              <a:buFont typeface="Arial" panose="020B0604020202020204" pitchFamily="34" charset="0"/>
              <a:buChar char="•"/>
            </a:pPr>
            <a:r>
              <a:rPr lang="en-US" sz="2400" dirty="0"/>
              <a:t>Stigma plays a role in continuing to frustrate evidence-based and compassionate public policy</a:t>
            </a:r>
          </a:p>
          <a:p>
            <a:pPr marL="342900" indent="-342900">
              <a:buClr>
                <a:srgbClr val="CC4927"/>
              </a:buClr>
              <a:buFont typeface="Arial" panose="020B0604020202020204" pitchFamily="34" charset="0"/>
              <a:buChar char="•"/>
            </a:pPr>
            <a:r>
              <a:rPr lang="en-US" sz="2400" dirty="0"/>
              <a:t>Stigma continues to have a negative impact upon the quality of care those with an active SUD and those in recovery receive</a:t>
            </a:r>
          </a:p>
        </p:txBody>
      </p:sp>
    </p:spTree>
    <p:extLst>
      <p:ext uri="{BB962C8B-B14F-4D97-AF65-F5344CB8AC3E}">
        <p14:creationId xmlns:p14="http://schemas.microsoft.com/office/powerpoint/2010/main" val="366421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174238" y="0"/>
            <a:ext cx="3306080" cy="6638268"/>
          </a:xfrm>
        </p:spPr>
        <p:txBody>
          <a:bodyPr>
            <a:normAutofit/>
          </a:bodyPr>
          <a:lstStyle/>
          <a:p>
            <a:r>
              <a:rPr lang="en-US" sz="4000" dirty="0"/>
              <a:t>Stigma Is Everywhere!</a:t>
            </a:r>
          </a:p>
        </p:txBody>
      </p:sp>
      <p:sp>
        <p:nvSpPr>
          <p:cNvPr id="3" name="Content Placeholder 2">
            <a:extLst>
              <a:ext uri="{FF2B5EF4-FFF2-40B4-BE49-F238E27FC236}">
                <a16:creationId xmlns:a16="http://schemas.microsoft.com/office/drawing/2014/main" id="{94336553-19C1-0748-A8D7-2550A07F79CF}"/>
              </a:ext>
            </a:extLst>
          </p:cNvPr>
          <p:cNvSpPr>
            <a:spLocks noGrp="1"/>
          </p:cNvSpPr>
          <p:nvPr>
            <p:ph idx="1"/>
          </p:nvPr>
        </p:nvSpPr>
        <p:spPr/>
        <p:txBody>
          <a:bodyPr>
            <a:normAutofit lnSpcReduction="10000"/>
          </a:bodyPr>
          <a:lstStyle/>
          <a:p>
            <a:pPr marL="0" indent="0">
              <a:buNone/>
            </a:pPr>
            <a:r>
              <a:rPr lang="en-US" dirty="0"/>
              <a:t>Stigma from within</a:t>
            </a:r>
          </a:p>
          <a:p>
            <a:pPr lvl="1"/>
            <a:r>
              <a:rPr lang="en-US" dirty="0">
                <a:solidFill>
                  <a:schemeClr val="accent3">
                    <a:lumMod val="75000"/>
                  </a:schemeClr>
                </a:solidFill>
              </a:rPr>
              <a:t>Blame self, feel hopeless</a:t>
            </a:r>
          </a:p>
          <a:p>
            <a:pPr marL="0" indent="0">
              <a:buNone/>
            </a:pPr>
            <a:r>
              <a:rPr lang="en-US" dirty="0"/>
              <a:t>Stigma from recovery community</a:t>
            </a:r>
          </a:p>
          <a:p>
            <a:pPr lvl="1"/>
            <a:r>
              <a:rPr lang="en-US" dirty="0">
                <a:solidFill>
                  <a:schemeClr val="accent3">
                    <a:lumMod val="75000"/>
                  </a:schemeClr>
                </a:solidFill>
              </a:rPr>
              <a:t>Medications vs. “abstinence”</a:t>
            </a:r>
          </a:p>
          <a:p>
            <a:pPr marL="0" indent="0">
              <a:buNone/>
            </a:pPr>
            <a:r>
              <a:rPr lang="en-US" dirty="0"/>
              <a:t>Stigma from clinicians</a:t>
            </a:r>
          </a:p>
          <a:p>
            <a:pPr lvl="1"/>
            <a:r>
              <a:rPr lang="en-US" dirty="0">
                <a:solidFill>
                  <a:schemeClr val="accent3">
                    <a:lumMod val="75000"/>
                  </a:schemeClr>
                </a:solidFill>
              </a:rPr>
              <a:t>Belief that treatment is ineffective</a:t>
            </a:r>
          </a:p>
          <a:p>
            <a:pPr marL="0" indent="0">
              <a:buNone/>
            </a:pPr>
            <a:r>
              <a:rPr lang="en-US" dirty="0"/>
              <a:t>Stigma from outside</a:t>
            </a:r>
          </a:p>
          <a:p>
            <a:pPr lvl="1"/>
            <a:r>
              <a:rPr lang="en-US" dirty="0">
                <a:solidFill>
                  <a:schemeClr val="accent3">
                    <a:lumMod val="75000"/>
                  </a:schemeClr>
                </a:solidFill>
              </a:rPr>
              <a:t>Choice (moral failing) vs. disease</a:t>
            </a:r>
          </a:p>
          <a:p>
            <a:endParaRPr lang="en-US" dirty="0"/>
          </a:p>
        </p:txBody>
      </p:sp>
    </p:spTree>
    <p:extLst>
      <p:ext uri="{BB962C8B-B14F-4D97-AF65-F5344CB8AC3E}">
        <p14:creationId xmlns:p14="http://schemas.microsoft.com/office/powerpoint/2010/main" val="223014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091D-9221-494C-94E1-EA5C202E5A49}"/>
              </a:ext>
            </a:extLst>
          </p:cNvPr>
          <p:cNvSpPr>
            <a:spLocks noGrp="1"/>
          </p:cNvSpPr>
          <p:nvPr>
            <p:ph type="title"/>
          </p:nvPr>
        </p:nvSpPr>
        <p:spPr>
          <a:xfrm>
            <a:off x="2033666" y="244253"/>
            <a:ext cx="8124671" cy="953858"/>
          </a:xfrm>
        </p:spPr>
        <p:txBody>
          <a:bodyPr anchor="b">
            <a:normAutofit/>
          </a:bodyPr>
          <a:lstStyle/>
          <a:p>
            <a:r>
              <a:rPr lang="en-US" b="1" dirty="0"/>
              <a:t>What if….</a:t>
            </a:r>
          </a:p>
        </p:txBody>
      </p:sp>
      <p:sp>
        <p:nvSpPr>
          <p:cNvPr id="3" name="Content Placeholder 2">
            <a:extLst>
              <a:ext uri="{FF2B5EF4-FFF2-40B4-BE49-F238E27FC236}">
                <a16:creationId xmlns:a16="http://schemas.microsoft.com/office/drawing/2014/main" id="{B39CACE9-72A1-BD44-8860-B1D06C206C83}"/>
              </a:ext>
            </a:extLst>
          </p:cNvPr>
          <p:cNvSpPr>
            <a:spLocks noGrp="1"/>
          </p:cNvSpPr>
          <p:nvPr>
            <p:ph type="body" idx="1"/>
          </p:nvPr>
        </p:nvSpPr>
        <p:spPr>
          <a:xfrm>
            <a:off x="107448" y="1730327"/>
            <a:ext cx="11948565" cy="4359324"/>
          </a:xfrm>
        </p:spPr>
        <p:txBody>
          <a:bodyPr anchor="ctr">
            <a:normAutofit/>
          </a:bodyPr>
          <a:lstStyle/>
          <a:p>
            <a:pPr>
              <a:spcAft>
                <a:spcPts val="600"/>
              </a:spcAft>
            </a:pPr>
            <a:r>
              <a:rPr lang="en-US" sz="3200" dirty="0"/>
              <a:t>You go to the hospital with chest pain and are found to be having a heart attack</a:t>
            </a:r>
          </a:p>
          <a:p>
            <a:pPr marL="800089" lvl="1" indent="-342900">
              <a:spcAft>
                <a:spcPts val="600"/>
              </a:spcAft>
              <a:buClr>
                <a:schemeClr val="bg1"/>
              </a:buClr>
              <a:buFont typeface="Arial" panose="020B0604020202020204" pitchFamily="34" charset="0"/>
              <a:buChar char="•"/>
            </a:pPr>
            <a:r>
              <a:rPr lang="en-US" sz="2400" dirty="0">
                <a:solidFill>
                  <a:schemeClr val="bg1"/>
                </a:solidFill>
              </a:rPr>
              <a:t>Told it’s “your fault” because of your “choices”</a:t>
            </a:r>
          </a:p>
          <a:p>
            <a:pPr marL="800089" lvl="1" indent="-342900">
              <a:spcAft>
                <a:spcPts val="600"/>
              </a:spcAft>
              <a:buClr>
                <a:schemeClr val="bg1"/>
              </a:buClr>
              <a:buFont typeface="Arial" panose="020B0604020202020204" pitchFamily="34" charset="0"/>
              <a:buChar char="•"/>
            </a:pPr>
            <a:r>
              <a:rPr lang="en-US" sz="2400" dirty="0">
                <a:solidFill>
                  <a:schemeClr val="bg1"/>
                </a:solidFill>
              </a:rPr>
              <a:t>Denied treatment because you “did it to yourself”</a:t>
            </a:r>
          </a:p>
          <a:p>
            <a:pPr marL="800089" lvl="1" indent="-342900">
              <a:spcAft>
                <a:spcPts val="600"/>
              </a:spcAft>
              <a:buClr>
                <a:schemeClr val="bg1"/>
              </a:buClr>
              <a:buFont typeface="Arial" panose="020B0604020202020204" pitchFamily="34" charset="0"/>
              <a:buChar char="•"/>
            </a:pPr>
            <a:r>
              <a:rPr lang="en-US" sz="2400" dirty="0">
                <a:solidFill>
                  <a:schemeClr val="bg1"/>
                </a:solidFill>
              </a:rPr>
              <a:t>Given a list of cardiologists and </a:t>
            </a:r>
            <a:r>
              <a:rPr lang="en-US" sz="2400" dirty="0" err="1">
                <a:solidFill>
                  <a:schemeClr val="bg1"/>
                </a:solidFill>
              </a:rPr>
              <a:t>cath</a:t>
            </a:r>
            <a:r>
              <a:rPr lang="en-US" sz="2400" dirty="0">
                <a:solidFill>
                  <a:schemeClr val="bg1"/>
                </a:solidFill>
              </a:rPr>
              <a:t> labs to call</a:t>
            </a:r>
          </a:p>
          <a:p>
            <a:pPr marL="800089" lvl="1" indent="-342900">
              <a:spcAft>
                <a:spcPts val="600"/>
              </a:spcAft>
              <a:buClr>
                <a:schemeClr val="bg1"/>
              </a:buClr>
              <a:buFont typeface="Arial" panose="020B0604020202020204" pitchFamily="34" charset="0"/>
              <a:buChar char="•"/>
            </a:pPr>
            <a:r>
              <a:rPr lang="en-US" sz="2400" dirty="0">
                <a:solidFill>
                  <a:schemeClr val="bg1"/>
                </a:solidFill>
              </a:rPr>
              <a:t>Only given aspirin if you agree to go to counseling</a:t>
            </a:r>
          </a:p>
          <a:p>
            <a:pPr marL="800089" lvl="1" indent="-342900">
              <a:spcAft>
                <a:spcPts val="600"/>
              </a:spcAft>
              <a:buClr>
                <a:schemeClr val="bg1"/>
              </a:buClr>
              <a:buFont typeface="Arial" panose="020B0604020202020204" pitchFamily="34" charset="0"/>
              <a:buChar char="•"/>
            </a:pPr>
            <a:r>
              <a:rPr lang="en-US" sz="2400" dirty="0">
                <a:solidFill>
                  <a:schemeClr val="bg1"/>
                </a:solidFill>
              </a:rPr>
              <a:t>Kicked out of the hospital for more chest pain</a:t>
            </a:r>
          </a:p>
          <a:p>
            <a:endParaRPr lang="en-US" dirty="0"/>
          </a:p>
        </p:txBody>
      </p:sp>
      <p:sp>
        <p:nvSpPr>
          <p:cNvPr id="4" name="Slide Number Placeholder 3" hidden="1">
            <a:extLst>
              <a:ext uri="{FF2B5EF4-FFF2-40B4-BE49-F238E27FC236}">
                <a16:creationId xmlns:a16="http://schemas.microsoft.com/office/drawing/2014/main" id="{D7EDBFB5-87BB-C54C-9242-326A885F52AB}"/>
              </a:ext>
            </a:extLst>
          </p:cNvPr>
          <p:cNvSpPr>
            <a:spLocks noGrp="1"/>
          </p:cNvSpPr>
          <p:nvPr>
            <p:ph type="sldNum" sz="quarter" idx="4294967295"/>
          </p:nvPr>
        </p:nvSpPr>
        <p:spPr>
          <a:xfrm>
            <a:off x="9347200" y="635635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ontserrat"/>
                <a:ea typeface="+mn-ea"/>
                <a:cs typeface="Montserra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830FF412-1352-9146-A2B5-2DDCCDC9DA3F}" type="slidenum">
              <a:rPr lang="en-US" smtClean="0"/>
              <a:pPr>
                <a:spcAft>
                  <a:spcPts val="600"/>
                </a:spcAft>
              </a:pPr>
              <a:t>29</a:t>
            </a:fld>
            <a:endParaRPr lang="en-US"/>
          </a:p>
        </p:txBody>
      </p:sp>
    </p:spTree>
    <p:extLst>
      <p:ext uri="{BB962C8B-B14F-4D97-AF65-F5344CB8AC3E}">
        <p14:creationId xmlns:p14="http://schemas.microsoft.com/office/powerpoint/2010/main" val="87695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Mid-America Addiction Technology Transfer Center</a:t>
            </a:r>
          </a:p>
        </p:txBody>
      </p:sp>
      <p:sp>
        <p:nvSpPr>
          <p:cNvPr id="3" name="Content Placeholder 2"/>
          <p:cNvSpPr>
            <a:spLocks noGrp="1"/>
          </p:cNvSpPr>
          <p:nvPr>
            <p:ph sz="quarter" idx="13"/>
          </p:nvPr>
        </p:nvSpPr>
        <p:spPr>
          <a:xfrm>
            <a:off x="277780" y="1913580"/>
            <a:ext cx="6696952" cy="4389120"/>
          </a:xfrm>
        </p:spPr>
        <p:txBody>
          <a:bodyPr>
            <a:normAutofit fontScale="85000" lnSpcReduction="20000"/>
          </a:bodyPr>
          <a:lstStyle/>
          <a:p>
            <a:pPr>
              <a:lnSpc>
                <a:spcPct val="120000"/>
              </a:lnSpc>
            </a:pPr>
            <a:r>
              <a:rPr lang="en-US" dirty="0">
                <a:latin typeface="Arial" panose="020B0604020202020204" pitchFamily="34" charset="0"/>
                <a:cs typeface="Arial" panose="020B0604020202020204" pitchFamily="34" charset="0"/>
              </a:rPr>
              <a:t>The purpose of the Technology Transfer Centers (TTC) program is to </a:t>
            </a:r>
            <a:r>
              <a:rPr lang="en-US" b="1" i="1" dirty="0">
                <a:latin typeface="Arial" panose="020B0604020202020204" pitchFamily="34" charset="0"/>
                <a:cs typeface="Arial" panose="020B0604020202020204" pitchFamily="34" charset="0"/>
              </a:rPr>
              <a:t>develop and strengthen </a:t>
            </a:r>
            <a:r>
              <a:rPr lang="en-US" dirty="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specialized behavioral healthcare and primary healthcare workforce</a:t>
            </a:r>
            <a:r>
              <a:rPr lang="en-US" dirty="0">
                <a:latin typeface="Arial" panose="020B0604020202020204" pitchFamily="34" charset="0"/>
                <a:cs typeface="Arial" panose="020B0604020202020204" pitchFamily="34" charset="0"/>
              </a:rPr>
              <a:t> that provides substance use disorder (SUD) and mental health prevention, treatment, and recovery support services. </a:t>
            </a:r>
          </a:p>
          <a:p>
            <a:pPr>
              <a:lnSpc>
                <a:spcPct val="120000"/>
              </a:lnSpc>
            </a:pPr>
            <a:endParaRPr lang="en-US" altLang="en-US" dirty="0">
              <a:latin typeface="Arial" panose="020B0604020202020204" pitchFamily="34" charset="0"/>
              <a:cs typeface="Arial" panose="020B0604020202020204" pitchFamily="34" charset="0"/>
            </a:endParaRPr>
          </a:p>
          <a:p>
            <a:pPr>
              <a:lnSpc>
                <a:spcPct val="120000"/>
              </a:lnSpc>
            </a:pPr>
            <a:r>
              <a:rPr lang="en-US" altLang="en-US" dirty="0">
                <a:latin typeface="Arial" panose="020B0604020202020204" pitchFamily="34" charset="0"/>
                <a:cs typeface="Arial" panose="020B0604020202020204" pitchFamily="34" charset="0"/>
              </a:rPr>
              <a:t>Help people and organizations incorporate </a:t>
            </a:r>
            <a:r>
              <a:rPr lang="en-US" altLang="en-US" b="1" i="1" dirty="0">
                <a:latin typeface="Arial" panose="020B0604020202020204" pitchFamily="34" charset="0"/>
                <a:cs typeface="Arial" panose="020B0604020202020204" pitchFamily="34" charset="0"/>
              </a:rPr>
              <a:t>effective practices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into substance use and mental health disorder prevention, treatment and recovery services.</a:t>
            </a:r>
            <a:endParaRPr lang="en-US" dirty="0">
              <a:latin typeface="Arial" panose="020B0604020202020204" pitchFamily="34" charset="0"/>
              <a:cs typeface="Arial" panose="020B0604020202020204" pitchFamily="34" charset="0"/>
            </a:endParaRPr>
          </a:p>
          <a:p>
            <a:endParaRPr lang="en-US" dirty="0"/>
          </a:p>
        </p:txBody>
      </p:sp>
      <p:pic>
        <p:nvPicPr>
          <p:cNvPr id="5" name="Picture 4" descr="A picture containing text, silhouette&#10;&#10;Description automatically generated">
            <a:extLst>
              <a:ext uri="{FF2B5EF4-FFF2-40B4-BE49-F238E27FC236}">
                <a16:creationId xmlns:a16="http://schemas.microsoft.com/office/drawing/2014/main" id="{87D9AD8D-CCD3-4D89-A996-5BD7B00B044A}"/>
              </a:ext>
            </a:extLst>
          </p:cNvPr>
          <p:cNvPicPr>
            <a:picLocks noChangeAspect="1"/>
          </p:cNvPicPr>
          <p:nvPr/>
        </p:nvPicPr>
        <p:blipFill>
          <a:blip r:embed="rId3"/>
          <a:stretch>
            <a:fillRect/>
          </a:stretch>
        </p:blipFill>
        <p:spPr>
          <a:xfrm>
            <a:off x="7306786" y="2508422"/>
            <a:ext cx="4545847" cy="3025692"/>
          </a:xfrm>
          <a:prstGeom prst="rect">
            <a:avLst/>
          </a:prstGeom>
        </p:spPr>
      </p:pic>
    </p:spTree>
    <p:extLst>
      <p:ext uri="{BB962C8B-B14F-4D97-AF65-F5344CB8AC3E}">
        <p14:creationId xmlns:p14="http://schemas.microsoft.com/office/powerpoint/2010/main" val="235009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7E69-A8E4-4CC9-B66F-1B6D963D223E}"/>
              </a:ext>
            </a:extLst>
          </p:cNvPr>
          <p:cNvSpPr>
            <a:spLocks noGrp="1"/>
          </p:cNvSpPr>
          <p:nvPr>
            <p:ph type="title"/>
          </p:nvPr>
        </p:nvSpPr>
        <p:spPr/>
        <p:txBody>
          <a:bodyPr>
            <a:normAutofit/>
          </a:bodyPr>
          <a:lstStyle/>
          <a:p>
            <a:pPr algn="l"/>
            <a:r>
              <a:rPr lang="en-US" b="1" dirty="0"/>
              <a:t>	3 Types of Stigma</a:t>
            </a:r>
          </a:p>
        </p:txBody>
      </p:sp>
      <p:sp>
        <p:nvSpPr>
          <p:cNvPr id="3" name="Content Placeholder 2">
            <a:extLst>
              <a:ext uri="{FF2B5EF4-FFF2-40B4-BE49-F238E27FC236}">
                <a16:creationId xmlns:a16="http://schemas.microsoft.com/office/drawing/2014/main" id="{02209898-71AC-4FAE-9B1B-0E2E74569FC6}"/>
              </a:ext>
            </a:extLst>
          </p:cNvPr>
          <p:cNvSpPr>
            <a:spLocks noGrp="1"/>
          </p:cNvSpPr>
          <p:nvPr>
            <p:ph type="body" sz="quarter" idx="12"/>
          </p:nvPr>
        </p:nvSpPr>
        <p:spPr>
          <a:xfrm>
            <a:off x="2725602" y="1598288"/>
            <a:ext cx="9124276" cy="3997325"/>
          </a:xfrm>
        </p:spPr>
        <p:txBody>
          <a:bodyPr>
            <a:noAutofit/>
          </a:bodyPr>
          <a:lstStyle/>
          <a:p>
            <a:pPr marL="0" indent="0">
              <a:buNone/>
            </a:pPr>
            <a:r>
              <a:rPr lang="en-US" sz="2000" b="1" dirty="0">
                <a:solidFill>
                  <a:srgbClr val="00467F"/>
                </a:solidFill>
              </a:rPr>
              <a:t>“Public stigma” </a:t>
            </a:r>
            <a:r>
              <a:rPr lang="en-US" sz="2000" dirty="0"/>
              <a:t>encompasses the attitudes and feelings expressed by many in the general public toward persons living with mental health or SUD challenges or their family members</a:t>
            </a:r>
          </a:p>
          <a:p>
            <a:endParaRPr lang="en-US" sz="2000" dirty="0"/>
          </a:p>
          <a:p>
            <a:pPr marL="0" indent="0">
              <a:buNone/>
            </a:pPr>
            <a:r>
              <a:rPr lang="en-US" sz="2000" b="1" dirty="0">
                <a:solidFill>
                  <a:srgbClr val="00467F"/>
                </a:solidFill>
              </a:rPr>
              <a:t>“Institutional stigma” </a:t>
            </a:r>
            <a:r>
              <a:rPr lang="en-US" sz="2000" dirty="0"/>
              <a:t>occurs when negative attitudes and behaviors about mental illness or SUD, including social, emotional, and behavioral problems, are incorporated into the policies, practices, and cultures of organizations and social systems, such as education, health care, and employment</a:t>
            </a:r>
          </a:p>
          <a:p>
            <a:pPr marL="0" indent="0">
              <a:buNone/>
            </a:pPr>
            <a:endParaRPr lang="en-US" sz="2000" dirty="0"/>
          </a:p>
          <a:p>
            <a:pPr marL="0" indent="0">
              <a:buNone/>
            </a:pPr>
            <a:r>
              <a:rPr lang="en-US" sz="2000" b="1" dirty="0">
                <a:solidFill>
                  <a:srgbClr val="00467F"/>
                </a:solidFill>
              </a:rPr>
              <a:t>“Self/Internalized stigma” </a:t>
            </a:r>
            <a:r>
              <a:rPr lang="en-US" sz="2000" dirty="0"/>
              <a:t>occurs when individuals internalize the disrespectful images that society, a community, or a peer group perpetuate, which may lead many individuals to refrain from seeking treatment for their mental health or SUD conditions”</a:t>
            </a:r>
          </a:p>
          <a:p>
            <a:pPr marL="0" indent="0">
              <a:buNone/>
            </a:pPr>
            <a:endParaRPr lang="en-US" sz="2000" dirty="0"/>
          </a:p>
        </p:txBody>
      </p:sp>
    </p:spTree>
    <p:extLst>
      <p:ext uri="{BB962C8B-B14F-4D97-AF65-F5344CB8AC3E}">
        <p14:creationId xmlns:p14="http://schemas.microsoft.com/office/powerpoint/2010/main" val="271294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	Stigma Complicates Illness</a:t>
            </a:r>
          </a:p>
        </p:txBody>
      </p:sp>
      <p:sp>
        <p:nvSpPr>
          <p:cNvPr id="6" name="object 6"/>
          <p:cNvSpPr txBox="1">
            <a:spLocks noGrp="1"/>
          </p:cNvSpPr>
          <p:nvPr>
            <p:ph sz="quarter" idx="13"/>
          </p:nvPr>
        </p:nvSpPr>
        <p:spPr>
          <a:xfrm>
            <a:off x="601885" y="1747661"/>
            <a:ext cx="9964254" cy="3541969"/>
          </a:xfrm>
        </p:spPr>
        <p:txBody>
          <a:bodyPr>
            <a:normAutofit/>
          </a:bodyPr>
          <a:lstStyle/>
          <a:p>
            <a:r>
              <a:rPr lang="en-US" sz="2400" dirty="0"/>
              <a:t>Internalized Stigma Outcomes:</a:t>
            </a:r>
          </a:p>
          <a:p>
            <a:pPr marL="342900" lvl="1" indent="-342900">
              <a:buClr>
                <a:srgbClr val="CC4927"/>
              </a:buClr>
              <a:buFont typeface="Arial" panose="020B0604020202020204" pitchFamily="34" charset="0"/>
              <a:buChar char="•"/>
            </a:pPr>
            <a:r>
              <a:rPr lang="en-US" sz="2400" dirty="0"/>
              <a:t>Depression</a:t>
            </a:r>
          </a:p>
          <a:p>
            <a:pPr marL="342900" lvl="1" indent="-342900">
              <a:buClr>
                <a:srgbClr val="CC4927"/>
              </a:buClr>
              <a:buFont typeface="Arial" panose="020B0604020202020204" pitchFamily="34" charset="0"/>
              <a:buChar char="•"/>
            </a:pPr>
            <a:r>
              <a:rPr lang="en-US" sz="2400" dirty="0"/>
              <a:t>Decreased Hope</a:t>
            </a:r>
          </a:p>
          <a:p>
            <a:pPr marL="342900" lvl="1" indent="-342900">
              <a:buClr>
                <a:srgbClr val="CC4927"/>
              </a:buClr>
              <a:buFont typeface="Arial" panose="020B0604020202020204" pitchFamily="34" charset="0"/>
              <a:buChar char="•"/>
            </a:pPr>
            <a:r>
              <a:rPr lang="en-US" sz="2400" dirty="0"/>
              <a:t>Worsening Symptoms</a:t>
            </a:r>
          </a:p>
        </p:txBody>
      </p:sp>
      <p:sp>
        <p:nvSpPr>
          <p:cNvPr id="11" name="TextBox 10">
            <a:extLst>
              <a:ext uri="{FF2B5EF4-FFF2-40B4-BE49-F238E27FC236}">
                <a16:creationId xmlns:a16="http://schemas.microsoft.com/office/drawing/2014/main" id="{A22F4825-D225-4CBC-852A-F58698FD8B5F}"/>
              </a:ext>
            </a:extLst>
          </p:cNvPr>
          <p:cNvSpPr txBox="1"/>
          <p:nvPr/>
        </p:nvSpPr>
        <p:spPr>
          <a:xfrm>
            <a:off x="978449" y="3724898"/>
            <a:ext cx="4662972" cy="1210588"/>
          </a:xfrm>
          <a:prstGeom prst="rect">
            <a:avLst/>
          </a:prstGeom>
          <a:noFill/>
        </p:spPr>
        <p:txBody>
          <a:bodyPr wrap="square" rtlCol="0">
            <a:spAutoFit/>
          </a:bodyPr>
          <a:lstStyle/>
          <a:p>
            <a:pPr marL="342900" lvl="7" indent="-342900" defTabSz="365760">
              <a:spcAft>
                <a:spcPts val="800"/>
              </a:spcAft>
              <a:buClr>
                <a:srgbClr val="CC4927"/>
              </a:buClr>
              <a:buFont typeface="Arial" panose="020B0604020202020204" pitchFamily="34" charset="0"/>
              <a:buChar char="•"/>
              <a:tabLst>
                <a:tab pos="182880" algn="l"/>
                <a:tab pos="365760" algn="l"/>
              </a:tabLst>
            </a:pPr>
            <a:r>
              <a:rPr lang="en-US" sz="2400" dirty="0">
                <a:solidFill>
                  <a:srgbClr val="00467F"/>
                </a:solidFill>
              </a:rPr>
              <a:t>Less Likely to Seek Help</a:t>
            </a:r>
          </a:p>
          <a:p>
            <a:pPr marL="342900" lvl="4" indent="-342900" defTabSz="365760">
              <a:buClr>
                <a:srgbClr val="CC4927"/>
              </a:buClr>
              <a:buFont typeface="Arial" panose="020B0604020202020204" pitchFamily="34" charset="0"/>
              <a:buChar char="•"/>
              <a:tabLst>
                <a:tab pos="182880" algn="l"/>
                <a:tab pos="365760" algn="l"/>
              </a:tabLst>
            </a:pPr>
            <a:r>
              <a:rPr lang="en-US" sz="2400" dirty="0">
                <a:solidFill>
                  <a:srgbClr val="00467F"/>
                </a:solidFill>
              </a:rPr>
              <a:t>Less Likely to Self - Advocate</a:t>
            </a:r>
          </a:p>
          <a:p>
            <a:endParaRPr lang="en-US" dirty="0">
              <a:solidFill>
                <a:schemeClr val="tx1">
                  <a:lumMod val="75000"/>
                  <a:lumOff val="25000"/>
                </a:schemeClr>
              </a:solidFill>
            </a:endParaRPr>
          </a:p>
        </p:txBody>
      </p:sp>
      <p:sp>
        <p:nvSpPr>
          <p:cNvPr id="5" name="object 5" descr="How Stigma Impacts Recovery info graphic"/>
          <p:cNvSpPr/>
          <p:nvPr/>
        </p:nvSpPr>
        <p:spPr>
          <a:xfrm>
            <a:off x="6435524" y="1750058"/>
            <a:ext cx="5267025" cy="2983988"/>
          </a:xfrm>
          <a:prstGeom prst="rect">
            <a:avLst/>
          </a:prstGeom>
          <a:blipFill>
            <a:blip r:embed="rId2" cstate="print"/>
            <a:stretch>
              <a:fillRect/>
            </a:stretch>
          </a:blipFill>
        </p:spPr>
        <p:txBody>
          <a:bodyPr wrap="square" lIns="0" tIns="0" rIns="0" bIns="0" rtlCol="0"/>
          <a:lstStyle/>
          <a:p>
            <a:endParaRPr sz="1588"/>
          </a:p>
        </p:txBody>
      </p:sp>
      <p:sp>
        <p:nvSpPr>
          <p:cNvPr id="8" name="TextBox 7">
            <a:extLst>
              <a:ext uri="{FF2B5EF4-FFF2-40B4-BE49-F238E27FC236}">
                <a16:creationId xmlns:a16="http://schemas.microsoft.com/office/drawing/2014/main" id="{5DF3B779-C12E-4D42-B4EE-36D1CA224360}"/>
              </a:ext>
            </a:extLst>
          </p:cNvPr>
          <p:cNvSpPr txBox="1"/>
          <p:nvPr/>
        </p:nvSpPr>
        <p:spPr>
          <a:xfrm>
            <a:off x="904764" y="6136781"/>
            <a:ext cx="4706857" cy="769441"/>
          </a:xfrm>
          <a:prstGeom prst="rect">
            <a:avLst/>
          </a:prstGeom>
          <a:noFill/>
        </p:spPr>
        <p:txBody>
          <a:bodyPr wrap="square" rtlCol="0">
            <a:spAutoFit/>
          </a:bodyPr>
          <a:lstStyle/>
          <a:p>
            <a:r>
              <a:rPr lang="en-US" sz="1100" spc="-75" dirty="0">
                <a:solidFill>
                  <a:srgbClr val="CC4927"/>
                </a:solidFill>
              </a:rPr>
              <a:t>Source</a:t>
            </a:r>
            <a:r>
              <a:rPr lang="en-US" sz="1100" spc="-75" dirty="0">
                <a:solidFill>
                  <a:srgbClr val="CC4927"/>
                </a:solidFill>
                <a:cs typeface="Arial"/>
              </a:rPr>
              <a:t>:</a:t>
            </a:r>
            <a:r>
              <a:rPr lang="en-US" sz="1100" spc="-106" dirty="0">
                <a:solidFill>
                  <a:srgbClr val="CC4927"/>
                </a:solidFill>
                <a:cs typeface="Arial"/>
              </a:rPr>
              <a:t> </a:t>
            </a:r>
            <a:r>
              <a:rPr lang="en-US" sz="1100" spc="-44" dirty="0">
                <a:solidFill>
                  <a:srgbClr val="CC4927"/>
                </a:solidFill>
                <a:cs typeface="Arial"/>
              </a:rPr>
              <a:t>Corrigan,</a:t>
            </a:r>
            <a:r>
              <a:rPr lang="en-US" sz="1100" spc="-106" dirty="0">
                <a:solidFill>
                  <a:srgbClr val="CC4927"/>
                </a:solidFill>
                <a:cs typeface="Arial"/>
              </a:rPr>
              <a:t> </a:t>
            </a:r>
            <a:r>
              <a:rPr lang="en-US" sz="1100" spc="-75" dirty="0">
                <a:solidFill>
                  <a:srgbClr val="CC4927"/>
                </a:solidFill>
                <a:cs typeface="Arial"/>
              </a:rPr>
              <a:t>P.,</a:t>
            </a:r>
            <a:r>
              <a:rPr lang="en-US" sz="1100" spc="-101" dirty="0">
                <a:solidFill>
                  <a:srgbClr val="CC4927"/>
                </a:solidFill>
                <a:cs typeface="Arial"/>
              </a:rPr>
              <a:t> </a:t>
            </a:r>
            <a:r>
              <a:rPr lang="en-US" sz="1100" spc="-57" dirty="0">
                <a:solidFill>
                  <a:srgbClr val="CC4927"/>
                </a:solidFill>
                <a:cs typeface="Arial"/>
              </a:rPr>
              <a:t>Watson,</a:t>
            </a:r>
            <a:r>
              <a:rPr lang="en-US" sz="1100" spc="-106" dirty="0">
                <a:solidFill>
                  <a:srgbClr val="CC4927"/>
                </a:solidFill>
                <a:cs typeface="Arial"/>
              </a:rPr>
              <a:t> A.</a:t>
            </a:r>
            <a:r>
              <a:rPr lang="en-US" sz="1100" spc="-101" dirty="0">
                <a:solidFill>
                  <a:srgbClr val="CC4927"/>
                </a:solidFill>
                <a:cs typeface="Arial"/>
              </a:rPr>
              <a:t> </a:t>
            </a:r>
            <a:r>
              <a:rPr lang="en-US" sz="1100" spc="-66" dirty="0">
                <a:solidFill>
                  <a:srgbClr val="CC4927"/>
                </a:solidFill>
                <a:cs typeface="Arial"/>
              </a:rPr>
              <a:t>(2002)</a:t>
            </a:r>
            <a:r>
              <a:rPr lang="en-US" sz="1100" spc="-106" dirty="0">
                <a:solidFill>
                  <a:srgbClr val="CC4927"/>
                </a:solidFill>
                <a:cs typeface="Arial"/>
              </a:rPr>
              <a:t> </a:t>
            </a:r>
            <a:r>
              <a:rPr lang="en-US" sz="1100" spc="-35" dirty="0">
                <a:solidFill>
                  <a:srgbClr val="CC4927"/>
                </a:solidFill>
                <a:cs typeface="Arial"/>
              </a:rPr>
              <a:t>Understand</a:t>
            </a:r>
            <a:r>
              <a:rPr lang="en-US" sz="1100" spc="-110" dirty="0">
                <a:solidFill>
                  <a:srgbClr val="CC4927"/>
                </a:solidFill>
                <a:cs typeface="Arial"/>
              </a:rPr>
              <a:t> </a:t>
            </a:r>
            <a:r>
              <a:rPr lang="en-US" sz="1100" spc="-9" dirty="0">
                <a:solidFill>
                  <a:srgbClr val="CC4927"/>
                </a:solidFill>
                <a:cs typeface="Arial"/>
              </a:rPr>
              <a:t>the</a:t>
            </a:r>
            <a:r>
              <a:rPr lang="en-US" sz="1100" spc="-97" dirty="0">
                <a:solidFill>
                  <a:srgbClr val="CC4927"/>
                </a:solidFill>
                <a:cs typeface="Arial"/>
              </a:rPr>
              <a:t> </a:t>
            </a:r>
            <a:r>
              <a:rPr lang="en-US" sz="1100" spc="-9" dirty="0">
                <a:solidFill>
                  <a:srgbClr val="CC4927"/>
                </a:solidFill>
                <a:cs typeface="Arial"/>
              </a:rPr>
              <a:t>impact</a:t>
            </a:r>
            <a:r>
              <a:rPr lang="en-US" sz="1100" spc="-106" dirty="0">
                <a:solidFill>
                  <a:srgbClr val="CC4927"/>
                </a:solidFill>
                <a:cs typeface="Arial"/>
              </a:rPr>
              <a:t> </a:t>
            </a:r>
            <a:r>
              <a:rPr lang="en-US" sz="1100" dirty="0">
                <a:solidFill>
                  <a:srgbClr val="CC4927"/>
                </a:solidFill>
                <a:cs typeface="Arial"/>
              </a:rPr>
              <a:t>of</a:t>
            </a:r>
            <a:r>
              <a:rPr lang="en-US" sz="1100" spc="-97" dirty="0">
                <a:solidFill>
                  <a:srgbClr val="CC4927"/>
                </a:solidFill>
                <a:cs typeface="Arial"/>
              </a:rPr>
              <a:t> </a:t>
            </a:r>
          </a:p>
          <a:p>
            <a:r>
              <a:rPr lang="en-US" sz="1100" spc="-26" dirty="0">
                <a:solidFill>
                  <a:srgbClr val="CC4927"/>
                </a:solidFill>
                <a:cs typeface="Arial"/>
              </a:rPr>
              <a:t>stigma</a:t>
            </a:r>
            <a:r>
              <a:rPr lang="en-US" sz="1100" spc="-110" dirty="0">
                <a:solidFill>
                  <a:srgbClr val="CC4927"/>
                </a:solidFill>
                <a:cs typeface="Arial"/>
              </a:rPr>
              <a:t> </a:t>
            </a:r>
            <a:r>
              <a:rPr lang="en-US" sz="1100" spc="-18" dirty="0">
                <a:solidFill>
                  <a:srgbClr val="CC4927"/>
                </a:solidFill>
                <a:cs typeface="Arial"/>
              </a:rPr>
              <a:t>on</a:t>
            </a:r>
            <a:r>
              <a:rPr lang="en-US" sz="1100" spc="-110" dirty="0">
                <a:solidFill>
                  <a:srgbClr val="CC4927"/>
                </a:solidFill>
                <a:cs typeface="Arial"/>
              </a:rPr>
              <a:t> </a:t>
            </a:r>
            <a:r>
              <a:rPr lang="en-US" sz="1100" spc="-26" dirty="0">
                <a:solidFill>
                  <a:srgbClr val="CC4927"/>
                </a:solidFill>
                <a:cs typeface="Arial"/>
              </a:rPr>
              <a:t>people</a:t>
            </a:r>
            <a:r>
              <a:rPr lang="en-US" sz="1100" spc="-97" dirty="0">
                <a:solidFill>
                  <a:srgbClr val="CC4927"/>
                </a:solidFill>
                <a:cs typeface="Arial"/>
              </a:rPr>
              <a:t> </a:t>
            </a:r>
            <a:r>
              <a:rPr lang="en-US" sz="1100" spc="18" dirty="0">
                <a:solidFill>
                  <a:srgbClr val="CC4927"/>
                </a:solidFill>
                <a:cs typeface="Arial"/>
              </a:rPr>
              <a:t>with</a:t>
            </a:r>
            <a:r>
              <a:rPr lang="en-US" sz="1100" spc="-106" dirty="0">
                <a:solidFill>
                  <a:srgbClr val="CC4927"/>
                </a:solidFill>
                <a:cs typeface="Arial"/>
              </a:rPr>
              <a:t> </a:t>
            </a:r>
            <a:r>
              <a:rPr lang="en-US" sz="1100" spc="-13" dirty="0">
                <a:solidFill>
                  <a:srgbClr val="CC4927"/>
                </a:solidFill>
                <a:cs typeface="Arial"/>
              </a:rPr>
              <a:t>mental </a:t>
            </a:r>
            <a:r>
              <a:rPr lang="en-US" sz="1100" spc="-31" dirty="0">
                <a:solidFill>
                  <a:srgbClr val="CC4927"/>
                </a:solidFill>
                <a:cs typeface="Arial"/>
              </a:rPr>
              <a:t>illness.</a:t>
            </a:r>
            <a:r>
              <a:rPr lang="en-US" sz="1100" spc="-128" dirty="0">
                <a:solidFill>
                  <a:srgbClr val="CC4927"/>
                </a:solidFill>
                <a:cs typeface="Arial"/>
              </a:rPr>
              <a:t> </a:t>
            </a:r>
            <a:r>
              <a:rPr lang="en-US" sz="1100" spc="-35" dirty="0">
                <a:solidFill>
                  <a:srgbClr val="CC4927"/>
                </a:solidFill>
                <a:cs typeface="Arial"/>
              </a:rPr>
              <a:t>World</a:t>
            </a:r>
            <a:r>
              <a:rPr lang="en-US" sz="1100" spc="-124" dirty="0">
                <a:solidFill>
                  <a:srgbClr val="CC4927"/>
                </a:solidFill>
                <a:cs typeface="Arial"/>
              </a:rPr>
              <a:t> </a:t>
            </a:r>
            <a:r>
              <a:rPr lang="en-US" sz="1100" spc="-40" dirty="0">
                <a:solidFill>
                  <a:srgbClr val="CC4927"/>
                </a:solidFill>
                <a:cs typeface="Arial"/>
              </a:rPr>
              <a:t>Psychiatry,</a:t>
            </a:r>
            <a:r>
              <a:rPr lang="en-US" sz="1100" spc="-128" dirty="0">
                <a:solidFill>
                  <a:srgbClr val="CC4927"/>
                </a:solidFill>
                <a:cs typeface="Arial"/>
              </a:rPr>
              <a:t> </a:t>
            </a:r>
            <a:r>
              <a:rPr lang="en-US" sz="1100" spc="-62" dirty="0">
                <a:solidFill>
                  <a:srgbClr val="CC4927"/>
                </a:solidFill>
                <a:cs typeface="Arial"/>
              </a:rPr>
              <a:t>1(1):16-20</a:t>
            </a:r>
            <a:endParaRPr lang="en-US" sz="1100" dirty="0">
              <a:solidFill>
                <a:srgbClr val="CC4927"/>
              </a:solidFill>
              <a:cs typeface="Arial"/>
            </a:endParaRPr>
          </a:p>
          <a:p>
            <a:endParaRPr lang="en-US" sz="1100" dirty="0">
              <a:solidFill>
                <a:srgbClr val="CC4927"/>
              </a:solidFill>
              <a:cs typeface="Arial"/>
            </a:endParaRPr>
          </a:p>
          <a:p>
            <a:endParaRPr lang="en-US" sz="1100" dirty="0">
              <a:solidFill>
                <a:srgbClr val="CC4927"/>
              </a:solidFill>
            </a:endParaRPr>
          </a:p>
        </p:txBody>
      </p:sp>
    </p:spTree>
    <p:extLst>
      <p:ext uri="{BB962C8B-B14F-4D97-AF65-F5344CB8AC3E}">
        <p14:creationId xmlns:p14="http://schemas.microsoft.com/office/powerpoint/2010/main" val="332498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96DD-1C21-1848-9DF8-638CF6F52450}"/>
              </a:ext>
            </a:extLst>
          </p:cNvPr>
          <p:cNvSpPr>
            <a:spLocks noGrp="1"/>
          </p:cNvSpPr>
          <p:nvPr>
            <p:ph type="title"/>
          </p:nvPr>
        </p:nvSpPr>
        <p:spPr/>
        <p:txBody>
          <a:bodyPr>
            <a:normAutofit/>
          </a:bodyPr>
          <a:lstStyle/>
          <a:p>
            <a:r>
              <a:rPr lang="en-US" dirty="0"/>
              <a:t>	Stigma Impacts Accessing Treatment</a:t>
            </a:r>
          </a:p>
        </p:txBody>
      </p:sp>
      <p:sp>
        <p:nvSpPr>
          <p:cNvPr id="3" name="Content Placeholder 2">
            <a:extLst>
              <a:ext uri="{FF2B5EF4-FFF2-40B4-BE49-F238E27FC236}">
                <a16:creationId xmlns:a16="http://schemas.microsoft.com/office/drawing/2014/main" id="{00A29952-0C65-2047-BE2D-DF28A126CC15}"/>
              </a:ext>
            </a:extLst>
          </p:cNvPr>
          <p:cNvSpPr>
            <a:spLocks noGrp="1"/>
          </p:cNvSpPr>
          <p:nvPr>
            <p:ph sz="quarter" idx="13"/>
          </p:nvPr>
        </p:nvSpPr>
        <p:spPr>
          <a:xfrm>
            <a:off x="1018572" y="1325302"/>
            <a:ext cx="9988914" cy="4389120"/>
          </a:xfrm>
        </p:spPr>
        <p:txBody>
          <a:bodyPr>
            <a:normAutofit/>
          </a:bodyPr>
          <a:lstStyle/>
          <a:p>
            <a:pPr marL="342900" indent="-342900">
              <a:buClr>
                <a:srgbClr val="CC4927"/>
              </a:buClr>
              <a:buFont typeface="Arial" panose="020B0604020202020204" pitchFamily="34" charset="0"/>
              <a:buChar char="•"/>
            </a:pPr>
            <a:r>
              <a:rPr lang="en-US" sz="2400" dirty="0"/>
              <a:t>Over 21 million individuals aged 12 and older having a diagnosable SUD, fewer than 3.8 million receive treatment each year</a:t>
            </a:r>
          </a:p>
          <a:p>
            <a:pPr marL="342900" indent="-342900">
              <a:buClr>
                <a:srgbClr val="CC4927"/>
              </a:buClr>
              <a:buFont typeface="Arial" panose="020B0604020202020204" pitchFamily="34" charset="0"/>
              <a:buChar char="•"/>
            </a:pPr>
            <a:r>
              <a:rPr lang="en-US" sz="2400" dirty="0"/>
              <a:t>An estimated 28% of those who do not seek treatment (but recognize the need), report reasons related to stigma for not accessing or engaging in care</a:t>
            </a:r>
          </a:p>
          <a:p>
            <a:pPr marL="342900" indent="-342900">
              <a:buClr>
                <a:srgbClr val="CC4927"/>
              </a:buClr>
              <a:buFont typeface="Arial" panose="020B0604020202020204" pitchFamily="34" charset="0"/>
              <a:buChar char="•"/>
            </a:pPr>
            <a:r>
              <a:rPr lang="en-US" sz="2400" dirty="0"/>
              <a:t>Stigma presents as a significant barrier to engaging with SUD treatment, the recommendation of SUD treatment and the quality of care delivered</a:t>
            </a:r>
          </a:p>
        </p:txBody>
      </p:sp>
      <p:sp>
        <p:nvSpPr>
          <p:cNvPr id="4" name="TextBox 3">
            <a:extLst>
              <a:ext uri="{FF2B5EF4-FFF2-40B4-BE49-F238E27FC236}">
                <a16:creationId xmlns:a16="http://schemas.microsoft.com/office/drawing/2014/main" id="{520BEAA3-14DE-A940-8EB1-C6512F9888A9}"/>
              </a:ext>
            </a:extLst>
          </p:cNvPr>
          <p:cNvSpPr txBox="1"/>
          <p:nvPr/>
        </p:nvSpPr>
        <p:spPr>
          <a:xfrm>
            <a:off x="838200" y="6143679"/>
            <a:ext cx="2258952" cy="261610"/>
          </a:xfrm>
          <a:prstGeom prst="rect">
            <a:avLst/>
          </a:prstGeom>
          <a:noFill/>
        </p:spPr>
        <p:txBody>
          <a:bodyPr wrap="none" rtlCol="0">
            <a:spAutoFit/>
          </a:bodyPr>
          <a:lstStyle/>
          <a:p>
            <a:r>
              <a:rPr lang="en-US" sz="1100" dirty="0">
                <a:solidFill>
                  <a:srgbClr val="CC4927"/>
                </a:solidFill>
              </a:rPr>
              <a:t>Ashford, Brown and Curtis, 2018 </a:t>
            </a:r>
          </a:p>
        </p:txBody>
      </p:sp>
    </p:spTree>
    <p:extLst>
      <p:ext uri="{BB962C8B-B14F-4D97-AF65-F5344CB8AC3E}">
        <p14:creationId xmlns:p14="http://schemas.microsoft.com/office/powerpoint/2010/main" val="119816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0DA2-8AD7-EB4D-91A7-48076BF7D010}"/>
              </a:ext>
            </a:extLst>
          </p:cNvPr>
          <p:cNvSpPr>
            <a:spLocks noGrp="1"/>
          </p:cNvSpPr>
          <p:nvPr>
            <p:ph type="title"/>
          </p:nvPr>
        </p:nvSpPr>
        <p:spPr/>
        <p:txBody>
          <a:bodyPr>
            <a:normAutofit/>
          </a:bodyPr>
          <a:lstStyle/>
          <a:p>
            <a:pPr algn="l"/>
            <a:r>
              <a:rPr lang="en-US" b="1" dirty="0"/>
              <a:t>	Stigma in Healthcare</a:t>
            </a:r>
          </a:p>
        </p:txBody>
      </p:sp>
      <p:sp>
        <p:nvSpPr>
          <p:cNvPr id="3" name="Content Placeholder 2">
            <a:extLst>
              <a:ext uri="{FF2B5EF4-FFF2-40B4-BE49-F238E27FC236}">
                <a16:creationId xmlns:a16="http://schemas.microsoft.com/office/drawing/2014/main" id="{DA995511-5CDA-5245-B48F-1F7B13C7F0AF}"/>
              </a:ext>
            </a:extLst>
          </p:cNvPr>
          <p:cNvSpPr>
            <a:spLocks noGrp="1"/>
          </p:cNvSpPr>
          <p:nvPr>
            <p:ph sz="quarter" idx="13"/>
          </p:nvPr>
        </p:nvSpPr>
        <p:spPr>
          <a:xfrm>
            <a:off x="1039956" y="1670164"/>
            <a:ext cx="10511578" cy="4389120"/>
          </a:xfrm>
        </p:spPr>
        <p:txBody>
          <a:bodyPr>
            <a:normAutofit/>
          </a:bodyPr>
          <a:lstStyle/>
          <a:p>
            <a:pPr marL="342900" indent="-342900">
              <a:buClr>
                <a:srgbClr val="CC4927"/>
              </a:buClr>
              <a:buFont typeface="Arial" panose="020B0604020202020204" pitchFamily="34" charset="0"/>
              <a:buChar char="•"/>
            </a:pPr>
            <a:r>
              <a:rPr lang="en-US" sz="2200" dirty="0"/>
              <a:t>Health professionals (HP) generally had a negative attitude towards patients with substance use disorders</a:t>
            </a:r>
          </a:p>
          <a:p>
            <a:pPr marL="342900" indent="-342900">
              <a:buClr>
                <a:srgbClr val="CC4927"/>
              </a:buClr>
              <a:buFont typeface="Arial" panose="020B0604020202020204" pitchFamily="34" charset="0"/>
              <a:buChar char="•"/>
            </a:pPr>
            <a:r>
              <a:rPr lang="en-US" sz="2200" dirty="0"/>
              <a:t>HP perceived violence, manipulation, and poor motivation as impeding factors in the delivery of care</a:t>
            </a:r>
          </a:p>
          <a:p>
            <a:pPr marL="342900" indent="-342900">
              <a:buClr>
                <a:srgbClr val="CC4927"/>
              </a:buClr>
              <a:buFont typeface="Arial" panose="020B0604020202020204" pitchFamily="34" charset="0"/>
              <a:buChar char="•"/>
            </a:pPr>
            <a:r>
              <a:rPr lang="en-US" sz="2200" dirty="0"/>
              <a:t>HP received inadequate education, training and support structures specific to caring for patients with SUD</a:t>
            </a:r>
          </a:p>
          <a:p>
            <a:pPr marL="342900" indent="-342900">
              <a:buClr>
                <a:srgbClr val="CC4927"/>
              </a:buClr>
              <a:buFont typeface="Arial" panose="020B0604020202020204" pitchFamily="34" charset="0"/>
              <a:buChar char="•"/>
            </a:pPr>
            <a:r>
              <a:rPr lang="en-US" sz="2200" dirty="0"/>
              <a:t>Negative attitudes diminished patients’ feelings of empowerment and subsequent treatment outcomes</a:t>
            </a:r>
          </a:p>
          <a:p>
            <a:pPr marL="342900" indent="-342900">
              <a:buClr>
                <a:srgbClr val="CC4927"/>
              </a:buClr>
              <a:buFont typeface="Arial" panose="020B0604020202020204" pitchFamily="34" charset="0"/>
              <a:buChar char="•"/>
            </a:pPr>
            <a:r>
              <a:rPr lang="en-US" sz="2200" dirty="0"/>
              <a:t>Less involved and more task-oriented in the delivery of healthcare, resulting in less personal engagement and diminished empathy</a:t>
            </a:r>
          </a:p>
        </p:txBody>
      </p:sp>
      <p:sp>
        <p:nvSpPr>
          <p:cNvPr id="4" name="TextBox 3">
            <a:extLst>
              <a:ext uri="{FF2B5EF4-FFF2-40B4-BE49-F238E27FC236}">
                <a16:creationId xmlns:a16="http://schemas.microsoft.com/office/drawing/2014/main" id="{03A5403E-F727-384E-A888-A99A10CC8324}"/>
              </a:ext>
            </a:extLst>
          </p:cNvPr>
          <p:cNvSpPr txBox="1"/>
          <p:nvPr/>
        </p:nvSpPr>
        <p:spPr>
          <a:xfrm>
            <a:off x="1039956" y="6290777"/>
            <a:ext cx="1454244" cy="261610"/>
          </a:xfrm>
          <a:prstGeom prst="rect">
            <a:avLst/>
          </a:prstGeom>
          <a:noFill/>
        </p:spPr>
        <p:txBody>
          <a:bodyPr wrap="none" rtlCol="0">
            <a:spAutoFit/>
          </a:bodyPr>
          <a:lstStyle/>
          <a:p>
            <a:r>
              <a:rPr lang="en-US" sz="1100" dirty="0" err="1">
                <a:solidFill>
                  <a:srgbClr val="CC4927"/>
                </a:solidFill>
              </a:rPr>
              <a:t>Leonieke</a:t>
            </a:r>
            <a:r>
              <a:rPr lang="en-US" sz="1100" dirty="0">
                <a:solidFill>
                  <a:srgbClr val="CC4927"/>
                </a:solidFill>
              </a:rPr>
              <a:t> et al, 2013</a:t>
            </a:r>
          </a:p>
        </p:txBody>
      </p:sp>
    </p:spTree>
    <p:extLst>
      <p:ext uri="{BB962C8B-B14F-4D97-AF65-F5344CB8AC3E}">
        <p14:creationId xmlns:p14="http://schemas.microsoft.com/office/powerpoint/2010/main" val="244941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F3D2-A1F6-4549-8E66-FD7ED8FC1F1F}"/>
              </a:ext>
            </a:extLst>
          </p:cNvPr>
          <p:cNvSpPr>
            <a:spLocks noGrp="1"/>
          </p:cNvSpPr>
          <p:nvPr>
            <p:ph type="title"/>
          </p:nvPr>
        </p:nvSpPr>
        <p:spPr/>
        <p:txBody>
          <a:bodyPr>
            <a:noAutofit/>
          </a:bodyPr>
          <a:lstStyle/>
          <a:p>
            <a:r>
              <a:rPr lang="en-US" sz="3600" b="1" dirty="0"/>
              <a:t>Stigma Specific to Pregnant Women with SUD</a:t>
            </a:r>
          </a:p>
        </p:txBody>
      </p:sp>
      <p:sp>
        <p:nvSpPr>
          <p:cNvPr id="3" name="Content Placeholder 2">
            <a:extLst>
              <a:ext uri="{FF2B5EF4-FFF2-40B4-BE49-F238E27FC236}">
                <a16:creationId xmlns:a16="http://schemas.microsoft.com/office/drawing/2014/main" id="{C5D8D908-148C-B542-A1A2-71F9D187704E}"/>
              </a:ext>
            </a:extLst>
          </p:cNvPr>
          <p:cNvSpPr>
            <a:spLocks noGrp="1"/>
          </p:cNvSpPr>
          <p:nvPr>
            <p:ph idx="1"/>
          </p:nvPr>
        </p:nvSpPr>
        <p:spPr>
          <a:xfrm>
            <a:off x="3539673" y="882321"/>
            <a:ext cx="7862335" cy="4873625"/>
          </a:xfrm>
        </p:spPr>
        <p:txBody>
          <a:bodyPr>
            <a:normAutofit fontScale="85000" lnSpcReduction="10000"/>
          </a:bodyPr>
          <a:lstStyle/>
          <a:p>
            <a:r>
              <a:rPr lang="en-US" sz="2400" dirty="0"/>
              <a:t>Large body of evidence on the many adverse health effects of prenatal exposure to tobacco and alcohol</a:t>
            </a:r>
          </a:p>
          <a:p>
            <a:pPr marL="457200" lvl="1" indent="-457200">
              <a:buFont typeface="Arial" panose="020B0604020202020204" pitchFamily="34" charset="0"/>
              <a:buChar char="•"/>
            </a:pPr>
            <a:r>
              <a:rPr lang="en-US" sz="2000" dirty="0"/>
              <a:t>Cigarette smoking is the leading preventable cause of pregnancy-related morbidity and mortality</a:t>
            </a:r>
          </a:p>
          <a:p>
            <a:pPr marL="457200" lvl="1" indent="-457200">
              <a:buFont typeface="Arial" panose="020B0604020202020204" pitchFamily="34" charset="0"/>
              <a:buChar char="•"/>
            </a:pPr>
            <a:r>
              <a:rPr lang="en-US" sz="2000" dirty="0"/>
              <a:t>Alcohol is the leading preventable cause of developmental and intellectual disabilities</a:t>
            </a:r>
          </a:p>
          <a:p>
            <a:endParaRPr lang="en-US" sz="2400" i="1"/>
          </a:p>
          <a:p>
            <a:r>
              <a:rPr lang="en-US" sz="2400" i="1"/>
              <a:t>“</a:t>
            </a:r>
            <a:r>
              <a:rPr lang="en-US" sz="2400" i="1" dirty="0"/>
              <a:t>Linking substance use with maternal unfitness is not supported by the balance of the scientific evidence regarding the actual harms associated with substance use during pregnancy.”</a:t>
            </a:r>
          </a:p>
          <a:p>
            <a:endParaRPr lang="en-US" sz="2400" dirty="0"/>
          </a:p>
          <a:p>
            <a:r>
              <a:rPr lang="en-US" sz="2400" dirty="0"/>
              <a:t>Despite the stronger evidence of harm from pregnant women’s use of legal substances, punitive policies focus on pregnant women’s use of illegal substances</a:t>
            </a:r>
          </a:p>
          <a:p>
            <a:endParaRPr lang="en-US" sz="2400" dirty="0"/>
          </a:p>
        </p:txBody>
      </p:sp>
      <p:sp>
        <p:nvSpPr>
          <p:cNvPr id="4" name="TextBox 3">
            <a:extLst>
              <a:ext uri="{FF2B5EF4-FFF2-40B4-BE49-F238E27FC236}">
                <a16:creationId xmlns:a16="http://schemas.microsoft.com/office/drawing/2014/main" id="{AAB84F62-6A10-AA4B-8888-3D9E27CA7169}"/>
              </a:ext>
            </a:extLst>
          </p:cNvPr>
          <p:cNvSpPr txBox="1"/>
          <p:nvPr/>
        </p:nvSpPr>
        <p:spPr>
          <a:xfrm>
            <a:off x="3539673" y="6189324"/>
            <a:ext cx="1359668" cy="261610"/>
          </a:xfrm>
          <a:prstGeom prst="rect">
            <a:avLst/>
          </a:prstGeom>
          <a:noFill/>
        </p:spPr>
        <p:txBody>
          <a:bodyPr wrap="none" rtlCol="0">
            <a:spAutoFit/>
          </a:bodyPr>
          <a:lstStyle/>
          <a:p>
            <a:r>
              <a:rPr lang="en-US" sz="1100" dirty="0" err="1">
                <a:solidFill>
                  <a:srgbClr val="CC4927"/>
                </a:solidFill>
              </a:rPr>
              <a:t>Terplan</a:t>
            </a:r>
            <a:r>
              <a:rPr lang="en-US" sz="1100" dirty="0">
                <a:solidFill>
                  <a:srgbClr val="CC4927"/>
                </a:solidFill>
              </a:rPr>
              <a:t> et al, 2016</a:t>
            </a:r>
          </a:p>
        </p:txBody>
      </p:sp>
    </p:spTree>
    <p:extLst>
      <p:ext uri="{BB962C8B-B14F-4D97-AF65-F5344CB8AC3E}">
        <p14:creationId xmlns:p14="http://schemas.microsoft.com/office/powerpoint/2010/main" val="212639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1D16-38A7-C446-B145-02CB0F22066F}"/>
              </a:ext>
            </a:extLst>
          </p:cNvPr>
          <p:cNvSpPr>
            <a:spLocks noGrp="1"/>
          </p:cNvSpPr>
          <p:nvPr>
            <p:ph type="title"/>
          </p:nvPr>
        </p:nvSpPr>
        <p:spPr/>
        <p:txBody>
          <a:bodyPr>
            <a:normAutofit fontScale="90000"/>
          </a:bodyPr>
          <a:lstStyle/>
          <a:p>
            <a:r>
              <a:rPr lang="en-US" dirty="0"/>
              <a:t>	Impact of Stigma on Prenatal Care &amp; Treatment</a:t>
            </a:r>
          </a:p>
        </p:txBody>
      </p:sp>
      <p:sp>
        <p:nvSpPr>
          <p:cNvPr id="3" name="Content Placeholder 2">
            <a:extLst>
              <a:ext uri="{FF2B5EF4-FFF2-40B4-BE49-F238E27FC236}">
                <a16:creationId xmlns:a16="http://schemas.microsoft.com/office/drawing/2014/main" id="{EBE5B0FA-7D66-234B-B79D-DB6A290887FA}"/>
              </a:ext>
            </a:extLst>
          </p:cNvPr>
          <p:cNvSpPr>
            <a:spLocks noGrp="1"/>
          </p:cNvSpPr>
          <p:nvPr>
            <p:ph sz="quarter" idx="13"/>
          </p:nvPr>
        </p:nvSpPr>
        <p:spPr/>
        <p:txBody>
          <a:bodyPr>
            <a:normAutofit/>
          </a:bodyPr>
          <a:lstStyle/>
          <a:p>
            <a:pPr marL="285750" indent="-285750">
              <a:buClr>
                <a:srgbClr val="CC4927"/>
              </a:buClr>
              <a:buFont typeface="Arial" panose="020B0604020202020204" pitchFamily="34" charset="0"/>
              <a:buChar char="•"/>
            </a:pPr>
            <a:r>
              <a:rPr lang="en-US" sz="2200" dirty="0"/>
              <a:t>Pregnant person with OUD is often reluctant to seek prenatal care according to recommended guidelines</a:t>
            </a:r>
          </a:p>
          <a:p>
            <a:pPr marL="285750" indent="-285750">
              <a:buClr>
                <a:srgbClr val="CC4927"/>
              </a:buClr>
              <a:buFont typeface="Arial" panose="020B0604020202020204" pitchFamily="34" charset="0"/>
              <a:buChar char="•"/>
            </a:pPr>
            <a:r>
              <a:rPr lang="en-US" sz="2200" dirty="0"/>
              <a:t>Stigma associated with use of MOUD contributes to reluctancy to seek prenatal care</a:t>
            </a:r>
          </a:p>
          <a:p>
            <a:pPr marL="285750" indent="-285750">
              <a:buClr>
                <a:srgbClr val="CC4927"/>
              </a:buClr>
              <a:buFont typeface="Arial" panose="020B0604020202020204" pitchFamily="34" charset="0"/>
              <a:buChar char="•"/>
            </a:pPr>
            <a:r>
              <a:rPr lang="en-US" sz="2200" dirty="0"/>
              <a:t>Mandatory notifications or reporting requirements (child welfare) deter pregnant people from seeking prenatal care and/or SUD treatment</a:t>
            </a:r>
          </a:p>
          <a:p>
            <a:pPr marL="285750" indent="-285750">
              <a:buClr>
                <a:srgbClr val="CC4927"/>
              </a:buClr>
              <a:buFont typeface="Arial" panose="020B0604020202020204" pitchFamily="34" charset="0"/>
              <a:buChar char="•"/>
            </a:pPr>
            <a:r>
              <a:rPr lang="en-US" sz="2200" dirty="0"/>
              <a:t>Pregnant women fear losing custody as a result of MOUD</a:t>
            </a:r>
          </a:p>
          <a:p>
            <a:pPr marL="285750" indent="-285750">
              <a:buClr>
                <a:srgbClr val="CC4927"/>
              </a:buClr>
              <a:buFont typeface="Arial" panose="020B0604020202020204" pitchFamily="34" charset="0"/>
              <a:buChar char="•"/>
            </a:pPr>
            <a:r>
              <a:rPr lang="en-US" sz="2200" dirty="0"/>
              <a:t>23 states and the District of Columbia consider substance use during pregnancy to be child abuse under civil child-welfare statutes, and 3 consider it grounds for civil commitment</a:t>
            </a:r>
          </a:p>
          <a:p>
            <a:endParaRPr lang="en-US" dirty="0"/>
          </a:p>
        </p:txBody>
      </p:sp>
      <p:sp>
        <p:nvSpPr>
          <p:cNvPr id="4" name="TextBox 3">
            <a:extLst>
              <a:ext uri="{FF2B5EF4-FFF2-40B4-BE49-F238E27FC236}">
                <a16:creationId xmlns:a16="http://schemas.microsoft.com/office/drawing/2014/main" id="{63D3D3D3-AD26-2447-9AC0-48AA6A17890D}"/>
              </a:ext>
            </a:extLst>
          </p:cNvPr>
          <p:cNvSpPr txBox="1"/>
          <p:nvPr/>
        </p:nvSpPr>
        <p:spPr>
          <a:xfrm>
            <a:off x="1039956" y="6351104"/>
            <a:ext cx="5410455" cy="261610"/>
          </a:xfrm>
          <a:prstGeom prst="rect">
            <a:avLst/>
          </a:prstGeom>
          <a:noFill/>
        </p:spPr>
        <p:txBody>
          <a:bodyPr wrap="none" rtlCol="0">
            <a:spAutoFit/>
          </a:bodyPr>
          <a:lstStyle/>
          <a:p>
            <a:r>
              <a:rPr lang="en-US" sz="1100" dirty="0" err="1">
                <a:solidFill>
                  <a:srgbClr val="CC4927"/>
                </a:solidFill>
              </a:rPr>
              <a:t>Leiner</a:t>
            </a:r>
            <a:r>
              <a:rPr lang="en-US" sz="1100" dirty="0">
                <a:solidFill>
                  <a:srgbClr val="CC4927"/>
                </a:solidFill>
              </a:rPr>
              <a:t>, Cody and Mullins et al, 2021;  Guttmacher Institute, April 2021;  ACOG 2017</a:t>
            </a:r>
          </a:p>
        </p:txBody>
      </p:sp>
    </p:spTree>
    <p:extLst>
      <p:ext uri="{BB962C8B-B14F-4D97-AF65-F5344CB8AC3E}">
        <p14:creationId xmlns:p14="http://schemas.microsoft.com/office/powerpoint/2010/main" val="837315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E5080A-28CC-BF47-9C3C-823605C1A4A1}"/>
              </a:ext>
            </a:extLst>
          </p:cNvPr>
          <p:cNvSpPr>
            <a:spLocks noGrp="1"/>
          </p:cNvSpPr>
          <p:nvPr>
            <p:ph type="title"/>
          </p:nvPr>
        </p:nvSpPr>
        <p:spPr>
          <a:xfrm>
            <a:off x="125897" y="41724"/>
            <a:ext cx="12257532" cy="1050997"/>
          </a:xfrm>
        </p:spPr>
        <p:txBody>
          <a:bodyPr/>
          <a:lstStyle/>
          <a:p>
            <a:r>
              <a:rPr lang="en-US" b="1" dirty="0">
                <a:latin typeface="Arial" panose="020B0604020202020204" pitchFamily="34" charset="0"/>
                <a:cs typeface="Arial" panose="020B0604020202020204" pitchFamily="34" charset="0"/>
              </a:rPr>
              <a:t>Fear is a Barrier to Seeking Care</a:t>
            </a:r>
            <a:endParaRPr lang="en-US" dirty="0"/>
          </a:p>
        </p:txBody>
      </p:sp>
      <p:sp>
        <p:nvSpPr>
          <p:cNvPr id="3" name="Content Placeholder 2">
            <a:extLst>
              <a:ext uri="{FF2B5EF4-FFF2-40B4-BE49-F238E27FC236}">
                <a16:creationId xmlns:a16="http://schemas.microsoft.com/office/drawing/2014/main" id="{BA042322-93AE-44A9-8308-686AED4AB22F}"/>
              </a:ext>
            </a:extLst>
          </p:cNvPr>
          <p:cNvSpPr>
            <a:spLocks noGrp="1"/>
          </p:cNvSpPr>
          <p:nvPr>
            <p:ph sz="quarter" idx="13"/>
          </p:nvPr>
        </p:nvSpPr>
        <p:spPr/>
        <p:txBody>
          <a:bodyPr>
            <a:normAutofit/>
          </a:bodyPr>
          <a:lstStyle/>
          <a:p>
            <a:r>
              <a:rPr lang="en-US" sz="3000" i="1" dirty="0"/>
              <a:t>“… I was scared coming here, because I thought it’s </a:t>
            </a:r>
            <a:r>
              <a:rPr lang="en-US" sz="3000" i="1" dirty="0" err="1"/>
              <a:t>gonna</a:t>
            </a:r>
            <a:r>
              <a:rPr lang="en-US" sz="3000" i="1" dirty="0"/>
              <a:t> be immediate Social Services [involvement]. I [thought I] was never </a:t>
            </a:r>
            <a:r>
              <a:rPr lang="en-US" sz="3000" i="1" dirty="0" err="1"/>
              <a:t>gonna</a:t>
            </a:r>
            <a:r>
              <a:rPr lang="en-US" sz="3000" i="1" dirty="0"/>
              <a:t> see my child again… I never heard of this program, until the day I admitted I needed help, and that day was terrifying for me, because I’d had no idea what was </a:t>
            </a:r>
            <a:r>
              <a:rPr lang="en-US" sz="3000" i="1" dirty="0" err="1"/>
              <a:t>gonna</a:t>
            </a:r>
            <a:r>
              <a:rPr lang="en-US" sz="3000" i="1" dirty="0"/>
              <a:t> happen… people had told me</a:t>
            </a:r>
            <a:r>
              <a:rPr lang="en-US" sz="3000" dirty="0"/>
              <a:t> [seeking treatment would mean immediate removal]…”</a:t>
            </a:r>
          </a:p>
          <a:p>
            <a:pPr algn="r"/>
            <a:r>
              <a:rPr lang="en-US" sz="1900" dirty="0"/>
              <a:t>~“Billy”</a:t>
            </a:r>
          </a:p>
        </p:txBody>
      </p:sp>
      <p:sp>
        <p:nvSpPr>
          <p:cNvPr id="4" name="TextBox 3">
            <a:extLst>
              <a:ext uri="{FF2B5EF4-FFF2-40B4-BE49-F238E27FC236}">
                <a16:creationId xmlns:a16="http://schemas.microsoft.com/office/drawing/2014/main" id="{EAAC61DF-E83F-7743-95DD-EEAB3E0DC30C}"/>
              </a:ext>
            </a:extLst>
          </p:cNvPr>
          <p:cNvSpPr txBox="1"/>
          <p:nvPr/>
        </p:nvSpPr>
        <p:spPr>
          <a:xfrm>
            <a:off x="1039956" y="6370982"/>
            <a:ext cx="2433680" cy="261610"/>
          </a:xfrm>
          <a:prstGeom prst="rect">
            <a:avLst/>
          </a:prstGeom>
          <a:noFill/>
        </p:spPr>
        <p:txBody>
          <a:bodyPr wrap="none" rtlCol="0">
            <a:spAutoFit/>
          </a:bodyPr>
          <a:lstStyle/>
          <a:p>
            <a:r>
              <a:rPr lang="en-US" sz="1100" dirty="0" err="1">
                <a:solidFill>
                  <a:srgbClr val="CC4927"/>
                </a:solidFill>
              </a:rPr>
              <a:t>Leiner</a:t>
            </a:r>
            <a:r>
              <a:rPr lang="en-US" sz="1100" dirty="0">
                <a:solidFill>
                  <a:srgbClr val="CC4927"/>
                </a:solidFill>
              </a:rPr>
              <a:t>, Cody and Mullins et al, 2021</a:t>
            </a:r>
          </a:p>
        </p:txBody>
      </p:sp>
    </p:spTree>
    <p:extLst>
      <p:ext uri="{BB962C8B-B14F-4D97-AF65-F5344CB8AC3E}">
        <p14:creationId xmlns:p14="http://schemas.microsoft.com/office/powerpoint/2010/main" val="49216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78A7-7BD9-574F-806F-2DB84DA03D5B}"/>
              </a:ext>
            </a:extLst>
          </p:cNvPr>
          <p:cNvSpPr>
            <a:spLocks noGrp="1"/>
          </p:cNvSpPr>
          <p:nvPr>
            <p:ph type="title"/>
          </p:nvPr>
        </p:nvSpPr>
        <p:spPr>
          <a:xfrm>
            <a:off x="1" y="9780"/>
            <a:ext cx="12257532" cy="1240286"/>
          </a:xfrm>
        </p:spPr>
        <p:txBody>
          <a:bodyPr>
            <a:noAutofit/>
          </a:bodyPr>
          <a:lstStyle/>
          <a:p>
            <a:r>
              <a:rPr lang="en-US" sz="3600" dirty="0"/>
              <a:t>	Impact of Stigma Around MOUD &amp; Pregnant 	Women</a:t>
            </a:r>
          </a:p>
        </p:txBody>
      </p:sp>
      <p:sp>
        <p:nvSpPr>
          <p:cNvPr id="3" name="Content Placeholder 2">
            <a:extLst>
              <a:ext uri="{FF2B5EF4-FFF2-40B4-BE49-F238E27FC236}">
                <a16:creationId xmlns:a16="http://schemas.microsoft.com/office/drawing/2014/main" id="{9AD6981C-2863-4048-B564-0C0DB8BB52C2}"/>
              </a:ext>
            </a:extLst>
          </p:cNvPr>
          <p:cNvSpPr>
            <a:spLocks noGrp="1"/>
          </p:cNvSpPr>
          <p:nvPr>
            <p:ph sz="quarter" idx="13"/>
          </p:nvPr>
        </p:nvSpPr>
        <p:spPr>
          <a:xfrm>
            <a:off x="1042937" y="1493408"/>
            <a:ext cx="10287407" cy="4389120"/>
          </a:xfrm>
        </p:spPr>
        <p:txBody>
          <a:bodyPr>
            <a:normAutofit fontScale="92500" lnSpcReduction="10000"/>
          </a:bodyPr>
          <a:lstStyle/>
          <a:p>
            <a:pPr marL="342900" indent="-342900">
              <a:buClr>
                <a:srgbClr val="CC4927"/>
              </a:buClr>
              <a:buFont typeface="Arial" panose="020B0604020202020204" pitchFamily="34" charset="0"/>
              <a:buChar char="•"/>
            </a:pPr>
            <a:r>
              <a:rPr lang="en-US" sz="2400" dirty="0"/>
              <a:t>Despite the strong body of evidence MOUD remains a highly stigmatized treatment</a:t>
            </a:r>
          </a:p>
          <a:p>
            <a:pPr marL="342900" indent="-342900">
              <a:buClr>
                <a:srgbClr val="CC4927"/>
              </a:buClr>
              <a:buFont typeface="Arial" panose="020B0604020202020204" pitchFamily="34" charset="0"/>
              <a:buChar char="•"/>
            </a:pPr>
            <a:r>
              <a:rPr lang="en-US" sz="2400" dirty="0"/>
              <a:t>In the many U.S. states where Medicaid coverage ends shortly after delivery, OUD treatment is also largely limited to pregnancy and may end abruptly for new parents</a:t>
            </a:r>
          </a:p>
          <a:p>
            <a:pPr marL="342900" indent="-342900">
              <a:buClr>
                <a:srgbClr val="CC4927"/>
              </a:buClr>
              <a:buFont typeface="Arial" panose="020B0604020202020204" pitchFamily="34" charset="0"/>
              <a:buChar char="•"/>
            </a:pPr>
            <a:r>
              <a:rPr lang="en-US" sz="2400" dirty="0"/>
              <a:t>Though recommended for OUD treatment, access to MOUD is uneven and geographically stratified</a:t>
            </a:r>
          </a:p>
          <a:p>
            <a:pPr marL="342900" indent="-342900">
              <a:buClr>
                <a:srgbClr val="CC4927"/>
              </a:buClr>
              <a:buFont typeface="Arial" panose="020B0604020202020204" pitchFamily="34" charset="0"/>
              <a:buChar char="•"/>
            </a:pPr>
            <a:r>
              <a:rPr lang="en-US" sz="2400" dirty="0"/>
              <a:t>Less access to MOUD in the U.S. South, despite higher rates of OUD and the highest national rates of opioid prescribing </a:t>
            </a:r>
          </a:p>
          <a:p>
            <a:pPr marL="342900" indent="-342900">
              <a:buClr>
                <a:srgbClr val="CC4927"/>
              </a:buClr>
              <a:buFont typeface="Arial" panose="020B0604020202020204" pitchFamily="34" charset="0"/>
              <a:buChar char="•"/>
            </a:pPr>
            <a:r>
              <a:rPr lang="en-US" sz="2400" dirty="0"/>
              <a:t>Only 19 states have either created or funded drug treatment programs specifically targeted to pregnant women</a:t>
            </a:r>
          </a:p>
        </p:txBody>
      </p:sp>
      <p:sp>
        <p:nvSpPr>
          <p:cNvPr id="4" name="TextBox 3">
            <a:extLst>
              <a:ext uri="{FF2B5EF4-FFF2-40B4-BE49-F238E27FC236}">
                <a16:creationId xmlns:a16="http://schemas.microsoft.com/office/drawing/2014/main" id="{6E68BCAE-CC0C-5A4B-9A30-0E875023831D}"/>
              </a:ext>
            </a:extLst>
          </p:cNvPr>
          <p:cNvSpPr txBox="1"/>
          <p:nvPr/>
        </p:nvSpPr>
        <p:spPr>
          <a:xfrm>
            <a:off x="1042937" y="6259975"/>
            <a:ext cx="5410455" cy="261610"/>
          </a:xfrm>
          <a:prstGeom prst="rect">
            <a:avLst/>
          </a:prstGeom>
          <a:noFill/>
        </p:spPr>
        <p:txBody>
          <a:bodyPr wrap="none" rtlCol="0">
            <a:spAutoFit/>
          </a:bodyPr>
          <a:lstStyle/>
          <a:p>
            <a:r>
              <a:rPr lang="en-US" sz="1100" dirty="0" err="1">
                <a:solidFill>
                  <a:srgbClr val="CC4927"/>
                </a:solidFill>
              </a:rPr>
              <a:t>Leiner</a:t>
            </a:r>
            <a:r>
              <a:rPr lang="en-US" sz="1100" dirty="0">
                <a:solidFill>
                  <a:srgbClr val="CC4927"/>
                </a:solidFill>
              </a:rPr>
              <a:t>, Cody and Mullins et al, 2021;  Guttmacher Institute, April 2021; ACOG, 2017</a:t>
            </a:r>
          </a:p>
        </p:txBody>
      </p:sp>
    </p:spTree>
    <p:extLst>
      <p:ext uri="{BB962C8B-B14F-4D97-AF65-F5344CB8AC3E}">
        <p14:creationId xmlns:p14="http://schemas.microsoft.com/office/powerpoint/2010/main" val="379593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sz="4000" dirty="0"/>
              <a:t>Impact of Stigma</a:t>
            </a:r>
          </a:p>
        </p:txBody>
      </p:sp>
      <p:sp>
        <p:nvSpPr>
          <p:cNvPr id="6" name="Content Placeholder 5">
            <a:extLst>
              <a:ext uri="{FF2B5EF4-FFF2-40B4-BE49-F238E27FC236}">
                <a16:creationId xmlns:a16="http://schemas.microsoft.com/office/drawing/2014/main" id="{88A9A0ED-04B2-CD40-AF99-9BD07BC5398D}"/>
              </a:ext>
            </a:extLst>
          </p:cNvPr>
          <p:cNvSpPr>
            <a:spLocks noGrp="1"/>
          </p:cNvSpPr>
          <p:nvPr>
            <p:ph idx="1"/>
          </p:nvPr>
        </p:nvSpPr>
        <p:spPr>
          <a:xfrm>
            <a:off x="3940889" y="992189"/>
            <a:ext cx="7761116" cy="4873625"/>
          </a:xfrm>
        </p:spPr>
        <p:txBody>
          <a:bodyPr>
            <a:normAutofit fontScale="77500" lnSpcReduction="20000"/>
          </a:bodyPr>
          <a:lstStyle/>
          <a:p>
            <a:pPr marL="571500" indent="-571500">
              <a:buClr>
                <a:srgbClr val="CC4927"/>
              </a:buClr>
              <a:buFont typeface="Arial" panose="020B0604020202020204" pitchFamily="34" charset="0"/>
              <a:buChar char="•"/>
            </a:pPr>
            <a:r>
              <a:rPr lang="en-US" dirty="0"/>
              <a:t>Justifies Discrimination</a:t>
            </a:r>
          </a:p>
          <a:p>
            <a:pPr marL="571500" indent="-571500">
              <a:buClr>
                <a:srgbClr val="CC4927"/>
              </a:buClr>
              <a:buFont typeface="Arial" panose="020B0604020202020204" pitchFamily="34" charset="0"/>
              <a:buChar char="•"/>
            </a:pPr>
            <a:r>
              <a:rPr lang="en-US" dirty="0"/>
              <a:t>Erodes confidence that substance use disorder is a valid and treatable health condition</a:t>
            </a:r>
          </a:p>
          <a:p>
            <a:pPr marL="571500" indent="-571500">
              <a:buClr>
                <a:srgbClr val="CC4927"/>
              </a:buClr>
              <a:buFont typeface="Arial" panose="020B0604020202020204" pitchFamily="34" charset="0"/>
              <a:buChar char="•"/>
            </a:pPr>
            <a:r>
              <a:rPr lang="en-US" dirty="0"/>
              <a:t>Barrier to jobs, housing, relationships</a:t>
            </a:r>
          </a:p>
          <a:p>
            <a:pPr marL="571500" indent="-571500">
              <a:buClr>
                <a:srgbClr val="CC4927"/>
              </a:buClr>
              <a:buFont typeface="Arial" panose="020B0604020202020204" pitchFamily="34" charset="0"/>
              <a:buChar char="•"/>
            </a:pPr>
            <a:r>
              <a:rPr lang="en-US" dirty="0"/>
              <a:t>Deters public from wanting to pay for treatment, allows insurers to restrict coverage</a:t>
            </a:r>
          </a:p>
          <a:p>
            <a:pPr marL="571500" indent="-571500">
              <a:buClr>
                <a:srgbClr val="CC4927"/>
              </a:buClr>
              <a:buFont typeface="Arial" panose="020B0604020202020204" pitchFamily="34" charset="0"/>
              <a:buChar char="•"/>
            </a:pPr>
            <a:r>
              <a:rPr lang="en-US" dirty="0"/>
              <a:t>Stops people from seeking help</a:t>
            </a:r>
          </a:p>
          <a:p>
            <a:pPr marL="571500" indent="-571500">
              <a:buClr>
                <a:srgbClr val="CC4927"/>
              </a:buClr>
              <a:buFont typeface="Arial" panose="020B0604020202020204" pitchFamily="34" charset="0"/>
              <a:buChar char="•"/>
            </a:pPr>
            <a:r>
              <a:rPr lang="en-US" dirty="0"/>
              <a:t>Impacts clinical care and treatment decisions</a:t>
            </a:r>
          </a:p>
        </p:txBody>
      </p:sp>
      <p:sp>
        <p:nvSpPr>
          <p:cNvPr id="5" name="object 5"/>
          <p:cNvSpPr txBox="1">
            <a:spLocks noGrp="1"/>
          </p:cNvSpPr>
          <p:nvPr>
            <p:ph type="sldNum" sz="quarter" idx="4294967295"/>
          </p:nvPr>
        </p:nvSpPr>
        <p:spPr>
          <a:xfrm>
            <a:off x="9347200" y="6356350"/>
            <a:ext cx="2844800" cy="365125"/>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900" kern="1200">
                <a:solidFill>
                  <a:schemeClr val="tx1">
                    <a:tint val="75000"/>
                  </a:schemeClr>
                </a:solidFill>
                <a:latin typeface="Montserrat"/>
                <a:ea typeface="+mn-ea"/>
                <a:cs typeface="Montserra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8585">
              <a:spcBef>
                <a:spcPts val="35"/>
              </a:spcBef>
            </a:pPr>
            <a:fld id="{830FF412-1352-9146-A2B5-2DDCCDC9DA3F}" type="slidenum">
              <a:rPr lang="en-US" smtClean="0"/>
              <a:pPr marL="108585">
                <a:spcBef>
                  <a:spcPts val="35"/>
                </a:spcBef>
              </a:pPr>
              <a:t>38</a:t>
            </a:fld>
            <a:endParaRPr spc="-57" dirty="0"/>
          </a:p>
        </p:txBody>
      </p:sp>
    </p:spTree>
    <p:extLst>
      <p:ext uri="{BB962C8B-B14F-4D97-AF65-F5344CB8AC3E}">
        <p14:creationId xmlns:p14="http://schemas.microsoft.com/office/powerpoint/2010/main" val="345850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2AFE-B7FB-F546-83D4-7E2253975BF1}"/>
              </a:ext>
            </a:extLst>
          </p:cNvPr>
          <p:cNvSpPr>
            <a:spLocks noGrp="1"/>
          </p:cNvSpPr>
          <p:nvPr>
            <p:ph type="title"/>
          </p:nvPr>
        </p:nvSpPr>
        <p:spPr/>
        <p:txBody>
          <a:bodyPr/>
          <a:lstStyle/>
          <a:p>
            <a:pPr algn="r"/>
            <a:r>
              <a:rPr lang="en-US" b="1" dirty="0"/>
              <a:t>Implicit Bias</a:t>
            </a:r>
          </a:p>
        </p:txBody>
      </p:sp>
      <p:sp>
        <p:nvSpPr>
          <p:cNvPr id="3" name="Text Placeholder 2">
            <a:extLst>
              <a:ext uri="{FF2B5EF4-FFF2-40B4-BE49-F238E27FC236}">
                <a16:creationId xmlns:a16="http://schemas.microsoft.com/office/drawing/2014/main" id="{C4C5743E-E41A-F045-9939-6F58557F8363}"/>
              </a:ext>
            </a:extLst>
          </p:cNvPr>
          <p:cNvSpPr>
            <a:spLocks noGrp="1"/>
          </p:cNvSpPr>
          <p:nvPr>
            <p:ph type="body" idx="4294967295"/>
          </p:nvPr>
        </p:nvSpPr>
        <p:spPr>
          <a:xfrm>
            <a:off x="1433804" y="3809018"/>
            <a:ext cx="10515600" cy="1500187"/>
          </a:xfrm>
        </p:spPr>
        <p:txBody>
          <a:bodyPr>
            <a:normAutofit/>
          </a:bodyPr>
          <a:lstStyle/>
          <a:p>
            <a:pPr algn="r"/>
            <a:r>
              <a:rPr lang="en-US" sz="3600" dirty="0"/>
              <a:t>The bias we’re not conscious of</a:t>
            </a:r>
          </a:p>
        </p:txBody>
      </p:sp>
    </p:spTree>
    <p:extLst>
      <p:ext uri="{BB962C8B-B14F-4D97-AF65-F5344CB8AC3E}">
        <p14:creationId xmlns:p14="http://schemas.microsoft.com/office/powerpoint/2010/main" val="48328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B4DEE-100C-4744-9832-E0FD9FBC844C}"/>
              </a:ext>
            </a:extLst>
          </p:cNvPr>
          <p:cNvSpPr>
            <a:spLocks noGrp="1"/>
          </p:cNvSpPr>
          <p:nvPr>
            <p:ph type="title"/>
          </p:nvPr>
        </p:nvSpPr>
        <p:spPr>
          <a:xfrm>
            <a:off x="0" y="731653"/>
            <a:ext cx="4747491" cy="6126347"/>
          </a:xfrm>
        </p:spPr>
        <p:txBody>
          <a:bodyPr anchor="ctr">
            <a:normAutofit/>
          </a:bodyPr>
          <a:lstStyle/>
          <a:p>
            <a:r>
              <a:rPr lang="en-US" dirty="0"/>
              <a:t>Missouri Hospital Association</a:t>
            </a:r>
          </a:p>
        </p:txBody>
      </p:sp>
      <p:sp>
        <p:nvSpPr>
          <p:cNvPr id="2" name="Content Placeholder 1">
            <a:extLst>
              <a:ext uri="{FF2B5EF4-FFF2-40B4-BE49-F238E27FC236}">
                <a16:creationId xmlns:a16="http://schemas.microsoft.com/office/drawing/2014/main" id="{EC56EBB9-C222-40C1-B29A-1B642FDF6F6D}"/>
              </a:ext>
            </a:extLst>
          </p:cNvPr>
          <p:cNvSpPr>
            <a:spLocks noGrp="1"/>
          </p:cNvSpPr>
          <p:nvPr>
            <p:ph type="body" sz="half" idx="2"/>
          </p:nvPr>
        </p:nvSpPr>
        <p:spPr>
          <a:xfrm>
            <a:off x="5217824" y="1644073"/>
            <a:ext cx="6309158" cy="4677497"/>
          </a:xfrm>
        </p:spPr>
        <p:txBody>
          <a:bodyPr>
            <a:normAutofit lnSpcReduction="10000"/>
          </a:bodyPr>
          <a:lstStyle/>
          <a:p>
            <a:pPr marL="285750" indent="-285750">
              <a:buFont typeface="Arial" panose="020B0604020202020204" pitchFamily="34" charset="0"/>
              <a:buChar char="•"/>
            </a:pPr>
            <a:r>
              <a:rPr lang="en-US" sz="2400" dirty="0"/>
              <a:t>Non-profit membership association, MHA represents every acute care hospital in the state, as well as most of the federal and state hospitals and rehabilitation and psychiatric care facilities.</a:t>
            </a:r>
          </a:p>
          <a:p>
            <a:pPr marL="285750" indent="-285750">
              <a:buFont typeface="Arial" panose="020B0604020202020204" pitchFamily="34" charset="0"/>
              <a:buChar char="•"/>
            </a:pPr>
            <a:r>
              <a:rPr lang="en-US" sz="2400" dirty="0"/>
              <a:t>Provide services to member hospital organizations, and partners with various state and community-based organizations to improve healthcare across the state. </a:t>
            </a:r>
          </a:p>
          <a:p>
            <a:pPr marL="285750" indent="-285750">
              <a:buFont typeface="Arial" panose="020B0604020202020204" pitchFamily="34" charset="0"/>
              <a:buChar char="•"/>
            </a:pPr>
            <a:r>
              <a:rPr lang="en-US" sz="2400" dirty="0"/>
              <a:t>MHA advocates for policies that improve health and health care in the state, and provides data, decision-support tools and operational resources to help hospitals and health systems deliver care. </a:t>
            </a:r>
          </a:p>
        </p:txBody>
      </p:sp>
      <p:sp>
        <p:nvSpPr>
          <p:cNvPr id="4" name="Slide Number Placeholder 3">
            <a:extLst>
              <a:ext uri="{FF2B5EF4-FFF2-40B4-BE49-F238E27FC236}">
                <a16:creationId xmlns:a16="http://schemas.microsoft.com/office/drawing/2014/main" id="{A220A355-87F1-45B0-8357-AC4BB477379C}"/>
              </a:ext>
            </a:extLst>
          </p:cNvPr>
          <p:cNvSpPr>
            <a:spLocks noGrp="1"/>
          </p:cNvSpPr>
          <p:nvPr>
            <p:ph type="sldNum" sz="quarter" idx="4"/>
          </p:nvPr>
        </p:nvSpPr>
        <p:spPr>
          <a:xfrm>
            <a:off x="11387468" y="6356350"/>
            <a:ext cx="49448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C03093-1E0A-48CD-BA77-5C162DE87E38}" type="slidenum">
              <a:rPr kumimoji="0" lang="en-US" sz="1200" b="0" i="0" u="none" strike="noStrike" kern="1200" cap="none" spc="0" normalizeH="0" baseline="0" noProof="0" smtClean="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601209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A79A-D491-9946-8858-3DAB85156054}"/>
              </a:ext>
            </a:extLst>
          </p:cNvPr>
          <p:cNvSpPr>
            <a:spLocks noGrp="1"/>
          </p:cNvSpPr>
          <p:nvPr>
            <p:ph type="title"/>
          </p:nvPr>
        </p:nvSpPr>
        <p:spPr/>
        <p:txBody>
          <a:bodyPr>
            <a:normAutofit/>
          </a:bodyPr>
          <a:lstStyle/>
          <a:p>
            <a:r>
              <a:rPr lang="en-US" sz="3600" b="1" dirty="0"/>
              <a:t>What is Implicit Bias?</a:t>
            </a:r>
          </a:p>
        </p:txBody>
      </p:sp>
      <p:sp>
        <p:nvSpPr>
          <p:cNvPr id="3" name="Content Placeholder 2">
            <a:extLst>
              <a:ext uri="{FF2B5EF4-FFF2-40B4-BE49-F238E27FC236}">
                <a16:creationId xmlns:a16="http://schemas.microsoft.com/office/drawing/2014/main" id="{8AAFB6DE-5ADD-5A4C-8E7C-4EFA59EF5026}"/>
              </a:ext>
            </a:extLst>
          </p:cNvPr>
          <p:cNvSpPr>
            <a:spLocks noGrp="1"/>
          </p:cNvSpPr>
          <p:nvPr>
            <p:ph idx="1"/>
          </p:nvPr>
        </p:nvSpPr>
        <p:spPr/>
        <p:txBody>
          <a:bodyPr>
            <a:normAutofit fontScale="92500"/>
          </a:bodyPr>
          <a:lstStyle/>
          <a:p>
            <a:pPr marL="571500" indent="-571500">
              <a:buClr>
                <a:srgbClr val="CC4927"/>
              </a:buClr>
              <a:buFont typeface="Arial" panose="020B0604020202020204" pitchFamily="34" charset="0"/>
              <a:buChar char="•"/>
            </a:pPr>
            <a:r>
              <a:rPr lang="en-US" sz="3200" dirty="0"/>
              <a:t>Based on the assumption that subconscious associations exist toward the characteristics of individuals</a:t>
            </a:r>
          </a:p>
          <a:p>
            <a:pPr marL="571500" indent="-571500">
              <a:buClr>
                <a:srgbClr val="CC4927"/>
              </a:buClr>
              <a:buFont typeface="Arial" panose="020B0604020202020204" pitchFamily="34" charset="0"/>
              <a:buChar char="•"/>
            </a:pPr>
            <a:r>
              <a:rPr lang="en-US" sz="3200" dirty="0"/>
              <a:t>Implicit bias may be apart from and separate to, the social or ethical values we hold</a:t>
            </a:r>
          </a:p>
          <a:p>
            <a:pPr marL="571500" indent="-571500">
              <a:buClr>
                <a:srgbClr val="CC4927"/>
              </a:buClr>
              <a:buFont typeface="Arial" panose="020B0604020202020204" pitchFamily="34" charset="0"/>
              <a:buChar char="•"/>
            </a:pPr>
            <a:r>
              <a:rPr lang="en-US" sz="3200" dirty="0"/>
              <a:t>Measuring implicit bias has been recently popularized through the Implicit Association Task (Harvard)</a:t>
            </a:r>
          </a:p>
        </p:txBody>
      </p:sp>
    </p:spTree>
    <p:extLst>
      <p:ext uri="{BB962C8B-B14F-4D97-AF65-F5344CB8AC3E}">
        <p14:creationId xmlns:p14="http://schemas.microsoft.com/office/powerpoint/2010/main" val="1759967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E8A4E-AA46-C64F-A8F5-6C7C22D06CA6}"/>
              </a:ext>
            </a:extLst>
          </p:cNvPr>
          <p:cNvSpPr>
            <a:spLocks noGrp="1"/>
          </p:cNvSpPr>
          <p:nvPr>
            <p:ph type="title"/>
          </p:nvPr>
        </p:nvSpPr>
        <p:spPr/>
        <p:txBody>
          <a:bodyPr>
            <a:normAutofit/>
          </a:bodyPr>
          <a:lstStyle/>
          <a:p>
            <a:pPr algn="l"/>
            <a:r>
              <a:rPr lang="en-US" b="1" dirty="0"/>
              <a:t>	Explicit vs. Implicit Bias</a:t>
            </a:r>
          </a:p>
        </p:txBody>
      </p:sp>
      <p:graphicFrame>
        <p:nvGraphicFramePr>
          <p:cNvPr id="2" name="Diagram 1" descr="Explicit vs. Implicit Bias graph">
            <a:extLst>
              <a:ext uri="{FF2B5EF4-FFF2-40B4-BE49-F238E27FC236}">
                <a16:creationId xmlns:a16="http://schemas.microsoft.com/office/drawing/2014/main" id="{7CEE4A9B-AF87-4914-B1AD-44EEB8EDBE8C}"/>
              </a:ext>
            </a:extLst>
          </p:cNvPr>
          <p:cNvGraphicFramePr/>
          <p:nvPr>
            <p:extLst>
              <p:ext uri="{D42A27DB-BD31-4B8C-83A1-F6EECF244321}">
                <p14:modId xmlns:p14="http://schemas.microsoft.com/office/powerpoint/2010/main" val="272778472"/>
              </p:ext>
            </p:extLst>
          </p:nvPr>
        </p:nvGraphicFramePr>
        <p:xfrm>
          <a:off x="1698171" y="1074230"/>
          <a:ext cx="8490858" cy="4654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300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80B2-F7D1-B649-8A83-A08EBB18095A}"/>
              </a:ext>
            </a:extLst>
          </p:cNvPr>
          <p:cNvSpPr>
            <a:spLocks noGrp="1"/>
          </p:cNvSpPr>
          <p:nvPr>
            <p:ph type="title"/>
          </p:nvPr>
        </p:nvSpPr>
        <p:spPr/>
        <p:txBody>
          <a:bodyPr>
            <a:normAutofit/>
          </a:bodyPr>
          <a:lstStyle/>
          <a:p>
            <a:pPr algn="l"/>
            <a:r>
              <a:rPr lang="en-US" b="1" dirty="0"/>
              <a:t>	Implicit Bias &amp; Addiction</a:t>
            </a:r>
          </a:p>
        </p:txBody>
      </p:sp>
      <p:sp>
        <p:nvSpPr>
          <p:cNvPr id="3" name="Content Placeholder 2">
            <a:extLst>
              <a:ext uri="{FF2B5EF4-FFF2-40B4-BE49-F238E27FC236}">
                <a16:creationId xmlns:a16="http://schemas.microsoft.com/office/drawing/2014/main" id="{6BAC7CAD-E4D9-FA43-890E-75C8A11C1334}"/>
              </a:ext>
            </a:extLst>
          </p:cNvPr>
          <p:cNvSpPr>
            <a:spLocks noGrp="1"/>
          </p:cNvSpPr>
          <p:nvPr>
            <p:ph sz="quarter" idx="13"/>
          </p:nvPr>
        </p:nvSpPr>
        <p:spPr>
          <a:xfrm>
            <a:off x="958933" y="1130430"/>
            <a:ext cx="10076688" cy="4389120"/>
          </a:xfrm>
        </p:spPr>
        <p:txBody>
          <a:bodyPr>
            <a:noAutofit/>
          </a:bodyPr>
          <a:lstStyle/>
          <a:p>
            <a:pPr marL="285750" indent="-285750">
              <a:buClr>
                <a:srgbClr val="CC4927"/>
              </a:buClr>
              <a:buFont typeface="Arial" panose="020B0604020202020204" pitchFamily="34" charset="0"/>
              <a:buChar char="•"/>
            </a:pPr>
            <a:r>
              <a:rPr lang="en-US" sz="2200" dirty="0"/>
              <a:t>Addiction stigma may also intersect with other forms of bias, such as racism and sexism</a:t>
            </a:r>
          </a:p>
          <a:p>
            <a:pPr marL="285750" indent="-285750">
              <a:buClr>
                <a:srgbClr val="CC4927"/>
              </a:buClr>
              <a:buFont typeface="Arial" panose="020B0604020202020204" pitchFamily="34" charset="0"/>
              <a:buChar char="•"/>
            </a:pPr>
            <a:r>
              <a:rPr lang="en-US" sz="2200" dirty="0"/>
              <a:t>Individuals with SUDs may be treated less favorably if they also hold other status characteristics that are marginalized</a:t>
            </a:r>
          </a:p>
          <a:p>
            <a:pPr marL="285750" indent="-285750">
              <a:buClr>
                <a:srgbClr val="CC4927"/>
              </a:buClr>
              <a:buFont typeface="Arial" panose="020B0604020202020204" pitchFamily="34" charset="0"/>
              <a:buChar char="•"/>
            </a:pPr>
            <a:r>
              <a:rPr lang="en-US" sz="2200" dirty="0"/>
              <a:t>Minorities are significantly more likely to be arrested and receive harsher sentences for drug-related offenses (although rates of use and selling are similar)</a:t>
            </a:r>
          </a:p>
          <a:p>
            <a:pPr marL="285750" indent="-285750">
              <a:buClr>
                <a:srgbClr val="CC4927"/>
              </a:buClr>
              <a:buFont typeface="Arial" panose="020B0604020202020204" pitchFamily="34" charset="0"/>
              <a:buChar char="•"/>
            </a:pPr>
            <a:r>
              <a:rPr lang="en-US" sz="2200" dirty="0"/>
              <a:t>Men are more likely to be sentenced and receive harsher sentences for drug-related crimes as opposed to women</a:t>
            </a:r>
          </a:p>
          <a:p>
            <a:pPr marL="285750" indent="-285750">
              <a:buClr>
                <a:srgbClr val="CC4927"/>
              </a:buClr>
              <a:buFont typeface="Arial" panose="020B0604020202020204" pitchFamily="34" charset="0"/>
              <a:buChar char="•"/>
            </a:pPr>
            <a:r>
              <a:rPr lang="en-US" sz="2200" dirty="0"/>
              <a:t>In relationship to people who inject drugs data suggests a preference for punishment in an implicit assessment but for help in the explicit assessment</a:t>
            </a:r>
          </a:p>
        </p:txBody>
      </p:sp>
      <p:sp>
        <p:nvSpPr>
          <p:cNvPr id="4" name="TextBox 3">
            <a:extLst>
              <a:ext uri="{FF2B5EF4-FFF2-40B4-BE49-F238E27FC236}">
                <a16:creationId xmlns:a16="http://schemas.microsoft.com/office/drawing/2014/main" id="{1D73E631-C6E3-8546-95F5-61F4DDBE03BB}"/>
              </a:ext>
            </a:extLst>
          </p:cNvPr>
          <p:cNvSpPr txBox="1"/>
          <p:nvPr/>
        </p:nvSpPr>
        <p:spPr>
          <a:xfrm>
            <a:off x="838200" y="6276622"/>
            <a:ext cx="1383712" cy="261610"/>
          </a:xfrm>
          <a:prstGeom prst="rect">
            <a:avLst/>
          </a:prstGeom>
          <a:noFill/>
        </p:spPr>
        <p:txBody>
          <a:bodyPr wrap="none" rtlCol="0">
            <a:spAutoFit/>
          </a:bodyPr>
          <a:lstStyle/>
          <a:p>
            <a:r>
              <a:rPr lang="en-US" sz="1100" dirty="0" err="1">
                <a:solidFill>
                  <a:srgbClr val="CC4927"/>
                </a:solidFill>
              </a:rPr>
              <a:t>Kulesza</a:t>
            </a:r>
            <a:r>
              <a:rPr lang="en-US" sz="1100" dirty="0">
                <a:solidFill>
                  <a:srgbClr val="CC4927"/>
                </a:solidFill>
              </a:rPr>
              <a:t> et al, 2016</a:t>
            </a:r>
          </a:p>
        </p:txBody>
      </p:sp>
    </p:spTree>
    <p:extLst>
      <p:ext uri="{BB962C8B-B14F-4D97-AF65-F5344CB8AC3E}">
        <p14:creationId xmlns:p14="http://schemas.microsoft.com/office/powerpoint/2010/main" val="2857486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2AAF-1118-1E40-B336-CA9620C533E5}"/>
              </a:ext>
            </a:extLst>
          </p:cNvPr>
          <p:cNvSpPr>
            <a:spLocks noGrp="1"/>
          </p:cNvSpPr>
          <p:nvPr>
            <p:ph type="title"/>
          </p:nvPr>
        </p:nvSpPr>
        <p:spPr/>
        <p:txBody>
          <a:bodyPr>
            <a:normAutofit fontScale="90000"/>
          </a:bodyPr>
          <a:lstStyle/>
          <a:p>
            <a:pPr algn="l"/>
            <a:r>
              <a:rPr lang="en-US" b="1" dirty="0"/>
              <a:t>	Intersectionality of Addiction, Stigma &amp; Women</a:t>
            </a:r>
          </a:p>
        </p:txBody>
      </p:sp>
      <p:sp>
        <p:nvSpPr>
          <p:cNvPr id="3" name="Content Placeholder 2">
            <a:extLst>
              <a:ext uri="{FF2B5EF4-FFF2-40B4-BE49-F238E27FC236}">
                <a16:creationId xmlns:a16="http://schemas.microsoft.com/office/drawing/2014/main" id="{5B8E210A-3B47-904A-9D10-949D0279967A}"/>
              </a:ext>
            </a:extLst>
          </p:cNvPr>
          <p:cNvSpPr>
            <a:spLocks noGrp="1"/>
          </p:cNvSpPr>
          <p:nvPr>
            <p:ph sz="quarter" idx="13"/>
          </p:nvPr>
        </p:nvSpPr>
        <p:spPr>
          <a:xfrm>
            <a:off x="753752" y="1234440"/>
            <a:ext cx="7248569" cy="4389120"/>
          </a:xfrm>
        </p:spPr>
        <p:txBody>
          <a:bodyPr>
            <a:normAutofit/>
          </a:bodyPr>
          <a:lstStyle/>
          <a:p>
            <a:pPr marL="285750" indent="-285750">
              <a:buClr>
                <a:srgbClr val="CC4927"/>
              </a:buClr>
              <a:buFont typeface="Arial" panose="020B0604020202020204" pitchFamily="34" charset="0"/>
              <a:buChar char="•"/>
            </a:pPr>
            <a:r>
              <a:rPr lang="en-US" sz="2400" dirty="0"/>
              <a:t>More concern, sympathy, and interest in helping behavior towards women (vs. men) with SUDs</a:t>
            </a:r>
          </a:p>
          <a:p>
            <a:pPr marL="285750" indent="-285750">
              <a:buClr>
                <a:srgbClr val="CC4927"/>
              </a:buClr>
              <a:buFont typeface="Arial" panose="020B0604020202020204" pitchFamily="34" charset="0"/>
              <a:buChar char="•"/>
            </a:pPr>
            <a:r>
              <a:rPr lang="en-US" sz="2400" dirty="0"/>
              <a:t>Women felt they would be looked down upon by others, more than their male counterparts would be, if their identity of a “drug user” was known to others</a:t>
            </a:r>
          </a:p>
          <a:p>
            <a:pPr marL="285750" indent="-285750">
              <a:buClr>
                <a:srgbClr val="CC4927"/>
              </a:buClr>
              <a:buFont typeface="Arial" panose="020B0604020202020204" pitchFamily="34" charset="0"/>
              <a:buChar char="•"/>
            </a:pPr>
            <a:r>
              <a:rPr lang="en-US" sz="2400" dirty="0"/>
              <a:t>Reporting of pregnant women to state authorities (specific to SUD) as well as prosecution and incarceration in the US has disproportionately affected the low-income women of color</a:t>
            </a:r>
          </a:p>
        </p:txBody>
      </p:sp>
      <p:sp>
        <p:nvSpPr>
          <p:cNvPr id="5" name="TextBox 4">
            <a:extLst>
              <a:ext uri="{FF2B5EF4-FFF2-40B4-BE49-F238E27FC236}">
                <a16:creationId xmlns:a16="http://schemas.microsoft.com/office/drawing/2014/main" id="{3A042BAD-C0D0-464D-BA27-74FB3D6380E4}"/>
              </a:ext>
            </a:extLst>
          </p:cNvPr>
          <p:cNvSpPr txBox="1"/>
          <p:nvPr/>
        </p:nvSpPr>
        <p:spPr>
          <a:xfrm>
            <a:off x="1039956" y="6302621"/>
            <a:ext cx="2988733" cy="430887"/>
          </a:xfrm>
          <a:prstGeom prst="rect">
            <a:avLst/>
          </a:prstGeom>
          <a:noFill/>
        </p:spPr>
        <p:txBody>
          <a:bodyPr wrap="square" rtlCol="0">
            <a:spAutoFit/>
          </a:bodyPr>
          <a:lstStyle/>
          <a:p>
            <a:r>
              <a:rPr lang="en-US" sz="1100" dirty="0" err="1">
                <a:solidFill>
                  <a:srgbClr val="CC4927"/>
                </a:solidFill>
                <a:latin typeface="Arial" panose="020B0604020202020204" pitchFamily="34" charset="0"/>
                <a:cs typeface="Arial" panose="020B0604020202020204" pitchFamily="34" charset="0"/>
              </a:rPr>
              <a:t>Kulesza</a:t>
            </a:r>
            <a:r>
              <a:rPr lang="en-US" sz="1100" dirty="0">
                <a:solidFill>
                  <a:srgbClr val="CC4927"/>
                </a:solidFill>
                <a:latin typeface="Arial" panose="020B0604020202020204" pitchFamily="34" charset="0"/>
                <a:cs typeface="Arial" panose="020B0604020202020204" pitchFamily="34" charset="0"/>
              </a:rPr>
              <a:t> et al, 2016, </a:t>
            </a:r>
            <a:r>
              <a:rPr lang="en-US" sz="1100" dirty="0" err="1">
                <a:solidFill>
                  <a:srgbClr val="CC4927"/>
                </a:solidFill>
                <a:latin typeface="Arial" panose="020B0604020202020204" pitchFamily="34" charset="0"/>
                <a:cs typeface="Arial" panose="020B0604020202020204" pitchFamily="34" charset="0"/>
              </a:rPr>
              <a:t>Terplan</a:t>
            </a:r>
            <a:r>
              <a:rPr lang="en-US" sz="1100" dirty="0">
                <a:solidFill>
                  <a:srgbClr val="CC4927"/>
                </a:solidFill>
                <a:latin typeface="Arial" panose="020B0604020202020204" pitchFamily="34" charset="0"/>
                <a:cs typeface="Arial" panose="020B0604020202020204" pitchFamily="34" charset="0"/>
              </a:rPr>
              <a:t> et al, 2015</a:t>
            </a:r>
          </a:p>
          <a:p>
            <a:endParaRPr lang="en-US" sz="1100" dirty="0">
              <a:solidFill>
                <a:srgbClr val="CC4927"/>
              </a:solidFill>
              <a:latin typeface="Arial" panose="020B0604020202020204" pitchFamily="34" charset="0"/>
              <a:cs typeface="Arial" panose="020B0604020202020204" pitchFamily="34" charset="0"/>
            </a:endParaRPr>
          </a:p>
        </p:txBody>
      </p:sp>
      <p:pic>
        <p:nvPicPr>
          <p:cNvPr id="6" name="Picture 5" descr="A person wearing a floral dress&#10;&#10;Description automatically generated with medium confidence">
            <a:extLst>
              <a:ext uri="{FF2B5EF4-FFF2-40B4-BE49-F238E27FC236}">
                <a16:creationId xmlns:a16="http://schemas.microsoft.com/office/drawing/2014/main" id="{4EB32446-6C59-3640-B2E9-4FFAFAC32C83}"/>
              </a:ext>
            </a:extLst>
          </p:cNvPr>
          <p:cNvPicPr>
            <a:picLocks noChangeAspect="1"/>
          </p:cNvPicPr>
          <p:nvPr/>
        </p:nvPicPr>
        <p:blipFill rotWithShape="1">
          <a:blip r:embed="rId2"/>
          <a:srcRect l="14232"/>
          <a:stretch/>
        </p:blipFill>
        <p:spPr>
          <a:xfrm flipH="1">
            <a:off x="7813964" y="896045"/>
            <a:ext cx="4443569" cy="5961955"/>
          </a:xfrm>
          <a:prstGeom prst="flowChartDelay">
            <a:avLst/>
          </a:prstGeom>
        </p:spPr>
      </p:pic>
    </p:spTree>
    <p:extLst>
      <p:ext uri="{BB962C8B-B14F-4D97-AF65-F5344CB8AC3E}">
        <p14:creationId xmlns:p14="http://schemas.microsoft.com/office/powerpoint/2010/main" val="3277734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6E05-24D4-9042-AA7D-279D77464676}"/>
              </a:ext>
            </a:extLst>
          </p:cNvPr>
          <p:cNvSpPr>
            <a:spLocks noGrp="1"/>
          </p:cNvSpPr>
          <p:nvPr>
            <p:ph type="title"/>
          </p:nvPr>
        </p:nvSpPr>
        <p:spPr/>
        <p:txBody>
          <a:bodyPr vert="horz" lIns="91440" tIns="45720" rIns="91440" bIns="45720" rtlCol="0" anchor="ctr">
            <a:normAutofit/>
          </a:bodyPr>
          <a:lstStyle/>
          <a:p>
            <a:pPr algn="l"/>
            <a:r>
              <a:rPr lang="en-US" b="1" i="0" kern="1200" dirty="0">
                <a:latin typeface="+mn-lt"/>
                <a:ea typeface="+mj-ea"/>
                <a:cs typeface="+mj-cs"/>
              </a:rPr>
              <a:t>	The Impact of Language on Implicit Bias</a:t>
            </a:r>
          </a:p>
        </p:txBody>
      </p:sp>
      <p:sp>
        <p:nvSpPr>
          <p:cNvPr id="3" name="Content Placeholder 2">
            <a:extLst>
              <a:ext uri="{FF2B5EF4-FFF2-40B4-BE49-F238E27FC236}">
                <a16:creationId xmlns:a16="http://schemas.microsoft.com/office/drawing/2014/main" id="{547C5E18-2CF1-47B1-B8D5-B96CBA3F6BE3}"/>
              </a:ext>
            </a:extLst>
          </p:cNvPr>
          <p:cNvSpPr>
            <a:spLocks noGrp="1"/>
          </p:cNvSpPr>
          <p:nvPr>
            <p:ph sz="quarter" idx="13"/>
          </p:nvPr>
        </p:nvSpPr>
        <p:spPr>
          <a:xfrm>
            <a:off x="872005" y="1687053"/>
            <a:ext cx="10076688" cy="4389120"/>
          </a:xfrm>
        </p:spPr>
        <p:txBody>
          <a:bodyPr>
            <a:normAutofit/>
          </a:bodyPr>
          <a:lstStyle/>
          <a:p>
            <a:pPr marL="342900" lvl="0" indent="-342900">
              <a:buClr>
                <a:srgbClr val="CC4927"/>
              </a:buClr>
              <a:buFont typeface="Arial" panose="020B0604020202020204" pitchFamily="34" charset="0"/>
              <a:buChar char="•"/>
            </a:pPr>
            <a:r>
              <a:rPr lang="en-US" sz="2200" b="0" i="0" dirty="0">
                <a:latin typeface="Arial" panose="020B0604020202020204" pitchFamily="34" charset="0"/>
                <a:cs typeface="Arial" panose="020B0604020202020204" pitchFamily="34" charset="0"/>
              </a:rPr>
              <a:t>The term “addict” inspires more negative attitudes both in isolation and compared to the term “substance use disorder”</a:t>
            </a:r>
          </a:p>
          <a:p>
            <a:pPr marL="342900" lvl="0" indent="-342900">
              <a:buClr>
                <a:srgbClr val="CC4927"/>
              </a:buClr>
              <a:buFont typeface="Arial" panose="020B0604020202020204" pitchFamily="34" charset="0"/>
              <a:buChar char="•"/>
            </a:pPr>
            <a:r>
              <a:rPr lang="en-US" sz="2200" b="0" i="0" dirty="0">
                <a:latin typeface="Arial" panose="020B0604020202020204" pitchFamily="34" charset="0"/>
                <a:cs typeface="Arial" panose="020B0604020202020204" pitchFamily="34" charset="0"/>
              </a:rPr>
              <a:t>The term “substance use disorder” appears to be a less-stigmatizing term on both explicit and implicit levels</a:t>
            </a:r>
          </a:p>
          <a:p>
            <a:pPr marL="342900" lvl="0" indent="-342900">
              <a:buClr>
                <a:srgbClr val="CC4927"/>
              </a:buClr>
              <a:buFont typeface="Arial" panose="020B0604020202020204" pitchFamily="34" charset="0"/>
              <a:buChar char="•"/>
            </a:pPr>
            <a:r>
              <a:rPr lang="en-US" sz="2200" b="0" i="0" dirty="0">
                <a:latin typeface="Arial" panose="020B0604020202020204" pitchFamily="34" charset="0"/>
                <a:cs typeface="Arial" panose="020B0604020202020204" pitchFamily="34" charset="0"/>
              </a:rPr>
              <a:t>“Person with a substance use disorder” may be a better alternative than the label of “addict”</a:t>
            </a:r>
          </a:p>
          <a:p>
            <a:pPr marL="342900" lvl="0" indent="-342900">
              <a:buClr>
                <a:srgbClr val="CC4927"/>
              </a:buClr>
              <a:buFont typeface="Arial" panose="020B0604020202020204" pitchFamily="34" charset="0"/>
              <a:buChar char="•"/>
            </a:pPr>
            <a:r>
              <a:rPr lang="en-US" sz="2200" b="0" i="0" dirty="0">
                <a:latin typeface="Arial" panose="020B0604020202020204" pitchFamily="34" charset="0"/>
                <a:cs typeface="Arial" panose="020B0604020202020204" pitchFamily="34" charset="0"/>
              </a:rPr>
              <a:t>By replacing the word “addict with “person with a substance use disorder” in our communication we may reduce negative bias toward those with SUD or in recovery from an SUD</a:t>
            </a:r>
          </a:p>
        </p:txBody>
      </p:sp>
      <p:sp>
        <p:nvSpPr>
          <p:cNvPr id="4" name="TextBox 3">
            <a:extLst>
              <a:ext uri="{FF2B5EF4-FFF2-40B4-BE49-F238E27FC236}">
                <a16:creationId xmlns:a16="http://schemas.microsoft.com/office/drawing/2014/main" id="{D77D39C4-2B6D-894A-9E75-C13E03E534AF}"/>
              </a:ext>
            </a:extLst>
          </p:cNvPr>
          <p:cNvSpPr txBox="1"/>
          <p:nvPr/>
        </p:nvSpPr>
        <p:spPr>
          <a:xfrm>
            <a:off x="1076968" y="6216004"/>
            <a:ext cx="2772508" cy="326397"/>
          </a:xfrm>
          <a:prstGeom prst="rect">
            <a:avLst/>
          </a:prstGeom>
        </p:spPr>
        <p:txBody>
          <a:bodyPr vert="horz" lIns="91440" tIns="45720" rIns="91440" bIns="45720" rtlCol="0">
            <a:normAutofit/>
          </a:bodyPr>
          <a:lstStyle/>
          <a:p>
            <a:pPr defTabSz="914400">
              <a:lnSpc>
                <a:spcPct val="90000"/>
              </a:lnSpc>
              <a:spcAft>
                <a:spcPts val="600"/>
              </a:spcAft>
              <a:buClr>
                <a:schemeClr val="accent5"/>
              </a:buClr>
            </a:pPr>
            <a:r>
              <a:rPr lang="en-US" sz="1100" dirty="0">
                <a:solidFill>
                  <a:srgbClr val="CC4927"/>
                </a:solidFill>
                <a:latin typeface="Arial" panose="020B0604020202020204" pitchFamily="34" charset="0"/>
                <a:cs typeface="Arial" panose="020B0604020202020204" pitchFamily="34" charset="0"/>
              </a:rPr>
              <a:t>Ashford, Brown &amp; Curtis, 2019</a:t>
            </a:r>
          </a:p>
        </p:txBody>
      </p:sp>
    </p:spTree>
    <p:extLst>
      <p:ext uri="{BB962C8B-B14F-4D97-AF65-F5344CB8AC3E}">
        <p14:creationId xmlns:p14="http://schemas.microsoft.com/office/powerpoint/2010/main" val="1950772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2E4B-7310-E246-A0C9-BDCDBE3D35E7}"/>
              </a:ext>
            </a:extLst>
          </p:cNvPr>
          <p:cNvSpPr>
            <a:spLocks noGrp="1"/>
          </p:cNvSpPr>
          <p:nvPr>
            <p:ph type="title"/>
          </p:nvPr>
        </p:nvSpPr>
        <p:spPr/>
        <p:txBody>
          <a:bodyPr/>
          <a:lstStyle/>
          <a:p>
            <a:pPr algn="r"/>
            <a:r>
              <a:rPr lang="en-US" b="1" dirty="0"/>
              <a:t>Language Considerations</a:t>
            </a:r>
          </a:p>
        </p:txBody>
      </p:sp>
      <p:sp>
        <p:nvSpPr>
          <p:cNvPr id="3" name="Text Placeholder 2">
            <a:extLst>
              <a:ext uri="{FF2B5EF4-FFF2-40B4-BE49-F238E27FC236}">
                <a16:creationId xmlns:a16="http://schemas.microsoft.com/office/drawing/2014/main" id="{4AAADD36-8B84-6044-94D9-57C1461DB5DA}"/>
              </a:ext>
            </a:extLst>
          </p:cNvPr>
          <p:cNvSpPr>
            <a:spLocks noGrp="1"/>
          </p:cNvSpPr>
          <p:nvPr>
            <p:ph type="body" idx="4294967295"/>
          </p:nvPr>
        </p:nvSpPr>
        <p:spPr>
          <a:xfrm>
            <a:off x="2864498" y="3838478"/>
            <a:ext cx="9190652" cy="1500187"/>
          </a:xfrm>
        </p:spPr>
        <p:txBody>
          <a:bodyPr>
            <a:normAutofit/>
          </a:bodyPr>
          <a:lstStyle/>
          <a:p>
            <a:pPr algn="r"/>
            <a:r>
              <a:rPr lang="en-US" sz="3200" dirty="0"/>
              <a:t>Our language impacts our attitudes and our attitudes impact care</a:t>
            </a:r>
          </a:p>
        </p:txBody>
      </p:sp>
    </p:spTree>
    <p:extLst>
      <p:ext uri="{BB962C8B-B14F-4D97-AF65-F5344CB8AC3E}">
        <p14:creationId xmlns:p14="http://schemas.microsoft.com/office/powerpoint/2010/main" val="2085808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84FB-8046-4B07-A701-F6A478EC274F}"/>
              </a:ext>
            </a:extLst>
          </p:cNvPr>
          <p:cNvSpPr>
            <a:spLocks noGrp="1"/>
          </p:cNvSpPr>
          <p:nvPr>
            <p:ph type="title"/>
          </p:nvPr>
        </p:nvSpPr>
        <p:spPr/>
        <p:txBody>
          <a:bodyPr/>
          <a:lstStyle/>
          <a:p>
            <a:r>
              <a:rPr lang="en-US" dirty="0"/>
              <a:t>	The Power of Language</a:t>
            </a:r>
          </a:p>
        </p:txBody>
      </p:sp>
      <p:sp>
        <p:nvSpPr>
          <p:cNvPr id="3" name="Content Placeholder 2"/>
          <p:cNvSpPr>
            <a:spLocks noGrp="1"/>
          </p:cNvSpPr>
          <p:nvPr>
            <p:ph sz="quarter" idx="13"/>
          </p:nvPr>
        </p:nvSpPr>
        <p:spPr>
          <a:xfrm>
            <a:off x="991596" y="1855358"/>
            <a:ext cx="5509896" cy="4389120"/>
          </a:xfrm>
        </p:spPr>
        <p:txBody>
          <a:bodyPr>
            <a:normAutofit/>
          </a:bodyPr>
          <a:lstStyle/>
          <a:p>
            <a:pPr>
              <a:buNone/>
            </a:pPr>
            <a:r>
              <a:rPr lang="en-US" sz="3200" b="1" dirty="0">
                <a:solidFill>
                  <a:srgbClr val="CC4927"/>
                </a:solidFill>
              </a:rPr>
              <a:t>Words are important.  </a:t>
            </a:r>
          </a:p>
          <a:p>
            <a:pPr>
              <a:buNone/>
            </a:pPr>
            <a:r>
              <a:rPr lang="en-US" sz="3200" b="1" dirty="0">
                <a:solidFill>
                  <a:srgbClr val="CC4927"/>
                </a:solidFill>
              </a:rPr>
              <a:t>If you want to care for something, you call it a flower; if you want to kill something, you call it a weed. </a:t>
            </a:r>
          </a:p>
          <a:p>
            <a:pPr algn="r">
              <a:buNone/>
            </a:pPr>
            <a:r>
              <a:rPr lang="en-US" sz="3200" b="1" dirty="0">
                <a:solidFill>
                  <a:srgbClr val="CC4927"/>
                </a:solidFill>
              </a:rPr>
              <a:t>	</a:t>
            </a:r>
            <a:r>
              <a:rPr lang="en-US" sz="2000" b="1" dirty="0">
                <a:solidFill>
                  <a:srgbClr val="CC4927"/>
                </a:solidFill>
              </a:rPr>
              <a:t>~Don </a:t>
            </a:r>
            <a:r>
              <a:rPr lang="en-US" sz="2000" b="1" dirty="0" err="1">
                <a:solidFill>
                  <a:srgbClr val="CC4927"/>
                </a:solidFill>
              </a:rPr>
              <a:t>Coyhis</a:t>
            </a:r>
            <a:endParaRPr lang="en-US" sz="3200" b="1" dirty="0">
              <a:solidFill>
                <a:srgbClr val="CC4927"/>
              </a:solidFill>
            </a:endParaRPr>
          </a:p>
          <a:p>
            <a:endParaRPr lang="en-US" sz="3200" b="1" dirty="0">
              <a:solidFill>
                <a:srgbClr val="CC4927"/>
              </a:solidFill>
            </a:endParaRPr>
          </a:p>
        </p:txBody>
      </p:sp>
      <p:pic>
        <p:nvPicPr>
          <p:cNvPr id="6" name="Content Placeholder 5">
            <a:extLst>
              <a:ext uri="{FF2B5EF4-FFF2-40B4-BE49-F238E27FC236}">
                <a16:creationId xmlns:a16="http://schemas.microsoft.com/office/drawing/2014/main" id="{FDCC8601-5DCB-4D33-A6AC-B21233347A2E}"/>
              </a:ext>
              <a:ext uri="{C183D7F6-B498-43B3-948B-1728B52AA6E4}">
                <adec:decorative xmlns:adec="http://schemas.microsoft.com/office/drawing/2017/decorative" val="1"/>
              </a:ext>
            </a:extLst>
          </p:cNvPr>
          <p:cNvPicPr>
            <a:picLocks noGrp="1" noChangeAspect="1"/>
          </p:cNvPicPr>
          <p:nvPr>
            <p:ph sz="quarter" idx="14"/>
          </p:nvPr>
        </p:nvPicPr>
        <p:blipFill>
          <a:blip r:embed="rId3"/>
          <a:stretch>
            <a:fillRect/>
          </a:stretch>
        </p:blipFill>
        <p:spPr>
          <a:xfrm>
            <a:off x="7066958" y="2175841"/>
            <a:ext cx="4133446" cy="3505504"/>
          </a:xfrm>
          <a:prstGeom prst="rect">
            <a:avLst/>
          </a:prstGeom>
          <a:ln>
            <a:solidFill>
              <a:schemeClr val="bg1">
                <a:lumMod val="65000"/>
              </a:schemeClr>
            </a:solidFill>
          </a:ln>
        </p:spPr>
      </p:pic>
    </p:spTree>
    <p:extLst>
      <p:ext uri="{BB962C8B-B14F-4D97-AF65-F5344CB8AC3E}">
        <p14:creationId xmlns:p14="http://schemas.microsoft.com/office/powerpoint/2010/main" val="2221176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5746-26F1-4EB0-9CA0-161F9DC63B24}"/>
              </a:ext>
            </a:extLst>
          </p:cNvPr>
          <p:cNvSpPr>
            <a:spLocks noGrp="1"/>
          </p:cNvSpPr>
          <p:nvPr>
            <p:ph type="title"/>
          </p:nvPr>
        </p:nvSpPr>
        <p:spPr>
          <a:xfrm>
            <a:off x="107448" y="244253"/>
            <a:ext cx="10050889" cy="953858"/>
          </a:xfrm>
        </p:spPr>
        <p:txBody>
          <a:bodyPr anchor="b">
            <a:normAutofit/>
          </a:bodyPr>
          <a:lstStyle/>
          <a:p>
            <a:pPr algn="l"/>
            <a:r>
              <a:rPr lang="en-US" b="1" dirty="0"/>
              <a:t>	Non-Stigmatizing Language</a:t>
            </a:r>
          </a:p>
        </p:txBody>
      </p:sp>
      <p:sp>
        <p:nvSpPr>
          <p:cNvPr id="4" name="Content Placeholder 3">
            <a:extLst>
              <a:ext uri="{FF2B5EF4-FFF2-40B4-BE49-F238E27FC236}">
                <a16:creationId xmlns:a16="http://schemas.microsoft.com/office/drawing/2014/main" id="{BB82E090-0C6C-4B90-94D2-F821206B3790}"/>
              </a:ext>
            </a:extLst>
          </p:cNvPr>
          <p:cNvSpPr>
            <a:spLocks noGrp="1"/>
          </p:cNvSpPr>
          <p:nvPr>
            <p:ph type="body" idx="1"/>
          </p:nvPr>
        </p:nvSpPr>
        <p:spPr>
          <a:xfrm>
            <a:off x="107448" y="1730327"/>
            <a:ext cx="11948565" cy="4359324"/>
          </a:xfrm>
        </p:spPr>
        <p:txBody>
          <a:bodyPr vert="horz" lIns="91440" tIns="45720" rIns="91440" bIns="45720" rtlCol="0">
            <a:normAutofit/>
          </a:bodyPr>
          <a:lstStyle/>
          <a:p>
            <a:pPr marL="0" indent="0" algn="ctr">
              <a:buNone/>
            </a:pPr>
            <a:r>
              <a:rPr lang="en-US" sz="3600" dirty="0"/>
              <a:t>"By using accurate, non-stigmatizing language, we can help break the stigma surrounding this disease so people can more easily access treatment, reach recovery, and live healthier lives."</a:t>
            </a:r>
          </a:p>
          <a:p>
            <a:pPr marL="0" indent="0">
              <a:buNone/>
            </a:pPr>
            <a:endParaRPr lang="en-US" dirty="0"/>
          </a:p>
          <a:p>
            <a:pPr marL="461645" indent="-461645" algn="r">
              <a:buNone/>
            </a:pPr>
            <a:r>
              <a:rPr lang="en-US" sz="1800" dirty="0"/>
              <a:t>~Michael Botticelli, Former Director </a:t>
            </a:r>
            <a:br>
              <a:rPr lang="en-US" sz="1800" dirty="0"/>
            </a:br>
            <a:r>
              <a:rPr lang="en-US" sz="1800" dirty="0"/>
              <a:t>White House ONDCP</a:t>
            </a:r>
            <a:endParaRPr lang="en-US" dirty="0"/>
          </a:p>
        </p:txBody>
      </p:sp>
      <p:sp>
        <p:nvSpPr>
          <p:cNvPr id="5" name="Slide Number Placeholder 4" hidden="1">
            <a:extLst>
              <a:ext uri="{FF2B5EF4-FFF2-40B4-BE49-F238E27FC236}">
                <a16:creationId xmlns:a16="http://schemas.microsoft.com/office/drawing/2014/main" id="{E66AAFC6-B9A6-4D09-9C65-E4E7181995D6}"/>
              </a:ext>
            </a:extLst>
          </p:cNvPr>
          <p:cNvSpPr>
            <a:spLocks noGrp="1"/>
          </p:cNvSpPr>
          <p:nvPr>
            <p:ph type="sldNum" sz="quarter" idx="4294967295"/>
          </p:nvPr>
        </p:nvSpPr>
        <p:spPr>
          <a:xfrm>
            <a:off x="9347200" y="635635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ontserrat"/>
                <a:ea typeface="+mn-ea"/>
                <a:cs typeface="Montserra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830FF412-1352-9146-A2B5-2DDCCDC9DA3F}" type="slidenum">
              <a:rPr lang="en-US" smtClean="0"/>
              <a:pPr>
                <a:spcAft>
                  <a:spcPts val="600"/>
                </a:spcAft>
              </a:pPr>
              <a:t>47</a:t>
            </a:fld>
            <a:endParaRPr lang="en-US"/>
          </a:p>
        </p:txBody>
      </p:sp>
    </p:spTree>
    <p:extLst>
      <p:ext uri="{BB962C8B-B14F-4D97-AF65-F5344CB8AC3E}">
        <p14:creationId xmlns:p14="http://schemas.microsoft.com/office/powerpoint/2010/main" val="2129898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6238-C43B-164A-8744-71E347F975CC}"/>
              </a:ext>
            </a:extLst>
          </p:cNvPr>
          <p:cNvSpPr>
            <a:spLocks noGrp="1"/>
          </p:cNvSpPr>
          <p:nvPr>
            <p:ph type="title"/>
          </p:nvPr>
        </p:nvSpPr>
        <p:spPr/>
        <p:txBody>
          <a:bodyPr>
            <a:normAutofit/>
          </a:bodyPr>
          <a:lstStyle/>
          <a:p>
            <a:r>
              <a:rPr lang="en-US" b="1" dirty="0"/>
              <a:t>2013 Open Letter to the Media</a:t>
            </a:r>
          </a:p>
        </p:txBody>
      </p:sp>
      <p:sp>
        <p:nvSpPr>
          <p:cNvPr id="3" name="Content Placeholder 2">
            <a:extLst>
              <a:ext uri="{FF2B5EF4-FFF2-40B4-BE49-F238E27FC236}">
                <a16:creationId xmlns:a16="http://schemas.microsoft.com/office/drawing/2014/main" id="{C8833CB1-F5C0-0248-9457-29104C3B4196}"/>
              </a:ext>
            </a:extLst>
          </p:cNvPr>
          <p:cNvSpPr>
            <a:spLocks noGrp="1"/>
          </p:cNvSpPr>
          <p:nvPr>
            <p:ph type="body" sz="quarter" idx="10"/>
          </p:nvPr>
        </p:nvSpPr>
        <p:spPr>
          <a:xfrm>
            <a:off x="2743200" y="1854202"/>
            <a:ext cx="9106678" cy="4234082"/>
          </a:xfrm>
        </p:spPr>
        <p:txBody>
          <a:bodyPr>
            <a:normAutofit fontScale="62500" lnSpcReduction="20000"/>
          </a:bodyPr>
          <a:lstStyle/>
          <a:p>
            <a:pPr marL="0" indent="0">
              <a:buNone/>
            </a:pPr>
            <a:r>
              <a:rPr lang="en-US" b="1" dirty="0">
                <a:solidFill>
                  <a:schemeClr val="tx1"/>
                </a:solidFill>
              </a:rPr>
              <a:t>Signed by 51 nationally recognized doctors (M.D. &amp; PhD.)</a:t>
            </a:r>
          </a:p>
          <a:p>
            <a:pPr marL="0" indent="0">
              <a:buNone/>
            </a:pPr>
            <a:endParaRPr lang="en-US" b="1" dirty="0"/>
          </a:p>
          <a:p>
            <a:pPr marL="0" indent="0">
              <a:buNone/>
            </a:pPr>
            <a:r>
              <a:rPr lang="en-US" b="1" dirty="0"/>
              <a:t>Key Points:</a:t>
            </a:r>
          </a:p>
          <a:p>
            <a:pPr marL="571500" indent="-571500">
              <a:buClr>
                <a:srgbClr val="CC4927"/>
              </a:buClr>
              <a:buFont typeface="Arial" panose="020B0604020202020204" pitchFamily="34" charset="0"/>
              <a:buChar char="•"/>
            </a:pPr>
            <a:r>
              <a:rPr lang="en-US" sz="3800" dirty="0"/>
              <a:t>No newborn is born addicted</a:t>
            </a:r>
          </a:p>
          <a:p>
            <a:pPr marL="571500" indent="-571500">
              <a:buClr>
                <a:srgbClr val="CC4927"/>
              </a:buClr>
              <a:buFont typeface="Arial" panose="020B0604020202020204" pitchFamily="34" charset="0"/>
              <a:buChar char="•"/>
            </a:pPr>
            <a:r>
              <a:rPr lang="en-US" sz="3800" dirty="0"/>
              <a:t>Infants of mothers with an SUD are not “victims”</a:t>
            </a:r>
          </a:p>
          <a:p>
            <a:pPr marL="571500" indent="-571500">
              <a:buClr>
                <a:srgbClr val="CC4927"/>
              </a:buClr>
              <a:buFont typeface="Arial" panose="020B0604020202020204" pitchFamily="34" charset="0"/>
              <a:buChar char="•"/>
            </a:pPr>
            <a:r>
              <a:rPr lang="en-US" sz="3800" dirty="0"/>
              <a:t>NAS, when it occurs, is treatable and has not been associated with long-term adverse consequences</a:t>
            </a:r>
          </a:p>
          <a:p>
            <a:pPr marL="571500" indent="-571500">
              <a:buClr>
                <a:srgbClr val="CC4927"/>
              </a:buClr>
              <a:buFont typeface="Arial" panose="020B0604020202020204" pitchFamily="34" charset="0"/>
              <a:buChar char="•"/>
            </a:pPr>
            <a:r>
              <a:rPr lang="en-US" sz="3800" dirty="0"/>
              <a:t>The media’s misinformation and stigmatizing characterizations discourage appropriate federally recommended treatment</a:t>
            </a:r>
          </a:p>
          <a:p>
            <a:pPr marL="0" indent="0">
              <a:buNone/>
            </a:pPr>
            <a:endParaRPr lang="en-US" dirty="0"/>
          </a:p>
        </p:txBody>
      </p:sp>
    </p:spTree>
    <p:extLst>
      <p:ext uri="{BB962C8B-B14F-4D97-AF65-F5344CB8AC3E}">
        <p14:creationId xmlns:p14="http://schemas.microsoft.com/office/powerpoint/2010/main" val="2293808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E8CE-2AE4-F447-90F2-BF1F18B6B0A1}"/>
              </a:ext>
            </a:extLst>
          </p:cNvPr>
          <p:cNvSpPr>
            <a:spLocks noGrp="1"/>
          </p:cNvSpPr>
          <p:nvPr>
            <p:ph type="title"/>
          </p:nvPr>
        </p:nvSpPr>
        <p:spPr>
          <a:xfrm>
            <a:off x="214604" y="244253"/>
            <a:ext cx="9943733" cy="953858"/>
          </a:xfrm>
        </p:spPr>
        <p:txBody>
          <a:bodyPr>
            <a:normAutofit/>
          </a:bodyPr>
          <a:lstStyle/>
          <a:p>
            <a:pPr algn="l"/>
            <a:r>
              <a:rPr lang="en-US" b="1" dirty="0"/>
              <a:t>Things We Can Do</a:t>
            </a:r>
          </a:p>
        </p:txBody>
      </p:sp>
      <p:sp>
        <p:nvSpPr>
          <p:cNvPr id="3" name="Content Placeholder 2">
            <a:extLst>
              <a:ext uri="{FF2B5EF4-FFF2-40B4-BE49-F238E27FC236}">
                <a16:creationId xmlns:a16="http://schemas.microsoft.com/office/drawing/2014/main" id="{B414115E-D19B-7448-8F69-D1574B0AFA96}"/>
              </a:ext>
            </a:extLst>
          </p:cNvPr>
          <p:cNvSpPr>
            <a:spLocks noGrp="1"/>
          </p:cNvSpPr>
          <p:nvPr>
            <p:ph type="body" idx="1"/>
          </p:nvPr>
        </p:nvSpPr>
        <p:spPr>
          <a:solidFill>
            <a:schemeClr val="bg1">
              <a:lumMod val="75000"/>
            </a:schemeClr>
          </a:solidFill>
        </p:spPr>
        <p:txBody>
          <a:bodyPr anchor="ctr">
            <a:normAutofit/>
          </a:bodyPr>
          <a:lstStyle/>
          <a:p>
            <a:pPr marL="342900" indent="-342900">
              <a:buClr>
                <a:srgbClr val="CC4927"/>
              </a:buClr>
              <a:buFont typeface="Arial" panose="020B0604020202020204" pitchFamily="34" charset="0"/>
              <a:buChar char="•"/>
            </a:pPr>
            <a:r>
              <a:rPr lang="en-US" dirty="0"/>
              <a:t>Put people first: Do say, “a person with a behavioral health condition” or “a person diagnosed with …” </a:t>
            </a:r>
          </a:p>
          <a:p>
            <a:pPr marL="342900" indent="-342900">
              <a:buClr>
                <a:srgbClr val="CC4927"/>
              </a:buClr>
              <a:buFont typeface="Arial" panose="020B0604020202020204" pitchFamily="34" charset="0"/>
              <a:buChar char="•"/>
            </a:pPr>
            <a:r>
              <a:rPr lang="en-US" dirty="0"/>
              <a:t>Emphasize abilities - focus on what is strong such as the person’s strengths, skills &amp; passions </a:t>
            </a:r>
          </a:p>
          <a:p>
            <a:pPr marL="342900" indent="-342900">
              <a:buClr>
                <a:srgbClr val="CC4927"/>
              </a:buClr>
              <a:buFont typeface="Arial" panose="020B0604020202020204" pitchFamily="34" charset="0"/>
              <a:buChar char="•"/>
            </a:pPr>
            <a:r>
              <a:rPr lang="en-US" dirty="0"/>
              <a:t>Focus on language that is respectful, clear and understandable, free of jargon, confusing data, and speculation</a:t>
            </a:r>
          </a:p>
          <a:p>
            <a:pPr marL="342900" indent="-342900">
              <a:buClr>
                <a:srgbClr val="CC4927"/>
              </a:buClr>
              <a:buFont typeface="Arial" panose="020B0604020202020204" pitchFamily="34" charset="0"/>
              <a:buChar char="•"/>
            </a:pPr>
            <a:r>
              <a:rPr lang="en-US" dirty="0"/>
              <a:t>Focus on language that is non-judgmental and carries a sense of commitment, hope and opportunity</a:t>
            </a:r>
          </a:p>
        </p:txBody>
      </p:sp>
      <p:sp>
        <p:nvSpPr>
          <p:cNvPr id="5" name="TextBox 4">
            <a:extLst>
              <a:ext uri="{FF2B5EF4-FFF2-40B4-BE49-F238E27FC236}">
                <a16:creationId xmlns:a16="http://schemas.microsoft.com/office/drawing/2014/main" id="{511440FE-E9C8-E441-81F6-1C2DE1F2F4FF}"/>
              </a:ext>
            </a:extLst>
          </p:cNvPr>
          <p:cNvSpPr txBox="1"/>
          <p:nvPr/>
        </p:nvSpPr>
        <p:spPr>
          <a:xfrm>
            <a:off x="838200" y="6200360"/>
            <a:ext cx="7132081" cy="430887"/>
          </a:xfrm>
          <a:prstGeom prst="rect">
            <a:avLst/>
          </a:prstGeom>
          <a:noFill/>
        </p:spPr>
        <p:txBody>
          <a:bodyPr wrap="none" rtlCol="0">
            <a:spAutoFit/>
          </a:bodyPr>
          <a:lstStyle/>
          <a:p>
            <a:r>
              <a:rPr lang="en-US" sz="1100" dirty="0">
                <a:solidFill>
                  <a:srgbClr val="CC4927"/>
                </a:solidFill>
              </a:rPr>
              <a:t>Adapted in 2019 from Wahl, O. (2010). Recovery Language. </a:t>
            </a:r>
          </a:p>
          <a:p>
            <a:r>
              <a:rPr lang="en-US" sz="1100" dirty="0">
                <a:solidFill>
                  <a:srgbClr val="CC4927"/>
                </a:solidFill>
              </a:rPr>
              <a:t>Adapted from Burge, M. /Consumer Advocate (2010). Excerpt from speech given at The MHS Conference 2010</a:t>
            </a:r>
          </a:p>
        </p:txBody>
      </p:sp>
    </p:spTree>
    <p:extLst>
      <p:ext uri="{BB962C8B-B14F-4D97-AF65-F5344CB8AC3E}">
        <p14:creationId xmlns:p14="http://schemas.microsoft.com/office/powerpoint/2010/main" val="149840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398" b="1" dirty="0"/>
              <a:t>Housekeeping Items</a:t>
            </a:r>
          </a:p>
        </p:txBody>
      </p:sp>
      <p:sp>
        <p:nvSpPr>
          <p:cNvPr id="3" name="Content Placeholder 2">
            <a:extLst>
              <a:ext uri="{FF2B5EF4-FFF2-40B4-BE49-F238E27FC236}">
                <a16:creationId xmlns:a16="http://schemas.microsoft.com/office/drawing/2014/main" id="{D8097FC8-647A-4AA6-9BBC-406D6D9F6206}"/>
              </a:ext>
            </a:extLst>
          </p:cNvPr>
          <p:cNvSpPr>
            <a:spLocks noGrp="1"/>
          </p:cNvSpPr>
          <p:nvPr>
            <p:ph sz="quarter" idx="13"/>
          </p:nvPr>
        </p:nvSpPr>
        <p:spPr>
          <a:xfrm>
            <a:off x="457200" y="1234440"/>
            <a:ext cx="10491278" cy="4583036"/>
          </a:xfrm>
        </p:spPr>
        <p:txBody>
          <a:bodyPr>
            <a:normAutofit/>
          </a:bodyPr>
          <a:lstStyle/>
          <a:p>
            <a:pPr marL="342787" indent="-342787" defTabSz="669524">
              <a:buClr>
                <a:prstClr val="black"/>
              </a:buClr>
              <a:buFont typeface="Arial"/>
              <a:buChar char="•"/>
            </a:pPr>
            <a:r>
              <a:rPr lang="en-US" sz="2800" dirty="0">
                <a:latin typeface="+mj-lt"/>
              </a:rPr>
              <a:t>Slides for today’s session are available:</a:t>
            </a:r>
          </a:p>
          <a:p>
            <a:pPr lvl="6" defTabSz="669524">
              <a:buClr>
                <a:prstClr val="black"/>
              </a:buClr>
            </a:pPr>
            <a:r>
              <a:rPr lang="en-US" sz="2800" dirty="0">
                <a:latin typeface="+mj-lt"/>
              </a:rPr>
              <a:t>		Mid-America ATTC </a:t>
            </a:r>
            <a:r>
              <a:rPr lang="en-US" sz="2800" dirty="0">
                <a:latin typeface="+mj-lt"/>
                <a:hlinkClick r:id="rId3"/>
              </a:rPr>
              <a:t>www.attcnetwork.org/midamerica</a:t>
            </a:r>
            <a:endParaRPr lang="en-US" sz="2800" dirty="0">
              <a:latin typeface="+mj-lt"/>
            </a:endParaRPr>
          </a:p>
          <a:p>
            <a:pPr lvl="2" defTabSz="669524">
              <a:buClr>
                <a:prstClr val="black"/>
              </a:buClr>
            </a:pPr>
            <a:r>
              <a:rPr lang="en-US" sz="2800" dirty="0">
                <a:latin typeface="+mj-lt"/>
              </a:rPr>
              <a:t>		Missouri Hospital Association </a:t>
            </a:r>
            <a:r>
              <a:rPr lang="en-US" sz="2800" dirty="0">
                <a:hlinkClick r:id="rId4"/>
              </a:rPr>
              <a:t>Maternal-Child Health -</a:t>
            </a:r>
            <a:r>
              <a:rPr lang="en-US" sz="2800" dirty="0"/>
              <a:t> 			</a:t>
            </a:r>
            <a:r>
              <a:rPr lang="en-US" sz="2800" dirty="0">
                <a:hlinkClick r:id="rId4"/>
              </a:rPr>
              <a:t>MHA (mhanet.com)</a:t>
            </a:r>
            <a:endParaRPr lang="en-US" sz="2800" dirty="0"/>
          </a:p>
          <a:p>
            <a:pPr marL="342787" lvl="2" indent="-342787" defTabSz="669524">
              <a:buClr>
                <a:prstClr val="black"/>
              </a:buClr>
              <a:buFont typeface="Arial"/>
              <a:buChar char="•"/>
            </a:pPr>
            <a:r>
              <a:rPr lang="en-US" sz="2800" dirty="0">
                <a:latin typeface="+mj-lt"/>
              </a:rPr>
              <a:t>Participant Manual coming soon!</a:t>
            </a:r>
          </a:p>
          <a:p>
            <a:pPr marL="342787" lvl="3" indent="-342787" defTabSz="669524">
              <a:buClr>
                <a:prstClr val="black"/>
              </a:buClr>
              <a:buFont typeface="Arial"/>
              <a:buChar char="•"/>
            </a:pPr>
            <a:r>
              <a:rPr lang="en-US" sz="2800" dirty="0">
                <a:latin typeface="+mj-lt"/>
              </a:rPr>
              <a:t>We will provide a FAQ at the end of the series</a:t>
            </a:r>
          </a:p>
          <a:p>
            <a:pPr marL="342787" lvl="3" indent="-342787" defTabSz="669524">
              <a:buClr>
                <a:prstClr val="black"/>
              </a:buClr>
              <a:buFont typeface="Arial"/>
              <a:buChar char="•"/>
            </a:pPr>
            <a:r>
              <a:rPr lang="en-US" sz="2800" dirty="0">
                <a:latin typeface="+mj-lt"/>
              </a:rPr>
              <a:t>Please ask questions in the chat</a:t>
            </a:r>
          </a:p>
          <a:p>
            <a:pPr marL="342787" lvl="3" indent="-342787" defTabSz="669524">
              <a:buClr>
                <a:prstClr val="black"/>
              </a:buClr>
              <a:buFont typeface="Arial"/>
              <a:buChar char="•"/>
            </a:pPr>
            <a:r>
              <a:rPr lang="en-US" sz="2800" dirty="0">
                <a:latin typeface="+mj-lt"/>
              </a:rPr>
              <a:t>Please keep stay on mute and turn on your cameras</a:t>
            </a:r>
          </a:p>
          <a:p>
            <a:pPr marL="342787" lvl="3" indent="-342787" defTabSz="669524">
              <a:buClr>
                <a:prstClr val="black"/>
              </a:buClr>
              <a:buFont typeface="Arial"/>
              <a:buChar char="•"/>
            </a:pPr>
            <a:endParaRPr lang="en-US" sz="2800" dirty="0">
              <a:latin typeface="+mj-lt"/>
            </a:endParaRPr>
          </a:p>
          <a:p>
            <a:pPr lvl="3" defTabSz="669524">
              <a:buClr>
                <a:prstClr val="black"/>
              </a:buClr>
            </a:pPr>
            <a:endParaRPr lang="en-US" sz="2800" dirty="0">
              <a:latin typeface="+mj-lt"/>
            </a:endParaRPr>
          </a:p>
        </p:txBody>
      </p:sp>
    </p:spTree>
    <p:extLst>
      <p:ext uri="{BB962C8B-B14F-4D97-AF65-F5344CB8AC3E}">
        <p14:creationId xmlns:p14="http://schemas.microsoft.com/office/powerpoint/2010/main" val="69188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FFDE-E159-4BAB-8B8E-D3B744D65C99}"/>
              </a:ext>
            </a:extLst>
          </p:cNvPr>
          <p:cNvSpPr>
            <a:spLocks noGrp="1"/>
          </p:cNvSpPr>
          <p:nvPr>
            <p:ph type="title"/>
          </p:nvPr>
        </p:nvSpPr>
        <p:spPr/>
        <p:txBody>
          <a:bodyPr/>
          <a:lstStyle/>
          <a:p>
            <a:r>
              <a:rPr lang="en-US" dirty="0"/>
              <a:t>	Changing the Narrative:</a:t>
            </a:r>
          </a:p>
        </p:txBody>
      </p:sp>
      <p:graphicFrame>
        <p:nvGraphicFramePr>
          <p:cNvPr id="4" name="Content Placeholder 3" descr="Deficit-based &amp; Strengths-based Narrative descriptions">
            <a:extLst>
              <a:ext uri="{FF2B5EF4-FFF2-40B4-BE49-F238E27FC236}">
                <a16:creationId xmlns:a16="http://schemas.microsoft.com/office/drawing/2014/main" id="{B689F16A-5935-48C9-927C-77E5ABDCE672}"/>
              </a:ext>
            </a:extLst>
          </p:cNvPr>
          <p:cNvGraphicFramePr>
            <a:graphicFrameLocks noGrp="1"/>
          </p:cNvGraphicFramePr>
          <p:nvPr>
            <p:ph sz="quarter" idx="13"/>
            <p:extLst>
              <p:ext uri="{D42A27DB-BD31-4B8C-83A1-F6EECF244321}">
                <p14:modId xmlns:p14="http://schemas.microsoft.com/office/powerpoint/2010/main" val="1970414121"/>
              </p:ext>
            </p:extLst>
          </p:nvPr>
        </p:nvGraphicFramePr>
        <p:xfrm>
          <a:off x="307910" y="1141413"/>
          <a:ext cx="11737909"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81EBE921-08D9-49DB-A3D4-771C8AC39888}"/>
              </a:ext>
              <a:ext uri="{C183D7F6-B498-43B3-948B-1728B52AA6E4}">
                <adec:decorative xmlns:adec="http://schemas.microsoft.com/office/drawing/2017/decorative" val="1"/>
              </a:ext>
            </a:extLst>
          </p:cNvPr>
          <p:cNvCxnSpPr>
            <a:cxnSpLocks/>
          </p:cNvCxnSpPr>
          <p:nvPr/>
        </p:nvCxnSpPr>
        <p:spPr>
          <a:xfrm>
            <a:off x="2575249" y="2799184"/>
            <a:ext cx="3921967"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E7E0418-3F5B-4839-B706-A6FD400A8819}"/>
              </a:ext>
              <a:ext uri="{C183D7F6-B498-43B3-948B-1728B52AA6E4}">
                <adec:decorative xmlns:adec="http://schemas.microsoft.com/office/drawing/2017/decorative" val="1"/>
              </a:ext>
            </a:extLst>
          </p:cNvPr>
          <p:cNvCxnSpPr>
            <a:cxnSpLocks/>
          </p:cNvCxnSpPr>
          <p:nvPr/>
        </p:nvCxnSpPr>
        <p:spPr>
          <a:xfrm>
            <a:off x="2836506" y="3119535"/>
            <a:ext cx="3660710"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EF3B0D-3039-4153-A917-68EC872E1544}"/>
              </a:ext>
              <a:ext uri="{C183D7F6-B498-43B3-948B-1728B52AA6E4}">
                <adec:decorative xmlns:adec="http://schemas.microsoft.com/office/drawing/2017/decorative" val="1"/>
              </a:ext>
            </a:extLst>
          </p:cNvPr>
          <p:cNvCxnSpPr>
            <a:cxnSpLocks/>
          </p:cNvCxnSpPr>
          <p:nvPr/>
        </p:nvCxnSpPr>
        <p:spPr>
          <a:xfrm>
            <a:off x="2575249" y="3429000"/>
            <a:ext cx="3921967" cy="21772"/>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F37623-6998-45F6-BE8D-4052A9BC4127}"/>
              </a:ext>
              <a:ext uri="{C183D7F6-B498-43B3-948B-1728B52AA6E4}">
                <adec:decorative xmlns:adec="http://schemas.microsoft.com/office/drawing/2017/decorative" val="1"/>
              </a:ext>
            </a:extLst>
          </p:cNvPr>
          <p:cNvCxnSpPr>
            <a:cxnSpLocks/>
          </p:cNvCxnSpPr>
          <p:nvPr/>
        </p:nvCxnSpPr>
        <p:spPr>
          <a:xfrm>
            <a:off x="1788368" y="3732246"/>
            <a:ext cx="4708848"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94690B-052C-4809-9CED-54DE9EAA088B}"/>
              </a:ext>
              <a:ext uri="{C183D7F6-B498-43B3-948B-1728B52AA6E4}">
                <adec:decorative xmlns:adec="http://schemas.microsoft.com/office/drawing/2017/decorative" val="1"/>
              </a:ext>
            </a:extLst>
          </p:cNvPr>
          <p:cNvCxnSpPr>
            <a:cxnSpLocks/>
          </p:cNvCxnSpPr>
          <p:nvPr/>
        </p:nvCxnSpPr>
        <p:spPr>
          <a:xfrm>
            <a:off x="3054220" y="4027714"/>
            <a:ext cx="3442996"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D8A761-7D9B-4FE6-B6B9-14D8AF2A81E4}"/>
              </a:ext>
              <a:ext uri="{C183D7F6-B498-43B3-948B-1728B52AA6E4}">
                <adec:decorative xmlns:adec="http://schemas.microsoft.com/office/drawing/2017/decorative" val="1"/>
              </a:ext>
            </a:extLst>
          </p:cNvPr>
          <p:cNvCxnSpPr>
            <a:cxnSpLocks/>
          </p:cNvCxnSpPr>
          <p:nvPr/>
        </p:nvCxnSpPr>
        <p:spPr>
          <a:xfrm>
            <a:off x="2351314" y="4323182"/>
            <a:ext cx="4145901"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98108BF-7CDE-4108-A976-876D3A66FB68}"/>
              </a:ext>
            </a:extLst>
          </p:cNvPr>
          <p:cNvSpPr txBox="1"/>
          <p:nvPr/>
        </p:nvSpPr>
        <p:spPr>
          <a:xfrm>
            <a:off x="363894" y="6160665"/>
            <a:ext cx="2211355" cy="261610"/>
          </a:xfrm>
          <a:prstGeom prst="rect">
            <a:avLst/>
          </a:prstGeom>
          <a:noFill/>
        </p:spPr>
        <p:txBody>
          <a:bodyPr wrap="square" rtlCol="0">
            <a:spAutoFit/>
          </a:bodyPr>
          <a:lstStyle/>
          <a:p>
            <a:r>
              <a:rPr lang="en-US" sz="1100" dirty="0">
                <a:solidFill>
                  <a:srgbClr val="CC4927"/>
                </a:solidFill>
              </a:rPr>
              <a:t>Janis Tondora, Psy.D.</a:t>
            </a:r>
          </a:p>
        </p:txBody>
      </p:sp>
    </p:spTree>
    <p:extLst>
      <p:ext uri="{BB962C8B-B14F-4D97-AF65-F5344CB8AC3E}">
        <p14:creationId xmlns:p14="http://schemas.microsoft.com/office/powerpoint/2010/main" val="1198671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FFDE-E159-4BAB-8B8E-D3B744D65C99}"/>
              </a:ext>
            </a:extLst>
          </p:cNvPr>
          <p:cNvSpPr>
            <a:spLocks noGrp="1"/>
          </p:cNvSpPr>
          <p:nvPr>
            <p:ph type="title"/>
          </p:nvPr>
        </p:nvSpPr>
        <p:spPr/>
        <p:txBody>
          <a:bodyPr/>
          <a:lstStyle/>
          <a:p>
            <a:r>
              <a:rPr lang="en-US" dirty="0"/>
              <a:t>	Changing the Narrative Continued:</a:t>
            </a:r>
          </a:p>
        </p:txBody>
      </p:sp>
      <p:graphicFrame>
        <p:nvGraphicFramePr>
          <p:cNvPr id="4" name="Content Placeholder 3" descr="Deficit-based vs. Strengths-based Narrative descriptions">
            <a:extLst>
              <a:ext uri="{FF2B5EF4-FFF2-40B4-BE49-F238E27FC236}">
                <a16:creationId xmlns:a16="http://schemas.microsoft.com/office/drawing/2014/main" id="{B689F16A-5935-48C9-927C-77E5ABDCE672}"/>
              </a:ext>
            </a:extLst>
          </p:cNvPr>
          <p:cNvGraphicFramePr>
            <a:graphicFrameLocks noGrp="1"/>
          </p:cNvGraphicFramePr>
          <p:nvPr>
            <p:ph sz="quarter" idx="13"/>
            <p:extLst>
              <p:ext uri="{D42A27DB-BD31-4B8C-83A1-F6EECF244321}">
                <p14:modId xmlns:p14="http://schemas.microsoft.com/office/powerpoint/2010/main" val="808549284"/>
              </p:ext>
            </p:extLst>
          </p:nvPr>
        </p:nvGraphicFramePr>
        <p:xfrm>
          <a:off x="307910" y="1141413"/>
          <a:ext cx="11737909"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81EBE921-08D9-49DB-A3D4-771C8AC39888}"/>
              </a:ext>
              <a:ext uri="{C183D7F6-B498-43B3-948B-1728B52AA6E4}">
                <adec:decorative xmlns:adec="http://schemas.microsoft.com/office/drawing/2017/decorative" val="1"/>
              </a:ext>
            </a:extLst>
          </p:cNvPr>
          <p:cNvCxnSpPr>
            <a:cxnSpLocks/>
          </p:cNvCxnSpPr>
          <p:nvPr/>
        </p:nvCxnSpPr>
        <p:spPr>
          <a:xfrm>
            <a:off x="2071396" y="2799184"/>
            <a:ext cx="4425820"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E7E0418-3F5B-4839-B706-A6FD400A8819}"/>
              </a:ext>
              <a:ext uri="{C183D7F6-B498-43B3-948B-1728B52AA6E4}">
                <adec:decorative xmlns:adec="http://schemas.microsoft.com/office/drawing/2017/decorative" val="1"/>
              </a:ext>
            </a:extLst>
          </p:cNvPr>
          <p:cNvCxnSpPr>
            <a:cxnSpLocks/>
          </p:cNvCxnSpPr>
          <p:nvPr/>
        </p:nvCxnSpPr>
        <p:spPr>
          <a:xfrm>
            <a:off x="1418253" y="3119535"/>
            <a:ext cx="5078963"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EF3B0D-3039-4153-A917-68EC872E1544}"/>
              </a:ext>
              <a:ext uri="{C183D7F6-B498-43B3-948B-1728B52AA6E4}">
                <adec:decorative xmlns:adec="http://schemas.microsoft.com/office/drawing/2017/decorative" val="1"/>
              </a:ext>
            </a:extLst>
          </p:cNvPr>
          <p:cNvCxnSpPr>
            <a:cxnSpLocks/>
          </p:cNvCxnSpPr>
          <p:nvPr/>
        </p:nvCxnSpPr>
        <p:spPr>
          <a:xfrm>
            <a:off x="1268963" y="3410338"/>
            <a:ext cx="5228253" cy="21772"/>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F37623-6998-45F6-BE8D-4052A9BC4127}"/>
              </a:ext>
              <a:ext uri="{C183D7F6-B498-43B3-948B-1728B52AA6E4}">
                <adec:decorative xmlns:adec="http://schemas.microsoft.com/office/drawing/2017/decorative" val="1"/>
              </a:ext>
            </a:extLst>
          </p:cNvPr>
          <p:cNvCxnSpPr>
            <a:cxnSpLocks/>
          </p:cNvCxnSpPr>
          <p:nvPr/>
        </p:nvCxnSpPr>
        <p:spPr>
          <a:xfrm>
            <a:off x="1268963" y="3732246"/>
            <a:ext cx="5228253"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94690B-052C-4809-9CED-54DE9EAA088B}"/>
              </a:ext>
              <a:ext uri="{C183D7F6-B498-43B3-948B-1728B52AA6E4}">
                <adec:decorative xmlns:adec="http://schemas.microsoft.com/office/drawing/2017/decorative" val="1"/>
              </a:ext>
            </a:extLst>
          </p:cNvPr>
          <p:cNvCxnSpPr>
            <a:cxnSpLocks/>
          </p:cNvCxnSpPr>
          <p:nvPr/>
        </p:nvCxnSpPr>
        <p:spPr>
          <a:xfrm>
            <a:off x="2351314" y="4027714"/>
            <a:ext cx="4145901"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D8A761-7D9B-4FE6-B6B9-14D8AF2A81E4}"/>
              </a:ext>
              <a:ext uri="{C183D7F6-B498-43B3-948B-1728B52AA6E4}">
                <adec:decorative xmlns:adec="http://schemas.microsoft.com/office/drawing/2017/decorative" val="1"/>
              </a:ext>
            </a:extLst>
          </p:cNvPr>
          <p:cNvCxnSpPr>
            <a:cxnSpLocks/>
          </p:cNvCxnSpPr>
          <p:nvPr/>
        </p:nvCxnSpPr>
        <p:spPr>
          <a:xfrm>
            <a:off x="2472612" y="4323182"/>
            <a:ext cx="4024603"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79993C-4A5C-4734-9EDA-167EA0B3B942}"/>
              </a:ext>
            </a:extLst>
          </p:cNvPr>
          <p:cNvSpPr txBox="1"/>
          <p:nvPr/>
        </p:nvSpPr>
        <p:spPr>
          <a:xfrm>
            <a:off x="550506" y="6134683"/>
            <a:ext cx="2211355" cy="261610"/>
          </a:xfrm>
          <a:prstGeom prst="rect">
            <a:avLst/>
          </a:prstGeom>
          <a:noFill/>
        </p:spPr>
        <p:txBody>
          <a:bodyPr wrap="square" rtlCol="0">
            <a:spAutoFit/>
          </a:bodyPr>
          <a:lstStyle/>
          <a:p>
            <a:r>
              <a:rPr lang="en-US" sz="1100" dirty="0">
                <a:solidFill>
                  <a:srgbClr val="CC4927"/>
                </a:solidFill>
              </a:rPr>
              <a:t>Janis Tondora, Psy.D.</a:t>
            </a:r>
          </a:p>
        </p:txBody>
      </p:sp>
    </p:spTree>
    <p:extLst>
      <p:ext uri="{BB962C8B-B14F-4D97-AF65-F5344CB8AC3E}">
        <p14:creationId xmlns:p14="http://schemas.microsoft.com/office/powerpoint/2010/main" val="4288599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8119-2F72-D643-A016-6A779751E7BC}"/>
              </a:ext>
            </a:extLst>
          </p:cNvPr>
          <p:cNvSpPr>
            <a:spLocks noGrp="1"/>
          </p:cNvSpPr>
          <p:nvPr>
            <p:ph type="title"/>
          </p:nvPr>
        </p:nvSpPr>
        <p:spPr/>
        <p:txBody>
          <a:bodyPr vert="horz" lIns="91440" tIns="45720" rIns="91440" bIns="45720" rtlCol="0" anchor="ctr">
            <a:noAutofit/>
          </a:bodyPr>
          <a:lstStyle/>
          <a:p>
            <a:pPr algn="l"/>
            <a:br>
              <a:rPr lang="en-US" b="1" i="0" kern="1200" dirty="0">
                <a:latin typeface="Avenir Black" panose="02000503020000020003" pitchFamily="2" charset="0"/>
                <a:ea typeface="+mj-ea"/>
                <a:cs typeface="+mj-cs"/>
              </a:rPr>
            </a:br>
            <a:r>
              <a:rPr lang="en-US" b="1" i="0" kern="1200" dirty="0">
                <a:latin typeface="Avenir Black" panose="02000503020000020003" pitchFamily="2" charset="0"/>
                <a:ea typeface="+mj-ea"/>
                <a:cs typeface="+mj-cs"/>
              </a:rPr>
              <a:t>	</a:t>
            </a:r>
            <a:r>
              <a:rPr lang="en-US" b="1" i="0" kern="1200" dirty="0">
                <a:latin typeface="+mn-lt"/>
                <a:ea typeface="+mj-ea"/>
                <a:cs typeface="+mj-cs"/>
              </a:rPr>
              <a:t>Language Guidelines:</a:t>
            </a:r>
            <a:br>
              <a:rPr lang="en-US" b="1" i="0" kern="1200" dirty="0">
                <a:latin typeface="+mn-lt"/>
                <a:ea typeface="+mj-ea"/>
                <a:cs typeface="+mj-cs"/>
              </a:rPr>
            </a:br>
            <a:endParaRPr lang="en-US" b="1" i="0" kern="1200" dirty="0">
              <a:latin typeface="+mn-lt"/>
              <a:ea typeface="+mj-ea"/>
              <a:cs typeface="+mj-cs"/>
            </a:endParaRPr>
          </a:p>
        </p:txBody>
      </p:sp>
      <p:sp>
        <p:nvSpPr>
          <p:cNvPr id="4" name="TextBox 3">
            <a:extLst>
              <a:ext uri="{FF2B5EF4-FFF2-40B4-BE49-F238E27FC236}">
                <a16:creationId xmlns:a16="http://schemas.microsoft.com/office/drawing/2014/main" id="{D756C5FC-0083-1148-9FEF-B61F68541D37}"/>
              </a:ext>
            </a:extLst>
          </p:cNvPr>
          <p:cNvSpPr txBox="1"/>
          <p:nvPr/>
        </p:nvSpPr>
        <p:spPr>
          <a:xfrm>
            <a:off x="3022153" y="6146906"/>
            <a:ext cx="2054469" cy="337220"/>
          </a:xfrm>
          <a:prstGeom prst="rect">
            <a:avLst/>
          </a:prstGeom>
        </p:spPr>
        <p:txBody>
          <a:bodyPr vert="horz" lIns="91440" tIns="45720" rIns="91440" bIns="45720" rtlCol="0">
            <a:normAutofit/>
          </a:bodyPr>
          <a:lstStyle/>
          <a:p>
            <a:pPr defTabSz="914400">
              <a:lnSpc>
                <a:spcPct val="90000"/>
              </a:lnSpc>
              <a:spcAft>
                <a:spcPts val="600"/>
              </a:spcAft>
              <a:buClr>
                <a:schemeClr val="accent5"/>
              </a:buClr>
            </a:pPr>
            <a:r>
              <a:rPr lang="en-US" sz="1100" dirty="0">
                <a:solidFill>
                  <a:srgbClr val="CC4927"/>
                </a:solidFill>
              </a:rPr>
              <a:t>Broyles et al, 2014 </a:t>
            </a:r>
          </a:p>
        </p:txBody>
      </p:sp>
      <p:sp>
        <p:nvSpPr>
          <p:cNvPr id="5" name="Rectangle 4">
            <a:extLst>
              <a:ext uri="{FF2B5EF4-FFF2-40B4-BE49-F238E27FC236}">
                <a16:creationId xmlns:a16="http://schemas.microsoft.com/office/drawing/2014/main" id="{9142C34E-00AA-444A-B101-9FEB1C1C93A5}"/>
              </a:ext>
            </a:extLst>
          </p:cNvPr>
          <p:cNvSpPr/>
          <p:nvPr/>
        </p:nvSpPr>
        <p:spPr>
          <a:xfrm>
            <a:off x="2824223" y="1574906"/>
            <a:ext cx="8867033" cy="4572000"/>
          </a:xfrm>
          <a:prstGeom prst="rect">
            <a:avLst/>
          </a:prstGeom>
        </p:spPr>
        <p:txBody>
          <a:bodyPr/>
          <a:lstStyle/>
          <a:p>
            <a:pPr marL="457200" lvl="0" indent="-457200">
              <a:spcAft>
                <a:spcPts val="800"/>
              </a:spcAft>
              <a:buClr>
                <a:srgbClr val="CC4927"/>
              </a:buClr>
              <a:buFont typeface="Arial" panose="020B0604020202020204" pitchFamily="34" charset="0"/>
              <a:buChar char="•"/>
            </a:pPr>
            <a:r>
              <a:rPr lang="en-US" sz="3200" b="0" i="0" dirty="0">
                <a:latin typeface="Arial" panose="020B0604020202020204" pitchFamily="34" charset="0"/>
                <a:cs typeface="Arial" panose="020B0604020202020204" pitchFamily="34" charset="0"/>
              </a:rPr>
              <a:t>Respect the worth and dignity of all persons</a:t>
            </a:r>
          </a:p>
          <a:p>
            <a:pPr marL="457200" lvl="0" indent="-457200">
              <a:spcAft>
                <a:spcPts val="800"/>
              </a:spcAft>
              <a:buClr>
                <a:srgbClr val="CC4927"/>
              </a:buClr>
              <a:buFont typeface="Arial" panose="020B0604020202020204" pitchFamily="34" charset="0"/>
              <a:buChar char="•"/>
            </a:pPr>
            <a:r>
              <a:rPr lang="en-US" sz="3200" b="0" i="0" dirty="0">
                <a:latin typeface="Arial" panose="020B0604020202020204" pitchFamily="34" charset="0"/>
                <a:cs typeface="Arial" panose="020B0604020202020204" pitchFamily="34" charset="0"/>
              </a:rPr>
              <a:t>Focus on the medical nature of substance use disorders and treatment</a:t>
            </a:r>
          </a:p>
          <a:p>
            <a:pPr marL="457200" lvl="0" indent="-457200">
              <a:spcAft>
                <a:spcPts val="800"/>
              </a:spcAft>
              <a:buClr>
                <a:srgbClr val="CC4927"/>
              </a:buClr>
              <a:buFont typeface="Arial" panose="020B0604020202020204" pitchFamily="34" charset="0"/>
              <a:buChar char="•"/>
            </a:pPr>
            <a:r>
              <a:rPr lang="en-US" sz="3200" b="0" i="0" dirty="0">
                <a:latin typeface="Arial" panose="020B0604020202020204" pitchFamily="34" charset="0"/>
                <a:cs typeface="Arial" panose="020B0604020202020204" pitchFamily="34" charset="0"/>
              </a:rPr>
              <a:t>Promote the recovery process</a:t>
            </a:r>
          </a:p>
          <a:p>
            <a:pPr marL="457200" lvl="0" indent="-457200">
              <a:spcAft>
                <a:spcPts val="800"/>
              </a:spcAft>
              <a:buClr>
                <a:srgbClr val="CC4927"/>
              </a:buClr>
              <a:buFont typeface="Arial" panose="020B0604020202020204" pitchFamily="34" charset="0"/>
              <a:buChar char="•"/>
            </a:pPr>
            <a:r>
              <a:rPr lang="en-US" sz="3200" b="0" i="0" dirty="0">
                <a:latin typeface="Arial" panose="020B0604020202020204" pitchFamily="34" charset="0"/>
                <a:cs typeface="Arial" panose="020B0604020202020204" pitchFamily="34" charset="0"/>
              </a:rPr>
              <a:t>Avoid perpetuating negative stereotype biases by using slang and idioms</a:t>
            </a:r>
          </a:p>
        </p:txBody>
      </p:sp>
    </p:spTree>
    <p:extLst>
      <p:ext uri="{BB962C8B-B14F-4D97-AF65-F5344CB8AC3E}">
        <p14:creationId xmlns:p14="http://schemas.microsoft.com/office/powerpoint/2010/main" val="2282609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50FC-C55B-6B4B-97BB-E3C127CCE5B7}"/>
              </a:ext>
            </a:extLst>
          </p:cNvPr>
          <p:cNvSpPr>
            <a:spLocks noGrp="1"/>
          </p:cNvSpPr>
          <p:nvPr>
            <p:ph type="title"/>
          </p:nvPr>
        </p:nvSpPr>
        <p:spPr/>
        <p:txBody>
          <a:bodyPr/>
          <a:lstStyle/>
          <a:p>
            <a:pPr algn="r"/>
            <a:r>
              <a:rPr lang="en-US" b="1" dirty="0"/>
              <a:t>Towards Becoming a Stigma Free Zone:</a:t>
            </a:r>
          </a:p>
        </p:txBody>
      </p:sp>
      <p:sp>
        <p:nvSpPr>
          <p:cNvPr id="3" name="Text Placeholder 2">
            <a:extLst>
              <a:ext uri="{FF2B5EF4-FFF2-40B4-BE49-F238E27FC236}">
                <a16:creationId xmlns:a16="http://schemas.microsoft.com/office/drawing/2014/main" id="{1EA22BCC-C29D-8244-8751-668E58A57880}"/>
              </a:ext>
            </a:extLst>
          </p:cNvPr>
          <p:cNvSpPr>
            <a:spLocks noGrp="1"/>
          </p:cNvSpPr>
          <p:nvPr>
            <p:ph type="body" idx="4294967295"/>
          </p:nvPr>
        </p:nvSpPr>
        <p:spPr>
          <a:xfrm>
            <a:off x="1324947" y="3799050"/>
            <a:ext cx="10515600" cy="1500188"/>
          </a:xfrm>
        </p:spPr>
        <p:txBody>
          <a:bodyPr>
            <a:normAutofit/>
          </a:bodyPr>
          <a:lstStyle/>
          <a:p>
            <a:pPr algn="r"/>
            <a:r>
              <a:rPr lang="en-US" sz="3600" dirty="0"/>
              <a:t>Things </a:t>
            </a:r>
            <a:r>
              <a:rPr lang="en-US" sz="3600" i="1" u="sng" dirty="0"/>
              <a:t>You</a:t>
            </a:r>
            <a:r>
              <a:rPr lang="en-US" sz="3600" dirty="0"/>
              <a:t> Can Do</a:t>
            </a:r>
          </a:p>
        </p:txBody>
      </p:sp>
    </p:spTree>
    <p:extLst>
      <p:ext uri="{BB962C8B-B14F-4D97-AF65-F5344CB8AC3E}">
        <p14:creationId xmlns:p14="http://schemas.microsoft.com/office/powerpoint/2010/main" val="2978655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B7B0B-6AA2-674F-99D2-7137492EA426}"/>
              </a:ext>
            </a:extLst>
          </p:cNvPr>
          <p:cNvSpPr>
            <a:spLocks noGrp="1"/>
          </p:cNvSpPr>
          <p:nvPr>
            <p:ph type="title"/>
          </p:nvPr>
        </p:nvSpPr>
        <p:spPr/>
        <p:txBody>
          <a:bodyPr>
            <a:normAutofit/>
          </a:bodyPr>
          <a:lstStyle/>
          <a:p>
            <a:pPr algn="l"/>
            <a:r>
              <a:rPr lang="en-US" sz="4400" b="1" dirty="0"/>
              <a:t>	The Addictionary</a:t>
            </a:r>
          </a:p>
        </p:txBody>
      </p:sp>
      <p:sp>
        <p:nvSpPr>
          <p:cNvPr id="4" name="Content Placeholder 3">
            <a:extLst>
              <a:ext uri="{FF2B5EF4-FFF2-40B4-BE49-F238E27FC236}">
                <a16:creationId xmlns:a16="http://schemas.microsoft.com/office/drawing/2014/main" id="{A702AD6C-1BC3-D840-9CC9-3A70200BFCED}"/>
              </a:ext>
            </a:extLst>
          </p:cNvPr>
          <p:cNvSpPr>
            <a:spLocks noGrp="1"/>
          </p:cNvSpPr>
          <p:nvPr>
            <p:ph type="body" sz="quarter" idx="10"/>
          </p:nvPr>
        </p:nvSpPr>
        <p:spPr/>
        <p:txBody>
          <a:bodyPr>
            <a:normAutofit lnSpcReduction="10000"/>
          </a:bodyPr>
          <a:lstStyle/>
          <a:p>
            <a:pPr marL="0" indent="0">
              <a:buNone/>
            </a:pPr>
            <a:r>
              <a:rPr lang="en-US" sz="2800" dirty="0">
                <a:solidFill>
                  <a:schemeClr val="tx1"/>
                </a:solidFill>
              </a:rPr>
              <a:t>If we want addiction destigmatized,</a:t>
            </a:r>
            <a:br>
              <a:rPr lang="en-US" sz="2800" dirty="0">
                <a:solidFill>
                  <a:schemeClr val="tx1"/>
                </a:solidFill>
              </a:rPr>
            </a:br>
            <a:r>
              <a:rPr lang="en-US" sz="2800" dirty="0">
                <a:solidFill>
                  <a:schemeClr val="tx1"/>
                </a:solidFill>
              </a:rPr>
              <a:t>we need a language that's unified</a:t>
            </a:r>
            <a:br>
              <a:rPr lang="en-US" sz="2800" dirty="0">
                <a:solidFill>
                  <a:schemeClr val="tx1"/>
                </a:solidFill>
              </a:rPr>
            </a:br>
            <a:br>
              <a:rPr lang="en-US" sz="2800" dirty="0">
                <a:solidFill>
                  <a:schemeClr val="tx1"/>
                </a:solidFill>
              </a:rPr>
            </a:br>
            <a:r>
              <a:rPr lang="en-US" sz="2800" dirty="0">
                <a:solidFill>
                  <a:schemeClr val="tx1"/>
                </a:solidFill>
              </a:rPr>
              <a:t>The words we use matter. Caution needs to be taken, especially when the disorders concerned are heavily stigmatized as substance use disorders are</a:t>
            </a:r>
          </a:p>
          <a:p>
            <a:pPr marL="0" indent="0">
              <a:buNone/>
            </a:pPr>
            <a:endParaRPr lang="en-US" sz="2800" dirty="0">
              <a:solidFill>
                <a:schemeClr val="tx1"/>
              </a:solidFill>
            </a:endParaRPr>
          </a:p>
          <a:p>
            <a:pPr marL="0" indent="0" algn="ctr">
              <a:buNone/>
            </a:pPr>
            <a:r>
              <a:rPr lang="en-US" sz="2800" dirty="0">
                <a:solidFill>
                  <a:srgbClr val="CC4927"/>
                </a:solidFill>
                <a:hlinkClick r:id="rId2">
                  <a:extLst>
                    <a:ext uri="{A12FA001-AC4F-418D-AE19-62706E023703}">
                      <ahyp:hlinkClr xmlns:ahyp="http://schemas.microsoft.com/office/drawing/2018/hyperlinkcolor" val="tx"/>
                    </a:ext>
                  </a:extLst>
                </a:hlinkClick>
              </a:rPr>
              <a:t>https://www.recoveryanswers.org/addiction-ary/</a:t>
            </a:r>
            <a:endParaRPr lang="en-US" sz="2800" dirty="0">
              <a:solidFill>
                <a:srgbClr val="CC4927"/>
              </a:solidFill>
            </a:endParaRPr>
          </a:p>
          <a:p>
            <a:endParaRPr lang="en-US" sz="2400" dirty="0">
              <a:solidFill>
                <a:schemeClr val="tx1"/>
              </a:solidFill>
            </a:endParaRPr>
          </a:p>
        </p:txBody>
      </p:sp>
    </p:spTree>
    <p:extLst>
      <p:ext uri="{BB962C8B-B14F-4D97-AF65-F5344CB8AC3E}">
        <p14:creationId xmlns:p14="http://schemas.microsoft.com/office/powerpoint/2010/main" val="3242693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D039-D988-3646-9C54-3F6C42906C2F}"/>
              </a:ext>
            </a:extLst>
          </p:cNvPr>
          <p:cNvSpPr>
            <a:spLocks noGrp="1"/>
          </p:cNvSpPr>
          <p:nvPr>
            <p:ph type="title"/>
          </p:nvPr>
        </p:nvSpPr>
        <p:spPr/>
        <p:txBody>
          <a:bodyPr/>
          <a:lstStyle/>
          <a:p>
            <a:pPr algn="l"/>
            <a:r>
              <a:rPr lang="en-US" sz="4000" b="1" dirty="0"/>
              <a:t>	Language Audit</a:t>
            </a:r>
          </a:p>
        </p:txBody>
      </p:sp>
      <p:sp>
        <p:nvSpPr>
          <p:cNvPr id="3" name="Content Placeholder 2">
            <a:extLst>
              <a:ext uri="{FF2B5EF4-FFF2-40B4-BE49-F238E27FC236}">
                <a16:creationId xmlns:a16="http://schemas.microsoft.com/office/drawing/2014/main" id="{DA4F676E-E226-C845-B6D0-B8FC526FF556}"/>
              </a:ext>
            </a:extLst>
          </p:cNvPr>
          <p:cNvSpPr>
            <a:spLocks noGrp="1"/>
          </p:cNvSpPr>
          <p:nvPr>
            <p:ph sz="quarter" idx="13"/>
          </p:nvPr>
        </p:nvSpPr>
        <p:spPr/>
        <p:txBody>
          <a:bodyPr>
            <a:normAutofit/>
          </a:bodyPr>
          <a:lstStyle/>
          <a:p>
            <a:pPr marL="285750" indent="-285750">
              <a:buClr>
                <a:srgbClr val="CC4927"/>
              </a:buClr>
              <a:buFont typeface="Arial" panose="020B0604020202020204" pitchFamily="34" charset="0"/>
              <a:buChar char="•"/>
            </a:pPr>
            <a:r>
              <a:rPr lang="en-US" sz="2400" dirty="0"/>
              <a:t>Perform a “language audit” of existing materials for language that may be stigmatizing, then replace with more inclusive language </a:t>
            </a:r>
          </a:p>
          <a:p>
            <a:pPr marL="285750" indent="-285750">
              <a:buClr>
                <a:srgbClr val="CC4927"/>
              </a:buClr>
              <a:buFont typeface="Arial" panose="020B0604020202020204" pitchFamily="34" charset="0"/>
              <a:buChar char="•"/>
            </a:pPr>
            <a:r>
              <a:rPr lang="en-US" sz="2400" dirty="0"/>
              <a:t>Example: Using the search and replace function for electronic documents, search for “addict” and replace with “person with a substance use disorder,” or search for “abuse” and replace with “use” or “misuse” </a:t>
            </a:r>
          </a:p>
          <a:p>
            <a:pPr marL="285750" indent="-285750">
              <a:buClr>
                <a:srgbClr val="CC4927"/>
              </a:buClr>
              <a:buFont typeface="Arial" panose="020B0604020202020204" pitchFamily="34" charset="0"/>
              <a:buChar char="•"/>
            </a:pPr>
            <a:r>
              <a:rPr lang="en-US" sz="2400" dirty="0"/>
              <a:t>Make sure to review both internal documents (e.g., mission statements, policies) as well as external ones (e.g., brochures, patient forms)</a:t>
            </a:r>
          </a:p>
        </p:txBody>
      </p:sp>
      <p:sp>
        <p:nvSpPr>
          <p:cNvPr id="5" name="TextBox 4">
            <a:extLst>
              <a:ext uri="{FF2B5EF4-FFF2-40B4-BE49-F238E27FC236}">
                <a16:creationId xmlns:a16="http://schemas.microsoft.com/office/drawing/2014/main" id="{3D6DE1C4-0D39-FE42-9391-379438591B5A}"/>
              </a:ext>
            </a:extLst>
          </p:cNvPr>
          <p:cNvSpPr txBox="1"/>
          <p:nvPr/>
        </p:nvSpPr>
        <p:spPr>
          <a:xfrm>
            <a:off x="838200" y="6261916"/>
            <a:ext cx="7240929" cy="600164"/>
          </a:xfrm>
          <a:prstGeom prst="rect">
            <a:avLst/>
          </a:prstGeom>
          <a:noFill/>
        </p:spPr>
        <p:txBody>
          <a:bodyPr wrap="square" rtlCol="0">
            <a:spAutoFit/>
          </a:bodyPr>
          <a:lstStyle/>
          <a:p>
            <a:r>
              <a:rPr lang="en-US" sz="1100" dirty="0">
                <a:solidFill>
                  <a:srgbClr val="CC4927"/>
                </a:solidFill>
              </a:rPr>
              <a:t>SAMHSA/CAPT, 2017 </a:t>
            </a:r>
            <a:r>
              <a:rPr lang="en-US" sz="1100" dirty="0">
                <a:hlinkClick r:id="rId3"/>
              </a:rPr>
              <a:t>https://www.samhsa.gov/capt/sites/default/files/resources/sud-stigma-tool.pdf</a:t>
            </a:r>
            <a:endParaRPr lang="en-US" sz="1100" dirty="0"/>
          </a:p>
          <a:p>
            <a:endParaRPr lang="en-US" sz="1100" dirty="0"/>
          </a:p>
          <a:p>
            <a:endParaRPr lang="en-US" sz="1100" dirty="0">
              <a:solidFill>
                <a:srgbClr val="CC4927"/>
              </a:solidFill>
            </a:endParaRPr>
          </a:p>
        </p:txBody>
      </p:sp>
    </p:spTree>
    <p:extLst>
      <p:ext uri="{BB962C8B-B14F-4D97-AF65-F5344CB8AC3E}">
        <p14:creationId xmlns:p14="http://schemas.microsoft.com/office/powerpoint/2010/main" val="197163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2F1E-CDFF-BF49-82E4-47BB90557803}"/>
              </a:ext>
            </a:extLst>
          </p:cNvPr>
          <p:cNvSpPr>
            <a:spLocks noGrp="1"/>
          </p:cNvSpPr>
          <p:nvPr>
            <p:ph type="title"/>
          </p:nvPr>
        </p:nvSpPr>
        <p:spPr>
          <a:xfrm>
            <a:off x="1" y="27998"/>
            <a:ext cx="12257532" cy="1050997"/>
          </a:xfrm>
        </p:spPr>
        <p:txBody>
          <a:bodyPr anchor="ctr">
            <a:normAutofit/>
          </a:bodyPr>
          <a:lstStyle/>
          <a:p>
            <a:r>
              <a:rPr lang="en-US" dirty="0"/>
              <a:t>	Evidence-Based Interventions</a:t>
            </a:r>
          </a:p>
        </p:txBody>
      </p:sp>
      <p:graphicFrame>
        <p:nvGraphicFramePr>
          <p:cNvPr id="6" name="Content Placeholder 2" descr="Stigma Elimination info-graphic: through contact, education &amp; language">
            <a:extLst>
              <a:ext uri="{FF2B5EF4-FFF2-40B4-BE49-F238E27FC236}">
                <a16:creationId xmlns:a16="http://schemas.microsoft.com/office/drawing/2014/main" id="{403BE858-2E31-4C3E-B0B4-F6D06935C714}"/>
              </a:ext>
            </a:extLst>
          </p:cNvPr>
          <p:cNvGraphicFramePr>
            <a:graphicFrameLocks noGrp="1"/>
          </p:cNvGraphicFramePr>
          <p:nvPr>
            <p:ph sz="quarter" idx="13"/>
            <p:extLst>
              <p:ext uri="{D42A27DB-BD31-4B8C-83A1-F6EECF244321}">
                <p14:modId xmlns:p14="http://schemas.microsoft.com/office/powerpoint/2010/main" val="4186490096"/>
              </p:ext>
            </p:extLst>
          </p:nvPr>
        </p:nvGraphicFramePr>
        <p:xfrm>
          <a:off x="1039957" y="1584416"/>
          <a:ext cx="10212761"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773F5E9-22C4-4847-90A0-4FDA5533CA8E}"/>
              </a:ext>
            </a:extLst>
          </p:cNvPr>
          <p:cNvSpPr txBox="1"/>
          <p:nvPr/>
        </p:nvSpPr>
        <p:spPr>
          <a:xfrm>
            <a:off x="1132555" y="6340457"/>
            <a:ext cx="3368230" cy="276999"/>
          </a:xfrm>
          <a:prstGeom prst="rect">
            <a:avLst/>
          </a:prstGeom>
          <a:noFill/>
        </p:spPr>
        <p:txBody>
          <a:bodyPr wrap="none" rtlCol="0">
            <a:spAutoFit/>
          </a:bodyPr>
          <a:lstStyle/>
          <a:p>
            <a:r>
              <a:rPr lang="en-US" sz="1200" dirty="0">
                <a:solidFill>
                  <a:srgbClr val="CC4927"/>
                </a:solidFill>
                <a:hlinkClick r:id="rId8">
                  <a:extLst>
                    <a:ext uri="{A12FA001-AC4F-418D-AE19-62706E023703}">
                      <ahyp:hlinkClr xmlns:ahyp="http://schemas.microsoft.com/office/drawing/2018/hyperlinkcolor" val="tx"/>
                    </a:ext>
                  </a:extLst>
                </a:hlinkClick>
              </a:rPr>
              <a:t>Corrigan et al., 2012</a:t>
            </a:r>
            <a:r>
              <a:rPr lang="en-US" sz="1200" dirty="0">
                <a:solidFill>
                  <a:srgbClr val="CC4927"/>
                </a:solidFill>
              </a:rPr>
              <a:t>, </a:t>
            </a:r>
            <a:r>
              <a:rPr lang="en-US" sz="1200" dirty="0">
                <a:solidFill>
                  <a:srgbClr val="CC4927"/>
                </a:solidFill>
                <a:hlinkClick r:id="rId8">
                  <a:extLst>
                    <a:ext uri="{A12FA001-AC4F-418D-AE19-62706E023703}">
                      <ahyp:hlinkClr xmlns:ahyp="http://schemas.microsoft.com/office/drawing/2018/hyperlinkcolor" val="tx"/>
                    </a:ext>
                  </a:extLst>
                </a:hlinkClick>
              </a:rPr>
              <a:t>Borschmann et al., 2014</a:t>
            </a:r>
            <a:endParaRPr lang="en-US" sz="1200" dirty="0">
              <a:solidFill>
                <a:srgbClr val="CC4927"/>
              </a:solidFill>
            </a:endParaRPr>
          </a:p>
        </p:txBody>
      </p:sp>
    </p:spTree>
    <p:extLst>
      <p:ext uri="{BB962C8B-B14F-4D97-AF65-F5344CB8AC3E}">
        <p14:creationId xmlns:p14="http://schemas.microsoft.com/office/powerpoint/2010/main" val="784122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EF72-CE86-6E4F-9C02-CE7AF524E064}"/>
              </a:ext>
            </a:extLst>
          </p:cNvPr>
          <p:cNvSpPr>
            <a:spLocks noGrp="1"/>
          </p:cNvSpPr>
          <p:nvPr>
            <p:ph type="title"/>
          </p:nvPr>
        </p:nvSpPr>
        <p:spPr/>
        <p:txBody>
          <a:bodyPr>
            <a:noAutofit/>
          </a:bodyPr>
          <a:lstStyle/>
          <a:p>
            <a:r>
              <a:rPr lang="en-US" sz="3200" dirty="0"/>
              <a:t>	Consider a Perinatal Educator with Specialized Training</a:t>
            </a:r>
          </a:p>
        </p:txBody>
      </p:sp>
      <p:sp>
        <p:nvSpPr>
          <p:cNvPr id="3" name="Content Placeholder 2">
            <a:extLst>
              <a:ext uri="{FF2B5EF4-FFF2-40B4-BE49-F238E27FC236}">
                <a16:creationId xmlns:a16="http://schemas.microsoft.com/office/drawing/2014/main" id="{7AB29080-C269-FB4E-9EE0-FE776AE1C81B}"/>
              </a:ext>
            </a:extLst>
          </p:cNvPr>
          <p:cNvSpPr>
            <a:spLocks noGrp="1"/>
          </p:cNvSpPr>
          <p:nvPr>
            <p:ph sz="quarter" idx="13"/>
          </p:nvPr>
        </p:nvSpPr>
        <p:spPr>
          <a:xfrm>
            <a:off x="1039955" y="1142003"/>
            <a:ext cx="10361107" cy="4529591"/>
          </a:xfrm>
        </p:spPr>
        <p:txBody>
          <a:bodyPr>
            <a:noAutofit/>
          </a:bodyPr>
          <a:lstStyle/>
          <a:p>
            <a:pPr marL="285750" indent="-285750">
              <a:buClr>
                <a:srgbClr val="CC4927"/>
              </a:buClr>
              <a:buFont typeface="Arial" panose="020B0604020202020204" pitchFamily="34" charset="0"/>
              <a:buChar char="•"/>
            </a:pPr>
            <a:r>
              <a:rPr lang="en-US" sz="2400" dirty="0"/>
              <a:t>Perinatal substance use exposure education</a:t>
            </a:r>
          </a:p>
          <a:p>
            <a:pPr marL="285750" indent="-285750">
              <a:buClr>
                <a:srgbClr val="CC4927"/>
              </a:buClr>
              <a:buFont typeface="Arial" panose="020B0604020202020204" pitchFamily="34" charset="0"/>
              <a:buChar char="•"/>
            </a:pPr>
            <a:r>
              <a:rPr lang="en-US" sz="2400" dirty="0"/>
              <a:t>Perinatal substance use exposure educator (PSE) working as part of the provider team</a:t>
            </a:r>
          </a:p>
          <a:p>
            <a:pPr marL="285750" indent="-285750">
              <a:buClr>
                <a:srgbClr val="CC4927"/>
              </a:buClr>
              <a:buFont typeface="Arial" panose="020B0604020202020204" pitchFamily="34" charset="0"/>
              <a:buChar char="•"/>
            </a:pPr>
            <a:r>
              <a:rPr lang="en-US" sz="2400" dirty="0"/>
              <a:t>(PSE) teaches perinatal OUD patients what to expect at the time of delivery</a:t>
            </a:r>
          </a:p>
          <a:p>
            <a:pPr marL="285750" indent="-285750">
              <a:buClr>
                <a:srgbClr val="CC4927"/>
              </a:buClr>
              <a:buFont typeface="Arial" panose="020B0604020202020204" pitchFamily="34" charset="0"/>
              <a:buChar char="•"/>
            </a:pPr>
            <a:r>
              <a:rPr lang="en-US" sz="2400" dirty="0"/>
              <a:t>PSE consultation early in the third trimester in preparation for delivery</a:t>
            </a:r>
          </a:p>
          <a:p>
            <a:pPr marL="285750" indent="-285750">
              <a:buClr>
                <a:srgbClr val="CC4927"/>
              </a:buClr>
              <a:buFont typeface="Arial" panose="020B0604020202020204" pitchFamily="34" charset="0"/>
              <a:buChar char="•"/>
            </a:pPr>
            <a:r>
              <a:rPr lang="en-US" sz="2400" dirty="0"/>
              <a:t>PSE covers preparation for delivery, care of newborn with NAS/NOWS, what to expect in relationship to child welfare</a:t>
            </a:r>
          </a:p>
          <a:p>
            <a:pPr marL="285750" indent="-285750">
              <a:buClr>
                <a:srgbClr val="CC4927"/>
              </a:buClr>
              <a:buFont typeface="Arial" panose="020B0604020202020204" pitchFamily="34" charset="0"/>
              <a:buChar char="•"/>
            </a:pPr>
            <a:r>
              <a:rPr lang="en-US" sz="2400" dirty="0"/>
              <a:t>PSE could be a social worker, community health worker, peer support or nurse</a:t>
            </a:r>
            <a:br>
              <a:rPr lang="en-US" sz="2400" dirty="0"/>
            </a:br>
            <a:endParaRPr lang="en-US" sz="2400" dirty="0"/>
          </a:p>
        </p:txBody>
      </p:sp>
      <p:sp>
        <p:nvSpPr>
          <p:cNvPr id="4" name="TextBox 3">
            <a:extLst>
              <a:ext uri="{FF2B5EF4-FFF2-40B4-BE49-F238E27FC236}">
                <a16:creationId xmlns:a16="http://schemas.microsoft.com/office/drawing/2014/main" id="{9964B8C4-540F-7C43-BB4E-8707A8C283DF}"/>
              </a:ext>
            </a:extLst>
          </p:cNvPr>
          <p:cNvSpPr txBox="1"/>
          <p:nvPr/>
        </p:nvSpPr>
        <p:spPr>
          <a:xfrm>
            <a:off x="1039955" y="6193129"/>
            <a:ext cx="2433680" cy="261610"/>
          </a:xfrm>
          <a:prstGeom prst="rect">
            <a:avLst/>
          </a:prstGeom>
          <a:noFill/>
        </p:spPr>
        <p:txBody>
          <a:bodyPr wrap="none" rtlCol="0">
            <a:spAutoFit/>
          </a:bodyPr>
          <a:lstStyle/>
          <a:p>
            <a:r>
              <a:rPr lang="en-US" sz="1100" dirty="0" err="1">
                <a:solidFill>
                  <a:srgbClr val="CC4927"/>
                </a:solidFill>
              </a:rPr>
              <a:t>Leiner</a:t>
            </a:r>
            <a:r>
              <a:rPr lang="en-US" sz="1100" dirty="0">
                <a:solidFill>
                  <a:srgbClr val="CC4927"/>
                </a:solidFill>
              </a:rPr>
              <a:t>, Cody and Mullins et al, 2021</a:t>
            </a:r>
          </a:p>
        </p:txBody>
      </p:sp>
    </p:spTree>
    <p:extLst>
      <p:ext uri="{BB962C8B-B14F-4D97-AF65-F5344CB8AC3E}">
        <p14:creationId xmlns:p14="http://schemas.microsoft.com/office/powerpoint/2010/main" val="837457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7455-80FF-41E3-8F59-29821A76E46B}"/>
              </a:ext>
            </a:extLst>
          </p:cNvPr>
          <p:cNvSpPr>
            <a:spLocks noGrp="1"/>
          </p:cNvSpPr>
          <p:nvPr>
            <p:ph type="title"/>
          </p:nvPr>
        </p:nvSpPr>
        <p:spPr>
          <a:xfrm>
            <a:off x="0" y="0"/>
            <a:ext cx="12257532" cy="1053296"/>
          </a:xfrm>
        </p:spPr>
        <p:txBody>
          <a:bodyPr anchor="ctr">
            <a:noAutofit/>
          </a:bodyPr>
          <a:lstStyle/>
          <a:p>
            <a:pPr algn="l"/>
            <a:r>
              <a:rPr lang="en-US" sz="4000" b="1" dirty="0"/>
              <a:t>	Shifting the Paradigm on Medication (MOUD)</a:t>
            </a:r>
          </a:p>
        </p:txBody>
      </p:sp>
      <p:sp>
        <p:nvSpPr>
          <p:cNvPr id="3" name="Content Placeholder 2">
            <a:extLst>
              <a:ext uri="{FF2B5EF4-FFF2-40B4-BE49-F238E27FC236}">
                <a16:creationId xmlns:a16="http://schemas.microsoft.com/office/drawing/2014/main" id="{9ABF2808-17BA-44F0-8276-8B40499C8E0F}"/>
              </a:ext>
            </a:extLst>
          </p:cNvPr>
          <p:cNvSpPr>
            <a:spLocks noGrp="1"/>
          </p:cNvSpPr>
          <p:nvPr>
            <p:ph sz="quarter" idx="13"/>
          </p:nvPr>
        </p:nvSpPr>
        <p:spPr>
          <a:xfrm>
            <a:off x="971606" y="1234440"/>
            <a:ext cx="7049650" cy="4389120"/>
          </a:xfrm>
        </p:spPr>
        <p:txBody>
          <a:bodyPr anchor="t">
            <a:normAutofit/>
          </a:bodyPr>
          <a:lstStyle/>
          <a:p>
            <a:pPr marL="342900" marR="0" lvl="0" indent="-342900" algn="l" defTabSz="457200" rtl="0" eaLnBrk="1" fontAlgn="auto" latinLnBrk="0" hangingPunct="1">
              <a:lnSpc>
                <a:spcPct val="120000"/>
              </a:lnSpc>
              <a:spcBef>
                <a:spcPts val="1200"/>
              </a:spcBef>
              <a:spcAft>
                <a:spcPts val="0"/>
              </a:spcAft>
              <a:buClr>
                <a:srgbClr val="CC4927"/>
              </a:buClr>
              <a:buSzPct val="100000"/>
              <a:buFont typeface="Arial" panose="020B0604020202020204" pitchFamily="34" charset="0"/>
              <a:buChar char="•"/>
              <a:tabLst/>
              <a:defRPr/>
            </a:pPr>
            <a:r>
              <a:rPr lang="en-US" sz="2400" dirty="0"/>
              <a:t>Assess yourself: attitudes, beliefs and practices</a:t>
            </a:r>
          </a:p>
          <a:p>
            <a:pPr marL="342900" marR="0" lvl="0" indent="-342900" algn="l" defTabSz="457200" rtl="0" eaLnBrk="1" fontAlgn="auto" latinLnBrk="0" hangingPunct="1">
              <a:lnSpc>
                <a:spcPct val="120000"/>
              </a:lnSpc>
              <a:spcBef>
                <a:spcPts val="1200"/>
              </a:spcBef>
              <a:spcAft>
                <a:spcPts val="0"/>
              </a:spcAft>
              <a:buClr>
                <a:srgbClr val="CC4927"/>
              </a:buClr>
              <a:buSzPct val="100000"/>
              <a:buFont typeface="Arial" panose="020B0604020202020204" pitchFamily="34" charset="0"/>
              <a:buChar char="•"/>
              <a:tabLst/>
              <a:defRPr/>
            </a:pPr>
            <a:r>
              <a:rPr lang="en-US" sz="2400" dirty="0"/>
              <a:t>Use non-stigmatizing person-first language</a:t>
            </a:r>
          </a:p>
          <a:p>
            <a:pPr marL="342900" marR="0" lvl="0" indent="-342900" algn="l" defTabSz="457200" rtl="0" eaLnBrk="1" fontAlgn="auto" latinLnBrk="0" hangingPunct="1">
              <a:lnSpc>
                <a:spcPct val="120000"/>
              </a:lnSpc>
              <a:spcBef>
                <a:spcPts val="1200"/>
              </a:spcBef>
              <a:spcAft>
                <a:spcPts val="0"/>
              </a:spcAft>
              <a:buClr>
                <a:srgbClr val="CC4927"/>
              </a:buClr>
              <a:buSzPct val="100000"/>
              <a:buFont typeface="Arial" panose="020B0604020202020204" pitchFamily="34" charset="0"/>
              <a:buChar char="•"/>
              <a:tabLst/>
              <a:defRPr/>
            </a:pPr>
            <a:r>
              <a:rPr lang="en-US" sz="2400" dirty="0"/>
              <a:t>Educate yourself, be an educator</a:t>
            </a:r>
          </a:p>
          <a:p>
            <a:pPr marL="342900" marR="0" lvl="0" indent="-342900" algn="l" defTabSz="457200" rtl="0" eaLnBrk="1" fontAlgn="auto" latinLnBrk="0" hangingPunct="1">
              <a:lnSpc>
                <a:spcPct val="120000"/>
              </a:lnSpc>
              <a:spcBef>
                <a:spcPts val="1200"/>
              </a:spcBef>
              <a:spcAft>
                <a:spcPts val="0"/>
              </a:spcAft>
              <a:buClr>
                <a:srgbClr val="CC4927"/>
              </a:buClr>
              <a:buSzPct val="100000"/>
              <a:buFont typeface="Arial" panose="020B0604020202020204" pitchFamily="34" charset="0"/>
              <a:buChar char="•"/>
              <a:tabLst/>
              <a:defRPr/>
            </a:pPr>
            <a:r>
              <a:rPr lang="en-US" sz="2400" dirty="0"/>
              <a:t>Embrace all pathways to recovery</a:t>
            </a:r>
          </a:p>
          <a:p>
            <a:pPr marL="342900" marR="0" lvl="0" indent="-342900" algn="l" defTabSz="457200" rtl="0" eaLnBrk="1" fontAlgn="auto" latinLnBrk="0" hangingPunct="1">
              <a:lnSpc>
                <a:spcPct val="120000"/>
              </a:lnSpc>
              <a:spcBef>
                <a:spcPts val="1200"/>
              </a:spcBef>
              <a:spcAft>
                <a:spcPts val="0"/>
              </a:spcAft>
              <a:buClr>
                <a:srgbClr val="CC4927"/>
              </a:buClr>
              <a:buSzPct val="100000"/>
              <a:buFont typeface="Arial" panose="020B0604020202020204" pitchFamily="34" charset="0"/>
              <a:buChar char="•"/>
              <a:tabLst/>
              <a:defRPr/>
            </a:pPr>
            <a:r>
              <a:rPr lang="en-US" sz="2400" dirty="0"/>
              <a:t>Challenge institutions, policies, regulations &amp; procedures not aligned with the science &amp; evidence of MOUD</a:t>
            </a:r>
          </a:p>
          <a:p>
            <a:pPr>
              <a:buClr>
                <a:srgbClr val="CC4927"/>
              </a:buClr>
            </a:pPr>
            <a:endParaRPr lang="en-US" sz="1400" dirty="0"/>
          </a:p>
        </p:txBody>
      </p:sp>
      <p:pic>
        <p:nvPicPr>
          <p:cNvPr id="11266" name="Picture 2" descr="Power of Knowledge | Christ Kingdom World Evangelism">
            <a:extLst>
              <a:ext uri="{FF2B5EF4-FFF2-40B4-BE49-F238E27FC236}">
                <a16:creationId xmlns:a16="http://schemas.microsoft.com/office/drawing/2014/main" id="{5A97068C-1FBE-40FC-B38F-77B02BCEB9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7" r="5719"/>
          <a:stretch/>
        </p:blipFill>
        <p:spPr bwMode="auto">
          <a:xfrm>
            <a:off x="8383422" y="1574098"/>
            <a:ext cx="3137317" cy="311322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913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1E68-2300-B74E-A61F-1DBE90BE80A1}"/>
              </a:ext>
            </a:extLst>
          </p:cNvPr>
          <p:cNvSpPr>
            <a:spLocks noGrp="1"/>
          </p:cNvSpPr>
          <p:nvPr>
            <p:ph type="title"/>
          </p:nvPr>
        </p:nvSpPr>
        <p:spPr>
          <a:xfrm>
            <a:off x="107448" y="244253"/>
            <a:ext cx="10050889" cy="953858"/>
          </a:xfrm>
        </p:spPr>
        <p:txBody>
          <a:bodyPr anchor="ctr">
            <a:normAutofit/>
          </a:bodyPr>
          <a:lstStyle/>
          <a:p>
            <a:pPr algn="l"/>
            <a:r>
              <a:rPr lang="en-US" b="1" dirty="0">
                <a:solidFill>
                  <a:srgbClr val="CC4927"/>
                </a:solidFill>
              </a:rPr>
              <a:t>	Words Matter</a:t>
            </a:r>
          </a:p>
        </p:txBody>
      </p:sp>
      <p:sp>
        <p:nvSpPr>
          <p:cNvPr id="3" name="Text Placeholder 2">
            <a:extLst>
              <a:ext uri="{FF2B5EF4-FFF2-40B4-BE49-F238E27FC236}">
                <a16:creationId xmlns:a16="http://schemas.microsoft.com/office/drawing/2014/main" id="{C0214938-02AD-F840-ACF7-87029715862A}"/>
              </a:ext>
            </a:extLst>
          </p:cNvPr>
          <p:cNvSpPr>
            <a:spLocks noGrp="1"/>
          </p:cNvSpPr>
          <p:nvPr>
            <p:ph type="body" idx="1"/>
          </p:nvPr>
        </p:nvSpPr>
        <p:spPr/>
        <p:txBody>
          <a:bodyPr/>
          <a:lstStyle/>
          <a:p>
            <a:pPr algn="ctr"/>
            <a:r>
              <a:rPr lang="en-US" sz="4000" dirty="0"/>
              <a:t>“If we don't choose our words carefully, we perpetuate bias, cloud understanding and end up distancing ourselves from the people we want to help.”</a:t>
            </a:r>
          </a:p>
          <a:p>
            <a:endParaRPr lang="en-US" dirty="0"/>
          </a:p>
          <a:p>
            <a:pPr algn="r"/>
            <a:r>
              <a:rPr lang="en-US" sz="1800" dirty="0"/>
              <a:t>~Howard Koh, Harvard T.H. Chan School of Public Health</a:t>
            </a:r>
          </a:p>
        </p:txBody>
      </p:sp>
    </p:spTree>
    <p:extLst>
      <p:ext uri="{BB962C8B-B14F-4D97-AF65-F5344CB8AC3E}">
        <p14:creationId xmlns:p14="http://schemas.microsoft.com/office/powerpoint/2010/main" val="228426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4EA61-8EE9-4979-9B51-5282210D986D}"/>
              </a:ext>
            </a:extLst>
          </p:cNvPr>
          <p:cNvSpPr>
            <a:spLocks noGrp="1"/>
          </p:cNvSpPr>
          <p:nvPr>
            <p:ph type="title"/>
          </p:nvPr>
        </p:nvSpPr>
        <p:spPr/>
        <p:txBody>
          <a:bodyPr>
            <a:normAutofit/>
          </a:bodyPr>
          <a:lstStyle/>
          <a:p>
            <a:pPr lvl="0" algn="ctr" hangingPunct="0">
              <a:defRPr/>
            </a:pPr>
            <a:r>
              <a:rPr lang="en-US" dirty="0">
                <a:solidFill>
                  <a:schemeClr val="tx1"/>
                </a:solidFill>
              </a:rPr>
              <a:t>Disclaimer and Funding Statement</a:t>
            </a:r>
          </a:p>
        </p:txBody>
      </p:sp>
      <p:sp>
        <p:nvSpPr>
          <p:cNvPr id="12" name="Text Placeholder 11">
            <a:extLst>
              <a:ext uri="{FF2B5EF4-FFF2-40B4-BE49-F238E27FC236}">
                <a16:creationId xmlns:a16="http://schemas.microsoft.com/office/drawing/2014/main" id="{5556C8E1-4F3D-4DC3-83A1-307D1519C7C3}"/>
              </a:ext>
            </a:extLst>
          </p:cNvPr>
          <p:cNvSpPr>
            <a:spLocks noGrp="1"/>
          </p:cNvSpPr>
          <p:nvPr>
            <p:ph sz="quarter" idx="13"/>
          </p:nvPr>
        </p:nvSpPr>
        <p:spPr>
          <a:xfrm>
            <a:off x="590773" y="1251020"/>
            <a:ext cx="11309131" cy="4389120"/>
          </a:xfrm>
        </p:spPr>
        <p:txBody>
          <a:bodyPr>
            <a:noAutofit/>
          </a:bodyPr>
          <a:lstStyle/>
          <a:p>
            <a:pPr marL="0" indent="0" defTabSz="457050" hangingPunct="0">
              <a:lnSpc>
                <a:spcPct val="100000"/>
              </a:lnSpc>
              <a:spcBef>
                <a:spcPts val="0"/>
              </a:spcBef>
              <a:buNone/>
              <a:defRPr sz="1700"/>
            </a:pPr>
            <a:r>
              <a:rPr lang="en-US" sz="2000" dirty="0">
                <a:cs typeface="Arial" panose="020B0604020202020204" pitchFamily="34" charset="0"/>
                <a:sym typeface="Calibri"/>
              </a:rPr>
              <a:t>This presentation was prepared for the Mid-America Addiction Technology Transfer Center and the under a cooperative agreement from the Substance Abuse and Mental Health Services Administration (SAMHSA). All materials appearing in this presentation, except that taken directly from copyrighted sources, are in the public domain and may be reproduced or copied without permission from SAMHSA or the authors. Citation of the source is appreciated. Do not reproduce or distribute this presentation for a fee without specific, written authorization from Mid-America Addiction Technology Transfer Center. </a:t>
            </a:r>
          </a:p>
          <a:p>
            <a:pPr marL="0" indent="0" defTabSz="457050" hangingPunct="0">
              <a:lnSpc>
                <a:spcPct val="100000"/>
              </a:lnSpc>
              <a:spcBef>
                <a:spcPts val="0"/>
              </a:spcBef>
              <a:buNone/>
              <a:defRPr sz="1700"/>
            </a:pPr>
            <a:endParaRPr lang="en-US" sz="2000" dirty="0">
              <a:cs typeface="Arial" panose="020B0604020202020204" pitchFamily="34" charset="0"/>
              <a:sym typeface="Calibri"/>
            </a:endParaRPr>
          </a:p>
          <a:p>
            <a:pPr marL="0" indent="0" hangingPunct="0">
              <a:buNone/>
              <a:defRPr sz="1700"/>
            </a:pPr>
            <a:r>
              <a:rPr lang="en-US" sz="2000" dirty="0">
                <a:cs typeface="Arial" panose="020B0604020202020204" pitchFamily="34" charset="0"/>
                <a:sym typeface="Calibri"/>
              </a:rPr>
              <a:t>At the time of this presentation, </a:t>
            </a:r>
            <a:r>
              <a:rPr lang="en-US" sz="2000" dirty="0">
                <a:cs typeface="Arial" panose="020B0604020202020204" pitchFamily="34" charset="0"/>
              </a:rPr>
              <a:t>Tom Coderre </a:t>
            </a:r>
            <a:r>
              <a:rPr lang="en-US" sz="2000" dirty="0">
                <a:cs typeface="Arial" panose="020B0604020202020204" pitchFamily="34" charset="0"/>
                <a:sym typeface="Calibri"/>
              </a:rPr>
              <a:t>served as SAMHSA Acting Assistant Secretary. The opinions expressed herein do not reflect the official position of the Department of Health and Human Services (DHHS), or SAMHSA. No official support or endorsement of DHHS, SAMHSA, for the opinions described in this presentation is intended or should be inferred. </a:t>
            </a:r>
          </a:p>
          <a:p>
            <a:pPr marL="0" indent="0" hangingPunct="0">
              <a:buNone/>
              <a:defRPr sz="1700"/>
            </a:pPr>
            <a:endParaRPr lang="en-US" sz="2000" dirty="0">
              <a:cs typeface="Arial" panose="020B0604020202020204" pitchFamily="34" charset="0"/>
              <a:sym typeface="Calibri"/>
            </a:endParaRPr>
          </a:p>
          <a:p>
            <a:pPr marL="0" indent="0" hangingPunct="0">
              <a:buNone/>
              <a:defRPr sz="1700"/>
            </a:pPr>
            <a:r>
              <a:rPr lang="en-US" sz="2000" dirty="0">
                <a:cs typeface="Arial" panose="020B0604020202020204" pitchFamily="34" charset="0"/>
                <a:sym typeface="Calibri"/>
              </a:rPr>
              <a:t>The work of the Mid-America ATTC is supported by grant </a:t>
            </a:r>
            <a:r>
              <a:rPr lang="en-US" sz="2000" dirty="0">
                <a:cs typeface="Arial" panose="020B0604020202020204" pitchFamily="34" charset="0"/>
              </a:rPr>
              <a:t>1H79TI080208-01. </a:t>
            </a:r>
            <a:r>
              <a:rPr lang="en-US" sz="2000" dirty="0"/>
              <a:t>Funded by t</a:t>
            </a:r>
            <a:r>
              <a:rPr lang="en-US" sz="2000" dirty="0">
                <a:cs typeface="Arial" panose="020B0604020202020204" pitchFamily="34" charset="0"/>
                <a:sym typeface="Calibri"/>
              </a:rPr>
              <a:t>he Department of Health and Human Services, Substance Abuse and Mental Health Services Administration. </a:t>
            </a:r>
          </a:p>
          <a:p>
            <a:endParaRPr lang="en-US" sz="2050" dirty="0"/>
          </a:p>
        </p:txBody>
      </p:sp>
    </p:spTree>
    <p:extLst>
      <p:ext uri="{BB962C8B-B14F-4D97-AF65-F5344CB8AC3E}">
        <p14:creationId xmlns:p14="http://schemas.microsoft.com/office/powerpoint/2010/main" val="67495853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452C-2577-48D2-97D5-35925658D55E}"/>
              </a:ext>
            </a:extLst>
          </p:cNvPr>
          <p:cNvSpPr>
            <a:spLocks noGrp="1"/>
          </p:cNvSpPr>
          <p:nvPr>
            <p:ph type="title"/>
          </p:nvPr>
        </p:nvSpPr>
        <p:spPr>
          <a:xfrm>
            <a:off x="0" y="166895"/>
            <a:ext cx="12257532" cy="1050997"/>
          </a:xfrm>
        </p:spPr>
        <p:txBody>
          <a:bodyPr/>
          <a:lstStyle/>
          <a:p>
            <a:pPr algn="l"/>
            <a:r>
              <a:rPr lang="en-US" b="1" dirty="0"/>
              <a:t>	THANK YOU!</a:t>
            </a:r>
          </a:p>
        </p:txBody>
      </p:sp>
      <p:sp>
        <p:nvSpPr>
          <p:cNvPr id="3" name="Content Placeholder 2">
            <a:extLst>
              <a:ext uri="{FF2B5EF4-FFF2-40B4-BE49-F238E27FC236}">
                <a16:creationId xmlns:a16="http://schemas.microsoft.com/office/drawing/2014/main" id="{A6E54063-5B97-49E5-885A-E756FE7FDD48}"/>
              </a:ext>
            </a:extLst>
          </p:cNvPr>
          <p:cNvSpPr>
            <a:spLocks noGrp="1"/>
          </p:cNvSpPr>
          <p:nvPr>
            <p:ph sz="quarter" idx="13"/>
          </p:nvPr>
        </p:nvSpPr>
        <p:spPr>
          <a:xfrm>
            <a:off x="600118" y="1986089"/>
            <a:ext cx="4573766" cy="4389120"/>
          </a:xfrm>
        </p:spPr>
        <p:txBody>
          <a:bodyPr>
            <a:normAutofit/>
          </a:bodyPr>
          <a:lstStyle/>
          <a:p>
            <a:pPr algn="ctr"/>
            <a:r>
              <a:rPr lang="en-US" sz="4400" dirty="0"/>
              <a:t>Thank you for all you do to support families in recovery!</a:t>
            </a:r>
          </a:p>
        </p:txBody>
      </p:sp>
      <p:pic>
        <p:nvPicPr>
          <p:cNvPr id="4" name="Picture 3">
            <a:extLst>
              <a:ext uri="{FF2B5EF4-FFF2-40B4-BE49-F238E27FC236}">
                <a16:creationId xmlns:a16="http://schemas.microsoft.com/office/drawing/2014/main" id="{C88BAF41-CFC4-4E60-9A5E-828DE88F905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6952" y="50662"/>
            <a:ext cx="6504972" cy="6779340"/>
          </a:xfrm>
          <a:prstGeom prst="rect">
            <a:avLst/>
          </a:prstGeom>
        </p:spPr>
      </p:pic>
    </p:spTree>
    <p:extLst>
      <p:ext uri="{BB962C8B-B14F-4D97-AF65-F5344CB8AC3E}">
        <p14:creationId xmlns:p14="http://schemas.microsoft.com/office/powerpoint/2010/main" val="3067955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9AD7-87CB-C248-A936-31EC0C13784B}"/>
              </a:ext>
            </a:extLst>
          </p:cNvPr>
          <p:cNvSpPr>
            <a:spLocks noGrp="1"/>
          </p:cNvSpPr>
          <p:nvPr>
            <p:ph type="title"/>
          </p:nvPr>
        </p:nvSpPr>
        <p:spPr>
          <a:xfrm>
            <a:off x="0" y="0"/>
            <a:ext cx="12192000" cy="1211201"/>
          </a:xfrm>
        </p:spPr>
        <p:txBody>
          <a:bodyPr>
            <a:normAutofit/>
          </a:bodyPr>
          <a:lstStyle/>
          <a:p>
            <a:r>
              <a:rPr lang="en-US" b="1" dirty="0"/>
              <a:t>	References</a:t>
            </a:r>
          </a:p>
        </p:txBody>
      </p:sp>
      <p:sp>
        <p:nvSpPr>
          <p:cNvPr id="3" name="Content Placeholder 2">
            <a:extLst>
              <a:ext uri="{FF2B5EF4-FFF2-40B4-BE49-F238E27FC236}">
                <a16:creationId xmlns:a16="http://schemas.microsoft.com/office/drawing/2014/main" id="{96C89329-6B1A-C54A-8640-6A3CE981EEDE}"/>
              </a:ext>
            </a:extLst>
          </p:cNvPr>
          <p:cNvSpPr>
            <a:spLocks noGrp="1"/>
          </p:cNvSpPr>
          <p:nvPr>
            <p:ph idx="1"/>
          </p:nvPr>
        </p:nvSpPr>
        <p:spPr>
          <a:xfrm>
            <a:off x="1000245" y="1504709"/>
            <a:ext cx="10515600" cy="4572000"/>
          </a:xfrm>
        </p:spPr>
        <p:txBody>
          <a:bodyPr>
            <a:normAutofit fontScale="70000" lnSpcReduction="20000"/>
          </a:bodyPr>
          <a:lstStyle/>
          <a:p>
            <a:r>
              <a:rPr lang="en-US" dirty="0">
                <a:hlinkClick r:id="rId2"/>
              </a:rPr>
              <a:t>https://www.samhsa.gov/data/sites/default/files/reports/rpt29393/2019NSDUHFFRPDFWHTML/2019NSDUHFFR090120.htm#recovery</a:t>
            </a:r>
            <a:endParaRPr lang="en-US" dirty="0"/>
          </a:p>
          <a:p>
            <a:r>
              <a:rPr lang="en-US" dirty="0"/>
              <a:t>Ahmad FB, </a:t>
            </a:r>
            <a:r>
              <a:rPr lang="en-US" dirty="0" err="1"/>
              <a:t>Rossen</a:t>
            </a:r>
            <a:r>
              <a:rPr lang="en-US" dirty="0"/>
              <a:t> LM, Sutton P. Provisional drug overdose death counts. National Center for Health Statistics. 2021. Retrieved on 3/30/21 from </a:t>
            </a:r>
            <a:r>
              <a:rPr lang="en-US" dirty="0">
                <a:hlinkClick r:id="rId3"/>
              </a:rPr>
              <a:t>https://www.cdc.gov/nchs/nvss/vsrr/drug-overdose-data.htm</a:t>
            </a:r>
            <a:endParaRPr lang="en-US" dirty="0"/>
          </a:p>
          <a:p>
            <a:r>
              <a:rPr lang="en-US" dirty="0"/>
              <a:t>ACOG Committee Opinion #711 Retrieved April 28, 2021 from: </a:t>
            </a:r>
            <a:r>
              <a:rPr lang="en-US" dirty="0">
                <a:hlinkClick r:id="rId4"/>
              </a:rPr>
              <a:t>https://www.acog.org/clinical/clinical-guidance/committee-opinion/articles/2017/08/opioid-use-and-opioid-use-disorder-in-pregnancy</a:t>
            </a:r>
            <a:endParaRPr lang="en-US" dirty="0"/>
          </a:p>
          <a:p>
            <a:r>
              <a:rPr lang="en-US" dirty="0"/>
              <a:t>Substance Abuse and Mental Health Services Administration (US); Office of the Surgeon General (US). Facing Addiction in America: The Surgeon General's Report on Alcohol, Drugs, and Health [Internet]. Washington (DC): US Department of Health and Human Services; 2016  Available from: </a:t>
            </a:r>
            <a:r>
              <a:rPr lang="en-US" dirty="0">
                <a:hlinkClick r:id="rId5"/>
              </a:rPr>
              <a:t>https://www.ncbi.nlm.nih.gov/books/NBK424859/</a:t>
            </a:r>
            <a:endParaRPr lang="en-US" dirty="0"/>
          </a:p>
          <a:p>
            <a:r>
              <a:rPr lang="en-US" dirty="0"/>
              <a:t>NIDA. 2020, September 18. Principles of Effective Treatment. Retrieved from https://</a:t>
            </a:r>
            <a:r>
              <a:rPr lang="en-US" dirty="0" err="1"/>
              <a:t>www.drugabuse.gov</a:t>
            </a:r>
            <a:r>
              <a:rPr lang="en-US" dirty="0"/>
              <a:t>/publications/principles-drug-addiction-treatment-research-based-guide-third-edition/principles-effective-treatment on 2021, April 5</a:t>
            </a:r>
          </a:p>
          <a:p>
            <a:r>
              <a:rPr lang="en-US" dirty="0"/>
              <a:t>Broyles LM, Binswanger IA, Jenkins JA, </a:t>
            </a:r>
            <a:r>
              <a:rPr lang="en-US" dirty="0" err="1"/>
              <a:t>Finnell</a:t>
            </a:r>
            <a:r>
              <a:rPr lang="en-US" dirty="0"/>
              <a:t> DS, </a:t>
            </a:r>
            <a:r>
              <a:rPr lang="en-US" dirty="0" err="1"/>
              <a:t>Faseru</a:t>
            </a:r>
            <a:r>
              <a:rPr lang="en-US" dirty="0"/>
              <a:t> B, </a:t>
            </a:r>
            <a:r>
              <a:rPr lang="en-US" dirty="0" err="1"/>
              <a:t>Cavaiola</a:t>
            </a:r>
            <a:r>
              <a:rPr lang="en-US" dirty="0"/>
              <a:t> A, </a:t>
            </a:r>
            <a:r>
              <a:rPr lang="en-US" dirty="0" err="1"/>
              <a:t>Pugatch</a:t>
            </a:r>
            <a:r>
              <a:rPr lang="en-US" dirty="0"/>
              <a:t> M, Gordon AJ. Confronting inadvertent stigma and pejorative language in addiction scholarship: a recognition and response. </a:t>
            </a:r>
            <a:r>
              <a:rPr lang="en-US" dirty="0" err="1"/>
              <a:t>Subst</a:t>
            </a:r>
            <a:r>
              <a:rPr lang="en-US" dirty="0"/>
              <a:t> </a:t>
            </a:r>
            <a:r>
              <a:rPr lang="en-US" dirty="0" err="1"/>
              <a:t>Abus</a:t>
            </a:r>
            <a:r>
              <a:rPr lang="en-US" dirty="0"/>
              <a:t>. 2014;35(3):217-21. </a:t>
            </a:r>
            <a:r>
              <a:rPr lang="en-US" dirty="0" err="1"/>
              <a:t>doi</a:t>
            </a:r>
            <a:r>
              <a:rPr lang="en-US" dirty="0"/>
              <a:t>: 10.1080/08897077.2014.930372. PMID: 24911031; PMCID: PMC6042508.</a:t>
            </a:r>
          </a:p>
          <a:p>
            <a:r>
              <a:rPr lang="en-US" dirty="0"/>
              <a:t>Abrams, Z. (2019, June). The stigma that undermines care. </a:t>
            </a:r>
            <a:r>
              <a:rPr lang="en-US" i="1" dirty="0"/>
              <a:t>Monitor on Psychology</a:t>
            </a:r>
            <a:r>
              <a:rPr lang="en-US" dirty="0"/>
              <a:t>, </a:t>
            </a:r>
            <a:r>
              <a:rPr lang="en-US" i="1" dirty="0"/>
              <a:t>50</a:t>
            </a:r>
            <a:r>
              <a:rPr lang="en-US" dirty="0"/>
              <a:t>(6). </a:t>
            </a:r>
            <a:r>
              <a:rPr lang="en-US" dirty="0">
                <a:hlinkClick r:id="rId6"/>
              </a:rPr>
              <a:t>http://www.apa.org/monitor/2019/06/cover-opioids-stigma</a:t>
            </a:r>
            <a:endParaRPr lang="en-US" dirty="0"/>
          </a:p>
          <a:p>
            <a:r>
              <a:rPr lang="en-US" dirty="0"/>
              <a:t>Ashford, R. D., Brown, A. M., &amp; Curtis, B. (2018). Substance use, recovery, and linguistics: The impact of word choice on explicit and implicit bias. </a:t>
            </a:r>
            <a:r>
              <a:rPr lang="en-US" i="1" dirty="0"/>
              <a:t>Drug and alcohol dependence</a:t>
            </a:r>
            <a:r>
              <a:rPr lang="en-US" dirty="0"/>
              <a:t>, </a:t>
            </a:r>
            <a:r>
              <a:rPr lang="en-US" i="1" dirty="0"/>
              <a:t>189</a:t>
            </a:r>
            <a:r>
              <a:rPr lang="en-US" dirty="0"/>
              <a:t>, 131–138. </a:t>
            </a:r>
            <a:r>
              <a:rPr lang="en-US" dirty="0">
                <a:hlinkClick r:id="rId7"/>
              </a:rPr>
              <a:t>https://doi.org/10.1016/j.drugalcdep.2018.05.005</a:t>
            </a:r>
            <a:endParaRPr lang="en-US" dirty="0"/>
          </a:p>
          <a:p>
            <a:r>
              <a:rPr lang="en-US" dirty="0">
                <a:hlinkClick r:id="rId8"/>
              </a:rPr>
              <a:t>https://www.asam.org/docs/default-source/public-policy-statements/2018-statement-on-role-of-recovery-in-addiction-carec806229472bc604ca5b7ff000030b21a.pdf?sfvrsn=4fba42c2_0</a:t>
            </a:r>
            <a:endParaRPr lang="en-US" dirty="0"/>
          </a:p>
          <a:p>
            <a:r>
              <a:rPr lang="en-US" dirty="0"/>
              <a:t>Committee on the Science of Changing Behavioral Health Social Norms; Board on Behavioral, Cognitive, and Sensory Sciences; Division of Behavioral and Social Sciences and Education; National Academies of Sciences, Engineering, and Medicine. Ending Discrimination Against People with Mental and Substance Use Disorders: The Evidence for Stigma Change. Washington (DC): National Academies Press (US); 2016 Aug 3. 4, Approaches to Reducing Stigma. Available from: https://</a:t>
            </a:r>
            <a:r>
              <a:rPr lang="en-US" dirty="0" err="1"/>
              <a:t>www.ncbi.nlm.nih.gov</a:t>
            </a:r>
            <a:r>
              <a:rPr lang="en-US" dirty="0"/>
              <a:t>/books/NBK384914/</a:t>
            </a:r>
          </a:p>
          <a:p>
            <a:endParaRPr lang="en-US" dirty="0"/>
          </a:p>
          <a:p>
            <a:endParaRPr lang="en-US" dirty="0"/>
          </a:p>
        </p:txBody>
      </p:sp>
    </p:spTree>
    <p:extLst>
      <p:ext uri="{BB962C8B-B14F-4D97-AF65-F5344CB8AC3E}">
        <p14:creationId xmlns:p14="http://schemas.microsoft.com/office/powerpoint/2010/main" val="2125252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1C47-6A3E-D24D-9A33-1D8B81430C09}"/>
              </a:ext>
            </a:extLst>
          </p:cNvPr>
          <p:cNvSpPr>
            <a:spLocks noGrp="1"/>
          </p:cNvSpPr>
          <p:nvPr>
            <p:ph type="title"/>
          </p:nvPr>
        </p:nvSpPr>
        <p:spPr>
          <a:xfrm>
            <a:off x="0" y="0"/>
            <a:ext cx="12192000" cy="1245925"/>
          </a:xfrm>
        </p:spPr>
        <p:txBody>
          <a:bodyPr>
            <a:normAutofit/>
          </a:bodyPr>
          <a:lstStyle/>
          <a:p>
            <a:r>
              <a:rPr lang="en-US" b="1" dirty="0"/>
              <a:t>	References Continued</a:t>
            </a:r>
          </a:p>
        </p:txBody>
      </p:sp>
      <p:sp>
        <p:nvSpPr>
          <p:cNvPr id="3" name="Content Placeholder 2">
            <a:extLst>
              <a:ext uri="{FF2B5EF4-FFF2-40B4-BE49-F238E27FC236}">
                <a16:creationId xmlns:a16="http://schemas.microsoft.com/office/drawing/2014/main" id="{2EFDA318-30B7-D84E-BD51-2CB5E45E2932}"/>
              </a:ext>
            </a:extLst>
          </p:cNvPr>
          <p:cNvSpPr>
            <a:spLocks noGrp="1"/>
          </p:cNvSpPr>
          <p:nvPr>
            <p:ph idx="1"/>
          </p:nvPr>
        </p:nvSpPr>
        <p:spPr>
          <a:xfrm>
            <a:off x="1034970" y="1676758"/>
            <a:ext cx="10515600" cy="4492548"/>
          </a:xfrm>
        </p:spPr>
        <p:txBody>
          <a:bodyPr>
            <a:normAutofit fontScale="92500" lnSpcReduction="10000"/>
          </a:bodyPr>
          <a:lstStyle/>
          <a:p>
            <a:r>
              <a:rPr lang="en-US" sz="1400" dirty="0" err="1"/>
              <a:t>Leiner</a:t>
            </a:r>
            <a:r>
              <a:rPr lang="en-US" sz="1400" dirty="0"/>
              <a:t>, C., Cody, T., Mullins, N. </a:t>
            </a:r>
            <a:r>
              <a:rPr lang="en-US" sz="1400" i="1" dirty="0"/>
              <a:t>et al.</a:t>
            </a:r>
            <a:r>
              <a:rPr lang="en-US" sz="1400" dirty="0"/>
              <a:t> “The elephant in the room;” a qualitative study of perinatal fears in opioid use disorder treatment in Southern Appalachia. </a:t>
            </a:r>
            <a:r>
              <a:rPr lang="en-US" sz="1400" i="1" dirty="0"/>
              <a:t>BMC Pregnancy Childbirth</a:t>
            </a:r>
            <a:r>
              <a:rPr lang="en-US" sz="1400" dirty="0"/>
              <a:t> </a:t>
            </a:r>
            <a:r>
              <a:rPr lang="en-US" sz="1400" b="1" dirty="0"/>
              <a:t>21, </a:t>
            </a:r>
            <a:r>
              <a:rPr lang="en-US" sz="1400" dirty="0"/>
              <a:t>143 (2021). </a:t>
            </a:r>
            <a:r>
              <a:rPr lang="en-US" sz="1400" dirty="0">
                <a:hlinkClick r:id="rId3"/>
              </a:rPr>
              <a:t>https://doi.org/10.1186/s12884-021-03596-w</a:t>
            </a:r>
            <a:endParaRPr lang="en-US" sz="1400" dirty="0"/>
          </a:p>
          <a:p>
            <a:r>
              <a:rPr lang="en-US" sz="1400" dirty="0" err="1"/>
              <a:t>Leonieke</a:t>
            </a:r>
            <a:r>
              <a:rPr lang="en-US" sz="1400" dirty="0"/>
              <a:t> C. van </a:t>
            </a:r>
            <a:r>
              <a:rPr lang="en-US" sz="1400" dirty="0" err="1"/>
              <a:t>Boekel</a:t>
            </a:r>
            <a:r>
              <a:rPr lang="en-US" sz="1400" dirty="0"/>
              <a:t>, Evelien P.M. Brouwers, Jaap van </a:t>
            </a:r>
            <a:r>
              <a:rPr lang="en-US" sz="1400" dirty="0" err="1"/>
              <a:t>Weeghel</a:t>
            </a:r>
            <a:r>
              <a:rPr lang="en-US" sz="1400" dirty="0"/>
              <a:t>, Henk F.L. </a:t>
            </a:r>
            <a:r>
              <a:rPr lang="en-US" sz="1400" dirty="0" err="1"/>
              <a:t>Garretsen</a:t>
            </a:r>
            <a:r>
              <a:rPr lang="en-US" sz="1400" dirty="0"/>
              <a:t>, Stigma among health professionals towards patients with substance use disorders and its consequences for healthcare delivery: Systematic review, Drug and Alcohol Dependence, Volume 131, Issues 1–2, 2013, Pages 23-35, ISSN 0376-8716, </a:t>
            </a:r>
            <a:r>
              <a:rPr lang="en-US" sz="1400" dirty="0">
                <a:hlinkClick r:id="rId4"/>
              </a:rPr>
              <a:t>https://www.sciencedirect.com/science/article/pii/S0376871613000677</a:t>
            </a:r>
            <a:endParaRPr lang="en-US" sz="1400" dirty="0"/>
          </a:p>
          <a:p>
            <a:r>
              <a:rPr lang="en-US" sz="1400" dirty="0" err="1"/>
              <a:t>Kulesza</a:t>
            </a:r>
            <a:r>
              <a:rPr lang="en-US" sz="1400" dirty="0"/>
              <a:t>, M., Matsuda, M., Ramirez, J. J., </a:t>
            </a:r>
            <a:r>
              <a:rPr lang="en-US" sz="1400" dirty="0" err="1"/>
              <a:t>Werntz</a:t>
            </a:r>
            <a:r>
              <a:rPr lang="en-US" sz="1400" dirty="0"/>
              <a:t>, A. J., </a:t>
            </a:r>
            <a:r>
              <a:rPr lang="en-US" sz="1400" dirty="0" err="1"/>
              <a:t>Teachman</a:t>
            </a:r>
            <a:r>
              <a:rPr lang="en-US" sz="1400" dirty="0"/>
              <a:t>, B. A., &amp; Lindgren, K. P. (2016). Towards greater understanding of addiction stigma: Intersectionality with race/ethnicity and gender. </a:t>
            </a:r>
            <a:r>
              <a:rPr lang="en-US" sz="1400" i="1" dirty="0"/>
              <a:t>Drug and alcohol dependence</a:t>
            </a:r>
            <a:r>
              <a:rPr lang="en-US" sz="1400" dirty="0"/>
              <a:t>, </a:t>
            </a:r>
            <a:r>
              <a:rPr lang="en-US" sz="1400" i="1" dirty="0"/>
              <a:t>169</a:t>
            </a:r>
            <a:r>
              <a:rPr lang="en-US" sz="1400" dirty="0"/>
              <a:t>, 85–91. </a:t>
            </a:r>
            <a:r>
              <a:rPr lang="en-US" sz="1400" dirty="0">
                <a:hlinkClick r:id="rId5"/>
              </a:rPr>
              <a:t>https://doi.org/10.1016/j.drugalcdep.2016.10.020</a:t>
            </a:r>
            <a:endParaRPr lang="en-US" sz="1400" dirty="0"/>
          </a:p>
          <a:p>
            <a:r>
              <a:rPr lang="en-US" sz="1400" dirty="0" err="1"/>
              <a:t>Terplan</a:t>
            </a:r>
            <a:r>
              <a:rPr lang="en-US" sz="1400" dirty="0"/>
              <a:t>, M., Kennedy-Hendricks, A., &amp; Chisolm, M. S. (2015). Prenatal Substance Use: Exploring Assumptions of Maternal Unfitness. </a:t>
            </a:r>
            <a:r>
              <a:rPr lang="en-US" sz="1400" i="1" dirty="0"/>
              <a:t>Substance abuse : research and treatment</a:t>
            </a:r>
            <a:r>
              <a:rPr lang="en-US" sz="1400" dirty="0"/>
              <a:t>, </a:t>
            </a:r>
            <a:r>
              <a:rPr lang="en-US" sz="1400" i="1" dirty="0"/>
              <a:t>9</a:t>
            </a:r>
            <a:r>
              <a:rPr lang="en-US" sz="1400" dirty="0"/>
              <a:t>(Suppl 2), 1–4. </a:t>
            </a:r>
            <a:r>
              <a:rPr lang="en-US" sz="1400" dirty="0">
                <a:hlinkClick r:id="rId6"/>
              </a:rPr>
              <a:t>https://doi.org/10.4137/SART.S23328</a:t>
            </a:r>
            <a:endParaRPr lang="en-US" sz="1400" dirty="0"/>
          </a:p>
          <a:p>
            <a:r>
              <a:rPr lang="en-US" sz="1400" dirty="0"/>
              <a:t>Guttmacher Institute Retrieved on 4/5/21 from </a:t>
            </a:r>
            <a:r>
              <a:rPr lang="en-US" sz="1400" dirty="0">
                <a:hlinkClick r:id="rId7"/>
              </a:rPr>
              <a:t>https://www.guttmacher.org/state-policy/explore/substance-use-during-pregnancy#</a:t>
            </a:r>
            <a:endParaRPr lang="en-US" sz="1400" dirty="0"/>
          </a:p>
          <a:p>
            <a:r>
              <a:rPr lang="en-US" sz="1400" dirty="0"/>
              <a:t>Ashford, R. D., Brown, A. M., &amp; Curtis, B. (2019). The Language of Substance Use and Recovery: Novel Use of the Go/No-Go Association Task to Measure Implicit Bias. </a:t>
            </a:r>
            <a:r>
              <a:rPr lang="en-US" sz="1400" i="1" dirty="0"/>
              <a:t>Health communication</a:t>
            </a:r>
            <a:r>
              <a:rPr lang="en-US" sz="1400" dirty="0"/>
              <a:t>, </a:t>
            </a:r>
            <a:r>
              <a:rPr lang="en-US" sz="1400" i="1" dirty="0"/>
              <a:t>34</a:t>
            </a:r>
            <a:r>
              <a:rPr lang="en-US" sz="1400" dirty="0"/>
              <a:t>(11), 1296–1302. https://</a:t>
            </a:r>
            <a:r>
              <a:rPr lang="en-US" sz="1400" dirty="0" err="1"/>
              <a:t>doi.org</a:t>
            </a:r>
            <a:r>
              <a:rPr lang="en-US" sz="1400" dirty="0"/>
              <a:t>/10.1080/10410236.2018.1481709</a:t>
            </a:r>
          </a:p>
          <a:p>
            <a:r>
              <a:rPr lang="en-US" sz="1400" dirty="0"/>
              <a:t>Open Letter to the Media Retrieved on 4/5/21 from </a:t>
            </a:r>
            <a:r>
              <a:rPr lang="en-US" sz="1400" dirty="0">
                <a:hlinkClick r:id="rId8"/>
              </a:rPr>
              <a:t>https://advocatesforpregnantwomen.org/wp-content/uploads/2020/07/Opioid-Open-Letter-March-2013-FINAL.pdf</a:t>
            </a:r>
            <a:endParaRPr lang="en-US" sz="1400" dirty="0"/>
          </a:p>
          <a:p>
            <a:r>
              <a:rPr lang="en-US" sz="1400" dirty="0"/>
              <a:t>Patrick W. Corrigan, Andrea B. </a:t>
            </a:r>
            <a:r>
              <a:rPr lang="en-US" sz="1400" dirty="0" err="1"/>
              <a:t>Bink</a:t>
            </a:r>
            <a:r>
              <a:rPr lang="en-US" sz="1400" dirty="0"/>
              <a:t>, Annie Schmidt, Nev Jones &amp; Nicolas </a:t>
            </a:r>
            <a:r>
              <a:rPr lang="en-US" sz="1400" dirty="0" err="1"/>
              <a:t>Rüsch</a:t>
            </a:r>
            <a:r>
              <a:rPr lang="en-US" sz="1400" dirty="0"/>
              <a:t> (2016) What is the impact of self-stigma? Loss of self-respect and the “why try” effect, Journal of Mental Health, 25:1, 10-15, DOI: 10.3109/09638237.2015.1021902</a:t>
            </a:r>
          </a:p>
          <a:p>
            <a:endParaRPr lang="en-US" sz="1400" dirty="0"/>
          </a:p>
          <a:p>
            <a:endParaRPr lang="en-US" sz="1400" dirty="0"/>
          </a:p>
          <a:p>
            <a:endParaRPr lang="en-US" sz="1400" dirty="0"/>
          </a:p>
        </p:txBody>
      </p:sp>
    </p:spTree>
    <p:extLst>
      <p:ext uri="{BB962C8B-B14F-4D97-AF65-F5344CB8AC3E}">
        <p14:creationId xmlns:p14="http://schemas.microsoft.com/office/powerpoint/2010/main" val="3579300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85F5-7FAF-6C4D-9D11-C0F5283172F9}"/>
              </a:ext>
            </a:extLst>
          </p:cNvPr>
          <p:cNvSpPr>
            <a:spLocks noGrp="1"/>
          </p:cNvSpPr>
          <p:nvPr>
            <p:ph type="title"/>
          </p:nvPr>
        </p:nvSpPr>
        <p:spPr>
          <a:xfrm>
            <a:off x="0" y="0"/>
            <a:ext cx="12192000" cy="1199408"/>
          </a:xfrm>
        </p:spPr>
        <p:txBody>
          <a:bodyPr>
            <a:normAutofit/>
          </a:bodyPr>
          <a:lstStyle/>
          <a:p>
            <a:r>
              <a:rPr lang="en-US" b="1" dirty="0"/>
              <a:t>	Continuing Education Credit – Please Note!</a:t>
            </a:r>
          </a:p>
        </p:txBody>
      </p:sp>
      <p:sp>
        <p:nvSpPr>
          <p:cNvPr id="3" name="Content Placeholder 2">
            <a:extLst>
              <a:ext uri="{FF2B5EF4-FFF2-40B4-BE49-F238E27FC236}">
                <a16:creationId xmlns:a16="http://schemas.microsoft.com/office/drawing/2014/main" id="{6CF1FE0F-E298-0746-805C-23E57BF0FBB6}"/>
              </a:ext>
            </a:extLst>
          </p:cNvPr>
          <p:cNvSpPr>
            <a:spLocks noGrp="1"/>
          </p:cNvSpPr>
          <p:nvPr>
            <p:ph idx="1"/>
          </p:nvPr>
        </p:nvSpPr>
        <p:spPr>
          <a:xfrm>
            <a:off x="755072" y="1458326"/>
            <a:ext cx="10918371" cy="5203731"/>
          </a:xfrm>
        </p:spPr>
        <p:txBody>
          <a:bodyPr>
            <a:normAutofit/>
          </a:bodyPr>
          <a:lstStyle/>
          <a:p>
            <a:pPr marL="285750" indent="-285750">
              <a:buFont typeface="Arial" panose="020B0604020202020204" pitchFamily="34" charset="0"/>
              <a:buChar char="•"/>
            </a:pPr>
            <a:r>
              <a:rPr lang="en-US" sz="2000" dirty="0"/>
              <a:t>This presentation is eligible for the following continuing education</a:t>
            </a:r>
          </a:p>
          <a:p>
            <a:pPr lvl="4"/>
            <a:r>
              <a:rPr lang="en-US" sz="2000" dirty="0">
                <a:solidFill>
                  <a:prstClr val="black"/>
                </a:solidFill>
              </a:rPr>
              <a:t>	Certified and Master Certified Heath Education Specialists</a:t>
            </a:r>
          </a:p>
          <a:p>
            <a:pPr lvl="7"/>
            <a:r>
              <a:rPr lang="en-US" sz="2000" dirty="0">
                <a:solidFill>
                  <a:prstClr val="black"/>
                </a:solidFill>
              </a:rPr>
              <a:t>	Continuing Medical Education</a:t>
            </a:r>
          </a:p>
          <a:p>
            <a:pPr lvl="3"/>
            <a:r>
              <a:rPr lang="en-US" sz="2000" dirty="0">
                <a:solidFill>
                  <a:prstClr val="black"/>
                </a:solidFill>
              </a:rPr>
              <a:t>	Continuing Nursing Education</a:t>
            </a:r>
          </a:p>
          <a:p>
            <a:pPr marL="285750" lvl="3" indent="-285750">
              <a:buFont typeface="Arial" panose="020B0604020202020204" pitchFamily="34" charset="0"/>
              <a:buChar char="•"/>
            </a:pPr>
            <a:r>
              <a:rPr lang="en-US" sz="2000" dirty="0">
                <a:solidFill>
                  <a:prstClr val="black"/>
                </a:solidFill>
              </a:rPr>
              <a:t>You must attend the </a:t>
            </a:r>
            <a:r>
              <a:rPr lang="en-US" sz="2000">
                <a:solidFill>
                  <a:prstClr val="black"/>
                </a:solidFill>
              </a:rPr>
              <a:t>entire session AND </a:t>
            </a:r>
            <a:r>
              <a:rPr lang="en-US" sz="2000" dirty="0">
                <a:solidFill>
                  <a:prstClr val="black"/>
                </a:solidFill>
              </a:rPr>
              <a:t>complete the CE Evaluation Survey in order to be eligible for continuing education</a:t>
            </a:r>
          </a:p>
          <a:p>
            <a:pPr marL="285750" indent="-285750">
              <a:lnSpc>
                <a:spcPct val="14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You will receive an email at the email address you used to register that will contain a link to a required survey</a:t>
            </a:r>
          </a:p>
          <a:p>
            <a:pPr marL="285750" indent="-285750">
              <a:lnSpc>
                <a:spcPct val="14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You will have 72 hours from the date/time you receive the email to complete the survey</a:t>
            </a:r>
          </a:p>
          <a:p>
            <a:pPr marL="285750" indent="-285750">
              <a:lnSpc>
                <a:spcPct val="14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You will receive your CE certificate in approximately 6-8 weeks</a:t>
            </a:r>
          </a:p>
        </p:txBody>
      </p:sp>
    </p:spTree>
    <p:extLst>
      <p:ext uri="{BB962C8B-B14F-4D97-AF65-F5344CB8AC3E}">
        <p14:creationId xmlns:p14="http://schemas.microsoft.com/office/powerpoint/2010/main" val="3643072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85F5-7FAF-6C4D-9D11-C0F5283172F9}"/>
              </a:ext>
            </a:extLst>
          </p:cNvPr>
          <p:cNvSpPr>
            <a:spLocks noGrp="1"/>
          </p:cNvSpPr>
          <p:nvPr>
            <p:ph type="title"/>
          </p:nvPr>
        </p:nvSpPr>
        <p:spPr>
          <a:xfrm>
            <a:off x="0" y="0"/>
            <a:ext cx="12192000" cy="1199408"/>
          </a:xfrm>
        </p:spPr>
        <p:txBody>
          <a:bodyPr>
            <a:normAutofit/>
          </a:bodyPr>
          <a:lstStyle/>
          <a:p>
            <a:r>
              <a:rPr lang="en-US" b="1" dirty="0"/>
              <a:t>	GPRA Evaluation</a:t>
            </a:r>
          </a:p>
        </p:txBody>
      </p:sp>
      <p:pic>
        <p:nvPicPr>
          <p:cNvPr id="5" name="Picture 4">
            <a:extLst>
              <a:ext uri="{FF2B5EF4-FFF2-40B4-BE49-F238E27FC236}">
                <a16:creationId xmlns:a16="http://schemas.microsoft.com/office/drawing/2014/main" id="{0DB5B15D-3F59-4B24-969C-B17ACF26A918}"/>
              </a:ext>
            </a:extLst>
          </p:cNvPr>
          <p:cNvPicPr>
            <a:picLocks noChangeAspect="1"/>
          </p:cNvPicPr>
          <p:nvPr/>
        </p:nvPicPr>
        <p:blipFill>
          <a:blip r:embed="rId3"/>
          <a:srcRect/>
          <a:stretch/>
        </p:blipFill>
        <p:spPr>
          <a:xfrm>
            <a:off x="5185720" y="2036592"/>
            <a:ext cx="1820559" cy="1820559"/>
          </a:xfrm>
          <a:prstGeom prst="rect">
            <a:avLst/>
          </a:prstGeom>
        </p:spPr>
      </p:pic>
      <p:sp>
        <p:nvSpPr>
          <p:cNvPr id="6" name="Rectangle 5">
            <a:extLst>
              <a:ext uri="{FF2B5EF4-FFF2-40B4-BE49-F238E27FC236}">
                <a16:creationId xmlns:a16="http://schemas.microsoft.com/office/drawing/2014/main" id="{2BADF22D-4C9C-4C4D-BA13-4CD3DFA13E02}"/>
              </a:ext>
            </a:extLst>
          </p:cNvPr>
          <p:cNvSpPr/>
          <p:nvPr/>
        </p:nvSpPr>
        <p:spPr>
          <a:xfrm>
            <a:off x="3747635" y="4852620"/>
            <a:ext cx="5331909" cy="523220"/>
          </a:xfrm>
          <a:prstGeom prst="rect">
            <a:avLst/>
          </a:prstGeom>
        </p:spPr>
        <p:txBody>
          <a:bodyPr wrap="none">
            <a:spAutoFit/>
          </a:bodyPr>
          <a:lstStyle/>
          <a:p>
            <a:r>
              <a:rPr lang="en-US" sz="2800" dirty="0">
                <a:hlinkClick r:id="rId4"/>
              </a:rPr>
              <a:t>https://ttc-gpra.org/P?s=261824</a:t>
            </a:r>
            <a:r>
              <a:rPr lang="en-US" sz="2800" dirty="0"/>
              <a:t> </a:t>
            </a:r>
          </a:p>
        </p:txBody>
      </p:sp>
    </p:spTree>
    <p:extLst>
      <p:ext uri="{BB962C8B-B14F-4D97-AF65-F5344CB8AC3E}">
        <p14:creationId xmlns:p14="http://schemas.microsoft.com/office/powerpoint/2010/main" val="313298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1310-E6FD-C84C-9D03-52D570B343B2}"/>
              </a:ext>
            </a:extLst>
          </p:cNvPr>
          <p:cNvSpPr>
            <a:spLocks noGrp="1"/>
          </p:cNvSpPr>
          <p:nvPr>
            <p:ph type="title"/>
          </p:nvPr>
        </p:nvSpPr>
        <p:spPr>
          <a:xfrm>
            <a:off x="1" y="9780"/>
            <a:ext cx="12257532" cy="1039560"/>
          </a:xfrm>
        </p:spPr>
        <p:txBody>
          <a:bodyPr>
            <a:normAutofit/>
          </a:bodyPr>
          <a:lstStyle/>
          <a:p>
            <a:pPr algn="l"/>
            <a:r>
              <a:rPr lang="en-US" dirty="0"/>
              <a:t>	</a:t>
            </a:r>
            <a:r>
              <a:rPr lang="en-US" b="1" dirty="0">
                <a:solidFill>
                  <a:schemeClr val="bg1"/>
                </a:solidFill>
              </a:rPr>
              <a:t>Disclosures</a:t>
            </a:r>
          </a:p>
        </p:txBody>
      </p:sp>
      <p:sp>
        <p:nvSpPr>
          <p:cNvPr id="3" name="Content Placeholder 2">
            <a:extLst>
              <a:ext uri="{FF2B5EF4-FFF2-40B4-BE49-F238E27FC236}">
                <a16:creationId xmlns:a16="http://schemas.microsoft.com/office/drawing/2014/main" id="{228A8034-F6FF-D047-82BD-1DD22833F7A6}"/>
              </a:ext>
            </a:extLst>
          </p:cNvPr>
          <p:cNvSpPr>
            <a:spLocks noGrp="1"/>
          </p:cNvSpPr>
          <p:nvPr>
            <p:ph sz="quarter" idx="13"/>
          </p:nvPr>
        </p:nvSpPr>
        <p:spPr>
          <a:xfrm>
            <a:off x="665922" y="1389413"/>
            <a:ext cx="11102008" cy="4419246"/>
          </a:xfrm>
        </p:spPr>
        <p:txBody>
          <a:bodyPr>
            <a:normAutofit fontScale="85000" lnSpcReduction="20000"/>
          </a:bodyPr>
          <a:lstStyle/>
          <a:p>
            <a:pPr marL="0" indent="0">
              <a:spcAft>
                <a:spcPts val="0"/>
              </a:spcAft>
              <a:buNone/>
              <a:defRPr/>
            </a:pPr>
            <a:r>
              <a:rPr lang="en-US" altLang="en-US" sz="3200" u="sng" dirty="0">
                <a:solidFill>
                  <a:srgbClr val="0068A9"/>
                </a:solidFill>
                <a:latin typeface="Arial" panose="020B0604020202020204" pitchFamily="34" charset="0"/>
                <a:cs typeface="Arial" panose="020B0604020202020204" pitchFamily="34" charset="0"/>
              </a:rPr>
              <a:t>Successful Completion:</a:t>
            </a:r>
          </a:p>
          <a:p>
            <a:pPr marL="0" indent="0">
              <a:spcAft>
                <a:spcPts val="0"/>
              </a:spcAft>
              <a:buNone/>
              <a:defRPr/>
            </a:pPr>
            <a:r>
              <a:rPr lang="en-US" altLang="en-US" sz="2400" dirty="0">
                <a:latin typeface="Arial" panose="020B0604020202020204" pitchFamily="34" charset="0"/>
                <a:cs typeface="Arial" panose="020B0604020202020204" pitchFamily="34" charset="0"/>
              </a:rPr>
              <a:t>This live webinar offers up to 1.5</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contact hours. To receive contact hours, participants must attend the activity in full </a:t>
            </a:r>
            <a:r>
              <a:rPr lang="en-US" sz="2400" dirty="0">
                <a:latin typeface="Arial" panose="020B0604020202020204" pitchFamily="34" charset="0"/>
                <a:cs typeface="Arial" panose="020B0604020202020204" pitchFamily="34" charset="0"/>
              </a:rPr>
              <a:t>and complete the Evaluation and Request for Credit Form. CNE, CME and CHES Certificates along with Certificates of Attendance will be emailed within 4 – 6 weeks after submitting the Evaluation/request for Credit form. </a:t>
            </a:r>
          </a:p>
          <a:p>
            <a:pPr marL="0" indent="0">
              <a:spcAft>
                <a:spcPts val="0"/>
              </a:spcAft>
              <a:buNone/>
              <a:defRPr/>
            </a:pPr>
            <a:endParaRPr lang="en-US" altLang="en-US" sz="3200" u="sng" dirty="0">
              <a:latin typeface="Arial" panose="020B0604020202020204" pitchFamily="34" charset="0"/>
              <a:cs typeface="Arial" panose="020B0604020202020204" pitchFamily="34" charset="0"/>
            </a:endParaRPr>
          </a:p>
          <a:p>
            <a:pPr marL="0" indent="0">
              <a:spcAft>
                <a:spcPts val="0"/>
              </a:spcAft>
              <a:buNone/>
              <a:defRPr/>
            </a:pPr>
            <a:r>
              <a:rPr lang="en-US" altLang="en-US" sz="3200" u="sng" dirty="0">
                <a:solidFill>
                  <a:srgbClr val="0068A9"/>
                </a:solidFill>
                <a:latin typeface="Arial" panose="020B0604020202020204" pitchFamily="34" charset="0"/>
                <a:cs typeface="Arial" panose="020B0604020202020204" pitchFamily="34" charset="0"/>
              </a:rPr>
              <a:t>Commercial Support/Sponsorship:</a:t>
            </a:r>
          </a:p>
          <a:p>
            <a:pPr marL="0" indent="0">
              <a:spcAft>
                <a:spcPts val="0"/>
              </a:spcAft>
              <a:buNone/>
              <a:defRPr/>
            </a:pPr>
            <a:r>
              <a:rPr lang="en-US" altLang="en-US" sz="2400" dirty="0">
                <a:latin typeface="Arial" panose="020B0604020202020204" pitchFamily="34" charset="0"/>
                <a:cs typeface="Arial" panose="020B0604020202020204" pitchFamily="34" charset="0"/>
              </a:rPr>
              <a:t>There is no commercial support for this training.</a:t>
            </a:r>
          </a:p>
          <a:p>
            <a:pPr marL="0" indent="0">
              <a:spcAft>
                <a:spcPts val="0"/>
              </a:spcAft>
              <a:buNone/>
              <a:defRPr/>
            </a:pPr>
            <a:endParaRPr lang="en-US" altLang="en-US" sz="3200" dirty="0">
              <a:latin typeface="Arial" panose="020B0604020202020204" pitchFamily="34" charset="0"/>
              <a:cs typeface="Arial" panose="020B0604020202020204" pitchFamily="34" charset="0"/>
            </a:endParaRPr>
          </a:p>
          <a:p>
            <a:pPr marL="0" indent="0">
              <a:spcAft>
                <a:spcPts val="0"/>
              </a:spcAft>
              <a:buNone/>
              <a:defRPr/>
            </a:pPr>
            <a:r>
              <a:rPr lang="en-US" altLang="en-US" sz="3200" u="sng" dirty="0">
                <a:solidFill>
                  <a:srgbClr val="0068A9"/>
                </a:solidFill>
                <a:latin typeface="Arial" panose="020B0604020202020204" pitchFamily="34" charset="0"/>
                <a:cs typeface="Arial" panose="020B0604020202020204" pitchFamily="34" charset="0"/>
              </a:rPr>
              <a:t>Non-Endorsement of Products:</a:t>
            </a:r>
          </a:p>
          <a:p>
            <a:pPr marL="0" indent="0">
              <a:spcAft>
                <a:spcPts val="0"/>
              </a:spcAft>
              <a:buNone/>
              <a:defRPr/>
            </a:pPr>
            <a:r>
              <a:rPr lang="en-US" altLang="en-US" sz="2400" dirty="0">
                <a:latin typeface="Arial" panose="020B0604020202020204" pitchFamily="34" charset="0"/>
                <a:cs typeface="Arial" panose="020B0604020202020204" pitchFamily="34" charset="0"/>
              </a:rPr>
              <a:t>The University of Missouri-Kansas City School of Nursing and Health Studies, the American Academy of Family Physicians the American Nurses Credentialing Center do not approve or endorse any commercial products associated with this activity.</a:t>
            </a:r>
            <a:endParaRPr lang="en-US" sz="1800" dirty="0">
              <a:solidFill>
                <a:schemeClr val="tx1"/>
              </a:solidFill>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D09CCC8E-B420-40AE-8B2B-10FD63FF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760" y="6094559"/>
            <a:ext cx="1762125" cy="4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26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1310-E6FD-C84C-9D03-52D570B343B2}"/>
              </a:ext>
            </a:extLst>
          </p:cNvPr>
          <p:cNvSpPr>
            <a:spLocks noGrp="1"/>
          </p:cNvSpPr>
          <p:nvPr>
            <p:ph type="title"/>
          </p:nvPr>
        </p:nvSpPr>
        <p:spPr>
          <a:xfrm>
            <a:off x="0" y="9781"/>
            <a:ext cx="12257532" cy="1039560"/>
          </a:xfrm>
        </p:spPr>
        <p:txBody>
          <a:bodyPr>
            <a:normAutofit/>
          </a:bodyPr>
          <a:lstStyle/>
          <a:p>
            <a:pPr algn="l"/>
            <a:r>
              <a:rPr lang="en-US" dirty="0"/>
              <a:t>	</a:t>
            </a:r>
            <a:r>
              <a:rPr lang="en-US" b="1" dirty="0">
                <a:solidFill>
                  <a:schemeClr val="bg1"/>
                </a:solidFill>
              </a:rPr>
              <a:t>Disclosures</a:t>
            </a:r>
          </a:p>
        </p:txBody>
      </p:sp>
      <p:sp>
        <p:nvSpPr>
          <p:cNvPr id="3" name="Content Placeholder 2">
            <a:extLst>
              <a:ext uri="{FF2B5EF4-FFF2-40B4-BE49-F238E27FC236}">
                <a16:creationId xmlns:a16="http://schemas.microsoft.com/office/drawing/2014/main" id="{228A8034-F6FF-D047-82BD-1DD22833F7A6}"/>
              </a:ext>
            </a:extLst>
          </p:cNvPr>
          <p:cNvSpPr>
            <a:spLocks noGrp="1"/>
          </p:cNvSpPr>
          <p:nvPr>
            <p:ph sz="quarter" idx="13"/>
          </p:nvPr>
        </p:nvSpPr>
        <p:spPr>
          <a:xfrm>
            <a:off x="665922" y="1389413"/>
            <a:ext cx="11102008" cy="4419246"/>
          </a:xfrm>
        </p:spPr>
        <p:txBody>
          <a:bodyPr>
            <a:normAutofit fontScale="70000" lnSpcReduction="20000"/>
          </a:bodyPr>
          <a:lstStyle/>
          <a:p>
            <a:pPr marL="0" indent="0">
              <a:spcAft>
                <a:spcPts val="0"/>
              </a:spcAft>
              <a:buNone/>
              <a:defRPr/>
            </a:pPr>
            <a:r>
              <a:rPr lang="en-US" altLang="en-US" sz="4000" u="sng" dirty="0">
                <a:solidFill>
                  <a:srgbClr val="0068A9"/>
                </a:solidFill>
                <a:latin typeface="Arial" panose="020B0604020202020204" pitchFamily="34" charset="0"/>
                <a:cs typeface="Arial" panose="020B0604020202020204" pitchFamily="34" charset="0"/>
              </a:rPr>
              <a:t>Conflict of Interest:</a:t>
            </a:r>
          </a:p>
          <a:p>
            <a:pPr marL="0" indent="0">
              <a:spcAft>
                <a:spcPts val="0"/>
              </a:spcAft>
              <a:buNone/>
              <a:defRPr/>
            </a:pPr>
            <a:r>
              <a:rPr lang="en-US" altLang="en-US" sz="3200" dirty="0">
                <a:latin typeface="Arial" panose="020B0604020202020204" pitchFamily="34" charset="0"/>
                <a:cs typeface="Arial" panose="020B0604020202020204" pitchFamily="34" charset="0"/>
              </a:rPr>
              <a:t>In accordance with continuing education guidelines, the speaker and planning committee members have disclosed commercial interests/financial relationships with companies whose products or services may be discussed during this program.</a:t>
            </a:r>
          </a:p>
          <a:p>
            <a:pPr marL="0" indent="0">
              <a:spcAft>
                <a:spcPts val="0"/>
              </a:spcAft>
              <a:buNone/>
              <a:defRPr/>
            </a:pPr>
            <a:endParaRPr lang="en-US" altLang="en-US" sz="4000" u="sng" dirty="0">
              <a:latin typeface="Arial" panose="020B0604020202020204" pitchFamily="34" charset="0"/>
              <a:cs typeface="Arial" panose="020B0604020202020204" pitchFamily="34" charset="0"/>
            </a:endParaRPr>
          </a:p>
          <a:p>
            <a:pPr marL="0" indent="0">
              <a:spcAft>
                <a:spcPts val="0"/>
              </a:spcAft>
              <a:buNone/>
              <a:defRPr/>
            </a:pPr>
            <a:r>
              <a:rPr lang="en-US" altLang="en-US" sz="4000" u="sng" dirty="0">
                <a:solidFill>
                  <a:srgbClr val="0068A9"/>
                </a:solidFill>
                <a:latin typeface="Arial" panose="020B0604020202020204" pitchFamily="34" charset="0"/>
                <a:cs typeface="Arial" panose="020B0604020202020204" pitchFamily="34" charset="0"/>
              </a:rPr>
              <a:t>Speakers</a:t>
            </a:r>
            <a:r>
              <a:rPr lang="en-US" altLang="en-US" sz="4000" dirty="0">
                <a:solidFill>
                  <a:srgbClr val="0068A9"/>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Sharon A. Hesseltine, BSW </a:t>
            </a:r>
            <a:r>
              <a:rPr lang="en-US" altLang="en-US" sz="3200" dirty="0">
                <a:latin typeface="Arial" panose="020B0604020202020204" pitchFamily="34" charset="0"/>
                <a:cs typeface="Arial" panose="020B0604020202020204" pitchFamily="34" charset="0"/>
              </a:rPr>
              <a:t>has nothing to disclose. </a:t>
            </a:r>
          </a:p>
          <a:p>
            <a:pPr marL="0" indent="0">
              <a:spcAft>
                <a:spcPts val="0"/>
              </a:spcAft>
              <a:buNone/>
              <a:defRPr/>
            </a:pPr>
            <a:endParaRPr lang="en-US" altLang="en-US" sz="4000" dirty="0">
              <a:latin typeface="Arial" panose="020B0604020202020204" pitchFamily="34" charset="0"/>
              <a:cs typeface="Arial" panose="020B0604020202020204" pitchFamily="34" charset="0"/>
            </a:endParaRPr>
          </a:p>
          <a:p>
            <a:pPr marL="0" indent="0">
              <a:spcAft>
                <a:spcPts val="0"/>
              </a:spcAft>
              <a:buNone/>
              <a:defRPr/>
            </a:pPr>
            <a:r>
              <a:rPr lang="en-US" altLang="en-US" sz="4000" u="sng" dirty="0">
                <a:solidFill>
                  <a:srgbClr val="0068A9"/>
                </a:solidFill>
                <a:latin typeface="Arial" panose="020B0604020202020204" pitchFamily="34" charset="0"/>
                <a:cs typeface="Arial" panose="020B0604020202020204" pitchFamily="34" charset="0"/>
              </a:rPr>
              <a:t>Planning Committee: </a:t>
            </a:r>
          </a:p>
          <a:p>
            <a:pPr marL="0" indent="0">
              <a:spcAft>
                <a:spcPts val="0"/>
              </a:spcAft>
              <a:buNone/>
              <a:defRPr/>
            </a:pPr>
            <a:r>
              <a:rPr lang="en-US" altLang="en-US" sz="3200" dirty="0">
                <a:latin typeface="Arial" panose="020B0604020202020204" pitchFamily="34" charset="0"/>
                <a:cs typeface="Arial" panose="020B0604020202020204" pitchFamily="34" charset="0"/>
              </a:rPr>
              <a:t>Pat Stilen, Kelsey Simpson Hussey, Erika Holliday, Bree Sherry, Sharon Colbert, Angela Bolen have nothing to disclose. Jacki Witt serves on the advisory board for Mayne Pharmaceuticals (Resolved). Kristin Metcalf-Wilson serves on the advisory board for Mayne and Afaxys Pharmaceuticals. (Resolved).</a:t>
            </a:r>
          </a:p>
        </p:txBody>
      </p:sp>
      <p:pic>
        <p:nvPicPr>
          <p:cNvPr id="1026" name="Picture 1">
            <a:extLst>
              <a:ext uri="{FF2B5EF4-FFF2-40B4-BE49-F238E27FC236}">
                <a16:creationId xmlns:a16="http://schemas.microsoft.com/office/drawing/2014/main" id="{D09CCC8E-B420-40AE-8B2B-10FD63FF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760" y="6094559"/>
            <a:ext cx="1762125" cy="4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97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1310-E6FD-C84C-9D03-52D570B343B2}"/>
              </a:ext>
            </a:extLst>
          </p:cNvPr>
          <p:cNvSpPr>
            <a:spLocks noGrp="1"/>
          </p:cNvSpPr>
          <p:nvPr>
            <p:ph type="title"/>
          </p:nvPr>
        </p:nvSpPr>
        <p:spPr>
          <a:xfrm>
            <a:off x="1" y="9780"/>
            <a:ext cx="12257532" cy="1039560"/>
          </a:xfrm>
        </p:spPr>
        <p:txBody>
          <a:bodyPr>
            <a:normAutofit/>
          </a:bodyPr>
          <a:lstStyle/>
          <a:p>
            <a:pPr algn="l"/>
            <a:r>
              <a:rPr lang="en-US" dirty="0"/>
              <a:t>	</a:t>
            </a:r>
            <a:r>
              <a:rPr lang="en-US" b="1" dirty="0">
                <a:solidFill>
                  <a:schemeClr val="bg1"/>
                </a:solidFill>
              </a:rPr>
              <a:t>Accreditation Statements</a:t>
            </a:r>
          </a:p>
        </p:txBody>
      </p:sp>
      <p:sp>
        <p:nvSpPr>
          <p:cNvPr id="3" name="Content Placeholder 2">
            <a:extLst>
              <a:ext uri="{FF2B5EF4-FFF2-40B4-BE49-F238E27FC236}">
                <a16:creationId xmlns:a16="http://schemas.microsoft.com/office/drawing/2014/main" id="{228A8034-F6FF-D047-82BD-1DD22833F7A6}"/>
              </a:ext>
            </a:extLst>
          </p:cNvPr>
          <p:cNvSpPr>
            <a:spLocks noGrp="1"/>
          </p:cNvSpPr>
          <p:nvPr>
            <p:ph sz="quarter" idx="13"/>
          </p:nvPr>
        </p:nvSpPr>
        <p:spPr>
          <a:xfrm>
            <a:off x="665922" y="1157468"/>
            <a:ext cx="11102008" cy="4791919"/>
          </a:xfrm>
        </p:spPr>
        <p:txBody>
          <a:bodyPr>
            <a:normAutofit fontScale="40000" lnSpcReduction="20000"/>
          </a:bodyPr>
          <a:lstStyle/>
          <a:p>
            <a:pPr marL="0" indent="0">
              <a:spcAft>
                <a:spcPts val="0"/>
              </a:spcAft>
              <a:buNone/>
              <a:defRPr/>
            </a:pPr>
            <a:r>
              <a:rPr lang="en-US" sz="4500" u="sng" dirty="0">
                <a:solidFill>
                  <a:srgbClr val="0068A9"/>
                </a:solidFill>
                <a:latin typeface="Arial" panose="020B0604020202020204" pitchFamily="34" charset="0"/>
                <a:cs typeface="Arial" panose="020B0604020202020204" pitchFamily="34" charset="0"/>
              </a:rPr>
              <a:t>Continuing Medical Education</a:t>
            </a:r>
            <a:endParaRPr lang="en-US" sz="4500" dirty="0">
              <a:latin typeface="Arial" panose="020B0604020202020204" pitchFamily="34" charset="0"/>
              <a:cs typeface="Arial" panose="020B0604020202020204" pitchFamily="34" charset="0"/>
            </a:endParaRPr>
          </a:p>
          <a:p>
            <a:pPr marL="0" indent="0">
              <a:spcAft>
                <a:spcPts val="0"/>
              </a:spcAft>
              <a:buNone/>
              <a:defRPr/>
            </a:pPr>
            <a:r>
              <a:rPr lang="en-US" sz="4500" dirty="0">
                <a:latin typeface="Arial" panose="020B0604020202020204" pitchFamily="34" charset="0"/>
                <a:cs typeface="Arial" panose="020B0604020202020204" pitchFamily="34" charset="0"/>
              </a:rPr>
              <a:t>The AAFP has reviewed The Brain, Substance Use Disorders and Parenting: A Health Care Professional's Guide and deemed it acceptable for up to 1.50 Online Only, Live AAFP Elective credit. Term of Approval is from 05/26/2021 to 05/26/2021. Physicians should claim only the credit commensurate with the extent of their participation in the activity.</a:t>
            </a:r>
          </a:p>
          <a:p>
            <a:pPr marL="0" indent="0">
              <a:spcAft>
                <a:spcPts val="0"/>
              </a:spcAft>
              <a:buNone/>
              <a:defRPr/>
            </a:pPr>
            <a:endParaRPr lang="en-US" sz="5000" u="sng" dirty="0">
              <a:solidFill>
                <a:srgbClr val="0068A9"/>
              </a:solidFill>
              <a:latin typeface="Arial" panose="020B0604020202020204" pitchFamily="34" charset="0"/>
              <a:cs typeface="Arial" panose="020B0604020202020204" pitchFamily="34" charset="0"/>
            </a:endParaRPr>
          </a:p>
          <a:p>
            <a:pPr marL="0" indent="0">
              <a:spcAft>
                <a:spcPts val="0"/>
              </a:spcAft>
              <a:buNone/>
              <a:defRPr/>
            </a:pPr>
            <a:r>
              <a:rPr lang="en-US" sz="4500" u="sng" dirty="0">
                <a:solidFill>
                  <a:srgbClr val="0068A9"/>
                </a:solidFill>
                <a:latin typeface="Arial" panose="020B0604020202020204" pitchFamily="34" charset="0"/>
                <a:cs typeface="Arial" panose="020B0604020202020204" pitchFamily="34" charset="0"/>
              </a:rPr>
              <a:t>Continuing Nursing Education</a:t>
            </a:r>
          </a:p>
          <a:p>
            <a:pPr marL="0" indent="0">
              <a:spcAft>
                <a:spcPts val="0"/>
              </a:spcAft>
              <a:buNone/>
              <a:defRPr/>
            </a:pPr>
            <a:r>
              <a:rPr lang="en-US" sz="4500" dirty="0">
                <a:latin typeface="Arial" panose="020B0604020202020204" pitchFamily="34" charset="0"/>
                <a:cs typeface="Arial" panose="020B0604020202020204" pitchFamily="34" charset="0"/>
              </a:rPr>
              <a:t>The University of Missouri-Kansas City School of Nursing and Health Studies is accredited as a provider of continuing nursing professional development by the American Nurses Credentialing Center’s Commission on Accreditation.</a:t>
            </a:r>
          </a:p>
          <a:p>
            <a:pPr marL="0" indent="0">
              <a:buNone/>
              <a:defRPr/>
            </a:pPr>
            <a:r>
              <a:rPr lang="en-US" sz="4500" dirty="0">
                <a:latin typeface="Arial" panose="020B0604020202020204" pitchFamily="34" charset="0"/>
                <a:cs typeface="Arial" panose="020B0604020202020204" pitchFamily="34" charset="0"/>
              </a:rPr>
              <a:t>This program offers up to 1.5</a:t>
            </a:r>
            <a:r>
              <a:rPr lang="en-US" sz="4500" dirty="0">
                <a:solidFill>
                  <a:srgbClr val="FF0000"/>
                </a:solidFill>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contact hour for nurses.</a:t>
            </a:r>
          </a:p>
          <a:p>
            <a:pPr marL="0" indent="0">
              <a:buNone/>
              <a:defRPr/>
            </a:pPr>
            <a:endParaRPr lang="en-US" sz="4500" u="sng" dirty="0">
              <a:solidFill>
                <a:srgbClr val="0068A9"/>
              </a:solidFill>
              <a:latin typeface="Arial" panose="020B0604020202020204" pitchFamily="34" charset="0"/>
              <a:cs typeface="Arial" panose="020B0604020202020204" pitchFamily="34" charset="0"/>
            </a:endParaRPr>
          </a:p>
          <a:p>
            <a:pPr marL="0" indent="0">
              <a:buNone/>
            </a:pPr>
            <a:r>
              <a:rPr lang="en-US" sz="4500" u="sng" dirty="0">
                <a:solidFill>
                  <a:srgbClr val="0068A9"/>
                </a:solidFill>
                <a:latin typeface="Arial" panose="020B0604020202020204" pitchFamily="34" charset="0"/>
                <a:cs typeface="Arial" panose="020B0604020202020204" pitchFamily="34" charset="0"/>
              </a:rPr>
              <a:t>Certified and Master Certified Heath Education Specialists (CHES &amp; MCHES)</a:t>
            </a:r>
          </a:p>
          <a:p>
            <a:pPr marL="0" indent="0">
              <a:buNone/>
            </a:pPr>
            <a:r>
              <a:rPr lang="en-US" sz="4500" dirty="0">
                <a:latin typeface="Arial" panose="020B0604020202020204" pitchFamily="34" charset="0"/>
                <a:cs typeface="Arial" panose="020B0604020202020204" pitchFamily="34" charset="0"/>
              </a:rPr>
              <a:t>Sponsored by the University of Missouri-Kansas City School of Nursing and Health Studies, a designated provider of continuing education contact hours (CECH) in health education by the National Commission for Health Education Credentialing, Inc. This live webinar is designated for Certified Health Education Specialists (CHES) and/or Master Certified Health Education Specialists (MCHES) to receive up to 1.5 total Category I continuing education contact hours.</a:t>
            </a:r>
          </a:p>
          <a:p>
            <a:pPr>
              <a:defRPr/>
            </a:pPr>
            <a:endParaRPr lang="en-US" sz="4400" u="sng" dirty="0">
              <a:solidFill>
                <a:srgbClr val="0068A9"/>
              </a:solidFill>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D09CCC8E-B420-40AE-8B2B-10FD63FF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760" y="6094559"/>
            <a:ext cx="1762125" cy="4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864196"/>
      </p:ext>
    </p:extLst>
  </p:cSld>
  <p:clrMapOvr>
    <a:masterClrMapping/>
  </p:clrMapOvr>
</p:sld>
</file>

<file path=ppt/theme/theme1.xml><?xml version="1.0" encoding="utf-8"?>
<a:theme xmlns:a="http://schemas.openxmlformats.org/drawingml/2006/main" name="ID Theme 2020">
  <a:themeElements>
    <a:clrScheme name="ID Pallette">
      <a:dk1>
        <a:srgbClr val="000000"/>
      </a:dk1>
      <a:lt1>
        <a:srgbClr val="FFFFFF"/>
      </a:lt1>
      <a:dk2>
        <a:srgbClr val="44546A"/>
      </a:dk2>
      <a:lt2>
        <a:srgbClr val="E7E6E6"/>
      </a:lt2>
      <a:accent1>
        <a:srgbClr val="003449"/>
      </a:accent1>
      <a:accent2>
        <a:srgbClr val="8781BD"/>
      </a:accent2>
      <a:accent3>
        <a:srgbClr val="61893B"/>
      </a:accent3>
      <a:accent4>
        <a:srgbClr val="A7B738"/>
      </a:accent4>
      <a:accent5>
        <a:srgbClr val="FED710"/>
      </a:accent5>
      <a:accent6>
        <a:srgbClr val="003449"/>
      </a:accent6>
      <a:hlink>
        <a:srgbClr val="A7B738"/>
      </a:hlink>
      <a:folHlink>
        <a:srgbClr val="A7B73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 Theme 2020" id="{64B4C084-384D-8741-A119-3ED02759104C}" vid="{71F4C6C1-27DA-6442-9A2F-B34F5B1DB064}"/>
    </a:ext>
  </a:extLst>
</a:theme>
</file>

<file path=ppt/theme/theme2.xml><?xml version="1.0" encoding="utf-8"?>
<a:theme xmlns:a="http://schemas.openxmlformats.org/drawingml/2006/main" name="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3.xml><?xml version="1.0" encoding="utf-8"?>
<a:theme xmlns:a="http://schemas.openxmlformats.org/drawingml/2006/main" name="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4.xml><?xml version="1.0" encoding="utf-8"?>
<a:theme xmlns:a="http://schemas.openxmlformats.org/drawingml/2006/main" name="MHA_ppt_012621">
  <a:themeElements>
    <a:clrScheme name="NEW MHA COLORS">
      <a:dk1>
        <a:sysClr val="windowText" lastClr="000000"/>
      </a:dk1>
      <a:lt1>
        <a:sysClr val="window" lastClr="FFFFFF"/>
      </a:lt1>
      <a:dk2>
        <a:srgbClr val="44546A"/>
      </a:dk2>
      <a:lt2>
        <a:srgbClr val="FFFFFF"/>
      </a:lt2>
      <a:accent1>
        <a:srgbClr val="007167"/>
      </a:accent1>
      <a:accent2>
        <a:srgbClr val="ED7624"/>
      </a:accent2>
      <a:accent3>
        <a:srgbClr val="AB1E2E"/>
      </a:accent3>
      <a:accent4>
        <a:srgbClr val="F4B233"/>
      </a:accent4>
      <a:accent5>
        <a:srgbClr val="007299"/>
      </a:accent5>
      <a:accent6>
        <a:srgbClr val="939393"/>
      </a:accent6>
      <a:hlink>
        <a:srgbClr val="A5A5A5"/>
      </a:hlink>
      <a:folHlink>
        <a:srgbClr val="000000"/>
      </a:folHlink>
    </a:clrScheme>
    <a:fontScheme name="MHA_Proposed_PP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D31D16-7312-499E-9900-F64E68EFE454}" vid="{C9E7E2EC-4632-4C53-9A70-D1A4C8A0D0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6312</TotalTime>
  <Words>5869</Words>
  <Application>Microsoft Office PowerPoint</Application>
  <PresentationFormat>Widescreen</PresentationFormat>
  <Paragraphs>466</Paragraphs>
  <Slides>64</Slides>
  <Notes>37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64</vt:i4>
      </vt:variant>
    </vt:vector>
  </HeadingPairs>
  <TitlesOfParts>
    <vt:vector size="76" baseType="lpstr">
      <vt:lpstr>Arial</vt:lpstr>
      <vt:lpstr>Avenir Black</vt:lpstr>
      <vt:lpstr>Avenir Medium</vt:lpstr>
      <vt:lpstr>Calibri</vt:lpstr>
      <vt:lpstr>Calibri Light</vt:lpstr>
      <vt:lpstr>Montserrat</vt:lpstr>
      <vt:lpstr>Open Sans</vt:lpstr>
      <vt:lpstr>Wingdings</vt:lpstr>
      <vt:lpstr>ID Theme 2020</vt:lpstr>
      <vt:lpstr>ATTC Master</vt:lpstr>
      <vt:lpstr>ATTC Master</vt:lpstr>
      <vt:lpstr>MHA_ppt_012621</vt:lpstr>
      <vt:lpstr>Stigma, Language &amp; Implicit Bias: Moving Toward Becoming a Stigma Free Provider</vt:lpstr>
      <vt:lpstr> This training is brought to you by: </vt:lpstr>
      <vt:lpstr>Mid-America Addiction Technology Transfer Center</vt:lpstr>
      <vt:lpstr>Missouri Hospital Association</vt:lpstr>
      <vt:lpstr>Housekeeping Items</vt:lpstr>
      <vt:lpstr>Disclaimer and Funding Statement</vt:lpstr>
      <vt:lpstr> Disclosures</vt:lpstr>
      <vt:lpstr> Disclosures</vt:lpstr>
      <vt:lpstr> Accreditation Statements</vt:lpstr>
      <vt:lpstr>Other CEs</vt:lpstr>
      <vt:lpstr> At the Heart of Stigma – We Find the Question of Choice  </vt:lpstr>
      <vt:lpstr> Learning Objectives</vt:lpstr>
      <vt:lpstr>Addiction &amp; Recovery in the United States</vt:lpstr>
      <vt:lpstr> Prevalence</vt:lpstr>
      <vt:lpstr> Addiction Contributes to Mortality</vt:lpstr>
      <vt:lpstr>Substance Use Disorder (SUD) is a Disease</vt:lpstr>
      <vt:lpstr> SUD Meets Criteria for Chronic Illness</vt:lpstr>
      <vt:lpstr>  SAMHSA Definition of Recovery, 2012 </vt:lpstr>
      <vt:lpstr> In ASAM’s Definition,   Recovery from Addiction is:</vt:lpstr>
      <vt:lpstr>Remission from Substance Use Disorders</vt:lpstr>
      <vt:lpstr>  Addiction in the US – Recovery Data </vt:lpstr>
      <vt:lpstr>Recurrence Rates</vt:lpstr>
      <vt:lpstr>Confronting Stigma &amp; Discrimination</vt:lpstr>
      <vt:lpstr>Confronting Stigma</vt:lpstr>
      <vt:lpstr> Stigma: That Pernicious Mark</vt:lpstr>
      <vt:lpstr> What is Stigma/Explicit Bias?</vt:lpstr>
      <vt:lpstr> Why is Stigma so Damaging?</vt:lpstr>
      <vt:lpstr>Stigma Is Everywhere!</vt:lpstr>
      <vt:lpstr>What if….</vt:lpstr>
      <vt:lpstr> 3 Types of Stigma</vt:lpstr>
      <vt:lpstr> Stigma Complicates Illness</vt:lpstr>
      <vt:lpstr> Stigma Impacts Accessing Treatment</vt:lpstr>
      <vt:lpstr> Stigma in Healthcare</vt:lpstr>
      <vt:lpstr>Stigma Specific to Pregnant Women with SUD</vt:lpstr>
      <vt:lpstr> Impact of Stigma on Prenatal Care &amp; Treatment</vt:lpstr>
      <vt:lpstr>Fear is a Barrier to Seeking Care</vt:lpstr>
      <vt:lpstr> Impact of Stigma Around MOUD &amp; Pregnant  Women</vt:lpstr>
      <vt:lpstr>Impact of Stigma</vt:lpstr>
      <vt:lpstr>Implicit Bias</vt:lpstr>
      <vt:lpstr>What is Implicit Bias?</vt:lpstr>
      <vt:lpstr> Explicit vs. Implicit Bias</vt:lpstr>
      <vt:lpstr> Implicit Bias &amp; Addiction</vt:lpstr>
      <vt:lpstr> Intersectionality of Addiction, Stigma &amp; Women</vt:lpstr>
      <vt:lpstr> The Impact of Language on Implicit Bias</vt:lpstr>
      <vt:lpstr>Language Considerations</vt:lpstr>
      <vt:lpstr> The Power of Language</vt:lpstr>
      <vt:lpstr> Non-Stigmatizing Language</vt:lpstr>
      <vt:lpstr>2013 Open Letter to the Media</vt:lpstr>
      <vt:lpstr>Things We Can Do</vt:lpstr>
      <vt:lpstr> Changing the Narrative:</vt:lpstr>
      <vt:lpstr> Changing the Narrative Continued:</vt:lpstr>
      <vt:lpstr>  Language Guidelines: </vt:lpstr>
      <vt:lpstr>Towards Becoming a Stigma Free Zone:</vt:lpstr>
      <vt:lpstr> The Addictionary</vt:lpstr>
      <vt:lpstr> Language Audit</vt:lpstr>
      <vt:lpstr> Evidence-Based Interventions</vt:lpstr>
      <vt:lpstr> Consider a Perinatal Educator with Specialized Training</vt:lpstr>
      <vt:lpstr> Shifting the Paradigm on Medication (MOUD)</vt:lpstr>
      <vt:lpstr> Words Matter</vt:lpstr>
      <vt:lpstr> THANK YOU!</vt:lpstr>
      <vt:lpstr> References</vt:lpstr>
      <vt:lpstr> References Continued</vt:lpstr>
      <vt:lpstr> Continuing Education Credit – Please Note!</vt:lpstr>
      <vt:lpstr> GPRA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 Language &amp; Implicit Bias: Moving Toward Becoming a Stigma Free Provider</dc:title>
  <dc:creator>Heitzler Elissa C</dc:creator>
  <cp:lastModifiedBy>Sherry, Bree</cp:lastModifiedBy>
  <cp:revision>27</cp:revision>
  <dcterms:created xsi:type="dcterms:W3CDTF">2021-05-07T22:29:35Z</dcterms:created>
  <dcterms:modified xsi:type="dcterms:W3CDTF">2021-06-08T18:36:43Z</dcterms:modified>
</cp:coreProperties>
</file>