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sldIdLst>
    <p:sldId id="256" r:id="rId2"/>
    <p:sldId id="313" r:id="rId3"/>
    <p:sldId id="314" r:id="rId4"/>
    <p:sldId id="257" r:id="rId5"/>
    <p:sldId id="266" r:id="rId6"/>
    <p:sldId id="315" r:id="rId7"/>
    <p:sldId id="316" r:id="rId8"/>
    <p:sldId id="317" r:id="rId9"/>
    <p:sldId id="264" r:id="rId10"/>
    <p:sldId id="268" r:id="rId11"/>
    <p:sldId id="258" r:id="rId12"/>
    <p:sldId id="270" r:id="rId13"/>
    <p:sldId id="296" r:id="rId14"/>
    <p:sldId id="295" r:id="rId15"/>
    <p:sldId id="269" r:id="rId16"/>
    <p:sldId id="293" r:id="rId17"/>
    <p:sldId id="277" r:id="rId18"/>
    <p:sldId id="324" r:id="rId19"/>
    <p:sldId id="310" r:id="rId20"/>
    <p:sldId id="303" r:id="rId21"/>
    <p:sldId id="304" r:id="rId22"/>
    <p:sldId id="305" r:id="rId23"/>
    <p:sldId id="325" r:id="rId24"/>
    <p:sldId id="294" r:id="rId25"/>
    <p:sldId id="302" r:id="rId26"/>
    <p:sldId id="306" r:id="rId27"/>
    <p:sldId id="272" r:id="rId28"/>
    <p:sldId id="275" r:id="rId29"/>
    <p:sldId id="301" r:id="rId30"/>
    <p:sldId id="276" r:id="rId31"/>
    <p:sldId id="300" r:id="rId32"/>
    <p:sldId id="278" r:id="rId33"/>
    <p:sldId id="318" r:id="rId34"/>
    <p:sldId id="279" r:id="rId35"/>
    <p:sldId id="280" r:id="rId36"/>
    <p:sldId id="307" r:id="rId37"/>
    <p:sldId id="282" r:id="rId38"/>
    <p:sldId id="319" r:id="rId39"/>
    <p:sldId id="320" r:id="rId40"/>
    <p:sldId id="322" r:id="rId41"/>
    <p:sldId id="321" r:id="rId42"/>
    <p:sldId id="323" r:id="rId43"/>
    <p:sldId id="326" r:id="rId44"/>
    <p:sldId id="283" r:id="rId45"/>
    <p:sldId id="284" r:id="rId46"/>
    <p:sldId id="285" r:id="rId47"/>
    <p:sldId id="286" r:id="rId48"/>
    <p:sldId id="298" r:id="rId49"/>
    <p:sldId id="281" r:id="rId50"/>
    <p:sldId id="260" r:id="rId51"/>
    <p:sldId id="287" r:id="rId52"/>
    <p:sldId id="288" r:id="rId53"/>
    <p:sldId id="311" r:id="rId54"/>
    <p:sldId id="312" r:id="rId55"/>
    <p:sldId id="289" r:id="rId56"/>
    <p:sldId id="290" r:id="rId57"/>
    <p:sldId id="274" r:id="rId58"/>
    <p:sldId id="291" r:id="rId59"/>
    <p:sldId id="292" r:id="rId60"/>
    <p:sldId id="329" r:id="rId61"/>
    <p:sldId id="330" r:id="rId62"/>
    <p:sldId id="261" r:id="rId63"/>
    <p:sldId id="271" r:id="rId64"/>
    <p:sldId id="328" r:id="rId65"/>
    <p:sldId id="273" r:id="rId66"/>
    <p:sldId id="331" r:id="rId67"/>
    <p:sldId id="327" r:id="rId68"/>
    <p:sldId id="308" r:id="rId69"/>
    <p:sldId id="309"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92302"/>
  </p:normalViewPr>
  <p:slideViewPr>
    <p:cSldViewPr>
      <p:cViewPr varScale="1">
        <p:scale>
          <a:sx n="104" d="100"/>
          <a:sy n="104" d="100"/>
        </p:scale>
        <p:origin x="124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158DC-1FDB-3449-880D-2D38760E8DC5}" type="datetimeFigureOut">
              <a:rPr lang="en-US" smtClean="0"/>
              <a:t>7/14/21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B76D2-6667-884E-892F-B8D8CD96046E}" type="slidenum">
              <a:rPr lang="en-US" smtClean="0"/>
              <a:t>‹#›</a:t>
            </a:fld>
            <a:endParaRPr lang="en-US"/>
          </a:p>
        </p:txBody>
      </p:sp>
    </p:spTree>
    <p:extLst>
      <p:ext uri="{BB962C8B-B14F-4D97-AF65-F5344CB8AC3E}">
        <p14:creationId xmlns:p14="http://schemas.microsoft.com/office/powerpoint/2010/main" val="192492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4</a:t>
            </a:fld>
            <a:endParaRPr lang="en-US"/>
          </a:p>
        </p:txBody>
      </p:sp>
    </p:spTree>
    <p:extLst>
      <p:ext uri="{BB962C8B-B14F-4D97-AF65-F5344CB8AC3E}">
        <p14:creationId xmlns:p14="http://schemas.microsoft.com/office/powerpoint/2010/main" val="198837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Americans were unable to legally practice traditional “religion” until the religious freedom act  was enacted. As a result, subsequent generations have been left with feelings of shame, powerlessness and subordination.</a:t>
            </a:r>
          </a:p>
        </p:txBody>
      </p:sp>
      <p:sp>
        <p:nvSpPr>
          <p:cNvPr id="4" name="Slide Number Placeholder 3"/>
          <p:cNvSpPr>
            <a:spLocks noGrp="1"/>
          </p:cNvSpPr>
          <p:nvPr>
            <p:ph type="sldNum" sz="quarter" idx="5"/>
          </p:nvPr>
        </p:nvSpPr>
        <p:spPr/>
        <p:txBody>
          <a:bodyPr/>
          <a:lstStyle/>
          <a:p>
            <a:fld id="{763B76D2-6667-884E-892F-B8D8CD96046E}" type="slidenum">
              <a:rPr lang="en-US" smtClean="0"/>
              <a:t>26</a:t>
            </a:fld>
            <a:endParaRPr lang="en-US"/>
          </a:p>
        </p:txBody>
      </p:sp>
    </p:spTree>
    <p:extLst>
      <p:ext uri="{BB962C8B-B14F-4D97-AF65-F5344CB8AC3E}">
        <p14:creationId xmlns:p14="http://schemas.microsoft.com/office/powerpoint/2010/main" val="414730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p:txBody>
      </p:sp>
      <p:sp>
        <p:nvSpPr>
          <p:cNvPr id="4" name="Slide Number Placeholder 3"/>
          <p:cNvSpPr>
            <a:spLocks noGrp="1"/>
          </p:cNvSpPr>
          <p:nvPr>
            <p:ph type="sldNum" sz="quarter" idx="5"/>
          </p:nvPr>
        </p:nvSpPr>
        <p:spPr/>
        <p:txBody>
          <a:bodyPr/>
          <a:lstStyle/>
          <a:p>
            <a:fld id="{763B76D2-6667-884E-892F-B8D8CD96046E}" type="slidenum">
              <a:rPr lang="en-US" smtClean="0"/>
              <a:t>27</a:t>
            </a:fld>
            <a:endParaRPr lang="en-US"/>
          </a:p>
        </p:txBody>
      </p:sp>
    </p:spTree>
    <p:extLst>
      <p:ext uri="{BB962C8B-B14F-4D97-AF65-F5344CB8AC3E}">
        <p14:creationId xmlns:p14="http://schemas.microsoft.com/office/powerpoint/2010/main" val="351209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 the Indian, Save the Man: The Genocidal Impact of American Indian Residential Schools (2004) Ward Churchill.  Carlisle Indian School 1879, Aimed to “civilize” and Americanize” the Indian. Beginning in 1877.</a:t>
            </a:r>
          </a:p>
        </p:txBody>
      </p:sp>
      <p:sp>
        <p:nvSpPr>
          <p:cNvPr id="4" name="Slide Number Placeholder 3"/>
          <p:cNvSpPr>
            <a:spLocks noGrp="1"/>
          </p:cNvSpPr>
          <p:nvPr>
            <p:ph type="sldNum" sz="quarter" idx="5"/>
          </p:nvPr>
        </p:nvSpPr>
        <p:spPr/>
        <p:txBody>
          <a:bodyPr/>
          <a:lstStyle/>
          <a:p>
            <a:fld id="{763B76D2-6667-884E-892F-B8D8CD96046E}" type="slidenum">
              <a:rPr lang="en-US" smtClean="0"/>
              <a:t>30</a:t>
            </a:fld>
            <a:endParaRPr lang="en-US"/>
          </a:p>
        </p:txBody>
      </p:sp>
    </p:spTree>
    <p:extLst>
      <p:ext uri="{BB962C8B-B14F-4D97-AF65-F5344CB8AC3E}">
        <p14:creationId xmlns:p14="http://schemas.microsoft.com/office/powerpoint/2010/main" val="409137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children were physically and sexually abused and developed a variety of problematic coping strategies e.g., alcohol and drug use, suicide, denial and scapegoating other natives. Led to loss of ethnic identity. Removal of children from families is one of the most devastating traumas because it resulted in disruption of family structure. </a:t>
            </a:r>
          </a:p>
        </p:txBody>
      </p:sp>
      <p:sp>
        <p:nvSpPr>
          <p:cNvPr id="4" name="Slide Number Placeholder 3"/>
          <p:cNvSpPr>
            <a:spLocks noGrp="1"/>
          </p:cNvSpPr>
          <p:nvPr>
            <p:ph type="sldNum" sz="quarter" idx="5"/>
          </p:nvPr>
        </p:nvSpPr>
        <p:spPr/>
        <p:txBody>
          <a:bodyPr/>
          <a:lstStyle/>
          <a:p>
            <a:fld id="{763B76D2-6667-884E-892F-B8D8CD96046E}" type="slidenum">
              <a:rPr lang="en-US" smtClean="0"/>
              <a:t>31</a:t>
            </a:fld>
            <a:endParaRPr lang="en-US"/>
          </a:p>
        </p:txBody>
      </p:sp>
    </p:spTree>
    <p:extLst>
      <p:ext uri="{BB962C8B-B14F-4D97-AF65-F5344CB8AC3E}">
        <p14:creationId xmlns:p14="http://schemas.microsoft.com/office/powerpoint/2010/main" val="352374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t>
            </a:r>
          </a:p>
        </p:txBody>
      </p:sp>
      <p:sp>
        <p:nvSpPr>
          <p:cNvPr id="4" name="Slide Number Placeholder 3"/>
          <p:cNvSpPr>
            <a:spLocks noGrp="1"/>
          </p:cNvSpPr>
          <p:nvPr>
            <p:ph type="sldNum" sz="quarter" idx="5"/>
          </p:nvPr>
        </p:nvSpPr>
        <p:spPr/>
        <p:txBody>
          <a:bodyPr/>
          <a:lstStyle/>
          <a:p>
            <a:fld id="{763B76D2-6667-884E-892F-B8D8CD96046E}" type="slidenum">
              <a:rPr lang="en-US" smtClean="0"/>
              <a:t>33</a:t>
            </a:fld>
            <a:endParaRPr lang="en-US"/>
          </a:p>
        </p:txBody>
      </p:sp>
    </p:spTree>
    <p:extLst>
      <p:ext uri="{BB962C8B-B14F-4D97-AF65-F5344CB8AC3E}">
        <p14:creationId xmlns:p14="http://schemas.microsoft.com/office/powerpoint/2010/main" val="112873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Washakie Roberts Episcopal Mission. </a:t>
            </a:r>
          </a:p>
        </p:txBody>
      </p:sp>
      <p:sp>
        <p:nvSpPr>
          <p:cNvPr id="4" name="Slide Number Placeholder 3"/>
          <p:cNvSpPr>
            <a:spLocks noGrp="1"/>
          </p:cNvSpPr>
          <p:nvPr>
            <p:ph type="sldNum" sz="quarter" idx="5"/>
          </p:nvPr>
        </p:nvSpPr>
        <p:spPr/>
        <p:txBody>
          <a:bodyPr/>
          <a:lstStyle/>
          <a:p>
            <a:fld id="{763B76D2-6667-884E-892F-B8D8CD96046E}" type="slidenum">
              <a:rPr lang="en-US" smtClean="0"/>
              <a:t>34</a:t>
            </a:fld>
            <a:endParaRPr lang="en-US"/>
          </a:p>
        </p:txBody>
      </p:sp>
    </p:spTree>
    <p:extLst>
      <p:ext uri="{BB962C8B-B14F-4D97-AF65-F5344CB8AC3E}">
        <p14:creationId xmlns:p14="http://schemas.microsoft.com/office/powerpoint/2010/main" val="60306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Boarding Schools (187901920s)</a:t>
            </a:r>
          </a:p>
        </p:txBody>
      </p:sp>
      <p:sp>
        <p:nvSpPr>
          <p:cNvPr id="4" name="Slide Number Placeholder 3"/>
          <p:cNvSpPr>
            <a:spLocks noGrp="1"/>
          </p:cNvSpPr>
          <p:nvPr>
            <p:ph type="sldNum" sz="quarter" idx="5"/>
          </p:nvPr>
        </p:nvSpPr>
        <p:spPr/>
        <p:txBody>
          <a:bodyPr/>
          <a:lstStyle/>
          <a:p>
            <a:fld id="{763B76D2-6667-884E-892F-B8D8CD96046E}" type="slidenum">
              <a:rPr lang="en-US" smtClean="0"/>
              <a:t>35</a:t>
            </a:fld>
            <a:endParaRPr lang="en-US"/>
          </a:p>
        </p:txBody>
      </p:sp>
    </p:spTree>
    <p:extLst>
      <p:ext uri="{BB962C8B-B14F-4D97-AF65-F5344CB8AC3E}">
        <p14:creationId xmlns:p14="http://schemas.microsoft.com/office/powerpoint/2010/main" val="285458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Northern Arapaho and 2 Shoshone children arriving at </a:t>
            </a:r>
            <a:r>
              <a:rPr lang="en-US" dirty="0" err="1"/>
              <a:t>Carslile</a:t>
            </a:r>
            <a:r>
              <a:rPr lang="en-US" dirty="0"/>
              <a:t> Indian School in 1881. courtesy of </a:t>
            </a:r>
            <a:r>
              <a:rPr lang="en-US" dirty="0" err="1"/>
              <a:t>Carslile</a:t>
            </a:r>
            <a:r>
              <a:rPr lang="en-US" dirty="0"/>
              <a:t> Indian School Digital Resource Center. Little Plume (Back row, far left) Little Chief (Last row, second far from left), Horse (Front Row, second from right) Posed after their arrival at the school. Little Chief is Chief Sharp Nose son. 2017 in July Little Plume is still missing. They exhumed the remains and this grave had the remains of 2 17 year old males and it wasn’t Little Plume. </a:t>
            </a:r>
          </a:p>
        </p:txBody>
      </p:sp>
      <p:sp>
        <p:nvSpPr>
          <p:cNvPr id="4" name="Slide Number Placeholder 3"/>
          <p:cNvSpPr>
            <a:spLocks noGrp="1"/>
          </p:cNvSpPr>
          <p:nvPr>
            <p:ph type="sldNum" sz="quarter" idx="5"/>
          </p:nvPr>
        </p:nvSpPr>
        <p:spPr/>
        <p:txBody>
          <a:bodyPr/>
          <a:lstStyle/>
          <a:p>
            <a:fld id="{763B76D2-6667-884E-892F-B8D8CD96046E}" type="slidenum">
              <a:rPr lang="en-US" smtClean="0"/>
              <a:t>36</a:t>
            </a:fld>
            <a:endParaRPr lang="en-US"/>
          </a:p>
        </p:txBody>
      </p:sp>
    </p:spTree>
    <p:extLst>
      <p:ext uri="{BB962C8B-B14F-4D97-AF65-F5344CB8AC3E}">
        <p14:creationId xmlns:p14="http://schemas.microsoft.com/office/powerpoint/2010/main" val="58192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Chief and Little Horse remains. The grave marked for Little Plume actually contained the bones of two other unidentified students. Little Plume was scheduled for disinterment with the two other children. Little Plume a 10-year old Northern Arapaho boy who died while attending the school in 1882. the Army’s first attempt to recover his remains was unsuccessful, so between June 14 and July 3 it will try again. 2019</a:t>
            </a:r>
          </a:p>
        </p:txBody>
      </p:sp>
      <p:sp>
        <p:nvSpPr>
          <p:cNvPr id="4" name="Slide Number Placeholder 3"/>
          <p:cNvSpPr>
            <a:spLocks noGrp="1"/>
          </p:cNvSpPr>
          <p:nvPr>
            <p:ph type="sldNum" sz="quarter" idx="5"/>
          </p:nvPr>
        </p:nvSpPr>
        <p:spPr/>
        <p:txBody>
          <a:bodyPr/>
          <a:lstStyle/>
          <a:p>
            <a:fld id="{763B76D2-6667-884E-892F-B8D8CD96046E}" type="slidenum">
              <a:rPr lang="en-US" smtClean="0"/>
              <a:t>38</a:t>
            </a:fld>
            <a:endParaRPr lang="en-US"/>
          </a:p>
        </p:txBody>
      </p:sp>
    </p:spTree>
    <p:extLst>
      <p:ext uri="{BB962C8B-B14F-4D97-AF65-F5344CB8AC3E}">
        <p14:creationId xmlns:p14="http://schemas.microsoft.com/office/powerpoint/2010/main" val="22509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preview is on </a:t>
            </a:r>
            <a:r>
              <a:rPr lang="en-US" dirty="0" err="1"/>
              <a:t>Youtube</a:t>
            </a:r>
            <a:endParaRPr lang="en-US" dirty="0"/>
          </a:p>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39</a:t>
            </a:fld>
            <a:endParaRPr lang="en-US"/>
          </a:p>
        </p:txBody>
      </p:sp>
    </p:spTree>
    <p:extLst>
      <p:ext uri="{BB962C8B-B14F-4D97-AF65-F5344CB8AC3E}">
        <p14:creationId xmlns:p14="http://schemas.microsoft.com/office/powerpoint/2010/main" val="54645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impact of this history on contemporary realities. This includes understand the legacy of historical trauma and the related unresolved grief. </a:t>
            </a:r>
          </a:p>
        </p:txBody>
      </p:sp>
      <p:sp>
        <p:nvSpPr>
          <p:cNvPr id="4" name="Slide Number Placeholder 3"/>
          <p:cNvSpPr>
            <a:spLocks noGrp="1"/>
          </p:cNvSpPr>
          <p:nvPr>
            <p:ph type="sldNum" sz="quarter" idx="5"/>
          </p:nvPr>
        </p:nvSpPr>
        <p:spPr/>
        <p:txBody>
          <a:bodyPr/>
          <a:lstStyle/>
          <a:p>
            <a:fld id="{763B76D2-6667-884E-892F-B8D8CD96046E}" type="slidenum">
              <a:rPr lang="en-US" smtClean="0"/>
              <a:t>5</a:t>
            </a:fld>
            <a:endParaRPr lang="en-US"/>
          </a:p>
        </p:txBody>
      </p:sp>
    </p:spTree>
    <p:extLst>
      <p:ext uri="{BB962C8B-B14F-4D97-AF65-F5344CB8AC3E}">
        <p14:creationId xmlns:p14="http://schemas.microsoft.com/office/powerpoint/2010/main" val="321824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41</a:t>
            </a:fld>
            <a:endParaRPr lang="en-US"/>
          </a:p>
        </p:txBody>
      </p:sp>
    </p:spTree>
    <p:extLst>
      <p:ext uri="{BB962C8B-B14F-4D97-AF65-F5344CB8AC3E}">
        <p14:creationId xmlns:p14="http://schemas.microsoft.com/office/powerpoint/2010/main" val="1173973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42</a:t>
            </a:fld>
            <a:endParaRPr lang="en-US"/>
          </a:p>
        </p:txBody>
      </p:sp>
    </p:spTree>
    <p:extLst>
      <p:ext uri="{BB962C8B-B14F-4D97-AF65-F5344CB8AC3E}">
        <p14:creationId xmlns:p14="http://schemas.microsoft.com/office/powerpoint/2010/main" val="269377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functions do Substances serve for the trauma survivor? </a:t>
            </a:r>
          </a:p>
        </p:txBody>
      </p:sp>
      <p:sp>
        <p:nvSpPr>
          <p:cNvPr id="4" name="Slide Number Placeholder 3"/>
          <p:cNvSpPr>
            <a:spLocks noGrp="1"/>
          </p:cNvSpPr>
          <p:nvPr>
            <p:ph type="sldNum" sz="quarter" idx="5"/>
          </p:nvPr>
        </p:nvSpPr>
        <p:spPr/>
        <p:txBody>
          <a:bodyPr/>
          <a:lstStyle/>
          <a:p>
            <a:fld id="{763B76D2-6667-884E-892F-B8D8CD96046E}" type="slidenum">
              <a:rPr lang="en-US" smtClean="0"/>
              <a:t>46</a:t>
            </a:fld>
            <a:endParaRPr lang="en-US"/>
          </a:p>
        </p:txBody>
      </p:sp>
    </p:spTree>
    <p:extLst>
      <p:ext uri="{BB962C8B-B14F-4D97-AF65-F5344CB8AC3E}">
        <p14:creationId xmlns:p14="http://schemas.microsoft.com/office/powerpoint/2010/main" val="2159558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was an experience beyond the survivor’s control and substance use leads to further loss of control. Spiraling out of control.</a:t>
            </a:r>
          </a:p>
        </p:txBody>
      </p:sp>
      <p:sp>
        <p:nvSpPr>
          <p:cNvPr id="4" name="Slide Number Placeholder 3"/>
          <p:cNvSpPr>
            <a:spLocks noGrp="1"/>
          </p:cNvSpPr>
          <p:nvPr>
            <p:ph type="sldNum" sz="quarter" idx="5"/>
          </p:nvPr>
        </p:nvSpPr>
        <p:spPr/>
        <p:txBody>
          <a:bodyPr/>
          <a:lstStyle/>
          <a:p>
            <a:fld id="{763B76D2-6667-884E-892F-B8D8CD96046E}" type="slidenum">
              <a:rPr lang="en-US" smtClean="0"/>
              <a:t>47</a:t>
            </a:fld>
            <a:endParaRPr lang="en-US"/>
          </a:p>
        </p:txBody>
      </p:sp>
    </p:spTree>
    <p:extLst>
      <p:ext uri="{BB962C8B-B14F-4D97-AF65-F5344CB8AC3E}">
        <p14:creationId xmlns:p14="http://schemas.microsoft.com/office/powerpoint/2010/main" val="104884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development of the </a:t>
            </a:r>
            <a:r>
              <a:rPr lang="en-US"/>
              <a:t>therapeutic relationship. </a:t>
            </a:r>
          </a:p>
        </p:txBody>
      </p:sp>
      <p:sp>
        <p:nvSpPr>
          <p:cNvPr id="4" name="Slide Number Placeholder 3"/>
          <p:cNvSpPr>
            <a:spLocks noGrp="1"/>
          </p:cNvSpPr>
          <p:nvPr>
            <p:ph type="sldNum" sz="quarter" idx="5"/>
          </p:nvPr>
        </p:nvSpPr>
        <p:spPr/>
        <p:txBody>
          <a:bodyPr/>
          <a:lstStyle/>
          <a:p>
            <a:fld id="{763B76D2-6667-884E-892F-B8D8CD96046E}" type="slidenum">
              <a:rPr lang="en-US" smtClean="0"/>
              <a:t>49</a:t>
            </a:fld>
            <a:endParaRPr lang="en-US"/>
          </a:p>
        </p:txBody>
      </p:sp>
    </p:spTree>
    <p:extLst>
      <p:ext uri="{BB962C8B-B14F-4D97-AF65-F5344CB8AC3E}">
        <p14:creationId xmlns:p14="http://schemas.microsoft.com/office/powerpoint/2010/main" val="209058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Introspective process (i.e., look at oneself) necessary for long term therapeutic objective of refashioning the self in transformative ways throughout one’s life “work on oneself”. Always in the making. Armed with novel insights, clients can be empowered to commence the remaking of themselves, through on-going/lifelong habits of introspection and self-examination that effectively construed the self as a therapeutic project in need of regular attention, cultivation, and effort. The healing Journey can be described as this lifelong process of conscientious self-engagement designed to achieve wellness and fulfilment. </a:t>
            </a:r>
          </a:p>
        </p:txBody>
      </p:sp>
      <p:sp>
        <p:nvSpPr>
          <p:cNvPr id="4" name="Slide Number Placeholder 3"/>
          <p:cNvSpPr>
            <a:spLocks noGrp="1"/>
          </p:cNvSpPr>
          <p:nvPr>
            <p:ph type="sldNum" sz="quarter" idx="5"/>
          </p:nvPr>
        </p:nvSpPr>
        <p:spPr/>
        <p:txBody>
          <a:bodyPr/>
          <a:lstStyle/>
          <a:p>
            <a:fld id="{763B76D2-6667-884E-892F-B8D8CD96046E}" type="slidenum">
              <a:rPr lang="en-US" smtClean="0"/>
              <a:t>51</a:t>
            </a:fld>
            <a:endParaRPr lang="en-US"/>
          </a:p>
        </p:txBody>
      </p:sp>
    </p:spTree>
    <p:extLst>
      <p:ext uri="{BB962C8B-B14F-4D97-AF65-F5344CB8AC3E}">
        <p14:creationId xmlns:p14="http://schemas.microsoft.com/office/powerpoint/2010/main" val="284426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for the self, but for the community. To review residential schools as a salient expression of colonization. </a:t>
            </a:r>
          </a:p>
        </p:txBody>
      </p:sp>
      <p:sp>
        <p:nvSpPr>
          <p:cNvPr id="4" name="Slide Number Placeholder 3"/>
          <p:cNvSpPr>
            <a:spLocks noGrp="1"/>
          </p:cNvSpPr>
          <p:nvPr>
            <p:ph type="sldNum" sz="quarter" idx="5"/>
          </p:nvPr>
        </p:nvSpPr>
        <p:spPr/>
        <p:txBody>
          <a:bodyPr/>
          <a:lstStyle/>
          <a:p>
            <a:fld id="{763B76D2-6667-884E-892F-B8D8CD96046E}" type="slidenum">
              <a:rPr lang="en-US" smtClean="0"/>
              <a:t>52</a:t>
            </a:fld>
            <a:endParaRPr lang="en-US"/>
          </a:p>
        </p:txBody>
      </p:sp>
    </p:spTree>
    <p:extLst>
      <p:ext uri="{BB962C8B-B14F-4D97-AF65-F5344CB8AC3E}">
        <p14:creationId xmlns:p14="http://schemas.microsoft.com/office/powerpoint/2010/main" val="21483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talking about historical trauma and how it is passed down is not to encourage Native people to feel hopelessness and despair nor to feel like a permanent victim. Quite the opposite. Native Hope, wants to encourage people to come to terms with their own stories, their own past. Offer yourself forgiveness and compassion, to understand that much of the difficulty you may face is not your fault. And then one can begin to truly heal and step into greater freedom, greater hope, greater responsibility to live differently and better than before. </a:t>
            </a:r>
          </a:p>
        </p:txBody>
      </p:sp>
      <p:sp>
        <p:nvSpPr>
          <p:cNvPr id="4" name="Slide Number Placeholder 3"/>
          <p:cNvSpPr>
            <a:spLocks noGrp="1"/>
          </p:cNvSpPr>
          <p:nvPr>
            <p:ph type="sldNum" sz="quarter" idx="5"/>
          </p:nvPr>
        </p:nvSpPr>
        <p:spPr/>
        <p:txBody>
          <a:bodyPr/>
          <a:lstStyle/>
          <a:p>
            <a:fld id="{763B76D2-6667-884E-892F-B8D8CD96046E}" type="slidenum">
              <a:rPr lang="en-US" smtClean="0"/>
              <a:t>53</a:t>
            </a:fld>
            <a:endParaRPr lang="en-US"/>
          </a:p>
        </p:txBody>
      </p:sp>
    </p:spTree>
    <p:extLst>
      <p:ext uri="{BB962C8B-B14F-4D97-AF65-F5344CB8AC3E}">
        <p14:creationId xmlns:p14="http://schemas.microsoft.com/office/powerpoint/2010/main" val="408199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share your story, embracing the pain and joy that is a part of our journey, we can offer a powerful witness to others and encourage others to rise up to healing. </a:t>
            </a:r>
          </a:p>
        </p:txBody>
      </p:sp>
      <p:sp>
        <p:nvSpPr>
          <p:cNvPr id="4" name="Slide Number Placeholder 3"/>
          <p:cNvSpPr>
            <a:spLocks noGrp="1"/>
          </p:cNvSpPr>
          <p:nvPr>
            <p:ph type="sldNum" sz="quarter" idx="5"/>
          </p:nvPr>
        </p:nvSpPr>
        <p:spPr/>
        <p:txBody>
          <a:bodyPr/>
          <a:lstStyle/>
          <a:p>
            <a:fld id="{763B76D2-6667-884E-892F-B8D8CD96046E}" type="slidenum">
              <a:rPr lang="en-US" smtClean="0"/>
              <a:t>54</a:t>
            </a:fld>
            <a:endParaRPr lang="en-US"/>
          </a:p>
        </p:txBody>
      </p:sp>
    </p:spTree>
    <p:extLst>
      <p:ext uri="{BB962C8B-B14F-4D97-AF65-F5344CB8AC3E}">
        <p14:creationId xmlns:p14="http://schemas.microsoft.com/office/powerpoint/2010/main" val="1384179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Cardinal Direction, Races of Human Kind, Cyclical movement of time, Four Seasons, 4 stages of human development. Red = Understanding the trauma. Yellow = Releasing the Trauma. Black = Confronting the Trauma. White = Transcending the pain.</a:t>
            </a:r>
          </a:p>
        </p:txBody>
      </p:sp>
      <p:sp>
        <p:nvSpPr>
          <p:cNvPr id="4" name="Slide Number Placeholder 3"/>
          <p:cNvSpPr>
            <a:spLocks noGrp="1"/>
          </p:cNvSpPr>
          <p:nvPr>
            <p:ph type="sldNum" sz="quarter" idx="5"/>
          </p:nvPr>
        </p:nvSpPr>
        <p:spPr/>
        <p:txBody>
          <a:bodyPr/>
          <a:lstStyle/>
          <a:p>
            <a:fld id="{763B76D2-6667-884E-892F-B8D8CD96046E}" type="slidenum">
              <a:rPr lang="en-US" smtClean="0"/>
              <a:t>56</a:t>
            </a:fld>
            <a:endParaRPr lang="en-US"/>
          </a:p>
        </p:txBody>
      </p:sp>
    </p:spTree>
    <p:extLst>
      <p:ext uri="{BB962C8B-B14F-4D97-AF65-F5344CB8AC3E}">
        <p14:creationId xmlns:p14="http://schemas.microsoft.com/office/powerpoint/2010/main" val="142020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Denial of NA’s to properly mourn their losses. Mourning practices were disrupted in 1883 when Federal law prohibited NA’s from practicing traditional ceremonies.  This law remained in effect until 1978, American Indian Religious Freedom Act was enacted.  Brasfield (2001) proposed diagnostic criteria for “Residential School Syndrome) tailors the signs and symptoms of PTSD to residential school experience to NA’s. </a:t>
            </a:r>
          </a:p>
        </p:txBody>
      </p:sp>
      <p:sp>
        <p:nvSpPr>
          <p:cNvPr id="4" name="Slide Number Placeholder 3"/>
          <p:cNvSpPr>
            <a:spLocks noGrp="1"/>
          </p:cNvSpPr>
          <p:nvPr>
            <p:ph type="sldNum" sz="quarter" idx="5"/>
          </p:nvPr>
        </p:nvSpPr>
        <p:spPr/>
        <p:txBody>
          <a:bodyPr/>
          <a:lstStyle/>
          <a:p>
            <a:fld id="{763B76D2-6667-884E-892F-B8D8CD96046E}" type="slidenum">
              <a:rPr lang="en-US" smtClean="0"/>
              <a:t>15</a:t>
            </a:fld>
            <a:endParaRPr lang="en-US"/>
          </a:p>
        </p:txBody>
      </p:sp>
    </p:spTree>
    <p:extLst>
      <p:ext uri="{BB962C8B-B14F-4D97-AF65-F5344CB8AC3E}">
        <p14:creationId xmlns:p14="http://schemas.microsoft.com/office/powerpoint/2010/main" val="2842521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used increasingly in various medical, mental health, corrections and substance abuse treatment centers. The Arapaho spirituality of the sweat lodge centers upon the major concept of finding balance and well-being with mother earth and the Great Spirit. In regards to health and well-being, is the balancing of the physical, emotional, mental, and spiritual that involves family, community and environment, and with the Great Spirit. It is a tribal best practice as evidenced by effectiveness from a number of studies that have studied the benefits on participants and positive impacts as used in the counseling context (Garrett, et al,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59</a:t>
            </a:fld>
            <a:endParaRPr lang="en-US"/>
          </a:p>
        </p:txBody>
      </p:sp>
    </p:spTree>
    <p:extLst>
      <p:ext uri="{BB962C8B-B14F-4D97-AF65-F5344CB8AC3E}">
        <p14:creationId xmlns:p14="http://schemas.microsoft.com/office/powerpoint/2010/main" val="546654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“hunger” among NA adults and adolescents for their cultural knowledge. </a:t>
            </a:r>
          </a:p>
        </p:txBody>
      </p:sp>
      <p:sp>
        <p:nvSpPr>
          <p:cNvPr id="4" name="Slide Number Placeholder 3"/>
          <p:cNvSpPr>
            <a:spLocks noGrp="1"/>
          </p:cNvSpPr>
          <p:nvPr>
            <p:ph type="sldNum" sz="quarter" idx="5"/>
          </p:nvPr>
        </p:nvSpPr>
        <p:spPr/>
        <p:txBody>
          <a:bodyPr/>
          <a:lstStyle/>
          <a:p>
            <a:fld id="{763B76D2-6667-884E-892F-B8D8CD96046E}" type="slidenum">
              <a:rPr lang="en-US" smtClean="0"/>
              <a:t>62</a:t>
            </a:fld>
            <a:endParaRPr lang="en-US"/>
          </a:p>
        </p:txBody>
      </p:sp>
    </p:spTree>
    <p:extLst>
      <p:ext uri="{BB962C8B-B14F-4D97-AF65-F5344CB8AC3E}">
        <p14:creationId xmlns:p14="http://schemas.microsoft.com/office/powerpoint/2010/main" val="3187983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something to drink at least some water or a light snack. </a:t>
            </a:r>
          </a:p>
        </p:txBody>
      </p:sp>
      <p:sp>
        <p:nvSpPr>
          <p:cNvPr id="4" name="Slide Number Placeholder 3"/>
          <p:cNvSpPr>
            <a:spLocks noGrp="1"/>
          </p:cNvSpPr>
          <p:nvPr>
            <p:ph type="sldNum" sz="quarter" idx="5"/>
          </p:nvPr>
        </p:nvSpPr>
        <p:spPr/>
        <p:txBody>
          <a:bodyPr/>
          <a:lstStyle/>
          <a:p>
            <a:fld id="{763B76D2-6667-884E-892F-B8D8CD96046E}" type="slidenum">
              <a:rPr lang="en-US" smtClean="0"/>
              <a:t>63</a:t>
            </a:fld>
            <a:endParaRPr lang="en-US"/>
          </a:p>
        </p:txBody>
      </p:sp>
    </p:spTree>
    <p:extLst>
      <p:ext uri="{BB962C8B-B14F-4D97-AF65-F5344CB8AC3E}">
        <p14:creationId xmlns:p14="http://schemas.microsoft.com/office/powerpoint/2010/main" val="255093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 response is a cluster of symptoms or behaviors, such as “depression, self-destructive behavior, suicidal thoughts and gestures, anxiety, low self-esteem, anger, and difficulty recognizing and expressing emotions (Braveheart, 2003) p.7).</a:t>
            </a:r>
          </a:p>
        </p:txBody>
      </p:sp>
      <p:sp>
        <p:nvSpPr>
          <p:cNvPr id="4" name="Slide Number Placeholder 3"/>
          <p:cNvSpPr>
            <a:spLocks noGrp="1"/>
          </p:cNvSpPr>
          <p:nvPr>
            <p:ph type="sldNum" sz="quarter" idx="5"/>
          </p:nvPr>
        </p:nvSpPr>
        <p:spPr/>
        <p:txBody>
          <a:bodyPr/>
          <a:lstStyle/>
          <a:p>
            <a:fld id="{763B76D2-6667-884E-892F-B8D8CD96046E}" type="slidenum">
              <a:rPr lang="en-US" smtClean="0"/>
              <a:t>16</a:t>
            </a:fld>
            <a:endParaRPr lang="en-US"/>
          </a:p>
        </p:txBody>
      </p:sp>
    </p:spTree>
    <p:extLst>
      <p:ext uri="{BB962C8B-B14F-4D97-AF65-F5344CB8AC3E}">
        <p14:creationId xmlns:p14="http://schemas.microsoft.com/office/powerpoint/2010/main" val="322556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loss for subsequent generations. </a:t>
            </a:r>
          </a:p>
        </p:txBody>
      </p:sp>
      <p:sp>
        <p:nvSpPr>
          <p:cNvPr id="4" name="Slide Number Placeholder 3"/>
          <p:cNvSpPr>
            <a:spLocks noGrp="1"/>
          </p:cNvSpPr>
          <p:nvPr>
            <p:ph type="sldNum" sz="quarter" idx="5"/>
          </p:nvPr>
        </p:nvSpPr>
        <p:spPr/>
        <p:txBody>
          <a:bodyPr/>
          <a:lstStyle/>
          <a:p>
            <a:fld id="{763B76D2-6667-884E-892F-B8D8CD96046E}" type="slidenum">
              <a:rPr lang="en-US" smtClean="0"/>
              <a:t>17</a:t>
            </a:fld>
            <a:endParaRPr lang="en-US"/>
          </a:p>
        </p:txBody>
      </p:sp>
    </p:spTree>
    <p:extLst>
      <p:ext uri="{BB962C8B-B14F-4D97-AF65-F5344CB8AC3E}">
        <p14:creationId xmlns:p14="http://schemas.microsoft.com/office/powerpoint/2010/main" val="160255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the stressors experienced by a mother during pregnancy impact the child who is entirely dependent on her in womb. The presence of stress hormones in her system, all these things effect her child. Just as the way she eats, and sleeps. An infant with a stressed mother has more difficulty regulating and managing their own stress reactions later in life. This can include predisposition to diabetes, depression and anxiety.</a:t>
            </a:r>
          </a:p>
        </p:txBody>
      </p:sp>
      <p:sp>
        <p:nvSpPr>
          <p:cNvPr id="4" name="Slide Number Placeholder 3"/>
          <p:cNvSpPr>
            <a:spLocks noGrp="1"/>
          </p:cNvSpPr>
          <p:nvPr>
            <p:ph type="sldNum" sz="quarter" idx="5"/>
          </p:nvPr>
        </p:nvSpPr>
        <p:spPr/>
        <p:txBody>
          <a:bodyPr/>
          <a:lstStyle/>
          <a:p>
            <a:fld id="{763B76D2-6667-884E-892F-B8D8CD96046E}" type="slidenum">
              <a:rPr lang="en-US" smtClean="0"/>
              <a:t>19</a:t>
            </a:fld>
            <a:endParaRPr lang="en-US"/>
          </a:p>
        </p:txBody>
      </p:sp>
    </p:spTree>
    <p:extLst>
      <p:ext uri="{BB962C8B-B14F-4D97-AF65-F5344CB8AC3E}">
        <p14:creationId xmlns:p14="http://schemas.microsoft.com/office/powerpoint/2010/main" val="215534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B76D2-6667-884E-892F-B8D8CD96046E}" type="slidenum">
              <a:rPr lang="en-US" smtClean="0"/>
              <a:t>20</a:t>
            </a:fld>
            <a:endParaRPr lang="en-US"/>
          </a:p>
        </p:txBody>
      </p:sp>
    </p:spTree>
    <p:extLst>
      <p:ext uri="{BB962C8B-B14F-4D97-AF65-F5344CB8AC3E}">
        <p14:creationId xmlns:p14="http://schemas.microsoft.com/office/powerpoint/2010/main" val="80541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Donaldy</a:t>
            </a:r>
            <a:r>
              <a:rPr lang="en-US" dirty="0"/>
              <a:t> Wayne, and Denise </a:t>
            </a:r>
            <a:r>
              <a:rPr lang="en-US" dirty="0" err="1"/>
              <a:t>Lajimodiere</a:t>
            </a:r>
            <a:r>
              <a:rPr lang="en-US" dirty="0"/>
              <a:t> (NDSU)</a:t>
            </a:r>
          </a:p>
        </p:txBody>
      </p:sp>
      <p:sp>
        <p:nvSpPr>
          <p:cNvPr id="4" name="Slide Number Placeholder 3"/>
          <p:cNvSpPr>
            <a:spLocks noGrp="1"/>
          </p:cNvSpPr>
          <p:nvPr>
            <p:ph type="sldNum" sz="quarter" idx="5"/>
          </p:nvPr>
        </p:nvSpPr>
        <p:spPr/>
        <p:txBody>
          <a:bodyPr/>
          <a:lstStyle/>
          <a:p>
            <a:fld id="{763B76D2-6667-884E-892F-B8D8CD96046E}" type="slidenum">
              <a:rPr lang="en-US" smtClean="0"/>
              <a:t>22</a:t>
            </a:fld>
            <a:endParaRPr lang="en-US"/>
          </a:p>
        </p:txBody>
      </p:sp>
    </p:spTree>
    <p:extLst>
      <p:ext uri="{BB962C8B-B14F-4D97-AF65-F5344CB8AC3E}">
        <p14:creationId xmlns:p14="http://schemas.microsoft.com/office/powerpoint/2010/main" val="278421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ISSUES: Includes the forced relocation of Native American people and the impact of boarding schools. Boarding schools broke apart families and forbade the use of Native language, practice of traditions, and spirituality. </a:t>
            </a:r>
          </a:p>
        </p:txBody>
      </p:sp>
      <p:sp>
        <p:nvSpPr>
          <p:cNvPr id="4" name="Slide Number Placeholder 3"/>
          <p:cNvSpPr>
            <a:spLocks noGrp="1"/>
          </p:cNvSpPr>
          <p:nvPr>
            <p:ph type="sldNum" sz="quarter" idx="5"/>
          </p:nvPr>
        </p:nvSpPr>
        <p:spPr/>
        <p:txBody>
          <a:bodyPr/>
          <a:lstStyle/>
          <a:p>
            <a:fld id="{763B76D2-6667-884E-892F-B8D8CD96046E}" type="slidenum">
              <a:rPr lang="en-US" smtClean="0"/>
              <a:t>24</a:t>
            </a:fld>
            <a:endParaRPr lang="en-US"/>
          </a:p>
        </p:txBody>
      </p:sp>
    </p:spTree>
    <p:extLst>
      <p:ext uri="{BB962C8B-B14F-4D97-AF65-F5344CB8AC3E}">
        <p14:creationId xmlns:p14="http://schemas.microsoft.com/office/powerpoint/2010/main" val="2452198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nativeamericanhm_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5602" name="Rectangle 2"/>
          <p:cNvSpPr>
            <a:spLocks noGrp="1" noChangeArrowheads="1"/>
          </p:cNvSpPr>
          <p:nvPr>
            <p:ph type="ctrTitle"/>
          </p:nvPr>
        </p:nvSpPr>
        <p:spPr>
          <a:xfrm>
            <a:off x="685800" y="2819400"/>
            <a:ext cx="7772400" cy="2057400"/>
          </a:xfrm>
        </p:spPr>
        <p:txBody>
          <a:bodyPr/>
          <a:lstStyle>
            <a:lvl1pPr algn="ctr">
              <a:defRPr sz="4800"/>
            </a:lvl1pPr>
          </a:lstStyle>
          <a:p>
            <a:r>
              <a:rPr lang="en-US"/>
              <a:t>Click to edit Master title style</a:t>
            </a:r>
          </a:p>
        </p:txBody>
      </p:sp>
      <p:sp>
        <p:nvSpPr>
          <p:cNvPr id="25603" name="Rectangle 3"/>
          <p:cNvSpPr>
            <a:spLocks noGrp="1" noChangeArrowheads="1"/>
          </p:cNvSpPr>
          <p:nvPr>
            <p:ph type="subTitle" idx="1"/>
          </p:nvPr>
        </p:nvSpPr>
        <p:spPr>
          <a:xfrm>
            <a:off x="1219200" y="381000"/>
            <a:ext cx="6400800" cy="914400"/>
          </a:xfrm>
        </p:spPr>
        <p:txBody>
          <a:bodyPr/>
          <a:lstStyle>
            <a:lvl1pPr marL="0" indent="0" algn="ctr">
              <a:buFontTx/>
              <a:buNone/>
              <a:defRPr sz="2400"/>
            </a:lvl1pPr>
          </a:lstStyle>
          <a:p>
            <a:r>
              <a:rPr lang="en-US"/>
              <a:t>Click to edit Master subtitle style</a:t>
            </a:r>
          </a:p>
        </p:txBody>
      </p:sp>
    </p:spTree>
    <p:extLst>
      <p:ext uri="{BB962C8B-B14F-4D97-AF65-F5344CB8AC3E}">
        <p14:creationId xmlns:p14="http://schemas.microsoft.com/office/powerpoint/2010/main" val="91318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6" name="Rectangle 6"/>
          <p:cNvSpPr>
            <a:spLocks noGrp="1" noChangeArrowheads="1"/>
          </p:cNvSpPr>
          <p:nvPr>
            <p:ph type="sldNum" sz="quarter" idx="12"/>
          </p:nvPr>
        </p:nvSpPr>
        <p:spPr>
          <a:ln/>
        </p:spPr>
        <p:txBody>
          <a:bodyPr/>
          <a:lstStyle>
            <a:lvl1pPr>
              <a:defRPr/>
            </a:lvl1pPr>
          </a:lstStyle>
          <a:p>
            <a:pPr>
              <a:defRPr/>
            </a:pPr>
            <a:fld id="{C005F25C-9711-4186-8A78-EE43CFBC99C3}" type="slidenum">
              <a:rPr lang="en-US"/>
              <a:pPr>
                <a:defRPr/>
              </a:pPr>
              <a:t>‹#›</a:t>
            </a:fld>
            <a:endParaRPr lang="en-US"/>
          </a:p>
        </p:txBody>
      </p:sp>
    </p:spTree>
    <p:extLst>
      <p:ext uri="{BB962C8B-B14F-4D97-AF65-F5344CB8AC3E}">
        <p14:creationId xmlns:p14="http://schemas.microsoft.com/office/powerpoint/2010/main" val="360186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6" name="Rectangle 6"/>
          <p:cNvSpPr>
            <a:spLocks noGrp="1" noChangeArrowheads="1"/>
          </p:cNvSpPr>
          <p:nvPr>
            <p:ph type="sldNum" sz="quarter" idx="12"/>
          </p:nvPr>
        </p:nvSpPr>
        <p:spPr>
          <a:ln/>
        </p:spPr>
        <p:txBody>
          <a:bodyPr/>
          <a:lstStyle>
            <a:lvl1pPr>
              <a:defRPr/>
            </a:lvl1pPr>
          </a:lstStyle>
          <a:p>
            <a:pPr>
              <a:defRPr/>
            </a:pPr>
            <a:fld id="{3FA5840A-A628-491C-8526-97F31053D2B0}" type="slidenum">
              <a:rPr lang="en-US"/>
              <a:pPr>
                <a:defRPr/>
              </a:pPr>
              <a:t>‹#›</a:t>
            </a:fld>
            <a:endParaRPr lang="en-US"/>
          </a:p>
        </p:txBody>
      </p:sp>
    </p:spTree>
    <p:extLst>
      <p:ext uri="{BB962C8B-B14F-4D97-AF65-F5344CB8AC3E}">
        <p14:creationId xmlns:p14="http://schemas.microsoft.com/office/powerpoint/2010/main" val="84280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6781800" cy="1066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822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657600"/>
            <a:ext cx="822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7" name="Rectangle 6"/>
          <p:cNvSpPr>
            <a:spLocks noGrp="1" noChangeArrowheads="1"/>
          </p:cNvSpPr>
          <p:nvPr>
            <p:ph type="sldNum" sz="quarter" idx="12"/>
          </p:nvPr>
        </p:nvSpPr>
        <p:spPr>
          <a:ln/>
        </p:spPr>
        <p:txBody>
          <a:bodyPr/>
          <a:lstStyle>
            <a:lvl1pPr>
              <a:defRPr/>
            </a:lvl1pPr>
          </a:lstStyle>
          <a:p>
            <a:pPr>
              <a:defRPr/>
            </a:pPr>
            <a:fld id="{68BDB1D8-ECF3-4CAF-9A4C-67F60420487C}" type="slidenum">
              <a:rPr lang="en-US"/>
              <a:pPr>
                <a:defRPr/>
              </a:pPr>
              <a:t>‹#›</a:t>
            </a:fld>
            <a:endParaRPr lang="en-US"/>
          </a:p>
        </p:txBody>
      </p:sp>
    </p:spTree>
    <p:extLst>
      <p:ext uri="{BB962C8B-B14F-4D97-AF65-F5344CB8AC3E}">
        <p14:creationId xmlns:p14="http://schemas.microsoft.com/office/powerpoint/2010/main" val="2606892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6781800" cy="1066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19200"/>
            <a:ext cx="4038600" cy="4724400"/>
          </a:xfrm>
        </p:spPr>
        <p:txBody>
          <a:bodyPr/>
          <a:lstStyle/>
          <a:p>
            <a:pPr lvl="0"/>
            <a:r>
              <a:rPr lang="en-US" noProof="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7" name="Rectangle 6"/>
          <p:cNvSpPr>
            <a:spLocks noGrp="1" noChangeArrowheads="1"/>
          </p:cNvSpPr>
          <p:nvPr>
            <p:ph type="sldNum" sz="quarter" idx="12"/>
          </p:nvPr>
        </p:nvSpPr>
        <p:spPr>
          <a:ln/>
        </p:spPr>
        <p:txBody>
          <a:bodyPr/>
          <a:lstStyle>
            <a:lvl1pPr>
              <a:defRPr/>
            </a:lvl1pPr>
          </a:lstStyle>
          <a:p>
            <a:pPr>
              <a:defRPr/>
            </a:pPr>
            <a:fld id="{F93C8266-8366-4F41-809A-972D7AABE88C}" type="slidenum">
              <a:rPr lang="en-US"/>
              <a:pPr>
                <a:defRPr/>
              </a:pPr>
              <a:t>‹#›</a:t>
            </a:fld>
            <a:endParaRPr lang="en-US"/>
          </a:p>
        </p:txBody>
      </p:sp>
    </p:spTree>
    <p:extLst>
      <p:ext uri="{BB962C8B-B14F-4D97-AF65-F5344CB8AC3E}">
        <p14:creationId xmlns:p14="http://schemas.microsoft.com/office/powerpoint/2010/main" val="320197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6" name="Rectangle 6"/>
          <p:cNvSpPr>
            <a:spLocks noGrp="1" noChangeArrowheads="1"/>
          </p:cNvSpPr>
          <p:nvPr>
            <p:ph type="sldNum" sz="quarter" idx="12"/>
          </p:nvPr>
        </p:nvSpPr>
        <p:spPr>
          <a:ln/>
        </p:spPr>
        <p:txBody>
          <a:bodyPr/>
          <a:lstStyle>
            <a:lvl1pPr>
              <a:defRPr/>
            </a:lvl1pPr>
          </a:lstStyle>
          <a:p>
            <a:pPr>
              <a:defRPr/>
            </a:pPr>
            <a:fld id="{AC58040B-E4D8-45A4-B285-7D988346DED4}" type="slidenum">
              <a:rPr lang="en-US"/>
              <a:pPr>
                <a:defRPr/>
              </a:pPr>
              <a:t>‹#›</a:t>
            </a:fld>
            <a:endParaRPr lang="en-US"/>
          </a:p>
        </p:txBody>
      </p:sp>
    </p:spTree>
    <p:extLst>
      <p:ext uri="{BB962C8B-B14F-4D97-AF65-F5344CB8AC3E}">
        <p14:creationId xmlns:p14="http://schemas.microsoft.com/office/powerpoint/2010/main" val="258820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6" name="Rectangle 6"/>
          <p:cNvSpPr>
            <a:spLocks noGrp="1" noChangeArrowheads="1"/>
          </p:cNvSpPr>
          <p:nvPr>
            <p:ph type="sldNum" sz="quarter" idx="12"/>
          </p:nvPr>
        </p:nvSpPr>
        <p:spPr>
          <a:ln/>
        </p:spPr>
        <p:txBody>
          <a:bodyPr/>
          <a:lstStyle>
            <a:lvl1pPr>
              <a:defRPr/>
            </a:lvl1pPr>
          </a:lstStyle>
          <a:p>
            <a:pPr>
              <a:defRPr/>
            </a:pPr>
            <a:fld id="{397D2302-DE9E-45F5-A9B8-AA20456E275D}" type="slidenum">
              <a:rPr lang="en-US"/>
              <a:pPr>
                <a:defRPr/>
              </a:pPr>
              <a:t>‹#›</a:t>
            </a:fld>
            <a:endParaRPr lang="en-US"/>
          </a:p>
        </p:txBody>
      </p:sp>
    </p:spTree>
    <p:extLst>
      <p:ext uri="{BB962C8B-B14F-4D97-AF65-F5344CB8AC3E}">
        <p14:creationId xmlns:p14="http://schemas.microsoft.com/office/powerpoint/2010/main" val="1661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7" name="Rectangle 6"/>
          <p:cNvSpPr>
            <a:spLocks noGrp="1" noChangeArrowheads="1"/>
          </p:cNvSpPr>
          <p:nvPr>
            <p:ph type="sldNum" sz="quarter" idx="12"/>
          </p:nvPr>
        </p:nvSpPr>
        <p:spPr>
          <a:ln/>
        </p:spPr>
        <p:txBody>
          <a:bodyPr/>
          <a:lstStyle>
            <a:lvl1pPr>
              <a:defRPr/>
            </a:lvl1pPr>
          </a:lstStyle>
          <a:p>
            <a:pPr>
              <a:defRPr/>
            </a:pPr>
            <a:fld id="{E418FE86-7CE6-4323-AFD0-39AC7E100441}" type="slidenum">
              <a:rPr lang="en-US"/>
              <a:pPr>
                <a:defRPr/>
              </a:pPr>
              <a:t>‹#›</a:t>
            </a:fld>
            <a:endParaRPr lang="en-US"/>
          </a:p>
        </p:txBody>
      </p:sp>
    </p:spTree>
    <p:extLst>
      <p:ext uri="{BB962C8B-B14F-4D97-AF65-F5344CB8AC3E}">
        <p14:creationId xmlns:p14="http://schemas.microsoft.com/office/powerpoint/2010/main" val="355026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9" name="Rectangle 6"/>
          <p:cNvSpPr>
            <a:spLocks noGrp="1" noChangeArrowheads="1"/>
          </p:cNvSpPr>
          <p:nvPr>
            <p:ph type="sldNum" sz="quarter" idx="12"/>
          </p:nvPr>
        </p:nvSpPr>
        <p:spPr>
          <a:ln/>
        </p:spPr>
        <p:txBody>
          <a:bodyPr/>
          <a:lstStyle>
            <a:lvl1pPr>
              <a:defRPr/>
            </a:lvl1pPr>
          </a:lstStyle>
          <a:p>
            <a:pPr>
              <a:defRPr/>
            </a:pPr>
            <a:fld id="{ADFDB33D-3FB7-4C84-B97B-441120311C5C}" type="slidenum">
              <a:rPr lang="en-US"/>
              <a:pPr>
                <a:defRPr/>
              </a:pPr>
              <a:t>‹#›</a:t>
            </a:fld>
            <a:endParaRPr lang="en-US"/>
          </a:p>
        </p:txBody>
      </p:sp>
    </p:spTree>
    <p:extLst>
      <p:ext uri="{BB962C8B-B14F-4D97-AF65-F5344CB8AC3E}">
        <p14:creationId xmlns:p14="http://schemas.microsoft.com/office/powerpoint/2010/main" val="338636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5" name="Rectangle 6"/>
          <p:cNvSpPr>
            <a:spLocks noGrp="1" noChangeArrowheads="1"/>
          </p:cNvSpPr>
          <p:nvPr>
            <p:ph type="sldNum" sz="quarter" idx="12"/>
          </p:nvPr>
        </p:nvSpPr>
        <p:spPr>
          <a:ln/>
        </p:spPr>
        <p:txBody>
          <a:bodyPr/>
          <a:lstStyle>
            <a:lvl1pPr>
              <a:defRPr/>
            </a:lvl1pPr>
          </a:lstStyle>
          <a:p>
            <a:pPr>
              <a:defRPr/>
            </a:pPr>
            <a:fld id="{57A4BE1A-6463-42E7-8A44-6F4F38371876}" type="slidenum">
              <a:rPr lang="en-US"/>
              <a:pPr>
                <a:defRPr/>
              </a:pPr>
              <a:t>‹#›</a:t>
            </a:fld>
            <a:endParaRPr lang="en-US"/>
          </a:p>
        </p:txBody>
      </p:sp>
    </p:spTree>
    <p:extLst>
      <p:ext uri="{BB962C8B-B14F-4D97-AF65-F5344CB8AC3E}">
        <p14:creationId xmlns:p14="http://schemas.microsoft.com/office/powerpoint/2010/main" val="346101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4" name="Rectangle 6"/>
          <p:cNvSpPr>
            <a:spLocks noGrp="1" noChangeArrowheads="1"/>
          </p:cNvSpPr>
          <p:nvPr>
            <p:ph type="sldNum" sz="quarter" idx="12"/>
          </p:nvPr>
        </p:nvSpPr>
        <p:spPr>
          <a:ln/>
        </p:spPr>
        <p:txBody>
          <a:bodyPr/>
          <a:lstStyle>
            <a:lvl1pPr>
              <a:defRPr/>
            </a:lvl1pPr>
          </a:lstStyle>
          <a:p>
            <a:pPr>
              <a:defRPr/>
            </a:pPr>
            <a:fld id="{2CBF96FF-7352-46B2-A398-0715F138F818}" type="slidenum">
              <a:rPr lang="en-US"/>
              <a:pPr>
                <a:defRPr/>
              </a:pPr>
              <a:t>‹#›</a:t>
            </a:fld>
            <a:endParaRPr lang="en-US"/>
          </a:p>
        </p:txBody>
      </p:sp>
    </p:spTree>
    <p:extLst>
      <p:ext uri="{BB962C8B-B14F-4D97-AF65-F5344CB8AC3E}">
        <p14:creationId xmlns:p14="http://schemas.microsoft.com/office/powerpoint/2010/main" val="401692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7" name="Rectangle 6"/>
          <p:cNvSpPr>
            <a:spLocks noGrp="1" noChangeArrowheads="1"/>
          </p:cNvSpPr>
          <p:nvPr>
            <p:ph type="sldNum" sz="quarter" idx="12"/>
          </p:nvPr>
        </p:nvSpPr>
        <p:spPr>
          <a:ln/>
        </p:spPr>
        <p:txBody>
          <a:bodyPr/>
          <a:lstStyle>
            <a:lvl1pPr>
              <a:defRPr/>
            </a:lvl1pPr>
          </a:lstStyle>
          <a:p>
            <a:pPr>
              <a:defRPr/>
            </a:pPr>
            <a:fld id="{9BC8206F-C6F6-4418-A51A-D96F0A02D7B5}" type="slidenum">
              <a:rPr lang="en-US"/>
              <a:pPr>
                <a:defRPr/>
              </a:pPr>
              <a:t>‹#›</a:t>
            </a:fld>
            <a:endParaRPr lang="en-US"/>
          </a:p>
        </p:txBody>
      </p:sp>
    </p:spTree>
    <p:extLst>
      <p:ext uri="{BB962C8B-B14F-4D97-AF65-F5344CB8AC3E}">
        <p14:creationId xmlns:p14="http://schemas.microsoft.com/office/powerpoint/2010/main" val="311265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Avis Garcia, PhD</a:t>
            </a:r>
          </a:p>
        </p:txBody>
      </p:sp>
      <p:sp>
        <p:nvSpPr>
          <p:cNvPr id="7" name="Rectangle 6"/>
          <p:cNvSpPr>
            <a:spLocks noGrp="1" noChangeArrowheads="1"/>
          </p:cNvSpPr>
          <p:nvPr>
            <p:ph type="sldNum" sz="quarter" idx="12"/>
          </p:nvPr>
        </p:nvSpPr>
        <p:spPr>
          <a:ln/>
        </p:spPr>
        <p:txBody>
          <a:bodyPr/>
          <a:lstStyle>
            <a:lvl1pPr>
              <a:defRPr/>
            </a:lvl1pPr>
          </a:lstStyle>
          <a:p>
            <a:pPr>
              <a:defRPr/>
            </a:pPr>
            <a:fld id="{9DEDA97C-B415-4652-A3A1-88BE6D65C98A}" type="slidenum">
              <a:rPr lang="en-US"/>
              <a:pPr>
                <a:defRPr/>
              </a:pPr>
              <a:t>‹#›</a:t>
            </a:fld>
            <a:endParaRPr lang="en-US"/>
          </a:p>
        </p:txBody>
      </p:sp>
    </p:spTree>
    <p:extLst>
      <p:ext uri="{BB962C8B-B14F-4D97-AF65-F5344CB8AC3E}">
        <p14:creationId xmlns:p14="http://schemas.microsoft.com/office/powerpoint/2010/main" val="333020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2" name="Picture 8" descr="nativeamericanhm_pg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bwMode="auto">
          <a:xfrm>
            <a:off x="457200" y="762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219200"/>
            <a:ext cx="8229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smtClean="0">
                <a:latin typeface="Times New Roman" pitchFamily="18" charset="0"/>
              </a:defRPr>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Times New Roman" pitchFamily="18" charset="0"/>
              </a:defRPr>
            </a:lvl1pPr>
          </a:lstStyle>
          <a:p>
            <a:pPr>
              <a:defRPr/>
            </a:pPr>
            <a:r>
              <a:rPr lang="en-US"/>
              <a:t>Avis Garcia, PhD</a:t>
            </a: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smtClean="0">
                <a:latin typeface="Times New Roman" pitchFamily="18" charset="0"/>
              </a:defRPr>
            </a:lvl1pPr>
          </a:lstStyle>
          <a:p>
            <a:pPr>
              <a:defRPr/>
            </a:pPr>
            <a:fld id="{0D3F9641-ACD4-40EA-8603-A31E459DAA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ill Sans MT" pitchFamily="34" charset="0"/>
        </a:defRPr>
      </a:lvl2pPr>
      <a:lvl3pPr algn="l" rtl="0" eaLnBrk="1" fontAlgn="base" hangingPunct="1">
        <a:spcBef>
          <a:spcPct val="0"/>
        </a:spcBef>
        <a:spcAft>
          <a:spcPct val="0"/>
        </a:spcAft>
        <a:defRPr sz="3600">
          <a:solidFill>
            <a:srgbClr val="000000"/>
          </a:solidFill>
          <a:latin typeface="Gill Sans MT" pitchFamily="34" charset="0"/>
        </a:defRPr>
      </a:lvl3pPr>
      <a:lvl4pPr algn="l" rtl="0" eaLnBrk="1" fontAlgn="base" hangingPunct="1">
        <a:spcBef>
          <a:spcPct val="0"/>
        </a:spcBef>
        <a:spcAft>
          <a:spcPct val="0"/>
        </a:spcAft>
        <a:defRPr sz="3600">
          <a:solidFill>
            <a:srgbClr val="000000"/>
          </a:solidFill>
          <a:latin typeface="Gill Sans MT" pitchFamily="34" charset="0"/>
        </a:defRPr>
      </a:lvl4pPr>
      <a:lvl5pPr algn="l" rtl="0" eaLnBrk="1" fontAlgn="base" hangingPunct="1">
        <a:spcBef>
          <a:spcPct val="0"/>
        </a:spcBef>
        <a:spcAft>
          <a:spcPct val="0"/>
        </a:spcAft>
        <a:defRPr sz="3600">
          <a:solidFill>
            <a:srgbClr val="000000"/>
          </a:solidFill>
          <a:latin typeface="Gill Sans MT" pitchFamily="34" charset="0"/>
        </a:defRPr>
      </a:lvl5pPr>
      <a:lvl6pPr marL="457200" algn="l" rtl="0" eaLnBrk="1" fontAlgn="base" hangingPunct="1">
        <a:spcBef>
          <a:spcPct val="0"/>
        </a:spcBef>
        <a:spcAft>
          <a:spcPct val="0"/>
        </a:spcAft>
        <a:defRPr sz="3600">
          <a:solidFill>
            <a:srgbClr val="000000"/>
          </a:solidFill>
          <a:latin typeface="Gill Sans MT" pitchFamily="34" charset="0"/>
        </a:defRPr>
      </a:lvl6pPr>
      <a:lvl7pPr marL="914400" algn="l" rtl="0" eaLnBrk="1" fontAlgn="base" hangingPunct="1">
        <a:spcBef>
          <a:spcPct val="0"/>
        </a:spcBef>
        <a:spcAft>
          <a:spcPct val="0"/>
        </a:spcAft>
        <a:defRPr sz="3600">
          <a:solidFill>
            <a:srgbClr val="000000"/>
          </a:solidFill>
          <a:latin typeface="Gill Sans MT" pitchFamily="34" charset="0"/>
        </a:defRPr>
      </a:lvl7pPr>
      <a:lvl8pPr marL="1371600" algn="l" rtl="0" eaLnBrk="1" fontAlgn="base" hangingPunct="1">
        <a:spcBef>
          <a:spcPct val="0"/>
        </a:spcBef>
        <a:spcAft>
          <a:spcPct val="0"/>
        </a:spcAft>
        <a:defRPr sz="3600">
          <a:solidFill>
            <a:srgbClr val="000000"/>
          </a:solidFill>
          <a:latin typeface="Gill Sans MT" pitchFamily="34" charset="0"/>
        </a:defRPr>
      </a:lvl8pPr>
      <a:lvl9pPr marL="1828800" algn="l" rtl="0" eaLnBrk="1" fontAlgn="base" hangingPunct="1">
        <a:spcBef>
          <a:spcPct val="0"/>
        </a:spcBef>
        <a:spcAft>
          <a:spcPct val="0"/>
        </a:spcAft>
        <a:defRPr sz="3600">
          <a:solidFill>
            <a:srgbClr val="000000"/>
          </a:solidFill>
          <a:latin typeface="Gill Sans MT" pitchFamily="34"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ngimg.com/download/48555"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ewsmaven.io/indiancountrytoday/archive/trauma-may-be-woven-into-dna-of-native-americans-CbiAxpzar0WkMALhjrcGVQ/" TargetMode="External"/><Relationship Id="rId2" Type="http://schemas.openxmlformats.org/officeDocument/2006/relationships/hyperlink" Target="https://www.pbs.org/newshour/show/study-finds-ptsd-effects-may-linger-body-chemistry-next-genera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visionmakermedia.org/home-from-schoo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93493851@N03/8502105950"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wallpaperflare.com/ocean-wave-nature-sunset-sea-waves-clouds-water-colorful-wallpaper-tzhri"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ngimg.com/download/15230"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nglesiesollosgrandes.blogspot.com/2015_10_01_archive.html"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nativeprideus.or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f"/><Relationship Id="rId1" Type="http://schemas.openxmlformats.org/officeDocument/2006/relationships/slideLayout" Target="../slideLayouts/slideLayout5.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elmada/3657705792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905000"/>
            <a:ext cx="7772400" cy="2971800"/>
          </a:xfrm>
        </p:spPr>
        <p:txBody>
          <a:bodyPr/>
          <a:lstStyle/>
          <a:p>
            <a:pPr eaLnBrk="1" hangingPunct="1"/>
            <a:r>
              <a:rPr lang="en-US" altLang="en-US" dirty="0"/>
              <a:t>Colonialism, Indigenous Trauma and Healing</a:t>
            </a:r>
          </a:p>
        </p:txBody>
      </p:sp>
      <p:sp>
        <p:nvSpPr>
          <p:cNvPr id="3075" name="Rectangle 3"/>
          <p:cNvSpPr>
            <a:spLocks noGrp="1" noChangeArrowheads="1"/>
          </p:cNvSpPr>
          <p:nvPr>
            <p:ph type="subTitle" idx="1"/>
          </p:nvPr>
        </p:nvSpPr>
        <p:spPr/>
        <p:txBody>
          <a:bodyPr/>
          <a:lstStyle/>
          <a:p>
            <a:pPr eaLnBrk="1" hangingPunct="1">
              <a:lnSpc>
                <a:spcPct val="80000"/>
              </a:lnSpc>
            </a:pPr>
            <a:r>
              <a:rPr lang="en-US" altLang="en-US" sz="2000" dirty="0"/>
              <a:t>Avis Garcia, PhD</a:t>
            </a:r>
          </a:p>
          <a:p>
            <a:pPr eaLnBrk="1" hangingPunct="1">
              <a:lnSpc>
                <a:spcPct val="80000"/>
              </a:lnSpc>
            </a:pPr>
            <a:r>
              <a:rPr lang="en-US" altLang="en-US" sz="2000" dirty="0"/>
              <a:t>Addiction Technology Transfer Center</a:t>
            </a:r>
          </a:p>
          <a:p>
            <a:pPr eaLnBrk="1" hangingPunct="1">
              <a:lnSpc>
                <a:spcPct val="80000"/>
              </a:lnSpc>
            </a:pPr>
            <a:r>
              <a:rPr lang="en-US" altLang="en-US" sz="2000" dirty="0"/>
              <a:t>July 14, 2021</a:t>
            </a:r>
          </a:p>
          <a:p>
            <a:pPr eaLnBrk="1" hangingPunct="1">
              <a:lnSpc>
                <a:spcPct val="80000"/>
              </a:lnSpc>
            </a:pPr>
            <a:endParaRPr lang="en-US" alt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lstStyle/>
          <a:p>
            <a:pPr eaLnBrk="1" hangingPunct="1"/>
            <a:r>
              <a:rPr lang="en-US" altLang="en-US" sz="3200" dirty="0"/>
              <a:t>Acculturation stress and decreased economic and educational opportunities on reservation, have been implicated in understanding increased risk for substance abuse among tribal youth. </a:t>
            </a:r>
          </a:p>
          <a:p>
            <a:pPr eaLnBrk="1" hangingPunct="1"/>
            <a:r>
              <a:rPr lang="en-US" altLang="en-US" sz="3200" dirty="0"/>
              <a:t>Recognition of differences in cultural values.</a:t>
            </a:r>
          </a:p>
        </p:txBody>
      </p:sp>
      <p:sp>
        <p:nvSpPr>
          <p:cNvPr id="2" name="Title 1"/>
          <p:cNvSpPr>
            <a:spLocks noGrp="1"/>
          </p:cNvSpPr>
          <p:nvPr>
            <p:ph type="title"/>
          </p:nvPr>
        </p:nvSpPr>
        <p:spPr>
          <a:xfrm>
            <a:off x="457200" y="228600"/>
            <a:ext cx="6781800" cy="1066800"/>
          </a:xfrm>
        </p:spPr>
        <p:txBody>
          <a:bodyPr/>
          <a:lstStyle/>
          <a:p>
            <a:r>
              <a:rPr lang="en-US" dirty="0">
                <a:solidFill>
                  <a:srgbClr val="FF0000"/>
                </a:solidFill>
              </a:rPr>
              <a:t>Implications for Substance Abuse</a:t>
            </a:r>
          </a:p>
        </p:txBody>
      </p:sp>
      <p:sp>
        <p:nvSpPr>
          <p:cNvPr id="3" name="Footer Placeholder 2">
            <a:extLst>
              <a:ext uri="{FF2B5EF4-FFF2-40B4-BE49-F238E27FC236}">
                <a16:creationId xmlns:a16="http://schemas.microsoft.com/office/drawing/2014/main" id="{7FFAAD76-48D9-704B-8D2E-D0992DB8FF7F}"/>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573314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t>Alcohol &amp; Drugs</a:t>
            </a:r>
          </a:p>
        </p:txBody>
      </p:sp>
      <p:sp>
        <p:nvSpPr>
          <p:cNvPr id="8195" name="Rectangle 3"/>
          <p:cNvSpPr>
            <a:spLocks noGrp="1" noChangeArrowheads="1"/>
          </p:cNvSpPr>
          <p:nvPr>
            <p:ph sz="half" idx="1"/>
          </p:nvPr>
        </p:nvSpPr>
        <p:spPr/>
        <p:txBody>
          <a:bodyPr/>
          <a:lstStyle/>
          <a:p>
            <a:pPr eaLnBrk="1" hangingPunct="1"/>
            <a:r>
              <a:rPr lang="en-US" altLang="en-US" dirty="0"/>
              <a:t>Alcohol-related motor vehicle fatalities are higher 68.1%</a:t>
            </a:r>
          </a:p>
          <a:p>
            <a:pPr eaLnBrk="1" hangingPunct="1"/>
            <a:r>
              <a:rPr lang="en-US" altLang="en-US" dirty="0"/>
              <a:t>Attitudes toward drinking vary, those on reservation more likely to binge drink</a:t>
            </a:r>
          </a:p>
          <a:p>
            <a:pPr eaLnBrk="1" hangingPunct="1"/>
            <a:r>
              <a:rPr lang="en-US" altLang="en-US" dirty="0"/>
              <a:t>NA’s 6x more likely to die of alcohol related causes</a:t>
            </a:r>
          </a:p>
        </p:txBody>
      </p:sp>
      <p:sp>
        <p:nvSpPr>
          <p:cNvPr id="2" name="Content Placeholder 1">
            <a:extLst>
              <a:ext uri="{FF2B5EF4-FFF2-40B4-BE49-F238E27FC236}">
                <a16:creationId xmlns:a16="http://schemas.microsoft.com/office/drawing/2014/main" id="{0C87E788-B48C-344D-BC96-1520D093C1A9}"/>
              </a:ext>
            </a:extLst>
          </p:cNvPr>
          <p:cNvSpPr>
            <a:spLocks noGrp="1"/>
          </p:cNvSpPr>
          <p:nvPr>
            <p:ph sz="half" idx="2"/>
          </p:nvPr>
        </p:nvSpPr>
        <p:spPr/>
        <p:txBody>
          <a:bodyPr/>
          <a:lstStyle/>
          <a:p>
            <a:r>
              <a:rPr lang="en-US" dirty="0"/>
              <a:t>Cirrhosis is the 6</a:t>
            </a:r>
            <a:r>
              <a:rPr lang="en-US" baseline="30000" dirty="0"/>
              <a:t>th</a:t>
            </a:r>
            <a:r>
              <a:rPr lang="en-US" dirty="0"/>
              <a:t> leading cause of death</a:t>
            </a:r>
          </a:p>
          <a:p>
            <a:r>
              <a:rPr lang="en-US" dirty="0"/>
              <a:t>62% of violent offenses involve alcohol, compared to 42% of other races.</a:t>
            </a:r>
          </a:p>
          <a:p>
            <a:r>
              <a:rPr lang="en-US" dirty="0"/>
              <a:t>Violent crimes experienced by NA’s 48% involved alcohol, 9% drugs, 14% both.</a:t>
            </a:r>
          </a:p>
        </p:txBody>
      </p:sp>
      <p:sp>
        <p:nvSpPr>
          <p:cNvPr id="3" name="Footer Placeholder 2">
            <a:extLst>
              <a:ext uri="{FF2B5EF4-FFF2-40B4-BE49-F238E27FC236}">
                <a16:creationId xmlns:a16="http://schemas.microsoft.com/office/drawing/2014/main" id="{D530A096-5DA8-4349-9865-9F79E81E6A51}"/>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eaLnBrk="1" hangingPunct="1"/>
            <a:r>
              <a:rPr lang="en-US" altLang="en-US" sz="3200" dirty="0"/>
              <a:t>NA’s are 2x more likely to attempt and complete suicide than the general population</a:t>
            </a:r>
          </a:p>
          <a:p>
            <a:pPr eaLnBrk="1" hangingPunct="1"/>
            <a:r>
              <a:rPr lang="en-US" altLang="en-US" sz="3200" dirty="0"/>
              <a:t>Low self-esteem, cultural identity conflicts, lack of positive role models, abuse history, social pressures to use substances, hopelessness and breakdown in the family are contributors to substance use that lead to increased suicidality and engagement in risky behaviors.</a:t>
            </a:r>
          </a:p>
        </p:txBody>
      </p:sp>
      <p:sp>
        <p:nvSpPr>
          <p:cNvPr id="2" name="Title 1"/>
          <p:cNvSpPr>
            <a:spLocks noGrp="1"/>
          </p:cNvSpPr>
          <p:nvPr>
            <p:ph type="title"/>
          </p:nvPr>
        </p:nvSpPr>
        <p:spPr/>
        <p:txBody>
          <a:bodyPr/>
          <a:lstStyle/>
          <a:p>
            <a:r>
              <a:rPr lang="en-US" dirty="0"/>
              <a:t>Suicide</a:t>
            </a:r>
          </a:p>
        </p:txBody>
      </p:sp>
      <p:sp>
        <p:nvSpPr>
          <p:cNvPr id="3" name="Footer Placeholder 2">
            <a:extLst>
              <a:ext uri="{FF2B5EF4-FFF2-40B4-BE49-F238E27FC236}">
                <a16:creationId xmlns:a16="http://schemas.microsoft.com/office/drawing/2014/main" id="{A65B1A55-5FB1-D145-89D1-2A7554D444DD}"/>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54951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4A8E-9A1F-BB41-A339-CE3582FEA177}"/>
              </a:ext>
            </a:extLst>
          </p:cNvPr>
          <p:cNvSpPr>
            <a:spLocks noGrp="1"/>
          </p:cNvSpPr>
          <p:nvPr>
            <p:ph type="title"/>
          </p:nvPr>
        </p:nvSpPr>
        <p:spPr/>
        <p:txBody>
          <a:bodyPr/>
          <a:lstStyle/>
          <a:p>
            <a:r>
              <a:rPr lang="en-US" dirty="0"/>
              <a:t>Health Disparities in Wyoming</a:t>
            </a:r>
          </a:p>
        </p:txBody>
      </p:sp>
      <p:graphicFrame>
        <p:nvGraphicFramePr>
          <p:cNvPr id="4" name="Content Placeholder 3">
            <a:extLst>
              <a:ext uri="{FF2B5EF4-FFF2-40B4-BE49-F238E27FC236}">
                <a16:creationId xmlns:a16="http://schemas.microsoft.com/office/drawing/2014/main" id="{78A3DCEE-748D-8941-A0A5-3D27BE86C903}"/>
              </a:ext>
            </a:extLst>
          </p:cNvPr>
          <p:cNvGraphicFramePr>
            <a:graphicFrameLocks noGrp="1"/>
          </p:cNvGraphicFramePr>
          <p:nvPr>
            <p:ph idx="1"/>
            <p:extLst>
              <p:ext uri="{D42A27DB-BD31-4B8C-83A1-F6EECF244321}">
                <p14:modId xmlns:p14="http://schemas.microsoft.com/office/powerpoint/2010/main" val="1745473497"/>
              </p:ext>
            </p:extLst>
          </p:nvPr>
        </p:nvGraphicFramePr>
        <p:xfrm>
          <a:off x="457200" y="1828800"/>
          <a:ext cx="8305800" cy="3505200"/>
        </p:xfrm>
        <a:graphic>
          <a:graphicData uri="http://schemas.openxmlformats.org/drawingml/2006/table">
            <a:tbl>
              <a:tblPr firstRow="1" firstCol="1" bandRow="1">
                <a:tableStyleId>{5C22544A-7EE6-4342-B048-85BDC9FD1C3A}</a:tableStyleId>
              </a:tblPr>
              <a:tblGrid>
                <a:gridCol w="6854301">
                  <a:extLst>
                    <a:ext uri="{9D8B030D-6E8A-4147-A177-3AD203B41FA5}">
                      <a16:colId xmlns:a16="http://schemas.microsoft.com/office/drawing/2014/main" val="371431240"/>
                    </a:ext>
                  </a:extLst>
                </a:gridCol>
                <a:gridCol w="1451499">
                  <a:extLst>
                    <a:ext uri="{9D8B030D-6E8A-4147-A177-3AD203B41FA5}">
                      <a16:colId xmlns:a16="http://schemas.microsoft.com/office/drawing/2014/main" val="290155694"/>
                    </a:ext>
                  </a:extLst>
                </a:gridCol>
              </a:tblGrid>
              <a:tr h="876300">
                <a:tc>
                  <a:txBody>
                    <a:bodyPr/>
                    <a:lstStyle/>
                    <a:p>
                      <a:pPr marL="0" marR="0">
                        <a:spcBef>
                          <a:spcPts val="0"/>
                        </a:spcBef>
                        <a:spcAft>
                          <a:spcPts val="0"/>
                        </a:spcAft>
                      </a:pPr>
                      <a:r>
                        <a:rPr lang="en-US" sz="2800" dirty="0">
                          <a:effectLst/>
                        </a:rPr>
                        <a:t>Life Expectancy – Average Age of Death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800" dirty="0">
                          <a:effectLst/>
                        </a:rPr>
                        <a:t>Years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048556633"/>
                  </a:ext>
                </a:extLst>
              </a:tr>
              <a:tr h="876300">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General Population</a:t>
                      </a:r>
                    </a:p>
                  </a:txBody>
                  <a:tcPr marL="68580" marR="68580" marT="0" marB="0">
                    <a:solidFill>
                      <a:srgbClr val="00B0F0"/>
                    </a:solidFill>
                  </a:tcPr>
                </a:tc>
                <a:tc>
                  <a:txBody>
                    <a:bodyPr/>
                    <a:lstStyle/>
                    <a:p>
                      <a:pPr marL="0" marR="0">
                        <a:spcBef>
                          <a:spcPts val="0"/>
                        </a:spcBef>
                        <a:spcAft>
                          <a:spcPts val="0"/>
                        </a:spcAft>
                      </a:pPr>
                      <a:r>
                        <a:rPr lang="en-US" sz="2800" dirty="0">
                          <a:effectLst/>
                        </a:rPr>
                        <a:t>78.7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72590795"/>
                  </a:ext>
                </a:extLst>
              </a:tr>
              <a:tr h="876300">
                <a:tc>
                  <a:txBody>
                    <a:bodyPr/>
                    <a:lstStyle/>
                    <a:p>
                      <a:pPr marL="0" marR="0">
                        <a:spcBef>
                          <a:spcPts val="0"/>
                        </a:spcBef>
                        <a:spcAft>
                          <a:spcPts val="0"/>
                        </a:spcAft>
                      </a:pPr>
                      <a:r>
                        <a:rPr lang="en-US" sz="2800" dirty="0">
                          <a:effectLst/>
                        </a:rPr>
                        <a:t>Native Americans in United States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800" dirty="0">
                          <a:effectLst/>
                        </a:rPr>
                        <a:t>71.1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8391522"/>
                  </a:ext>
                </a:extLst>
              </a:tr>
              <a:tr h="876300">
                <a:tc>
                  <a:txBody>
                    <a:bodyPr/>
                    <a:lstStyle/>
                    <a:p>
                      <a:pPr marL="0" marR="0">
                        <a:spcBef>
                          <a:spcPts val="0"/>
                        </a:spcBef>
                        <a:spcAft>
                          <a:spcPts val="0"/>
                        </a:spcAft>
                      </a:pPr>
                      <a:r>
                        <a:rPr lang="en-US" sz="2800" dirty="0">
                          <a:effectLst/>
                        </a:rPr>
                        <a:t>Native Americans in Wyoming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800" dirty="0">
                          <a:effectLst/>
                        </a:rPr>
                        <a:t>53.1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205286620"/>
                  </a:ext>
                </a:extLst>
              </a:tr>
            </a:tbl>
          </a:graphicData>
        </a:graphic>
      </p:graphicFrame>
      <p:sp>
        <p:nvSpPr>
          <p:cNvPr id="3" name="Footer Placeholder 2">
            <a:extLst>
              <a:ext uri="{FF2B5EF4-FFF2-40B4-BE49-F238E27FC236}">
                <a16:creationId xmlns:a16="http://schemas.microsoft.com/office/drawing/2014/main" id="{13D2CE7B-FDB7-B944-9E32-BA29E24FB1CF}"/>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62697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83DA3-B250-AC48-AB57-80908A3251A1}"/>
              </a:ext>
            </a:extLst>
          </p:cNvPr>
          <p:cNvSpPr>
            <a:spLocks noGrp="1"/>
          </p:cNvSpPr>
          <p:nvPr>
            <p:ph type="title"/>
          </p:nvPr>
        </p:nvSpPr>
        <p:spPr>
          <a:xfrm>
            <a:off x="457200" y="76200"/>
            <a:ext cx="6781800" cy="1066800"/>
          </a:xfrm>
        </p:spPr>
        <p:txBody>
          <a:bodyPr/>
          <a:lstStyle/>
          <a:p>
            <a:r>
              <a:rPr lang="en-US" dirty="0" err="1">
                <a:solidFill>
                  <a:srgbClr val="7030A0"/>
                </a:solidFill>
              </a:rPr>
              <a:t>Wyo</a:t>
            </a:r>
            <a:r>
              <a:rPr lang="en-US" dirty="0">
                <a:solidFill>
                  <a:srgbClr val="7030A0"/>
                </a:solidFill>
              </a:rPr>
              <a:t> Vital Stats</a:t>
            </a:r>
          </a:p>
        </p:txBody>
      </p:sp>
      <p:graphicFrame>
        <p:nvGraphicFramePr>
          <p:cNvPr id="4" name="Content Placeholder 3">
            <a:extLst>
              <a:ext uri="{FF2B5EF4-FFF2-40B4-BE49-F238E27FC236}">
                <a16:creationId xmlns:a16="http://schemas.microsoft.com/office/drawing/2014/main" id="{43F54B5F-BF87-7541-B68F-DCD0ED5FF4B3}"/>
              </a:ext>
            </a:extLst>
          </p:cNvPr>
          <p:cNvGraphicFramePr>
            <a:graphicFrameLocks noGrp="1"/>
          </p:cNvGraphicFramePr>
          <p:nvPr>
            <p:ph idx="1"/>
            <p:extLst>
              <p:ext uri="{D42A27DB-BD31-4B8C-83A1-F6EECF244321}">
                <p14:modId xmlns:p14="http://schemas.microsoft.com/office/powerpoint/2010/main" val="1120482995"/>
              </p:ext>
            </p:extLst>
          </p:nvPr>
        </p:nvGraphicFramePr>
        <p:xfrm>
          <a:off x="304800" y="1447800"/>
          <a:ext cx="8610599" cy="4343402"/>
        </p:xfrm>
        <a:graphic>
          <a:graphicData uri="http://schemas.openxmlformats.org/drawingml/2006/table">
            <a:tbl>
              <a:tblPr firstRow="1" firstCol="1" bandRow="1">
                <a:tableStyleId>{5C22544A-7EE6-4342-B048-85BDC9FD1C3A}</a:tableStyleId>
              </a:tblPr>
              <a:tblGrid>
                <a:gridCol w="5407146">
                  <a:extLst>
                    <a:ext uri="{9D8B030D-6E8A-4147-A177-3AD203B41FA5}">
                      <a16:colId xmlns:a16="http://schemas.microsoft.com/office/drawing/2014/main" val="3922812021"/>
                    </a:ext>
                  </a:extLst>
                </a:gridCol>
                <a:gridCol w="1748873">
                  <a:extLst>
                    <a:ext uri="{9D8B030D-6E8A-4147-A177-3AD203B41FA5}">
                      <a16:colId xmlns:a16="http://schemas.microsoft.com/office/drawing/2014/main" val="3875600303"/>
                    </a:ext>
                  </a:extLst>
                </a:gridCol>
                <a:gridCol w="1454580">
                  <a:extLst>
                    <a:ext uri="{9D8B030D-6E8A-4147-A177-3AD203B41FA5}">
                      <a16:colId xmlns:a16="http://schemas.microsoft.com/office/drawing/2014/main" val="418821706"/>
                    </a:ext>
                  </a:extLst>
                </a:gridCol>
              </a:tblGrid>
              <a:tr h="1380683">
                <a:tc>
                  <a:txBody>
                    <a:bodyPr/>
                    <a:lstStyle/>
                    <a:p>
                      <a:pPr marL="0" marR="0">
                        <a:spcBef>
                          <a:spcPts val="0"/>
                        </a:spcBef>
                        <a:spcAft>
                          <a:spcPts val="0"/>
                        </a:spcAft>
                      </a:pPr>
                      <a:r>
                        <a:rPr lang="en-US" sz="2800" dirty="0">
                          <a:effectLst/>
                        </a:rPr>
                        <a:t>Mortality Rates/100,000 Population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spcBef>
                          <a:spcPts val="0"/>
                        </a:spcBef>
                        <a:spcAft>
                          <a:spcPts val="0"/>
                        </a:spcAft>
                      </a:pPr>
                      <a:r>
                        <a:rPr lang="en-US" sz="2400" dirty="0">
                          <a:effectLst/>
                        </a:rPr>
                        <a:t>Native Americans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400" dirty="0">
                          <a:effectLst/>
                        </a:rPr>
                        <a:t>Non-Natives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694782379"/>
                  </a:ext>
                </a:extLst>
              </a:tr>
              <a:tr h="501776">
                <a:tc>
                  <a:txBody>
                    <a:bodyPr/>
                    <a:lstStyle/>
                    <a:p>
                      <a:pPr marL="0" marR="0">
                        <a:spcBef>
                          <a:spcPts val="0"/>
                        </a:spcBef>
                        <a:spcAft>
                          <a:spcPts val="0"/>
                        </a:spcAft>
                      </a:pPr>
                      <a:r>
                        <a:rPr lang="en-US" sz="2400" dirty="0">
                          <a:effectLst/>
                        </a:rPr>
                        <a:t>Cancer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400" dirty="0">
                          <a:effectLst/>
                        </a:rPr>
                        <a:t>185.70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173.10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942940"/>
                  </a:ext>
                </a:extLst>
              </a:tr>
              <a:tr h="485797">
                <a:tc>
                  <a:txBody>
                    <a:bodyPr/>
                    <a:lstStyle/>
                    <a:p>
                      <a:pPr marL="0" marR="0">
                        <a:spcBef>
                          <a:spcPts val="0"/>
                        </a:spcBef>
                        <a:spcAft>
                          <a:spcPts val="0"/>
                        </a:spcAft>
                      </a:pPr>
                      <a:r>
                        <a:rPr lang="en-US" sz="2400" dirty="0">
                          <a:effectLst/>
                        </a:rPr>
                        <a:t>Heart Disease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spcBef>
                          <a:spcPts val="0"/>
                        </a:spcBef>
                        <a:spcAft>
                          <a:spcPts val="0"/>
                        </a:spcAft>
                      </a:pPr>
                      <a:r>
                        <a:rPr lang="en-US" sz="2400" dirty="0">
                          <a:effectLst/>
                        </a:rPr>
                        <a:t>170.28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164.07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8801163"/>
                  </a:ext>
                </a:extLst>
              </a:tr>
              <a:tr h="501776">
                <a:tc>
                  <a:txBody>
                    <a:bodyPr/>
                    <a:lstStyle/>
                    <a:p>
                      <a:pPr marL="0" marR="0">
                        <a:spcBef>
                          <a:spcPts val="0"/>
                        </a:spcBef>
                        <a:spcAft>
                          <a:spcPts val="0"/>
                        </a:spcAft>
                      </a:pPr>
                      <a:r>
                        <a:rPr lang="en-US" sz="2400" dirty="0">
                          <a:effectLst/>
                        </a:rPr>
                        <a:t>Accidents and Adverse Effects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2400" dirty="0">
                          <a:effectLst/>
                        </a:rPr>
                        <a:t>121.01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r>
                        <a:rPr lang="en-US" sz="2400" dirty="0">
                          <a:effectLst/>
                        </a:rPr>
                        <a:t>61.75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8000080"/>
                  </a:ext>
                </a:extLst>
              </a:tr>
              <a:tr h="485797">
                <a:tc>
                  <a:txBody>
                    <a:bodyPr/>
                    <a:lstStyle/>
                    <a:p>
                      <a:pPr marL="0" marR="0">
                        <a:spcBef>
                          <a:spcPts val="0"/>
                        </a:spcBef>
                        <a:spcAft>
                          <a:spcPts val="0"/>
                        </a:spcAft>
                      </a:pPr>
                      <a:r>
                        <a:rPr lang="en-US" sz="2400" dirty="0">
                          <a:effectLst/>
                        </a:rPr>
                        <a:t>Diabetes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spcBef>
                          <a:spcPts val="0"/>
                        </a:spcBef>
                        <a:spcAft>
                          <a:spcPts val="0"/>
                        </a:spcAft>
                      </a:pPr>
                      <a:r>
                        <a:rPr lang="en-US" sz="1200" dirty="0">
                          <a:effectLst/>
                        </a:rPr>
                        <a:t>  </a:t>
                      </a:r>
                      <a:r>
                        <a:rPr lang="en-US" sz="2400" dirty="0">
                          <a:effectLst/>
                        </a:rPr>
                        <a:t>90.01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r>
                        <a:rPr lang="en-US" sz="2400" dirty="0">
                          <a:effectLst/>
                        </a:rPr>
                        <a:t>23.20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644342"/>
                  </a:ext>
                </a:extLst>
              </a:tr>
              <a:tr h="485797">
                <a:tc>
                  <a:txBody>
                    <a:bodyPr/>
                    <a:lstStyle/>
                    <a:p>
                      <a:pPr marL="0" marR="0">
                        <a:spcBef>
                          <a:spcPts val="0"/>
                        </a:spcBef>
                        <a:spcAft>
                          <a:spcPts val="0"/>
                        </a:spcAft>
                      </a:pPr>
                      <a:r>
                        <a:rPr lang="en-US" sz="2400" dirty="0">
                          <a:effectLst/>
                        </a:rPr>
                        <a:t>Chronic Liver Disease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spcBef>
                          <a:spcPts val="0"/>
                        </a:spcBef>
                        <a:spcAft>
                          <a:spcPts val="0"/>
                        </a:spcAft>
                      </a:pPr>
                      <a:r>
                        <a:rPr lang="en-US" sz="1200" dirty="0">
                          <a:effectLst/>
                        </a:rPr>
                        <a:t>  </a:t>
                      </a:r>
                      <a:r>
                        <a:rPr lang="en-US" sz="2400" dirty="0">
                          <a:effectLst/>
                        </a:rPr>
                        <a:t>87.00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r>
                        <a:rPr lang="en-US" sz="2400" dirty="0">
                          <a:effectLst/>
                        </a:rPr>
                        <a:t>9.85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2503830"/>
                  </a:ext>
                </a:extLst>
              </a:tr>
              <a:tr h="501776">
                <a:tc>
                  <a:txBody>
                    <a:bodyPr/>
                    <a:lstStyle/>
                    <a:p>
                      <a:pPr marL="0" marR="0">
                        <a:spcBef>
                          <a:spcPts val="0"/>
                        </a:spcBef>
                        <a:spcAft>
                          <a:spcPts val="0"/>
                        </a:spcAft>
                      </a:pPr>
                      <a:r>
                        <a:rPr lang="en-US" sz="2400" dirty="0">
                          <a:effectLst/>
                        </a:rPr>
                        <a:t>Infant Mortality/100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marL="0" marR="0">
                        <a:spcBef>
                          <a:spcPts val="0"/>
                        </a:spcBef>
                        <a:spcAft>
                          <a:spcPts val="0"/>
                        </a:spcAft>
                      </a:pPr>
                      <a:r>
                        <a:rPr lang="en-US" sz="1200" dirty="0">
                          <a:effectLst/>
                        </a:rPr>
                        <a:t>  </a:t>
                      </a:r>
                      <a:r>
                        <a:rPr lang="en-US" sz="2400" dirty="0">
                          <a:effectLst/>
                        </a:rPr>
                        <a:t>14.00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r>
                        <a:rPr lang="en-US" sz="2400" dirty="0">
                          <a:effectLst/>
                        </a:rPr>
                        <a:t>6.00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767380"/>
                  </a:ext>
                </a:extLst>
              </a:tr>
            </a:tbl>
          </a:graphicData>
        </a:graphic>
      </p:graphicFrame>
      <p:sp>
        <p:nvSpPr>
          <p:cNvPr id="6" name="TextBox 5">
            <a:extLst>
              <a:ext uri="{FF2B5EF4-FFF2-40B4-BE49-F238E27FC236}">
                <a16:creationId xmlns:a16="http://schemas.microsoft.com/office/drawing/2014/main" id="{E69CA6F3-E66C-F94A-8B6F-FDF2D2C5BF58}"/>
              </a:ext>
            </a:extLst>
          </p:cNvPr>
          <p:cNvSpPr txBox="1"/>
          <p:nvPr/>
        </p:nvSpPr>
        <p:spPr>
          <a:xfrm>
            <a:off x="609600" y="5867400"/>
            <a:ext cx="8001000" cy="646331"/>
          </a:xfrm>
          <a:prstGeom prst="rect">
            <a:avLst/>
          </a:prstGeom>
          <a:noFill/>
        </p:spPr>
        <p:txBody>
          <a:bodyPr wrap="square" rtlCol="0">
            <a:spAutoFit/>
          </a:bodyPr>
          <a:lstStyle/>
          <a:p>
            <a:pPr lvl="0" eaLnBrk="0" hangingPunct="0"/>
            <a:r>
              <a:rPr lang="en-US" altLang="en-US" dirty="0">
                <a:latin typeface="Calibri" panose="020F0502020204030204" pitchFamily="34" charset="0"/>
                <a:ea typeface="Calibri" panose="020F0502020204030204" pitchFamily="34" charset="0"/>
                <a:cs typeface="Times New Roman" panose="02020603050405020304" pitchFamily="18" charset="0"/>
              </a:rPr>
              <a:t>Causes of Deaths for</a:t>
            </a:r>
            <a:r>
              <a:rPr lang="en-US" altLang="en-US" dirty="0"/>
              <a:t> </a:t>
            </a:r>
            <a:r>
              <a:rPr lang="en-US" altLang="en-US" dirty="0">
                <a:latin typeface="Calibri" panose="020F0502020204030204" pitchFamily="34" charset="0"/>
                <a:ea typeface="Calibri" panose="020F0502020204030204" pitchFamily="34" charset="0"/>
                <a:cs typeface="Times New Roman" panose="02020603050405020304" pitchFamily="18" charset="0"/>
              </a:rPr>
              <a:t>Wyoming’s Tribal Population  2001-10/11</a:t>
            </a:r>
            <a:endParaRPr lang="en-US" altLang="en-US" dirty="0">
              <a:latin typeface="Arial" panose="020B0604020202020204" pitchFamily="34" charset="0"/>
            </a:endParaRPr>
          </a:p>
          <a:p>
            <a:endParaRPr lang="en-US" dirty="0"/>
          </a:p>
        </p:txBody>
      </p:sp>
      <p:sp>
        <p:nvSpPr>
          <p:cNvPr id="3" name="Footer Placeholder 2">
            <a:extLst>
              <a:ext uri="{FF2B5EF4-FFF2-40B4-BE49-F238E27FC236}">
                <a16:creationId xmlns:a16="http://schemas.microsoft.com/office/drawing/2014/main" id="{97EEC9E9-C142-4542-800E-BFB0EAB5BE4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67654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eaLnBrk="1" hangingPunct="1"/>
            <a:r>
              <a:rPr lang="en-US" altLang="en-US" dirty="0"/>
              <a:t>Considered clinically applicable to Native American individuals by counselors, psychologists, and psychiatrists. </a:t>
            </a:r>
          </a:p>
          <a:p>
            <a:pPr eaLnBrk="1" hangingPunct="1"/>
            <a:r>
              <a:rPr lang="en-US" altLang="en-US" dirty="0"/>
              <a:t>NA’s subjected to traumas that are specific historical losses of population, land, family, and culture. Resulting in historical loss symptoms related to social-environmental and psychological functioning that continue today. (</a:t>
            </a:r>
            <a:r>
              <a:rPr lang="en-US" altLang="en-US" dirty="0" err="1"/>
              <a:t>Whitbeck</a:t>
            </a:r>
            <a:r>
              <a:rPr lang="en-US" altLang="en-US" dirty="0"/>
              <a:t>, et al, 2004)</a:t>
            </a:r>
          </a:p>
          <a:p>
            <a:pPr eaLnBrk="1" hangingPunct="1"/>
            <a:r>
              <a:rPr lang="en-US" altLang="en-US" dirty="0"/>
              <a:t>As a result, subsequent generations left with feelings of shame, powerlessness, and subordination.</a:t>
            </a:r>
          </a:p>
        </p:txBody>
      </p:sp>
      <p:sp>
        <p:nvSpPr>
          <p:cNvPr id="2" name="Title 1"/>
          <p:cNvSpPr>
            <a:spLocks noGrp="1"/>
          </p:cNvSpPr>
          <p:nvPr>
            <p:ph type="title"/>
          </p:nvPr>
        </p:nvSpPr>
        <p:spPr/>
        <p:txBody>
          <a:bodyPr/>
          <a:lstStyle/>
          <a:p>
            <a:r>
              <a:rPr lang="en-US" dirty="0"/>
              <a:t>Theory of HT</a:t>
            </a:r>
          </a:p>
        </p:txBody>
      </p:sp>
      <p:sp>
        <p:nvSpPr>
          <p:cNvPr id="3" name="Footer Placeholder 2">
            <a:extLst>
              <a:ext uri="{FF2B5EF4-FFF2-40B4-BE49-F238E27FC236}">
                <a16:creationId xmlns:a16="http://schemas.microsoft.com/office/drawing/2014/main" id="{D3C6EDD4-9650-4F4A-8ADF-6704729D304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411601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7AC9-A3B3-7F44-AD8D-4575C70F9E11}"/>
              </a:ext>
            </a:extLst>
          </p:cNvPr>
          <p:cNvSpPr>
            <a:spLocks noGrp="1"/>
          </p:cNvSpPr>
          <p:nvPr>
            <p:ph type="title"/>
          </p:nvPr>
        </p:nvSpPr>
        <p:spPr/>
        <p:txBody>
          <a:bodyPr/>
          <a:lstStyle/>
          <a:p>
            <a:r>
              <a:rPr lang="en-US" dirty="0">
                <a:solidFill>
                  <a:srgbClr val="FF0000"/>
                </a:solidFill>
              </a:rPr>
              <a:t>Historical Trauma (HT)</a:t>
            </a:r>
          </a:p>
        </p:txBody>
      </p:sp>
      <p:sp>
        <p:nvSpPr>
          <p:cNvPr id="3" name="Content Placeholder 2">
            <a:extLst>
              <a:ext uri="{FF2B5EF4-FFF2-40B4-BE49-F238E27FC236}">
                <a16:creationId xmlns:a16="http://schemas.microsoft.com/office/drawing/2014/main" id="{A28B66A9-EF1E-2048-90E5-834C3BFECD03}"/>
              </a:ext>
            </a:extLst>
          </p:cNvPr>
          <p:cNvSpPr>
            <a:spLocks noGrp="1"/>
          </p:cNvSpPr>
          <p:nvPr>
            <p:ph idx="1"/>
          </p:nvPr>
        </p:nvSpPr>
        <p:spPr/>
        <p:txBody>
          <a:bodyPr/>
          <a:lstStyle/>
          <a:p>
            <a:r>
              <a:rPr lang="en-US" dirty="0"/>
              <a:t>Dr. Maria Yellow Horse Brave Heart defines </a:t>
            </a:r>
            <a:r>
              <a:rPr lang="en-US" i="1" dirty="0"/>
              <a:t>historical trauma as “the cumulative emotional and psychological wounding over one’s lifetime and from generation to generation following loss of lives, land and vital aspects of culture.” (2003, p.7)</a:t>
            </a:r>
          </a:p>
          <a:p>
            <a:r>
              <a:rPr lang="en-US" dirty="0"/>
              <a:t>The poverty, violence, poor health, suicide, unemployment, addiction, and hopelessness in many Native communities are clear symptoms of unresolved grief and pain due to genocide.</a:t>
            </a:r>
          </a:p>
        </p:txBody>
      </p:sp>
      <p:sp>
        <p:nvSpPr>
          <p:cNvPr id="4" name="Footer Placeholder 3">
            <a:extLst>
              <a:ext uri="{FF2B5EF4-FFF2-40B4-BE49-F238E27FC236}">
                <a16:creationId xmlns:a16="http://schemas.microsoft.com/office/drawing/2014/main" id="{7CE93A31-FEE8-E04C-A7A4-A471AD323945}"/>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840326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1601-888B-2F4D-8A71-6FD09C33D2C5}"/>
              </a:ext>
            </a:extLst>
          </p:cNvPr>
          <p:cNvSpPr>
            <a:spLocks noGrp="1"/>
          </p:cNvSpPr>
          <p:nvPr>
            <p:ph type="title"/>
          </p:nvPr>
        </p:nvSpPr>
        <p:spPr/>
        <p:txBody>
          <a:bodyPr/>
          <a:lstStyle/>
          <a:p>
            <a:r>
              <a:rPr lang="en-US" dirty="0">
                <a:solidFill>
                  <a:srgbClr val="FF0000"/>
                </a:solidFill>
              </a:rPr>
              <a:t>HT </a:t>
            </a:r>
            <a:r>
              <a:rPr lang="en-US" dirty="0" err="1">
                <a:solidFill>
                  <a:srgbClr val="FF0000"/>
                </a:solidFill>
              </a:rPr>
              <a:t>cont</a:t>
            </a:r>
            <a:r>
              <a:rPr lang="en-US" dirty="0">
                <a:solidFill>
                  <a:srgbClr val="FF0000"/>
                </a:solidFill>
              </a:rPr>
              <a:t>…</a:t>
            </a:r>
          </a:p>
        </p:txBody>
      </p:sp>
      <p:sp>
        <p:nvSpPr>
          <p:cNvPr id="3" name="Content Placeholder 2">
            <a:extLst>
              <a:ext uri="{FF2B5EF4-FFF2-40B4-BE49-F238E27FC236}">
                <a16:creationId xmlns:a16="http://schemas.microsoft.com/office/drawing/2014/main" id="{3E86E736-8FA1-8C44-9C1F-2B902C6C1121}"/>
              </a:ext>
            </a:extLst>
          </p:cNvPr>
          <p:cNvSpPr>
            <a:spLocks noGrp="1"/>
          </p:cNvSpPr>
          <p:nvPr>
            <p:ph idx="1"/>
          </p:nvPr>
        </p:nvSpPr>
        <p:spPr/>
        <p:txBody>
          <a:bodyPr/>
          <a:lstStyle/>
          <a:p>
            <a:r>
              <a:rPr lang="en-US" dirty="0"/>
              <a:t>Literature on PTSD of Jewish Holocaust</a:t>
            </a:r>
          </a:p>
          <a:p>
            <a:r>
              <a:rPr lang="en-US" dirty="0"/>
              <a:t>US has not acknowledged responsibility for the holocaust of Native Americans</a:t>
            </a:r>
          </a:p>
          <a:p>
            <a:r>
              <a:rPr lang="en-US" dirty="0"/>
              <a:t>Mental health professionals and educators often lack knowledge of tribe’s history</a:t>
            </a:r>
          </a:p>
          <a:p>
            <a:r>
              <a:rPr lang="en-US" dirty="0"/>
              <a:t>Oppression is prevalent throughout history</a:t>
            </a:r>
          </a:p>
          <a:p>
            <a:r>
              <a:rPr lang="en-US" dirty="0"/>
              <a:t>Terms throughout: cultural identity crisis, forced acculturation, and Intergenerational Trauma are unfamiliar concepts of most MH professionals and </a:t>
            </a:r>
            <a:r>
              <a:rPr lang="en-US"/>
              <a:t>non-Native educators.</a:t>
            </a:r>
          </a:p>
        </p:txBody>
      </p:sp>
      <p:sp>
        <p:nvSpPr>
          <p:cNvPr id="4" name="Footer Placeholder 3">
            <a:extLst>
              <a:ext uri="{FF2B5EF4-FFF2-40B4-BE49-F238E27FC236}">
                <a16:creationId xmlns:a16="http://schemas.microsoft.com/office/drawing/2014/main" id="{6ED07A80-C315-DD49-828E-32BF487D3250}"/>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20578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FD83-630E-7D47-9770-467303CB2FB2}"/>
              </a:ext>
            </a:extLst>
          </p:cNvPr>
          <p:cNvSpPr>
            <a:spLocks noGrp="1"/>
          </p:cNvSpPr>
          <p:nvPr>
            <p:ph type="title"/>
          </p:nvPr>
        </p:nvSpPr>
        <p:spPr/>
        <p:txBody>
          <a:bodyPr/>
          <a:lstStyle/>
          <a:p>
            <a:r>
              <a:rPr lang="en-US" dirty="0"/>
              <a:t>Passed Through Generations</a:t>
            </a:r>
          </a:p>
        </p:txBody>
      </p:sp>
      <p:pic>
        <p:nvPicPr>
          <p:cNvPr id="6" name="Content Placeholder 5" descr="A picture containing connector, plastic, spectacles, goggles&#10;&#10;Description automatically generated">
            <a:extLst>
              <a:ext uri="{FF2B5EF4-FFF2-40B4-BE49-F238E27FC236}">
                <a16:creationId xmlns:a16="http://schemas.microsoft.com/office/drawing/2014/main" id="{65721AB1-9518-E34B-BB44-DD214CD83BA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1219200"/>
            <a:ext cx="8153400" cy="4724400"/>
          </a:xfrm>
        </p:spPr>
      </p:pic>
      <p:sp>
        <p:nvSpPr>
          <p:cNvPr id="4" name="Footer Placeholder 3">
            <a:extLst>
              <a:ext uri="{FF2B5EF4-FFF2-40B4-BE49-F238E27FC236}">
                <a16:creationId xmlns:a16="http://schemas.microsoft.com/office/drawing/2014/main" id="{EB713950-52EF-D34D-AAE9-C30FD68004D2}"/>
              </a:ext>
            </a:extLst>
          </p:cNvPr>
          <p:cNvSpPr>
            <a:spLocks noGrp="1"/>
          </p:cNvSpPr>
          <p:nvPr>
            <p:ph type="ftr" sz="quarter" idx="11"/>
          </p:nvPr>
        </p:nvSpPr>
        <p:spPr/>
        <p:txBody>
          <a:bodyPr/>
          <a:lstStyle/>
          <a:p>
            <a:pPr>
              <a:defRPr/>
            </a:pPr>
            <a:r>
              <a:rPr lang="en-US"/>
              <a:t>Avis Garcia, PhD</a:t>
            </a:r>
          </a:p>
        </p:txBody>
      </p:sp>
      <p:sp>
        <p:nvSpPr>
          <p:cNvPr id="7" name="TextBox 6">
            <a:extLst>
              <a:ext uri="{FF2B5EF4-FFF2-40B4-BE49-F238E27FC236}">
                <a16:creationId xmlns:a16="http://schemas.microsoft.com/office/drawing/2014/main" id="{007B9D99-C845-464C-AA5F-60101F283007}"/>
              </a:ext>
            </a:extLst>
          </p:cNvPr>
          <p:cNvSpPr txBox="1"/>
          <p:nvPr/>
        </p:nvSpPr>
        <p:spPr>
          <a:xfrm>
            <a:off x="1306002" y="5943600"/>
            <a:ext cx="6531996" cy="230832"/>
          </a:xfrm>
          <a:prstGeom prst="rect">
            <a:avLst/>
          </a:prstGeom>
          <a:noFill/>
        </p:spPr>
        <p:txBody>
          <a:bodyPr wrap="square" rtlCol="0">
            <a:spAutoFit/>
          </a:bodyPr>
          <a:lstStyle/>
          <a:p>
            <a:r>
              <a:rPr lang="en-US" sz="900">
                <a:hlinkClick r:id="rId3" tooltip="https://pngimg.com/download/48555"/>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68608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D4A7-17EB-AE45-87BF-67BD705B787C}"/>
              </a:ext>
            </a:extLst>
          </p:cNvPr>
          <p:cNvSpPr>
            <a:spLocks noGrp="1"/>
          </p:cNvSpPr>
          <p:nvPr>
            <p:ph type="title"/>
          </p:nvPr>
        </p:nvSpPr>
        <p:spPr/>
        <p:txBody>
          <a:bodyPr/>
          <a:lstStyle/>
          <a:p>
            <a:r>
              <a:rPr lang="en-US"/>
              <a:t>Epigenetics</a:t>
            </a:r>
            <a:endParaRPr lang="en-US" dirty="0"/>
          </a:p>
        </p:txBody>
      </p:sp>
      <p:sp>
        <p:nvSpPr>
          <p:cNvPr id="3" name="Content Placeholder 2">
            <a:extLst>
              <a:ext uri="{FF2B5EF4-FFF2-40B4-BE49-F238E27FC236}">
                <a16:creationId xmlns:a16="http://schemas.microsoft.com/office/drawing/2014/main" id="{D51B1E61-A43F-D845-B86C-99FF27BD0DB4}"/>
              </a:ext>
            </a:extLst>
          </p:cNvPr>
          <p:cNvSpPr>
            <a:spLocks noGrp="1"/>
          </p:cNvSpPr>
          <p:nvPr>
            <p:ph idx="1"/>
          </p:nvPr>
        </p:nvSpPr>
        <p:spPr/>
        <p:txBody>
          <a:bodyPr/>
          <a:lstStyle/>
          <a:p>
            <a:r>
              <a:rPr lang="en-US" dirty="0"/>
              <a:t>How Biology Contributes to Cycles of Trauma</a:t>
            </a:r>
          </a:p>
          <a:p>
            <a:r>
              <a:rPr lang="en-US" dirty="0"/>
              <a:t>How can one live with pain that you didn’t personally experience?</a:t>
            </a:r>
          </a:p>
          <a:p>
            <a:r>
              <a:rPr lang="en-US" dirty="0"/>
              <a:t>Evidence at the cellular level that powerful stressful environmental conditions can leave an imprint or ”mark” on the epigenome (cellular genetic material) that can be carried into future generations with devastating consequences.</a:t>
            </a:r>
          </a:p>
          <a:p>
            <a:r>
              <a:rPr lang="en-US" dirty="0"/>
              <a:t>Babies can be born with a predisposition to PTSD, and addictive behaviors due to environmental factors</a:t>
            </a:r>
          </a:p>
        </p:txBody>
      </p:sp>
      <p:sp>
        <p:nvSpPr>
          <p:cNvPr id="4" name="Footer Placeholder 3">
            <a:extLst>
              <a:ext uri="{FF2B5EF4-FFF2-40B4-BE49-F238E27FC236}">
                <a16:creationId xmlns:a16="http://schemas.microsoft.com/office/drawing/2014/main" id="{8534231A-D0CE-244E-9CB7-9D3A75E7D0E9}"/>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80527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4D0F-C3FD-304C-A32D-C149E97F1A7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8FBDAAA-065F-ED46-AA21-A31A525C22C5}"/>
              </a:ext>
            </a:extLst>
          </p:cNvPr>
          <p:cNvSpPr>
            <a:spLocks noGrp="1"/>
          </p:cNvSpPr>
          <p:nvPr>
            <p:ph idx="1"/>
          </p:nvPr>
        </p:nvSpPr>
        <p:spPr/>
        <p:txBody>
          <a:bodyPr/>
          <a:lstStyle/>
          <a:p>
            <a:r>
              <a:rPr lang="en-US" dirty="0"/>
              <a:t>History</a:t>
            </a:r>
          </a:p>
          <a:p>
            <a:r>
              <a:rPr lang="en-US" dirty="0"/>
              <a:t>Culture</a:t>
            </a:r>
          </a:p>
          <a:p>
            <a:r>
              <a:rPr lang="en-US" dirty="0"/>
              <a:t>Implications for Substance Abuse</a:t>
            </a:r>
          </a:p>
          <a:p>
            <a:r>
              <a:rPr lang="en-US" dirty="0"/>
              <a:t>Suicide</a:t>
            </a:r>
          </a:p>
          <a:p>
            <a:r>
              <a:rPr lang="en-US" dirty="0"/>
              <a:t>Historical Trauma Theory</a:t>
            </a:r>
          </a:p>
          <a:p>
            <a:r>
              <a:rPr lang="en-US" dirty="0"/>
              <a:t>Epigenetics</a:t>
            </a:r>
          </a:p>
          <a:p>
            <a:r>
              <a:rPr lang="en-US" dirty="0"/>
              <a:t>ACE Study</a:t>
            </a:r>
          </a:p>
          <a:p>
            <a:r>
              <a:rPr lang="en-US" dirty="0"/>
              <a:t>Forced Acculturation</a:t>
            </a:r>
          </a:p>
          <a:p>
            <a:r>
              <a:rPr lang="en-US" dirty="0"/>
              <a:t>Boarding Schools</a:t>
            </a:r>
          </a:p>
          <a:p>
            <a:pPr marL="0" indent="0">
              <a:buNone/>
            </a:pPr>
            <a:endParaRPr lang="en-US" dirty="0"/>
          </a:p>
        </p:txBody>
      </p:sp>
      <p:sp>
        <p:nvSpPr>
          <p:cNvPr id="4" name="Footer Placeholder 3">
            <a:extLst>
              <a:ext uri="{FF2B5EF4-FFF2-40B4-BE49-F238E27FC236}">
                <a16:creationId xmlns:a16="http://schemas.microsoft.com/office/drawing/2014/main" id="{57051D05-87B6-8E40-9069-86646E5887A3}"/>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92481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F8F7-7E6B-514D-B2D0-F3E0E5100CEF}"/>
              </a:ext>
            </a:extLst>
          </p:cNvPr>
          <p:cNvSpPr>
            <a:spLocks noGrp="1"/>
          </p:cNvSpPr>
          <p:nvPr>
            <p:ph type="title"/>
          </p:nvPr>
        </p:nvSpPr>
        <p:spPr/>
        <p:txBody>
          <a:bodyPr/>
          <a:lstStyle/>
          <a:p>
            <a:r>
              <a:rPr lang="en-US" dirty="0"/>
              <a:t>DNA articles</a:t>
            </a:r>
          </a:p>
        </p:txBody>
      </p:sp>
      <p:sp>
        <p:nvSpPr>
          <p:cNvPr id="3" name="Content Placeholder 2">
            <a:extLst>
              <a:ext uri="{FF2B5EF4-FFF2-40B4-BE49-F238E27FC236}">
                <a16:creationId xmlns:a16="http://schemas.microsoft.com/office/drawing/2014/main" id="{BE4BCE57-171A-0749-9270-E26EEF1E3D25}"/>
              </a:ext>
            </a:extLst>
          </p:cNvPr>
          <p:cNvSpPr>
            <a:spLocks noGrp="1"/>
          </p:cNvSpPr>
          <p:nvPr>
            <p:ph idx="1"/>
          </p:nvPr>
        </p:nvSpPr>
        <p:spPr/>
        <p:txBody>
          <a:bodyPr/>
          <a:lstStyle/>
          <a:p>
            <a:r>
              <a:rPr lang="en-US" dirty="0"/>
              <a:t>Scientists have found that memories may be passed down through generations in our DNA. (Taken from </a:t>
            </a:r>
            <a:r>
              <a:rPr lang="en-US" i="1" dirty="0"/>
              <a:t>The Mind Unleashed)</a:t>
            </a:r>
          </a:p>
          <a:p>
            <a:r>
              <a:rPr lang="en-US" dirty="0"/>
              <a:t>Childhood trauma leaves a mark on DNA of some victims: Gene-environment interaction causes lifelong dysregulation of stress hormones. Max-Planck-</a:t>
            </a:r>
            <a:r>
              <a:rPr lang="en-US" dirty="0" err="1"/>
              <a:t>Gesellshaft</a:t>
            </a:r>
            <a:r>
              <a:rPr lang="en-US" dirty="0"/>
              <a:t>. </a:t>
            </a:r>
          </a:p>
          <a:p>
            <a:pPr marL="0" indent="0">
              <a:buNone/>
            </a:pPr>
            <a:endParaRPr lang="en-US" dirty="0"/>
          </a:p>
        </p:txBody>
      </p:sp>
      <p:sp>
        <p:nvSpPr>
          <p:cNvPr id="4" name="Footer Placeholder 3">
            <a:extLst>
              <a:ext uri="{FF2B5EF4-FFF2-40B4-BE49-F238E27FC236}">
                <a16:creationId xmlns:a16="http://schemas.microsoft.com/office/drawing/2014/main" id="{D69C3A26-31CE-E348-95CB-7EC36C0AD3D0}"/>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31858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09BB-998A-B943-B9DC-82D683856D5F}"/>
              </a:ext>
            </a:extLst>
          </p:cNvPr>
          <p:cNvSpPr>
            <a:spLocks noGrp="1"/>
          </p:cNvSpPr>
          <p:nvPr>
            <p:ph type="title"/>
          </p:nvPr>
        </p:nvSpPr>
        <p:spPr/>
        <p:txBody>
          <a:bodyPr/>
          <a:lstStyle/>
          <a:p>
            <a:r>
              <a:rPr lang="en-US" dirty="0"/>
              <a:t>Articles </a:t>
            </a:r>
          </a:p>
        </p:txBody>
      </p:sp>
      <p:sp>
        <p:nvSpPr>
          <p:cNvPr id="3" name="Content Placeholder 2">
            <a:extLst>
              <a:ext uri="{FF2B5EF4-FFF2-40B4-BE49-F238E27FC236}">
                <a16:creationId xmlns:a16="http://schemas.microsoft.com/office/drawing/2014/main" id="{95517F52-91AD-2846-9300-262F24E8376C}"/>
              </a:ext>
            </a:extLst>
          </p:cNvPr>
          <p:cNvSpPr>
            <a:spLocks noGrp="1"/>
          </p:cNvSpPr>
          <p:nvPr>
            <p:ph idx="1"/>
          </p:nvPr>
        </p:nvSpPr>
        <p:spPr/>
        <p:txBody>
          <a:bodyPr/>
          <a:lstStyle/>
          <a:p>
            <a:r>
              <a:rPr lang="en-US" dirty="0"/>
              <a:t>Physical Transmission of Trauma</a:t>
            </a:r>
          </a:p>
          <a:p>
            <a:r>
              <a:rPr lang="en-US" b="1" dirty="0">
                <a:solidFill>
                  <a:srgbClr val="0070C0"/>
                </a:solidFill>
                <a:hlinkClick r:id="rId2"/>
              </a:rPr>
              <a:t>https://www.pbs.org/newshour/show/study-finds-ptsd-effects-may-linger-body-chemistry-next-generation</a:t>
            </a:r>
            <a:endParaRPr lang="en-US" b="1" dirty="0">
              <a:solidFill>
                <a:srgbClr val="0070C0"/>
              </a:solidFill>
            </a:endParaRPr>
          </a:p>
          <a:p>
            <a:r>
              <a:rPr lang="en-US" b="1" dirty="0">
                <a:solidFill>
                  <a:srgbClr val="0070C0"/>
                </a:solidFill>
                <a:hlinkClick r:id="rId3"/>
              </a:rPr>
              <a:t>https://newsmaven.io/indiancountrytoday/archive/trauma-may-be-woven-into-dna-of-native-americans-CbiAxpzar0WkMALhjrcGVQ/</a:t>
            </a:r>
            <a:endParaRPr lang="en-US" b="1" dirty="0">
              <a:solidFill>
                <a:srgbClr val="0070C0"/>
              </a:solidFill>
            </a:endParaRPr>
          </a:p>
          <a:p>
            <a:endParaRPr lang="en-US" b="1" dirty="0">
              <a:solidFill>
                <a:srgbClr val="0070C0"/>
              </a:solidFill>
            </a:endParaRPr>
          </a:p>
          <a:p>
            <a:endParaRPr lang="en-US" dirty="0"/>
          </a:p>
        </p:txBody>
      </p:sp>
      <p:sp>
        <p:nvSpPr>
          <p:cNvPr id="4" name="Footer Placeholder 3">
            <a:extLst>
              <a:ext uri="{FF2B5EF4-FFF2-40B4-BE49-F238E27FC236}">
                <a16:creationId xmlns:a16="http://schemas.microsoft.com/office/drawing/2014/main" id="{41375AFC-A2E7-1E40-8FE1-8938A2B7379C}"/>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19943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4DCF-462D-1342-8689-3A6740221118}"/>
              </a:ext>
            </a:extLst>
          </p:cNvPr>
          <p:cNvSpPr>
            <a:spLocks noGrp="1"/>
          </p:cNvSpPr>
          <p:nvPr>
            <p:ph type="title"/>
          </p:nvPr>
        </p:nvSpPr>
        <p:spPr>
          <a:xfrm>
            <a:off x="457200" y="76200"/>
            <a:ext cx="6781800" cy="609600"/>
          </a:xfrm>
        </p:spPr>
        <p:txBody>
          <a:bodyPr/>
          <a:lstStyle/>
          <a:p>
            <a:r>
              <a:rPr lang="en-US" dirty="0"/>
              <a:t>ACE study</a:t>
            </a:r>
          </a:p>
        </p:txBody>
      </p:sp>
      <p:pic>
        <p:nvPicPr>
          <p:cNvPr id="11" name="Content Placeholder 10">
            <a:extLst>
              <a:ext uri="{FF2B5EF4-FFF2-40B4-BE49-F238E27FC236}">
                <a16:creationId xmlns:a16="http://schemas.microsoft.com/office/drawing/2014/main" id="{5CAD1EAF-53DE-A14D-8A3F-796DB441766C}"/>
              </a:ext>
            </a:extLst>
          </p:cNvPr>
          <p:cNvPicPr>
            <a:picLocks noGrp="1" noChangeAspect="1"/>
          </p:cNvPicPr>
          <p:nvPr>
            <p:ph idx="1"/>
          </p:nvPr>
        </p:nvPicPr>
        <p:blipFill>
          <a:blip r:embed="rId3"/>
          <a:stretch>
            <a:fillRect/>
          </a:stretch>
        </p:blipFill>
        <p:spPr>
          <a:xfrm>
            <a:off x="228600" y="685800"/>
            <a:ext cx="8686800" cy="5791200"/>
          </a:xfrm>
          <a:prstGeom prst="rect">
            <a:avLst/>
          </a:prstGeom>
        </p:spPr>
      </p:pic>
      <p:sp>
        <p:nvSpPr>
          <p:cNvPr id="3" name="Footer Placeholder 2">
            <a:extLst>
              <a:ext uri="{FF2B5EF4-FFF2-40B4-BE49-F238E27FC236}">
                <a16:creationId xmlns:a16="http://schemas.microsoft.com/office/drawing/2014/main" id="{D13B375E-F4EA-0C4C-ABD6-9F4D7F78B405}"/>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59327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BDAA-EA8C-8E4A-ADD7-465C5BAA6CCE}"/>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C2F1C50D-1A79-6C45-9DD7-0EBEE05714B1}"/>
              </a:ext>
            </a:extLst>
          </p:cNvPr>
          <p:cNvSpPr>
            <a:spLocks noGrp="1"/>
          </p:cNvSpPr>
          <p:nvPr>
            <p:ph type="ftr" sz="quarter" idx="11"/>
          </p:nvPr>
        </p:nvSpPr>
        <p:spPr/>
        <p:txBody>
          <a:bodyPr/>
          <a:lstStyle/>
          <a:p>
            <a:pPr>
              <a:defRPr/>
            </a:pPr>
            <a:r>
              <a:rPr lang="en-US"/>
              <a:t>Avis Garcia, PhD</a:t>
            </a:r>
          </a:p>
        </p:txBody>
      </p:sp>
      <p:pic>
        <p:nvPicPr>
          <p:cNvPr id="8" name="Content Placeholder 7">
            <a:extLst>
              <a:ext uri="{FF2B5EF4-FFF2-40B4-BE49-F238E27FC236}">
                <a16:creationId xmlns:a16="http://schemas.microsoft.com/office/drawing/2014/main" id="{7D1EA7EA-F4C0-5445-84C6-84502EDF0E35}"/>
              </a:ext>
            </a:extLst>
          </p:cNvPr>
          <p:cNvPicPr>
            <a:picLocks noGrp="1" noChangeAspect="1"/>
          </p:cNvPicPr>
          <p:nvPr>
            <p:ph idx="1"/>
          </p:nvPr>
        </p:nvPicPr>
        <p:blipFill rotWithShape="1">
          <a:blip r:embed="rId2"/>
          <a:srcRect l="1612" t="8065" r="10282" b="11290"/>
          <a:stretch/>
        </p:blipFill>
        <p:spPr>
          <a:xfrm>
            <a:off x="0" y="-1"/>
            <a:ext cx="9144000" cy="6245225"/>
          </a:xfrm>
          <a:prstGeom prst="rect">
            <a:avLst/>
          </a:prstGeom>
        </p:spPr>
      </p:pic>
    </p:spTree>
    <p:extLst>
      <p:ext uri="{BB962C8B-B14F-4D97-AF65-F5344CB8AC3E}">
        <p14:creationId xmlns:p14="http://schemas.microsoft.com/office/powerpoint/2010/main" val="67047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DC11-D746-4349-BA57-955CA67364E6}"/>
              </a:ext>
            </a:extLst>
          </p:cNvPr>
          <p:cNvSpPr>
            <a:spLocks noGrp="1"/>
          </p:cNvSpPr>
          <p:nvPr>
            <p:ph type="title"/>
          </p:nvPr>
        </p:nvSpPr>
        <p:spPr/>
        <p:txBody>
          <a:bodyPr/>
          <a:lstStyle/>
          <a:p>
            <a:r>
              <a:rPr lang="en-US" dirty="0">
                <a:solidFill>
                  <a:srgbClr val="FF0000"/>
                </a:solidFill>
              </a:rPr>
              <a:t>Understanding </a:t>
            </a:r>
          </a:p>
        </p:txBody>
      </p:sp>
      <p:sp>
        <p:nvSpPr>
          <p:cNvPr id="3" name="Content Placeholder 2">
            <a:extLst>
              <a:ext uri="{FF2B5EF4-FFF2-40B4-BE49-F238E27FC236}">
                <a16:creationId xmlns:a16="http://schemas.microsoft.com/office/drawing/2014/main" id="{DC5DE0D9-675A-6C4D-8B18-1D7A67D7C7C4}"/>
              </a:ext>
            </a:extLst>
          </p:cNvPr>
          <p:cNvSpPr>
            <a:spLocks noGrp="1"/>
          </p:cNvSpPr>
          <p:nvPr>
            <p:ph idx="1"/>
          </p:nvPr>
        </p:nvSpPr>
        <p:spPr/>
        <p:txBody>
          <a:bodyPr/>
          <a:lstStyle/>
          <a:p>
            <a:r>
              <a:rPr lang="en-US" dirty="0"/>
              <a:t>Existing literature on practice points to the importance of understanding the unique history of Native people and the impact of this history on contemporary realities.</a:t>
            </a:r>
          </a:p>
          <a:p>
            <a:r>
              <a:rPr lang="en-US" dirty="0"/>
              <a:t>All points to the legacy of HT and the related unresolved grief (Braveheart-Jordan &amp; </a:t>
            </a:r>
            <a:r>
              <a:rPr lang="en-US" dirty="0" err="1"/>
              <a:t>DeBruyn</a:t>
            </a:r>
            <a:r>
              <a:rPr lang="en-US" dirty="0"/>
              <a:t>, 1995).</a:t>
            </a:r>
          </a:p>
        </p:txBody>
      </p:sp>
      <p:sp>
        <p:nvSpPr>
          <p:cNvPr id="4" name="Footer Placeholder 3">
            <a:extLst>
              <a:ext uri="{FF2B5EF4-FFF2-40B4-BE49-F238E27FC236}">
                <a16:creationId xmlns:a16="http://schemas.microsoft.com/office/drawing/2014/main" id="{6F60211A-1795-6A4C-9CC3-6CE11B999BD4}"/>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68325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14B9-FC3E-CC4D-A91D-FFD56CC79A4C}"/>
              </a:ext>
            </a:extLst>
          </p:cNvPr>
          <p:cNvSpPr>
            <a:spLocks noGrp="1"/>
          </p:cNvSpPr>
          <p:nvPr>
            <p:ph type="title"/>
          </p:nvPr>
        </p:nvSpPr>
        <p:spPr/>
        <p:txBody>
          <a:bodyPr/>
          <a:lstStyle/>
          <a:p>
            <a:r>
              <a:rPr lang="en-US" dirty="0"/>
              <a:t>Crazy Native Fact</a:t>
            </a:r>
          </a:p>
        </p:txBody>
      </p:sp>
      <p:sp>
        <p:nvSpPr>
          <p:cNvPr id="3" name="Content Placeholder 2">
            <a:extLst>
              <a:ext uri="{FF2B5EF4-FFF2-40B4-BE49-F238E27FC236}">
                <a16:creationId xmlns:a16="http://schemas.microsoft.com/office/drawing/2014/main" id="{32B15AAA-325B-8B4D-A93C-48F7482C8731}"/>
              </a:ext>
            </a:extLst>
          </p:cNvPr>
          <p:cNvSpPr>
            <a:spLocks noGrp="1"/>
          </p:cNvSpPr>
          <p:nvPr>
            <p:ph idx="1"/>
          </p:nvPr>
        </p:nvSpPr>
        <p:spPr/>
        <p:txBody>
          <a:bodyPr/>
          <a:lstStyle/>
          <a:p>
            <a:pPr marL="0" indent="0">
              <a:buNone/>
            </a:pPr>
            <a:r>
              <a:rPr lang="en-US" sz="3600" dirty="0"/>
              <a:t>Native Americans weren’t allowed US citizenship until June 2, 1924</a:t>
            </a:r>
          </a:p>
          <a:p>
            <a:pPr marL="0" indent="0">
              <a:buNone/>
            </a:pPr>
            <a:r>
              <a:rPr lang="en-US" sz="3600" dirty="0"/>
              <a:t>Let that sink in. We lived here first… for thousands of years. And less than a hundred years ago we were finally given citizenship. </a:t>
            </a:r>
          </a:p>
        </p:txBody>
      </p:sp>
      <p:sp>
        <p:nvSpPr>
          <p:cNvPr id="4" name="Footer Placeholder 3">
            <a:extLst>
              <a:ext uri="{FF2B5EF4-FFF2-40B4-BE49-F238E27FC236}">
                <a16:creationId xmlns:a16="http://schemas.microsoft.com/office/drawing/2014/main" id="{5E024926-F2EE-AF46-95F3-601483CF72D2}"/>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578172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21D9-BB5C-9E4B-B41F-1508880CC38B}"/>
              </a:ext>
            </a:extLst>
          </p:cNvPr>
          <p:cNvSpPr>
            <a:spLocks noGrp="1"/>
          </p:cNvSpPr>
          <p:nvPr>
            <p:ph type="title"/>
          </p:nvPr>
        </p:nvSpPr>
        <p:spPr/>
        <p:txBody>
          <a:bodyPr/>
          <a:lstStyle/>
          <a:p>
            <a:r>
              <a:rPr lang="en-US" dirty="0"/>
              <a:t>Federal Law Denial</a:t>
            </a:r>
          </a:p>
        </p:txBody>
      </p:sp>
      <p:sp>
        <p:nvSpPr>
          <p:cNvPr id="3" name="Content Placeholder 2">
            <a:extLst>
              <a:ext uri="{FF2B5EF4-FFF2-40B4-BE49-F238E27FC236}">
                <a16:creationId xmlns:a16="http://schemas.microsoft.com/office/drawing/2014/main" id="{24A7022B-3A19-934E-B901-895F86EAC69A}"/>
              </a:ext>
            </a:extLst>
          </p:cNvPr>
          <p:cNvSpPr>
            <a:spLocks noGrp="1"/>
          </p:cNvSpPr>
          <p:nvPr>
            <p:ph idx="1"/>
          </p:nvPr>
        </p:nvSpPr>
        <p:spPr/>
        <p:txBody>
          <a:bodyPr/>
          <a:lstStyle/>
          <a:p>
            <a:pPr marL="0" indent="0">
              <a:buNone/>
            </a:pPr>
            <a:r>
              <a:rPr lang="en-US" dirty="0"/>
              <a:t>Denial of NA’s to properly mourn their losses. Mourning practices disrupted in 1883 when Federal Law prohibited NA’s from practicing traditional ceremonies. This disenfranchised grief has resulted in NA’s not being able to carry out traditional grief practices (</a:t>
            </a:r>
            <a:r>
              <a:rPr lang="en-US" dirty="0" err="1"/>
              <a:t>BraveHeart</a:t>
            </a:r>
            <a:r>
              <a:rPr lang="en-US" dirty="0"/>
              <a:t>, et. al, 2011)</a:t>
            </a:r>
          </a:p>
          <a:p>
            <a:pPr marL="0" indent="0">
              <a:buNone/>
            </a:pPr>
            <a:endParaRPr lang="en-US" dirty="0"/>
          </a:p>
          <a:p>
            <a:pPr marL="0" indent="0">
              <a:buNone/>
            </a:pPr>
            <a:r>
              <a:rPr lang="en-US" dirty="0"/>
              <a:t>In 1978, American Indian Religious Freedom Act.</a:t>
            </a:r>
          </a:p>
        </p:txBody>
      </p:sp>
      <p:sp>
        <p:nvSpPr>
          <p:cNvPr id="4" name="Footer Placeholder 3">
            <a:extLst>
              <a:ext uri="{FF2B5EF4-FFF2-40B4-BE49-F238E27FC236}">
                <a16:creationId xmlns:a16="http://schemas.microsoft.com/office/drawing/2014/main" id="{ED20C6E4-3A53-9342-AACE-5B171E07ECFC}"/>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236181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eaLnBrk="1" hangingPunct="1"/>
            <a:r>
              <a:rPr lang="en-US" altLang="en-US" sz="3200" dirty="0"/>
              <a:t>The right to vote governed by state law; until 1957.</a:t>
            </a:r>
          </a:p>
          <a:p>
            <a:pPr eaLnBrk="1" hangingPunct="1"/>
            <a:r>
              <a:rPr lang="en-US" altLang="en-US" sz="3200" dirty="0"/>
              <a:t>Important that the non-Native look at the history of the tribe first, to begin to understand the struggles of the people.</a:t>
            </a:r>
          </a:p>
          <a:p>
            <a:pPr eaLnBrk="1" hangingPunct="1"/>
            <a:r>
              <a:rPr lang="en-US" altLang="en-US" sz="3200" dirty="0"/>
              <a:t>Multicultural competence is an ethical mandate in accordance with ACA (2015)</a:t>
            </a:r>
          </a:p>
        </p:txBody>
      </p:sp>
      <p:sp>
        <p:nvSpPr>
          <p:cNvPr id="2" name="Title 1"/>
          <p:cNvSpPr>
            <a:spLocks noGrp="1"/>
          </p:cNvSpPr>
          <p:nvPr>
            <p:ph type="title"/>
          </p:nvPr>
        </p:nvSpPr>
        <p:spPr/>
        <p:txBody>
          <a:bodyPr/>
          <a:lstStyle/>
          <a:p>
            <a:r>
              <a:rPr lang="en-US" dirty="0">
                <a:solidFill>
                  <a:srgbClr val="FF0000"/>
                </a:solidFill>
              </a:rPr>
              <a:t>Northern Arapaho</a:t>
            </a:r>
          </a:p>
        </p:txBody>
      </p:sp>
      <p:sp>
        <p:nvSpPr>
          <p:cNvPr id="3" name="Footer Placeholder 2">
            <a:extLst>
              <a:ext uri="{FF2B5EF4-FFF2-40B4-BE49-F238E27FC236}">
                <a16:creationId xmlns:a16="http://schemas.microsoft.com/office/drawing/2014/main" id="{FD626B87-BBA9-5349-BDC5-726200DFA73B}"/>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20975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45C3-A3AB-6343-A145-956989944FCB}"/>
              </a:ext>
            </a:extLst>
          </p:cNvPr>
          <p:cNvSpPr>
            <a:spLocks noGrp="1"/>
          </p:cNvSpPr>
          <p:nvPr>
            <p:ph type="title"/>
          </p:nvPr>
        </p:nvSpPr>
        <p:spPr/>
        <p:txBody>
          <a:bodyPr/>
          <a:lstStyle/>
          <a:p>
            <a:r>
              <a:rPr lang="en-US" dirty="0">
                <a:solidFill>
                  <a:srgbClr val="FF0000"/>
                </a:solidFill>
              </a:rPr>
              <a:t>History </a:t>
            </a:r>
            <a:r>
              <a:rPr lang="en-US" dirty="0" err="1">
                <a:solidFill>
                  <a:srgbClr val="FF0000"/>
                </a:solidFill>
              </a:rPr>
              <a:t>cont</a:t>
            </a:r>
            <a:r>
              <a:rPr lang="en-US" dirty="0">
                <a:solidFill>
                  <a:srgbClr val="FF0000"/>
                </a:solidFill>
              </a:rPr>
              <a:t>…</a:t>
            </a:r>
          </a:p>
        </p:txBody>
      </p:sp>
      <p:sp>
        <p:nvSpPr>
          <p:cNvPr id="3" name="Content Placeholder 2">
            <a:extLst>
              <a:ext uri="{FF2B5EF4-FFF2-40B4-BE49-F238E27FC236}">
                <a16:creationId xmlns:a16="http://schemas.microsoft.com/office/drawing/2014/main" id="{F6FEA74A-EB49-474B-A55C-BB069D34E542}"/>
              </a:ext>
            </a:extLst>
          </p:cNvPr>
          <p:cNvSpPr>
            <a:spLocks noGrp="1"/>
          </p:cNvSpPr>
          <p:nvPr>
            <p:ph idx="1"/>
          </p:nvPr>
        </p:nvSpPr>
        <p:spPr/>
        <p:txBody>
          <a:bodyPr/>
          <a:lstStyle/>
          <a:p>
            <a:r>
              <a:rPr lang="en-US" dirty="0"/>
              <a:t>Historical evidence in and out of the Rocky Mountains of Colorado</a:t>
            </a:r>
          </a:p>
          <a:p>
            <a:r>
              <a:rPr lang="en-US" dirty="0"/>
              <a:t>Followed the buffalo</a:t>
            </a:r>
          </a:p>
          <a:p>
            <a:r>
              <a:rPr lang="en-US" dirty="0"/>
              <a:t>Gold rusk in 1860’s, disrupted life and pushed north, camped at Medicine Bow</a:t>
            </a:r>
          </a:p>
          <a:p>
            <a:r>
              <a:rPr lang="en-US" dirty="0"/>
              <a:t>Several trails in Laramie mountains</a:t>
            </a:r>
          </a:p>
          <a:p>
            <a:r>
              <a:rPr lang="en-US" dirty="0"/>
              <a:t>Beautiful Estes park region for generations</a:t>
            </a:r>
          </a:p>
          <a:p>
            <a:r>
              <a:rPr lang="en-US" dirty="0"/>
              <a:t>Nov. 30, 1864 – Sand Creek Massacre under Col. John Chivington. Chief Black Kettle and Little Antelope.</a:t>
            </a:r>
          </a:p>
        </p:txBody>
      </p:sp>
      <p:sp>
        <p:nvSpPr>
          <p:cNvPr id="4" name="Footer Placeholder 3">
            <a:extLst>
              <a:ext uri="{FF2B5EF4-FFF2-40B4-BE49-F238E27FC236}">
                <a16:creationId xmlns:a16="http://schemas.microsoft.com/office/drawing/2014/main" id="{AEF2060E-D14F-1647-92A7-AE3E9DC64A7E}"/>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91085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CA51CC-912E-094B-9673-83A5C6A29F44}"/>
              </a:ext>
            </a:extLst>
          </p:cNvPr>
          <p:cNvSpPr>
            <a:spLocks noGrp="1"/>
          </p:cNvSpPr>
          <p:nvPr>
            <p:ph idx="1"/>
          </p:nvPr>
        </p:nvSpPr>
        <p:spPr/>
        <p:txBody>
          <a:bodyPr/>
          <a:lstStyle/>
          <a:p>
            <a:pPr marL="0" indent="0" algn="ctr">
              <a:buNone/>
            </a:pPr>
            <a:r>
              <a:rPr lang="en-US" sz="3200" dirty="0"/>
              <a:t>Damn any man who sympathizes with the Indians. I have come to kill Indians and believe it is right and honorable to use any means under God’s Heaven to kill them. </a:t>
            </a:r>
          </a:p>
          <a:p>
            <a:pPr marL="0" indent="0" algn="ctr">
              <a:buNone/>
            </a:pPr>
            <a:endParaRPr lang="en-US" dirty="0"/>
          </a:p>
          <a:p>
            <a:pPr marL="0" indent="0" algn="ctr">
              <a:buNone/>
            </a:pPr>
            <a:r>
              <a:rPr lang="en-US" dirty="0"/>
              <a:t>Colonel John Milton Chivington</a:t>
            </a:r>
          </a:p>
          <a:p>
            <a:pPr marL="0" indent="0" algn="ctr">
              <a:buNone/>
            </a:pPr>
            <a:r>
              <a:rPr lang="en-US" dirty="0"/>
              <a:t>U.S. Army</a:t>
            </a:r>
          </a:p>
        </p:txBody>
      </p:sp>
      <p:sp>
        <p:nvSpPr>
          <p:cNvPr id="2" name="Footer Placeholder 1">
            <a:extLst>
              <a:ext uri="{FF2B5EF4-FFF2-40B4-BE49-F238E27FC236}">
                <a16:creationId xmlns:a16="http://schemas.microsoft.com/office/drawing/2014/main" id="{D9BC9918-7043-674D-BB34-743CE6DE5448}"/>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62473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3717-3711-3A4C-952D-E0A7AB23D679}"/>
              </a:ext>
            </a:extLst>
          </p:cNvPr>
          <p:cNvSpPr>
            <a:spLocks noGrp="1"/>
          </p:cNvSpPr>
          <p:nvPr>
            <p:ph type="title"/>
          </p:nvPr>
        </p:nvSpPr>
        <p:spPr/>
        <p:txBody>
          <a:bodyPr/>
          <a:lstStyle/>
          <a:p>
            <a:r>
              <a:rPr lang="en-US" dirty="0" err="1"/>
              <a:t>Objectives’s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7D4F2C6B-B685-2543-A1C3-341C467C8AD7}"/>
              </a:ext>
            </a:extLst>
          </p:cNvPr>
          <p:cNvSpPr>
            <a:spLocks noGrp="1"/>
          </p:cNvSpPr>
          <p:nvPr>
            <p:ph idx="1"/>
          </p:nvPr>
        </p:nvSpPr>
        <p:spPr/>
        <p:txBody>
          <a:bodyPr/>
          <a:lstStyle/>
          <a:p>
            <a:r>
              <a:rPr lang="en-US" dirty="0"/>
              <a:t>Boarding Schools</a:t>
            </a:r>
          </a:p>
          <a:p>
            <a:r>
              <a:rPr lang="en-US" dirty="0"/>
              <a:t>Addiction and Trauma</a:t>
            </a:r>
          </a:p>
          <a:p>
            <a:r>
              <a:rPr lang="en-US" dirty="0"/>
              <a:t>How to Help</a:t>
            </a:r>
          </a:p>
          <a:p>
            <a:r>
              <a:rPr lang="en-US" dirty="0"/>
              <a:t>Prevention &amp; Healing</a:t>
            </a:r>
          </a:p>
          <a:p>
            <a:r>
              <a:rPr lang="en-US" dirty="0"/>
              <a:t>Cultural Considerations</a:t>
            </a:r>
          </a:p>
        </p:txBody>
      </p:sp>
      <p:sp>
        <p:nvSpPr>
          <p:cNvPr id="4" name="Footer Placeholder 3">
            <a:extLst>
              <a:ext uri="{FF2B5EF4-FFF2-40B4-BE49-F238E27FC236}">
                <a16:creationId xmlns:a16="http://schemas.microsoft.com/office/drawing/2014/main" id="{765C75DA-8B9D-9743-A22C-C31896D790D7}"/>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445468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1560-4099-9940-99B8-DC0A31DA800F}"/>
              </a:ext>
            </a:extLst>
          </p:cNvPr>
          <p:cNvSpPr>
            <a:spLocks noGrp="1"/>
          </p:cNvSpPr>
          <p:nvPr>
            <p:ph type="title"/>
          </p:nvPr>
        </p:nvSpPr>
        <p:spPr/>
        <p:txBody>
          <a:bodyPr/>
          <a:lstStyle/>
          <a:p>
            <a:r>
              <a:rPr lang="en-US" dirty="0">
                <a:solidFill>
                  <a:srgbClr val="FF0000"/>
                </a:solidFill>
              </a:rPr>
              <a:t>Forced Acculturation</a:t>
            </a:r>
          </a:p>
        </p:txBody>
      </p:sp>
      <p:sp>
        <p:nvSpPr>
          <p:cNvPr id="3" name="Content Placeholder 2">
            <a:extLst>
              <a:ext uri="{FF2B5EF4-FFF2-40B4-BE49-F238E27FC236}">
                <a16:creationId xmlns:a16="http://schemas.microsoft.com/office/drawing/2014/main" id="{2637EE9A-3DDD-B24C-9687-9CE39A11B767}"/>
              </a:ext>
            </a:extLst>
          </p:cNvPr>
          <p:cNvSpPr>
            <a:spLocks noGrp="1"/>
          </p:cNvSpPr>
          <p:nvPr>
            <p:ph idx="1"/>
          </p:nvPr>
        </p:nvSpPr>
        <p:spPr/>
        <p:txBody>
          <a:bodyPr/>
          <a:lstStyle/>
          <a:p>
            <a:r>
              <a:rPr lang="en-US" dirty="0"/>
              <a:t>1878 military escort to Wind River </a:t>
            </a:r>
            <a:r>
              <a:rPr lang="en-US" dirty="0" err="1"/>
              <a:t>Rez</a:t>
            </a:r>
            <a:endParaRPr lang="en-US" dirty="0"/>
          </a:p>
          <a:p>
            <a:r>
              <a:rPr lang="en-US" dirty="0"/>
              <a:t>Shoshone there first, on-going strife. Traditional enemy of the Arapaho.</a:t>
            </a:r>
          </a:p>
          <a:p>
            <a:r>
              <a:rPr lang="en-US" dirty="0"/>
              <a:t>Boarding School: 1900’s denied practice of cultural and spiritual ways, families ripped apart, children taken, many children died.</a:t>
            </a:r>
          </a:p>
        </p:txBody>
      </p:sp>
      <p:sp>
        <p:nvSpPr>
          <p:cNvPr id="4" name="Footer Placeholder 3">
            <a:extLst>
              <a:ext uri="{FF2B5EF4-FFF2-40B4-BE49-F238E27FC236}">
                <a16:creationId xmlns:a16="http://schemas.microsoft.com/office/drawing/2014/main" id="{BC4C9549-2BB7-0D4B-8C53-C960CE671E30}"/>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16545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9EF1-E273-E647-B845-8A7D4EDACBF7}"/>
              </a:ext>
            </a:extLst>
          </p:cNvPr>
          <p:cNvSpPr>
            <a:spLocks noGrp="1"/>
          </p:cNvSpPr>
          <p:nvPr>
            <p:ph type="title"/>
          </p:nvPr>
        </p:nvSpPr>
        <p:spPr/>
        <p:txBody>
          <a:bodyPr/>
          <a:lstStyle/>
          <a:p>
            <a:r>
              <a:rPr lang="en-US" dirty="0"/>
              <a:t>Boarding Schools</a:t>
            </a:r>
          </a:p>
        </p:txBody>
      </p:sp>
      <p:sp>
        <p:nvSpPr>
          <p:cNvPr id="3" name="Content Placeholder 2">
            <a:extLst>
              <a:ext uri="{FF2B5EF4-FFF2-40B4-BE49-F238E27FC236}">
                <a16:creationId xmlns:a16="http://schemas.microsoft.com/office/drawing/2014/main" id="{96E86A5D-CA78-D448-8A66-CDED6986A8F6}"/>
              </a:ext>
            </a:extLst>
          </p:cNvPr>
          <p:cNvSpPr>
            <a:spLocks noGrp="1"/>
          </p:cNvSpPr>
          <p:nvPr>
            <p:ph idx="1"/>
          </p:nvPr>
        </p:nvSpPr>
        <p:spPr/>
        <p:txBody>
          <a:bodyPr/>
          <a:lstStyle/>
          <a:p>
            <a:pPr marL="0" indent="0">
              <a:buNone/>
            </a:pPr>
            <a:r>
              <a:rPr lang="en-US" dirty="0"/>
              <a:t>“Kill the Indian, save the man” was the motto of Richard Henry Pratt, the most prominent Indian educator of the late 1800s.</a:t>
            </a:r>
          </a:p>
          <a:p>
            <a:pPr marL="0" indent="0">
              <a:buNone/>
            </a:pPr>
            <a:r>
              <a:rPr lang="en-US" dirty="0"/>
              <a:t>Progressive reformers like Pratt believed it was essential to get Indian children away from their families and nations in order to prevent parents from raising the children in their own cultures. So the reformers founded boarding schools where children could be isolated from Indian languages, values, and traditions. Cultural erasure was the stated goal. </a:t>
            </a:r>
          </a:p>
        </p:txBody>
      </p:sp>
      <p:sp>
        <p:nvSpPr>
          <p:cNvPr id="4" name="Footer Placeholder 3">
            <a:extLst>
              <a:ext uri="{FF2B5EF4-FFF2-40B4-BE49-F238E27FC236}">
                <a16:creationId xmlns:a16="http://schemas.microsoft.com/office/drawing/2014/main" id="{9DA75B72-D743-1C45-B85C-45E0A1FE5415}"/>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681818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E5F5-3943-2949-8D0C-700DCBD0B621}"/>
              </a:ext>
            </a:extLst>
          </p:cNvPr>
          <p:cNvSpPr>
            <a:spLocks noGrp="1"/>
          </p:cNvSpPr>
          <p:nvPr>
            <p:ph type="title"/>
          </p:nvPr>
        </p:nvSpPr>
        <p:spPr/>
        <p:txBody>
          <a:bodyPr/>
          <a:lstStyle/>
          <a:p>
            <a:r>
              <a:rPr lang="en-US" dirty="0"/>
              <a:t>Stolen Children</a:t>
            </a:r>
          </a:p>
        </p:txBody>
      </p:sp>
      <p:pic>
        <p:nvPicPr>
          <p:cNvPr id="5" name="Content Placeholder 4">
            <a:extLst>
              <a:ext uri="{FF2B5EF4-FFF2-40B4-BE49-F238E27FC236}">
                <a16:creationId xmlns:a16="http://schemas.microsoft.com/office/drawing/2014/main" id="{9C21428D-0EA3-6E41-89F0-FCCE3E6F945F}"/>
              </a:ext>
            </a:extLst>
          </p:cNvPr>
          <p:cNvPicPr>
            <a:picLocks noGrp="1" noChangeAspect="1"/>
          </p:cNvPicPr>
          <p:nvPr>
            <p:ph idx="1"/>
          </p:nvPr>
        </p:nvPicPr>
        <p:blipFill rotWithShape="1">
          <a:blip r:embed="rId2"/>
          <a:srcRect t="19082" b="23294"/>
          <a:stretch/>
        </p:blipFill>
        <p:spPr>
          <a:xfrm>
            <a:off x="685800" y="1371600"/>
            <a:ext cx="7924800" cy="5334000"/>
          </a:xfrm>
          <a:prstGeom prst="rect">
            <a:avLst/>
          </a:prstGeom>
        </p:spPr>
      </p:pic>
      <p:sp>
        <p:nvSpPr>
          <p:cNvPr id="3" name="Footer Placeholder 2">
            <a:extLst>
              <a:ext uri="{FF2B5EF4-FFF2-40B4-BE49-F238E27FC236}">
                <a16:creationId xmlns:a16="http://schemas.microsoft.com/office/drawing/2014/main" id="{33D81FA7-F6B0-7C49-B0EE-0CC50754578D}"/>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288069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10CB-50B8-FA44-9311-C87F1163BCE4}"/>
              </a:ext>
            </a:extLst>
          </p:cNvPr>
          <p:cNvSpPr>
            <a:spLocks noGrp="1"/>
          </p:cNvSpPr>
          <p:nvPr>
            <p:ph type="title"/>
          </p:nvPr>
        </p:nvSpPr>
        <p:spPr/>
        <p:txBody>
          <a:bodyPr/>
          <a:lstStyle/>
          <a:p>
            <a:r>
              <a:rPr lang="en-US" dirty="0"/>
              <a:t>General Richard Pratt</a:t>
            </a:r>
          </a:p>
        </p:txBody>
      </p:sp>
      <p:sp>
        <p:nvSpPr>
          <p:cNvPr id="5" name="Text Placeholder 4">
            <a:extLst>
              <a:ext uri="{FF2B5EF4-FFF2-40B4-BE49-F238E27FC236}">
                <a16:creationId xmlns:a16="http://schemas.microsoft.com/office/drawing/2014/main" id="{69D7E2AF-D20A-F24F-A86B-C40CF7004C14}"/>
              </a:ext>
            </a:extLst>
          </p:cNvPr>
          <p:cNvSpPr>
            <a:spLocks noGrp="1"/>
          </p:cNvSpPr>
          <p:nvPr>
            <p:ph type="body" sz="half" idx="1"/>
          </p:nvPr>
        </p:nvSpPr>
        <p:spPr/>
        <p:txBody>
          <a:bodyPr/>
          <a:lstStyle/>
          <a:p>
            <a:pPr marL="0" indent="0">
              <a:buNone/>
            </a:pPr>
            <a:r>
              <a:rPr lang="en-US" dirty="0"/>
              <a:t>“A great general has said that the only good Indian is a dead one […] In a sense, I agree with a sentiment but only this: that all Indian there is in the race should be dead. Kill the Indian in him, and save the man.” – paper read by Carlisle Indian School Founder, 1892</a:t>
            </a:r>
          </a:p>
        </p:txBody>
      </p:sp>
      <p:pic>
        <p:nvPicPr>
          <p:cNvPr id="7" name="Online Image Placeholder 6">
            <a:extLst>
              <a:ext uri="{FF2B5EF4-FFF2-40B4-BE49-F238E27FC236}">
                <a16:creationId xmlns:a16="http://schemas.microsoft.com/office/drawing/2014/main" id="{44831837-2065-C748-862E-7C6EA9C633AD}"/>
              </a:ext>
            </a:extLst>
          </p:cNvPr>
          <p:cNvPicPr>
            <a:picLocks noGrp="1" noChangeAspect="1"/>
          </p:cNvPicPr>
          <p:nvPr>
            <p:ph type="clipArt" sz="half" idx="2"/>
          </p:nvPr>
        </p:nvPicPr>
        <p:blipFill>
          <a:blip r:embed="rId3"/>
          <a:stretch>
            <a:fillRect/>
          </a:stretch>
        </p:blipFill>
        <p:spPr>
          <a:xfrm>
            <a:off x="4648202" y="1219200"/>
            <a:ext cx="4267198" cy="4724400"/>
          </a:xfrm>
          <a:prstGeom prst="rect">
            <a:avLst/>
          </a:prstGeom>
        </p:spPr>
      </p:pic>
      <p:sp>
        <p:nvSpPr>
          <p:cNvPr id="4" name="Footer Placeholder 3">
            <a:extLst>
              <a:ext uri="{FF2B5EF4-FFF2-40B4-BE49-F238E27FC236}">
                <a16:creationId xmlns:a16="http://schemas.microsoft.com/office/drawing/2014/main" id="{8D32472B-0F9D-8642-8E02-5A9A3CAFEC7A}"/>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803042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6F80-9CAA-6F46-9893-83C39C60F477}"/>
              </a:ext>
            </a:extLst>
          </p:cNvPr>
          <p:cNvSpPr>
            <a:spLocks noGrp="1"/>
          </p:cNvSpPr>
          <p:nvPr>
            <p:ph type="title"/>
          </p:nvPr>
        </p:nvSpPr>
        <p:spPr/>
        <p:txBody>
          <a:bodyPr/>
          <a:lstStyle/>
          <a:p>
            <a:r>
              <a:rPr lang="en-US" dirty="0"/>
              <a:t>Boarding Schools</a:t>
            </a:r>
          </a:p>
        </p:txBody>
      </p:sp>
      <p:pic>
        <p:nvPicPr>
          <p:cNvPr id="4" name="Content Placeholder 3">
            <a:extLst>
              <a:ext uri="{FF2B5EF4-FFF2-40B4-BE49-F238E27FC236}">
                <a16:creationId xmlns:a16="http://schemas.microsoft.com/office/drawing/2014/main" id="{EA8F12C9-A887-9E47-ABDF-CA73E9F9E14E}"/>
              </a:ext>
            </a:extLst>
          </p:cNvPr>
          <p:cNvPicPr>
            <a:picLocks noGrp="1" noChangeAspect="1"/>
          </p:cNvPicPr>
          <p:nvPr>
            <p:ph idx="1"/>
          </p:nvPr>
        </p:nvPicPr>
        <p:blipFill>
          <a:blip r:embed="rId3"/>
          <a:stretch>
            <a:fillRect/>
          </a:stretch>
        </p:blipFill>
        <p:spPr>
          <a:xfrm>
            <a:off x="685800" y="1219200"/>
            <a:ext cx="7772400" cy="5029200"/>
          </a:xfrm>
          <a:prstGeom prst="rect">
            <a:avLst/>
          </a:prstGeom>
        </p:spPr>
      </p:pic>
      <p:sp>
        <p:nvSpPr>
          <p:cNvPr id="3" name="Footer Placeholder 2">
            <a:extLst>
              <a:ext uri="{FF2B5EF4-FFF2-40B4-BE49-F238E27FC236}">
                <a16:creationId xmlns:a16="http://schemas.microsoft.com/office/drawing/2014/main" id="{0BCF3340-E72F-7E42-8369-122EAF7E2BEF}"/>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584263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F839-2CD7-0242-833E-635579573D13}"/>
              </a:ext>
            </a:extLst>
          </p:cNvPr>
          <p:cNvSpPr>
            <a:spLocks noGrp="1"/>
          </p:cNvSpPr>
          <p:nvPr>
            <p:ph type="title"/>
          </p:nvPr>
        </p:nvSpPr>
        <p:spPr>
          <a:xfrm>
            <a:off x="457200" y="76200"/>
            <a:ext cx="6858000" cy="1066800"/>
          </a:xfrm>
        </p:spPr>
        <p:txBody>
          <a:bodyPr/>
          <a:lstStyle/>
          <a:p>
            <a:r>
              <a:rPr lang="en-US" dirty="0">
                <a:solidFill>
                  <a:srgbClr val="FF0000"/>
                </a:solidFill>
              </a:rPr>
              <a:t>CARLISLE INDIAN SCHOOL 1890</a:t>
            </a:r>
          </a:p>
        </p:txBody>
      </p:sp>
      <p:sp>
        <p:nvSpPr>
          <p:cNvPr id="3" name="Content Placeholder 2">
            <a:extLst>
              <a:ext uri="{FF2B5EF4-FFF2-40B4-BE49-F238E27FC236}">
                <a16:creationId xmlns:a16="http://schemas.microsoft.com/office/drawing/2014/main" id="{0C1BBC07-9555-C748-A9B8-EA8E8413FFE9}"/>
              </a:ext>
            </a:extLst>
          </p:cNvPr>
          <p:cNvSpPr>
            <a:spLocks noGrp="1"/>
          </p:cNvSpPr>
          <p:nvPr>
            <p:ph idx="1"/>
          </p:nvPr>
        </p:nvSpPr>
        <p:spPr>
          <a:xfrm>
            <a:off x="914400" y="1295400"/>
            <a:ext cx="6705600" cy="5181600"/>
          </a:xfrm>
        </p:spPr>
        <p:txBody>
          <a:bodyPr/>
          <a:lstStyle/>
          <a:p>
            <a:pPr marL="0" indent="0">
              <a:buNone/>
            </a:pPr>
            <a:endParaRPr lang="en-US" dirty="0"/>
          </a:p>
        </p:txBody>
      </p:sp>
      <p:pic>
        <p:nvPicPr>
          <p:cNvPr id="4" name="Content Placeholder 3">
            <a:extLst>
              <a:ext uri="{FF2B5EF4-FFF2-40B4-BE49-F238E27FC236}">
                <a16:creationId xmlns:a16="http://schemas.microsoft.com/office/drawing/2014/main" id="{32DD3F2D-C53C-C544-9303-22E03C48CE60}"/>
              </a:ext>
            </a:extLst>
          </p:cNvPr>
          <p:cNvPicPr>
            <a:picLocks noChangeAspect="1"/>
          </p:cNvPicPr>
          <p:nvPr/>
        </p:nvPicPr>
        <p:blipFill>
          <a:blip r:embed="rId3"/>
          <a:stretch>
            <a:fillRect/>
          </a:stretch>
        </p:blipFill>
        <p:spPr bwMode="auto">
          <a:xfrm>
            <a:off x="609600" y="1371600"/>
            <a:ext cx="7848600" cy="5105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A28D64BD-49DC-C240-A431-B11FFAA57DD4}"/>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200265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788B-9849-4A48-89F9-29A65BEF9DA2}"/>
              </a:ext>
            </a:extLst>
          </p:cNvPr>
          <p:cNvSpPr>
            <a:spLocks noGrp="1"/>
          </p:cNvSpPr>
          <p:nvPr>
            <p:ph type="title"/>
          </p:nvPr>
        </p:nvSpPr>
        <p:spPr/>
        <p:txBody>
          <a:bodyPr/>
          <a:lstStyle/>
          <a:p>
            <a:r>
              <a:rPr lang="en-US" dirty="0"/>
              <a:t>Carlisle</a:t>
            </a:r>
          </a:p>
        </p:txBody>
      </p:sp>
      <p:pic>
        <p:nvPicPr>
          <p:cNvPr id="4" name="Content Placeholder 3">
            <a:extLst>
              <a:ext uri="{FF2B5EF4-FFF2-40B4-BE49-F238E27FC236}">
                <a16:creationId xmlns:a16="http://schemas.microsoft.com/office/drawing/2014/main" id="{EB94B9CB-107F-9843-B793-00057F69CC5A}"/>
              </a:ext>
            </a:extLst>
          </p:cNvPr>
          <p:cNvPicPr>
            <a:picLocks noGrp="1" noChangeAspect="1"/>
          </p:cNvPicPr>
          <p:nvPr>
            <p:ph idx="1"/>
          </p:nvPr>
        </p:nvPicPr>
        <p:blipFill>
          <a:blip r:embed="rId3"/>
          <a:stretch>
            <a:fillRect/>
          </a:stretch>
        </p:blipFill>
        <p:spPr>
          <a:xfrm>
            <a:off x="609600" y="1295400"/>
            <a:ext cx="7848600" cy="4876800"/>
          </a:xfrm>
          <a:prstGeom prst="rect">
            <a:avLst/>
          </a:prstGeom>
        </p:spPr>
      </p:pic>
      <p:sp>
        <p:nvSpPr>
          <p:cNvPr id="3" name="Footer Placeholder 2">
            <a:extLst>
              <a:ext uri="{FF2B5EF4-FFF2-40B4-BE49-F238E27FC236}">
                <a16:creationId xmlns:a16="http://schemas.microsoft.com/office/drawing/2014/main" id="{B10D1BC8-DCD7-0F4A-BA92-5A85FF43EA48}"/>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7097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8E34-C5F5-8C46-9934-48A4925407C4}"/>
              </a:ext>
            </a:extLst>
          </p:cNvPr>
          <p:cNvSpPr>
            <a:spLocks noGrp="1"/>
          </p:cNvSpPr>
          <p:nvPr>
            <p:ph type="title"/>
          </p:nvPr>
        </p:nvSpPr>
        <p:spPr/>
        <p:txBody>
          <a:bodyPr/>
          <a:lstStyle/>
          <a:p>
            <a:r>
              <a:rPr lang="en-US" dirty="0"/>
              <a:t>FORCED ASSIMILATION</a:t>
            </a:r>
          </a:p>
        </p:txBody>
      </p:sp>
      <p:pic>
        <p:nvPicPr>
          <p:cNvPr id="4" name="Content Placeholder 3">
            <a:extLst>
              <a:ext uri="{FF2B5EF4-FFF2-40B4-BE49-F238E27FC236}">
                <a16:creationId xmlns:a16="http://schemas.microsoft.com/office/drawing/2014/main" id="{C3FCEEC3-2EB9-C543-AC48-3C27888BA3CE}"/>
              </a:ext>
            </a:extLst>
          </p:cNvPr>
          <p:cNvPicPr>
            <a:picLocks noGrp="1" noChangeAspect="1"/>
          </p:cNvPicPr>
          <p:nvPr>
            <p:ph idx="1"/>
          </p:nvPr>
        </p:nvPicPr>
        <p:blipFill>
          <a:blip r:embed="rId2"/>
          <a:stretch>
            <a:fillRect/>
          </a:stretch>
        </p:blipFill>
        <p:spPr>
          <a:xfrm>
            <a:off x="990600" y="1447800"/>
            <a:ext cx="7239000" cy="4876800"/>
          </a:xfrm>
          <a:prstGeom prst="rect">
            <a:avLst/>
          </a:prstGeom>
        </p:spPr>
      </p:pic>
      <p:sp>
        <p:nvSpPr>
          <p:cNvPr id="3" name="Footer Placeholder 2">
            <a:extLst>
              <a:ext uri="{FF2B5EF4-FFF2-40B4-BE49-F238E27FC236}">
                <a16:creationId xmlns:a16="http://schemas.microsoft.com/office/drawing/2014/main" id="{79A8C4A7-A2EF-5947-8E45-0DA7EED273C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318667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958BC7-4357-6549-979F-3655162004F5}"/>
              </a:ext>
            </a:extLst>
          </p:cNvPr>
          <p:cNvSpPr>
            <a:spLocks noGrp="1"/>
          </p:cNvSpPr>
          <p:nvPr>
            <p:ph type="title"/>
          </p:nvPr>
        </p:nvSpPr>
        <p:spPr>
          <a:xfrm>
            <a:off x="457200" y="273050"/>
            <a:ext cx="3008313" cy="793750"/>
          </a:xfrm>
        </p:spPr>
        <p:txBody>
          <a:bodyPr/>
          <a:lstStyle/>
          <a:p>
            <a:r>
              <a:rPr lang="en-US" sz="2400" dirty="0"/>
              <a:t>At Carlisle</a:t>
            </a:r>
          </a:p>
        </p:txBody>
      </p:sp>
      <p:pic>
        <p:nvPicPr>
          <p:cNvPr id="9" name="Content Placeholder 8" descr="Graphical user interface, website&#10;&#10;Description automatically generated">
            <a:extLst>
              <a:ext uri="{FF2B5EF4-FFF2-40B4-BE49-F238E27FC236}">
                <a16:creationId xmlns:a16="http://schemas.microsoft.com/office/drawing/2014/main" id="{8A14C764-7552-8246-9D91-A775D4AE9A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522" t="21403" r="17888" b="18969"/>
          <a:stretch/>
        </p:blipFill>
        <p:spPr>
          <a:xfrm>
            <a:off x="3352800" y="1219201"/>
            <a:ext cx="5715000" cy="5026024"/>
          </a:xfrm>
        </p:spPr>
      </p:pic>
      <p:sp>
        <p:nvSpPr>
          <p:cNvPr id="7" name="Text Placeholder 6">
            <a:extLst>
              <a:ext uri="{FF2B5EF4-FFF2-40B4-BE49-F238E27FC236}">
                <a16:creationId xmlns:a16="http://schemas.microsoft.com/office/drawing/2014/main" id="{1CBDA139-7910-7945-8BBE-CFCE268C250C}"/>
              </a:ext>
            </a:extLst>
          </p:cNvPr>
          <p:cNvSpPr>
            <a:spLocks noGrp="1"/>
          </p:cNvSpPr>
          <p:nvPr>
            <p:ph type="body" sz="half" idx="2"/>
          </p:nvPr>
        </p:nvSpPr>
        <p:spPr/>
        <p:txBody>
          <a:bodyPr/>
          <a:lstStyle/>
          <a:p>
            <a:r>
              <a:rPr lang="en-US" sz="2400" dirty="0"/>
              <a:t>There were 10,000 Indian children between 1879-1918.</a:t>
            </a:r>
          </a:p>
          <a:p>
            <a:endParaRPr lang="en-US" sz="2400" dirty="0"/>
          </a:p>
          <a:p>
            <a:r>
              <a:rPr lang="en-US" sz="2400" dirty="0"/>
              <a:t>There are 186 graves that are marked with tombstones, an unknown number buried without </a:t>
            </a:r>
          </a:p>
        </p:txBody>
      </p:sp>
      <p:sp>
        <p:nvSpPr>
          <p:cNvPr id="4" name="Footer Placeholder 3">
            <a:extLst>
              <a:ext uri="{FF2B5EF4-FFF2-40B4-BE49-F238E27FC236}">
                <a16:creationId xmlns:a16="http://schemas.microsoft.com/office/drawing/2014/main" id="{599B0BBD-A4BD-9D42-B2FF-51DF6D04C696}"/>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4057891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1CA570-342F-E04F-A06D-B83DE260AD24}"/>
              </a:ext>
            </a:extLst>
          </p:cNvPr>
          <p:cNvSpPr>
            <a:spLocks noGrp="1"/>
          </p:cNvSpPr>
          <p:nvPr>
            <p:ph type="title"/>
          </p:nvPr>
        </p:nvSpPr>
        <p:spPr/>
        <p:txBody>
          <a:bodyPr/>
          <a:lstStyle/>
          <a:p>
            <a:r>
              <a:rPr lang="en-US" dirty="0"/>
              <a:t>The Children of Carlisle</a:t>
            </a:r>
          </a:p>
        </p:txBody>
      </p:sp>
      <p:sp>
        <p:nvSpPr>
          <p:cNvPr id="7" name="Content Placeholder 6">
            <a:extLst>
              <a:ext uri="{FF2B5EF4-FFF2-40B4-BE49-F238E27FC236}">
                <a16:creationId xmlns:a16="http://schemas.microsoft.com/office/drawing/2014/main" id="{A09B55DC-DADF-334C-8300-EC57A299AFEA}"/>
              </a:ext>
            </a:extLst>
          </p:cNvPr>
          <p:cNvSpPr>
            <a:spLocks noGrp="1"/>
          </p:cNvSpPr>
          <p:nvPr>
            <p:ph idx="1"/>
          </p:nvPr>
        </p:nvSpPr>
        <p:spPr/>
        <p:txBody>
          <a:bodyPr/>
          <a:lstStyle/>
          <a:p>
            <a:r>
              <a:rPr lang="en-US" dirty="0">
                <a:hlinkClick r:id="rId3"/>
              </a:rPr>
              <a:t>https://visionmakermedia.org/home-from-school/</a:t>
            </a:r>
            <a:endParaRPr lang="en-US" dirty="0"/>
          </a:p>
        </p:txBody>
      </p:sp>
      <p:sp>
        <p:nvSpPr>
          <p:cNvPr id="5" name="Footer Placeholder 4">
            <a:extLst>
              <a:ext uri="{FF2B5EF4-FFF2-40B4-BE49-F238E27FC236}">
                <a16:creationId xmlns:a16="http://schemas.microsoft.com/office/drawing/2014/main" id="{6E68AD83-9DD9-5346-922F-7AE593BF739F}"/>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99325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a:t>History</a:t>
            </a:r>
          </a:p>
        </p:txBody>
      </p:sp>
      <p:sp>
        <p:nvSpPr>
          <p:cNvPr id="4099" name="Rectangle 3"/>
          <p:cNvSpPr>
            <a:spLocks noGrp="1" noChangeArrowheads="1"/>
          </p:cNvSpPr>
          <p:nvPr>
            <p:ph type="body" idx="1"/>
          </p:nvPr>
        </p:nvSpPr>
        <p:spPr/>
        <p:txBody>
          <a:bodyPr/>
          <a:lstStyle/>
          <a:p>
            <a:pPr eaLnBrk="1" hangingPunct="1"/>
            <a:r>
              <a:rPr lang="en-US" altLang="en-US" sz="3200" dirty="0"/>
              <a:t>Unlike many other ethnic minorities, Native Americans had resources and means to survive.</a:t>
            </a:r>
          </a:p>
          <a:p>
            <a:pPr eaLnBrk="1" hangingPunct="1"/>
            <a:r>
              <a:rPr lang="en-US" altLang="en-US" sz="3200" dirty="0"/>
              <a:t>567 federally recognized tribes with 175 languages.</a:t>
            </a:r>
          </a:p>
          <a:p>
            <a:pPr eaLnBrk="1" hangingPunct="1"/>
            <a:r>
              <a:rPr lang="en-US" altLang="en-US" sz="3200" dirty="0"/>
              <a:t>European’s introduced disease that decreased native populations to 10% of what they were at the end of the 18</a:t>
            </a:r>
            <a:r>
              <a:rPr lang="en-US" altLang="en-US" sz="3200" baseline="30000" dirty="0"/>
              <a:t>th</a:t>
            </a:r>
            <a:r>
              <a:rPr lang="en-US" altLang="en-US" sz="3200" dirty="0"/>
              <a:t> century.</a:t>
            </a:r>
          </a:p>
          <a:p>
            <a:pPr eaLnBrk="1" hangingPunct="1"/>
            <a:endParaRPr lang="en-US" altLang="en-US" sz="3200" dirty="0"/>
          </a:p>
        </p:txBody>
      </p:sp>
      <p:sp>
        <p:nvSpPr>
          <p:cNvPr id="2" name="Footer Placeholder 1">
            <a:extLst>
              <a:ext uri="{FF2B5EF4-FFF2-40B4-BE49-F238E27FC236}">
                <a16:creationId xmlns:a16="http://schemas.microsoft.com/office/drawing/2014/main" id="{AAC49207-5E27-1545-8270-47DA9BD78B23}"/>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126571-0C6E-D647-B1AF-EE0ED851F2E4}"/>
              </a:ext>
            </a:extLst>
          </p:cNvPr>
          <p:cNvSpPr>
            <a:spLocks noGrp="1"/>
          </p:cNvSpPr>
          <p:nvPr>
            <p:ph type="title"/>
          </p:nvPr>
        </p:nvSpPr>
        <p:spPr>
          <a:xfrm>
            <a:off x="457200" y="274638"/>
            <a:ext cx="8229600" cy="715962"/>
          </a:xfrm>
        </p:spPr>
        <p:txBody>
          <a:bodyPr/>
          <a:lstStyle/>
          <a:p>
            <a:r>
              <a:rPr lang="en-US" dirty="0"/>
              <a:t>NATIONS</a:t>
            </a:r>
          </a:p>
        </p:txBody>
      </p:sp>
      <p:sp>
        <p:nvSpPr>
          <p:cNvPr id="9" name="Text Placeholder 8">
            <a:extLst>
              <a:ext uri="{FF2B5EF4-FFF2-40B4-BE49-F238E27FC236}">
                <a16:creationId xmlns:a16="http://schemas.microsoft.com/office/drawing/2014/main" id="{0E7C029E-0D05-B94A-B6E8-A9FBEC4E193A}"/>
              </a:ext>
            </a:extLst>
          </p:cNvPr>
          <p:cNvSpPr>
            <a:spLocks noGrp="1"/>
          </p:cNvSpPr>
          <p:nvPr>
            <p:ph type="body" idx="1"/>
          </p:nvPr>
        </p:nvSpPr>
        <p:spPr/>
        <p:txBody>
          <a:bodyPr/>
          <a:lstStyle/>
          <a:p>
            <a:r>
              <a:rPr lang="en-US" dirty="0"/>
              <a:t>Foster Care/Adoption Era</a:t>
            </a:r>
          </a:p>
          <a:p>
            <a:r>
              <a:rPr lang="en-US" dirty="0"/>
              <a:t>(1957-1967)</a:t>
            </a:r>
          </a:p>
        </p:txBody>
      </p:sp>
      <p:pic>
        <p:nvPicPr>
          <p:cNvPr id="13" name="Content Placeholder 12">
            <a:extLst>
              <a:ext uri="{FF2B5EF4-FFF2-40B4-BE49-F238E27FC236}">
                <a16:creationId xmlns:a16="http://schemas.microsoft.com/office/drawing/2014/main" id="{1B078948-34DD-7449-B169-B83A29EBE534}"/>
              </a:ext>
            </a:extLst>
          </p:cNvPr>
          <p:cNvPicPr>
            <a:picLocks noGrp="1" noChangeAspect="1"/>
          </p:cNvPicPr>
          <p:nvPr>
            <p:ph sz="half" idx="2"/>
          </p:nvPr>
        </p:nvPicPr>
        <p:blipFill>
          <a:blip r:embed="rId2"/>
          <a:stretch>
            <a:fillRect/>
          </a:stretch>
        </p:blipFill>
        <p:spPr>
          <a:xfrm>
            <a:off x="457200" y="2514600"/>
            <a:ext cx="4040188" cy="2971800"/>
          </a:xfrm>
          <a:prstGeom prst="rect">
            <a:avLst/>
          </a:prstGeom>
        </p:spPr>
      </p:pic>
      <p:sp>
        <p:nvSpPr>
          <p:cNvPr id="11" name="Text Placeholder 10">
            <a:extLst>
              <a:ext uri="{FF2B5EF4-FFF2-40B4-BE49-F238E27FC236}">
                <a16:creationId xmlns:a16="http://schemas.microsoft.com/office/drawing/2014/main" id="{83405FA3-FDE0-1D4D-83EC-6DD5926D93C7}"/>
              </a:ext>
            </a:extLst>
          </p:cNvPr>
          <p:cNvSpPr>
            <a:spLocks noGrp="1"/>
          </p:cNvSpPr>
          <p:nvPr>
            <p:ph type="body" sz="quarter" idx="3"/>
          </p:nvPr>
        </p:nvSpPr>
        <p:spPr>
          <a:xfrm>
            <a:off x="4645025" y="1230464"/>
            <a:ext cx="4041775" cy="639762"/>
          </a:xfrm>
        </p:spPr>
        <p:txBody>
          <a:bodyPr/>
          <a:lstStyle/>
          <a:p>
            <a:r>
              <a:rPr lang="en-US" dirty="0"/>
              <a:t>Indian Relocation Act 1956</a:t>
            </a:r>
          </a:p>
        </p:txBody>
      </p:sp>
      <p:pic>
        <p:nvPicPr>
          <p:cNvPr id="14" name="Content Placeholder 13">
            <a:extLst>
              <a:ext uri="{FF2B5EF4-FFF2-40B4-BE49-F238E27FC236}">
                <a16:creationId xmlns:a16="http://schemas.microsoft.com/office/drawing/2014/main" id="{FD3D19EF-6978-5749-9FBF-06B8FFF17EE6}"/>
              </a:ext>
            </a:extLst>
          </p:cNvPr>
          <p:cNvPicPr>
            <a:picLocks noGrp="1" noChangeAspect="1"/>
          </p:cNvPicPr>
          <p:nvPr>
            <p:ph sz="quarter" idx="4"/>
          </p:nvPr>
        </p:nvPicPr>
        <p:blipFill>
          <a:blip r:embed="rId3"/>
          <a:stretch>
            <a:fillRect/>
          </a:stretch>
        </p:blipFill>
        <p:spPr>
          <a:xfrm>
            <a:off x="4964112" y="1870226"/>
            <a:ext cx="3722688" cy="4375000"/>
          </a:xfrm>
          <a:prstGeom prst="rect">
            <a:avLst/>
          </a:prstGeom>
        </p:spPr>
      </p:pic>
      <p:sp>
        <p:nvSpPr>
          <p:cNvPr id="4" name="Footer Placeholder 3">
            <a:extLst>
              <a:ext uri="{FF2B5EF4-FFF2-40B4-BE49-F238E27FC236}">
                <a16:creationId xmlns:a16="http://schemas.microsoft.com/office/drawing/2014/main" id="{6F6D36E1-F0FE-6040-844F-9C32A08E04A7}"/>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394073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3801-B47B-B941-9DD7-F1E038F092D7}"/>
              </a:ext>
            </a:extLst>
          </p:cNvPr>
          <p:cNvSpPr>
            <a:spLocks noGrp="1"/>
          </p:cNvSpPr>
          <p:nvPr>
            <p:ph type="title"/>
          </p:nvPr>
        </p:nvSpPr>
        <p:spPr/>
        <p:txBody>
          <a:bodyPr/>
          <a:lstStyle/>
          <a:p>
            <a:r>
              <a:rPr lang="en-US" dirty="0"/>
              <a:t>DISTRUST IN SCHOOLS 	</a:t>
            </a:r>
          </a:p>
        </p:txBody>
      </p:sp>
      <p:pic>
        <p:nvPicPr>
          <p:cNvPr id="5" name="Content Placeholder 4">
            <a:extLst>
              <a:ext uri="{FF2B5EF4-FFF2-40B4-BE49-F238E27FC236}">
                <a16:creationId xmlns:a16="http://schemas.microsoft.com/office/drawing/2014/main" id="{5C4DF800-21B1-CB4F-B3F6-6CE18C62C634}"/>
              </a:ext>
            </a:extLst>
          </p:cNvPr>
          <p:cNvPicPr>
            <a:picLocks noGrp="1" noChangeAspect="1"/>
          </p:cNvPicPr>
          <p:nvPr>
            <p:ph idx="1"/>
          </p:nvPr>
        </p:nvPicPr>
        <p:blipFill>
          <a:blip r:embed="rId3"/>
          <a:stretch>
            <a:fillRect/>
          </a:stretch>
        </p:blipFill>
        <p:spPr>
          <a:xfrm>
            <a:off x="457200" y="1447799"/>
            <a:ext cx="8382000" cy="4797425"/>
          </a:xfrm>
          <a:prstGeom prst="rect">
            <a:avLst/>
          </a:prstGeom>
        </p:spPr>
      </p:pic>
      <p:sp>
        <p:nvSpPr>
          <p:cNvPr id="4" name="Footer Placeholder 3">
            <a:extLst>
              <a:ext uri="{FF2B5EF4-FFF2-40B4-BE49-F238E27FC236}">
                <a16:creationId xmlns:a16="http://schemas.microsoft.com/office/drawing/2014/main" id="{782F538C-F3E9-384B-95A5-BF2269760ABB}"/>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995620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097F8A-3B18-8241-9AB4-6E969A51F87C}"/>
              </a:ext>
            </a:extLst>
          </p:cNvPr>
          <p:cNvSpPr>
            <a:spLocks noGrp="1"/>
          </p:cNvSpPr>
          <p:nvPr>
            <p:ph type="title"/>
          </p:nvPr>
        </p:nvSpPr>
        <p:spPr>
          <a:xfrm>
            <a:off x="457200" y="76200"/>
            <a:ext cx="6781800" cy="914400"/>
          </a:xfrm>
        </p:spPr>
        <p:txBody>
          <a:bodyPr/>
          <a:lstStyle/>
          <a:p>
            <a:r>
              <a:rPr lang="en-US" dirty="0"/>
              <a:t>Outcomes of it all</a:t>
            </a:r>
          </a:p>
        </p:txBody>
      </p:sp>
      <p:sp>
        <p:nvSpPr>
          <p:cNvPr id="6" name="Content Placeholder 5">
            <a:extLst>
              <a:ext uri="{FF2B5EF4-FFF2-40B4-BE49-F238E27FC236}">
                <a16:creationId xmlns:a16="http://schemas.microsoft.com/office/drawing/2014/main" id="{2300B1F9-218F-4341-9390-EC11E289B10D}"/>
              </a:ext>
            </a:extLst>
          </p:cNvPr>
          <p:cNvSpPr>
            <a:spLocks noGrp="1"/>
          </p:cNvSpPr>
          <p:nvPr>
            <p:ph idx="1"/>
          </p:nvPr>
        </p:nvSpPr>
        <p:spPr>
          <a:xfrm>
            <a:off x="457200" y="990600"/>
            <a:ext cx="8229600" cy="5638800"/>
          </a:xfrm>
        </p:spPr>
        <p:txBody>
          <a:bodyPr/>
          <a:lstStyle/>
          <a:p>
            <a:r>
              <a:rPr lang="en-US" dirty="0"/>
              <a:t>Loss of language</a:t>
            </a:r>
          </a:p>
          <a:p>
            <a:r>
              <a:rPr lang="en-US" dirty="0"/>
              <a:t>Sense of guilt or language not being passed on</a:t>
            </a:r>
          </a:p>
          <a:p>
            <a:r>
              <a:rPr lang="en-US" dirty="0"/>
              <a:t>Language loss tied to boarding school</a:t>
            </a:r>
          </a:p>
          <a:p>
            <a:r>
              <a:rPr lang="en-US" dirty="0"/>
              <a:t>Sense of hopelessness</a:t>
            </a:r>
          </a:p>
          <a:p>
            <a:r>
              <a:rPr lang="en-US" dirty="0"/>
              <a:t>Erosion of traditional family and community-loss of safety and caring for one another</a:t>
            </a:r>
          </a:p>
          <a:p>
            <a:r>
              <a:rPr lang="en-US" dirty="0"/>
              <a:t>Loss of land and broken treaties</a:t>
            </a:r>
          </a:p>
          <a:p>
            <a:r>
              <a:rPr lang="en-US" dirty="0"/>
              <a:t>Strong sense of loss and despair regarding violence, drug and alcohol loss</a:t>
            </a:r>
          </a:p>
          <a:p>
            <a:pPr marL="0" indent="0">
              <a:buNone/>
            </a:pPr>
            <a:r>
              <a:rPr lang="en-US" b="1" dirty="0"/>
              <a:t>Elder interviews: </a:t>
            </a:r>
            <a:r>
              <a:rPr lang="en-US" dirty="0"/>
              <a:t>(Journal of Psychology, Vol. 33, June 2004)</a:t>
            </a:r>
          </a:p>
        </p:txBody>
      </p:sp>
      <p:sp>
        <p:nvSpPr>
          <p:cNvPr id="4" name="Footer Placeholder 3">
            <a:extLst>
              <a:ext uri="{FF2B5EF4-FFF2-40B4-BE49-F238E27FC236}">
                <a16:creationId xmlns:a16="http://schemas.microsoft.com/office/drawing/2014/main" id="{25204415-3990-4746-BC60-4320CC25C6D7}"/>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633704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E55F-E351-654E-B563-6A14098E2CE1}"/>
              </a:ext>
            </a:extLst>
          </p:cNvPr>
          <p:cNvSpPr>
            <a:spLocks noGrp="1"/>
          </p:cNvSpPr>
          <p:nvPr>
            <p:ph type="title"/>
          </p:nvPr>
        </p:nvSpPr>
        <p:spPr/>
        <p:txBody>
          <a:bodyPr/>
          <a:lstStyle/>
          <a:p>
            <a:r>
              <a:rPr lang="en-US" dirty="0"/>
              <a:t>Unresolved Trauma and</a:t>
            </a:r>
            <a:br>
              <a:rPr lang="en-US" dirty="0"/>
            </a:br>
            <a:r>
              <a:rPr lang="en-US" dirty="0"/>
              <a:t>Social Outcomes</a:t>
            </a:r>
          </a:p>
        </p:txBody>
      </p:sp>
      <p:sp>
        <p:nvSpPr>
          <p:cNvPr id="3" name="Content Placeholder 2">
            <a:extLst>
              <a:ext uri="{FF2B5EF4-FFF2-40B4-BE49-F238E27FC236}">
                <a16:creationId xmlns:a16="http://schemas.microsoft.com/office/drawing/2014/main" id="{F9B5149F-CE28-E14F-B0AB-224F7AFB3D86}"/>
              </a:ext>
            </a:extLst>
          </p:cNvPr>
          <p:cNvSpPr>
            <a:spLocks noGrp="1"/>
          </p:cNvSpPr>
          <p:nvPr>
            <p:ph idx="1"/>
          </p:nvPr>
        </p:nvSpPr>
        <p:spPr/>
        <p:txBody>
          <a:bodyPr/>
          <a:lstStyle/>
          <a:p>
            <a:r>
              <a:rPr lang="en-US" dirty="0"/>
              <a:t>“80% Correlation between trauma and addiction.” (Linda A Curran).</a:t>
            </a:r>
          </a:p>
          <a:p>
            <a:r>
              <a:rPr lang="en-US" dirty="0"/>
              <a:t>2/3 in recovery for addiction have experienced 1+ ACEs</a:t>
            </a:r>
          </a:p>
          <a:p>
            <a:r>
              <a:rPr lang="en-US" dirty="0"/>
              <a:t>Research evidence consistently finds elevated rates of trauma among incarcerated individuals. (Wolf, N. &amp; Shi, J. 2012)</a:t>
            </a:r>
          </a:p>
          <a:p>
            <a:r>
              <a:rPr lang="en-US" dirty="0"/>
              <a:t>75-93% of 93,000 children incarcerated have 1+ ACEs </a:t>
            </a:r>
            <a:r>
              <a:rPr lang="en-US" i="1" u="sng" dirty="0">
                <a:solidFill>
                  <a:srgbClr val="FF0000"/>
                </a:solidFill>
              </a:rPr>
              <a:t>Healing Invisible Wounds: Why Investing in Trauma-Informed Care for Children Makes Sense)</a:t>
            </a:r>
            <a:br>
              <a:rPr lang="en-US" dirty="0"/>
            </a:br>
            <a:endParaRPr lang="en-US" dirty="0"/>
          </a:p>
        </p:txBody>
      </p:sp>
      <p:sp>
        <p:nvSpPr>
          <p:cNvPr id="4" name="Footer Placeholder 3">
            <a:extLst>
              <a:ext uri="{FF2B5EF4-FFF2-40B4-BE49-F238E27FC236}">
                <a16:creationId xmlns:a16="http://schemas.microsoft.com/office/drawing/2014/main" id="{4928056A-FB60-644B-85EC-EE8678C52B93}"/>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620725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24F6-D64E-BF4E-838A-C19799389A14}"/>
              </a:ext>
            </a:extLst>
          </p:cNvPr>
          <p:cNvSpPr>
            <a:spLocks noGrp="1"/>
          </p:cNvSpPr>
          <p:nvPr>
            <p:ph type="title"/>
          </p:nvPr>
        </p:nvSpPr>
        <p:spPr/>
        <p:txBody>
          <a:bodyPr/>
          <a:lstStyle/>
          <a:p>
            <a:r>
              <a:rPr lang="en-US" dirty="0"/>
              <a:t>Addiction &amp; Trauma</a:t>
            </a:r>
          </a:p>
        </p:txBody>
      </p:sp>
      <p:sp>
        <p:nvSpPr>
          <p:cNvPr id="3" name="Content Placeholder 2">
            <a:extLst>
              <a:ext uri="{FF2B5EF4-FFF2-40B4-BE49-F238E27FC236}">
                <a16:creationId xmlns:a16="http://schemas.microsoft.com/office/drawing/2014/main" id="{03CC1425-8F72-E948-8760-5731738C0EFE}"/>
              </a:ext>
            </a:extLst>
          </p:cNvPr>
          <p:cNvSpPr>
            <a:spLocks noGrp="1"/>
          </p:cNvSpPr>
          <p:nvPr>
            <p:ph idx="1"/>
          </p:nvPr>
        </p:nvSpPr>
        <p:spPr/>
        <p:txBody>
          <a:bodyPr/>
          <a:lstStyle/>
          <a:p>
            <a:r>
              <a:rPr lang="en-US" dirty="0"/>
              <a:t>Experience of trauma increases likelihood of turning to substances to cope.</a:t>
            </a:r>
          </a:p>
          <a:p>
            <a:r>
              <a:rPr lang="en-US" dirty="0"/>
              <a:t>Self-medication</a:t>
            </a:r>
          </a:p>
          <a:p>
            <a:r>
              <a:rPr lang="en-US" dirty="0"/>
              <a:t>Escape painful emotions and therefore control them</a:t>
            </a:r>
          </a:p>
          <a:p>
            <a:r>
              <a:rPr lang="en-US" dirty="0"/>
              <a:t>Regulate and relieve intense feelings</a:t>
            </a:r>
          </a:p>
          <a:p>
            <a:r>
              <a:rPr lang="en-US" dirty="0"/>
              <a:t>Suppress painful memories</a:t>
            </a:r>
          </a:p>
          <a:p>
            <a:r>
              <a:rPr lang="en-US" dirty="0"/>
              <a:t>Find relief</a:t>
            </a:r>
          </a:p>
          <a:p>
            <a:r>
              <a:rPr lang="en-US" dirty="0"/>
              <a:t>Gain sense of control</a:t>
            </a:r>
          </a:p>
        </p:txBody>
      </p:sp>
      <p:sp>
        <p:nvSpPr>
          <p:cNvPr id="4" name="Footer Placeholder 3">
            <a:extLst>
              <a:ext uri="{FF2B5EF4-FFF2-40B4-BE49-F238E27FC236}">
                <a16:creationId xmlns:a16="http://schemas.microsoft.com/office/drawing/2014/main" id="{4F1A6AA6-9A2E-6D44-9C6B-0EBBFF879F1A}"/>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372508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BB4E-BFEB-B748-A0F3-538E8C5CFE91}"/>
              </a:ext>
            </a:extLst>
          </p:cNvPr>
          <p:cNvSpPr>
            <a:spLocks noGrp="1"/>
          </p:cNvSpPr>
          <p:nvPr>
            <p:ph type="title"/>
          </p:nvPr>
        </p:nvSpPr>
        <p:spPr/>
        <p:txBody>
          <a:bodyPr/>
          <a:lstStyle/>
          <a:p>
            <a:r>
              <a:rPr lang="en-US" dirty="0"/>
              <a:t>Substance use </a:t>
            </a:r>
          </a:p>
        </p:txBody>
      </p:sp>
      <p:sp>
        <p:nvSpPr>
          <p:cNvPr id="3" name="Content Placeholder 2">
            <a:extLst>
              <a:ext uri="{FF2B5EF4-FFF2-40B4-BE49-F238E27FC236}">
                <a16:creationId xmlns:a16="http://schemas.microsoft.com/office/drawing/2014/main" id="{7C0C622B-3DE9-364D-8BD9-0D0E70A01C90}"/>
              </a:ext>
            </a:extLst>
          </p:cNvPr>
          <p:cNvSpPr>
            <a:spLocks noGrp="1"/>
          </p:cNvSpPr>
          <p:nvPr>
            <p:ph idx="1"/>
          </p:nvPr>
        </p:nvSpPr>
        <p:spPr/>
        <p:txBody>
          <a:bodyPr/>
          <a:lstStyle/>
          <a:p>
            <a:r>
              <a:rPr lang="en-US" dirty="0"/>
              <a:t>Reenactment of trauma</a:t>
            </a:r>
          </a:p>
          <a:p>
            <a:r>
              <a:rPr lang="en-US" dirty="0"/>
              <a:t>Expression of self-blame, self-hate</a:t>
            </a:r>
          </a:p>
          <a:p>
            <a:r>
              <a:rPr lang="en-US" dirty="0"/>
              <a:t>Self-soothe</a:t>
            </a:r>
          </a:p>
          <a:p>
            <a:r>
              <a:rPr lang="en-US" dirty="0"/>
              <a:t>Maintain sense of self if feeling threatened with loss of identity</a:t>
            </a:r>
          </a:p>
          <a:p>
            <a:r>
              <a:rPr lang="en-US" dirty="0"/>
              <a:t>Escape perceived rejection - substance is loyal friend</a:t>
            </a:r>
          </a:p>
          <a:p>
            <a:r>
              <a:rPr lang="en-US" dirty="0"/>
              <a:t>Express ownership – “It’s my body”</a:t>
            </a:r>
          </a:p>
          <a:p>
            <a:r>
              <a:rPr lang="en-US" dirty="0"/>
              <a:t>To connect with others</a:t>
            </a:r>
          </a:p>
        </p:txBody>
      </p:sp>
      <p:sp>
        <p:nvSpPr>
          <p:cNvPr id="4" name="Footer Placeholder 3">
            <a:extLst>
              <a:ext uri="{FF2B5EF4-FFF2-40B4-BE49-F238E27FC236}">
                <a16:creationId xmlns:a16="http://schemas.microsoft.com/office/drawing/2014/main" id="{FB4537D4-6A74-BD4E-9F38-B01440BA6AA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831814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4EAA-3F96-9C45-B1FE-362E6D847ED7}"/>
              </a:ext>
            </a:extLst>
          </p:cNvPr>
          <p:cNvSpPr>
            <a:spLocks noGrp="1"/>
          </p:cNvSpPr>
          <p:nvPr>
            <p:ph type="title"/>
          </p:nvPr>
        </p:nvSpPr>
        <p:spPr/>
        <p:txBody>
          <a:bodyPr/>
          <a:lstStyle/>
          <a:p>
            <a:r>
              <a:rPr lang="en-US" dirty="0"/>
              <a:t>Substances Functions </a:t>
            </a:r>
          </a:p>
        </p:txBody>
      </p:sp>
      <p:sp>
        <p:nvSpPr>
          <p:cNvPr id="3" name="Content Placeholder 2">
            <a:extLst>
              <a:ext uri="{FF2B5EF4-FFF2-40B4-BE49-F238E27FC236}">
                <a16:creationId xmlns:a16="http://schemas.microsoft.com/office/drawing/2014/main" id="{4951F48E-8ECB-8741-9495-61126BE27C52}"/>
              </a:ext>
            </a:extLst>
          </p:cNvPr>
          <p:cNvSpPr>
            <a:spLocks noGrp="1"/>
          </p:cNvSpPr>
          <p:nvPr>
            <p:ph idx="1"/>
          </p:nvPr>
        </p:nvSpPr>
        <p:spPr/>
        <p:txBody>
          <a:bodyPr/>
          <a:lstStyle/>
          <a:p>
            <a:r>
              <a:rPr lang="en-US" dirty="0"/>
              <a:t>Initial impulse to self-medicate appears to help</a:t>
            </a:r>
          </a:p>
          <a:p>
            <a:r>
              <a:rPr lang="en-US" dirty="0"/>
              <a:t>Stability – expectations from substances can appear reliable compared to human relationships</a:t>
            </a:r>
          </a:p>
          <a:p>
            <a:r>
              <a:rPr lang="en-US" dirty="0"/>
              <a:t>Alcohol- lowers agitation, initially sedates a spiking cortisol reaction from traumatic event, sleep disturbances, nightmares, and other intrusive symptoms.</a:t>
            </a:r>
          </a:p>
          <a:p>
            <a:r>
              <a:rPr lang="en-US" dirty="0"/>
              <a:t>Opioids – calm feelings of rage and aggression</a:t>
            </a:r>
          </a:p>
          <a:p>
            <a:r>
              <a:rPr lang="en-US" dirty="0"/>
              <a:t>Cocaine/Methamphetamine – anti-depressant impact</a:t>
            </a:r>
          </a:p>
        </p:txBody>
      </p:sp>
      <p:sp>
        <p:nvSpPr>
          <p:cNvPr id="4" name="Footer Placeholder 3">
            <a:extLst>
              <a:ext uri="{FF2B5EF4-FFF2-40B4-BE49-F238E27FC236}">
                <a16:creationId xmlns:a16="http://schemas.microsoft.com/office/drawing/2014/main" id="{85DA85B4-FF0E-FC47-920B-7D21C4724B75}"/>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4185016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B23D-8814-6C47-A0E7-18D4917A825D}"/>
              </a:ext>
            </a:extLst>
          </p:cNvPr>
          <p:cNvSpPr>
            <a:spLocks noGrp="1"/>
          </p:cNvSpPr>
          <p:nvPr>
            <p:ph type="title"/>
          </p:nvPr>
        </p:nvSpPr>
        <p:spPr/>
        <p:txBody>
          <a:bodyPr/>
          <a:lstStyle/>
          <a:p>
            <a:r>
              <a:rPr lang="en-US" dirty="0"/>
              <a:t>REAL IMPACTS</a:t>
            </a:r>
          </a:p>
        </p:txBody>
      </p:sp>
      <p:sp>
        <p:nvSpPr>
          <p:cNvPr id="3" name="Content Placeholder 2">
            <a:extLst>
              <a:ext uri="{FF2B5EF4-FFF2-40B4-BE49-F238E27FC236}">
                <a16:creationId xmlns:a16="http://schemas.microsoft.com/office/drawing/2014/main" id="{12BBFEBD-4A64-B947-9AB7-56967121676D}"/>
              </a:ext>
            </a:extLst>
          </p:cNvPr>
          <p:cNvSpPr>
            <a:spLocks noGrp="1"/>
          </p:cNvSpPr>
          <p:nvPr>
            <p:ph idx="1"/>
          </p:nvPr>
        </p:nvSpPr>
        <p:spPr/>
        <p:txBody>
          <a:bodyPr/>
          <a:lstStyle/>
          <a:p>
            <a:r>
              <a:rPr lang="en-US" dirty="0"/>
              <a:t>Compounds original symptoms</a:t>
            </a:r>
          </a:p>
          <a:p>
            <a:r>
              <a:rPr lang="en-US" dirty="0"/>
              <a:t>Exacerbate discomfort</a:t>
            </a:r>
          </a:p>
          <a:p>
            <a:r>
              <a:rPr lang="en-US" dirty="0"/>
              <a:t>Increases alienation from others and self</a:t>
            </a:r>
          </a:p>
          <a:p>
            <a:r>
              <a:rPr lang="en-US" dirty="0"/>
              <a:t>Promotes greater dysfunction</a:t>
            </a:r>
          </a:p>
          <a:p>
            <a:r>
              <a:rPr lang="en-US" dirty="0"/>
              <a:t>Keeps survivor from finding healthy ways to cope</a:t>
            </a:r>
          </a:p>
          <a:p>
            <a:r>
              <a:rPr lang="en-US" dirty="0"/>
              <a:t>Prevents from getting needs met</a:t>
            </a:r>
          </a:p>
          <a:p>
            <a:r>
              <a:rPr lang="en-US" dirty="0"/>
              <a:t>Takes away control – leads to loss of control in life</a:t>
            </a:r>
          </a:p>
          <a:p>
            <a:r>
              <a:rPr lang="en-US" dirty="0"/>
              <a:t>Prevents healing</a:t>
            </a:r>
          </a:p>
        </p:txBody>
      </p:sp>
      <p:sp>
        <p:nvSpPr>
          <p:cNvPr id="4" name="Footer Placeholder 3">
            <a:extLst>
              <a:ext uri="{FF2B5EF4-FFF2-40B4-BE49-F238E27FC236}">
                <a16:creationId xmlns:a16="http://schemas.microsoft.com/office/drawing/2014/main" id="{CE7AA015-08A3-6140-A5FF-E993418E43A6}"/>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252665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4B68-9F9A-8D49-BF70-19F7B43AC6A1}"/>
              </a:ext>
            </a:extLst>
          </p:cNvPr>
          <p:cNvSpPr>
            <a:spLocks noGrp="1"/>
          </p:cNvSpPr>
          <p:nvPr>
            <p:ph type="title"/>
          </p:nvPr>
        </p:nvSpPr>
        <p:spPr/>
        <p:txBody>
          <a:bodyPr/>
          <a:lstStyle/>
          <a:p>
            <a:r>
              <a:rPr lang="en-US" dirty="0"/>
              <a:t>Learned Helplessness </a:t>
            </a:r>
          </a:p>
        </p:txBody>
      </p:sp>
      <p:sp>
        <p:nvSpPr>
          <p:cNvPr id="3" name="Content Placeholder 2">
            <a:extLst>
              <a:ext uri="{FF2B5EF4-FFF2-40B4-BE49-F238E27FC236}">
                <a16:creationId xmlns:a16="http://schemas.microsoft.com/office/drawing/2014/main" id="{3FD597BB-5C2B-8944-A0BE-21F8DDED9257}"/>
              </a:ext>
            </a:extLst>
          </p:cNvPr>
          <p:cNvSpPr>
            <a:spLocks noGrp="1"/>
          </p:cNvSpPr>
          <p:nvPr>
            <p:ph idx="1"/>
          </p:nvPr>
        </p:nvSpPr>
        <p:spPr/>
        <p:txBody>
          <a:bodyPr/>
          <a:lstStyle/>
          <a:p>
            <a:r>
              <a:rPr lang="en-US" dirty="0"/>
              <a:t>The individual CANNOT process their own way back to normal response patterns. </a:t>
            </a:r>
          </a:p>
          <a:p>
            <a:r>
              <a:rPr lang="en-US" dirty="0"/>
              <a:t>The longer an individual is in an uncontrollable situation, the greater the number of times they will have practices inappropriate responses.</a:t>
            </a:r>
          </a:p>
          <a:p>
            <a:r>
              <a:rPr lang="en-US" dirty="0"/>
              <a:t>Days…Months…Years…Decades…Generations…of building highly practiced inappropriate response. Such as …Drinking, drugs, violence, breaking the law, other addictions (Process addictions)</a:t>
            </a:r>
          </a:p>
        </p:txBody>
      </p:sp>
      <p:sp>
        <p:nvSpPr>
          <p:cNvPr id="4" name="Footer Placeholder 3">
            <a:extLst>
              <a:ext uri="{FF2B5EF4-FFF2-40B4-BE49-F238E27FC236}">
                <a16:creationId xmlns:a16="http://schemas.microsoft.com/office/drawing/2014/main" id="{1644D6CD-6674-F840-BEB8-CFD35975817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682286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FF1B-915B-D14D-A328-22066D1F7083}"/>
              </a:ext>
            </a:extLst>
          </p:cNvPr>
          <p:cNvSpPr>
            <a:spLocks noGrp="1"/>
          </p:cNvSpPr>
          <p:nvPr>
            <p:ph type="title"/>
          </p:nvPr>
        </p:nvSpPr>
        <p:spPr/>
        <p:txBody>
          <a:bodyPr/>
          <a:lstStyle/>
          <a:p>
            <a:r>
              <a:rPr lang="en-US" dirty="0">
                <a:solidFill>
                  <a:srgbClr val="FF0000"/>
                </a:solidFill>
              </a:rPr>
              <a:t>How to help Native Americans</a:t>
            </a:r>
            <a:r>
              <a:rPr lang="en-US" dirty="0"/>
              <a:t> </a:t>
            </a:r>
          </a:p>
        </p:txBody>
      </p:sp>
      <p:sp>
        <p:nvSpPr>
          <p:cNvPr id="3" name="Content Placeholder 2">
            <a:extLst>
              <a:ext uri="{FF2B5EF4-FFF2-40B4-BE49-F238E27FC236}">
                <a16:creationId xmlns:a16="http://schemas.microsoft.com/office/drawing/2014/main" id="{FCA36388-64FD-3E46-A73A-4920295BF74A}"/>
              </a:ext>
            </a:extLst>
          </p:cNvPr>
          <p:cNvSpPr>
            <a:spLocks noGrp="1"/>
          </p:cNvSpPr>
          <p:nvPr>
            <p:ph idx="1"/>
          </p:nvPr>
        </p:nvSpPr>
        <p:spPr/>
        <p:txBody>
          <a:bodyPr/>
          <a:lstStyle/>
          <a:p>
            <a:r>
              <a:rPr lang="en-US" dirty="0"/>
              <a:t>Culturally Based Care (CBC) or Culturally Based Treatment (CBT): Traditional practices of Western models of care adapted for NA’s. </a:t>
            </a:r>
          </a:p>
          <a:p>
            <a:r>
              <a:rPr lang="en-US" dirty="0"/>
              <a:t>Involve community, family and emphasizing relationships and respect, and open-door policy as foundation for culturally relevant interventions. </a:t>
            </a:r>
          </a:p>
          <a:p>
            <a:r>
              <a:rPr lang="en-US" dirty="0"/>
              <a:t>Difference in communication patterns. Including ability to tolerate silence and listen to honor communication norms of NAs as with storytelling.</a:t>
            </a:r>
          </a:p>
          <a:p>
            <a:r>
              <a:rPr lang="en-US" dirty="0"/>
              <a:t>Understand humor and be patient.</a:t>
            </a:r>
          </a:p>
        </p:txBody>
      </p:sp>
      <p:sp>
        <p:nvSpPr>
          <p:cNvPr id="4" name="Footer Placeholder 3">
            <a:extLst>
              <a:ext uri="{FF2B5EF4-FFF2-40B4-BE49-F238E27FC236}">
                <a16:creationId xmlns:a16="http://schemas.microsoft.com/office/drawing/2014/main" id="{3A592E39-7ED2-0944-84CB-4A14F5A04D83}"/>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305738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History continued . . . </a:t>
            </a:r>
          </a:p>
        </p:txBody>
      </p:sp>
      <p:sp>
        <p:nvSpPr>
          <p:cNvPr id="5123" name="Rectangle 3"/>
          <p:cNvSpPr>
            <a:spLocks noGrp="1" noChangeArrowheads="1"/>
          </p:cNvSpPr>
          <p:nvPr>
            <p:ph type="body" idx="1"/>
          </p:nvPr>
        </p:nvSpPr>
        <p:spPr/>
        <p:txBody>
          <a:bodyPr/>
          <a:lstStyle/>
          <a:p>
            <a:pPr eaLnBrk="1" hangingPunct="1"/>
            <a:r>
              <a:rPr lang="en-US" altLang="en-US" dirty="0"/>
              <a:t>In 1887, U. S. Government judged that the Natives couldn’t manage the land, so they placed the property in a trust.</a:t>
            </a:r>
          </a:p>
          <a:p>
            <a:pPr eaLnBrk="1" hangingPunct="1"/>
            <a:r>
              <a:rPr lang="en-US" altLang="en-US" dirty="0"/>
              <a:t>By removing land and forming reservations, families were displaced and separated. </a:t>
            </a:r>
          </a:p>
          <a:p>
            <a:pPr eaLnBrk="1" hangingPunct="1"/>
            <a:r>
              <a:rPr lang="en-US" altLang="en-US" dirty="0"/>
              <a:t>Existing literature points to the importance of non-Native practitioners understanding the unique history of Native people.</a:t>
            </a:r>
          </a:p>
        </p:txBody>
      </p:sp>
      <p:sp>
        <p:nvSpPr>
          <p:cNvPr id="2" name="Footer Placeholder 1">
            <a:extLst>
              <a:ext uri="{FF2B5EF4-FFF2-40B4-BE49-F238E27FC236}">
                <a16:creationId xmlns:a16="http://schemas.microsoft.com/office/drawing/2014/main" id="{F29AA01C-BAFF-9949-BF8F-B106DE13A233}"/>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92162"/>
          </a:xfrm>
        </p:spPr>
        <p:txBody>
          <a:bodyPr/>
          <a:lstStyle/>
          <a:p>
            <a:pPr eaLnBrk="1" hangingPunct="1"/>
            <a:r>
              <a:rPr lang="en-US" altLang="en-US" dirty="0"/>
              <a:t>Treatment/Prevention</a:t>
            </a:r>
          </a:p>
        </p:txBody>
      </p:sp>
      <p:sp>
        <p:nvSpPr>
          <p:cNvPr id="4" name="Text Placeholder 3">
            <a:extLst>
              <a:ext uri="{FF2B5EF4-FFF2-40B4-BE49-F238E27FC236}">
                <a16:creationId xmlns:a16="http://schemas.microsoft.com/office/drawing/2014/main" id="{36D18650-295A-C449-8C22-A5E8AD89AEDF}"/>
              </a:ext>
            </a:extLst>
          </p:cNvPr>
          <p:cNvSpPr>
            <a:spLocks noGrp="1"/>
          </p:cNvSpPr>
          <p:nvPr>
            <p:ph type="body" idx="1"/>
          </p:nvPr>
        </p:nvSpPr>
        <p:spPr>
          <a:xfrm>
            <a:off x="457200" y="1131459"/>
            <a:ext cx="4040188" cy="639762"/>
          </a:xfrm>
        </p:spPr>
        <p:txBody>
          <a:bodyPr/>
          <a:lstStyle/>
          <a:p>
            <a:r>
              <a:rPr lang="en-US" dirty="0"/>
              <a:t>Native American/AA</a:t>
            </a:r>
          </a:p>
        </p:txBody>
      </p:sp>
      <p:sp>
        <p:nvSpPr>
          <p:cNvPr id="2" name="Content Placeholder 1">
            <a:extLst>
              <a:ext uri="{FF2B5EF4-FFF2-40B4-BE49-F238E27FC236}">
                <a16:creationId xmlns:a16="http://schemas.microsoft.com/office/drawing/2014/main" id="{16043862-63B9-B942-B3EE-4B6AC6021AA1}"/>
              </a:ext>
            </a:extLst>
          </p:cNvPr>
          <p:cNvSpPr>
            <a:spLocks noGrp="1"/>
          </p:cNvSpPr>
          <p:nvPr>
            <p:ph sz="half" idx="2"/>
          </p:nvPr>
        </p:nvSpPr>
        <p:spPr>
          <a:xfrm>
            <a:off x="457200" y="1771221"/>
            <a:ext cx="4040188" cy="4354942"/>
          </a:xfrm>
        </p:spPr>
        <p:txBody>
          <a:bodyPr/>
          <a:lstStyle/>
          <a:p>
            <a:r>
              <a:rPr lang="en-US" dirty="0"/>
              <a:t>Uncritical attitude</a:t>
            </a:r>
          </a:p>
          <a:p>
            <a:r>
              <a:rPr lang="en-US" dirty="0"/>
              <a:t>Cooperation</a:t>
            </a:r>
          </a:p>
          <a:p>
            <a:r>
              <a:rPr lang="en-US" dirty="0"/>
              <a:t>Sharing</a:t>
            </a:r>
          </a:p>
          <a:p>
            <a:r>
              <a:rPr lang="en-US" dirty="0"/>
              <a:t>Humble presentation</a:t>
            </a:r>
          </a:p>
          <a:p>
            <a:r>
              <a:rPr lang="en-US" dirty="0"/>
              <a:t>Happiness</a:t>
            </a:r>
          </a:p>
          <a:p>
            <a:r>
              <a:rPr lang="en-US" dirty="0"/>
              <a:t>Honor Elders</a:t>
            </a:r>
          </a:p>
          <a:p>
            <a:r>
              <a:rPr lang="en-US" dirty="0"/>
              <a:t>Silence</a:t>
            </a:r>
          </a:p>
          <a:p>
            <a:r>
              <a:rPr lang="en-US" dirty="0"/>
              <a:t>Tribal values</a:t>
            </a:r>
          </a:p>
          <a:p>
            <a:r>
              <a:rPr lang="en-US" dirty="0"/>
              <a:t>Cultural healing</a:t>
            </a:r>
          </a:p>
          <a:p>
            <a:r>
              <a:rPr lang="en-US" dirty="0"/>
              <a:t>Unity with nature</a:t>
            </a:r>
          </a:p>
        </p:txBody>
      </p:sp>
      <p:sp>
        <p:nvSpPr>
          <p:cNvPr id="5" name="Text Placeholder 4">
            <a:extLst>
              <a:ext uri="{FF2B5EF4-FFF2-40B4-BE49-F238E27FC236}">
                <a16:creationId xmlns:a16="http://schemas.microsoft.com/office/drawing/2014/main" id="{BA8847CB-DD5E-F044-AAF9-6BBC6073798B}"/>
              </a:ext>
            </a:extLst>
          </p:cNvPr>
          <p:cNvSpPr>
            <a:spLocks noGrp="1"/>
          </p:cNvSpPr>
          <p:nvPr>
            <p:ph type="body" sz="quarter" idx="3"/>
          </p:nvPr>
        </p:nvSpPr>
        <p:spPr>
          <a:xfrm>
            <a:off x="4604951" y="1185862"/>
            <a:ext cx="4041775" cy="639762"/>
          </a:xfrm>
        </p:spPr>
        <p:txBody>
          <a:bodyPr/>
          <a:lstStyle/>
          <a:p>
            <a:r>
              <a:rPr lang="en-US" dirty="0"/>
              <a:t>Traditional AA</a:t>
            </a:r>
          </a:p>
        </p:txBody>
      </p:sp>
      <p:sp>
        <p:nvSpPr>
          <p:cNvPr id="6" name="Content Placeholder 5">
            <a:extLst>
              <a:ext uri="{FF2B5EF4-FFF2-40B4-BE49-F238E27FC236}">
                <a16:creationId xmlns:a16="http://schemas.microsoft.com/office/drawing/2014/main" id="{1B23C6AF-26D6-E344-8921-897874A062D8}"/>
              </a:ext>
            </a:extLst>
          </p:cNvPr>
          <p:cNvSpPr>
            <a:spLocks noGrp="1"/>
          </p:cNvSpPr>
          <p:nvPr>
            <p:ph sz="quarter" idx="4"/>
          </p:nvPr>
        </p:nvSpPr>
        <p:spPr>
          <a:xfrm>
            <a:off x="4645025" y="1771222"/>
            <a:ext cx="4041775" cy="4354942"/>
          </a:xfrm>
        </p:spPr>
        <p:txBody>
          <a:bodyPr/>
          <a:lstStyle/>
          <a:p>
            <a:r>
              <a:rPr lang="en-US" dirty="0"/>
              <a:t>Critical attitude</a:t>
            </a:r>
          </a:p>
          <a:p>
            <a:r>
              <a:rPr lang="en-US" dirty="0"/>
              <a:t>Competition</a:t>
            </a:r>
          </a:p>
          <a:p>
            <a:r>
              <a:rPr lang="en-US" dirty="0"/>
              <a:t>Ownership</a:t>
            </a:r>
          </a:p>
          <a:p>
            <a:r>
              <a:rPr lang="en-US" dirty="0"/>
              <a:t>Outgoing/self-righteous</a:t>
            </a:r>
          </a:p>
          <a:p>
            <a:r>
              <a:rPr lang="en-US" dirty="0"/>
              <a:t>Success</a:t>
            </a:r>
          </a:p>
          <a:p>
            <a:r>
              <a:rPr lang="en-US" dirty="0"/>
              <a:t>Honor self</a:t>
            </a:r>
          </a:p>
          <a:p>
            <a:r>
              <a:rPr lang="en-US" dirty="0"/>
              <a:t>Verbalism/outspoken</a:t>
            </a:r>
          </a:p>
          <a:p>
            <a:r>
              <a:rPr lang="en-US" dirty="0"/>
              <a:t>Individualism</a:t>
            </a:r>
          </a:p>
          <a:p>
            <a:r>
              <a:rPr lang="en-US" dirty="0"/>
              <a:t>Synthetic drugs</a:t>
            </a:r>
          </a:p>
          <a:p>
            <a:r>
              <a:rPr lang="en-US" dirty="0"/>
              <a:t>Separateness with nature </a:t>
            </a:r>
          </a:p>
        </p:txBody>
      </p:sp>
      <p:sp>
        <p:nvSpPr>
          <p:cNvPr id="3" name="Footer Placeholder 2">
            <a:extLst>
              <a:ext uri="{FF2B5EF4-FFF2-40B4-BE49-F238E27FC236}">
                <a16:creationId xmlns:a16="http://schemas.microsoft.com/office/drawing/2014/main" id="{672280D5-BF9B-C24D-97E5-5E029FBECCDD}"/>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8145-30CD-844A-9CB9-F8D756CB61E8}"/>
              </a:ext>
            </a:extLst>
          </p:cNvPr>
          <p:cNvSpPr>
            <a:spLocks noGrp="1"/>
          </p:cNvSpPr>
          <p:nvPr>
            <p:ph type="title"/>
          </p:nvPr>
        </p:nvSpPr>
        <p:spPr/>
        <p:txBody>
          <a:bodyPr/>
          <a:lstStyle/>
          <a:p>
            <a:r>
              <a:rPr lang="en-US" dirty="0"/>
              <a:t>Healing Journey</a:t>
            </a:r>
          </a:p>
        </p:txBody>
      </p:sp>
      <p:sp>
        <p:nvSpPr>
          <p:cNvPr id="3" name="Content Placeholder 2">
            <a:extLst>
              <a:ext uri="{FF2B5EF4-FFF2-40B4-BE49-F238E27FC236}">
                <a16:creationId xmlns:a16="http://schemas.microsoft.com/office/drawing/2014/main" id="{F956CB69-9753-A945-A0C1-9B472CFB0234}"/>
              </a:ext>
            </a:extLst>
          </p:cNvPr>
          <p:cNvSpPr>
            <a:spLocks noGrp="1"/>
          </p:cNvSpPr>
          <p:nvPr>
            <p:ph idx="1"/>
          </p:nvPr>
        </p:nvSpPr>
        <p:spPr/>
        <p:txBody>
          <a:bodyPr/>
          <a:lstStyle/>
          <a:p>
            <a:r>
              <a:rPr lang="en-US" dirty="0"/>
              <a:t>Joseph Gone (2009) Community-Based Treatment for Native Americans Historical Trauma: Prospects for Evidence-based Practice.</a:t>
            </a:r>
          </a:p>
          <a:p>
            <a:r>
              <a:rPr lang="en-US" dirty="0"/>
              <a:t>4 themes emerged from the data:</a:t>
            </a:r>
          </a:p>
          <a:p>
            <a:pPr marL="514350" indent="-514350">
              <a:buFont typeface="+mj-lt"/>
              <a:buAutoNum type="arabicPeriod"/>
            </a:pPr>
            <a:r>
              <a:rPr lang="en-US" dirty="0"/>
              <a:t>Emotional Burdens “ Carrying the Pain”</a:t>
            </a:r>
          </a:p>
          <a:p>
            <a:pPr marL="514350" indent="-514350">
              <a:buFont typeface="+mj-lt"/>
              <a:buAutoNum type="arabicPeriod"/>
            </a:pPr>
            <a:r>
              <a:rPr lang="en-US" dirty="0"/>
              <a:t>Cathartic Disclosure- Confess &amp; purge influence</a:t>
            </a:r>
          </a:p>
          <a:p>
            <a:pPr marL="514350" indent="-514350">
              <a:buFont typeface="+mj-lt"/>
              <a:buAutoNum type="arabicPeriod"/>
            </a:pPr>
            <a:r>
              <a:rPr lang="en-US" dirty="0"/>
              <a:t>Self-As-Project Reflexivity- Lifelong process</a:t>
            </a:r>
          </a:p>
          <a:p>
            <a:pPr marL="514350" indent="-514350">
              <a:buFont typeface="+mj-lt"/>
              <a:buAutoNum type="arabicPeriod"/>
            </a:pPr>
            <a:r>
              <a:rPr lang="en-US" dirty="0"/>
              <a:t>Impact of Colonization: Reclamation of Indigenous Heritage, Identity, and Spirituality</a:t>
            </a:r>
          </a:p>
        </p:txBody>
      </p:sp>
      <p:sp>
        <p:nvSpPr>
          <p:cNvPr id="4" name="Footer Placeholder 3">
            <a:extLst>
              <a:ext uri="{FF2B5EF4-FFF2-40B4-BE49-F238E27FC236}">
                <a16:creationId xmlns:a16="http://schemas.microsoft.com/office/drawing/2014/main" id="{FC66CD19-D62B-DB4B-BF58-39BFC2FE69B6}"/>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77981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88A5-BC74-034C-B6BB-E9CC9B809351}"/>
              </a:ext>
            </a:extLst>
          </p:cNvPr>
          <p:cNvSpPr>
            <a:spLocks noGrp="1"/>
          </p:cNvSpPr>
          <p:nvPr>
            <p:ph type="title"/>
          </p:nvPr>
        </p:nvSpPr>
        <p:spPr/>
        <p:txBody>
          <a:bodyPr/>
          <a:lstStyle/>
          <a:p>
            <a:r>
              <a:rPr lang="en-US" dirty="0"/>
              <a:t>Healing Journey</a:t>
            </a:r>
          </a:p>
        </p:txBody>
      </p:sp>
      <p:sp>
        <p:nvSpPr>
          <p:cNvPr id="3" name="Content Placeholder 2">
            <a:extLst>
              <a:ext uri="{FF2B5EF4-FFF2-40B4-BE49-F238E27FC236}">
                <a16:creationId xmlns:a16="http://schemas.microsoft.com/office/drawing/2014/main" id="{C0BAEE28-9487-3843-9E9C-4C96A68F78A4}"/>
              </a:ext>
            </a:extLst>
          </p:cNvPr>
          <p:cNvSpPr>
            <a:spLocks noGrp="1"/>
          </p:cNvSpPr>
          <p:nvPr>
            <p:ph idx="1"/>
          </p:nvPr>
        </p:nvSpPr>
        <p:spPr/>
        <p:txBody>
          <a:bodyPr/>
          <a:lstStyle/>
          <a:p>
            <a:pPr marL="0" indent="0">
              <a:buNone/>
            </a:pPr>
            <a:r>
              <a:rPr lang="en-US" dirty="0"/>
              <a:t>Three links central to the healing process</a:t>
            </a:r>
          </a:p>
          <a:p>
            <a:r>
              <a:rPr lang="en-US" dirty="0"/>
              <a:t>Culture – Relearn traditional practices, Language</a:t>
            </a:r>
          </a:p>
          <a:p>
            <a:endParaRPr lang="en-US" dirty="0"/>
          </a:p>
          <a:p>
            <a:r>
              <a:rPr lang="en-US" dirty="0"/>
              <a:t>History- Reconceptualization of life experience in context of European Colonization.</a:t>
            </a:r>
          </a:p>
          <a:p>
            <a:endParaRPr lang="en-US" dirty="0"/>
          </a:p>
          <a:p>
            <a:r>
              <a:rPr lang="en-US" dirty="0"/>
              <a:t>Identity – more robust post-colonial Indigenous identity by reclaiming cultural and spiritual practices.</a:t>
            </a:r>
          </a:p>
          <a:p>
            <a:endParaRPr lang="en-US" dirty="0"/>
          </a:p>
          <a:p>
            <a:endParaRPr lang="en-US" dirty="0"/>
          </a:p>
        </p:txBody>
      </p:sp>
      <p:sp>
        <p:nvSpPr>
          <p:cNvPr id="4" name="Footer Placeholder 3">
            <a:extLst>
              <a:ext uri="{FF2B5EF4-FFF2-40B4-BE49-F238E27FC236}">
                <a16:creationId xmlns:a16="http://schemas.microsoft.com/office/drawing/2014/main" id="{C702F95C-AA03-5743-AF4B-C7FF0C65D61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501823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952F-9C07-F646-A541-F02EBA15E29E}"/>
              </a:ext>
            </a:extLst>
          </p:cNvPr>
          <p:cNvSpPr>
            <a:spLocks noGrp="1"/>
          </p:cNvSpPr>
          <p:nvPr>
            <p:ph type="title"/>
          </p:nvPr>
        </p:nvSpPr>
        <p:spPr/>
        <p:txBody>
          <a:bodyPr/>
          <a:lstStyle/>
          <a:p>
            <a:r>
              <a:rPr lang="en-US" dirty="0"/>
              <a:t>Native Hope</a:t>
            </a:r>
          </a:p>
        </p:txBody>
      </p:sp>
      <p:sp>
        <p:nvSpPr>
          <p:cNvPr id="3" name="Content Placeholder 2">
            <a:extLst>
              <a:ext uri="{FF2B5EF4-FFF2-40B4-BE49-F238E27FC236}">
                <a16:creationId xmlns:a16="http://schemas.microsoft.com/office/drawing/2014/main" id="{5B486950-A2AF-4D44-875B-E1F50084164A}"/>
              </a:ext>
            </a:extLst>
          </p:cNvPr>
          <p:cNvSpPr>
            <a:spLocks noGrp="1"/>
          </p:cNvSpPr>
          <p:nvPr>
            <p:ph idx="1"/>
          </p:nvPr>
        </p:nvSpPr>
        <p:spPr/>
        <p:txBody>
          <a:bodyPr/>
          <a:lstStyle/>
          <a:p>
            <a:r>
              <a:rPr lang="en-US" dirty="0"/>
              <a:t>Coming to Terms with the Past and our People’s History</a:t>
            </a:r>
          </a:p>
          <a:p>
            <a:r>
              <a:rPr lang="en-US" dirty="0"/>
              <a:t>One’s own story and own past.</a:t>
            </a:r>
          </a:p>
          <a:p>
            <a:r>
              <a:rPr lang="en-US" dirty="0"/>
              <a:t>Not our fault.</a:t>
            </a:r>
          </a:p>
          <a:p>
            <a:r>
              <a:rPr lang="en-US" dirty="0"/>
              <a:t>Begin to truly heal and step into greater freedom, greater hope, greater responsibility to live differently than before. </a:t>
            </a:r>
          </a:p>
        </p:txBody>
      </p:sp>
      <p:sp>
        <p:nvSpPr>
          <p:cNvPr id="4" name="Footer Placeholder 3">
            <a:extLst>
              <a:ext uri="{FF2B5EF4-FFF2-40B4-BE49-F238E27FC236}">
                <a16:creationId xmlns:a16="http://schemas.microsoft.com/office/drawing/2014/main" id="{90E6D4A3-F4B5-2745-BB49-70464B7144C0}"/>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1036942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9086-F71C-C445-BC99-1D7D73D01561}"/>
              </a:ext>
            </a:extLst>
          </p:cNvPr>
          <p:cNvSpPr>
            <a:spLocks noGrp="1"/>
          </p:cNvSpPr>
          <p:nvPr>
            <p:ph type="title"/>
          </p:nvPr>
        </p:nvSpPr>
        <p:spPr/>
        <p:txBody>
          <a:bodyPr/>
          <a:lstStyle/>
          <a:p>
            <a:r>
              <a:rPr lang="en-US" dirty="0"/>
              <a:t>Hope &amp; Courage</a:t>
            </a:r>
          </a:p>
        </p:txBody>
      </p:sp>
      <p:sp>
        <p:nvSpPr>
          <p:cNvPr id="3" name="Content Placeholder 2">
            <a:extLst>
              <a:ext uri="{FF2B5EF4-FFF2-40B4-BE49-F238E27FC236}">
                <a16:creationId xmlns:a16="http://schemas.microsoft.com/office/drawing/2014/main" id="{76E74CEB-2A6B-0E41-95A8-000CB1C4314D}"/>
              </a:ext>
            </a:extLst>
          </p:cNvPr>
          <p:cNvSpPr>
            <a:spLocks noGrp="1"/>
          </p:cNvSpPr>
          <p:nvPr>
            <p:ph idx="1"/>
          </p:nvPr>
        </p:nvSpPr>
        <p:spPr/>
        <p:txBody>
          <a:bodyPr/>
          <a:lstStyle/>
          <a:p>
            <a:pPr marL="0" indent="0">
              <a:buNone/>
            </a:pPr>
            <a:r>
              <a:rPr lang="en-US" dirty="0"/>
              <a:t>Through fully embracing our stories and our pasts, we can choose to end cycles of grief and trauma in order to offer a better life for the next generation. We can let go of bad patterns, let the cycles of abuse and addiction die.</a:t>
            </a:r>
          </a:p>
          <a:p>
            <a:r>
              <a:rPr lang="en-US" dirty="0"/>
              <a:t>There are strong Native men and women finding healing.</a:t>
            </a:r>
          </a:p>
          <a:p>
            <a:r>
              <a:rPr lang="en-US" dirty="0"/>
              <a:t>We believe stories have healing power (science backs this up) Narrative therapy.</a:t>
            </a:r>
          </a:p>
          <a:p>
            <a:r>
              <a:rPr lang="en-US" dirty="0"/>
              <a:t>Sharing stories of hope and healing.</a:t>
            </a:r>
          </a:p>
        </p:txBody>
      </p:sp>
      <p:sp>
        <p:nvSpPr>
          <p:cNvPr id="4" name="Footer Placeholder 3">
            <a:extLst>
              <a:ext uri="{FF2B5EF4-FFF2-40B4-BE49-F238E27FC236}">
                <a16:creationId xmlns:a16="http://schemas.microsoft.com/office/drawing/2014/main" id="{1AC8422F-64FA-D740-B244-2C5170764D3E}"/>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952685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A099-4AA7-714A-A8E7-580CD6B2052A}"/>
              </a:ext>
            </a:extLst>
          </p:cNvPr>
          <p:cNvSpPr>
            <a:spLocks noGrp="1"/>
          </p:cNvSpPr>
          <p:nvPr>
            <p:ph type="title"/>
          </p:nvPr>
        </p:nvSpPr>
        <p:spPr/>
        <p:txBody>
          <a:bodyPr/>
          <a:lstStyle/>
          <a:p>
            <a:r>
              <a:rPr lang="en-US" dirty="0"/>
              <a:t>Cultural Constructs</a:t>
            </a:r>
          </a:p>
        </p:txBody>
      </p:sp>
      <p:sp>
        <p:nvSpPr>
          <p:cNvPr id="3" name="Content Placeholder 2">
            <a:extLst>
              <a:ext uri="{FF2B5EF4-FFF2-40B4-BE49-F238E27FC236}">
                <a16:creationId xmlns:a16="http://schemas.microsoft.com/office/drawing/2014/main" id="{10198C98-E972-344F-8A69-935FCB539228}"/>
              </a:ext>
            </a:extLst>
          </p:cNvPr>
          <p:cNvSpPr>
            <a:spLocks noGrp="1"/>
          </p:cNvSpPr>
          <p:nvPr>
            <p:ph idx="1"/>
          </p:nvPr>
        </p:nvSpPr>
        <p:spPr/>
        <p:txBody>
          <a:bodyPr/>
          <a:lstStyle/>
          <a:p>
            <a:r>
              <a:rPr lang="en-US" dirty="0"/>
              <a:t>Include family</a:t>
            </a:r>
          </a:p>
          <a:p>
            <a:r>
              <a:rPr lang="en-US" dirty="0"/>
              <a:t>Respect</a:t>
            </a:r>
          </a:p>
          <a:p>
            <a:r>
              <a:rPr lang="en-US" dirty="0"/>
              <a:t>Spirituality</a:t>
            </a:r>
          </a:p>
          <a:p>
            <a:r>
              <a:rPr lang="en-US" dirty="0"/>
              <a:t>Traditionalism</a:t>
            </a:r>
          </a:p>
          <a:p>
            <a:pPr marL="0" indent="0">
              <a:buNone/>
            </a:pPr>
            <a:r>
              <a:rPr lang="en-US" dirty="0"/>
              <a:t>Integrated into treatment &amp; prevention in order to gain acceptance from NA help seekers. </a:t>
            </a:r>
          </a:p>
        </p:txBody>
      </p:sp>
      <p:sp>
        <p:nvSpPr>
          <p:cNvPr id="4" name="Footer Placeholder 3">
            <a:extLst>
              <a:ext uri="{FF2B5EF4-FFF2-40B4-BE49-F238E27FC236}">
                <a16:creationId xmlns:a16="http://schemas.microsoft.com/office/drawing/2014/main" id="{41CCE113-1F89-3B41-BA1B-E43C30176DAE}"/>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1974966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732B-4C0E-B243-AEE8-1CFACA91335A}"/>
              </a:ext>
            </a:extLst>
          </p:cNvPr>
          <p:cNvSpPr>
            <a:spLocks noGrp="1"/>
          </p:cNvSpPr>
          <p:nvPr>
            <p:ph type="title"/>
          </p:nvPr>
        </p:nvSpPr>
        <p:spPr/>
        <p:txBody>
          <a:bodyPr/>
          <a:lstStyle/>
          <a:p>
            <a:r>
              <a:rPr lang="en-US" dirty="0"/>
              <a:t>Wellness</a:t>
            </a:r>
          </a:p>
        </p:txBody>
      </p:sp>
      <p:sp>
        <p:nvSpPr>
          <p:cNvPr id="7" name="Content Placeholder 6">
            <a:extLst>
              <a:ext uri="{FF2B5EF4-FFF2-40B4-BE49-F238E27FC236}">
                <a16:creationId xmlns:a16="http://schemas.microsoft.com/office/drawing/2014/main" id="{3F0A942F-21F6-7746-84DF-5B71BFAA019B}"/>
              </a:ext>
            </a:extLst>
          </p:cNvPr>
          <p:cNvSpPr>
            <a:spLocks noGrp="1"/>
          </p:cNvSpPr>
          <p:nvPr>
            <p:ph idx="1"/>
          </p:nvPr>
        </p:nvSpPr>
        <p:spPr>
          <a:xfrm>
            <a:off x="351708" y="1143000"/>
            <a:ext cx="8229600" cy="4724400"/>
          </a:xfrm>
        </p:spPr>
        <p:txBody>
          <a:bodyPr/>
          <a:lstStyle/>
          <a:p>
            <a:r>
              <a:rPr lang="en-US" dirty="0"/>
              <a:t>Medicine Wheel </a:t>
            </a:r>
          </a:p>
          <a:p>
            <a:pPr marL="0" indent="0">
              <a:buNone/>
            </a:pPr>
            <a:endParaRPr lang="en-US" dirty="0"/>
          </a:p>
        </p:txBody>
      </p:sp>
      <p:cxnSp>
        <p:nvCxnSpPr>
          <p:cNvPr id="11" name="Straight Connector 10">
            <a:extLst>
              <a:ext uri="{FF2B5EF4-FFF2-40B4-BE49-F238E27FC236}">
                <a16:creationId xmlns:a16="http://schemas.microsoft.com/office/drawing/2014/main" id="{BFB7EF59-CFB4-6C49-8182-755FE3DA8452}"/>
              </a:ext>
            </a:extLst>
          </p:cNvPr>
          <p:cNvCxnSpPr>
            <a:cxnSpLocks/>
          </p:cNvCxnSpPr>
          <p:nvPr/>
        </p:nvCxnSpPr>
        <p:spPr>
          <a:xfrm>
            <a:off x="3962400" y="1752600"/>
            <a:ext cx="0" cy="457200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descr="MEDICINE WHEEL | IMAGE OF MEDICINE WHEEL | hurdygurdygurl ...">
            <a:extLst>
              <a:ext uri="{FF2B5EF4-FFF2-40B4-BE49-F238E27FC236}">
                <a16:creationId xmlns:a16="http://schemas.microsoft.com/office/drawing/2014/main" id="{62FBC239-290B-2B49-8F8D-042F58CAD3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59858" y="1817132"/>
            <a:ext cx="4813300" cy="5006879"/>
          </a:xfrm>
          <a:prstGeom prst="rect">
            <a:avLst/>
          </a:prstGeom>
        </p:spPr>
      </p:pic>
      <p:sp>
        <p:nvSpPr>
          <p:cNvPr id="16" name="TextBox 15">
            <a:extLst>
              <a:ext uri="{FF2B5EF4-FFF2-40B4-BE49-F238E27FC236}">
                <a16:creationId xmlns:a16="http://schemas.microsoft.com/office/drawing/2014/main" id="{7D164C51-0ECC-204A-B833-B37819523F46}"/>
              </a:ext>
            </a:extLst>
          </p:cNvPr>
          <p:cNvSpPr txBox="1"/>
          <p:nvPr/>
        </p:nvSpPr>
        <p:spPr>
          <a:xfrm>
            <a:off x="2165350" y="5867400"/>
            <a:ext cx="4813300" cy="230832"/>
          </a:xfrm>
          <a:prstGeom prst="rect">
            <a:avLst/>
          </a:prstGeom>
          <a:noFill/>
        </p:spPr>
        <p:txBody>
          <a:bodyPr wrap="square" rtlCol="0">
            <a:spAutoFit/>
          </a:bodyPr>
          <a:lstStyle/>
          <a:p>
            <a:r>
              <a:rPr lang="en-US" sz="900">
                <a:hlinkClick r:id="rId4" tooltip="https://www.flickr.com/photos/93493851@N03/8502105950"/>
              </a:rPr>
              <a:t>This Photo</a:t>
            </a:r>
            <a:r>
              <a:rPr lang="en-US" sz="900"/>
              <a:t> by Unknown Author is licensed under </a:t>
            </a:r>
            <a:r>
              <a:rPr lang="en-US" sz="900">
                <a:hlinkClick r:id="rId5" tooltip="https://creativecommons.org/licenses/by/3.0/"/>
              </a:rPr>
              <a:t>CC BY</a:t>
            </a:r>
            <a:endParaRPr lang="en-US" sz="900"/>
          </a:p>
        </p:txBody>
      </p:sp>
      <p:sp>
        <p:nvSpPr>
          <p:cNvPr id="19" name="TextBox 18">
            <a:extLst>
              <a:ext uri="{FF2B5EF4-FFF2-40B4-BE49-F238E27FC236}">
                <a16:creationId xmlns:a16="http://schemas.microsoft.com/office/drawing/2014/main" id="{EB204836-EE30-8E4C-B568-510DFD3B914E}"/>
              </a:ext>
            </a:extLst>
          </p:cNvPr>
          <p:cNvSpPr txBox="1"/>
          <p:nvPr/>
        </p:nvSpPr>
        <p:spPr>
          <a:xfrm>
            <a:off x="3657600" y="1447800"/>
            <a:ext cx="1752600" cy="369332"/>
          </a:xfrm>
          <a:prstGeom prst="rect">
            <a:avLst/>
          </a:prstGeom>
          <a:noFill/>
        </p:spPr>
        <p:txBody>
          <a:bodyPr wrap="square" rtlCol="0">
            <a:spAutoFit/>
          </a:bodyPr>
          <a:lstStyle/>
          <a:p>
            <a:r>
              <a:rPr lang="en-US" dirty="0"/>
              <a:t>      North</a:t>
            </a:r>
          </a:p>
        </p:txBody>
      </p:sp>
      <p:sp>
        <p:nvSpPr>
          <p:cNvPr id="20" name="TextBox 19">
            <a:extLst>
              <a:ext uri="{FF2B5EF4-FFF2-40B4-BE49-F238E27FC236}">
                <a16:creationId xmlns:a16="http://schemas.microsoft.com/office/drawing/2014/main" id="{DEE6200B-3FB5-5E45-B2AE-F8057B2B1D10}"/>
              </a:ext>
            </a:extLst>
          </p:cNvPr>
          <p:cNvSpPr txBox="1"/>
          <p:nvPr/>
        </p:nvSpPr>
        <p:spPr>
          <a:xfrm>
            <a:off x="6858410" y="4038600"/>
            <a:ext cx="1143000" cy="369332"/>
          </a:xfrm>
          <a:prstGeom prst="rect">
            <a:avLst/>
          </a:prstGeom>
          <a:noFill/>
        </p:spPr>
        <p:txBody>
          <a:bodyPr wrap="square" rtlCol="0">
            <a:spAutoFit/>
          </a:bodyPr>
          <a:lstStyle/>
          <a:p>
            <a:r>
              <a:rPr lang="en-US" dirty="0"/>
              <a:t>East</a:t>
            </a:r>
          </a:p>
        </p:txBody>
      </p:sp>
      <p:sp>
        <p:nvSpPr>
          <p:cNvPr id="22" name="TextBox 21">
            <a:extLst>
              <a:ext uri="{FF2B5EF4-FFF2-40B4-BE49-F238E27FC236}">
                <a16:creationId xmlns:a16="http://schemas.microsoft.com/office/drawing/2014/main" id="{7FA77AB8-F5D1-594D-B8CD-973FCD449256}"/>
              </a:ext>
            </a:extLst>
          </p:cNvPr>
          <p:cNvSpPr txBox="1"/>
          <p:nvPr/>
        </p:nvSpPr>
        <p:spPr>
          <a:xfrm>
            <a:off x="1219200" y="3886200"/>
            <a:ext cx="838200" cy="369332"/>
          </a:xfrm>
          <a:prstGeom prst="rect">
            <a:avLst/>
          </a:prstGeom>
          <a:noFill/>
        </p:spPr>
        <p:txBody>
          <a:bodyPr wrap="square" rtlCol="0">
            <a:spAutoFit/>
          </a:bodyPr>
          <a:lstStyle/>
          <a:p>
            <a:r>
              <a:rPr lang="en-US" dirty="0"/>
              <a:t>West</a:t>
            </a:r>
          </a:p>
        </p:txBody>
      </p:sp>
      <p:sp>
        <p:nvSpPr>
          <p:cNvPr id="23" name="TextBox 22">
            <a:extLst>
              <a:ext uri="{FF2B5EF4-FFF2-40B4-BE49-F238E27FC236}">
                <a16:creationId xmlns:a16="http://schemas.microsoft.com/office/drawing/2014/main" id="{CA2AEB8C-77E9-8A46-BA89-FA45F1F5ED91}"/>
              </a:ext>
            </a:extLst>
          </p:cNvPr>
          <p:cNvSpPr txBox="1"/>
          <p:nvPr/>
        </p:nvSpPr>
        <p:spPr>
          <a:xfrm>
            <a:off x="3886200" y="6414728"/>
            <a:ext cx="914400" cy="369332"/>
          </a:xfrm>
          <a:prstGeom prst="rect">
            <a:avLst/>
          </a:prstGeom>
          <a:noFill/>
        </p:spPr>
        <p:txBody>
          <a:bodyPr wrap="square" rtlCol="0">
            <a:spAutoFit/>
          </a:bodyPr>
          <a:lstStyle/>
          <a:p>
            <a:r>
              <a:rPr lang="en-US" dirty="0"/>
              <a:t>South</a:t>
            </a:r>
          </a:p>
        </p:txBody>
      </p:sp>
      <p:sp>
        <p:nvSpPr>
          <p:cNvPr id="26" name="TextBox 25">
            <a:extLst>
              <a:ext uri="{FF2B5EF4-FFF2-40B4-BE49-F238E27FC236}">
                <a16:creationId xmlns:a16="http://schemas.microsoft.com/office/drawing/2014/main" id="{3F3A598C-0C92-0141-AB6D-9D109C4C12BD}"/>
              </a:ext>
            </a:extLst>
          </p:cNvPr>
          <p:cNvSpPr txBox="1"/>
          <p:nvPr/>
        </p:nvSpPr>
        <p:spPr>
          <a:xfrm>
            <a:off x="4724400" y="3505200"/>
            <a:ext cx="1274092" cy="369332"/>
          </a:xfrm>
          <a:prstGeom prst="rect">
            <a:avLst/>
          </a:prstGeom>
          <a:noFill/>
        </p:spPr>
        <p:txBody>
          <a:bodyPr wrap="square" rtlCol="0">
            <a:spAutoFit/>
          </a:bodyPr>
          <a:lstStyle/>
          <a:p>
            <a:r>
              <a:rPr lang="en-US" dirty="0"/>
              <a:t>Emotional</a:t>
            </a:r>
          </a:p>
        </p:txBody>
      </p:sp>
      <p:sp>
        <p:nvSpPr>
          <p:cNvPr id="27" name="TextBox 26">
            <a:extLst>
              <a:ext uri="{FF2B5EF4-FFF2-40B4-BE49-F238E27FC236}">
                <a16:creationId xmlns:a16="http://schemas.microsoft.com/office/drawing/2014/main" id="{8F251C9A-3AA2-844D-9389-5D3B6D354612}"/>
              </a:ext>
            </a:extLst>
          </p:cNvPr>
          <p:cNvSpPr txBox="1"/>
          <p:nvPr/>
        </p:nvSpPr>
        <p:spPr>
          <a:xfrm>
            <a:off x="2990854" y="3487387"/>
            <a:ext cx="1210588" cy="369332"/>
          </a:xfrm>
          <a:prstGeom prst="rect">
            <a:avLst/>
          </a:prstGeom>
          <a:noFill/>
        </p:spPr>
        <p:txBody>
          <a:bodyPr wrap="square" rtlCol="0">
            <a:spAutoFit/>
          </a:bodyPr>
          <a:lstStyle/>
          <a:p>
            <a:r>
              <a:rPr lang="en-US" dirty="0">
                <a:solidFill>
                  <a:schemeClr val="bg1"/>
                </a:solidFill>
              </a:rPr>
              <a:t>Physical</a:t>
            </a:r>
          </a:p>
        </p:txBody>
      </p:sp>
      <p:sp>
        <p:nvSpPr>
          <p:cNvPr id="28" name="TextBox 27">
            <a:extLst>
              <a:ext uri="{FF2B5EF4-FFF2-40B4-BE49-F238E27FC236}">
                <a16:creationId xmlns:a16="http://schemas.microsoft.com/office/drawing/2014/main" id="{681CED99-21D0-E649-ABEF-D2D8BFA41773}"/>
              </a:ext>
            </a:extLst>
          </p:cNvPr>
          <p:cNvSpPr txBox="1"/>
          <p:nvPr/>
        </p:nvSpPr>
        <p:spPr>
          <a:xfrm>
            <a:off x="2072984" y="2133600"/>
            <a:ext cx="766235" cy="369332"/>
          </a:xfrm>
          <a:prstGeom prst="rect">
            <a:avLst/>
          </a:prstGeom>
          <a:noFill/>
        </p:spPr>
        <p:txBody>
          <a:bodyPr wrap="none" rtlCol="0">
            <a:spAutoFit/>
          </a:bodyPr>
          <a:lstStyle/>
          <a:p>
            <a:r>
              <a:rPr lang="en-US" dirty="0"/>
              <a:t>Youth</a:t>
            </a:r>
          </a:p>
        </p:txBody>
      </p:sp>
      <p:sp>
        <p:nvSpPr>
          <p:cNvPr id="29" name="TextBox 28">
            <a:extLst>
              <a:ext uri="{FF2B5EF4-FFF2-40B4-BE49-F238E27FC236}">
                <a16:creationId xmlns:a16="http://schemas.microsoft.com/office/drawing/2014/main" id="{4C5F6B8C-50C7-9047-8F0A-54FE827BA2E9}"/>
              </a:ext>
            </a:extLst>
          </p:cNvPr>
          <p:cNvSpPr txBox="1"/>
          <p:nvPr/>
        </p:nvSpPr>
        <p:spPr>
          <a:xfrm>
            <a:off x="6054945" y="2133600"/>
            <a:ext cx="723275" cy="369332"/>
          </a:xfrm>
          <a:prstGeom prst="rect">
            <a:avLst/>
          </a:prstGeom>
          <a:noFill/>
        </p:spPr>
        <p:txBody>
          <a:bodyPr wrap="none" rtlCol="0">
            <a:spAutoFit/>
          </a:bodyPr>
          <a:lstStyle/>
          <a:p>
            <a:r>
              <a:rPr lang="en-US" dirty="0"/>
              <a:t>Elder</a:t>
            </a:r>
          </a:p>
        </p:txBody>
      </p:sp>
      <p:sp>
        <p:nvSpPr>
          <p:cNvPr id="30" name="TextBox 29">
            <a:extLst>
              <a:ext uri="{FF2B5EF4-FFF2-40B4-BE49-F238E27FC236}">
                <a16:creationId xmlns:a16="http://schemas.microsoft.com/office/drawing/2014/main" id="{DF3F62FA-8A8A-3D4E-97A1-6603A05472DC}"/>
              </a:ext>
            </a:extLst>
          </p:cNvPr>
          <p:cNvSpPr txBox="1"/>
          <p:nvPr/>
        </p:nvSpPr>
        <p:spPr>
          <a:xfrm>
            <a:off x="6054945" y="6172200"/>
            <a:ext cx="710451" cy="369332"/>
          </a:xfrm>
          <a:prstGeom prst="rect">
            <a:avLst/>
          </a:prstGeom>
          <a:noFill/>
        </p:spPr>
        <p:txBody>
          <a:bodyPr wrap="none" rtlCol="0">
            <a:spAutoFit/>
          </a:bodyPr>
          <a:lstStyle/>
          <a:p>
            <a:r>
              <a:rPr lang="en-US" dirty="0"/>
              <a:t>Baby</a:t>
            </a:r>
          </a:p>
        </p:txBody>
      </p:sp>
      <p:sp>
        <p:nvSpPr>
          <p:cNvPr id="31" name="TextBox 30">
            <a:extLst>
              <a:ext uri="{FF2B5EF4-FFF2-40B4-BE49-F238E27FC236}">
                <a16:creationId xmlns:a16="http://schemas.microsoft.com/office/drawing/2014/main" id="{00B30FAB-2CA7-3845-B839-BF8A6B6B8DAB}"/>
              </a:ext>
            </a:extLst>
          </p:cNvPr>
          <p:cNvSpPr txBox="1"/>
          <p:nvPr/>
        </p:nvSpPr>
        <p:spPr>
          <a:xfrm>
            <a:off x="2456101" y="6172200"/>
            <a:ext cx="710451" cy="369332"/>
          </a:xfrm>
          <a:prstGeom prst="rect">
            <a:avLst/>
          </a:prstGeom>
          <a:noFill/>
        </p:spPr>
        <p:txBody>
          <a:bodyPr wrap="none" rtlCol="0">
            <a:spAutoFit/>
          </a:bodyPr>
          <a:lstStyle/>
          <a:p>
            <a:r>
              <a:rPr lang="en-US" dirty="0"/>
              <a:t>Adult</a:t>
            </a:r>
          </a:p>
        </p:txBody>
      </p:sp>
      <p:sp>
        <p:nvSpPr>
          <p:cNvPr id="32" name="Footer Placeholder 31">
            <a:extLst>
              <a:ext uri="{FF2B5EF4-FFF2-40B4-BE49-F238E27FC236}">
                <a16:creationId xmlns:a16="http://schemas.microsoft.com/office/drawing/2014/main" id="{B7ABD89C-EF0F-7346-A32A-EE00C60CD4EB}"/>
              </a:ext>
            </a:extLst>
          </p:cNvPr>
          <p:cNvSpPr>
            <a:spLocks noGrp="1"/>
          </p:cNvSpPr>
          <p:nvPr>
            <p:ph type="ftr" sz="quarter" idx="11"/>
          </p:nvPr>
        </p:nvSpPr>
        <p:spPr/>
        <p:txBody>
          <a:bodyPr/>
          <a:lstStyle/>
          <a:p>
            <a:pPr>
              <a:defRPr/>
            </a:pPr>
            <a:r>
              <a:rPr lang="en-US"/>
              <a:t>Avis Garcia, PhD</a:t>
            </a:r>
          </a:p>
        </p:txBody>
      </p:sp>
      <p:sp>
        <p:nvSpPr>
          <p:cNvPr id="3" name="TextBox 2">
            <a:extLst>
              <a:ext uri="{FF2B5EF4-FFF2-40B4-BE49-F238E27FC236}">
                <a16:creationId xmlns:a16="http://schemas.microsoft.com/office/drawing/2014/main" id="{94B584E8-88CC-4D4E-9FFA-6CC588E8F522}"/>
              </a:ext>
            </a:extLst>
          </p:cNvPr>
          <p:cNvSpPr txBox="1"/>
          <p:nvPr/>
        </p:nvSpPr>
        <p:spPr>
          <a:xfrm>
            <a:off x="4800600" y="4648200"/>
            <a:ext cx="877163" cy="369332"/>
          </a:xfrm>
          <a:prstGeom prst="rect">
            <a:avLst/>
          </a:prstGeom>
          <a:noFill/>
        </p:spPr>
        <p:txBody>
          <a:bodyPr wrap="none" rtlCol="0">
            <a:spAutoFit/>
          </a:bodyPr>
          <a:lstStyle/>
          <a:p>
            <a:r>
              <a:rPr lang="en-US" dirty="0"/>
              <a:t>Mental</a:t>
            </a:r>
          </a:p>
        </p:txBody>
      </p:sp>
      <p:sp>
        <p:nvSpPr>
          <p:cNvPr id="4" name="TextBox 3">
            <a:extLst>
              <a:ext uri="{FF2B5EF4-FFF2-40B4-BE49-F238E27FC236}">
                <a16:creationId xmlns:a16="http://schemas.microsoft.com/office/drawing/2014/main" id="{538A7172-684E-F740-A62F-96F41E9A0C3D}"/>
              </a:ext>
            </a:extLst>
          </p:cNvPr>
          <p:cNvSpPr txBox="1"/>
          <p:nvPr/>
        </p:nvSpPr>
        <p:spPr>
          <a:xfrm>
            <a:off x="2891696" y="4627211"/>
            <a:ext cx="1018227" cy="369332"/>
          </a:xfrm>
          <a:prstGeom prst="rect">
            <a:avLst/>
          </a:prstGeom>
          <a:noFill/>
        </p:spPr>
        <p:txBody>
          <a:bodyPr wrap="none" rtlCol="0">
            <a:spAutoFit/>
          </a:bodyPr>
          <a:lstStyle/>
          <a:p>
            <a:r>
              <a:rPr lang="en-US" dirty="0"/>
              <a:t>Spiritual</a:t>
            </a:r>
          </a:p>
        </p:txBody>
      </p:sp>
    </p:spTree>
    <p:extLst>
      <p:ext uri="{BB962C8B-B14F-4D97-AF65-F5344CB8AC3E}">
        <p14:creationId xmlns:p14="http://schemas.microsoft.com/office/powerpoint/2010/main" val="254846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t>Manageable</a:t>
            </a:r>
          </a:p>
        </p:txBody>
      </p:sp>
      <p:sp>
        <p:nvSpPr>
          <p:cNvPr id="8195" name="Rectangle 3"/>
          <p:cNvSpPr>
            <a:spLocks noGrp="1" noChangeArrowheads="1"/>
          </p:cNvSpPr>
          <p:nvPr>
            <p:ph type="body" idx="1"/>
          </p:nvPr>
        </p:nvSpPr>
        <p:spPr/>
        <p:txBody>
          <a:bodyPr/>
          <a:lstStyle/>
          <a:p>
            <a:r>
              <a:rPr lang="en-US" altLang="en-US" dirty="0"/>
              <a:t> As with other diseases</a:t>
            </a:r>
            <a:r>
              <a:rPr lang="en-US" altLang="en-US" sz="3200" dirty="0"/>
              <a:t> “addicts are not responsible for their disease, but they are responsible for what they do about their disease” and “they are fully responsible for their behaviors at every stage of healing.”</a:t>
            </a:r>
          </a:p>
          <a:p>
            <a:r>
              <a:rPr lang="en-US" altLang="en-US" sz="3200" dirty="0"/>
              <a:t>Women do get better if treatment addresses both addiction and trauma</a:t>
            </a:r>
            <a:endParaRPr lang="en-US" altLang="en-US" dirty="0"/>
          </a:p>
        </p:txBody>
      </p:sp>
      <p:sp>
        <p:nvSpPr>
          <p:cNvPr id="2" name="Footer Placeholder 1">
            <a:extLst>
              <a:ext uri="{FF2B5EF4-FFF2-40B4-BE49-F238E27FC236}">
                <a16:creationId xmlns:a16="http://schemas.microsoft.com/office/drawing/2014/main" id="{439CF788-9748-0D46-9067-9256C191FE01}"/>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993639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9830-4DBC-D740-9E3E-A53BD6F2AAF6}"/>
              </a:ext>
            </a:extLst>
          </p:cNvPr>
          <p:cNvSpPr>
            <a:spLocks noGrp="1"/>
          </p:cNvSpPr>
          <p:nvPr>
            <p:ph type="title"/>
          </p:nvPr>
        </p:nvSpPr>
        <p:spPr/>
        <p:txBody>
          <a:bodyPr/>
          <a:lstStyle/>
          <a:p>
            <a:r>
              <a:rPr lang="en-US" dirty="0"/>
              <a:t>Self-management</a:t>
            </a:r>
          </a:p>
        </p:txBody>
      </p:sp>
      <p:sp>
        <p:nvSpPr>
          <p:cNvPr id="3" name="Content Placeholder 2">
            <a:extLst>
              <a:ext uri="{FF2B5EF4-FFF2-40B4-BE49-F238E27FC236}">
                <a16:creationId xmlns:a16="http://schemas.microsoft.com/office/drawing/2014/main" id="{AF042EB0-D38B-4645-BEB8-0FDBA258F921}"/>
              </a:ext>
            </a:extLst>
          </p:cNvPr>
          <p:cNvSpPr>
            <a:spLocks noGrp="1"/>
          </p:cNvSpPr>
          <p:nvPr>
            <p:ph idx="1"/>
          </p:nvPr>
        </p:nvSpPr>
        <p:spPr/>
        <p:txBody>
          <a:bodyPr/>
          <a:lstStyle/>
          <a:p>
            <a:r>
              <a:rPr lang="en-US" dirty="0"/>
              <a:t>Mindfulness – meditation, spirituality, prayer, self-talk</a:t>
            </a:r>
          </a:p>
          <a:p>
            <a:endParaRPr lang="en-US" dirty="0"/>
          </a:p>
          <a:p>
            <a:r>
              <a:rPr lang="en-US" dirty="0"/>
              <a:t>Movement - Dance, exercise, walking, CrossFit, hiking, yoga, running, sports</a:t>
            </a:r>
          </a:p>
          <a:p>
            <a:endParaRPr lang="en-US" dirty="0"/>
          </a:p>
          <a:p>
            <a:r>
              <a:rPr lang="en-US" dirty="0"/>
              <a:t>Rhythm – Music, singing, drumming</a:t>
            </a:r>
          </a:p>
          <a:p>
            <a:endParaRPr lang="en-US" dirty="0"/>
          </a:p>
          <a:p>
            <a:r>
              <a:rPr lang="en-US" dirty="0"/>
              <a:t>Art/Creativity- beading, sewing, drawing, painting, crafting</a:t>
            </a:r>
          </a:p>
        </p:txBody>
      </p:sp>
      <p:sp>
        <p:nvSpPr>
          <p:cNvPr id="4" name="Footer Placeholder 3">
            <a:extLst>
              <a:ext uri="{FF2B5EF4-FFF2-40B4-BE49-F238E27FC236}">
                <a16:creationId xmlns:a16="http://schemas.microsoft.com/office/drawing/2014/main" id="{CD19269B-371B-8B46-B48B-51E3928845D2}"/>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319255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70CD-B4B5-AA47-9D15-D5059F15998C}"/>
              </a:ext>
            </a:extLst>
          </p:cNvPr>
          <p:cNvSpPr>
            <a:spLocks noGrp="1"/>
          </p:cNvSpPr>
          <p:nvPr>
            <p:ph type="title"/>
          </p:nvPr>
        </p:nvSpPr>
        <p:spPr/>
        <p:txBody>
          <a:bodyPr/>
          <a:lstStyle/>
          <a:p>
            <a:r>
              <a:rPr lang="en-US" dirty="0"/>
              <a:t>Sweat Lodge</a:t>
            </a:r>
          </a:p>
        </p:txBody>
      </p:sp>
      <p:sp>
        <p:nvSpPr>
          <p:cNvPr id="3" name="Content Placeholder 2">
            <a:extLst>
              <a:ext uri="{FF2B5EF4-FFF2-40B4-BE49-F238E27FC236}">
                <a16:creationId xmlns:a16="http://schemas.microsoft.com/office/drawing/2014/main" id="{227A8C54-793C-6E42-914C-D969DEC2FC58}"/>
              </a:ext>
            </a:extLst>
          </p:cNvPr>
          <p:cNvSpPr>
            <a:spLocks noGrp="1"/>
          </p:cNvSpPr>
          <p:nvPr>
            <p:ph idx="1"/>
          </p:nvPr>
        </p:nvSpPr>
        <p:spPr>
          <a:xfrm>
            <a:off x="457200" y="1219200"/>
            <a:ext cx="8229600" cy="5486400"/>
          </a:xfrm>
        </p:spPr>
        <p:txBody>
          <a:bodyPr/>
          <a:lstStyle/>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DB3F7F2-E804-B549-910D-98AEFDA7B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7391400" cy="5029200"/>
          </a:xfrm>
          <a:prstGeom prst="rect">
            <a:avLst/>
          </a:prstGeom>
        </p:spPr>
      </p:pic>
      <p:sp>
        <p:nvSpPr>
          <p:cNvPr id="7" name="Footer Placeholder 6">
            <a:extLst>
              <a:ext uri="{FF2B5EF4-FFF2-40B4-BE49-F238E27FC236}">
                <a16:creationId xmlns:a16="http://schemas.microsoft.com/office/drawing/2014/main" id="{DE88E422-527B-BE4F-A28E-17D21019324B}"/>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279310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888F6-9C93-1B4B-9B71-663831F2ABEF}"/>
              </a:ext>
            </a:extLst>
          </p:cNvPr>
          <p:cNvSpPr>
            <a:spLocks noGrp="1"/>
          </p:cNvSpPr>
          <p:nvPr>
            <p:ph idx="1"/>
          </p:nvPr>
        </p:nvSpPr>
        <p:spPr/>
        <p:txBody>
          <a:bodyPr/>
          <a:lstStyle/>
          <a:p>
            <a:pPr marL="0" indent="0">
              <a:buNone/>
            </a:pPr>
            <a:r>
              <a:rPr lang="en-US" dirty="0"/>
              <a:t>American Indians are not considered racial minority groups, but rather members of sovereign nations which are separate and distinct political entities.</a:t>
            </a:r>
          </a:p>
          <a:p>
            <a:pPr marL="0" indent="0">
              <a:buNone/>
            </a:pPr>
            <a:endParaRPr lang="en-US" dirty="0"/>
          </a:p>
          <a:p>
            <a:pPr marL="0" indent="0" algn="ctr">
              <a:buNone/>
            </a:pPr>
            <a:r>
              <a:rPr lang="en-US" dirty="0"/>
              <a:t>Dual Citizenship</a:t>
            </a:r>
          </a:p>
          <a:p>
            <a:pPr marL="0" indent="0" algn="ctr">
              <a:buNone/>
            </a:pPr>
            <a:endParaRPr lang="en-US" dirty="0"/>
          </a:p>
          <a:p>
            <a:pPr marL="0" indent="0" algn="ctr">
              <a:buNone/>
            </a:pPr>
            <a:r>
              <a:rPr lang="en-US" dirty="0"/>
              <a:t>Formal Tribal Government Leadership</a:t>
            </a:r>
          </a:p>
          <a:p>
            <a:pPr marL="0" indent="0" algn="ctr">
              <a:buNone/>
            </a:pPr>
            <a:r>
              <a:rPr lang="en-US" dirty="0"/>
              <a:t>Structure and protocols.</a:t>
            </a:r>
          </a:p>
        </p:txBody>
      </p:sp>
      <p:sp>
        <p:nvSpPr>
          <p:cNvPr id="4" name="Footer Placeholder 3">
            <a:extLst>
              <a:ext uri="{FF2B5EF4-FFF2-40B4-BE49-F238E27FC236}">
                <a16:creationId xmlns:a16="http://schemas.microsoft.com/office/drawing/2014/main" id="{B2F38419-C6EC-7947-9ECF-2380F73AA00A}"/>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633535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FCBD-10E4-2943-A011-631082052754}"/>
              </a:ext>
            </a:extLst>
          </p:cNvPr>
          <p:cNvSpPr>
            <a:spLocks noGrp="1"/>
          </p:cNvSpPr>
          <p:nvPr>
            <p:ph type="title"/>
          </p:nvPr>
        </p:nvSpPr>
        <p:spPr/>
        <p:txBody>
          <a:bodyPr/>
          <a:lstStyle/>
          <a:p>
            <a:r>
              <a:rPr lang="en-US" dirty="0"/>
              <a:t>Riding the Wave</a:t>
            </a:r>
          </a:p>
        </p:txBody>
      </p:sp>
      <p:sp>
        <p:nvSpPr>
          <p:cNvPr id="4" name="Footer Placeholder 3">
            <a:extLst>
              <a:ext uri="{FF2B5EF4-FFF2-40B4-BE49-F238E27FC236}">
                <a16:creationId xmlns:a16="http://schemas.microsoft.com/office/drawing/2014/main" id="{B8FF8169-3FF9-9646-99BD-8A2289C8C1F2}"/>
              </a:ext>
            </a:extLst>
          </p:cNvPr>
          <p:cNvSpPr>
            <a:spLocks noGrp="1"/>
          </p:cNvSpPr>
          <p:nvPr>
            <p:ph type="ftr" sz="quarter" idx="11"/>
          </p:nvPr>
        </p:nvSpPr>
        <p:spPr/>
        <p:txBody>
          <a:bodyPr/>
          <a:lstStyle/>
          <a:p>
            <a:pPr>
              <a:defRPr/>
            </a:pPr>
            <a:r>
              <a:rPr lang="en-US"/>
              <a:t>Avis Garcia, PhD</a:t>
            </a:r>
          </a:p>
        </p:txBody>
      </p:sp>
      <p:pic>
        <p:nvPicPr>
          <p:cNvPr id="13" name="Content Placeholder 12" descr="A wave crashing into the shore&#10;&#10;Description automatically generated with low confidence">
            <a:extLst>
              <a:ext uri="{FF2B5EF4-FFF2-40B4-BE49-F238E27FC236}">
                <a16:creationId xmlns:a16="http://schemas.microsoft.com/office/drawing/2014/main" id="{2BF2026A-4B50-E046-A4A5-7F3596A2996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1295399"/>
            <a:ext cx="8305800" cy="4949825"/>
          </a:xfrm>
        </p:spPr>
      </p:pic>
    </p:spTree>
    <p:extLst>
      <p:ext uri="{BB962C8B-B14F-4D97-AF65-F5344CB8AC3E}">
        <p14:creationId xmlns:p14="http://schemas.microsoft.com/office/powerpoint/2010/main" val="4118970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423C1-54D9-354F-8FE5-A85FE882C198}"/>
              </a:ext>
            </a:extLst>
          </p:cNvPr>
          <p:cNvSpPr>
            <a:spLocks noGrp="1"/>
          </p:cNvSpPr>
          <p:nvPr>
            <p:ph type="title"/>
          </p:nvPr>
        </p:nvSpPr>
        <p:spPr>
          <a:xfrm>
            <a:off x="457200" y="76200"/>
            <a:ext cx="6781800" cy="1066800"/>
          </a:xfrm>
        </p:spPr>
        <p:txBody>
          <a:bodyPr wrap="square" anchor="b">
            <a:normAutofit/>
          </a:bodyPr>
          <a:lstStyle/>
          <a:p>
            <a:r>
              <a:rPr lang="en-US" dirty="0"/>
              <a:t>Individual Capabilities</a:t>
            </a:r>
          </a:p>
        </p:txBody>
      </p:sp>
      <p:sp>
        <p:nvSpPr>
          <p:cNvPr id="11" name="Content Placeholder 2">
            <a:extLst>
              <a:ext uri="{FF2B5EF4-FFF2-40B4-BE49-F238E27FC236}">
                <a16:creationId xmlns:a16="http://schemas.microsoft.com/office/drawing/2014/main" id="{E7B4EA4C-4C1F-4971-A35D-0B61ADA9FB60}"/>
              </a:ext>
            </a:extLst>
          </p:cNvPr>
          <p:cNvSpPr>
            <a:spLocks noGrp="1"/>
          </p:cNvSpPr>
          <p:nvPr>
            <p:ph sz="half" idx="1"/>
          </p:nvPr>
        </p:nvSpPr>
        <p:spPr>
          <a:xfrm>
            <a:off x="457200" y="1219200"/>
            <a:ext cx="4038600" cy="4724400"/>
          </a:xfrm>
        </p:spPr>
        <p:txBody>
          <a:bodyPr/>
          <a:lstStyle/>
          <a:p>
            <a:r>
              <a:rPr lang="en-US" dirty="0"/>
              <a:t>Strengths Based</a:t>
            </a:r>
          </a:p>
          <a:p>
            <a:r>
              <a:rPr lang="en-US" dirty="0"/>
              <a:t>Positive View</a:t>
            </a:r>
          </a:p>
          <a:p>
            <a:r>
              <a:rPr lang="en-US" dirty="0"/>
              <a:t>Self-Efficacy</a:t>
            </a:r>
          </a:p>
          <a:p>
            <a:r>
              <a:rPr lang="en-US" dirty="0"/>
              <a:t>Self-Regulation</a:t>
            </a:r>
          </a:p>
        </p:txBody>
      </p:sp>
      <p:pic>
        <p:nvPicPr>
          <p:cNvPr id="8" name="Content Placeholder 7" descr="Close-up of water pouring into a glass&#10;&#10;Description automatically generated with medium confidence">
            <a:extLst>
              <a:ext uri="{FF2B5EF4-FFF2-40B4-BE49-F238E27FC236}">
                <a16:creationId xmlns:a16="http://schemas.microsoft.com/office/drawing/2014/main" id="{406977FA-F09A-1441-A48D-73CED539562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01142" y="1219200"/>
            <a:ext cx="3332716" cy="4724400"/>
          </a:xfrm>
        </p:spPr>
      </p:pic>
      <p:sp>
        <p:nvSpPr>
          <p:cNvPr id="4" name="Footer Placeholder 3">
            <a:extLst>
              <a:ext uri="{FF2B5EF4-FFF2-40B4-BE49-F238E27FC236}">
                <a16:creationId xmlns:a16="http://schemas.microsoft.com/office/drawing/2014/main" id="{4A093B6F-F988-8249-AA55-67EF058C8C52}"/>
              </a:ext>
            </a:extLst>
          </p:cNvPr>
          <p:cNvSpPr>
            <a:spLocks noGrp="1"/>
          </p:cNvSpPr>
          <p:nvPr>
            <p:ph type="ftr" sz="quarter" idx="11"/>
          </p:nvPr>
        </p:nvSpPr>
        <p:spPr>
          <a:xfrm>
            <a:off x="3124200" y="6245225"/>
            <a:ext cx="2895600" cy="476250"/>
          </a:xfrm>
        </p:spPr>
        <p:txBody>
          <a:bodyPr wrap="square" anchor="t">
            <a:normAutofit/>
          </a:bodyPr>
          <a:lstStyle/>
          <a:p>
            <a:pPr>
              <a:spcAft>
                <a:spcPts val="600"/>
              </a:spcAft>
              <a:defRPr/>
            </a:pPr>
            <a:r>
              <a:rPr lang="en-US"/>
              <a:t>Avis Garcia, PhD</a:t>
            </a:r>
          </a:p>
        </p:txBody>
      </p:sp>
      <p:sp>
        <p:nvSpPr>
          <p:cNvPr id="9" name="TextBox 8">
            <a:extLst>
              <a:ext uri="{FF2B5EF4-FFF2-40B4-BE49-F238E27FC236}">
                <a16:creationId xmlns:a16="http://schemas.microsoft.com/office/drawing/2014/main" id="{9F29563D-3070-2045-9BE1-32EAB5A5CDF5}"/>
              </a:ext>
            </a:extLst>
          </p:cNvPr>
          <p:cNvSpPr txBox="1"/>
          <p:nvPr/>
        </p:nvSpPr>
        <p:spPr>
          <a:xfrm>
            <a:off x="5001142" y="5943600"/>
            <a:ext cx="3332716" cy="230832"/>
          </a:xfrm>
          <a:prstGeom prst="rect">
            <a:avLst/>
          </a:prstGeom>
          <a:noFill/>
        </p:spPr>
        <p:txBody>
          <a:bodyPr wrap="square" rtlCol="0">
            <a:spAutoFit/>
          </a:bodyPr>
          <a:lstStyle/>
          <a:p>
            <a:r>
              <a:rPr lang="en-US" sz="900">
                <a:hlinkClick r:id="rId3" tooltip="https://pngimg.com/download/15230"/>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671391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dirty="0"/>
              <a:t>Treatment/Prevention Continued</a:t>
            </a:r>
          </a:p>
        </p:txBody>
      </p:sp>
      <p:sp>
        <p:nvSpPr>
          <p:cNvPr id="12291" name="Rectangle 3"/>
          <p:cNvSpPr>
            <a:spLocks noGrp="1" noChangeArrowheads="1"/>
          </p:cNvSpPr>
          <p:nvPr>
            <p:ph type="body" idx="1"/>
          </p:nvPr>
        </p:nvSpPr>
        <p:spPr/>
        <p:txBody>
          <a:bodyPr/>
          <a:lstStyle/>
          <a:p>
            <a:pPr eaLnBrk="1" hangingPunct="1"/>
            <a:r>
              <a:rPr lang="en-US" altLang="en-US" dirty="0"/>
              <a:t>NA cultures contain all the necessary knowledge to socialize mentally, healthy, substance-free youth. This knowledge need not be replaced with information or socialization derived from European culture.</a:t>
            </a:r>
          </a:p>
          <a:p>
            <a:pPr eaLnBrk="1" hangingPunct="1"/>
            <a:r>
              <a:rPr lang="en-US" altLang="en-US" dirty="0"/>
              <a:t>Cultural ways and knowledge must be viewed as equal to social science prevention and TX knowledge.</a:t>
            </a:r>
          </a:p>
          <a:p>
            <a:pPr eaLnBrk="1" hangingPunct="1"/>
            <a:r>
              <a:rPr lang="en-US" altLang="en-US" dirty="0"/>
              <a:t>There exist within NA cultures developmental risk and protective factors.</a:t>
            </a:r>
          </a:p>
          <a:p>
            <a:pPr eaLnBrk="1" hangingPunct="1"/>
            <a:r>
              <a:rPr lang="en-US" altLang="en-US" dirty="0"/>
              <a:t>Treatment must be culturally specific to be successful.</a:t>
            </a:r>
          </a:p>
        </p:txBody>
      </p:sp>
      <p:sp>
        <p:nvSpPr>
          <p:cNvPr id="2" name="Footer Placeholder 1">
            <a:extLst>
              <a:ext uri="{FF2B5EF4-FFF2-40B4-BE49-F238E27FC236}">
                <a16:creationId xmlns:a16="http://schemas.microsoft.com/office/drawing/2014/main" id="{465DB12E-FE4C-9140-A1A6-B6FE77A85ADC}"/>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t>Cultural Considerations</a:t>
            </a:r>
          </a:p>
        </p:txBody>
      </p:sp>
      <p:sp>
        <p:nvSpPr>
          <p:cNvPr id="8195" name="Rectangle 3"/>
          <p:cNvSpPr>
            <a:spLocks noGrp="1" noChangeArrowheads="1"/>
          </p:cNvSpPr>
          <p:nvPr>
            <p:ph type="body" idx="1"/>
          </p:nvPr>
        </p:nvSpPr>
        <p:spPr/>
        <p:txBody>
          <a:bodyPr/>
          <a:lstStyle/>
          <a:p>
            <a:r>
              <a:rPr lang="en-US" altLang="en-US" dirty="0"/>
              <a:t> S</a:t>
            </a:r>
            <a:r>
              <a:rPr lang="en-US" altLang="en-US" sz="3200" dirty="0"/>
              <a:t>haring stories as way of education </a:t>
            </a:r>
          </a:p>
          <a:p>
            <a:pPr eaLnBrk="1" hangingPunct="1"/>
            <a:r>
              <a:rPr lang="en-US" altLang="en-US" sz="3200" dirty="0"/>
              <a:t>Keep session informal in nature and conduct in a comfortable setting, as well as allowing for flexible start and end time.</a:t>
            </a:r>
          </a:p>
          <a:p>
            <a:pPr eaLnBrk="1" hangingPunct="1"/>
            <a:r>
              <a:rPr lang="en-US" altLang="en-US" sz="3200" dirty="0"/>
              <a:t>I learned from personal experience NAs populations prefer to work without time pressures or constraints. “Indian Time”</a:t>
            </a:r>
          </a:p>
          <a:p>
            <a:pPr eaLnBrk="1" hangingPunct="1"/>
            <a:endParaRPr lang="en-US" altLang="en-US" sz="3200" dirty="0"/>
          </a:p>
        </p:txBody>
      </p:sp>
      <p:sp>
        <p:nvSpPr>
          <p:cNvPr id="2" name="Footer Placeholder 1">
            <a:extLst>
              <a:ext uri="{FF2B5EF4-FFF2-40B4-BE49-F238E27FC236}">
                <a16:creationId xmlns:a16="http://schemas.microsoft.com/office/drawing/2014/main" id="{3F382991-A485-E94F-9C4C-AE35CC3D3AD0}"/>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2624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288D-7CEB-E848-9746-60CA3BD84C59}"/>
              </a:ext>
            </a:extLst>
          </p:cNvPr>
          <p:cNvSpPr>
            <a:spLocks noGrp="1"/>
          </p:cNvSpPr>
          <p:nvPr>
            <p:ph type="title"/>
          </p:nvPr>
        </p:nvSpPr>
        <p:spPr/>
        <p:txBody>
          <a:bodyPr/>
          <a:lstStyle/>
          <a:p>
            <a:r>
              <a:rPr lang="en-US" dirty="0"/>
              <a:t>Culture &amp; Spirituality</a:t>
            </a:r>
          </a:p>
        </p:txBody>
      </p:sp>
      <p:pic>
        <p:nvPicPr>
          <p:cNvPr id="6" name="Content Placeholder 5" descr="A picture containing grass, tree, outdoor, sport&#10;&#10;Description automatically generated">
            <a:extLst>
              <a:ext uri="{FF2B5EF4-FFF2-40B4-BE49-F238E27FC236}">
                <a16:creationId xmlns:a16="http://schemas.microsoft.com/office/drawing/2014/main" id="{C4CEDC22-ABDA-A842-9B1B-9C75414C378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1219199"/>
            <a:ext cx="8001000" cy="5026025"/>
          </a:xfrm>
        </p:spPr>
      </p:pic>
      <p:sp>
        <p:nvSpPr>
          <p:cNvPr id="4" name="Footer Placeholder 3">
            <a:extLst>
              <a:ext uri="{FF2B5EF4-FFF2-40B4-BE49-F238E27FC236}">
                <a16:creationId xmlns:a16="http://schemas.microsoft.com/office/drawing/2014/main" id="{0D0F4CC8-7C0F-164C-9C92-433FF85EE111}"/>
              </a:ext>
            </a:extLst>
          </p:cNvPr>
          <p:cNvSpPr>
            <a:spLocks noGrp="1"/>
          </p:cNvSpPr>
          <p:nvPr>
            <p:ph type="ftr" sz="quarter" idx="11"/>
          </p:nvPr>
        </p:nvSpPr>
        <p:spPr/>
        <p:txBody>
          <a:bodyPr/>
          <a:lstStyle/>
          <a:p>
            <a:pPr>
              <a:defRPr/>
            </a:pPr>
            <a:r>
              <a:rPr lang="en-US"/>
              <a:t>Avis Garcia, PhD</a:t>
            </a:r>
          </a:p>
        </p:txBody>
      </p:sp>
      <p:sp>
        <p:nvSpPr>
          <p:cNvPr id="7" name="TextBox 6">
            <a:extLst>
              <a:ext uri="{FF2B5EF4-FFF2-40B4-BE49-F238E27FC236}">
                <a16:creationId xmlns:a16="http://schemas.microsoft.com/office/drawing/2014/main" id="{7C5131F8-BCF7-9047-9CD0-6584771C6985}"/>
              </a:ext>
            </a:extLst>
          </p:cNvPr>
          <p:cNvSpPr txBox="1"/>
          <p:nvPr/>
        </p:nvSpPr>
        <p:spPr>
          <a:xfrm>
            <a:off x="609600" y="5353050"/>
            <a:ext cx="8001000" cy="230832"/>
          </a:xfrm>
          <a:prstGeom prst="rect">
            <a:avLst/>
          </a:prstGeom>
          <a:noFill/>
        </p:spPr>
        <p:txBody>
          <a:bodyPr wrap="square" rtlCol="0">
            <a:spAutoFit/>
          </a:bodyPr>
          <a:lstStyle/>
          <a:p>
            <a:r>
              <a:rPr lang="en-US" sz="900">
                <a:hlinkClick r:id="rId3" tooltip="http://inglesiesollosgrandes.blogspot.com/2015_10_01_archive.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551876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marL="0" indent="0">
              <a:buNone/>
            </a:pPr>
            <a:r>
              <a:rPr lang="en-US" altLang="en-US" dirty="0"/>
              <a:t> </a:t>
            </a:r>
            <a:endParaRPr lang="en-US" altLang="en-US" sz="3200" dirty="0"/>
          </a:p>
        </p:txBody>
      </p:sp>
      <p:sp>
        <p:nvSpPr>
          <p:cNvPr id="2" name="Title 1"/>
          <p:cNvSpPr>
            <a:spLocks noGrp="1"/>
          </p:cNvSpPr>
          <p:nvPr>
            <p:ph type="title"/>
          </p:nvPr>
        </p:nvSpPr>
        <p:spPr/>
        <p:txBody>
          <a:bodyPr/>
          <a:lstStyle/>
          <a:p>
            <a:r>
              <a:rPr lang="en-US" dirty="0"/>
              <a:t>Storytelling</a:t>
            </a:r>
          </a:p>
        </p:txBody>
      </p:sp>
      <p:pic>
        <p:nvPicPr>
          <p:cNvPr id="4" name="Content Placeholder 3">
            <a:extLst>
              <a:ext uri="{FF2B5EF4-FFF2-40B4-BE49-F238E27FC236}">
                <a16:creationId xmlns:a16="http://schemas.microsoft.com/office/drawing/2014/main" id="{9CD19981-6F87-1841-8922-42B6C4E5915F}"/>
              </a:ext>
            </a:extLst>
          </p:cNvPr>
          <p:cNvPicPr>
            <a:picLocks noChangeAspect="1"/>
          </p:cNvPicPr>
          <p:nvPr/>
        </p:nvPicPr>
        <p:blipFill>
          <a:blip r:embed="rId2"/>
          <a:stretch>
            <a:fillRect/>
          </a:stretch>
        </p:blipFill>
        <p:spPr bwMode="auto">
          <a:xfrm>
            <a:off x="1350264" y="1795272"/>
            <a:ext cx="6443472" cy="4242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FBD9803-92E1-6549-866E-6136BE7427FC}"/>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736877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1344-A89E-5148-ABB6-267AB7291753}"/>
              </a:ext>
            </a:extLst>
          </p:cNvPr>
          <p:cNvSpPr>
            <a:spLocks noGrp="1"/>
          </p:cNvSpPr>
          <p:nvPr>
            <p:ph type="title"/>
          </p:nvPr>
        </p:nvSpPr>
        <p:spPr/>
        <p:txBody>
          <a:bodyPr/>
          <a:lstStyle/>
          <a:p>
            <a:r>
              <a:rPr lang="en-US" dirty="0"/>
              <a:t>NATIVE PRIDE</a:t>
            </a:r>
          </a:p>
        </p:txBody>
      </p:sp>
      <p:sp>
        <p:nvSpPr>
          <p:cNvPr id="3" name="Content Placeholder 2">
            <a:extLst>
              <a:ext uri="{FF2B5EF4-FFF2-40B4-BE49-F238E27FC236}">
                <a16:creationId xmlns:a16="http://schemas.microsoft.com/office/drawing/2014/main" id="{2296BDD5-28F3-E54A-8236-A114D3993AAB}"/>
              </a:ext>
            </a:extLst>
          </p:cNvPr>
          <p:cNvSpPr>
            <a:spLocks noGrp="1"/>
          </p:cNvSpPr>
          <p:nvPr>
            <p:ph idx="1"/>
          </p:nvPr>
        </p:nvSpPr>
        <p:spPr/>
        <p:txBody>
          <a:bodyPr/>
          <a:lstStyle/>
          <a:p>
            <a:r>
              <a:rPr lang="en-US" dirty="0">
                <a:hlinkClick r:id="rId2"/>
              </a:rPr>
              <a:t>https://www.nativeprideus.org</a:t>
            </a:r>
            <a:endParaRPr lang="en-US" dirty="0"/>
          </a:p>
          <a:p>
            <a:endParaRPr lang="en-US" dirty="0"/>
          </a:p>
          <a:p>
            <a:r>
              <a:rPr lang="en-US" dirty="0"/>
              <a:t>Dr. Clayton Small</a:t>
            </a:r>
          </a:p>
          <a:p>
            <a:pPr marL="0" indent="0">
              <a:buNone/>
            </a:pPr>
            <a:r>
              <a:rPr lang="en-US" dirty="0"/>
              <a:t>“The Good Road of Life” adults</a:t>
            </a:r>
          </a:p>
          <a:p>
            <a:pPr marL="0" indent="0">
              <a:buNone/>
            </a:pPr>
            <a:r>
              <a:rPr lang="en-US" dirty="0"/>
              <a:t>“Native H.O.P.E. (Helping Our People Endure) Youth</a:t>
            </a:r>
          </a:p>
        </p:txBody>
      </p:sp>
      <p:sp>
        <p:nvSpPr>
          <p:cNvPr id="4" name="Footer Placeholder 3">
            <a:extLst>
              <a:ext uri="{FF2B5EF4-FFF2-40B4-BE49-F238E27FC236}">
                <a16:creationId xmlns:a16="http://schemas.microsoft.com/office/drawing/2014/main" id="{2CA1D503-3043-1340-88EA-E1AACA9B2042}"/>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2699387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C0EC-0099-AC4F-86F8-75728AEEE0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185254-F600-CB47-957F-3BE04FD5BFD6}"/>
              </a:ext>
            </a:extLst>
          </p:cNvPr>
          <p:cNvSpPr>
            <a:spLocks noGrp="1"/>
          </p:cNvSpPr>
          <p:nvPr>
            <p:ph idx="1"/>
          </p:nvPr>
        </p:nvSpPr>
        <p:spPr/>
        <p:txBody>
          <a:bodyPr/>
          <a:lstStyle/>
          <a:p>
            <a:pPr marL="0" indent="0" algn="ctr">
              <a:buNone/>
            </a:pPr>
            <a:r>
              <a:rPr lang="en-US" sz="4000" b="1" dirty="0"/>
              <a:t>Ha Hou!</a:t>
            </a:r>
          </a:p>
          <a:p>
            <a:pPr algn="ctr"/>
            <a:endParaRPr lang="en-US" sz="4000" b="1" dirty="0"/>
          </a:p>
          <a:p>
            <a:pPr marL="0" indent="0" algn="ctr">
              <a:buNone/>
            </a:pPr>
            <a:r>
              <a:rPr lang="en-US" sz="4000" b="1" dirty="0"/>
              <a:t>Avis Garcia, PhD</a:t>
            </a:r>
          </a:p>
          <a:p>
            <a:pPr marL="0" indent="0" algn="ctr">
              <a:buNone/>
            </a:pPr>
            <a:r>
              <a:rPr lang="en-US" sz="4000" b="1" dirty="0"/>
              <a:t>avisgarciaphd@gmail.com</a:t>
            </a:r>
          </a:p>
        </p:txBody>
      </p:sp>
      <p:sp>
        <p:nvSpPr>
          <p:cNvPr id="4" name="Footer Placeholder 3">
            <a:extLst>
              <a:ext uri="{FF2B5EF4-FFF2-40B4-BE49-F238E27FC236}">
                <a16:creationId xmlns:a16="http://schemas.microsoft.com/office/drawing/2014/main" id="{B1EA239F-A87A-944C-9C2D-5F577E678185}"/>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2068465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8AA5-8163-5343-973A-B4D3ED17E4B4}"/>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8471CD38-E08B-A247-BAFC-4701FE326337}"/>
              </a:ext>
            </a:extLst>
          </p:cNvPr>
          <p:cNvSpPr>
            <a:spLocks noGrp="1"/>
          </p:cNvSpPr>
          <p:nvPr>
            <p:ph idx="1"/>
          </p:nvPr>
        </p:nvSpPr>
        <p:spPr/>
        <p:txBody>
          <a:bodyPr/>
          <a:lstStyle/>
          <a:p>
            <a:pPr marL="0" indent="0">
              <a:buNone/>
            </a:pPr>
            <a:r>
              <a:rPr lang="en-US" sz="1600" dirty="0"/>
              <a:t>1. Brave Heart, M. Y. H., &amp; </a:t>
            </a:r>
            <a:r>
              <a:rPr lang="en-US" sz="1600" dirty="0" err="1"/>
              <a:t>DeBryn</a:t>
            </a:r>
            <a:r>
              <a:rPr lang="en-US" sz="1600" dirty="0"/>
              <a:t>, L. M. (1998). The American Indian Holocaust: Healing historical unresolved grief. </a:t>
            </a:r>
            <a:r>
              <a:rPr lang="en-US" sz="1600" i="1" dirty="0"/>
              <a:t>American Indian and Alaska Native Mental Health Research, </a:t>
            </a:r>
            <a:r>
              <a:rPr lang="en-US" sz="1600" dirty="0"/>
              <a:t>8(2), 60-82. doi:10.5820/aian.0802.1998.60</a:t>
            </a:r>
          </a:p>
          <a:p>
            <a:pPr marL="0" indent="0">
              <a:buNone/>
            </a:pPr>
            <a:r>
              <a:rPr lang="en-US" sz="1600" dirty="0"/>
              <a:t>2. </a:t>
            </a:r>
            <a:r>
              <a:rPr lang="en-US" sz="1600" dirty="0" err="1"/>
              <a:t>Myhra</a:t>
            </a:r>
            <a:r>
              <a:rPr lang="en-US" sz="1600" dirty="0"/>
              <a:t>, L. L. (2011). “It Runs In the Family”: Intergenerational Transmission of Historical Trauma among Urban Indians and Alaska Natives. </a:t>
            </a:r>
            <a:r>
              <a:rPr lang="en-US" sz="1600" i="1" dirty="0"/>
              <a:t>The Journal of the National Center of American Indian and Alaska Native Mental Health Research, </a:t>
            </a:r>
            <a:r>
              <a:rPr lang="en-US" sz="1600" dirty="0"/>
              <a:t>18(2)17-40.</a:t>
            </a:r>
          </a:p>
          <a:p>
            <a:pPr marL="0" indent="0">
              <a:buNone/>
            </a:pPr>
            <a:r>
              <a:rPr lang="en-US" sz="1600" dirty="0"/>
              <a:t>3. Garrett, M. J., &amp; Portman, T. A., (2011). Crying for a Vision: the Native American Sweat Lodge Ceremony as Therapeutic Intervention. </a:t>
            </a:r>
            <a:r>
              <a:rPr lang="en-US" sz="1600" i="1" dirty="0"/>
              <a:t>Journal of Counseling and Development; </a:t>
            </a:r>
            <a:r>
              <a:rPr lang="en-US" sz="1600" dirty="0"/>
              <a:t>89(3)318-325.</a:t>
            </a:r>
          </a:p>
          <a:p>
            <a:pPr marL="0" indent="0">
              <a:buNone/>
            </a:pPr>
            <a:r>
              <a:rPr lang="en-US" sz="1600" dirty="0"/>
              <a:t>4. Gone, J.P. (2009). A Community-Based Treatment for Native American Historical Trauma: Prospects for Evidence-Based Practice. </a:t>
            </a:r>
            <a:r>
              <a:rPr lang="en-US" sz="1600" i="1" dirty="0"/>
              <a:t>Journal of Consulting and Clinical Psychology, </a:t>
            </a:r>
            <a:r>
              <a:rPr lang="en-US" sz="1600" dirty="0"/>
              <a:t>77(4), 751-762.</a:t>
            </a:r>
          </a:p>
          <a:p>
            <a:pPr marL="0" indent="0">
              <a:buNone/>
            </a:pPr>
            <a:r>
              <a:rPr lang="en-US" sz="1600" dirty="0"/>
              <a:t>5. Brave Heart, M. Yellow Horse (2003). The historical trauma response among Natives and its </a:t>
            </a:r>
          </a:p>
          <a:p>
            <a:pPr marL="0" indent="0">
              <a:buNone/>
            </a:pPr>
            <a:r>
              <a:rPr lang="en-US" sz="1600" dirty="0"/>
              <a:t>relationship with substance abuse: </a:t>
            </a:r>
            <a:r>
              <a:rPr lang="en-US" sz="1600" i="1" dirty="0"/>
              <a:t>A Lakota illustration. Journal of Psychoactive Drugs</a:t>
            </a:r>
            <a:r>
              <a:rPr lang="en-US" sz="1600" dirty="0"/>
              <a:t>, 35(1), 7-13. </a:t>
            </a:r>
          </a:p>
          <a:p>
            <a:pPr marL="0" indent="0">
              <a:buNone/>
            </a:pPr>
            <a:r>
              <a:rPr lang="en-US" sz="1600" dirty="0"/>
              <a:t>5. Duran, E. &amp; Duran, B. (1995). Native American postcolonial psychology. Albany, NY: State </a:t>
            </a:r>
          </a:p>
          <a:p>
            <a:pPr marL="0" indent="0">
              <a:buNone/>
            </a:pPr>
            <a:r>
              <a:rPr lang="en-US" sz="1600" dirty="0"/>
              <a:t>University of New York Press. </a:t>
            </a:r>
          </a:p>
          <a:p>
            <a:pPr marL="0" indent="0">
              <a:buNone/>
            </a:pPr>
            <a:r>
              <a:rPr lang="en-US" sz="1600" dirty="0"/>
              <a:t>6. Duran, E. (2006). Healing the Soul Wound: Counseling with American Indians and other Native Peoples. New York, NY: </a:t>
            </a:r>
            <a:r>
              <a:rPr lang="en-US" sz="1600" dirty="0" err="1"/>
              <a:t>Teachrs</a:t>
            </a:r>
            <a:r>
              <a:rPr lang="en-US" sz="1600" dirty="0"/>
              <a:t> College Press. </a:t>
            </a:r>
          </a:p>
          <a:p>
            <a:pPr marL="0" indent="0">
              <a:buNone/>
            </a:pPr>
            <a:r>
              <a:rPr lang="en-US" sz="1600" dirty="0"/>
              <a:t>7. Warne, D., &amp; </a:t>
            </a:r>
            <a:r>
              <a:rPr lang="en-US" sz="1600" dirty="0" err="1"/>
              <a:t>Lajmodiere</a:t>
            </a:r>
            <a:r>
              <a:rPr lang="en-US" sz="1600" dirty="0"/>
              <a:t>, D. (2015). </a:t>
            </a:r>
            <a:r>
              <a:rPr lang="en-US" sz="1600" i="1" dirty="0"/>
              <a:t>American Indian health Disparities: Psychosocial Influences, </a:t>
            </a:r>
            <a:r>
              <a:rPr lang="en-US" sz="1600" dirty="0"/>
              <a:t>9(10)1111-12198.</a:t>
            </a:r>
          </a:p>
          <a:p>
            <a:pPr marL="0" indent="0">
              <a:buNone/>
            </a:pPr>
            <a:endParaRPr lang="en-US" sz="1600" dirty="0"/>
          </a:p>
        </p:txBody>
      </p:sp>
      <p:sp>
        <p:nvSpPr>
          <p:cNvPr id="4" name="Footer Placeholder 3">
            <a:extLst>
              <a:ext uri="{FF2B5EF4-FFF2-40B4-BE49-F238E27FC236}">
                <a16:creationId xmlns:a16="http://schemas.microsoft.com/office/drawing/2014/main" id="{59DB0F77-E116-B74B-8E06-00CAFB6F6060}"/>
              </a:ext>
            </a:extLst>
          </p:cNvPr>
          <p:cNvSpPr>
            <a:spLocks noGrp="1"/>
          </p:cNvSpPr>
          <p:nvPr>
            <p:ph type="ftr" sz="quarter" idx="11"/>
          </p:nvPr>
        </p:nvSpPr>
        <p:spPr/>
        <p:txBody>
          <a:bodyPr/>
          <a:lstStyle/>
          <a:p>
            <a:pPr>
              <a:defRPr/>
            </a:pPr>
            <a:r>
              <a:rPr lang="en-US" dirty="0"/>
              <a:t>©️Avis Garcia, PhD</a:t>
            </a:r>
          </a:p>
        </p:txBody>
      </p:sp>
    </p:spTree>
    <p:extLst>
      <p:ext uri="{BB962C8B-B14F-4D97-AF65-F5344CB8AC3E}">
        <p14:creationId xmlns:p14="http://schemas.microsoft.com/office/powerpoint/2010/main" val="2400964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097-1773-1548-B777-A0D1555CFB18}"/>
              </a:ext>
            </a:extLst>
          </p:cNvPr>
          <p:cNvSpPr>
            <a:spLocks noGrp="1"/>
          </p:cNvSpPr>
          <p:nvPr>
            <p:ph type="title"/>
          </p:nvPr>
        </p:nvSpPr>
        <p:spPr/>
        <p:txBody>
          <a:bodyPr/>
          <a:lstStyle/>
          <a:p>
            <a:r>
              <a:rPr lang="en-US" dirty="0"/>
              <a:t>Sources </a:t>
            </a:r>
            <a:r>
              <a:rPr lang="en-US" dirty="0" err="1"/>
              <a:t>cont</a:t>
            </a:r>
            <a:r>
              <a:rPr lang="en-US" dirty="0"/>
              <a:t>…</a:t>
            </a:r>
          </a:p>
        </p:txBody>
      </p:sp>
      <p:sp>
        <p:nvSpPr>
          <p:cNvPr id="3" name="Content Placeholder 2">
            <a:extLst>
              <a:ext uri="{FF2B5EF4-FFF2-40B4-BE49-F238E27FC236}">
                <a16:creationId xmlns:a16="http://schemas.microsoft.com/office/drawing/2014/main" id="{D3E53405-9620-174F-A674-A3A1BFC4EE25}"/>
              </a:ext>
            </a:extLst>
          </p:cNvPr>
          <p:cNvSpPr>
            <a:spLocks noGrp="1"/>
          </p:cNvSpPr>
          <p:nvPr>
            <p:ph idx="1"/>
          </p:nvPr>
        </p:nvSpPr>
        <p:spPr/>
        <p:txBody>
          <a:bodyPr/>
          <a:lstStyle/>
          <a:p>
            <a:pPr marL="0" indent="0">
              <a:buNone/>
            </a:pPr>
            <a:r>
              <a:rPr lang="en-US" sz="1800" dirty="0"/>
              <a:t>9. </a:t>
            </a:r>
            <a:r>
              <a:rPr lang="en-US" sz="1800" dirty="0" err="1"/>
              <a:t>Whitbeck</a:t>
            </a:r>
            <a:r>
              <a:rPr lang="en-US" sz="1800" dirty="0"/>
              <a:t>, L.B., Adams, G. W., Hoyt, D. R., &amp; Chen, X. (2004). Conceptualizing and measuring historical trauma among American Indian People. </a:t>
            </a:r>
            <a:r>
              <a:rPr lang="en-US" sz="1800" i="1" dirty="0"/>
              <a:t>American journal of community psychology, 33(3-4), 119-130.</a:t>
            </a:r>
          </a:p>
          <a:p>
            <a:pPr marL="0" indent="0">
              <a:buNone/>
            </a:pPr>
            <a:endParaRPr lang="en-US" sz="1800" dirty="0"/>
          </a:p>
        </p:txBody>
      </p:sp>
      <p:sp>
        <p:nvSpPr>
          <p:cNvPr id="4" name="Footer Placeholder 3">
            <a:extLst>
              <a:ext uri="{FF2B5EF4-FFF2-40B4-BE49-F238E27FC236}">
                <a16:creationId xmlns:a16="http://schemas.microsoft.com/office/drawing/2014/main" id="{A49C5A6C-69B4-D04A-80D1-0D55BE0DAC07}"/>
              </a:ext>
            </a:extLst>
          </p:cNvPr>
          <p:cNvSpPr>
            <a:spLocks noGrp="1"/>
          </p:cNvSpPr>
          <p:nvPr>
            <p:ph type="ftr" sz="quarter" idx="11"/>
          </p:nvPr>
        </p:nvSpPr>
        <p:spPr/>
        <p:txBody>
          <a:bodyPr/>
          <a:lstStyle/>
          <a:p>
            <a:pPr>
              <a:defRPr/>
            </a:pPr>
            <a:r>
              <a:rPr lang="en-US"/>
              <a:t>Avis Garcia, PhD</a:t>
            </a:r>
          </a:p>
        </p:txBody>
      </p:sp>
    </p:spTree>
    <p:extLst>
      <p:ext uri="{BB962C8B-B14F-4D97-AF65-F5344CB8AC3E}">
        <p14:creationId xmlns:p14="http://schemas.microsoft.com/office/powerpoint/2010/main" val="343590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73B8A0-3604-7C41-B6ED-FC1CB6E1C7AD}"/>
              </a:ext>
            </a:extLst>
          </p:cNvPr>
          <p:cNvSpPr>
            <a:spLocks noGrp="1"/>
          </p:cNvSpPr>
          <p:nvPr>
            <p:ph type="title"/>
          </p:nvPr>
        </p:nvSpPr>
        <p:spPr>
          <a:xfrm>
            <a:off x="457200" y="274638"/>
            <a:ext cx="8229600" cy="639762"/>
          </a:xfrm>
        </p:spPr>
        <p:txBody>
          <a:bodyPr/>
          <a:lstStyle/>
          <a:p>
            <a:r>
              <a:rPr lang="en-US" dirty="0"/>
              <a:t>Nations</a:t>
            </a:r>
          </a:p>
        </p:txBody>
      </p:sp>
      <p:sp>
        <p:nvSpPr>
          <p:cNvPr id="8" name="Text Placeholder 7">
            <a:extLst>
              <a:ext uri="{FF2B5EF4-FFF2-40B4-BE49-F238E27FC236}">
                <a16:creationId xmlns:a16="http://schemas.microsoft.com/office/drawing/2014/main" id="{C594C7BE-ADD0-364C-8D33-D316889C4D97}"/>
              </a:ext>
            </a:extLst>
          </p:cNvPr>
          <p:cNvSpPr>
            <a:spLocks noGrp="1"/>
          </p:cNvSpPr>
          <p:nvPr>
            <p:ph type="body" idx="1"/>
          </p:nvPr>
        </p:nvSpPr>
        <p:spPr/>
        <p:txBody>
          <a:bodyPr/>
          <a:lstStyle/>
          <a:p>
            <a:r>
              <a:rPr lang="en-US" dirty="0"/>
              <a:t>Warfare/Genocide</a:t>
            </a:r>
          </a:p>
        </p:txBody>
      </p:sp>
      <p:pic>
        <p:nvPicPr>
          <p:cNvPr id="13" name="Content Placeholder 12">
            <a:extLst>
              <a:ext uri="{FF2B5EF4-FFF2-40B4-BE49-F238E27FC236}">
                <a16:creationId xmlns:a16="http://schemas.microsoft.com/office/drawing/2014/main" id="{59AA0868-C836-CE4A-BEF3-E6C198AEE578}"/>
              </a:ext>
            </a:extLst>
          </p:cNvPr>
          <p:cNvPicPr>
            <a:picLocks noGrp="1" noChangeAspect="1"/>
          </p:cNvPicPr>
          <p:nvPr>
            <p:ph sz="half" idx="2"/>
          </p:nvPr>
        </p:nvPicPr>
        <p:blipFill>
          <a:blip r:embed="rId2"/>
          <a:stretch>
            <a:fillRect/>
          </a:stretch>
        </p:blipFill>
        <p:spPr>
          <a:xfrm>
            <a:off x="483394" y="2293936"/>
            <a:ext cx="3987800" cy="3573463"/>
          </a:xfrm>
          <a:prstGeom prst="rect">
            <a:avLst/>
          </a:prstGeom>
        </p:spPr>
      </p:pic>
      <p:sp>
        <p:nvSpPr>
          <p:cNvPr id="9" name="Text Placeholder 8">
            <a:extLst>
              <a:ext uri="{FF2B5EF4-FFF2-40B4-BE49-F238E27FC236}">
                <a16:creationId xmlns:a16="http://schemas.microsoft.com/office/drawing/2014/main" id="{DFC08DF8-97F7-9642-82D2-E337046D33C2}"/>
              </a:ext>
            </a:extLst>
          </p:cNvPr>
          <p:cNvSpPr>
            <a:spLocks noGrp="1"/>
          </p:cNvSpPr>
          <p:nvPr>
            <p:ph type="body" sz="quarter" idx="3"/>
          </p:nvPr>
        </p:nvSpPr>
        <p:spPr/>
        <p:txBody>
          <a:bodyPr/>
          <a:lstStyle/>
          <a:p>
            <a:r>
              <a:rPr lang="en-US" dirty="0"/>
              <a:t>Removal/Relocation</a:t>
            </a:r>
          </a:p>
        </p:txBody>
      </p:sp>
      <p:pic>
        <p:nvPicPr>
          <p:cNvPr id="11" name="Content Placeholder 10" descr="A picture containing text, outdoor, sky, grass&#10;&#10;Description automatically generated">
            <a:extLst>
              <a:ext uri="{FF2B5EF4-FFF2-40B4-BE49-F238E27FC236}">
                <a16:creationId xmlns:a16="http://schemas.microsoft.com/office/drawing/2014/main" id="{D7879969-1D54-5943-9BC8-8056368E73A9}"/>
              </a:ext>
            </a:extLst>
          </p:cNvPr>
          <p:cNvPicPr>
            <a:picLocks noGrp="1" noChangeAspect="1"/>
          </p:cNvPicPr>
          <p:nvPr>
            <p:ph sz="quarter" idx="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4728" y="2293937"/>
            <a:ext cx="4041775" cy="3466360"/>
          </a:xfrm>
        </p:spPr>
      </p:pic>
      <p:sp>
        <p:nvSpPr>
          <p:cNvPr id="4" name="Footer Placeholder 3">
            <a:extLst>
              <a:ext uri="{FF2B5EF4-FFF2-40B4-BE49-F238E27FC236}">
                <a16:creationId xmlns:a16="http://schemas.microsoft.com/office/drawing/2014/main" id="{27A1BAE6-BD08-714F-94DF-9B125AB74534}"/>
              </a:ext>
            </a:extLst>
          </p:cNvPr>
          <p:cNvSpPr>
            <a:spLocks noGrp="1"/>
          </p:cNvSpPr>
          <p:nvPr>
            <p:ph type="ftr" sz="quarter" idx="11"/>
          </p:nvPr>
        </p:nvSpPr>
        <p:spPr/>
        <p:txBody>
          <a:bodyPr/>
          <a:lstStyle/>
          <a:p>
            <a:pPr>
              <a:defRPr/>
            </a:pPr>
            <a:r>
              <a:rPr lang="en-US"/>
              <a:t>Avis Garcia, PhD</a:t>
            </a:r>
          </a:p>
        </p:txBody>
      </p:sp>
      <p:sp>
        <p:nvSpPr>
          <p:cNvPr id="12" name="TextBox 11">
            <a:extLst>
              <a:ext uri="{FF2B5EF4-FFF2-40B4-BE49-F238E27FC236}">
                <a16:creationId xmlns:a16="http://schemas.microsoft.com/office/drawing/2014/main" id="{A321DD37-5A40-7842-9730-51DAD6AD4E8C}"/>
              </a:ext>
            </a:extLst>
          </p:cNvPr>
          <p:cNvSpPr txBox="1"/>
          <p:nvPr/>
        </p:nvSpPr>
        <p:spPr>
          <a:xfrm>
            <a:off x="4634728" y="5760296"/>
            <a:ext cx="4041775" cy="230832"/>
          </a:xfrm>
          <a:prstGeom prst="rect">
            <a:avLst/>
          </a:prstGeom>
          <a:noFill/>
        </p:spPr>
        <p:txBody>
          <a:bodyPr wrap="square" rtlCol="0">
            <a:spAutoFit/>
          </a:bodyPr>
          <a:lstStyle/>
          <a:p>
            <a:r>
              <a:rPr lang="en-US" sz="900">
                <a:hlinkClick r:id="rId4" tooltip="https://www.flickr.com/photos/elmada/36577057920"/>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22541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278-9D9D-7542-B54A-DA93DAE4278C}"/>
              </a:ext>
            </a:extLst>
          </p:cNvPr>
          <p:cNvSpPr>
            <a:spLocks noGrp="1"/>
          </p:cNvSpPr>
          <p:nvPr>
            <p:ph type="title"/>
          </p:nvPr>
        </p:nvSpPr>
        <p:spPr>
          <a:xfrm>
            <a:off x="457200" y="274638"/>
            <a:ext cx="8229600" cy="792162"/>
          </a:xfrm>
        </p:spPr>
        <p:txBody>
          <a:bodyPr/>
          <a:lstStyle/>
          <a:p>
            <a:r>
              <a:rPr lang="en-US" dirty="0"/>
              <a:t>Historical Trauma in Native Nations</a:t>
            </a:r>
          </a:p>
        </p:txBody>
      </p:sp>
      <p:sp>
        <p:nvSpPr>
          <p:cNvPr id="3" name="Text Placeholder 2">
            <a:extLst>
              <a:ext uri="{FF2B5EF4-FFF2-40B4-BE49-F238E27FC236}">
                <a16:creationId xmlns:a16="http://schemas.microsoft.com/office/drawing/2014/main" id="{5B96D38C-2D0D-5949-922E-CDC1B1E78CAD}"/>
              </a:ext>
            </a:extLst>
          </p:cNvPr>
          <p:cNvSpPr>
            <a:spLocks noGrp="1"/>
          </p:cNvSpPr>
          <p:nvPr>
            <p:ph type="body" idx="1"/>
          </p:nvPr>
        </p:nvSpPr>
        <p:spPr>
          <a:xfrm>
            <a:off x="444372" y="1274763"/>
            <a:ext cx="4040188" cy="639762"/>
          </a:xfrm>
        </p:spPr>
        <p:txBody>
          <a:bodyPr/>
          <a:lstStyle/>
          <a:p>
            <a:r>
              <a:rPr lang="en-US" dirty="0"/>
              <a:t>Removing Food Sources</a:t>
            </a:r>
          </a:p>
        </p:txBody>
      </p:sp>
      <p:sp>
        <p:nvSpPr>
          <p:cNvPr id="5" name="Text Placeholder 4">
            <a:extLst>
              <a:ext uri="{FF2B5EF4-FFF2-40B4-BE49-F238E27FC236}">
                <a16:creationId xmlns:a16="http://schemas.microsoft.com/office/drawing/2014/main" id="{59BEE653-66E4-2D4A-B5F9-93A974E01194}"/>
              </a:ext>
            </a:extLst>
          </p:cNvPr>
          <p:cNvSpPr>
            <a:spLocks noGrp="1"/>
          </p:cNvSpPr>
          <p:nvPr>
            <p:ph type="body" sz="quarter" idx="3"/>
          </p:nvPr>
        </p:nvSpPr>
        <p:spPr>
          <a:xfrm>
            <a:off x="4578177" y="1380224"/>
            <a:ext cx="4270375" cy="639762"/>
          </a:xfrm>
        </p:spPr>
        <p:txBody>
          <a:bodyPr/>
          <a:lstStyle/>
          <a:p>
            <a:r>
              <a:rPr lang="en-US" dirty="0"/>
              <a:t>Conditions on the Reservations</a:t>
            </a:r>
          </a:p>
        </p:txBody>
      </p:sp>
      <p:pic>
        <p:nvPicPr>
          <p:cNvPr id="12" name="Content Placeholder 11">
            <a:extLst>
              <a:ext uri="{FF2B5EF4-FFF2-40B4-BE49-F238E27FC236}">
                <a16:creationId xmlns:a16="http://schemas.microsoft.com/office/drawing/2014/main" id="{B289EB79-8BF3-CB4B-8E19-57545A803251}"/>
              </a:ext>
            </a:extLst>
          </p:cNvPr>
          <p:cNvPicPr>
            <a:picLocks noGrp="1" noChangeAspect="1"/>
          </p:cNvPicPr>
          <p:nvPr>
            <p:ph sz="quarter" idx="4"/>
          </p:nvPr>
        </p:nvPicPr>
        <p:blipFill>
          <a:blip r:embed="rId2"/>
          <a:stretch>
            <a:fillRect/>
          </a:stretch>
        </p:blipFill>
        <p:spPr>
          <a:xfrm>
            <a:off x="4571999" y="2029469"/>
            <a:ext cx="4430839" cy="4100814"/>
          </a:xfrm>
          <a:prstGeom prst="rect">
            <a:avLst/>
          </a:prstGeom>
        </p:spPr>
      </p:pic>
      <p:sp>
        <p:nvSpPr>
          <p:cNvPr id="7" name="Footer Placeholder 6">
            <a:extLst>
              <a:ext uri="{FF2B5EF4-FFF2-40B4-BE49-F238E27FC236}">
                <a16:creationId xmlns:a16="http://schemas.microsoft.com/office/drawing/2014/main" id="{101380A6-175C-9F44-80CB-590E4A338D0E}"/>
              </a:ext>
            </a:extLst>
          </p:cNvPr>
          <p:cNvSpPr>
            <a:spLocks noGrp="1"/>
          </p:cNvSpPr>
          <p:nvPr>
            <p:ph type="ftr" sz="quarter" idx="11"/>
          </p:nvPr>
        </p:nvSpPr>
        <p:spPr/>
        <p:txBody>
          <a:bodyPr/>
          <a:lstStyle/>
          <a:p>
            <a:pPr>
              <a:defRPr/>
            </a:pPr>
            <a:r>
              <a:rPr lang="en-US"/>
              <a:t>Avis Garcia, PhD</a:t>
            </a:r>
          </a:p>
        </p:txBody>
      </p:sp>
      <p:pic>
        <p:nvPicPr>
          <p:cNvPr id="11" name="Content Placeholder 10">
            <a:extLst>
              <a:ext uri="{FF2B5EF4-FFF2-40B4-BE49-F238E27FC236}">
                <a16:creationId xmlns:a16="http://schemas.microsoft.com/office/drawing/2014/main" id="{A70F9B9A-6AE6-9A4C-87CE-C867DF556DEC}"/>
              </a:ext>
            </a:extLst>
          </p:cNvPr>
          <p:cNvPicPr>
            <a:picLocks noGrp="1" noChangeAspect="1"/>
          </p:cNvPicPr>
          <p:nvPr>
            <p:ph sz="half" idx="2"/>
          </p:nvPr>
        </p:nvPicPr>
        <p:blipFill>
          <a:blip r:embed="rId3"/>
          <a:stretch>
            <a:fillRect/>
          </a:stretch>
        </p:blipFill>
        <p:spPr>
          <a:xfrm>
            <a:off x="141161" y="2029468"/>
            <a:ext cx="4343400" cy="4096695"/>
          </a:xfrm>
          <a:prstGeom prst="rect">
            <a:avLst/>
          </a:prstGeom>
        </p:spPr>
      </p:pic>
    </p:spTree>
    <p:extLst>
      <p:ext uri="{BB962C8B-B14F-4D97-AF65-F5344CB8AC3E}">
        <p14:creationId xmlns:p14="http://schemas.microsoft.com/office/powerpoint/2010/main" val="13053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t>Culture and Society</a:t>
            </a:r>
          </a:p>
        </p:txBody>
      </p:sp>
      <p:sp>
        <p:nvSpPr>
          <p:cNvPr id="7171" name="Rectangle 3"/>
          <p:cNvSpPr>
            <a:spLocks noGrp="1" noChangeArrowheads="1"/>
          </p:cNvSpPr>
          <p:nvPr>
            <p:ph sz="half" idx="1"/>
          </p:nvPr>
        </p:nvSpPr>
        <p:spPr/>
        <p:txBody>
          <a:bodyPr/>
          <a:lstStyle/>
          <a:p>
            <a:pPr eaLnBrk="1" hangingPunct="1"/>
            <a:r>
              <a:rPr lang="en-US" altLang="en-US" sz="3200" dirty="0"/>
              <a:t>50% High School graduates</a:t>
            </a:r>
          </a:p>
          <a:p>
            <a:pPr eaLnBrk="1" hangingPunct="1"/>
            <a:r>
              <a:rPr lang="en-US" altLang="en-US" sz="3200" dirty="0"/>
              <a:t>3x poverty rate of rest of population</a:t>
            </a:r>
          </a:p>
          <a:p>
            <a:pPr eaLnBrk="1" hangingPunct="1"/>
            <a:r>
              <a:rPr lang="en-US" altLang="en-US" sz="3200" dirty="0"/>
              <a:t>50% NA’s on or near reservation are unemployed </a:t>
            </a:r>
          </a:p>
        </p:txBody>
      </p:sp>
      <p:sp>
        <p:nvSpPr>
          <p:cNvPr id="2" name="Content Placeholder 1">
            <a:extLst>
              <a:ext uri="{FF2B5EF4-FFF2-40B4-BE49-F238E27FC236}">
                <a16:creationId xmlns:a16="http://schemas.microsoft.com/office/drawing/2014/main" id="{18E979C8-E619-6D46-91D2-24D770AABDC9}"/>
              </a:ext>
            </a:extLst>
          </p:cNvPr>
          <p:cNvSpPr>
            <a:spLocks noGrp="1"/>
          </p:cNvSpPr>
          <p:nvPr>
            <p:ph sz="half" idx="2"/>
          </p:nvPr>
        </p:nvSpPr>
        <p:spPr/>
        <p:txBody>
          <a:bodyPr/>
          <a:lstStyle/>
          <a:p>
            <a:r>
              <a:rPr lang="en-US" dirty="0"/>
              <a:t>Median family income is $40,360</a:t>
            </a:r>
          </a:p>
          <a:p>
            <a:r>
              <a:rPr lang="en-US" dirty="0"/>
              <a:t>31% live below poverty</a:t>
            </a:r>
          </a:p>
          <a:p>
            <a:r>
              <a:rPr lang="en-US" dirty="0"/>
              <a:t>Many drop out of high school and do not finish college</a:t>
            </a:r>
          </a:p>
          <a:p>
            <a:r>
              <a:rPr lang="en-US" dirty="0"/>
              <a:t>Households headed by females</a:t>
            </a:r>
          </a:p>
        </p:txBody>
      </p:sp>
      <p:sp>
        <p:nvSpPr>
          <p:cNvPr id="3" name="Footer Placeholder 2">
            <a:extLst>
              <a:ext uri="{FF2B5EF4-FFF2-40B4-BE49-F238E27FC236}">
                <a16:creationId xmlns:a16="http://schemas.microsoft.com/office/drawing/2014/main" id="{AA917B9A-E738-4146-B387-AD5AFE0930D4}"/>
              </a:ext>
            </a:extLst>
          </p:cNvPr>
          <p:cNvSpPr>
            <a:spLocks noGrp="1"/>
          </p:cNvSpPr>
          <p:nvPr>
            <p:ph type="ftr" sz="quarter" idx="11"/>
          </p:nvPr>
        </p:nvSpPr>
        <p:spPr/>
        <p:txBody>
          <a:bodyPr/>
          <a:lstStyle/>
          <a:p>
            <a:pPr>
              <a:defRPr/>
            </a:pPr>
            <a:r>
              <a:rPr lang="en-US" dirty="0"/>
              <a:t>©️Avis Garcia, PhD</a:t>
            </a:r>
          </a:p>
        </p:txBody>
      </p:sp>
    </p:spTree>
  </p:cSld>
  <p:clrMapOvr>
    <a:masterClrMapping/>
  </p:clrMapOvr>
</p:sld>
</file>

<file path=ppt/theme/theme1.xml><?xml version="1.0" encoding="utf-8"?>
<a:theme xmlns:a="http://schemas.openxmlformats.org/drawingml/2006/main" name="Native American Heritage Month presentation">
  <a:themeElements>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Presentation on product or servic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on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Presentation on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Presentation on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Presentation on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Presentation on product or service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4381</Words>
  <Application>Microsoft Macintosh PowerPoint</Application>
  <PresentationFormat>On-screen Show (4:3)</PresentationFormat>
  <Paragraphs>480</Paragraphs>
  <Slides>69</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Gill Sans MT</vt:lpstr>
      <vt:lpstr>Times New Roman</vt:lpstr>
      <vt:lpstr>Native American Heritage Month presentation</vt:lpstr>
      <vt:lpstr>Colonialism, Indigenous Trauma and Healing</vt:lpstr>
      <vt:lpstr>Objectives</vt:lpstr>
      <vt:lpstr>Objectives’s Cont…</vt:lpstr>
      <vt:lpstr>History</vt:lpstr>
      <vt:lpstr>History continued . . . </vt:lpstr>
      <vt:lpstr>PowerPoint Presentation</vt:lpstr>
      <vt:lpstr>Nations</vt:lpstr>
      <vt:lpstr>Historical Trauma in Native Nations</vt:lpstr>
      <vt:lpstr>Culture and Society</vt:lpstr>
      <vt:lpstr>Implications for Substance Abuse</vt:lpstr>
      <vt:lpstr>Alcohol &amp; Drugs</vt:lpstr>
      <vt:lpstr>Suicide</vt:lpstr>
      <vt:lpstr>Health Disparities in Wyoming</vt:lpstr>
      <vt:lpstr>Wyo Vital Stats</vt:lpstr>
      <vt:lpstr>Theory of HT</vt:lpstr>
      <vt:lpstr>Historical Trauma (HT)</vt:lpstr>
      <vt:lpstr>HT cont…</vt:lpstr>
      <vt:lpstr>Passed Through Generations</vt:lpstr>
      <vt:lpstr>Epigenetics</vt:lpstr>
      <vt:lpstr>DNA articles</vt:lpstr>
      <vt:lpstr>Articles </vt:lpstr>
      <vt:lpstr>ACE study</vt:lpstr>
      <vt:lpstr>PowerPoint Presentation</vt:lpstr>
      <vt:lpstr>Understanding </vt:lpstr>
      <vt:lpstr>Crazy Native Fact</vt:lpstr>
      <vt:lpstr>Federal Law Denial</vt:lpstr>
      <vt:lpstr>Northern Arapaho</vt:lpstr>
      <vt:lpstr>History cont…</vt:lpstr>
      <vt:lpstr>PowerPoint Presentation</vt:lpstr>
      <vt:lpstr>Forced Acculturation</vt:lpstr>
      <vt:lpstr>Boarding Schools</vt:lpstr>
      <vt:lpstr>Stolen Children</vt:lpstr>
      <vt:lpstr>General Richard Pratt</vt:lpstr>
      <vt:lpstr>Boarding Schools</vt:lpstr>
      <vt:lpstr>CARLISLE INDIAN SCHOOL 1890</vt:lpstr>
      <vt:lpstr>Carlisle</vt:lpstr>
      <vt:lpstr>FORCED ASSIMILATION</vt:lpstr>
      <vt:lpstr>At Carlisle</vt:lpstr>
      <vt:lpstr>The Children of Carlisle</vt:lpstr>
      <vt:lpstr>NATIONS</vt:lpstr>
      <vt:lpstr>DISTRUST IN SCHOOLS  </vt:lpstr>
      <vt:lpstr>Outcomes of it all</vt:lpstr>
      <vt:lpstr>Unresolved Trauma and Social Outcomes</vt:lpstr>
      <vt:lpstr>Addiction &amp; Trauma</vt:lpstr>
      <vt:lpstr>Substance use </vt:lpstr>
      <vt:lpstr>Substances Functions </vt:lpstr>
      <vt:lpstr>REAL IMPACTS</vt:lpstr>
      <vt:lpstr>Learned Helplessness </vt:lpstr>
      <vt:lpstr>How to help Native Americans </vt:lpstr>
      <vt:lpstr>Treatment/Prevention</vt:lpstr>
      <vt:lpstr>Healing Journey</vt:lpstr>
      <vt:lpstr>Healing Journey</vt:lpstr>
      <vt:lpstr>Native Hope</vt:lpstr>
      <vt:lpstr>Hope &amp; Courage</vt:lpstr>
      <vt:lpstr>Cultural Constructs</vt:lpstr>
      <vt:lpstr>Wellness</vt:lpstr>
      <vt:lpstr>Manageable</vt:lpstr>
      <vt:lpstr>Self-management</vt:lpstr>
      <vt:lpstr>Sweat Lodge</vt:lpstr>
      <vt:lpstr>Riding the Wave</vt:lpstr>
      <vt:lpstr>Individual Capabilities</vt:lpstr>
      <vt:lpstr>Treatment/Prevention Continued</vt:lpstr>
      <vt:lpstr>Cultural Considerations</vt:lpstr>
      <vt:lpstr>Culture &amp; Spirituality</vt:lpstr>
      <vt:lpstr>Storytelling</vt:lpstr>
      <vt:lpstr>NATIVE PRIDE</vt:lpstr>
      <vt:lpstr>PowerPoint Presentation</vt:lpstr>
      <vt:lpstr>Sources</vt:lpstr>
      <vt:lpstr>Sources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Colonialism, Indigenous Trauma and Healing</dc:title>
  <dc:creator>Avis Garcia</dc:creator>
  <cp:lastModifiedBy>Avis Garcia</cp:lastModifiedBy>
  <cp:revision>3</cp:revision>
  <dcterms:created xsi:type="dcterms:W3CDTF">2021-07-14T15:54:15Z</dcterms:created>
  <dcterms:modified xsi:type="dcterms:W3CDTF">2021-07-14T16:09:36Z</dcterms:modified>
</cp:coreProperties>
</file>