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60" r:id="rId2"/>
    <p:sldId id="673" r:id="rId3"/>
    <p:sldId id="274" r:id="rId4"/>
    <p:sldId id="495" r:id="rId5"/>
    <p:sldId id="408" r:id="rId6"/>
    <p:sldId id="448" r:id="rId7"/>
    <p:sldId id="476" r:id="rId8"/>
    <p:sldId id="477" r:id="rId9"/>
    <p:sldId id="478" r:id="rId10"/>
    <p:sldId id="479" r:id="rId11"/>
    <p:sldId id="480" r:id="rId12"/>
    <p:sldId id="481" r:id="rId13"/>
    <p:sldId id="474" r:id="rId14"/>
    <p:sldId id="486" r:id="rId15"/>
    <p:sldId id="488" r:id="rId16"/>
    <p:sldId id="487" r:id="rId17"/>
    <p:sldId id="490" r:id="rId18"/>
    <p:sldId id="491" r:id="rId19"/>
    <p:sldId id="489" r:id="rId20"/>
    <p:sldId id="475" r:id="rId21"/>
    <p:sldId id="484" r:id="rId22"/>
    <p:sldId id="485" r:id="rId23"/>
    <p:sldId id="482" r:id="rId24"/>
    <p:sldId id="492" r:id="rId25"/>
    <p:sldId id="493" r:id="rId26"/>
    <p:sldId id="494" r:id="rId27"/>
    <p:sldId id="4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Y PRESENTATION" id="{1987C762-4936-4610-965B-5482D7686CAB}">
          <p14:sldIdLst/>
        </p14:section>
        <p14:section name="TITLE SLIDE LAYOUTS" id="{D879D8CC-896F-449C-977E-B2005EBFF4A0}">
          <p14:sldIdLst>
            <p14:sldId id="260"/>
            <p14:sldId id="673"/>
            <p14:sldId id="274"/>
            <p14:sldId id="495"/>
          </p14:sldIdLst>
        </p14:section>
        <p14:section name="REQUIRED SLIDES" id="{0E83F869-1CFB-4591-9671-7BBD2DB04DA0}">
          <p14:sldIdLst/>
        </p14:section>
        <p14:section name="DIVIDER SLIDES" id="{9FD18471-4DC3-4E6E-87A3-FBBCA644E839}">
          <p14:sldIdLst>
            <p14:sldId id="408"/>
            <p14:sldId id="448"/>
            <p14:sldId id="476"/>
            <p14:sldId id="477"/>
            <p14:sldId id="478"/>
            <p14:sldId id="479"/>
            <p14:sldId id="480"/>
            <p14:sldId id="481"/>
            <p14:sldId id="474"/>
            <p14:sldId id="486"/>
            <p14:sldId id="488"/>
            <p14:sldId id="487"/>
            <p14:sldId id="490"/>
            <p14:sldId id="491"/>
            <p14:sldId id="489"/>
            <p14:sldId id="475"/>
            <p14:sldId id="484"/>
            <p14:sldId id="485"/>
            <p14:sldId id="482"/>
            <p14:sldId id="492"/>
            <p14:sldId id="493"/>
          </p14:sldIdLst>
        </p14:section>
        <p14:section name="Any TTC - Primarily WHITE" id="{58A1D22F-D9F9-4C02-A809-71DF79178BA2}">
          <p14:sldIdLst>
            <p14:sldId id="494"/>
            <p14:sldId id="473"/>
          </p14:sldIdLst>
        </p14:section>
        <p14:section name="ATTC Colors" id="{56130FC1-47CD-4AD3-A4F5-102861FE8A63}">
          <p14:sldIdLst/>
        </p14:section>
        <p14:section name="MHTTC Colors" id="{6D12288E-7475-4A4D-9676-7202DF510991}">
          <p14:sldIdLst/>
        </p14:section>
        <p14:section name="PTTC Colors" id="{7E483D08-385E-4330-B66C-88521A18B3C0}">
          <p14:sldIdLst/>
        </p14:section>
        <p14:section name="TTC Network Structure READY FOR USE" id="{1C5C3BE5-8548-439E-88E5-08B981915A9C}">
          <p14:sldIdLst/>
        </p14:section>
        <p14:section name="EXAMPLE SLIDES BASED ON EXISTING LAYOUTS" id="{95F01C09-4781-4CA9-9462-B3BBC1BFF5B3}">
          <p14:sldIdLst/>
        </p14:section>
        <p14:section name="TTC STYLE GUIDE REFERENCES" id="{8061EB60-A3DA-4092-81AB-E587285F8F2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cmAuthor id="4" name="e-Learning Designs" initials="COM" lastIdx="15" clrIdx="3">
    <p:extLst>
      <p:ext uri="{19B8F6BF-5375-455C-9EA6-DF929625EA0E}">
        <p15:presenceInfo xmlns:p15="http://schemas.microsoft.com/office/powerpoint/2012/main" userId="e-Learning Desig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CBE"/>
    <a:srgbClr val="94A545"/>
    <a:srgbClr val="CC4927"/>
    <a:srgbClr val="00467F"/>
    <a:srgbClr val="FFFFFF"/>
    <a:srgbClr val="CD4928"/>
    <a:srgbClr val="A3431B"/>
    <a:srgbClr val="9966FF"/>
    <a:srgbClr val="FF99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92" autoAdjust="0"/>
    <p:restoredTop sz="86505" autoAdjust="0"/>
  </p:normalViewPr>
  <p:slideViewPr>
    <p:cSldViewPr snapToGrid="0">
      <p:cViewPr varScale="1">
        <p:scale>
          <a:sx n="58" d="100"/>
          <a:sy n="58" d="100"/>
        </p:scale>
        <p:origin x="196" y="28"/>
      </p:cViewPr>
      <p:guideLst>
        <p:guide orient="horz" pos="2160"/>
        <p:guide pos="3840"/>
      </p:guideLst>
    </p:cSldViewPr>
  </p:slideViewPr>
  <p:outlineViewPr>
    <p:cViewPr>
      <p:scale>
        <a:sx n="33" d="100"/>
        <a:sy n="33" d="100"/>
      </p:scale>
      <p:origin x="0" y="-580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325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12/7/2021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pmc/articles/PMC2930645/#B22" TargetMode="External"/><Relationship Id="rId3" Type="http://schemas.openxmlformats.org/officeDocument/2006/relationships/hyperlink" Target="https://www.ncbi.nlm.nih.gov/pmc/articles/PMC2930645/#B19" TargetMode="External"/><Relationship Id="rId7" Type="http://schemas.openxmlformats.org/officeDocument/2006/relationships/hyperlink" Target="https://www.ncbi.nlm.nih.gov/pmc/articles/PMC2930645/#B8"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ncbi.nlm.nih.gov/pmc/articles/PMC2930645/#B21" TargetMode="External"/><Relationship Id="rId5" Type="http://schemas.openxmlformats.org/officeDocument/2006/relationships/hyperlink" Target="https://www.ncbi.nlm.nih.gov/pmc/articles/PMC2930645/#B20" TargetMode="External"/><Relationship Id="rId4" Type="http://schemas.openxmlformats.org/officeDocument/2006/relationships/hyperlink" Target="https://www.ncbi.nlm.nih.gov/pmc/articles/PMC2930645/#B5"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2930645/#B8"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cbi.nlm.nih.gov/pmc/articles/PMC2930645/#B18" TargetMode="External"/><Relationship Id="rId4" Type="http://schemas.openxmlformats.org/officeDocument/2006/relationships/hyperlink" Target="https://www.ncbi.nlm.nih.gov/pmc/articles/PMC2930645/#B1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pa.or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apa.org/pi/aids/resources/education/counselor-bia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 or self-disgust [</a:t>
            </a:r>
            <a:r>
              <a:rPr lang="en-US" dirty="0">
                <a:hlinkClick r:id="rId3"/>
              </a:rPr>
              <a:t>19</a:t>
            </a:r>
            <a:r>
              <a:rPr lang="en-US" dirty="0"/>
              <a:t>], is a negative emotion characterized by intense discomfort, feelings of exposure, inadequacy and worthlessness, and a desire to hide. It develops when an individual fails in relation to some personal or social standard, feels this failure to be a representative symptom of a globally defective self or identity [</a:t>
            </a:r>
            <a:r>
              <a:rPr lang="en-US" dirty="0">
                <a:hlinkClick r:id="rId4"/>
              </a:rPr>
              <a:t>5</a:t>
            </a:r>
            <a:r>
              <a:rPr lang="en-US" dirty="0"/>
              <a:t>] and believes that others will appraise this failure negatively [</a:t>
            </a:r>
            <a:r>
              <a:rPr lang="en-US" dirty="0">
                <a:hlinkClick r:id="rId3"/>
              </a:rPr>
              <a:t>19</a:t>
            </a:r>
            <a:r>
              <a:rPr lang="en-US" dirty="0"/>
              <a:t>]. Common triggers of shame include poor-performance and role-inappropriate behavior [</a:t>
            </a:r>
            <a:r>
              <a:rPr lang="en-US" dirty="0">
                <a:hlinkClick r:id="rId3"/>
              </a:rPr>
              <a:t>19</a:t>
            </a:r>
            <a:r>
              <a:rPr lang="en-US" dirty="0"/>
              <a:t>]. Shame is associated with a desire to undo or destroy those aspects of the self that give rise to it. </a:t>
            </a:r>
            <a:r>
              <a:rPr lang="en-US" dirty="0" err="1"/>
              <a:t>Tantam</a:t>
            </a:r>
            <a:r>
              <a:rPr lang="en-US" dirty="0"/>
              <a:t> [</a:t>
            </a:r>
            <a:r>
              <a:rPr lang="en-US" dirty="0">
                <a:hlinkClick r:id="rId3"/>
              </a:rPr>
              <a:t>19</a:t>
            </a:r>
            <a:r>
              <a:rPr lang="en-US" dirty="0"/>
              <a:t>] notes that many people will go out of their way to avoid situations where they could be shamed, because these feelings are almost like dying or being annihilated.</a:t>
            </a:r>
          </a:p>
          <a:p>
            <a:r>
              <a:rPr lang="en-US" dirty="0"/>
              <a:t>Guilt is an emotion that is similar to shame, though it arises in response to a specific undesirable behavior rather than in response to an undesirable self [</a:t>
            </a:r>
            <a:r>
              <a:rPr lang="en-US" dirty="0">
                <a:hlinkClick r:id="rId5"/>
              </a:rPr>
              <a:t>20</a:t>
            </a:r>
            <a:r>
              <a:rPr lang="en-US" dirty="0"/>
              <a:t>]. Unlike shame, situations that produce guilt do not tend to call individuals' entire selves into question. And whereas shame induces a desire to run and hide from others, guilt encourages the individual to move towards others in order to make reparations for the behavior that caused the guilty feeling in the first place.</a:t>
            </a:r>
          </a:p>
          <a:p>
            <a:r>
              <a:rPr lang="en-US" dirty="0"/>
              <a:t>Embarrassment, according to Miller [</a:t>
            </a:r>
            <a:r>
              <a:rPr lang="en-US" dirty="0">
                <a:hlinkClick r:id="rId6"/>
              </a:rPr>
              <a:t>21</a:t>
            </a:r>
            <a:r>
              <a:rPr lang="en-US" dirty="0"/>
              <a:t>], is a self-conscious emotion characterized by flustered abashment and chagrin stemming from events that increase the threat of unwanted evaluations from real or imagined audiences. As with guilt and shame, the crux of embarrassment is negative evaluation by real or imagined others [</a:t>
            </a:r>
            <a:r>
              <a:rPr lang="en-US" dirty="0">
                <a:hlinkClick r:id="rId7"/>
              </a:rPr>
              <a:t>8</a:t>
            </a:r>
            <a:r>
              <a:rPr lang="en-US" dirty="0"/>
              <a:t>]. Embarrassment develops when individuals believe that others have formed an undesirable impression of them because they have violated norms of demeanor, good manners, self-control or bearing [</a:t>
            </a:r>
            <a:r>
              <a:rPr lang="en-US" dirty="0">
                <a:hlinkClick r:id="rId6"/>
              </a:rPr>
              <a:t>21</a:t>
            </a:r>
            <a:r>
              <a:rPr lang="en-US" dirty="0"/>
              <a:t>,</a:t>
            </a:r>
            <a:r>
              <a:rPr lang="en-US" dirty="0">
                <a:hlinkClick r:id="rId8"/>
              </a:rPr>
              <a:t>22</a:t>
            </a:r>
            <a:r>
              <a:rPr lang="en-US" dirty="0"/>
              <a:t>]. As with guilt, though unlike shame, embarrassment is likely to develop in relation to a characteristic that an individual does not believe to be representative of her core identity. In general, individuals are less likely to become embarrassed around people they know well, because they are more certain that these people will not negatively assess them. This is why it is so important to have a </a:t>
            </a:r>
            <a:r>
              <a:rPr lang="en-US" dirty="0" err="1"/>
              <a:t>therapueutic</a:t>
            </a:r>
            <a:r>
              <a:rPr lang="en-US" dirty="0"/>
              <a:t> relationship or at the least acceptance and understanding.  Also have to be cognizant of trauma triggering aspects of testing, reporting, etc.</a:t>
            </a:r>
          </a:p>
          <a:p>
            <a:endParaRPr lang="en-US" dirty="0">
              <a:cs typeface="Calibri"/>
            </a:endParaRPr>
          </a:p>
          <a:p>
            <a:r>
              <a:rPr lang="en-US" dirty="0">
                <a:cs typeface="Calibri"/>
              </a:rPr>
              <a:t>So you can see how might the person be feeling if they also experience this emotional reaction to the consequences of their substance misuse?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179246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emotions of embarrassment, shame and guilt share substantial features in common [</a:t>
            </a:r>
            <a:r>
              <a:rPr lang="en-US" dirty="0">
                <a:hlinkClick r:id="rId3"/>
              </a:rPr>
              <a:t>8</a:t>
            </a:r>
            <a:r>
              <a:rPr lang="en-US" dirty="0"/>
              <a:t>], such that researchers have argued that they form a single family of negative emotions- the self-conscious emotions. These emotions are labeled self-conscious because individuals' understandings and evaluations of their own selves, and their awareness of the selves of others, are crucial to their formation [</a:t>
            </a:r>
            <a:r>
              <a:rPr lang="en-US" dirty="0">
                <a:hlinkClick r:id="rId4"/>
              </a:rPr>
              <a:t>17</a:t>
            </a:r>
            <a:r>
              <a:rPr lang="en-US" dirty="0"/>
              <a:t>].  The presence of these is considered NORMAL for our emotional </a:t>
            </a:r>
            <a:r>
              <a:rPr lang="en-US" dirty="0" err="1"/>
              <a:t>repetoire</a:t>
            </a:r>
            <a:r>
              <a:rPr lang="en-US" dirty="0"/>
              <a:t> and they serve a purpose.</a:t>
            </a:r>
          </a:p>
          <a:p>
            <a:endParaRPr lang="en-US" dirty="0"/>
          </a:p>
          <a:p>
            <a:r>
              <a:rPr lang="en-US" dirty="0"/>
              <a:t>Self-conscious emotions develop when individuals' skills, competencies or characteristics are called into question or transgress relevant social standards [</a:t>
            </a:r>
            <a:r>
              <a:rPr lang="en-US" dirty="0">
                <a:hlinkClick r:id="rId5"/>
              </a:rPr>
              <a:t>18</a:t>
            </a:r>
            <a:r>
              <a:rPr lang="en-US" dirty="0"/>
              <a:t>], and when individuals believe that others will negatively view their failures or violations. This latter point is crucial - individuals experience self-conscious emotions not as a result of how they view themselves, but from how they think others view them; from imagining how they are viewed through the eyes of other people [</a:t>
            </a:r>
            <a:r>
              <a:rPr lang="en-US" dirty="0">
                <a:hlinkClick r:id="rId5"/>
              </a:rPr>
              <a:t>18</a:t>
            </a:r>
            <a:r>
              <a:rPr lang="en-US" dirty="0"/>
              <a:t>]. 'Others' can be real people, or they can be internalized standards or behavioral reference points (e.g. images of how a person is 'supposed' to behave in a particular situation) against which the person compares her own practices.</a:t>
            </a:r>
          </a:p>
          <a:p>
            <a:endParaRPr lang="en-US" dirty="0">
              <a:cs typeface="Calibri"/>
            </a:endParaRPr>
          </a:p>
          <a:p>
            <a:r>
              <a:rPr lang="en-US" dirty="0">
                <a:cs typeface="Calibri"/>
              </a:rPr>
              <a:t>**Could talk about how public stigma can lead to self stigma here -EH</a:t>
            </a:r>
          </a:p>
        </p:txBody>
      </p:sp>
      <p:sp>
        <p:nvSpPr>
          <p:cNvPr id="4" name="Slide Number Placeholder 3"/>
          <p:cNvSpPr>
            <a:spLocks noGrp="1"/>
          </p:cNvSpPr>
          <p:nvPr>
            <p:ph type="sldNum" sz="quarter" idx="5"/>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1810720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want to ask what happens and what are the effects emotionally with these 3   Example-sexual abuse and loss of control, PTSD, SUD and privacy, STI and the same</a:t>
            </a: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253356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Tip Sheet: Counselor Attitude Bias. </a:t>
            </a:r>
            <a:r>
              <a:rPr lang="en-US" dirty="0">
                <a:hlinkClick r:id="rId3"/>
              </a:rPr>
              <a:t>Https://Www.apa.org</a:t>
            </a:r>
            <a:r>
              <a:rPr lang="en-US" dirty="0"/>
              <a:t>. </a:t>
            </a:r>
            <a:r>
              <a:rPr lang="en-US" dirty="0">
                <a:hlinkClick r:id="rId4"/>
              </a:rPr>
              <a:t>https://www.apa.org/pi/aids/resources/education/counselor-bias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286218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want to encourage when we have conversations with our patients that there is nothing to be ashamed or concerned for. These infections are normal, common, and manageable. We want to not only normalize the potential for STI’s and treatment, but the fact that everyone is human and humans have sex. </a:t>
            </a:r>
          </a:p>
        </p:txBody>
      </p:sp>
      <p:sp>
        <p:nvSpPr>
          <p:cNvPr id="4" name="Slide Number Placeholder 3"/>
          <p:cNvSpPr>
            <a:spLocks noGrp="1"/>
          </p:cNvSpPr>
          <p:nvPr>
            <p:ph type="sldNum" sz="quarter" idx="5"/>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269684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https://www.kff.org/womens-health-policy/fact-sheet/sexually-transmitted-infections-stis-an-overview-payment-and-coverage/</a:t>
            </a:r>
          </a:p>
          <a:p>
            <a:endParaRPr lang="en-US" dirty="0"/>
          </a:p>
          <a:p>
            <a:r>
              <a:rPr lang="en-US" dirty="0"/>
              <a:t>This could be a good place to plug the ORN to seek help in getting that set up in a specific organization/state</a:t>
            </a:r>
          </a:p>
        </p:txBody>
      </p:sp>
      <p:sp>
        <p:nvSpPr>
          <p:cNvPr id="4" name="Slide Number Placeholder 3"/>
          <p:cNvSpPr>
            <a:spLocks noGrp="1"/>
          </p:cNvSpPr>
          <p:nvPr>
            <p:ph type="sldNum" sz="quarter" idx="5"/>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366745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they afford it? Or if they can’t, are there resources to help afford</a:t>
            </a:r>
          </a:p>
          <a:p>
            <a:r>
              <a:rPr lang="en-US" dirty="0"/>
              <a:t>-What do you do without Medicaid?</a:t>
            </a:r>
          </a:p>
          <a:p>
            <a:r>
              <a:rPr lang="en-US" dirty="0"/>
              <a:t>Who can you partner with to pull resources so patients can have medication?</a:t>
            </a:r>
          </a:p>
          <a:p>
            <a:r>
              <a:rPr lang="en-US" dirty="0"/>
              <a:t>Length of time of treatment</a:t>
            </a:r>
          </a:p>
        </p:txBody>
      </p:sp>
      <p:sp>
        <p:nvSpPr>
          <p:cNvPr id="4" name="Slide Number Placeholder 3"/>
          <p:cNvSpPr>
            <a:spLocks noGrp="1"/>
          </p:cNvSpPr>
          <p:nvPr>
            <p:ph type="sldNum" sz="quarter" idx="5"/>
          </p:nvPr>
        </p:nvSpPr>
        <p:spPr/>
        <p:txBody>
          <a:bodyPr/>
          <a:lstStyle/>
          <a:p>
            <a:fld id="{DF61EA0F-A667-4B49-8422-0062BC55E249}" type="slidenum">
              <a:rPr lang="en-US" smtClean="0"/>
              <a:t>23</a:t>
            </a:fld>
            <a:endParaRPr lang="en-US" dirty="0"/>
          </a:p>
        </p:txBody>
      </p:sp>
    </p:spTree>
    <p:extLst>
      <p:ext uri="{BB962C8B-B14F-4D97-AF65-F5344CB8AC3E}">
        <p14:creationId xmlns:p14="http://schemas.microsoft.com/office/powerpoint/2010/main" val="303338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26</a:t>
            </a:fld>
            <a:endParaRPr lang="en-US" dirty="0"/>
          </a:p>
        </p:txBody>
      </p:sp>
    </p:spTree>
    <p:extLst>
      <p:ext uri="{BB962C8B-B14F-4D97-AF65-F5344CB8AC3E}">
        <p14:creationId xmlns:p14="http://schemas.microsoft.com/office/powerpoint/2010/main" val="4010612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https://umkc.co1.qualtrics.com/jfe/form/SV_eeNO7ohr0h3kOqi</a:t>
            </a: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27</a:t>
            </a:fld>
            <a:endParaRPr lang="en-US" dirty="0"/>
          </a:p>
        </p:txBody>
      </p:sp>
    </p:spTree>
    <p:extLst>
      <p:ext uri="{BB962C8B-B14F-4D97-AF65-F5344CB8AC3E}">
        <p14:creationId xmlns:p14="http://schemas.microsoft.com/office/powerpoint/2010/main" val="96897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defTabSz="942289">
              <a:defRPr/>
            </a:pPr>
            <a:r>
              <a:rPr lang="en-US" dirty="0">
                <a:latin typeface="Arial"/>
                <a:ea typeface="Arial"/>
                <a:cs typeface="Arial"/>
                <a:sym typeface="Arial"/>
              </a:rPr>
              <a:t>The Mid-America Addiction Technology Transfer Center is one of 12 centers that make up the larger ATTC network. </a:t>
            </a:r>
          </a:p>
          <a:p>
            <a:pPr defTabSz="942289">
              <a:defRPr/>
            </a:pPr>
            <a:endParaRPr lang="en-US" dirty="0">
              <a:latin typeface="Arial"/>
              <a:ea typeface="Arial"/>
              <a:cs typeface="Arial"/>
              <a:sym typeface="Arial"/>
            </a:endParaRPr>
          </a:p>
          <a:p>
            <a:pPr defTabSz="942289">
              <a:defRPr/>
            </a:pPr>
            <a:r>
              <a:rPr lang="en-US" dirty="0">
                <a:latin typeface="Arial"/>
                <a:ea typeface="Arial"/>
                <a:cs typeface="Arial"/>
                <a:sym typeface="Arial"/>
              </a:rPr>
              <a:t>The TTC Network is funded by the Substance Abuse and Mental Health Services Administration (SAMHSA) to provide training, resources, and technical assistance to individuals serving persons with mental health and substance use disorders. </a:t>
            </a:r>
          </a:p>
          <a:p>
            <a:pPr defTabSz="942289">
              <a:defRPr/>
            </a:pPr>
            <a:endParaRPr lang="en-US" dirty="0">
              <a:latin typeface="Arial"/>
              <a:ea typeface="Arial"/>
              <a:cs typeface="Arial"/>
              <a:sym typeface="Arial"/>
            </a:endParaRPr>
          </a:p>
          <a:p>
            <a:pPr defTabSz="942289">
              <a:defRPr/>
            </a:pPr>
            <a:r>
              <a:rPr lang="en-US" dirty="0">
                <a:latin typeface="Arial"/>
                <a:ea typeface="Arial"/>
                <a:cs typeface="Arial"/>
                <a:sym typeface="Arial"/>
              </a:rPr>
              <a:t>The Mid-America ATTC serves the states of Iowa, Kansas, Missouri, and Nebraska and is in Kansas City, Missouri co-located at both Truman Medical Center Behavioral Health and the University of Missouri Kansas City’s School of Nursing and Health Studies. </a:t>
            </a:r>
          </a:p>
          <a:p>
            <a:pPr defTabSz="942289">
              <a:defRPr/>
            </a:pPr>
            <a:endParaRPr lang="en-US" dirty="0">
              <a:latin typeface="Arial"/>
              <a:ea typeface="Arial"/>
              <a:cs typeface="Arial"/>
              <a:sym typeface="Arial"/>
            </a:endParaRPr>
          </a:p>
        </p:txBody>
      </p:sp>
      <p:sp>
        <p:nvSpPr>
          <p:cNvPr id="152" name="Google Shape;152;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52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20903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Give it a new title and replace the Speaker Notes with a description of what is covered in the section.</a:t>
            </a:r>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409111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t>https://www.womenshealth.gov/a-z-topics/sexually-transmitted-infections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t>https://starkvilleurgentcareclinic.com/std-vs-sti-common-types-symptoms-and-treatment/</a:t>
            </a: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39198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https://birdsbeesandstds.com/meet-the-characters/</a:t>
            </a:r>
          </a:p>
          <a:p>
            <a:r>
              <a:rPr lang="en-US" dirty="0"/>
              <a:t>https://www.cdc.gov/std/chlamydia/stdfact-chlamydia-detailed.htm </a:t>
            </a:r>
          </a:p>
          <a:p>
            <a:endParaRPr lang="en-US" dirty="0"/>
          </a:p>
          <a:p>
            <a:r>
              <a:rPr lang="en-US" dirty="0"/>
              <a:t>Question: Should we discuss treatment on these slides? </a:t>
            </a:r>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420177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33797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thorough sexual history discussion look like?</a:t>
            </a:r>
          </a:p>
          <a:p>
            <a:r>
              <a:rPr lang="en-US" dirty="0"/>
              <a:t>How to go over the questions in an assessment</a:t>
            </a:r>
          </a:p>
          <a:p>
            <a:r>
              <a:rPr lang="en-US" dirty="0"/>
              <a:t>Talk about your own bias </a:t>
            </a:r>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333519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Seven specific triggers of self-conscious emotions were identified after interviewing 30 adults in a Ireland. These were: having unprotected sex, associated with the initial reason for seeking STI testing; talking to partners and peers about the intention to seek STI testing; the experience of accessing STI testing facilities and sitting in clinic waiting rooms; negative interactions with healthcare professionals; receiving a positive diagnosis of an STI; having to notify sexual partners in light of a positive STI diagnosis; and accessing healthcare settings for treatment for an STI. Self-conscious emotions were triggered in each case by a perceived threat to respondents' social identities.</a:t>
            </a:r>
          </a:p>
          <a:p>
            <a:endParaRPr lang="en-US" dirty="0">
              <a:cs typeface="Calibri"/>
            </a:endParaRPr>
          </a:p>
          <a:p>
            <a:r>
              <a:rPr lang="en-US">
                <a:cs typeface="Calibri"/>
              </a:rPr>
              <a:t>What would you guess would be the emotional responses?  Guilt, shame, embarrassment.</a:t>
            </a:r>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358190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200632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5FA610F1-CF59-4285-B4E4-2E173FFEEE72}"/>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258216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GUE ">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1298726"/>
            <a:ext cx="12159060" cy="4113116"/>
          </a:xfrm>
          <a:solidFill>
            <a:schemeClr val="bg1"/>
          </a:solidFill>
        </p:spPr>
        <p:txBody>
          <a:bodyPr>
            <a:normAutofit/>
          </a:bodyPr>
          <a:lstStyle>
            <a:lvl1pPr algn="ctr">
              <a:defRPr sz="4800">
                <a:solidFill>
                  <a:srgbClr val="00467F"/>
                </a:solidFill>
              </a:defRPr>
            </a:lvl1pPr>
          </a:lstStyle>
          <a:p>
            <a:r>
              <a:rPr lang="en-US" dirty="0"/>
              <a:t>Click to edit Master title style</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Placeholder 9">
            <a:extLst>
              <a:ext uri="{FF2B5EF4-FFF2-40B4-BE49-F238E27FC236}">
                <a16:creationId xmlns:a16="http://schemas.microsoft.com/office/drawing/2014/main" id="{CE18B20D-2156-4A6B-890B-6BFEEA15AA0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411842"/>
            <a:ext cx="12161520" cy="2197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08534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291577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NY 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7" y="1901657"/>
            <a:ext cx="4920577" cy="438912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4389120"/>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263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NY TTC3">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6" y="1901657"/>
            <a:ext cx="10379411" cy="3611905"/>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5">
            <a:extLst>
              <a:ext uri="{FF2B5EF4-FFF2-40B4-BE49-F238E27FC236}">
                <a16:creationId xmlns:a16="http://schemas.microsoft.com/office/drawing/2014/main" id="{C2874443-30AB-4043-ACE7-5A6168A76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213271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NY TTC4">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7" y="1901657"/>
            <a:ext cx="4920577" cy="387735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3831635"/>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588336-5FAB-4B6B-8B57-15D6C9BF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4121547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18583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888187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00467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384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00467F"/>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4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4061062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A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3" name="Text Placeholder 2"/>
          <p:cNvSpPr>
            <a:spLocks noGrp="1"/>
          </p:cNvSpPr>
          <p:nvPr>
            <p:ph type="body" idx="1"/>
          </p:nvPr>
        </p:nvSpPr>
        <p:spPr>
          <a:xfrm>
            <a:off x="107448" y="1730327"/>
            <a:ext cx="11948565" cy="4359324"/>
          </a:xfrm>
          <a:solidFill>
            <a:srgbClr val="00467F"/>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endParaRPr lang="en-US" sz="1800" dirty="0"/>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19260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bg1"/>
                </a:solidFill>
              </a:rPr>
              <a:pPr/>
              <a:t>‹#›</a:t>
            </a:fld>
            <a:endParaRPr lang="en-US" sz="1800" dirty="0">
              <a:solidFill>
                <a:schemeClr val="bg1"/>
              </a:solidFill>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128796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bg1"/>
                </a:solidFill>
              </a:rPr>
              <a:pPr/>
              <a:t>‹#›</a:t>
            </a:fld>
            <a:endParaRPr lang="en-US" sz="1800" dirty="0">
              <a:solidFill>
                <a:schemeClr val="bg1"/>
              </a:solidFill>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70997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pPr/>
              <a:t>‹#›</a:t>
            </a:fld>
            <a:endParaRPr lang="en-US" sz="1800" dirty="0"/>
          </a:p>
        </p:txBody>
      </p:sp>
      <p:pic>
        <p:nvPicPr>
          <p:cNvPr id="3" name="Graphic 2">
            <a:extLst>
              <a:ext uri="{FF2B5EF4-FFF2-40B4-BE49-F238E27FC236}">
                <a16:creationId xmlns:a16="http://schemas.microsoft.com/office/drawing/2014/main" id="{A208AC23-8612-4091-94BA-13118A8ED3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9">
            <a:extLst>
              <a:ext uri="{FF2B5EF4-FFF2-40B4-BE49-F238E27FC236}">
                <a16:creationId xmlns:a16="http://schemas.microsoft.com/office/drawing/2014/main" id="{E0AD2A6A-44E6-4E7C-8BA0-F2AE9F105054}"/>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930043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pPr/>
              <a:t>‹#›</a:t>
            </a:fld>
            <a:endParaRPr lang="en-US" sz="1800" dirty="0"/>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11805C7-EDAF-4DCB-942A-59128C6E70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DA11096B-3ACA-4AA0-9FAE-10C26884BE7D}"/>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70252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pPr/>
              <a:t>‹#›</a:t>
            </a:fld>
            <a:endParaRPr lang="en-US" sz="1800" dirty="0"/>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74A60A6B-0DBD-440F-AE05-659F7DEFB4C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CACD0FD9-C8F6-4F6A-A0E6-8FD95898D69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824154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pPr/>
              <a:t>‹#›</a:t>
            </a:fld>
            <a:endParaRPr lang="en-US" sz="1800" dirty="0"/>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descr="Clock with solid fill">
            <a:extLst>
              <a:ext uri="{FF2B5EF4-FFF2-40B4-BE49-F238E27FC236}">
                <a16:creationId xmlns:a16="http://schemas.microsoft.com/office/drawing/2014/main" id="{7AC1B6A6-075A-4DE0-BAC6-6746FC8DF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2" name="Picture Placeholder 9">
            <a:extLst>
              <a:ext uri="{FF2B5EF4-FFF2-40B4-BE49-F238E27FC236}">
                <a16:creationId xmlns:a16="http://schemas.microsoft.com/office/drawing/2014/main" id="{E01BC69F-46BB-4BEB-B274-4064237F88B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3096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H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660069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H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82898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H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CC4927"/>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H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4" name="Picture 3">
            <a:extLst>
              <a:ext uri="{FF2B5EF4-FFF2-40B4-BE49-F238E27FC236}">
                <a16:creationId xmlns:a16="http://schemas.microsoft.com/office/drawing/2014/main" id="{DADB366D-1488-4CCC-85F7-3BDA60DDE52B}"/>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1242225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H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CC4927"/>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MH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3" name="Text Placeholder 2"/>
          <p:cNvSpPr>
            <a:spLocks noGrp="1"/>
          </p:cNvSpPr>
          <p:nvPr>
            <p:ph type="body" idx="1"/>
          </p:nvPr>
        </p:nvSpPr>
        <p:spPr>
          <a:xfrm>
            <a:off x="107448" y="1730327"/>
            <a:ext cx="11948565" cy="4359324"/>
          </a:xfrm>
          <a:solidFill>
            <a:srgbClr val="CC4927"/>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endParaRPr lang="en-US" sz="1800" dirty="0"/>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44948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H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bg1"/>
                </a:solidFill>
              </a:rPr>
              <a:pPr/>
              <a:t>‹#›</a:t>
            </a:fld>
            <a:endParaRPr lang="en-US" sz="1800" dirty="0">
              <a:solidFill>
                <a:schemeClr val="bg1"/>
              </a:solidFill>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7882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H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bg1"/>
                </a:solidFill>
              </a:rPr>
              <a:pPr/>
              <a:t>‹#›</a:t>
            </a:fld>
            <a:endParaRPr lang="en-US" sz="1800" dirty="0">
              <a:solidFill>
                <a:schemeClr val="bg1"/>
              </a:solidFill>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84564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H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0367CA35-7E1D-4329-9DDF-3DF0E00E79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BCD1D239-B79D-4033-9043-9AAF935A3B12}"/>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477261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H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8" name="Graphic 7">
            <a:extLst>
              <a:ext uri="{FF2B5EF4-FFF2-40B4-BE49-F238E27FC236}">
                <a16:creationId xmlns:a16="http://schemas.microsoft.com/office/drawing/2014/main" id="{9366C7C7-7A85-4C93-A31C-FAB24A8131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Picture Placeholder 9">
            <a:extLst>
              <a:ext uri="{FF2B5EF4-FFF2-40B4-BE49-F238E27FC236}">
                <a16:creationId xmlns:a16="http://schemas.microsoft.com/office/drawing/2014/main" id="{04122FCA-F266-4466-87E0-7D6A11E7A3E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927442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H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99DFD95B-FE83-4FD2-B58A-5FF45B4C8D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AFB0342-56E9-4D8D-A371-9D6EA6262449}"/>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855361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H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8" name="Graphic 7" descr="Clock with solid fill">
            <a:extLst>
              <a:ext uri="{FF2B5EF4-FFF2-40B4-BE49-F238E27FC236}">
                <a16:creationId xmlns:a16="http://schemas.microsoft.com/office/drawing/2014/main" id="{F2F9CE05-75AD-400F-8388-A9A13F768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A2FA3BEE-006E-45D8-92BC-3B780DA28E2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75504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329035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69793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H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id="{EE0C00F1-1721-49D1-ACD8-DB40E0E9D48A}"/>
              </a:ext>
            </a:extLst>
          </p:cNvPr>
          <p:cNvPicPr>
            <a:picLocks noChangeAspect="1"/>
          </p:cNvPicPr>
          <p:nvPr userDrawn="1"/>
        </p:nvPicPr>
        <p:blipFill>
          <a:blip r:embed="rId5"/>
          <a:stretch>
            <a:fillRect/>
          </a:stretch>
        </p:blipFill>
        <p:spPr>
          <a:xfrm>
            <a:off x="270461" y="251081"/>
            <a:ext cx="6276190" cy="1542857"/>
          </a:xfrm>
          <a:prstGeom prst="rect">
            <a:avLst/>
          </a:prstGeom>
        </p:spPr>
      </p:pic>
    </p:spTree>
    <p:extLst>
      <p:ext uri="{BB962C8B-B14F-4D97-AF65-F5344CB8AC3E}">
        <p14:creationId xmlns:p14="http://schemas.microsoft.com/office/powerpoint/2010/main" val="1718549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94A545"/>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333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121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P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3" name="Text Placeholder 2"/>
          <p:cNvSpPr>
            <a:spLocks noGrp="1"/>
          </p:cNvSpPr>
          <p:nvPr>
            <p:ph type="body" idx="1"/>
          </p:nvPr>
        </p:nvSpPr>
        <p:spPr>
          <a:xfrm>
            <a:off x="107448" y="1730327"/>
            <a:ext cx="11948565" cy="4359324"/>
          </a:xfrm>
          <a:solidFill>
            <a:srgbClr val="94A545"/>
          </a:solidFill>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endParaRPr lang="en-US" sz="1800" dirty="0"/>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117400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vert="vert270"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222518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313872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73520FBC-7DB5-4235-87D3-554C42346B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2C43AC2C-1EB5-4646-9166-462D18ABFD68}"/>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091077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192C2BC-42B8-4A40-A73B-6E19337D27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C592827-A182-477C-A071-FFBE171B541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391812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19EB8215-A92F-4337-9AC8-34C5E8AB723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849030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Clock with solid fill">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5BD71298-619E-4753-91BF-5845B9D4E3EB}"/>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97515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TC International">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BCBCBE"/>
          </a:solidFill>
        </p:spPr>
        <p:txBody>
          <a:bodyPr anchor="t"/>
          <a:lstStyle>
            <a:lvl1pP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bg1"/>
                </a:solidFill>
              </a:rPr>
              <a:pPr/>
              <a:t>‹#›</a:t>
            </a:fld>
            <a:endParaRPr lang="en-US" sz="1800" dirty="0">
              <a:solidFill>
                <a:schemeClr val="bg1"/>
              </a:solidFill>
            </a:endParaRPr>
          </a:p>
        </p:txBody>
      </p:sp>
      <p:pic>
        <p:nvPicPr>
          <p:cNvPr id="7" name="Map of International ATTC Locations" descr="World map showing ATTC locations in U.S. US-Based">
            <a:extLst>
              <a:ext uri="{FF2B5EF4-FFF2-40B4-BE49-F238E27FC236}">
                <a16:creationId xmlns:a16="http://schemas.microsoft.com/office/drawing/2014/main" id="{6F7B82B5-6C9C-4C34-B085-3613C98F37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71"/>
          <a:stretch/>
        </p:blipFill>
        <p:spPr>
          <a:xfrm>
            <a:off x="2830285" y="154935"/>
            <a:ext cx="9355371" cy="6370333"/>
          </a:xfrm>
          <a:prstGeom prst="rect">
            <a:avLst/>
          </a:prstGeom>
        </p:spPr>
      </p:pic>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2965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5" name="Picture 4">
            <a:extLst>
              <a:ext uri="{FF2B5EF4-FFF2-40B4-BE49-F238E27FC236}">
                <a16:creationId xmlns:a16="http://schemas.microsoft.com/office/drawing/2014/main" id="{F09ACF23-13EC-441A-BDBA-24015C22BA1C}"/>
              </a:ext>
            </a:extLst>
          </p:cNvPr>
          <p:cNvPicPr>
            <a:picLocks noChangeAspect="1"/>
          </p:cNvPicPr>
          <p:nvPr userDrawn="1"/>
        </p:nvPicPr>
        <p:blipFill>
          <a:blip r:embed="rId5"/>
          <a:stretch>
            <a:fillRect/>
          </a:stretch>
        </p:blipFill>
        <p:spPr>
          <a:xfrm>
            <a:off x="317054" y="162077"/>
            <a:ext cx="6495238" cy="1571429"/>
          </a:xfrm>
          <a:prstGeom prst="rect">
            <a:avLst/>
          </a:prstGeom>
        </p:spPr>
      </p:pic>
    </p:spTree>
    <p:extLst>
      <p:ext uri="{BB962C8B-B14F-4D97-AF65-F5344CB8AC3E}">
        <p14:creationId xmlns:p14="http://schemas.microsoft.com/office/powerpoint/2010/main" val="3793640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YLE GUIDE REFERENCES">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defRPr sz="3200"/>
            </a:lvl1pPr>
          </a:lstStyle>
          <a:p>
            <a:r>
              <a:rPr lang="en-US" dirty="0"/>
              <a:t>Click to edit Master title style</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Text Placeholder 3">
            <a:extLst>
              <a:ext uri="{FF2B5EF4-FFF2-40B4-BE49-F238E27FC236}">
                <a16:creationId xmlns:a16="http://schemas.microsoft.com/office/drawing/2014/main" id="{111E9978-0006-447D-8999-6674BC8B150B}"/>
              </a:ext>
            </a:extLst>
          </p:cNvPr>
          <p:cNvSpPr>
            <a:spLocks noGrp="1"/>
          </p:cNvSpPr>
          <p:nvPr>
            <p:ph type="body" sz="quarter" idx="10"/>
          </p:nvPr>
        </p:nvSpPr>
        <p:spPr>
          <a:xfrm>
            <a:off x="8820886" y="337625"/>
            <a:ext cx="3038475" cy="1546931"/>
          </a:xfrm>
          <a:custGeom>
            <a:avLst/>
            <a:gdLst>
              <a:gd name="connsiteX0" fmla="*/ 0 w 3038475"/>
              <a:gd name="connsiteY0" fmla="*/ 0 h 1546931"/>
              <a:gd name="connsiteX1" fmla="*/ 3038475 w 3038475"/>
              <a:gd name="connsiteY1" fmla="*/ 0 h 1546931"/>
              <a:gd name="connsiteX2" fmla="*/ 3038475 w 3038475"/>
              <a:gd name="connsiteY2" fmla="*/ 1546931 h 1546931"/>
              <a:gd name="connsiteX3" fmla="*/ 0 w 3038475"/>
              <a:gd name="connsiteY3" fmla="*/ 1546931 h 1546931"/>
              <a:gd name="connsiteX4" fmla="*/ 0 w 3038475"/>
              <a:gd name="connsiteY4" fmla="*/ 0 h 15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546931" fill="none" extrusionOk="0">
                <a:moveTo>
                  <a:pt x="0" y="0"/>
                </a:moveTo>
                <a:cubicBezTo>
                  <a:pt x="435713" y="89858"/>
                  <a:pt x="2261584" y="54841"/>
                  <a:pt x="3038475" y="0"/>
                </a:cubicBezTo>
                <a:cubicBezTo>
                  <a:pt x="2937850" y="373591"/>
                  <a:pt x="2980262" y="1341936"/>
                  <a:pt x="3038475" y="1546931"/>
                </a:cubicBezTo>
                <a:cubicBezTo>
                  <a:pt x="2339816" y="1405677"/>
                  <a:pt x="1255349" y="1705723"/>
                  <a:pt x="0" y="1546931"/>
                </a:cubicBezTo>
                <a:cubicBezTo>
                  <a:pt x="-138430" y="1189528"/>
                  <a:pt x="-110431" y="730039"/>
                  <a:pt x="0" y="0"/>
                </a:cubicBezTo>
                <a:close/>
              </a:path>
              <a:path w="3038475" h="1546931" stroke="0" extrusionOk="0">
                <a:moveTo>
                  <a:pt x="0" y="0"/>
                </a:moveTo>
                <a:cubicBezTo>
                  <a:pt x="1097698" y="9919"/>
                  <a:pt x="1752213" y="158737"/>
                  <a:pt x="3038475" y="0"/>
                </a:cubicBezTo>
                <a:cubicBezTo>
                  <a:pt x="2929552" y="184342"/>
                  <a:pt x="3135579" y="855095"/>
                  <a:pt x="3038475" y="1546931"/>
                </a:cubicBezTo>
                <a:cubicBezTo>
                  <a:pt x="2360896" y="1415613"/>
                  <a:pt x="1303176" y="1598902"/>
                  <a:pt x="0" y="1546931"/>
                </a:cubicBezTo>
                <a:cubicBezTo>
                  <a:pt x="-100538" y="1076870"/>
                  <a:pt x="6877" y="451812"/>
                  <a:pt x="0" y="0"/>
                </a:cubicBezTo>
                <a:close/>
              </a:path>
            </a:pathLst>
          </a:custGeom>
          <a:solidFill>
            <a:schemeClr val="bg2"/>
          </a:solidFill>
          <a:ln w="38100">
            <a:solidFill>
              <a:srgbClr val="00467F"/>
            </a:solidFill>
            <a:extLst>
              <a:ext uri="{C807C97D-BFC1-408E-A445-0C87EB9F89A2}">
                <ask:lineSketchStyleProps xmlns:ask="http://schemas.microsoft.com/office/drawing/2018/sketchyshapes" sd="3142795376">
                  <ask:type>
                    <ask:lineSketchCurved/>
                  </ask:type>
                </ask:lineSketchStyleProps>
              </a:ext>
            </a:extLst>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defRPr lang="en-US" dirty="0">
                <a:solidFill>
                  <a:schemeClr val="accent1">
                    <a:lumMod val="50000"/>
                  </a:schemeClr>
                </a:solidFill>
              </a:defRPr>
            </a:lvl1pPr>
            <a:lvl2pPr algn="ctr">
              <a:defRPr lang="en-US" sz="1800" dirty="0">
                <a:solidFill>
                  <a:schemeClr val="accent1">
                    <a:lumMod val="50000"/>
                  </a:schemeClr>
                </a:solidFill>
              </a:defRPr>
            </a:lvl2pPr>
            <a:lvl3pPr algn="ctr">
              <a:defRPr lang="en-US" sz="1800" dirty="0">
                <a:solidFill>
                  <a:schemeClr val="accent1">
                    <a:lumMod val="50000"/>
                  </a:schemeClr>
                </a:solidFill>
              </a:defRPr>
            </a:lvl3pPr>
            <a:lvl4pPr algn="ctr">
              <a:defRPr lang="en-US" sz="1800" dirty="0">
                <a:solidFill>
                  <a:schemeClr val="accent1">
                    <a:lumMod val="50000"/>
                  </a:schemeClr>
                </a:solidFill>
              </a:defRPr>
            </a:lvl4pPr>
            <a:lvl5pPr algn="ctr">
              <a:defRPr lang="en-US" sz="1800" dirty="0">
                <a:solidFill>
                  <a:schemeClr val="accent1">
                    <a:lumMod val="50000"/>
                  </a:schemeClr>
                </a:solidFill>
              </a:defRPr>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4304ABA-F712-4808-9196-3AE028EA8B7C}"/>
              </a:ext>
            </a:extLst>
          </p:cNvPr>
          <p:cNvSpPr>
            <a:spLocks noGrp="1"/>
          </p:cNvSpPr>
          <p:nvPr>
            <p:ph type="pic" sz="quarter" idx="11"/>
          </p:nvPr>
        </p:nvSpPr>
        <p:spPr>
          <a:xfrm>
            <a:off x="2974045" y="337625"/>
            <a:ext cx="5466693" cy="5993325"/>
          </a:xfrm>
        </p:spPr>
        <p:txBody>
          <a:bodyPr/>
          <a:lstStyle/>
          <a:p>
            <a:endParaRPr lang="en-US"/>
          </a:p>
        </p:txBody>
      </p:sp>
    </p:spTree>
    <p:extLst>
      <p:ext uri="{BB962C8B-B14F-4D97-AF65-F5344CB8AC3E}">
        <p14:creationId xmlns:p14="http://schemas.microsoft.com/office/powerpoint/2010/main" val="1963501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F28-5D27-42A6-9602-2CFB32986297}"/>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B71E844-51A3-402C-A818-D1706F313911}"/>
              </a:ext>
            </a:extLst>
          </p:cNvPr>
          <p:cNvSpPr>
            <a:spLocks noGrp="1"/>
          </p:cNvSpPr>
          <p:nvPr>
            <p:ph sz="quarter" idx="10"/>
          </p:nvPr>
        </p:nvSpPr>
        <p:spPr>
          <a:xfrm>
            <a:off x="947738" y="1719263"/>
            <a:ext cx="105156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166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9"/>
            <a:ext cx="6858001" cy="244391"/>
          </a:xfrm>
          <a:prstGeom prst="rect">
            <a:avLst/>
          </a:prstGeom>
          <a:ln w="12700">
            <a:miter lim="400000"/>
          </a:ln>
        </p:spPr>
      </p:pic>
      <p:sp>
        <p:nvSpPr>
          <p:cNvPr id="95" name="Title Text"/>
          <p:cNvSpPr txBox="1">
            <a:spLocks noGrp="1"/>
          </p:cNvSpPr>
          <p:nvPr>
            <p:ph type="title"/>
          </p:nvPr>
        </p:nvSpPr>
        <p:spPr>
          <a:xfrm>
            <a:off x="914401" y="1195102"/>
            <a:ext cx="10363200" cy="2387601"/>
          </a:xfrm>
          <a:prstGeom prst="rect">
            <a:avLst/>
          </a:prstGeom>
        </p:spPr>
        <p:txBody>
          <a:bodyPr lIns="45699" tIns="45699" rIns="45699" bIns="45699" anchor="b"/>
          <a:lstStyle>
            <a:lvl1pPr algn="ctr">
              <a:defRPr sz="4499"/>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134" indent="-152350" algn="ctr">
              <a:spcBef>
                <a:spcPts val="700"/>
              </a:spcBef>
              <a:buSzTx/>
              <a:buFontTx/>
              <a:buNone/>
              <a:defRPr sz="1800"/>
            </a:lvl1pPr>
            <a:lvl2pPr marL="203134" indent="50783" algn="ctr">
              <a:spcBef>
                <a:spcPts val="700"/>
              </a:spcBef>
              <a:buSzTx/>
              <a:buFontTx/>
              <a:buNone/>
              <a:defRPr sz="1800"/>
            </a:lvl2pPr>
            <a:lvl3pPr marL="203134" indent="50783" algn="ctr">
              <a:spcBef>
                <a:spcPts val="700"/>
              </a:spcBef>
              <a:buSzTx/>
              <a:buFontTx/>
              <a:buNone/>
              <a:defRPr sz="1800"/>
            </a:lvl3pPr>
            <a:lvl4pPr marL="203134" indent="50783" algn="ctr">
              <a:spcBef>
                <a:spcPts val="700"/>
              </a:spcBef>
              <a:buSzTx/>
              <a:buFontTx/>
              <a:buNone/>
              <a:defRPr sz="1800"/>
            </a:lvl4pPr>
            <a:lvl5pPr marL="203134" indent="50783"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7" y="4"/>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963"/>
            <a:ext cx="274984" cy="276780"/>
          </a:xfrm>
          <a:prstGeom prst="rect">
            <a:avLst/>
          </a:prstGeom>
        </p:spPr>
        <p:txBody>
          <a:bodyPr lIns="45675" tIns="45675" rIns="45675" bIns="45675"/>
          <a:lstStyle>
            <a:lvl1pPr defTabSz="914100"/>
          </a:lstStyle>
          <a:p>
            <a:pPr>
              <a:defRPr/>
            </a:pPr>
            <a:fld id="{86CB4B4D-7CA3-9044-876B-883B54F8677D}" type="slidenum">
              <a:rPr lang="en-US" smtClean="0"/>
              <a:pPr>
                <a:defRPr/>
              </a:pPr>
              <a:t>‹#›</a:t>
            </a:fld>
            <a:endParaRPr lang="en-US" dirty="0"/>
          </a:p>
        </p:txBody>
      </p:sp>
    </p:spTree>
    <p:extLst>
      <p:ext uri="{BB962C8B-B14F-4D97-AF65-F5344CB8AC3E}">
        <p14:creationId xmlns:p14="http://schemas.microsoft.com/office/powerpoint/2010/main" val="29173342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84BB799F-07CA-49E7-B693-FB98616DB12D}"/>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3878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TC Title">
    <p:spTree>
      <p:nvGrpSpPr>
        <p:cNvPr id="1" name=""/>
        <p:cNvGrpSpPr/>
        <p:nvPr/>
      </p:nvGrpSpPr>
      <p:grpSpPr>
        <a:xfrm>
          <a:off x="0" y="0"/>
          <a:ext cx="0" cy="0"/>
          <a:chOff x="0" y="0"/>
          <a:chExt cx="0" cy="0"/>
        </a:xfrm>
      </p:grpSpPr>
      <p:sp>
        <p:nvSpPr>
          <p:cNvPr id="5" name="Title 4"/>
          <p:cNvSpPr>
            <a:spLocks noGrp="1"/>
          </p:cNvSpPr>
          <p:nvPr>
            <p:ph type="title"/>
          </p:nvPr>
        </p:nvSpPr>
        <p:spPr>
          <a:xfrm>
            <a:off x="225864" y="2939179"/>
            <a:ext cx="11735765"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solidFill>
                  <a:schemeClr val="tx1"/>
                </a:solidFill>
              </a:rPr>
              <a:pPr/>
              <a:t>‹#›</a:t>
            </a:fld>
            <a:endParaRPr lang="en-US" sz="1800" dirty="0">
              <a:solidFill>
                <a:schemeClr val="tx1"/>
              </a:solidFill>
            </a:endParaRPr>
          </a:p>
        </p:txBody>
      </p:sp>
      <p:pic>
        <p:nvPicPr>
          <p:cNvPr id="10" name="Picture Placeholder 9" descr="TTC Technology Transfer Centers">
            <a:extLst>
              <a:ext uri="{FF2B5EF4-FFF2-40B4-BE49-F238E27FC236}">
                <a16:creationId xmlns:a16="http://schemas.microsoft.com/office/drawing/2014/main" id="{3848EA75-3D69-4E53-BE9E-45C6AEFBA193}"/>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val="0"/>
              </a:ext>
            </a:extLst>
          </a:blip>
          <a:stretch/>
        </p:blipFill>
        <p:spPr>
          <a:xfrm>
            <a:off x="193965" y="289049"/>
            <a:ext cx="4666667" cy="1123810"/>
          </a:xfrm>
          <a:prstGeom prst="rect">
            <a:avLst/>
          </a:prstGeom>
        </p:spPr>
      </p:pic>
      <p:pic>
        <p:nvPicPr>
          <p:cNvPr id="11" name="Picture 10" descr="Funded by SMHSA (Substance Abuse and Mental Health Services Administration).">
            <a:extLst>
              <a:ext uri="{FF2B5EF4-FFF2-40B4-BE49-F238E27FC236}">
                <a16:creationId xmlns:a16="http://schemas.microsoft.com/office/drawing/2014/main" id="{A9C55D4B-EFCA-4F74-880D-202D225B1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2273" y="289049"/>
            <a:ext cx="2781417" cy="1045246"/>
          </a:xfrm>
          <a:prstGeom prst="rect">
            <a:avLst/>
          </a:prstGeom>
        </p:spPr>
      </p:pic>
      <p:pic>
        <p:nvPicPr>
          <p:cNvPr id="12" name="Picture 11" descr="This presentation is presented by: Mid-America (HHS Region 7) Addiction Technology Transfer Center network (ATTC)">
            <a:extLst>
              <a:ext uri="{FF2B5EF4-FFF2-40B4-BE49-F238E27FC236}">
                <a16:creationId xmlns:a16="http://schemas.microsoft.com/office/drawing/2014/main" id="{08A415B7-4C29-42EC-85FF-1FDCB17DB1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9738" y="6045398"/>
            <a:ext cx="2743200" cy="488318"/>
          </a:xfrm>
          <a:prstGeom prst="rect">
            <a:avLst/>
          </a:prstGeom>
        </p:spPr>
      </p:pic>
      <p:pic>
        <p:nvPicPr>
          <p:cNvPr id="13" name="Picture 12">
            <a:extLst>
              <a:ext uri="{FF2B5EF4-FFF2-40B4-BE49-F238E27FC236}">
                <a16:creationId xmlns:a16="http://schemas.microsoft.com/office/drawing/2014/main" id="{18CEB8A5-5AA4-4418-82B3-341DE275A325}"/>
              </a:ext>
            </a:extLst>
          </p:cNvPr>
          <p:cNvPicPr>
            <a:picLocks noChangeAspect="1"/>
          </p:cNvPicPr>
          <p:nvPr userDrawn="1"/>
        </p:nvPicPr>
        <p:blipFill>
          <a:blip r:embed="rId5"/>
          <a:stretch>
            <a:fillRect/>
          </a:stretch>
        </p:blipFill>
        <p:spPr>
          <a:xfrm>
            <a:off x="4977788" y="5952381"/>
            <a:ext cx="2743200" cy="674353"/>
          </a:xfrm>
          <a:prstGeom prst="rect">
            <a:avLst/>
          </a:prstGeom>
        </p:spPr>
      </p:pic>
      <p:pic>
        <p:nvPicPr>
          <p:cNvPr id="14" name="Picture 13">
            <a:extLst>
              <a:ext uri="{FF2B5EF4-FFF2-40B4-BE49-F238E27FC236}">
                <a16:creationId xmlns:a16="http://schemas.microsoft.com/office/drawing/2014/main" id="{67ED6F58-F5ED-461E-9486-117301B4C618}"/>
              </a:ext>
            </a:extLst>
          </p:cNvPr>
          <p:cNvPicPr>
            <a:picLocks noChangeAspect="1"/>
          </p:cNvPicPr>
          <p:nvPr userDrawn="1"/>
        </p:nvPicPr>
        <p:blipFill>
          <a:blip r:embed="rId6"/>
          <a:stretch>
            <a:fillRect/>
          </a:stretch>
        </p:blipFill>
        <p:spPr>
          <a:xfrm>
            <a:off x="8765838" y="5957718"/>
            <a:ext cx="2743200" cy="663678"/>
          </a:xfrm>
          <a:prstGeom prst="rect">
            <a:avLst/>
          </a:prstGeom>
        </p:spPr>
      </p:pic>
    </p:spTree>
    <p:extLst>
      <p:ext uri="{BB962C8B-B14F-4D97-AF65-F5344CB8AC3E}">
        <p14:creationId xmlns:p14="http://schemas.microsoft.com/office/powerpoint/2010/main" val="203349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422673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H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AC56AD34-007A-4D14-A205-7F4DD85A4765}"/>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25871241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0" y="1574411"/>
            <a:ext cx="11339967"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z="1800" smtClean="0"/>
              <a:pPr/>
              <a:t>‹#›</a:t>
            </a:fld>
            <a:endParaRPr lang="en-US" sz="1800"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97" r:id="rId1"/>
    <p:sldLayoutId id="2147483735" r:id="rId2"/>
    <p:sldLayoutId id="2147483734" r:id="rId3"/>
    <p:sldLayoutId id="2147483661" r:id="rId4"/>
    <p:sldLayoutId id="2147483736" r:id="rId5"/>
    <p:sldLayoutId id="2147483737" r:id="rId6"/>
    <p:sldLayoutId id="2147483738" r:id="rId7"/>
    <p:sldLayoutId id="2147483719" r:id="rId8"/>
    <p:sldLayoutId id="2147483739" r:id="rId9"/>
    <p:sldLayoutId id="2147483740" r:id="rId10"/>
    <p:sldLayoutId id="2147483687" r:id="rId11"/>
    <p:sldLayoutId id="2147483686" r:id="rId12"/>
    <p:sldLayoutId id="2147483701" r:id="rId13"/>
    <p:sldLayoutId id="2147483717" r:id="rId14"/>
    <p:sldLayoutId id="2147483718" r:id="rId15"/>
    <p:sldLayoutId id="2147483662" r:id="rId16"/>
    <p:sldLayoutId id="2147483692" r:id="rId17"/>
    <p:sldLayoutId id="2147483676" r:id="rId18"/>
    <p:sldLayoutId id="2147483672" r:id="rId19"/>
    <p:sldLayoutId id="2147483698" r:id="rId20"/>
    <p:sldLayoutId id="2147483704" r:id="rId21"/>
    <p:sldLayoutId id="2147483681" r:id="rId22"/>
    <p:sldLayoutId id="2147483680" r:id="rId23"/>
    <p:sldLayoutId id="2147483708" r:id="rId24"/>
    <p:sldLayoutId id="2147483709" r:id="rId25"/>
    <p:sldLayoutId id="2147483716" r:id="rId26"/>
    <p:sldLayoutId id="2147483721" r:id="rId27"/>
    <p:sldLayoutId id="2147483722" r:id="rId28"/>
    <p:sldLayoutId id="2147483720" r:id="rId29"/>
    <p:sldLayoutId id="2147483723" r:id="rId30"/>
    <p:sldLayoutId id="2147483724" r:id="rId31"/>
    <p:sldLayoutId id="2147483725" r:id="rId32"/>
    <p:sldLayoutId id="2147483726" r:id="rId33"/>
    <p:sldLayoutId id="2147483702" r:id="rId34"/>
    <p:sldLayoutId id="2147483711" r:id="rId35"/>
    <p:sldLayoutId id="2147483710" r:id="rId36"/>
    <p:sldLayoutId id="2147483715" r:id="rId37"/>
    <p:sldLayoutId id="2147483727" r:id="rId38"/>
    <p:sldLayoutId id="2147483728" r:id="rId39"/>
    <p:sldLayoutId id="2147483729" r:id="rId40"/>
    <p:sldLayoutId id="2147483730" r:id="rId41"/>
    <p:sldLayoutId id="2147483731" r:id="rId42"/>
    <p:sldLayoutId id="2147483732" r:id="rId43"/>
    <p:sldLayoutId id="2147483733" r:id="rId44"/>
    <p:sldLayoutId id="2147483696" r:id="rId45"/>
    <p:sldLayoutId id="2147483713" r:id="rId46"/>
    <p:sldLayoutId id="2147483712" r:id="rId47"/>
    <p:sldLayoutId id="2147483714" r:id="rId48"/>
    <p:sldLayoutId id="2147483693" r:id="rId49"/>
    <p:sldLayoutId id="2147483706" r:id="rId50"/>
    <p:sldLayoutId id="2147483707" r:id="rId51"/>
    <p:sldLayoutId id="2147483741" r:id="rId52"/>
  </p:sldLayoutIdLst>
  <p:hf hdr="0" dt="0"/>
  <p:txStyles>
    <p:titleStyle>
      <a:lvl1pPr algn="l" defTabSz="914377" rtl="0" eaLnBrk="1" latinLnBrk="0" hangingPunct="1">
        <a:spcBef>
          <a:spcPct val="0"/>
        </a:spcBef>
        <a:buNone/>
        <a:defRPr sz="40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hollidaye@umkc.edu"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ttc-gpra.org/P?s=998499" TargetMode="External"/><Relationship Id="rId4" Type="http://schemas.openxmlformats.org/officeDocument/2006/relationships/hyperlink" Target="mailto:lcarter@umk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pPr algn="ctr"/>
            <a:r>
              <a:rPr lang="en-US" sz="4400" b="1" dirty="0">
                <a:solidFill>
                  <a:srgbClr val="00467F"/>
                </a:solidFill>
                <a:cs typeface="Times New Roman" panose="02020603050405020304" pitchFamily="18" charset="0"/>
              </a:rPr>
              <a:t>Crossover Between Sexually Transmitted Infections and Substance Use Disorder</a:t>
            </a:r>
          </a:p>
        </p:txBody>
      </p:sp>
      <p:sp>
        <p:nvSpPr>
          <p:cNvPr id="3" name="Text Placeholder 2">
            <a:extLst>
              <a:ext uri="{FF2B5EF4-FFF2-40B4-BE49-F238E27FC236}">
                <a16:creationId xmlns:a16="http://schemas.microsoft.com/office/drawing/2014/main" id="{712E3531-EA72-44B1-B769-65DB935D4983}"/>
              </a:ext>
            </a:extLst>
          </p:cNvPr>
          <p:cNvSpPr>
            <a:spLocks noGrp="1"/>
          </p:cNvSpPr>
          <p:nvPr>
            <p:ph type="body" sz="quarter" idx="10"/>
          </p:nvPr>
        </p:nvSpPr>
        <p:spPr/>
        <p:txBody>
          <a:bodyPr/>
          <a:lstStyle/>
          <a:p>
            <a:r>
              <a:rPr lang="en-US" dirty="0"/>
              <a:t>Erika Holliday, MPH, CHES</a:t>
            </a:r>
          </a:p>
          <a:p>
            <a:r>
              <a:rPr lang="en-US" dirty="0"/>
              <a:t>Lisa Carter, MS, LPC, LCAC </a:t>
            </a:r>
          </a:p>
        </p:txBody>
      </p:sp>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965D-BC5C-47A6-8DF2-5342A72AB128}"/>
              </a:ext>
            </a:extLst>
          </p:cNvPr>
          <p:cNvSpPr>
            <a:spLocks noGrp="1"/>
          </p:cNvSpPr>
          <p:nvPr>
            <p:ph type="title"/>
          </p:nvPr>
        </p:nvSpPr>
        <p:spPr/>
        <p:txBody>
          <a:bodyPr/>
          <a:lstStyle/>
          <a:p>
            <a:r>
              <a:rPr lang="en-US" dirty="0"/>
              <a:t>Herpes</a:t>
            </a:r>
          </a:p>
        </p:txBody>
      </p:sp>
      <p:sp>
        <p:nvSpPr>
          <p:cNvPr id="3" name="Content Placeholder 2">
            <a:extLst>
              <a:ext uri="{FF2B5EF4-FFF2-40B4-BE49-F238E27FC236}">
                <a16:creationId xmlns:a16="http://schemas.microsoft.com/office/drawing/2014/main" id="{8FB28778-018F-485E-BFD6-9AF9066F6B93}"/>
              </a:ext>
            </a:extLst>
          </p:cNvPr>
          <p:cNvSpPr>
            <a:spLocks noGrp="1"/>
          </p:cNvSpPr>
          <p:nvPr>
            <p:ph sz="quarter" idx="13"/>
          </p:nvPr>
        </p:nvSpPr>
        <p:spPr>
          <a:xfrm>
            <a:off x="390382" y="1536970"/>
            <a:ext cx="5705618" cy="4753807"/>
          </a:xfrm>
        </p:spPr>
        <p:txBody>
          <a:bodyPr>
            <a:normAutofit fontScale="77500" lnSpcReduction="20000"/>
          </a:bodyPr>
          <a:lstStyle/>
          <a:p>
            <a:r>
              <a:rPr lang="en-US" b="1" dirty="0"/>
              <a:t>Form</a:t>
            </a:r>
            <a:r>
              <a:rPr lang="en-US" dirty="0"/>
              <a:t>: Viral</a:t>
            </a:r>
          </a:p>
          <a:p>
            <a:r>
              <a:rPr lang="en-US" b="1" dirty="0"/>
              <a:t>Transmission</a:t>
            </a:r>
            <a:r>
              <a:rPr lang="en-US" dirty="0"/>
              <a:t>: Oral, anal, or vaginal sex</a:t>
            </a:r>
          </a:p>
          <a:p>
            <a:r>
              <a:rPr lang="en-US" b="1" dirty="0"/>
              <a:t>Symptoms</a:t>
            </a:r>
            <a:r>
              <a:rPr lang="en-US" dirty="0"/>
              <a:t>: painful sores on affected area that take weeks to heal. </a:t>
            </a:r>
          </a:p>
          <a:p>
            <a:r>
              <a:rPr lang="en-US" b="1" dirty="0"/>
              <a:t>If untreated</a:t>
            </a:r>
            <a:r>
              <a:rPr lang="en-US" dirty="0"/>
              <a:t>: outbreaks will be frequent, painful, and more easily transmittable </a:t>
            </a:r>
          </a:p>
          <a:p>
            <a:r>
              <a:rPr lang="en-US" b="1" dirty="0"/>
              <a:t>Cure</a:t>
            </a:r>
            <a:r>
              <a:rPr lang="en-US" dirty="0"/>
              <a:t>: No, but medication can prevent frequent outbreaks</a:t>
            </a:r>
          </a:p>
        </p:txBody>
      </p:sp>
      <p:pic>
        <p:nvPicPr>
          <p:cNvPr id="5" name="Picture 4" descr="Website&#10;&#10;Description automatically generated with medium confidence">
            <a:extLst>
              <a:ext uri="{FF2B5EF4-FFF2-40B4-BE49-F238E27FC236}">
                <a16:creationId xmlns:a16="http://schemas.microsoft.com/office/drawing/2014/main" id="{B034E6BB-1482-470B-A9BD-70162F7F18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700" y="2159313"/>
            <a:ext cx="5495918" cy="3663945"/>
          </a:xfrm>
          <a:prstGeom prst="rect">
            <a:avLst/>
          </a:prstGeom>
        </p:spPr>
      </p:pic>
    </p:spTree>
    <p:extLst>
      <p:ext uri="{BB962C8B-B14F-4D97-AF65-F5344CB8AC3E}">
        <p14:creationId xmlns:p14="http://schemas.microsoft.com/office/powerpoint/2010/main" val="182772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956B-6D8C-4909-9A82-350F74A2289D}"/>
              </a:ext>
            </a:extLst>
          </p:cNvPr>
          <p:cNvSpPr>
            <a:spLocks noGrp="1"/>
          </p:cNvSpPr>
          <p:nvPr>
            <p:ph type="title"/>
          </p:nvPr>
        </p:nvSpPr>
        <p:spPr/>
        <p:txBody>
          <a:bodyPr/>
          <a:lstStyle/>
          <a:p>
            <a:r>
              <a:rPr lang="en-US" dirty="0"/>
              <a:t>HPV</a:t>
            </a:r>
          </a:p>
        </p:txBody>
      </p:sp>
      <p:sp>
        <p:nvSpPr>
          <p:cNvPr id="3" name="Content Placeholder 2">
            <a:extLst>
              <a:ext uri="{FF2B5EF4-FFF2-40B4-BE49-F238E27FC236}">
                <a16:creationId xmlns:a16="http://schemas.microsoft.com/office/drawing/2014/main" id="{22051D8B-3D62-47EC-8EF1-7043F74D5C98}"/>
              </a:ext>
            </a:extLst>
          </p:cNvPr>
          <p:cNvSpPr>
            <a:spLocks noGrp="1"/>
          </p:cNvSpPr>
          <p:nvPr>
            <p:ph sz="quarter" idx="13"/>
          </p:nvPr>
        </p:nvSpPr>
        <p:spPr>
          <a:xfrm>
            <a:off x="457199" y="1420239"/>
            <a:ext cx="11079805" cy="5223752"/>
          </a:xfrm>
        </p:spPr>
        <p:txBody>
          <a:bodyPr>
            <a:normAutofit fontScale="85000" lnSpcReduction="20000"/>
          </a:bodyPr>
          <a:lstStyle/>
          <a:p>
            <a:r>
              <a:rPr lang="en-US" b="1" dirty="0"/>
              <a:t>Form</a:t>
            </a:r>
            <a:r>
              <a:rPr lang="en-US" dirty="0"/>
              <a:t>: Viral</a:t>
            </a:r>
          </a:p>
          <a:p>
            <a:r>
              <a:rPr lang="en-US" dirty="0"/>
              <a:t>HPV is the most common STI in the United States.</a:t>
            </a:r>
          </a:p>
          <a:p>
            <a:r>
              <a:rPr lang="en-US" b="1" dirty="0"/>
              <a:t>Transmission</a:t>
            </a:r>
            <a:r>
              <a:rPr lang="en-US" dirty="0"/>
              <a:t>: Oral, anal, or vaginal sex</a:t>
            </a:r>
          </a:p>
          <a:p>
            <a:r>
              <a:rPr lang="en-US" b="1" dirty="0"/>
              <a:t>Symptoms</a:t>
            </a:r>
            <a:r>
              <a:rPr lang="en-US" dirty="0"/>
              <a:t>: some strains show up as genital warts, can lead to cancer. </a:t>
            </a:r>
            <a:r>
              <a:rPr lang="en-US" u="sng" dirty="0"/>
              <a:t>Most strains will show no symptoms and cure themselves</a:t>
            </a:r>
            <a:r>
              <a:rPr lang="en-US" dirty="0"/>
              <a:t>. </a:t>
            </a:r>
          </a:p>
          <a:p>
            <a:r>
              <a:rPr lang="en-US" b="1" dirty="0"/>
              <a:t>If untreated</a:t>
            </a:r>
            <a:r>
              <a:rPr lang="en-US" dirty="0"/>
              <a:t>: depending on the strain, can lead to cancer in the vulva, vagina, penis, anus, back of the throat and base of the tongue and tonsils.</a:t>
            </a:r>
          </a:p>
          <a:p>
            <a:r>
              <a:rPr lang="en-US" b="1" dirty="0"/>
              <a:t>Cure</a:t>
            </a:r>
            <a:r>
              <a:rPr lang="en-US" dirty="0"/>
              <a:t>: no cure but preventative vaccine, and treatment is available. </a:t>
            </a:r>
          </a:p>
        </p:txBody>
      </p:sp>
    </p:spTree>
    <p:extLst>
      <p:ext uri="{BB962C8B-B14F-4D97-AF65-F5344CB8AC3E}">
        <p14:creationId xmlns:p14="http://schemas.microsoft.com/office/powerpoint/2010/main" val="115453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A8A2-1583-4734-A2A3-A1A04B30E8B9}"/>
              </a:ext>
            </a:extLst>
          </p:cNvPr>
          <p:cNvSpPr>
            <a:spLocks noGrp="1"/>
          </p:cNvSpPr>
          <p:nvPr>
            <p:ph type="title"/>
          </p:nvPr>
        </p:nvSpPr>
        <p:spPr/>
        <p:txBody>
          <a:bodyPr/>
          <a:lstStyle/>
          <a:p>
            <a:r>
              <a:rPr lang="en-US" dirty="0"/>
              <a:t>HIV</a:t>
            </a:r>
          </a:p>
        </p:txBody>
      </p:sp>
      <p:sp>
        <p:nvSpPr>
          <p:cNvPr id="3" name="Content Placeholder 2">
            <a:extLst>
              <a:ext uri="{FF2B5EF4-FFF2-40B4-BE49-F238E27FC236}">
                <a16:creationId xmlns:a16="http://schemas.microsoft.com/office/drawing/2014/main" id="{2E63A595-5F3C-4C3B-9EE6-69D392DC4033}"/>
              </a:ext>
            </a:extLst>
          </p:cNvPr>
          <p:cNvSpPr>
            <a:spLocks noGrp="1"/>
          </p:cNvSpPr>
          <p:nvPr>
            <p:ph sz="quarter" idx="13"/>
          </p:nvPr>
        </p:nvSpPr>
        <p:spPr>
          <a:xfrm>
            <a:off x="381000" y="1566154"/>
            <a:ext cx="11430000" cy="4883285"/>
          </a:xfrm>
        </p:spPr>
        <p:txBody>
          <a:bodyPr>
            <a:normAutofit fontScale="85000" lnSpcReduction="20000"/>
          </a:bodyPr>
          <a:lstStyle/>
          <a:p>
            <a:r>
              <a:rPr lang="en-US" b="1" dirty="0"/>
              <a:t>Form</a:t>
            </a:r>
            <a:r>
              <a:rPr lang="en-US" dirty="0"/>
              <a:t>: Viral</a:t>
            </a:r>
          </a:p>
          <a:p>
            <a:r>
              <a:rPr lang="en-US" b="1" dirty="0"/>
              <a:t>Transmission</a:t>
            </a:r>
            <a:r>
              <a:rPr lang="en-US" dirty="0"/>
              <a:t>: Vaginal, Oral, or Anal sex</a:t>
            </a:r>
          </a:p>
          <a:p>
            <a:r>
              <a:rPr lang="en-US" b="1" dirty="0"/>
              <a:t>Symptoms</a:t>
            </a:r>
            <a:r>
              <a:rPr lang="en-US" dirty="0"/>
              <a:t>: few symptoms at start, over time can lead to flu with symptoms like fever, chills, rash, night sweats, muscle aches, sore throat, fatigue, swollen lymph nodes or mouth ulcers.</a:t>
            </a:r>
          </a:p>
          <a:p>
            <a:r>
              <a:rPr lang="en-US" b="1" dirty="0"/>
              <a:t>If untreated</a:t>
            </a:r>
            <a:r>
              <a:rPr lang="en-US" dirty="0"/>
              <a:t>: can lead to death</a:t>
            </a:r>
          </a:p>
          <a:p>
            <a:r>
              <a:rPr lang="en-US" b="1" dirty="0"/>
              <a:t>Cure</a:t>
            </a:r>
            <a:r>
              <a:rPr lang="en-US" dirty="0"/>
              <a:t>: No, but treatment exists that makes disease very manageable. People infected with HIV can still live quality lives and be sexually active. </a:t>
            </a:r>
          </a:p>
        </p:txBody>
      </p:sp>
    </p:spTree>
    <p:extLst>
      <p:ext uri="{BB962C8B-B14F-4D97-AF65-F5344CB8AC3E}">
        <p14:creationId xmlns:p14="http://schemas.microsoft.com/office/powerpoint/2010/main" val="224937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99B8-A16E-4ECB-A067-F27D2D3FD8E8}"/>
              </a:ext>
            </a:extLst>
          </p:cNvPr>
          <p:cNvSpPr>
            <a:spLocks noGrp="1"/>
          </p:cNvSpPr>
          <p:nvPr>
            <p:ph type="title"/>
          </p:nvPr>
        </p:nvSpPr>
        <p:spPr/>
        <p:txBody>
          <a:bodyPr/>
          <a:lstStyle/>
          <a:p>
            <a:r>
              <a:rPr lang="en-US" dirty="0"/>
              <a:t>Emotional Considerations</a:t>
            </a:r>
          </a:p>
        </p:txBody>
      </p:sp>
    </p:spTree>
    <p:extLst>
      <p:ext uri="{BB962C8B-B14F-4D97-AF65-F5344CB8AC3E}">
        <p14:creationId xmlns:p14="http://schemas.microsoft.com/office/powerpoint/2010/main" val="306987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0D17-73BC-48CC-965B-DC0E775F434D}"/>
              </a:ext>
            </a:extLst>
          </p:cNvPr>
          <p:cNvSpPr>
            <a:spLocks noGrp="1"/>
          </p:cNvSpPr>
          <p:nvPr>
            <p:ph type="title"/>
          </p:nvPr>
        </p:nvSpPr>
        <p:spPr/>
        <p:txBody>
          <a:bodyPr/>
          <a:lstStyle/>
          <a:p>
            <a:r>
              <a:rPr lang="en-US" dirty="0">
                <a:cs typeface="Arial"/>
              </a:rPr>
              <a:t>Self-conscious emotions</a:t>
            </a:r>
            <a:endParaRPr lang="en-US" dirty="0"/>
          </a:p>
        </p:txBody>
      </p:sp>
      <p:sp>
        <p:nvSpPr>
          <p:cNvPr id="3" name="Content Placeholder 2">
            <a:extLst>
              <a:ext uri="{FF2B5EF4-FFF2-40B4-BE49-F238E27FC236}">
                <a16:creationId xmlns:a16="http://schemas.microsoft.com/office/drawing/2014/main" id="{138BB536-FB2A-4BB3-9A71-119778AA50C6}"/>
              </a:ext>
            </a:extLst>
          </p:cNvPr>
          <p:cNvSpPr>
            <a:spLocks noGrp="1"/>
          </p:cNvSpPr>
          <p:nvPr>
            <p:ph sz="quarter" idx="13"/>
          </p:nvPr>
        </p:nvSpPr>
        <p:spPr>
          <a:xfrm>
            <a:off x="1039956" y="1901657"/>
            <a:ext cx="10379411" cy="3920334"/>
          </a:xfrm>
        </p:spPr>
        <p:txBody>
          <a:bodyPr vert="horz" lIns="91440" tIns="45720" rIns="91440" bIns="45720" rtlCol="0" anchor="t">
            <a:normAutofit fontScale="85000" lnSpcReduction="10000"/>
          </a:bodyPr>
          <a:lstStyle/>
          <a:p>
            <a:r>
              <a:rPr lang="en-US" sz="3200" dirty="0">
                <a:ea typeface="+mn-lt"/>
                <a:cs typeface="+mn-lt"/>
              </a:rPr>
              <a:t>Self-conscious emotions are part of many individuals' experiences of seeking STI testing. These emotions can have negative impacts on individuals' interpretations of the STI testing process, their willingness to seek treatment and their willingness to inform sexual partners in light of positive STI diagnoses.</a:t>
            </a:r>
          </a:p>
          <a:p>
            <a:endParaRPr lang="en-US" sz="2000" dirty="0">
              <a:cs typeface="Arial"/>
            </a:endParaRPr>
          </a:p>
          <a:p>
            <a:endParaRPr lang="en-US" sz="2000" dirty="0">
              <a:ea typeface="+mn-lt"/>
              <a:cs typeface="+mn-lt"/>
            </a:endParaRPr>
          </a:p>
          <a:p>
            <a:r>
              <a:rPr lang="en-US" sz="2000" dirty="0">
                <a:ea typeface="+mn-lt"/>
                <a:cs typeface="+mn-lt"/>
              </a:rPr>
              <a:t>Balfe, M., </a:t>
            </a:r>
            <a:r>
              <a:rPr lang="en-US" sz="2000" dirty="0" err="1">
                <a:ea typeface="+mn-lt"/>
                <a:cs typeface="+mn-lt"/>
              </a:rPr>
              <a:t>Brugha</a:t>
            </a:r>
            <a:r>
              <a:rPr lang="en-US" sz="2000" dirty="0">
                <a:ea typeface="+mn-lt"/>
                <a:cs typeface="+mn-lt"/>
              </a:rPr>
              <a:t>, R., O'Donovan, D., O'Connell, E., &amp; Vaughan, D. (2010). Triggers of self-conscious emotions in the sexually transmitted infection testing process. BMC Research Notes, 3(1), 1-14.</a:t>
            </a:r>
            <a:endParaRPr lang="en-US" dirty="0">
              <a:cs typeface="Arial"/>
            </a:endParaRPr>
          </a:p>
          <a:p>
            <a:endParaRPr lang="en-US" sz="2000" dirty="0">
              <a:cs typeface="Arial"/>
            </a:endParaRPr>
          </a:p>
        </p:txBody>
      </p:sp>
    </p:spTree>
    <p:extLst>
      <p:ext uri="{BB962C8B-B14F-4D97-AF65-F5344CB8AC3E}">
        <p14:creationId xmlns:p14="http://schemas.microsoft.com/office/powerpoint/2010/main" val="243389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08A-BCAD-41E7-BE75-087B29D3831A}"/>
              </a:ext>
            </a:extLst>
          </p:cNvPr>
          <p:cNvSpPr>
            <a:spLocks noGrp="1"/>
          </p:cNvSpPr>
          <p:nvPr>
            <p:ph type="title"/>
          </p:nvPr>
        </p:nvSpPr>
        <p:spPr/>
        <p:txBody>
          <a:bodyPr/>
          <a:lstStyle/>
          <a:p>
            <a:r>
              <a:rPr lang="en-US">
                <a:cs typeface="Arial"/>
              </a:rPr>
              <a:t>Shame, Guilt, and Embarrassment</a:t>
            </a:r>
            <a:endParaRPr lang="en-US"/>
          </a:p>
        </p:txBody>
      </p:sp>
      <p:sp>
        <p:nvSpPr>
          <p:cNvPr id="3" name="Content Placeholder 2">
            <a:extLst>
              <a:ext uri="{FF2B5EF4-FFF2-40B4-BE49-F238E27FC236}">
                <a16:creationId xmlns:a16="http://schemas.microsoft.com/office/drawing/2014/main" id="{2AC947D5-3BAC-49BA-B088-2EF931A65497}"/>
              </a:ext>
            </a:extLst>
          </p:cNvPr>
          <p:cNvSpPr>
            <a:spLocks noGrp="1"/>
          </p:cNvSpPr>
          <p:nvPr>
            <p:ph sz="quarter" idx="13"/>
          </p:nvPr>
        </p:nvSpPr>
        <p:spPr>
          <a:xfrm>
            <a:off x="1039956" y="1405203"/>
            <a:ext cx="10379411" cy="4731812"/>
          </a:xfrm>
        </p:spPr>
        <p:txBody>
          <a:bodyPr vert="horz" lIns="91440" tIns="45720" rIns="91440" bIns="45720" rtlCol="0" anchor="t">
            <a:normAutofit lnSpcReduction="10000"/>
          </a:bodyPr>
          <a:lstStyle/>
          <a:p>
            <a:r>
              <a:rPr lang="en-US" sz="2400">
                <a:ea typeface="+mn-lt"/>
                <a:cs typeface="+mn-lt"/>
              </a:rPr>
              <a:t>Shame, or self-disgust, is a negative emotion characterized by intense discomfort, feelings of exposure, inadequacy and worthlessness, and a desire to hide.</a:t>
            </a:r>
          </a:p>
          <a:p>
            <a:endParaRPr lang="en-US" sz="2400">
              <a:cs typeface="Arial" panose="020B0604020202020204"/>
            </a:endParaRPr>
          </a:p>
          <a:p>
            <a:r>
              <a:rPr lang="en-US" sz="2400">
                <a:ea typeface="+mn-lt"/>
                <a:cs typeface="+mn-lt"/>
              </a:rPr>
              <a:t>Guilt is an emotion that is similar to shame, though it arises in response to a specific undesirable behavior rather than in response to an undesirable self </a:t>
            </a:r>
          </a:p>
          <a:p>
            <a:endParaRPr lang="en-US" sz="2400">
              <a:cs typeface="Arial"/>
            </a:endParaRPr>
          </a:p>
          <a:p>
            <a:r>
              <a:rPr lang="en-US" sz="2400">
                <a:ea typeface="+mn-lt"/>
                <a:cs typeface="+mn-lt"/>
              </a:rPr>
              <a:t>Embarrassment develops when individuals believe that others have formed an undesirable impression of them because they have violated norms of demeanor, good manners, self-control or bearing.</a:t>
            </a:r>
            <a:endParaRPr lang="en-US" sz="2400"/>
          </a:p>
        </p:txBody>
      </p:sp>
    </p:spTree>
    <p:extLst>
      <p:ext uri="{BB962C8B-B14F-4D97-AF65-F5344CB8AC3E}">
        <p14:creationId xmlns:p14="http://schemas.microsoft.com/office/powerpoint/2010/main" val="281368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D2C2-BD05-4A68-9C72-23BB5A485F3A}"/>
              </a:ext>
            </a:extLst>
          </p:cNvPr>
          <p:cNvSpPr>
            <a:spLocks noGrp="1"/>
          </p:cNvSpPr>
          <p:nvPr>
            <p:ph type="title"/>
          </p:nvPr>
        </p:nvSpPr>
        <p:spPr/>
        <p:txBody>
          <a:bodyPr/>
          <a:lstStyle/>
          <a:p>
            <a:r>
              <a:rPr lang="en-US">
                <a:cs typeface="Arial"/>
              </a:rPr>
              <a:t>The function of self-conscious emotions </a:t>
            </a:r>
            <a:endParaRPr lang="en-US"/>
          </a:p>
        </p:txBody>
      </p:sp>
      <p:sp>
        <p:nvSpPr>
          <p:cNvPr id="3" name="Content Placeholder 2">
            <a:extLst>
              <a:ext uri="{FF2B5EF4-FFF2-40B4-BE49-F238E27FC236}">
                <a16:creationId xmlns:a16="http://schemas.microsoft.com/office/drawing/2014/main" id="{FAD5DECE-03AA-4CFF-9A48-B328470E134A}"/>
              </a:ext>
            </a:extLst>
          </p:cNvPr>
          <p:cNvSpPr>
            <a:spLocks noGrp="1"/>
          </p:cNvSpPr>
          <p:nvPr>
            <p:ph sz="quarter" idx="13"/>
          </p:nvPr>
        </p:nvSpPr>
        <p:spPr/>
        <p:txBody>
          <a:bodyPr vert="horz" lIns="91440" tIns="45720" rIns="91440" bIns="45720" rtlCol="0" anchor="t">
            <a:normAutofit fontScale="92500"/>
          </a:bodyPr>
          <a:lstStyle/>
          <a:p>
            <a:pPr marL="571500" indent="-571500">
              <a:buFont typeface="Arial"/>
              <a:buChar char="•"/>
            </a:pPr>
            <a:r>
              <a:rPr lang="en-US">
                <a:cs typeface="Arial" panose="020B0604020202020204"/>
              </a:rPr>
              <a:t>Individuals understanding of their own selves is part of their formation</a:t>
            </a:r>
          </a:p>
          <a:p>
            <a:pPr marL="571500" indent="-571500">
              <a:buClr>
                <a:srgbClr val="404040"/>
              </a:buClr>
              <a:buFont typeface="Arial"/>
              <a:buChar char="•"/>
            </a:pPr>
            <a:r>
              <a:rPr lang="en-US">
                <a:cs typeface="Arial" panose="020B0604020202020204"/>
              </a:rPr>
              <a:t>Behavioral transgression leads to behavior change</a:t>
            </a:r>
            <a:endParaRPr lang="en-US"/>
          </a:p>
          <a:p>
            <a:pPr marL="571500" indent="-571500">
              <a:buClr>
                <a:srgbClr val="404040"/>
              </a:buClr>
              <a:buFont typeface="Arial"/>
              <a:buChar char="•"/>
            </a:pPr>
            <a:r>
              <a:rPr lang="en-US">
                <a:ea typeface="+mn-lt"/>
                <a:cs typeface="+mn-lt"/>
              </a:rPr>
              <a:t>Individuals experience self-conscious emotions as how others see them </a:t>
            </a:r>
            <a:endParaRPr lang="en-US">
              <a:cs typeface="Arial" panose="020B0604020202020204"/>
            </a:endParaRPr>
          </a:p>
          <a:p>
            <a:pPr marL="571500" indent="-571500">
              <a:buClr>
                <a:srgbClr val="404040"/>
              </a:buClr>
              <a:buFont typeface="Arial"/>
              <a:buChar char="•"/>
            </a:pPr>
            <a:endParaRPr lang="en-US">
              <a:cs typeface="Arial" panose="020B0604020202020204"/>
            </a:endParaRPr>
          </a:p>
        </p:txBody>
      </p:sp>
    </p:spTree>
    <p:extLst>
      <p:ext uri="{BB962C8B-B14F-4D97-AF65-F5344CB8AC3E}">
        <p14:creationId xmlns:p14="http://schemas.microsoft.com/office/powerpoint/2010/main" val="119071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69F8-65A2-456E-AC29-F68AF88058BB}"/>
              </a:ext>
            </a:extLst>
          </p:cNvPr>
          <p:cNvSpPr>
            <a:spLocks noGrp="1"/>
          </p:cNvSpPr>
          <p:nvPr>
            <p:ph type="title"/>
          </p:nvPr>
        </p:nvSpPr>
        <p:spPr/>
        <p:txBody>
          <a:bodyPr/>
          <a:lstStyle/>
          <a:p>
            <a:r>
              <a:rPr lang="en-US" dirty="0">
                <a:cs typeface="Arial"/>
              </a:rPr>
              <a:t>Intersection of Emotions</a:t>
            </a:r>
            <a:endParaRPr lang="en-US" dirty="0"/>
          </a:p>
        </p:txBody>
      </p:sp>
      <p:sp>
        <p:nvSpPr>
          <p:cNvPr id="3" name="Content Placeholder 2">
            <a:extLst>
              <a:ext uri="{FF2B5EF4-FFF2-40B4-BE49-F238E27FC236}">
                <a16:creationId xmlns:a16="http://schemas.microsoft.com/office/drawing/2014/main" id="{2081168E-0A7D-42FB-81F4-06E242A988F0}"/>
              </a:ext>
            </a:extLst>
          </p:cNvPr>
          <p:cNvSpPr>
            <a:spLocks noGrp="1"/>
          </p:cNvSpPr>
          <p:nvPr>
            <p:ph sz="quarter" idx="13"/>
          </p:nvPr>
        </p:nvSpPr>
        <p:spPr/>
        <p:txBody>
          <a:bodyPr vert="horz" lIns="91440" tIns="45720" rIns="91440" bIns="45720" rtlCol="0" anchor="t">
            <a:normAutofit/>
          </a:bodyPr>
          <a:lstStyle/>
          <a:p>
            <a:pPr algn="ctr"/>
            <a:r>
              <a:rPr lang="en-US" dirty="0">
                <a:cs typeface="Arial" panose="020B0604020202020204"/>
              </a:rPr>
              <a:t>Trauma</a:t>
            </a:r>
            <a:endParaRPr lang="en-US" dirty="0"/>
          </a:p>
          <a:p>
            <a:pPr algn="ctr"/>
            <a:endParaRPr lang="en-US">
              <a:cs typeface="Arial" panose="020B0604020202020204"/>
            </a:endParaRPr>
          </a:p>
          <a:p>
            <a:pPr algn="ctr"/>
            <a:r>
              <a:rPr lang="en-US">
                <a:cs typeface="Arial" panose="020B0604020202020204"/>
              </a:rPr>
              <a:t>Substance Use Disorder</a:t>
            </a:r>
          </a:p>
          <a:p>
            <a:pPr algn="ctr"/>
            <a:endParaRPr lang="en-US" dirty="0">
              <a:cs typeface="Arial" panose="020B0604020202020204"/>
            </a:endParaRPr>
          </a:p>
          <a:p>
            <a:pPr algn="ctr"/>
            <a:r>
              <a:rPr lang="en-US">
                <a:cs typeface="Arial" panose="020B0604020202020204"/>
              </a:rPr>
              <a:t>STI</a:t>
            </a:r>
            <a:endParaRPr lang="en-US"/>
          </a:p>
          <a:p>
            <a:pPr algn="ctr"/>
            <a:endParaRPr lang="en-US" dirty="0">
              <a:cs typeface="Arial" panose="020B0604020202020204"/>
            </a:endParaRPr>
          </a:p>
        </p:txBody>
      </p:sp>
    </p:spTree>
    <p:extLst>
      <p:ext uri="{BB962C8B-B14F-4D97-AF65-F5344CB8AC3E}">
        <p14:creationId xmlns:p14="http://schemas.microsoft.com/office/powerpoint/2010/main" val="20006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2EDC-327F-4794-9D6F-42B47033C7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6830A0-A8E4-4891-AE0C-DDED1EFC8209}"/>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57419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1DB4-BB86-4DB3-9597-7026474878A5}"/>
              </a:ext>
            </a:extLst>
          </p:cNvPr>
          <p:cNvSpPr>
            <a:spLocks noGrp="1"/>
          </p:cNvSpPr>
          <p:nvPr>
            <p:ph type="title"/>
          </p:nvPr>
        </p:nvSpPr>
        <p:spPr/>
        <p:txBody>
          <a:bodyPr/>
          <a:lstStyle/>
          <a:p>
            <a:r>
              <a:rPr lang="en-US">
                <a:cs typeface="Arial"/>
              </a:rPr>
              <a:t>The Other Side of Therapy </a:t>
            </a:r>
            <a:endParaRPr lang="en-US" dirty="0">
              <a:cs typeface="Arial"/>
            </a:endParaRPr>
          </a:p>
        </p:txBody>
      </p:sp>
      <p:sp>
        <p:nvSpPr>
          <p:cNvPr id="3" name="Content Placeholder 2">
            <a:extLst>
              <a:ext uri="{FF2B5EF4-FFF2-40B4-BE49-F238E27FC236}">
                <a16:creationId xmlns:a16="http://schemas.microsoft.com/office/drawing/2014/main" id="{8C1C5A6A-5A2C-4538-8C74-02D2829AD2F5}"/>
              </a:ext>
            </a:extLst>
          </p:cNvPr>
          <p:cNvSpPr>
            <a:spLocks noGrp="1"/>
          </p:cNvSpPr>
          <p:nvPr>
            <p:ph sz="quarter" idx="13"/>
          </p:nvPr>
        </p:nvSpPr>
        <p:spPr>
          <a:xfrm>
            <a:off x="1039956" y="1335930"/>
            <a:ext cx="10379411" cy="4454722"/>
          </a:xfrm>
        </p:spPr>
        <p:txBody>
          <a:bodyPr vert="horz" lIns="91440" tIns="45720" rIns="91440" bIns="45720" rtlCol="0" anchor="t">
            <a:noAutofit/>
          </a:bodyPr>
          <a:lstStyle/>
          <a:p>
            <a:r>
              <a:rPr lang="en-US" sz="2400">
                <a:ea typeface="+mn-lt"/>
                <a:cs typeface="+mn-lt"/>
              </a:rPr>
              <a:t>"Therapist attitudes and biases are important to areas of study in psychology in that they impact on the process of psychotherapy. Therapists' attitudes include beliefs reflected in emotional responses and behavior as well as cognitions. Because of the sociocultural nature of the AIDS epidemic, therapists can be especially vulnerable to being influenced by their own attitudes and biases. Working with persons affected by HIV disease can trigger powerful and complex personal and professional issues surrounding discrimination and oppression, sexuality, substance use and abuse, and issues of mortality. It is important that therapists be cognizant of their own biases and attitudes and the subsequent impact of their work in counseling persons with HIV disease." (Britton, 2009)</a:t>
            </a:r>
            <a:endParaRPr lang="en-US" sz="2400"/>
          </a:p>
          <a:p>
            <a:endParaRPr lang="en-US" sz="2000">
              <a:cs typeface="Arial"/>
            </a:endParaRPr>
          </a:p>
        </p:txBody>
      </p:sp>
    </p:spTree>
    <p:extLst>
      <p:ext uri="{BB962C8B-B14F-4D97-AF65-F5344CB8AC3E}">
        <p14:creationId xmlns:p14="http://schemas.microsoft.com/office/powerpoint/2010/main" val="146705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932" y="1753548"/>
            <a:ext cx="4923368" cy="485129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C2CAAE2-D744-431C-A930-63BABDB86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1069" y="5472322"/>
            <a:ext cx="2716284" cy="1132522"/>
          </a:xfrm>
          <a:prstGeom prst="rect">
            <a:avLst/>
          </a:prstGeom>
        </p:spPr>
      </p:pic>
      <p:sp>
        <p:nvSpPr>
          <p:cNvPr id="3" name="Title 2">
            <a:extLst>
              <a:ext uri="{FF2B5EF4-FFF2-40B4-BE49-F238E27FC236}">
                <a16:creationId xmlns:a16="http://schemas.microsoft.com/office/drawing/2014/main" id="{9CC2DECB-A591-4221-B7EC-B7121A65C9C5}"/>
              </a:ext>
            </a:extLst>
          </p:cNvPr>
          <p:cNvSpPr>
            <a:spLocks noGrp="1"/>
          </p:cNvSpPr>
          <p:nvPr>
            <p:ph type="title"/>
          </p:nvPr>
        </p:nvSpPr>
        <p:spPr>
          <a:xfrm>
            <a:off x="888911" y="253156"/>
            <a:ext cx="10914020" cy="1347684"/>
          </a:xfrm>
        </p:spPr>
        <p:txBody>
          <a:bodyPr>
            <a:normAutofit fontScale="90000"/>
          </a:bodyPr>
          <a:lstStyle/>
          <a:p>
            <a:r>
              <a:rPr lang="en-US" sz="4798" dirty="0">
                <a:latin typeface="Arial" panose="020B0604020202020204" pitchFamily="34" charset="0"/>
                <a:ea typeface="Calibri"/>
                <a:cs typeface="Arial" panose="020B0604020202020204" pitchFamily="34" charset="0"/>
                <a:sym typeface="Calibri"/>
              </a:rPr>
              <a:t>Mid-America ATTC</a:t>
            </a:r>
            <a:br>
              <a:rPr lang="en-US" sz="4798" dirty="0">
                <a:latin typeface="Arial" panose="020B0604020202020204" pitchFamily="34" charset="0"/>
                <a:ea typeface="Calibri"/>
                <a:cs typeface="Arial" panose="020B0604020202020204" pitchFamily="34" charset="0"/>
                <a:sym typeface="Calibri"/>
              </a:rPr>
            </a:br>
            <a:endParaRPr lang="en-US" dirty="0"/>
          </a:p>
        </p:txBody>
      </p:sp>
    </p:spTree>
    <p:extLst>
      <p:ext uri="{BB962C8B-B14F-4D97-AF65-F5344CB8AC3E}">
        <p14:creationId xmlns:p14="http://schemas.microsoft.com/office/powerpoint/2010/main" val="13106720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5795-3150-4D4D-9A79-CAAE16C39233}"/>
              </a:ext>
            </a:extLst>
          </p:cNvPr>
          <p:cNvSpPr>
            <a:spLocks noGrp="1"/>
          </p:cNvSpPr>
          <p:nvPr>
            <p:ph type="title"/>
          </p:nvPr>
        </p:nvSpPr>
        <p:spPr/>
        <p:txBody>
          <a:bodyPr/>
          <a:lstStyle/>
          <a:p>
            <a:r>
              <a:rPr lang="en-US" dirty="0"/>
              <a:t>Treatment Considerations</a:t>
            </a:r>
          </a:p>
        </p:txBody>
      </p:sp>
    </p:spTree>
    <p:extLst>
      <p:ext uri="{BB962C8B-B14F-4D97-AF65-F5344CB8AC3E}">
        <p14:creationId xmlns:p14="http://schemas.microsoft.com/office/powerpoint/2010/main" val="239709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2817-B027-4423-965C-5ED2ADD63FF9}"/>
              </a:ext>
            </a:extLst>
          </p:cNvPr>
          <p:cNvSpPr>
            <a:spLocks noGrp="1"/>
          </p:cNvSpPr>
          <p:nvPr>
            <p:ph type="title"/>
          </p:nvPr>
        </p:nvSpPr>
        <p:spPr/>
        <p:txBody>
          <a:bodyPr/>
          <a:lstStyle/>
          <a:p>
            <a:r>
              <a:rPr lang="en-US" dirty="0"/>
              <a:t>Length of time for treatment</a:t>
            </a:r>
          </a:p>
        </p:txBody>
      </p:sp>
      <p:sp>
        <p:nvSpPr>
          <p:cNvPr id="3" name="Content Placeholder 2">
            <a:extLst>
              <a:ext uri="{FF2B5EF4-FFF2-40B4-BE49-F238E27FC236}">
                <a16:creationId xmlns:a16="http://schemas.microsoft.com/office/drawing/2014/main" id="{8DADEE86-23B6-47F8-B115-FA08F5D9D9D8}"/>
              </a:ext>
            </a:extLst>
          </p:cNvPr>
          <p:cNvSpPr>
            <a:spLocks noGrp="1"/>
          </p:cNvSpPr>
          <p:nvPr>
            <p:ph sz="quarter" idx="13"/>
          </p:nvPr>
        </p:nvSpPr>
        <p:spPr/>
        <p:txBody>
          <a:bodyPr>
            <a:normAutofit fontScale="92500" lnSpcReduction="10000"/>
          </a:bodyPr>
          <a:lstStyle/>
          <a:p>
            <a:r>
              <a:rPr lang="en-US" dirty="0"/>
              <a:t>Chlamydia, Gonorrhea, Syphilis  </a:t>
            </a:r>
          </a:p>
          <a:p>
            <a:pPr marL="571500" indent="-571500">
              <a:buFont typeface="Arial" panose="020B0604020202020204" pitchFamily="34" charset="0"/>
              <a:buChar char="•"/>
            </a:pPr>
            <a:r>
              <a:rPr lang="en-US" dirty="0"/>
              <a:t>One pill or shot</a:t>
            </a:r>
          </a:p>
          <a:p>
            <a:r>
              <a:rPr lang="en-US" dirty="0"/>
              <a:t>Herpes, HIV</a:t>
            </a:r>
          </a:p>
          <a:p>
            <a:pPr marL="571500" indent="-571500">
              <a:buFont typeface="Arial" panose="020B0604020202020204" pitchFamily="34" charset="0"/>
              <a:buChar char="•"/>
            </a:pPr>
            <a:r>
              <a:rPr lang="en-US" dirty="0"/>
              <a:t>Life-long medication </a:t>
            </a:r>
          </a:p>
          <a:p>
            <a:r>
              <a:rPr lang="en-US" dirty="0"/>
              <a:t>HPV </a:t>
            </a:r>
          </a:p>
          <a:p>
            <a:pPr marL="571500" indent="-571500">
              <a:buFont typeface="Arial" panose="020B0604020202020204" pitchFamily="34" charset="0"/>
              <a:buChar char="•"/>
            </a:pPr>
            <a:r>
              <a:rPr lang="en-US" dirty="0"/>
              <a:t>Depends on the strain</a:t>
            </a:r>
          </a:p>
        </p:txBody>
      </p:sp>
    </p:spTree>
    <p:extLst>
      <p:ext uri="{BB962C8B-B14F-4D97-AF65-F5344CB8AC3E}">
        <p14:creationId xmlns:p14="http://schemas.microsoft.com/office/powerpoint/2010/main" val="255040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E72C-8AFE-477E-8E6E-DFFD4F49BF5C}"/>
              </a:ext>
            </a:extLst>
          </p:cNvPr>
          <p:cNvSpPr>
            <a:spLocks noGrp="1"/>
          </p:cNvSpPr>
          <p:nvPr>
            <p:ph type="title"/>
          </p:nvPr>
        </p:nvSpPr>
        <p:spPr/>
        <p:txBody>
          <a:bodyPr/>
          <a:lstStyle/>
          <a:p>
            <a:r>
              <a:rPr lang="en-US" dirty="0"/>
              <a:t>Costs</a:t>
            </a:r>
          </a:p>
        </p:txBody>
      </p:sp>
      <p:sp>
        <p:nvSpPr>
          <p:cNvPr id="3" name="Content Placeholder 2">
            <a:extLst>
              <a:ext uri="{FF2B5EF4-FFF2-40B4-BE49-F238E27FC236}">
                <a16:creationId xmlns:a16="http://schemas.microsoft.com/office/drawing/2014/main" id="{10A07186-FB10-4FB3-BD20-C69749EA09E8}"/>
              </a:ext>
            </a:extLst>
          </p:cNvPr>
          <p:cNvSpPr>
            <a:spLocks noGrp="1"/>
          </p:cNvSpPr>
          <p:nvPr>
            <p:ph sz="quarter" idx="13"/>
          </p:nvPr>
        </p:nvSpPr>
        <p:spPr>
          <a:xfrm>
            <a:off x="1039956" y="1901657"/>
            <a:ext cx="5309329" cy="4344597"/>
          </a:xfrm>
        </p:spPr>
        <p:txBody>
          <a:bodyPr>
            <a:normAutofit fontScale="92500" lnSpcReduction="10000"/>
          </a:bodyPr>
          <a:lstStyle/>
          <a:p>
            <a:pPr marL="571500" indent="-571500">
              <a:buFont typeface="Arial" panose="020B0604020202020204" pitchFamily="34" charset="0"/>
              <a:buChar char="•"/>
            </a:pPr>
            <a:r>
              <a:rPr lang="en-US" dirty="0"/>
              <a:t>Medicaid covers STI treatments</a:t>
            </a:r>
          </a:p>
          <a:p>
            <a:pPr marL="571500" indent="-571500">
              <a:buFont typeface="Arial" panose="020B0604020202020204" pitchFamily="34" charset="0"/>
              <a:buChar char="•"/>
            </a:pPr>
            <a:r>
              <a:rPr lang="en-US" dirty="0"/>
              <a:t>Most health departments will work with recovery organizations to cover STI testing and treatment needs</a:t>
            </a:r>
          </a:p>
        </p:txBody>
      </p:sp>
      <p:pic>
        <p:nvPicPr>
          <p:cNvPr id="5" name="Picture 4" descr="A picture containing icon&#10;&#10;Description automatically generated">
            <a:extLst>
              <a:ext uri="{FF2B5EF4-FFF2-40B4-BE49-F238E27FC236}">
                <a16:creationId xmlns:a16="http://schemas.microsoft.com/office/drawing/2014/main" id="{A52E02EE-912C-48F9-9FB7-0FA2056FA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2921" y="2048051"/>
            <a:ext cx="4713204" cy="3142136"/>
          </a:xfrm>
          <a:prstGeom prst="rect">
            <a:avLst/>
          </a:prstGeom>
        </p:spPr>
      </p:pic>
    </p:spTree>
    <p:extLst>
      <p:ext uri="{BB962C8B-B14F-4D97-AF65-F5344CB8AC3E}">
        <p14:creationId xmlns:p14="http://schemas.microsoft.com/office/powerpoint/2010/main" val="57059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A9ECC4-330A-4FE7-AF51-F2F08583AE60}"/>
              </a:ext>
            </a:extLst>
          </p:cNvPr>
          <p:cNvSpPr>
            <a:spLocks noGrp="1"/>
          </p:cNvSpPr>
          <p:nvPr>
            <p:ph type="title"/>
          </p:nvPr>
        </p:nvSpPr>
        <p:spPr/>
        <p:txBody>
          <a:bodyPr/>
          <a:lstStyle/>
          <a:p>
            <a:r>
              <a:rPr lang="en-US" dirty="0"/>
              <a:t>Number one thing to remember:</a:t>
            </a:r>
          </a:p>
        </p:txBody>
      </p:sp>
      <p:sp>
        <p:nvSpPr>
          <p:cNvPr id="4" name="Content Placeholder 3">
            <a:extLst>
              <a:ext uri="{FF2B5EF4-FFF2-40B4-BE49-F238E27FC236}">
                <a16:creationId xmlns:a16="http://schemas.microsoft.com/office/drawing/2014/main" id="{4C2852FA-45F4-4178-AF90-D76BD25B0F62}"/>
              </a:ext>
            </a:extLst>
          </p:cNvPr>
          <p:cNvSpPr>
            <a:spLocks noGrp="1"/>
          </p:cNvSpPr>
          <p:nvPr>
            <p:ph sz="quarter" idx="13"/>
          </p:nvPr>
        </p:nvSpPr>
        <p:spPr>
          <a:xfrm>
            <a:off x="1039956" y="1901657"/>
            <a:ext cx="4729779" cy="4241566"/>
          </a:xfrm>
        </p:spPr>
        <p:txBody>
          <a:bodyPr>
            <a:normAutofit fontScale="92500" lnSpcReduction="10000"/>
          </a:bodyPr>
          <a:lstStyle/>
          <a:p>
            <a:pPr algn="ctr"/>
            <a:r>
              <a:rPr lang="en-US" dirty="0"/>
              <a:t>All STI’s can be treated or cured!</a:t>
            </a:r>
          </a:p>
          <a:p>
            <a:pPr algn="ctr"/>
            <a:endParaRPr lang="en-US" dirty="0"/>
          </a:p>
          <a:p>
            <a:pPr algn="ctr"/>
            <a:r>
              <a:rPr lang="en-US" dirty="0"/>
              <a:t>They can all be prevented with the appropriate education given that best fits their lifestyle. </a:t>
            </a:r>
          </a:p>
        </p:txBody>
      </p:sp>
      <p:pic>
        <p:nvPicPr>
          <p:cNvPr id="5" name="Picture 4" descr="A picture containing indoor, person, wall, clothing&#10;&#10;Description automatically generated">
            <a:extLst>
              <a:ext uri="{FF2B5EF4-FFF2-40B4-BE49-F238E27FC236}">
                <a16:creationId xmlns:a16="http://schemas.microsoft.com/office/drawing/2014/main" id="{33EBA69B-AD31-4BBF-A282-7C27371E8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938" y="2304429"/>
            <a:ext cx="4595907" cy="3063938"/>
          </a:xfrm>
          <a:prstGeom prst="rect">
            <a:avLst/>
          </a:prstGeom>
        </p:spPr>
      </p:pic>
    </p:spTree>
    <p:extLst>
      <p:ext uri="{BB962C8B-B14F-4D97-AF65-F5344CB8AC3E}">
        <p14:creationId xmlns:p14="http://schemas.microsoft.com/office/powerpoint/2010/main" val="50373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1767-B914-4BCB-9B58-1D191846831C}"/>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22728AFE-A0B7-47A5-8E30-93BCBC1934D3}"/>
              </a:ext>
            </a:extLst>
          </p:cNvPr>
          <p:cNvSpPr>
            <a:spLocks noGrp="1"/>
          </p:cNvSpPr>
          <p:nvPr>
            <p:ph sz="quarter" idx="13"/>
          </p:nvPr>
        </p:nvSpPr>
        <p:spPr/>
        <p:txBody>
          <a:bodyPr>
            <a:normAutofit lnSpcReduction="10000"/>
          </a:bodyPr>
          <a:lstStyle/>
          <a:p>
            <a:r>
              <a:rPr lang="en-US" dirty="0"/>
              <a:t>“Every question she asked me she kind of looked at me like, like 'don' t lie to me'. Someone is knit picking at your personal life. It's a bit daunting. You kind of feel guilty that you were even having sex in the first place, never mind sitting there for an STI test. (F/late teens/DIT/-).”</a:t>
            </a:r>
          </a:p>
          <a:p>
            <a:endParaRPr lang="en-US" dirty="0"/>
          </a:p>
        </p:txBody>
      </p:sp>
    </p:spTree>
    <p:extLst>
      <p:ext uri="{BB962C8B-B14F-4D97-AF65-F5344CB8AC3E}">
        <p14:creationId xmlns:p14="http://schemas.microsoft.com/office/powerpoint/2010/main" val="379941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5762-D497-430E-A151-A9E6AFF9B5F4}"/>
              </a:ext>
            </a:extLst>
          </p:cNvPr>
          <p:cNvSpPr>
            <a:spLocks noGrp="1"/>
          </p:cNvSpPr>
          <p:nvPr>
            <p:ph type="title"/>
          </p:nvPr>
        </p:nvSpPr>
        <p:spPr/>
        <p:txBody>
          <a:bodyPr/>
          <a:lstStyle/>
          <a:p>
            <a:r>
              <a:rPr lang="en-US" dirty="0"/>
              <a:t>Practice cont. </a:t>
            </a:r>
          </a:p>
        </p:txBody>
      </p:sp>
      <p:sp>
        <p:nvSpPr>
          <p:cNvPr id="3" name="Content Placeholder 2">
            <a:extLst>
              <a:ext uri="{FF2B5EF4-FFF2-40B4-BE49-F238E27FC236}">
                <a16:creationId xmlns:a16="http://schemas.microsoft.com/office/drawing/2014/main" id="{58B07D6D-B664-4BDD-8F05-615F710A4831}"/>
              </a:ext>
            </a:extLst>
          </p:cNvPr>
          <p:cNvSpPr>
            <a:spLocks noGrp="1"/>
          </p:cNvSpPr>
          <p:nvPr>
            <p:ph sz="quarter" idx="13"/>
          </p:nvPr>
        </p:nvSpPr>
        <p:spPr/>
        <p:txBody>
          <a:bodyPr/>
          <a:lstStyle/>
          <a:p>
            <a:r>
              <a:rPr lang="en-US" dirty="0"/>
              <a:t>“I felt so ashamed of myself. I was like 'God, how could I get an STI?' I never would have thought a year ago, two years ago, that I would get an STI. How could this happen to me, how could I be so careless. (F/early 20s/STI/+).”</a:t>
            </a:r>
          </a:p>
          <a:p>
            <a:endParaRPr lang="en-US" dirty="0"/>
          </a:p>
        </p:txBody>
      </p:sp>
    </p:spTree>
    <p:extLst>
      <p:ext uri="{BB962C8B-B14F-4D97-AF65-F5344CB8AC3E}">
        <p14:creationId xmlns:p14="http://schemas.microsoft.com/office/powerpoint/2010/main" val="278575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DBEA-7188-441A-AD9C-1B7B15203DC6}"/>
              </a:ext>
            </a:extLst>
          </p:cNvPr>
          <p:cNvSpPr>
            <a:spLocks noGrp="1"/>
          </p:cNvSpPr>
          <p:nvPr>
            <p:ph type="title"/>
          </p:nvPr>
        </p:nvSpPr>
        <p:spPr/>
        <p:txBody>
          <a:bodyPr>
            <a:normAutofit fontScale="90000"/>
          </a:bodyPr>
          <a:lstStyle/>
          <a:p>
            <a:r>
              <a:rPr lang="en-US" dirty="0"/>
              <a:t>There isn’t a point in life where prevention shouldn’t still be considered.</a:t>
            </a:r>
          </a:p>
        </p:txBody>
      </p:sp>
      <p:pic>
        <p:nvPicPr>
          <p:cNvPr id="5" name="Content Placeholder 4" descr="Icon&#10;&#10;Description automatically generated">
            <a:extLst>
              <a:ext uri="{FF2B5EF4-FFF2-40B4-BE49-F238E27FC236}">
                <a16:creationId xmlns:a16="http://schemas.microsoft.com/office/drawing/2014/main" id="{8179DF11-EB33-4103-83A0-090D44F99C3E}"/>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4749" y="1946796"/>
            <a:ext cx="4422502" cy="4422502"/>
          </a:xfrm>
        </p:spPr>
      </p:pic>
    </p:spTree>
    <p:extLst>
      <p:ext uri="{BB962C8B-B14F-4D97-AF65-F5344CB8AC3E}">
        <p14:creationId xmlns:p14="http://schemas.microsoft.com/office/powerpoint/2010/main" val="192861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4B16E9-86E6-4D8E-B204-324E3341315E}"/>
              </a:ext>
            </a:extLst>
          </p:cNvPr>
          <p:cNvSpPr>
            <a:spLocks noGrp="1"/>
          </p:cNvSpPr>
          <p:nvPr>
            <p:ph type="title"/>
          </p:nvPr>
        </p:nvSpPr>
        <p:spPr/>
        <p:txBody>
          <a:bodyPr/>
          <a:lstStyle/>
          <a:p>
            <a:r>
              <a:rPr lang="en-US" dirty="0"/>
              <a:t>Thank you!</a:t>
            </a:r>
          </a:p>
        </p:txBody>
      </p:sp>
      <p:sp>
        <p:nvSpPr>
          <p:cNvPr id="8" name="Content Placeholder 7">
            <a:extLst>
              <a:ext uri="{FF2B5EF4-FFF2-40B4-BE49-F238E27FC236}">
                <a16:creationId xmlns:a16="http://schemas.microsoft.com/office/drawing/2014/main" id="{D7DA0D56-1640-46B9-A485-7D076CF06D5E}"/>
              </a:ext>
            </a:extLst>
          </p:cNvPr>
          <p:cNvSpPr>
            <a:spLocks noGrp="1"/>
          </p:cNvSpPr>
          <p:nvPr>
            <p:ph sz="quarter" idx="13"/>
          </p:nvPr>
        </p:nvSpPr>
        <p:spPr/>
        <p:txBody>
          <a:bodyPr>
            <a:normAutofit fontScale="85000" lnSpcReduction="20000"/>
          </a:bodyPr>
          <a:lstStyle/>
          <a:p>
            <a:r>
              <a:rPr lang="en-US" dirty="0"/>
              <a:t>Erika Holliday, MPH, CHES (she/they)</a:t>
            </a:r>
          </a:p>
          <a:p>
            <a:r>
              <a:rPr lang="en-US" dirty="0">
                <a:hlinkClick r:id="rId3"/>
              </a:rPr>
              <a:t>hollidaye@umkc.edu</a:t>
            </a:r>
            <a:endParaRPr lang="en-US" dirty="0"/>
          </a:p>
          <a:p>
            <a:endParaRPr lang="en-US" dirty="0"/>
          </a:p>
          <a:p>
            <a:r>
              <a:rPr lang="en-US" dirty="0"/>
              <a:t>Lisa Carter, MS, LPC, LCAC (she/her/hers)</a:t>
            </a:r>
          </a:p>
          <a:p>
            <a:r>
              <a:rPr lang="en-US" dirty="0">
                <a:hlinkClick r:id="rId4"/>
              </a:rPr>
              <a:t>lcarter@umkc.edu</a:t>
            </a:r>
            <a:r>
              <a:rPr lang="en-US" dirty="0"/>
              <a:t> </a:t>
            </a:r>
          </a:p>
          <a:p>
            <a:endParaRPr lang="en-US" dirty="0"/>
          </a:p>
          <a:p>
            <a:r>
              <a:rPr lang="en-US" dirty="0"/>
              <a:t>GPRA: </a:t>
            </a:r>
            <a:r>
              <a:rPr lang="en-US" dirty="0">
                <a:hlinkClick r:id="rId5"/>
              </a:rPr>
              <a:t>https://ttc-gpra.org/P?s=998499</a:t>
            </a:r>
            <a:r>
              <a:rPr lang="en-US" dirty="0"/>
              <a:t> </a:t>
            </a:r>
          </a:p>
        </p:txBody>
      </p:sp>
    </p:spTree>
    <p:extLst>
      <p:ext uri="{BB962C8B-B14F-4D97-AF65-F5344CB8AC3E}">
        <p14:creationId xmlns:p14="http://schemas.microsoft.com/office/powerpoint/2010/main" val="69655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Mid-America Addiction Technology Transfer Center</a:t>
            </a:r>
          </a:p>
        </p:txBody>
      </p:sp>
      <p:sp>
        <p:nvSpPr>
          <p:cNvPr id="3" name="Content Placeholder 2"/>
          <p:cNvSpPr>
            <a:spLocks noGrp="1"/>
          </p:cNvSpPr>
          <p:nvPr>
            <p:ph sz="quarter" idx="13"/>
          </p:nvPr>
        </p:nvSpPr>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The purpose of the Technology Transfer Centers (TTC) program is to </a:t>
            </a:r>
            <a:r>
              <a:rPr lang="en-US" b="1" i="1" dirty="0">
                <a:latin typeface="Arial" panose="020B0604020202020204" pitchFamily="34" charset="0"/>
                <a:cs typeface="Arial" panose="020B0604020202020204" pitchFamily="34" charset="0"/>
              </a:rPr>
              <a:t>develop and strengthen </a:t>
            </a:r>
            <a:r>
              <a:rPr lang="en-US" dirty="0">
                <a:latin typeface="Arial" panose="020B0604020202020204" pitchFamily="34" charset="0"/>
                <a:cs typeface="Arial" panose="020B0604020202020204" pitchFamily="34" charset="0"/>
              </a:rPr>
              <a:t>the </a:t>
            </a:r>
            <a:r>
              <a:rPr lang="en-US" b="1" i="1" dirty="0">
                <a:latin typeface="Arial" panose="020B0604020202020204" pitchFamily="34" charset="0"/>
                <a:cs typeface="Arial" panose="020B0604020202020204" pitchFamily="34" charset="0"/>
              </a:rPr>
              <a:t>specialized behavioral healthcare and primary healthcare workforce</a:t>
            </a:r>
            <a:r>
              <a:rPr lang="en-US" dirty="0">
                <a:latin typeface="Arial" panose="020B0604020202020204" pitchFamily="34" charset="0"/>
                <a:cs typeface="Arial" panose="020B0604020202020204" pitchFamily="34" charset="0"/>
              </a:rPr>
              <a:t> that provides substance use disorder (SUD) and mental health prevention, treatment, and recovery support services. </a:t>
            </a:r>
          </a:p>
          <a:p>
            <a:pPr>
              <a:lnSpc>
                <a:spcPct val="120000"/>
              </a:lnSpc>
            </a:pPr>
            <a:endParaRPr lang="en-US" altLang="en-US" dirty="0">
              <a:latin typeface="Arial" panose="020B0604020202020204" pitchFamily="34" charset="0"/>
              <a:cs typeface="Arial" panose="020B0604020202020204" pitchFamily="34" charset="0"/>
            </a:endParaRPr>
          </a:p>
          <a:p>
            <a:pPr>
              <a:lnSpc>
                <a:spcPct val="120000"/>
              </a:lnSpc>
            </a:pPr>
            <a:r>
              <a:rPr lang="en-US" altLang="en-US" dirty="0">
                <a:latin typeface="Arial" panose="020B0604020202020204" pitchFamily="34" charset="0"/>
                <a:cs typeface="Arial" panose="020B0604020202020204" pitchFamily="34" charset="0"/>
              </a:rPr>
              <a:t>Help people and organizations incorporate </a:t>
            </a:r>
            <a:r>
              <a:rPr lang="en-US" altLang="en-US" b="1" i="1" dirty="0">
                <a:latin typeface="Arial" panose="020B0604020202020204" pitchFamily="34" charset="0"/>
                <a:cs typeface="Arial" panose="020B0604020202020204" pitchFamily="34" charset="0"/>
              </a:rPr>
              <a:t>effective practices</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into substance use and mental health disorder prevention, treatment and recovery services.</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5009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F4B85F-73D0-4736-8188-D45BECA88921}"/>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EB0FDF6C-418B-4AF5-9F3A-3A136962ECE9}"/>
              </a:ext>
            </a:extLst>
          </p:cNvPr>
          <p:cNvSpPr>
            <a:spLocks noGrp="1"/>
          </p:cNvSpPr>
          <p:nvPr>
            <p:ph sz="quarter" idx="13"/>
          </p:nvPr>
        </p:nvSpPr>
        <p:spPr/>
        <p:txBody>
          <a:bodyPr>
            <a:normAutofit fontScale="92500"/>
          </a:bodyPr>
          <a:lstStyle/>
          <a:p>
            <a:pPr marL="571500" indent="-571500">
              <a:buFont typeface="Arial" panose="020B0604020202020204" pitchFamily="34" charset="0"/>
              <a:buChar char="•"/>
            </a:pPr>
            <a:r>
              <a:rPr lang="en-US" dirty="0"/>
              <a:t>Describe the different types of common STI’s, their symptoms and treatment measures.</a:t>
            </a:r>
          </a:p>
          <a:p>
            <a:pPr marL="571500" indent="-571500">
              <a:buFont typeface="Arial" panose="020B0604020202020204" pitchFamily="34" charset="0"/>
              <a:buChar char="•"/>
            </a:pPr>
            <a:r>
              <a:rPr lang="en-US" dirty="0"/>
              <a:t>Analyze the connection between STI’s, SUD, and trauma and how this shows up in the work you do.</a:t>
            </a:r>
          </a:p>
          <a:p>
            <a:pPr marL="571500" indent="-571500">
              <a:buFont typeface="Arial" panose="020B0604020202020204" pitchFamily="34" charset="0"/>
              <a:buChar char="•"/>
            </a:pPr>
            <a:r>
              <a:rPr lang="en-US" dirty="0"/>
              <a:t>Practice conversations around STI treatment and care that would benefit and empower SUD patients.</a:t>
            </a:r>
          </a:p>
        </p:txBody>
      </p:sp>
    </p:spTree>
    <p:extLst>
      <p:ext uri="{BB962C8B-B14F-4D97-AF65-F5344CB8AC3E}">
        <p14:creationId xmlns:p14="http://schemas.microsoft.com/office/powerpoint/2010/main" val="190493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FA894A71-3D98-412E-A19C-15B1D0E38E6A}"/>
              </a:ext>
            </a:extLst>
          </p:cNvPr>
          <p:cNvSpPr>
            <a:spLocks noGrp="1"/>
          </p:cNvSpPr>
          <p:nvPr>
            <p:ph type="title"/>
          </p:nvPr>
        </p:nvSpPr>
        <p:spPr>
          <a:solidFill>
            <a:schemeClr val="bg1"/>
          </a:solidFill>
        </p:spPr>
        <p:txBody>
          <a:bodyPr/>
          <a:lstStyle/>
          <a:p>
            <a:r>
              <a:rPr lang="en-US" dirty="0"/>
              <a:t>STI 101</a:t>
            </a:r>
          </a:p>
        </p:txBody>
      </p:sp>
    </p:spTree>
    <p:extLst>
      <p:ext uri="{BB962C8B-B14F-4D97-AF65-F5344CB8AC3E}">
        <p14:creationId xmlns:p14="http://schemas.microsoft.com/office/powerpoint/2010/main" val="290664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602E-3EEB-43E1-8CA1-7A1B6E997297}"/>
              </a:ext>
            </a:extLst>
          </p:cNvPr>
          <p:cNvSpPr>
            <a:spLocks noGrp="1"/>
          </p:cNvSpPr>
          <p:nvPr>
            <p:ph type="title"/>
          </p:nvPr>
        </p:nvSpPr>
        <p:spPr/>
        <p:txBody>
          <a:bodyPr>
            <a:normAutofit/>
          </a:bodyPr>
          <a:lstStyle/>
          <a:p>
            <a:pPr algn="ctr"/>
            <a:r>
              <a:rPr lang="en-US" b="1" dirty="0"/>
              <a:t>Sexually Transmitted Infections</a:t>
            </a:r>
          </a:p>
        </p:txBody>
      </p:sp>
      <p:sp>
        <p:nvSpPr>
          <p:cNvPr id="6" name="Content Placeholder 5">
            <a:extLst>
              <a:ext uri="{FF2B5EF4-FFF2-40B4-BE49-F238E27FC236}">
                <a16:creationId xmlns:a16="http://schemas.microsoft.com/office/drawing/2014/main" id="{545D2B7E-C39D-4D2D-8E4B-B9C96A49D46B}"/>
              </a:ext>
            </a:extLst>
          </p:cNvPr>
          <p:cNvSpPr>
            <a:spLocks noGrp="1"/>
          </p:cNvSpPr>
          <p:nvPr>
            <p:ph sz="quarter" idx="13"/>
          </p:nvPr>
        </p:nvSpPr>
        <p:spPr/>
        <p:txBody>
          <a:bodyPr>
            <a:normAutofit fontScale="92500" lnSpcReduction="20000"/>
          </a:bodyPr>
          <a:lstStyle/>
          <a:p>
            <a:r>
              <a:rPr lang="en-US" dirty="0"/>
              <a:t>Any infection that is passed from one person to another from sexual contact.</a:t>
            </a:r>
          </a:p>
          <a:p>
            <a:r>
              <a:rPr lang="en-US" b="1" dirty="0"/>
              <a:t>Infection vs. Disease </a:t>
            </a:r>
          </a:p>
          <a:p>
            <a:pPr marL="571500" indent="-571500">
              <a:buFont typeface="Arial" panose="020B0604020202020204" pitchFamily="34" charset="0"/>
              <a:buChar char="•"/>
            </a:pPr>
            <a:r>
              <a:rPr lang="en-US" dirty="0"/>
              <a:t>Think of infection as stage 1 and disease as stage 2, not all infections become diseases</a:t>
            </a:r>
          </a:p>
          <a:p>
            <a:endParaRPr lang="en-US" dirty="0"/>
          </a:p>
          <a:p>
            <a:pPr algn="ctr"/>
            <a:r>
              <a:rPr lang="en-US" dirty="0"/>
              <a:t>Key is that they are all treatable and manageable but need to be addressed!  </a:t>
            </a:r>
          </a:p>
        </p:txBody>
      </p:sp>
    </p:spTree>
    <p:extLst>
      <p:ext uri="{BB962C8B-B14F-4D97-AF65-F5344CB8AC3E}">
        <p14:creationId xmlns:p14="http://schemas.microsoft.com/office/powerpoint/2010/main" val="199594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0CA7-1256-49D2-9E6A-48EEBFF07B2C}"/>
              </a:ext>
            </a:extLst>
          </p:cNvPr>
          <p:cNvSpPr>
            <a:spLocks noGrp="1"/>
          </p:cNvSpPr>
          <p:nvPr>
            <p:ph type="title"/>
          </p:nvPr>
        </p:nvSpPr>
        <p:spPr/>
        <p:txBody>
          <a:bodyPr/>
          <a:lstStyle/>
          <a:p>
            <a:r>
              <a:rPr lang="en-US" dirty="0"/>
              <a:t>Chlamydia </a:t>
            </a:r>
          </a:p>
        </p:txBody>
      </p:sp>
      <p:sp>
        <p:nvSpPr>
          <p:cNvPr id="3" name="Content Placeholder 2">
            <a:extLst>
              <a:ext uri="{FF2B5EF4-FFF2-40B4-BE49-F238E27FC236}">
                <a16:creationId xmlns:a16="http://schemas.microsoft.com/office/drawing/2014/main" id="{3CC5D22F-8889-45F1-B16D-6C766C8B76F6}"/>
              </a:ext>
            </a:extLst>
          </p:cNvPr>
          <p:cNvSpPr>
            <a:spLocks noGrp="1"/>
          </p:cNvSpPr>
          <p:nvPr>
            <p:ph sz="quarter" idx="13"/>
          </p:nvPr>
        </p:nvSpPr>
        <p:spPr>
          <a:xfrm>
            <a:off x="105271" y="1352144"/>
            <a:ext cx="6506598" cy="5505855"/>
          </a:xfrm>
        </p:spPr>
        <p:txBody>
          <a:bodyPr>
            <a:normAutofit fontScale="85000" lnSpcReduction="10000"/>
          </a:bodyPr>
          <a:lstStyle/>
          <a:p>
            <a:r>
              <a:rPr lang="en-US" b="1" dirty="0"/>
              <a:t>Form</a:t>
            </a:r>
            <a:r>
              <a:rPr lang="en-US" dirty="0"/>
              <a:t>: Bacterial </a:t>
            </a:r>
          </a:p>
          <a:p>
            <a:r>
              <a:rPr lang="en-US" b="1" dirty="0"/>
              <a:t>Transmission</a:t>
            </a:r>
            <a:r>
              <a:rPr lang="en-US" dirty="0"/>
              <a:t>: Oral, vaginal, anal</a:t>
            </a:r>
          </a:p>
          <a:p>
            <a:r>
              <a:rPr lang="en-US" b="1" dirty="0"/>
              <a:t>Symptoms</a:t>
            </a:r>
            <a:r>
              <a:rPr lang="en-US" dirty="0"/>
              <a:t>: nicknamed the “silent infection.” Symptoms do not show up very often, and is more common for clients with a vagina.</a:t>
            </a:r>
          </a:p>
          <a:p>
            <a:r>
              <a:rPr lang="en-US" b="1" dirty="0"/>
              <a:t>If untreated</a:t>
            </a:r>
            <a:r>
              <a:rPr lang="en-US" dirty="0"/>
              <a:t>: Permanent damage to a female’s reproductive system. Pain, fever and infertility in males.</a:t>
            </a:r>
          </a:p>
          <a:p>
            <a:r>
              <a:rPr lang="en-US" b="1" dirty="0"/>
              <a:t>Curable</a:t>
            </a:r>
            <a:r>
              <a:rPr lang="en-US" dirty="0"/>
              <a:t>: Yes, a single pill</a:t>
            </a:r>
          </a:p>
        </p:txBody>
      </p:sp>
      <p:pic>
        <p:nvPicPr>
          <p:cNvPr id="5" name="Picture 4" descr="A group of people sitting at a table&#10;&#10;Description automatically generated with low confidence">
            <a:extLst>
              <a:ext uri="{FF2B5EF4-FFF2-40B4-BE49-F238E27FC236}">
                <a16:creationId xmlns:a16="http://schemas.microsoft.com/office/drawing/2014/main" id="{056F8F5F-0BF1-4163-A30A-D1CBBEB57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018" y="2234780"/>
            <a:ext cx="5287711" cy="3524575"/>
          </a:xfrm>
          <a:prstGeom prst="rect">
            <a:avLst/>
          </a:prstGeom>
        </p:spPr>
      </p:pic>
    </p:spTree>
    <p:extLst>
      <p:ext uri="{BB962C8B-B14F-4D97-AF65-F5344CB8AC3E}">
        <p14:creationId xmlns:p14="http://schemas.microsoft.com/office/powerpoint/2010/main" val="350040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938B-E74A-4F8F-9F1A-D2EC27B69A76}"/>
              </a:ext>
            </a:extLst>
          </p:cNvPr>
          <p:cNvSpPr>
            <a:spLocks noGrp="1"/>
          </p:cNvSpPr>
          <p:nvPr>
            <p:ph type="title"/>
          </p:nvPr>
        </p:nvSpPr>
        <p:spPr/>
        <p:txBody>
          <a:bodyPr/>
          <a:lstStyle/>
          <a:p>
            <a:r>
              <a:rPr lang="en-US" dirty="0"/>
              <a:t>Gonorrhea</a:t>
            </a:r>
          </a:p>
        </p:txBody>
      </p:sp>
      <p:sp>
        <p:nvSpPr>
          <p:cNvPr id="3" name="Content Placeholder 2">
            <a:extLst>
              <a:ext uri="{FF2B5EF4-FFF2-40B4-BE49-F238E27FC236}">
                <a16:creationId xmlns:a16="http://schemas.microsoft.com/office/drawing/2014/main" id="{B6A92002-CCC6-47B6-85DF-CD863BB47CC3}"/>
              </a:ext>
            </a:extLst>
          </p:cNvPr>
          <p:cNvSpPr>
            <a:spLocks noGrp="1"/>
          </p:cNvSpPr>
          <p:nvPr>
            <p:ph sz="quarter" idx="13"/>
          </p:nvPr>
        </p:nvSpPr>
        <p:spPr>
          <a:xfrm>
            <a:off x="593387" y="1575881"/>
            <a:ext cx="10523257" cy="4714896"/>
          </a:xfrm>
        </p:spPr>
        <p:txBody>
          <a:bodyPr>
            <a:normAutofit fontScale="85000" lnSpcReduction="20000"/>
          </a:bodyPr>
          <a:lstStyle/>
          <a:p>
            <a:r>
              <a:rPr lang="en-US" b="1" dirty="0"/>
              <a:t>Form</a:t>
            </a:r>
            <a:r>
              <a:rPr lang="en-US" dirty="0"/>
              <a:t>: Bacterial </a:t>
            </a:r>
          </a:p>
          <a:p>
            <a:r>
              <a:rPr lang="en-US" b="1" dirty="0"/>
              <a:t>Transmission</a:t>
            </a:r>
            <a:r>
              <a:rPr lang="en-US" dirty="0"/>
              <a:t>: Oral, vaginal, anal</a:t>
            </a:r>
          </a:p>
          <a:p>
            <a:r>
              <a:rPr lang="en-US" b="1" dirty="0"/>
              <a:t>Symptoms</a:t>
            </a:r>
            <a:r>
              <a:rPr lang="en-US" dirty="0"/>
              <a:t>: burning urination, vaginal discharge, anal itching or painful bowel movements. White, yellow, or green discharge from the vagina or penis. </a:t>
            </a:r>
          </a:p>
          <a:p>
            <a:r>
              <a:rPr lang="en-US" b="1" dirty="0"/>
              <a:t>If untreated</a:t>
            </a:r>
            <a:r>
              <a:rPr lang="en-US" dirty="0"/>
              <a:t>: Can cause pain and may even prevent childbirth for men. For women can cause scarring in the fallopian tubes, pregnancy outside the womb, infertility, and persisting pelvic and abdominal pain.</a:t>
            </a:r>
          </a:p>
          <a:p>
            <a:r>
              <a:rPr lang="en-US" b="1" dirty="0"/>
              <a:t>Curable</a:t>
            </a:r>
            <a:r>
              <a:rPr lang="en-US" dirty="0"/>
              <a:t>: Yes, an oral pill or shot</a:t>
            </a:r>
          </a:p>
        </p:txBody>
      </p:sp>
    </p:spTree>
    <p:extLst>
      <p:ext uri="{BB962C8B-B14F-4D97-AF65-F5344CB8AC3E}">
        <p14:creationId xmlns:p14="http://schemas.microsoft.com/office/powerpoint/2010/main" val="414218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1E69-1675-4056-801E-5551A21B239F}"/>
              </a:ext>
            </a:extLst>
          </p:cNvPr>
          <p:cNvSpPr>
            <a:spLocks noGrp="1"/>
          </p:cNvSpPr>
          <p:nvPr>
            <p:ph type="title"/>
          </p:nvPr>
        </p:nvSpPr>
        <p:spPr/>
        <p:txBody>
          <a:bodyPr/>
          <a:lstStyle/>
          <a:p>
            <a:r>
              <a:rPr lang="en-US" dirty="0"/>
              <a:t>Syphilis</a:t>
            </a:r>
          </a:p>
        </p:txBody>
      </p:sp>
      <p:sp>
        <p:nvSpPr>
          <p:cNvPr id="3" name="Content Placeholder 2">
            <a:extLst>
              <a:ext uri="{FF2B5EF4-FFF2-40B4-BE49-F238E27FC236}">
                <a16:creationId xmlns:a16="http://schemas.microsoft.com/office/drawing/2014/main" id="{B32BA4C0-4024-4523-9B3D-AE8C51BA0737}"/>
              </a:ext>
            </a:extLst>
          </p:cNvPr>
          <p:cNvSpPr>
            <a:spLocks noGrp="1"/>
          </p:cNvSpPr>
          <p:nvPr>
            <p:ph sz="quarter" idx="13"/>
          </p:nvPr>
        </p:nvSpPr>
        <p:spPr>
          <a:xfrm>
            <a:off x="709215" y="1570916"/>
            <a:ext cx="10604053" cy="4928345"/>
          </a:xfrm>
        </p:spPr>
        <p:txBody>
          <a:bodyPr>
            <a:normAutofit fontScale="85000" lnSpcReduction="20000"/>
          </a:bodyPr>
          <a:lstStyle/>
          <a:p>
            <a:r>
              <a:rPr lang="en-US" b="1" dirty="0"/>
              <a:t>Form: Bacterial</a:t>
            </a:r>
          </a:p>
          <a:p>
            <a:r>
              <a:rPr lang="en-US" b="1" dirty="0"/>
              <a:t>Transmission</a:t>
            </a:r>
            <a:r>
              <a:rPr lang="en-US" dirty="0"/>
              <a:t>: Oral, Vaginal, or Anal Sex</a:t>
            </a:r>
          </a:p>
          <a:p>
            <a:r>
              <a:rPr lang="en-US" b="1" dirty="0"/>
              <a:t>Symptoms</a:t>
            </a:r>
            <a:r>
              <a:rPr lang="en-US" dirty="0"/>
              <a:t>: Syphilis has 3 stages</a:t>
            </a:r>
          </a:p>
          <a:p>
            <a:r>
              <a:rPr lang="en-US" b="1" dirty="0"/>
              <a:t>Primary</a:t>
            </a:r>
            <a:r>
              <a:rPr lang="en-US" dirty="0"/>
              <a:t>: Painless bump(s) where sex occurred. </a:t>
            </a:r>
          </a:p>
          <a:p>
            <a:r>
              <a:rPr lang="en-US" b="1" dirty="0"/>
              <a:t>Secondary</a:t>
            </a:r>
            <a:r>
              <a:rPr lang="en-US" dirty="0"/>
              <a:t>: Rash somewhere else on the body.</a:t>
            </a:r>
          </a:p>
          <a:p>
            <a:r>
              <a:rPr lang="en-US" b="1" dirty="0"/>
              <a:t>Latent</a:t>
            </a:r>
            <a:r>
              <a:rPr lang="en-US" dirty="0"/>
              <a:t>: Does not show up until months or years (15-20 later) and can look like paralysis, numbness, blindness, and even dementia or death. </a:t>
            </a:r>
          </a:p>
          <a:p>
            <a:r>
              <a:rPr lang="en-US" b="1" dirty="0"/>
              <a:t>Curable</a:t>
            </a:r>
            <a:r>
              <a:rPr lang="en-US" dirty="0"/>
              <a:t>: Yes, penicillin (or alternative for those who are allergic)</a:t>
            </a:r>
          </a:p>
        </p:txBody>
      </p:sp>
    </p:spTree>
    <p:extLst>
      <p:ext uri="{BB962C8B-B14F-4D97-AF65-F5344CB8AC3E}">
        <p14:creationId xmlns:p14="http://schemas.microsoft.com/office/powerpoint/2010/main" val="735060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12514</TotalTime>
  <Words>2538</Words>
  <Application>Microsoft Office PowerPoint</Application>
  <PresentationFormat>Widescreen</PresentationFormat>
  <Paragraphs>169</Paragraphs>
  <Slides>27</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ATTC Master</vt:lpstr>
      <vt:lpstr>Crossover Between Sexually Transmitted Infections and Substance Use Disorder</vt:lpstr>
      <vt:lpstr>Mid-America ATTC </vt:lpstr>
      <vt:lpstr>Mid-America Addiction Technology Transfer Center</vt:lpstr>
      <vt:lpstr>Objectives</vt:lpstr>
      <vt:lpstr>STI 101</vt:lpstr>
      <vt:lpstr>Sexually Transmitted Infections</vt:lpstr>
      <vt:lpstr>Chlamydia </vt:lpstr>
      <vt:lpstr>Gonorrhea</vt:lpstr>
      <vt:lpstr>Syphilis</vt:lpstr>
      <vt:lpstr>Herpes</vt:lpstr>
      <vt:lpstr>HPV</vt:lpstr>
      <vt:lpstr>HIV</vt:lpstr>
      <vt:lpstr>Emotional Considerations</vt:lpstr>
      <vt:lpstr>Self-conscious emotions</vt:lpstr>
      <vt:lpstr>Shame, Guilt, and Embarrassment</vt:lpstr>
      <vt:lpstr>The function of self-conscious emotions </vt:lpstr>
      <vt:lpstr>Intersection of Emotions</vt:lpstr>
      <vt:lpstr>PowerPoint Presentation</vt:lpstr>
      <vt:lpstr>The Other Side of Therapy </vt:lpstr>
      <vt:lpstr>Treatment Considerations</vt:lpstr>
      <vt:lpstr>Length of time for treatment</vt:lpstr>
      <vt:lpstr>Costs</vt:lpstr>
      <vt:lpstr>Number one thing to remember:</vt:lpstr>
      <vt:lpstr>Practice</vt:lpstr>
      <vt:lpstr>Practice cont. </vt:lpstr>
      <vt:lpstr>There isn’t a point in life where prevention shouldn’t still be considered.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e-Learning Designs</dc:creator>
  <cp:lastModifiedBy>Holliday, Erika</cp:lastModifiedBy>
  <cp:revision>588</cp:revision>
  <dcterms:created xsi:type="dcterms:W3CDTF">2020-03-17T19:52:54Z</dcterms:created>
  <dcterms:modified xsi:type="dcterms:W3CDTF">2021-12-08T14:52:59Z</dcterms:modified>
  <cp:version/>
</cp:coreProperties>
</file>