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313" r:id="rId4"/>
    <p:sldId id="319" r:id="rId5"/>
    <p:sldId id="258" r:id="rId6"/>
    <p:sldId id="259" r:id="rId7"/>
    <p:sldId id="304" r:id="rId8"/>
    <p:sldId id="260" r:id="rId9"/>
    <p:sldId id="287" r:id="rId10"/>
    <p:sldId id="312" r:id="rId11"/>
    <p:sldId id="311" r:id="rId12"/>
    <p:sldId id="302" r:id="rId13"/>
    <p:sldId id="289" r:id="rId14"/>
    <p:sldId id="305" r:id="rId15"/>
    <p:sldId id="288" r:id="rId16"/>
    <p:sldId id="292" r:id="rId17"/>
    <p:sldId id="290" r:id="rId18"/>
    <p:sldId id="291" r:id="rId19"/>
    <p:sldId id="293" r:id="rId20"/>
    <p:sldId id="301" r:id="rId21"/>
    <p:sldId id="300" r:id="rId22"/>
    <p:sldId id="295" r:id="rId23"/>
    <p:sldId id="296" r:id="rId24"/>
    <p:sldId id="314" r:id="rId25"/>
    <p:sldId id="315" r:id="rId26"/>
    <p:sldId id="317" r:id="rId27"/>
    <p:sldId id="294" r:id="rId28"/>
    <p:sldId id="303" r:id="rId29"/>
    <p:sldId id="309" r:id="rId30"/>
    <p:sldId id="308" r:id="rId31"/>
    <p:sldId id="318" r:id="rId32"/>
    <p:sldId id="297" r:id="rId33"/>
    <p:sldId id="298" r:id="rId34"/>
    <p:sldId id="299" r:id="rId35"/>
    <p:sldId id="307" r:id="rId36"/>
    <p:sldId id="310" r:id="rId37"/>
    <p:sldId id="261" r:id="rId38"/>
    <p:sldId id="31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FDE483-014E-4946-B010-B54938528328}">
          <p14:sldIdLst/>
        </p14:section>
        <p14:section name="Introduction" id="{3D98B6C9-B54B-4042-9761-426803AAC1DE}">
          <p14:sldIdLst>
            <p14:sldId id="256"/>
          </p14:sldIdLst>
        </p14:section>
        <p14:section name="Learning Points" id="{D37FED93-F0E4-4D0E-A93B-AA1E48EAE2A2}">
          <p14:sldIdLst>
            <p14:sldId id="257"/>
            <p14:sldId id="313"/>
            <p14:sldId id="319"/>
          </p14:sldIdLst>
        </p14:section>
        <p14:section name="Forgiving Video" id="{08CAF469-B8B7-4F47-90FE-DACF79D628A6}">
          <p14:sldIdLst>
            <p14:sldId id="258"/>
          </p14:sldIdLst>
        </p14:section>
        <p14:section name="Choices and Responses + or -" id="{BC15DEB9-1B76-4FAA-B9DD-EC81A6C6C756}">
          <p14:sldIdLst>
            <p14:sldId id="259"/>
            <p14:sldId id="304"/>
            <p14:sldId id="260"/>
            <p14:sldId id="287"/>
            <p14:sldId id="312"/>
            <p14:sldId id="311"/>
            <p14:sldId id="302"/>
            <p14:sldId id="289"/>
            <p14:sldId id="305"/>
            <p14:sldId id="288"/>
            <p14:sldId id="292"/>
            <p14:sldId id="290"/>
            <p14:sldId id="291"/>
            <p14:sldId id="293"/>
            <p14:sldId id="301"/>
            <p14:sldId id="300"/>
            <p14:sldId id="295"/>
            <p14:sldId id="296"/>
            <p14:sldId id="314"/>
            <p14:sldId id="315"/>
            <p14:sldId id="317"/>
            <p14:sldId id="294"/>
            <p14:sldId id="303"/>
            <p14:sldId id="309"/>
            <p14:sldId id="308"/>
            <p14:sldId id="318"/>
            <p14:sldId id="297"/>
            <p14:sldId id="298"/>
            <p14:sldId id="299"/>
            <p14:sldId id="307"/>
            <p14:sldId id="310"/>
          </p14:sldIdLst>
        </p14:section>
        <p14:section name="References" id="{A2A19CED-D897-4AC1-92F0-AF0B3B38E0EE}">
          <p14:sldIdLst>
            <p14:sldId id="261"/>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91349" autoAdjust="0"/>
  </p:normalViewPr>
  <p:slideViewPr>
    <p:cSldViewPr snapToGrid="0">
      <p:cViewPr varScale="1">
        <p:scale>
          <a:sx n="104" d="100"/>
          <a:sy n="104" d="100"/>
        </p:scale>
        <p:origin x="3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8FFF8-DAFF-4061-8A79-0C823D5EB26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EDEBA67-FA5D-4A34-A094-39818067E972}">
      <dgm:prSet phldrT="[Text]" custT="1"/>
      <dgm:spPr/>
      <dgm:t>
        <a:bodyPr/>
        <a:lstStyle/>
        <a:p>
          <a:r>
            <a:rPr lang="en-US" sz="2800" dirty="0"/>
            <a:t>5. Who, where or what to tend to, protect or care for. IE Needs</a:t>
          </a:r>
        </a:p>
      </dgm:t>
    </dgm:pt>
    <dgm:pt modelId="{FE0DA14E-E435-43F4-BF19-8DC048DA89DE}" type="parTrans" cxnId="{65BF4983-20FE-4D11-983F-76BE00FF5832}">
      <dgm:prSet/>
      <dgm:spPr/>
      <dgm:t>
        <a:bodyPr/>
        <a:lstStyle/>
        <a:p>
          <a:endParaRPr lang="en-US"/>
        </a:p>
      </dgm:t>
    </dgm:pt>
    <dgm:pt modelId="{8ABA70FB-A1C6-4286-99C4-F028CDB9A9D9}" type="sibTrans" cxnId="{65BF4983-20FE-4D11-983F-76BE00FF5832}">
      <dgm:prSet/>
      <dgm:spPr/>
      <dgm:t>
        <a:bodyPr/>
        <a:lstStyle/>
        <a:p>
          <a:endParaRPr lang="en-US"/>
        </a:p>
      </dgm:t>
    </dgm:pt>
    <dgm:pt modelId="{B6A72AFC-4D7E-4A8B-B8AE-E38AAEAEA1A4}">
      <dgm:prSet phldrT="[Text]" custT="1"/>
      <dgm:spPr/>
      <dgm:t>
        <a:bodyPr/>
        <a:lstStyle/>
        <a:p>
          <a:r>
            <a:rPr lang="en-US" sz="2800" dirty="0"/>
            <a:t>1. Who is the victim or what is suffering</a:t>
          </a:r>
        </a:p>
      </dgm:t>
    </dgm:pt>
    <dgm:pt modelId="{6EC92C3C-923A-453F-B308-4D422CA94E21}" type="parTrans" cxnId="{FA862EB9-ED2B-4830-AAA7-5DD0CF434ECA}">
      <dgm:prSet/>
      <dgm:spPr/>
      <dgm:t>
        <a:bodyPr/>
        <a:lstStyle/>
        <a:p>
          <a:endParaRPr lang="en-US"/>
        </a:p>
      </dgm:t>
    </dgm:pt>
    <dgm:pt modelId="{35673DCF-642E-45D4-B32B-A94BD7E58A84}" type="sibTrans" cxnId="{FA862EB9-ED2B-4830-AAA7-5DD0CF434ECA}">
      <dgm:prSet/>
      <dgm:spPr/>
      <dgm:t>
        <a:bodyPr/>
        <a:lstStyle/>
        <a:p>
          <a:endParaRPr lang="en-US"/>
        </a:p>
      </dgm:t>
    </dgm:pt>
    <dgm:pt modelId="{2CCC5C58-8E1B-40D6-A2E6-7709A1C93E16}">
      <dgm:prSet phldrT="[Text]" custT="1"/>
      <dgm:spPr/>
      <dgm:t>
        <a:bodyPr/>
        <a:lstStyle/>
        <a:p>
          <a:r>
            <a:rPr lang="en-US" sz="2800" dirty="0"/>
            <a:t>2. What was lost or the cost</a:t>
          </a:r>
        </a:p>
      </dgm:t>
    </dgm:pt>
    <dgm:pt modelId="{1DCA7874-F351-471B-9DA1-84559F8DD148}" type="parTrans" cxnId="{7EF55D8A-3904-426C-8511-DB30F8D66B00}">
      <dgm:prSet/>
      <dgm:spPr/>
      <dgm:t>
        <a:bodyPr/>
        <a:lstStyle/>
        <a:p>
          <a:endParaRPr lang="en-US"/>
        </a:p>
      </dgm:t>
    </dgm:pt>
    <dgm:pt modelId="{E1BDC98B-4018-47B0-9DA3-DF4A774D801C}" type="sibTrans" cxnId="{7EF55D8A-3904-426C-8511-DB30F8D66B00}">
      <dgm:prSet/>
      <dgm:spPr/>
      <dgm:t>
        <a:bodyPr/>
        <a:lstStyle/>
        <a:p>
          <a:endParaRPr lang="en-US"/>
        </a:p>
      </dgm:t>
    </dgm:pt>
    <dgm:pt modelId="{4BE07477-0655-4BB5-B167-D0F99F3B27E7}">
      <dgm:prSet phldrT="[Text]" custT="1"/>
      <dgm:spPr/>
      <dgm:t>
        <a:bodyPr/>
        <a:lstStyle/>
        <a:p>
          <a:r>
            <a:rPr lang="en-US" sz="2800" dirty="0"/>
            <a:t>3. Who or what is to gain</a:t>
          </a:r>
        </a:p>
      </dgm:t>
    </dgm:pt>
    <dgm:pt modelId="{AFD73B3C-684A-4B84-86F8-005EEB8E021F}" type="parTrans" cxnId="{45501F9D-F62B-464E-AAC2-87814D82349B}">
      <dgm:prSet/>
      <dgm:spPr/>
      <dgm:t>
        <a:bodyPr/>
        <a:lstStyle/>
        <a:p>
          <a:endParaRPr lang="en-US"/>
        </a:p>
      </dgm:t>
    </dgm:pt>
    <dgm:pt modelId="{E9D8E43F-A253-4B4A-8EB5-785EFF78DEFD}" type="sibTrans" cxnId="{45501F9D-F62B-464E-AAC2-87814D82349B}">
      <dgm:prSet/>
      <dgm:spPr/>
      <dgm:t>
        <a:bodyPr/>
        <a:lstStyle/>
        <a:p>
          <a:endParaRPr lang="en-US"/>
        </a:p>
      </dgm:t>
    </dgm:pt>
    <dgm:pt modelId="{0EB12B75-23CA-4C9A-95C7-81673A60B0CC}">
      <dgm:prSet phldrT="[Text]" custT="1"/>
      <dgm:spPr/>
      <dgm:t>
        <a:bodyPr/>
        <a:lstStyle/>
        <a:p>
          <a:r>
            <a:rPr lang="en-US" sz="2800" dirty="0"/>
            <a:t>4. Now you know who, what or where is the “enemy” or problem</a:t>
          </a:r>
        </a:p>
      </dgm:t>
    </dgm:pt>
    <dgm:pt modelId="{A3BCFC39-EECB-47DA-B801-6B81122787D4}" type="parTrans" cxnId="{CFA64303-1ACC-4E16-8B60-A8E5ED0129BA}">
      <dgm:prSet/>
      <dgm:spPr/>
      <dgm:t>
        <a:bodyPr/>
        <a:lstStyle/>
        <a:p>
          <a:endParaRPr lang="en-US"/>
        </a:p>
      </dgm:t>
    </dgm:pt>
    <dgm:pt modelId="{716BE44C-3075-4DD4-BD8A-024098A232C1}" type="sibTrans" cxnId="{CFA64303-1ACC-4E16-8B60-A8E5ED0129BA}">
      <dgm:prSet/>
      <dgm:spPr/>
      <dgm:t>
        <a:bodyPr/>
        <a:lstStyle/>
        <a:p>
          <a:endParaRPr lang="en-US"/>
        </a:p>
      </dgm:t>
    </dgm:pt>
    <dgm:pt modelId="{76F048FE-66E2-45EE-84E6-33FACB931D8A}" type="pres">
      <dgm:prSet presAssocID="{B4B8FFF8-DAFF-4061-8A79-0C823D5EB268}" presName="cycle" presStyleCnt="0">
        <dgm:presLayoutVars>
          <dgm:dir/>
          <dgm:resizeHandles val="exact"/>
        </dgm:presLayoutVars>
      </dgm:prSet>
      <dgm:spPr/>
    </dgm:pt>
    <dgm:pt modelId="{870737F5-7EC9-45BA-9283-5148E0BD08BA}" type="pres">
      <dgm:prSet presAssocID="{6EDEBA67-FA5D-4A34-A094-39818067E972}" presName="dummy" presStyleCnt="0"/>
      <dgm:spPr/>
    </dgm:pt>
    <dgm:pt modelId="{19B67D7D-3EB8-404A-B628-96751AB547F1}" type="pres">
      <dgm:prSet presAssocID="{6EDEBA67-FA5D-4A34-A094-39818067E972}" presName="node" presStyleLbl="revTx" presStyleIdx="0" presStyleCnt="5" custScaleX="261294" custRadScaleRad="130836" custRadScaleInc="117966">
        <dgm:presLayoutVars>
          <dgm:bulletEnabled val="1"/>
        </dgm:presLayoutVars>
      </dgm:prSet>
      <dgm:spPr/>
    </dgm:pt>
    <dgm:pt modelId="{58AECA31-7A16-42EF-AA35-05B66820B717}" type="pres">
      <dgm:prSet presAssocID="{8ABA70FB-A1C6-4286-99C4-F028CDB9A9D9}" presName="sibTrans" presStyleLbl="node1" presStyleIdx="0" presStyleCnt="5" custScaleX="109227" custLinFactNeighborX="9836" custLinFactNeighborY="-3577"/>
      <dgm:spPr/>
    </dgm:pt>
    <dgm:pt modelId="{AD1A1A2A-578E-4E26-9E56-9AE3A5B2C9DB}" type="pres">
      <dgm:prSet presAssocID="{B6A72AFC-4D7E-4A8B-B8AE-E38AAEAEA1A4}" presName="dummy" presStyleCnt="0"/>
      <dgm:spPr/>
    </dgm:pt>
    <dgm:pt modelId="{0731A06F-3F17-460C-BD5F-F08FA2A83D3A}" type="pres">
      <dgm:prSet presAssocID="{B6A72AFC-4D7E-4A8B-B8AE-E38AAEAEA1A4}" presName="node" presStyleLbl="revTx" presStyleIdx="1" presStyleCnt="5" custScaleX="311333" custScaleY="31811" custRadScaleRad="106312" custRadScaleInc="-33742">
        <dgm:presLayoutVars>
          <dgm:bulletEnabled val="1"/>
        </dgm:presLayoutVars>
      </dgm:prSet>
      <dgm:spPr/>
    </dgm:pt>
    <dgm:pt modelId="{5B06E48C-F6A1-47A2-B3C0-2FC55B33EE1C}" type="pres">
      <dgm:prSet presAssocID="{35673DCF-642E-45D4-B32B-A94BD7E58A84}" presName="sibTrans" presStyleLbl="node1" presStyleIdx="1" presStyleCnt="5" custLinFactNeighborX="4774" custLinFactNeighborY="4545"/>
      <dgm:spPr/>
    </dgm:pt>
    <dgm:pt modelId="{B4A31081-8AA4-4783-ACAA-EA2492EE537C}" type="pres">
      <dgm:prSet presAssocID="{2CCC5C58-8E1B-40D6-A2E6-7709A1C93E16}" presName="dummy" presStyleCnt="0"/>
      <dgm:spPr/>
    </dgm:pt>
    <dgm:pt modelId="{8FD97D02-20BB-4E85-A4AE-3A99FD61980D}" type="pres">
      <dgm:prSet presAssocID="{2CCC5C58-8E1B-40D6-A2E6-7709A1C93E16}" presName="node" presStyleLbl="revTx" presStyleIdx="2" presStyleCnt="5" custRadScaleRad="98670" custRadScaleInc="-4122">
        <dgm:presLayoutVars>
          <dgm:bulletEnabled val="1"/>
        </dgm:presLayoutVars>
      </dgm:prSet>
      <dgm:spPr/>
    </dgm:pt>
    <dgm:pt modelId="{1AA5CDE4-A318-4B7C-A621-9009343D893C}" type="pres">
      <dgm:prSet presAssocID="{E1BDC98B-4018-47B0-9DA3-DF4A774D801C}" presName="sibTrans" presStyleLbl="node1" presStyleIdx="2" presStyleCnt="5"/>
      <dgm:spPr/>
    </dgm:pt>
    <dgm:pt modelId="{8E56374F-63BA-4176-99CF-DDF09AD91AEA}" type="pres">
      <dgm:prSet presAssocID="{4BE07477-0655-4BB5-B167-D0F99F3B27E7}" presName="dummy" presStyleCnt="0"/>
      <dgm:spPr/>
    </dgm:pt>
    <dgm:pt modelId="{587504D4-EDDA-4659-8A57-31D4ACE6FEE2}" type="pres">
      <dgm:prSet presAssocID="{4BE07477-0655-4BB5-B167-D0F99F3B27E7}" presName="node" presStyleLbl="revTx" presStyleIdx="3" presStyleCnt="5" custScaleX="237269" custScaleY="51925">
        <dgm:presLayoutVars>
          <dgm:bulletEnabled val="1"/>
        </dgm:presLayoutVars>
      </dgm:prSet>
      <dgm:spPr/>
    </dgm:pt>
    <dgm:pt modelId="{AA5A67E0-CA5D-4D28-BE15-2318D6794264}" type="pres">
      <dgm:prSet presAssocID="{E9D8E43F-A253-4B4A-8EB5-785EFF78DEFD}" presName="sibTrans" presStyleLbl="node1" presStyleIdx="3" presStyleCnt="5"/>
      <dgm:spPr/>
    </dgm:pt>
    <dgm:pt modelId="{303821E0-F2C2-4687-A01A-E7DFBB8BA6EC}" type="pres">
      <dgm:prSet presAssocID="{0EB12B75-23CA-4C9A-95C7-81673A60B0CC}" presName="dummy" presStyleCnt="0"/>
      <dgm:spPr/>
    </dgm:pt>
    <dgm:pt modelId="{89E3A48D-E45D-4EC8-9700-F067F03DA724}" type="pres">
      <dgm:prSet presAssocID="{0EB12B75-23CA-4C9A-95C7-81673A60B0CC}" presName="node" presStyleLbl="revTx" presStyleIdx="4" presStyleCnt="5" custScaleX="227102" custRadScaleRad="112944" custRadScaleInc="-17465">
        <dgm:presLayoutVars>
          <dgm:bulletEnabled val="1"/>
        </dgm:presLayoutVars>
      </dgm:prSet>
      <dgm:spPr/>
    </dgm:pt>
    <dgm:pt modelId="{2880B9FE-11D2-482F-A2D0-DF12CD8ACEA6}" type="pres">
      <dgm:prSet presAssocID="{716BE44C-3075-4DD4-BD8A-024098A232C1}" presName="sibTrans" presStyleLbl="node1" presStyleIdx="4" presStyleCnt="5" custLinFactNeighborX="-1490" custLinFactNeighborY="1788"/>
      <dgm:spPr/>
    </dgm:pt>
  </dgm:ptLst>
  <dgm:cxnLst>
    <dgm:cxn modelId="{CFA64303-1ACC-4E16-8B60-A8E5ED0129BA}" srcId="{B4B8FFF8-DAFF-4061-8A79-0C823D5EB268}" destId="{0EB12B75-23CA-4C9A-95C7-81673A60B0CC}" srcOrd="4" destOrd="0" parTransId="{A3BCFC39-EECB-47DA-B801-6B81122787D4}" sibTransId="{716BE44C-3075-4DD4-BD8A-024098A232C1}"/>
    <dgm:cxn modelId="{9494C019-1A91-4786-AAFA-CAEDBC839BE7}" type="presOf" srcId="{716BE44C-3075-4DD4-BD8A-024098A232C1}" destId="{2880B9FE-11D2-482F-A2D0-DF12CD8ACEA6}" srcOrd="0" destOrd="0" presId="urn:microsoft.com/office/officeart/2005/8/layout/cycle1"/>
    <dgm:cxn modelId="{8BECF12C-13EA-49B6-9E68-C9E6DC51BF9F}" type="presOf" srcId="{E9D8E43F-A253-4B4A-8EB5-785EFF78DEFD}" destId="{AA5A67E0-CA5D-4D28-BE15-2318D6794264}" srcOrd="0" destOrd="0" presId="urn:microsoft.com/office/officeart/2005/8/layout/cycle1"/>
    <dgm:cxn modelId="{1341BB3A-5D86-4297-BDD5-66E0659C0DDC}" type="presOf" srcId="{0EB12B75-23CA-4C9A-95C7-81673A60B0CC}" destId="{89E3A48D-E45D-4EC8-9700-F067F03DA724}" srcOrd="0" destOrd="0" presId="urn:microsoft.com/office/officeart/2005/8/layout/cycle1"/>
    <dgm:cxn modelId="{D9112C3E-C617-4B85-A16D-D7CC24E59518}" type="presOf" srcId="{6EDEBA67-FA5D-4A34-A094-39818067E972}" destId="{19B67D7D-3EB8-404A-B628-96751AB547F1}" srcOrd="0" destOrd="0" presId="urn:microsoft.com/office/officeart/2005/8/layout/cycle1"/>
    <dgm:cxn modelId="{9B8DEF5C-0F77-492F-B8D5-735F3E27BF52}" type="presOf" srcId="{B4B8FFF8-DAFF-4061-8A79-0C823D5EB268}" destId="{76F048FE-66E2-45EE-84E6-33FACB931D8A}" srcOrd="0" destOrd="0" presId="urn:microsoft.com/office/officeart/2005/8/layout/cycle1"/>
    <dgm:cxn modelId="{F49E1847-9A44-4B18-8F89-E9B888365E94}" type="presOf" srcId="{2CCC5C58-8E1B-40D6-A2E6-7709A1C93E16}" destId="{8FD97D02-20BB-4E85-A4AE-3A99FD61980D}" srcOrd="0" destOrd="0" presId="urn:microsoft.com/office/officeart/2005/8/layout/cycle1"/>
    <dgm:cxn modelId="{B41D3748-7E4C-4E2F-AD89-C816FCBA2740}" type="presOf" srcId="{35673DCF-642E-45D4-B32B-A94BD7E58A84}" destId="{5B06E48C-F6A1-47A2-B3C0-2FC55B33EE1C}" srcOrd="0" destOrd="0" presId="urn:microsoft.com/office/officeart/2005/8/layout/cycle1"/>
    <dgm:cxn modelId="{10FD006F-97F6-488F-AAFC-B0FA19E906C2}" type="presOf" srcId="{8ABA70FB-A1C6-4286-99C4-F028CDB9A9D9}" destId="{58AECA31-7A16-42EF-AA35-05B66820B717}" srcOrd="0" destOrd="0" presId="urn:microsoft.com/office/officeart/2005/8/layout/cycle1"/>
    <dgm:cxn modelId="{465AE678-6CCC-46A1-83C1-12168502EA15}" type="presOf" srcId="{B6A72AFC-4D7E-4A8B-B8AE-E38AAEAEA1A4}" destId="{0731A06F-3F17-460C-BD5F-F08FA2A83D3A}" srcOrd="0" destOrd="0" presId="urn:microsoft.com/office/officeart/2005/8/layout/cycle1"/>
    <dgm:cxn modelId="{65BF4983-20FE-4D11-983F-76BE00FF5832}" srcId="{B4B8FFF8-DAFF-4061-8A79-0C823D5EB268}" destId="{6EDEBA67-FA5D-4A34-A094-39818067E972}" srcOrd="0" destOrd="0" parTransId="{FE0DA14E-E435-43F4-BF19-8DC048DA89DE}" sibTransId="{8ABA70FB-A1C6-4286-99C4-F028CDB9A9D9}"/>
    <dgm:cxn modelId="{7EF55D8A-3904-426C-8511-DB30F8D66B00}" srcId="{B4B8FFF8-DAFF-4061-8A79-0C823D5EB268}" destId="{2CCC5C58-8E1B-40D6-A2E6-7709A1C93E16}" srcOrd="2" destOrd="0" parTransId="{1DCA7874-F351-471B-9DA1-84559F8DD148}" sibTransId="{E1BDC98B-4018-47B0-9DA3-DF4A774D801C}"/>
    <dgm:cxn modelId="{45501F9D-F62B-464E-AAC2-87814D82349B}" srcId="{B4B8FFF8-DAFF-4061-8A79-0C823D5EB268}" destId="{4BE07477-0655-4BB5-B167-D0F99F3B27E7}" srcOrd="3" destOrd="0" parTransId="{AFD73B3C-684A-4B84-86F8-005EEB8E021F}" sibTransId="{E9D8E43F-A253-4B4A-8EB5-785EFF78DEFD}"/>
    <dgm:cxn modelId="{B81122AE-C36A-476B-B132-26F10A0CBE0A}" type="presOf" srcId="{E1BDC98B-4018-47B0-9DA3-DF4A774D801C}" destId="{1AA5CDE4-A318-4B7C-A621-9009343D893C}" srcOrd="0" destOrd="0" presId="urn:microsoft.com/office/officeart/2005/8/layout/cycle1"/>
    <dgm:cxn modelId="{FA862EB9-ED2B-4830-AAA7-5DD0CF434ECA}" srcId="{B4B8FFF8-DAFF-4061-8A79-0C823D5EB268}" destId="{B6A72AFC-4D7E-4A8B-B8AE-E38AAEAEA1A4}" srcOrd="1" destOrd="0" parTransId="{6EC92C3C-923A-453F-B308-4D422CA94E21}" sibTransId="{35673DCF-642E-45D4-B32B-A94BD7E58A84}"/>
    <dgm:cxn modelId="{919880F1-E689-4475-885E-6B9429AC4720}" type="presOf" srcId="{4BE07477-0655-4BB5-B167-D0F99F3B27E7}" destId="{587504D4-EDDA-4659-8A57-31D4ACE6FEE2}" srcOrd="0" destOrd="0" presId="urn:microsoft.com/office/officeart/2005/8/layout/cycle1"/>
    <dgm:cxn modelId="{EBE732CD-7112-4C5E-9DDD-A5D75360C231}" type="presParOf" srcId="{76F048FE-66E2-45EE-84E6-33FACB931D8A}" destId="{870737F5-7EC9-45BA-9283-5148E0BD08BA}" srcOrd="0" destOrd="0" presId="urn:microsoft.com/office/officeart/2005/8/layout/cycle1"/>
    <dgm:cxn modelId="{E596177A-E560-470F-B210-5D3C8C26643B}" type="presParOf" srcId="{76F048FE-66E2-45EE-84E6-33FACB931D8A}" destId="{19B67D7D-3EB8-404A-B628-96751AB547F1}" srcOrd="1" destOrd="0" presId="urn:microsoft.com/office/officeart/2005/8/layout/cycle1"/>
    <dgm:cxn modelId="{1587D650-549A-49BD-B029-E86ADB31E945}" type="presParOf" srcId="{76F048FE-66E2-45EE-84E6-33FACB931D8A}" destId="{58AECA31-7A16-42EF-AA35-05B66820B717}" srcOrd="2" destOrd="0" presId="urn:microsoft.com/office/officeart/2005/8/layout/cycle1"/>
    <dgm:cxn modelId="{4B6C8EBB-C447-44D8-9909-D1C25B0ABE63}" type="presParOf" srcId="{76F048FE-66E2-45EE-84E6-33FACB931D8A}" destId="{AD1A1A2A-578E-4E26-9E56-9AE3A5B2C9DB}" srcOrd="3" destOrd="0" presId="urn:microsoft.com/office/officeart/2005/8/layout/cycle1"/>
    <dgm:cxn modelId="{764E6BED-3E4C-48D5-8895-90A9E9D887CF}" type="presParOf" srcId="{76F048FE-66E2-45EE-84E6-33FACB931D8A}" destId="{0731A06F-3F17-460C-BD5F-F08FA2A83D3A}" srcOrd="4" destOrd="0" presId="urn:microsoft.com/office/officeart/2005/8/layout/cycle1"/>
    <dgm:cxn modelId="{75E3D5D1-5760-414B-A3FA-C4093B42F372}" type="presParOf" srcId="{76F048FE-66E2-45EE-84E6-33FACB931D8A}" destId="{5B06E48C-F6A1-47A2-B3C0-2FC55B33EE1C}" srcOrd="5" destOrd="0" presId="urn:microsoft.com/office/officeart/2005/8/layout/cycle1"/>
    <dgm:cxn modelId="{F42EAAD8-935C-43F2-84FD-2009C17CC590}" type="presParOf" srcId="{76F048FE-66E2-45EE-84E6-33FACB931D8A}" destId="{B4A31081-8AA4-4783-ACAA-EA2492EE537C}" srcOrd="6" destOrd="0" presId="urn:microsoft.com/office/officeart/2005/8/layout/cycle1"/>
    <dgm:cxn modelId="{1B0CA451-C6AA-4D35-94D5-F62546E86C55}" type="presParOf" srcId="{76F048FE-66E2-45EE-84E6-33FACB931D8A}" destId="{8FD97D02-20BB-4E85-A4AE-3A99FD61980D}" srcOrd="7" destOrd="0" presId="urn:microsoft.com/office/officeart/2005/8/layout/cycle1"/>
    <dgm:cxn modelId="{CACBD383-B83B-4118-B0F5-AC5A792791C5}" type="presParOf" srcId="{76F048FE-66E2-45EE-84E6-33FACB931D8A}" destId="{1AA5CDE4-A318-4B7C-A621-9009343D893C}" srcOrd="8" destOrd="0" presId="urn:microsoft.com/office/officeart/2005/8/layout/cycle1"/>
    <dgm:cxn modelId="{B2F36C2E-864E-4D8E-AC88-DE3C78803EAA}" type="presParOf" srcId="{76F048FE-66E2-45EE-84E6-33FACB931D8A}" destId="{8E56374F-63BA-4176-99CF-DDF09AD91AEA}" srcOrd="9" destOrd="0" presId="urn:microsoft.com/office/officeart/2005/8/layout/cycle1"/>
    <dgm:cxn modelId="{742B3600-E7B8-4529-B43B-C018FCE2DBC2}" type="presParOf" srcId="{76F048FE-66E2-45EE-84E6-33FACB931D8A}" destId="{587504D4-EDDA-4659-8A57-31D4ACE6FEE2}" srcOrd="10" destOrd="0" presId="urn:microsoft.com/office/officeart/2005/8/layout/cycle1"/>
    <dgm:cxn modelId="{47A6D3C4-1F1E-46DB-8A6D-8883018CF1DC}" type="presParOf" srcId="{76F048FE-66E2-45EE-84E6-33FACB931D8A}" destId="{AA5A67E0-CA5D-4D28-BE15-2318D6794264}" srcOrd="11" destOrd="0" presId="urn:microsoft.com/office/officeart/2005/8/layout/cycle1"/>
    <dgm:cxn modelId="{E430CEE4-7720-46C4-99FE-DE9BA0AC8150}" type="presParOf" srcId="{76F048FE-66E2-45EE-84E6-33FACB931D8A}" destId="{303821E0-F2C2-4687-A01A-E7DFBB8BA6EC}" srcOrd="12" destOrd="0" presId="urn:microsoft.com/office/officeart/2005/8/layout/cycle1"/>
    <dgm:cxn modelId="{935B746C-AB53-4D08-95DC-08EAFB45F1D4}" type="presParOf" srcId="{76F048FE-66E2-45EE-84E6-33FACB931D8A}" destId="{89E3A48D-E45D-4EC8-9700-F067F03DA724}" srcOrd="13" destOrd="0" presId="urn:microsoft.com/office/officeart/2005/8/layout/cycle1"/>
    <dgm:cxn modelId="{B09A537D-8C56-4CE9-80FD-D1FEF81DEFA1}" type="presParOf" srcId="{76F048FE-66E2-45EE-84E6-33FACB931D8A}" destId="{2880B9FE-11D2-482F-A2D0-DF12CD8ACEA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8FFF8-DAFF-4061-8A79-0C823D5EB26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EDEBA67-FA5D-4A34-A094-39818067E972}">
      <dgm:prSet phldrT="[Text]" custT="1"/>
      <dgm:spPr/>
      <dgm:t>
        <a:bodyPr/>
        <a:lstStyle/>
        <a:p>
          <a:r>
            <a:rPr lang="en-US" sz="3200" dirty="0"/>
            <a:t>Who or What Got Fed:</a:t>
          </a:r>
        </a:p>
        <a:p>
          <a:r>
            <a:rPr lang="en-US" sz="1800" dirty="0"/>
            <a:t>Rebirth, Fruition of Choice, Goods or Bads, The You You’d Be Proud of or Regrets etc.</a:t>
          </a:r>
        </a:p>
      </dgm:t>
    </dgm:pt>
    <dgm:pt modelId="{FE0DA14E-E435-43F4-BF19-8DC048DA89DE}" type="parTrans" cxnId="{65BF4983-20FE-4D11-983F-76BE00FF5832}">
      <dgm:prSet/>
      <dgm:spPr/>
      <dgm:t>
        <a:bodyPr/>
        <a:lstStyle/>
        <a:p>
          <a:endParaRPr lang="en-US"/>
        </a:p>
      </dgm:t>
    </dgm:pt>
    <dgm:pt modelId="{8ABA70FB-A1C6-4286-99C4-F028CDB9A9D9}" type="sibTrans" cxnId="{65BF4983-20FE-4D11-983F-76BE00FF5832}">
      <dgm:prSet/>
      <dgm:spPr/>
      <dgm:t>
        <a:bodyPr/>
        <a:lstStyle/>
        <a:p>
          <a:endParaRPr lang="en-US"/>
        </a:p>
      </dgm:t>
    </dgm:pt>
    <dgm:pt modelId="{B6A72AFC-4D7E-4A8B-B8AE-E38AAEAEA1A4}">
      <dgm:prSet phldrT="[Text]" custT="1"/>
      <dgm:spPr/>
      <dgm:t>
        <a:bodyPr/>
        <a:lstStyle/>
        <a:p>
          <a:r>
            <a:rPr lang="en-US" sz="3200" dirty="0"/>
            <a:t>Choice:</a:t>
          </a:r>
        </a:p>
        <a:p>
          <a:r>
            <a:rPr lang="en-US" sz="1800" dirty="0"/>
            <a:t>Denial, Runaway, Avoidance or Not Deal, Argue, Fight, AODA, Suicide etc.</a:t>
          </a:r>
        </a:p>
      </dgm:t>
    </dgm:pt>
    <dgm:pt modelId="{6EC92C3C-923A-453F-B308-4D422CA94E21}" type="parTrans" cxnId="{FA862EB9-ED2B-4830-AAA7-5DD0CF434ECA}">
      <dgm:prSet/>
      <dgm:spPr/>
      <dgm:t>
        <a:bodyPr/>
        <a:lstStyle/>
        <a:p>
          <a:endParaRPr lang="en-US"/>
        </a:p>
      </dgm:t>
    </dgm:pt>
    <dgm:pt modelId="{35673DCF-642E-45D4-B32B-A94BD7E58A84}" type="sibTrans" cxnId="{FA862EB9-ED2B-4830-AAA7-5DD0CF434ECA}">
      <dgm:prSet/>
      <dgm:spPr/>
      <dgm:t>
        <a:bodyPr/>
        <a:lstStyle/>
        <a:p>
          <a:endParaRPr lang="en-US"/>
        </a:p>
      </dgm:t>
    </dgm:pt>
    <dgm:pt modelId="{2CCC5C58-8E1B-40D6-A2E6-7709A1C93E16}">
      <dgm:prSet phldrT="[Text]" custT="1"/>
      <dgm:spPr/>
      <dgm:t>
        <a:bodyPr/>
        <a:lstStyle/>
        <a:p>
          <a:r>
            <a:rPr lang="en-US" sz="3200" dirty="0"/>
            <a:t>Effects or Consequences:</a:t>
          </a:r>
        </a:p>
      </dgm:t>
    </dgm:pt>
    <dgm:pt modelId="{1DCA7874-F351-471B-9DA1-84559F8DD148}" type="parTrans" cxnId="{7EF55D8A-3904-426C-8511-DB30F8D66B00}">
      <dgm:prSet/>
      <dgm:spPr/>
      <dgm:t>
        <a:bodyPr/>
        <a:lstStyle/>
        <a:p>
          <a:endParaRPr lang="en-US"/>
        </a:p>
      </dgm:t>
    </dgm:pt>
    <dgm:pt modelId="{E1BDC98B-4018-47B0-9DA3-DF4A774D801C}" type="sibTrans" cxnId="{7EF55D8A-3904-426C-8511-DB30F8D66B00}">
      <dgm:prSet/>
      <dgm:spPr/>
      <dgm:t>
        <a:bodyPr/>
        <a:lstStyle/>
        <a:p>
          <a:endParaRPr lang="en-US"/>
        </a:p>
      </dgm:t>
    </dgm:pt>
    <dgm:pt modelId="{4BE07477-0655-4BB5-B167-D0F99F3B27E7}">
      <dgm:prSet phldrT="[Text]" custT="1"/>
      <dgm:spPr/>
      <dgm:t>
        <a:bodyPr/>
        <a:lstStyle/>
        <a:p>
          <a:r>
            <a:rPr lang="en-US" sz="3200" dirty="0"/>
            <a:t>Later Outcomes:</a:t>
          </a:r>
        </a:p>
        <a:p>
          <a:r>
            <a:rPr lang="en-US" sz="1800" dirty="0"/>
            <a:t>More Trouble, Regrets, Can’t Have Another Chance etc.</a:t>
          </a:r>
        </a:p>
      </dgm:t>
    </dgm:pt>
    <dgm:pt modelId="{AFD73B3C-684A-4B84-86F8-005EEB8E021F}" type="parTrans" cxnId="{45501F9D-F62B-464E-AAC2-87814D82349B}">
      <dgm:prSet/>
      <dgm:spPr/>
      <dgm:t>
        <a:bodyPr/>
        <a:lstStyle/>
        <a:p>
          <a:endParaRPr lang="en-US"/>
        </a:p>
      </dgm:t>
    </dgm:pt>
    <dgm:pt modelId="{E9D8E43F-A253-4B4A-8EB5-785EFF78DEFD}" type="sibTrans" cxnId="{45501F9D-F62B-464E-AAC2-87814D82349B}">
      <dgm:prSet/>
      <dgm:spPr/>
      <dgm:t>
        <a:bodyPr/>
        <a:lstStyle/>
        <a:p>
          <a:endParaRPr lang="en-US"/>
        </a:p>
      </dgm:t>
    </dgm:pt>
    <dgm:pt modelId="{0EB12B75-23CA-4C9A-95C7-81673A60B0CC}">
      <dgm:prSet phldrT="[Text]" custT="1"/>
      <dgm:spPr/>
      <dgm:t>
        <a:bodyPr/>
        <a:lstStyle/>
        <a:p>
          <a:endParaRPr lang="en-US" sz="3200" dirty="0"/>
        </a:p>
      </dgm:t>
    </dgm:pt>
    <dgm:pt modelId="{A3BCFC39-EECB-47DA-B801-6B81122787D4}" type="parTrans" cxnId="{CFA64303-1ACC-4E16-8B60-A8E5ED0129BA}">
      <dgm:prSet/>
      <dgm:spPr/>
      <dgm:t>
        <a:bodyPr/>
        <a:lstStyle/>
        <a:p>
          <a:endParaRPr lang="en-US"/>
        </a:p>
      </dgm:t>
    </dgm:pt>
    <dgm:pt modelId="{716BE44C-3075-4DD4-BD8A-024098A232C1}" type="sibTrans" cxnId="{CFA64303-1ACC-4E16-8B60-A8E5ED0129BA}">
      <dgm:prSet/>
      <dgm:spPr/>
      <dgm:t>
        <a:bodyPr/>
        <a:lstStyle/>
        <a:p>
          <a:endParaRPr lang="en-US"/>
        </a:p>
      </dgm:t>
    </dgm:pt>
    <dgm:pt modelId="{76F048FE-66E2-45EE-84E6-33FACB931D8A}" type="pres">
      <dgm:prSet presAssocID="{B4B8FFF8-DAFF-4061-8A79-0C823D5EB268}" presName="cycle" presStyleCnt="0">
        <dgm:presLayoutVars>
          <dgm:dir/>
          <dgm:resizeHandles val="exact"/>
        </dgm:presLayoutVars>
      </dgm:prSet>
      <dgm:spPr/>
    </dgm:pt>
    <dgm:pt modelId="{870737F5-7EC9-45BA-9283-5148E0BD08BA}" type="pres">
      <dgm:prSet presAssocID="{6EDEBA67-FA5D-4A34-A094-39818067E972}" presName="dummy" presStyleCnt="0"/>
      <dgm:spPr/>
    </dgm:pt>
    <dgm:pt modelId="{19B67D7D-3EB8-404A-B628-96751AB547F1}" type="pres">
      <dgm:prSet presAssocID="{6EDEBA67-FA5D-4A34-A094-39818067E972}" presName="node" presStyleLbl="revTx" presStyleIdx="0" presStyleCnt="5" custScaleX="221134" custRadScaleRad="107233" custRadScaleInc="55505">
        <dgm:presLayoutVars>
          <dgm:bulletEnabled val="1"/>
        </dgm:presLayoutVars>
      </dgm:prSet>
      <dgm:spPr/>
    </dgm:pt>
    <dgm:pt modelId="{58AECA31-7A16-42EF-AA35-05B66820B717}" type="pres">
      <dgm:prSet presAssocID="{8ABA70FB-A1C6-4286-99C4-F028CDB9A9D9}" presName="sibTrans" presStyleLbl="node1" presStyleIdx="0" presStyleCnt="5" custLinFactNeighborX="14503" custLinFactNeighborY="6272"/>
      <dgm:spPr/>
    </dgm:pt>
    <dgm:pt modelId="{AD1A1A2A-578E-4E26-9E56-9AE3A5B2C9DB}" type="pres">
      <dgm:prSet presAssocID="{B6A72AFC-4D7E-4A8B-B8AE-E38AAEAEA1A4}" presName="dummy" presStyleCnt="0"/>
      <dgm:spPr/>
    </dgm:pt>
    <dgm:pt modelId="{0731A06F-3F17-460C-BD5F-F08FA2A83D3A}" type="pres">
      <dgm:prSet presAssocID="{B6A72AFC-4D7E-4A8B-B8AE-E38AAEAEA1A4}" presName="node" presStyleLbl="revTx" presStyleIdx="1" presStyleCnt="5" custScaleX="267708">
        <dgm:presLayoutVars>
          <dgm:bulletEnabled val="1"/>
        </dgm:presLayoutVars>
      </dgm:prSet>
      <dgm:spPr/>
    </dgm:pt>
    <dgm:pt modelId="{5B06E48C-F6A1-47A2-B3C0-2FC55B33EE1C}" type="pres">
      <dgm:prSet presAssocID="{35673DCF-642E-45D4-B32B-A94BD7E58A84}" presName="sibTrans" presStyleLbl="node1" presStyleIdx="1" presStyleCnt="5" custLinFactNeighborX="9539" custLinFactNeighborY="14897"/>
      <dgm:spPr/>
    </dgm:pt>
    <dgm:pt modelId="{B4A31081-8AA4-4783-ACAA-EA2492EE537C}" type="pres">
      <dgm:prSet presAssocID="{2CCC5C58-8E1B-40D6-A2E6-7709A1C93E16}" presName="dummy" presStyleCnt="0"/>
      <dgm:spPr/>
    </dgm:pt>
    <dgm:pt modelId="{8FD97D02-20BB-4E85-A4AE-3A99FD61980D}" type="pres">
      <dgm:prSet presAssocID="{2CCC5C58-8E1B-40D6-A2E6-7709A1C93E16}" presName="node" presStyleLbl="revTx" presStyleIdx="2" presStyleCnt="5" custScaleX="230527">
        <dgm:presLayoutVars>
          <dgm:bulletEnabled val="1"/>
        </dgm:presLayoutVars>
      </dgm:prSet>
      <dgm:spPr/>
    </dgm:pt>
    <dgm:pt modelId="{1AA5CDE4-A318-4B7C-A621-9009343D893C}" type="pres">
      <dgm:prSet presAssocID="{E1BDC98B-4018-47B0-9DA3-DF4A774D801C}" presName="sibTrans" presStyleLbl="node1" presStyleIdx="2" presStyleCnt="5" custLinFactNeighborX="-13413" custLinFactNeighborY="9083"/>
      <dgm:spPr/>
    </dgm:pt>
    <dgm:pt modelId="{8E56374F-63BA-4176-99CF-DDF09AD91AEA}" type="pres">
      <dgm:prSet presAssocID="{4BE07477-0655-4BB5-B167-D0F99F3B27E7}" presName="dummy" presStyleCnt="0"/>
      <dgm:spPr/>
    </dgm:pt>
    <dgm:pt modelId="{587504D4-EDDA-4659-8A57-31D4ACE6FEE2}" type="pres">
      <dgm:prSet presAssocID="{4BE07477-0655-4BB5-B167-D0F99F3B27E7}" presName="node" presStyleLbl="revTx" presStyleIdx="3" presStyleCnt="5" custScaleX="262821">
        <dgm:presLayoutVars>
          <dgm:bulletEnabled val="1"/>
        </dgm:presLayoutVars>
      </dgm:prSet>
      <dgm:spPr/>
    </dgm:pt>
    <dgm:pt modelId="{AA5A67E0-CA5D-4D28-BE15-2318D6794264}" type="pres">
      <dgm:prSet presAssocID="{E9D8E43F-A253-4B4A-8EB5-785EFF78DEFD}" presName="sibTrans" presStyleLbl="node1" presStyleIdx="3" presStyleCnt="5" custLinFactNeighborX="-13413" custLinFactNeighborY="-298"/>
      <dgm:spPr/>
    </dgm:pt>
    <dgm:pt modelId="{303821E0-F2C2-4687-A01A-E7DFBB8BA6EC}" type="pres">
      <dgm:prSet presAssocID="{0EB12B75-23CA-4C9A-95C7-81673A60B0CC}" presName="dummy" presStyleCnt="0"/>
      <dgm:spPr/>
    </dgm:pt>
    <dgm:pt modelId="{89E3A48D-E45D-4EC8-9700-F067F03DA724}" type="pres">
      <dgm:prSet presAssocID="{0EB12B75-23CA-4C9A-95C7-81673A60B0CC}" presName="node" presStyleLbl="revTx" presStyleIdx="4" presStyleCnt="5">
        <dgm:presLayoutVars>
          <dgm:bulletEnabled val="1"/>
        </dgm:presLayoutVars>
      </dgm:prSet>
      <dgm:spPr/>
    </dgm:pt>
    <dgm:pt modelId="{2880B9FE-11D2-482F-A2D0-DF12CD8ACEA6}" type="pres">
      <dgm:prSet presAssocID="{716BE44C-3075-4DD4-BD8A-024098A232C1}" presName="sibTrans" presStyleLbl="node1" presStyleIdx="4" presStyleCnt="5" custLinFactNeighborX="-9709" custLinFactNeighborY="-603"/>
      <dgm:spPr/>
    </dgm:pt>
  </dgm:ptLst>
  <dgm:cxnLst>
    <dgm:cxn modelId="{CFA64303-1ACC-4E16-8B60-A8E5ED0129BA}" srcId="{B4B8FFF8-DAFF-4061-8A79-0C823D5EB268}" destId="{0EB12B75-23CA-4C9A-95C7-81673A60B0CC}" srcOrd="4" destOrd="0" parTransId="{A3BCFC39-EECB-47DA-B801-6B81122787D4}" sibTransId="{716BE44C-3075-4DD4-BD8A-024098A232C1}"/>
    <dgm:cxn modelId="{9494C019-1A91-4786-AAFA-CAEDBC839BE7}" type="presOf" srcId="{716BE44C-3075-4DD4-BD8A-024098A232C1}" destId="{2880B9FE-11D2-482F-A2D0-DF12CD8ACEA6}" srcOrd="0" destOrd="0" presId="urn:microsoft.com/office/officeart/2005/8/layout/cycle1"/>
    <dgm:cxn modelId="{8BECF12C-13EA-49B6-9E68-C9E6DC51BF9F}" type="presOf" srcId="{E9D8E43F-A253-4B4A-8EB5-785EFF78DEFD}" destId="{AA5A67E0-CA5D-4D28-BE15-2318D6794264}" srcOrd="0" destOrd="0" presId="urn:microsoft.com/office/officeart/2005/8/layout/cycle1"/>
    <dgm:cxn modelId="{1341BB3A-5D86-4297-BDD5-66E0659C0DDC}" type="presOf" srcId="{0EB12B75-23CA-4C9A-95C7-81673A60B0CC}" destId="{89E3A48D-E45D-4EC8-9700-F067F03DA724}" srcOrd="0" destOrd="0" presId="urn:microsoft.com/office/officeart/2005/8/layout/cycle1"/>
    <dgm:cxn modelId="{D9112C3E-C617-4B85-A16D-D7CC24E59518}" type="presOf" srcId="{6EDEBA67-FA5D-4A34-A094-39818067E972}" destId="{19B67D7D-3EB8-404A-B628-96751AB547F1}" srcOrd="0" destOrd="0" presId="urn:microsoft.com/office/officeart/2005/8/layout/cycle1"/>
    <dgm:cxn modelId="{9B8DEF5C-0F77-492F-B8D5-735F3E27BF52}" type="presOf" srcId="{B4B8FFF8-DAFF-4061-8A79-0C823D5EB268}" destId="{76F048FE-66E2-45EE-84E6-33FACB931D8A}" srcOrd="0" destOrd="0" presId="urn:microsoft.com/office/officeart/2005/8/layout/cycle1"/>
    <dgm:cxn modelId="{F49E1847-9A44-4B18-8F89-E9B888365E94}" type="presOf" srcId="{2CCC5C58-8E1B-40D6-A2E6-7709A1C93E16}" destId="{8FD97D02-20BB-4E85-A4AE-3A99FD61980D}" srcOrd="0" destOrd="0" presId="urn:microsoft.com/office/officeart/2005/8/layout/cycle1"/>
    <dgm:cxn modelId="{B41D3748-7E4C-4E2F-AD89-C816FCBA2740}" type="presOf" srcId="{35673DCF-642E-45D4-B32B-A94BD7E58A84}" destId="{5B06E48C-F6A1-47A2-B3C0-2FC55B33EE1C}" srcOrd="0" destOrd="0" presId="urn:microsoft.com/office/officeart/2005/8/layout/cycle1"/>
    <dgm:cxn modelId="{10FD006F-97F6-488F-AAFC-B0FA19E906C2}" type="presOf" srcId="{8ABA70FB-A1C6-4286-99C4-F028CDB9A9D9}" destId="{58AECA31-7A16-42EF-AA35-05B66820B717}" srcOrd="0" destOrd="0" presId="urn:microsoft.com/office/officeart/2005/8/layout/cycle1"/>
    <dgm:cxn modelId="{465AE678-6CCC-46A1-83C1-12168502EA15}" type="presOf" srcId="{B6A72AFC-4D7E-4A8B-B8AE-E38AAEAEA1A4}" destId="{0731A06F-3F17-460C-BD5F-F08FA2A83D3A}" srcOrd="0" destOrd="0" presId="urn:microsoft.com/office/officeart/2005/8/layout/cycle1"/>
    <dgm:cxn modelId="{65BF4983-20FE-4D11-983F-76BE00FF5832}" srcId="{B4B8FFF8-DAFF-4061-8A79-0C823D5EB268}" destId="{6EDEBA67-FA5D-4A34-A094-39818067E972}" srcOrd="0" destOrd="0" parTransId="{FE0DA14E-E435-43F4-BF19-8DC048DA89DE}" sibTransId="{8ABA70FB-A1C6-4286-99C4-F028CDB9A9D9}"/>
    <dgm:cxn modelId="{7EF55D8A-3904-426C-8511-DB30F8D66B00}" srcId="{B4B8FFF8-DAFF-4061-8A79-0C823D5EB268}" destId="{2CCC5C58-8E1B-40D6-A2E6-7709A1C93E16}" srcOrd="2" destOrd="0" parTransId="{1DCA7874-F351-471B-9DA1-84559F8DD148}" sibTransId="{E1BDC98B-4018-47B0-9DA3-DF4A774D801C}"/>
    <dgm:cxn modelId="{45501F9D-F62B-464E-AAC2-87814D82349B}" srcId="{B4B8FFF8-DAFF-4061-8A79-0C823D5EB268}" destId="{4BE07477-0655-4BB5-B167-D0F99F3B27E7}" srcOrd="3" destOrd="0" parTransId="{AFD73B3C-684A-4B84-86F8-005EEB8E021F}" sibTransId="{E9D8E43F-A253-4B4A-8EB5-785EFF78DEFD}"/>
    <dgm:cxn modelId="{B81122AE-C36A-476B-B132-26F10A0CBE0A}" type="presOf" srcId="{E1BDC98B-4018-47B0-9DA3-DF4A774D801C}" destId="{1AA5CDE4-A318-4B7C-A621-9009343D893C}" srcOrd="0" destOrd="0" presId="urn:microsoft.com/office/officeart/2005/8/layout/cycle1"/>
    <dgm:cxn modelId="{FA862EB9-ED2B-4830-AAA7-5DD0CF434ECA}" srcId="{B4B8FFF8-DAFF-4061-8A79-0C823D5EB268}" destId="{B6A72AFC-4D7E-4A8B-B8AE-E38AAEAEA1A4}" srcOrd="1" destOrd="0" parTransId="{6EC92C3C-923A-453F-B308-4D422CA94E21}" sibTransId="{35673DCF-642E-45D4-B32B-A94BD7E58A84}"/>
    <dgm:cxn modelId="{919880F1-E689-4475-885E-6B9429AC4720}" type="presOf" srcId="{4BE07477-0655-4BB5-B167-D0F99F3B27E7}" destId="{587504D4-EDDA-4659-8A57-31D4ACE6FEE2}" srcOrd="0" destOrd="0" presId="urn:microsoft.com/office/officeart/2005/8/layout/cycle1"/>
    <dgm:cxn modelId="{EBE732CD-7112-4C5E-9DDD-A5D75360C231}" type="presParOf" srcId="{76F048FE-66E2-45EE-84E6-33FACB931D8A}" destId="{870737F5-7EC9-45BA-9283-5148E0BD08BA}" srcOrd="0" destOrd="0" presId="urn:microsoft.com/office/officeart/2005/8/layout/cycle1"/>
    <dgm:cxn modelId="{E596177A-E560-470F-B210-5D3C8C26643B}" type="presParOf" srcId="{76F048FE-66E2-45EE-84E6-33FACB931D8A}" destId="{19B67D7D-3EB8-404A-B628-96751AB547F1}" srcOrd="1" destOrd="0" presId="urn:microsoft.com/office/officeart/2005/8/layout/cycle1"/>
    <dgm:cxn modelId="{1587D650-549A-49BD-B029-E86ADB31E945}" type="presParOf" srcId="{76F048FE-66E2-45EE-84E6-33FACB931D8A}" destId="{58AECA31-7A16-42EF-AA35-05B66820B717}" srcOrd="2" destOrd="0" presId="urn:microsoft.com/office/officeart/2005/8/layout/cycle1"/>
    <dgm:cxn modelId="{4B6C8EBB-C447-44D8-9909-D1C25B0ABE63}" type="presParOf" srcId="{76F048FE-66E2-45EE-84E6-33FACB931D8A}" destId="{AD1A1A2A-578E-4E26-9E56-9AE3A5B2C9DB}" srcOrd="3" destOrd="0" presId="urn:microsoft.com/office/officeart/2005/8/layout/cycle1"/>
    <dgm:cxn modelId="{764E6BED-3E4C-48D5-8895-90A9E9D887CF}" type="presParOf" srcId="{76F048FE-66E2-45EE-84E6-33FACB931D8A}" destId="{0731A06F-3F17-460C-BD5F-F08FA2A83D3A}" srcOrd="4" destOrd="0" presId="urn:microsoft.com/office/officeart/2005/8/layout/cycle1"/>
    <dgm:cxn modelId="{75E3D5D1-5760-414B-A3FA-C4093B42F372}" type="presParOf" srcId="{76F048FE-66E2-45EE-84E6-33FACB931D8A}" destId="{5B06E48C-F6A1-47A2-B3C0-2FC55B33EE1C}" srcOrd="5" destOrd="0" presId="urn:microsoft.com/office/officeart/2005/8/layout/cycle1"/>
    <dgm:cxn modelId="{F42EAAD8-935C-43F2-84FD-2009C17CC590}" type="presParOf" srcId="{76F048FE-66E2-45EE-84E6-33FACB931D8A}" destId="{B4A31081-8AA4-4783-ACAA-EA2492EE537C}" srcOrd="6" destOrd="0" presId="urn:microsoft.com/office/officeart/2005/8/layout/cycle1"/>
    <dgm:cxn modelId="{1B0CA451-C6AA-4D35-94D5-F62546E86C55}" type="presParOf" srcId="{76F048FE-66E2-45EE-84E6-33FACB931D8A}" destId="{8FD97D02-20BB-4E85-A4AE-3A99FD61980D}" srcOrd="7" destOrd="0" presId="urn:microsoft.com/office/officeart/2005/8/layout/cycle1"/>
    <dgm:cxn modelId="{CACBD383-B83B-4118-B0F5-AC5A792791C5}" type="presParOf" srcId="{76F048FE-66E2-45EE-84E6-33FACB931D8A}" destId="{1AA5CDE4-A318-4B7C-A621-9009343D893C}" srcOrd="8" destOrd="0" presId="urn:microsoft.com/office/officeart/2005/8/layout/cycle1"/>
    <dgm:cxn modelId="{B2F36C2E-864E-4D8E-AC88-DE3C78803EAA}" type="presParOf" srcId="{76F048FE-66E2-45EE-84E6-33FACB931D8A}" destId="{8E56374F-63BA-4176-99CF-DDF09AD91AEA}" srcOrd="9" destOrd="0" presId="urn:microsoft.com/office/officeart/2005/8/layout/cycle1"/>
    <dgm:cxn modelId="{742B3600-E7B8-4529-B43B-C018FCE2DBC2}" type="presParOf" srcId="{76F048FE-66E2-45EE-84E6-33FACB931D8A}" destId="{587504D4-EDDA-4659-8A57-31D4ACE6FEE2}" srcOrd="10" destOrd="0" presId="urn:microsoft.com/office/officeart/2005/8/layout/cycle1"/>
    <dgm:cxn modelId="{47A6D3C4-1F1E-46DB-8A6D-8883018CF1DC}" type="presParOf" srcId="{76F048FE-66E2-45EE-84E6-33FACB931D8A}" destId="{AA5A67E0-CA5D-4D28-BE15-2318D6794264}" srcOrd="11" destOrd="0" presId="urn:microsoft.com/office/officeart/2005/8/layout/cycle1"/>
    <dgm:cxn modelId="{E430CEE4-7720-46C4-99FE-DE9BA0AC8150}" type="presParOf" srcId="{76F048FE-66E2-45EE-84E6-33FACB931D8A}" destId="{303821E0-F2C2-4687-A01A-E7DFBB8BA6EC}" srcOrd="12" destOrd="0" presId="urn:microsoft.com/office/officeart/2005/8/layout/cycle1"/>
    <dgm:cxn modelId="{935B746C-AB53-4D08-95DC-08EAFB45F1D4}" type="presParOf" srcId="{76F048FE-66E2-45EE-84E6-33FACB931D8A}" destId="{89E3A48D-E45D-4EC8-9700-F067F03DA724}" srcOrd="13" destOrd="0" presId="urn:microsoft.com/office/officeart/2005/8/layout/cycle1"/>
    <dgm:cxn modelId="{B09A537D-8C56-4CE9-80FD-D1FEF81DEFA1}" type="presParOf" srcId="{76F048FE-66E2-45EE-84E6-33FACB931D8A}" destId="{2880B9FE-11D2-482F-A2D0-DF12CD8ACEA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8FFF8-DAFF-4061-8A79-0C823D5EB26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EDEBA67-FA5D-4A34-A094-39818067E972}">
      <dgm:prSet phldrT="[Text]" custT="1"/>
      <dgm:spPr/>
      <dgm:t>
        <a:bodyPr/>
        <a:lstStyle/>
        <a:p>
          <a:r>
            <a:rPr lang="en-US" sz="3200" dirty="0"/>
            <a:t>Rebirth:</a:t>
          </a:r>
        </a:p>
      </dgm:t>
    </dgm:pt>
    <dgm:pt modelId="{FE0DA14E-E435-43F4-BF19-8DC048DA89DE}" type="parTrans" cxnId="{65BF4983-20FE-4D11-983F-76BE00FF5832}">
      <dgm:prSet/>
      <dgm:spPr/>
      <dgm:t>
        <a:bodyPr/>
        <a:lstStyle/>
        <a:p>
          <a:endParaRPr lang="en-US"/>
        </a:p>
      </dgm:t>
    </dgm:pt>
    <dgm:pt modelId="{8ABA70FB-A1C6-4286-99C4-F028CDB9A9D9}" type="sibTrans" cxnId="{65BF4983-20FE-4D11-983F-76BE00FF5832}">
      <dgm:prSet/>
      <dgm:spPr/>
      <dgm:t>
        <a:bodyPr/>
        <a:lstStyle/>
        <a:p>
          <a:endParaRPr lang="en-US"/>
        </a:p>
      </dgm:t>
    </dgm:pt>
    <dgm:pt modelId="{B6A72AFC-4D7E-4A8B-B8AE-E38AAEAEA1A4}">
      <dgm:prSet phldrT="[Text]" phldr="1"/>
      <dgm:spPr/>
      <dgm:t>
        <a:bodyPr/>
        <a:lstStyle/>
        <a:p>
          <a:endParaRPr lang="en-US"/>
        </a:p>
      </dgm:t>
    </dgm:pt>
    <dgm:pt modelId="{6EC92C3C-923A-453F-B308-4D422CA94E21}" type="parTrans" cxnId="{FA862EB9-ED2B-4830-AAA7-5DD0CF434ECA}">
      <dgm:prSet/>
      <dgm:spPr/>
      <dgm:t>
        <a:bodyPr/>
        <a:lstStyle/>
        <a:p>
          <a:endParaRPr lang="en-US"/>
        </a:p>
      </dgm:t>
    </dgm:pt>
    <dgm:pt modelId="{35673DCF-642E-45D4-B32B-A94BD7E58A84}" type="sibTrans" cxnId="{FA862EB9-ED2B-4830-AAA7-5DD0CF434ECA}">
      <dgm:prSet/>
      <dgm:spPr/>
      <dgm:t>
        <a:bodyPr/>
        <a:lstStyle/>
        <a:p>
          <a:endParaRPr lang="en-US"/>
        </a:p>
      </dgm:t>
    </dgm:pt>
    <dgm:pt modelId="{2CCC5C58-8E1B-40D6-A2E6-7709A1C93E16}">
      <dgm:prSet phldrT="[Text]" phldr="1"/>
      <dgm:spPr/>
      <dgm:t>
        <a:bodyPr/>
        <a:lstStyle/>
        <a:p>
          <a:endParaRPr lang="en-US"/>
        </a:p>
      </dgm:t>
    </dgm:pt>
    <dgm:pt modelId="{1DCA7874-F351-471B-9DA1-84559F8DD148}" type="parTrans" cxnId="{7EF55D8A-3904-426C-8511-DB30F8D66B00}">
      <dgm:prSet/>
      <dgm:spPr/>
      <dgm:t>
        <a:bodyPr/>
        <a:lstStyle/>
        <a:p>
          <a:endParaRPr lang="en-US"/>
        </a:p>
      </dgm:t>
    </dgm:pt>
    <dgm:pt modelId="{E1BDC98B-4018-47B0-9DA3-DF4A774D801C}" type="sibTrans" cxnId="{7EF55D8A-3904-426C-8511-DB30F8D66B00}">
      <dgm:prSet/>
      <dgm:spPr/>
      <dgm:t>
        <a:bodyPr/>
        <a:lstStyle/>
        <a:p>
          <a:endParaRPr lang="en-US"/>
        </a:p>
      </dgm:t>
    </dgm:pt>
    <dgm:pt modelId="{4BE07477-0655-4BB5-B167-D0F99F3B27E7}">
      <dgm:prSet phldrT="[Text]" phldr="1"/>
      <dgm:spPr/>
      <dgm:t>
        <a:bodyPr/>
        <a:lstStyle/>
        <a:p>
          <a:endParaRPr lang="en-US"/>
        </a:p>
      </dgm:t>
    </dgm:pt>
    <dgm:pt modelId="{AFD73B3C-684A-4B84-86F8-005EEB8E021F}" type="parTrans" cxnId="{45501F9D-F62B-464E-AAC2-87814D82349B}">
      <dgm:prSet/>
      <dgm:spPr/>
      <dgm:t>
        <a:bodyPr/>
        <a:lstStyle/>
        <a:p>
          <a:endParaRPr lang="en-US"/>
        </a:p>
      </dgm:t>
    </dgm:pt>
    <dgm:pt modelId="{E9D8E43F-A253-4B4A-8EB5-785EFF78DEFD}" type="sibTrans" cxnId="{45501F9D-F62B-464E-AAC2-87814D82349B}">
      <dgm:prSet/>
      <dgm:spPr/>
      <dgm:t>
        <a:bodyPr/>
        <a:lstStyle/>
        <a:p>
          <a:endParaRPr lang="en-US"/>
        </a:p>
      </dgm:t>
    </dgm:pt>
    <dgm:pt modelId="{0EB12B75-23CA-4C9A-95C7-81673A60B0CC}">
      <dgm:prSet phldrT="[Text]" phldr="1"/>
      <dgm:spPr/>
      <dgm:t>
        <a:bodyPr/>
        <a:lstStyle/>
        <a:p>
          <a:endParaRPr lang="en-US"/>
        </a:p>
      </dgm:t>
    </dgm:pt>
    <dgm:pt modelId="{A3BCFC39-EECB-47DA-B801-6B81122787D4}" type="parTrans" cxnId="{CFA64303-1ACC-4E16-8B60-A8E5ED0129BA}">
      <dgm:prSet/>
      <dgm:spPr/>
      <dgm:t>
        <a:bodyPr/>
        <a:lstStyle/>
        <a:p>
          <a:endParaRPr lang="en-US"/>
        </a:p>
      </dgm:t>
    </dgm:pt>
    <dgm:pt modelId="{716BE44C-3075-4DD4-BD8A-024098A232C1}" type="sibTrans" cxnId="{CFA64303-1ACC-4E16-8B60-A8E5ED0129BA}">
      <dgm:prSet/>
      <dgm:spPr/>
      <dgm:t>
        <a:bodyPr/>
        <a:lstStyle/>
        <a:p>
          <a:endParaRPr lang="en-US"/>
        </a:p>
      </dgm:t>
    </dgm:pt>
    <dgm:pt modelId="{76F048FE-66E2-45EE-84E6-33FACB931D8A}" type="pres">
      <dgm:prSet presAssocID="{B4B8FFF8-DAFF-4061-8A79-0C823D5EB268}" presName="cycle" presStyleCnt="0">
        <dgm:presLayoutVars>
          <dgm:dir/>
          <dgm:resizeHandles val="exact"/>
        </dgm:presLayoutVars>
      </dgm:prSet>
      <dgm:spPr/>
    </dgm:pt>
    <dgm:pt modelId="{870737F5-7EC9-45BA-9283-5148E0BD08BA}" type="pres">
      <dgm:prSet presAssocID="{6EDEBA67-FA5D-4A34-A094-39818067E972}" presName="dummy" presStyleCnt="0"/>
      <dgm:spPr/>
    </dgm:pt>
    <dgm:pt modelId="{19B67D7D-3EB8-404A-B628-96751AB547F1}" type="pres">
      <dgm:prSet presAssocID="{6EDEBA67-FA5D-4A34-A094-39818067E972}" presName="node" presStyleLbl="revTx" presStyleIdx="0" presStyleCnt="5" custScaleX="256684" custScaleY="68469" custRadScaleRad="109701" custRadScaleInc="35508">
        <dgm:presLayoutVars>
          <dgm:bulletEnabled val="1"/>
        </dgm:presLayoutVars>
      </dgm:prSet>
      <dgm:spPr/>
    </dgm:pt>
    <dgm:pt modelId="{58AECA31-7A16-42EF-AA35-05B66820B717}" type="pres">
      <dgm:prSet presAssocID="{8ABA70FB-A1C6-4286-99C4-F028CDB9A9D9}" presName="sibTrans" presStyleLbl="node1" presStyleIdx="0" presStyleCnt="5" custLinFactNeighborX="5184" custLinFactNeighborY="3032"/>
      <dgm:spPr/>
    </dgm:pt>
    <dgm:pt modelId="{AD1A1A2A-578E-4E26-9E56-9AE3A5B2C9DB}" type="pres">
      <dgm:prSet presAssocID="{B6A72AFC-4D7E-4A8B-B8AE-E38AAEAEA1A4}" presName="dummy" presStyleCnt="0"/>
      <dgm:spPr/>
    </dgm:pt>
    <dgm:pt modelId="{0731A06F-3F17-460C-BD5F-F08FA2A83D3A}" type="pres">
      <dgm:prSet presAssocID="{B6A72AFC-4D7E-4A8B-B8AE-E38AAEAEA1A4}" presName="node" presStyleLbl="revTx" presStyleIdx="1" presStyleCnt="5">
        <dgm:presLayoutVars>
          <dgm:bulletEnabled val="1"/>
        </dgm:presLayoutVars>
      </dgm:prSet>
      <dgm:spPr/>
    </dgm:pt>
    <dgm:pt modelId="{5B06E48C-F6A1-47A2-B3C0-2FC55B33EE1C}" type="pres">
      <dgm:prSet presAssocID="{35673DCF-642E-45D4-B32B-A94BD7E58A84}" presName="sibTrans" presStyleLbl="node1" presStyleIdx="1" presStyleCnt="5" custLinFactNeighborX="8346" custLinFactNeighborY="-242"/>
      <dgm:spPr/>
    </dgm:pt>
    <dgm:pt modelId="{B4A31081-8AA4-4783-ACAA-EA2492EE537C}" type="pres">
      <dgm:prSet presAssocID="{2CCC5C58-8E1B-40D6-A2E6-7709A1C93E16}" presName="dummy" presStyleCnt="0"/>
      <dgm:spPr/>
    </dgm:pt>
    <dgm:pt modelId="{8FD97D02-20BB-4E85-A4AE-3A99FD61980D}" type="pres">
      <dgm:prSet presAssocID="{2CCC5C58-8E1B-40D6-A2E6-7709A1C93E16}" presName="node" presStyleLbl="revTx" presStyleIdx="2" presStyleCnt="5">
        <dgm:presLayoutVars>
          <dgm:bulletEnabled val="1"/>
        </dgm:presLayoutVars>
      </dgm:prSet>
      <dgm:spPr/>
    </dgm:pt>
    <dgm:pt modelId="{1AA5CDE4-A318-4B7C-A621-9009343D893C}" type="pres">
      <dgm:prSet presAssocID="{E1BDC98B-4018-47B0-9DA3-DF4A774D801C}" presName="sibTrans" presStyleLbl="node1" presStyleIdx="2" presStyleCnt="5" custLinFactNeighborX="-8048" custLinFactNeighborY="-410"/>
      <dgm:spPr/>
    </dgm:pt>
    <dgm:pt modelId="{8E56374F-63BA-4176-99CF-DDF09AD91AEA}" type="pres">
      <dgm:prSet presAssocID="{4BE07477-0655-4BB5-B167-D0F99F3B27E7}" presName="dummy" presStyleCnt="0"/>
      <dgm:spPr/>
    </dgm:pt>
    <dgm:pt modelId="{587504D4-EDDA-4659-8A57-31D4ACE6FEE2}" type="pres">
      <dgm:prSet presAssocID="{4BE07477-0655-4BB5-B167-D0F99F3B27E7}" presName="node" presStyleLbl="revTx" presStyleIdx="3" presStyleCnt="5">
        <dgm:presLayoutVars>
          <dgm:bulletEnabled val="1"/>
        </dgm:presLayoutVars>
      </dgm:prSet>
      <dgm:spPr/>
    </dgm:pt>
    <dgm:pt modelId="{AA5A67E0-CA5D-4D28-BE15-2318D6794264}" type="pres">
      <dgm:prSet presAssocID="{E9D8E43F-A253-4B4A-8EB5-785EFF78DEFD}" presName="sibTrans" presStyleLbl="node1" presStyleIdx="3" presStyleCnt="5" custLinFactNeighborX="-3292" custLinFactNeighborY="-2456"/>
      <dgm:spPr/>
    </dgm:pt>
    <dgm:pt modelId="{303821E0-F2C2-4687-A01A-E7DFBB8BA6EC}" type="pres">
      <dgm:prSet presAssocID="{0EB12B75-23CA-4C9A-95C7-81673A60B0CC}" presName="dummy" presStyleCnt="0"/>
      <dgm:spPr/>
    </dgm:pt>
    <dgm:pt modelId="{89E3A48D-E45D-4EC8-9700-F067F03DA724}" type="pres">
      <dgm:prSet presAssocID="{0EB12B75-23CA-4C9A-95C7-81673A60B0CC}" presName="node" presStyleLbl="revTx" presStyleIdx="4" presStyleCnt="5">
        <dgm:presLayoutVars>
          <dgm:bulletEnabled val="1"/>
        </dgm:presLayoutVars>
      </dgm:prSet>
      <dgm:spPr/>
    </dgm:pt>
    <dgm:pt modelId="{2880B9FE-11D2-482F-A2D0-DF12CD8ACEA6}" type="pres">
      <dgm:prSet presAssocID="{716BE44C-3075-4DD4-BD8A-024098A232C1}" presName="sibTrans" presStyleLbl="node1" presStyleIdx="4" presStyleCnt="5" custLinFactNeighborX="122" custLinFactNeighborY="-255"/>
      <dgm:spPr/>
    </dgm:pt>
  </dgm:ptLst>
  <dgm:cxnLst>
    <dgm:cxn modelId="{CFA64303-1ACC-4E16-8B60-A8E5ED0129BA}" srcId="{B4B8FFF8-DAFF-4061-8A79-0C823D5EB268}" destId="{0EB12B75-23CA-4C9A-95C7-81673A60B0CC}" srcOrd="4" destOrd="0" parTransId="{A3BCFC39-EECB-47DA-B801-6B81122787D4}" sibTransId="{716BE44C-3075-4DD4-BD8A-024098A232C1}"/>
    <dgm:cxn modelId="{9494C019-1A91-4786-AAFA-CAEDBC839BE7}" type="presOf" srcId="{716BE44C-3075-4DD4-BD8A-024098A232C1}" destId="{2880B9FE-11D2-482F-A2D0-DF12CD8ACEA6}" srcOrd="0" destOrd="0" presId="urn:microsoft.com/office/officeart/2005/8/layout/cycle1"/>
    <dgm:cxn modelId="{8BECF12C-13EA-49B6-9E68-C9E6DC51BF9F}" type="presOf" srcId="{E9D8E43F-A253-4B4A-8EB5-785EFF78DEFD}" destId="{AA5A67E0-CA5D-4D28-BE15-2318D6794264}" srcOrd="0" destOrd="0" presId="urn:microsoft.com/office/officeart/2005/8/layout/cycle1"/>
    <dgm:cxn modelId="{1341BB3A-5D86-4297-BDD5-66E0659C0DDC}" type="presOf" srcId="{0EB12B75-23CA-4C9A-95C7-81673A60B0CC}" destId="{89E3A48D-E45D-4EC8-9700-F067F03DA724}" srcOrd="0" destOrd="0" presId="urn:microsoft.com/office/officeart/2005/8/layout/cycle1"/>
    <dgm:cxn modelId="{D9112C3E-C617-4B85-A16D-D7CC24E59518}" type="presOf" srcId="{6EDEBA67-FA5D-4A34-A094-39818067E972}" destId="{19B67D7D-3EB8-404A-B628-96751AB547F1}" srcOrd="0" destOrd="0" presId="urn:microsoft.com/office/officeart/2005/8/layout/cycle1"/>
    <dgm:cxn modelId="{9B8DEF5C-0F77-492F-B8D5-735F3E27BF52}" type="presOf" srcId="{B4B8FFF8-DAFF-4061-8A79-0C823D5EB268}" destId="{76F048FE-66E2-45EE-84E6-33FACB931D8A}" srcOrd="0" destOrd="0" presId="urn:microsoft.com/office/officeart/2005/8/layout/cycle1"/>
    <dgm:cxn modelId="{F49E1847-9A44-4B18-8F89-E9B888365E94}" type="presOf" srcId="{2CCC5C58-8E1B-40D6-A2E6-7709A1C93E16}" destId="{8FD97D02-20BB-4E85-A4AE-3A99FD61980D}" srcOrd="0" destOrd="0" presId="urn:microsoft.com/office/officeart/2005/8/layout/cycle1"/>
    <dgm:cxn modelId="{B41D3748-7E4C-4E2F-AD89-C816FCBA2740}" type="presOf" srcId="{35673DCF-642E-45D4-B32B-A94BD7E58A84}" destId="{5B06E48C-F6A1-47A2-B3C0-2FC55B33EE1C}" srcOrd="0" destOrd="0" presId="urn:microsoft.com/office/officeart/2005/8/layout/cycle1"/>
    <dgm:cxn modelId="{10FD006F-97F6-488F-AAFC-B0FA19E906C2}" type="presOf" srcId="{8ABA70FB-A1C6-4286-99C4-F028CDB9A9D9}" destId="{58AECA31-7A16-42EF-AA35-05B66820B717}" srcOrd="0" destOrd="0" presId="urn:microsoft.com/office/officeart/2005/8/layout/cycle1"/>
    <dgm:cxn modelId="{465AE678-6CCC-46A1-83C1-12168502EA15}" type="presOf" srcId="{B6A72AFC-4D7E-4A8B-B8AE-E38AAEAEA1A4}" destId="{0731A06F-3F17-460C-BD5F-F08FA2A83D3A}" srcOrd="0" destOrd="0" presId="urn:microsoft.com/office/officeart/2005/8/layout/cycle1"/>
    <dgm:cxn modelId="{65BF4983-20FE-4D11-983F-76BE00FF5832}" srcId="{B4B8FFF8-DAFF-4061-8A79-0C823D5EB268}" destId="{6EDEBA67-FA5D-4A34-A094-39818067E972}" srcOrd="0" destOrd="0" parTransId="{FE0DA14E-E435-43F4-BF19-8DC048DA89DE}" sibTransId="{8ABA70FB-A1C6-4286-99C4-F028CDB9A9D9}"/>
    <dgm:cxn modelId="{7EF55D8A-3904-426C-8511-DB30F8D66B00}" srcId="{B4B8FFF8-DAFF-4061-8A79-0C823D5EB268}" destId="{2CCC5C58-8E1B-40D6-A2E6-7709A1C93E16}" srcOrd="2" destOrd="0" parTransId="{1DCA7874-F351-471B-9DA1-84559F8DD148}" sibTransId="{E1BDC98B-4018-47B0-9DA3-DF4A774D801C}"/>
    <dgm:cxn modelId="{45501F9D-F62B-464E-AAC2-87814D82349B}" srcId="{B4B8FFF8-DAFF-4061-8A79-0C823D5EB268}" destId="{4BE07477-0655-4BB5-B167-D0F99F3B27E7}" srcOrd="3" destOrd="0" parTransId="{AFD73B3C-684A-4B84-86F8-005EEB8E021F}" sibTransId="{E9D8E43F-A253-4B4A-8EB5-785EFF78DEFD}"/>
    <dgm:cxn modelId="{B81122AE-C36A-476B-B132-26F10A0CBE0A}" type="presOf" srcId="{E1BDC98B-4018-47B0-9DA3-DF4A774D801C}" destId="{1AA5CDE4-A318-4B7C-A621-9009343D893C}" srcOrd="0" destOrd="0" presId="urn:microsoft.com/office/officeart/2005/8/layout/cycle1"/>
    <dgm:cxn modelId="{FA862EB9-ED2B-4830-AAA7-5DD0CF434ECA}" srcId="{B4B8FFF8-DAFF-4061-8A79-0C823D5EB268}" destId="{B6A72AFC-4D7E-4A8B-B8AE-E38AAEAEA1A4}" srcOrd="1" destOrd="0" parTransId="{6EC92C3C-923A-453F-B308-4D422CA94E21}" sibTransId="{35673DCF-642E-45D4-B32B-A94BD7E58A84}"/>
    <dgm:cxn modelId="{919880F1-E689-4475-885E-6B9429AC4720}" type="presOf" srcId="{4BE07477-0655-4BB5-B167-D0F99F3B27E7}" destId="{587504D4-EDDA-4659-8A57-31D4ACE6FEE2}" srcOrd="0" destOrd="0" presId="urn:microsoft.com/office/officeart/2005/8/layout/cycle1"/>
    <dgm:cxn modelId="{EBE732CD-7112-4C5E-9DDD-A5D75360C231}" type="presParOf" srcId="{76F048FE-66E2-45EE-84E6-33FACB931D8A}" destId="{870737F5-7EC9-45BA-9283-5148E0BD08BA}" srcOrd="0" destOrd="0" presId="urn:microsoft.com/office/officeart/2005/8/layout/cycle1"/>
    <dgm:cxn modelId="{E596177A-E560-470F-B210-5D3C8C26643B}" type="presParOf" srcId="{76F048FE-66E2-45EE-84E6-33FACB931D8A}" destId="{19B67D7D-3EB8-404A-B628-96751AB547F1}" srcOrd="1" destOrd="0" presId="urn:microsoft.com/office/officeart/2005/8/layout/cycle1"/>
    <dgm:cxn modelId="{1587D650-549A-49BD-B029-E86ADB31E945}" type="presParOf" srcId="{76F048FE-66E2-45EE-84E6-33FACB931D8A}" destId="{58AECA31-7A16-42EF-AA35-05B66820B717}" srcOrd="2" destOrd="0" presId="urn:microsoft.com/office/officeart/2005/8/layout/cycle1"/>
    <dgm:cxn modelId="{4B6C8EBB-C447-44D8-9909-D1C25B0ABE63}" type="presParOf" srcId="{76F048FE-66E2-45EE-84E6-33FACB931D8A}" destId="{AD1A1A2A-578E-4E26-9E56-9AE3A5B2C9DB}" srcOrd="3" destOrd="0" presId="urn:microsoft.com/office/officeart/2005/8/layout/cycle1"/>
    <dgm:cxn modelId="{764E6BED-3E4C-48D5-8895-90A9E9D887CF}" type="presParOf" srcId="{76F048FE-66E2-45EE-84E6-33FACB931D8A}" destId="{0731A06F-3F17-460C-BD5F-F08FA2A83D3A}" srcOrd="4" destOrd="0" presId="urn:microsoft.com/office/officeart/2005/8/layout/cycle1"/>
    <dgm:cxn modelId="{75E3D5D1-5760-414B-A3FA-C4093B42F372}" type="presParOf" srcId="{76F048FE-66E2-45EE-84E6-33FACB931D8A}" destId="{5B06E48C-F6A1-47A2-B3C0-2FC55B33EE1C}" srcOrd="5" destOrd="0" presId="urn:microsoft.com/office/officeart/2005/8/layout/cycle1"/>
    <dgm:cxn modelId="{F42EAAD8-935C-43F2-84FD-2009C17CC590}" type="presParOf" srcId="{76F048FE-66E2-45EE-84E6-33FACB931D8A}" destId="{B4A31081-8AA4-4783-ACAA-EA2492EE537C}" srcOrd="6" destOrd="0" presId="urn:microsoft.com/office/officeart/2005/8/layout/cycle1"/>
    <dgm:cxn modelId="{1B0CA451-C6AA-4D35-94D5-F62546E86C55}" type="presParOf" srcId="{76F048FE-66E2-45EE-84E6-33FACB931D8A}" destId="{8FD97D02-20BB-4E85-A4AE-3A99FD61980D}" srcOrd="7" destOrd="0" presId="urn:microsoft.com/office/officeart/2005/8/layout/cycle1"/>
    <dgm:cxn modelId="{CACBD383-B83B-4118-B0F5-AC5A792791C5}" type="presParOf" srcId="{76F048FE-66E2-45EE-84E6-33FACB931D8A}" destId="{1AA5CDE4-A318-4B7C-A621-9009343D893C}" srcOrd="8" destOrd="0" presId="urn:microsoft.com/office/officeart/2005/8/layout/cycle1"/>
    <dgm:cxn modelId="{B2F36C2E-864E-4D8E-AC88-DE3C78803EAA}" type="presParOf" srcId="{76F048FE-66E2-45EE-84E6-33FACB931D8A}" destId="{8E56374F-63BA-4176-99CF-DDF09AD91AEA}" srcOrd="9" destOrd="0" presId="urn:microsoft.com/office/officeart/2005/8/layout/cycle1"/>
    <dgm:cxn modelId="{742B3600-E7B8-4529-B43B-C018FCE2DBC2}" type="presParOf" srcId="{76F048FE-66E2-45EE-84E6-33FACB931D8A}" destId="{587504D4-EDDA-4659-8A57-31D4ACE6FEE2}" srcOrd="10" destOrd="0" presId="urn:microsoft.com/office/officeart/2005/8/layout/cycle1"/>
    <dgm:cxn modelId="{47A6D3C4-1F1E-46DB-8A6D-8883018CF1DC}" type="presParOf" srcId="{76F048FE-66E2-45EE-84E6-33FACB931D8A}" destId="{AA5A67E0-CA5D-4D28-BE15-2318D6794264}" srcOrd="11" destOrd="0" presId="urn:microsoft.com/office/officeart/2005/8/layout/cycle1"/>
    <dgm:cxn modelId="{E430CEE4-7720-46C4-99FE-DE9BA0AC8150}" type="presParOf" srcId="{76F048FE-66E2-45EE-84E6-33FACB931D8A}" destId="{303821E0-F2C2-4687-A01A-E7DFBB8BA6EC}" srcOrd="12" destOrd="0" presId="urn:microsoft.com/office/officeart/2005/8/layout/cycle1"/>
    <dgm:cxn modelId="{935B746C-AB53-4D08-95DC-08EAFB45F1D4}" type="presParOf" srcId="{76F048FE-66E2-45EE-84E6-33FACB931D8A}" destId="{89E3A48D-E45D-4EC8-9700-F067F03DA724}" srcOrd="13" destOrd="0" presId="urn:microsoft.com/office/officeart/2005/8/layout/cycle1"/>
    <dgm:cxn modelId="{B09A537D-8C56-4CE9-80FD-D1FEF81DEFA1}" type="presParOf" srcId="{76F048FE-66E2-45EE-84E6-33FACB931D8A}" destId="{2880B9FE-11D2-482F-A2D0-DF12CD8ACEA6}"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761A5B-3834-4207-861A-16D9355382CE}"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ED3C143-A3F3-47B7-8251-1703F4551310}">
      <dgm:prSet phldrT="[Text]" custT="1"/>
      <dgm:spPr/>
      <dgm:t>
        <a:bodyPr/>
        <a:lstStyle/>
        <a:p>
          <a:r>
            <a:rPr lang="en-US" sz="4400" dirty="0"/>
            <a:t>Tool</a:t>
          </a:r>
        </a:p>
      </dgm:t>
    </dgm:pt>
    <dgm:pt modelId="{A334DAB3-A6A5-40C8-81E6-D3E5AE96DEB6}" type="parTrans" cxnId="{AC614724-7D93-49F6-86A5-BA08104289AF}">
      <dgm:prSet/>
      <dgm:spPr/>
      <dgm:t>
        <a:bodyPr/>
        <a:lstStyle/>
        <a:p>
          <a:endParaRPr lang="en-US"/>
        </a:p>
      </dgm:t>
    </dgm:pt>
    <dgm:pt modelId="{9DD34305-D577-4513-82FE-91AA4F7B7B97}" type="sibTrans" cxnId="{AC614724-7D93-49F6-86A5-BA08104289AF}">
      <dgm:prSet/>
      <dgm:spPr/>
      <dgm:t>
        <a:bodyPr/>
        <a:lstStyle/>
        <a:p>
          <a:endParaRPr lang="en-US"/>
        </a:p>
      </dgm:t>
    </dgm:pt>
    <dgm:pt modelId="{C4607F64-4591-46CF-8E1C-7820BE40FFD9}">
      <dgm:prSet phldrT="[Text]" custT="1"/>
      <dgm:spPr/>
      <dgm:t>
        <a:bodyPr/>
        <a:lstStyle/>
        <a:p>
          <a:r>
            <a:rPr lang="en-US" sz="4400" dirty="0"/>
            <a:t>Crutch</a:t>
          </a:r>
        </a:p>
      </dgm:t>
    </dgm:pt>
    <dgm:pt modelId="{FF6C765B-1B0B-4B69-A100-F76319C1C439}" type="parTrans" cxnId="{F41AD490-AD50-4F88-9227-1422179EC77D}">
      <dgm:prSet/>
      <dgm:spPr/>
      <dgm:t>
        <a:bodyPr/>
        <a:lstStyle/>
        <a:p>
          <a:endParaRPr lang="en-US"/>
        </a:p>
      </dgm:t>
    </dgm:pt>
    <dgm:pt modelId="{21DBE90D-CCFA-4992-8A37-733E0297BF3F}" type="sibTrans" cxnId="{F41AD490-AD50-4F88-9227-1422179EC77D}">
      <dgm:prSet/>
      <dgm:spPr/>
      <dgm:t>
        <a:bodyPr/>
        <a:lstStyle/>
        <a:p>
          <a:endParaRPr lang="en-US"/>
        </a:p>
      </dgm:t>
    </dgm:pt>
    <dgm:pt modelId="{523BE7DE-B340-4977-A213-008C192EA454}" type="pres">
      <dgm:prSet presAssocID="{72761A5B-3834-4207-861A-16D9355382CE}" presName="cycle" presStyleCnt="0">
        <dgm:presLayoutVars>
          <dgm:dir/>
          <dgm:resizeHandles val="exact"/>
        </dgm:presLayoutVars>
      </dgm:prSet>
      <dgm:spPr/>
    </dgm:pt>
    <dgm:pt modelId="{918732AD-0ECB-428D-B3CE-3750AD1B7A9D}" type="pres">
      <dgm:prSet presAssocID="{EED3C143-A3F3-47B7-8251-1703F4551310}" presName="arrow" presStyleLbl="node1" presStyleIdx="0" presStyleCnt="2" custScaleX="34732" custRadScaleRad="107820" custRadScaleInc="12775">
        <dgm:presLayoutVars>
          <dgm:bulletEnabled val="1"/>
        </dgm:presLayoutVars>
      </dgm:prSet>
      <dgm:spPr/>
    </dgm:pt>
    <dgm:pt modelId="{4F736A54-04AB-4E95-97A2-A6F07B59A34B}" type="pres">
      <dgm:prSet presAssocID="{C4607F64-4591-46CF-8E1C-7820BE40FFD9}" presName="arrow" presStyleLbl="node1" presStyleIdx="1" presStyleCnt="2" custScaleX="53654" custRadScaleRad="99253" custRadScaleInc="0">
        <dgm:presLayoutVars>
          <dgm:bulletEnabled val="1"/>
        </dgm:presLayoutVars>
      </dgm:prSet>
      <dgm:spPr/>
    </dgm:pt>
  </dgm:ptLst>
  <dgm:cxnLst>
    <dgm:cxn modelId="{AC614724-7D93-49F6-86A5-BA08104289AF}" srcId="{72761A5B-3834-4207-861A-16D9355382CE}" destId="{EED3C143-A3F3-47B7-8251-1703F4551310}" srcOrd="0" destOrd="0" parTransId="{A334DAB3-A6A5-40C8-81E6-D3E5AE96DEB6}" sibTransId="{9DD34305-D577-4513-82FE-91AA4F7B7B97}"/>
    <dgm:cxn modelId="{D2ECE337-683A-4168-8444-A30E19356FE4}" type="presOf" srcId="{C4607F64-4591-46CF-8E1C-7820BE40FFD9}" destId="{4F736A54-04AB-4E95-97A2-A6F07B59A34B}" srcOrd="0" destOrd="0" presId="urn:microsoft.com/office/officeart/2005/8/layout/arrow1"/>
    <dgm:cxn modelId="{C2EC2755-4BE6-4331-A086-45C8B9D5AD26}" type="presOf" srcId="{72761A5B-3834-4207-861A-16D9355382CE}" destId="{523BE7DE-B340-4977-A213-008C192EA454}" srcOrd="0" destOrd="0" presId="urn:microsoft.com/office/officeart/2005/8/layout/arrow1"/>
    <dgm:cxn modelId="{F41AD490-AD50-4F88-9227-1422179EC77D}" srcId="{72761A5B-3834-4207-861A-16D9355382CE}" destId="{C4607F64-4591-46CF-8E1C-7820BE40FFD9}" srcOrd="1" destOrd="0" parTransId="{FF6C765B-1B0B-4B69-A100-F76319C1C439}" sibTransId="{21DBE90D-CCFA-4992-8A37-733E0297BF3F}"/>
    <dgm:cxn modelId="{50BE739B-6626-43B3-B44A-71819C6334D6}" type="presOf" srcId="{EED3C143-A3F3-47B7-8251-1703F4551310}" destId="{918732AD-0ECB-428D-B3CE-3750AD1B7A9D}" srcOrd="0" destOrd="0" presId="urn:microsoft.com/office/officeart/2005/8/layout/arrow1"/>
    <dgm:cxn modelId="{07C4008C-1BA8-4FF3-8B5E-FB48ADD2F4A9}" type="presParOf" srcId="{523BE7DE-B340-4977-A213-008C192EA454}" destId="{918732AD-0ECB-428D-B3CE-3750AD1B7A9D}" srcOrd="0" destOrd="0" presId="urn:microsoft.com/office/officeart/2005/8/layout/arrow1"/>
    <dgm:cxn modelId="{DBA7FA55-AD2F-43B5-9773-5B1A7B84E074}" type="presParOf" srcId="{523BE7DE-B340-4977-A213-008C192EA454}" destId="{4F736A54-04AB-4E95-97A2-A6F07B59A34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32CEA8-AC97-4C92-B01B-42E07B5D7D27}"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BB0A1E69-3E81-4463-A63A-BA60F7E3FE30}">
      <dgm:prSet phldrT="[Text]" custT="1"/>
      <dgm:spPr/>
      <dgm:t>
        <a:bodyPr/>
        <a:lstStyle/>
        <a:p>
          <a:r>
            <a:rPr lang="en-US" sz="4400" dirty="0"/>
            <a:t>Goods</a:t>
          </a:r>
        </a:p>
      </dgm:t>
    </dgm:pt>
    <dgm:pt modelId="{4A68ADCF-945F-4CED-9EE0-0F2CC0E1AEA3}" type="parTrans" cxnId="{8338EBCD-EB59-47BC-B671-2033B919B6BE}">
      <dgm:prSet/>
      <dgm:spPr/>
      <dgm:t>
        <a:bodyPr/>
        <a:lstStyle/>
        <a:p>
          <a:endParaRPr lang="en-US"/>
        </a:p>
      </dgm:t>
    </dgm:pt>
    <dgm:pt modelId="{5F109010-00C0-426F-948A-E3263524FA75}" type="sibTrans" cxnId="{8338EBCD-EB59-47BC-B671-2033B919B6BE}">
      <dgm:prSet/>
      <dgm:spPr/>
      <dgm:t>
        <a:bodyPr/>
        <a:lstStyle/>
        <a:p>
          <a:endParaRPr lang="en-US"/>
        </a:p>
      </dgm:t>
    </dgm:pt>
    <dgm:pt modelId="{7356892E-B94F-444A-8901-2A6B2137F193}">
      <dgm:prSet phldrT="[Text]" custT="1"/>
      <dgm:spPr/>
      <dgm:t>
        <a:bodyPr/>
        <a:lstStyle/>
        <a:p>
          <a:r>
            <a:rPr lang="en-US" sz="4400" dirty="0"/>
            <a:t>Bads</a:t>
          </a:r>
        </a:p>
      </dgm:t>
    </dgm:pt>
    <dgm:pt modelId="{0B86D14D-7728-4E78-B4C2-6ADB1CB8DA94}" type="parTrans" cxnId="{6799622B-FFC0-43E3-B24D-5921E3669022}">
      <dgm:prSet/>
      <dgm:spPr/>
      <dgm:t>
        <a:bodyPr/>
        <a:lstStyle/>
        <a:p>
          <a:endParaRPr lang="en-US"/>
        </a:p>
      </dgm:t>
    </dgm:pt>
    <dgm:pt modelId="{46541B20-49F5-4FE5-B32E-05F5062CBE7A}" type="sibTrans" cxnId="{6799622B-FFC0-43E3-B24D-5921E3669022}">
      <dgm:prSet/>
      <dgm:spPr/>
      <dgm:t>
        <a:bodyPr/>
        <a:lstStyle/>
        <a:p>
          <a:endParaRPr lang="en-US"/>
        </a:p>
      </dgm:t>
    </dgm:pt>
    <dgm:pt modelId="{A76A259E-9EB3-41D0-8DD9-CCCDA00C5CA4}" type="pres">
      <dgm:prSet presAssocID="{4232CEA8-AC97-4C92-B01B-42E07B5D7D27}" presName="cycle" presStyleCnt="0">
        <dgm:presLayoutVars>
          <dgm:dir/>
          <dgm:resizeHandles val="exact"/>
        </dgm:presLayoutVars>
      </dgm:prSet>
      <dgm:spPr/>
    </dgm:pt>
    <dgm:pt modelId="{B9C875D2-B2B9-49F4-92F0-EA92A550A93F}" type="pres">
      <dgm:prSet presAssocID="{BB0A1E69-3E81-4463-A63A-BA60F7E3FE30}" presName="arrow" presStyleLbl="node1" presStyleIdx="0" presStyleCnt="2" custScaleX="50304" custRadScaleRad="154695" custRadScaleInc="20849">
        <dgm:presLayoutVars>
          <dgm:bulletEnabled val="1"/>
        </dgm:presLayoutVars>
      </dgm:prSet>
      <dgm:spPr/>
    </dgm:pt>
    <dgm:pt modelId="{B7E73AA7-A291-410C-9209-1BAB4EE77920}" type="pres">
      <dgm:prSet presAssocID="{7356892E-B94F-444A-8901-2A6B2137F193}" presName="arrow" presStyleLbl="node1" presStyleIdx="1" presStyleCnt="2" custScaleX="62176">
        <dgm:presLayoutVars>
          <dgm:bulletEnabled val="1"/>
        </dgm:presLayoutVars>
      </dgm:prSet>
      <dgm:spPr/>
    </dgm:pt>
  </dgm:ptLst>
  <dgm:cxnLst>
    <dgm:cxn modelId="{6EE9D60E-92D0-4071-859C-D92ED14CC721}" type="presOf" srcId="{BB0A1E69-3E81-4463-A63A-BA60F7E3FE30}" destId="{B9C875D2-B2B9-49F4-92F0-EA92A550A93F}" srcOrd="0" destOrd="0" presId="urn:microsoft.com/office/officeart/2005/8/layout/arrow1"/>
    <dgm:cxn modelId="{6799622B-FFC0-43E3-B24D-5921E3669022}" srcId="{4232CEA8-AC97-4C92-B01B-42E07B5D7D27}" destId="{7356892E-B94F-444A-8901-2A6B2137F193}" srcOrd="1" destOrd="0" parTransId="{0B86D14D-7728-4E78-B4C2-6ADB1CB8DA94}" sibTransId="{46541B20-49F5-4FE5-B32E-05F5062CBE7A}"/>
    <dgm:cxn modelId="{8338EBCD-EB59-47BC-B671-2033B919B6BE}" srcId="{4232CEA8-AC97-4C92-B01B-42E07B5D7D27}" destId="{BB0A1E69-3E81-4463-A63A-BA60F7E3FE30}" srcOrd="0" destOrd="0" parTransId="{4A68ADCF-945F-4CED-9EE0-0F2CC0E1AEA3}" sibTransId="{5F109010-00C0-426F-948A-E3263524FA75}"/>
    <dgm:cxn modelId="{5D6AE5F6-0A2B-4D81-BBD0-9673EB6C3B9C}" type="presOf" srcId="{7356892E-B94F-444A-8901-2A6B2137F193}" destId="{B7E73AA7-A291-410C-9209-1BAB4EE77920}" srcOrd="0" destOrd="0" presId="urn:microsoft.com/office/officeart/2005/8/layout/arrow1"/>
    <dgm:cxn modelId="{4DE832F9-4356-4B6E-8D8B-4AA730909FD8}" type="presOf" srcId="{4232CEA8-AC97-4C92-B01B-42E07B5D7D27}" destId="{A76A259E-9EB3-41D0-8DD9-CCCDA00C5CA4}" srcOrd="0" destOrd="0" presId="urn:microsoft.com/office/officeart/2005/8/layout/arrow1"/>
    <dgm:cxn modelId="{8E91D245-2CF3-4EF8-A605-C7667A24947E}" type="presParOf" srcId="{A76A259E-9EB3-41D0-8DD9-CCCDA00C5CA4}" destId="{B9C875D2-B2B9-49F4-92F0-EA92A550A93F}" srcOrd="0" destOrd="0" presId="urn:microsoft.com/office/officeart/2005/8/layout/arrow1"/>
    <dgm:cxn modelId="{A03CB836-F515-43A4-BF81-B71BA461FC4E}" type="presParOf" srcId="{A76A259E-9EB3-41D0-8DD9-CCCDA00C5CA4}" destId="{B7E73AA7-A291-410C-9209-1BAB4EE77920}"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532B0E-C1C6-4C17-9801-0E41A6F9F2FD}"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11009037-349C-4FD7-869E-A22858CB8E47}">
      <dgm:prSet phldrT="[Text]"/>
      <dgm:spPr/>
      <dgm:t>
        <a:bodyPr/>
        <a:lstStyle/>
        <a:p>
          <a:r>
            <a:rPr lang="en-US" dirty="0"/>
            <a:t>Healthy</a:t>
          </a:r>
        </a:p>
      </dgm:t>
    </dgm:pt>
    <dgm:pt modelId="{613B3AC8-701D-4067-A615-A86123B28FAC}" type="parTrans" cxnId="{5F0F826C-45C7-4050-B4AB-5FB29FCD66A1}">
      <dgm:prSet/>
      <dgm:spPr/>
      <dgm:t>
        <a:bodyPr/>
        <a:lstStyle/>
        <a:p>
          <a:endParaRPr lang="en-US"/>
        </a:p>
      </dgm:t>
    </dgm:pt>
    <dgm:pt modelId="{27E9BC9D-0D5F-44A6-A2E6-0EC541A7A832}" type="sibTrans" cxnId="{5F0F826C-45C7-4050-B4AB-5FB29FCD66A1}">
      <dgm:prSet/>
      <dgm:spPr/>
      <dgm:t>
        <a:bodyPr/>
        <a:lstStyle/>
        <a:p>
          <a:endParaRPr lang="en-US"/>
        </a:p>
      </dgm:t>
    </dgm:pt>
    <dgm:pt modelId="{A647066A-D86A-46D4-AF05-52B836472609}">
      <dgm:prSet phldrT="[Text]" custT="1"/>
      <dgm:spPr/>
      <dgm:t>
        <a:bodyPr/>
        <a:lstStyle/>
        <a:p>
          <a:r>
            <a:rPr lang="en-US" sz="2400" dirty="0"/>
            <a:t>* Wolves Would Oust Others If Acting Toxic </a:t>
          </a:r>
        </a:p>
        <a:p>
          <a:r>
            <a:rPr lang="en-US" sz="2400" dirty="0"/>
            <a:t>* Knows Role Or Place &amp; Part Within</a:t>
          </a:r>
        </a:p>
      </dgm:t>
    </dgm:pt>
    <dgm:pt modelId="{FE169583-4263-4DA5-9CF2-5DC316438555}" type="parTrans" cxnId="{394063C1-A058-4A89-A4A6-E00A97021CEA}">
      <dgm:prSet/>
      <dgm:spPr/>
      <dgm:t>
        <a:bodyPr/>
        <a:lstStyle/>
        <a:p>
          <a:endParaRPr lang="en-US"/>
        </a:p>
      </dgm:t>
    </dgm:pt>
    <dgm:pt modelId="{8EE9FDBD-90B2-4190-BF1A-C4C47B4115BF}" type="sibTrans" cxnId="{394063C1-A058-4A89-A4A6-E00A97021CEA}">
      <dgm:prSet/>
      <dgm:spPr/>
      <dgm:t>
        <a:bodyPr/>
        <a:lstStyle/>
        <a:p>
          <a:endParaRPr lang="en-US"/>
        </a:p>
      </dgm:t>
    </dgm:pt>
    <dgm:pt modelId="{98BDBB45-6A80-4165-AD04-526877E4E0E9}">
      <dgm:prSet phldrT="[Text]"/>
      <dgm:spPr/>
      <dgm:t>
        <a:bodyPr/>
        <a:lstStyle/>
        <a:p>
          <a:r>
            <a:rPr lang="en-US" dirty="0"/>
            <a:t> Unhealthy</a:t>
          </a:r>
        </a:p>
      </dgm:t>
    </dgm:pt>
    <dgm:pt modelId="{4D493689-ABA3-46DD-BA4F-4AA1444CEC24}" type="parTrans" cxnId="{9E8EB849-DB25-422B-AC64-6758C99A4361}">
      <dgm:prSet/>
      <dgm:spPr/>
      <dgm:t>
        <a:bodyPr/>
        <a:lstStyle/>
        <a:p>
          <a:endParaRPr lang="en-US"/>
        </a:p>
      </dgm:t>
    </dgm:pt>
    <dgm:pt modelId="{0096A454-4EB8-414C-9D45-C2AB4F6D2080}" type="sibTrans" cxnId="{9E8EB849-DB25-422B-AC64-6758C99A4361}">
      <dgm:prSet/>
      <dgm:spPr/>
      <dgm:t>
        <a:bodyPr/>
        <a:lstStyle/>
        <a:p>
          <a:endParaRPr lang="en-US"/>
        </a:p>
      </dgm:t>
    </dgm:pt>
    <dgm:pt modelId="{9FB6595E-D328-4228-B8E0-30E308BB97D0}">
      <dgm:prSet phldrT="[Text]" custT="1"/>
      <dgm:spPr/>
      <dgm:t>
        <a:bodyPr/>
        <a:lstStyle/>
        <a:p>
          <a:r>
            <a:rPr lang="en-US" sz="2400" dirty="0"/>
            <a:t>* Stands By Due To Being Related or From Inner Group</a:t>
          </a:r>
        </a:p>
        <a:p>
          <a:r>
            <a:rPr lang="en-US" sz="2400" dirty="0"/>
            <a:t>* Becomes Caretaker or Expects Others To Do Everything For Them </a:t>
          </a:r>
        </a:p>
      </dgm:t>
    </dgm:pt>
    <dgm:pt modelId="{5C47562C-8ABA-42C9-86A7-99B468E8FD82}" type="parTrans" cxnId="{EC07C5DD-5E46-4D76-953B-2388A8CAFDF2}">
      <dgm:prSet/>
      <dgm:spPr/>
      <dgm:t>
        <a:bodyPr/>
        <a:lstStyle/>
        <a:p>
          <a:endParaRPr lang="en-US"/>
        </a:p>
      </dgm:t>
    </dgm:pt>
    <dgm:pt modelId="{1AE5B372-5333-480C-8441-022F17CACB2F}" type="sibTrans" cxnId="{EC07C5DD-5E46-4D76-953B-2388A8CAFDF2}">
      <dgm:prSet/>
      <dgm:spPr/>
      <dgm:t>
        <a:bodyPr/>
        <a:lstStyle/>
        <a:p>
          <a:endParaRPr lang="en-US"/>
        </a:p>
      </dgm:t>
    </dgm:pt>
    <dgm:pt modelId="{647790D2-EEE5-4CBD-A3A0-FC5BFD6F213C}" type="pres">
      <dgm:prSet presAssocID="{90532B0E-C1C6-4C17-9801-0E41A6F9F2FD}" presName="Name0" presStyleCnt="0">
        <dgm:presLayoutVars>
          <dgm:chMax val="2"/>
          <dgm:dir/>
          <dgm:animOne val="branch"/>
          <dgm:animLvl val="lvl"/>
          <dgm:resizeHandles val="exact"/>
        </dgm:presLayoutVars>
      </dgm:prSet>
      <dgm:spPr/>
    </dgm:pt>
    <dgm:pt modelId="{3956D080-66E4-4306-B63E-3BB6326EDC5C}" type="pres">
      <dgm:prSet presAssocID="{90532B0E-C1C6-4C17-9801-0E41A6F9F2FD}" presName="Background" presStyleLbl="node1" presStyleIdx="0" presStyleCnt="1"/>
      <dgm:spPr/>
    </dgm:pt>
    <dgm:pt modelId="{53F890D8-9BD6-4A1C-B71A-43028CAAAA56}" type="pres">
      <dgm:prSet presAssocID="{90532B0E-C1C6-4C17-9801-0E41A6F9F2FD}" presName="Divider" presStyleLbl="callout" presStyleIdx="0" presStyleCnt="1"/>
      <dgm:spPr/>
    </dgm:pt>
    <dgm:pt modelId="{6993469B-5BC0-4493-AB5E-1F1BFAFF4D57}" type="pres">
      <dgm:prSet presAssocID="{90532B0E-C1C6-4C17-9801-0E41A6F9F2FD}" presName="ChildText1" presStyleLbl="revTx" presStyleIdx="0" presStyleCnt="0">
        <dgm:presLayoutVars>
          <dgm:chMax val="0"/>
          <dgm:chPref val="0"/>
          <dgm:bulletEnabled val="1"/>
        </dgm:presLayoutVars>
      </dgm:prSet>
      <dgm:spPr/>
    </dgm:pt>
    <dgm:pt modelId="{E90BD30C-5560-42C3-9410-CC53C1476AD7}" type="pres">
      <dgm:prSet presAssocID="{90532B0E-C1C6-4C17-9801-0E41A6F9F2FD}" presName="ChildText2" presStyleLbl="revTx" presStyleIdx="0" presStyleCnt="0">
        <dgm:presLayoutVars>
          <dgm:chMax val="0"/>
          <dgm:chPref val="0"/>
          <dgm:bulletEnabled val="1"/>
        </dgm:presLayoutVars>
      </dgm:prSet>
      <dgm:spPr/>
    </dgm:pt>
    <dgm:pt modelId="{706F313B-4AD2-4636-8BF1-F24208D4C53E}" type="pres">
      <dgm:prSet presAssocID="{90532B0E-C1C6-4C17-9801-0E41A6F9F2FD}" presName="ParentText1" presStyleLbl="revTx" presStyleIdx="0" presStyleCnt="0">
        <dgm:presLayoutVars>
          <dgm:chMax val="1"/>
          <dgm:chPref val="1"/>
        </dgm:presLayoutVars>
      </dgm:prSet>
      <dgm:spPr/>
    </dgm:pt>
    <dgm:pt modelId="{0BC9D832-9A58-4A97-8339-33D8CBF06D54}" type="pres">
      <dgm:prSet presAssocID="{90532B0E-C1C6-4C17-9801-0E41A6F9F2FD}" presName="ParentShape1" presStyleLbl="alignImgPlace1" presStyleIdx="0" presStyleCnt="2">
        <dgm:presLayoutVars/>
      </dgm:prSet>
      <dgm:spPr/>
    </dgm:pt>
    <dgm:pt modelId="{4940F6F0-6732-4D24-9ED3-1BC27B91C907}" type="pres">
      <dgm:prSet presAssocID="{90532B0E-C1C6-4C17-9801-0E41A6F9F2FD}" presName="ParentText2" presStyleLbl="revTx" presStyleIdx="0" presStyleCnt="0">
        <dgm:presLayoutVars>
          <dgm:chMax val="1"/>
          <dgm:chPref val="1"/>
        </dgm:presLayoutVars>
      </dgm:prSet>
      <dgm:spPr/>
    </dgm:pt>
    <dgm:pt modelId="{B61F5D2B-D483-48C9-A8E4-4155F0EBF61A}" type="pres">
      <dgm:prSet presAssocID="{90532B0E-C1C6-4C17-9801-0E41A6F9F2FD}" presName="ParentShape2" presStyleLbl="alignImgPlace1" presStyleIdx="1" presStyleCnt="2">
        <dgm:presLayoutVars/>
      </dgm:prSet>
      <dgm:spPr/>
    </dgm:pt>
  </dgm:ptLst>
  <dgm:cxnLst>
    <dgm:cxn modelId="{46FD5A21-0314-4657-B367-57A25859351F}" type="presOf" srcId="{11009037-349C-4FD7-869E-A22858CB8E47}" destId="{706F313B-4AD2-4636-8BF1-F24208D4C53E}" srcOrd="0" destOrd="0" presId="urn:microsoft.com/office/officeart/2009/3/layout/OpposingIdeas"/>
    <dgm:cxn modelId="{783BCA21-D392-4F1F-B05B-9E9A5B244271}" type="presOf" srcId="{90532B0E-C1C6-4C17-9801-0E41A6F9F2FD}" destId="{647790D2-EEE5-4CBD-A3A0-FC5BFD6F213C}" srcOrd="0" destOrd="0" presId="urn:microsoft.com/office/officeart/2009/3/layout/OpposingIdeas"/>
    <dgm:cxn modelId="{9E8EB849-DB25-422B-AC64-6758C99A4361}" srcId="{90532B0E-C1C6-4C17-9801-0E41A6F9F2FD}" destId="{98BDBB45-6A80-4165-AD04-526877E4E0E9}" srcOrd="1" destOrd="0" parTransId="{4D493689-ABA3-46DD-BA4F-4AA1444CEC24}" sibTransId="{0096A454-4EB8-414C-9D45-C2AB4F6D2080}"/>
    <dgm:cxn modelId="{5F0F826C-45C7-4050-B4AB-5FB29FCD66A1}" srcId="{90532B0E-C1C6-4C17-9801-0E41A6F9F2FD}" destId="{11009037-349C-4FD7-869E-A22858CB8E47}" srcOrd="0" destOrd="0" parTransId="{613B3AC8-701D-4067-A615-A86123B28FAC}" sibTransId="{27E9BC9D-0D5F-44A6-A2E6-0EC541A7A832}"/>
    <dgm:cxn modelId="{EA5F3175-7310-401B-B371-F88FF0DEB050}" type="presOf" srcId="{A647066A-D86A-46D4-AF05-52B836472609}" destId="{6993469B-5BC0-4493-AB5E-1F1BFAFF4D57}" srcOrd="0" destOrd="0" presId="urn:microsoft.com/office/officeart/2009/3/layout/OpposingIdeas"/>
    <dgm:cxn modelId="{9DC5EAB1-A8FE-4438-AC45-616991DC5A36}" type="presOf" srcId="{9FB6595E-D328-4228-B8E0-30E308BB97D0}" destId="{E90BD30C-5560-42C3-9410-CC53C1476AD7}" srcOrd="0" destOrd="0" presId="urn:microsoft.com/office/officeart/2009/3/layout/OpposingIdeas"/>
    <dgm:cxn modelId="{394063C1-A058-4A89-A4A6-E00A97021CEA}" srcId="{11009037-349C-4FD7-869E-A22858CB8E47}" destId="{A647066A-D86A-46D4-AF05-52B836472609}" srcOrd="0" destOrd="0" parTransId="{FE169583-4263-4DA5-9CF2-5DC316438555}" sibTransId="{8EE9FDBD-90B2-4190-BF1A-C4C47B4115BF}"/>
    <dgm:cxn modelId="{269A3DD1-78C4-4A68-A9DD-7BB6013DE620}" type="presOf" srcId="{98BDBB45-6A80-4165-AD04-526877E4E0E9}" destId="{B61F5D2B-D483-48C9-A8E4-4155F0EBF61A}" srcOrd="1" destOrd="0" presId="urn:microsoft.com/office/officeart/2009/3/layout/OpposingIdeas"/>
    <dgm:cxn modelId="{EC07C5DD-5E46-4D76-953B-2388A8CAFDF2}" srcId="{98BDBB45-6A80-4165-AD04-526877E4E0E9}" destId="{9FB6595E-D328-4228-B8E0-30E308BB97D0}" srcOrd="0" destOrd="0" parTransId="{5C47562C-8ABA-42C9-86A7-99B468E8FD82}" sibTransId="{1AE5B372-5333-480C-8441-022F17CACB2F}"/>
    <dgm:cxn modelId="{9E2D1DE0-2677-49C4-86D9-806B7E914975}" type="presOf" srcId="{11009037-349C-4FD7-869E-A22858CB8E47}" destId="{0BC9D832-9A58-4A97-8339-33D8CBF06D54}" srcOrd="1" destOrd="0" presId="urn:microsoft.com/office/officeart/2009/3/layout/OpposingIdeas"/>
    <dgm:cxn modelId="{991AC4FC-3F24-4D53-BDDF-31A8EFAB3439}" type="presOf" srcId="{98BDBB45-6A80-4165-AD04-526877E4E0E9}" destId="{4940F6F0-6732-4D24-9ED3-1BC27B91C907}" srcOrd="0" destOrd="0" presId="urn:microsoft.com/office/officeart/2009/3/layout/OpposingIdeas"/>
    <dgm:cxn modelId="{C8CA09EA-2687-4BBA-88E1-5566B7768E18}" type="presParOf" srcId="{647790D2-EEE5-4CBD-A3A0-FC5BFD6F213C}" destId="{3956D080-66E4-4306-B63E-3BB6326EDC5C}" srcOrd="0" destOrd="0" presId="urn:microsoft.com/office/officeart/2009/3/layout/OpposingIdeas"/>
    <dgm:cxn modelId="{E29BD8B6-0342-4DD9-A917-0D34C9CB07AB}" type="presParOf" srcId="{647790D2-EEE5-4CBD-A3A0-FC5BFD6F213C}" destId="{53F890D8-9BD6-4A1C-B71A-43028CAAAA56}" srcOrd="1" destOrd="0" presId="urn:microsoft.com/office/officeart/2009/3/layout/OpposingIdeas"/>
    <dgm:cxn modelId="{646163D7-8103-45A5-B472-44454577C296}" type="presParOf" srcId="{647790D2-EEE5-4CBD-A3A0-FC5BFD6F213C}" destId="{6993469B-5BC0-4493-AB5E-1F1BFAFF4D57}" srcOrd="2" destOrd="0" presId="urn:microsoft.com/office/officeart/2009/3/layout/OpposingIdeas"/>
    <dgm:cxn modelId="{B28F4D5B-68D9-4AA4-91B3-6077017ED5E5}" type="presParOf" srcId="{647790D2-EEE5-4CBD-A3A0-FC5BFD6F213C}" destId="{E90BD30C-5560-42C3-9410-CC53C1476AD7}" srcOrd="3" destOrd="0" presId="urn:microsoft.com/office/officeart/2009/3/layout/OpposingIdeas"/>
    <dgm:cxn modelId="{C39C8BCA-15F0-44D7-A94B-CD22F1E3C1EC}" type="presParOf" srcId="{647790D2-EEE5-4CBD-A3A0-FC5BFD6F213C}" destId="{706F313B-4AD2-4636-8BF1-F24208D4C53E}" srcOrd="4" destOrd="0" presId="urn:microsoft.com/office/officeart/2009/3/layout/OpposingIdeas"/>
    <dgm:cxn modelId="{C713BAEA-1B34-42DD-877E-A092D812FECB}" type="presParOf" srcId="{647790D2-EEE5-4CBD-A3A0-FC5BFD6F213C}" destId="{0BC9D832-9A58-4A97-8339-33D8CBF06D54}" srcOrd="5" destOrd="0" presId="urn:microsoft.com/office/officeart/2009/3/layout/OpposingIdeas"/>
    <dgm:cxn modelId="{602EB914-2757-47F6-AFC4-5A9FA4C3AA26}" type="presParOf" srcId="{647790D2-EEE5-4CBD-A3A0-FC5BFD6F213C}" destId="{4940F6F0-6732-4D24-9ED3-1BC27B91C907}" srcOrd="6" destOrd="0" presId="urn:microsoft.com/office/officeart/2009/3/layout/OpposingIdeas"/>
    <dgm:cxn modelId="{8BE88E07-6BC2-43F4-B6E9-2344940D1558}" type="presParOf" srcId="{647790D2-EEE5-4CBD-A3A0-FC5BFD6F213C}" destId="{B61F5D2B-D483-48C9-A8E4-4155F0EBF61A}"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7D7D-3EB8-404A-B628-96751AB547F1}">
      <dsp:nvSpPr>
        <dsp:cNvPr id="0" name=""/>
        <dsp:cNvSpPr/>
      </dsp:nvSpPr>
      <dsp:spPr>
        <a:xfrm>
          <a:off x="4622904" y="578785"/>
          <a:ext cx="3505095"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5. Who, where or what to tend to, protect or care for. IE Needs</a:t>
          </a:r>
        </a:p>
      </dsp:txBody>
      <dsp:txXfrm>
        <a:off x="4622904" y="578785"/>
        <a:ext cx="3505095" cy="1341437"/>
      </dsp:txXfrm>
    </dsp:sp>
    <dsp:sp modelId="{58AECA31-7A16-42EF-AA35-05B66820B717}">
      <dsp:nvSpPr>
        <dsp:cNvPr id="0" name=""/>
        <dsp:cNvSpPr/>
      </dsp:nvSpPr>
      <dsp:spPr>
        <a:xfrm>
          <a:off x="2288232" y="-1610198"/>
          <a:ext cx="5492892" cy="5028878"/>
        </a:xfrm>
        <a:prstGeom prst="circularArrow">
          <a:avLst>
            <a:gd name="adj1" fmla="val 5202"/>
            <a:gd name="adj2" fmla="val 336015"/>
            <a:gd name="adj3" fmla="val 2469374"/>
            <a:gd name="adj4" fmla="val 1320547"/>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1A06F-3F17-460C-BD5F-F08FA2A83D3A}">
      <dsp:nvSpPr>
        <dsp:cNvPr id="0" name=""/>
        <dsp:cNvSpPr/>
      </dsp:nvSpPr>
      <dsp:spPr>
        <a:xfrm>
          <a:off x="3951662" y="2709337"/>
          <a:ext cx="4176337" cy="42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1. Who is the victim or what is suffering</a:t>
          </a:r>
        </a:p>
      </dsp:txBody>
      <dsp:txXfrm>
        <a:off x="3951662" y="2709337"/>
        <a:ext cx="4176337" cy="426724"/>
      </dsp:txXfrm>
    </dsp:sp>
    <dsp:sp modelId="{5B06E48C-F6A1-47A2-B3C0-2FC55B33EE1C}">
      <dsp:nvSpPr>
        <dsp:cNvPr id="0" name=""/>
        <dsp:cNvSpPr/>
      </dsp:nvSpPr>
      <dsp:spPr>
        <a:xfrm>
          <a:off x="1586591" y="182980"/>
          <a:ext cx="5028878" cy="5028878"/>
        </a:xfrm>
        <a:prstGeom prst="circularArrow">
          <a:avLst>
            <a:gd name="adj1" fmla="val 5202"/>
            <a:gd name="adj2" fmla="val 336015"/>
            <a:gd name="adj3" fmla="val 4026093"/>
            <a:gd name="adj4" fmla="val 104404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97D02-20BB-4E85-A4AE-3A99FD61980D}">
      <dsp:nvSpPr>
        <dsp:cNvPr id="0" name=""/>
        <dsp:cNvSpPr/>
      </dsp:nvSpPr>
      <dsp:spPr>
        <a:xfrm>
          <a:off x="3182908" y="4045165"/>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2. What was lost or the cost</a:t>
          </a:r>
        </a:p>
      </dsp:txBody>
      <dsp:txXfrm>
        <a:off x="3182908" y="4045165"/>
        <a:ext cx="1341437" cy="1341437"/>
      </dsp:txXfrm>
    </dsp:sp>
    <dsp:sp modelId="{1AA5CDE4-A318-4B7C-A621-9009343D893C}">
      <dsp:nvSpPr>
        <dsp:cNvPr id="0" name=""/>
        <dsp:cNvSpPr/>
      </dsp:nvSpPr>
      <dsp:spPr>
        <a:xfrm>
          <a:off x="1281461" y="-36308"/>
          <a:ext cx="5028878" cy="5028878"/>
        </a:xfrm>
        <a:prstGeom prst="circularArrow">
          <a:avLst>
            <a:gd name="adj1" fmla="val 5202"/>
            <a:gd name="adj2" fmla="val 336015"/>
            <a:gd name="adj3" fmla="val 8736724"/>
            <a:gd name="adj4" fmla="val 635684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504D4-EDDA-4659-8A57-31D4ACE6FEE2}">
      <dsp:nvSpPr>
        <dsp:cNvPr id="0" name=""/>
        <dsp:cNvSpPr/>
      </dsp:nvSpPr>
      <dsp:spPr>
        <a:xfrm>
          <a:off x="102347" y="2855989"/>
          <a:ext cx="3182815" cy="696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3. Who or what is to gain</a:t>
          </a:r>
        </a:p>
      </dsp:txBody>
      <dsp:txXfrm>
        <a:off x="102347" y="2855989"/>
        <a:ext cx="3182815" cy="696541"/>
      </dsp:txXfrm>
    </dsp:sp>
    <dsp:sp modelId="{AA5A67E0-CA5D-4D28-BE15-2318D6794264}">
      <dsp:nvSpPr>
        <dsp:cNvPr id="0" name=""/>
        <dsp:cNvSpPr/>
      </dsp:nvSpPr>
      <dsp:spPr>
        <a:xfrm>
          <a:off x="1216054" y="-354524"/>
          <a:ext cx="5028878" cy="5028878"/>
        </a:xfrm>
        <a:prstGeom prst="circularArrow">
          <a:avLst>
            <a:gd name="adj1" fmla="val 5202"/>
            <a:gd name="adj2" fmla="val 336015"/>
            <a:gd name="adj3" fmla="val 11755294"/>
            <a:gd name="adj4" fmla="val 9709237"/>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3A48D-E45D-4EC8-9700-F067F03DA724}">
      <dsp:nvSpPr>
        <dsp:cNvPr id="0" name=""/>
        <dsp:cNvSpPr/>
      </dsp:nvSpPr>
      <dsp:spPr>
        <a:xfrm>
          <a:off x="666230" y="0"/>
          <a:ext cx="3046431"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4. Now you know who, what or where is the “enemy” or problem</a:t>
          </a:r>
        </a:p>
      </dsp:txBody>
      <dsp:txXfrm>
        <a:off x="666230" y="0"/>
        <a:ext cx="3046431" cy="1341437"/>
      </dsp:txXfrm>
    </dsp:sp>
    <dsp:sp modelId="{2880B9FE-11D2-482F-A2D0-DF12CD8ACEA6}">
      <dsp:nvSpPr>
        <dsp:cNvPr id="0" name=""/>
        <dsp:cNvSpPr/>
      </dsp:nvSpPr>
      <dsp:spPr>
        <a:xfrm>
          <a:off x="1781867" y="-234588"/>
          <a:ext cx="5028878" cy="5028878"/>
        </a:xfrm>
        <a:prstGeom prst="circularArrow">
          <a:avLst>
            <a:gd name="adj1" fmla="val 5202"/>
            <a:gd name="adj2" fmla="val 336015"/>
            <a:gd name="adj3" fmla="val 18490075"/>
            <a:gd name="adj4" fmla="val 15169883"/>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7D7D-3EB8-404A-B628-96751AB547F1}">
      <dsp:nvSpPr>
        <dsp:cNvPr id="0" name=""/>
        <dsp:cNvSpPr/>
      </dsp:nvSpPr>
      <dsp:spPr>
        <a:xfrm>
          <a:off x="4378786" y="284675"/>
          <a:ext cx="2966374"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Who or What Got Fed:</a:t>
          </a:r>
        </a:p>
        <a:p>
          <a:pPr marL="0" lvl="0" indent="0" algn="ctr" defTabSz="1422400">
            <a:lnSpc>
              <a:spcPct val="90000"/>
            </a:lnSpc>
            <a:spcBef>
              <a:spcPct val="0"/>
            </a:spcBef>
            <a:spcAft>
              <a:spcPct val="35000"/>
            </a:spcAft>
            <a:buNone/>
          </a:pPr>
          <a:r>
            <a:rPr lang="en-US" sz="1800" kern="1200" dirty="0"/>
            <a:t>Rebirth, Fruition of Choice, Goods or Bads, The You You’d Be Proud of or Regrets etc.</a:t>
          </a:r>
        </a:p>
      </dsp:txBody>
      <dsp:txXfrm>
        <a:off x="4378786" y="284675"/>
        <a:ext cx="2966374" cy="1341437"/>
      </dsp:txXfrm>
    </dsp:sp>
    <dsp:sp modelId="{58AECA31-7A16-42EF-AA35-05B66820B717}">
      <dsp:nvSpPr>
        <dsp:cNvPr id="0" name=""/>
        <dsp:cNvSpPr/>
      </dsp:nvSpPr>
      <dsp:spPr>
        <a:xfrm>
          <a:off x="2304315" y="-95760"/>
          <a:ext cx="5028878" cy="5028878"/>
        </a:xfrm>
        <a:prstGeom prst="circularArrow">
          <a:avLst>
            <a:gd name="adj1" fmla="val 5202"/>
            <a:gd name="adj2" fmla="val 336015"/>
            <a:gd name="adj3" fmla="val 331157"/>
            <a:gd name="adj4" fmla="val 20859051"/>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1A06F-3F17-460C-BD5F-F08FA2A83D3A}">
      <dsp:nvSpPr>
        <dsp:cNvPr id="0" name=""/>
        <dsp:cNvSpPr/>
      </dsp:nvSpPr>
      <dsp:spPr>
        <a:xfrm>
          <a:off x="4373907" y="2533541"/>
          <a:ext cx="3591135"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Choice:</a:t>
          </a:r>
        </a:p>
        <a:p>
          <a:pPr marL="0" lvl="0" indent="0" algn="ctr" defTabSz="1422400">
            <a:lnSpc>
              <a:spcPct val="90000"/>
            </a:lnSpc>
            <a:spcBef>
              <a:spcPct val="0"/>
            </a:spcBef>
            <a:spcAft>
              <a:spcPct val="35000"/>
            </a:spcAft>
            <a:buNone/>
          </a:pPr>
          <a:r>
            <a:rPr lang="en-US" sz="1800" kern="1200" dirty="0"/>
            <a:t>Denial, Runaway, Avoidance or Not Deal, Argue, Fight, AODA, Suicide etc.</a:t>
          </a:r>
        </a:p>
      </dsp:txBody>
      <dsp:txXfrm>
        <a:off x="4373907" y="2533541"/>
        <a:ext cx="3591135" cy="1341437"/>
      </dsp:txXfrm>
    </dsp:sp>
    <dsp:sp modelId="{5B06E48C-F6A1-47A2-B3C0-2FC55B33EE1C}">
      <dsp:nvSpPr>
        <dsp:cNvPr id="0" name=""/>
        <dsp:cNvSpPr/>
      </dsp:nvSpPr>
      <dsp:spPr>
        <a:xfrm>
          <a:off x="2012876" y="749537"/>
          <a:ext cx="5028878" cy="5028878"/>
        </a:xfrm>
        <a:prstGeom prst="circularArrow">
          <a:avLst>
            <a:gd name="adj1" fmla="val 5202"/>
            <a:gd name="adj2" fmla="val 336015"/>
            <a:gd name="adj3" fmla="val 2431767"/>
            <a:gd name="adj4" fmla="val 22538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97D02-20BB-4E85-A4AE-3A99FD61980D}">
      <dsp:nvSpPr>
        <dsp:cNvPr id="0" name=""/>
        <dsp:cNvSpPr/>
      </dsp:nvSpPr>
      <dsp:spPr>
        <a:xfrm>
          <a:off x="2501423" y="4075166"/>
          <a:ext cx="3092375"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Effects or Consequences:</a:t>
          </a:r>
        </a:p>
      </dsp:txBody>
      <dsp:txXfrm>
        <a:off x="2501423" y="4075166"/>
        <a:ext cx="3092375" cy="1341437"/>
      </dsp:txXfrm>
    </dsp:sp>
    <dsp:sp modelId="{1AA5CDE4-A318-4B7C-A621-9009343D893C}">
      <dsp:nvSpPr>
        <dsp:cNvPr id="0" name=""/>
        <dsp:cNvSpPr/>
      </dsp:nvSpPr>
      <dsp:spPr>
        <a:xfrm>
          <a:off x="858648" y="457158"/>
          <a:ext cx="5028878" cy="5028878"/>
        </a:xfrm>
        <a:prstGeom prst="circularArrow">
          <a:avLst>
            <a:gd name="adj1" fmla="val 5202"/>
            <a:gd name="adj2" fmla="val 336015"/>
            <a:gd name="adj3" fmla="val 8210155"/>
            <a:gd name="adj4" fmla="val 8032218"/>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504D4-EDDA-4659-8A57-31D4ACE6FEE2}">
      <dsp:nvSpPr>
        <dsp:cNvPr id="0" name=""/>
        <dsp:cNvSpPr/>
      </dsp:nvSpPr>
      <dsp:spPr>
        <a:xfrm>
          <a:off x="162956" y="2533541"/>
          <a:ext cx="3525579"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Later Outcomes:</a:t>
          </a:r>
        </a:p>
        <a:p>
          <a:pPr marL="0" lvl="0" indent="0" algn="ctr" defTabSz="1422400">
            <a:lnSpc>
              <a:spcPct val="90000"/>
            </a:lnSpc>
            <a:spcBef>
              <a:spcPct val="0"/>
            </a:spcBef>
            <a:spcAft>
              <a:spcPct val="35000"/>
            </a:spcAft>
            <a:buNone/>
          </a:pPr>
          <a:r>
            <a:rPr lang="en-US" sz="1800" kern="1200" dirty="0"/>
            <a:t>More Trouble, Regrets, Can’t Have Another Chance etc.</a:t>
          </a:r>
        </a:p>
      </dsp:txBody>
      <dsp:txXfrm>
        <a:off x="162956" y="2533541"/>
        <a:ext cx="3525579" cy="1341437"/>
      </dsp:txXfrm>
    </dsp:sp>
    <dsp:sp modelId="{AA5A67E0-CA5D-4D28-BE15-2318D6794264}">
      <dsp:nvSpPr>
        <dsp:cNvPr id="0" name=""/>
        <dsp:cNvSpPr/>
      </dsp:nvSpPr>
      <dsp:spPr>
        <a:xfrm>
          <a:off x="858648" y="-14600"/>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3A48D-E45D-4EC8-9700-F067F03DA724}">
      <dsp:nvSpPr>
        <dsp:cNvPr id="0" name=""/>
        <dsp:cNvSpPr/>
      </dsp:nvSpPr>
      <dsp:spPr>
        <a:xfrm>
          <a:off x="2065507"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2065507" y="39140"/>
        <a:ext cx="1341437" cy="1341437"/>
      </dsp:txXfrm>
    </dsp:sp>
    <dsp:sp modelId="{2880B9FE-11D2-482F-A2D0-DF12CD8ACEA6}">
      <dsp:nvSpPr>
        <dsp:cNvPr id="0" name=""/>
        <dsp:cNvSpPr/>
      </dsp:nvSpPr>
      <dsp:spPr>
        <a:xfrm>
          <a:off x="1287057" y="-118061"/>
          <a:ext cx="5028878" cy="5028878"/>
        </a:xfrm>
        <a:prstGeom prst="circularArrow">
          <a:avLst>
            <a:gd name="adj1" fmla="val 5202"/>
            <a:gd name="adj2" fmla="val 336015"/>
            <a:gd name="adj3" fmla="val 16838454"/>
            <a:gd name="adj4" fmla="val 14801465"/>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67D7D-3EB8-404A-B628-96751AB547F1}">
      <dsp:nvSpPr>
        <dsp:cNvPr id="0" name=""/>
        <dsp:cNvSpPr/>
      </dsp:nvSpPr>
      <dsp:spPr>
        <a:xfrm>
          <a:off x="3938297" y="310569"/>
          <a:ext cx="3443255" cy="91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Rebirth:</a:t>
          </a:r>
        </a:p>
      </dsp:txBody>
      <dsp:txXfrm>
        <a:off x="3938297" y="310569"/>
        <a:ext cx="3443255" cy="918468"/>
      </dsp:txXfrm>
    </dsp:sp>
    <dsp:sp modelId="{58AECA31-7A16-42EF-AA35-05B66820B717}">
      <dsp:nvSpPr>
        <dsp:cNvPr id="0" name=""/>
        <dsp:cNvSpPr/>
      </dsp:nvSpPr>
      <dsp:spPr>
        <a:xfrm>
          <a:off x="1728181" y="-239596"/>
          <a:ext cx="5028878" cy="5028878"/>
        </a:xfrm>
        <a:prstGeom prst="circularArrow">
          <a:avLst>
            <a:gd name="adj1" fmla="val 5202"/>
            <a:gd name="adj2" fmla="val 336015"/>
            <a:gd name="adj3" fmla="val 301189"/>
            <a:gd name="adj4" fmla="val 2018378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1A06F-3F17-460C-BD5F-F08FA2A83D3A}">
      <dsp:nvSpPr>
        <dsp:cNvPr id="0" name=""/>
        <dsp:cNvSpPr/>
      </dsp:nvSpPr>
      <dsp:spPr>
        <a:xfrm>
          <a:off x="5394931"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5394931" y="2533541"/>
        <a:ext cx="1341437" cy="1341437"/>
      </dsp:txXfrm>
    </dsp:sp>
    <dsp:sp modelId="{5B06E48C-F6A1-47A2-B3C0-2FC55B33EE1C}">
      <dsp:nvSpPr>
        <dsp:cNvPr id="0" name=""/>
        <dsp:cNvSpPr/>
      </dsp:nvSpPr>
      <dsp:spPr>
        <a:xfrm>
          <a:off x="1849056" y="-11783"/>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97D02-20BB-4E85-A4AE-3A99FD61980D}">
      <dsp:nvSpPr>
        <dsp:cNvPr id="0" name=""/>
        <dsp:cNvSpPr/>
      </dsp:nvSpPr>
      <dsp:spPr>
        <a:xfrm>
          <a:off x="3273066"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3273066" y="4075166"/>
        <a:ext cx="1341437" cy="1341437"/>
      </dsp:txXfrm>
    </dsp:sp>
    <dsp:sp modelId="{1AA5CDE4-A318-4B7C-A621-9009343D893C}">
      <dsp:nvSpPr>
        <dsp:cNvPr id="0" name=""/>
        <dsp:cNvSpPr/>
      </dsp:nvSpPr>
      <dsp:spPr>
        <a:xfrm>
          <a:off x="1024622" y="-20232"/>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504D4-EDDA-4659-8A57-31D4ACE6FEE2}">
      <dsp:nvSpPr>
        <dsp:cNvPr id="0" name=""/>
        <dsp:cNvSpPr/>
      </dsp:nvSpPr>
      <dsp:spPr>
        <a:xfrm>
          <a:off x="1151202"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1151202" y="2533541"/>
        <a:ext cx="1341437" cy="1341437"/>
      </dsp:txXfrm>
    </dsp:sp>
    <dsp:sp modelId="{AA5A67E0-CA5D-4D28-BE15-2318D6794264}">
      <dsp:nvSpPr>
        <dsp:cNvPr id="0" name=""/>
        <dsp:cNvSpPr/>
      </dsp:nvSpPr>
      <dsp:spPr>
        <a:xfrm>
          <a:off x="1263795" y="-123123"/>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3A48D-E45D-4EC8-9700-F067F03DA724}">
      <dsp:nvSpPr>
        <dsp:cNvPr id="0" name=""/>
        <dsp:cNvSpPr/>
      </dsp:nvSpPr>
      <dsp:spPr>
        <a:xfrm>
          <a:off x="1961682"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1961682" y="39140"/>
        <a:ext cx="1341437" cy="1341437"/>
      </dsp:txXfrm>
    </dsp:sp>
    <dsp:sp modelId="{2880B9FE-11D2-482F-A2D0-DF12CD8ACEA6}">
      <dsp:nvSpPr>
        <dsp:cNvPr id="0" name=""/>
        <dsp:cNvSpPr/>
      </dsp:nvSpPr>
      <dsp:spPr>
        <a:xfrm>
          <a:off x="1728180" y="-123092"/>
          <a:ext cx="5028878" cy="5028878"/>
        </a:xfrm>
        <a:prstGeom prst="circularArrow">
          <a:avLst>
            <a:gd name="adj1" fmla="val 5202"/>
            <a:gd name="adj2" fmla="val 336015"/>
            <a:gd name="adj3" fmla="val 17077030"/>
            <a:gd name="adj4" fmla="val 14716172"/>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732AD-0ECB-428D-B3CE-3750AD1B7A9D}">
      <dsp:nvSpPr>
        <dsp:cNvPr id="0" name=""/>
        <dsp:cNvSpPr/>
      </dsp:nvSpPr>
      <dsp:spPr>
        <a:xfrm rot="16200000">
          <a:off x="1095985" y="-122122"/>
          <a:ext cx="1343965"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Tool</a:t>
          </a:r>
        </a:p>
      </dsp:txBody>
      <dsp:txXfrm rot="5400000">
        <a:off x="68396" y="1476652"/>
        <a:ext cx="3634337" cy="671983"/>
      </dsp:txXfrm>
    </dsp:sp>
    <dsp:sp modelId="{4F736A54-04AB-4E95-97A2-A6F07B59A34B}">
      <dsp:nvSpPr>
        <dsp:cNvPr id="0" name=""/>
        <dsp:cNvSpPr/>
      </dsp:nvSpPr>
      <dsp:spPr>
        <a:xfrm rot="5400000">
          <a:off x="4955866" y="774567"/>
          <a:ext cx="2076158"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Crutch</a:t>
          </a:r>
        </a:p>
      </dsp:txBody>
      <dsp:txXfrm rot="-5400000">
        <a:off x="4059180" y="2190294"/>
        <a:ext cx="3506203" cy="1038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875D2-B2B9-49F4-92F0-EA92A550A93F}">
      <dsp:nvSpPr>
        <dsp:cNvPr id="0" name=""/>
        <dsp:cNvSpPr/>
      </dsp:nvSpPr>
      <dsp:spPr>
        <a:xfrm rot="16200000">
          <a:off x="846991" y="-961501"/>
          <a:ext cx="1946529"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Goods</a:t>
          </a:r>
        </a:p>
      </dsp:txBody>
      <dsp:txXfrm rot="5400000">
        <a:off x="226134" y="486631"/>
        <a:ext cx="3528888" cy="973265"/>
      </dsp:txXfrm>
    </dsp:sp>
    <dsp:sp modelId="{B7E73AA7-A291-410C-9209-1BAB4EE77920}">
      <dsp:nvSpPr>
        <dsp:cNvPr id="0" name=""/>
        <dsp:cNvSpPr/>
      </dsp:nvSpPr>
      <dsp:spPr>
        <a:xfrm rot="5400000">
          <a:off x="4875088" y="774567"/>
          <a:ext cx="2405919"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Bads</a:t>
          </a:r>
        </a:p>
      </dsp:txBody>
      <dsp:txXfrm rot="-5400000">
        <a:off x="4143282" y="2107853"/>
        <a:ext cx="3448495" cy="1202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6D080-66E4-4306-B63E-3BB6326EDC5C}">
      <dsp:nvSpPr>
        <dsp:cNvPr id="0" name=""/>
        <dsp:cNvSpPr/>
      </dsp:nvSpPr>
      <dsp:spPr>
        <a:xfrm>
          <a:off x="1016000" y="935380"/>
          <a:ext cx="6095999" cy="3278220"/>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890D8-9BD6-4A1C-B71A-43028CAAAA56}">
      <dsp:nvSpPr>
        <dsp:cNvPr id="0" name=""/>
        <dsp:cNvSpPr/>
      </dsp:nvSpPr>
      <dsp:spPr>
        <a:xfrm>
          <a:off x="4064000" y="1283070"/>
          <a:ext cx="812" cy="258284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93469B-5BC0-4493-AB5E-1F1BFAFF4D57}">
      <dsp:nvSpPr>
        <dsp:cNvPr id="0" name=""/>
        <dsp:cNvSpPr/>
      </dsp:nvSpPr>
      <dsp:spPr>
        <a:xfrm>
          <a:off x="1219200" y="1183730"/>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 Wolves Would Oust Others If Acting Toxic </a:t>
          </a:r>
        </a:p>
        <a:p>
          <a:pPr marL="0" lvl="0" indent="0" algn="l" defTabSz="1066800">
            <a:lnSpc>
              <a:spcPct val="90000"/>
            </a:lnSpc>
            <a:spcBef>
              <a:spcPct val="0"/>
            </a:spcBef>
            <a:spcAft>
              <a:spcPct val="35000"/>
            </a:spcAft>
            <a:buNone/>
          </a:pPr>
          <a:r>
            <a:rPr lang="en-US" sz="2400" kern="1200" dirty="0"/>
            <a:t>* Knows Role Or Place &amp; Part Within</a:t>
          </a:r>
        </a:p>
      </dsp:txBody>
      <dsp:txXfrm>
        <a:off x="1219200" y="1183730"/>
        <a:ext cx="2641600" cy="2781520"/>
      </dsp:txXfrm>
    </dsp:sp>
    <dsp:sp modelId="{E90BD30C-5560-42C3-9410-CC53C1476AD7}">
      <dsp:nvSpPr>
        <dsp:cNvPr id="0" name=""/>
        <dsp:cNvSpPr/>
      </dsp:nvSpPr>
      <dsp:spPr>
        <a:xfrm>
          <a:off x="4267200" y="1183730"/>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 Stands By Due To Being Related or From Inner Group</a:t>
          </a:r>
        </a:p>
        <a:p>
          <a:pPr marL="0" lvl="0" indent="0" algn="l" defTabSz="1066800">
            <a:lnSpc>
              <a:spcPct val="90000"/>
            </a:lnSpc>
            <a:spcBef>
              <a:spcPct val="0"/>
            </a:spcBef>
            <a:spcAft>
              <a:spcPct val="35000"/>
            </a:spcAft>
            <a:buNone/>
          </a:pPr>
          <a:r>
            <a:rPr lang="en-US" sz="2400" kern="1200" dirty="0"/>
            <a:t>* Becomes Caretaker or Expects Others To Do Everything For Them </a:t>
          </a:r>
        </a:p>
      </dsp:txBody>
      <dsp:txXfrm>
        <a:off x="4267200" y="1183730"/>
        <a:ext cx="2641600" cy="2781520"/>
      </dsp:txXfrm>
    </dsp:sp>
    <dsp:sp modelId="{0BC9D832-9A58-4A97-8339-33D8CBF06D54}">
      <dsp:nvSpPr>
        <dsp:cNvPr id="0" name=""/>
        <dsp:cNvSpPr/>
      </dsp:nvSpPr>
      <dsp:spPr>
        <a:xfrm rot="16200000">
          <a:off x="-1280120" y="1371110"/>
          <a:ext cx="3576240" cy="1015999"/>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en-US" sz="2300" kern="1200" dirty="0"/>
            <a:t>Healthy</a:t>
          </a:r>
        </a:p>
      </dsp:txBody>
      <dsp:txXfrm>
        <a:off x="-1126567" y="1779526"/>
        <a:ext cx="3269135" cy="506273"/>
      </dsp:txXfrm>
    </dsp:sp>
    <dsp:sp modelId="{B61F5D2B-D483-48C9-A8E4-4155F0EBF61A}">
      <dsp:nvSpPr>
        <dsp:cNvPr id="0" name=""/>
        <dsp:cNvSpPr/>
      </dsp:nvSpPr>
      <dsp:spPr>
        <a:xfrm rot="5400000">
          <a:off x="5831879" y="2761871"/>
          <a:ext cx="3576240" cy="1015999"/>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en-US" sz="2300" kern="1200" dirty="0"/>
            <a:t> Unhealthy</a:t>
          </a:r>
        </a:p>
      </dsp:txBody>
      <dsp:txXfrm>
        <a:off x="5985432" y="2863182"/>
        <a:ext cx="3269135" cy="50627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87D-7C8A-4251-B103-283F8D0B75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Taking Ourselves Back</a:t>
            </a:r>
          </a:p>
        </p:txBody>
      </p:sp>
      <p:sp>
        <p:nvSpPr>
          <p:cNvPr id="3" name="Date Placeholder 2">
            <a:extLst>
              <a:ext uri="{FF2B5EF4-FFF2-40B4-BE49-F238E27FC236}">
                <a16:creationId xmlns:a16="http://schemas.microsoft.com/office/drawing/2014/main" id="{3F91DC03-80E1-419C-AA38-29839EEA8F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1E074E-457C-4FCD-B2E2-10BD8E7C6415}" type="datetimeFigureOut">
              <a:rPr lang="en-US" smtClean="0"/>
              <a:t>1/19/2022</a:t>
            </a:fld>
            <a:endParaRPr lang="en-US"/>
          </a:p>
        </p:txBody>
      </p:sp>
      <p:sp>
        <p:nvSpPr>
          <p:cNvPr id="4" name="Footer Placeholder 3">
            <a:extLst>
              <a:ext uri="{FF2B5EF4-FFF2-40B4-BE49-F238E27FC236}">
                <a16:creationId xmlns:a16="http://schemas.microsoft.com/office/drawing/2014/main" id="{7F40A489-92FD-4856-BFCD-AF9E65E24E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EA0A79-0AED-4A40-821A-A4FB1896EC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C6766-C597-44CB-82C0-E4D2056F8AB0}" type="slidenum">
              <a:rPr lang="en-US" smtClean="0"/>
              <a:t>‹#›</a:t>
            </a:fld>
            <a:endParaRPr lang="en-US"/>
          </a:p>
        </p:txBody>
      </p:sp>
    </p:spTree>
    <p:extLst>
      <p:ext uri="{BB962C8B-B14F-4D97-AF65-F5344CB8AC3E}">
        <p14:creationId xmlns:p14="http://schemas.microsoft.com/office/powerpoint/2010/main" val="382967322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Taking Ourselves Back</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8608B-38D8-4555-B02B-356021A27279}"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BA638-E1C6-4991-A9EE-82CF5ED13D6F}" type="slidenum">
              <a:rPr lang="en-US" smtClean="0"/>
              <a:t>‹#›</a:t>
            </a:fld>
            <a:endParaRPr lang="en-US"/>
          </a:p>
        </p:txBody>
      </p:sp>
    </p:spTree>
    <p:extLst>
      <p:ext uri="{BB962C8B-B14F-4D97-AF65-F5344CB8AC3E}">
        <p14:creationId xmlns:p14="http://schemas.microsoft.com/office/powerpoint/2010/main" val="394287834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31C9973E-1298-429C-BC67-DCD0986A38B8}"/>
              </a:ext>
            </a:extLst>
          </p:cNvPr>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580940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97844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tool for M.I. style to get individual or group engaged to seeing &amp; finding the difference. </a:t>
            </a:r>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98634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319225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63427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287692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M.I. tool to engage in finding goods, defining what is not &amp; recognizing where grey areas really lead to.</a:t>
            </a:r>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393101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Goals, Vision </a:t>
            </a:r>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377401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of leaving blank to use as M.I. tool to engage </a:t>
            </a:r>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61138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Does not mean </a:t>
            </a:r>
            <a:r>
              <a:rPr lang="en-US" dirty="0" err="1"/>
              <a:t>ppls</a:t>
            </a:r>
            <a:r>
              <a:rPr lang="en-US" dirty="0"/>
              <a:t> are one, Old One’s knew be careful feeding bads &amp; openings to, careful not to step in ways or think to feed or open to. </a:t>
            </a:r>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285420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Header Placeholder 3"/>
          <p:cNvSpPr>
            <a:spLocks noGrp="1"/>
          </p:cNvSpPr>
          <p:nvPr>
            <p:ph type="hdr" sz="quarter"/>
          </p:nvPr>
        </p:nvSpPr>
        <p:spPr/>
        <p:txBody>
          <a:bodyPr/>
          <a:lstStyle/>
          <a:p>
            <a:r>
              <a:rPr lang="en-US"/>
              <a:t>Taking Ourselves Back</a:t>
            </a:r>
          </a:p>
        </p:txBody>
      </p:sp>
    </p:spTree>
    <p:extLst>
      <p:ext uri="{BB962C8B-B14F-4D97-AF65-F5344CB8AC3E}">
        <p14:creationId xmlns:p14="http://schemas.microsoft.com/office/powerpoint/2010/main" val="3009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0864-D640-4E5C-9F41-D965F1C138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6D97CA-CC9E-41A9-A152-B724B9538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EDE03E-FD44-45C5-845E-7230A58B2A4A}"/>
              </a:ext>
            </a:extLst>
          </p:cNvPr>
          <p:cNvSpPr>
            <a:spLocks noGrp="1"/>
          </p:cNvSpPr>
          <p:nvPr>
            <p:ph type="dt" sz="half" idx="10"/>
          </p:nvPr>
        </p:nvSpPr>
        <p:spPr/>
        <p:txBody>
          <a:bodyPr/>
          <a:lstStyle/>
          <a:p>
            <a:fld id="{6973A80A-23D8-4FC1-929B-2883203C1BAF}" type="datetime1">
              <a:rPr lang="en-US" smtClean="0"/>
              <a:t>1/19/2022</a:t>
            </a:fld>
            <a:endParaRPr lang="en-US"/>
          </a:p>
        </p:txBody>
      </p:sp>
      <p:sp>
        <p:nvSpPr>
          <p:cNvPr id="5" name="Footer Placeholder 4">
            <a:extLst>
              <a:ext uri="{FF2B5EF4-FFF2-40B4-BE49-F238E27FC236}">
                <a16:creationId xmlns:a16="http://schemas.microsoft.com/office/drawing/2014/main" id="{1A56D11B-E135-46E8-A1D9-13EB16573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94E0-438A-453A-9C51-6D1C2EA1ED88}"/>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109372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7169-CCA4-4256-9654-1E7FB192BB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E3D2AA-D535-46B4-A7BF-AB43E62AF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0156D-A082-4415-91D8-F9C42D2C73CE}"/>
              </a:ext>
            </a:extLst>
          </p:cNvPr>
          <p:cNvSpPr>
            <a:spLocks noGrp="1"/>
          </p:cNvSpPr>
          <p:nvPr>
            <p:ph type="dt" sz="half" idx="10"/>
          </p:nvPr>
        </p:nvSpPr>
        <p:spPr/>
        <p:txBody>
          <a:bodyPr/>
          <a:lstStyle/>
          <a:p>
            <a:fld id="{5EC07843-E6AF-4E54-A6DE-3545330D9402}" type="datetime1">
              <a:rPr lang="en-US" smtClean="0"/>
              <a:t>1/19/2022</a:t>
            </a:fld>
            <a:endParaRPr lang="en-US"/>
          </a:p>
        </p:txBody>
      </p:sp>
      <p:sp>
        <p:nvSpPr>
          <p:cNvPr id="5" name="Footer Placeholder 4">
            <a:extLst>
              <a:ext uri="{FF2B5EF4-FFF2-40B4-BE49-F238E27FC236}">
                <a16:creationId xmlns:a16="http://schemas.microsoft.com/office/drawing/2014/main" id="{0D29BE38-926C-4033-90D4-F39CE30DD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DC139-32EB-46EB-85F3-2232608D376E}"/>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108488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EDA97-4AE1-4C64-A878-50D4FD773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5F86FE-BB73-40A2-93A3-F736D0BB2B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C4579-4909-4966-B7F9-EB13E185BF4E}"/>
              </a:ext>
            </a:extLst>
          </p:cNvPr>
          <p:cNvSpPr>
            <a:spLocks noGrp="1"/>
          </p:cNvSpPr>
          <p:nvPr>
            <p:ph type="dt" sz="half" idx="10"/>
          </p:nvPr>
        </p:nvSpPr>
        <p:spPr/>
        <p:txBody>
          <a:bodyPr/>
          <a:lstStyle/>
          <a:p>
            <a:fld id="{953354A9-1A9D-46A6-8603-B8591F0DF4F0}" type="datetime1">
              <a:rPr lang="en-US" smtClean="0"/>
              <a:t>1/19/2022</a:t>
            </a:fld>
            <a:endParaRPr lang="en-US"/>
          </a:p>
        </p:txBody>
      </p:sp>
      <p:sp>
        <p:nvSpPr>
          <p:cNvPr id="5" name="Footer Placeholder 4">
            <a:extLst>
              <a:ext uri="{FF2B5EF4-FFF2-40B4-BE49-F238E27FC236}">
                <a16:creationId xmlns:a16="http://schemas.microsoft.com/office/drawing/2014/main" id="{A418A015-891F-43BB-945D-3057AAE5B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B8D3A-301C-46F5-8446-1194948A3BD8}"/>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397750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5C17-D444-44AD-B0B2-0B4FFBEC8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F9254-F336-4C03-AF19-36A3EAF8F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CC8C7-8F5F-4598-8E35-23FF87B3F3DC}"/>
              </a:ext>
            </a:extLst>
          </p:cNvPr>
          <p:cNvSpPr>
            <a:spLocks noGrp="1"/>
          </p:cNvSpPr>
          <p:nvPr>
            <p:ph type="dt" sz="half" idx="10"/>
          </p:nvPr>
        </p:nvSpPr>
        <p:spPr/>
        <p:txBody>
          <a:bodyPr/>
          <a:lstStyle/>
          <a:p>
            <a:fld id="{7F84A996-EE49-4E97-88E9-92E65B6A36D6}" type="datetime1">
              <a:rPr lang="en-US" smtClean="0"/>
              <a:t>1/19/2022</a:t>
            </a:fld>
            <a:endParaRPr lang="en-US"/>
          </a:p>
        </p:txBody>
      </p:sp>
      <p:sp>
        <p:nvSpPr>
          <p:cNvPr id="5" name="Footer Placeholder 4">
            <a:extLst>
              <a:ext uri="{FF2B5EF4-FFF2-40B4-BE49-F238E27FC236}">
                <a16:creationId xmlns:a16="http://schemas.microsoft.com/office/drawing/2014/main" id="{C5E9E69D-E2AF-48B3-8EA5-B2FAC95C6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B3848-717E-4ED3-88E4-0662F1BDADE3}"/>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241830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B80E-7BF8-4BC6-AAA6-7C41A5C2D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A4EEF0-F3F2-420C-A814-BB9581382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334F6-756C-4907-8942-DCFE9E2F2DCA}"/>
              </a:ext>
            </a:extLst>
          </p:cNvPr>
          <p:cNvSpPr>
            <a:spLocks noGrp="1"/>
          </p:cNvSpPr>
          <p:nvPr>
            <p:ph type="dt" sz="half" idx="10"/>
          </p:nvPr>
        </p:nvSpPr>
        <p:spPr/>
        <p:txBody>
          <a:bodyPr/>
          <a:lstStyle/>
          <a:p>
            <a:fld id="{EB8680EA-6CC3-41DE-86BD-546A48E697CB}" type="datetime1">
              <a:rPr lang="en-US" smtClean="0"/>
              <a:t>1/19/2022</a:t>
            </a:fld>
            <a:endParaRPr lang="en-US"/>
          </a:p>
        </p:txBody>
      </p:sp>
      <p:sp>
        <p:nvSpPr>
          <p:cNvPr id="5" name="Footer Placeholder 4">
            <a:extLst>
              <a:ext uri="{FF2B5EF4-FFF2-40B4-BE49-F238E27FC236}">
                <a16:creationId xmlns:a16="http://schemas.microsoft.com/office/drawing/2014/main" id="{C9FB1FBD-8804-49F6-A275-A005F6F26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19192-22AF-4C28-BB1B-896469528104}"/>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278661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4C8-B68B-4D33-A2AB-7E10088C5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9D43F-F54D-48B9-9374-B63BBCCD3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9AF386-3C59-45ED-8631-736D57CDAE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D3C13D-8F6D-400F-9EC2-EEA136047CC4}"/>
              </a:ext>
            </a:extLst>
          </p:cNvPr>
          <p:cNvSpPr>
            <a:spLocks noGrp="1"/>
          </p:cNvSpPr>
          <p:nvPr>
            <p:ph type="dt" sz="half" idx="10"/>
          </p:nvPr>
        </p:nvSpPr>
        <p:spPr/>
        <p:txBody>
          <a:bodyPr/>
          <a:lstStyle/>
          <a:p>
            <a:fld id="{69D3EEA2-DECA-40C9-8AA2-28B9A945F3B0}" type="datetime1">
              <a:rPr lang="en-US" smtClean="0"/>
              <a:t>1/19/2022</a:t>
            </a:fld>
            <a:endParaRPr lang="en-US"/>
          </a:p>
        </p:txBody>
      </p:sp>
      <p:sp>
        <p:nvSpPr>
          <p:cNvPr id="6" name="Footer Placeholder 5">
            <a:extLst>
              <a:ext uri="{FF2B5EF4-FFF2-40B4-BE49-F238E27FC236}">
                <a16:creationId xmlns:a16="http://schemas.microsoft.com/office/drawing/2014/main" id="{C744B59B-D74F-4D4B-B34F-C5B100F87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463E2-E12D-4D74-A6B5-C13D4E999795}"/>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3716020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BAD6-07AD-46BB-A433-2BB2AB3E7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0634FD-20AC-4B52-ACFC-2A7070E322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392931-39C1-476A-B040-071BF9AEFE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F74EF4-3BDF-41CD-92FE-A2A68DFA7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A5501-3E1D-41BD-925F-BDD868C20F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102861-F3E4-4047-943C-E7DCA4CBCE06}"/>
              </a:ext>
            </a:extLst>
          </p:cNvPr>
          <p:cNvSpPr>
            <a:spLocks noGrp="1"/>
          </p:cNvSpPr>
          <p:nvPr>
            <p:ph type="dt" sz="half" idx="10"/>
          </p:nvPr>
        </p:nvSpPr>
        <p:spPr/>
        <p:txBody>
          <a:bodyPr/>
          <a:lstStyle/>
          <a:p>
            <a:fld id="{6194B181-9B38-4603-9762-5F4A439839DD}" type="datetime1">
              <a:rPr lang="en-US" smtClean="0"/>
              <a:t>1/19/2022</a:t>
            </a:fld>
            <a:endParaRPr lang="en-US"/>
          </a:p>
        </p:txBody>
      </p:sp>
      <p:sp>
        <p:nvSpPr>
          <p:cNvPr id="8" name="Footer Placeholder 7">
            <a:extLst>
              <a:ext uri="{FF2B5EF4-FFF2-40B4-BE49-F238E27FC236}">
                <a16:creationId xmlns:a16="http://schemas.microsoft.com/office/drawing/2014/main" id="{126B9031-9160-4AE2-BDB5-53FE745716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2D26A-4476-437E-8591-934E6974143E}"/>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325693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64CF-D085-431C-8791-A682058FF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550B30-92BA-43C3-9EA0-2D40704791A1}"/>
              </a:ext>
            </a:extLst>
          </p:cNvPr>
          <p:cNvSpPr>
            <a:spLocks noGrp="1"/>
          </p:cNvSpPr>
          <p:nvPr>
            <p:ph type="dt" sz="half" idx="10"/>
          </p:nvPr>
        </p:nvSpPr>
        <p:spPr/>
        <p:txBody>
          <a:bodyPr/>
          <a:lstStyle/>
          <a:p>
            <a:fld id="{BAA1A68D-3CA6-4D01-A523-639A023BCF93}" type="datetime1">
              <a:rPr lang="en-US" smtClean="0"/>
              <a:t>1/19/2022</a:t>
            </a:fld>
            <a:endParaRPr lang="en-US"/>
          </a:p>
        </p:txBody>
      </p:sp>
      <p:sp>
        <p:nvSpPr>
          <p:cNvPr id="4" name="Footer Placeholder 3">
            <a:extLst>
              <a:ext uri="{FF2B5EF4-FFF2-40B4-BE49-F238E27FC236}">
                <a16:creationId xmlns:a16="http://schemas.microsoft.com/office/drawing/2014/main" id="{60F66B02-9340-4D6D-83EE-A9B703E43D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42724-1CAA-4D8E-A444-A7349AB989A1}"/>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352085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7BC57-9B8C-425F-9FA1-583E22A73EF5}"/>
              </a:ext>
            </a:extLst>
          </p:cNvPr>
          <p:cNvSpPr>
            <a:spLocks noGrp="1"/>
          </p:cNvSpPr>
          <p:nvPr>
            <p:ph type="dt" sz="half" idx="10"/>
          </p:nvPr>
        </p:nvSpPr>
        <p:spPr/>
        <p:txBody>
          <a:bodyPr/>
          <a:lstStyle/>
          <a:p>
            <a:fld id="{5FEA19DB-D7F6-44E8-A579-19D50A35FA95}" type="datetime1">
              <a:rPr lang="en-US" smtClean="0"/>
              <a:t>1/19/2022</a:t>
            </a:fld>
            <a:endParaRPr lang="en-US"/>
          </a:p>
        </p:txBody>
      </p:sp>
      <p:sp>
        <p:nvSpPr>
          <p:cNvPr id="3" name="Footer Placeholder 2">
            <a:extLst>
              <a:ext uri="{FF2B5EF4-FFF2-40B4-BE49-F238E27FC236}">
                <a16:creationId xmlns:a16="http://schemas.microsoft.com/office/drawing/2014/main" id="{B6A5E3D6-6642-4563-A52C-90B648B50E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2E0061-37EE-4A9C-8C87-95166E75E435}"/>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350940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CA03-FC46-4339-BF4F-DE724BCE5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8F4278-1F9C-4B44-A61B-DF16D4089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E7B64-BB95-4443-AF88-7F20EAAD0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2A211-D819-49F4-8A03-5ABD7F692C0E}"/>
              </a:ext>
            </a:extLst>
          </p:cNvPr>
          <p:cNvSpPr>
            <a:spLocks noGrp="1"/>
          </p:cNvSpPr>
          <p:nvPr>
            <p:ph type="dt" sz="half" idx="10"/>
          </p:nvPr>
        </p:nvSpPr>
        <p:spPr/>
        <p:txBody>
          <a:bodyPr/>
          <a:lstStyle/>
          <a:p>
            <a:fld id="{F344D717-E6B8-4E29-A76E-9DD1FE3C7210}" type="datetime1">
              <a:rPr lang="en-US" smtClean="0"/>
              <a:t>1/19/2022</a:t>
            </a:fld>
            <a:endParaRPr lang="en-US"/>
          </a:p>
        </p:txBody>
      </p:sp>
      <p:sp>
        <p:nvSpPr>
          <p:cNvPr id="6" name="Footer Placeholder 5">
            <a:extLst>
              <a:ext uri="{FF2B5EF4-FFF2-40B4-BE49-F238E27FC236}">
                <a16:creationId xmlns:a16="http://schemas.microsoft.com/office/drawing/2014/main" id="{8ECE3E65-F8AC-4BF0-BDFA-8167B3A42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75549-7758-4CD8-8693-3230753CCB73}"/>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399919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47DD-E2DD-4C2E-B789-5D1C157F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4DAFA-8F2D-4FDF-823D-7997A8692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4A1FC5-6720-4159-B976-C0D053AC6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22911-B297-43F7-B3AA-6326DEC8B105}"/>
              </a:ext>
            </a:extLst>
          </p:cNvPr>
          <p:cNvSpPr>
            <a:spLocks noGrp="1"/>
          </p:cNvSpPr>
          <p:nvPr>
            <p:ph type="dt" sz="half" idx="10"/>
          </p:nvPr>
        </p:nvSpPr>
        <p:spPr/>
        <p:txBody>
          <a:bodyPr/>
          <a:lstStyle/>
          <a:p>
            <a:fld id="{0FECEE9D-59D9-48E7-A862-8C5C0CD37E2C}" type="datetime1">
              <a:rPr lang="en-US" smtClean="0"/>
              <a:t>1/19/2022</a:t>
            </a:fld>
            <a:endParaRPr lang="en-US"/>
          </a:p>
        </p:txBody>
      </p:sp>
      <p:sp>
        <p:nvSpPr>
          <p:cNvPr id="6" name="Footer Placeholder 5">
            <a:extLst>
              <a:ext uri="{FF2B5EF4-FFF2-40B4-BE49-F238E27FC236}">
                <a16:creationId xmlns:a16="http://schemas.microsoft.com/office/drawing/2014/main" id="{A833630E-79F5-4A3B-A991-72B27A59D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A5573-10D6-45A8-861B-8BCA4011D93D}"/>
              </a:ext>
            </a:extLst>
          </p:cNvPr>
          <p:cNvSpPr>
            <a:spLocks noGrp="1"/>
          </p:cNvSpPr>
          <p:nvPr>
            <p:ph type="sldNum" sz="quarter" idx="12"/>
          </p:nvPr>
        </p:nvSpPr>
        <p:spPr/>
        <p:txBody>
          <a:bodyPr/>
          <a:lstStyle/>
          <a:p>
            <a:fld id="{49C86D67-0282-4F4A-BD0D-1DA0BC4C579F}" type="slidenum">
              <a:rPr lang="en-US" smtClean="0"/>
              <a:t>‹#›</a:t>
            </a:fld>
            <a:endParaRPr lang="en-US"/>
          </a:p>
        </p:txBody>
      </p:sp>
    </p:spTree>
    <p:extLst>
      <p:ext uri="{BB962C8B-B14F-4D97-AF65-F5344CB8AC3E}">
        <p14:creationId xmlns:p14="http://schemas.microsoft.com/office/powerpoint/2010/main" val="11486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176BD-9C58-4715-AC4C-E648B85C7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91D647-C00C-4DE2-B9D4-6FD42BE27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A76A8-C5F3-4078-A598-B9C2B1832D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42CFE-0F25-4B1B-83AA-0DA46F54FE70}" type="datetime1">
              <a:rPr lang="en-US" smtClean="0"/>
              <a:t>1/19/2022</a:t>
            </a:fld>
            <a:endParaRPr lang="en-US"/>
          </a:p>
        </p:txBody>
      </p:sp>
      <p:sp>
        <p:nvSpPr>
          <p:cNvPr id="5" name="Footer Placeholder 4">
            <a:extLst>
              <a:ext uri="{FF2B5EF4-FFF2-40B4-BE49-F238E27FC236}">
                <a16:creationId xmlns:a16="http://schemas.microsoft.com/office/drawing/2014/main" id="{5BBB0422-D53C-430B-AA3F-654F6939E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8EC060-733D-4836-BC17-22976B414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86D67-0282-4F4A-BD0D-1DA0BC4C579F}" type="slidenum">
              <a:rPr lang="en-US" smtClean="0"/>
              <a:t>‹#›</a:t>
            </a:fld>
            <a:endParaRPr lang="en-US"/>
          </a:p>
        </p:txBody>
      </p:sp>
    </p:spTree>
    <p:extLst>
      <p:ext uri="{BB962C8B-B14F-4D97-AF65-F5344CB8AC3E}">
        <p14:creationId xmlns:p14="http://schemas.microsoft.com/office/powerpoint/2010/main" val="3498887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webmd.com/mental-health/what-is-a-victim-mentalit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idq-HelWOOU?feature=oembed" TargetMode="External"/><Relationship Id="rId5" Type="http://schemas.openxmlformats.org/officeDocument/2006/relationships/hyperlink" Target="https://www.youtube.com/watch?v=idq-HelWOOU"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Q3b0-i1T8Hk?feature=oembed"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uwosh.edu/coehs/cmagproject/ethnomath/legend/legend1.htm?fbclid=IwAR0MRQ_MmGlhdWjmEl_m6eqTu4PwsH8VauEIsfzoYz7y8NHzh4BHlIz1k_Q" TargetMode="External"/><Relationship Id="rId3" Type="http://schemas.openxmlformats.org/officeDocument/2006/relationships/hyperlink" Target="https://www.mpm.edu/educators/wirp/great-lakes-traditional-culture/oral-tradition" TargetMode="External"/><Relationship Id="rId7" Type="http://schemas.openxmlformats.org/officeDocument/2006/relationships/hyperlink" Target="http://www.uwosh.edu/coehs/cmagproject/ethnomath/legend/legend11.htm?fbclid=IwAR02rnz0eUKPWfXaaAea_mGEACWyfNO1s0-_n_qnlgCtuMO7KMK-4fH59yg" TargetMode="External"/><Relationship Id="rId2" Type="http://schemas.openxmlformats.org/officeDocument/2006/relationships/hyperlink" Target="https://allthatsinteresting.com/wendigo" TargetMode="External"/><Relationship Id="rId1" Type="http://schemas.openxmlformats.org/officeDocument/2006/relationships/slideLayout" Target="../slideLayouts/slideLayout7.xml"/><Relationship Id="rId6" Type="http://schemas.openxmlformats.org/officeDocument/2006/relationships/hyperlink" Target="http://www.native-languages.org/menominee-legends.htm?fbclid=IwAR1nFeD4c9-3XD5m8sJeboTjdDLJeqyO31GjhQmFRk1fsj4i8eFizTQ6aE0" TargetMode="External"/><Relationship Id="rId5" Type="http://schemas.openxmlformats.org/officeDocument/2006/relationships/hyperlink" Target="http://101waystosurvive.com/survail_tips/almost-forgotten-native-american-survival-skills/?fbclid=IwAR20rD_mLFVBP76lPGbHUl70LyLo6fORe7CgU1aRUof12YPV_lHE1_uEYj4" TargetMode="External"/><Relationship Id="rId4" Type="http://schemas.openxmlformats.org/officeDocument/2006/relationships/hyperlink" Target="http://indians.org/articles/a-pack-of-wolves.html" TargetMode="External"/><Relationship Id="rId9" Type="http://schemas.openxmlformats.org/officeDocument/2006/relationships/hyperlink" Target="http://www.uwosh.edu/coehs/cmagproject/ethnomath/legend/legend14.htm?fbclid=IwAR2mUfyk-E9pVNZcY7Logmtjo3GCmrTKB9BkCdw_i0i9uSZwbdB9DRyzzV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native-languages.org/pukwudgie.htm?fbclid=IwAR2_Ouh2H-cloO99_B0VB0BpiRCuUQ6w1lgqMHpuhXtl-08xge0NM2iWKrw" TargetMode="External"/><Relationship Id="rId3" Type="http://schemas.openxmlformats.org/officeDocument/2006/relationships/hyperlink" Target="http://www.native-languages.org/trickster.htm?fbclid=IwAR2_Ouh2H-cloO99_B0VB0BpiRCuUQ6w1lgqMHpuhXtl-08xge0NM2iWKrw" TargetMode="External"/><Relationship Id="rId7" Type="http://schemas.openxmlformats.org/officeDocument/2006/relationships/hyperlink" Target="http://www.native-languages.org/esa.htm?fbclid=IwAR1Ht0lXGJZvkLOWrn3aeMQxf-_m15xx3ulVkruFUXiAk6CtTOytOIe0Th4" TargetMode="External"/><Relationship Id="rId12" Type="http://schemas.openxmlformats.org/officeDocument/2006/relationships/hyperlink" Target="http://www.native-languages.org/ice-cannibal.htm?fbclid=IwAR0rolsHs9YV1mUARCHECuk4sR2MzNiPe_tiJL6mDyigap2xpIWt8jmVbl0" TargetMode="External"/><Relationship Id="rId2" Type="http://schemas.openxmlformats.org/officeDocument/2006/relationships/hyperlink" Target="http://www.native-languages.org/legends.htm?fbclid=IwAR3dfI1_xIB9KenZU7l7uY4IH_iFuS_AlTd8Mp5EP3d38ESD7-kTXSuv6Z0" TargetMode="External"/><Relationship Id="rId1" Type="http://schemas.openxmlformats.org/officeDocument/2006/relationships/slideLayout" Target="../slideLayouts/slideLayout7.xml"/><Relationship Id="rId6" Type="http://schemas.openxmlformats.org/officeDocument/2006/relationships/hyperlink" Target="http://www.native-languages.org/morelegends/white-buffalo-woman.htm?fbclid=IwAR07CauhSBe2KiOCVrmt8xJRZRAhMsyAYT34hqNfIngGvDDApciS41_VR8I" TargetMode="External"/><Relationship Id="rId11" Type="http://schemas.openxmlformats.org/officeDocument/2006/relationships/hyperlink" Target="http://www.native-languages.org/kanaima.htm?fbclid=IwAR1UWX9wR_sgSbA8toMZAjQ8JvMTWDITcItmUSOy85hjeOYa-qRmEg5qXbo" TargetMode="External"/><Relationship Id="rId5" Type="http://schemas.openxmlformats.org/officeDocument/2006/relationships/hyperlink" Target="http://www.native-languages.org/culture-heroes.htm?fbclid=IwAR3x26U5Uj6_ZhuFDaHMktEzoptz0RxyA5tD3yT0zzor4bVhnbHrnINMT-c" TargetMode="External"/><Relationship Id="rId10" Type="http://schemas.openxmlformats.org/officeDocument/2006/relationships/hyperlink" Target="http://www.native-languages.org/deer-woman.htm?fbclid=IwAR2WIKKsfOZG7kKi6cQo-xjlegC4W9XMDGVuFY50JWysEKD6p_kCudrbJU4" TargetMode="External"/><Relationship Id="rId4" Type="http://schemas.openxmlformats.org/officeDocument/2006/relationships/hyperlink" Target="http://www.native-languages.org/glooskap.htm?fbclid=IwAR1bBIsNDv5NcXfKpnBndXS05aEXNKIuOU7cyaHqjlptk186V1Nvac0WxBQ" TargetMode="External"/><Relationship Id="rId9" Type="http://schemas.openxmlformats.org/officeDocument/2006/relationships/hyperlink" Target="https://en.m.wikipedia.org/wiki/Deer_Woman?fbclid=IwAR07CauhSBe2KiOCVrmt8xJRZRAhMsyAYT34hqNfIngGvDDApciS41_VR8I"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www.native-languages.org/legends-themes.htm?fbclid=IwAR02rnz0eUKPWfXaaAea_mGEACWyfNO1s0-_n_qnlgCtuMO7KMK-4fH59yg" TargetMode="External"/><Relationship Id="rId7" Type="http://schemas.openxmlformats.org/officeDocument/2006/relationships/hyperlink" Target="https://www.youtube.com/watch?v=ZgkVpKuAtqE" TargetMode="External"/><Relationship Id="rId2" Type="http://schemas.openxmlformats.org/officeDocument/2006/relationships/hyperlink" Target="http://www.native-languages.org/legends-ghost.htm?fbclid=IwAR2_Ouh2H-cloO99_B0VB0BpiRCuUQ6w1lgqMHpuhXtl-08xge0NM2iWKrw" TargetMode="External"/><Relationship Id="rId1" Type="http://schemas.openxmlformats.org/officeDocument/2006/relationships/slideLayout" Target="../slideLayouts/slideLayout7.xml"/><Relationship Id="rId6" Type="http://schemas.openxmlformats.org/officeDocument/2006/relationships/hyperlink" Target="https://www.youtube.com/watch?v=pP5NogVkUEs" TargetMode="External"/><Relationship Id="rId5" Type="http://schemas.openxmlformats.org/officeDocument/2006/relationships/hyperlink" Target="https://www.youtube.com/watch?v=iB3PozsI74U&amp;t=97s" TargetMode="External"/><Relationship Id="rId4" Type="http://schemas.openxmlformats.org/officeDocument/2006/relationships/hyperlink" Target="https://www.youtube.com/watch?v=2KO6WOxjO6k"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addictions.com/computer/" TargetMode="External"/><Relationship Id="rId3" Type="http://schemas.openxmlformats.org/officeDocument/2006/relationships/hyperlink" Target="https://courses.lumenlearning.com/suny-lifespandevelopment2/chapter/periods-of-development/?fbclid=IwAR3LxBtEUtTIBhmywCnkZf8mMBa5AMHvnkzRj5IpST4nLeBBTxNJdYzba8k" TargetMode="External"/><Relationship Id="rId7" Type="http://schemas.openxmlformats.org/officeDocument/2006/relationships/hyperlink" Target="https://thearcanelaboratory.com/6-main-signs-of-mk-ultra-mind-control/" TargetMode="External"/><Relationship Id="rId2" Type="http://schemas.openxmlformats.org/officeDocument/2006/relationships/hyperlink" Target="https://www.todaysparent.com/kids/tween-and-teen/things-kids-should-know-how-to-do/?fbclid=IwAR0LPmtIIs5hp_VOsD7IbyegMMrIRmI_zW6eLY8OxpJZGmZFfihh75WyC0U" TargetMode="External"/><Relationship Id="rId1" Type="http://schemas.openxmlformats.org/officeDocument/2006/relationships/slideLayout" Target="../slideLayouts/slideLayout7.xml"/><Relationship Id="rId6" Type="http://schemas.openxmlformats.org/officeDocument/2006/relationships/hyperlink" Target="https://outpost-of-freedom.com/operatio.htm#THE%20FORMULA" TargetMode="External"/><Relationship Id="rId5" Type="http://schemas.openxmlformats.org/officeDocument/2006/relationships/hyperlink" Target="https://www.mayoclinic.org/diseases-conditions/bipolar-disorder/symptoms-causes/syc-20355955?fbclid=IwAR2mUfyk-E9pVNZcY7Logmtjo3GCmrTKB9BkCdw_i0i9uSZwbdB9DRyzzVg" TargetMode="External"/><Relationship Id="rId10" Type="http://schemas.openxmlformats.org/officeDocument/2006/relationships/hyperlink" Target="https://www.ncbi.nlm.nih.gov/pmc/articles/PMC3743691/" TargetMode="External"/><Relationship Id="rId4" Type="http://schemas.openxmlformats.org/officeDocument/2006/relationships/hyperlink" Target="https://www.mayoclinic.org/diseases-conditions/anxiety/symptoms-causes/syc-20350961?fbclid=IwAR3KANnAkRle1P5R5FQQ9XV6NuLBoodCa5TLN-4vgvkoeGsEbgOrdCn0OQ0" TargetMode="External"/><Relationship Id="rId9" Type="http://schemas.openxmlformats.org/officeDocument/2006/relationships/hyperlink" Target="https://www.healthline.com/health/signs-of-mental-abuse#emotional-neglect-and-isolatio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topbullying.gov/bullying/warning-signs" TargetMode="External"/><Relationship Id="rId2" Type="http://schemas.openxmlformats.org/officeDocument/2006/relationships/hyperlink" Target="https://observer.com/2017/03/mindfulness-pay-attention-details-life/"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www.pinterest.com/pin/287456388687552001/" TargetMode="External"/><Relationship Id="rId3" Type="http://schemas.openxmlformats.org/officeDocument/2006/relationships/hyperlink" Target="https://www.pinterest.com/pin/186406872049936649/" TargetMode="External"/><Relationship Id="rId7" Type="http://schemas.openxmlformats.org/officeDocument/2006/relationships/hyperlink" Target="https://themindsjournal.com/when-you-heal-trauma-you-heal-the-nervous-system/?fbclid=IwAR1EntKTMe2SsW83ZTrMEUsRl7QZyIqVdJBWdMpT6dHFyJAfamXsYXKLsTk" TargetMode="External"/><Relationship Id="rId2" Type="http://schemas.openxmlformats.org/officeDocument/2006/relationships/hyperlink" Target="https://klingereducational.com/product/a209-classic-human-skull-model-5-part-brain/" TargetMode="External"/><Relationship Id="rId1" Type="http://schemas.openxmlformats.org/officeDocument/2006/relationships/slideLayout" Target="../slideLayouts/slideLayout7.xml"/><Relationship Id="rId6" Type="http://schemas.openxmlformats.org/officeDocument/2006/relationships/hyperlink" Target="https://www.psychologytoday.com/us/blog/emotional-freedom/201210/strategies-deal-victim-mentality" TargetMode="External"/><Relationship Id="rId5" Type="http://schemas.openxmlformats.org/officeDocument/2006/relationships/hyperlink" Target="https://discover.hubpages.com/health/How-to-Clear-Emotional-Baggage-Face-Your-Fears-Daily" TargetMode="External"/><Relationship Id="rId4" Type="http://schemas.openxmlformats.org/officeDocument/2006/relationships/hyperlink" Target="https://quotesgram.com/img/quotes-about-emotional-baggage/14849005/"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OB0RgMcB8zc" TargetMode="External"/><Relationship Id="rId2" Type="http://schemas.openxmlformats.org/officeDocument/2006/relationships/hyperlink" Target="http://101waystosurvive.com/survail_tips/almost-forgotten-native-american-survival-skills/" TargetMode="External"/><Relationship Id="rId1" Type="http://schemas.openxmlformats.org/officeDocument/2006/relationships/slideLayout" Target="../slideLayouts/slideLayout7.xml"/><Relationship Id="rId6" Type="http://schemas.openxmlformats.org/officeDocument/2006/relationships/hyperlink" Target="https://fourthingsabout.blogspot.com/2011/09/respiratory-system.html" TargetMode="External"/><Relationship Id="rId5" Type="http://schemas.openxmlformats.org/officeDocument/2006/relationships/hyperlink" Target="https://www.walnut.net.au/home/walnuts-whole-and-shelled-darkened/" TargetMode="External"/><Relationship Id="rId4" Type="http://schemas.openxmlformats.org/officeDocument/2006/relationships/hyperlink" Target="https://oneandonlyhigherpower.wordpress.com/recovery-issues/physical-sexual-emotional-abuse/characteristics-of-survivors-of-abu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OB0RgMcB8zc?feature=oembed" TargetMode="External"/><Relationship Id="rId5" Type="http://schemas.openxmlformats.org/officeDocument/2006/relationships/hyperlink" Target="https://www.youtube.com/watch?v=OB0RgMcB8zc"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AD17-C0FE-4112-8C08-BCAD8E6B4810}"/>
              </a:ext>
            </a:extLst>
          </p:cNvPr>
          <p:cNvSpPr>
            <a:spLocks noGrp="1"/>
          </p:cNvSpPr>
          <p:nvPr>
            <p:ph type="ctrTitle"/>
          </p:nvPr>
        </p:nvSpPr>
        <p:spPr>
          <a:xfrm>
            <a:off x="7794396" y="194873"/>
            <a:ext cx="4087306" cy="2304626"/>
          </a:xfrm>
        </p:spPr>
        <p:txBody>
          <a:bodyPr anchor="b">
            <a:normAutofit/>
          </a:bodyPr>
          <a:lstStyle/>
          <a:p>
            <a:pPr algn="l"/>
            <a:r>
              <a:rPr lang="en-US" sz="3000" dirty="0"/>
              <a:t>Taking Ourselves Back</a:t>
            </a:r>
            <a:br>
              <a:rPr lang="en-US" sz="3000" dirty="0"/>
            </a:br>
            <a:r>
              <a:rPr lang="en-US" sz="3000" dirty="0"/>
              <a:t>Our Battle is at Home</a:t>
            </a:r>
            <a:br>
              <a:rPr lang="en-US" sz="3000" dirty="0"/>
            </a:br>
            <a:br>
              <a:rPr lang="en-US" sz="3000" dirty="0"/>
            </a:br>
            <a:r>
              <a:rPr lang="en-US" sz="3000" dirty="0"/>
              <a:t>(Trauma Responses &amp; Victim Programming)</a:t>
            </a:r>
          </a:p>
        </p:txBody>
      </p:sp>
      <p:sp>
        <p:nvSpPr>
          <p:cNvPr id="3" name="Subtitle 2">
            <a:extLst>
              <a:ext uri="{FF2B5EF4-FFF2-40B4-BE49-F238E27FC236}">
                <a16:creationId xmlns:a16="http://schemas.microsoft.com/office/drawing/2014/main" id="{C721E3D8-96A4-4997-88F4-9F899AE30A56}"/>
              </a:ext>
            </a:extLst>
          </p:cNvPr>
          <p:cNvSpPr>
            <a:spLocks noGrp="1"/>
          </p:cNvSpPr>
          <p:nvPr>
            <p:ph type="subTitle" idx="1"/>
          </p:nvPr>
        </p:nvSpPr>
        <p:spPr>
          <a:xfrm>
            <a:off x="6790050" y="3637636"/>
            <a:ext cx="6095999" cy="1147863"/>
          </a:xfrm>
        </p:spPr>
        <p:txBody>
          <a:bodyPr anchor="t">
            <a:normAutofit/>
          </a:bodyPr>
          <a:lstStyle/>
          <a:p>
            <a:pPr algn="l"/>
            <a:endParaRPr lang="en-US" sz="2000" dirty="0"/>
          </a:p>
          <a:p>
            <a:pPr algn="l"/>
            <a:r>
              <a:rPr lang="en-US" sz="2000" dirty="0"/>
              <a:t>  When Our True Hunters, Warriors &amp; Healers Rise</a:t>
            </a:r>
          </a:p>
        </p:txBody>
      </p:sp>
      <p:sp>
        <p:nvSpPr>
          <p:cNvPr id="14"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outdoor, sky, grass, mountain&#10;&#10;Description automatically generated">
            <a:extLst>
              <a:ext uri="{FF2B5EF4-FFF2-40B4-BE49-F238E27FC236}">
                <a16:creationId xmlns:a16="http://schemas.microsoft.com/office/drawing/2014/main" id="{751799C6-93B5-4791-BD61-F3EAECB47AFE}"/>
              </a:ext>
            </a:extLst>
          </p:cNvPr>
          <p:cNvPicPr>
            <a:picLocks noChangeAspect="1"/>
          </p:cNvPicPr>
          <p:nvPr/>
        </p:nvPicPr>
        <p:blipFill rotWithShape="1">
          <a:blip r:embed="rId2">
            <a:extLst>
              <a:ext uri="{28A0092B-C50C-407E-A947-70E740481C1C}">
                <a14:useLocalDpi xmlns:a14="http://schemas.microsoft.com/office/drawing/2010/main" val="0"/>
              </a:ext>
            </a:extLst>
          </a:blip>
          <a:srcRect l="26632" r="2238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792C1DBB-D875-4CF5-8D7F-17BF20848EA1}"/>
              </a:ext>
            </a:extLst>
          </p:cNvPr>
          <p:cNvSpPr txBox="1"/>
          <p:nvPr/>
        </p:nvSpPr>
        <p:spPr>
          <a:xfrm>
            <a:off x="5726243" y="5657671"/>
            <a:ext cx="6465756" cy="1200329"/>
          </a:xfrm>
          <a:prstGeom prst="rect">
            <a:avLst/>
          </a:prstGeom>
          <a:noFill/>
        </p:spPr>
        <p:txBody>
          <a:bodyPr wrap="square" rtlCol="0">
            <a:spAutoFit/>
          </a:bodyPr>
          <a:lstStyle/>
          <a:p>
            <a:r>
              <a:rPr lang="en-US" dirty="0"/>
              <a:t>Presented by: Theresa Sault-Brill</a:t>
            </a:r>
          </a:p>
          <a:p>
            <a:r>
              <a:rPr lang="en-US" dirty="0" err="1"/>
              <a:t>Ogiicheduekwe</a:t>
            </a:r>
            <a:r>
              <a:rPr lang="en-US" dirty="0"/>
              <a:t>, </a:t>
            </a:r>
            <a:r>
              <a:rPr lang="en-US" dirty="0" err="1"/>
              <a:t>Nahniibahwiikwe</a:t>
            </a:r>
            <a:r>
              <a:rPr lang="en-US" dirty="0"/>
              <a:t>, </a:t>
            </a:r>
            <a:r>
              <a:rPr lang="en-US" dirty="0" err="1"/>
              <a:t>Jihnahkahzhood</a:t>
            </a:r>
            <a:endParaRPr lang="en-US" dirty="0"/>
          </a:p>
          <a:p>
            <a:endParaRPr lang="en-US" dirty="0"/>
          </a:p>
          <a:p>
            <a:r>
              <a:rPr lang="en-US" dirty="0" err="1"/>
              <a:t>Aniishinabek</a:t>
            </a:r>
            <a:r>
              <a:rPr lang="en-US" dirty="0"/>
              <a:t> &amp; Menominee</a:t>
            </a:r>
          </a:p>
        </p:txBody>
      </p:sp>
      <p:sp>
        <p:nvSpPr>
          <p:cNvPr id="7" name="TextBox 6">
            <a:extLst>
              <a:ext uri="{FF2B5EF4-FFF2-40B4-BE49-F238E27FC236}">
                <a16:creationId xmlns:a16="http://schemas.microsoft.com/office/drawing/2014/main" id="{D3A53F9C-7FCF-4429-AAED-7F976C5F70A6}"/>
              </a:ext>
            </a:extLst>
          </p:cNvPr>
          <p:cNvSpPr txBox="1"/>
          <p:nvPr/>
        </p:nvSpPr>
        <p:spPr>
          <a:xfrm>
            <a:off x="28246" y="6366673"/>
            <a:ext cx="3867462" cy="37555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(McCollum, 2021) </a:t>
            </a:r>
          </a:p>
        </p:txBody>
      </p:sp>
    </p:spTree>
    <p:extLst>
      <p:ext uri="{BB962C8B-B14F-4D97-AF65-F5344CB8AC3E}">
        <p14:creationId xmlns:p14="http://schemas.microsoft.com/office/powerpoint/2010/main" val="6734237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4231F-59CA-46D2-B15D-7FD491002B2B}"/>
              </a:ext>
            </a:extLst>
          </p:cNvPr>
          <p:cNvSpPr txBox="1"/>
          <p:nvPr/>
        </p:nvSpPr>
        <p:spPr>
          <a:xfrm>
            <a:off x="0" y="704538"/>
            <a:ext cx="12192000" cy="369332"/>
          </a:xfrm>
          <a:prstGeom prst="rect">
            <a:avLst/>
          </a:prstGeom>
          <a:noFill/>
        </p:spPr>
        <p:txBody>
          <a:bodyPr wrap="square" rtlCol="0">
            <a:spAutoFit/>
          </a:bodyPr>
          <a:lstStyle/>
          <a:p>
            <a:r>
              <a:rPr lang="en-US" dirty="0"/>
              <a:t>.</a:t>
            </a:r>
          </a:p>
        </p:txBody>
      </p:sp>
      <p:sp>
        <p:nvSpPr>
          <p:cNvPr id="3" name="Rectangle 2">
            <a:extLst>
              <a:ext uri="{FF2B5EF4-FFF2-40B4-BE49-F238E27FC236}">
                <a16:creationId xmlns:a16="http://schemas.microsoft.com/office/drawing/2014/main" id="{9B1CC101-9A5A-4437-AF5A-F5AA2FB67847}"/>
              </a:ext>
            </a:extLst>
          </p:cNvPr>
          <p:cNvSpPr/>
          <p:nvPr/>
        </p:nvSpPr>
        <p:spPr>
          <a:xfrm>
            <a:off x="3006155" y="-34126"/>
            <a:ext cx="6179704" cy="830997"/>
          </a:xfrm>
          <a:prstGeom prst="rect">
            <a:avLst/>
          </a:prstGeom>
          <a:noFill/>
        </p:spPr>
        <p:txBody>
          <a:bodyPr wrap="none" lIns="91440" tIns="45720" rIns="91440" bIns="45720">
            <a:spAutoFit/>
          </a:bodyPr>
          <a:lstStyle/>
          <a:p>
            <a:pPr algn="ctr"/>
            <a:r>
              <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Grey Area &amp; Fine Line: Finding The Balance</a:t>
            </a:r>
          </a:p>
          <a:p>
            <a:pPr algn="ctr"/>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With Truth &amp; Culture</a:t>
            </a: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TextBox 4">
            <a:extLst>
              <a:ext uri="{FF2B5EF4-FFF2-40B4-BE49-F238E27FC236}">
                <a16:creationId xmlns:a16="http://schemas.microsoft.com/office/drawing/2014/main" id="{F92C8558-4625-4710-A4F0-661000D261CE}"/>
              </a:ext>
            </a:extLst>
          </p:cNvPr>
          <p:cNvSpPr txBox="1"/>
          <p:nvPr/>
        </p:nvSpPr>
        <p:spPr>
          <a:xfrm>
            <a:off x="104931" y="728299"/>
            <a:ext cx="12087069" cy="6740307"/>
          </a:xfrm>
          <a:prstGeom prst="rect">
            <a:avLst/>
          </a:prstGeom>
          <a:noFill/>
        </p:spPr>
        <p:txBody>
          <a:bodyPr wrap="square" rtlCol="0">
            <a:spAutoFit/>
          </a:bodyPr>
          <a:lstStyle/>
          <a:p>
            <a:r>
              <a:rPr lang="en-US" b="0" i="0" dirty="0">
                <a:solidFill>
                  <a:srgbClr val="2C2D30"/>
                </a:solidFill>
                <a:effectLst/>
                <a:latin typeface="Proxima Nova Regular"/>
              </a:rPr>
              <a:t>“The victim grates on you with a poor-me attitude and is allergic to taking responsibility for their actions. People are always against them, the reason for their unhappiness. They portray themselves as unfortunates who demand to be rescued”</a:t>
            </a:r>
          </a:p>
          <a:p>
            <a:endParaRPr lang="en-US" b="0" i="0" dirty="0">
              <a:solidFill>
                <a:srgbClr val="2C2D30"/>
              </a:solidFill>
              <a:effectLst/>
              <a:latin typeface="Proxima Nova Regular"/>
            </a:endParaRPr>
          </a:p>
          <a:p>
            <a:r>
              <a:rPr lang="en-US" b="1" i="1" dirty="0">
                <a:solidFill>
                  <a:srgbClr val="2C2D30"/>
                </a:solidFill>
                <a:latin typeface="Proxima Nova Regular"/>
              </a:rPr>
              <a:t>* Many of our people are victims, due to nepotism, gang issues, racism etc. many might be an issue of concern or a barrier &amp; statistically speaking, they may very well be again. Slipping into ‘Victim Mentality’ they may feel entitled to – yet culturally the family or people did come together to help a-&amp; restore the peace. Therefore, innately the peoples did see to pointing the finger on where the issue(s) is-was, yet the peoples also find the lessons to protect &amp; preserve peace so life can move forward.</a:t>
            </a:r>
            <a:endParaRPr lang="en-US" b="1" i="1" dirty="0">
              <a:solidFill>
                <a:srgbClr val="2C2D30"/>
              </a:solidFill>
              <a:effectLst/>
              <a:latin typeface="Proxima Nova Regular"/>
            </a:endParaRPr>
          </a:p>
          <a:p>
            <a:endParaRPr lang="en-US" dirty="0">
              <a:solidFill>
                <a:srgbClr val="2C2D30"/>
              </a:solidFill>
              <a:latin typeface="Proxima Nova Regular"/>
            </a:endParaRPr>
          </a:p>
          <a:p>
            <a:r>
              <a:rPr lang="en-US" b="0" i="0" dirty="0">
                <a:solidFill>
                  <a:srgbClr val="2C2D30"/>
                </a:solidFill>
                <a:effectLst/>
                <a:latin typeface="Proxima Nova Regular"/>
              </a:rPr>
              <a:t>“you become overwhelmed by their endless tales of woe”</a:t>
            </a:r>
          </a:p>
          <a:p>
            <a:endParaRPr lang="en-US" dirty="0">
              <a:solidFill>
                <a:srgbClr val="2C2D30"/>
              </a:solidFill>
              <a:latin typeface="Proxima Nova Regular"/>
            </a:endParaRPr>
          </a:p>
          <a:p>
            <a:r>
              <a:rPr lang="en-US" b="0" i="0" dirty="0">
                <a:solidFill>
                  <a:srgbClr val="2C2D30"/>
                </a:solidFill>
                <a:effectLst/>
                <a:latin typeface="Proxima Nova Regular"/>
              </a:rPr>
              <a:t>“People must take responsibility for their own lives”</a:t>
            </a:r>
          </a:p>
          <a:p>
            <a:endParaRPr lang="en-US" dirty="0">
              <a:solidFill>
                <a:srgbClr val="2C2D30"/>
              </a:solidFill>
              <a:latin typeface="Proxima Nova Regular"/>
            </a:endParaRPr>
          </a:p>
          <a:p>
            <a:r>
              <a:rPr lang="en-US" b="0" i="0" dirty="0">
                <a:solidFill>
                  <a:srgbClr val="2C2D30"/>
                </a:solidFill>
                <a:effectLst/>
                <a:latin typeface="Proxima Nova Regular"/>
              </a:rPr>
              <a:t>“I can only listen for five minutes unless you’re ready to discuss solutions”</a:t>
            </a:r>
          </a:p>
          <a:p>
            <a:endParaRPr lang="en-US" b="0" i="0" dirty="0">
              <a:solidFill>
                <a:srgbClr val="2C2D30"/>
              </a:solidFill>
              <a:effectLst/>
              <a:latin typeface="Proxima Nova Regular"/>
            </a:endParaRPr>
          </a:p>
          <a:p>
            <a:r>
              <a:rPr lang="en-US" b="1" i="1" dirty="0">
                <a:solidFill>
                  <a:srgbClr val="2C2D30"/>
                </a:solidFill>
                <a:latin typeface="Proxima Nova Regular"/>
              </a:rPr>
              <a:t>* Solution based is cultural ways of thinking, being &amp; seeing. </a:t>
            </a:r>
            <a:endParaRPr lang="en-US" b="1" i="1" dirty="0">
              <a:solidFill>
                <a:srgbClr val="2C2D30"/>
              </a:solidFill>
              <a:effectLst/>
              <a:latin typeface="Proxima Nova Regular"/>
            </a:endParaRPr>
          </a:p>
          <a:p>
            <a:endParaRPr lang="en-US" dirty="0">
              <a:solidFill>
                <a:srgbClr val="2C2D30"/>
              </a:solidFill>
              <a:latin typeface="Proxima Nova Regular"/>
            </a:endParaRPr>
          </a:p>
          <a:p>
            <a:r>
              <a:rPr lang="en-US" b="0" i="0" dirty="0">
                <a:solidFill>
                  <a:srgbClr val="2C2D30"/>
                </a:solidFill>
                <a:effectLst/>
                <a:latin typeface="Proxima Nova Regular"/>
              </a:rPr>
              <a:t>“I’m not fighting to survive genocide, poverty, or daily street violence from an insurgency militia” </a:t>
            </a:r>
          </a:p>
          <a:p>
            <a:endParaRPr lang="en-US" b="0" i="0" dirty="0">
              <a:solidFill>
                <a:srgbClr val="2C2D30"/>
              </a:solidFill>
              <a:effectLst/>
              <a:latin typeface="Proxima Nova Regular"/>
            </a:endParaRPr>
          </a:p>
          <a:p>
            <a:r>
              <a:rPr lang="en-US" dirty="0">
                <a:solidFill>
                  <a:srgbClr val="2C2D30"/>
                </a:solidFill>
                <a:latin typeface="Proxima Nova Regular"/>
              </a:rPr>
              <a:t> * </a:t>
            </a:r>
            <a:r>
              <a:rPr lang="en-US" b="1" i="1" dirty="0">
                <a:solidFill>
                  <a:srgbClr val="2C2D30"/>
                </a:solidFill>
                <a:latin typeface="Proxima Nova Regular"/>
              </a:rPr>
              <a:t>For Indigenous, many are fighting to survive &amp; or overcome. Street violence comes from gang problems &amp; even at stands to water protectors etc. 			                          </a:t>
            </a:r>
            <a:r>
              <a:rPr lang="en-US" sz="1800" dirty="0">
                <a:effectLst/>
                <a:latin typeface="Calibri" panose="020F0502020204030204" pitchFamily="34" charset="0"/>
                <a:ea typeface="Calibri" panose="020F0502020204030204" pitchFamily="34" charset="0"/>
                <a:cs typeface="Times New Roman" panose="02020603050405020304" pitchFamily="18" charset="0"/>
              </a:rPr>
              <a:t>(Judith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Orloss</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2012)</a:t>
            </a:r>
            <a:endParaRPr lang="en-US" dirty="0"/>
          </a:p>
          <a:p>
            <a:endParaRPr lang="en-US" b="0" i="0" dirty="0">
              <a:solidFill>
                <a:srgbClr val="2C2D30"/>
              </a:solidFill>
              <a:effectLst/>
              <a:latin typeface="Proxima Nova Regular"/>
            </a:endParaRPr>
          </a:p>
          <a:p>
            <a:endParaRPr lang="en-US" sz="1800" dirty="0">
              <a:solidFill>
                <a:srgbClr val="2C2D30"/>
              </a:solidFill>
              <a:latin typeface="Proxima Nova Regular"/>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27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586FF4-7ED7-453F-A8F3-7B76C99CCE53}"/>
              </a:ext>
            </a:extLst>
          </p:cNvPr>
          <p:cNvSpPr txBox="1"/>
          <p:nvPr/>
        </p:nvSpPr>
        <p:spPr>
          <a:xfrm>
            <a:off x="0" y="239843"/>
            <a:ext cx="12192000" cy="7294305"/>
          </a:xfrm>
          <a:prstGeom prst="rect">
            <a:avLst/>
          </a:prstGeom>
          <a:noFill/>
        </p:spPr>
        <p:txBody>
          <a:bodyPr wrap="square" rtlCol="0">
            <a:spAutoFit/>
          </a:bodyPr>
          <a:lstStyle/>
          <a:p>
            <a:pPr algn="l" fontAlgn="base"/>
            <a:r>
              <a:rPr lang="en-US" b="0" i="0" u="none" strike="noStrike" dirty="0">
                <a:solidFill>
                  <a:srgbClr val="CC0000"/>
                </a:solidFill>
                <a:effectLst/>
                <a:latin typeface="impact" panose="020B0806030902050204" pitchFamily="34" charset="0"/>
              </a:rPr>
              <a:t>Characteristics of Survivors of Abuse</a:t>
            </a:r>
          </a:p>
          <a:p>
            <a:pPr algn="l" fontAlgn="base"/>
            <a:endParaRPr lang="en-US" dirty="0">
              <a:solidFill>
                <a:srgbClr val="CC0000"/>
              </a:solidFill>
              <a:latin typeface="impact" panose="020B0806030902050204" pitchFamily="34" charset="0"/>
            </a:endParaRPr>
          </a:p>
          <a:p>
            <a:pPr algn="l" fontAlgn="base"/>
            <a:r>
              <a:rPr lang="en-US" b="0" i="0" dirty="0">
                <a:solidFill>
                  <a:srgbClr val="333333"/>
                </a:solidFill>
                <a:effectLst/>
                <a:latin typeface="Tahoma" panose="020B0604030504040204" pitchFamily="34" charset="0"/>
              </a:rPr>
              <a:t>Survivors of Abuse often…</a:t>
            </a:r>
          </a:p>
          <a:p>
            <a:pPr algn="l" fontAlgn="base"/>
            <a:r>
              <a:rPr lang="en-US" b="0" i="0" dirty="0">
                <a:solidFill>
                  <a:srgbClr val="333333"/>
                </a:solidFill>
                <a:effectLst/>
                <a:latin typeface="Tahoma" panose="020B0604030504040204" pitchFamily="34" charset="0"/>
              </a:rPr>
              <a:t>¨ Hesitate to identify themselves as victims of abuse.</a:t>
            </a:r>
          </a:p>
          <a:p>
            <a:pPr algn="l" fontAlgn="base"/>
            <a:r>
              <a:rPr lang="en-US" b="0" i="0" dirty="0">
                <a:solidFill>
                  <a:srgbClr val="333333"/>
                </a:solidFill>
                <a:effectLst/>
                <a:latin typeface="Tahoma" panose="020B0604030504040204" pitchFamily="34" charset="0"/>
              </a:rPr>
              <a:t>¨ Feel isolated, depressed, worthless, shameful and helpless to change.</a:t>
            </a:r>
          </a:p>
          <a:p>
            <a:pPr algn="l" fontAlgn="base"/>
            <a:r>
              <a:rPr lang="en-US" b="0" i="0" dirty="0">
                <a:solidFill>
                  <a:srgbClr val="333333"/>
                </a:solidFill>
                <a:effectLst/>
                <a:latin typeface="Tahoma" panose="020B0604030504040204" pitchFamily="34" charset="0"/>
              </a:rPr>
              <a:t>¨ Struggle with negative feelings about God.</a:t>
            </a:r>
          </a:p>
          <a:p>
            <a:pPr algn="l" fontAlgn="base"/>
            <a:r>
              <a:rPr lang="en-US" b="0" i="0" dirty="0">
                <a:solidFill>
                  <a:srgbClr val="333333"/>
                </a:solidFill>
                <a:effectLst/>
                <a:latin typeface="Tahoma" panose="020B0604030504040204" pitchFamily="34" charset="0"/>
              </a:rPr>
              <a:t>¨ Condemn themselves as responsible for the abuse.</a:t>
            </a:r>
          </a:p>
          <a:p>
            <a:pPr algn="l" fontAlgn="base"/>
            <a:r>
              <a:rPr lang="en-US" b="0" i="0" dirty="0">
                <a:solidFill>
                  <a:srgbClr val="333333"/>
                </a:solidFill>
                <a:effectLst/>
                <a:latin typeface="Tahoma" panose="020B0604030504040204" pitchFamily="34" charset="0"/>
              </a:rPr>
              <a:t>¨ Deny that being abused in the past somehow affects present</a:t>
            </a:r>
          </a:p>
          <a:p>
            <a:pPr algn="l" fontAlgn="base"/>
            <a:r>
              <a:rPr lang="en-US" b="0" i="0" dirty="0">
                <a:solidFill>
                  <a:srgbClr val="333333"/>
                </a:solidFill>
                <a:effectLst/>
                <a:latin typeface="Tahoma" panose="020B0604030504040204" pitchFamily="34" charset="0"/>
              </a:rPr>
              <a:t>circumstances.</a:t>
            </a:r>
          </a:p>
          <a:p>
            <a:pPr algn="l" fontAlgn="base"/>
            <a:r>
              <a:rPr lang="en-US" b="0" i="0" dirty="0">
                <a:solidFill>
                  <a:srgbClr val="333333"/>
                </a:solidFill>
                <a:effectLst/>
                <a:latin typeface="Tahoma" panose="020B0604030504040204" pitchFamily="34" charset="0"/>
              </a:rPr>
              <a:t>¨ Lack self-control; feel defeated in areas of compulsive behaviors.</a:t>
            </a:r>
          </a:p>
          <a:p>
            <a:pPr algn="l" fontAlgn="base"/>
            <a:r>
              <a:rPr lang="en-US" b="0" i="0" dirty="0">
                <a:solidFill>
                  <a:srgbClr val="333333"/>
                </a:solidFill>
                <a:effectLst/>
                <a:latin typeface="Tahoma" panose="020B0604030504040204" pitchFamily="34" charset="0"/>
              </a:rPr>
              <a:t>¨ Feel angry and/or bitter.</a:t>
            </a:r>
          </a:p>
          <a:p>
            <a:pPr algn="l" fontAlgn="base"/>
            <a:r>
              <a:rPr lang="en-US" b="0" i="0" dirty="0">
                <a:solidFill>
                  <a:srgbClr val="333333"/>
                </a:solidFill>
                <a:effectLst/>
                <a:latin typeface="Tahoma" panose="020B0604030504040204" pitchFamily="34" charset="0"/>
              </a:rPr>
              <a:t>¨ Have trouble with authority figures.</a:t>
            </a:r>
          </a:p>
          <a:p>
            <a:pPr algn="l" fontAlgn="base"/>
            <a:r>
              <a:rPr lang="en-US" b="0" i="0" dirty="0">
                <a:solidFill>
                  <a:srgbClr val="333333"/>
                </a:solidFill>
                <a:effectLst/>
                <a:latin typeface="Tahoma" panose="020B0604030504040204" pitchFamily="34" charset="0"/>
              </a:rPr>
              <a:t>¨ Have difficulty trusting others or place unwarranted trust in unsafe</a:t>
            </a:r>
          </a:p>
          <a:p>
            <a:pPr algn="l" fontAlgn="base"/>
            <a:r>
              <a:rPr lang="en-US" b="0" i="0" dirty="0">
                <a:solidFill>
                  <a:srgbClr val="333333"/>
                </a:solidFill>
                <a:effectLst/>
                <a:latin typeface="Tahoma" panose="020B0604030504040204" pitchFamily="34" charset="0"/>
              </a:rPr>
              <a:t>individuals.</a:t>
            </a:r>
          </a:p>
          <a:p>
            <a:pPr algn="l" fontAlgn="base"/>
            <a:r>
              <a:rPr lang="en-US" b="0" i="0" dirty="0">
                <a:solidFill>
                  <a:srgbClr val="333333"/>
                </a:solidFill>
                <a:effectLst/>
                <a:latin typeface="Tahoma" panose="020B0604030504040204" pitchFamily="34" charset="0"/>
              </a:rPr>
              <a:t>¨ Lack self-worth.</a:t>
            </a:r>
          </a:p>
          <a:p>
            <a:pPr algn="l" fontAlgn="base"/>
            <a:r>
              <a:rPr lang="en-US" b="0" i="0" dirty="0">
                <a:solidFill>
                  <a:srgbClr val="333333"/>
                </a:solidFill>
                <a:effectLst/>
                <a:latin typeface="Tahoma" panose="020B0604030504040204" pitchFamily="34" charset="0"/>
              </a:rPr>
              <a:t>¨ Are preoccupied with thoughts of what it means to have a “normal”</a:t>
            </a:r>
          </a:p>
          <a:p>
            <a:pPr algn="l" fontAlgn="base"/>
            <a:r>
              <a:rPr lang="en-US" b="0" i="0" dirty="0">
                <a:solidFill>
                  <a:srgbClr val="333333"/>
                </a:solidFill>
                <a:effectLst/>
                <a:latin typeface="Tahoma" panose="020B0604030504040204" pitchFamily="34" charset="0"/>
              </a:rPr>
              <a:t>relationship with others: friends, family, the opposite sex.</a:t>
            </a:r>
          </a:p>
          <a:p>
            <a:pPr algn="l" fontAlgn="base"/>
            <a:r>
              <a:rPr lang="en-US" b="0" i="0" dirty="0">
                <a:solidFill>
                  <a:srgbClr val="333333"/>
                </a:solidFill>
                <a:effectLst/>
                <a:latin typeface="Tahoma" panose="020B0604030504040204" pitchFamily="34" charset="0"/>
              </a:rPr>
              <a:t>¨ Lack a healthy sexual identity.</a:t>
            </a:r>
          </a:p>
          <a:p>
            <a:pPr algn="l" fontAlgn="base"/>
            <a:r>
              <a:rPr lang="en-US" b="0" i="0" dirty="0">
                <a:solidFill>
                  <a:srgbClr val="333333"/>
                </a:solidFill>
                <a:effectLst/>
                <a:latin typeface="Tahoma" panose="020B0604030504040204" pitchFamily="34" charset="0"/>
              </a:rPr>
              <a:t>¨ Act in sexually inappropriate ways.</a:t>
            </a:r>
          </a:p>
          <a:p>
            <a:pPr algn="l" fontAlgn="base"/>
            <a:r>
              <a:rPr lang="en-US" b="0" i="0" dirty="0">
                <a:solidFill>
                  <a:srgbClr val="333333"/>
                </a:solidFill>
                <a:effectLst/>
                <a:latin typeface="Tahoma" panose="020B0604030504040204" pitchFamily="34" charset="0"/>
              </a:rPr>
              <a:t>¨ Question their self-identity—“Who am I?”</a:t>
            </a:r>
          </a:p>
          <a:p>
            <a:pPr algn="l" fontAlgn="base"/>
            <a:r>
              <a:rPr lang="en-US" b="0" i="0" dirty="0">
                <a:solidFill>
                  <a:srgbClr val="333333"/>
                </a:solidFill>
                <a:effectLst/>
                <a:latin typeface="Tahoma" panose="020B0604030504040204" pitchFamily="34" charset="0"/>
              </a:rPr>
              <a:t>¨ Question whether life has a purpose or is worth living.</a:t>
            </a:r>
          </a:p>
          <a:p>
            <a:pPr algn="l" fontAlgn="base"/>
            <a:r>
              <a:rPr lang="en-US" b="0" i="0" dirty="0">
                <a:solidFill>
                  <a:srgbClr val="333333"/>
                </a:solidFill>
                <a:effectLst/>
                <a:latin typeface="Tahoma" panose="020B0604030504040204" pitchFamily="34" charset="0"/>
              </a:rPr>
              <a:t>¨ Feel “at home” in crisis situations.</a:t>
            </a:r>
          </a:p>
          <a:p>
            <a:pPr algn="l" fontAlgn="base"/>
            <a:r>
              <a:rPr lang="en-US" b="0" i="0" dirty="0">
                <a:solidFill>
                  <a:srgbClr val="333333"/>
                </a:solidFill>
                <a:effectLst/>
                <a:latin typeface="Tahoma" panose="020B0604030504040204" pitchFamily="34" charset="0"/>
              </a:rPr>
              <a:t>¨ Struggle with perfectionism or “all or nothing thinking”.</a:t>
            </a:r>
          </a:p>
          <a:p>
            <a:pPr algn="l" fontAlgn="base"/>
            <a:r>
              <a:rPr lang="en-US" b="0" i="0" dirty="0">
                <a:solidFill>
                  <a:srgbClr val="333333"/>
                </a:solidFill>
                <a:effectLst/>
                <a:latin typeface="Tahoma" panose="020B0604030504040204" pitchFamily="34" charset="0"/>
              </a:rPr>
              <a:t>¨ Desire or fantasize about a better life.  							</a:t>
            </a:r>
            <a:r>
              <a:rPr lang="en-US" sz="1800" dirty="0">
                <a:effectLst/>
                <a:latin typeface="Calibri" panose="020F0502020204030204" pitchFamily="34" charset="0"/>
                <a:ea typeface="Calibri" panose="020F0502020204030204" pitchFamily="34" charset="0"/>
                <a:cs typeface="Times New Roman" panose="02020603050405020304" pitchFamily="18" charset="0"/>
              </a:rPr>
              <a:t>(TAYLOR, n.d.)</a:t>
            </a:r>
            <a:r>
              <a:rPr lang="en-US" b="0" i="0" dirty="0">
                <a:solidFill>
                  <a:srgbClr val="333333"/>
                </a:solidFill>
                <a:effectLst/>
                <a:latin typeface="Tahoma" panose="020B0604030504040204" pitchFamily="34" charset="0"/>
              </a:rPr>
              <a:t>		</a:t>
            </a:r>
          </a:p>
          <a:p>
            <a:pPr algn="l" fontAlgn="base"/>
            <a:endParaRPr lang="en-US" b="0" i="0" u="none" strike="noStrike" dirty="0">
              <a:solidFill>
                <a:srgbClr val="CC0000"/>
              </a:solidFill>
              <a:effectLst/>
              <a:latin typeface="impact" panose="020B0806030902050204" pitchFamily="34" charset="0"/>
            </a:endParaRPr>
          </a:p>
        </p:txBody>
      </p:sp>
    </p:spTree>
    <p:extLst>
      <p:ext uri="{BB962C8B-B14F-4D97-AF65-F5344CB8AC3E}">
        <p14:creationId xmlns:p14="http://schemas.microsoft.com/office/powerpoint/2010/main" val="2594571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8AFAF8-A20C-4E61-AB09-3C33297A4070}"/>
              </a:ext>
            </a:extLst>
          </p:cNvPr>
          <p:cNvSpPr txBox="1"/>
          <p:nvPr/>
        </p:nvSpPr>
        <p:spPr>
          <a:xfrm>
            <a:off x="134911" y="449705"/>
            <a:ext cx="11812250" cy="5755422"/>
          </a:xfrm>
          <a:prstGeom prst="rect">
            <a:avLst/>
          </a:prstGeom>
          <a:noFill/>
        </p:spPr>
        <p:txBody>
          <a:bodyPr wrap="square" rtlCol="0">
            <a:spAutoFit/>
          </a:bodyPr>
          <a:lstStyle/>
          <a:p>
            <a:r>
              <a:rPr lang="en-US" sz="2800" dirty="0"/>
              <a:t>Tracking Reactions, Emotions, Responses, Choices To Unresolved Past Traumas or Old Wounds:</a:t>
            </a:r>
          </a:p>
          <a:p>
            <a:endParaRPr lang="en-US" dirty="0"/>
          </a:p>
          <a:p>
            <a:r>
              <a:rPr lang="en-US" dirty="0"/>
              <a:t>Dysfunctional Ways, Traumas, Prolonged Enduring of Hardships doesn’t always haunt an individual or group by nightmares or memories replaying – Instead, it can often show up by how one or a group perceives people, things, moments, events, how they then react or respond, or even turn within &amp; fail to react or respond in situations where the healthy or unwounded mind or heart would not accept or tolerate. </a:t>
            </a:r>
          </a:p>
          <a:p>
            <a:endParaRPr lang="en-US" dirty="0"/>
          </a:p>
          <a:p>
            <a:r>
              <a:rPr lang="en-US" b="0" i="0" dirty="0">
                <a:solidFill>
                  <a:srgbClr val="444444"/>
                </a:solidFill>
                <a:effectLst/>
                <a:latin typeface="Source Sans Pro" panose="020B0503030403020204" pitchFamily="34" charset="0"/>
              </a:rPr>
              <a:t>“Victim mentality is learned behavior.”  </a:t>
            </a:r>
            <a:r>
              <a:rPr lang="en-US" dirty="0">
                <a:hlinkClick r:id="rId2"/>
              </a:rPr>
              <a:t>Victim Mentality: Causes, Symptoms, and More (webmd.com)</a:t>
            </a:r>
            <a:endParaRPr lang="en-US" dirty="0"/>
          </a:p>
          <a:p>
            <a:endParaRPr lang="en-US" dirty="0"/>
          </a:p>
          <a:p>
            <a:r>
              <a:rPr lang="en-US" sz="2400" dirty="0"/>
              <a:t>What Responses Might Be Telling You:</a:t>
            </a:r>
          </a:p>
          <a:p>
            <a:endParaRPr lang="en-US" dirty="0"/>
          </a:p>
          <a:p>
            <a:r>
              <a:rPr lang="en-US" dirty="0"/>
              <a:t>Extreme Emotional Response = Learned Behavioral Responses</a:t>
            </a:r>
          </a:p>
          <a:p>
            <a:r>
              <a:rPr lang="en-US" dirty="0"/>
              <a:t>Anger, Outbursts, Ready to Fight = Injustice, Seen This Before, Feeling Of Powerlessness</a:t>
            </a:r>
          </a:p>
          <a:p>
            <a:r>
              <a:rPr lang="en-US" dirty="0"/>
              <a:t>Fear = Something or Someone That Matters </a:t>
            </a:r>
          </a:p>
          <a:p>
            <a:r>
              <a:rPr lang="en-US" dirty="0"/>
              <a:t>Often Taking Things To The Offense = “Victim Mentality” or Unhealed Past or Current Instabilities </a:t>
            </a:r>
          </a:p>
          <a:p>
            <a:r>
              <a:rPr lang="en-US" dirty="0"/>
              <a:t>Accepting or Tolerating Mistreatment = Learned To Accept As Part Of The Way Things or People Are (When Dysfunction Becomes The Norm)</a:t>
            </a:r>
          </a:p>
          <a:p>
            <a:endParaRPr lang="en-US" dirty="0"/>
          </a:p>
        </p:txBody>
      </p:sp>
    </p:spTree>
    <p:extLst>
      <p:ext uri="{BB962C8B-B14F-4D97-AF65-F5344CB8AC3E}">
        <p14:creationId xmlns:p14="http://schemas.microsoft.com/office/powerpoint/2010/main" val="4209793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ign, stacked, stack&#10;&#10;Description automatically generated">
            <a:extLst>
              <a:ext uri="{FF2B5EF4-FFF2-40B4-BE49-F238E27FC236}">
                <a16:creationId xmlns:a16="http://schemas.microsoft.com/office/drawing/2014/main" id="{5D8CE6F6-CE97-45B1-8105-F9CD67CC6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272383"/>
            <a:ext cx="2879083" cy="4313232"/>
          </a:xfrm>
          <a:prstGeom prst="rect">
            <a:avLst/>
          </a:prstGeom>
        </p:spPr>
      </p:pic>
      <p:sp>
        <p:nvSpPr>
          <p:cNvPr id="16" name="Rectangle 15">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person&#10;&#10;Description automatically generated">
            <a:extLst>
              <a:ext uri="{FF2B5EF4-FFF2-40B4-BE49-F238E27FC236}">
                <a16:creationId xmlns:a16="http://schemas.microsoft.com/office/drawing/2014/main" id="{4EF0325B-0357-446D-A3BE-1DE3B6BB0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976" y="1838148"/>
            <a:ext cx="2880360" cy="3182718"/>
          </a:xfrm>
          <a:prstGeom prst="rect">
            <a:avLst/>
          </a:prstGeom>
        </p:spPr>
      </p:pic>
      <p:sp>
        <p:nvSpPr>
          <p:cNvPr id="18" name="Rectangle 17">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D82F8D6A-996D-4618-819B-78541056D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941" y="2622499"/>
            <a:ext cx="2880360" cy="1613001"/>
          </a:xfrm>
          <a:prstGeom prst="rect">
            <a:avLst/>
          </a:prstGeom>
        </p:spPr>
      </p:pic>
      <p:sp>
        <p:nvSpPr>
          <p:cNvPr id="8" name="TextBox 7">
            <a:extLst>
              <a:ext uri="{FF2B5EF4-FFF2-40B4-BE49-F238E27FC236}">
                <a16:creationId xmlns:a16="http://schemas.microsoft.com/office/drawing/2014/main" id="{6B3CDEFF-7A26-4D04-BD73-D2C11994E263}"/>
              </a:ext>
            </a:extLst>
          </p:cNvPr>
          <p:cNvSpPr txBox="1"/>
          <p:nvPr/>
        </p:nvSpPr>
        <p:spPr>
          <a:xfrm>
            <a:off x="1583460" y="5814079"/>
            <a:ext cx="3222885" cy="36836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 (Dowell, n.d.)</a:t>
            </a:r>
            <a:endParaRPr lang="en-US" dirty="0"/>
          </a:p>
        </p:txBody>
      </p:sp>
      <p:sp>
        <p:nvSpPr>
          <p:cNvPr id="9" name="TextBox 8">
            <a:extLst>
              <a:ext uri="{FF2B5EF4-FFF2-40B4-BE49-F238E27FC236}">
                <a16:creationId xmlns:a16="http://schemas.microsoft.com/office/drawing/2014/main" id="{8AA64C11-2DBA-4905-BA02-0A30FB414A0B}"/>
              </a:ext>
            </a:extLst>
          </p:cNvPr>
          <p:cNvSpPr txBox="1"/>
          <p:nvPr/>
        </p:nvSpPr>
        <p:spPr>
          <a:xfrm>
            <a:off x="8022847" y="5542618"/>
            <a:ext cx="3522548" cy="671915"/>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(How to Get Rid of Emotional Baggage Effectively, 2021)</a:t>
            </a:r>
          </a:p>
        </p:txBody>
      </p:sp>
      <p:sp>
        <p:nvSpPr>
          <p:cNvPr id="10" name="TextBox 9">
            <a:extLst>
              <a:ext uri="{FF2B5EF4-FFF2-40B4-BE49-F238E27FC236}">
                <a16:creationId xmlns:a16="http://schemas.microsoft.com/office/drawing/2014/main" id="{2D8F2C20-F051-42CB-90B0-E31BD54E9460}"/>
              </a:ext>
            </a:extLst>
          </p:cNvPr>
          <p:cNvSpPr txBox="1"/>
          <p:nvPr/>
        </p:nvSpPr>
        <p:spPr>
          <a:xfrm>
            <a:off x="4339432" y="5542618"/>
            <a:ext cx="3222885" cy="671915"/>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(How to Get Rid of Emotional Baggage Effectively, 2021)</a:t>
            </a:r>
          </a:p>
        </p:txBody>
      </p:sp>
      <p:sp>
        <p:nvSpPr>
          <p:cNvPr id="20" name="TextBox 19">
            <a:extLst>
              <a:ext uri="{FF2B5EF4-FFF2-40B4-BE49-F238E27FC236}">
                <a16:creationId xmlns:a16="http://schemas.microsoft.com/office/drawing/2014/main" id="{110FD9A5-9298-4303-939F-DE3811BF8463}"/>
              </a:ext>
            </a:extLst>
          </p:cNvPr>
          <p:cNvSpPr txBox="1"/>
          <p:nvPr/>
        </p:nvSpPr>
        <p:spPr>
          <a:xfrm>
            <a:off x="1793574" y="-101854"/>
            <a:ext cx="8789581" cy="769441"/>
          </a:xfrm>
          <a:prstGeom prst="rect">
            <a:avLst/>
          </a:prstGeom>
          <a:noFill/>
        </p:spPr>
        <p:txBody>
          <a:bodyPr wrap="square">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Are You or Yours Armed With</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 name="Rectangle 14">
            <a:extLst>
              <a:ext uri="{FF2B5EF4-FFF2-40B4-BE49-F238E27FC236}">
                <a16:creationId xmlns:a16="http://schemas.microsoft.com/office/drawing/2014/main" id="{2486454A-1612-4E52-9053-F7C3C311CD05}"/>
              </a:ext>
            </a:extLst>
          </p:cNvPr>
          <p:cNvSpPr/>
          <p:nvPr/>
        </p:nvSpPr>
        <p:spPr>
          <a:xfrm>
            <a:off x="3678457" y="6104726"/>
            <a:ext cx="4544834" cy="830997"/>
          </a:xfrm>
          <a:prstGeom prst="rect">
            <a:avLst/>
          </a:prstGeom>
          <a:noFill/>
        </p:spPr>
        <p:txBody>
          <a:bodyPr wrap="none" lIns="91440" tIns="45720" rIns="91440" bIns="45720">
            <a:spAutoFit/>
          </a:bodyPr>
          <a:lstStyle/>
          <a:p>
            <a:pPr algn="ctr"/>
            <a:r>
              <a:rPr lang="en-US"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Fears  *or*  Truth</a:t>
            </a:r>
          </a:p>
        </p:txBody>
      </p:sp>
    </p:spTree>
    <p:extLst>
      <p:ext uri="{BB962C8B-B14F-4D97-AF65-F5344CB8AC3E}">
        <p14:creationId xmlns:p14="http://schemas.microsoft.com/office/powerpoint/2010/main" val="3471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descr="Text, letter&#10;&#10;Description automatically generated">
            <a:extLst>
              <a:ext uri="{FF2B5EF4-FFF2-40B4-BE49-F238E27FC236}">
                <a16:creationId xmlns:a16="http://schemas.microsoft.com/office/drawing/2014/main" id="{0B5A1139-95D1-4B69-9490-BA26D37A0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129" y="824459"/>
            <a:ext cx="3612628" cy="5276538"/>
          </a:xfrm>
          <a:prstGeom prst="rect">
            <a:avLst/>
          </a:prstGeom>
        </p:spPr>
      </p:pic>
      <p:sp>
        <p:nvSpPr>
          <p:cNvPr id="4" name="Rectangle 3">
            <a:extLst>
              <a:ext uri="{FF2B5EF4-FFF2-40B4-BE49-F238E27FC236}">
                <a16:creationId xmlns:a16="http://schemas.microsoft.com/office/drawing/2014/main" id="{E76E0E51-E194-4138-AC13-C38FA4758ED1}"/>
              </a:ext>
            </a:extLst>
          </p:cNvPr>
          <p:cNvSpPr/>
          <p:nvPr/>
        </p:nvSpPr>
        <p:spPr>
          <a:xfrm>
            <a:off x="393905" y="-166327"/>
            <a:ext cx="11404211"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a:ln/>
                <a:solidFill>
                  <a:schemeClr val="accent4"/>
                </a:solidFill>
                <a:effectLst/>
              </a:rPr>
              <a:t>Understandings</a:t>
            </a:r>
            <a:r>
              <a:rPr lang="en-US" sz="4400" b="1" dirty="0">
                <a:ln/>
                <a:solidFill>
                  <a:schemeClr val="accent4"/>
                </a:solidFill>
              </a:rPr>
              <a:t> &amp; Perspective Can Be Liberating</a:t>
            </a:r>
          </a:p>
          <a:p>
            <a:pPr algn="ctr"/>
            <a:r>
              <a:rPr lang="en-US" sz="3600" b="1" cap="none" spc="0" dirty="0">
                <a:ln/>
                <a:solidFill>
                  <a:schemeClr val="accent4"/>
                </a:solidFill>
                <a:effectLst/>
              </a:rPr>
              <a:t>As The Truth They Are</a:t>
            </a:r>
          </a:p>
        </p:txBody>
      </p:sp>
      <p:sp>
        <p:nvSpPr>
          <p:cNvPr id="5" name="Rectangle 4">
            <a:extLst>
              <a:ext uri="{FF2B5EF4-FFF2-40B4-BE49-F238E27FC236}">
                <a16:creationId xmlns:a16="http://schemas.microsoft.com/office/drawing/2014/main" id="{C681E2D1-EC37-4746-A157-CD604F909275}"/>
              </a:ext>
            </a:extLst>
          </p:cNvPr>
          <p:cNvSpPr/>
          <p:nvPr/>
        </p:nvSpPr>
        <p:spPr>
          <a:xfrm>
            <a:off x="199620" y="6162074"/>
            <a:ext cx="11598496" cy="646331"/>
          </a:xfrm>
          <a:prstGeom prst="rect">
            <a:avLst/>
          </a:prstGeom>
          <a:noFill/>
        </p:spPr>
        <p:txBody>
          <a:bodyPr wrap="none" lIns="91440" tIns="45720" rIns="91440" bIns="45720">
            <a:spAutoFit/>
          </a:bodyPr>
          <a:lstStyle/>
          <a:p>
            <a:pPr algn="ctr"/>
            <a:r>
              <a:rPr lang="en-US" sz="3600" b="1" cap="none" spc="0" dirty="0">
                <a:ln/>
                <a:solidFill>
                  <a:schemeClr val="accent4"/>
                </a:solidFill>
                <a:effectLst/>
              </a:rPr>
              <a:t>Here Both Are Truth – Which Do You Choose To Carry &amp; Live</a:t>
            </a:r>
          </a:p>
        </p:txBody>
      </p:sp>
    </p:spTree>
    <p:extLst>
      <p:ext uri="{BB962C8B-B14F-4D97-AF65-F5344CB8AC3E}">
        <p14:creationId xmlns:p14="http://schemas.microsoft.com/office/powerpoint/2010/main" val="277930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1A20E-2986-41E1-A3E9-03BBB912CAC8}"/>
              </a:ext>
            </a:extLst>
          </p:cNvPr>
          <p:cNvSpPr/>
          <p:nvPr/>
        </p:nvSpPr>
        <p:spPr>
          <a:xfrm>
            <a:off x="1949443" y="6088559"/>
            <a:ext cx="8592930"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Where the Path Splits  *  Crossroads</a:t>
            </a:r>
          </a:p>
        </p:txBody>
      </p:sp>
      <p:sp>
        <p:nvSpPr>
          <p:cNvPr id="3" name="Arrow: Left-Right-Up 2">
            <a:extLst>
              <a:ext uri="{FF2B5EF4-FFF2-40B4-BE49-F238E27FC236}">
                <a16:creationId xmlns:a16="http://schemas.microsoft.com/office/drawing/2014/main" id="{4D1F79FE-9EA0-407F-B789-8E6708CBEEBD}"/>
              </a:ext>
            </a:extLst>
          </p:cNvPr>
          <p:cNvSpPr/>
          <p:nvPr/>
        </p:nvSpPr>
        <p:spPr>
          <a:xfrm>
            <a:off x="4516549" y="1786382"/>
            <a:ext cx="3158902" cy="2413416"/>
          </a:xfrm>
          <a:prstGeom prst="leftRightUpArrow">
            <a:avLst>
              <a:gd name="adj1" fmla="val 12413"/>
              <a:gd name="adj2" fmla="val 2220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ogo, company name&#10;&#10;Description automatically generated">
            <a:extLst>
              <a:ext uri="{FF2B5EF4-FFF2-40B4-BE49-F238E27FC236}">
                <a16:creationId xmlns:a16="http://schemas.microsoft.com/office/drawing/2014/main" id="{EA08C806-4101-4A86-940A-F233F6A74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077326" cy="2413416"/>
          </a:xfrm>
          <a:prstGeom prst="rect">
            <a:avLst/>
          </a:prstGeom>
        </p:spPr>
      </p:pic>
      <p:sp>
        <p:nvSpPr>
          <p:cNvPr id="6" name="TextBox 5">
            <a:extLst>
              <a:ext uri="{FF2B5EF4-FFF2-40B4-BE49-F238E27FC236}">
                <a16:creationId xmlns:a16="http://schemas.microsoft.com/office/drawing/2014/main" id="{3F3B86C1-0211-4D08-9C30-0B636345A395}"/>
              </a:ext>
            </a:extLst>
          </p:cNvPr>
          <p:cNvSpPr txBox="1"/>
          <p:nvPr/>
        </p:nvSpPr>
        <p:spPr>
          <a:xfrm>
            <a:off x="0" y="2413416"/>
            <a:ext cx="2353456"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(Botello, n.d.)</a:t>
            </a:r>
            <a:endParaRPr lang="en-US" dirty="0"/>
          </a:p>
        </p:txBody>
      </p:sp>
      <p:pic>
        <p:nvPicPr>
          <p:cNvPr id="8" name="Picture 7" descr="Text&#10;&#10;Description automatically generated">
            <a:extLst>
              <a:ext uri="{FF2B5EF4-FFF2-40B4-BE49-F238E27FC236}">
                <a16:creationId xmlns:a16="http://schemas.microsoft.com/office/drawing/2014/main" id="{F5468FB2-C9E7-4178-A493-0C0224BDD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675" y="2916"/>
            <a:ext cx="4072328" cy="2410500"/>
          </a:xfrm>
          <a:prstGeom prst="rect">
            <a:avLst/>
          </a:prstGeom>
        </p:spPr>
      </p:pic>
      <p:sp>
        <p:nvSpPr>
          <p:cNvPr id="4" name="TextBox 3">
            <a:extLst>
              <a:ext uri="{FF2B5EF4-FFF2-40B4-BE49-F238E27FC236}">
                <a16:creationId xmlns:a16="http://schemas.microsoft.com/office/drawing/2014/main" id="{67B6AE2B-4FAF-4108-920F-06D815896C9F}"/>
              </a:ext>
            </a:extLst>
          </p:cNvPr>
          <p:cNvSpPr txBox="1"/>
          <p:nvPr/>
        </p:nvSpPr>
        <p:spPr>
          <a:xfrm>
            <a:off x="4257207" y="4497847"/>
            <a:ext cx="4392605" cy="646331"/>
          </a:xfrm>
          <a:prstGeom prst="rect">
            <a:avLst/>
          </a:prstGeom>
          <a:noFill/>
        </p:spPr>
        <p:txBody>
          <a:bodyPr wrap="square" rtlCol="0">
            <a:spAutoFit/>
          </a:bodyPr>
          <a:lstStyle/>
          <a:p>
            <a:r>
              <a:rPr lang="en-US" dirty="0"/>
              <a:t>Traditional ways teach on being tested – Where do the ‘grey areas’ really lead.</a:t>
            </a:r>
          </a:p>
        </p:txBody>
      </p:sp>
    </p:spTree>
    <p:extLst>
      <p:ext uri="{BB962C8B-B14F-4D97-AF65-F5344CB8AC3E}">
        <p14:creationId xmlns:p14="http://schemas.microsoft.com/office/powerpoint/2010/main" val="208964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outdoor, red&#10;&#10;Description automatically generated">
            <a:extLst>
              <a:ext uri="{FF2B5EF4-FFF2-40B4-BE49-F238E27FC236}">
                <a16:creationId xmlns:a16="http://schemas.microsoft.com/office/drawing/2014/main" id="{44C258E9-7140-43F7-97F4-225A6F377531}"/>
              </a:ext>
            </a:extLst>
          </p:cNvPr>
          <p:cNvPicPr>
            <a:picLocks noChangeAspect="1"/>
          </p:cNvPicPr>
          <p:nvPr/>
        </p:nvPicPr>
        <p:blipFill rotWithShape="1">
          <a:blip r:embed="rId2">
            <a:extLst>
              <a:ext uri="{28A0092B-C50C-407E-A947-70E740481C1C}">
                <a14:useLocalDpi xmlns:a14="http://schemas.microsoft.com/office/drawing/2010/main" val="0"/>
              </a:ext>
            </a:extLst>
          </a:blip>
          <a:srcRect l="14607" r="18645" b="4"/>
          <a:stretch/>
        </p:blipFill>
        <p:spPr>
          <a:xfrm>
            <a:off x="987483"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Picture 2" descr="A group of people working in a field&#10;&#10;Description automatically generated with low confidence">
            <a:extLst>
              <a:ext uri="{FF2B5EF4-FFF2-40B4-BE49-F238E27FC236}">
                <a16:creationId xmlns:a16="http://schemas.microsoft.com/office/drawing/2014/main" id="{4F1CF4E9-DE49-47B6-B784-5EB24551F186}"/>
              </a:ext>
            </a:extLst>
          </p:cNvPr>
          <p:cNvPicPr>
            <a:picLocks noChangeAspect="1"/>
          </p:cNvPicPr>
          <p:nvPr/>
        </p:nvPicPr>
        <p:blipFill rotWithShape="1">
          <a:blip r:embed="rId3">
            <a:extLst>
              <a:ext uri="{28A0092B-C50C-407E-A947-70E740481C1C}">
                <a14:useLocalDpi xmlns:a14="http://schemas.microsoft.com/office/drawing/2010/main" val="0"/>
              </a:ext>
            </a:extLst>
          </a:blip>
          <a:srcRect l="4550" r="21451"/>
          <a:stretch/>
        </p:blipFill>
        <p:spPr>
          <a:xfrm>
            <a:off x="8354931" y="1632879"/>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descr="A picture containing outdoor, sky, grass, mountain&#10;&#10;Description automatically generated">
            <a:extLst>
              <a:ext uri="{FF2B5EF4-FFF2-40B4-BE49-F238E27FC236}">
                <a16:creationId xmlns:a16="http://schemas.microsoft.com/office/drawing/2014/main" id="{3BEDD4B6-3C43-482C-8308-0784E8AC0642}"/>
              </a:ext>
            </a:extLst>
          </p:cNvPr>
          <p:cNvPicPr>
            <a:picLocks noChangeAspect="1"/>
          </p:cNvPicPr>
          <p:nvPr/>
        </p:nvPicPr>
        <p:blipFill rotWithShape="1">
          <a:blip r:embed="rId4">
            <a:extLst>
              <a:ext uri="{28A0092B-C50C-407E-A947-70E740481C1C}">
                <a14:useLocalDpi xmlns:a14="http://schemas.microsoft.com/office/drawing/2010/main" val="0"/>
              </a:ext>
            </a:extLst>
          </a:blip>
          <a:srcRect l="27249" r="23003" b="3"/>
          <a:stretch/>
        </p:blipFill>
        <p:spPr>
          <a:xfrm>
            <a:off x="4671207" y="1752801"/>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8" name="TextBox 7">
            <a:extLst>
              <a:ext uri="{FF2B5EF4-FFF2-40B4-BE49-F238E27FC236}">
                <a16:creationId xmlns:a16="http://schemas.microsoft.com/office/drawing/2014/main" id="{9165D56D-5365-4C6E-9617-870B108676B1}"/>
              </a:ext>
            </a:extLst>
          </p:cNvPr>
          <p:cNvSpPr txBox="1"/>
          <p:nvPr/>
        </p:nvSpPr>
        <p:spPr>
          <a:xfrm>
            <a:off x="0" y="5964650"/>
            <a:ext cx="2413417" cy="923330"/>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(Searching for the Rogue Bear by Z. S. Liang, n.d.)</a:t>
            </a:r>
            <a:endParaRPr lang="en-US"/>
          </a:p>
        </p:txBody>
      </p:sp>
      <p:sp>
        <p:nvSpPr>
          <p:cNvPr id="9" name="Rectangle 8">
            <a:extLst>
              <a:ext uri="{FF2B5EF4-FFF2-40B4-BE49-F238E27FC236}">
                <a16:creationId xmlns:a16="http://schemas.microsoft.com/office/drawing/2014/main" id="{134E9480-AD2E-40D6-B623-FD24D74D4DEA}"/>
              </a:ext>
            </a:extLst>
          </p:cNvPr>
          <p:cNvSpPr/>
          <p:nvPr/>
        </p:nvSpPr>
        <p:spPr>
          <a:xfrm>
            <a:off x="491752" y="57202"/>
            <a:ext cx="11426591" cy="646331"/>
          </a:xfrm>
          <a:prstGeom prst="rect">
            <a:avLst/>
          </a:prstGeom>
          <a:noFill/>
        </p:spPr>
        <p:txBody>
          <a:bodyPr wrap="none" lIns="91440" tIns="45720" rIns="91440" bIns="45720">
            <a:spAutoFit/>
          </a:bodyPr>
          <a:lstStyle/>
          <a:p>
            <a:pPr algn="ctr"/>
            <a:r>
              <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Our Hunters, Warriors, Trappers, Fishers &amp; Medicine People </a:t>
            </a:r>
          </a:p>
        </p:txBody>
      </p:sp>
      <p:sp>
        <p:nvSpPr>
          <p:cNvPr id="10" name="Rectangle 9">
            <a:extLst>
              <a:ext uri="{FF2B5EF4-FFF2-40B4-BE49-F238E27FC236}">
                <a16:creationId xmlns:a16="http://schemas.microsoft.com/office/drawing/2014/main" id="{B2B3F372-FF2E-4352-947A-9E0F58B89870}"/>
              </a:ext>
            </a:extLst>
          </p:cNvPr>
          <p:cNvSpPr/>
          <p:nvPr/>
        </p:nvSpPr>
        <p:spPr>
          <a:xfrm>
            <a:off x="750341" y="4602387"/>
            <a:ext cx="3323869" cy="1015663"/>
          </a:xfrm>
          <a:prstGeom prst="rect">
            <a:avLst/>
          </a:prstGeom>
          <a:noFill/>
        </p:spPr>
        <p:txBody>
          <a:bodyPr wrap="square" lIns="91440" tIns="45720" rIns="91440" bIns="45720">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Noticed &amp; Recognized Patterns, Changes, Tracks etc..</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id="{CD5B73B8-C7E1-415E-BAD9-809A3BE95E09}"/>
              </a:ext>
            </a:extLst>
          </p:cNvPr>
          <p:cNvSpPr/>
          <p:nvPr/>
        </p:nvSpPr>
        <p:spPr>
          <a:xfrm>
            <a:off x="4411642" y="4602387"/>
            <a:ext cx="3573414" cy="1323439"/>
          </a:xfrm>
          <a:prstGeom prst="rect">
            <a:avLst/>
          </a:prstGeom>
          <a:noFill/>
        </p:spPr>
        <p:txBody>
          <a:bodyPr wrap="none" lIns="91440" tIns="45720" rIns="91440" bIns="45720">
            <a:spAutoFit/>
          </a:bodyPr>
          <a:lstStyle/>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When Support, Help Or Counsel</a:t>
            </a:r>
          </a:p>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Needed Went To One Who</a:t>
            </a:r>
          </a:p>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Knew Beyond You In That Area </a:t>
            </a:r>
          </a:p>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Of Need</a:t>
            </a:r>
          </a:p>
        </p:txBody>
      </p:sp>
      <p:sp>
        <p:nvSpPr>
          <p:cNvPr id="13" name="Rectangle 12">
            <a:extLst>
              <a:ext uri="{FF2B5EF4-FFF2-40B4-BE49-F238E27FC236}">
                <a16:creationId xmlns:a16="http://schemas.microsoft.com/office/drawing/2014/main" id="{D9C17ED0-405B-4545-BCCC-DD395B4C70A7}"/>
              </a:ext>
            </a:extLst>
          </p:cNvPr>
          <p:cNvSpPr/>
          <p:nvPr/>
        </p:nvSpPr>
        <p:spPr>
          <a:xfrm>
            <a:off x="7999667" y="4602387"/>
            <a:ext cx="3967240" cy="1631216"/>
          </a:xfrm>
          <a:prstGeom prst="rect">
            <a:avLst/>
          </a:prstGeom>
          <a:noFill/>
        </p:spPr>
        <p:txBody>
          <a:bodyPr wrap="none" lIns="91440" tIns="45720" rIns="91440" bIns="45720">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There Are Times When</a:t>
            </a:r>
          </a:p>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It Takes A Group Or Family</a:t>
            </a:r>
          </a:p>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 Take Recognize, Take On, </a:t>
            </a:r>
          </a:p>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Face &amp; Deal </a:t>
            </a: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With To Restore Peace</a:t>
            </a:r>
          </a:p>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For Self, Family Or Even </a:t>
            </a: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People</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9159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AB4FB3D-8D8D-4475-BC8A-B569AE37BB3E}"/>
              </a:ext>
            </a:extLst>
          </p:cNvPr>
          <p:cNvGraphicFramePr/>
          <p:nvPr>
            <p:extLst>
              <p:ext uri="{D42A27DB-BD31-4B8C-83A1-F6EECF244321}">
                <p14:modId xmlns:p14="http://schemas.microsoft.com/office/powerpoint/2010/main" val="459367514"/>
              </p:ext>
            </p:extLst>
          </p:nvPr>
        </p:nvGraphicFramePr>
        <p:xfrm>
          <a:off x="1837128" y="9233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B74BD237-1EAA-4AB1-AE46-8605AC610FFF}"/>
              </a:ext>
            </a:extLst>
          </p:cNvPr>
          <p:cNvSpPr/>
          <p:nvPr/>
        </p:nvSpPr>
        <p:spPr>
          <a:xfrm>
            <a:off x="624960" y="0"/>
            <a:ext cx="1094209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Tracking the Problem &amp; Finding Focus</a:t>
            </a:r>
          </a:p>
        </p:txBody>
      </p:sp>
      <p:sp>
        <p:nvSpPr>
          <p:cNvPr id="7" name="Rectangle 6">
            <a:extLst>
              <a:ext uri="{FF2B5EF4-FFF2-40B4-BE49-F238E27FC236}">
                <a16:creationId xmlns:a16="http://schemas.microsoft.com/office/drawing/2014/main" id="{51D5BF2C-0BFC-4169-84C2-73FD7FEE9252}"/>
              </a:ext>
            </a:extLst>
          </p:cNvPr>
          <p:cNvSpPr/>
          <p:nvPr/>
        </p:nvSpPr>
        <p:spPr>
          <a:xfrm>
            <a:off x="3287090" y="6223471"/>
            <a:ext cx="5617820" cy="769441"/>
          </a:xfrm>
          <a:prstGeom prst="rect">
            <a:avLst/>
          </a:prstGeom>
          <a:noFill/>
        </p:spPr>
        <p:txBody>
          <a:bodyPr wrap="none" lIns="91440" tIns="45720" rIns="91440" bIns="45720">
            <a:spAutoFit/>
          </a:bodyPr>
          <a:lstStyle/>
          <a:p>
            <a:pPr algn="ct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Free Will &amp; Our Choices</a:t>
            </a:r>
          </a:p>
        </p:txBody>
      </p:sp>
    </p:spTree>
    <p:extLst>
      <p:ext uri="{BB962C8B-B14F-4D97-AF65-F5344CB8AC3E}">
        <p14:creationId xmlns:p14="http://schemas.microsoft.com/office/powerpoint/2010/main" val="427562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AB4FB3D-8D8D-4475-BC8A-B569AE37BB3E}"/>
              </a:ext>
            </a:extLst>
          </p:cNvPr>
          <p:cNvGraphicFramePr/>
          <p:nvPr>
            <p:extLst>
              <p:ext uri="{D42A27DB-BD31-4B8C-83A1-F6EECF244321}">
                <p14:modId xmlns:p14="http://schemas.microsoft.com/office/powerpoint/2010/main" val="234511261"/>
              </p:ext>
            </p:extLst>
          </p:nvPr>
        </p:nvGraphicFramePr>
        <p:xfrm>
          <a:off x="1717206" y="94451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E99A471-2FE3-4B2F-9896-EF5E15378C0D}"/>
              </a:ext>
            </a:extLst>
          </p:cNvPr>
          <p:cNvSpPr txBox="1"/>
          <p:nvPr/>
        </p:nvSpPr>
        <p:spPr>
          <a:xfrm>
            <a:off x="1484027" y="1109272"/>
            <a:ext cx="3792512" cy="584775"/>
          </a:xfrm>
          <a:prstGeom prst="rect">
            <a:avLst/>
          </a:prstGeom>
          <a:noFill/>
        </p:spPr>
        <p:txBody>
          <a:bodyPr wrap="square" rtlCol="0">
            <a:spAutoFit/>
          </a:bodyPr>
          <a:lstStyle/>
          <a:p>
            <a:r>
              <a:rPr lang="en-US" sz="3200" dirty="0"/>
              <a:t>Wish Would Of:</a:t>
            </a:r>
          </a:p>
        </p:txBody>
      </p:sp>
      <p:sp>
        <p:nvSpPr>
          <p:cNvPr id="6" name="TextBox 5">
            <a:extLst>
              <a:ext uri="{FF2B5EF4-FFF2-40B4-BE49-F238E27FC236}">
                <a16:creationId xmlns:a16="http://schemas.microsoft.com/office/drawing/2014/main" id="{FA2B8CF8-C08F-4F43-AFD8-BF2C822A0869}"/>
              </a:ext>
            </a:extLst>
          </p:cNvPr>
          <p:cNvSpPr txBox="1"/>
          <p:nvPr/>
        </p:nvSpPr>
        <p:spPr>
          <a:xfrm>
            <a:off x="2956885" y="140872"/>
            <a:ext cx="6093500" cy="707886"/>
          </a:xfrm>
          <a:prstGeom prst="rect">
            <a:avLst/>
          </a:prstGeom>
          <a:noFill/>
        </p:spPr>
        <p:txBody>
          <a:bodyPr wrap="square">
            <a:spAutoFit/>
          </a:bodyPr>
          <a:lstStyle/>
          <a:p>
            <a:pPr algn="ctr"/>
            <a:r>
              <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Bads, Dysfunctional</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or Toxic</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09875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A1865EEF-014F-4CFC-BC29-D0D708DB1592}"/>
              </a:ext>
            </a:extLst>
          </p:cNvPr>
          <p:cNvPicPr>
            <a:picLocks noChangeAspect="1"/>
          </p:cNvPicPr>
          <p:nvPr/>
        </p:nvPicPr>
        <p:blipFill>
          <a:blip r:embed="rId3"/>
          <a:stretch>
            <a:fillRect/>
          </a:stretch>
        </p:blipFill>
        <p:spPr>
          <a:xfrm>
            <a:off x="2002843" y="1123527"/>
            <a:ext cx="8186308" cy="4604800"/>
          </a:xfrm>
          <a:prstGeom prst="rect">
            <a:avLst/>
          </a:prstGeom>
        </p:spPr>
      </p:pic>
      <p:graphicFrame>
        <p:nvGraphicFramePr>
          <p:cNvPr id="5" name="Diagram 4">
            <a:extLst>
              <a:ext uri="{FF2B5EF4-FFF2-40B4-BE49-F238E27FC236}">
                <a16:creationId xmlns:a16="http://schemas.microsoft.com/office/drawing/2014/main" id="{7AB4FB3D-8D8D-4475-BC8A-B569AE37BB3E}"/>
              </a:ext>
            </a:extLst>
          </p:cNvPr>
          <p:cNvGraphicFramePr/>
          <p:nvPr>
            <p:extLst>
              <p:ext uri="{D42A27DB-BD31-4B8C-83A1-F6EECF244321}">
                <p14:modId xmlns:p14="http://schemas.microsoft.com/office/powerpoint/2010/main" val="66390760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F72DF942-440B-4E7B-A13D-898E74F7A7AC}"/>
              </a:ext>
            </a:extLst>
          </p:cNvPr>
          <p:cNvSpPr/>
          <p:nvPr/>
        </p:nvSpPr>
        <p:spPr>
          <a:xfrm>
            <a:off x="1719085" y="-111331"/>
            <a:ext cx="8244181" cy="707886"/>
          </a:xfrm>
          <a:prstGeom prst="rect">
            <a:avLst/>
          </a:prstGeom>
          <a:noFill/>
        </p:spPr>
        <p:txBody>
          <a:bodyPr wrap="none" lIns="91440" tIns="45720" rIns="91440" bIns="45720">
            <a:spAutoFit/>
          </a:bodyPr>
          <a:lstStyle/>
          <a:p>
            <a:pPr algn="ctr">
              <a:spcAft>
                <a:spcPts val="600"/>
              </a:spcAft>
            </a:pP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Goods, Functional or Healthy Tracking</a:t>
            </a:r>
            <a:endParaRPr lang="en-US" sz="4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0468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089814-0DC4-485B-B3CA-2ACBA6B08D3D}"/>
              </a:ext>
            </a:extLst>
          </p:cNvPr>
          <p:cNvSpPr txBox="1"/>
          <p:nvPr/>
        </p:nvSpPr>
        <p:spPr>
          <a:xfrm>
            <a:off x="0" y="224852"/>
            <a:ext cx="12082072" cy="369331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What is “being too human” &amp; how that is not traditional ways of being.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Traditional ways of what feeds spirit, body &amp; mind.</a:t>
            </a:r>
          </a:p>
          <a:p>
            <a:endParaRPr lang="en-US" dirty="0"/>
          </a:p>
          <a:p>
            <a:pPr marL="285750" indent="-285750">
              <a:buFont typeface="Arial" panose="020B0604020202020204" pitchFamily="34" charset="0"/>
              <a:buChar char="•"/>
            </a:pPr>
            <a:r>
              <a:rPr lang="en-US" dirty="0"/>
              <a:t>We are of a spiritual ways. To connect with spirit &amp; feed spirit – or – the loss of connection to that which is good, true &amp; pure.</a:t>
            </a:r>
          </a:p>
          <a:p>
            <a:endParaRPr lang="en-US" dirty="0"/>
          </a:p>
          <a:p>
            <a:pPr marL="285750" indent="-285750">
              <a:buFont typeface="Arial" panose="020B0604020202020204" pitchFamily="34" charset="0"/>
              <a:buChar char="•"/>
            </a:pPr>
            <a:r>
              <a:rPr lang="en-US" dirty="0"/>
              <a:t>Our warriors, hunters &amp; healers always learned &amp; lived to be true to self &amp; the best for the whole of the people.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Trauma responses, victim mentality or programming &amp; catching the cycles like our old ways: As who &amp; what does it serve.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descr="Text&#10;&#10;Description automatically generated">
            <a:extLst>
              <a:ext uri="{FF2B5EF4-FFF2-40B4-BE49-F238E27FC236}">
                <a16:creationId xmlns:a16="http://schemas.microsoft.com/office/drawing/2014/main" id="{A677245C-1923-43D0-8C21-1EE1040A4AE4}"/>
              </a:ext>
            </a:extLst>
          </p:cNvPr>
          <p:cNvPicPr>
            <a:picLocks noChangeAspect="1"/>
          </p:cNvPicPr>
          <p:nvPr/>
        </p:nvPicPr>
        <p:blipFill rotWithShape="1">
          <a:blip r:embed="rId2">
            <a:extLst>
              <a:ext uri="{28A0092B-C50C-407E-A947-70E740481C1C}">
                <a14:useLocalDpi xmlns:a14="http://schemas.microsoft.com/office/drawing/2010/main" val="0"/>
              </a:ext>
            </a:extLst>
          </a:blip>
          <a:srcRect l="8813" t="18442" r="6645" b="14105"/>
          <a:stretch/>
        </p:blipFill>
        <p:spPr>
          <a:xfrm>
            <a:off x="3162924" y="4227226"/>
            <a:ext cx="5651291" cy="2143594"/>
          </a:xfrm>
          <a:prstGeom prst="rect">
            <a:avLst/>
          </a:prstGeom>
        </p:spPr>
      </p:pic>
    </p:spTree>
    <p:extLst>
      <p:ext uri="{BB962C8B-B14F-4D97-AF65-F5344CB8AC3E}">
        <p14:creationId xmlns:p14="http://schemas.microsoft.com/office/powerpoint/2010/main" val="241567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DE07DA-AA87-4BEE-BDB2-590EF2DCBA93}"/>
              </a:ext>
            </a:extLst>
          </p:cNvPr>
          <p:cNvSpPr/>
          <p:nvPr/>
        </p:nvSpPr>
        <p:spPr>
          <a:xfrm>
            <a:off x="2179485" y="0"/>
            <a:ext cx="7563224" cy="769441"/>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Many of the Peoples are Scared</a:t>
            </a:r>
          </a:p>
        </p:txBody>
      </p:sp>
      <p:sp>
        <p:nvSpPr>
          <p:cNvPr id="3" name="TextBox 2">
            <a:extLst>
              <a:ext uri="{FF2B5EF4-FFF2-40B4-BE49-F238E27FC236}">
                <a16:creationId xmlns:a16="http://schemas.microsoft.com/office/drawing/2014/main" id="{A618A2C7-7B0C-4864-804B-AAB5DDBBB1C4}"/>
              </a:ext>
            </a:extLst>
          </p:cNvPr>
          <p:cNvSpPr txBox="1"/>
          <p:nvPr/>
        </p:nvSpPr>
        <p:spPr>
          <a:xfrm>
            <a:off x="0" y="769441"/>
            <a:ext cx="12192000" cy="6463308"/>
          </a:xfrm>
          <a:prstGeom prst="rect">
            <a:avLst/>
          </a:prstGeom>
          <a:noFill/>
        </p:spPr>
        <p:txBody>
          <a:bodyPr wrap="square" rtlCol="0">
            <a:spAutoFit/>
          </a:bodyPr>
          <a:lstStyle/>
          <a:p>
            <a:r>
              <a:rPr lang="en-US" sz="2400" dirty="0"/>
              <a:t>Something shared with me years ago, I’ve since noted so many all over can relate to due to growing up in, around &amp; even with generational traumas instilled or encoded: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Grew up around or having experienced abuse, sex abuse, addiction, bullying, racism, differential treatment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Gambling parents &amp; the issues that creates due to low income, feelings of not being or having enough, addiction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Addiction issues with family &amp; or friends, the losses, the troubles that come with.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Many communities experience(ed) racism or differential treatment in many parts of the system, including medical, courts, Indian Child Welfare or Children &amp; Family Services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Trouble getting good jobs due to records obtained, due to just some of the above-mentioned repercussions &amp; often stigma alone is enough.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Unstable relationships often from childhood on with so much dysfunction leads to who can one trust. </a:t>
            </a:r>
          </a:p>
          <a:p>
            <a:endParaRPr lang="en-US" dirty="0"/>
          </a:p>
          <a:p>
            <a:endParaRPr lang="en-US" dirty="0"/>
          </a:p>
          <a:p>
            <a:r>
              <a:rPr lang="en-US" sz="2400" dirty="0"/>
              <a:t>Their fears can be valid &amp; lead to trauma-based responses, causing compounded issues &amp; needs.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7868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5394DB-2CF2-4FFF-B1BF-04AA09A4BC87}"/>
              </a:ext>
            </a:extLst>
          </p:cNvPr>
          <p:cNvGraphicFramePr/>
          <p:nvPr>
            <p:extLst>
              <p:ext uri="{D42A27DB-BD31-4B8C-83A1-F6EECF244321}">
                <p14:modId xmlns:p14="http://schemas.microsoft.com/office/powerpoint/2010/main" val="202920671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B0A658AF-1E5A-477E-8CA3-CC94FE21E2FD}"/>
              </a:ext>
            </a:extLst>
          </p:cNvPr>
          <p:cNvSpPr/>
          <p:nvPr/>
        </p:nvSpPr>
        <p:spPr>
          <a:xfrm>
            <a:off x="0" y="0"/>
            <a:ext cx="12191999" cy="1446550"/>
          </a:xfrm>
          <a:prstGeom prst="rect">
            <a:avLst/>
          </a:prstGeom>
          <a:noFill/>
        </p:spPr>
        <p:txBody>
          <a:bodyPr wrap="squar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Do You Choose To Use To Move Forward Or Get Back Up</a:t>
            </a:r>
          </a:p>
        </p:txBody>
      </p:sp>
      <p:sp>
        <p:nvSpPr>
          <p:cNvPr id="5" name="TextBox 4">
            <a:extLst>
              <a:ext uri="{FF2B5EF4-FFF2-40B4-BE49-F238E27FC236}">
                <a16:creationId xmlns:a16="http://schemas.microsoft.com/office/drawing/2014/main" id="{C50AC206-B111-4D53-A714-64E2EF5A041F}"/>
              </a:ext>
            </a:extLst>
          </p:cNvPr>
          <p:cNvSpPr txBox="1"/>
          <p:nvPr/>
        </p:nvSpPr>
        <p:spPr>
          <a:xfrm>
            <a:off x="6370820" y="4467069"/>
            <a:ext cx="565129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PTSD</a:t>
            </a:r>
          </a:p>
          <a:p>
            <a:pPr marL="285750" indent="-285750">
              <a:buFont typeface="Arial" panose="020B0604020202020204" pitchFamily="34" charset="0"/>
              <a:buChar char="•"/>
            </a:pPr>
            <a:r>
              <a:rPr lang="en-US" dirty="0"/>
              <a:t>ADD</a:t>
            </a:r>
          </a:p>
          <a:p>
            <a:pPr marL="285750" indent="-285750">
              <a:buFont typeface="Arial" panose="020B0604020202020204" pitchFamily="34" charset="0"/>
              <a:buChar char="•"/>
            </a:pPr>
            <a:r>
              <a:rPr lang="en-US" dirty="0"/>
              <a:t>Anxiety, Panic, Social Anxiety</a:t>
            </a:r>
          </a:p>
          <a:p>
            <a:pPr marL="285750" indent="-285750">
              <a:buFont typeface="Arial" panose="020B0604020202020204" pitchFamily="34" charset="0"/>
              <a:buChar char="•"/>
            </a:pPr>
            <a:r>
              <a:rPr lang="en-US" dirty="0"/>
              <a:t>Avoidant Personality </a:t>
            </a:r>
          </a:p>
          <a:p>
            <a:pPr marL="285750" indent="-285750">
              <a:buFont typeface="Arial" panose="020B0604020202020204" pitchFamily="34" charset="0"/>
              <a:buChar char="•"/>
            </a:pPr>
            <a:r>
              <a:rPr lang="en-US" dirty="0"/>
              <a:t>Impulse Control Dysfunction</a:t>
            </a:r>
          </a:p>
          <a:p>
            <a:pPr marL="285750" indent="-285750">
              <a:buFont typeface="Arial" panose="020B0604020202020204" pitchFamily="34" charset="0"/>
              <a:buChar char="•"/>
            </a:pPr>
            <a:r>
              <a:rPr lang="en-US" dirty="0"/>
              <a:t>Depression</a:t>
            </a:r>
          </a:p>
          <a:p>
            <a:pPr marL="285750" indent="-285750">
              <a:buFont typeface="Arial" panose="020B0604020202020204" pitchFamily="34" charset="0"/>
              <a:buChar char="•"/>
            </a:pPr>
            <a:r>
              <a:rPr lang="en-US" dirty="0"/>
              <a:t>Dissociation</a:t>
            </a:r>
          </a:p>
          <a:p>
            <a:pPr marL="285750" indent="-285750">
              <a:buFont typeface="Arial" panose="020B0604020202020204" pitchFamily="34" charset="0"/>
              <a:buChar char="•"/>
            </a:pPr>
            <a:r>
              <a:rPr lang="en-US" dirty="0"/>
              <a:t>Bipolar</a:t>
            </a:r>
          </a:p>
          <a:p>
            <a:endParaRPr lang="en-US" dirty="0"/>
          </a:p>
          <a:p>
            <a:endParaRPr lang="en-US" dirty="0"/>
          </a:p>
        </p:txBody>
      </p:sp>
      <p:sp>
        <p:nvSpPr>
          <p:cNvPr id="7" name="TextBox 6">
            <a:extLst>
              <a:ext uri="{FF2B5EF4-FFF2-40B4-BE49-F238E27FC236}">
                <a16:creationId xmlns:a16="http://schemas.microsoft.com/office/drawing/2014/main" id="{9DB95E18-3456-4231-97C0-FDE1D53F760D}"/>
              </a:ext>
            </a:extLst>
          </p:cNvPr>
          <p:cNvSpPr txBox="1"/>
          <p:nvPr/>
        </p:nvSpPr>
        <p:spPr>
          <a:xfrm>
            <a:off x="0" y="3317542"/>
            <a:ext cx="576621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Healthy Tools To Handle, Deal, Heal, Let Go Of &amp; Move Forward</a:t>
            </a:r>
          </a:p>
          <a:p>
            <a:pPr marL="285750" indent="-285750">
              <a:buFont typeface="Arial" panose="020B0604020202020204" pitchFamily="34" charset="0"/>
              <a:buChar char="•"/>
            </a:pPr>
            <a:r>
              <a:rPr lang="en-US" dirty="0"/>
              <a:t>Gifted, Skilled, Knowledgeable In Ways, Spiritual, Walking In Your Purpose &amp; Evolving With Your Life &amp; Spiritual Growth</a:t>
            </a:r>
          </a:p>
          <a:p>
            <a:pPr marL="285750" indent="-285750">
              <a:buFont typeface="Arial" panose="020B0604020202020204" pitchFamily="34" charset="0"/>
              <a:buChar char="•"/>
            </a:pPr>
            <a:r>
              <a:rPr lang="en-US" dirty="0"/>
              <a:t>Good Traditional Boundaries &amp; Understandings, Grounded In Nature, Always Working &amp; Evolving In Your Purpose(s) &amp; Growth, Quality Connections Within Community</a:t>
            </a:r>
          </a:p>
          <a:p>
            <a:pPr marL="285750" indent="-285750">
              <a:buFont typeface="Arial" panose="020B0604020202020204" pitchFamily="34" charset="0"/>
              <a:buChar char="•"/>
            </a:pPr>
            <a:r>
              <a:rPr lang="en-US" dirty="0"/>
              <a:t>Good Food (Cultural) Balanced Diet, Balanced Rest &amp; Wake Schedules – Utilizing Food As Medicine For Their Life Needs As Needs Change, They Cater To Their Diet</a:t>
            </a:r>
          </a:p>
        </p:txBody>
      </p:sp>
    </p:spTree>
    <p:extLst>
      <p:ext uri="{BB962C8B-B14F-4D97-AF65-F5344CB8AC3E}">
        <p14:creationId xmlns:p14="http://schemas.microsoft.com/office/powerpoint/2010/main" val="79258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549E3-AE04-4CC3-8E7A-A8A19E2760A4}"/>
              </a:ext>
            </a:extLst>
          </p:cNvPr>
          <p:cNvSpPr/>
          <p:nvPr/>
        </p:nvSpPr>
        <p:spPr>
          <a:xfrm>
            <a:off x="635531" y="0"/>
            <a:ext cx="10920938" cy="769441"/>
          </a:xfrm>
          <a:prstGeom prst="rect">
            <a:avLst/>
          </a:prstGeom>
          <a:noFill/>
        </p:spPr>
        <p:txBody>
          <a:bodyPr wrap="none" lIns="91440" tIns="45720" rIns="91440" bIns="45720">
            <a:spAutoFit/>
          </a:bodyPr>
          <a:lstStyle/>
          <a:p>
            <a:pPr algn="ct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Innate Knowledge  *or*  Generational Traumas</a:t>
            </a:r>
          </a:p>
        </p:txBody>
      </p:sp>
      <p:sp>
        <p:nvSpPr>
          <p:cNvPr id="3" name="Rectangle 2">
            <a:extLst>
              <a:ext uri="{FF2B5EF4-FFF2-40B4-BE49-F238E27FC236}">
                <a16:creationId xmlns:a16="http://schemas.microsoft.com/office/drawing/2014/main" id="{F13D85E1-D633-49B0-895D-459181F56083}"/>
              </a:ext>
            </a:extLst>
          </p:cNvPr>
          <p:cNvSpPr/>
          <p:nvPr/>
        </p:nvSpPr>
        <p:spPr>
          <a:xfrm>
            <a:off x="704780" y="871542"/>
            <a:ext cx="10782439" cy="2616101"/>
          </a:xfrm>
          <a:prstGeom prst="rect">
            <a:avLst/>
          </a:prstGeom>
          <a:noFill/>
        </p:spPr>
        <p:txBody>
          <a:bodyPr wrap="none" lIns="91440" tIns="45720" rIns="91440" bIns="45720">
            <a:spAutoFit/>
          </a:bodyPr>
          <a:lstStyle/>
          <a:p>
            <a:pPr algn="ct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My dad would say, “We are born with Innate Knowledge”</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 Cree Paul McLeod said, “Our people need to remember we are good”</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a:extLst>
              <a:ext uri="{FF2B5EF4-FFF2-40B4-BE49-F238E27FC236}">
                <a16:creationId xmlns:a16="http://schemas.microsoft.com/office/drawing/2014/main" id="{BFA86CCB-E9B3-4D61-8ACE-B31437C19DD4}"/>
              </a:ext>
            </a:extLst>
          </p:cNvPr>
          <p:cNvSpPr/>
          <p:nvPr/>
        </p:nvSpPr>
        <p:spPr>
          <a:xfrm>
            <a:off x="1507403" y="1955817"/>
            <a:ext cx="9177192" cy="1815882"/>
          </a:xfrm>
          <a:prstGeom prst="rect">
            <a:avLst/>
          </a:prstGeom>
          <a:noFill/>
        </p:spPr>
        <p:txBody>
          <a:bodyPr wrap="none" lIns="91440" tIns="45720" rIns="91440" bIns="45720">
            <a:spAutoFit/>
          </a:bodyPr>
          <a:lstStyle/>
          <a:p>
            <a:pPr algn="ct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 are also born with Generational Traumas &amp; Dysfunctions</a:t>
            </a:r>
          </a:p>
          <a:p>
            <a:pPr algn="ctr"/>
            <a:endPar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 are given choice &amp; only so much ability to tap into:</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‘Which Wolf Will You Feed’?</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descr="Text, letter&#10;&#10;Description automatically generated">
            <a:extLst>
              <a:ext uri="{FF2B5EF4-FFF2-40B4-BE49-F238E27FC236}">
                <a16:creationId xmlns:a16="http://schemas.microsoft.com/office/drawing/2014/main" id="{2350E170-6764-45C0-A1CF-5C7A1A0640CD}"/>
              </a:ext>
            </a:extLst>
          </p:cNvPr>
          <p:cNvPicPr>
            <a:picLocks noChangeAspect="1"/>
          </p:cNvPicPr>
          <p:nvPr/>
        </p:nvPicPr>
        <p:blipFill rotWithShape="1">
          <a:blip r:embed="rId2">
            <a:extLst>
              <a:ext uri="{28A0092B-C50C-407E-A947-70E740481C1C}">
                <a14:useLocalDpi xmlns:a14="http://schemas.microsoft.com/office/drawing/2010/main" val="0"/>
              </a:ext>
            </a:extLst>
          </a:blip>
          <a:srcRect l="9025" t="11364" r="12287" b="26629"/>
          <a:stretch/>
        </p:blipFill>
        <p:spPr>
          <a:xfrm>
            <a:off x="4362137" y="3771699"/>
            <a:ext cx="3013023" cy="2953064"/>
          </a:xfrm>
          <a:prstGeom prst="rect">
            <a:avLst/>
          </a:prstGeom>
        </p:spPr>
      </p:pic>
    </p:spTree>
    <p:extLst>
      <p:ext uri="{BB962C8B-B14F-4D97-AF65-F5344CB8AC3E}">
        <p14:creationId xmlns:p14="http://schemas.microsoft.com/office/powerpoint/2010/main" val="3929341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1D71D30-6F26-45BB-88B6-11727B0FC46D}"/>
              </a:ext>
            </a:extLst>
          </p:cNvPr>
          <p:cNvSpPr/>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b="1" kern="1200" cap="none" spc="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mj-lt"/>
                <a:ea typeface="+mj-ea"/>
                <a:cs typeface="+mj-cs"/>
              </a:rPr>
              <a:t>Windigo &amp; Other Such Beings That Feed </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658796C4-FC4A-446E-9FE4-DDAD478F2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338" y="640080"/>
            <a:ext cx="5536531" cy="5550408"/>
          </a:xfrm>
          <a:prstGeom prst="rect">
            <a:avLst/>
          </a:prstGeom>
        </p:spPr>
      </p:pic>
      <p:sp>
        <p:nvSpPr>
          <p:cNvPr id="7" name="TextBox 6">
            <a:extLst>
              <a:ext uri="{FF2B5EF4-FFF2-40B4-BE49-F238E27FC236}">
                <a16:creationId xmlns:a16="http://schemas.microsoft.com/office/drawing/2014/main" id="{EBF63E1B-B756-43AF-90CB-E4146869C365}"/>
              </a:ext>
            </a:extLst>
          </p:cNvPr>
          <p:cNvSpPr txBox="1"/>
          <p:nvPr/>
        </p:nvSpPr>
        <p:spPr>
          <a:xfrm>
            <a:off x="9383843" y="6190488"/>
            <a:ext cx="1915849"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(Lamartine, n.d.)</a:t>
            </a:r>
            <a:endParaRPr lang="en-US"/>
          </a:p>
        </p:txBody>
      </p:sp>
    </p:spTree>
    <p:extLst>
      <p:ext uri="{BB962C8B-B14F-4D97-AF65-F5344CB8AC3E}">
        <p14:creationId xmlns:p14="http://schemas.microsoft.com/office/powerpoint/2010/main" val="273252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718D0-F934-4942-AF85-62F9913F8CF5}"/>
              </a:ext>
            </a:extLst>
          </p:cNvPr>
          <p:cNvSpPr txBox="1"/>
          <p:nvPr/>
        </p:nvSpPr>
        <p:spPr>
          <a:xfrm>
            <a:off x="109928" y="404734"/>
            <a:ext cx="11962151" cy="6740307"/>
          </a:xfrm>
          <a:prstGeom prst="rect">
            <a:avLst/>
          </a:prstGeom>
          <a:noFill/>
        </p:spPr>
        <p:txBody>
          <a:bodyPr wrap="square" rtlCol="0">
            <a:spAutoFit/>
          </a:bodyPr>
          <a:lstStyle/>
          <a:p>
            <a:pPr marL="285750" indent="-285750">
              <a:buFont typeface="Arial" panose="020B0604020202020204" pitchFamily="34" charset="0"/>
              <a:buChar char="•"/>
            </a:pPr>
            <a:r>
              <a:rPr lang="en-US" dirty="0"/>
              <a:t>We walked in truth</a:t>
            </a:r>
          </a:p>
          <a:p>
            <a:pPr marL="285750" indent="-285750">
              <a:buFont typeface="Arial" panose="020B0604020202020204" pitchFamily="34" charset="0"/>
              <a:buChar char="•"/>
            </a:pPr>
            <a:r>
              <a:rPr lang="en-US" dirty="0"/>
              <a:t>We held self &amp; each other accountable. Saw to justice or restoring peace. Stepped up to our parts: good, bad or indifferent.</a:t>
            </a:r>
          </a:p>
          <a:p>
            <a:pPr marL="285750" indent="-285750">
              <a:buFont typeface="Arial" panose="020B0604020202020204" pitchFamily="34" charset="0"/>
              <a:buChar char="•"/>
            </a:pPr>
            <a:r>
              <a:rPr lang="en-US" dirty="0"/>
              <a:t>We lived because of Spirit, understood the Creation of each &amp; all has a story, a time, a part &amp; the boundaries of.  </a:t>
            </a:r>
          </a:p>
          <a:p>
            <a:pPr marL="285750" indent="-285750">
              <a:buFont typeface="Arial" panose="020B0604020202020204" pitchFamily="34" charset="0"/>
              <a:buChar char="•"/>
            </a:pPr>
            <a:r>
              <a:rPr lang="en-US" dirty="0"/>
              <a:t>Knowing our life &amp; lives are because of Spirit, supported by Spirit, guided &amp; fed by Spirit – With that we are just a spirit within, if we walk within that circle, live, think, see, understand &amp; keep to those boundaries. </a:t>
            </a:r>
          </a:p>
          <a:p>
            <a:pPr marL="285750" indent="-285750">
              <a:buFont typeface="Arial" panose="020B0604020202020204" pitchFamily="34" charset="0"/>
              <a:buChar char="•"/>
            </a:pPr>
            <a:r>
              <a:rPr lang="en-US" dirty="0"/>
              <a:t>Knowing we are only a part in that moment, yet the ripples go beyond – Knowing without the other parts, beings, the people’s &amp; Spirit we would not be. So, there is no ego to be had, if one does well, all are better off. If one is not going about well or able, others feel the weight. Understood to always seek to learn better at that is our callings or part, doing our wholly honest best – that includes self care &amp; not cutting corners or mixing with or one can’t truly be wholly present &amp; or at their best to learn, share, bring, face – anything. </a:t>
            </a:r>
          </a:p>
          <a:p>
            <a:pPr marL="285750" indent="-285750">
              <a:buFont typeface="Arial" panose="020B0604020202020204" pitchFamily="34" charset="0"/>
              <a:buChar char="•"/>
            </a:pPr>
            <a:r>
              <a:rPr lang="en-US" dirty="0"/>
              <a:t>We always had to face honestly our every thought, feelings upon &amp; what was coming from Spirit, vision, dreams etc. We sought trusted counsel that was knowledgeable in such </a:t>
            </a:r>
            <a:r>
              <a:rPr lang="en-US" b="1" i="1" dirty="0"/>
              <a:t>matters</a:t>
            </a:r>
            <a:r>
              <a:rPr lang="en-US" dirty="0"/>
              <a:t> – </a:t>
            </a:r>
          </a:p>
          <a:p>
            <a:pPr marL="285750" indent="-285750">
              <a:buFont typeface="Arial" panose="020B0604020202020204" pitchFamily="34" charset="0"/>
              <a:buChar char="•"/>
            </a:pPr>
            <a:r>
              <a:rPr lang="en-US" b="1" i="1" dirty="0"/>
              <a:t>Matters</a:t>
            </a:r>
            <a:r>
              <a:rPr lang="en-US" dirty="0"/>
              <a:t> = matter, it bares weight &amp; this was-is understood. Weight to weight down thoughts, bring them down – away from a good spirit level, hearts feelings about, conscious etc. can leave one's body even feeling heavy, begin to lag etc. </a:t>
            </a:r>
          </a:p>
          <a:p>
            <a:pPr marL="285750" indent="-285750">
              <a:buFont typeface="Arial" panose="020B0604020202020204" pitchFamily="34" charset="0"/>
              <a:buChar char="•"/>
            </a:pPr>
            <a:r>
              <a:rPr lang="en-US" dirty="0"/>
              <a:t>Matters can weaken body, immune system &amp; ability to become ill, then carrying illness, hinders your work, craft or what you bring to the circle etc. </a:t>
            </a:r>
          </a:p>
          <a:p>
            <a:pPr marL="285750" indent="-285750">
              <a:buFont typeface="Arial" panose="020B0604020202020204" pitchFamily="34" charset="0"/>
              <a:buChar char="•"/>
            </a:pPr>
            <a:r>
              <a:rPr lang="en-US" dirty="0"/>
              <a:t>Matters can take thoughts off, away from what really is true, tunneled or narrow thinking off into the thought &amp; not the whole. If not with the whole, not seeing all truth or aspects. Only path seen is where one is at. Response next. Movement. Dreams. So much can become impacted. </a:t>
            </a:r>
          </a:p>
          <a:p>
            <a:pPr marL="285750" indent="-285750">
              <a:buFont typeface="Arial" panose="020B0604020202020204" pitchFamily="34" charset="0"/>
              <a:buChar char="•"/>
            </a:pPr>
            <a:r>
              <a:rPr lang="en-US" dirty="0"/>
              <a:t>When thoughts are off so can become emotions or heart. The imbalance becomes of body now &amp; the cycle back &amp; forth from body &amp; mind like a bad whirlwind. These whirlwinds can turn to storms that are not natural. Storms can now reach &amp; touch beyond self. </a:t>
            </a:r>
          </a:p>
          <a:p>
            <a:pPr marL="285750" indent="-285750">
              <a:buFont typeface="Arial" panose="020B0604020202020204" pitchFamily="34" charset="0"/>
              <a:buChar char="•"/>
            </a:pPr>
            <a:r>
              <a:rPr lang="en-US" b="1" i="1" dirty="0"/>
              <a:t>Matter</a:t>
            </a:r>
            <a:r>
              <a:rPr lang="en-US" dirty="0"/>
              <a:t> = being of matter or weight or substance, if not a natural pure body, created naturally by Spirit – is not of. </a:t>
            </a:r>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E3A4C502-BBF0-4113-8BA7-1E8C5155FC16}"/>
              </a:ext>
            </a:extLst>
          </p:cNvPr>
          <p:cNvSpPr/>
          <p:nvPr/>
        </p:nvSpPr>
        <p:spPr>
          <a:xfrm>
            <a:off x="3320791" y="-56931"/>
            <a:ext cx="4710970" cy="769441"/>
          </a:xfrm>
          <a:prstGeom prst="rect">
            <a:avLst/>
          </a:prstGeom>
          <a:noFill/>
        </p:spPr>
        <p:txBody>
          <a:bodyPr wrap="none" lIns="91440" tIns="45720" rIns="91440" bIns="45720">
            <a:spAutoFit/>
          </a:bodyPr>
          <a:lstStyle/>
          <a:p>
            <a:pPr algn="ct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Understood Matter</a:t>
            </a:r>
          </a:p>
        </p:txBody>
      </p:sp>
    </p:spTree>
    <p:extLst>
      <p:ext uri="{BB962C8B-B14F-4D97-AF65-F5344CB8AC3E}">
        <p14:creationId xmlns:p14="http://schemas.microsoft.com/office/powerpoint/2010/main" val="204751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CB9AEB-A24B-48AF-901F-9D16476AFFE7}"/>
              </a:ext>
            </a:extLst>
          </p:cNvPr>
          <p:cNvSpPr/>
          <p:nvPr/>
        </p:nvSpPr>
        <p:spPr>
          <a:xfrm>
            <a:off x="1695276" y="0"/>
            <a:ext cx="8801448" cy="769441"/>
          </a:xfrm>
          <a:prstGeom prst="rect">
            <a:avLst/>
          </a:prstGeom>
          <a:noFill/>
        </p:spPr>
        <p:txBody>
          <a:bodyPr wrap="none" lIns="91440" tIns="45720" rIns="91440" bIns="45720">
            <a:spAutoFit/>
          </a:bodyPr>
          <a:lstStyle/>
          <a:p>
            <a:pPr algn="ctr"/>
            <a:r>
              <a:rPr lang="en-US" sz="4400" b="1" cap="none" spc="0" dirty="0">
                <a:ln w="12700">
                  <a:solidFill>
                    <a:schemeClr val="accent5"/>
                  </a:solidFill>
                  <a:prstDash val="solid"/>
                </a:ln>
                <a:pattFill prst="ltDnDiag">
                  <a:fgClr>
                    <a:schemeClr val="accent5">
                      <a:lumMod val="60000"/>
                      <a:lumOff val="40000"/>
                    </a:schemeClr>
                  </a:fgClr>
                  <a:bgClr>
                    <a:schemeClr val="bg1"/>
                  </a:bgClr>
                </a:pattFill>
                <a:effectLst/>
              </a:rPr>
              <a:t>Bad Beings Need Openings To Be Fed</a:t>
            </a:r>
          </a:p>
        </p:txBody>
      </p:sp>
      <p:sp>
        <p:nvSpPr>
          <p:cNvPr id="3" name="TextBox 2">
            <a:extLst>
              <a:ext uri="{FF2B5EF4-FFF2-40B4-BE49-F238E27FC236}">
                <a16:creationId xmlns:a16="http://schemas.microsoft.com/office/drawing/2014/main" id="{3A36546A-F111-4F53-A8FB-877274386FFB}"/>
              </a:ext>
            </a:extLst>
          </p:cNvPr>
          <p:cNvSpPr txBox="1"/>
          <p:nvPr/>
        </p:nvSpPr>
        <p:spPr>
          <a:xfrm>
            <a:off x="0" y="1054254"/>
            <a:ext cx="12067082" cy="3693319"/>
          </a:xfrm>
          <a:prstGeom prst="rect">
            <a:avLst/>
          </a:prstGeom>
          <a:noFill/>
        </p:spPr>
        <p:txBody>
          <a:bodyPr wrap="square" rtlCol="0">
            <a:spAutoFit/>
          </a:bodyPr>
          <a:lstStyle/>
          <a:p>
            <a:pPr marL="285750" indent="-285750">
              <a:buFont typeface="Arial" panose="020B0604020202020204" pitchFamily="34" charset="0"/>
              <a:buChar char="•"/>
            </a:pPr>
            <a:r>
              <a:rPr lang="en-US" dirty="0"/>
              <a:t>Ego, Hurt, Fear, Anger, Grudges, Greed, Selfishness, Dishonesty to Self or Others, Lacking Respect for Self or Others etc. </a:t>
            </a:r>
          </a:p>
          <a:p>
            <a:r>
              <a:rPr lang="en-US" dirty="0"/>
              <a:t>:Anything that is unhealthy, unresolved matters, matters not faced, extreme or unfitting emotions, emotions carried not serving healthy momentum or solutions to carry forward in the balanced circle of life.</a:t>
            </a:r>
          </a:p>
          <a:p>
            <a:endParaRPr lang="en-US" dirty="0"/>
          </a:p>
          <a:p>
            <a:pPr marL="285750" indent="-285750">
              <a:buFont typeface="Arial" panose="020B0604020202020204" pitchFamily="34" charset="0"/>
              <a:buChar char="•"/>
            </a:pPr>
            <a:r>
              <a:rPr lang="en-US" dirty="0"/>
              <a:t>To not follow your true purpose or heart. To not speak its truth – yet lash out in that which does not serve anything good. </a:t>
            </a:r>
          </a:p>
          <a:p>
            <a:endParaRPr lang="en-US" dirty="0"/>
          </a:p>
          <a:p>
            <a:pPr marL="285750" indent="-285750">
              <a:buFont typeface="Arial" panose="020B0604020202020204" pitchFamily="34" charset="0"/>
              <a:buChar char="•"/>
            </a:pPr>
            <a:r>
              <a:rPr lang="en-US" dirty="0"/>
              <a:t> Attachments (physical, mental, emotional or spiritual), clutter, filth etc.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caring for, tending to, lacking appreciation or gratitude etc. for your blessings or gifts.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Mind- or Mood-Altering Substances – This includes foods that create imbalances i.e.., dairy, fried foods, junk foods etc.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4178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8">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Online Media 1" title="Defend The Sacred (llocano Welcome Chant)">
            <a:hlinkClick r:id="" action="ppaction://media"/>
            <a:extLst>
              <a:ext uri="{FF2B5EF4-FFF2-40B4-BE49-F238E27FC236}">
                <a16:creationId xmlns:a16="http://schemas.microsoft.com/office/drawing/2014/main" id="{6F280B45-8CE8-4D56-AA82-A18FE6E46E55}"/>
              </a:ext>
            </a:extLst>
          </p:cNvPr>
          <p:cNvPicPr>
            <a:picLocks noRot="1" noChangeAspect="1"/>
          </p:cNvPicPr>
          <p:nvPr>
            <a:videoFile r:link="rId1"/>
          </p:nvPr>
        </p:nvPicPr>
        <p:blipFill>
          <a:blip r:embed="rId4"/>
          <a:stretch>
            <a:fillRect/>
          </a:stretch>
        </p:blipFill>
        <p:spPr>
          <a:xfrm>
            <a:off x="3659420" y="1289713"/>
            <a:ext cx="5687022" cy="4265267"/>
          </a:xfrm>
          <a:prstGeom prst="rect">
            <a:avLst/>
          </a:prstGeom>
        </p:spPr>
      </p:pic>
      <p:sp>
        <p:nvSpPr>
          <p:cNvPr id="3" name="TextBox 2">
            <a:extLst>
              <a:ext uri="{FF2B5EF4-FFF2-40B4-BE49-F238E27FC236}">
                <a16:creationId xmlns:a16="http://schemas.microsoft.com/office/drawing/2014/main" id="{57311FFB-B9E9-4923-899C-C7278D3B13C6}"/>
              </a:ext>
            </a:extLst>
          </p:cNvPr>
          <p:cNvSpPr txBox="1"/>
          <p:nvPr/>
        </p:nvSpPr>
        <p:spPr>
          <a:xfrm>
            <a:off x="1484027" y="149902"/>
            <a:ext cx="11902190" cy="646331"/>
          </a:xfrm>
          <a:prstGeom prst="rect">
            <a:avLst/>
          </a:prstGeom>
          <a:noFill/>
        </p:spPr>
        <p:txBody>
          <a:bodyPr wrap="square" rtlCol="0">
            <a:spAutoFit/>
          </a:bodyPr>
          <a:lstStyle/>
          <a:p>
            <a:pPr algn="l"/>
            <a:r>
              <a:rPr lang="en-US" sz="3600" b="0" i="0" dirty="0">
                <a:effectLst/>
                <a:latin typeface="Roboto" panose="02000000000000000000" pitchFamily="2" charset="0"/>
              </a:rPr>
              <a:t>Defend The Sacred (</a:t>
            </a:r>
            <a:r>
              <a:rPr lang="en-US" sz="3600" b="0" i="0" dirty="0" err="1">
                <a:effectLst/>
                <a:latin typeface="Roboto" panose="02000000000000000000" pitchFamily="2" charset="0"/>
              </a:rPr>
              <a:t>llocano</a:t>
            </a:r>
            <a:r>
              <a:rPr lang="en-US" sz="3600" b="0" i="0" dirty="0">
                <a:effectLst/>
                <a:latin typeface="Roboto" panose="02000000000000000000" pitchFamily="2" charset="0"/>
              </a:rPr>
              <a:t> Welcome Chant)</a:t>
            </a:r>
          </a:p>
        </p:txBody>
      </p:sp>
      <p:sp>
        <p:nvSpPr>
          <p:cNvPr id="4" name="TextBox 3">
            <a:extLst>
              <a:ext uri="{FF2B5EF4-FFF2-40B4-BE49-F238E27FC236}">
                <a16:creationId xmlns:a16="http://schemas.microsoft.com/office/drawing/2014/main" id="{D0CB9FB4-3472-4593-BC79-FB2BFB58A8FF}"/>
              </a:ext>
            </a:extLst>
          </p:cNvPr>
          <p:cNvSpPr txBox="1"/>
          <p:nvPr/>
        </p:nvSpPr>
        <p:spPr>
          <a:xfrm>
            <a:off x="3987384" y="6475750"/>
            <a:ext cx="5493970" cy="38224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(Defend The Sacred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llocano</a:t>
            </a:r>
            <a:r>
              <a:rPr lang="en-US" sz="1800" dirty="0">
                <a:effectLst/>
                <a:latin typeface="Calibri" panose="020F0502020204030204" pitchFamily="34" charset="0"/>
                <a:ea typeface="Calibri" panose="020F0502020204030204" pitchFamily="34" charset="0"/>
                <a:cs typeface="Times New Roman" panose="02020603050405020304" pitchFamily="18" charset="0"/>
              </a:rPr>
              <a:t> Welcome Chant), n.d.)</a:t>
            </a:r>
            <a:endParaRPr lang="en-US" dirty="0"/>
          </a:p>
        </p:txBody>
      </p:sp>
      <p:sp>
        <p:nvSpPr>
          <p:cNvPr id="8" name="TextBox 7">
            <a:extLst>
              <a:ext uri="{FF2B5EF4-FFF2-40B4-BE49-F238E27FC236}">
                <a16:creationId xmlns:a16="http://schemas.microsoft.com/office/drawing/2014/main" id="{F567A4C3-5150-46B9-A831-EEB1128301FB}"/>
              </a:ext>
            </a:extLst>
          </p:cNvPr>
          <p:cNvSpPr txBox="1"/>
          <p:nvPr/>
        </p:nvSpPr>
        <p:spPr>
          <a:xfrm>
            <a:off x="3659420" y="5754131"/>
            <a:ext cx="6613236" cy="382249"/>
          </a:xfrm>
          <a:prstGeom prst="rect">
            <a:avLst/>
          </a:prstGeom>
          <a:noFill/>
        </p:spPr>
        <p:txBody>
          <a:bodyPr wrap="square">
            <a:spAutoFit/>
          </a:bodyPr>
          <a:lstStyle/>
          <a:p>
            <a:r>
              <a:rPr lang="en-US" dirty="0">
                <a:hlinkClick r:id="rId5"/>
              </a:rPr>
              <a:t>Defend The Sacred (</a:t>
            </a:r>
            <a:r>
              <a:rPr lang="en-US" dirty="0" err="1">
                <a:hlinkClick r:id="rId5"/>
              </a:rPr>
              <a:t>llocano</a:t>
            </a:r>
            <a:r>
              <a:rPr lang="en-US" dirty="0">
                <a:hlinkClick r:id="rId5"/>
              </a:rPr>
              <a:t> Welcome Chant) - YouTube</a:t>
            </a:r>
            <a:endParaRPr lang="en-US" dirty="0"/>
          </a:p>
        </p:txBody>
      </p:sp>
    </p:spTree>
    <p:extLst>
      <p:ext uri="{BB962C8B-B14F-4D97-AF65-F5344CB8AC3E}">
        <p14:creationId xmlns:p14="http://schemas.microsoft.com/office/powerpoint/2010/main" val="39894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F7FD3A-1219-4E68-B62F-3276F836B050}"/>
              </a:ext>
            </a:extLst>
          </p:cNvPr>
          <p:cNvSpPr/>
          <p:nvPr/>
        </p:nvSpPr>
        <p:spPr>
          <a:xfrm>
            <a:off x="2579717" y="0"/>
            <a:ext cx="7032566" cy="769441"/>
          </a:xfrm>
          <a:prstGeom prst="rect">
            <a:avLst/>
          </a:prstGeom>
          <a:noFill/>
        </p:spPr>
        <p:txBody>
          <a:bodyPr wrap="none" lIns="91440" tIns="45720" rIns="91440" bIns="45720">
            <a:spAutoFit/>
          </a:bodyPr>
          <a:lstStyle/>
          <a:p>
            <a:pPr algn="ct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Balance Teachings &amp; The Wolf</a:t>
            </a:r>
          </a:p>
        </p:txBody>
      </p:sp>
      <p:graphicFrame>
        <p:nvGraphicFramePr>
          <p:cNvPr id="3" name="Diagram 2">
            <a:extLst>
              <a:ext uri="{FF2B5EF4-FFF2-40B4-BE49-F238E27FC236}">
                <a16:creationId xmlns:a16="http://schemas.microsoft.com/office/drawing/2014/main" id="{1C9666A9-2EEF-486C-9A9F-AAB3388CAF15}"/>
              </a:ext>
            </a:extLst>
          </p:cNvPr>
          <p:cNvGraphicFramePr/>
          <p:nvPr>
            <p:extLst>
              <p:ext uri="{D42A27DB-BD31-4B8C-83A1-F6EECF244321}">
                <p14:modId xmlns:p14="http://schemas.microsoft.com/office/powerpoint/2010/main" val="3418071719"/>
              </p:ext>
            </p:extLst>
          </p:nvPr>
        </p:nvGraphicFramePr>
        <p:xfrm>
          <a:off x="1345902" y="3933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09A8FAF-7C7B-4D1E-88DA-D5B281A3EF13}"/>
              </a:ext>
            </a:extLst>
          </p:cNvPr>
          <p:cNvSpPr/>
          <p:nvPr/>
        </p:nvSpPr>
        <p:spPr>
          <a:xfrm>
            <a:off x="5204721" y="4241499"/>
            <a:ext cx="6309612" cy="2554545"/>
          </a:xfrm>
          <a:prstGeom prst="rect">
            <a:avLst/>
          </a:prstGeom>
          <a:noFill/>
        </p:spPr>
        <p:txBody>
          <a:bodyPr wrap="none" lIns="91440" tIns="45720" rIns="91440" bIns="45720">
            <a:spAutoFit/>
          </a:bodyPr>
          <a:lstStyle/>
          <a:p>
            <a:pPr algn="ctr"/>
            <a:r>
              <a:rPr lang="en-US"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Trauma Responses:</a:t>
            </a:r>
          </a:p>
          <a:p>
            <a:pPr algn="ctr"/>
            <a:endPar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Wolf backed up into corner,</a:t>
            </a: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Misinterpreted responses leading to, </a:t>
            </a:r>
          </a:p>
          <a:p>
            <a:pPr algn="ct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Reactions, Opening for bad spirits to play upon, </a:t>
            </a: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Digs holes or compounds then cycles out.</a:t>
            </a:r>
          </a:p>
        </p:txBody>
      </p:sp>
      <p:sp>
        <p:nvSpPr>
          <p:cNvPr id="5" name="Rectangle 4">
            <a:extLst>
              <a:ext uri="{FF2B5EF4-FFF2-40B4-BE49-F238E27FC236}">
                <a16:creationId xmlns:a16="http://schemas.microsoft.com/office/drawing/2014/main" id="{2014037C-FC49-4231-87AD-BF9066C6E5F0}"/>
              </a:ext>
            </a:extLst>
          </p:cNvPr>
          <p:cNvSpPr/>
          <p:nvPr/>
        </p:nvSpPr>
        <p:spPr>
          <a:xfrm>
            <a:off x="140677" y="2227474"/>
            <a:ext cx="4500848" cy="5847755"/>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Healthy Responses:</a:t>
            </a:r>
          </a:p>
          <a:p>
            <a:pPr algn="ctr"/>
            <a:endParaRPr lang="en-US" sz="2800" b="0" cap="none" spc="0" dirty="0">
              <a:ln w="0"/>
              <a:solidFill>
                <a:schemeClr val="accent1"/>
              </a:solidFill>
              <a:effectLst>
                <a:outerShdw blurRad="38100" dist="25400" dir="5400000" algn="ctr" rotWithShape="0">
                  <a:srgbClr val="6E747A">
                    <a:alpha val="43000"/>
                  </a:srgbClr>
                </a:outerShdw>
              </a:effectLst>
            </a:endParaRPr>
          </a:p>
          <a:p>
            <a:pPr algn="ctr"/>
            <a:r>
              <a:rPr lang="en-US" sz="2400" b="0" cap="none" spc="0" dirty="0">
                <a:ln w="0"/>
                <a:solidFill>
                  <a:schemeClr val="accent1"/>
                </a:solidFill>
                <a:effectLst>
                  <a:outerShdw blurRad="38100" dist="25400" dir="5400000" algn="ctr" rotWithShape="0">
                    <a:srgbClr val="6E747A">
                      <a:alpha val="43000"/>
                    </a:srgbClr>
                  </a:outerShdw>
                </a:effectLst>
              </a:rPr>
              <a:t>Recognizes an Issue or need,</a:t>
            </a:r>
          </a:p>
          <a:p>
            <a:pPr algn="ctr"/>
            <a:r>
              <a:rPr lang="en-US" sz="2400" dirty="0">
                <a:ln w="0"/>
                <a:solidFill>
                  <a:schemeClr val="accent1"/>
                </a:solidFill>
                <a:effectLst>
                  <a:outerShdw blurRad="38100" dist="25400" dir="5400000" algn="ctr" rotWithShape="0">
                    <a:srgbClr val="6E747A">
                      <a:alpha val="43000"/>
                    </a:srgbClr>
                  </a:outerShdw>
                </a:effectLst>
              </a:rPr>
              <a:t>No anxiety, fear or panic about,</a:t>
            </a:r>
          </a:p>
          <a:p>
            <a:pPr algn="ctr"/>
            <a:r>
              <a:rPr lang="en-US" sz="2400" b="0" cap="none" spc="0" dirty="0">
                <a:ln w="0"/>
                <a:solidFill>
                  <a:schemeClr val="accent1"/>
                </a:solidFill>
                <a:effectLst>
                  <a:outerShdw blurRad="38100" dist="25400" dir="5400000" algn="ctr" rotWithShape="0">
                    <a:srgbClr val="6E747A">
                      <a:alpha val="43000"/>
                    </a:srgbClr>
                  </a:outerShdw>
                </a:effectLst>
              </a:rPr>
              <a:t>Does not take personal unless is,</a:t>
            </a:r>
          </a:p>
          <a:p>
            <a:pPr algn="ctr"/>
            <a:r>
              <a:rPr lang="en-US" sz="2400" dirty="0">
                <a:ln w="0"/>
                <a:solidFill>
                  <a:schemeClr val="accent1"/>
                </a:solidFill>
                <a:effectLst>
                  <a:outerShdw blurRad="38100" dist="25400" dir="5400000" algn="ctr" rotWithShape="0">
                    <a:srgbClr val="6E747A">
                      <a:alpha val="43000"/>
                    </a:srgbClr>
                  </a:outerShdw>
                </a:effectLst>
              </a:rPr>
              <a:t>Does not respond from ego,</a:t>
            </a:r>
          </a:p>
          <a:p>
            <a:pPr algn="ctr"/>
            <a:r>
              <a:rPr lang="en-US" sz="2400" dirty="0">
                <a:ln w="0"/>
                <a:solidFill>
                  <a:schemeClr val="accent1"/>
                </a:solidFill>
                <a:effectLst>
                  <a:outerShdw blurRad="38100" dist="25400" dir="5400000" algn="ctr" rotWithShape="0">
                    <a:srgbClr val="6E747A">
                      <a:alpha val="43000"/>
                    </a:srgbClr>
                  </a:outerShdw>
                </a:effectLst>
              </a:rPr>
              <a:t>Seeks communication </a:t>
            </a:r>
          </a:p>
          <a:p>
            <a:pPr algn="ctr"/>
            <a:r>
              <a:rPr lang="en-US" sz="2400" dirty="0">
                <a:ln w="0"/>
                <a:solidFill>
                  <a:schemeClr val="accent1"/>
                </a:solidFill>
                <a:effectLst>
                  <a:outerShdw blurRad="38100" dist="25400" dir="5400000" algn="ctr" rotWithShape="0">
                    <a:srgbClr val="6E747A">
                      <a:alpha val="43000"/>
                    </a:srgbClr>
                  </a:outerShdw>
                </a:effectLst>
              </a:rPr>
              <a:t>to tend to matters,</a:t>
            </a:r>
          </a:p>
          <a:p>
            <a:pPr algn="ctr"/>
            <a:r>
              <a:rPr lang="en-US" sz="2400" dirty="0">
                <a:ln w="0"/>
                <a:solidFill>
                  <a:schemeClr val="accent1"/>
                </a:solidFill>
                <a:effectLst>
                  <a:outerShdw blurRad="38100" dist="25400" dir="5400000" algn="ctr" rotWithShape="0">
                    <a:srgbClr val="6E747A">
                      <a:alpha val="43000"/>
                    </a:srgbClr>
                  </a:outerShdw>
                </a:effectLst>
              </a:rPr>
              <a:t>If matters cannot be resolved may </a:t>
            </a:r>
          </a:p>
          <a:p>
            <a:pPr algn="ctr"/>
            <a:r>
              <a:rPr lang="en-US" sz="2400" dirty="0">
                <a:ln w="0"/>
                <a:solidFill>
                  <a:schemeClr val="accent1"/>
                </a:solidFill>
                <a:effectLst>
                  <a:outerShdw blurRad="38100" dist="25400" dir="5400000" algn="ctr" rotWithShape="0">
                    <a:srgbClr val="6E747A">
                      <a:alpha val="43000"/>
                    </a:srgbClr>
                  </a:outerShdw>
                </a:effectLst>
              </a:rPr>
              <a:t>Engage others to help, takes</a:t>
            </a:r>
          </a:p>
          <a:p>
            <a:pPr algn="ctr"/>
            <a:r>
              <a:rPr lang="en-US" sz="2400" dirty="0">
                <a:ln w="0"/>
                <a:solidFill>
                  <a:schemeClr val="accent1"/>
                </a:solidFill>
                <a:effectLst>
                  <a:outerShdw blurRad="38100" dist="25400" dir="5400000" algn="ctr" rotWithShape="0">
                    <a:srgbClr val="6E747A">
                      <a:alpha val="43000"/>
                    </a:srgbClr>
                  </a:outerShdw>
                </a:effectLst>
              </a:rPr>
              <a:t>Proper steps in restoring</a:t>
            </a:r>
          </a:p>
          <a:p>
            <a:pPr algn="ctr"/>
            <a:r>
              <a:rPr lang="en-US" sz="2400" dirty="0">
                <a:ln w="0"/>
                <a:solidFill>
                  <a:schemeClr val="accent1"/>
                </a:solidFill>
                <a:effectLst>
                  <a:outerShdw blurRad="38100" dist="25400" dir="5400000" algn="ctr" rotWithShape="0">
                    <a:srgbClr val="6E747A">
                      <a:alpha val="43000"/>
                    </a:srgbClr>
                  </a:outerShdw>
                </a:effectLst>
              </a:rPr>
              <a:t>The functionality of life.</a:t>
            </a:r>
          </a:p>
          <a:p>
            <a:pPr algn="ctr"/>
            <a:endParaRPr lang="en-US" sz="2400" dirty="0">
              <a:ln w="0"/>
              <a:solidFill>
                <a:schemeClr val="accent1"/>
              </a:solidFill>
              <a:effectLst>
                <a:outerShdw blurRad="38100" dist="25400" dir="5400000" algn="ctr" rotWithShape="0">
                  <a:srgbClr val="6E747A">
                    <a:alpha val="43000"/>
                  </a:srgbClr>
                </a:outerShdw>
              </a:effectLst>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1379541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56F8F6-8155-439C-A2FD-D8B087378844}"/>
              </a:ext>
            </a:extLst>
          </p:cNvPr>
          <p:cNvSpPr txBox="1"/>
          <p:nvPr/>
        </p:nvSpPr>
        <p:spPr>
          <a:xfrm>
            <a:off x="189875" y="181058"/>
            <a:ext cx="11812249" cy="1077218"/>
          </a:xfrm>
          <a:prstGeom prst="rect">
            <a:avLst/>
          </a:prstGeom>
          <a:noFill/>
        </p:spPr>
        <p:txBody>
          <a:bodyPr wrap="square" rtlCol="0">
            <a:spAutoFit/>
          </a:bodyPr>
          <a:lstStyle/>
          <a:p>
            <a:r>
              <a:rPr lang="en-US" sz="2800" dirty="0"/>
              <a:t>                 In the Wolf Pack it is to maintain healthy perseverance of life. </a:t>
            </a:r>
          </a:p>
          <a:p>
            <a:endParaRPr lang="en-US" dirty="0"/>
          </a:p>
          <a:p>
            <a:endParaRPr lang="en-US" dirty="0"/>
          </a:p>
        </p:txBody>
      </p:sp>
      <p:graphicFrame>
        <p:nvGraphicFramePr>
          <p:cNvPr id="3" name="Diagram 2">
            <a:extLst>
              <a:ext uri="{FF2B5EF4-FFF2-40B4-BE49-F238E27FC236}">
                <a16:creationId xmlns:a16="http://schemas.microsoft.com/office/drawing/2014/main" id="{B5A2EF54-F4CB-4419-8719-C980185F41DD}"/>
              </a:ext>
            </a:extLst>
          </p:cNvPr>
          <p:cNvGraphicFramePr/>
          <p:nvPr>
            <p:extLst>
              <p:ext uri="{D42A27DB-BD31-4B8C-83A1-F6EECF244321}">
                <p14:modId xmlns:p14="http://schemas.microsoft.com/office/powerpoint/2010/main" val="2427662717"/>
              </p:ext>
            </p:extLst>
          </p:nvPr>
        </p:nvGraphicFramePr>
        <p:xfrm>
          <a:off x="2032000" y="989351"/>
          <a:ext cx="8128000" cy="5148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3528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screenshot of a computer&#10;&#10;Description automatically generated with low confidence">
            <a:extLst>
              <a:ext uri="{FF2B5EF4-FFF2-40B4-BE49-F238E27FC236}">
                <a16:creationId xmlns:a16="http://schemas.microsoft.com/office/drawing/2014/main" id="{EB43DEFC-1D3D-4246-A00E-D1B66708E87C}"/>
              </a:ext>
            </a:extLst>
          </p:cNvPr>
          <p:cNvPicPr>
            <a:picLocks noChangeAspect="1"/>
          </p:cNvPicPr>
          <p:nvPr/>
        </p:nvPicPr>
        <p:blipFill rotWithShape="1">
          <a:blip r:embed="rId2">
            <a:extLst>
              <a:ext uri="{28A0092B-C50C-407E-A947-70E740481C1C}">
                <a14:useLocalDpi xmlns:a14="http://schemas.microsoft.com/office/drawing/2010/main" val="0"/>
              </a:ext>
            </a:extLst>
          </a:blip>
          <a:srcRect t="180" r="-1" b="20389"/>
          <a:stretch/>
        </p:blipFill>
        <p:spPr>
          <a:xfrm>
            <a:off x="192528" y="171716"/>
            <a:ext cx="3793268" cy="6514565"/>
          </a:xfrm>
          <a:prstGeom prst="rect">
            <a:avLst/>
          </a:prstGeom>
        </p:spPr>
      </p:pic>
      <p:pic>
        <p:nvPicPr>
          <p:cNvPr id="5" name="Picture 4" descr="Calendar&#10;&#10;Description automatically generated with medium confidence">
            <a:extLst>
              <a:ext uri="{FF2B5EF4-FFF2-40B4-BE49-F238E27FC236}">
                <a16:creationId xmlns:a16="http://schemas.microsoft.com/office/drawing/2014/main" id="{E8E40F72-03A0-4A0A-BD0D-1EE3ECDE3D62}"/>
              </a:ext>
            </a:extLst>
          </p:cNvPr>
          <p:cNvPicPr>
            <a:picLocks noChangeAspect="1"/>
          </p:cNvPicPr>
          <p:nvPr/>
        </p:nvPicPr>
        <p:blipFill rotWithShape="1">
          <a:blip r:embed="rId3">
            <a:extLst>
              <a:ext uri="{28A0092B-C50C-407E-A947-70E740481C1C}">
                <a14:useLocalDpi xmlns:a14="http://schemas.microsoft.com/office/drawing/2010/main" val="0"/>
              </a:ext>
            </a:extLst>
          </a:blip>
          <a:srcRect t="4282" r="-2" b="16903"/>
          <a:stretch/>
        </p:blipFill>
        <p:spPr>
          <a:xfrm>
            <a:off x="4184538" y="171716"/>
            <a:ext cx="3822924" cy="6514565"/>
          </a:xfrm>
          <a:prstGeom prst="rect">
            <a:avLst/>
          </a:prstGeom>
        </p:spPr>
      </p:pic>
      <p:pic>
        <p:nvPicPr>
          <p:cNvPr id="3" name="Picture 2" descr="Text, letter&#10;&#10;Description automatically generated with medium confidence">
            <a:extLst>
              <a:ext uri="{FF2B5EF4-FFF2-40B4-BE49-F238E27FC236}">
                <a16:creationId xmlns:a16="http://schemas.microsoft.com/office/drawing/2014/main" id="{FC9FDCE2-0B5F-4210-8E96-009BFB4CB1B9}"/>
              </a:ext>
            </a:extLst>
          </p:cNvPr>
          <p:cNvPicPr>
            <a:picLocks noChangeAspect="1"/>
          </p:cNvPicPr>
          <p:nvPr/>
        </p:nvPicPr>
        <p:blipFill rotWithShape="1">
          <a:blip r:embed="rId4">
            <a:extLst>
              <a:ext uri="{28A0092B-C50C-407E-A947-70E740481C1C}">
                <a14:useLocalDpi xmlns:a14="http://schemas.microsoft.com/office/drawing/2010/main" val="0"/>
              </a:ext>
            </a:extLst>
          </a:blip>
          <a:srcRect r="-1" b="20689"/>
          <a:stretch/>
        </p:blipFill>
        <p:spPr>
          <a:xfrm>
            <a:off x="8188032" y="171716"/>
            <a:ext cx="3799007" cy="6514565"/>
          </a:xfrm>
          <a:prstGeom prst="rect">
            <a:avLst/>
          </a:prstGeom>
        </p:spPr>
      </p:pic>
    </p:spTree>
    <p:extLst>
      <p:ext uri="{BB962C8B-B14F-4D97-AF65-F5344CB8AC3E}">
        <p14:creationId xmlns:p14="http://schemas.microsoft.com/office/powerpoint/2010/main" val="9719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4570D8-C364-43DE-91F9-B6104BDD092F}"/>
              </a:ext>
            </a:extLst>
          </p:cNvPr>
          <p:cNvSpPr txBox="1"/>
          <p:nvPr/>
        </p:nvSpPr>
        <p:spPr>
          <a:xfrm>
            <a:off x="0" y="0"/>
            <a:ext cx="12192000" cy="7171194"/>
          </a:xfrm>
          <a:prstGeom prst="rect">
            <a:avLst/>
          </a:prstGeom>
          <a:noFill/>
        </p:spPr>
        <p:txBody>
          <a:bodyPr wrap="square" rtlCol="0">
            <a:spAutoFit/>
          </a:bodyPr>
          <a:lstStyle/>
          <a:p>
            <a:r>
              <a:rPr lang="en-US" sz="2800" b="1" dirty="0"/>
              <a:t>          What is “being too human” &amp; how that is not traditional ways of being. 1</a:t>
            </a:r>
          </a:p>
          <a:p>
            <a:endParaRPr lang="en-US" sz="2800" b="1" dirty="0"/>
          </a:p>
          <a:p>
            <a:r>
              <a:rPr lang="en-US" sz="2400" i="1" dirty="0"/>
              <a:t>    As Indigenous, We Are A Spiritual People: To Walk In Spirit, To Walk With Spirit, To See Spirit, </a:t>
            </a:r>
          </a:p>
          <a:p>
            <a:r>
              <a:rPr lang="en-US" sz="2400" i="1" dirty="0"/>
              <a:t>           To Think of Spirit In All We Do – As We Connect With Spirit and Interact With Spirit </a:t>
            </a:r>
          </a:p>
          <a:p>
            <a:endParaRPr lang="en-US" sz="2400" i="1" dirty="0"/>
          </a:p>
          <a:p>
            <a:r>
              <a:rPr lang="en-US" sz="2000" u="sng" dirty="0"/>
              <a:t>What spirit are you connecting with or open to, on the level of, in the realm of when with or in these ways</a:t>
            </a:r>
            <a:r>
              <a:rPr lang="en-US" sz="2000" dirty="0"/>
              <a:t>:</a:t>
            </a:r>
          </a:p>
          <a:p>
            <a:endParaRPr lang="en-US" sz="2000" dirty="0"/>
          </a:p>
          <a:p>
            <a:endParaRPr lang="en-US" sz="2800" b="1" dirty="0"/>
          </a:p>
          <a:p>
            <a:pPr marL="285750" indent="-285750">
              <a:buFont typeface="Arial" panose="020B0604020202020204" pitchFamily="34" charset="0"/>
              <a:buChar char="•"/>
            </a:pPr>
            <a:r>
              <a:rPr lang="en-US" sz="2000" b="1" dirty="0"/>
              <a:t> </a:t>
            </a:r>
            <a:r>
              <a:rPr lang="en-US" dirty="0"/>
              <a:t>Ego, Hurt, Fear, Anger, Grudges, Greed, Selfishness, Dishonesty to Self or Others, Lacking Respect for Self or Others etc. </a:t>
            </a:r>
          </a:p>
          <a:p>
            <a:r>
              <a:rPr lang="en-US" dirty="0"/>
              <a:t>:Anything that is unhealthy, unresolved matters, matters not faced, extreme or unfitting emotions, emotions carried not serving healthy momentum or solutions to carry forward in the balanced circle of life.</a:t>
            </a:r>
          </a:p>
          <a:p>
            <a:endParaRPr lang="en-US" dirty="0"/>
          </a:p>
          <a:p>
            <a:r>
              <a:rPr lang="en-US" b="1" i="1" dirty="0"/>
              <a:t>Emotions are natural as alert systems, yet should not run or control our thoughts, choices, words on matters or next moves. They tell us many things. We listened to those things to take those matters &amp; tend to in order to restore spiritual life or focus. </a:t>
            </a:r>
          </a:p>
          <a:p>
            <a:endParaRPr lang="en-US" dirty="0"/>
          </a:p>
          <a:p>
            <a:pPr marL="285750" indent="-285750">
              <a:buFont typeface="Arial" panose="020B0604020202020204" pitchFamily="34" charset="0"/>
              <a:buChar char="•"/>
            </a:pPr>
            <a:r>
              <a:rPr lang="en-US" dirty="0"/>
              <a:t> Attachments (physical, mental, emotional or spiritual), clutter, filth etc. </a:t>
            </a:r>
          </a:p>
          <a:p>
            <a:pPr marL="285750" indent="-285750">
              <a:buFont typeface="Arial" panose="020B0604020202020204" pitchFamily="34" charset="0"/>
              <a:buChar char="•"/>
            </a:pPr>
            <a:endParaRPr lang="en-US" dirty="0"/>
          </a:p>
          <a:p>
            <a:r>
              <a:rPr lang="en-US" b="1" i="1" dirty="0"/>
              <a:t>Attachments hinder the spirit. Traditional ways we have connections – Connections recognized for what they are &amp; honored, cared for &amp; thanks given to where all good connections are gifted from. </a:t>
            </a:r>
          </a:p>
          <a:p>
            <a:pPr marL="285750" indent="-285750">
              <a:buFont typeface="Arial" panose="020B0604020202020204" pitchFamily="34" charset="0"/>
              <a:buChar char="•"/>
            </a:pPr>
            <a:endParaRPr lang="en-US" dirty="0"/>
          </a:p>
          <a:p>
            <a:endParaRPr lang="en-US" dirty="0"/>
          </a:p>
          <a:p>
            <a:pPr marL="457200" indent="-457200">
              <a:buFont typeface="Arial" panose="020B0604020202020204" pitchFamily="34" charset="0"/>
              <a:buChar char="•"/>
            </a:pPr>
            <a:endParaRPr lang="en-US" sz="2800" b="1" dirty="0"/>
          </a:p>
        </p:txBody>
      </p:sp>
    </p:spTree>
    <p:extLst>
      <p:ext uri="{BB962C8B-B14F-4D97-AF65-F5344CB8AC3E}">
        <p14:creationId xmlns:p14="http://schemas.microsoft.com/office/powerpoint/2010/main" val="1387079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BF6D27AA-DCDB-482B-8D83-06B3A952451E}"/>
              </a:ext>
            </a:extLst>
          </p:cNvPr>
          <p:cNvPicPr>
            <a:picLocks noChangeAspect="1"/>
          </p:cNvPicPr>
          <p:nvPr/>
        </p:nvPicPr>
        <p:blipFill rotWithShape="1">
          <a:blip r:embed="rId2">
            <a:extLst>
              <a:ext uri="{28A0092B-C50C-407E-A947-70E740481C1C}">
                <a14:useLocalDpi xmlns:a14="http://schemas.microsoft.com/office/drawing/2010/main" val="0"/>
              </a:ext>
            </a:extLst>
          </a:blip>
          <a:srcRect r="-1" b="20570"/>
          <a:stretch/>
        </p:blipFill>
        <p:spPr>
          <a:xfrm>
            <a:off x="192528" y="171716"/>
            <a:ext cx="3793268" cy="6498907"/>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8C4D2978-6203-4E05-A69E-D4BACFC3A09C}"/>
              </a:ext>
            </a:extLst>
          </p:cNvPr>
          <p:cNvPicPr>
            <a:picLocks noChangeAspect="1"/>
          </p:cNvPicPr>
          <p:nvPr/>
        </p:nvPicPr>
        <p:blipFill rotWithShape="1">
          <a:blip r:embed="rId3">
            <a:extLst>
              <a:ext uri="{28A0092B-C50C-407E-A947-70E740481C1C}">
                <a14:useLocalDpi xmlns:a14="http://schemas.microsoft.com/office/drawing/2010/main" val="0"/>
              </a:ext>
            </a:extLst>
          </a:blip>
          <a:srcRect r="-2" b="21185"/>
          <a:stretch/>
        </p:blipFill>
        <p:spPr>
          <a:xfrm>
            <a:off x="4184538" y="171716"/>
            <a:ext cx="3822924" cy="6498907"/>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7114E11A-501E-4530-98CB-AD5D4615AF6B}"/>
              </a:ext>
            </a:extLst>
          </p:cNvPr>
          <p:cNvPicPr>
            <a:picLocks noChangeAspect="1"/>
          </p:cNvPicPr>
          <p:nvPr/>
        </p:nvPicPr>
        <p:blipFill rotWithShape="1">
          <a:blip r:embed="rId4">
            <a:extLst>
              <a:ext uri="{28A0092B-C50C-407E-A947-70E740481C1C}">
                <a14:useLocalDpi xmlns:a14="http://schemas.microsoft.com/office/drawing/2010/main" val="0"/>
              </a:ext>
            </a:extLst>
          </a:blip>
          <a:srcRect r="-1" b="20689"/>
          <a:stretch/>
        </p:blipFill>
        <p:spPr>
          <a:xfrm>
            <a:off x="8188032" y="171716"/>
            <a:ext cx="3799007" cy="6498907"/>
          </a:xfrm>
          <a:prstGeom prst="rect">
            <a:avLst/>
          </a:prstGeom>
        </p:spPr>
      </p:pic>
    </p:spTree>
    <p:extLst>
      <p:ext uri="{BB962C8B-B14F-4D97-AF65-F5344CB8AC3E}">
        <p14:creationId xmlns:p14="http://schemas.microsoft.com/office/powerpoint/2010/main" val="33028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lue October - Fear">
            <a:hlinkClick r:id="" action="ppaction://media"/>
            <a:extLst>
              <a:ext uri="{FF2B5EF4-FFF2-40B4-BE49-F238E27FC236}">
                <a16:creationId xmlns:a16="http://schemas.microsoft.com/office/drawing/2014/main" id="{A48220CB-0E44-4FD8-B700-3E6D533B23FD}"/>
              </a:ext>
            </a:extLst>
          </p:cNvPr>
          <p:cNvPicPr>
            <a:picLocks noRot="1" noChangeAspect="1"/>
          </p:cNvPicPr>
          <p:nvPr>
            <a:videoFile r:link="rId1"/>
          </p:nvPr>
        </p:nvPicPr>
        <p:blipFill>
          <a:blip r:embed="rId3"/>
          <a:stretch>
            <a:fillRect/>
          </a:stretch>
        </p:blipFill>
        <p:spPr>
          <a:xfrm>
            <a:off x="1334125" y="738541"/>
            <a:ext cx="9623685" cy="5437381"/>
          </a:xfrm>
          <a:prstGeom prst="rect">
            <a:avLst/>
          </a:prstGeom>
        </p:spPr>
      </p:pic>
      <p:sp>
        <p:nvSpPr>
          <p:cNvPr id="3" name="TextBox 2">
            <a:extLst>
              <a:ext uri="{FF2B5EF4-FFF2-40B4-BE49-F238E27FC236}">
                <a16:creationId xmlns:a16="http://schemas.microsoft.com/office/drawing/2014/main" id="{B8FE7C68-2B45-4050-A252-5D7C5C3618BF}"/>
              </a:ext>
            </a:extLst>
          </p:cNvPr>
          <p:cNvSpPr txBox="1"/>
          <p:nvPr/>
        </p:nvSpPr>
        <p:spPr>
          <a:xfrm>
            <a:off x="4317168" y="104931"/>
            <a:ext cx="11992131" cy="584775"/>
          </a:xfrm>
          <a:prstGeom prst="rect">
            <a:avLst/>
          </a:prstGeom>
          <a:noFill/>
        </p:spPr>
        <p:txBody>
          <a:bodyPr wrap="square" rtlCol="0">
            <a:spAutoFit/>
          </a:bodyPr>
          <a:lstStyle/>
          <a:p>
            <a:pPr algn="l"/>
            <a:r>
              <a:rPr lang="en-US" sz="3200" b="0" i="0" dirty="0">
                <a:effectLst/>
                <a:latin typeface="Roboto" panose="02000000000000000000" pitchFamily="2" charset="0"/>
              </a:rPr>
              <a:t>Blue October - Fear</a:t>
            </a:r>
          </a:p>
        </p:txBody>
      </p:sp>
      <p:sp>
        <p:nvSpPr>
          <p:cNvPr id="4" name="TextBox 3">
            <a:extLst>
              <a:ext uri="{FF2B5EF4-FFF2-40B4-BE49-F238E27FC236}">
                <a16:creationId xmlns:a16="http://schemas.microsoft.com/office/drawing/2014/main" id="{9562007B-21BB-4315-8692-CB9A3BD9C2E9}"/>
              </a:ext>
            </a:extLst>
          </p:cNvPr>
          <p:cNvSpPr txBox="1"/>
          <p:nvPr/>
        </p:nvSpPr>
        <p:spPr>
          <a:xfrm>
            <a:off x="4616970" y="6368747"/>
            <a:ext cx="4572000"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 (blueoctoberofficial, n.d.)</a:t>
            </a:r>
            <a:endParaRPr lang="en-US" dirty="0"/>
          </a:p>
        </p:txBody>
      </p:sp>
    </p:spTree>
    <p:extLst>
      <p:ext uri="{BB962C8B-B14F-4D97-AF65-F5344CB8AC3E}">
        <p14:creationId xmlns:p14="http://schemas.microsoft.com/office/powerpoint/2010/main" val="21341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7AFD7-B58B-46AF-AF18-7AD6F303A65D}"/>
              </a:ext>
            </a:extLst>
          </p:cNvPr>
          <p:cNvSpPr txBox="1"/>
          <p:nvPr/>
        </p:nvSpPr>
        <p:spPr>
          <a:xfrm>
            <a:off x="259830" y="769441"/>
            <a:ext cx="11932170" cy="6463308"/>
          </a:xfrm>
          <a:prstGeom prst="rect">
            <a:avLst/>
          </a:prstGeom>
          <a:noFill/>
        </p:spPr>
        <p:txBody>
          <a:bodyPr wrap="square">
            <a:spAutoFit/>
          </a:bodyPr>
          <a:lstStyle/>
          <a:p>
            <a:r>
              <a:rPr lang="en-US" dirty="0">
                <a:hlinkClick r:id="rId2"/>
              </a:rPr>
              <a:t>Meet The Wendigo, A Cannibalistic Creature From Indigenous Lore (allthatsinteresting.com)</a:t>
            </a:r>
            <a:endParaRPr lang="en-US" dirty="0"/>
          </a:p>
          <a:p>
            <a:r>
              <a:rPr lang="en-US" b="0" i="0" dirty="0">
                <a:solidFill>
                  <a:srgbClr val="1C1C1C"/>
                </a:solidFill>
                <a:effectLst/>
                <a:latin typeface="Work Sans" panose="020B0604020202020204" pitchFamily="2" charset="0"/>
              </a:rPr>
              <a:t>“never satisfied with his cannibalistic urges. Obsessed with hunting for new victims, he is forever hungry until he’s eating another person”</a:t>
            </a:r>
          </a:p>
          <a:p>
            <a:endParaRPr lang="en-US" dirty="0">
              <a:solidFill>
                <a:srgbClr val="1C1C1C"/>
              </a:solidFill>
              <a:latin typeface="Work Sans" panose="020B0604020202020204" pitchFamily="2" charset="0"/>
            </a:endParaRPr>
          </a:p>
          <a:p>
            <a:r>
              <a:rPr lang="en-US" dirty="0">
                <a:hlinkClick r:id="rId3"/>
              </a:rPr>
              <a:t>Oral Tradition | Milwaukee Public Museum (mpm.edu)</a:t>
            </a:r>
            <a:endParaRPr lang="en-US" dirty="0"/>
          </a:p>
          <a:p>
            <a:endParaRPr lang="en-US" dirty="0"/>
          </a:p>
          <a:p>
            <a:r>
              <a:rPr lang="en-US" dirty="0">
                <a:hlinkClick r:id="rId4"/>
              </a:rPr>
              <a:t>The </a:t>
            </a:r>
            <a:r>
              <a:rPr lang="en-US" dirty="0" err="1">
                <a:hlinkClick r:id="rId4"/>
              </a:rPr>
              <a:t>similiarities</a:t>
            </a:r>
            <a:r>
              <a:rPr lang="en-US" dirty="0">
                <a:hlinkClick r:id="rId4"/>
              </a:rPr>
              <a:t> between a Pack of Wolves and a Tribe of Indians</a:t>
            </a:r>
            <a:endParaRPr lang="en-US" dirty="0"/>
          </a:p>
          <a:p>
            <a:r>
              <a:rPr lang="en-US" b="0" i="0" dirty="0">
                <a:solidFill>
                  <a:srgbClr val="4A4A4A"/>
                </a:solidFill>
                <a:effectLst/>
                <a:latin typeface="Open Sans" panose="020B0606030504020204" pitchFamily="34" charset="0"/>
              </a:rPr>
              <a:t>“Many Native Americans credit the wolves for teaching them about the importance of family and how to hunt and forage for food. In other words, they were credited with the livelihood of the tribe.”</a:t>
            </a:r>
            <a:endParaRPr lang="en-US" dirty="0"/>
          </a:p>
          <a:p>
            <a:endParaRPr lang="en-US" b="0" i="0" dirty="0">
              <a:solidFill>
                <a:srgbClr val="2C2B2B"/>
              </a:solidFill>
              <a:effectLst/>
              <a:latin typeface="arial" panose="020B0604020202020204" pitchFamily="34" charset="0"/>
            </a:endParaRPr>
          </a:p>
          <a:p>
            <a:r>
              <a:rPr lang="en-US" dirty="0">
                <a:hlinkClick r:id="rId5"/>
              </a:rPr>
              <a:t>Almost Forgotten Native American Survival Skills – 101 Ways to Survive</a:t>
            </a:r>
            <a:endParaRPr lang="en-US" b="0" i="0" dirty="0">
              <a:solidFill>
                <a:srgbClr val="2C2B2B"/>
              </a:solidFill>
              <a:effectLst/>
              <a:latin typeface="arial" panose="020B0604020202020204" pitchFamily="34" charset="0"/>
            </a:endParaRPr>
          </a:p>
          <a:p>
            <a:r>
              <a:rPr lang="en-US" b="0" i="0" dirty="0">
                <a:solidFill>
                  <a:srgbClr val="2C2B2B"/>
                </a:solidFill>
                <a:effectLst/>
                <a:latin typeface="arial" panose="020B0604020202020204" pitchFamily="34" charset="0"/>
              </a:rPr>
              <a:t>“lost this ability because of our modern distractions that keep us from really listening and observing things”</a:t>
            </a:r>
          </a:p>
          <a:p>
            <a:endParaRPr lang="en-US" dirty="0">
              <a:solidFill>
                <a:srgbClr val="2C2B2B"/>
              </a:solidFill>
              <a:latin typeface="arial" panose="020B0604020202020204" pitchFamily="34" charset="0"/>
            </a:endParaRPr>
          </a:p>
          <a:p>
            <a:r>
              <a:rPr lang="en-US" dirty="0">
                <a:hlinkClick r:id="rId6"/>
              </a:rPr>
              <a:t>Menominee Legends, Myths, and Traditional Indian Stories (native-languages.org)</a:t>
            </a:r>
            <a:r>
              <a:rPr lang="en-US" dirty="0"/>
              <a:t> </a:t>
            </a:r>
          </a:p>
          <a:p>
            <a:pPr algn="l"/>
            <a:r>
              <a:rPr lang="en-US" b="1" i="0" u="sng" dirty="0">
                <a:solidFill>
                  <a:srgbClr val="000000"/>
                </a:solidFill>
                <a:effectLst/>
                <a:latin typeface="Times New Roman" panose="02020603050405020304" pitchFamily="18" charset="0"/>
              </a:rPr>
              <a:t>Important Menominee Mythological Figures</a:t>
            </a:r>
            <a:endParaRPr lang="en-US" b="1" i="0" dirty="0">
              <a:solidFill>
                <a:srgbClr val="000000"/>
              </a:solidFill>
              <a:effectLst/>
              <a:latin typeface="Times New Roman" panose="02020603050405020304" pitchFamily="18" charset="0"/>
            </a:endParaRPr>
          </a:p>
          <a:p>
            <a:br>
              <a:rPr lang="en-US" dirty="0"/>
            </a:br>
            <a:r>
              <a:rPr lang="en-US" dirty="0">
                <a:hlinkClick r:id="rId7"/>
              </a:rPr>
              <a:t>Native American Legends-The Legend of Spirit Rock (uwosh.edu)</a:t>
            </a:r>
            <a:endParaRPr lang="en-US" dirty="0"/>
          </a:p>
          <a:p>
            <a:endParaRPr lang="en-US" dirty="0"/>
          </a:p>
          <a:p>
            <a:r>
              <a:rPr lang="en-US" dirty="0">
                <a:hlinkClick r:id="rId8"/>
              </a:rPr>
              <a:t>Using Native American Legends to Teach Mathematics (uwosh.edu)</a:t>
            </a:r>
            <a:endParaRPr lang="en-US" dirty="0"/>
          </a:p>
          <a:p>
            <a:endParaRPr lang="en-US" dirty="0"/>
          </a:p>
          <a:p>
            <a:r>
              <a:rPr lang="en-US" dirty="0">
                <a:hlinkClick r:id="rId9"/>
              </a:rPr>
              <a:t>Native American Legends-Right in Front of You (uwosh.edu)</a:t>
            </a:r>
            <a:endParaRPr lang="en-US" dirty="0"/>
          </a:p>
          <a:p>
            <a:endParaRPr lang="en-US" dirty="0"/>
          </a:p>
          <a:p>
            <a:endParaRPr lang="en-US" dirty="0"/>
          </a:p>
        </p:txBody>
      </p:sp>
      <p:sp>
        <p:nvSpPr>
          <p:cNvPr id="4" name="Rectangle 3">
            <a:extLst>
              <a:ext uri="{FF2B5EF4-FFF2-40B4-BE49-F238E27FC236}">
                <a16:creationId xmlns:a16="http://schemas.microsoft.com/office/drawing/2014/main" id="{AAAE30C0-A9D6-4D9B-83D6-70DBCFE353B8}"/>
              </a:ext>
            </a:extLst>
          </p:cNvPr>
          <p:cNvSpPr/>
          <p:nvPr/>
        </p:nvSpPr>
        <p:spPr>
          <a:xfrm>
            <a:off x="3710586" y="0"/>
            <a:ext cx="4471032"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Story Resources 1:</a:t>
            </a:r>
          </a:p>
        </p:txBody>
      </p:sp>
    </p:spTree>
    <p:extLst>
      <p:ext uri="{BB962C8B-B14F-4D97-AF65-F5344CB8AC3E}">
        <p14:creationId xmlns:p14="http://schemas.microsoft.com/office/powerpoint/2010/main" val="3156925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00D2C-EBD1-423A-A275-493D7454502F}"/>
              </a:ext>
            </a:extLst>
          </p:cNvPr>
          <p:cNvSpPr/>
          <p:nvPr/>
        </p:nvSpPr>
        <p:spPr>
          <a:xfrm>
            <a:off x="3860487" y="-105649"/>
            <a:ext cx="4471032"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Story Resources 2:</a:t>
            </a:r>
          </a:p>
        </p:txBody>
      </p:sp>
      <p:sp>
        <p:nvSpPr>
          <p:cNvPr id="4" name="TextBox 3">
            <a:extLst>
              <a:ext uri="{FF2B5EF4-FFF2-40B4-BE49-F238E27FC236}">
                <a16:creationId xmlns:a16="http://schemas.microsoft.com/office/drawing/2014/main" id="{24CE4AED-97A7-4C3B-835A-EBEAC920C01D}"/>
              </a:ext>
            </a:extLst>
          </p:cNvPr>
          <p:cNvSpPr txBox="1"/>
          <p:nvPr/>
        </p:nvSpPr>
        <p:spPr>
          <a:xfrm>
            <a:off x="0" y="771117"/>
            <a:ext cx="11887200" cy="6186309"/>
          </a:xfrm>
          <a:prstGeom prst="rect">
            <a:avLst/>
          </a:prstGeom>
          <a:noFill/>
        </p:spPr>
        <p:txBody>
          <a:bodyPr wrap="square">
            <a:spAutoFit/>
          </a:bodyPr>
          <a:lstStyle/>
          <a:p>
            <a:r>
              <a:rPr lang="en-US" dirty="0">
                <a:hlinkClick r:id="rId2"/>
              </a:rPr>
              <a:t>Native American Legends (Folklore, Myths, and Traditional Indian Stories) (native-languages.org)</a:t>
            </a:r>
            <a:endParaRPr lang="en-US" dirty="0"/>
          </a:p>
          <a:p>
            <a:r>
              <a:rPr lang="en-US" b="1" i="0" u="sng" dirty="0">
                <a:solidFill>
                  <a:srgbClr val="000000"/>
                </a:solidFill>
                <a:effectLst/>
                <a:latin typeface="Times New Roman" panose="02020603050405020304" pitchFamily="18" charset="0"/>
              </a:rPr>
              <a:t>Native American Folklore by Tribe</a:t>
            </a:r>
            <a:endParaRPr lang="en-US" b="1" i="0" dirty="0">
              <a:solidFill>
                <a:srgbClr val="000000"/>
              </a:solidFill>
              <a:effectLst/>
              <a:latin typeface="Times New Roman" panose="02020603050405020304" pitchFamily="18" charset="0"/>
            </a:endParaRPr>
          </a:p>
          <a:p>
            <a:endParaRPr lang="en-US" dirty="0"/>
          </a:p>
          <a:p>
            <a:r>
              <a:rPr lang="en-US" dirty="0">
                <a:hlinkClick r:id="rId3"/>
              </a:rPr>
              <a:t>Native American Indian Trickster Characters (native-languages.org)</a:t>
            </a:r>
            <a:endParaRPr lang="en-US" dirty="0"/>
          </a:p>
          <a:p>
            <a:endParaRPr lang="en-US" dirty="0"/>
          </a:p>
          <a:p>
            <a:r>
              <a:rPr lang="en-US" dirty="0" err="1">
                <a:hlinkClick r:id="rId4"/>
              </a:rPr>
              <a:t>Glooskap</a:t>
            </a:r>
            <a:r>
              <a:rPr lang="en-US" dirty="0">
                <a:hlinkClick r:id="rId4"/>
              </a:rPr>
              <a:t>, culture hero of the Wabanaki Indians (</a:t>
            </a:r>
            <a:r>
              <a:rPr lang="en-US" dirty="0" err="1">
                <a:hlinkClick r:id="rId4"/>
              </a:rPr>
              <a:t>Glooscap</a:t>
            </a:r>
            <a:r>
              <a:rPr lang="en-US" dirty="0">
                <a:hlinkClick r:id="rId4"/>
              </a:rPr>
              <a:t>, </a:t>
            </a:r>
            <a:r>
              <a:rPr lang="en-US" dirty="0" err="1">
                <a:hlinkClick r:id="rId4"/>
              </a:rPr>
              <a:t>Gluskabe</a:t>
            </a:r>
            <a:r>
              <a:rPr lang="en-US" dirty="0">
                <a:hlinkClick r:id="rId4"/>
              </a:rPr>
              <a:t>, </a:t>
            </a:r>
            <a:r>
              <a:rPr lang="en-US" dirty="0" err="1">
                <a:hlinkClick r:id="rId4"/>
              </a:rPr>
              <a:t>Gluskap</a:t>
            </a:r>
            <a:r>
              <a:rPr lang="en-US" dirty="0">
                <a:hlinkClick r:id="rId4"/>
              </a:rPr>
              <a:t>) (native-languages.org)</a:t>
            </a:r>
            <a:endParaRPr lang="en-US" dirty="0"/>
          </a:p>
          <a:p>
            <a:endParaRPr lang="en-US" dirty="0"/>
          </a:p>
          <a:p>
            <a:r>
              <a:rPr lang="en-US" dirty="0">
                <a:hlinkClick r:id="rId5"/>
              </a:rPr>
              <a:t>Native American Indian Culture Heroes (native-languages.org)</a:t>
            </a:r>
            <a:endParaRPr lang="en-US" dirty="0"/>
          </a:p>
          <a:p>
            <a:endParaRPr lang="en-US" dirty="0"/>
          </a:p>
          <a:p>
            <a:r>
              <a:rPr lang="en-US" dirty="0">
                <a:hlinkClick r:id="rId6"/>
              </a:rPr>
              <a:t>White Buffalo Calf Woman (</a:t>
            </a:r>
            <a:r>
              <a:rPr lang="en-US" dirty="0" err="1">
                <a:hlinkClick r:id="rId6"/>
              </a:rPr>
              <a:t>Ptesan</a:t>
            </a:r>
            <a:r>
              <a:rPr lang="en-US" dirty="0">
                <a:hlinkClick r:id="rId6"/>
              </a:rPr>
              <a:t>-Wi, </a:t>
            </a:r>
            <a:r>
              <a:rPr lang="en-US" dirty="0" err="1">
                <a:hlinkClick r:id="rId6"/>
              </a:rPr>
              <a:t>Ptesanwin</a:t>
            </a:r>
            <a:r>
              <a:rPr lang="en-US" dirty="0">
                <a:hlinkClick r:id="rId6"/>
              </a:rPr>
              <a:t>, White Buffalo Woman) (native-languages.org)</a:t>
            </a:r>
            <a:endParaRPr lang="en-US" dirty="0"/>
          </a:p>
          <a:p>
            <a:endParaRPr lang="en-US" dirty="0"/>
          </a:p>
          <a:p>
            <a:r>
              <a:rPr lang="en-US" dirty="0" err="1">
                <a:hlinkClick r:id="rId7"/>
              </a:rPr>
              <a:t>Esa</a:t>
            </a:r>
            <a:r>
              <a:rPr lang="en-US" dirty="0">
                <a:hlinkClick r:id="rId7"/>
              </a:rPr>
              <a:t>, the Shoshone-Bannock Wolf God (Issa, </a:t>
            </a:r>
            <a:r>
              <a:rPr lang="en-US" dirty="0" err="1">
                <a:hlinkClick r:id="rId7"/>
              </a:rPr>
              <a:t>Ysa</a:t>
            </a:r>
            <a:r>
              <a:rPr lang="en-US" dirty="0">
                <a:hlinkClick r:id="rId7"/>
              </a:rPr>
              <a:t>, </a:t>
            </a:r>
            <a:r>
              <a:rPr lang="en-US" dirty="0" err="1">
                <a:hlinkClick r:id="rId7"/>
              </a:rPr>
              <a:t>Pia'isa</a:t>
            </a:r>
            <a:r>
              <a:rPr lang="en-US" dirty="0">
                <a:hlinkClick r:id="rId7"/>
              </a:rPr>
              <a:t>) (native-languages.org)</a:t>
            </a:r>
            <a:endParaRPr lang="en-US" dirty="0"/>
          </a:p>
          <a:p>
            <a:endParaRPr lang="en-US" dirty="0"/>
          </a:p>
          <a:p>
            <a:r>
              <a:rPr lang="en-US" dirty="0" err="1">
                <a:hlinkClick r:id="rId8"/>
              </a:rPr>
              <a:t>Pukwudgies</a:t>
            </a:r>
            <a:r>
              <a:rPr lang="en-US" dirty="0">
                <a:hlinkClick r:id="rId8"/>
              </a:rPr>
              <a:t>, little people of the Algonquian tribes (</a:t>
            </a:r>
            <a:r>
              <a:rPr lang="en-US" dirty="0" err="1">
                <a:hlinkClick r:id="rId8"/>
              </a:rPr>
              <a:t>Pukwudgie</a:t>
            </a:r>
            <a:r>
              <a:rPr lang="en-US" dirty="0">
                <a:hlinkClick r:id="rId8"/>
              </a:rPr>
              <a:t>, </a:t>
            </a:r>
            <a:r>
              <a:rPr lang="en-US" dirty="0" err="1">
                <a:hlinkClick r:id="rId8"/>
              </a:rPr>
              <a:t>Puckwudgie</a:t>
            </a:r>
            <a:r>
              <a:rPr lang="en-US" dirty="0">
                <a:hlinkClick r:id="rId8"/>
              </a:rPr>
              <a:t>, </a:t>
            </a:r>
            <a:r>
              <a:rPr lang="en-US" dirty="0" err="1">
                <a:hlinkClick r:id="rId8"/>
              </a:rPr>
              <a:t>Bagwajinini</a:t>
            </a:r>
            <a:r>
              <a:rPr lang="en-US" dirty="0">
                <a:hlinkClick r:id="rId8"/>
              </a:rPr>
              <a:t>) (native-languages.org)</a:t>
            </a:r>
            <a:endParaRPr lang="en-US" dirty="0"/>
          </a:p>
          <a:p>
            <a:endParaRPr lang="en-US" dirty="0"/>
          </a:p>
          <a:p>
            <a:r>
              <a:rPr lang="en-US" dirty="0">
                <a:hlinkClick r:id="rId9"/>
              </a:rPr>
              <a:t>Deer Woman – Wikipedia</a:t>
            </a:r>
            <a:endParaRPr lang="en-US" dirty="0"/>
          </a:p>
          <a:p>
            <a:endParaRPr lang="en-US" dirty="0"/>
          </a:p>
          <a:p>
            <a:r>
              <a:rPr lang="en-US" dirty="0">
                <a:hlinkClick r:id="rId10"/>
              </a:rPr>
              <a:t>Deer Woman (Deer Lady), menacing fertility spirit of the Oklahoma tribes (native-languages.org)</a:t>
            </a:r>
            <a:endParaRPr lang="en-US" dirty="0"/>
          </a:p>
          <a:p>
            <a:endParaRPr lang="en-US" dirty="0"/>
          </a:p>
          <a:p>
            <a:r>
              <a:rPr lang="en-US" dirty="0" err="1">
                <a:hlinkClick r:id="rId11"/>
              </a:rPr>
              <a:t>Kanaima</a:t>
            </a:r>
            <a:r>
              <a:rPr lang="en-US" dirty="0">
                <a:hlinkClick r:id="rId11"/>
              </a:rPr>
              <a:t>, evil spirit of the Carib tribes (</a:t>
            </a:r>
            <a:r>
              <a:rPr lang="en-US" dirty="0" err="1">
                <a:hlinkClick r:id="rId11"/>
              </a:rPr>
              <a:t>Canaima</a:t>
            </a:r>
            <a:r>
              <a:rPr lang="en-US" dirty="0">
                <a:hlinkClick r:id="rId11"/>
              </a:rPr>
              <a:t>, </a:t>
            </a:r>
            <a:r>
              <a:rPr lang="en-US" dirty="0" err="1">
                <a:hlinkClick r:id="rId11"/>
              </a:rPr>
              <a:t>Kenaima</a:t>
            </a:r>
            <a:r>
              <a:rPr lang="en-US" dirty="0">
                <a:hlinkClick r:id="rId11"/>
              </a:rPr>
              <a:t>) (native-languages.org)</a:t>
            </a:r>
            <a:endParaRPr lang="en-US" dirty="0"/>
          </a:p>
          <a:p>
            <a:endParaRPr lang="en-US" dirty="0"/>
          </a:p>
          <a:p>
            <a:r>
              <a:rPr lang="en-US" dirty="0">
                <a:hlinkClick r:id="rId12"/>
              </a:rPr>
              <a:t>Native American Indian Cannibal Giants (Ice Cannibals) (native-languages.org)</a:t>
            </a:r>
            <a:endParaRPr lang="en-US" dirty="0"/>
          </a:p>
        </p:txBody>
      </p:sp>
    </p:spTree>
    <p:extLst>
      <p:ext uri="{BB962C8B-B14F-4D97-AF65-F5344CB8AC3E}">
        <p14:creationId xmlns:p14="http://schemas.microsoft.com/office/powerpoint/2010/main" val="110115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A85F63-D790-4467-B129-E5DAA3742FE6}"/>
              </a:ext>
            </a:extLst>
          </p:cNvPr>
          <p:cNvSpPr/>
          <p:nvPr/>
        </p:nvSpPr>
        <p:spPr>
          <a:xfrm>
            <a:off x="3860487" y="0"/>
            <a:ext cx="4471032" cy="769441"/>
          </a:xfrm>
          <a:prstGeom prst="rect">
            <a:avLst/>
          </a:prstGeom>
          <a:noFill/>
        </p:spPr>
        <p:txBody>
          <a:bodyPr wrap="none" lIns="91440" tIns="45720" rIns="91440" bIns="45720">
            <a:spAutoFit/>
          </a:bodyPr>
          <a:lstStyle/>
          <a:p>
            <a:pPr algn="ct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Story Resources 3:</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a:extLst>
              <a:ext uri="{FF2B5EF4-FFF2-40B4-BE49-F238E27FC236}">
                <a16:creationId xmlns:a16="http://schemas.microsoft.com/office/drawing/2014/main" id="{A16855DA-4129-4A57-BD54-9CF2A5AA31F7}"/>
              </a:ext>
            </a:extLst>
          </p:cNvPr>
          <p:cNvSpPr txBox="1"/>
          <p:nvPr/>
        </p:nvSpPr>
        <p:spPr>
          <a:xfrm>
            <a:off x="0" y="943504"/>
            <a:ext cx="12037102" cy="4801314"/>
          </a:xfrm>
          <a:prstGeom prst="rect">
            <a:avLst/>
          </a:prstGeom>
          <a:noFill/>
        </p:spPr>
        <p:txBody>
          <a:bodyPr wrap="square">
            <a:spAutoFit/>
          </a:bodyPr>
          <a:lstStyle/>
          <a:p>
            <a:r>
              <a:rPr lang="en-US" dirty="0">
                <a:hlinkClick r:id="rId2"/>
              </a:rPr>
              <a:t>Native American Indian Ghosts of Myth and Legend (native-languages.org)</a:t>
            </a:r>
            <a:endParaRPr lang="en-US" dirty="0"/>
          </a:p>
          <a:p>
            <a:endParaRPr lang="en-US" dirty="0"/>
          </a:p>
          <a:p>
            <a:r>
              <a:rPr lang="en-US" dirty="0">
                <a:hlinkClick r:id="rId3"/>
              </a:rPr>
              <a:t>Native American Legends Organized by Themes and Subjects (native-languages.org)</a:t>
            </a:r>
            <a:endParaRPr lang="en-US" dirty="0"/>
          </a:p>
          <a:p>
            <a:endParaRPr lang="en-US" dirty="0"/>
          </a:p>
          <a:p>
            <a:r>
              <a:rPr lang="en-US" dirty="0">
                <a:hlinkClick r:id="rId4"/>
              </a:rPr>
              <a:t>Great Law of Peace Discussion D1+2 HD 720p – YouTube</a:t>
            </a:r>
            <a:r>
              <a:rPr lang="en-US" dirty="0"/>
              <a:t> “To truly be appreciative of what nature provides us. That we have to follow Creation” “They’ve dirtied our minds for an imaginative power” “It is our way” </a:t>
            </a:r>
          </a:p>
          <a:p>
            <a:endParaRPr lang="en-US" dirty="0"/>
          </a:p>
          <a:p>
            <a:r>
              <a:rPr lang="en-US" dirty="0">
                <a:hlinkClick r:id="rId5"/>
              </a:rPr>
              <a:t>Navajo Deity, The Speaker of Peace. – YouTube</a:t>
            </a:r>
            <a:endParaRPr lang="en-US" dirty="0"/>
          </a:p>
          <a:p>
            <a:endParaRPr lang="en-US" dirty="0"/>
          </a:p>
          <a:p>
            <a:r>
              <a:rPr lang="en-US" dirty="0">
                <a:hlinkClick r:id="rId6"/>
              </a:rPr>
              <a:t>How The Stars Were Placed, What it Means for You and What is the Way of Integrity? – YouTube</a:t>
            </a:r>
            <a:r>
              <a:rPr lang="en-US" dirty="0"/>
              <a:t> What is worse than evil.</a:t>
            </a:r>
          </a:p>
          <a:p>
            <a:endParaRPr lang="en-US" dirty="0"/>
          </a:p>
          <a:p>
            <a:r>
              <a:rPr lang="en-US" dirty="0">
                <a:hlinkClick r:id="rId7"/>
              </a:rPr>
              <a:t>Evil is Real Don’t Be fooled a Native American Traditional (</a:t>
            </a:r>
            <a:r>
              <a:rPr lang="en-US" dirty="0" err="1">
                <a:hlinkClick r:id="rId7"/>
              </a:rPr>
              <a:t>Diné</a:t>
            </a:r>
            <a:r>
              <a:rPr lang="en-US" dirty="0">
                <a:hlinkClick r:id="rId7"/>
              </a:rPr>
              <a:t>) Teaching - YouTube</a:t>
            </a:r>
            <a:endParaRPr lang="en-US" dirty="0"/>
          </a:p>
          <a:p>
            <a:endParaRPr lang="en-US" dirty="0"/>
          </a:p>
          <a:p>
            <a:endParaRPr lang="en-US" dirty="0"/>
          </a:p>
          <a:p>
            <a:endParaRPr lang="en-US" dirty="0"/>
          </a:p>
          <a:p>
            <a:endParaRPr lang="en-US" dirty="0"/>
          </a:p>
          <a:p>
            <a:endParaRPr lang="en-US" dirty="0"/>
          </a:p>
        </p:txBody>
      </p:sp>
      <p:pic>
        <p:nvPicPr>
          <p:cNvPr id="5" name="Picture 4" descr="Text, letter&#10;&#10;Description automatically generated">
            <a:extLst>
              <a:ext uri="{FF2B5EF4-FFF2-40B4-BE49-F238E27FC236}">
                <a16:creationId xmlns:a16="http://schemas.microsoft.com/office/drawing/2014/main" id="{58891DF9-2B9B-49F8-9090-8CA6E5B51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3176" y="3857625"/>
            <a:ext cx="3000375" cy="3000375"/>
          </a:xfrm>
          <a:prstGeom prst="rect">
            <a:avLst/>
          </a:prstGeom>
        </p:spPr>
      </p:pic>
    </p:spTree>
    <p:extLst>
      <p:ext uri="{BB962C8B-B14F-4D97-AF65-F5344CB8AC3E}">
        <p14:creationId xmlns:p14="http://schemas.microsoft.com/office/powerpoint/2010/main" val="758562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E593AC-CC01-452F-9DB1-E3CAD28E9899}"/>
              </a:ext>
            </a:extLst>
          </p:cNvPr>
          <p:cNvSpPr txBox="1"/>
          <p:nvPr/>
        </p:nvSpPr>
        <p:spPr>
          <a:xfrm>
            <a:off x="119921" y="239843"/>
            <a:ext cx="11917181" cy="7294305"/>
          </a:xfrm>
          <a:prstGeom prst="rect">
            <a:avLst/>
          </a:prstGeom>
          <a:noFill/>
        </p:spPr>
        <p:txBody>
          <a:bodyPr wrap="square" rtlCol="0">
            <a:spAutoFit/>
          </a:bodyPr>
          <a:lstStyle/>
          <a:p>
            <a:r>
              <a:rPr lang="en-US" sz="2400" dirty="0"/>
              <a:t>					</a:t>
            </a:r>
            <a:r>
              <a:rPr lang="en-US" sz="2400" b="1" u="sng" dirty="0"/>
              <a:t>Additional Online Resources 1</a:t>
            </a:r>
          </a:p>
          <a:p>
            <a:endParaRPr lang="en-US" sz="2400" dirty="0"/>
          </a:p>
          <a:p>
            <a:r>
              <a:rPr lang="en-US" sz="2000" dirty="0">
                <a:hlinkClick r:id="rId2"/>
              </a:rPr>
              <a:t>30 things kids should know how to do by 12 - Today's Parent (todaysparent.com)</a:t>
            </a:r>
            <a:endParaRPr lang="en-US" sz="2000" dirty="0"/>
          </a:p>
          <a:p>
            <a:endParaRPr lang="en-US" sz="2000" dirty="0"/>
          </a:p>
          <a:p>
            <a:r>
              <a:rPr lang="en-US" sz="2000" dirty="0">
                <a:hlinkClick r:id="rId3"/>
              </a:rPr>
              <a:t>Periods of Development | Lifespan Development (lumenlearning.com)</a:t>
            </a:r>
            <a:endParaRPr lang="en-US" sz="2000" dirty="0"/>
          </a:p>
          <a:p>
            <a:endParaRPr lang="en-US" sz="2000" dirty="0"/>
          </a:p>
          <a:p>
            <a:r>
              <a:rPr lang="en-US" sz="2000" dirty="0">
                <a:hlinkClick r:id="rId4"/>
              </a:rPr>
              <a:t>Anxiety disorders - Symptoms and causes - Mayo Clinic</a:t>
            </a:r>
            <a:endParaRPr lang="en-US" sz="2000" dirty="0"/>
          </a:p>
          <a:p>
            <a:endParaRPr lang="en-US" sz="2000" dirty="0"/>
          </a:p>
          <a:p>
            <a:r>
              <a:rPr lang="en-US" sz="2000" dirty="0">
                <a:hlinkClick r:id="rId5"/>
              </a:rPr>
              <a:t>Bipolar disorder - Symptoms and causes - Mayo Clinic</a:t>
            </a:r>
            <a:endParaRPr lang="en-US" sz="2000" dirty="0"/>
          </a:p>
          <a:p>
            <a:endParaRPr lang="en-US" sz="2000" dirty="0"/>
          </a:p>
          <a:p>
            <a:r>
              <a:rPr lang="en-US" sz="2000" dirty="0"/>
              <a:t>Some can relate due to being a “victim, past &amp; present” and due to mistrust of the governments as they have done things to the people such as The Sterilization Programs etc. </a:t>
            </a:r>
            <a:r>
              <a:rPr lang="en-US" sz="2000" dirty="0">
                <a:hlinkClick r:id="rId6"/>
              </a:rPr>
              <a:t>Operation Monarch (outpost-of-freedom.com)</a:t>
            </a:r>
            <a:endParaRPr lang="en-US" sz="2000" dirty="0"/>
          </a:p>
          <a:p>
            <a:r>
              <a:rPr lang="en-US" sz="2000" dirty="0">
                <a:hlinkClick r:id="rId7"/>
              </a:rPr>
              <a:t>6 Common Signs of an MK-Ultra Mind Controlled Victim – The Arcane Laboratory</a:t>
            </a:r>
            <a:endParaRPr lang="en-US" sz="2000" dirty="0"/>
          </a:p>
          <a:p>
            <a:endParaRPr lang="en-US" sz="2000" dirty="0"/>
          </a:p>
          <a:p>
            <a:r>
              <a:rPr lang="en-US" sz="2000" dirty="0"/>
              <a:t>Computer &amp; even Cell Phone Addition now falls with: </a:t>
            </a:r>
            <a:r>
              <a:rPr lang="en-US" sz="2000" dirty="0">
                <a:hlinkClick r:id="rId8"/>
              </a:rPr>
              <a:t>Computer Addiction - Signs, Symptoms, Support &amp; Treatment (addictions.com)</a:t>
            </a:r>
            <a:endParaRPr lang="en-US" sz="2000" dirty="0"/>
          </a:p>
          <a:p>
            <a:endParaRPr lang="en-US" sz="2000" dirty="0"/>
          </a:p>
          <a:p>
            <a:r>
              <a:rPr lang="en-US" sz="2000" dirty="0">
                <a:hlinkClick r:id="rId9"/>
              </a:rPr>
              <a:t>64 Signs of Mental and Emotional Abuse: How to Identify It, What to Do (healthline.com)</a:t>
            </a:r>
            <a:endParaRPr lang="en-US" sz="2000" dirty="0"/>
          </a:p>
          <a:p>
            <a:endParaRPr lang="en-US" sz="2000" dirty="0"/>
          </a:p>
          <a:p>
            <a:r>
              <a:rPr lang="en-US" sz="2000" dirty="0" err="1">
                <a:hlinkClick r:id="rId10"/>
              </a:rPr>
              <a:t>Behavioural</a:t>
            </a:r>
            <a:r>
              <a:rPr lang="en-US" sz="2000" dirty="0">
                <a:hlinkClick r:id="rId10"/>
              </a:rPr>
              <a:t> consequences of child abuse (nih.gov)</a:t>
            </a:r>
            <a:r>
              <a:rPr lang="en-US" sz="2000" dirty="0"/>
              <a:t> </a:t>
            </a:r>
          </a:p>
          <a:p>
            <a:endParaRPr lang="en-US" sz="2000" dirty="0"/>
          </a:p>
          <a:p>
            <a:endParaRPr lang="en-US" sz="2000" dirty="0"/>
          </a:p>
          <a:p>
            <a:endParaRPr lang="en-US" sz="2000" dirty="0"/>
          </a:p>
        </p:txBody>
      </p:sp>
    </p:spTree>
    <p:extLst>
      <p:ext uri="{BB962C8B-B14F-4D97-AF65-F5344CB8AC3E}">
        <p14:creationId xmlns:p14="http://schemas.microsoft.com/office/powerpoint/2010/main" val="647106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17547-9190-4CCD-BAE0-FAFC4CF1AFEE}"/>
              </a:ext>
            </a:extLst>
          </p:cNvPr>
          <p:cNvSpPr txBox="1"/>
          <p:nvPr/>
        </p:nvSpPr>
        <p:spPr>
          <a:xfrm>
            <a:off x="0" y="104931"/>
            <a:ext cx="12192000" cy="3046988"/>
          </a:xfrm>
          <a:prstGeom prst="rect">
            <a:avLst/>
          </a:prstGeom>
          <a:noFill/>
        </p:spPr>
        <p:txBody>
          <a:bodyPr wrap="square" rtlCol="0">
            <a:spAutoFit/>
          </a:bodyPr>
          <a:lstStyle/>
          <a:p>
            <a:r>
              <a:rPr lang="en-US" sz="2400" dirty="0"/>
              <a:t>					</a:t>
            </a:r>
            <a:r>
              <a:rPr lang="en-US" sz="2400" b="1" u="sng" dirty="0"/>
              <a:t>Additional Online Resources 2</a:t>
            </a:r>
          </a:p>
          <a:p>
            <a:endParaRPr lang="en-US" sz="2400" b="1" u="sng" dirty="0"/>
          </a:p>
          <a:p>
            <a:r>
              <a:rPr lang="en-US" dirty="0">
                <a:hlinkClick r:id="rId2"/>
              </a:rPr>
              <a:t>Mindfulness 101: How to Learn From the Patterns in Your Life | Observer</a:t>
            </a:r>
            <a:r>
              <a:rPr lang="en-US" dirty="0"/>
              <a:t> </a:t>
            </a:r>
            <a:r>
              <a:rPr lang="en-US" b="1" dirty="0"/>
              <a:t>1. </a:t>
            </a:r>
            <a:r>
              <a:rPr lang="en-US" b="1" i="0" dirty="0">
                <a:solidFill>
                  <a:srgbClr val="1A1A1A"/>
                </a:solidFill>
                <a:effectLst/>
                <a:latin typeface="Source Serif Pro" panose="020B0604020202020204" pitchFamily="18" charset="0"/>
              </a:rPr>
              <a:t>Set an intention for guidance. 2. Stop sleepwalking your way through your life. 3. Start accepting responsibility for your life.  </a:t>
            </a:r>
          </a:p>
          <a:p>
            <a:endParaRPr lang="en-US" b="1" dirty="0">
              <a:solidFill>
                <a:srgbClr val="1A1A1A"/>
              </a:solidFill>
              <a:latin typeface="Source Serif Pro" panose="020B0604020202020204" pitchFamily="18" charset="0"/>
            </a:endParaRPr>
          </a:p>
          <a:p>
            <a:r>
              <a:rPr lang="en-US" dirty="0">
                <a:hlinkClick r:id="rId3"/>
              </a:rPr>
              <a:t>Warning Signs for Bullying | StopBullying.gov</a:t>
            </a:r>
            <a:endParaRPr lang="en-US" dirty="0"/>
          </a:p>
          <a:p>
            <a:endParaRPr lang="en-US" b="1" i="0" dirty="0">
              <a:solidFill>
                <a:srgbClr val="1A1A1A"/>
              </a:solidFill>
              <a:effectLst/>
              <a:latin typeface="Source Serif Pro" panose="020B0604020202020204" pitchFamily="18" charset="0"/>
            </a:endParaRPr>
          </a:p>
          <a:p>
            <a:endParaRPr lang="en-US" b="1" i="0" dirty="0">
              <a:solidFill>
                <a:srgbClr val="1A1A1A"/>
              </a:solidFill>
              <a:effectLst/>
              <a:latin typeface="Source Serif Pro" panose="020B0604020202020204" pitchFamily="18" charset="0"/>
            </a:endParaRPr>
          </a:p>
          <a:p>
            <a:endParaRPr lang="en-US" b="1" u="sng" dirty="0">
              <a:solidFill>
                <a:srgbClr val="1A1A1A"/>
              </a:solidFill>
              <a:latin typeface="Source Serif Pro" panose="020B0604020202020204" pitchFamily="18" charset="0"/>
            </a:endParaRPr>
          </a:p>
          <a:p>
            <a:endParaRPr lang="en-US" b="1" u="sng" dirty="0"/>
          </a:p>
        </p:txBody>
      </p:sp>
    </p:spTree>
    <p:extLst>
      <p:ext uri="{BB962C8B-B14F-4D97-AF65-F5344CB8AC3E}">
        <p14:creationId xmlns:p14="http://schemas.microsoft.com/office/powerpoint/2010/main" val="3075179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B18F2-B993-403E-B928-D0FFC35F9CD6}"/>
              </a:ext>
            </a:extLst>
          </p:cNvPr>
          <p:cNvSpPr txBox="1"/>
          <p:nvPr/>
        </p:nvSpPr>
        <p:spPr>
          <a:xfrm>
            <a:off x="92438" y="2001493"/>
            <a:ext cx="12022111" cy="369332"/>
          </a:xfrm>
          <a:prstGeom prst="rect">
            <a:avLst/>
          </a:prstGeom>
          <a:noFill/>
        </p:spPr>
        <p:txBody>
          <a:bodyPr wrap="square" rtlCol="0">
            <a:spAutoFit/>
          </a:bodyPr>
          <a:lstStyle/>
          <a:p>
            <a:r>
              <a:rPr lang="en-US" dirty="0"/>
              <a:t> </a:t>
            </a:r>
          </a:p>
        </p:txBody>
      </p:sp>
      <p:sp>
        <p:nvSpPr>
          <p:cNvPr id="3" name="Rectangle 1">
            <a:extLst>
              <a:ext uri="{FF2B5EF4-FFF2-40B4-BE49-F238E27FC236}">
                <a16:creationId xmlns:a16="http://schemas.microsoft.com/office/drawing/2014/main" id="{F32C6CC5-7077-4A60-B127-501C6E4537C5}"/>
              </a:ext>
            </a:extLst>
          </p:cNvPr>
          <p:cNvSpPr>
            <a:spLocks noChangeArrowheads="1"/>
          </p:cNvSpPr>
          <p:nvPr/>
        </p:nvSpPr>
        <p:spPr bwMode="auto">
          <a:xfrm>
            <a:off x="0" y="682358"/>
            <a:ext cx="12191999" cy="88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899EEEF-52F3-4F84-9B4E-30CB3DF1C823}"/>
              </a:ext>
            </a:extLst>
          </p:cNvPr>
          <p:cNvSpPr>
            <a:spLocks noChangeArrowheads="1"/>
          </p:cNvSpPr>
          <p:nvPr/>
        </p:nvSpPr>
        <p:spPr bwMode="auto">
          <a:xfrm>
            <a:off x="14991" y="-7170"/>
            <a:ext cx="12177009"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References 1:</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to Get Rid of Emotional Baggage Effectively, 2021)</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A20/9 CLASSIC HUMAN SKULL MODEL WITH 5 PART BRAIN</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(n.d.). Retrieved from Klinger Educational Products: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https://klingereducational.com/product/a209-classic-human-skull-model-5-part-brain/</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blueoctoberofficial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 October - Fear</a:t>
            </a:r>
            <a:r>
              <a:rPr lang="en-US" sz="1800" dirty="0">
                <a:effectLst/>
                <a:latin typeface="Calibri" panose="020F0502020204030204" pitchFamily="34" charset="0"/>
                <a:ea typeface="Calibri" panose="020F0502020204030204" pitchFamily="34" charset="0"/>
                <a:cs typeface="Times New Roman" panose="02020603050405020304" pitchFamily="18" charset="0"/>
              </a:rPr>
              <a:t>. Retrieved from YouTube: https://www.youtube.com/watch?v=Q3b </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Botello, M. (n.d.). Retrieved from Pinterest: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https://www.pinterest.com/pin/186406872049936649/</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800" i="1" dirty="0">
                <a:effectLst/>
                <a:latin typeface="Calibri" panose="020F0502020204030204" pitchFamily="34" charset="0"/>
                <a:ea typeface="Calibri" panose="020F0502020204030204" pitchFamily="34" charset="0"/>
                <a:cs typeface="Times New Roman" panose="02020603050405020304" pitchFamily="18" charset="0"/>
              </a:rPr>
              <a:t>Defend The Sacred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llocano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Welcome Chant)</a:t>
            </a:r>
            <a:r>
              <a:rPr lang="en-US" sz="1800" dirty="0">
                <a:effectLst/>
                <a:latin typeface="Calibri" panose="020F0502020204030204" pitchFamily="34" charset="0"/>
                <a:ea typeface="Calibri" panose="020F0502020204030204" pitchFamily="34" charset="0"/>
                <a:cs typeface="Times New Roman" panose="02020603050405020304" pitchFamily="18" charset="0"/>
              </a:rPr>
              <a:t>. (n.d.). Retrieved from YouTube: https://www.youtube.com/watch?v=idq-HelWOOU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Dowell, E. (n.d.).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emotional wellbeing goes hand-in-hand with our physical wellbeing</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t>
            </a:r>
            <a:r>
              <a:rPr kumimoji="0" lang="en-US"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Grahm</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Quotes: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https://quotesgram.com/img/quotes-about-emotional-baggage/14849005/</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to Get Rid of Emotional Baggage Effectively</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(2021, Feb 10). Retrieved from Hub Pages: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https://discover.hubpages.com/health/How-to-Clear-Emotional-Baggage-Face-Your-Fears-Daily</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Judith </a:t>
            </a:r>
            <a:r>
              <a:rPr kumimoji="0" lang="en-US"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Orloss</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 (2012, Oct 1).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Strategies to Deal with Victim Mentality Are you in a relationship with someone who is a victim?</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Psychology Today: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https://www.psychologytoday.com/us/blog/emotional-freedom/201210/strategies-deal-victim-mentality</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Lamartine, A. (n.d.).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You Heal Trauma, You Heal The Nervous System</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The Minds Journal: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https://themindsjournal.com/when-you-heal-trauma-you-heal-the-nervous-system/?fbclid=IwAR1EntKTMe2SsW83ZTrMEUsRl7QZyIqVdJBWdMpT6dHFyJAfamXsYXKLsTk</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Manor, C. (n.d.). Retrieved from </a:t>
            </a:r>
            <a:r>
              <a:rPr kumimoji="0" lang="en-US"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pinterest</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https://www.pinterest.com/pin/287456388687552001/</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7245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9540C7-10AD-4805-BDE7-528875388337}"/>
              </a:ext>
            </a:extLst>
          </p:cNvPr>
          <p:cNvSpPr txBox="1"/>
          <p:nvPr/>
        </p:nvSpPr>
        <p:spPr>
          <a:xfrm>
            <a:off x="1" y="0"/>
            <a:ext cx="12052092" cy="557075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References 2: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McCollum, A. o. (2021).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Almost Forgotten Native American Survival Skills</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101 Ways To Survive :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http://101waystosurvive.com/survail_tips/almost-forgotten-native-american-survival-skills/</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Searching for the Rogue Bear by Z. S. Liang, A. o. (n.d.).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Almost Forgotten Native American Survival Skills</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101 Ways to Survive: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http://101waystosurvive.com/survail_tips/almost-forgotten-native-american-survival-skills/</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studiobs. (n.d.).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Forgive Our Fathers - Smoke Signals</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YouTube: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https://www.youtube.com/watch?v=OB0RgMcB8zc</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TAYLOR, R. (n.d.).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Breaking Free: Characteristics of Survivors of Abuse</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WORDPRESS.COM: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https://oneandonlyhigherpower.wordpress.com/recovery-issues/physical-sexual-emotional-abuse/characteristics-of-survivors-of-abuse/</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walnuts-whole-and-shelled-darkened</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(n.d.). Retrieved from Australian Walnut Industry Association: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https://www.walnut.net.au/home/walnuts-whole-and-shelled-darkened/</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Watron</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 (2011, Sept 4).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Four things about... (a simple approach to anatomy and physiology)</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Four Things About: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https://fourthingsabout.blogspot.com/2011/09/respiratory-system.html</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863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6A3214-5FA3-492C-927E-4EC960620846}"/>
              </a:ext>
            </a:extLst>
          </p:cNvPr>
          <p:cNvSpPr txBox="1"/>
          <p:nvPr/>
        </p:nvSpPr>
        <p:spPr>
          <a:xfrm>
            <a:off x="0" y="0"/>
            <a:ext cx="12192000" cy="8094524"/>
          </a:xfrm>
          <a:prstGeom prst="rect">
            <a:avLst/>
          </a:prstGeom>
          <a:noFill/>
        </p:spPr>
        <p:txBody>
          <a:bodyPr wrap="square" rtlCol="0">
            <a:spAutoFit/>
          </a:bodyPr>
          <a:lstStyle/>
          <a:p>
            <a:r>
              <a:rPr lang="en-US" sz="2800" b="1" dirty="0"/>
              <a:t> What is “being too human” &amp; how that is not traditional ways of being. 2</a:t>
            </a:r>
          </a:p>
          <a:p>
            <a:endParaRPr lang="en-US"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As Indigenous, We Are A Spiritual People: To Walk In Spirit, To Walk With Spirit, To See Spirit,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To Think of Spirit In All We Do – As We Connect With Spirit and Interact With Spirit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What spirit are you connecting with or open to, on the level of, in the realm of when with or in these ways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2800" b="1" dirty="0"/>
          </a:p>
          <a:p>
            <a:endParaRPr lang="en-US" sz="2800" b="1" dirty="0"/>
          </a:p>
          <a:p>
            <a:pPr marL="285750" indent="-285750">
              <a:buFont typeface="Arial" panose="020B0604020202020204" pitchFamily="34" charset="0"/>
              <a:buChar char="•"/>
            </a:pPr>
            <a:r>
              <a:rPr lang="en-US" dirty="0"/>
              <a:t>Not caring for, tending to, lacking appreciation or gratitude etc. for your blessings or gifts. </a:t>
            </a:r>
          </a:p>
          <a:p>
            <a:endParaRPr lang="en-US" dirty="0"/>
          </a:p>
          <a:p>
            <a:r>
              <a:rPr lang="en-US" b="1" i="1" dirty="0"/>
              <a:t>Being a spiritual people, we understand that all of life being sacred, all being gifts to use in an honoring way, in the ways of the circle there is reciprocation acknowledging where our gifts, knowledge, opportunities come from &amp; is always for the greater good or the people in heart, mind &amp; spirit. There are many a story on those that left tools or gifts, abandoned etc. &amp; the rights to the people on if they a good use for, would value or appreciate. Living in a spiritual way, understanding all of life being sacred, that even when alone, one is in the world of spirit knowing – If one does not value or care for the sacred, the bad beings see that as in that world which they operate, they too do not care for any gift that brings goods.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Mind- or Mood-Altering Substances – This includes foods that create imbalances i.e.., dairy, fried foods, junk foods etc. </a:t>
            </a:r>
          </a:p>
          <a:p>
            <a:endParaRPr lang="en-US" dirty="0"/>
          </a:p>
          <a:p>
            <a:r>
              <a:rPr lang="en-US" b="1" i="1" dirty="0"/>
              <a:t>Traditional ways is never been for self pleasure, for self (expect personal care &amp; responsibilities) &amp; always spoken of the balance. Many saw &amp; see that one’s spirit leaves when mind is altered from its natural state. The peoples always strived to steady the mind, body &amp; spirit using even ceremonies, food as medicine, medicines &amp; prayer. The elders would say what is the opposite of &amp; brings the opposite of that which you seek. </a:t>
            </a:r>
          </a:p>
          <a:p>
            <a:endParaRPr lang="en-US" sz="2800" b="1" dirty="0"/>
          </a:p>
          <a:p>
            <a:endParaRPr lang="en-US" sz="2800" b="1" dirty="0"/>
          </a:p>
          <a:p>
            <a:endParaRPr lang="en-US" dirty="0"/>
          </a:p>
        </p:txBody>
      </p:sp>
    </p:spTree>
    <p:extLst>
      <p:ext uri="{BB962C8B-B14F-4D97-AF65-F5344CB8AC3E}">
        <p14:creationId xmlns:p14="http://schemas.microsoft.com/office/powerpoint/2010/main" val="250172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orgive Our Fathers - Smoke Signals">
            <a:hlinkClick r:id="" action="ppaction://media"/>
            <a:extLst>
              <a:ext uri="{FF2B5EF4-FFF2-40B4-BE49-F238E27FC236}">
                <a16:creationId xmlns:a16="http://schemas.microsoft.com/office/drawing/2014/main" id="{0AD2863E-150D-47A1-B961-11D8C6BC427E}"/>
              </a:ext>
            </a:extLst>
          </p:cNvPr>
          <p:cNvPicPr>
            <a:picLocks noRot="1" noChangeAspect="1"/>
          </p:cNvPicPr>
          <p:nvPr>
            <a:videoFile r:link="rId1"/>
          </p:nvPr>
        </p:nvPicPr>
        <p:blipFill>
          <a:blip r:embed="rId4"/>
          <a:stretch>
            <a:fillRect/>
          </a:stretch>
        </p:blipFill>
        <p:spPr>
          <a:xfrm>
            <a:off x="1918741" y="1000730"/>
            <a:ext cx="8595644" cy="4856539"/>
          </a:xfrm>
          <a:prstGeom prst="rect">
            <a:avLst/>
          </a:prstGeom>
        </p:spPr>
      </p:pic>
      <p:sp>
        <p:nvSpPr>
          <p:cNvPr id="3" name="TextBox 2">
            <a:extLst>
              <a:ext uri="{FF2B5EF4-FFF2-40B4-BE49-F238E27FC236}">
                <a16:creationId xmlns:a16="http://schemas.microsoft.com/office/drawing/2014/main" id="{C93D9CF2-EC76-44EB-9599-850E34387D87}"/>
              </a:ext>
            </a:extLst>
          </p:cNvPr>
          <p:cNvSpPr txBox="1"/>
          <p:nvPr/>
        </p:nvSpPr>
        <p:spPr>
          <a:xfrm>
            <a:off x="104931" y="0"/>
            <a:ext cx="11932171" cy="1107996"/>
          </a:xfrm>
          <a:prstGeom prst="rect">
            <a:avLst/>
          </a:prstGeom>
          <a:noFill/>
        </p:spPr>
        <p:txBody>
          <a:bodyPr wrap="square" rtlCol="0">
            <a:spAutoFit/>
          </a:bodyPr>
          <a:lstStyle/>
          <a:p>
            <a:pPr algn="l"/>
            <a:r>
              <a:rPr lang="en-US" sz="2400" b="1" dirty="0"/>
              <a:t>Forgiving Ourselves, Our Families &amp; The Elder Relatives Before Us, Our Teachers &amp; Community Members: </a:t>
            </a:r>
          </a:p>
          <a:p>
            <a:pPr algn="l"/>
            <a:endParaRPr lang="en-US" dirty="0"/>
          </a:p>
        </p:txBody>
      </p:sp>
      <p:sp>
        <p:nvSpPr>
          <p:cNvPr id="4" name="TextBox 3">
            <a:extLst>
              <a:ext uri="{FF2B5EF4-FFF2-40B4-BE49-F238E27FC236}">
                <a16:creationId xmlns:a16="http://schemas.microsoft.com/office/drawing/2014/main" id="{A976D388-D414-4110-9DEC-6D8A8ED5697F}"/>
              </a:ext>
            </a:extLst>
          </p:cNvPr>
          <p:cNvSpPr txBox="1"/>
          <p:nvPr/>
        </p:nvSpPr>
        <p:spPr>
          <a:xfrm>
            <a:off x="104931" y="5996066"/>
            <a:ext cx="11932171" cy="646331"/>
          </a:xfrm>
          <a:prstGeom prst="rect">
            <a:avLst/>
          </a:prstGeom>
          <a:noFill/>
        </p:spPr>
        <p:txBody>
          <a:bodyPr wrap="square" rtlCol="0">
            <a:spAutoFit/>
          </a:bodyPr>
          <a:lstStyle/>
          <a:p>
            <a:r>
              <a:rPr lang="en-US" dirty="0">
                <a:hlinkClick r:id="rId5"/>
              </a:rPr>
              <a:t>Forgive Our Fathers - Smoke Signals – YouTube</a:t>
            </a:r>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(studiobs, n.d.)</a:t>
            </a:r>
            <a:endParaRPr lang="en-US" dirty="0"/>
          </a:p>
        </p:txBody>
      </p:sp>
    </p:spTree>
    <p:extLst>
      <p:ext uri="{BB962C8B-B14F-4D97-AF65-F5344CB8AC3E}">
        <p14:creationId xmlns:p14="http://schemas.microsoft.com/office/powerpoint/2010/main" val="96042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0E4624-19AE-4C34-9510-81606766AFE5}"/>
              </a:ext>
            </a:extLst>
          </p:cNvPr>
          <p:cNvSpPr txBox="1"/>
          <p:nvPr/>
        </p:nvSpPr>
        <p:spPr>
          <a:xfrm>
            <a:off x="194872" y="104931"/>
            <a:ext cx="6445771" cy="6610662"/>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b="1" dirty="0"/>
              <a:t>Forgiving Ourselves, Our Families &amp; The Elder Relatives Before Us, Our Teachers &amp; Community Members:</a:t>
            </a:r>
          </a:p>
          <a:p>
            <a:pPr indent="-228600">
              <a:lnSpc>
                <a:spcPct val="90000"/>
              </a:lnSpc>
              <a:spcAft>
                <a:spcPts val="600"/>
              </a:spcAft>
              <a:buFont typeface="Arial" panose="020B0604020202020204" pitchFamily="34" charset="0"/>
              <a:buChar char="•"/>
            </a:pPr>
            <a:endParaRPr lang="en-US" sz="1000" dirty="0"/>
          </a:p>
          <a:p>
            <a:pPr>
              <a:lnSpc>
                <a:spcPct val="90000"/>
              </a:lnSpc>
              <a:spcAft>
                <a:spcPts val="600"/>
              </a:spcAft>
            </a:pPr>
            <a:r>
              <a:rPr lang="en-US" sz="1600" i="1" dirty="0"/>
              <a:t>Carrying hurt, fear, anger, shame, remorse etc. serves nothing, yet takes place within self. That place in which is takes, it takes the true intended personalities of us – the us we’d have been if the history or event never occurred. Taking self back is the gain in letting go.  Letting go does not mean forgetting the wisdoms gained – those are the healthy boundaries. Healthy boundaries are different than protective walls or barriers.</a:t>
            </a:r>
          </a:p>
          <a:p>
            <a:pPr>
              <a:lnSpc>
                <a:spcPct val="90000"/>
              </a:lnSpc>
              <a:spcAft>
                <a:spcPts val="600"/>
              </a:spcAft>
            </a:pPr>
            <a:endParaRPr lang="en-US" sz="1600" i="1" dirty="0"/>
          </a:p>
          <a:p>
            <a:pPr>
              <a:lnSpc>
                <a:spcPct val="90000"/>
              </a:lnSpc>
              <a:spcAft>
                <a:spcPts val="600"/>
              </a:spcAft>
            </a:pPr>
            <a:r>
              <a:rPr lang="en-US" sz="2200" b="1" dirty="0"/>
              <a:t>We are of a spiritual ways. To connect with spirit &amp; feed spirit – or – the loss of connection to that which is good, true &amp; pure.</a:t>
            </a:r>
          </a:p>
          <a:p>
            <a:pPr>
              <a:lnSpc>
                <a:spcPct val="90000"/>
              </a:lnSpc>
              <a:spcAft>
                <a:spcPts val="600"/>
              </a:spcAft>
            </a:pPr>
            <a:endParaRPr lang="en-US" sz="1600" i="1" dirty="0"/>
          </a:p>
          <a:p>
            <a:pPr>
              <a:lnSpc>
                <a:spcPct val="90000"/>
              </a:lnSpc>
              <a:spcAft>
                <a:spcPts val="600"/>
              </a:spcAft>
            </a:pPr>
            <a:endParaRPr lang="en-US" sz="1000" i="1" dirty="0"/>
          </a:p>
          <a:p>
            <a:pPr>
              <a:lnSpc>
                <a:spcPct val="90000"/>
              </a:lnSpc>
              <a:spcAft>
                <a:spcPts val="600"/>
              </a:spcAft>
            </a:pPr>
            <a:r>
              <a:rPr lang="en-US" sz="1600" dirty="0"/>
              <a:t>Ask Self: </a:t>
            </a:r>
            <a:r>
              <a:rPr lang="en-US" sz="1600" u="sng" dirty="0"/>
              <a:t>What does my choice or response serve:</a:t>
            </a:r>
          </a:p>
          <a:p>
            <a:pPr indent="-228600">
              <a:lnSpc>
                <a:spcPct val="90000"/>
              </a:lnSpc>
              <a:spcAft>
                <a:spcPts val="600"/>
              </a:spcAft>
              <a:buFont typeface="Arial" panose="020B0604020202020204" pitchFamily="34" charset="0"/>
              <a:buChar char="•"/>
            </a:pPr>
            <a:endParaRPr lang="en-US" sz="1400" b="0" i="1" dirty="0">
              <a:effectLst/>
            </a:endParaRPr>
          </a:p>
          <a:p>
            <a:pPr>
              <a:lnSpc>
                <a:spcPct val="90000"/>
              </a:lnSpc>
              <a:spcAft>
                <a:spcPts val="600"/>
              </a:spcAft>
            </a:pPr>
            <a:r>
              <a:rPr lang="en-US" sz="1600" dirty="0"/>
              <a:t>*  Is this CHOICE or RESPONSE Victim Stagnant, Survival Mode, Stuck In Past or See’s Only the Now – OR – Is this Learning, Healing, Growth, Moving Forward, Striving to Work for Creating a Better Future or Life. </a:t>
            </a:r>
          </a:p>
          <a:p>
            <a:pPr>
              <a:lnSpc>
                <a:spcPct val="90000"/>
              </a:lnSpc>
              <a:spcAft>
                <a:spcPts val="600"/>
              </a:spcAft>
            </a:pPr>
            <a:endParaRPr lang="en-US" sz="1000" dirty="0"/>
          </a:p>
          <a:p>
            <a:pPr>
              <a:lnSpc>
                <a:spcPct val="90000"/>
              </a:lnSpc>
              <a:spcAft>
                <a:spcPts val="600"/>
              </a:spcAft>
            </a:pPr>
            <a:r>
              <a:rPr lang="en-US" sz="1600" dirty="0"/>
              <a:t> *  Does my CHOICE or RESPONSE SERVE the Immediate (release or dumping) – OR – Future (taking self &amp; life back).</a:t>
            </a:r>
          </a:p>
          <a:p>
            <a:pPr>
              <a:lnSpc>
                <a:spcPct val="90000"/>
              </a:lnSpc>
              <a:spcAft>
                <a:spcPts val="600"/>
              </a:spcAft>
            </a:pPr>
            <a:endParaRPr lang="en-US" sz="1600" dirty="0"/>
          </a:p>
          <a:p>
            <a:pPr>
              <a:lnSpc>
                <a:spcPct val="90000"/>
              </a:lnSpc>
              <a:spcAft>
                <a:spcPts val="600"/>
              </a:spcAft>
            </a:pPr>
            <a:r>
              <a:rPr lang="en-US" sz="1600" dirty="0"/>
              <a:t> * Does this CHOICE or RESPONSE contribute to the Healing of my Ancestors &amp; Self, does this contribute to Setting Myself &amp; Ancestors Free of Trauma, Learned Dysfunctional Ways etc. </a:t>
            </a:r>
          </a:p>
          <a:p>
            <a:pPr>
              <a:lnSpc>
                <a:spcPct val="90000"/>
              </a:lnSpc>
              <a:spcAft>
                <a:spcPts val="600"/>
              </a:spcAft>
            </a:pPr>
            <a:endParaRPr lang="en-US" sz="1600" dirty="0"/>
          </a:p>
          <a:p>
            <a:pPr>
              <a:lnSpc>
                <a:spcPct val="90000"/>
              </a:lnSpc>
              <a:spcAft>
                <a:spcPts val="600"/>
              </a:spcAft>
            </a:pPr>
            <a:r>
              <a:rPr lang="en-US" sz="1600" dirty="0"/>
              <a:t> * Does this HABIT or CHOICE Nurture or Take From What I Am Truly About or Capable Of. </a:t>
            </a:r>
          </a:p>
          <a:p>
            <a:pPr indent="-228600">
              <a:lnSpc>
                <a:spcPct val="90000"/>
              </a:lnSpc>
              <a:spcAft>
                <a:spcPts val="600"/>
              </a:spcAft>
              <a:buFont typeface="Arial" panose="020B0604020202020204" pitchFamily="34" charset="0"/>
              <a:buChar char="•"/>
            </a:pPr>
            <a:endParaRPr lang="en-US" sz="1000" dirty="0"/>
          </a:p>
        </p:txBody>
      </p:sp>
      <p:pic>
        <p:nvPicPr>
          <p:cNvPr id="4" name="Picture 3" descr="A person with long hair&#10;&#10;Description automatically generated with medium confidence">
            <a:extLst>
              <a:ext uri="{FF2B5EF4-FFF2-40B4-BE49-F238E27FC236}">
                <a16:creationId xmlns:a16="http://schemas.microsoft.com/office/drawing/2014/main" id="{86992813-7786-4895-924B-8D404FDD72D2}"/>
              </a:ext>
            </a:extLst>
          </p:cNvPr>
          <p:cNvPicPr>
            <a:picLocks noChangeAspect="1"/>
          </p:cNvPicPr>
          <p:nvPr/>
        </p:nvPicPr>
        <p:blipFill rotWithShape="1">
          <a:blip r:embed="rId3">
            <a:extLst>
              <a:ext uri="{28A0092B-C50C-407E-A947-70E740481C1C}">
                <a14:useLocalDpi xmlns:a14="http://schemas.microsoft.com/office/drawing/2010/main" val="0"/>
              </a:ext>
            </a:extLst>
          </a:blip>
          <a:srcRect l="17725" r="1706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0C9F29F5-BCA0-4E0C-9B08-EF205C0686A0}"/>
              </a:ext>
            </a:extLst>
          </p:cNvPr>
          <p:cNvSpPr txBox="1"/>
          <p:nvPr/>
        </p:nvSpPr>
        <p:spPr>
          <a:xfrm>
            <a:off x="10548079" y="25196"/>
            <a:ext cx="2898098"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 (Manor, n.d.)</a:t>
            </a:r>
            <a:endParaRPr lang="en-US" dirty="0"/>
          </a:p>
        </p:txBody>
      </p:sp>
    </p:spTree>
    <p:extLst>
      <p:ext uri="{BB962C8B-B14F-4D97-AF65-F5344CB8AC3E}">
        <p14:creationId xmlns:p14="http://schemas.microsoft.com/office/powerpoint/2010/main" val="282796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6C4FE-B7C1-4F49-822A-F5620C0ABE15}"/>
              </a:ext>
            </a:extLst>
          </p:cNvPr>
          <p:cNvSpPr/>
          <p:nvPr/>
        </p:nvSpPr>
        <p:spPr>
          <a:xfrm>
            <a:off x="833116" y="0"/>
            <a:ext cx="10525767" cy="769441"/>
          </a:xfrm>
          <a:prstGeom prst="rect">
            <a:avLst/>
          </a:prstGeom>
          <a:noFill/>
        </p:spPr>
        <p:txBody>
          <a:bodyPr wrap="none" lIns="91440" tIns="45720" rIns="91440" bIns="45720">
            <a:spAutoFit/>
          </a:bodyPr>
          <a:lstStyle/>
          <a:p>
            <a:pPr algn="ctr"/>
            <a:r>
              <a:rPr lang="en-U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Always Saw To Look Within – Power Is Within</a:t>
            </a:r>
            <a:endPar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TextBox 2">
            <a:extLst>
              <a:ext uri="{FF2B5EF4-FFF2-40B4-BE49-F238E27FC236}">
                <a16:creationId xmlns:a16="http://schemas.microsoft.com/office/drawing/2014/main" id="{074B36D0-7F55-4157-8AC0-23B1E08F5762}"/>
              </a:ext>
            </a:extLst>
          </p:cNvPr>
          <p:cNvSpPr txBox="1"/>
          <p:nvPr/>
        </p:nvSpPr>
        <p:spPr>
          <a:xfrm>
            <a:off x="129913" y="1397675"/>
            <a:ext cx="11932171" cy="5539978"/>
          </a:xfrm>
          <a:prstGeom prst="rect">
            <a:avLst/>
          </a:prstGeom>
          <a:noFill/>
        </p:spPr>
        <p:txBody>
          <a:bodyPr wrap="square" rtlCol="0">
            <a:spAutoFit/>
          </a:bodyPr>
          <a:lstStyle/>
          <a:p>
            <a:pPr marL="285750" indent="-285750">
              <a:buFont typeface="Arial" panose="020B0604020202020204" pitchFamily="34" charset="0"/>
              <a:buChar char="•"/>
            </a:pPr>
            <a:r>
              <a:rPr lang="en-US" dirty="0"/>
              <a:t>1</a:t>
            </a:r>
            <a:r>
              <a:rPr lang="en-US" baseline="30000" dirty="0"/>
              <a:t>st</a:t>
            </a:r>
            <a:r>
              <a:rPr lang="en-US" dirty="0"/>
              <a:t> What is my part in this, what can I do, what can I change</a:t>
            </a:r>
          </a:p>
          <a:p>
            <a:pPr marL="285750" indent="-285750">
              <a:buFont typeface="Arial" panose="020B0604020202020204" pitchFamily="34" charset="0"/>
              <a:buChar char="•"/>
            </a:pPr>
            <a:r>
              <a:rPr lang="en-US" dirty="0"/>
              <a:t>If not one's place, whose is it &amp; go from there</a:t>
            </a:r>
          </a:p>
          <a:p>
            <a:pPr marL="285750" indent="-285750">
              <a:buFont typeface="Arial" panose="020B0604020202020204" pitchFamily="34" charset="0"/>
              <a:buChar char="•"/>
            </a:pPr>
            <a:r>
              <a:rPr lang="en-US" dirty="0"/>
              <a:t>If have a part or role in: When sorry one may feel remorse, embarrassment, shame – Again to look within: As a true sorry is not of words, it is of action – flow of life &amp; the waves – Sought counsel, times sat out to recognize &amp; address what led them to cause harm, hurt, dysfunction etc. Then to learn better, heal &amp; release so to move forward in life correctly now – correcting the balance &amp; flow of the circle.</a:t>
            </a:r>
          </a:p>
          <a:p>
            <a:endParaRPr lang="en-US" dirty="0"/>
          </a:p>
          <a:p>
            <a:pPr marL="285750" indent="-285750">
              <a:buFont typeface="Arial" panose="020B0604020202020204" pitchFamily="34" charset="0"/>
              <a:buChar char="•"/>
            </a:pPr>
            <a:endParaRPr lang="en-US" dirty="0"/>
          </a:p>
          <a:p>
            <a:r>
              <a:rPr lang="en-US" dirty="0"/>
              <a:t> Slippery slope Survivor Mode. Survival Mode becomes a way to survive yet is not a way to live. When it is safe &amp; after one has healed, it is time to step back into the circle of life. To learn from, heal &amp; move forward without carrying the past – leaves open for new to be as if trauma(s) never halted one's life or being.</a:t>
            </a:r>
          </a:p>
          <a:p>
            <a:endParaRPr lang="en-US" dirty="0"/>
          </a:p>
          <a:p>
            <a:pPr marL="342900" indent="-342900">
              <a:buFont typeface="Arial" panose="020B0604020202020204" pitchFamily="34" charset="0"/>
              <a:buChar char="•"/>
            </a:pPr>
            <a:r>
              <a:rPr lang="en-US" sz="2400" dirty="0"/>
              <a:t>Taking our DNA back by rewiring self. </a:t>
            </a:r>
          </a:p>
          <a:p>
            <a:pPr marL="342900" indent="-342900">
              <a:buFont typeface="Arial" panose="020B0604020202020204" pitchFamily="34" charset="0"/>
              <a:buChar char="•"/>
            </a:pPr>
            <a:r>
              <a:rPr lang="en-US" sz="2400" dirty="0"/>
              <a:t>Taking our Spirit Direction, Growth &amp; Beauty Back</a:t>
            </a:r>
          </a:p>
          <a:p>
            <a:pPr marL="342900" indent="-342900">
              <a:buFont typeface="Arial" panose="020B0604020202020204" pitchFamily="34" charset="0"/>
              <a:buChar char="•"/>
            </a:pPr>
            <a:r>
              <a:rPr lang="en-US" sz="2400" dirty="0"/>
              <a:t>Stepping Into Self &amp; Not Our Stereotype, Traumas or Ancestors Traumas – Instead, Our Purpose, Beauty &amp; All That’s Good  </a:t>
            </a:r>
          </a:p>
          <a:p>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6179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le: Hollow 1">
            <a:extLst>
              <a:ext uri="{FF2B5EF4-FFF2-40B4-BE49-F238E27FC236}">
                <a16:creationId xmlns:a16="http://schemas.microsoft.com/office/drawing/2014/main" id="{ECE36897-1EBA-451A-894A-18E45483FDE7}"/>
              </a:ext>
            </a:extLst>
          </p:cNvPr>
          <p:cNvSpPr/>
          <p:nvPr/>
        </p:nvSpPr>
        <p:spPr>
          <a:xfrm>
            <a:off x="4557011" y="2218544"/>
            <a:ext cx="2383436" cy="2443397"/>
          </a:xfrm>
          <a:prstGeom prst="donut">
            <a:avLst>
              <a:gd name="adj" fmla="val 10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8F20C39E-0574-431C-AD74-D779BA771933}"/>
              </a:ext>
            </a:extLst>
          </p:cNvPr>
          <p:cNvSpPr/>
          <p:nvPr/>
        </p:nvSpPr>
        <p:spPr>
          <a:xfrm>
            <a:off x="2473377" y="1551642"/>
            <a:ext cx="6640642" cy="923330"/>
          </a:xfrm>
          <a:prstGeom prst="rect">
            <a:avLst/>
          </a:prstGeom>
          <a:noFill/>
        </p:spPr>
        <p:txBody>
          <a:bodyPr wrap="squar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Air</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7" name="Picture 6" descr="A picture containing fabric, giraffe&#10;&#10;Description automatically generated">
            <a:extLst>
              <a:ext uri="{FF2B5EF4-FFF2-40B4-BE49-F238E27FC236}">
                <a16:creationId xmlns:a16="http://schemas.microsoft.com/office/drawing/2014/main" id="{7A75AE4F-F027-4727-902F-4E89B5E99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058" y="2687615"/>
            <a:ext cx="1267818" cy="1438224"/>
          </a:xfrm>
          <a:prstGeom prst="rect">
            <a:avLst/>
          </a:prstGeom>
        </p:spPr>
      </p:pic>
      <p:pic>
        <p:nvPicPr>
          <p:cNvPr id="9" name="Picture 8">
            <a:extLst>
              <a:ext uri="{FF2B5EF4-FFF2-40B4-BE49-F238E27FC236}">
                <a16:creationId xmlns:a16="http://schemas.microsoft.com/office/drawing/2014/main" id="{C270F595-0902-4070-AD8F-405434C46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172" y="4661941"/>
            <a:ext cx="2013052" cy="1903472"/>
          </a:xfrm>
          <a:prstGeom prst="rect">
            <a:avLst/>
          </a:prstGeom>
        </p:spPr>
      </p:pic>
      <p:sp>
        <p:nvSpPr>
          <p:cNvPr id="11" name="TextBox 10">
            <a:extLst>
              <a:ext uri="{FF2B5EF4-FFF2-40B4-BE49-F238E27FC236}">
                <a16:creationId xmlns:a16="http://schemas.microsoft.com/office/drawing/2014/main" id="{CEB81532-A3D4-4968-A411-142EDCB14EEC}"/>
              </a:ext>
            </a:extLst>
          </p:cNvPr>
          <p:cNvSpPr txBox="1"/>
          <p:nvPr/>
        </p:nvSpPr>
        <p:spPr>
          <a:xfrm>
            <a:off x="4919428" y="6473399"/>
            <a:ext cx="1748539"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Watron</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2011)</a:t>
            </a:r>
            <a:endParaRPr lang="en-US" dirty="0"/>
          </a:p>
        </p:txBody>
      </p:sp>
      <p:pic>
        <p:nvPicPr>
          <p:cNvPr id="13" name="Picture 12" descr="A picture containing nut, fruit, several&#10;&#10;Description automatically generated">
            <a:extLst>
              <a:ext uri="{FF2B5EF4-FFF2-40B4-BE49-F238E27FC236}">
                <a16:creationId xmlns:a16="http://schemas.microsoft.com/office/drawing/2014/main" id="{641E82E6-ADC0-4A59-9F3C-0E34D1D59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081" y="1024633"/>
            <a:ext cx="2762552" cy="1450339"/>
          </a:xfrm>
          <a:prstGeom prst="rect">
            <a:avLst/>
          </a:prstGeom>
        </p:spPr>
      </p:pic>
      <p:sp>
        <p:nvSpPr>
          <p:cNvPr id="14" name="TextBox 13">
            <a:extLst>
              <a:ext uri="{FF2B5EF4-FFF2-40B4-BE49-F238E27FC236}">
                <a16:creationId xmlns:a16="http://schemas.microsoft.com/office/drawing/2014/main" id="{5FDA6231-82C0-4E5B-AED6-26F23729CCCF}"/>
              </a:ext>
            </a:extLst>
          </p:cNvPr>
          <p:cNvSpPr txBox="1"/>
          <p:nvPr/>
        </p:nvSpPr>
        <p:spPr>
          <a:xfrm>
            <a:off x="9206142" y="2474972"/>
            <a:ext cx="2488367" cy="646331"/>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(walnuts-whole-and-shelled-darkened, n.d.)</a:t>
            </a:r>
            <a:endParaRPr lang="en-US" dirty="0"/>
          </a:p>
        </p:txBody>
      </p:sp>
      <p:pic>
        <p:nvPicPr>
          <p:cNvPr id="18" name="Picture 17">
            <a:extLst>
              <a:ext uri="{FF2B5EF4-FFF2-40B4-BE49-F238E27FC236}">
                <a16:creationId xmlns:a16="http://schemas.microsoft.com/office/drawing/2014/main" id="{DC9B2CED-EF36-43D2-8F44-1FF7429194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9415" y="3121303"/>
            <a:ext cx="2218544" cy="2218544"/>
          </a:xfrm>
          <a:prstGeom prst="rect">
            <a:avLst/>
          </a:prstGeom>
        </p:spPr>
      </p:pic>
      <p:sp>
        <p:nvSpPr>
          <p:cNvPr id="19" name="TextBox 18">
            <a:extLst>
              <a:ext uri="{FF2B5EF4-FFF2-40B4-BE49-F238E27FC236}">
                <a16:creationId xmlns:a16="http://schemas.microsoft.com/office/drawing/2014/main" id="{C9922778-1FFC-42A3-9299-3F59646B1BE4}"/>
              </a:ext>
            </a:extLst>
          </p:cNvPr>
          <p:cNvSpPr txBox="1"/>
          <p:nvPr/>
        </p:nvSpPr>
        <p:spPr>
          <a:xfrm>
            <a:off x="9024081" y="5339847"/>
            <a:ext cx="2488367" cy="968278"/>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(A20/9 CLASSIC HUMAN SKULL MODEL WITH 5 PART BRAIN, n.d.)</a:t>
            </a:r>
          </a:p>
        </p:txBody>
      </p:sp>
      <p:sp>
        <p:nvSpPr>
          <p:cNvPr id="20" name="Sun 19">
            <a:extLst>
              <a:ext uri="{FF2B5EF4-FFF2-40B4-BE49-F238E27FC236}">
                <a16:creationId xmlns:a16="http://schemas.microsoft.com/office/drawing/2014/main" id="{2F712704-4C0D-46D5-BE33-5B9DC7F9F064}"/>
              </a:ext>
            </a:extLst>
          </p:cNvPr>
          <p:cNvSpPr/>
          <p:nvPr/>
        </p:nvSpPr>
        <p:spPr>
          <a:xfrm>
            <a:off x="4669436" y="11017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4E61C53B-0F5F-467C-8E54-C2FB87B34040}"/>
              </a:ext>
            </a:extLst>
          </p:cNvPr>
          <p:cNvSpPr/>
          <p:nvPr/>
        </p:nvSpPr>
        <p:spPr>
          <a:xfrm>
            <a:off x="6210767" y="110234"/>
            <a:ext cx="457200" cy="914399"/>
          </a:xfrm>
          <a:prstGeom prst="moon">
            <a:avLst>
              <a:gd name="adj" fmla="val 27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03D73A-A24C-48CF-8AA5-322363C7B58E}"/>
              </a:ext>
            </a:extLst>
          </p:cNvPr>
          <p:cNvSpPr/>
          <p:nvPr/>
        </p:nvSpPr>
        <p:spPr>
          <a:xfrm>
            <a:off x="-360857" y="5934670"/>
            <a:ext cx="2080817" cy="923330"/>
          </a:xfrm>
          <a:prstGeom prst="rect">
            <a:avLst/>
          </a:prstGeom>
          <a:noFill/>
        </p:spPr>
        <p:txBody>
          <a:bodyPr wrap="square" lIns="91440" tIns="45720" rIns="91440" bIns="45720">
            <a:spAutoFit/>
          </a:bodyPr>
          <a:lstStyle/>
          <a:p>
            <a:pPr algn="ctr"/>
            <a:r>
              <a:rPr lang="en-US" sz="3600" b="1" cap="none" spc="0" dirty="0">
                <a:ln w="12700">
                  <a:solidFill>
                    <a:schemeClr val="accent5"/>
                  </a:solidFill>
                  <a:prstDash val="solid"/>
                </a:ln>
                <a:pattFill prst="ltDnDiag">
                  <a:fgClr>
                    <a:schemeClr val="accent5">
                      <a:lumMod val="60000"/>
                      <a:lumOff val="40000"/>
                    </a:schemeClr>
                  </a:fgClr>
                  <a:bgClr>
                    <a:schemeClr val="bg1"/>
                  </a:bgClr>
                </a:pattFill>
                <a:effectLst/>
              </a:rPr>
              <a:t>Water</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p>
        </p:txBody>
      </p:sp>
      <p:pic>
        <p:nvPicPr>
          <p:cNvPr id="23" name="Graphic 22" descr="Fire outline">
            <a:extLst>
              <a:ext uri="{FF2B5EF4-FFF2-40B4-BE49-F238E27FC236}">
                <a16:creationId xmlns:a16="http://schemas.microsoft.com/office/drawing/2014/main" id="{520CB936-0C8F-47DD-B4B5-2CA93C0379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V="1">
            <a:off x="1402018" y="6319148"/>
            <a:ext cx="373047" cy="373047"/>
          </a:xfrm>
          <a:prstGeom prst="rect">
            <a:avLst/>
          </a:prstGeom>
        </p:spPr>
      </p:pic>
      <p:sp>
        <p:nvSpPr>
          <p:cNvPr id="24" name="Rectangle 23">
            <a:extLst>
              <a:ext uri="{FF2B5EF4-FFF2-40B4-BE49-F238E27FC236}">
                <a16:creationId xmlns:a16="http://schemas.microsoft.com/office/drawing/2014/main" id="{294B3F66-23DE-46F9-88B2-BBB84B905A9E}"/>
              </a:ext>
            </a:extLst>
          </p:cNvPr>
          <p:cNvSpPr/>
          <p:nvPr/>
        </p:nvSpPr>
        <p:spPr>
          <a:xfrm>
            <a:off x="764041" y="3198167"/>
            <a:ext cx="2212786" cy="461665"/>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Female * Male </a:t>
            </a:r>
          </a:p>
        </p:txBody>
      </p:sp>
      <p:sp>
        <p:nvSpPr>
          <p:cNvPr id="25" name="Rectangle 24">
            <a:extLst>
              <a:ext uri="{FF2B5EF4-FFF2-40B4-BE49-F238E27FC236}">
                <a16:creationId xmlns:a16="http://schemas.microsoft.com/office/drawing/2014/main" id="{D6F5449A-766F-43A8-BA87-5F2462FD7924}"/>
              </a:ext>
            </a:extLst>
          </p:cNvPr>
          <p:cNvSpPr/>
          <p:nvPr/>
        </p:nvSpPr>
        <p:spPr>
          <a:xfrm>
            <a:off x="4568827" y="1033118"/>
            <a:ext cx="2383436"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Day   *  Night</a:t>
            </a:r>
          </a:p>
        </p:txBody>
      </p:sp>
      <p:sp>
        <p:nvSpPr>
          <p:cNvPr id="26" name="Rectangle 25">
            <a:extLst>
              <a:ext uri="{FF2B5EF4-FFF2-40B4-BE49-F238E27FC236}">
                <a16:creationId xmlns:a16="http://schemas.microsoft.com/office/drawing/2014/main" id="{104AD15D-51EE-4C42-B00A-DD04212CCE84}"/>
              </a:ext>
            </a:extLst>
          </p:cNvPr>
          <p:cNvSpPr/>
          <p:nvPr/>
        </p:nvSpPr>
        <p:spPr>
          <a:xfrm>
            <a:off x="0" y="-28711"/>
            <a:ext cx="3500959" cy="2123658"/>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Good * Bad</a:t>
            </a:r>
          </a:p>
          <a:p>
            <a:pPr algn="ct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*Grey Area*</a:t>
            </a:r>
          </a:p>
          <a:p>
            <a:pPr algn="ctr"/>
            <a:r>
              <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Right * Wrong</a:t>
            </a:r>
          </a:p>
        </p:txBody>
      </p:sp>
      <p:pic>
        <p:nvPicPr>
          <p:cNvPr id="27" name="Picture 26" descr="A picture containing fabric, giraffe&#10;&#10;Description automatically generated">
            <a:extLst>
              <a:ext uri="{FF2B5EF4-FFF2-40B4-BE49-F238E27FC236}">
                <a16:creationId xmlns:a16="http://schemas.microsoft.com/office/drawing/2014/main" id="{5D5EC46E-FF22-4D97-9CF4-03A9B2CE4AD6}"/>
              </a:ext>
            </a:extLst>
          </p:cNvPr>
          <p:cNvPicPr>
            <a:picLocks noChangeAspect="1"/>
          </p:cNvPicPr>
          <p:nvPr/>
        </p:nvPicPr>
        <p:blipFill rotWithShape="1">
          <a:blip r:embed="rId2">
            <a:extLst>
              <a:ext uri="{28A0092B-C50C-407E-A947-70E740481C1C}">
                <a14:useLocalDpi xmlns:a14="http://schemas.microsoft.com/office/drawing/2010/main" val="0"/>
              </a:ext>
            </a:extLst>
          </a:blip>
          <a:srcRect t="53367"/>
          <a:stretch/>
        </p:blipFill>
        <p:spPr>
          <a:xfrm rot="10800000">
            <a:off x="4196602" y="2717401"/>
            <a:ext cx="1475711" cy="1408438"/>
          </a:xfrm>
          <a:prstGeom prst="rect">
            <a:avLst/>
          </a:prstGeom>
        </p:spPr>
      </p:pic>
      <p:sp>
        <p:nvSpPr>
          <p:cNvPr id="28" name="Rectangle 27">
            <a:extLst>
              <a:ext uri="{FF2B5EF4-FFF2-40B4-BE49-F238E27FC236}">
                <a16:creationId xmlns:a16="http://schemas.microsoft.com/office/drawing/2014/main" id="{31B27878-F8DD-485B-8991-78CDBA9C5E62}"/>
              </a:ext>
            </a:extLst>
          </p:cNvPr>
          <p:cNvSpPr/>
          <p:nvPr/>
        </p:nvSpPr>
        <p:spPr>
          <a:xfrm>
            <a:off x="8512327" y="-72557"/>
            <a:ext cx="3612719" cy="1077218"/>
          </a:xfrm>
          <a:prstGeom prst="rect">
            <a:avLst/>
          </a:prstGeom>
          <a:noFill/>
        </p:spPr>
        <p:txBody>
          <a:bodyPr wrap="non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Interconnectedness </a:t>
            </a:r>
          </a:p>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&amp; Restoration</a:t>
            </a:r>
          </a:p>
        </p:txBody>
      </p:sp>
    </p:spTree>
    <p:extLst>
      <p:ext uri="{BB962C8B-B14F-4D97-AF65-F5344CB8AC3E}">
        <p14:creationId xmlns:p14="http://schemas.microsoft.com/office/powerpoint/2010/main" val="13664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5C43C8-67CF-49F1-B4E3-475C2BE7D8AD}"/>
              </a:ext>
            </a:extLst>
          </p:cNvPr>
          <p:cNvSpPr/>
          <p:nvPr/>
        </p:nvSpPr>
        <p:spPr>
          <a:xfrm>
            <a:off x="541617" y="0"/>
            <a:ext cx="10808986" cy="769441"/>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Complex – Compound  *to*  Simple – What Is</a:t>
            </a:r>
          </a:p>
        </p:txBody>
      </p:sp>
      <p:sp>
        <p:nvSpPr>
          <p:cNvPr id="4" name="Circle: Hollow 3">
            <a:extLst>
              <a:ext uri="{FF2B5EF4-FFF2-40B4-BE49-F238E27FC236}">
                <a16:creationId xmlns:a16="http://schemas.microsoft.com/office/drawing/2014/main" id="{68D3B94B-19DB-441F-97FF-B6602D4D30B1}"/>
              </a:ext>
            </a:extLst>
          </p:cNvPr>
          <p:cNvSpPr/>
          <p:nvPr/>
        </p:nvSpPr>
        <p:spPr>
          <a:xfrm>
            <a:off x="4586990" y="1918740"/>
            <a:ext cx="2788171" cy="2713221"/>
          </a:xfrm>
          <a:prstGeom prst="donut">
            <a:avLst>
              <a:gd name="adj" fmla="val 10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A picture containing fabric, giraffe&#10;&#10;Description automatically generated">
            <a:extLst>
              <a:ext uri="{FF2B5EF4-FFF2-40B4-BE49-F238E27FC236}">
                <a16:creationId xmlns:a16="http://schemas.microsoft.com/office/drawing/2014/main" id="{3AD4C634-3218-4F61-A51C-E2ADC06B0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733" y="2432782"/>
            <a:ext cx="1267818" cy="1438224"/>
          </a:xfrm>
          <a:prstGeom prst="rect">
            <a:avLst/>
          </a:prstGeom>
        </p:spPr>
      </p:pic>
      <p:pic>
        <p:nvPicPr>
          <p:cNvPr id="6" name="Picture 5" descr="A picture containing fabric, giraffe&#10;&#10;Description automatically generated">
            <a:extLst>
              <a:ext uri="{FF2B5EF4-FFF2-40B4-BE49-F238E27FC236}">
                <a16:creationId xmlns:a16="http://schemas.microsoft.com/office/drawing/2014/main" id="{537077A1-A094-49AB-A6BD-4EEE3325D94E}"/>
              </a:ext>
            </a:extLst>
          </p:cNvPr>
          <p:cNvPicPr>
            <a:picLocks noChangeAspect="1"/>
          </p:cNvPicPr>
          <p:nvPr/>
        </p:nvPicPr>
        <p:blipFill rotWithShape="1">
          <a:blip r:embed="rId3">
            <a:extLst>
              <a:ext uri="{28A0092B-C50C-407E-A947-70E740481C1C}">
                <a14:useLocalDpi xmlns:a14="http://schemas.microsoft.com/office/drawing/2010/main" val="0"/>
              </a:ext>
            </a:extLst>
          </a:blip>
          <a:srcRect t="53367"/>
          <a:stretch/>
        </p:blipFill>
        <p:spPr>
          <a:xfrm rot="10800000">
            <a:off x="4082150" y="2462568"/>
            <a:ext cx="1475711" cy="1408438"/>
          </a:xfrm>
          <a:prstGeom prst="rect">
            <a:avLst/>
          </a:prstGeom>
        </p:spPr>
      </p:pic>
      <p:sp>
        <p:nvSpPr>
          <p:cNvPr id="8" name="Rectangle 7">
            <a:extLst>
              <a:ext uri="{FF2B5EF4-FFF2-40B4-BE49-F238E27FC236}">
                <a16:creationId xmlns:a16="http://schemas.microsoft.com/office/drawing/2014/main" id="{340C1B6D-ADA0-47A1-95D4-2BF6F222AFB0}"/>
              </a:ext>
            </a:extLst>
          </p:cNvPr>
          <p:cNvSpPr/>
          <p:nvPr/>
        </p:nvSpPr>
        <p:spPr>
          <a:xfrm>
            <a:off x="1362876" y="5427317"/>
            <a:ext cx="9766070" cy="1015663"/>
          </a:xfrm>
          <a:prstGeom prst="rect">
            <a:avLst/>
          </a:prstGeom>
          <a:noFill/>
        </p:spPr>
        <p:txBody>
          <a:bodyPr wrap="non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ways is always to move forward * Like Life</a:t>
            </a:r>
          </a:p>
          <a:p>
            <a:pPr algn="ctr"/>
            <a:r>
              <a:rPr 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Holding Onto Being A Survivor Does Not Make Space For Real Restoration &amp; The New</a:t>
            </a:r>
          </a:p>
        </p:txBody>
      </p:sp>
      <p:sp>
        <p:nvSpPr>
          <p:cNvPr id="9" name="Rectangle 8">
            <a:extLst>
              <a:ext uri="{FF2B5EF4-FFF2-40B4-BE49-F238E27FC236}">
                <a16:creationId xmlns:a16="http://schemas.microsoft.com/office/drawing/2014/main" id="{FC309919-6619-4153-94D9-CAA7CA464152}"/>
              </a:ext>
            </a:extLst>
          </p:cNvPr>
          <p:cNvSpPr/>
          <p:nvPr/>
        </p:nvSpPr>
        <p:spPr>
          <a:xfrm rot="19845750">
            <a:off x="38722" y="2204074"/>
            <a:ext cx="4702057" cy="1384995"/>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The Reflection of our Choices, </a:t>
            </a:r>
          </a:p>
          <a:p>
            <a:pPr algn="ct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Responses * The Ripples</a:t>
            </a:r>
          </a:p>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 The </a:t>
            </a: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Water</a:t>
            </a: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Rectangle 9">
            <a:extLst>
              <a:ext uri="{FF2B5EF4-FFF2-40B4-BE49-F238E27FC236}">
                <a16:creationId xmlns:a16="http://schemas.microsoft.com/office/drawing/2014/main" id="{FA3F9C8C-9639-4C52-86BE-C37EA5178EBD}"/>
              </a:ext>
            </a:extLst>
          </p:cNvPr>
          <p:cNvSpPr/>
          <p:nvPr/>
        </p:nvSpPr>
        <p:spPr>
          <a:xfrm rot="1756088">
            <a:off x="7321863" y="2405881"/>
            <a:ext cx="5072734" cy="1384995"/>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What will your Tree of Life</a:t>
            </a:r>
          </a:p>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Flower, Produce &amp; “Leaf” Behind</a:t>
            </a:r>
          </a:p>
          <a:p>
            <a:pPr algn="ctr"/>
            <a:r>
              <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To Feed the Next Seasons</a:t>
            </a: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160949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22655</TotalTime>
  <Words>5104</Words>
  <Application>Microsoft Office PowerPoint</Application>
  <PresentationFormat>Widescreen</PresentationFormat>
  <Paragraphs>436</Paragraphs>
  <Slides>38</Slides>
  <Notes>11</Notes>
  <HiddenSlides>1</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Arial</vt:lpstr>
      <vt:lpstr>Arial</vt:lpstr>
      <vt:lpstr>Calibri</vt:lpstr>
      <vt:lpstr>Calibri Light</vt:lpstr>
      <vt:lpstr>impact</vt:lpstr>
      <vt:lpstr>Open Sans</vt:lpstr>
      <vt:lpstr>Proxima Nova Regular</vt:lpstr>
      <vt:lpstr>Roboto</vt:lpstr>
      <vt:lpstr>Source Sans Pro</vt:lpstr>
      <vt:lpstr>Source Serif Pro</vt:lpstr>
      <vt:lpstr>Tahoma</vt:lpstr>
      <vt:lpstr>Times New Roman</vt:lpstr>
      <vt:lpstr>Work Sans</vt:lpstr>
      <vt:lpstr>Office Theme</vt:lpstr>
      <vt:lpstr>Taking Ourselves Back Our Battle is at Home  (Trauma Responses &amp; Victim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Take Ourselves Back Our Battles is at Home  (Trauma Responses &amp; Victim Programming)</dc:title>
  <dc:creator>Theresa Sault</dc:creator>
  <cp:lastModifiedBy>Steine, Steven G</cp:lastModifiedBy>
  <cp:revision>157</cp:revision>
  <dcterms:created xsi:type="dcterms:W3CDTF">2021-12-23T15:48:49Z</dcterms:created>
  <dcterms:modified xsi:type="dcterms:W3CDTF">2022-01-19T17:58:34Z</dcterms:modified>
</cp:coreProperties>
</file>