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1077" r:id="rId3"/>
    <p:sldId id="1123" r:id="rId4"/>
    <p:sldId id="1078" r:id="rId5"/>
    <p:sldId id="1175" r:id="rId6"/>
    <p:sldId id="1176" r:id="rId7"/>
    <p:sldId id="1124" r:id="rId8"/>
    <p:sldId id="1177" r:id="rId9"/>
    <p:sldId id="1178" r:id="rId10"/>
    <p:sldId id="1179" r:id="rId11"/>
    <p:sldId id="1180" r:id="rId12"/>
    <p:sldId id="1181" r:id="rId13"/>
    <p:sldId id="1182" r:id="rId14"/>
    <p:sldId id="1183" r:id="rId15"/>
    <p:sldId id="1185" r:id="rId16"/>
    <p:sldId id="1186" r:id="rId17"/>
    <p:sldId id="1187" r:id="rId18"/>
    <p:sldId id="1188" r:id="rId19"/>
    <p:sldId id="1189" r:id="rId20"/>
    <p:sldId id="1190" r:id="rId21"/>
    <p:sldId id="1191" r:id="rId22"/>
    <p:sldId id="1192" r:id="rId23"/>
    <p:sldId id="1193" r:id="rId24"/>
    <p:sldId id="1195" r:id="rId25"/>
    <p:sldId id="1196" r:id="rId26"/>
    <p:sldId id="1197" r:id="rId27"/>
    <p:sldId id="1198" r:id="rId28"/>
    <p:sldId id="1199" r:id="rId29"/>
    <p:sldId id="1200" r:id="rId30"/>
    <p:sldId id="1201" r:id="rId31"/>
    <p:sldId id="1202" r:id="rId32"/>
    <p:sldId id="1203" r:id="rId33"/>
    <p:sldId id="1219" r:id="rId34"/>
    <p:sldId id="715" r:id="rId35"/>
    <p:sldId id="714" r:id="rId36"/>
    <p:sldId id="713" r:id="rId37"/>
    <p:sldId id="372" r:id="rId38"/>
    <p:sldId id="374" r:id="rId39"/>
    <p:sldId id="378" r:id="rId40"/>
    <p:sldId id="1225" r:id="rId41"/>
    <p:sldId id="380" r:id="rId42"/>
    <p:sldId id="1226" r:id="rId43"/>
    <p:sldId id="1204" r:id="rId44"/>
    <p:sldId id="1222" r:id="rId45"/>
    <p:sldId id="1223" r:id="rId46"/>
    <p:sldId id="122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4927"/>
    <a:srgbClr val="00467F"/>
    <a:srgbClr val="3A547C"/>
    <a:srgbClr val="EA7033"/>
    <a:srgbClr val="992065"/>
    <a:srgbClr val="F3EA22"/>
    <a:srgbClr val="009D70"/>
    <a:srgbClr val="003970"/>
    <a:srgbClr val="E54125"/>
    <a:srgbClr val="919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9200" autoAdjust="0"/>
  </p:normalViewPr>
  <p:slideViewPr>
    <p:cSldViewPr snapToGrid="0">
      <p:cViewPr varScale="1">
        <p:scale>
          <a:sx n="90" d="100"/>
          <a:sy n="90" d="100"/>
        </p:scale>
        <p:origin x="13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68F61-D837-4602-8D29-9C4FFBFA0FCD}"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B16A8-B2AD-4E2D-85DC-CF5D2137A7B0}" type="slidenum">
              <a:rPr lang="en-US" smtClean="0"/>
              <a:t>‹#›</a:t>
            </a:fld>
            <a:endParaRPr lang="en-US"/>
          </a:p>
        </p:txBody>
      </p:sp>
    </p:spTree>
    <p:extLst>
      <p:ext uri="{BB962C8B-B14F-4D97-AF65-F5344CB8AC3E}">
        <p14:creationId xmlns:p14="http://schemas.microsoft.com/office/powerpoint/2010/main" val="427584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AB16A8-B2AD-4E2D-85DC-CF5D2137A7B0}" type="slidenum">
              <a:rPr lang="en-US" smtClean="0"/>
              <a:t>1</a:t>
            </a:fld>
            <a:endParaRPr lang="en-US"/>
          </a:p>
        </p:txBody>
      </p:sp>
    </p:spTree>
    <p:extLst>
      <p:ext uri="{BB962C8B-B14F-4D97-AF65-F5344CB8AC3E}">
        <p14:creationId xmlns:p14="http://schemas.microsoft.com/office/powerpoint/2010/main" val="381888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 good Ethics training can provide foundational components for a new clinician entering the field or a vital review for the experienced clinician.  Especially in matter surrounding Mandatory reporting or child welfare. </a:t>
            </a:r>
          </a:p>
          <a:p>
            <a:endParaRPr lang="en-US" dirty="0"/>
          </a:p>
          <a:p>
            <a:r>
              <a:rPr lang="en-US" dirty="0"/>
              <a:t>8- Again, weekly to bi-weekly supervision is very important in a clinical setting.  Private practice can be more challenging if you are working independently or in a small group.   Find a colleague or mentor. </a:t>
            </a:r>
          </a:p>
          <a:p>
            <a:endParaRPr lang="en-US" dirty="0"/>
          </a:p>
          <a:p>
            <a:r>
              <a:rPr lang="en-US" dirty="0"/>
              <a:t>9- Self-care is absolutely essential.  Your family, your colleagues, and YOUR PATIENTS will benefit the most. </a:t>
            </a:r>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14</a:t>
            </a:fld>
            <a:endParaRPr lang="en-US" altLang="en-US"/>
          </a:p>
        </p:txBody>
      </p:sp>
    </p:spTree>
    <p:extLst>
      <p:ext uri="{BB962C8B-B14F-4D97-AF65-F5344CB8AC3E}">
        <p14:creationId xmlns:p14="http://schemas.microsoft.com/office/powerpoint/2010/main" val="353599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t>
            </a:r>
          </a:p>
          <a:p>
            <a:r>
              <a:rPr lang="en-US" dirty="0"/>
              <a:t>II-</a:t>
            </a:r>
          </a:p>
          <a:p>
            <a:r>
              <a:rPr lang="en-US" dirty="0"/>
              <a:t>III-</a:t>
            </a:r>
          </a:p>
          <a:p>
            <a:r>
              <a:rPr lang="en-US" dirty="0"/>
              <a:t>IV-</a:t>
            </a:r>
          </a:p>
          <a:p>
            <a:r>
              <a:rPr lang="en-US" dirty="0"/>
              <a:t>V-</a:t>
            </a:r>
          </a:p>
          <a:p>
            <a:r>
              <a:rPr lang="en-US" dirty="0"/>
              <a:t>VI-</a:t>
            </a:r>
          </a:p>
          <a:p>
            <a:r>
              <a:rPr lang="en-US" dirty="0"/>
              <a:t>VII– We are uncomfortable with money, but it is important to talk about it– just like valuing saving for a car, much prouder.  Let adolescents know the cost and more likely to take pride.  If they have money for cigarettes, but not for sliding-scale where are priorities.  Helping patients to be responsible.</a:t>
            </a:r>
          </a:p>
          <a:p>
            <a:r>
              <a:rPr lang="en-US" dirty="0"/>
              <a:t>VIII– False promises. Need to use evidence-based practices and curricula </a:t>
            </a:r>
          </a:p>
          <a:p>
            <a:r>
              <a:rPr lang="en-US" dirty="0"/>
              <a:t>IX – Photocopying a workbook for a bunch of people.  What if a counselor gets drunk in public?  High moral code even when off the clock.</a:t>
            </a:r>
          </a:p>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16</a:t>
            </a:fld>
            <a:endParaRPr lang="en-US" altLang="en-US"/>
          </a:p>
        </p:txBody>
      </p:sp>
    </p:spTree>
    <p:extLst>
      <p:ext uri="{BB962C8B-B14F-4D97-AF65-F5344CB8AC3E}">
        <p14:creationId xmlns:p14="http://schemas.microsoft.com/office/powerpoint/2010/main" val="393747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in recovery?  This question can be a slippery slope for a lot of clinicians.  In the past, many SA counselors were by default, in recovery themselves.  As the field has evolved over the last 30 years, this has changed.  However, disclosure of one’s recovery can be beneficial to a patient, if done appropriately.  Yet, this must be given careful consideration and done with the patient’s best interest in mind.  The clinic that I worked at for over 20 years had a standing policy that prohibited staff from sharing their recovery status with patients.  Again, reviewing your agencies policies regarding self-disclosure may also be a decisive factor in your willingness and/or ability to disclose your recovery experiences with your patients.  Lastly, with the resurgence of Peer Recovery Coaching, being open and forthcoming about one’s own recovery may be more acceptable then in previous few decades.   </a:t>
            </a:r>
          </a:p>
          <a:p>
            <a:endParaRPr lang="en-US" dirty="0"/>
          </a:p>
          <a:p>
            <a:r>
              <a:rPr lang="en-US" dirty="0"/>
              <a:t>Mandatory Reporting:</a:t>
            </a:r>
          </a:p>
          <a:p>
            <a:endParaRPr lang="en-US" dirty="0"/>
          </a:p>
          <a:p>
            <a:r>
              <a:rPr lang="en-US" dirty="0"/>
              <a:t>Acceptable practices: </a:t>
            </a:r>
          </a:p>
          <a:p>
            <a:endParaRPr lang="en-US" dirty="0"/>
          </a:p>
          <a:p>
            <a:r>
              <a:rPr lang="en-US" dirty="0"/>
              <a:t>Culturally appropriate: </a:t>
            </a:r>
            <a:r>
              <a:rPr lang="en-US" sz="1200" b="0" i="0" u="none" strike="noStrike" kern="1200" dirty="0">
                <a:solidFill>
                  <a:schemeClr val="tx1"/>
                </a:solidFill>
                <a:effectLst/>
                <a:latin typeface="Times New Roman" pitchFamily="18" charset="0"/>
                <a:ea typeface="+mn-ea"/>
                <a:cs typeface="+mn-cs"/>
              </a:rPr>
              <a:t>Culturally </a:t>
            </a:r>
            <a:r>
              <a:rPr lang="en-US" sz="1200" b="1" i="0" u="none" strike="noStrike" kern="1200" dirty="0">
                <a:solidFill>
                  <a:schemeClr val="tx1"/>
                </a:solidFill>
                <a:effectLst/>
                <a:latin typeface="Times New Roman" pitchFamily="18" charset="0"/>
                <a:ea typeface="+mn-ea"/>
                <a:cs typeface="+mn-cs"/>
              </a:rPr>
              <a:t>appropriate counseling</a:t>
            </a:r>
            <a:r>
              <a:rPr lang="en-US" sz="1200" b="0" i="0" u="none" strike="noStrike" kern="1200" dirty="0">
                <a:solidFill>
                  <a:schemeClr val="tx1"/>
                </a:solidFill>
                <a:effectLst/>
                <a:latin typeface="Times New Roman" pitchFamily="18" charset="0"/>
                <a:ea typeface="+mn-ea"/>
                <a:cs typeface="+mn-cs"/>
              </a:rPr>
              <a:t> is important when forming the </a:t>
            </a:r>
            <a:r>
              <a:rPr lang="en-US" sz="1200" b="1" i="0" u="none" strike="noStrike" kern="1200" dirty="0">
                <a:solidFill>
                  <a:schemeClr val="tx1"/>
                </a:solidFill>
                <a:effectLst/>
                <a:latin typeface="Times New Roman" pitchFamily="18" charset="0"/>
                <a:ea typeface="+mn-ea"/>
                <a:cs typeface="+mn-cs"/>
              </a:rPr>
              <a:t>counselor</a:t>
            </a:r>
            <a:r>
              <a:rPr lang="en-US" sz="1200" b="0" i="0" u="none" strike="noStrike" kern="1200" dirty="0">
                <a:solidFill>
                  <a:schemeClr val="tx1"/>
                </a:solidFill>
                <a:effectLst/>
                <a:latin typeface="Times New Roman" pitchFamily="18" charset="0"/>
                <a:ea typeface="+mn-ea"/>
                <a:cs typeface="+mn-cs"/>
              </a:rPr>
              <a:t>-client relationship. Also, it is key that the </a:t>
            </a:r>
            <a:r>
              <a:rPr lang="en-US" sz="1200" b="1" i="0" u="none" strike="noStrike" kern="1200" dirty="0">
                <a:solidFill>
                  <a:schemeClr val="tx1"/>
                </a:solidFill>
                <a:effectLst/>
                <a:latin typeface="Times New Roman" pitchFamily="18" charset="0"/>
                <a:ea typeface="+mn-ea"/>
                <a:cs typeface="+mn-cs"/>
              </a:rPr>
              <a:t>counselor</a:t>
            </a:r>
            <a:r>
              <a:rPr lang="en-US" sz="1200" b="0" i="0" u="none" strike="noStrike" kern="1200" dirty="0">
                <a:solidFill>
                  <a:schemeClr val="tx1"/>
                </a:solidFill>
                <a:effectLst/>
                <a:latin typeface="Times New Roman" pitchFamily="18" charset="0"/>
                <a:ea typeface="+mn-ea"/>
                <a:cs typeface="+mn-cs"/>
              </a:rPr>
              <a:t> understands the client’s cultural characteristics, and is always in a continual process of self-reflection of their own socio-cultural beliefs and biases.</a:t>
            </a: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17</a:t>
            </a:fld>
            <a:endParaRPr lang="en-US" altLang="en-US"/>
          </a:p>
        </p:txBody>
      </p:sp>
    </p:spTree>
    <p:extLst>
      <p:ext uri="{BB962C8B-B14F-4D97-AF65-F5344CB8AC3E}">
        <p14:creationId xmlns:p14="http://schemas.microsoft.com/office/powerpoint/2010/main" val="98319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18</a:t>
            </a:fld>
            <a:endParaRPr lang="en-US" altLang="en-US"/>
          </a:p>
        </p:txBody>
      </p:sp>
    </p:spTree>
    <p:extLst>
      <p:ext uri="{BB962C8B-B14F-4D97-AF65-F5344CB8AC3E}">
        <p14:creationId xmlns:p14="http://schemas.microsoft.com/office/powerpoint/2010/main" val="4067094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19</a:t>
            </a:fld>
            <a:endParaRPr lang="en-US" altLang="en-US"/>
          </a:p>
        </p:txBody>
      </p:sp>
    </p:spTree>
    <p:extLst>
      <p:ext uri="{BB962C8B-B14F-4D97-AF65-F5344CB8AC3E}">
        <p14:creationId xmlns:p14="http://schemas.microsoft.com/office/powerpoint/2010/main" val="579738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21</a:t>
            </a:fld>
            <a:endParaRPr lang="en-US" altLang="en-US"/>
          </a:p>
        </p:txBody>
      </p:sp>
    </p:spTree>
    <p:extLst>
      <p:ext uri="{BB962C8B-B14F-4D97-AF65-F5344CB8AC3E}">
        <p14:creationId xmlns:p14="http://schemas.microsoft.com/office/powerpoint/2010/main" val="108452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I have a link to these revisions released by HHS if you are interested.  No huge changes, just some hybrid adjustments IMO. </a:t>
            </a:r>
          </a:p>
          <a:p>
            <a:endParaRPr lang="en-US" b="0" dirty="0"/>
          </a:p>
          <a:p>
            <a:r>
              <a:rPr lang="en-US" b="0" dirty="0"/>
              <a:t>https://www.hhs.gov/about/news/2020/07/13/fact-sheet-samhsa-42-cfr-part-2-revised-rule.html  </a:t>
            </a:r>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22</a:t>
            </a:fld>
            <a:endParaRPr lang="en-US" altLang="en-US"/>
          </a:p>
        </p:txBody>
      </p:sp>
    </p:spTree>
    <p:extLst>
      <p:ext uri="{BB962C8B-B14F-4D97-AF65-F5344CB8AC3E}">
        <p14:creationId xmlns:p14="http://schemas.microsoft.com/office/powerpoint/2010/main" val="2831739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exceptions;  medical emergency, records audit, crime or assault to person/ property. </a:t>
            </a:r>
          </a:p>
          <a:p>
            <a:endParaRPr lang="en-US" dirty="0"/>
          </a:p>
          <a:p>
            <a:r>
              <a:rPr lang="en-US" dirty="0"/>
              <a:t>Can not confirm or deny.  A subpoena does not necessarily compel you to breach a patient’s confidentiality or provide records.  </a:t>
            </a:r>
          </a:p>
        </p:txBody>
      </p:sp>
      <p:sp>
        <p:nvSpPr>
          <p:cNvPr id="4" name="Slide Number Placeholder 3"/>
          <p:cNvSpPr>
            <a:spLocks noGrp="1"/>
          </p:cNvSpPr>
          <p:nvPr>
            <p:ph type="sldNum" sz="quarter" idx="5"/>
          </p:nvPr>
        </p:nvSpPr>
        <p:spPr/>
        <p:txBody>
          <a:bodyPr/>
          <a:lstStyle/>
          <a:p>
            <a:pPr>
              <a:defRPr/>
            </a:pPr>
            <a:fld id="{9D3FC85D-4D2D-43F5-97E2-5B3110BDB61D}" type="slidenum">
              <a:rPr lang="en-US" altLang="en-US" smtClean="0"/>
              <a:pPr>
                <a:defRPr/>
              </a:pPr>
              <a:t>23</a:t>
            </a:fld>
            <a:endParaRPr lang="en-US" altLang="en-US"/>
          </a:p>
        </p:txBody>
      </p:sp>
    </p:spTree>
    <p:extLst>
      <p:ext uri="{BB962C8B-B14F-4D97-AF65-F5344CB8AC3E}">
        <p14:creationId xmlns:p14="http://schemas.microsoft.com/office/powerpoint/2010/main" val="71001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areas do you need to work on toward competence?</a:t>
            </a:r>
          </a:p>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26</a:t>
            </a:fld>
            <a:endParaRPr lang="en-US" altLang="en-US"/>
          </a:p>
        </p:txBody>
      </p:sp>
    </p:spTree>
    <p:extLst>
      <p:ext uri="{BB962C8B-B14F-4D97-AF65-F5344CB8AC3E}">
        <p14:creationId xmlns:p14="http://schemas.microsoft.com/office/powerpoint/2010/main" val="1629503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a:t>Autonomy</a:t>
            </a:r>
            <a:r>
              <a:rPr lang="en-US" dirty="0"/>
              <a:t> is the principle that addresses the concept of independence. The essence of this principle is allowing an individual the freedom of choice and action. It addresses the responsibility of the counselor to encourage patients, when appropriate, to make their own decisions and to act on their own values. There are two important considerations in encouraging patients to be autonomous. First, helping the patient to understand how their decisions and their values may or may not be received within the context of the society in which they live, and how they may impinge on the rights of others. The second consideration is related to the patient's ability to make sound and rational decisions. Persons not capable of making competent choices, such as children, and some individuals with mental handicaps, should not be allowed to act on decisions that could harm themselves or others.</a:t>
            </a:r>
          </a:p>
          <a:p>
            <a:endParaRPr lang="en-US" dirty="0"/>
          </a:p>
          <a:p>
            <a:pPr marL="171450" indent="-171450">
              <a:buFont typeface="Arial" panose="020B0604020202020204" pitchFamily="34" charset="0"/>
              <a:buChar char="•"/>
            </a:pPr>
            <a:r>
              <a:rPr lang="en-US" u="sng" dirty="0"/>
              <a:t>Non-maleficence</a:t>
            </a:r>
            <a:r>
              <a:rPr lang="en-US" dirty="0"/>
              <a:t> is the concept of not causing harm to others. Often explained as "above all do no harm", this principle is considered by some to be the most critical of all the principles, even though theoretically they are all of equal weight (Kitchener, 1984; Rosenbaum, 1982; </a:t>
            </a:r>
            <a:r>
              <a:rPr lang="en-US" dirty="0" err="1"/>
              <a:t>Stadler</a:t>
            </a:r>
            <a:r>
              <a:rPr lang="en-US" dirty="0"/>
              <a:t>, 1986). This principle reflects both the idea of not inflicting intentional harm, and not engaging in actions that risk harming others (Forester-Miller &amp; Rubenstein, 1992).</a:t>
            </a:r>
          </a:p>
          <a:p>
            <a:endParaRPr lang="en-US" dirty="0"/>
          </a:p>
          <a:p>
            <a:pPr marL="171450" indent="-171450">
              <a:buFont typeface="Arial" panose="020B0604020202020204" pitchFamily="34" charset="0"/>
              <a:buChar char="•"/>
            </a:pPr>
            <a:r>
              <a:rPr lang="en-US" u="sng" dirty="0"/>
              <a:t>Beneficence</a:t>
            </a:r>
            <a:r>
              <a:rPr lang="en-US" dirty="0"/>
              <a:t> reflects the counselor's responsibility to contribute to the welfare of the patient. Simply stated it means to do good, to be proactive, </a:t>
            </a:r>
            <a:r>
              <a:rPr lang="en-US" dirty="0" err="1"/>
              <a:t>ans</a:t>
            </a:r>
            <a:r>
              <a:rPr lang="en-US" dirty="0"/>
              <a:t> to prevent harm when possible (Forester-Miller &amp; Rubenstein, 1992).</a:t>
            </a:r>
          </a:p>
          <a:p>
            <a:endParaRPr lang="en-US" dirty="0"/>
          </a:p>
          <a:p>
            <a:pPr marL="171450" indent="-171450">
              <a:buFont typeface="Arial" panose="020B0604020202020204" pitchFamily="34" charset="0"/>
              <a:buChar char="•"/>
            </a:pPr>
            <a:r>
              <a:rPr lang="en-US" u="sng" dirty="0"/>
              <a:t>Justice</a:t>
            </a:r>
            <a:r>
              <a:rPr lang="en-US" dirty="0"/>
              <a:t> does not mean treating all individuals the same. Kitchener (1984) points out that the formal meaning of justice is "treating equals equally and </a:t>
            </a:r>
            <a:r>
              <a:rPr lang="en-US" dirty="0" err="1"/>
              <a:t>unequals</a:t>
            </a:r>
            <a:r>
              <a:rPr lang="en-US" dirty="0"/>
              <a:t> unequally but in proportion to their relevant differences" (p.49). If an individual is to be treated differently, the counselor needs to be able to offer a rationale that explains the necessity and appropriateness of treating this individual differently.</a:t>
            </a:r>
          </a:p>
          <a:p>
            <a:endParaRPr lang="en-US" dirty="0"/>
          </a:p>
          <a:p>
            <a:pPr marL="171450" indent="-171450">
              <a:buFont typeface="Arial" panose="020B0604020202020204" pitchFamily="34" charset="0"/>
              <a:buChar char="•"/>
            </a:pPr>
            <a:r>
              <a:rPr lang="en-US" u="sng" dirty="0"/>
              <a:t>Fidelity</a:t>
            </a:r>
            <a:r>
              <a:rPr lang="en-US" dirty="0"/>
              <a:t> involves the notions of loyalty, faithfulness, and honoring commitments. patients must be able to trust the counselor and have faith in the therapeutic relationship if growth is to occur. Therefore, the counselor must take care not to threaten the therapeutic relationship nor to leave obligations unfulfilled.</a:t>
            </a:r>
          </a:p>
          <a:p>
            <a:endParaRPr lang="en-US" dirty="0"/>
          </a:p>
          <a:p>
            <a:r>
              <a:rPr lang="en-US" dirty="0"/>
              <a:t>When exploring an ethical dilemma, you need to examine the situation and see how each of the above principles may relate to that particular case. At times this alone will clarify the issues enough that the means for resolving the dilemma will become obvious to you. In more complicated cases it is helpful to be able to work through the steps of an ethical decision making model, and to assess which of these moral principles may be in conflict.</a:t>
            </a:r>
          </a:p>
          <a:p>
            <a:endParaRPr lang="en-US" dirty="0"/>
          </a:p>
          <a:p>
            <a:r>
              <a:rPr lang="en-US" dirty="0"/>
              <a:t>Ethical Decision-Making Model</a:t>
            </a:r>
          </a:p>
          <a:p>
            <a:r>
              <a:rPr lang="en-US" dirty="0"/>
              <a:t>We have incorporated the work of Van </a:t>
            </a:r>
            <a:r>
              <a:rPr lang="en-US" dirty="0" err="1"/>
              <a:t>Hoose</a:t>
            </a:r>
            <a:r>
              <a:rPr lang="en-US" dirty="0"/>
              <a:t> and Paradise (1979), Kitchener (1984), Stadler (1986), Haas and Malouf (1989), Forester-Miller and Rubenstein (1992), and </a:t>
            </a:r>
            <a:r>
              <a:rPr lang="en-US" dirty="0" err="1"/>
              <a:t>Sileo</a:t>
            </a:r>
            <a:r>
              <a:rPr lang="en-US" dirty="0"/>
              <a:t> and </a:t>
            </a:r>
            <a:r>
              <a:rPr lang="en-US" dirty="0" err="1"/>
              <a:t>Kopala</a:t>
            </a:r>
            <a:r>
              <a:rPr lang="en-US" dirty="0"/>
              <a:t> (1993) into a practical, sequential, seven step, ethical decision-making model. A description and discussion of the steps follows.</a:t>
            </a:r>
          </a:p>
          <a:p>
            <a:r>
              <a:rPr lang="en-US" dirty="0"/>
              <a:t>Identify the Problem.</a:t>
            </a:r>
            <a:br>
              <a:rPr lang="en-US" dirty="0"/>
            </a:br>
            <a:r>
              <a:rPr lang="en-US" dirty="0"/>
              <a:t>Gather as much information as you can that will illuminate the situation. In doing so, it is important to be as specific and objective as possible. Writing ideas on paper may help you gain clarity. Outline the facts, separating out innuendos, assumptions, hypotheses, or suspicions. There are several questions you can ask yourself: Is it an ethical, legal, professional, or clinical problem? Is it a combination of more than one of these? If a legal question exists, seek legal advice.</a:t>
            </a:r>
            <a:br>
              <a:rPr lang="en-US" dirty="0"/>
            </a:br>
            <a:br>
              <a:rPr lang="en-US" dirty="0"/>
            </a:br>
            <a:r>
              <a:rPr lang="en-US" dirty="0"/>
              <a:t>Other questions that it may be useful to ask yourself are: Is the issue related to me and what I am or am not doing? Is it related to a patient and/or the patient's significant others and what they are or are not doing? Is it related to the institution or agency and their policies and procedures? If the problem can be resolved by implementing a policy of an institution or agency, you can look to the agency's guidelines. It is good to remember that dilemmas you face are often complex, so a useful guideline is to examine the problem from several perspectives and avoid searching for a simplistic solution.</a:t>
            </a:r>
            <a:br>
              <a:rPr lang="en-US" dirty="0"/>
            </a:br>
            <a:br>
              <a:rPr lang="en-US" dirty="0"/>
            </a:br>
            <a:r>
              <a:rPr lang="en-US" dirty="0"/>
              <a:t>Apply the ACA Code of Ethics.</a:t>
            </a:r>
            <a:br>
              <a:rPr lang="en-US" dirty="0"/>
            </a:br>
            <a:endParaRPr lang="en-US" dirty="0"/>
          </a:p>
          <a:p>
            <a:r>
              <a:rPr lang="en-US" dirty="0"/>
              <a:t>After you have clarified the problem, refer to the Code of Ethics (ACA, 2005) to see if the issue is addressed there. If there is an applicable standard or several standards and they are specific and clear, following the course of action indicated should lead to a resolution of the problem. To be able to apply the ethical standards, it is essential that you have read them carefully and that you understand their implications.</a:t>
            </a:r>
            <a:br>
              <a:rPr lang="en-US" dirty="0"/>
            </a:br>
            <a:br>
              <a:rPr lang="en-US" dirty="0"/>
            </a:br>
            <a:r>
              <a:rPr lang="en-US" dirty="0"/>
              <a:t>If the problem is more complex and a resolution does not seem apparent, then you probably have a true ethical dilemma and need to proceed with further steps in the ethical decision making process.</a:t>
            </a:r>
            <a:br>
              <a:rPr lang="en-US" dirty="0"/>
            </a:br>
            <a:endParaRPr lang="en-US" dirty="0"/>
          </a:p>
          <a:p>
            <a:r>
              <a:rPr lang="en-US" dirty="0"/>
              <a:t>Determine the nature and dimensions of the dilemma.</a:t>
            </a:r>
            <a:br>
              <a:rPr lang="en-US" dirty="0"/>
            </a:br>
            <a:r>
              <a:rPr lang="en-US" dirty="0"/>
              <a:t>There are several avenues to follow in order to ensure that you have examined the problem in all its various dimensions. </a:t>
            </a:r>
          </a:p>
          <a:p>
            <a:r>
              <a:rPr lang="en-US" dirty="0"/>
              <a:t>Consider the moral principles of autonomy, </a:t>
            </a:r>
            <a:r>
              <a:rPr lang="en-US" dirty="0" err="1"/>
              <a:t>nonmaleficence</a:t>
            </a:r>
            <a:r>
              <a:rPr lang="en-US" dirty="0"/>
              <a:t>, beneficence, justice, and fidelity. Decide which principles apply to the specific situation, and determine which principle takes priority for you in this case. In theory, each principle is of equal value, which means that it is your challenge to determine the priorities when two or more of them are in conflict.</a:t>
            </a:r>
          </a:p>
          <a:p>
            <a:r>
              <a:rPr lang="en-US" dirty="0"/>
              <a:t>Review the relevant professional literature to ensure that you are using the most current professional thinking in reaching a decision.</a:t>
            </a:r>
          </a:p>
          <a:p>
            <a:r>
              <a:rPr lang="en-US" dirty="0"/>
              <a:t>Consult with experienced professional colleagues and/or supervisors. As they review with you the information you have gathered, they may see other issues that are relevant or provide a perspective you have not considered. They may also be able to identify aspects of the dilemma that you are not viewing objectively.</a:t>
            </a:r>
          </a:p>
          <a:p>
            <a:r>
              <a:rPr lang="en-US" dirty="0"/>
              <a:t>Consult your state or national professional associations to see if they can provide help with the dilemma.</a:t>
            </a:r>
          </a:p>
          <a:p>
            <a:endParaRPr lang="en-US" dirty="0"/>
          </a:p>
          <a:p>
            <a:r>
              <a:rPr lang="en-US" dirty="0"/>
              <a:t>Generate potential courses of action.</a:t>
            </a:r>
            <a:br>
              <a:rPr lang="en-US" dirty="0"/>
            </a:br>
            <a:r>
              <a:rPr lang="en-US" dirty="0"/>
              <a:t>Brainstorm as many possible courses of action as possible. Be creative and consider all options. If possible, enlist the assistance of at least one colleague to help you generate options.</a:t>
            </a:r>
            <a:br>
              <a:rPr lang="en-US" dirty="0"/>
            </a:br>
            <a:endParaRPr lang="en-US" dirty="0"/>
          </a:p>
          <a:p>
            <a:r>
              <a:rPr lang="en-US" dirty="0"/>
              <a:t>Consider the potential consequences of all options and determine a course of action.</a:t>
            </a:r>
            <a:br>
              <a:rPr lang="en-US" dirty="0"/>
            </a:br>
            <a:r>
              <a:rPr lang="en-US" dirty="0"/>
              <a:t>Considering the information you have gathered and the priorities you have set, evaluate each option and assess the potential consequences for all the parties involved. Ponder the implications of each course of action for the patient, for others who will be effected, and for yourself as a counselor. Eliminate the options that clearly do not give the desired results or cause even more problematic consequences. Review the remaining options to determine which option or combination of options best fits the situation and addresses the priorities you have identified.</a:t>
            </a:r>
            <a:br>
              <a:rPr lang="en-US" dirty="0"/>
            </a:br>
            <a:endParaRPr lang="en-US" dirty="0"/>
          </a:p>
          <a:p>
            <a:r>
              <a:rPr lang="en-US" dirty="0"/>
              <a:t>Evaluate the selected course of action.</a:t>
            </a:r>
            <a:br>
              <a:rPr lang="en-US" dirty="0"/>
            </a:br>
            <a:r>
              <a:rPr lang="en-US" dirty="0"/>
              <a:t>Review the selected course of action to see if it presents any new ethical considerations. </a:t>
            </a:r>
            <a:r>
              <a:rPr lang="en-US" dirty="0" err="1"/>
              <a:t>Stadler</a:t>
            </a:r>
            <a:r>
              <a:rPr lang="en-US" dirty="0"/>
              <a:t> (1986) suggests applying three simple tests to the selected course of action to ensure that it is appropriate. In applying the test of justice, assess your own sense of fairness by determining whether you would treat others the same in this situation. For the test of publicity, ask yourself whether you would want your behavior reported in the press. The test of universality asks you to assess whether you could recommend the same course of action to another counselor in the same situation.</a:t>
            </a:r>
            <a:br>
              <a:rPr lang="en-US" dirty="0"/>
            </a:br>
            <a:br>
              <a:rPr lang="en-US" dirty="0"/>
            </a:br>
            <a:r>
              <a:rPr lang="en-US" dirty="0"/>
              <a:t>If the course of action you have selected seems to present new ethical issues, then you'll need to go back to the beginning and reevaluate each step of the process. Perhaps you have chosen the wrong option or you might have identified the problem incorrectly.</a:t>
            </a:r>
            <a:br>
              <a:rPr lang="en-US" dirty="0"/>
            </a:br>
            <a:br>
              <a:rPr lang="en-US" dirty="0"/>
            </a:br>
            <a:r>
              <a:rPr lang="en-US" dirty="0"/>
              <a:t>If you can answer in the affirmative to each of the questions suggested by </a:t>
            </a:r>
            <a:r>
              <a:rPr lang="en-US" dirty="0" err="1"/>
              <a:t>Stadler</a:t>
            </a:r>
            <a:r>
              <a:rPr lang="en-US" dirty="0"/>
              <a:t> (thus passing the tests of justice, publicity, and universality) and you are satisfied that you have selected an appropriate course of action, then you are ready to move on to implementation.</a:t>
            </a:r>
            <a:br>
              <a:rPr lang="en-US" dirty="0"/>
            </a:br>
            <a:endParaRPr lang="en-US" dirty="0"/>
          </a:p>
          <a:p>
            <a:r>
              <a:rPr lang="en-US" dirty="0"/>
              <a:t>Implement the course of action.</a:t>
            </a:r>
            <a:br>
              <a:rPr lang="en-US" dirty="0"/>
            </a:br>
            <a:r>
              <a:rPr lang="en-US" dirty="0"/>
              <a:t>Taking the appropriate action in an ethical dilemma is often difficult. The final step involves strengthening your ego to allow you to carry out your plan. After implementing your course of action, it is good practice to follow up on the situation to assess whether your actions had the anticipated effect and consequences.</a:t>
            </a:r>
          </a:p>
          <a:p>
            <a:r>
              <a:rPr lang="en-US" dirty="0"/>
              <a:t> </a:t>
            </a:r>
          </a:p>
          <a:p>
            <a:r>
              <a:rPr lang="en-US" dirty="0"/>
              <a:t>The Ethical Decision Making Model at a Glance</a:t>
            </a:r>
          </a:p>
          <a:p>
            <a:r>
              <a:rPr lang="en-US" dirty="0"/>
              <a:t>Identify the problem.</a:t>
            </a:r>
          </a:p>
          <a:p>
            <a:r>
              <a:rPr lang="en-US" dirty="0"/>
              <a:t>Apply the ACA Code of Ethics.</a:t>
            </a:r>
          </a:p>
          <a:p>
            <a:r>
              <a:rPr lang="en-US" dirty="0"/>
              <a:t>Determine the nature and dimensions of the dilemma.</a:t>
            </a:r>
          </a:p>
          <a:p>
            <a:r>
              <a:rPr lang="en-US" dirty="0"/>
              <a:t>Generate potential courses of action.</a:t>
            </a:r>
          </a:p>
          <a:p>
            <a:r>
              <a:rPr lang="en-US" dirty="0"/>
              <a:t>Consider the potential consequences of all options, choose a course of action.</a:t>
            </a:r>
          </a:p>
          <a:p>
            <a:r>
              <a:rPr lang="en-US" dirty="0"/>
              <a:t>Evaluate the selected course of action.</a:t>
            </a:r>
          </a:p>
          <a:p>
            <a:r>
              <a:rPr lang="en-US" dirty="0"/>
              <a:t>Implement the course of action.</a:t>
            </a:r>
          </a:p>
          <a:p>
            <a:r>
              <a:rPr lang="en-US" dirty="0"/>
              <a:t>It is important to realize that different professionals may implement different courses of action in the same situation. There is rarely one right answer to a complex ethical dilemma. However, if you follow a systematic model, you can be assured that you will be able to give a professional explanation for the course of action you chose. Van </a:t>
            </a:r>
            <a:r>
              <a:rPr lang="en-US" dirty="0" err="1"/>
              <a:t>Hoose</a:t>
            </a:r>
            <a:r>
              <a:rPr lang="en-US" dirty="0"/>
              <a:t> and Paradise (1979) suggest that a counselor "is probably acting in an ethically responsible way concerning a patient if (1) he or she has maintained personal and professional honesty, coupled with (2) the best interests of the patient, (3) without malice or personal gain, and (4) can justify his or her actions as the best judgment of what should be done based upon the current state of the profession" (p.58). Following this model will help to ensure that all four of these conditions have been met.</a:t>
            </a:r>
          </a:p>
          <a:p>
            <a:r>
              <a:rPr lang="en-US" dirty="0"/>
              <a:t> </a:t>
            </a:r>
          </a:p>
          <a:p>
            <a:r>
              <a:rPr lang="en-US" dirty="0"/>
              <a:t>References</a:t>
            </a:r>
          </a:p>
          <a:p>
            <a:r>
              <a:rPr lang="en-US" dirty="0"/>
              <a:t>American Counseling Association (2005). Code of Ethics. Alexandria, VA: Author.</a:t>
            </a:r>
          </a:p>
          <a:p>
            <a:r>
              <a:rPr lang="en-US" dirty="0"/>
              <a:t>Haas, L.J. &amp; </a:t>
            </a:r>
            <a:r>
              <a:rPr lang="en-US" dirty="0" err="1"/>
              <a:t>Malouf</a:t>
            </a:r>
            <a:r>
              <a:rPr lang="en-US" dirty="0"/>
              <a:t>, J.L. (1989). Keeping up the good work: A practitioner's guide to mental health ethics. Sarasota, FL: Professional Resource Exchange, Inc.</a:t>
            </a:r>
          </a:p>
          <a:p>
            <a:r>
              <a:rPr lang="en-US" dirty="0"/>
              <a:t>Kitchener, K. S. (1984). Intuition, critical evaluation and ethical principles: The foundation for ethical decisions in counseling psychology. Counseling Psychologist, 12(3), 43-55.</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27</a:t>
            </a:fld>
            <a:endParaRPr lang="en-US" altLang="en-US"/>
          </a:p>
        </p:txBody>
      </p:sp>
    </p:spTree>
    <p:extLst>
      <p:ext uri="{BB962C8B-B14F-4D97-AF65-F5344CB8AC3E}">
        <p14:creationId xmlns:p14="http://schemas.microsoft.com/office/powerpoint/2010/main" val="8449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1 – People can and do recover from SUDs  </a:t>
            </a:r>
          </a:p>
          <a:p>
            <a:pPr marL="0" indent="0">
              <a:buFont typeface="Arial" panose="020B0604020202020204" pitchFamily="34" charset="0"/>
              <a:buNone/>
            </a:pPr>
            <a:r>
              <a:rPr lang="en-US" dirty="0"/>
              <a:t>2 – The notion of one pathway or approach to treating SUDs is no longer sustainable.   There maybe common themes or particular approaches/ programs that work better for some than others depending a variety of factors, can you think of any examples?  Readiness to change, presence of Co-occurring disorder, gender, trauma history, age…</a:t>
            </a:r>
          </a:p>
          <a:p>
            <a:pPr marL="0" indent="0">
              <a:buFont typeface="Arial" panose="020B0604020202020204" pitchFamily="34" charset="0"/>
              <a:buNone/>
            </a:pPr>
            <a:r>
              <a:rPr lang="en-US" dirty="0"/>
              <a:t>3 – mental health, relationship, gambling, legal issues, child custody, parenting issues, medical, substance abuse, MAT, what else?  </a:t>
            </a:r>
          </a:p>
          <a:p>
            <a:pPr marL="0" indent="0">
              <a:buFont typeface="Arial" panose="020B0604020202020204" pitchFamily="34" charset="0"/>
              <a:buNone/>
            </a:pPr>
            <a:r>
              <a:rPr lang="en-US" dirty="0"/>
              <a:t>4- </a:t>
            </a:r>
          </a:p>
          <a:p>
            <a:pPr marL="0" indent="0">
              <a:buFont typeface="Arial" panose="020B0604020202020204" pitchFamily="34" charset="0"/>
              <a:buNone/>
            </a:pPr>
            <a:r>
              <a:rPr lang="en-US" dirty="0"/>
              <a:t>5- LOS can vary,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4</a:t>
            </a:fld>
            <a:endParaRPr lang="en-US" altLang="en-US"/>
          </a:p>
        </p:txBody>
      </p:sp>
    </p:spTree>
    <p:extLst>
      <p:ext uri="{BB962C8B-B14F-4D97-AF65-F5344CB8AC3E}">
        <p14:creationId xmlns:p14="http://schemas.microsoft.com/office/powerpoint/2010/main" val="2743986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28</a:t>
            </a:fld>
            <a:endParaRPr lang="en-US" altLang="en-US"/>
          </a:p>
        </p:txBody>
      </p:sp>
    </p:spTree>
    <p:extLst>
      <p:ext uri="{BB962C8B-B14F-4D97-AF65-F5344CB8AC3E}">
        <p14:creationId xmlns:p14="http://schemas.microsoft.com/office/powerpoint/2010/main" val="1176506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30</a:t>
            </a:fld>
            <a:endParaRPr lang="en-US" altLang="en-US"/>
          </a:p>
        </p:txBody>
      </p:sp>
    </p:spTree>
    <p:extLst>
      <p:ext uri="{BB962C8B-B14F-4D97-AF65-F5344CB8AC3E}">
        <p14:creationId xmlns:p14="http://schemas.microsoft.com/office/powerpoint/2010/main" val="989701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31</a:t>
            </a:fld>
            <a:endParaRPr lang="en-US" altLang="en-US"/>
          </a:p>
        </p:txBody>
      </p:sp>
    </p:spTree>
    <p:extLst>
      <p:ext uri="{BB962C8B-B14F-4D97-AF65-F5344CB8AC3E}">
        <p14:creationId xmlns:p14="http://schemas.microsoft.com/office/powerpoint/2010/main" val="2731832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situation discussed and what they said for you to do.  Administrative –how many patients do you have?  Did you follow procedures?  Clinical – helping you learn the broader scopes of practice.  Evaluative – what types of clinician do I want to be?</a:t>
            </a:r>
          </a:p>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32</a:t>
            </a:fld>
            <a:endParaRPr lang="en-US" altLang="en-US"/>
          </a:p>
        </p:txBody>
      </p:sp>
    </p:spTree>
    <p:extLst>
      <p:ext uri="{BB962C8B-B14F-4D97-AF65-F5344CB8AC3E}">
        <p14:creationId xmlns:p14="http://schemas.microsoft.com/office/powerpoint/2010/main" val="3994939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 </a:t>
            </a:r>
          </a:p>
        </p:txBody>
      </p:sp>
      <p:sp>
        <p:nvSpPr>
          <p:cNvPr id="4" name="Slide Number Placeholder 3"/>
          <p:cNvSpPr>
            <a:spLocks noGrp="1"/>
          </p:cNvSpPr>
          <p:nvPr>
            <p:ph type="sldNum" sz="quarter" idx="5"/>
          </p:nvPr>
        </p:nvSpPr>
        <p:spPr/>
        <p:txBody>
          <a:bodyPr/>
          <a:lstStyle/>
          <a:p>
            <a:fld id="{E4AB16A8-B2AD-4E2D-85DC-CF5D2137A7B0}" type="slidenum">
              <a:rPr lang="en-US" smtClean="0"/>
              <a:t>34</a:t>
            </a:fld>
            <a:endParaRPr lang="en-US"/>
          </a:p>
        </p:txBody>
      </p:sp>
    </p:spTree>
    <p:extLst>
      <p:ext uri="{BB962C8B-B14F-4D97-AF65-F5344CB8AC3E}">
        <p14:creationId xmlns:p14="http://schemas.microsoft.com/office/powerpoint/2010/main" val="3305482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D</a:t>
            </a:r>
          </a:p>
        </p:txBody>
      </p:sp>
      <p:sp>
        <p:nvSpPr>
          <p:cNvPr id="4" name="Slide Number Placeholder 3"/>
          <p:cNvSpPr>
            <a:spLocks noGrp="1"/>
          </p:cNvSpPr>
          <p:nvPr>
            <p:ph type="sldNum" sz="quarter" idx="5"/>
          </p:nvPr>
        </p:nvSpPr>
        <p:spPr/>
        <p:txBody>
          <a:bodyPr/>
          <a:lstStyle/>
          <a:p>
            <a:fld id="{E4AB16A8-B2AD-4E2D-85DC-CF5D2137A7B0}" type="slidenum">
              <a:rPr lang="en-US" smtClean="0"/>
              <a:t>35</a:t>
            </a:fld>
            <a:endParaRPr lang="en-US"/>
          </a:p>
        </p:txBody>
      </p:sp>
    </p:spTree>
    <p:extLst>
      <p:ext uri="{BB962C8B-B14F-4D97-AF65-F5344CB8AC3E}">
        <p14:creationId xmlns:p14="http://schemas.microsoft.com/office/powerpoint/2010/main" val="704738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E </a:t>
            </a:r>
          </a:p>
        </p:txBody>
      </p:sp>
      <p:sp>
        <p:nvSpPr>
          <p:cNvPr id="4" name="Slide Number Placeholder 3"/>
          <p:cNvSpPr>
            <a:spLocks noGrp="1"/>
          </p:cNvSpPr>
          <p:nvPr>
            <p:ph type="sldNum" sz="quarter" idx="5"/>
          </p:nvPr>
        </p:nvSpPr>
        <p:spPr/>
        <p:txBody>
          <a:bodyPr/>
          <a:lstStyle/>
          <a:p>
            <a:fld id="{E4AB16A8-B2AD-4E2D-85DC-CF5D2137A7B0}" type="slidenum">
              <a:rPr lang="en-US" smtClean="0"/>
              <a:t>36</a:t>
            </a:fld>
            <a:endParaRPr lang="en-US"/>
          </a:p>
        </p:txBody>
      </p:sp>
    </p:spTree>
    <p:extLst>
      <p:ext uri="{BB962C8B-B14F-4D97-AF65-F5344CB8AC3E}">
        <p14:creationId xmlns:p14="http://schemas.microsoft.com/office/powerpoint/2010/main" val="3453031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a:t>
            </a:r>
          </a:p>
        </p:txBody>
      </p:sp>
      <p:sp>
        <p:nvSpPr>
          <p:cNvPr id="4" name="Slide Number Placeholder 3"/>
          <p:cNvSpPr>
            <a:spLocks noGrp="1"/>
          </p:cNvSpPr>
          <p:nvPr>
            <p:ph type="sldNum" sz="quarter" idx="5"/>
          </p:nvPr>
        </p:nvSpPr>
        <p:spPr/>
        <p:txBody>
          <a:bodyPr/>
          <a:lstStyle/>
          <a:p>
            <a:fld id="{772798DE-0E28-4828-86E7-2E8D64F0E691}" type="slidenum">
              <a:rPr lang="en-US" smtClean="0"/>
              <a:t>37</a:t>
            </a:fld>
            <a:endParaRPr lang="en-US"/>
          </a:p>
        </p:txBody>
      </p:sp>
    </p:spTree>
    <p:extLst>
      <p:ext uri="{BB962C8B-B14F-4D97-AF65-F5344CB8AC3E}">
        <p14:creationId xmlns:p14="http://schemas.microsoft.com/office/powerpoint/2010/main" val="3835875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a:t>
            </a:r>
          </a:p>
        </p:txBody>
      </p:sp>
      <p:sp>
        <p:nvSpPr>
          <p:cNvPr id="4" name="Slide Number Placeholder 3"/>
          <p:cNvSpPr>
            <a:spLocks noGrp="1"/>
          </p:cNvSpPr>
          <p:nvPr>
            <p:ph type="sldNum" sz="quarter" idx="5"/>
          </p:nvPr>
        </p:nvSpPr>
        <p:spPr/>
        <p:txBody>
          <a:bodyPr/>
          <a:lstStyle/>
          <a:p>
            <a:fld id="{772798DE-0E28-4828-86E7-2E8D64F0E691}" type="slidenum">
              <a:rPr lang="en-US" smtClean="0"/>
              <a:t>38</a:t>
            </a:fld>
            <a:endParaRPr lang="en-US"/>
          </a:p>
        </p:txBody>
      </p:sp>
    </p:spTree>
    <p:extLst>
      <p:ext uri="{BB962C8B-B14F-4D97-AF65-F5344CB8AC3E}">
        <p14:creationId xmlns:p14="http://schemas.microsoft.com/office/powerpoint/2010/main" val="3336745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E</a:t>
            </a:r>
          </a:p>
        </p:txBody>
      </p:sp>
      <p:sp>
        <p:nvSpPr>
          <p:cNvPr id="4" name="Slide Number Placeholder 3"/>
          <p:cNvSpPr>
            <a:spLocks noGrp="1"/>
          </p:cNvSpPr>
          <p:nvPr>
            <p:ph type="sldNum" sz="quarter" idx="5"/>
          </p:nvPr>
        </p:nvSpPr>
        <p:spPr/>
        <p:txBody>
          <a:bodyPr/>
          <a:lstStyle/>
          <a:p>
            <a:fld id="{772798DE-0E28-4828-86E7-2E8D64F0E691}" type="slidenum">
              <a:rPr lang="en-US" smtClean="0"/>
              <a:t>39</a:t>
            </a:fld>
            <a:endParaRPr lang="en-US"/>
          </a:p>
        </p:txBody>
      </p:sp>
    </p:spTree>
    <p:extLst>
      <p:ext uri="{BB962C8B-B14F-4D97-AF65-F5344CB8AC3E}">
        <p14:creationId xmlns:p14="http://schemas.microsoft.com/office/powerpoint/2010/main" val="14712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Cognitive Processing Therapy, Cognitive Behavioral Therapy, and Dialectical Behavior Therapy </a:t>
            </a:r>
          </a:p>
          <a:p>
            <a:endParaRPr lang="en-US" dirty="0"/>
          </a:p>
          <a:p>
            <a:r>
              <a:rPr lang="en-US" dirty="0"/>
              <a:t>7 – The assistance of medications is widely accepted with the Behavioral Health Field.  However, not all patients will need medications to experience a meaningful recovery process.  </a:t>
            </a:r>
          </a:p>
          <a:p>
            <a:endParaRPr lang="en-US" dirty="0"/>
          </a:p>
          <a:p>
            <a:r>
              <a:rPr lang="en-US" dirty="0"/>
              <a:t>8- Remember, a Treatment Plan is a living document.  What does this mean?  Ask for feedback on this… </a:t>
            </a:r>
          </a:p>
          <a:p>
            <a:endParaRPr lang="en-US" dirty="0"/>
          </a:p>
          <a:p>
            <a:r>
              <a:rPr lang="en-US" dirty="0"/>
              <a:t>9- Yes, there are some studies suggesting that as many as 2 out of 3 may have a co-occurring or co-morbid disorder of some kind underlying their SUD.  This notion also makes sense on a much broader bio-psycho-social scale as well.  I want you to consider broadening your definition on this idea of co-occurring disorders.  Think human condition (i.e. grief/ loss, trauma, chronic pain, </a:t>
            </a:r>
            <a:r>
              <a:rPr lang="en-US" dirty="0" err="1"/>
              <a:t>etc</a:t>
            </a:r>
            <a:r>
              <a:rPr lang="en-US" dirty="0"/>
              <a:t>).  I also want you think of a persons’ substance use as a symptom or indicator of an underlying co-occurring </a:t>
            </a:r>
          </a:p>
          <a:p>
            <a:endParaRPr lang="en-US" dirty="0"/>
          </a:p>
          <a:p>
            <a:r>
              <a:rPr lang="en-US" dirty="0"/>
              <a:t>10- Detox may be the first stage, but it is a vital step in the continuum of Tx services.  Particularly, with patients that have moderate to acute SUDs and/or exhibit </a:t>
            </a:r>
            <a:r>
              <a:rPr lang="en-US" dirty="0" err="1"/>
              <a:t>Sxs</a:t>
            </a:r>
            <a:r>
              <a:rPr lang="en-US" dirty="0"/>
              <a:t> related to withdrawal.  Think of this as stabilizing not just the body but treating the brain as an organ that is compromised.  Until we treat the brain disorder and properly detox a patient, progress along the addiction Tx continuum will be wrought with liabilities. </a:t>
            </a:r>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5</a:t>
            </a:fld>
            <a:endParaRPr lang="en-US" altLang="en-US"/>
          </a:p>
        </p:txBody>
      </p:sp>
    </p:spTree>
    <p:extLst>
      <p:ext uri="{BB962C8B-B14F-4D97-AF65-F5344CB8AC3E}">
        <p14:creationId xmlns:p14="http://schemas.microsoft.com/office/powerpoint/2010/main" val="746632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a:t>
            </a:r>
          </a:p>
        </p:txBody>
      </p:sp>
      <p:sp>
        <p:nvSpPr>
          <p:cNvPr id="4" name="Slide Number Placeholder 3"/>
          <p:cNvSpPr>
            <a:spLocks noGrp="1"/>
          </p:cNvSpPr>
          <p:nvPr>
            <p:ph type="sldNum" sz="quarter" idx="5"/>
          </p:nvPr>
        </p:nvSpPr>
        <p:spPr/>
        <p:txBody>
          <a:bodyPr/>
          <a:lstStyle/>
          <a:p>
            <a:fld id="{772798DE-0E28-4828-86E7-2E8D64F0E691}" type="slidenum">
              <a:rPr lang="en-US" smtClean="0"/>
              <a:t>40</a:t>
            </a:fld>
            <a:endParaRPr lang="en-US"/>
          </a:p>
        </p:txBody>
      </p:sp>
    </p:spTree>
    <p:extLst>
      <p:ext uri="{BB962C8B-B14F-4D97-AF65-F5344CB8AC3E}">
        <p14:creationId xmlns:p14="http://schemas.microsoft.com/office/powerpoint/2010/main" val="891773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a:t>
            </a:r>
          </a:p>
        </p:txBody>
      </p:sp>
      <p:sp>
        <p:nvSpPr>
          <p:cNvPr id="4" name="Slide Number Placeholder 3"/>
          <p:cNvSpPr>
            <a:spLocks noGrp="1"/>
          </p:cNvSpPr>
          <p:nvPr>
            <p:ph type="sldNum" sz="quarter" idx="10"/>
          </p:nvPr>
        </p:nvSpPr>
        <p:spPr/>
        <p:txBody>
          <a:bodyPr/>
          <a:lstStyle/>
          <a:p>
            <a:fld id="{772798DE-0E28-4828-86E7-2E8D64F0E691}" type="slidenum">
              <a:rPr lang="en-US" smtClean="0"/>
              <a:t>41</a:t>
            </a:fld>
            <a:endParaRPr lang="en-US"/>
          </a:p>
        </p:txBody>
      </p:sp>
    </p:spTree>
    <p:extLst>
      <p:ext uri="{BB962C8B-B14F-4D97-AF65-F5344CB8AC3E}">
        <p14:creationId xmlns:p14="http://schemas.microsoft.com/office/powerpoint/2010/main" val="324038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a:t>
            </a:r>
          </a:p>
          <a:p>
            <a:endParaRPr lang="en-US" dirty="0"/>
          </a:p>
          <a:p>
            <a:r>
              <a:rPr lang="en-US" dirty="0"/>
              <a:t>Adolescents are afforded identical rights to confidentiality with a SUD treatment facility. </a:t>
            </a:r>
          </a:p>
        </p:txBody>
      </p:sp>
      <p:sp>
        <p:nvSpPr>
          <p:cNvPr id="4" name="Slide Number Placeholder 3"/>
          <p:cNvSpPr>
            <a:spLocks noGrp="1"/>
          </p:cNvSpPr>
          <p:nvPr>
            <p:ph type="sldNum" sz="quarter" idx="5"/>
          </p:nvPr>
        </p:nvSpPr>
        <p:spPr/>
        <p:txBody>
          <a:bodyPr/>
          <a:lstStyle/>
          <a:p>
            <a:fld id="{E4AB16A8-B2AD-4E2D-85DC-CF5D2137A7B0}" type="slidenum">
              <a:rPr lang="en-US" smtClean="0"/>
              <a:t>42</a:t>
            </a:fld>
            <a:endParaRPr lang="en-US"/>
          </a:p>
        </p:txBody>
      </p:sp>
    </p:spTree>
    <p:extLst>
      <p:ext uri="{BB962C8B-B14F-4D97-AF65-F5344CB8AC3E}">
        <p14:creationId xmlns:p14="http://schemas.microsoft.com/office/powerpoint/2010/main" val="382442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11 – Mandated Tx vs. Voluntary Tx outcomes are about the same. </a:t>
            </a:r>
          </a:p>
          <a:p>
            <a:endParaRPr lang="en-US" dirty="0"/>
          </a:p>
          <a:p>
            <a:r>
              <a:rPr lang="en-US" dirty="0"/>
              <a:t>12- This is important and must be handled with clinical consistency and objective consideration.  Most Tx centers are abstinence-based, thus continued use of AODs may require an increase in LOC and/or may involve more serious consequences if a third party referral is involved.  </a:t>
            </a:r>
          </a:p>
          <a:p>
            <a:endParaRPr lang="en-US" dirty="0"/>
          </a:p>
          <a:p>
            <a:r>
              <a:rPr lang="en-US" dirty="0"/>
              <a:t>13- This is not only good patient care, but often is state/ government mandated as it poses an overall threat to public health and well being. </a:t>
            </a:r>
          </a:p>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6</a:t>
            </a:fld>
            <a:endParaRPr lang="en-US" altLang="en-US"/>
          </a:p>
        </p:txBody>
      </p:sp>
    </p:spTree>
    <p:extLst>
      <p:ext uri="{BB962C8B-B14F-4D97-AF65-F5344CB8AC3E}">
        <p14:creationId xmlns:p14="http://schemas.microsoft.com/office/powerpoint/2010/main" val="61226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9</a:t>
            </a:fld>
            <a:endParaRPr lang="en-US" altLang="en-US"/>
          </a:p>
        </p:txBody>
      </p:sp>
    </p:spTree>
    <p:extLst>
      <p:ext uri="{BB962C8B-B14F-4D97-AF65-F5344CB8AC3E}">
        <p14:creationId xmlns:p14="http://schemas.microsoft.com/office/powerpoint/2010/main" val="155714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Times New Roman" pitchFamily="18" charset="0"/>
                <a:ea typeface="+mn-ea"/>
                <a:cs typeface="+mn-cs"/>
              </a:rPr>
              <a:t>TARASOFF</a:t>
            </a:r>
            <a:r>
              <a:rPr lang="en-US" sz="1200" b="0" i="0" u="none" strike="noStrike" kern="1200" dirty="0">
                <a:solidFill>
                  <a:schemeClr val="tx1"/>
                </a:solidFill>
                <a:effectLst/>
                <a:latin typeface="Times New Roman" pitchFamily="18" charset="0"/>
                <a:ea typeface="+mn-ea"/>
                <a:cs typeface="+mn-cs"/>
              </a:rPr>
              <a:t> DECISION. This relates to a court decision and has meant that if a person is in danger from a person with mental/ behavioral health issues they must be told as well as the police. </a:t>
            </a:r>
            <a:r>
              <a:rPr lang="en-US" sz="1200" b="1" i="0" u="none" strike="noStrike" kern="1200" dirty="0">
                <a:solidFill>
                  <a:schemeClr val="tx1"/>
                </a:solidFill>
                <a:effectLst/>
                <a:latin typeface="Times New Roman" pitchFamily="18" charset="0"/>
                <a:ea typeface="+mn-ea"/>
                <a:cs typeface="+mn-cs"/>
              </a:rPr>
              <a:t>TARASOFF</a:t>
            </a:r>
            <a:r>
              <a:rPr lang="en-US" sz="1200" b="0" i="0" u="none" strike="noStrike" kern="1200" dirty="0">
                <a:solidFill>
                  <a:schemeClr val="tx1"/>
                </a:solidFill>
                <a:effectLst/>
                <a:latin typeface="Times New Roman" pitchFamily="18" charset="0"/>
                <a:ea typeface="+mn-ea"/>
                <a:cs typeface="+mn-cs"/>
              </a:rPr>
              <a:t> DECISION: "The </a:t>
            </a:r>
            <a:r>
              <a:rPr lang="en-US" sz="1200" b="1" i="0" u="none" strike="noStrike" kern="1200" dirty="0">
                <a:solidFill>
                  <a:schemeClr val="tx1"/>
                </a:solidFill>
                <a:effectLst/>
                <a:latin typeface="Times New Roman" pitchFamily="18" charset="0"/>
                <a:ea typeface="+mn-ea"/>
                <a:cs typeface="+mn-cs"/>
              </a:rPr>
              <a:t>Tarasoff</a:t>
            </a:r>
            <a:r>
              <a:rPr lang="en-US" sz="1200" b="0" i="0" u="none" strike="noStrike" kern="1200" dirty="0">
                <a:solidFill>
                  <a:schemeClr val="tx1"/>
                </a:solidFill>
                <a:effectLst/>
                <a:latin typeface="Times New Roman" pitchFamily="18" charset="0"/>
                <a:ea typeface="+mn-ea"/>
                <a:cs typeface="+mn-cs"/>
              </a:rPr>
              <a:t> decision means that therapists must tell police if a patient is a danger to another person.".</a:t>
            </a: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10</a:t>
            </a:fld>
            <a:endParaRPr lang="en-US" altLang="en-US"/>
          </a:p>
        </p:txBody>
      </p:sp>
    </p:spTree>
    <p:extLst>
      <p:ext uri="{BB962C8B-B14F-4D97-AF65-F5344CB8AC3E}">
        <p14:creationId xmlns:p14="http://schemas.microsoft.com/office/powerpoint/2010/main" val="132759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11</a:t>
            </a:fld>
            <a:endParaRPr lang="en-US" altLang="en-US"/>
          </a:p>
        </p:txBody>
      </p:sp>
    </p:spTree>
    <p:extLst>
      <p:ext uri="{BB962C8B-B14F-4D97-AF65-F5344CB8AC3E}">
        <p14:creationId xmlns:p14="http://schemas.microsoft.com/office/powerpoint/2010/main" val="197365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guidelines are there for you to follow whether you are in the Social work, nursing, SA, or MH fields…  </a:t>
            </a:r>
          </a:p>
          <a:p>
            <a:endParaRPr lang="en-US" dirty="0"/>
          </a:p>
          <a:p>
            <a:r>
              <a:rPr lang="en-US" dirty="0"/>
              <a:t>2- </a:t>
            </a:r>
          </a:p>
          <a:p>
            <a:endParaRPr lang="en-US" dirty="0"/>
          </a:p>
          <a:p>
            <a:r>
              <a:rPr lang="en-US" dirty="0"/>
              <a:t>3-</a:t>
            </a:r>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12</a:t>
            </a:fld>
            <a:endParaRPr lang="en-US" altLang="en-US"/>
          </a:p>
        </p:txBody>
      </p:sp>
    </p:spTree>
    <p:extLst>
      <p:ext uri="{BB962C8B-B14F-4D97-AF65-F5344CB8AC3E}">
        <p14:creationId xmlns:p14="http://schemas.microsoft.com/office/powerpoint/2010/main" val="101484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p>
          <a:p>
            <a:endParaRPr lang="en-US" dirty="0"/>
          </a:p>
          <a:p>
            <a:r>
              <a:rPr lang="en-US" dirty="0"/>
              <a:t>5- Your supervisor is a resource for you to use when faced with ethical decision making whether this is a routine or significant event, your supervisor or manager will likely have some experience and/or precedence to  assist you in making the “right call”. </a:t>
            </a:r>
          </a:p>
          <a:p>
            <a:endParaRPr lang="en-US" dirty="0"/>
          </a:p>
          <a:p>
            <a:r>
              <a:rPr lang="en-US" dirty="0"/>
              <a:t>6-</a:t>
            </a:r>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13</a:t>
            </a:fld>
            <a:endParaRPr lang="en-US" altLang="en-US"/>
          </a:p>
        </p:txBody>
      </p:sp>
    </p:spTree>
    <p:extLst>
      <p:ext uri="{BB962C8B-B14F-4D97-AF65-F5344CB8AC3E}">
        <p14:creationId xmlns:p14="http://schemas.microsoft.com/office/powerpoint/2010/main" val="186327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iamond 7">
            <a:extLst>
              <a:ext uri="{FF2B5EF4-FFF2-40B4-BE49-F238E27FC236}">
                <a16:creationId xmlns:a16="http://schemas.microsoft.com/office/drawing/2014/main" id="{CD6340C0-0EC1-49AF-A1E2-54EABFF2E37A}"/>
              </a:ext>
            </a:extLst>
          </p:cNvPr>
          <p:cNvSpPr>
            <a:spLocks noChangeAspect="1"/>
          </p:cNvSpPr>
          <p:nvPr userDrawn="1"/>
        </p:nvSpPr>
        <p:spPr>
          <a:xfrm rot="1291339">
            <a:off x="11480746" y="-315098"/>
            <a:ext cx="981022" cy="2496696"/>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19" y="365125"/>
            <a:ext cx="1099558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995581"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182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2704A3-A473-495C-9587-14B5B590BD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7BCD56-89F9-41E9-AB50-DB45B1781669}"/>
              </a:ext>
            </a:extLst>
          </p:cNvPr>
          <p:cNvSpPr>
            <a:spLocks noGrp="1"/>
          </p:cNvSpPr>
          <p:nvPr>
            <p:ph type="ctrTitle"/>
          </p:nvPr>
        </p:nvSpPr>
        <p:spPr>
          <a:xfrm>
            <a:off x="5552388" y="1122362"/>
            <a:ext cx="6221690" cy="2695493"/>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A66FF2D-A1C5-4F4C-9734-53AA83BA1658}"/>
              </a:ext>
            </a:extLst>
          </p:cNvPr>
          <p:cNvSpPr>
            <a:spLocks noGrp="1"/>
          </p:cNvSpPr>
          <p:nvPr>
            <p:ph type="subTitle" idx="1"/>
          </p:nvPr>
        </p:nvSpPr>
        <p:spPr>
          <a:xfrm>
            <a:off x="5552387" y="3902697"/>
            <a:ext cx="6221689" cy="2387600"/>
          </a:xfrm>
        </p:spPr>
        <p:txBody>
          <a:bodyPr>
            <a:normAutofit/>
          </a:bodyPr>
          <a:lstStyle>
            <a:lvl1pPr marL="0" indent="0" algn="ctr">
              <a:buNone/>
              <a:defRPr sz="36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Text&#10;&#10;Description automatically generated">
            <a:extLst>
              <a:ext uri="{FF2B5EF4-FFF2-40B4-BE49-F238E27FC236}">
                <a16:creationId xmlns:a16="http://schemas.microsoft.com/office/drawing/2014/main" id="{C0E9DF26-48BE-4825-89A9-C6077CE667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922" y="1534477"/>
            <a:ext cx="3823252" cy="143372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ADF5C5E5-E509-4F98-88D4-E9911E2018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3981" y="4258168"/>
            <a:ext cx="2065687" cy="789863"/>
          </a:xfrm>
          <a:prstGeom prst="rect">
            <a:avLst/>
          </a:prstGeom>
        </p:spPr>
      </p:pic>
      <p:pic>
        <p:nvPicPr>
          <p:cNvPr id="10" name="Picture 9" descr="Logo&#10;&#10;Description automatically generated">
            <a:extLst>
              <a:ext uri="{FF2B5EF4-FFF2-40B4-BE49-F238E27FC236}">
                <a16:creationId xmlns:a16="http://schemas.microsoft.com/office/drawing/2014/main" id="{34654CB3-8D31-447F-A2AD-510E78DBB4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3417" y="3640148"/>
            <a:ext cx="1236039" cy="618020"/>
          </a:xfrm>
          <a:prstGeom prst="rect">
            <a:avLst/>
          </a:prstGeom>
        </p:spPr>
      </p:pic>
      <p:pic>
        <p:nvPicPr>
          <p:cNvPr id="12" name="Picture 11">
            <a:extLst>
              <a:ext uri="{FF2B5EF4-FFF2-40B4-BE49-F238E27FC236}">
                <a16:creationId xmlns:a16="http://schemas.microsoft.com/office/drawing/2014/main" id="{687B8E04-EBDF-4486-8CB4-190E0FEECC5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6867" y="6101102"/>
            <a:ext cx="1110007" cy="374327"/>
          </a:xfrm>
          <a:prstGeom prst="rect">
            <a:avLst/>
          </a:prstGeom>
        </p:spPr>
      </p:pic>
    </p:spTree>
    <p:extLst>
      <p:ext uri="{BB962C8B-B14F-4D97-AF65-F5344CB8AC3E}">
        <p14:creationId xmlns:p14="http://schemas.microsoft.com/office/powerpoint/2010/main" val="5626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19" y="365125"/>
            <a:ext cx="1099558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995581"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iamond 5">
            <a:extLst>
              <a:ext uri="{FF2B5EF4-FFF2-40B4-BE49-F238E27FC236}">
                <a16:creationId xmlns:a16="http://schemas.microsoft.com/office/drawing/2014/main" id="{78D33C67-49D2-46D1-A6A6-8981C56A30DC}"/>
              </a:ext>
            </a:extLst>
          </p:cNvPr>
          <p:cNvSpPr>
            <a:spLocks noChangeAspect="1"/>
          </p:cNvSpPr>
          <p:nvPr userDrawn="1"/>
        </p:nvSpPr>
        <p:spPr>
          <a:xfrm rot="1291339">
            <a:off x="11480746" y="-315098"/>
            <a:ext cx="981022" cy="2496696"/>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180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0" y="1709738"/>
            <a:ext cx="10515600" cy="2852737"/>
          </a:xfrm>
        </p:spPr>
        <p:txBody>
          <a:bodyPr anchor="b">
            <a:normAutofit/>
          </a:bodyPr>
          <a:lstStyle>
            <a:lvl1pPr>
              <a:defRPr sz="6600">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7590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EEF9853A-3F7A-4CA7-A860-44CBA6BC7F76}"/>
              </a:ext>
            </a:extLst>
          </p:cNvPr>
          <p:cNvSpPr>
            <a:spLocks noChangeAspect="1"/>
          </p:cNvSpPr>
          <p:nvPr userDrawn="1"/>
        </p:nvSpPr>
        <p:spPr>
          <a:xfrm rot="20308058">
            <a:off x="10566197" y="51739"/>
            <a:ext cx="1684012" cy="4285801"/>
          </a:xfrm>
          <a:prstGeom prst="diamond">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3AD32-81F6-4342-B1F1-B955DC51CC06}"/>
              </a:ext>
            </a:extLst>
          </p:cNvPr>
          <p:cNvSpPr>
            <a:spLocks noGrp="1"/>
          </p:cNvSpPr>
          <p:nvPr>
            <p:ph type="title"/>
          </p:nvPr>
        </p:nvSpPr>
        <p:spPr>
          <a:xfrm>
            <a:off x="348792" y="365125"/>
            <a:ext cx="1151012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941EA7-4DEB-4573-945A-2C6D2306BD83}"/>
              </a:ext>
            </a:extLst>
          </p:cNvPr>
          <p:cNvSpPr>
            <a:spLocks noGrp="1"/>
          </p:cNvSpPr>
          <p:nvPr>
            <p:ph sz="half" idx="1"/>
          </p:nvPr>
        </p:nvSpPr>
        <p:spPr>
          <a:xfrm>
            <a:off x="348793" y="1825624"/>
            <a:ext cx="5747208"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C023493-C407-45DD-9A24-5B83480893DE}"/>
              </a:ext>
            </a:extLst>
          </p:cNvPr>
          <p:cNvSpPr>
            <a:spLocks noGrp="1"/>
          </p:cNvSpPr>
          <p:nvPr>
            <p:ph sz="half" idx="2"/>
          </p:nvPr>
        </p:nvSpPr>
        <p:spPr>
          <a:xfrm>
            <a:off x="6172200" y="1825624"/>
            <a:ext cx="5686720"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iamond 6">
            <a:extLst>
              <a:ext uri="{FF2B5EF4-FFF2-40B4-BE49-F238E27FC236}">
                <a16:creationId xmlns:a16="http://schemas.microsoft.com/office/drawing/2014/main" id="{5294246C-B160-4296-94A6-B86C32D21C2F}"/>
              </a:ext>
            </a:extLst>
          </p:cNvPr>
          <p:cNvSpPr>
            <a:spLocks noChangeAspect="1"/>
          </p:cNvSpPr>
          <p:nvPr userDrawn="1"/>
        </p:nvSpPr>
        <p:spPr>
          <a:xfrm rot="1291339">
            <a:off x="11480746" y="-315098"/>
            <a:ext cx="981022" cy="2496696"/>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673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6D0CB58B-6113-4039-9183-02E09A9BA2E7}"/>
              </a:ext>
            </a:extLst>
          </p:cNvPr>
          <p:cNvSpPr>
            <a:spLocks noChangeAspect="1"/>
          </p:cNvSpPr>
          <p:nvPr userDrawn="1"/>
        </p:nvSpPr>
        <p:spPr>
          <a:xfrm rot="20308058">
            <a:off x="10566197" y="51739"/>
            <a:ext cx="1684012" cy="4285801"/>
          </a:xfrm>
          <a:prstGeom prst="diamond">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E843EB-4357-4588-B4CB-B920BCF89613}"/>
              </a:ext>
            </a:extLst>
          </p:cNvPr>
          <p:cNvSpPr>
            <a:spLocks noGrp="1"/>
          </p:cNvSpPr>
          <p:nvPr>
            <p:ph type="title"/>
          </p:nvPr>
        </p:nvSpPr>
        <p:spPr>
          <a:xfrm>
            <a:off x="395926" y="457200"/>
            <a:ext cx="4376099" cy="1600200"/>
          </a:xfrm>
        </p:spPr>
        <p:txBody>
          <a:bodyPr anchor="b">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2CF36F27-3F1C-4B20-923F-A26CD555FE94}"/>
              </a:ext>
            </a:extLst>
          </p:cNvPr>
          <p:cNvSpPr>
            <a:spLocks noGrp="1"/>
          </p:cNvSpPr>
          <p:nvPr>
            <p:ph idx="1"/>
          </p:nvPr>
        </p:nvSpPr>
        <p:spPr>
          <a:xfrm>
            <a:off x="5183188" y="987425"/>
            <a:ext cx="6612886" cy="555477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A35F6C2-5A9B-4267-9CCF-3D7ADD058604}"/>
              </a:ext>
            </a:extLst>
          </p:cNvPr>
          <p:cNvSpPr>
            <a:spLocks noGrp="1"/>
          </p:cNvSpPr>
          <p:nvPr>
            <p:ph type="body" sz="half" idx="2"/>
          </p:nvPr>
        </p:nvSpPr>
        <p:spPr>
          <a:xfrm>
            <a:off x="395926" y="2057400"/>
            <a:ext cx="4376099" cy="44848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Diamond 6">
            <a:extLst>
              <a:ext uri="{FF2B5EF4-FFF2-40B4-BE49-F238E27FC236}">
                <a16:creationId xmlns:a16="http://schemas.microsoft.com/office/drawing/2014/main" id="{50D233EF-7A28-473E-B5EC-81AC23146E62}"/>
              </a:ext>
            </a:extLst>
          </p:cNvPr>
          <p:cNvSpPr>
            <a:spLocks noChangeAspect="1"/>
          </p:cNvSpPr>
          <p:nvPr userDrawn="1"/>
        </p:nvSpPr>
        <p:spPr>
          <a:xfrm rot="1291339">
            <a:off x="11480746" y="-315098"/>
            <a:ext cx="981022" cy="2496696"/>
          </a:xfrm>
          <a:prstGeom prst="diamond">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26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347175-A982-4DE1-A196-51A1E4F7F017}"/>
              </a:ext>
            </a:extLst>
          </p:cNvPr>
          <p:cNvSpPr>
            <a:spLocks noGrp="1"/>
          </p:cNvSpPr>
          <p:nvPr>
            <p:ph type="pic" sz="quarter" idx="10"/>
          </p:nvPr>
        </p:nvSpPr>
        <p:spPr>
          <a:xfrm>
            <a:off x="1" y="0"/>
            <a:ext cx="4334742" cy="6858000"/>
          </a:xfrm>
        </p:spPr>
        <p:txBody>
          <a:bodyPr/>
          <a:lstStyle/>
          <a:p>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4648200" y="365125"/>
            <a:ext cx="5715000"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4648200" y="1825624"/>
            <a:ext cx="5715000" cy="4763711"/>
          </a:xfrm>
        </p:spPr>
        <p:txBody>
          <a:bodyPr/>
          <a:lstStyle>
            <a:lvl1pPr>
              <a:defRPr sz="3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iamond 8">
            <a:extLst>
              <a:ext uri="{FF2B5EF4-FFF2-40B4-BE49-F238E27FC236}">
                <a16:creationId xmlns:a16="http://schemas.microsoft.com/office/drawing/2014/main" id="{ED6C7A24-C6A2-4D6D-BB6B-3354A7F3C317}"/>
              </a:ext>
            </a:extLst>
          </p:cNvPr>
          <p:cNvSpPr>
            <a:spLocks noChangeAspect="1"/>
          </p:cNvSpPr>
          <p:nvPr userDrawn="1"/>
        </p:nvSpPr>
        <p:spPr>
          <a:xfrm rot="20308058">
            <a:off x="10566197" y="51739"/>
            <a:ext cx="1684012" cy="4285801"/>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0942B5EA-7B64-41EE-920C-52A079B96DC0}"/>
              </a:ext>
            </a:extLst>
          </p:cNvPr>
          <p:cNvSpPr>
            <a:spLocks noChangeAspect="1"/>
          </p:cNvSpPr>
          <p:nvPr userDrawn="1"/>
        </p:nvSpPr>
        <p:spPr>
          <a:xfrm rot="1291339">
            <a:off x="11480746" y="-315098"/>
            <a:ext cx="981022" cy="2496696"/>
          </a:xfrm>
          <a:prstGeom prst="diamond">
            <a:avLst/>
          </a:prstGeom>
          <a:solidFill>
            <a:srgbClr val="F3E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809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1" y="2409824"/>
            <a:ext cx="8283574" cy="2266951"/>
          </a:xfrm>
        </p:spPr>
        <p:txBody>
          <a:bodyPr anchor="t">
            <a:normAutofit/>
          </a:bodyPr>
          <a:lstStyle>
            <a:lvl1pPr>
              <a:defRPr sz="54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109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61835-C2C3-4D73-82B5-DB20ABC7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012995-9A04-4D21-8594-95967F5D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4165"/>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50" r:id="rId3"/>
    <p:sldLayoutId id="2147483651" r:id="rId4"/>
    <p:sldLayoutId id="2147483652" r:id="rId5"/>
    <p:sldLayoutId id="2147483656" r:id="rId6"/>
    <p:sldLayoutId id="214748367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www.naadac.org/codeofethics_1"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idph.iowa.gov/Licensure/Iowa-Board-of-Social-Wor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idph.iowa.gov/Licensure/Iowa-Board-of-Behavioral-Science" TargetMode="External"/><Relationship Id="rId5" Type="http://schemas.openxmlformats.org/officeDocument/2006/relationships/hyperlink" Target="https://www.iowabc.org/" TargetMode="External"/><Relationship Id="rId4" Type="http://schemas.openxmlformats.org/officeDocument/2006/relationships/hyperlink" Target="https://nursing.iowa.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hhs.gov/about/news/2020/07/13/fact-sheet-samhsa-42-cfr-part-2-revised-rule.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www.naadac.org/codeofethics_1"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nursing.iowa.gov/" TargetMode="External"/><Relationship Id="rId2" Type="http://schemas.openxmlformats.org/officeDocument/2006/relationships/hyperlink" Target="http://idph.iowa.gov/Licensure/Iowa-Board-of-Social-Work" TargetMode="External"/><Relationship Id="rId1" Type="http://schemas.openxmlformats.org/officeDocument/2006/relationships/slideLayout" Target="../slideLayouts/slideLayout1.xml"/><Relationship Id="rId5" Type="http://schemas.openxmlformats.org/officeDocument/2006/relationships/hyperlink" Target="https://idph.iowa.gov/Licensure/Iowa-Board-of-Behavioral-Science" TargetMode="External"/><Relationship Id="rId4" Type="http://schemas.openxmlformats.org/officeDocument/2006/relationships/hyperlink" Target="https://www.iowabc.org/"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www.hhs.gov/about/news/2020/07/13/fact-sheet-samhsa-42-cfr-part-2-revised-rule.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B5358-76B4-4EDA-AAAE-5DC152470C99}"/>
              </a:ext>
            </a:extLst>
          </p:cNvPr>
          <p:cNvSpPr>
            <a:spLocks noGrp="1"/>
          </p:cNvSpPr>
          <p:nvPr>
            <p:ph type="ctrTitle"/>
          </p:nvPr>
        </p:nvSpPr>
        <p:spPr>
          <a:xfrm>
            <a:off x="5252484" y="850604"/>
            <a:ext cx="6634716" cy="2578395"/>
          </a:xfrm>
        </p:spPr>
        <p:txBody>
          <a:bodyPr>
            <a:normAutofit/>
          </a:bodyPr>
          <a:lstStyle/>
          <a:p>
            <a:r>
              <a:rPr lang="en-US" i="0" dirty="0">
                <a:solidFill>
                  <a:srgbClr val="000000"/>
                </a:solidFill>
                <a:effectLst/>
                <a:latin typeface="InterFace"/>
              </a:rPr>
              <a:t>ESAS: Professiona</a:t>
            </a:r>
            <a:r>
              <a:rPr lang="en-US" dirty="0">
                <a:solidFill>
                  <a:srgbClr val="000000"/>
                </a:solidFill>
                <a:latin typeface="InterFace"/>
              </a:rPr>
              <a:t>l and Ethical Responsibilities</a:t>
            </a:r>
            <a:endParaRPr lang="en-US" dirty="0"/>
          </a:p>
        </p:txBody>
      </p:sp>
      <p:sp>
        <p:nvSpPr>
          <p:cNvPr id="5" name="Subtitle 4">
            <a:extLst>
              <a:ext uri="{FF2B5EF4-FFF2-40B4-BE49-F238E27FC236}">
                <a16:creationId xmlns:a16="http://schemas.microsoft.com/office/drawing/2014/main" id="{5B7CE477-1BBF-4FCC-80F2-D513FFBCF635}"/>
              </a:ext>
            </a:extLst>
          </p:cNvPr>
          <p:cNvSpPr>
            <a:spLocks noGrp="1"/>
          </p:cNvSpPr>
          <p:nvPr>
            <p:ph type="subTitle" idx="1"/>
          </p:nvPr>
        </p:nvSpPr>
        <p:spPr/>
        <p:txBody>
          <a:bodyPr/>
          <a:lstStyle/>
          <a:p>
            <a:r>
              <a:rPr lang="en-US" altLang="en-US" dirty="0"/>
              <a:t>Avis Garcia, PhD, LAT, LPC, NCC, Northern Arapaho</a:t>
            </a:r>
          </a:p>
          <a:p>
            <a:endParaRPr lang="en-US" altLang="en-US" dirty="0"/>
          </a:p>
          <a:p>
            <a:r>
              <a:rPr lang="en-US" altLang="en-US" dirty="0"/>
              <a:t>February 2022</a:t>
            </a:r>
          </a:p>
          <a:p>
            <a:endParaRPr lang="en-US" dirty="0"/>
          </a:p>
        </p:txBody>
      </p:sp>
    </p:spTree>
    <p:extLst>
      <p:ext uri="{BB962C8B-B14F-4D97-AF65-F5344CB8AC3E}">
        <p14:creationId xmlns:p14="http://schemas.microsoft.com/office/powerpoint/2010/main" val="82202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3A45B1B-8A6E-4D37-B7E4-09B230701BE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7065" r="27287"/>
          <a:stretch/>
        </p:blipFill>
        <p:spPr>
          <a:xfrm>
            <a:off x="0" y="0"/>
            <a:ext cx="5714999" cy="6858000"/>
          </a:xfrm>
        </p:spPr>
      </p:pic>
      <p:sp>
        <p:nvSpPr>
          <p:cNvPr id="7" name="Title 6"/>
          <p:cNvSpPr>
            <a:spLocks noGrp="1"/>
          </p:cNvSpPr>
          <p:nvPr>
            <p:ph type="title"/>
          </p:nvPr>
        </p:nvSpPr>
        <p:spPr>
          <a:xfrm>
            <a:off x="6028458" y="365125"/>
            <a:ext cx="4334742" cy="1325563"/>
          </a:xfrm>
        </p:spPr>
        <p:txBody>
          <a:bodyPr/>
          <a:lstStyle/>
          <a:p>
            <a:r>
              <a:rPr lang="en-US" dirty="0"/>
              <a:t>DUTY TO WARN</a:t>
            </a:r>
          </a:p>
        </p:txBody>
      </p:sp>
      <p:sp>
        <p:nvSpPr>
          <p:cNvPr id="8" name="Content Placeholder 7"/>
          <p:cNvSpPr>
            <a:spLocks noGrp="1"/>
          </p:cNvSpPr>
          <p:nvPr>
            <p:ph idx="1"/>
          </p:nvPr>
        </p:nvSpPr>
        <p:spPr>
          <a:xfrm>
            <a:off x="6028458" y="1825624"/>
            <a:ext cx="4334742" cy="4763711"/>
          </a:xfrm>
        </p:spPr>
        <p:txBody>
          <a:bodyPr/>
          <a:lstStyle/>
          <a:p>
            <a:r>
              <a:rPr lang="en-US" dirty="0"/>
              <a:t>Tarasoff v. Regents of the University of California, 1976</a:t>
            </a:r>
          </a:p>
          <a:p>
            <a:endParaRPr lang="en-US" dirty="0"/>
          </a:p>
          <a:p>
            <a:r>
              <a:rPr lang="en-US" dirty="0"/>
              <a:t>Demonstrated / established duty to warn</a:t>
            </a:r>
          </a:p>
        </p:txBody>
      </p:sp>
    </p:spTree>
    <p:extLst>
      <p:ext uri="{BB962C8B-B14F-4D97-AF65-F5344CB8AC3E}">
        <p14:creationId xmlns:p14="http://schemas.microsoft.com/office/powerpoint/2010/main" val="362938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person, person, young, racket&#10;&#10;Description automatically generated">
            <a:extLst>
              <a:ext uri="{FF2B5EF4-FFF2-40B4-BE49-F238E27FC236}">
                <a16:creationId xmlns:a16="http://schemas.microsoft.com/office/drawing/2014/main" id="{B6337109-9958-415B-B9A5-75A361ABE377}"/>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2967" r="23690"/>
          <a:stretch/>
        </p:blipFill>
        <p:spPr>
          <a:xfrm>
            <a:off x="0" y="0"/>
            <a:ext cx="5486399" cy="6858000"/>
          </a:xfrm>
        </p:spPr>
      </p:pic>
      <p:sp>
        <p:nvSpPr>
          <p:cNvPr id="2" name="Title 1"/>
          <p:cNvSpPr>
            <a:spLocks noGrp="1"/>
          </p:cNvSpPr>
          <p:nvPr>
            <p:ph type="title"/>
          </p:nvPr>
        </p:nvSpPr>
        <p:spPr>
          <a:xfrm>
            <a:off x="5791200" y="365125"/>
            <a:ext cx="4572000" cy="1325563"/>
          </a:xfrm>
        </p:spPr>
        <p:txBody>
          <a:bodyPr/>
          <a:lstStyle/>
          <a:p>
            <a:r>
              <a:rPr lang="en-US" dirty="0"/>
              <a:t>Ethical Values</a:t>
            </a:r>
          </a:p>
        </p:txBody>
      </p:sp>
      <p:sp>
        <p:nvSpPr>
          <p:cNvPr id="5" name="Content Placeholder 4"/>
          <p:cNvSpPr>
            <a:spLocks noGrp="1"/>
          </p:cNvSpPr>
          <p:nvPr>
            <p:ph idx="1"/>
          </p:nvPr>
        </p:nvSpPr>
        <p:spPr>
          <a:xfrm>
            <a:off x="5791200" y="1825624"/>
            <a:ext cx="4572000" cy="4763711"/>
          </a:xfrm>
        </p:spPr>
        <p:txBody>
          <a:bodyPr/>
          <a:lstStyle/>
          <a:p>
            <a:pPr marL="0" indent="0">
              <a:buNone/>
            </a:pPr>
            <a:r>
              <a:rPr lang="en-US" dirty="0"/>
              <a:t>Be good,</a:t>
            </a:r>
          </a:p>
          <a:p>
            <a:pPr marL="0" indent="0">
              <a:buNone/>
            </a:pPr>
            <a:r>
              <a:rPr lang="en-US" dirty="0"/>
              <a:t>Do good,</a:t>
            </a:r>
          </a:p>
          <a:p>
            <a:pPr marL="0" indent="0">
              <a:buNone/>
            </a:pPr>
            <a:r>
              <a:rPr lang="en-US" dirty="0"/>
              <a:t>and</a:t>
            </a:r>
          </a:p>
          <a:p>
            <a:pPr marL="0" indent="0">
              <a:buNone/>
            </a:pPr>
            <a:r>
              <a:rPr lang="en-US" dirty="0"/>
              <a:t>Above all, </a:t>
            </a:r>
          </a:p>
          <a:p>
            <a:pPr marL="0" indent="0">
              <a:buNone/>
            </a:pPr>
            <a:r>
              <a:rPr lang="en-US" sz="4000" b="1" dirty="0"/>
              <a:t>Do No Harm</a:t>
            </a:r>
          </a:p>
        </p:txBody>
      </p:sp>
    </p:spTree>
    <p:extLst>
      <p:ext uri="{BB962C8B-B14F-4D97-AF65-F5344CB8AC3E}">
        <p14:creationId xmlns:p14="http://schemas.microsoft.com/office/powerpoint/2010/main" val="199564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Professional and Ethical Responsibilities</a:t>
            </a:r>
          </a:p>
        </p:txBody>
      </p:sp>
      <p:sp>
        <p:nvSpPr>
          <p:cNvPr id="7" name="Content Placeholder 6"/>
          <p:cNvSpPr>
            <a:spLocks noGrp="1"/>
          </p:cNvSpPr>
          <p:nvPr>
            <p:ph idx="1"/>
          </p:nvPr>
        </p:nvSpPr>
        <p:spPr/>
        <p:txBody>
          <a:bodyPr/>
          <a:lstStyle/>
          <a:p>
            <a:pPr marL="742950" indent="-742950">
              <a:buFont typeface="+mj-lt"/>
              <a:buAutoNum type="arabicPeriod"/>
            </a:pPr>
            <a:r>
              <a:rPr lang="en-US" dirty="0"/>
              <a:t>Adhere to established professional codes of ethics</a:t>
            </a:r>
          </a:p>
          <a:p>
            <a:pPr marL="742950" indent="-742950">
              <a:buFont typeface="+mj-lt"/>
              <a:buAutoNum type="arabicPeriod"/>
            </a:pPr>
            <a:endParaRPr lang="en-US" dirty="0"/>
          </a:p>
          <a:p>
            <a:pPr marL="742950" indent="-742950">
              <a:buFont typeface="+mj-lt"/>
              <a:buAutoNum type="arabicPeriod"/>
            </a:pPr>
            <a:r>
              <a:rPr lang="en-US" dirty="0"/>
              <a:t>Adhere to federal and state laws and agency regulations</a:t>
            </a:r>
          </a:p>
          <a:p>
            <a:pPr marL="742950" indent="-742950">
              <a:buFont typeface="+mj-lt"/>
              <a:buAutoNum type="arabicPeriod"/>
            </a:pPr>
            <a:endParaRPr lang="en-US" dirty="0"/>
          </a:p>
          <a:p>
            <a:pPr marL="742950" indent="-742950">
              <a:buFont typeface="+mj-lt"/>
              <a:buAutoNum type="arabicPeriod"/>
            </a:pPr>
            <a:r>
              <a:rPr lang="en-US" dirty="0"/>
              <a:t>Interpret and apply information</a:t>
            </a:r>
          </a:p>
        </p:txBody>
      </p:sp>
    </p:spTree>
    <p:extLst>
      <p:ext uri="{BB962C8B-B14F-4D97-AF65-F5344CB8AC3E}">
        <p14:creationId xmlns:p14="http://schemas.microsoft.com/office/powerpoint/2010/main" val="118233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tanding in front of a building&#10;&#10;Description automatically generated">
            <a:extLst>
              <a:ext uri="{FF2B5EF4-FFF2-40B4-BE49-F238E27FC236}">
                <a16:creationId xmlns:a16="http://schemas.microsoft.com/office/drawing/2014/main" id="{84E3F408-4C8E-485D-BF3E-223C7D2716B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587" r="2587"/>
          <a:stretch>
            <a:fillRect/>
          </a:stretch>
        </p:blipFill>
        <p:spPr/>
      </p:pic>
      <p:sp>
        <p:nvSpPr>
          <p:cNvPr id="7" name="Title 6"/>
          <p:cNvSpPr>
            <a:spLocks noGrp="1"/>
          </p:cNvSpPr>
          <p:nvPr>
            <p:ph type="title"/>
          </p:nvPr>
        </p:nvSpPr>
        <p:spPr/>
        <p:txBody>
          <a:bodyPr>
            <a:normAutofit fontScale="90000"/>
          </a:bodyPr>
          <a:lstStyle/>
          <a:p>
            <a:r>
              <a:rPr lang="en-US" dirty="0"/>
              <a:t>Professional and Ethical Responsibilities</a:t>
            </a:r>
          </a:p>
        </p:txBody>
      </p:sp>
      <p:sp>
        <p:nvSpPr>
          <p:cNvPr id="8" name="Content Placeholder 7"/>
          <p:cNvSpPr>
            <a:spLocks noGrp="1"/>
          </p:cNvSpPr>
          <p:nvPr>
            <p:ph idx="1"/>
          </p:nvPr>
        </p:nvSpPr>
        <p:spPr/>
        <p:txBody>
          <a:bodyPr/>
          <a:lstStyle/>
          <a:p>
            <a:pPr marL="514350" indent="-514350">
              <a:buFont typeface="+mj-lt"/>
              <a:buAutoNum type="arabicPeriod" startAt="4"/>
            </a:pPr>
            <a:r>
              <a:rPr lang="en-US" dirty="0"/>
              <a:t>Recognize the importance of individual differences</a:t>
            </a:r>
          </a:p>
          <a:p>
            <a:pPr marL="514350" indent="-514350">
              <a:buFont typeface="+mj-lt"/>
              <a:buAutoNum type="arabicPeriod" startAt="4"/>
            </a:pPr>
            <a:endParaRPr lang="en-US" dirty="0"/>
          </a:p>
          <a:p>
            <a:pPr marL="514350" indent="-514350">
              <a:buFont typeface="+mj-lt"/>
              <a:buAutoNum type="arabicPeriod" startAt="4"/>
            </a:pPr>
            <a:r>
              <a:rPr lang="en-US" dirty="0"/>
              <a:t>Utilize a range of supervisory options</a:t>
            </a:r>
          </a:p>
          <a:p>
            <a:pPr marL="514350" indent="-514350">
              <a:buFont typeface="+mj-lt"/>
              <a:buAutoNum type="arabicPeriod" startAt="4"/>
            </a:pPr>
            <a:endParaRPr lang="en-US" dirty="0"/>
          </a:p>
          <a:p>
            <a:pPr marL="514350" indent="-514350">
              <a:buFont typeface="+mj-lt"/>
              <a:buAutoNum type="arabicPeriod" startAt="4"/>
            </a:pPr>
            <a:r>
              <a:rPr lang="en-US" dirty="0"/>
              <a:t>Conduct self-evaluations</a:t>
            </a:r>
          </a:p>
        </p:txBody>
      </p:sp>
    </p:spTree>
    <p:extLst>
      <p:ext uri="{BB962C8B-B14F-4D97-AF65-F5344CB8AC3E}">
        <p14:creationId xmlns:p14="http://schemas.microsoft.com/office/powerpoint/2010/main" val="2313423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Professional and Ethical Responsibilities</a:t>
            </a:r>
            <a:endParaRPr lang="en-US" dirty="0"/>
          </a:p>
        </p:txBody>
      </p:sp>
      <p:sp>
        <p:nvSpPr>
          <p:cNvPr id="6" name="Content Placeholder 5"/>
          <p:cNvSpPr>
            <a:spLocks noGrp="1"/>
          </p:cNvSpPr>
          <p:nvPr>
            <p:ph idx="1"/>
          </p:nvPr>
        </p:nvSpPr>
        <p:spPr/>
        <p:txBody>
          <a:bodyPr/>
          <a:lstStyle/>
          <a:p>
            <a:pPr marL="742950" indent="-742950">
              <a:buFont typeface="+mj-lt"/>
              <a:buAutoNum type="arabicPeriod" startAt="7"/>
            </a:pPr>
            <a:r>
              <a:rPr lang="en-US" dirty="0"/>
              <a:t>Continuing professional education</a:t>
            </a:r>
          </a:p>
          <a:p>
            <a:pPr marL="742950" indent="-742950">
              <a:buFont typeface="+mj-lt"/>
              <a:buAutoNum type="arabicPeriod" startAt="7"/>
            </a:pPr>
            <a:endParaRPr lang="en-US" dirty="0"/>
          </a:p>
          <a:p>
            <a:pPr marL="742950" indent="-742950">
              <a:buFont typeface="+mj-lt"/>
              <a:buAutoNum type="arabicPeriod" startAt="7"/>
            </a:pPr>
            <a:r>
              <a:rPr lang="en-US" dirty="0"/>
              <a:t>Participate in ongoing supervision</a:t>
            </a:r>
          </a:p>
          <a:p>
            <a:pPr marL="742950" indent="-742950">
              <a:buFont typeface="+mj-lt"/>
              <a:buAutoNum type="arabicPeriod" startAt="7"/>
            </a:pPr>
            <a:endParaRPr lang="en-US" dirty="0"/>
          </a:p>
          <a:p>
            <a:pPr marL="742950" indent="-742950">
              <a:buFont typeface="+mj-lt"/>
              <a:buAutoNum type="arabicPeriod" startAt="7"/>
            </a:pPr>
            <a:r>
              <a:rPr lang="en-US" dirty="0"/>
              <a:t>Maintain one’s own physical and mental health</a:t>
            </a:r>
          </a:p>
        </p:txBody>
      </p:sp>
    </p:spTree>
    <p:extLst>
      <p:ext uri="{BB962C8B-B14F-4D97-AF65-F5344CB8AC3E}">
        <p14:creationId xmlns:p14="http://schemas.microsoft.com/office/powerpoint/2010/main" val="15505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Code of Ethics Alcohol and Drug Counselors</a:t>
            </a:r>
          </a:p>
        </p:txBody>
      </p:sp>
      <p:sp>
        <p:nvSpPr>
          <p:cNvPr id="6" name="Content Placeholder 5"/>
          <p:cNvSpPr>
            <a:spLocks noGrp="1"/>
          </p:cNvSpPr>
          <p:nvPr>
            <p:ph idx="1"/>
          </p:nvPr>
        </p:nvSpPr>
        <p:spPr/>
        <p:txBody>
          <a:bodyPr/>
          <a:lstStyle/>
          <a:p>
            <a:pPr marL="0" indent="0">
              <a:buNone/>
            </a:pPr>
            <a:r>
              <a:rPr lang="en-US" dirty="0"/>
              <a:t>Refer to your individual state specific codes of ethics</a:t>
            </a:r>
          </a:p>
          <a:p>
            <a:pPr marL="0" indent="0">
              <a:buNone/>
            </a:pPr>
            <a:endParaRPr lang="en-US" dirty="0"/>
          </a:p>
          <a:p>
            <a:pPr marL="0" indent="0">
              <a:buNone/>
            </a:pPr>
            <a:r>
              <a:rPr lang="en-US" dirty="0"/>
              <a:t>NAADAC: </a:t>
            </a:r>
            <a:r>
              <a:rPr lang="en-US" dirty="0">
                <a:hlinkClick r:id="rId2"/>
              </a:rPr>
              <a:t>http://www.naadac.org/codeofethics_1</a:t>
            </a: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Code  of  Ethics  Examples  for  Alcohol  and  Drug  Counselors</a:t>
            </a:r>
          </a:p>
        </p:txBody>
      </p:sp>
      <p:sp>
        <p:nvSpPr>
          <p:cNvPr id="7" name="Content Placeholder 6"/>
          <p:cNvSpPr>
            <a:spLocks noGrp="1"/>
          </p:cNvSpPr>
          <p:nvPr>
            <p:ph idx="1"/>
          </p:nvPr>
        </p:nvSpPr>
        <p:spPr/>
        <p:txBody>
          <a:bodyPr>
            <a:normAutofit fontScale="77500" lnSpcReduction="20000"/>
          </a:bodyPr>
          <a:lstStyle/>
          <a:p>
            <a:pPr marL="857250" indent="-857250">
              <a:lnSpc>
                <a:spcPct val="120000"/>
              </a:lnSpc>
              <a:buFont typeface="+mj-lt"/>
              <a:buAutoNum type="romanUcPeriod"/>
            </a:pPr>
            <a:r>
              <a:rPr lang="en-US" dirty="0"/>
              <a:t>Responsibility to patients</a:t>
            </a:r>
          </a:p>
          <a:p>
            <a:pPr marL="857250" indent="-857250">
              <a:lnSpc>
                <a:spcPct val="120000"/>
              </a:lnSpc>
              <a:buFont typeface="+mj-lt"/>
              <a:buAutoNum type="romanUcPeriod"/>
            </a:pPr>
            <a:r>
              <a:rPr lang="en-US" dirty="0"/>
              <a:t>Dual Relationships</a:t>
            </a:r>
          </a:p>
          <a:p>
            <a:pPr marL="857250" indent="-857250">
              <a:lnSpc>
                <a:spcPct val="120000"/>
              </a:lnSpc>
              <a:buFont typeface="+mj-lt"/>
              <a:buAutoNum type="romanUcPeriod"/>
            </a:pPr>
            <a:r>
              <a:rPr lang="en-US" dirty="0"/>
              <a:t>Confidentiality</a:t>
            </a:r>
          </a:p>
          <a:p>
            <a:pPr marL="857250" indent="-857250">
              <a:lnSpc>
                <a:spcPct val="120000"/>
              </a:lnSpc>
              <a:buFont typeface="+mj-lt"/>
              <a:buAutoNum type="romanUcPeriod"/>
            </a:pPr>
            <a:r>
              <a:rPr lang="en-US" dirty="0"/>
              <a:t>Professional Competence and Integrity</a:t>
            </a:r>
          </a:p>
          <a:p>
            <a:pPr marL="857250" indent="-857250">
              <a:lnSpc>
                <a:spcPct val="120000"/>
              </a:lnSpc>
              <a:buFont typeface="+mj-lt"/>
              <a:buAutoNum type="romanUcPeriod"/>
            </a:pPr>
            <a:r>
              <a:rPr lang="en-US" dirty="0"/>
              <a:t>Responsibility to Students, Employees, and Supervisees</a:t>
            </a:r>
          </a:p>
          <a:p>
            <a:pPr marL="857250" indent="-857250">
              <a:lnSpc>
                <a:spcPct val="120000"/>
              </a:lnSpc>
              <a:buFont typeface="+mj-lt"/>
              <a:buAutoNum type="romanUcPeriod"/>
            </a:pPr>
            <a:r>
              <a:rPr lang="en-US" dirty="0"/>
              <a:t>Responsibility to the Profession</a:t>
            </a:r>
          </a:p>
          <a:p>
            <a:pPr marL="857250" indent="-857250">
              <a:lnSpc>
                <a:spcPct val="120000"/>
              </a:lnSpc>
              <a:buFont typeface="+mj-lt"/>
              <a:buAutoNum type="romanUcPeriod"/>
            </a:pPr>
            <a:r>
              <a:rPr lang="en-US" dirty="0"/>
              <a:t>Financial Arrangements</a:t>
            </a:r>
          </a:p>
          <a:p>
            <a:pPr marL="857250" indent="-857250">
              <a:lnSpc>
                <a:spcPct val="120000"/>
              </a:lnSpc>
              <a:buFont typeface="+mj-lt"/>
              <a:buAutoNum type="romanUcPeriod"/>
            </a:pPr>
            <a:r>
              <a:rPr lang="en-US" dirty="0"/>
              <a:t>Advertising</a:t>
            </a:r>
          </a:p>
          <a:p>
            <a:pPr marL="857250" indent="-857250">
              <a:lnSpc>
                <a:spcPct val="120000"/>
              </a:lnSpc>
              <a:buFont typeface="+mj-lt"/>
              <a:buAutoNum type="romanUcPeriod"/>
            </a:pPr>
            <a:r>
              <a:rPr lang="en-US" dirty="0"/>
              <a:t>Legal and Moral Standards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89A0348-61D6-45BE-A765-A784107AB0F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8922" r="28922"/>
          <a:stretch/>
        </p:blipFill>
        <p:spPr/>
      </p:pic>
      <p:sp>
        <p:nvSpPr>
          <p:cNvPr id="6" name="Title 5"/>
          <p:cNvSpPr>
            <a:spLocks noGrp="1"/>
          </p:cNvSpPr>
          <p:nvPr>
            <p:ph type="title"/>
          </p:nvPr>
        </p:nvSpPr>
        <p:spPr/>
        <p:txBody>
          <a:bodyPr/>
          <a:lstStyle/>
          <a:p>
            <a:r>
              <a:rPr lang="en-US" dirty="0"/>
              <a:t>Agency Ethics</a:t>
            </a:r>
          </a:p>
        </p:txBody>
      </p:sp>
      <p:sp>
        <p:nvSpPr>
          <p:cNvPr id="7" name="Content Placeholder 6"/>
          <p:cNvSpPr>
            <a:spLocks noGrp="1"/>
          </p:cNvSpPr>
          <p:nvPr>
            <p:ph idx="1"/>
          </p:nvPr>
        </p:nvSpPr>
        <p:spPr/>
        <p:txBody>
          <a:bodyPr/>
          <a:lstStyle/>
          <a:p>
            <a:r>
              <a:rPr lang="en-US" dirty="0"/>
              <a:t>Disclosure of personal recovery</a:t>
            </a:r>
          </a:p>
          <a:p>
            <a:r>
              <a:rPr lang="en-US" dirty="0"/>
              <a:t>Mandatory reporting</a:t>
            </a:r>
          </a:p>
          <a:p>
            <a:r>
              <a:rPr lang="en-US" dirty="0"/>
              <a:t>Acceptable practices</a:t>
            </a:r>
          </a:p>
          <a:p>
            <a:r>
              <a:rPr lang="en-US" dirty="0"/>
              <a:t>Culturally appropriate practices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Ethical Complaints</a:t>
            </a:r>
          </a:p>
        </p:txBody>
      </p:sp>
      <p:sp>
        <p:nvSpPr>
          <p:cNvPr id="5" name="Content Placeholder 4"/>
          <p:cNvSpPr>
            <a:spLocks noGrp="1"/>
          </p:cNvSpPr>
          <p:nvPr>
            <p:ph idx="1"/>
          </p:nvPr>
        </p:nvSpPr>
        <p:spPr/>
        <p:txBody>
          <a:bodyPr>
            <a:normAutofit lnSpcReduction="10000"/>
          </a:bodyPr>
          <a:lstStyle/>
          <a:p>
            <a:r>
              <a:rPr lang="en-US" dirty="0"/>
              <a:t>Know your state specific procedures in filing and processing an Ethical Complaint.</a:t>
            </a:r>
          </a:p>
          <a:p>
            <a:endParaRPr lang="en-US" dirty="0"/>
          </a:p>
          <a:p>
            <a:pPr lvl="1"/>
            <a:r>
              <a:rPr lang="en-US" dirty="0">
                <a:hlinkClick r:id="rId3"/>
              </a:rPr>
              <a:t>Iowa Board of Social Work – Home</a:t>
            </a:r>
            <a:endParaRPr lang="en-US" dirty="0"/>
          </a:p>
          <a:p>
            <a:endParaRPr lang="en-US" dirty="0"/>
          </a:p>
          <a:p>
            <a:pPr lvl="1"/>
            <a:r>
              <a:rPr lang="en-US" dirty="0">
                <a:hlinkClick r:id="rId4"/>
              </a:rPr>
              <a:t>Iowa Board of Nursing | Kathleen R. Weinberg, MSN, RN ...</a:t>
            </a:r>
            <a:endParaRPr lang="en-US" dirty="0"/>
          </a:p>
          <a:p>
            <a:endParaRPr lang="en-US" dirty="0"/>
          </a:p>
          <a:p>
            <a:pPr lvl="1"/>
            <a:r>
              <a:rPr lang="en-US" dirty="0">
                <a:hlinkClick r:id="rId5"/>
              </a:rPr>
              <a:t>Iowa Board of Certification | credentialing addiction and ...</a:t>
            </a:r>
            <a:endParaRPr lang="en-US" dirty="0"/>
          </a:p>
          <a:p>
            <a:endParaRPr lang="en-US" dirty="0"/>
          </a:p>
          <a:p>
            <a:pPr lvl="1"/>
            <a:r>
              <a:rPr lang="en-US" dirty="0">
                <a:hlinkClick r:id="rId6"/>
              </a:rPr>
              <a:t>Iowa Board of Behavioral Science - Home</a:t>
            </a:r>
            <a:endParaRPr lang="en-US" dirty="0"/>
          </a:p>
          <a:p>
            <a:endParaRPr lang="en-US" dirty="0"/>
          </a:p>
          <a:p>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Rights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for Today’s Webinar</a:t>
            </a:r>
          </a:p>
        </p:txBody>
      </p:sp>
      <p:sp>
        <p:nvSpPr>
          <p:cNvPr id="3" name="Content Placeholder 2"/>
          <p:cNvSpPr>
            <a:spLocks noGrp="1"/>
          </p:cNvSpPr>
          <p:nvPr>
            <p:ph idx="1"/>
          </p:nvPr>
        </p:nvSpPr>
        <p:spPr>
          <a:xfrm>
            <a:off x="152400" y="1447800"/>
            <a:ext cx="10350845" cy="5791200"/>
          </a:xfrm>
        </p:spPr>
        <p:txBody>
          <a:bodyPr>
            <a:normAutofit/>
          </a:bodyPr>
          <a:lstStyle/>
          <a:p>
            <a:pPr marL="514350" indent="-514350">
              <a:buFont typeface="+mj-lt"/>
              <a:buAutoNum type="arabicPeriod"/>
            </a:pPr>
            <a:r>
              <a:rPr lang="en-US" dirty="0"/>
              <a:t>Ethical Principles: Autonomy, non-maleficence, beneficence, social justice, fidelity, veracity</a:t>
            </a:r>
          </a:p>
          <a:p>
            <a:pPr marL="514350" indent="-514350">
              <a:buFont typeface="+mj-lt"/>
              <a:buAutoNum type="arabicPeriod"/>
            </a:pPr>
            <a:r>
              <a:rPr lang="en-US" dirty="0"/>
              <a:t>13 Principles of Effective Treatment</a:t>
            </a:r>
          </a:p>
          <a:p>
            <a:pPr marL="514350" indent="-514350">
              <a:buFont typeface="+mj-lt"/>
              <a:buAutoNum type="arabicPeriod"/>
            </a:pPr>
            <a:r>
              <a:rPr lang="en-US" dirty="0"/>
              <a:t>Professional Code of Ethics</a:t>
            </a:r>
          </a:p>
          <a:p>
            <a:pPr marL="514350" indent="-514350">
              <a:buFont typeface="+mj-lt"/>
              <a:buAutoNum type="arabicPeriod"/>
            </a:pPr>
            <a:r>
              <a:rPr lang="en-US" dirty="0"/>
              <a:t>Ethical Responsibilities</a:t>
            </a:r>
          </a:p>
          <a:p>
            <a:pPr marL="1257300" lvl="1" indent="-514350">
              <a:buFont typeface="+mj-lt"/>
              <a:buAutoNum type="alphaLcPeriod"/>
            </a:pPr>
            <a:r>
              <a:rPr lang="en-US" dirty="0"/>
              <a:t>Codes of ethics</a:t>
            </a:r>
          </a:p>
          <a:p>
            <a:pPr marL="1257300" lvl="1" indent="-514350">
              <a:buFont typeface="+mj-lt"/>
              <a:buAutoNum type="alphaLcPeriod"/>
            </a:pPr>
            <a:r>
              <a:rPr lang="en-US" dirty="0"/>
              <a:t>Patient rights</a:t>
            </a:r>
          </a:p>
          <a:p>
            <a:pPr marL="1257300" lvl="1" indent="-514350">
              <a:buFont typeface="+mj-lt"/>
              <a:buAutoNum type="alphaLcPeriod"/>
            </a:pPr>
            <a:r>
              <a:rPr lang="en-US" dirty="0"/>
              <a:t>Mandatory reporting</a:t>
            </a:r>
          </a:p>
          <a:p>
            <a:pPr marL="1257300" lvl="1" indent="-514350">
              <a:buFont typeface="+mj-lt"/>
              <a:buAutoNum type="alphaLcPeriod"/>
            </a:pPr>
            <a:r>
              <a:rPr lang="en-US" dirty="0"/>
              <a:t>Boundary issues</a:t>
            </a:r>
          </a:p>
          <a:p>
            <a:pPr marL="1257300" lvl="1" indent="-514350">
              <a:buFont typeface="+mj-lt"/>
              <a:buAutoNum type="alphaLcPeriod"/>
            </a:pPr>
            <a:r>
              <a:rPr lang="en-US" dirty="0"/>
              <a:t>Using supervision</a:t>
            </a:r>
          </a:p>
          <a:p>
            <a:pPr marL="1257300" lvl="1" indent="-514350">
              <a:buFont typeface="+mj-lt"/>
              <a:buAutoNum type="alphaLcPeriod"/>
            </a:pPr>
            <a:endParaRPr lang="en-US" dirty="0"/>
          </a:p>
          <a:p>
            <a:pPr marL="742950" lvl="1" indent="0">
              <a:buNone/>
            </a:pPr>
            <a:endParaRPr lang="en-US" dirty="0"/>
          </a:p>
          <a:p>
            <a:pPr marL="1257300" lvl="1" indent="-514350">
              <a:buFont typeface="+mj-lt"/>
              <a:buAutoNum type="alphaLcPeriod"/>
            </a:pPr>
            <a:endParaRPr lang="en-US" dirty="0"/>
          </a:p>
          <a:p>
            <a:pPr marL="1257300" lvl="1" indent="-514350">
              <a:buFont typeface="+mj-lt"/>
              <a:buAutoNum type="arabicPeriod"/>
            </a:pPr>
            <a:endParaRPr lang="en-US" dirty="0"/>
          </a:p>
          <a:p>
            <a:pPr marL="1257300" lvl="1" indent="-514350">
              <a:buFont typeface="+mj-lt"/>
              <a:buAutoNum type="alphaLcPeriod"/>
            </a:pPr>
            <a:endParaRPr lang="en-US" dirty="0"/>
          </a:p>
          <a:p>
            <a:pPr marL="742950" lvl="1" indent="0">
              <a:buNone/>
            </a:pPr>
            <a:endParaRPr lang="en-US" dirty="0"/>
          </a:p>
        </p:txBody>
      </p:sp>
    </p:spTree>
    <p:extLst>
      <p:ext uri="{BB962C8B-B14F-4D97-AF65-F5344CB8AC3E}">
        <p14:creationId xmlns:p14="http://schemas.microsoft.com/office/powerpoint/2010/main" val="54705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in a blue shirt&#10;&#10;Description automatically generated">
            <a:extLst>
              <a:ext uri="{FF2B5EF4-FFF2-40B4-BE49-F238E27FC236}">
                <a16:creationId xmlns:a16="http://schemas.microsoft.com/office/drawing/2014/main" id="{E1706F6C-ADC8-4C46-AFB4-5B809B7F542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587" r="2587"/>
          <a:stretch>
            <a:fillRect/>
          </a:stretch>
        </p:blipFill>
        <p:spPr/>
      </p:pic>
      <p:sp>
        <p:nvSpPr>
          <p:cNvPr id="6" name="Title 5"/>
          <p:cNvSpPr>
            <a:spLocks noGrp="1"/>
          </p:cNvSpPr>
          <p:nvPr>
            <p:ph type="title"/>
          </p:nvPr>
        </p:nvSpPr>
        <p:spPr/>
        <p:txBody>
          <a:bodyPr/>
          <a:lstStyle/>
          <a:p>
            <a:r>
              <a:rPr lang="en-US" dirty="0"/>
              <a:t>Patient Rights</a:t>
            </a:r>
          </a:p>
        </p:txBody>
      </p:sp>
      <p:sp>
        <p:nvSpPr>
          <p:cNvPr id="7" name="Content Placeholder 6"/>
          <p:cNvSpPr>
            <a:spLocks noGrp="1"/>
          </p:cNvSpPr>
          <p:nvPr>
            <p:ph idx="1"/>
          </p:nvPr>
        </p:nvSpPr>
        <p:spPr/>
        <p:txBody>
          <a:bodyPr/>
          <a:lstStyle/>
          <a:p>
            <a:r>
              <a:rPr lang="en-US" dirty="0"/>
              <a:t>Non-discrimination</a:t>
            </a:r>
          </a:p>
          <a:p>
            <a:r>
              <a:rPr lang="en-US" dirty="0"/>
              <a:t>Confidentiality </a:t>
            </a:r>
          </a:p>
          <a:p>
            <a:r>
              <a:rPr lang="en-US" dirty="0"/>
              <a:t>Responsibility and competence</a:t>
            </a:r>
          </a:p>
          <a:p>
            <a:r>
              <a:rPr lang="en-US" dirty="0"/>
              <a:t>Informed Consent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Non-discrimination</a:t>
            </a:r>
          </a:p>
        </p:txBody>
      </p:sp>
      <p:sp>
        <p:nvSpPr>
          <p:cNvPr id="7" name="Content Placeholder 6"/>
          <p:cNvSpPr>
            <a:spLocks noGrp="1"/>
          </p:cNvSpPr>
          <p:nvPr>
            <p:ph idx="1"/>
          </p:nvPr>
        </p:nvSpPr>
        <p:spPr/>
        <p:txBody>
          <a:bodyPr/>
          <a:lstStyle/>
          <a:p>
            <a:pPr marL="457200" indent="-457200">
              <a:buFont typeface="Arial" panose="020B0604020202020204" pitchFamily="34" charset="0"/>
              <a:buChar char="•"/>
            </a:pPr>
            <a:r>
              <a:rPr lang="en-US" dirty="0"/>
              <a:t>Do not discriminate (race, age, gender, </a:t>
            </a:r>
            <a:r>
              <a:rPr lang="en-US" dirty="0" err="1"/>
              <a:t>etc</a:t>
            </a:r>
            <a:r>
              <a:rPr lang="en-US" dirty="0"/>
              <a: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Avoid personal issues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Be knowledgeable about special accommodations (ADA).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Confidentiality</a:t>
            </a:r>
          </a:p>
        </p:txBody>
      </p:sp>
      <p:sp>
        <p:nvSpPr>
          <p:cNvPr id="9" name="Content Placeholder 8"/>
          <p:cNvSpPr>
            <a:spLocks noGrp="1"/>
          </p:cNvSpPr>
          <p:nvPr>
            <p:ph idx="1"/>
          </p:nvPr>
        </p:nvSpPr>
        <p:spPr/>
        <p:txBody>
          <a:bodyPr>
            <a:normAutofit/>
          </a:bodyPr>
          <a:lstStyle/>
          <a:p>
            <a:pPr marL="457200" indent="-457200">
              <a:buFont typeface="Arial" panose="020B0604020202020204" pitchFamily="34" charset="0"/>
              <a:buChar char="•"/>
            </a:pPr>
            <a:r>
              <a:rPr lang="en-US" dirty="0"/>
              <a:t>Consent and confidential information</a:t>
            </a:r>
          </a:p>
          <a:p>
            <a:pPr marL="457200" indent="-457200">
              <a:buFont typeface="Arial" panose="020B0604020202020204" pitchFamily="34" charset="0"/>
              <a:buChar char="•"/>
            </a:pPr>
            <a:r>
              <a:rPr lang="en-US" dirty="0"/>
              <a:t>Patient’s confidentiality rights</a:t>
            </a:r>
          </a:p>
          <a:p>
            <a:pPr marL="1200150" lvl="1" indent="-457200">
              <a:buFont typeface="Arial" panose="020B0604020202020204" pitchFamily="34" charset="0"/>
              <a:buChar char="•"/>
            </a:pPr>
            <a:r>
              <a:rPr lang="en-US" dirty="0"/>
              <a:t>HIPAA (Health Insurance Portability and Accountability Act of 1996)</a:t>
            </a:r>
          </a:p>
          <a:p>
            <a:pPr marL="1200150" lvl="1" indent="-457200"/>
            <a:r>
              <a:rPr lang="en-US" dirty="0"/>
              <a:t> 42 CFR part 2 (REVISIONS made this year- July 2020) </a:t>
            </a:r>
            <a:r>
              <a:rPr lang="en-US" dirty="0">
                <a:hlinkClick r:id="rId3"/>
              </a:rPr>
              <a:t>https://www.hhs.gov/about/news/2020/07/13/fact-sheet-samhsa-42-cfr-part-2-revised-rule.html</a:t>
            </a:r>
            <a:r>
              <a:rPr lang="en-US" dirty="0"/>
              <a:t> </a:t>
            </a:r>
          </a:p>
          <a:p>
            <a:pPr marL="457200" indent="-457200">
              <a:buFont typeface="Arial" panose="020B0604020202020204" pitchFamily="34" charset="0"/>
              <a:buChar char="•"/>
            </a:pPr>
            <a:r>
              <a:rPr lang="en-US" dirty="0"/>
              <a:t>Make appropriate provisions</a:t>
            </a:r>
          </a:p>
          <a:p>
            <a:pPr marL="457200" indent="-457200">
              <a:buFont typeface="Arial" panose="020B0604020202020204" pitchFamily="34" charset="0"/>
              <a:buChar cha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posing for the camera&#10;&#10;Description automatically generated">
            <a:extLst>
              <a:ext uri="{FF2B5EF4-FFF2-40B4-BE49-F238E27FC236}">
                <a16:creationId xmlns:a16="http://schemas.microsoft.com/office/drawing/2014/main" id="{8F701D72-102A-4293-AF81-B831ED64B5D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8925" r="28925"/>
          <a:stretch>
            <a:fillRect/>
          </a:stretch>
        </p:blipFill>
        <p:spPr/>
      </p:pic>
      <p:sp>
        <p:nvSpPr>
          <p:cNvPr id="4" name="Title 3"/>
          <p:cNvSpPr>
            <a:spLocks noGrp="1"/>
          </p:cNvSpPr>
          <p:nvPr>
            <p:ph type="title"/>
          </p:nvPr>
        </p:nvSpPr>
        <p:spPr/>
        <p:txBody>
          <a:bodyPr/>
          <a:lstStyle/>
          <a:p>
            <a:r>
              <a:rPr lang="en-US" dirty="0"/>
              <a:t>Confidentiality</a:t>
            </a:r>
          </a:p>
        </p:txBody>
      </p:sp>
      <p:sp>
        <p:nvSpPr>
          <p:cNvPr id="5" name="Content Placeholder 4"/>
          <p:cNvSpPr>
            <a:spLocks noGrp="1"/>
          </p:cNvSpPr>
          <p:nvPr>
            <p:ph idx="1"/>
          </p:nvPr>
        </p:nvSpPr>
        <p:spPr/>
        <p:txBody>
          <a:bodyPr/>
          <a:lstStyle/>
          <a:p>
            <a:r>
              <a:rPr lang="en-US" dirty="0"/>
              <a:t>Adhere to federal and state confidentiality laws (42 CFR, Part 2)</a:t>
            </a:r>
          </a:p>
          <a:p>
            <a:pPr lvl="1"/>
            <a:r>
              <a:rPr lang="en-US" dirty="0"/>
              <a:t>Know the exceptions to Federal Law</a:t>
            </a:r>
          </a:p>
          <a:p>
            <a:pPr lvl="1"/>
            <a:r>
              <a:rPr lang="en-US" dirty="0"/>
              <a:t>Know how to respond to law enforcement requests for information</a:t>
            </a:r>
          </a:p>
          <a:p>
            <a:r>
              <a:rPr lang="en-US" dirty="0"/>
              <a:t>Present only necessary data!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Confidentiality HIPAA and 42 CFR </a:t>
            </a:r>
            <a:r>
              <a:rPr lang="en-US" dirty="0" err="1"/>
              <a:t>pt</a:t>
            </a:r>
            <a:r>
              <a:rPr lang="en-US" dirty="0"/>
              <a:t> 2</a:t>
            </a:r>
          </a:p>
        </p:txBody>
      </p:sp>
      <p:sp>
        <p:nvSpPr>
          <p:cNvPr id="5" name="Content Placeholder 4"/>
          <p:cNvSpPr>
            <a:spLocks noGrp="1"/>
          </p:cNvSpPr>
          <p:nvPr>
            <p:ph idx="1"/>
          </p:nvPr>
        </p:nvSpPr>
        <p:spPr/>
        <p:txBody>
          <a:bodyPr>
            <a:normAutofit/>
          </a:bodyPr>
          <a:lstStyle/>
          <a:p>
            <a:r>
              <a:rPr lang="en-US" dirty="0"/>
              <a:t>The General Rule:</a:t>
            </a:r>
          </a:p>
          <a:p>
            <a:endParaRPr lang="en-US" dirty="0"/>
          </a:p>
          <a:p>
            <a:r>
              <a:rPr lang="en-US" dirty="0"/>
              <a:t>Except under certain specified conditions, both HIPAA and 42 CFR (part 2) laws prohibit the use and disclosure of records or other patient related information.</a:t>
            </a:r>
          </a:p>
          <a:p>
            <a:endParaRPr lang="en-US" dirty="0"/>
          </a:p>
          <a:p>
            <a:r>
              <a:rPr lang="en-US" dirty="0"/>
              <a:t>Legal Action Center, (2003) pp.14-15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miling for the camera&#10;&#10;Description automatically generated">
            <a:extLst>
              <a:ext uri="{FF2B5EF4-FFF2-40B4-BE49-F238E27FC236}">
                <a16:creationId xmlns:a16="http://schemas.microsoft.com/office/drawing/2014/main" id="{0BD02567-5300-4E20-A60A-24DCC81FCD2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42230" r="15624"/>
          <a:stretch/>
        </p:blipFill>
        <p:spPr>
          <a:xfrm>
            <a:off x="1" y="0"/>
            <a:ext cx="4334742" cy="6858000"/>
          </a:xfrm>
        </p:spPr>
      </p:pic>
      <p:sp>
        <p:nvSpPr>
          <p:cNvPr id="5" name="Title 4"/>
          <p:cNvSpPr>
            <a:spLocks noGrp="1"/>
          </p:cNvSpPr>
          <p:nvPr>
            <p:ph type="title"/>
          </p:nvPr>
        </p:nvSpPr>
        <p:spPr/>
        <p:txBody>
          <a:bodyPr/>
          <a:lstStyle/>
          <a:p>
            <a:r>
              <a:rPr lang="en-US" dirty="0"/>
              <a:t>Responsibility</a:t>
            </a:r>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a:t>Policies and management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Assist others with knowledge acquisition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Report unethical behavior to proper authorities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26719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Competence</a:t>
            </a:r>
          </a:p>
        </p:txBody>
      </p:sp>
      <p:sp>
        <p:nvSpPr>
          <p:cNvPr id="3" name="Content Placeholder 2"/>
          <p:cNvSpPr>
            <a:spLocks noGrp="1"/>
          </p:cNvSpPr>
          <p:nvPr>
            <p:ph idx="1"/>
          </p:nvPr>
        </p:nvSpPr>
        <p:spPr/>
        <p:txBody>
          <a:bodyPr/>
          <a:lstStyle/>
          <a:p>
            <a:r>
              <a:rPr lang="en-US" dirty="0"/>
              <a:t>Ongoing education</a:t>
            </a:r>
          </a:p>
          <a:p>
            <a:endParaRPr lang="en-US" dirty="0"/>
          </a:p>
          <a:p>
            <a:r>
              <a:rPr lang="en-US" dirty="0"/>
              <a:t>Boundaries and limitations</a:t>
            </a:r>
          </a:p>
          <a:p>
            <a:endParaRPr lang="en-US" dirty="0"/>
          </a:p>
          <a:p>
            <a:r>
              <a:rPr lang="en-US" dirty="0"/>
              <a:t>Professional competence and integrity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Principles</a:t>
            </a:r>
          </a:p>
        </p:txBody>
      </p:sp>
      <p:sp>
        <p:nvSpPr>
          <p:cNvPr id="4" name="Content Placeholder 3"/>
          <p:cNvSpPr>
            <a:spLocks noGrp="1"/>
          </p:cNvSpPr>
          <p:nvPr>
            <p:ph idx="1"/>
          </p:nvPr>
        </p:nvSpPr>
        <p:spPr/>
        <p:txBody>
          <a:bodyPr>
            <a:normAutofit fontScale="92500" lnSpcReduction="20000"/>
          </a:bodyPr>
          <a:lstStyle/>
          <a:p>
            <a:r>
              <a:rPr lang="en-US" dirty="0"/>
              <a:t>Autonomy</a:t>
            </a:r>
          </a:p>
          <a:p>
            <a:pPr lvl="1"/>
            <a:r>
              <a:rPr lang="en-US" dirty="0"/>
              <a:t>Allowing an individual, the freedom of choice and action</a:t>
            </a:r>
          </a:p>
          <a:p>
            <a:r>
              <a:rPr lang="en-US" dirty="0"/>
              <a:t>Non-maleficence</a:t>
            </a:r>
          </a:p>
          <a:p>
            <a:pPr lvl="1"/>
            <a:r>
              <a:rPr lang="en-US" dirty="0"/>
              <a:t>Not causing harm to others “above all do no harm”</a:t>
            </a:r>
          </a:p>
          <a:p>
            <a:r>
              <a:rPr lang="en-US" dirty="0"/>
              <a:t>Beneficence</a:t>
            </a:r>
          </a:p>
          <a:p>
            <a:pPr lvl="1"/>
            <a:r>
              <a:rPr lang="en-US" dirty="0"/>
              <a:t>Counselor’s responsibility to contribute to the welfare of the patient; “to do good”</a:t>
            </a:r>
          </a:p>
          <a:p>
            <a:r>
              <a:rPr lang="en-US" dirty="0"/>
              <a:t>Justice</a:t>
            </a:r>
          </a:p>
          <a:p>
            <a:pPr lvl="1"/>
            <a:r>
              <a:rPr lang="en-US" dirty="0"/>
              <a:t>Treating equals equally, and </a:t>
            </a:r>
            <a:r>
              <a:rPr lang="en-US" dirty="0" err="1"/>
              <a:t>unequals</a:t>
            </a:r>
            <a:r>
              <a:rPr lang="en-US" dirty="0"/>
              <a:t> unequally, but in proportion to their relevant differences</a:t>
            </a:r>
          </a:p>
          <a:p>
            <a:r>
              <a:rPr lang="en-US" dirty="0"/>
              <a:t>Fidelity</a:t>
            </a:r>
          </a:p>
          <a:p>
            <a:pPr lvl="1"/>
            <a:r>
              <a:rPr lang="en-US" dirty="0"/>
              <a:t>Loyalty, faithfulness and honoring commitments; patients must be able to trust the counselor</a:t>
            </a:r>
          </a:p>
          <a:p>
            <a:pPr marL="457200" lvl="1" indent="0" algn="ctr">
              <a:buNone/>
            </a:pPr>
            <a:r>
              <a:rPr lang="en-US" b="1" dirty="0"/>
              <a:t>Source: Kitchener, 1984; Rosenbaum, 1982; Stadler, 1986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Boundary  Setting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Boundary Issues</a:t>
            </a:r>
          </a:p>
        </p:txBody>
      </p:sp>
      <p:sp>
        <p:nvSpPr>
          <p:cNvPr id="8" name="Content Placeholder 7"/>
          <p:cNvSpPr>
            <a:spLocks noGrp="1"/>
          </p:cNvSpPr>
          <p:nvPr>
            <p:ph idx="1"/>
          </p:nvPr>
        </p:nvSpPr>
        <p:spPr/>
        <p:txBody>
          <a:bodyPr/>
          <a:lstStyle/>
          <a:p>
            <a:r>
              <a:rPr lang="en-US" dirty="0"/>
              <a:t>Do No Harm –Non-maleficence</a:t>
            </a:r>
          </a:p>
          <a:p>
            <a:endParaRPr lang="en-US" dirty="0"/>
          </a:p>
          <a:p>
            <a:r>
              <a:rPr lang="en-US" dirty="0"/>
              <a:t>Transference –patient to counselor</a:t>
            </a:r>
          </a:p>
          <a:p>
            <a:endParaRPr lang="en-US" dirty="0"/>
          </a:p>
          <a:p>
            <a:r>
              <a:rPr lang="en-US" dirty="0"/>
              <a:t>Counter-Transference –counselor to patient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at a table&#10;&#10;Description automatically generated">
            <a:extLst>
              <a:ext uri="{FF2B5EF4-FFF2-40B4-BE49-F238E27FC236}">
                <a16:creationId xmlns:a16="http://schemas.microsoft.com/office/drawing/2014/main" id="{E905227D-9308-4898-82D2-5CDDFB17634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53334" t="25015" r="15062"/>
          <a:stretch/>
        </p:blipFill>
        <p:spPr>
          <a:xfrm>
            <a:off x="1" y="0"/>
            <a:ext cx="4334742" cy="6858000"/>
          </a:xfrm>
        </p:spPr>
      </p:pic>
      <p:sp>
        <p:nvSpPr>
          <p:cNvPr id="2" name="Title 1"/>
          <p:cNvSpPr>
            <a:spLocks noGrp="1"/>
          </p:cNvSpPr>
          <p:nvPr>
            <p:ph type="title"/>
          </p:nvPr>
        </p:nvSpPr>
        <p:spPr/>
        <p:txBody>
          <a:bodyPr/>
          <a:lstStyle/>
          <a:p>
            <a:r>
              <a:rPr lang="en-US" dirty="0"/>
              <a:t>Vocabulary Specific to This Module</a:t>
            </a:r>
          </a:p>
        </p:txBody>
      </p:sp>
      <p:sp>
        <p:nvSpPr>
          <p:cNvPr id="3" name="Content Placeholder 2"/>
          <p:cNvSpPr>
            <a:spLocks noGrp="1"/>
          </p:cNvSpPr>
          <p:nvPr>
            <p:ph idx="1"/>
          </p:nvPr>
        </p:nvSpPr>
        <p:spPr/>
        <p:txBody>
          <a:bodyPr/>
          <a:lstStyle/>
          <a:p>
            <a:r>
              <a:rPr lang="en-US" dirty="0"/>
              <a:t>Morals</a:t>
            </a:r>
          </a:p>
          <a:p>
            <a:endParaRPr lang="en-US" dirty="0"/>
          </a:p>
          <a:p>
            <a:r>
              <a:rPr lang="en-US" dirty="0"/>
              <a:t>Principles</a:t>
            </a:r>
          </a:p>
          <a:p>
            <a:endParaRPr lang="en-US" dirty="0"/>
          </a:p>
          <a:p>
            <a:r>
              <a:rPr lang="en-US" dirty="0"/>
              <a:t>Ethical Values</a:t>
            </a:r>
          </a:p>
          <a:p>
            <a:endParaRPr lang="en-US" dirty="0"/>
          </a:p>
          <a:p>
            <a:r>
              <a:rPr lang="en-US" dirty="0"/>
              <a:t>Scope of Practice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on a table&#10;&#10;Description automatically generated">
            <a:extLst>
              <a:ext uri="{FF2B5EF4-FFF2-40B4-BE49-F238E27FC236}">
                <a16:creationId xmlns:a16="http://schemas.microsoft.com/office/drawing/2014/main" id="{9CEE3D3C-CE2C-4841-A08E-E32C755C6D8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8929" r="22179"/>
          <a:stretch/>
        </p:blipFill>
        <p:spPr>
          <a:xfrm>
            <a:off x="0" y="0"/>
            <a:ext cx="5029199" cy="6858000"/>
          </a:xfrm>
        </p:spPr>
      </p:pic>
      <p:sp>
        <p:nvSpPr>
          <p:cNvPr id="6" name="Title 5"/>
          <p:cNvSpPr>
            <a:spLocks noGrp="1"/>
          </p:cNvSpPr>
          <p:nvPr>
            <p:ph type="title"/>
          </p:nvPr>
        </p:nvSpPr>
        <p:spPr>
          <a:xfrm>
            <a:off x="5486400" y="365125"/>
            <a:ext cx="4876800" cy="1325563"/>
          </a:xfrm>
        </p:spPr>
        <p:txBody>
          <a:bodyPr/>
          <a:lstStyle/>
          <a:p>
            <a:r>
              <a:rPr lang="en-US" dirty="0"/>
              <a:t>Boundary Issues</a:t>
            </a:r>
          </a:p>
        </p:txBody>
      </p:sp>
      <p:sp>
        <p:nvSpPr>
          <p:cNvPr id="7" name="Content Placeholder 6"/>
          <p:cNvSpPr>
            <a:spLocks noGrp="1"/>
          </p:cNvSpPr>
          <p:nvPr>
            <p:ph idx="1"/>
          </p:nvPr>
        </p:nvSpPr>
        <p:spPr>
          <a:xfrm>
            <a:off x="5486400" y="1825624"/>
            <a:ext cx="4876800" cy="4763711"/>
          </a:xfrm>
        </p:spPr>
        <p:txBody>
          <a:bodyPr/>
          <a:lstStyle/>
          <a:p>
            <a:r>
              <a:rPr lang="en-US" dirty="0"/>
              <a:t>Dual relationships</a:t>
            </a:r>
          </a:p>
          <a:p>
            <a:endParaRPr lang="en-US" dirty="0"/>
          </a:p>
          <a:p>
            <a:r>
              <a:rPr lang="en-US" dirty="0"/>
              <a:t>Sexual and affectionate feelings versus behaviors</a:t>
            </a:r>
          </a:p>
          <a:p>
            <a:endParaRPr lang="en-US" dirty="0"/>
          </a:p>
          <a:p>
            <a:r>
              <a:rPr lang="en-US" dirty="0"/>
              <a:t>Remuneration (aka bartering for services or quid pro quo)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Mandatory Reporting</a:t>
            </a:r>
          </a:p>
        </p:txBody>
      </p:sp>
      <p:sp>
        <p:nvSpPr>
          <p:cNvPr id="7" name="Content Placeholder 6"/>
          <p:cNvSpPr>
            <a:spLocks noGrp="1"/>
          </p:cNvSpPr>
          <p:nvPr>
            <p:ph idx="1"/>
          </p:nvPr>
        </p:nvSpPr>
        <p:spPr/>
        <p:txBody>
          <a:bodyPr/>
          <a:lstStyle/>
          <a:p>
            <a:r>
              <a:rPr lang="en-US" dirty="0"/>
              <a:t>Duty to warn (</a:t>
            </a:r>
            <a:r>
              <a:rPr lang="en-US" dirty="0" err="1"/>
              <a:t>Tarasoff</a:t>
            </a:r>
            <a:r>
              <a:rPr lang="en-US" dirty="0"/>
              <a:t>):</a:t>
            </a:r>
          </a:p>
          <a:p>
            <a:pPr lvl="1"/>
            <a:r>
              <a:rPr lang="en-US" dirty="0"/>
              <a:t>Specific threat to self or others</a:t>
            </a:r>
          </a:p>
          <a:p>
            <a:r>
              <a:rPr lang="en-US" dirty="0"/>
              <a:t>Child abuse</a:t>
            </a:r>
          </a:p>
          <a:p>
            <a:r>
              <a:rPr lang="en-US" dirty="0"/>
              <a:t>Sexual misconduct of a therapist</a:t>
            </a:r>
          </a:p>
          <a:p>
            <a:endParaRPr lang="en-US" dirty="0"/>
          </a:p>
          <a:p>
            <a:endParaRPr lang="en-US" dirty="0"/>
          </a:p>
          <a:p>
            <a:pPr marL="0" indent="0" algn="ctr">
              <a:buNone/>
            </a:pPr>
            <a:r>
              <a:rPr lang="en-US" sz="2400" dirty="0"/>
              <a:t>Source: Munson, Ronald 2008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sitting, indoor, person&#10;&#10;Description automatically generated">
            <a:extLst>
              <a:ext uri="{FF2B5EF4-FFF2-40B4-BE49-F238E27FC236}">
                <a16:creationId xmlns:a16="http://schemas.microsoft.com/office/drawing/2014/main" id="{07F7F4CC-18AD-4920-977B-4335028D39D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8897" r="28897"/>
          <a:stretch>
            <a:fillRect/>
          </a:stretch>
        </p:blipFill>
        <p:spPr/>
      </p:pic>
      <p:sp>
        <p:nvSpPr>
          <p:cNvPr id="7" name="Title 6"/>
          <p:cNvSpPr>
            <a:spLocks noGrp="1"/>
          </p:cNvSpPr>
          <p:nvPr>
            <p:ph type="title"/>
          </p:nvPr>
        </p:nvSpPr>
        <p:spPr/>
        <p:txBody>
          <a:bodyPr/>
          <a:lstStyle/>
          <a:p>
            <a:r>
              <a:rPr lang="en-US" dirty="0"/>
              <a:t>Using Supervision</a:t>
            </a:r>
          </a:p>
        </p:txBody>
      </p:sp>
      <p:sp>
        <p:nvSpPr>
          <p:cNvPr id="8" name="Content Placeholder 7"/>
          <p:cNvSpPr>
            <a:spLocks noGrp="1"/>
          </p:cNvSpPr>
          <p:nvPr>
            <p:ph idx="1"/>
          </p:nvPr>
        </p:nvSpPr>
        <p:spPr/>
        <p:txBody>
          <a:bodyPr/>
          <a:lstStyle/>
          <a:p>
            <a:r>
              <a:rPr lang="en-US" dirty="0"/>
              <a:t>Test concepts, rationale, and practices</a:t>
            </a:r>
          </a:p>
          <a:p>
            <a:r>
              <a:rPr lang="en-US" dirty="0"/>
              <a:t>Transform recommendations to action</a:t>
            </a:r>
          </a:p>
          <a:p>
            <a:r>
              <a:rPr lang="en-US" dirty="0"/>
              <a:t>Administrative, clinical, and evaluative supervision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 #1 </a:t>
            </a:r>
          </a:p>
        </p:txBody>
      </p:sp>
      <p:sp>
        <p:nvSpPr>
          <p:cNvPr id="3" name="Content Placeholder 2"/>
          <p:cNvSpPr>
            <a:spLocks noGrp="1"/>
          </p:cNvSpPr>
          <p:nvPr>
            <p:ph idx="1"/>
          </p:nvPr>
        </p:nvSpPr>
        <p:spPr/>
        <p:txBody>
          <a:bodyPr>
            <a:normAutofit/>
          </a:bodyPr>
          <a:lstStyle/>
          <a:p>
            <a:pPr marL="0" indent="0">
              <a:buNone/>
            </a:pPr>
            <a:r>
              <a:rPr lang="en-US" dirty="0">
                <a:latin typeface="Calibri" panose="020F0502020204030204" pitchFamily="34" charset="0"/>
                <a:cs typeface="Calibri" panose="020F0502020204030204" pitchFamily="34" charset="0"/>
              </a:rPr>
              <a:t>A treatment counselor is contacted by a patient’s medical doctor, who is interested in obtaining information about the patient’s progress. The patient has given permission to release information. The counselor should:</a:t>
            </a:r>
          </a:p>
          <a:p>
            <a:pPr marL="914400" lvl="1" indent="-457200">
              <a:buFont typeface="+mj-lt"/>
              <a:buAutoNum type="alphaLcPeriod"/>
            </a:pPr>
            <a:r>
              <a:rPr lang="en-US" dirty="0">
                <a:latin typeface="Calibri" panose="020F0502020204030204" pitchFamily="34" charset="0"/>
                <a:cs typeface="Calibri" panose="020F0502020204030204" pitchFamily="34" charset="0"/>
              </a:rPr>
              <a:t>Give the doctor a copy of the patient’s file.</a:t>
            </a:r>
          </a:p>
          <a:p>
            <a:pPr marL="914400" lvl="1" indent="-457200">
              <a:buFont typeface="+mj-lt"/>
              <a:buAutoNum type="alphaLcPeriod"/>
            </a:pPr>
            <a:r>
              <a:rPr lang="en-US" dirty="0">
                <a:latin typeface="Calibri" panose="020F0502020204030204" pitchFamily="34" charset="0"/>
                <a:cs typeface="Calibri" panose="020F0502020204030204" pitchFamily="34" charset="0"/>
              </a:rPr>
              <a:t>Give the doctor only the information that is requested.</a:t>
            </a:r>
          </a:p>
          <a:p>
            <a:pPr marL="914400" lvl="1" indent="-457200">
              <a:buFont typeface="+mj-lt"/>
              <a:buAutoNum type="alphaLcPeriod"/>
            </a:pPr>
            <a:r>
              <a:rPr lang="en-US" dirty="0">
                <a:latin typeface="Calibri" panose="020F0502020204030204" pitchFamily="34" charset="0"/>
                <a:cs typeface="Calibri" panose="020F0502020204030204" pitchFamily="34" charset="0"/>
              </a:rPr>
              <a:t>Refuse to release the information due to confidentiality requirements.</a:t>
            </a:r>
          </a:p>
          <a:p>
            <a:pPr marL="914400" lvl="1" indent="-457200">
              <a:buFont typeface="+mj-lt"/>
              <a:buAutoNum type="alphaLcPeriod"/>
            </a:pPr>
            <a:r>
              <a:rPr lang="en-US" dirty="0">
                <a:latin typeface="Calibri" panose="020F0502020204030204" pitchFamily="34" charset="0"/>
                <a:cs typeface="Calibri" panose="020F0502020204030204" pitchFamily="34" charset="0"/>
              </a:rPr>
              <a:t>Set-up a meeting with the patient and the doctor.</a:t>
            </a:r>
          </a:p>
          <a:p>
            <a:pPr marL="914400" lvl="1" indent="-457200">
              <a:buFont typeface="+mj-lt"/>
              <a:buAutoNum type="alphaLcPeriod"/>
            </a:pPr>
            <a:r>
              <a:rPr lang="en-US" dirty="0">
                <a:latin typeface="Calibri" panose="020F0502020204030204" pitchFamily="34" charset="0"/>
                <a:cs typeface="Calibri" panose="020F0502020204030204" pitchFamily="34" charset="0"/>
              </a:rPr>
              <a:t>Ask the patient to give the information directly to the doctor.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7437-EE40-4272-8B7F-3B8887C7E616}"/>
              </a:ext>
            </a:extLst>
          </p:cNvPr>
          <p:cNvSpPr>
            <a:spLocks noGrp="1"/>
          </p:cNvSpPr>
          <p:nvPr>
            <p:ph type="title"/>
          </p:nvPr>
        </p:nvSpPr>
        <p:spPr/>
        <p:txBody>
          <a:bodyPr/>
          <a:lstStyle/>
          <a:p>
            <a:r>
              <a:rPr lang="en-US" dirty="0"/>
              <a:t> </a:t>
            </a:r>
            <a:r>
              <a:rPr lang="en-US" dirty="0">
                <a:latin typeface="Calibri" panose="020F0502020204030204" pitchFamily="34" charset="0"/>
                <a:cs typeface="Calibri" panose="020F0502020204030204" pitchFamily="34" charset="0"/>
              </a:rPr>
              <a:t>Question #2 </a:t>
            </a:r>
          </a:p>
        </p:txBody>
      </p:sp>
      <p:sp>
        <p:nvSpPr>
          <p:cNvPr id="3" name="Content Placeholder 2">
            <a:extLst>
              <a:ext uri="{FF2B5EF4-FFF2-40B4-BE49-F238E27FC236}">
                <a16:creationId xmlns:a16="http://schemas.microsoft.com/office/drawing/2014/main" id="{3890544A-3A34-4A4A-AB82-18BF9E563524}"/>
              </a:ext>
            </a:extLst>
          </p:cNvPr>
          <p:cNvSpPr>
            <a:spLocks noGrp="1"/>
          </p:cNvSpPr>
          <p:nvPr>
            <p:ph idx="1"/>
          </p:nvPr>
        </p:nvSpPr>
        <p:spPr>
          <a:xfrm>
            <a:off x="358219" y="1371600"/>
            <a:ext cx="9286525" cy="5366657"/>
          </a:xfrm>
        </p:spPr>
        <p:txBody>
          <a:bodyPr>
            <a:normAutofit/>
          </a:bodyPr>
          <a:lstStyle/>
          <a:p>
            <a:pPr marL="0" marR="0" indent="0">
              <a:lnSpc>
                <a:spcPct val="107000"/>
              </a:lnSpc>
              <a:spcBef>
                <a:spcPts val="0"/>
              </a:spcBef>
              <a:spcAft>
                <a:spcPts val="12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A situation that would </a:t>
            </a:r>
            <a:r>
              <a:rPr lang="en-US" u="sng" dirty="0">
                <a:effectLst/>
                <a:latin typeface="Calibri" panose="020F0502020204030204" pitchFamily="34" charset="0"/>
                <a:ea typeface="Calibri" panose="020F0502020204030204" pitchFamily="34" charset="0"/>
                <a:cs typeface="Times New Roman" panose="02020603050405020304" pitchFamily="18" charset="0"/>
              </a:rPr>
              <a:t>not</a:t>
            </a:r>
            <a:r>
              <a:rPr lang="en-US" dirty="0">
                <a:effectLst/>
                <a:latin typeface="Calibri" panose="020F0502020204030204" pitchFamily="34" charset="0"/>
                <a:ea typeface="Calibri" panose="020F0502020204030204" pitchFamily="34" charset="0"/>
                <a:cs typeface="Times New Roman" panose="02020603050405020304" pitchFamily="18" charset="0"/>
              </a:rPr>
              <a:t> justify a breach of confidentiality would be: </a:t>
            </a:r>
          </a:p>
          <a:p>
            <a:pPr marL="914400" lvl="1" indent="-457200">
              <a:lnSpc>
                <a:spcPct val="107000"/>
              </a:lnSpc>
              <a:spcBef>
                <a:spcPts val="0"/>
              </a:spcBef>
              <a:spcAft>
                <a:spcPts val="12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A patient has threatened to kill his wife </a:t>
            </a:r>
          </a:p>
          <a:p>
            <a:pPr marL="800100" lvl="1" indent="-342900">
              <a:lnSpc>
                <a:spcPct val="107000"/>
              </a:lnSpc>
              <a:spcBef>
                <a:spcPts val="0"/>
              </a:spcBef>
              <a:spcAft>
                <a:spcPts val="12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A patient has threatened suicide </a:t>
            </a:r>
          </a:p>
          <a:p>
            <a:pPr marL="800100" lvl="1" indent="-342900">
              <a:lnSpc>
                <a:spcPct val="107000"/>
              </a:lnSpc>
              <a:spcBef>
                <a:spcPts val="0"/>
              </a:spcBef>
              <a:spcAft>
                <a:spcPts val="12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A patient has sold drugs in order to support his SUD </a:t>
            </a:r>
          </a:p>
          <a:p>
            <a:pPr marL="800100" lvl="1" indent="-342900">
              <a:lnSpc>
                <a:spcPct val="107000"/>
              </a:lnSpc>
              <a:spcBef>
                <a:spcPts val="0"/>
              </a:spcBef>
              <a:spcAft>
                <a:spcPts val="12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A patient admitted to committing child abuse </a:t>
            </a:r>
          </a:p>
          <a:p>
            <a:pPr marL="800100" lvl="1" indent="-342900">
              <a:lnSpc>
                <a:spcPct val="107000"/>
              </a:lnSpc>
              <a:spcBef>
                <a:spcPts val="0"/>
              </a:spcBef>
              <a:spcAft>
                <a:spcPts val="12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A court order stipulates that a patient’s records should be released to the police </a:t>
            </a:r>
          </a:p>
        </p:txBody>
      </p:sp>
    </p:spTree>
    <p:extLst>
      <p:ext uri="{BB962C8B-B14F-4D97-AF65-F5344CB8AC3E}">
        <p14:creationId xmlns:p14="http://schemas.microsoft.com/office/powerpoint/2010/main" val="3332894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7437-EE40-4272-8B7F-3B8887C7E61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 #3</a:t>
            </a:r>
          </a:p>
        </p:txBody>
      </p:sp>
      <p:sp>
        <p:nvSpPr>
          <p:cNvPr id="3" name="Content Placeholder 2">
            <a:extLst>
              <a:ext uri="{FF2B5EF4-FFF2-40B4-BE49-F238E27FC236}">
                <a16:creationId xmlns:a16="http://schemas.microsoft.com/office/drawing/2014/main" id="{3890544A-3A34-4A4A-AB82-18BF9E563524}"/>
              </a:ext>
            </a:extLst>
          </p:cNvPr>
          <p:cNvSpPr>
            <a:spLocks noGrp="1"/>
          </p:cNvSpPr>
          <p:nvPr>
            <p:ph idx="1"/>
          </p:nvPr>
        </p:nvSpPr>
        <p:spPr>
          <a:xfrm>
            <a:off x="358219" y="1382233"/>
            <a:ext cx="10190038" cy="5356024"/>
          </a:xfrm>
        </p:spPr>
        <p:txBody>
          <a:bodyPr>
            <a:normAutofit fontScale="85000" lnSpcReduction="20000"/>
          </a:bodyPr>
          <a:lstStyle/>
          <a:p>
            <a:pPr marL="0" marR="0" indent="0">
              <a:lnSpc>
                <a:spcPct val="107000"/>
              </a:lnSpc>
              <a:spcBef>
                <a:spcPts val="0"/>
              </a:spcBef>
              <a:spcAft>
                <a:spcPts val="12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An old friend of a clinician who has his own private practice suffers from a SUD.  Since he wants to help his friend, the clinician agrees to counsel his friend twice a week without charging for the sessions.  This arrangement is— </a:t>
            </a:r>
          </a:p>
          <a:p>
            <a:pPr marL="971550" lvl="1" indent="-514350">
              <a:lnSpc>
                <a:spcPct val="107000"/>
              </a:lnSpc>
              <a:spcBef>
                <a:spcPts val="0"/>
              </a:spcBef>
              <a:spcAft>
                <a:spcPts val="1200"/>
              </a:spcAft>
              <a:buFont typeface="+mj-lt"/>
              <a:buAutoNum type="alphaL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Ethical — if the patient meets the criteria for non-payment on a sliding fee scale </a:t>
            </a:r>
          </a:p>
          <a:p>
            <a:pPr marL="800100" lvl="1" indent="-342900">
              <a:lnSpc>
                <a:spcPct val="107000"/>
              </a:lnSpc>
              <a:spcBef>
                <a:spcPts val="0"/>
              </a:spcBef>
              <a:spcAft>
                <a:spcPts val="1200"/>
              </a:spcAft>
              <a:buFont typeface="+mj-lt"/>
              <a:buAutoNum type="alphaL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Neither ethical nor unethical — NAADAC ethical guidelines do not address situations such as these </a:t>
            </a:r>
          </a:p>
          <a:p>
            <a:pPr marL="800100" lvl="1" indent="-342900">
              <a:lnSpc>
                <a:spcPct val="107000"/>
              </a:lnSpc>
              <a:spcBef>
                <a:spcPts val="0"/>
              </a:spcBef>
              <a:spcAft>
                <a:spcPts val="1200"/>
              </a:spcAft>
              <a:buFont typeface="+mj-lt"/>
              <a:buAutoNum type="alphaL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Ethical — the clinician is providing services within guidelines for a private practice </a:t>
            </a:r>
          </a:p>
          <a:p>
            <a:pPr marL="800100" lvl="1" indent="-342900">
              <a:lnSpc>
                <a:spcPct val="107000"/>
              </a:lnSpc>
              <a:spcBef>
                <a:spcPts val="0"/>
              </a:spcBef>
              <a:spcAft>
                <a:spcPts val="1200"/>
              </a:spcAft>
              <a:buFont typeface="+mj-lt"/>
              <a:buAutoNum type="alphaL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Unethical — NAADAC ethical guidelines prohibit dual relationships such as the one described here</a:t>
            </a:r>
          </a:p>
          <a:p>
            <a:pPr marL="800100" lvl="1" indent="-342900">
              <a:lnSpc>
                <a:spcPct val="107000"/>
              </a:lnSpc>
              <a:spcBef>
                <a:spcPts val="0"/>
              </a:spcBef>
              <a:spcAft>
                <a:spcPts val="1200"/>
              </a:spcAft>
              <a:buFont typeface="+mj-lt"/>
              <a:buAutoNum type="alphaL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Unethical — NAADAC ethical guidelines prohibit pro bono sessions </a:t>
            </a:r>
          </a:p>
        </p:txBody>
      </p:sp>
    </p:spTree>
    <p:extLst>
      <p:ext uri="{BB962C8B-B14F-4D97-AF65-F5344CB8AC3E}">
        <p14:creationId xmlns:p14="http://schemas.microsoft.com/office/powerpoint/2010/main" val="2139554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7437-EE40-4272-8B7F-3B8887C7E61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 #4</a:t>
            </a:r>
          </a:p>
        </p:txBody>
      </p:sp>
      <p:sp>
        <p:nvSpPr>
          <p:cNvPr id="3" name="Content Placeholder 2">
            <a:extLst>
              <a:ext uri="{FF2B5EF4-FFF2-40B4-BE49-F238E27FC236}">
                <a16:creationId xmlns:a16="http://schemas.microsoft.com/office/drawing/2014/main" id="{3890544A-3A34-4A4A-AB82-18BF9E563524}"/>
              </a:ext>
            </a:extLst>
          </p:cNvPr>
          <p:cNvSpPr>
            <a:spLocks noGrp="1"/>
          </p:cNvSpPr>
          <p:nvPr>
            <p:ph idx="1"/>
          </p:nvPr>
        </p:nvSpPr>
        <p:spPr>
          <a:xfrm>
            <a:off x="358219" y="1825625"/>
            <a:ext cx="10037637" cy="4912632"/>
          </a:xfrm>
        </p:spPr>
        <p:txBody>
          <a:bodyPr>
            <a:normAutofit fontScale="85000" lnSpcReduction="10000"/>
          </a:bodyPr>
          <a:lstStyle/>
          <a:p>
            <a:pPr marL="0" marR="0" indent="0">
              <a:lnSpc>
                <a:spcPct val="107000"/>
              </a:lnSpc>
              <a:spcBef>
                <a:spcPts val="0"/>
              </a:spcBef>
              <a:spcAft>
                <a:spcPts val="12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After a clinician has written a case study on one of her patients and submitted it to a professional journal for publication, the clinician’s supervisor, who is a well-known psychiatrist specializing in SUD treatment, edits the document and writes two paragraphs.  When the clinician lists the supervisor as the first author and himself as the second, the clinician has acted— </a:t>
            </a:r>
          </a:p>
          <a:p>
            <a:pPr marL="971550" lvl="1" indent="-514350">
              <a:lnSpc>
                <a:spcPct val="107000"/>
              </a:lnSpc>
              <a:spcBef>
                <a:spcPts val="0"/>
              </a:spcBef>
              <a:spcAft>
                <a:spcPts val="12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Ethical — as long as the supervisor’s last name alphabetically precedes the clinician’s last name. </a:t>
            </a:r>
          </a:p>
          <a:p>
            <a:pPr marL="971550" lvl="1" indent="-514350">
              <a:lnSpc>
                <a:spcPct val="107000"/>
              </a:lnSpc>
              <a:spcBef>
                <a:spcPts val="0"/>
              </a:spcBef>
              <a:spcAft>
                <a:spcPts val="12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Neither ethical nor unethical — the ethical standards do not address trivial issues such as this. </a:t>
            </a:r>
          </a:p>
          <a:p>
            <a:pPr marL="971550" lvl="1" indent="-514350">
              <a:lnSpc>
                <a:spcPct val="107000"/>
              </a:lnSpc>
              <a:spcBef>
                <a:spcPts val="0"/>
              </a:spcBef>
              <a:spcAft>
                <a:spcPts val="12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Ethical — by properly crediting his supervisor’s contribution. </a:t>
            </a:r>
          </a:p>
          <a:p>
            <a:pPr marL="971550" lvl="1" indent="-514350">
              <a:lnSpc>
                <a:spcPct val="107000"/>
              </a:lnSpc>
              <a:spcBef>
                <a:spcPts val="0"/>
              </a:spcBef>
              <a:spcAft>
                <a:spcPts val="12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Unethical— the clinician should not have listed himself as an author of the article. </a:t>
            </a:r>
          </a:p>
          <a:p>
            <a:pPr marL="971550" lvl="1" indent="-514350">
              <a:lnSpc>
                <a:spcPct val="107000"/>
              </a:lnSpc>
              <a:spcBef>
                <a:spcPts val="0"/>
              </a:spcBef>
              <a:spcAft>
                <a:spcPts val="120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Unethical — the clinician should have listed himself as the first author. </a:t>
            </a:r>
          </a:p>
        </p:txBody>
      </p:sp>
    </p:spTree>
    <p:extLst>
      <p:ext uri="{BB962C8B-B14F-4D97-AF65-F5344CB8AC3E}">
        <p14:creationId xmlns:p14="http://schemas.microsoft.com/office/powerpoint/2010/main" val="1148447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 #5</a:t>
            </a:r>
            <a:r>
              <a:rPr lang="en-US" dirty="0"/>
              <a:t> </a:t>
            </a:r>
          </a:p>
        </p:txBody>
      </p:sp>
      <p:sp>
        <p:nvSpPr>
          <p:cNvPr id="3" name="Content Placeholder 2"/>
          <p:cNvSpPr>
            <a:spLocks noGrp="1"/>
          </p:cNvSpPr>
          <p:nvPr>
            <p:ph idx="1"/>
          </p:nvPr>
        </p:nvSpPr>
        <p:spPr>
          <a:xfrm>
            <a:off x="358219" y="1825625"/>
            <a:ext cx="10081181" cy="4346576"/>
          </a:xfrm>
        </p:spPr>
        <p:txBody>
          <a:bodyPr>
            <a:normAutofit/>
          </a:bodyPr>
          <a:lstStyle/>
          <a:p>
            <a:pPr marL="0" indent="0">
              <a:spcBef>
                <a:spcPts val="0"/>
              </a:spcBef>
              <a:spcAft>
                <a:spcPts val="1200"/>
              </a:spcAft>
              <a:buNone/>
            </a:pPr>
            <a:r>
              <a:rPr lang="en-US" sz="2800" dirty="0"/>
              <a:t>A patient who has been in therapy for six months informs her counselor that she is going to commit suicide. She claims that she has a gun at home and will use it that evening. The counselor’s BEST course of action would be to:</a:t>
            </a:r>
          </a:p>
          <a:p>
            <a:pPr marL="914400" lvl="1" indent="-457200">
              <a:spcBef>
                <a:spcPts val="0"/>
              </a:spcBef>
              <a:spcAft>
                <a:spcPts val="1200"/>
              </a:spcAft>
              <a:buFont typeface="+mj-lt"/>
              <a:buAutoNum type="alphaLcPeriod"/>
            </a:pPr>
            <a:r>
              <a:rPr lang="en-US" dirty="0"/>
              <a:t>Keep the secret.</a:t>
            </a:r>
          </a:p>
          <a:p>
            <a:pPr marL="914400" lvl="1" indent="-457200">
              <a:spcBef>
                <a:spcPts val="0"/>
              </a:spcBef>
              <a:spcAft>
                <a:spcPts val="1200"/>
              </a:spcAft>
              <a:buFont typeface="+mj-lt"/>
              <a:buAutoNum type="alphaLcPeriod"/>
            </a:pPr>
            <a:r>
              <a:rPr lang="en-US" dirty="0"/>
              <a:t>Initiate hospitalization of the patient.</a:t>
            </a:r>
          </a:p>
          <a:p>
            <a:pPr marL="914400" lvl="1" indent="-457200">
              <a:spcBef>
                <a:spcPts val="0"/>
              </a:spcBef>
              <a:spcAft>
                <a:spcPts val="1200"/>
              </a:spcAft>
              <a:buFont typeface="+mj-lt"/>
              <a:buAutoNum type="alphaLcPeriod"/>
            </a:pPr>
            <a:r>
              <a:rPr lang="en-US" dirty="0"/>
              <a:t>Do an immediate evaluation.</a:t>
            </a:r>
          </a:p>
          <a:p>
            <a:pPr marL="914400" lvl="1" indent="-457200">
              <a:spcBef>
                <a:spcPts val="0"/>
              </a:spcBef>
              <a:spcAft>
                <a:spcPts val="1200"/>
              </a:spcAft>
              <a:buFont typeface="+mj-lt"/>
              <a:buAutoNum type="alphaLcPeriod"/>
            </a:pPr>
            <a:r>
              <a:rPr lang="en-US" dirty="0"/>
              <a:t>Make a no-suicide contract.</a:t>
            </a:r>
          </a:p>
          <a:p>
            <a:pPr marL="914400" lvl="1" indent="-457200">
              <a:spcBef>
                <a:spcPts val="0"/>
              </a:spcBef>
              <a:spcAft>
                <a:spcPts val="1200"/>
              </a:spcAft>
              <a:buFont typeface="+mj-lt"/>
              <a:buAutoNum type="alphaLcPeriod"/>
            </a:pPr>
            <a:r>
              <a:rPr lang="en-US" dirty="0"/>
              <a:t>Call an emergency assessment team.</a:t>
            </a:r>
          </a:p>
        </p:txBody>
      </p:sp>
    </p:spTree>
    <p:extLst>
      <p:ext uri="{BB962C8B-B14F-4D97-AF65-F5344CB8AC3E}">
        <p14:creationId xmlns:p14="http://schemas.microsoft.com/office/powerpoint/2010/main" val="125105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2EFF0-3F59-47D5-B570-41FE8843875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 #6</a:t>
            </a:r>
          </a:p>
        </p:txBody>
      </p:sp>
      <p:sp>
        <p:nvSpPr>
          <p:cNvPr id="3" name="Content Placeholder 2"/>
          <p:cNvSpPr>
            <a:spLocks noGrp="1"/>
          </p:cNvSpPr>
          <p:nvPr>
            <p:ph idx="1"/>
          </p:nvPr>
        </p:nvSpPr>
        <p:spPr/>
        <p:txBody>
          <a:bodyPr>
            <a:normAutofit/>
          </a:bodyPr>
          <a:lstStyle/>
          <a:p>
            <a:pPr marL="0" indent="0">
              <a:spcBef>
                <a:spcPts val="0"/>
              </a:spcBef>
              <a:spcAft>
                <a:spcPts val="1200"/>
              </a:spcAft>
              <a:buNone/>
            </a:pPr>
            <a:r>
              <a:rPr lang="en-US" sz="2800" dirty="0"/>
              <a:t>Your patient, who was just sexually assaulted, knows who attacked her but doesn’t want to press charges. She says a trial would be too disruptive to her family. She lives in a small town, her children are in junior high, and her husband has a high-profile position in the town’s largest company. What is your FIRST responsibility? </a:t>
            </a:r>
          </a:p>
          <a:p>
            <a:pPr marL="914400" lvl="1" indent="-457200">
              <a:spcBef>
                <a:spcPts val="0"/>
              </a:spcBef>
              <a:spcAft>
                <a:spcPts val="1200"/>
              </a:spcAft>
              <a:buFont typeface="+mj-lt"/>
              <a:buAutoNum type="alphaLcPeriod"/>
            </a:pPr>
            <a:r>
              <a:rPr lang="en-US" dirty="0"/>
              <a:t>To call the authorities.</a:t>
            </a:r>
          </a:p>
          <a:p>
            <a:pPr marL="914400" lvl="1" indent="-457200">
              <a:spcBef>
                <a:spcPts val="0"/>
              </a:spcBef>
              <a:spcAft>
                <a:spcPts val="1200"/>
              </a:spcAft>
              <a:buFont typeface="+mj-lt"/>
              <a:buAutoNum type="alphaLcPeriod"/>
            </a:pPr>
            <a:r>
              <a:rPr lang="en-US" dirty="0"/>
              <a:t>To confirm she has received medical attention and, if not, to have her go to a doctor immediately.</a:t>
            </a:r>
          </a:p>
          <a:p>
            <a:pPr marL="914400" lvl="1" indent="-457200">
              <a:spcBef>
                <a:spcPts val="0"/>
              </a:spcBef>
              <a:spcAft>
                <a:spcPts val="1200"/>
              </a:spcAft>
              <a:buFont typeface="+mj-lt"/>
              <a:buAutoNum type="alphaLcPeriod"/>
            </a:pPr>
            <a:r>
              <a:rPr lang="en-US" dirty="0"/>
              <a:t>To treat her and keep everything confidential.</a:t>
            </a:r>
          </a:p>
          <a:p>
            <a:pPr marL="914400" lvl="1" indent="-457200">
              <a:spcBef>
                <a:spcPts val="0"/>
              </a:spcBef>
              <a:spcAft>
                <a:spcPts val="1200"/>
              </a:spcAft>
              <a:buFont typeface="+mj-lt"/>
              <a:buAutoNum type="alphaLcPeriod"/>
            </a:pPr>
            <a:r>
              <a:rPr lang="en-US" dirty="0"/>
              <a:t>To speak to her husband about their social responsibility.</a:t>
            </a:r>
          </a:p>
          <a:p>
            <a:pPr marL="914400" lvl="1" indent="-457200">
              <a:spcBef>
                <a:spcPts val="0"/>
              </a:spcBef>
              <a:spcAft>
                <a:spcPts val="1200"/>
              </a:spcAft>
              <a:buFont typeface="+mj-lt"/>
              <a:buAutoNum type="alphaLcPeriod"/>
            </a:pPr>
            <a:r>
              <a:rPr lang="en-US" dirty="0"/>
              <a:t>To treat her but assert privilege.</a:t>
            </a:r>
          </a:p>
        </p:txBody>
      </p:sp>
    </p:spTree>
    <p:extLst>
      <p:ext uri="{BB962C8B-B14F-4D97-AF65-F5344CB8AC3E}">
        <p14:creationId xmlns:p14="http://schemas.microsoft.com/office/powerpoint/2010/main" val="2743771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9D44DE-E903-44C1-B344-356D3B5AB2D5}"/>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 #7</a:t>
            </a:r>
          </a:p>
        </p:txBody>
      </p:sp>
      <p:sp>
        <p:nvSpPr>
          <p:cNvPr id="3" name="Content Placeholder 2"/>
          <p:cNvSpPr>
            <a:spLocks noGrp="1"/>
          </p:cNvSpPr>
          <p:nvPr>
            <p:ph idx="1"/>
          </p:nvPr>
        </p:nvSpPr>
        <p:spPr/>
        <p:txBody>
          <a:bodyPr/>
          <a:lstStyle/>
          <a:p>
            <a:pPr marL="0" indent="0">
              <a:spcBef>
                <a:spcPts val="0"/>
              </a:spcBef>
              <a:spcAft>
                <a:spcPts val="1200"/>
              </a:spcAft>
              <a:buNone/>
            </a:pPr>
            <a:r>
              <a:rPr lang="en-US" dirty="0"/>
              <a:t>The goal of confidentiality is:</a:t>
            </a:r>
          </a:p>
          <a:p>
            <a:pPr marL="914400" lvl="1" indent="-457200">
              <a:spcBef>
                <a:spcPts val="0"/>
              </a:spcBef>
              <a:spcAft>
                <a:spcPts val="1200"/>
              </a:spcAft>
              <a:buFont typeface="+mj-lt"/>
              <a:buAutoNum type="alphaLcPeriod"/>
            </a:pPr>
            <a:r>
              <a:rPr lang="en-US" dirty="0"/>
              <a:t>Protecting the public.</a:t>
            </a:r>
          </a:p>
          <a:p>
            <a:pPr marL="914400" lvl="1" indent="-457200">
              <a:spcBef>
                <a:spcPts val="0"/>
              </a:spcBef>
              <a:spcAft>
                <a:spcPts val="1200"/>
              </a:spcAft>
              <a:buFont typeface="+mj-lt"/>
              <a:buAutoNum type="alphaLcPeriod"/>
            </a:pPr>
            <a:r>
              <a:rPr lang="en-US" dirty="0"/>
              <a:t>Protecting the counselor.</a:t>
            </a:r>
          </a:p>
          <a:p>
            <a:pPr marL="914400" lvl="1" indent="-457200">
              <a:spcBef>
                <a:spcPts val="0"/>
              </a:spcBef>
              <a:spcAft>
                <a:spcPts val="1200"/>
              </a:spcAft>
              <a:buFont typeface="+mj-lt"/>
              <a:buAutoNum type="alphaLcPeriod"/>
            </a:pPr>
            <a:r>
              <a:rPr lang="en-US" dirty="0"/>
              <a:t>Protecting the profession.</a:t>
            </a:r>
          </a:p>
          <a:p>
            <a:pPr marL="914400" lvl="1" indent="-457200">
              <a:spcBef>
                <a:spcPts val="0"/>
              </a:spcBef>
              <a:spcAft>
                <a:spcPts val="1200"/>
              </a:spcAft>
              <a:buFont typeface="+mj-lt"/>
              <a:buAutoNum type="alphaLcPeriod"/>
            </a:pPr>
            <a:r>
              <a:rPr lang="en-US" dirty="0"/>
              <a:t>Protecting the process.</a:t>
            </a:r>
          </a:p>
          <a:p>
            <a:pPr marL="914400" lvl="1" indent="-457200">
              <a:spcBef>
                <a:spcPts val="0"/>
              </a:spcBef>
              <a:spcAft>
                <a:spcPts val="1200"/>
              </a:spcAft>
              <a:buFont typeface="+mj-lt"/>
              <a:buAutoNum type="alphaLcPeriod"/>
            </a:pPr>
            <a:r>
              <a:rPr lang="en-US" dirty="0"/>
              <a:t>Protecting the patient.</a:t>
            </a:r>
          </a:p>
        </p:txBody>
      </p:sp>
    </p:spTree>
    <p:extLst>
      <p:ext uri="{BB962C8B-B14F-4D97-AF65-F5344CB8AC3E}">
        <p14:creationId xmlns:p14="http://schemas.microsoft.com/office/powerpoint/2010/main" val="379514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Principles of Effective Treatment</a:t>
            </a:r>
          </a:p>
        </p:txBody>
      </p:sp>
      <p:sp>
        <p:nvSpPr>
          <p:cNvPr id="4" name="Content Placeholder 3"/>
          <p:cNvSpPr>
            <a:spLocks noGrp="1"/>
          </p:cNvSpPr>
          <p:nvPr>
            <p:ph idx="1"/>
          </p:nvPr>
        </p:nvSpPr>
        <p:spPr/>
        <p:txBody>
          <a:bodyPr>
            <a:normAutofit fontScale="92500" lnSpcReduction="10000"/>
          </a:bodyPr>
          <a:lstStyle/>
          <a:p>
            <a:r>
              <a:rPr lang="en-US" dirty="0"/>
              <a:t>Substance use disorders are a complex but treatable disease that affects brain function and behavior</a:t>
            </a:r>
          </a:p>
          <a:p>
            <a:r>
              <a:rPr lang="en-US" dirty="0"/>
              <a:t>No single treatment is appropriate for everyone</a:t>
            </a:r>
          </a:p>
          <a:p>
            <a:r>
              <a:rPr lang="en-US" dirty="0"/>
              <a:t>Various types of treatment need to be readily available</a:t>
            </a:r>
          </a:p>
          <a:p>
            <a:r>
              <a:rPr lang="en-US" dirty="0"/>
              <a:t>Effective treatment attends to multiple needs of the individual, not just her/his drug use</a:t>
            </a:r>
          </a:p>
          <a:p>
            <a:r>
              <a:rPr lang="en-US" dirty="0"/>
              <a:t>Remaining in treatment for an adequate period of time is critical (length of stay)</a:t>
            </a:r>
          </a:p>
          <a:p>
            <a:endParaRPr lang="en-US" dirty="0"/>
          </a:p>
          <a:p>
            <a:pPr marL="0" indent="0">
              <a:buNone/>
            </a:pPr>
            <a:r>
              <a:rPr lang="en-US" dirty="0"/>
              <a:t>-NIDA (2015) Principles of Drug Addiction Treatment</a:t>
            </a:r>
          </a:p>
        </p:txBody>
      </p:sp>
    </p:spTree>
    <p:extLst>
      <p:ext uri="{BB962C8B-B14F-4D97-AF65-F5344CB8AC3E}">
        <p14:creationId xmlns:p14="http://schemas.microsoft.com/office/powerpoint/2010/main" val="1330729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9D44DE-E903-44C1-B344-356D3B5AB2D5}"/>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 #8</a:t>
            </a:r>
          </a:p>
        </p:txBody>
      </p:sp>
      <p:sp>
        <p:nvSpPr>
          <p:cNvPr id="3" name="Content Placeholder 2"/>
          <p:cNvSpPr>
            <a:spLocks noGrp="1"/>
          </p:cNvSpPr>
          <p:nvPr>
            <p:ph idx="1"/>
          </p:nvPr>
        </p:nvSpPr>
        <p:spPr/>
        <p:txBody>
          <a:bodyPr/>
          <a:lstStyle/>
          <a:p>
            <a:pPr marL="0" indent="0">
              <a:spcBef>
                <a:spcPts val="0"/>
              </a:spcBef>
              <a:spcAft>
                <a:spcPts val="1200"/>
              </a:spcAft>
              <a:buNone/>
            </a:pPr>
            <a:r>
              <a:rPr lang="en-US" dirty="0"/>
              <a:t>The goal of ethics is:</a:t>
            </a:r>
          </a:p>
          <a:p>
            <a:pPr marL="914400" lvl="1" indent="-457200">
              <a:spcBef>
                <a:spcPts val="0"/>
              </a:spcBef>
              <a:spcAft>
                <a:spcPts val="1200"/>
              </a:spcAft>
              <a:buFont typeface="+mj-lt"/>
              <a:buAutoNum type="alphaLcPeriod"/>
            </a:pPr>
            <a:r>
              <a:rPr lang="en-US" dirty="0"/>
              <a:t>Protecting the public.</a:t>
            </a:r>
          </a:p>
          <a:p>
            <a:pPr marL="914400" lvl="1" indent="-457200">
              <a:spcBef>
                <a:spcPts val="0"/>
              </a:spcBef>
              <a:spcAft>
                <a:spcPts val="1200"/>
              </a:spcAft>
              <a:buFont typeface="+mj-lt"/>
              <a:buAutoNum type="alphaLcPeriod"/>
            </a:pPr>
            <a:r>
              <a:rPr lang="en-US" dirty="0"/>
              <a:t>Protecting the counselor.</a:t>
            </a:r>
          </a:p>
          <a:p>
            <a:pPr marL="914400" lvl="1" indent="-457200">
              <a:spcBef>
                <a:spcPts val="0"/>
              </a:spcBef>
              <a:spcAft>
                <a:spcPts val="1200"/>
              </a:spcAft>
              <a:buFont typeface="+mj-lt"/>
              <a:buAutoNum type="alphaLcPeriod"/>
            </a:pPr>
            <a:r>
              <a:rPr lang="en-US" dirty="0"/>
              <a:t>Protecting the profession.</a:t>
            </a:r>
          </a:p>
          <a:p>
            <a:pPr marL="914400" lvl="1" indent="-457200">
              <a:spcBef>
                <a:spcPts val="0"/>
              </a:spcBef>
              <a:spcAft>
                <a:spcPts val="1200"/>
              </a:spcAft>
              <a:buFont typeface="+mj-lt"/>
              <a:buAutoNum type="alphaLcPeriod"/>
            </a:pPr>
            <a:r>
              <a:rPr lang="en-US" dirty="0"/>
              <a:t>Protecting the process.</a:t>
            </a:r>
          </a:p>
          <a:p>
            <a:pPr marL="914400" lvl="1" indent="-457200">
              <a:spcBef>
                <a:spcPts val="0"/>
              </a:spcBef>
              <a:spcAft>
                <a:spcPts val="1200"/>
              </a:spcAft>
              <a:buFont typeface="+mj-lt"/>
              <a:buAutoNum type="alphaLcPeriod"/>
            </a:pPr>
            <a:r>
              <a:rPr lang="en-US" dirty="0"/>
              <a:t>Protecting the patient.</a:t>
            </a:r>
          </a:p>
        </p:txBody>
      </p:sp>
    </p:spTree>
    <p:extLst>
      <p:ext uri="{BB962C8B-B14F-4D97-AF65-F5344CB8AC3E}">
        <p14:creationId xmlns:p14="http://schemas.microsoft.com/office/powerpoint/2010/main" val="301682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C59041-AF4C-41E5-AFC7-AE14CAAD047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a:t>
            </a:r>
            <a:r>
              <a:rPr lang="en-US" dirty="0"/>
              <a:t> </a:t>
            </a:r>
            <a:r>
              <a:rPr lang="en-US" dirty="0">
                <a:latin typeface="Calibri" panose="020F0502020204030204" pitchFamily="34" charset="0"/>
                <a:cs typeface="Calibri" panose="020F0502020204030204" pitchFamily="34" charset="0"/>
              </a:rPr>
              <a:t>#9</a:t>
            </a:r>
          </a:p>
        </p:txBody>
      </p:sp>
      <p:sp>
        <p:nvSpPr>
          <p:cNvPr id="3" name="Content Placeholder 2"/>
          <p:cNvSpPr>
            <a:spLocks noGrp="1"/>
          </p:cNvSpPr>
          <p:nvPr>
            <p:ph idx="1"/>
          </p:nvPr>
        </p:nvSpPr>
        <p:spPr>
          <a:xfrm>
            <a:off x="358219" y="1825624"/>
            <a:ext cx="8470095" cy="4763711"/>
          </a:xfrm>
        </p:spPr>
        <p:txBody>
          <a:bodyPr>
            <a:normAutofit/>
          </a:bodyPr>
          <a:lstStyle/>
          <a:p>
            <a:pPr marL="0" indent="0">
              <a:spcBef>
                <a:spcPts val="0"/>
              </a:spcBef>
              <a:spcAft>
                <a:spcPts val="1200"/>
              </a:spcAft>
              <a:buNone/>
            </a:pPr>
            <a:r>
              <a:rPr lang="en-US" dirty="0"/>
              <a:t>Which of the following presents the </a:t>
            </a:r>
            <a:r>
              <a:rPr lang="en-US" u="sng" dirty="0"/>
              <a:t>greatest</a:t>
            </a:r>
            <a:r>
              <a:rPr lang="en-US" dirty="0"/>
              <a:t> risk to confidentiality?</a:t>
            </a:r>
          </a:p>
          <a:p>
            <a:pPr marL="914400" lvl="1" indent="-457200">
              <a:spcBef>
                <a:spcPts val="0"/>
              </a:spcBef>
              <a:spcAft>
                <a:spcPts val="1200"/>
              </a:spcAft>
              <a:buFont typeface="+mj-lt"/>
              <a:buAutoNum type="alphaLcPeriod"/>
            </a:pPr>
            <a:r>
              <a:rPr lang="en-US" dirty="0"/>
              <a:t>A locked file cabinet in view of waiting patients.</a:t>
            </a:r>
          </a:p>
          <a:p>
            <a:pPr marL="914400" lvl="1" indent="-457200">
              <a:spcBef>
                <a:spcPts val="0"/>
              </a:spcBef>
              <a:spcAft>
                <a:spcPts val="1200"/>
              </a:spcAft>
              <a:buFont typeface="+mj-lt"/>
              <a:buAutoNum type="alphaLcPeriod"/>
            </a:pPr>
            <a:r>
              <a:rPr lang="en-US" dirty="0"/>
              <a:t>A computer on a desk in counselor’s office.</a:t>
            </a:r>
          </a:p>
          <a:p>
            <a:pPr marL="914400" lvl="1" indent="-457200">
              <a:spcBef>
                <a:spcPts val="0"/>
              </a:spcBef>
              <a:spcAft>
                <a:spcPts val="1200"/>
              </a:spcAft>
              <a:buFont typeface="+mj-lt"/>
              <a:buAutoNum type="alphaLcPeriod"/>
            </a:pPr>
            <a:r>
              <a:rPr lang="en-US" dirty="0"/>
              <a:t>A large family in a therapy session together.</a:t>
            </a:r>
          </a:p>
          <a:p>
            <a:pPr marL="914400" lvl="1" indent="-457200">
              <a:spcBef>
                <a:spcPts val="0"/>
              </a:spcBef>
              <a:spcAft>
                <a:spcPts val="1200"/>
              </a:spcAft>
              <a:buFont typeface="+mj-lt"/>
              <a:buAutoNum type="alphaLcPeriod"/>
            </a:pPr>
            <a:r>
              <a:rPr lang="en-US" dirty="0"/>
              <a:t>Making referrals.</a:t>
            </a:r>
          </a:p>
          <a:p>
            <a:pPr marL="914400" lvl="1" indent="-457200">
              <a:spcBef>
                <a:spcPts val="0"/>
              </a:spcBef>
              <a:spcAft>
                <a:spcPts val="1200"/>
              </a:spcAft>
              <a:buFont typeface="+mj-lt"/>
              <a:buAutoNum type="alphaLcPeriod"/>
            </a:pPr>
            <a:r>
              <a:rPr lang="en-US" dirty="0"/>
              <a:t>An individual counseling session located next to the waiting area.</a:t>
            </a:r>
          </a:p>
        </p:txBody>
      </p:sp>
    </p:spTree>
    <p:extLst>
      <p:ext uri="{BB962C8B-B14F-4D97-AF65-F5344CB8AC3E}">
        <p14:creationId xmlns:p14="http://schemas.microsoft.com/office/powerpoint/2010/main" val="2880661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 #10 </a:t>
            </a:r>
          </a:p>
        </p:txBody>
      </p:sp>
      <p:sp>
        <p:nvSpPr>
          <p:cNvPr id="3" name="Content Placeholder 2"/>
          <p:cNvSpPr>
            <a:spLocks noGrp="1"/>
          </p:cNvSpPr>
          <p:nvPr>
            <p:ph idx="1"/>
          </p:nvPr>
        </p:nvSpPr>
        <p:spPr>
          <a:xfrm>
            <a:off x="106327" y="1839432"/>
            <a:ext cx="10717617" cy="4749903"/>
          </a:xfrm>
        </p:spPr>
        <p:txBody>
          <a:bodyPr>
            <a:normAutofit lnSpcReduction="10000"/>
          </a:bodyPr>
          <a:lstStyle/>
          <a:p>
            <a:pPr marL="0" indent="0">
              <a:buNone/>
            </a:pPr>
            <a:r>
              <a:rPr lang="en-US" dirty="0">
                <a:latin typeface="Calibri" panose="020F0502020204030204" pitchFamily="34" charset="0"/>
                <a:cs typeface="Calibri" panose="020F0502020204030204" pitchFamily="34" charset="0"/>
              </a:rPr>
              <a:t>An adolescent outpatient treatment therapist is contacted by the patient’s father, who asking whether his daughter has been attending group sessions and if she has been reporting continued abstinence from AODs.  The adolescent patient has given permission to release information to the father only regarding attendance and participation. The counselor should:</a:t>
            </a:r>
          </a:p>
          <a:p>
            <a:pPr marL="914400" lvl="1" indent="-457200">
              <a:buFont typeface="+mj-lt"/>
              <a:buAutoNum type="alphaLcPeriod"/>
            </a:pPr>
            <a:r>
              <a:rPr lang="en-US" dirty="0">
                <a:latin typeface="Calibri" panose="020F0502020204030204" pitchFamily="34" charset="0"/>
                <a:cs typeface="Calibri" panose="020F0502020204030204" pitchFamily="34" charset="0"/>
              </a:rPr>
              <a:t>ROIs are not needed for patients under 18, so provide the father with a full progress report. </a:t>
            </a:r>
          </a:p>
          <a:p>
            <a:pPr marL="914400" lvl="1" indent="-457200">
              <a:buFont typeface="+mj-lt"/>
              <a:buAutoNum type="alphaLcPeriod"/>
            </a:pPr>
            <a:r>
              <a:rPr lang="en-US" dirty="0">
                <a:latin typeface="Calibri" panose="020F0502020204030204" pitchFamily="34" charset="0"/>
                <a:cs typeface="Calibri" panose="020F0502020204030204" pitchFamily="34" charset="0"/>
              </a:rPr>
              <a:t>Give the father only information on participation as requested.</a:t>
            </a:r>
          </a:p>
          <a:p>
            <a:pPr marL="914400" lvl="1" indent="-457200">
              <a:buFont typeface="+mj-lt"/>
              <a:buAutoNum type="alphaLcPeriod"/>
            </a:pPr>
            <a:r>
              <a:rPr lang="en-US" dirty="0">
                <a:latin typeface="Calibri" panose="020F0502020204030204" pitchFamily="34" charset="0"/>
                <a:cs typeface="Calibri" panose="020F0502020204030204" pitchFamily="34" charset="0"/>
              </a:rPr>
              <a:t>Refuse to release any information without talking to the patient first.</a:t>
            </a:r>
          </a:p>
          <a:p>
            <a:pPr marL="914400" lvl="1" indent="-457200">
              <a:buFont typeface="+mj-lt"/>
              <a:buAutoNum type="alphaLcPeriod"/>
            </a:pPr>
            <a:r>
              <a:rPr lang="en-US" dirty="0">
                <a:latin typeface="Calibri" panose="020F0502020204030204" pitchFamily="34" charset="0"/>
                <a:cs typeface="Calibri" panose="020F0502020204030204" pitchFamily="34" charset="0"/>
              </a:rPr>
              <a:t>Set-up a family session with the father and daughter to discuss any concerns.</a:t>
            </a:r>
          </a:p>
          <a:p>
            <a:pPr marL="914400" lvl="1" indent="-457200">
              <a:buFont typeface="+mj-lt"/>
              <a:buAutoNum type="alphaLcPeriod"/>
            </a:pPr>
            <a:r>
              <a:rPr lang="en-US" dirty="0">
                <a:latin typeface="Calibri" panose="020F0502020204030204" pitchFamily="34" charset="0"/>
                <a:cs typeface="Calibri" panose="020F0502020204030204" pitchFamily="34" charset="0"/>
              </a:rPr>
              <a:t>Ask the father to ask his daughter himself directly about her attendance.</a:t>
            </a:r>
          </a:p>
        </p:txBody>
      </p:sp>
    </p:spTree>
    <p:extLst>
      <p:ext uri="{BB962C8B-B14F-4D97-AF65-F5344CB8AC3E}">
        <p14:creationId xmlns:p14="http://schemas.microsoft.com/office/powerpoint/2010/main" val="43427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Today’s Module</a:t>
            </a:r>
          </a:p>
        </p:txBody>
      </p:sp>
      <p:sp>
        <p:nvSpPr>
          <p:cNvPr id="3" name="Content Placeholder 2"/>
          <p:cNvSpPr>
            <a:spLocks noGrp="1"/>
          </p:cNvSpPr>
          <p:nvPr>
            <p:ph idx="1"/>
          </p:nvPr>
        </p:nvSpPr>
        <p:spPr/>
        <p:txBody>
          <a:bodyPr>
            <a:normAutofit/>
          </a:bodyPr>
          <a:lstStyle/>
          <a:p>
            <a:r>
              <a:rPr lang="en-US" dirty="0"/>
              <a:t>Key points to remember:</a:t>
            </a:r>
          </a:p>
          <a:p>
            <a:pPr lvl="1"/>
            <a:r>
              <a:rPr lang="en-US" dirty="0"/>
              <a:t>“Be good, do good, and above all –do no harm”</a:t>
            </a:r>
          </a:p>
          <a:p>
            <a:pPr lvl="1"/>
            <a:r>
              <a:rPr lang="en-US" dirty="0"/>
              <a:t>Distinguish among ethics, morals &amp; legalities</a:t>
            </a:r>
          </a:p>
          <a:p>
            <a:pPr lvl="1"/>
            <a:r>
              <a:rPr lang="en-US" dirty="0"/>
              <a:t>Patient rights are always foremost</a:t>
            </a:r>
          </a:p>
          <a:p>
            <a:pPr lvl="1"/>
            <a:r>
              <a:rPr lang="en-US" dirty="0"/>
              <a:t>Your ethics can greatly impact the quality of patient care and the image of the profession</a:t>
            </a:r>
          </a:p>
          <a:p>
            <a:pPr lvl="1"/>
            <a:r>
              <a:rPr lang="en-US" dirty="0"/>
              <a:t>Boundary issues start with the small, innocent transgressions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F0B1-983C-45BC-BB49-50ADF09ABD3B}"/>
              </a:ext>
            </a:extLst>
          </p:cNvPr>
          <p:cNvSpPr>
            <a:spLocks noGrp="1"/>
          </p:cNvSpPr>
          <p:nvPr>
            <p:ph type="title"/>
          </p:nvPr>
        </p:nvSpPr>
        <p:spPr/>
        <p:txBody>
          <a:bodyPr/>
          <a:lstStyle/>
          <a:p>
            <a:pPr algn="ctr"/>
            <a:r>
              <a:rPr lang="en-US" dirty="0"/>
              <a:t>References </a:t>
            </a:r>
          </a:p>
        </p:txBody>
      </p:sp>
      <p:sp>
        <p:nvSpPr>
          <p:cNvPr id="3" name="Content Placeholder 2">
            <a:extLst>
              <a:ext uri="{FF2B5EF4-FFF2-40B4-BE49-F238E27FC236}">
                <a16:creationId xmlns:a16="http://schemas.microsoft.com/office/drawing/2014/main" id="{B8D46DB9-85BD-470C-B36B-73DE5C1BACF0}"/>
              </a:ext>
            </a:extLst>
          </p:cNvPr>
          <p:cNvSpPr>
            <a:spLocks noGrp="1"/>
          </p:cNvSpPr>
          <p:nvPr>
            <p:ph idx="1"/>
          </p:nvPr>
        </p:nvSpPr>
        <p:spPr/>
        <p:txBody>
          <a:bodyPr>
            <a:normAutofit/>
          </a:bodyPr>
          <a:lstStyle/>
          <a:p>
            <a:r>
              <a:rPr lang="en-US" dirty="0"/>
              <a:t>NIDA (2015) Principles of Drug Addiction Treatment</a:t>
            </a:r>
          </a:p>
          <a:p>
            <a:r>
              <a:rPr lang="en-US" dirty="0"/>
              <a:t>Tarasoff v. Regents of the University of California, 1976</a:t>
            </a:r>
          </a:p>
          <a:p>
            <a:r>
              <a:rPr lang="en-US" dirty="0"/>
              <a:t>Munson, Ronald, ed. (2008). </a:t>
            </a:r>
            <a:r>
              <a:rPr lang="en-US" i="1" dirty="0"/>
              <a:t>Intervention and Reflection: Basic Issues in Medical Ethics</a:t>
            </a:r>
            <a:r>
              <a:rPr lang="en-US" dirty="0"/>
              <a:t> (8th ed.). Belmont, CA: Thomson Wadsworth.</a:t>
            </a:r>
          </a:p>
          <a:p>
            <a:r>
              <a:rPr lang="en-US" dirty="0"/>
              <a:t>NAADAC: </a:t>
            </a:r>
            <a:r>
              <a:rPr lang="en-US" dirty="0">
                <a:hlinkClick r:id="rId2"/>
              </a:rPr>
              <a:t>http://www.naadac.org/codeofethics_1</a:t>
            </a:r>
            <a:r>
              <a:rPr lang="en-US" dirty="0"/>
              <a:t> </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47329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F0B1-983C-45BC-BB49-50ADF09ABD3B}"/>
              </a:ext>
            </a:extLst>
          </p:cNvPr>
          <p:cNvSpPr>
            <a:spLocks noGrp="1"/>
          </p:cNvSpPr>
          <p:nvPr>
            <p:ph type="title"/>
          </p:nvPr>
        </p:nvSpPr>
        <p:spPr/>
        <p:txBody>
          <a:bodyPr/>
          <a:lstStyle/>
          <a:p>
            <a:pPr algn="ctr"/>
            <a:r>
              <a:rPr lang="en-US" dirty="0"/>
              <a:t>References (cont.)</a:t>
            </a:r>
          </a:p>
        </p:txBody>
      </p:sp>
      <p:sp>
        <p:nvSpPr>
          <p:cNvPr id="3" name="Content Placeholder 2">
            <a:extLst>
              <a:ext uri="{FF2B5EF4-FFF2-40B4-BE49-F238E27FC236}">
                <a16:creationId xmlns:a16="http://schemas.microsoft.com/office/drawing/2014/main" id="{B8D46DB9-85BD-470C-B36B-73DE5C1BACF0}"/>
              </a:ext>
            </a:extLst>
          </p:cNvPr>
          <p:cNvSpPr>
            <a:spLocks noGrp="1"/>
          </p:cNvSpPr>
          <p:nvPr>
            <p:ph idx="1"/>
          </p:nvPr>
        </p:nvSpPr>
        <p:spPr/>
        <p:txBody>
          <a:bodyPr>
            <a:normAutofit/>
          </a:bodyPr>
          <a:lstStyle/>
          <a:p>
            <a:endParaRPr lang="en-US" dirty="0"/>
          </a:p>
          <a:p>
            <a:pPr lvl="1"/>
            <a:r>
              <a:rPr lang="en-US" dirty="0">
                <a:hlinkClick r:id="rId2"/>
              </a:rPr>
              <a:t>Iowa Board of Social Work – Home</a:t>
            </a:r>
            <a:endParaRPr lang="en-US" dirty="0"/>
          </a:p>
          <a:p>
            <a:endParaRPr lang="en-US" dirty="0"/>
          </a:p>
          <a:p>
            <a:pPr lvl="1"/>
            <a:r>
              <a:rPr lang="en-US" dirty="0">
                <a:hlinkClick r:id="rId3"/>
              </a:rPr>
              <a:t>Iowa Board of Nursing | Kathleen R. Weinberg, MSN, RN ...</a:t>
            </a:r>
            <a:endParaRPr lang="en-US" dirty="0"/>
          </a:p>
          <a:p>
            <a:endParaRPr lang="en-US" dirty="0"/>
          </a:p>
          <a:p>
            <a:pPr lvl="1"/>
            <a:r>
              <a:rPr lang="en-US" dirty="0">
                <a:hlinkClick r:id="rId4"/>
              </a:rPr>
              <a:t>Iowa Board of Certification | credentialing addiction and ...</a:t>
            </a:r>
            <a:endParaRPr lang="en-US" dirty="0"/>
          </a:p>
          <a:p>
            <a:endParaRPr lang="en-US" dirty="0"/>
          </a:p>
          <a:p>
            <a:pPr lvl="1"/>
            <a:r>
              <a:rPr lang="en-US" dirty="0">
                <a:hlinkClick r:id="rId5"/>
              </a:rPr>
              <a:t>Iowa Board of Behavioral Science - Home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92217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F0B1-983C-45BC-BB49-50ADF09ABD3B}"/>
              </a:ext>
            </a:extLst>
          </p:cNvPr>
          <p:cNvSpPr>
            <a:spLocks noGrp="1"/>
          </p:cNvSpPr>
          <p:nvPr>
            <p:ph type="title"/>
          </p:nvPr>
        </p:nvSpPr>
        <p:spPr/>
        <p:txBody>
          <a:bodyPr/>
          <a:lstStyle/>
          <a:p>
            <a:pPr algn="ctr"/>
            <a:r>
              <a:rPr lang="en-US" dirty="0"/>
              <a:t>References (cont.)</a:t>
            </a:r>
          </a:p>
        </p:txBody>
      </p:sp>
      <p:sp>
        <p:nvSpPr>
          <p:cNvPr id="3" name="Content Placeholder 2">
            <a:extLst>
              <a:ext uri="{FF2B5EF4-FFF2-40B4-BE49-F238E27FC236}">
                <a16:creationId xmlns:a16="http://schemas.microsoft.com/office/drawing/2014/main" id="{B8D46DB9-85BD-470C-B36B-73DE5C1BACF0}"/>
              </a:ext>
            </a:extLst>
          </p:cNvPr>
          <p:cNvSpPr>
            <a:spLocks noGrp="1"/>
          </p:cNvSpPr>
          <p:nvPr>
            <p:ph idx="1"/>
          </p:nvPr>
        </p:nvSpPr>
        <p:spPr/>
        <p:txBody>
          <a:bodyPr>
            <a:normAutofit/>
          </a:bodyPr>
          <a:lstStyle/>
          <a:p>
            <a:endParaRPr lang="en-US" dirty="0"/>
          </a:p>
          <a:p>
            <a:r>
              <a:rPr lang="en-US" dirty="0" err="1"/>
              <a:t>HHS:</a:t>
            </a:r>
            <a:r>
              <a:rPr lang="en-US" dirty="0" err="1">
                <a:hlinkClick r:id="rId2"/>
              </a:rPr>
              <a:t>https</a:t>
            </a:r>
            <a:r>
              <a:rPr lang="en-US" dirty="0">
                <a:hlinkClick r:id="rId2"/>
              </a:rPr>
              <a:t>://www.hhs.gov/about/news/2020/07/13/fact-sheet-samhsa-42-cfr-part-2-revised-rule.html</a:t>
            </a:r>
            <a:r>
              <a:rPr lang="en-US" dirty="0"/>
              <a:t> </a:t>
            </a:r>
          </a:p>
          <a:p>
            <a:r>
              <a:rPr lang="en-US" dirty="0"/>
              <a:t>Legal Action Center, (2003)</a:t>
            </a:r>
          </a:p>
          <a:p>
            <a:r>
              <a:rPr lang="en-US" dirty="0"/>
              <a:t>Ethical Principles Kitchener, 1984; Rosenbaum, 1982; Stadler, 1986</a:t>
            </a:r>
          </a:p>
          <a:p>
            <a:endParaRPr lang="en-US" dirty="0"/>
          </a:p>
          <a:p>
            <a:endParaRPr lang="en-US" dirty="0"/>
          </a:p>
          <a:p>
            <a:endParaRPr lang="en-US" dirty="0"/>
          </a:p>
        </p:txBody>
      </p:sp>
    </p:spTree>
    <p:extLst>
      <p:ext uri="{BB962C8B-B14F-4D97-AF65-F5344CB8AC3E}">
        <p14:creationId xmlns:p14="http://schemas.microsoft.com/office/powerpoint/2010/main" val="173954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Principles of Effective Treatment</a:t>
            </a:r>
          </a:p>
        </p:txBody>
      </p:sp>
      <p:sp>
        <p:nvSpPr>
          <p:cNvPr id="4" name="Content Placeholder 3"/>
          <p:cNvSpPr>
            <a:spLocks noGrp="1"/>
          </p:cNvSpPr>
          <p:nvPr>
            <p:ph idx="1"/>
          </p:nvPr>
        </p:nvSpPr>
        <p:spPr/>
        <p:txBody>
          <a:bodyPr>
            <a:normAutofit fontScale="92500" lnSpcReduction="10000"/>
          </a:bodyPr>
          <a:lstStyle/>
          <a:p>
            <a:r>
              <a:rPr lang="en-US" dirty="0"/>
              <a:t>Behavioral therapies are the most commonly used forms of drug abuse treatment</a:t>
            </a:r>
          </a:p>
          <a:p>
            <a:r>
              <a:rPr lang="en-US" dirty="0"/>
              <a:t>Medications are an important element of treatment for many patients</a:t>
            </a:r>
          </a:p>
          <a:p>
            <a:r>
              <a:rPr lang="en-US" dirty="0"/>
              <a:t>An individual’s treatment plan must be assessed continually and modified as necessary</a:t>
            </a:r>
          </a:p>
          <a:p>
            <a:r>
              <a:rPr lang="en-US" dirty="0"/>
              <a:t>An individual with a SUD may also have mental disorders</a:t>
            </a:r>
          </a:p>
          <a:p>
            <a:r>
              <a:rPr lang="en-US" dirty="0"/>
              <a:t>Detoxification is only the first stage of SUD treatment</a:t>
            </a:r>
          </a:p>
          <a:p>
            <a:endParaRPr lang="en-US" dirty="0"/>
          </a:p>
          <a:p>
            <a:pPr marL="0" indent="0">
              <a:buNone/>
            </a:pPr>
            <a:r>
              <a:rPr lang="en-US" dirty="0"/>
              <a:t>-NIDA (2015) Principles of Drug Addiction Treatment</a:t>
            </a:r>
          </a:p>
        </p:txBody>
      </p:sp>
    </p:spTree>
    <p:extLst>
      <p:ext uri="{BB962C8B-B14F-4D97-AF65-F5344CB8AC3E}">
        <p14:creationId xmlns:p14="http://schemas.microsoft.com/office/powerpoint/2010/main" val="405182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Principles of Effective Treatment</a:t>
            </a:r>
          </a:p>
        </p:txBody>
      </p:sp>
      <p:sp>
        <p:nvSpPr>
          <p:cNvPr id="4" name="Content Placeholder 3"/>
          <p:cNvSpPr>
            <a:spLocks noGrp="1"/>
          </p:cNvSpPr>
          <p:nvPr>
            <p:ph idx="1"/>
          </p:nvPr>
        </p:nvSpPr>
        <p:spPr/>
        <p:txBody>
          <a:bodyPr>
            <a:normAutofit/>
          </a:bodyPr>
          <a:lstStyle/>
          <a:p>
            <a:r>
              <a:rPr lang="en-US" dirty="0"/>
              <a:t>Treatment does not need to be voluntary to be effective</a:t>
            </a:r>
          </a:p>
          <a:p>
            <a:r>
              <a:rPr lang="en-US" dirty="0"/>
              <a:t>Drug use during treatment must be monitored continuously, as lapses may occur</a:t>
            </a:r>
          </a:p>
          <a:p>
            <a:r>
              <a:rPr lang="en-US" dirty="0"/>
              <a:t>Patients should be tested for HIV/AIDS, Hepatitis B &amp; C, TB and other infectious disease, as well as targeted risk reduction counseling linking patients to treatment if necessary</a:t>
            </a:r>
          </a:p>
          <a:p>
            <a:endParaRPr lang="en-US" dirty="0"/>
          </a:p>
          <a:p>
            <a:pPr marL="0" indent="0">
              <a:buNone/>
            </a:pPr>
            <a:r>
              <a:rPr lang="en-US" dirty="0"/>
              <a:t>-NIDA (2015) Principles of Drug Addiction Treatment</a:t>
            </a:r>
          </a:p>
        </p:txBody>
      </p:sp>
    </p:spTree>
    <p:extLst>
      <p:ext uri="{BB962C8B-B14F-4D97-AF65-F5344CB8AC3E}">
        <p14:creationId xmlns:p14="http://schemas.microsoft.com/office/powerpoint/2010/main" val="363072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looking at the camera&#10;&#10;Description automatically generated">
            <a:extLst>
              <a:ext uri="{FF2B5EF4-FFF2-40B4-BE49-F238E27FC236}">
                <a16:creationId xmlns:a16="http://schemas.microsoft.com/office/drawing/2014/main" id="{52CB942F-7EE2-4CC0-87A8-6D857EF5F5C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48921" r="8913"/>
          <a:stretch/>
        </p:blipFill>
        <p:spPr>
          <a:xfrm>
            <a:off x="1" y="0"/>
            <a:ext cx="4334742" cy="6858000"/>
          </a:xfrm>
        </p:spPr>
      </p:pic>
      <p:sp>
        <p:nvSpPr>
          <p:cNvPr id="5" name="Title 4"/>
          <p:cNvSpPr>
            <a:spLocks noGrp="1"/>
          </p:cNvSpPr>
          <p:nvPr>
            <p:ph type="title"/>
          </p:nvPr>
        </p:nvSpPr>
        <p:spPr/>
        <p:txBody>
          <a:bodyPr/>
          <a:lstStyle/>
          <a:p>
            <a:r>
              <a:rPr lang="en-US" dirty="0"/>
              <a:t>Foundations for Understanding</a:t>
            </a:r>
          </a:p>
        </p:txBody>
      </p:sp>
      <p:sp>
        <p:nvSpPr>
          <p:cNvPr id="4" name="Content Placeholder 3"/>
          <p:cNvSpPr>
            <a:spLocks noGrp="1"/>
          </p:cNvSpPr>
          <p:nvPr>
            <p:ph idx="1"/>
          </p:nvPr>
        </p:nvSpPr>
        <p:spPr/>
        <p:txBody>
          <a:bodyPr>
            <a:normAutofit fontScale="85000" lnSpcReduction="10000"/>
          </a:bodyPr>
          <a:lstStyle/>
          <a:p>
            <a:r>
              <a:rPr lang="en-US" dirty="0"/>
              <a:t>Vocabulary</a:t>
            </a:r>
          </a:p>
          <a:p>
            <a:endParaRPr lang="en-US" dirty="0"/>
          </a:p>
          <a:p>
            <a:r>
              <a:rPr lang="en-US" dirty="0"/>
              <a:t>Professional and ethical responsibilities</a:t>
            </a:r>
          </a:p>
          <a:p>
            <a:endParaRPr lang="en-US" dirty="0"/>
          </a:p>
          <a:p>
            <a:r>
              <a:rPr lang="en-US" dirty="0"/>
              <a:t>Values, morals, and perspectives</a:t>
            </a:r>
          </a:p>
          <a:p>
            <a:endParaRPr lang="en-US" dirty="0"/>
          </a:p>
          <a:p>
            <a:r>
              <a:rPr lang="en-US" dirty="0"/>
              <a:t>Distinction between legal and ethical dilemmas</a:t>
            </a:r>
          </a:p>
          <a:p>
            <a:endParaRPr lang="en-US" dirty="0"/>
          </a:p>
          <a:p>
            <a:r>
              <a:rPr lang="en-US" dirty="0"/>
              <a:t>Ethical values</a:t>
            </a:r>
          </a:p>
        </p:txBody>
      </p:sp>
    </p:spTree>
    <p:extLst>
      <p:ext uri="{BB962C8B-B14F-4D97-AF65-F5344CB8AC3E}">
        <p14:creationId xmlns:p14="http://schemas.microsoft.com/office/powerpoint/2010/main" val="9652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Scope of Practice</a:t>
            </a:r>
          </a:p>
        </p:txBody>
      </p:sp>
      <p:sp>
        <p:nvSpPr>
          <p:cNvPr id="3" name="Content Placeholder 2"/>
          <p:cNvSpPr>
            <a:spLocks noGrp="1"/>
          </p:cNvSpPr>
          <p:nvPr>
            <p:ph idx="1"/>
          </p:nvPr>
        </p:nvSpPr>
        <p:spPr/>
        <p:txBody>
          <a:bodyPr>
            <a:normAutofit/>
          </a:bodyPr>
          <a:lstStyle/>
          <a:p>
            <a:pPr lvl="1"/>
            <a:r>
              <a:rPr lang="en-US" dirty="0"/>
              <a:t>General counseling theories and treatment methods</a:t>
            </a:r>
          </a:p>
          <a:p>
            <a:pPr lvl="1"/>
            <a:endParaRPr lang="en-US" dirty="0"/>
          </a:p>
          <a:p>
            <a:pPr lvl="1"/>
            <a:r>
              <a:rPr lang="en-US" dirty="0"/>
              <a:t>Screening, assessment, and diagnosis</a:t>
            </a:r>
          </a:p>
          <a:p>
            <a:pPr lvl="1"/>
            <a:endParaRPr lang="en-US" dirty="0"/>
          </a:p>
          <a:p>
            <a:pPr lvl="1"/>
            <a:r>
              <a:rPr lang="en-US" dirty="0"/>
              <a:t>Treatment planning and case management</a:t>
            </a:r>
          </a:p>
          <a:p>
            <a:pPr lvl="1"/>
            <a:endParaRPr lang="en-US" dirty="0"/>
          </a:p>
          <a:p>
            <a:pPr lvl="1"/>
            <a:r>
              <a:rPr lang="en-US" dirty="0"/>
              <a:t>Individual, group, and family counseling</a:t>
            </a:r>
          </a:p>
          <a:p>
            <a:pPr lvl="1"/>
            <a:endParaRPr lang="en-US" dirty="0"/>
          </a:p>
          <a:p>
            <a:pPr lvl="1"/>
            <a:r>
              <a:rPr lang="en-US" dirty="0"/>
              <a:t>Patient, family, and community education</a:t>
            </a:r>
          </a:p>
        </p:txBody>
      </p:sp>
    </p:spTree>
    <p:extLst>
      <p:ext uri="{BB962C8B-B14F-4D97-AF65-F5344CB8AC3E}">
        <p14:creationId xmlns:p14="http://schemas.microsoft.com/office/powerpoint/2010/main" val="69516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Distinction between Legal and Ethical Dilemmas</a:t>
            </a:r>
          </a:p>
        </p:txBody>
      </p:sp>
      <p:sp>
        <p:nvSpPr>
          <p:cNvPr id="8" name="Content Placeholder 7"/>
          <p:cNvSpPr>
            <a:spLocks noGrp="1"/>
          </p:cNvSpPr>
          <p:nvPr>
            <p:ph sz="half" idx="1"/>
          </p:nvPr>
        </p:nvSpPr>
        <p:spPr/>
        <p:txBody>
          <a:bodyPr>
            <a:normAutofit/>
          </a:bodyPr>
          <a:lstStyle/>
          <a:p>
            <a:pPr marL="0" indent="0">
              <a:buNone/>
            </a:pPr>
            <a:r>
              <a:rPr lang="en-US" b="1" dirty="0"/>
              <a:t>Ethical </a:t>
            </a:r>
            <a:r>
              <a:rPr lang="en-US" dirty="0"/>
              <a:t>                              </a:t>
            </a:r>
          </a:p>
          <a:p>
            <a:pPr lvl="1"/>
            <a:r>
              <a:rPr lang="en-US" dirty="0"/>
              <a:t>Ethics are aspirational</a:t>
            </a:r>
          </a:p>
          <a:p>
            <a:pPr lvl="1"/>
            <a:r>
              <a:rPr lang="en-US" dirty="0"/>
              <a:t>Concern professional practices     and standards</a:t>
            </a:r>
          </a:p>
          <a:p>
            <a:pPr lvl="1"/>
            <a:r>
              <a:rPr lang="en-US" dirty="0"/>
              <a:t>If not self-monitored,     regulatory agencies step in</a:t>
            </a:r>
          </a:p>
          <a:p>
            <a:pPr lvl="1"/>
            <a:r>
              <a:rPr lang="en-US" dirty="0"/>
              <a:t>Safeguard autonomy of     professional workers</a:t>
            </a:r>
          </a:p>
          <a:p>
            <a:pPr lvl="1"/>
            <a:r>
              <a:rPr lang="en-US" dirty="0"/>
              <a:t>Dynamic and evolving</a:t>
            </a:r>
          </a:p>
          <a:p>
            <a:pPr lvl="1"/>
            <a:r>
              <a:rPr lang="en-US" dirty="0"/>
              <a:t>Often a matter of opinion</a:t>
            </a:r>
          </a:p>
          <a:p>
            <a:pPr lvl="1"/>
            <a:r>
              <a:rPr lang="en-US" dirty="0"/>
              <a:t>Not always a legal concern</a:t>
            </a:r>
          </a:p>
        </p:txBody>
      </p:sp>
      <p:sp>
        <p:nvSpPr>
          <p:cNvPr id="9" name="Content Placeholder 8"/>
          <p:cNvSpPr>
            <a:spLocks noGrp="1"/>
          </p:cNvSpPr>
          <p:nvPr>
            <p:ph sz="half" idx="2"/>
          </p:nvPr>
        </p:nvSpPr>
        <p:spPr/>
        <p:txBody>
          <a:bodyPr>
            <a:normAutofit/>
          </a:bodyPr>
          <a:lstStyle/>
          <a:p>
            <a:pPr marL="0" indent="0">
              <a:buNone/>
            </a:pPr>
            <a:r>
              <a:rPr lang="en-US" b="1" dirty="0"/>
              <a:t>Legal</a:t>
            </a:r>
          </a:p>
          <a:p>
            <a:pPr lvl="1"/>
            <a:r>
              <a:rPr lang="en-US" dirty="0"/>
              <a:t>Determined by federal or state statutes</a:t>
            </a:r>
          </a:p>
          <a:p>
            <a:pPr lvl="1"/>
            <a:r>
              <a:rPr lang="en-US" dirty="0"/>
              <a:t>Corrective measure, effort to police profession</a:t>
            </a:r>
          </a:p>
          <a:p>
            <a:pPr lvl="1"/>
            <a:r>
              <a:rPr lang="en-US" dirty="0"/>
              <a:t>Litigious (legal) fears versus professional integrity</a:t>
            </a:r>
          </a:p>
          <a:p>
            <a:pPr lvl="1"/>
            <a:r>
              <a:rPr lang="en-US" dirty="0"/>
              <a:t>Implemented if ethics are consistently violated</a:t>
            </a:r>
          </a:p>
          <a:p>
            <a:pPr lvl="1"/>
            <a:r>
              <a:rPr lang="en-US" dirty="0"/>
              <a:t>Civil and criminal law</a:t>
            </a:r>
          </a:p>
          <a:p>
            <a:pPr lvl="1"/>
            <a:r>
              <a:rPr lang="en-US" dirty="0"/>
              <a:t>Enforcement sets precedence</a:t>
            </a:r>
          </a:p>
        </p:txBody>
      </p:sp>
    </p:spTree>
    <p:extLst>
      <p:ext uri="{BB962C8B-B14F-4D97-AF65-F5344CB8AC3E}">
        <p14:creationId xmlns:p14="http://schemas.microsoft.com/office/powerpoint/2010/main" val="2674818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5155</Words>
  <Application>Microsoft Office PowerPoint</Application>
  <PresentationFormat>Widescreen</PresentationFormat>
  <Paragraphs>464</Paragraphs>
  <Slides>46</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InterFace</vt:lpstr>
      <vt:lpstr>Times New Roman</vt:lpstr>
      <vt:lpstr>Office Theme</vt:lpstr>
      <vt:lpstr>ESAS: Professional and Ethical Responsibilities</vt:lpstr>
      <vt:lpstr>Objectives for Today’s Webinar</vt:lpstr>
      <vt:lpstr>Vocabulary Specific to This Module</vt:lpstr>
      <vt:lpstr>Principles of Effective Treatment</vt:lpstr>
      <vt:lpstr>Principles of Effective Treatment</vt:lpstr>
      <vt:lpstr>Principles of Effective Treatment</vt:lpstr>
      <vt:lpstr>Foundations for Understanding</vt:lpstr>
      <vt:lpstr>Scope of Practice</vt:lpstr>
      <vt:lpstr>Distinction between Legal and Ethical Dilemmas</vt:lpstr>
      <vt:lpstr>DUTY TO WARN</vt:lpstr>
      <vt:lpstr>Ethical Values</vt:lpstr>
      <vt:lpstr>Professional and Ethical Responsibilities</vt:lpstr>
      <vt:lpstr>Professional and Ethical Responsibilities</vt:lpstr>
      <vt:lpstr>Professional and Ethical Responsibilities</vt:lpstr>
      <vt:lpstr>Code of Ethics Alcohol and Drug Counselors</vt:lpstr>
      <vt:lpstr>Code  of  Ethics  Examples  for  Alcohol  and  Drug  Counselors</vt:lpstr>
      <vt:lpstr>Agency Ethics</vt:lpstr>
      <vt:lpstr>Ethical Complaints</vt:lpstr>
      <vt:lpstr>Patient Rights</vt:lpstr>
      <vt:lpstr>Patient Rights</vt:lpstr>
      <vt:lpstr>Non-discrimination</vt:lpstr>
      <vt:lpstr>Confidentiality</vt:lpstr>
      <vt:lpstr>Confidentiality</vt:lpstr>
      <vt:lpstr>Confidentiality HIPAA and 42 CFR pt 2</vt:lpstr>
      <vt:lpstr>Responsibility</vt:lpstr>
      <vt:lpstr>Competence</vt:lpstr>
      <vt:lpstr>Ethical Principles</vt:lpstr>
      <vt:lpstr>Boundary  Setting</vt:lpstr>
      <vt:lpstr>Boundary Issues</vt:lpstr>
      <vt:lpstr>Boundary Issues</vt:lpstr>
      <vt:lpstr>Mandatory Reporting</vt:lpstr>
      <vt:lpstr>Using Supervision</vt:lpstr>
      <vt:lpstr>Question #1 </vt:lpstr>
      <vt:lpstr> Question #2 </vt:lpstr>
      <vt:lpstr>Question #3</vt:lpstr>
      <vt:lpstr>Question #4</vt:lpstr>
      <vt:lpstr>Question #5 </vt:lpstr>
      <vt:lpstr>Question #6</vt:lpstr>
      <vt:lpstr>Question #7</vt:lpstr>
      <vt:lpstr>Question #8</vt:lpstr>
      <vt:lpstr>Question #9</vt:lpstr>
      <vt:lpstr>Question #10 </vt:lpstr>
      <vt:lpstr>Summary of Today’s Module</vt:lpstr>
      <vt:lpstr>References </vt:lpstr>
      <vt:lpstr>References (cont.)</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Thrams, Kate F</dc:creator>
  <cp:lastModifiedBy>Steine, Steven G</cp:lastModifiedBy>
  <cp:revision>57</cp:revision>
  <dcterms:created xsi:type="dcterms:W3CDTF">2019-02-21T23:49:46Z</dcterms:created>
  <dcterms:modified xsi:type="dcterms:W3CDTF">2022-02-02T19:35:52Z</dcterms:modified>
</cp:coreProperties>
</file>