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70" r:id="rId13"/>
    <p:sldId id="269" r:id="rId14"/>
    <p:sldId id="271" r:id="rId15"/>
    <p:sldId id="273" r:id="rId16"/>
    <p:sldId id="274" r:id="rId17"/>
    <p:sldId id="272" r:id="rId18"/>
    <p:sldId id="275" r:id="rId19"/>
    <p:sldId id="276" r:id="rId20"/>
    <p:sldId id="278"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E1D91C-199D-431D-9535-6F94CC43C6ED}"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46AB13E8-21E6-49D8-9202-AEEAE7B96E0A}">
      <dgm:prSet phldrT="[Text]"/>
      <dgm:spPr/>
      <dgm:t>
        <a:bodyPr/>
        <a:lstStyle/>
        <a:p>
          <a:r>
            <a:rPr lang="en-US" dirty="0"/>
            <a:t>Inpatient Care</a:t>
          </a:r>
        </a:p>
      </dgm:t>
    </dgm:pt>
    <dgm:pt modelId="{0B7F1AED-0699-47D2-8B78-704E569B1CAE}" type="parTrans" cxnId="{EE8EA652-7F6D-4C87-96FB-923B70F35CED}">
      <dgm:prSet/>
      <dgm:spPr>
        <a:blipFill rotWithShape="0">
          <a:blip xmlns:r="http://schemas.openxmlformats.org/officeDocument/2006/relationships" r:embed="rId1"/>
          <a:stretch>
            <a:fillRect/>
          </a:stretch>
        </a:blipFill>
        <a:ln>
          <a:noFill/>
        </a:ln>
      </dgm:spPr>
      <dgm:t>
        <a:bodyPr/>
        <a:lstStyle/>
        <a:p>
          <a:endParaRPr lang="en-US"/>
        </a:p>
      </dgm:t>
    </dgm:pt>
    <dgm:pt modelId="{B29B750F-9D25-4A79-8C33-CECC9895F386}" type="sibTrans" cxnId="{EE8EA652-7F6D-4C87-96FB-923B70F35CED}">
      <dgm:prSet/>
      <dgm:spPr/>
      <dgm:t>
        <a:bodyPr/>
        <a:lstStyle/>
        <a:p>
          <a:endParaRPr lang="en-US"/>
        </a:p>
      </dgm:t>
    </dgm:pt>
    <dgm:pt modelId="{BE8A31D6-ECD9-48E6-A1B4-7DC7A94558DF}">
      <dgm:prSet phldrT="[Text]"/>
      <dgm:spPr/>
      <dgm:t>
        <a:bodyPr/>
        <a:lstStyle/>
        <a:p>
          <a:r>
            <a:rPr lang="en-US" dirty="0" smtClean="0"/>
            <a:t>Ana-le-</a:t>
          </a:r>
          <a:r>
            <a:rPr lang="en-US" dirty="0" err="1" smtClean="0"/>
            <a:t>nis</a:t>
          </a:r>
          <a:r>
            <a:rPr lang="en-US" dirty="0" smtClean="0"/>
            <a:t>-</a:t>
          </a:r>
          <a:r>
            <a:rPr lang="en-US" dirty="0" err="1" smtClean="0"/>
            <a:t>gi</a:t>
          </a:r>
          <a:r>
            <a:rPr lang="en-US" dirty="0" smtClean="0"/>
            <a:t> </a:t>
          </a:r>
          <a:r>
            <a:rPr lang="en-US" dirty="0"/>
            <a:t>Inpatient: Detox/Medical/Psychiatric</a:t>
          </a:r>
        </a:p>
      </dgm:t>
    </dgm:pt>
    <dgm:pt modelId="{303F581D-07A2-4C09-B84C-D4E0DF0C1296}" type="parTrans" cxnId="{80FE7EFD-9C3D-4C9C-8E3A-25135A3A8C91}">
      <dgm:prSet/>
      <dgm:spPr/>
      <dgm:t>
        <a:bodyPr/>
        <a:lstStyle/>
        <a:p>
          <a:endParaRPr lang="en-US"/>
        </a:p>
      </dgm:t>
    </dgm:pt>
    <dgm:pt modelId="{F2F78D13-2A7B-4C0D-9E02-919A6F0F6BAB}" type="sibTrans" cxnId="{80FE7EFD-9C3D-4C9C-8E3A-25135A3A8C91}">
      <dgm:prSet/>
      <dgm:spPr/>
      <dgm:t>
        <a:bodyPr/>
        <a:lstStyle/>
        <a:p>
          <a:endParaRPr lang="en-US"/>
        </a:p>
      </dgm:t>
    </dgm:pt>
    <dgm:pt modelId="{0F23D36B-79C4-4557-B967-9481AADBB514}">
      <dgm:prSet phldrT="[Text]"/>
      <dgm:spPr/>
      <dgm:t>
        <a:bodyPr/>
        <a:lstStyle/>
        <a:p>
          <a:r>
            <a:rPr lang="en-US" dirty="0"/>
            <a:t>Transitional Housing</a:t>
          </a:r>
        </a:p>
      </dgm:t>
    </dgm:pt>
    <dgm:pt modelId="{9E3C0E9C-145D-45BA-A72D-77DE63CF6F0D}" type="parTrans" cxnId="{FCC00FEB-D674-4260-84AB-F22A95CDFC36}">
      <dgm:prSet/>
      <dgm:spPr>
        <a:ln>
          <a:noFill/>
        </a:ln>
      </dgm:spPr>
      <dgm:t>
        <a:bodyPr/>
        <a:lstStyle/>
        <a:p>
          <a:endParaRPr lang="en-US"/>
        </a:p>
      </dgm:t>
    </dgm:pt>
    <dgm:pt modelId="{1FC5E78D-73FE-49F2-AC59-7E7341D41947}" type="sibTrans" cxnId="{FCC00FEB-D674-4260-84AB-F22A95CDFC36}">
      <dgm:prSet/>
      <dgm:spPr/>
      <dgm:t>
        <a:bodyPr/>
        <a:lstStyle/>
        <a:p>
          <a:endParaRPr lang="en-US"/>
        </a:p>
      </dgm:t>
    </dgm:pt>
    <dgm:pt modelId="{37B116C2-E816-4ABE-91AC-E3517E572135}">
      <dgm:prSet phldrT="[Text]"/>
      <dgm:spPr/>
      <dgm:t>
        <a:bodyPr/>
        <a:lstStyle/>
        <a:p>
          <a:r>
            <a:rPr lang="en-US" dirty="0"/>
            <a:t>Supportive Environment</a:t>
          </a:r>
        </a:p>
      </dgm:t>
    </dgm:pt>
    <dgm:pt modelId="{C697A1DF-2B78-494F-B6B2-F013956B399E}" type="parTrans" cxnId="{6CB6B109-3D5D-4B10-B73A-D72A1128C50B}">
      <dgm:prSet/>
      <dgm:spPr/>
      <dgm:t>
        <a:bodyPr/>
        <a:lstStyle/>
        <a:p>
          <a:endParaRPr lang="en-US"/>
        </a:p>
      </dgm:t>
    </dgm:pt>
    <dgm:pt modelId="{0A8D652F-7FBE-46C9-9A2C-2E6A1A1794BC}" type="sibTrans" cxnId="{6CB6B109-3D5D-4B10-B73A-D72A1128C50B}">
      <dgm:prSet/>
      <dgm:spPr/>
      <dgm:t>
        <a:bodyPr/>
        <a:lstStyle/>
        <a:p>
          <a:endParaRPr lang="en-US"/>
        </a:p>
      </dgm:t>
    </dgm:pt>
    <dgm:pt modelId="{CDEF21A8-CE18-431D-A5C7-A7B6812B2610}">
      <dgm:prSet phldrT="[Text]"/>
      <dgm:spPr/>
      <dgm:t>
        <a:bodyPr/>
        <a:lstStyle/>
        <a:p>
          <a:r>
            <a:rPr lang="en-US" dirty="0"/>
            <a:t>Required participation in Outpatient Care</a:t>
          </a:r>
        </a:p>
      </dgm:t>
    </dgm:pt>
    <dgm:pt modelId="{EB1DDC71-9167-4226-9A40-5F311FF2D437}" type="parTrans" cxnId="{4BCF0BF0-1834-4AAF-B041-FF1DD5023A3A}">
      <dgm:prSet/>
      <dgm:spPr/>
      <dgm:t>
        <a:bodyPr/>
        <a:lstStyle/>
        <a:p>
          <a:endParaRPr lang="en-US"/>
        </a:p>
      </dgm:t>
    </dgm:pt>
    <dgm:pt modelId="{AB695468-C633-4E75-A24D-8091765DE8D3}" type="sibTrans" cxnId="{4BCF0BF0-1834-4AAF-B041-FF1DD5023A3A}">
      <dgm:prSet/>
      <dgm:spPr/>
      <dgm:t>
        <a:bodyPr/>
        <a:lstStyle/>
        <a:p>
          <a:endParaRPr lang="en-US"/>
        </a:p>
      </dgm:t>
    </dgm:pt>
    <dgm:pt modelId="{59B38FBC-ACB6-4CF8-92A9-02D2AAA1A204}">
      <dgm:prSet phldrT="[Text]"/>
      <dgm:spPr/>
      <dgm:t>
        <a:bodyPr/>
        <a:lstStyle/>
        <a:p>
          <a:r>
            <a:rPr lang="en-US" dirty="0"/>
            <a:t>Outpatient Care</a:t>
          </a:r>
        </a:p>
      </dgm:t>
    </dgm:pt>
    <dgm:pt modelId="{A2AC6BB2-52D1-4854-BF9A-1FAC873EFF7B}" type="parTrans" cxnId="{302F963F-1949-4F62-BF24-55D44B9BCECF}">
      <dgm:prSet/>
      <dgm:spPr>
        <a:ln>
          <a:noFill/>
        </a:ln>
      </dgm:spPr>
      <dgm:t>
        <a:bodyPr/>
        <a:lstStyle/>
        <a:p>
          <a:endParaRPr lang="en-US"/>
        </a:p>
      </dgm:t>
    </dgm:pt>
    <dgm:pt modelId="{C54A1891-924D-4536-A62D-AF86A7E296B6}" type="sibTrans" cxnId="{302F963F-1949-4F62-BF24-55D44B9BCECF}">
      <dgm:prSet/>
      <dgm:spPr/>
      <dgm:t>
        <a:bodyPr/>
        <a:lstStyle/>
        <a:p>
          <a:endParaRPr lang="en-US"/>
        </a:p>
      </dgm:t>
    </dgm:pt>
    <dgm:pt modelId="{1E3B9FFD-50A8-4FBF-9557-EAC1F90AFA9F}">
      <dgm:prSet phldrT="[Text]"/>
      <dgm:spPr/>
      <dgm:t>
        <a:bodyPr/>
        <a:lstStyle/>
        <a:p>
          <a:r>
            <a:rPr lang="en-US" dirty="0"/>
            <a:t>Treatment plan includes employment and/or school</a:t>
          </a:r>
        </a:p>
      </dgm:t>
    </dgm:pt>
    <dgm:pt modelId="{76A7A8E9-B8AF-46F9-B517-7F8660024FD8}" type="parTrans" cxnId="{BEB874A7-583E-44BE-8DB7-557FE804637D}">
      <dgm:prSet/>
      <dgm:spPr/>
      <dgm:t>
        <a:bodyPr/>
        <a:lstStyle/>
        <a:p>
          <a:endParaRPr lang="en-US"/>
        </a:p>
      </dgm:t>
    </dgm:pt>
    <dgm:pt modelId="{326AD07D-DCBB-47BA-A05C-57E91C54E88D}" type="sibTrans" cxnId="{BEB874A7-583E-44BE-8DB7-557FE804637D}">
      <dgm:prSet/>
      <dgm:spPr/>
      <dgm:t>
        <a:bodyPr/>
        <a:lstStyle/>
        <a:p>
          <a:endParaRPr lang="en-US"/>
        </a:p>
      </dgm:t>
    </dgm:pt>
    <dgm:pt modelId="{9A4AD42E-0058-4463-AB94-EF065E6090FB}">
      <dgm:prSet phldrT="[Text]"/>
      <dgm:spPr/>
      <dgm:t>
        <a:bodyPr/>
        <a:lstStyle/>
        <a:p>
          <a:r>
            <a:rPr lang="en-US" dirty="0"/>
            <a:t>Medication Assisted Treatment (</a:t>
          </a:r>
          <a:r>
            <a:rPr lang="en-US" dirty="0" err="1"/>
            <a:t>Suboxone</a:t>
          </a:r>
          <a:r>
            <a:rPr lang="en-US" dirty="0"/>
            <a:t> and Methadone)</a:t>
          </a:r>
        </a:p>
      </dgm:t>
    </dgm:pt>
    <dgm:pt modelId="{22DF7C43-03A1-478A-B478-C25292A8ADDC}" type="parTrans" cxnId="{9DDAC844-1D67-4256-9A7A-724545BFA4A3}">
      <dgm:prSet/>
      <dgm:spPr/>
      <dgm:t>
        <a:bodyPr/>
        <a:lstStyle/>
        <a:p>
          <a:endParaRPr lang="en-US"/>
        </a:p>
      </dgm:t>
    </dgm:pt>
    <dgm:pt modelId="{A346556A-95C1-42B3-B1B2-CF3734ECB552}" type="sibTrans" cxnId="{9DDAC844-1D67-4256-9A7A-724545BFA4A3}">
      <dgm:prSet/>
      <dgm:spPr/>
      <dgm:t>
        <a:bodyPr/>
        <a:lstStyle/>
        <a:p>
          <a:endParaRPr lang="en-US"/>
        </a:p>
      </dgm:t>
    </dgm:pt>
    <dgm:pt modelId="{539B8F8B-95AD-4A14-A3B6-CB3E5FD77108}">
      <dgm:prSet phldrT="[Text]"/>
      <dgm:spPr/>
      <dgm:t>
        <a:bodyPr/>
        <a:lstStyle/>
        <a:p>
          <a:r>
            <a:rPr lang="en-US" dirty="0"/>
            <a:t>Community Resources</a:t>
          </a:r>
        </a:p>
      </dgm:t>
    </dgm:pt>
    <dgm:pt modelId="{65277DD3-8586-4B48-837F-3A7B86709E17}" type="sibTrans" cxnId="{5F935592-BF1E-4250-A983-395C98AD84EB}">
      <dgm:prSet/>
      <dgm:spPr/>
      <dgm:t>
        <a:bodyPr/>
        <a:lstStyle/>
        <a:p>
          <a:endParaRPr lang="en-US"/>
        </a:p>
      </dgm:t>
    </dgm:pt>
    <dgm:pt modelId="{39294609-E190-45C9-9EC9-F7387C354894}" type="parTrans" cxnId="{5F935592-BF1E-4250-A983-395C98AD84EB}">
      <dgm:prSet/>
      <dgm:spPr/>
      <dgm:t>
        <a:bodyPr/>
        <a:lstStyle/>
        <a:p>
          <a:endParaRPr lang="en-US"/>
        </a:p>
      </dgm:t>
    </dgm:pt>
    <dgm:pt modelId="{A53B7BAB-8D80-4A7B-B888-04E757E1E729}">
      <dgm:prSet phldrT="[Text]"/>
      <dgm:spPr/>
      <dgm:t>
        <a:bodyPr/>
        <a:lstStyle/>
        <a:p>
          <a:r>
            <a:rPr lang="en-US" dirty="0"/>
            <a:t>Recovery Center programs</a:t>
          </a:r>
        </a:p>
      </dgm:t>
    </dgm:pt>
    <dgm:pt modelId="{F80597F7-9ED8-46E3-B80F-8A50484860CB}" type="sibTrans" cxnId="{6D7F7A62-CFD1-4B48-B3E8-CDF05F18DBD3}">
      <dgm:prSet/>
      <dgm:spPr/>
      <dgm:t>
        <a:bodyPr/>
        <a:lstStyle/>
        <a:p>
          <a:endParaRPr lang="en-US"/>
        </a:p>
      </dgm:t>
    </dgm:pt>
    <dgm:pt modelId="{48D4B656-00B8-4D20-92D5-B86E8D07F9CF}" type="parTrans" cxnId="{6D7F7A62-CFD1-4B48-B3E8-CDF05F18DBD3}">
      <dgm:prSet/>
      <dgm:spPr/>
      <dgm:t>
        <a:bodyPr/>
        <a:lstStyle/>
        <a:p>
          <a:endParaRPr lang="en-US"/>
        </a:p>
      </dgm:t>
    </dgm:pt>
    <dgm:pt modelId="{0C8C2A64-096B-4CB6-BA35-D29C5C8E0B71}">
      <dgm:prSet phldrT="[Text]"/>
      <dgm:spPr/>
      <dgm:t>
        <a:bodyPr/>
        <a:lstStyle/>
        <a:p>
          <a:r>
            <a:rPr lang="en-US" dirty="0"/>
            <a:t>Substance Abuse Treatment groups</a:t>
          </a:r>
        </a:p>
      </dgm:t>
    </dgm:pt>
    <dgm:pt modelId="{054FD15A-C497-4D67-A876-A4A81243A1B2}" type="sibTrans" cxnId="{BCFC7BA5-38A4-4D5D-B739-B477DCFA9015}">
      <dgm:prSet/>
      <dgm:spPr/>
      <dgm:t>
        <a:bodyPr/>
        <a:lstStyle/>
        <a:p>
          <a:endParaRPr lang="en-US"/>
        </a:p>
      </dgm:t>
    </dgm:pt>
    <dgm:pt modelId="{3D8F9556-04F7-4B98-9A5E-C55E1CA9A0DB}" type="parTrans" cxnId="{BCFC7BA5-38A4-4D5D-B739-B477DCFA9015}">
      <dgm:prSet/>
      <dgm:spPr/>
      <dgm:t>
        <a:bodyPr/>
        <a:lstStyle/>
        <a:p>
          <a:endParaRPr lang="en-US"/>
        </a:p>
      </dgm:t>
    </dgm:pt>
    <dgm:pt modelId="{E3C6B025-EEE4-4E38-8552-6E6C8A0139F4}">
      <dgm:prSet/>
      <dgm:spPr/>
      <dgm:t>
        <a:bodyPr/>
        <a:lstStyle/>
        <a:p>
          <a:r>
            <a:rPr lang="en-US" dirty="0" err="1"/>
            <a:t>Kanvwotiyi</a:t>
          </a:r>
          <a:r>
            <a:rPr lang="en-US" dirty="0"/>
            <a:t>: Inpatient Residential ASAM 3.5</a:t>
          </a:r>
        </a:p>
      </dgm:t>
    </dgm:pt>
    <dgm:pt modelId="{56B11441-1D9A-4226-90AC-15F3896381D2}" type="parTrans" cxnId="{1DCB74E7-A2FC-4C16-A799-9909104A0EE0}">
      <dgm:prSet/>
      <dgm:spPr/>
      <dgm:t>
        <a:bodyPr/>
        <a:lstStyle/>
        <a:p>
          <a:endParaRPr lang="en-US"/>
        </a:p>
      </dgm:t>
    </dgm:pt>
    <dgm:pt modelId="{9DD1DA74-4790-4B5F-9CBD-010402D90918}" type="sibTrans" cxnId="{1DCB74E7-A2FC-4C16-A799-9909104A0EE0}">
      <dgm:prSet/>
      <dgm:spPr/>
      <dgm:t>
        <a:bodyPr/>
        <a:lstStyle/>
        <a:p>
          <a:endParaRPr lang="en-US"/>
        </a:p>
      </dgm:t>
    </dgm:pt>
    <dgm:pt modelId="{B97BF197-1B1F-4F8D-9B43-ED16A78BC8AF}">
      <dgm:prSet/>
      <dgm:spPr/>
      <dgm:t>
        <a:bodyPr/>
        <a:lstStyle/>
        <a:p>
          <a:r>
            <a:rPr lang="en-US"/>
            <a:t>Short term (less than 90 days)</a:t>
          </a:r>
          <a:endParaRPr lang="en-US" dirty="0"/>
        </a:p>
      </dgm:t>
    </dgm:pt>
    <dgm:pt modelId="{31771C71-8474-437F-B962-C9392EBA2EB1}" type="parTrans" cxnId="{2E6ED626-6C81-4D6E-BF41-0D1A2DB02C26}">
      <dgm:prSet/>
      <dgm:spPr/>
      <dgm:t>
        <a:bodyPr/>
        <a:lstStyle/>
        <a:p>
          <a:endParaRPr lang="en-US"/>
        </a:p>
      </dgm:t>
    </dgm:pt>
    <dgm:pt modelId="{2B38B3E1-2F5E-4FD9-851A-EC3EC3F93645}" type="sibTrans" cxnId="{2E6ED626-6C81-4D6E-BF41-0D1A2DB02C26}">
      <dgm:prSet/>
      <dgm:spPr/>
      <dgm:t>
        <a:bodyPr/>
        <a:lstStyle/>
        <a:p>
          <a:endParaRPr lang="en-US"/>
        </a:p>
      </dgm:t>
    </dgm:pt>
    <dgm:pt modelId="{B73265E8-FD21-48E0-9578-F7125008B4BD}">
      <dgm:prSet/>
      <dgm:spPr/>
      <dgm:t>
        <a:bodyPr/>
        <a:lstStyle/>
        <a:p>
          <a:r>
            <a:rPr lang="en-US" dirty="0"/>
            <a:t>Long term (8-12 months)</a:t>
          </a:r>
        </a:p>
      </dgm:t>
    </dgm:pt>
    <dgm:pt modelId="{B0ABEB9B-AB55-4449-84C1-E0DF0B5576FC}" type="parTrans" cxnId="{37CD5ECF-D90A-4E81-921A-5FA3B7AD8785}">
      <dgm:prSet/>
      <dgm:spPr/>
      <dgm:t>
        <a:bodyPr/>
        <a:lstStyle/>
        <a:p>
          <a:endParaRPr lang="en-US"/>
        </a:p>
      </dgm:t>
    </dgm:pt>
    <dgm:pt modelId="{88907EC4-AEF0-4324-8E92-183CA141CE8B}" type="sibTrans" cxnId="{37CD5ECF-D90A-4E81-921A-5FA3B7AD8785}">
      <dgm:prSet/>
      <dgm:spPr/>
      <dgm:t>
        <a:bodyPr/>
        <a:lstStyle/>
        <a:p>
          <a:endParaRPr lang="en-US"/>
        </a:p>
      </dgm:t>
    </dgm:pt>
    <dgm:pt modelId="{745AA088-453A-4A5B-9B51-132321C53781}">
      <dgm:prSet phldrT="[Text]"/>
      <dgm:spPr/>
      <dgm:t>
        <a:bodyPr/>
        <a:lstStyle/>
        <a:p>
          <a:r>
            <a:rPr lang="en-US" dirty="0"/>
            <a:t>Cherokee Detention Center</a:t>
          </a:r>
        </a:p>
      </dgm:t>
    </dgm:pt>
    <dgm:pt modelId="{3B503C98-0850-422C-A067-80FA907DE196}" type="parTrans" cxnId="{5D00655E-5F08-42C4-8AB8-68A62D9163D7}">
      <dgm:prSet/>
      <dgm:spPr/>
      <dgm:t>
        <a:bodyPr/>
        <a:lstStyle/>
        <a:p>
          <a:endParaRPr lang="en-US"/>
        </a:p>
      </dgm:t>
    </dgm:pt>
    <dgm:pt modelId="{001F2BCF-8200-4A97-8365-2DC360701EEC}" type="sibTrans" cxnId="{5D00655E-5F08-42C4-8AB8-68A62D9163D7}">
      <dgm:prSet/>
      <dgm:spPr/>
      <dgm:t>
        <a:bodyPr/>
        <a:lstStyle/>
        <a:p>
          <a:endParaRPr lang="en-US"/>
        </a:p>
      </dgm:t>
    </dgm:pt>
    <dgm:pt modelId="{D1523D56-E0F2-4ACC-A757-B83AABBDFCD2}" type="pres">
      <dgm:prSet presAssocID="{1BE1D91C-199D-431D-9535-6F94CC43C6ED}" presName="composite" presStyleCnt="0">
        <dgm:presLayoutVars>
          <dgm:chMax val="5"/>
          <dgm:dir/>
          <dgm:animLvl val="ctr"/>
          <dgm:resizeHandles val="exact"/>
        </dgm:presLayoutVars>
      </dgm:prSet>
      <dgm:spPr/>
      <dgm:t>
        <a:bodyPr/>
        <a:lstStyle/>
        <a:p>
          <a:endParaRPr lang="en-US"/>
        </a:p>
      </dgm:t>
    </dgm:pt>
    <dgm:pt modelId="{714228CB-2633-4C2A-B2E4-411B74C16148}" type="pres">
      <dgm:prSet presAssocID="{1BE1D91C-199D-431D-9535-6F94CC43C6ED}" presName="cycle" presStyleCnt="0"/>
      <dgm:spPr/>
    </dgm:pt>
    <dgm:pt modelId="{E30F7283-78D5-428D-A627-3B7C63850A4D}" type="pres">
      <dgm:prSet presAssocID="{1BE1D91C-199D-431D-9535-6F94CC43C6ED}" presName="centerShape" presStyleCnt="0"/>
      <dgm:spPr/>
    </dgm:pt>
    <dgm:pt modelId="{37A3B78B-1F79-4186-BE78-308C4824D932}" type="pres">
      <dgm:prSet presAssocID="{1BE1D91C-199D-431D-9535-6F94CC43C6ED}" presName="connSite" presStyleLbl="node1" presStyleIdx="0" presStyleCnt="4"/>
      <dgm:spPr/>
    </dgm:pt>
    <dgm:pt modelId="{755849CF-D346-453A-BADE-3305119774DF}" type="pres">
      <dgm:prSet presAssocID="{1BE1D91C-199D-431D-9535-6F94CC43C6ED}" presName="visible" presStyleLbl="node1" presStyleIdx="0" presStyleCnt="4"/>
      <dgm:spPr>
        <a:noFill/>
        <a:ln>
          <a:solidFill>
            <a:schemeClr val="accent1"/>
          </a:solidFill>
        </a:ln>
      </dgm:spPr>
    </dgm:pt>
    <dgm:pt modelId="{300CA819-48F0-4B2C-AF79-47509B07F95B}" type="pres">
      <dgm:prSet presAssocID="{0B7F1AED-0699-47D2-8B78-704E569B1CAE}" presName="Name25" presStyleLbl="parChTrans1D1" presStyleIdx="0" presStyleCnt="3"/>
      <dgm:spPr/>
      <dgm:t>
        <a:bodyPr/>
        <a:lstStyle/>
        <a:p>
          <a:endParaRPr lang="en-US"/>
        </a:p>
      </dgm:t>
    </dgm:pt>
    <dgm:pt modelId="{84F26EBA-1F1C-4D0E-8525-3D2CC2A72A6F}" type="pres">
      <dgm:prSet presAssocID="{46AB13E8-21E6-49D8-9202-AEEAE7B96E0A}" presName="node" presStyleCnt="0"/>
      <dgm:spPr/>
    </dgm:pt>
    <dgm:pt modelId="{D1CD7C5A-3C6A-46C8-AF18-D2965CA9A050}" type="pres">
      <dgm:prSet presAssocID="{46AB13E8-21E6-49D8-9202-AEEAE7B96E0A}" presName="parentNode" presStyleLbl="node1" presStyleIdx="1" presStyleCnt="4" custLinFactNeighborX="-39842" custLinFactNeighborY="266">
        <dgm:presLayoutVars>
          <dgm:chMax val="1"/>
          <dgm:bulletEnabled val="1"/>
        </dgm:presLayoutVars>
      </dgm:prSet>
      <dgm:spPr/>
      <dgm:t>
        <a:bodyPr/>
        <a:lstStyle/>
        <a:p>
          <a:endParaRPr lang="en-US"/>
        </a:p>
      </dgm:t>
    </dgm:pt>
    <dgm:pt modelId="{D9A4999D-647A-41AF-9E01-F869479561B6}" type="pres">
      <dgm:prSet presAssocID="{46AB13E8-21E6-49D8-9202-AEEAE7B96E0A}" presName="childNode" presStyleLbl="revTx" presStyleIdx="0" presStyleCnt="3">
        <dgm:presLayoutVars>
          <dgm:bulletEnabled val="1"/>
        </dgm:presLayoutVars>
      </dgm:prSet>
      <dgm:spPr/>
      <dgm:t>
        <a:bodyPr/>
        <a:lstStyle/>
        <a:p>
          <a:endParaRPr lang="en-US"/>
        </a:p>
      </dgm:t>
    </dgm:pt>
    <dgm:pt modelId="{42399EE7-78B2-44BD-903B-936749E39E89}" type="pres">
      <dgm:prSet presAssocID="{9E3C0E9C-145D-45BA-A72D-77DE63CF6F0D}" presName="Name25" presStyleLbl="parChTrans1D1" presStyleIdx="1" presStyleCnt="3"/>
      <dgm:spPr/>
      <dgm:t>
        <a:bodyPr/>
        <a:lstStyle/>
        <a:p>
          <a:endParaRPr lang="en-US"/>
        </a:p>
      </dgm:t>
    </dgm:pt>
    <dgm:pt modelId="{20664769-ACBF-4859-B29A-16C40C5587F6}" type="pres">
      <dgm:prSet presAssocID="{0F23D36B-79C4-4557-B967-9481AADBB514}" presName="node" presStyleCnt="0"/>
      <dgm:spPr/>
    </dgm:pt>
    <dgm:pt modelId="{EB9B7ADF-D8CF-4018-9DB5-6661AA0A59EE}" type="pres">
      <dgm:prSet presAssocID="{0F23D36B-79C4-4557-B967-9481AADBB514}" presName="parentNode" presStyleLbl="node1" presStyleIdx="2" presStyleCnt="4" custLinFactNeighborX="-517" custLinFactNeighborY="-7473">
        <dgm:presLayoutVars>
          <dgm:chMax val="1"/>
          <dgm:bulletEnabled val="1"/>
        </dgm:presLayoutVars>
      </dgm:prSet>
      <dgm:spPr/>
      <dgm:t>
        <a:bodyPr/>
        <a:lstStyle/>
        <a:p>
          <a:endParaRPr lang="en-US"/>
        </a:p>
      </dgm:t>
    </dgm:pt>
    <dgm:pt modelId="{F377BA94-81A7-4180-BB07-6E56A9FA4B7F}" type="pres">
      <dgm:prSet presAssocID="{0F23D36B-79C4-4557-B967-9481AADBB514}" presName="childNode" presStyleLbl="revTx" presStyleIdx="1" presStyleCnt="3">
        <dgm:presLayoutVars>
          <dgm:bulletEnabled val="1"/>
        </dgm:presLayoutVars>
      </dgm:prSet>
      <dgm:spPr/>
      <dgm:t>
        <a:bodyPr/>
        <a:lstStyle/>
        <a:p>
          <a:endParaRPr lang="en-US"/>
        </a:p>
      </dgm:t>
    </dgm:pt>
    <dgm:pt modelId="{614E65C0-A567-4067-A782-2C78918CA08D}" type="pres">
      <dgm:prSet presAssocID="{A2AC6BB2-52D1-4854-BF9A-1FAC873EFF7B}" presName="Name25" presStyleLbl="parChTrans1D1" presStyleIdx="2" presStyleCnt="3"/>
      <dgm:spPr/>
      <dgm:t>
        <a:bodyPr/>
        <a:lstStyle/>
        <a:p>
          <a:endParaRPr lang="en-US"/>
        </a:p>
      </dgm:t>
    </dgm:pt>
    <dgm:pt modelId="{78CE0ED5-0C08-4A7D-93BF-AC91915D255A}" type="pres">
      <dgm:prSet presAssocID="{59B38FBC-ACB6-4CF8-92A9-02D2AAA1A204}" presName="node" presStyleCnt="0"/>
      <dgm:spPr/>
    </dgm:pt>
    <dgm:pt modelId="{00F262E1-040F-4BDE-8508-9B8157331A60}" type="pres">
      <dgm:prSet presAssocID="{59B38FBC-ACB6-4CF8-92A9-02D2AAA1A204}" presName="parentNode" presStyleLbl="node1" presStyleIdx="3" presStyleCnt="4" custScaleY="132683" custLinFactNeighborX="-34643" custLinFactNeighborY="-3422">
        <dgm:presLayoutVars>
          <dgm:chMax val="1"/>
          <dgm:bulletEnabled val="1"/>
        </dgm:presLayoutVars>
      </dgm:prSet>
      <dgm:spPr/>
      <dgm:t>
        <a:bodyPr/>
        <a:lstStyle/>
        <a:p>
          <a:endParaRPr lang="en-US"/>
        </a:p>
      </dgm:t>
    </dgm:pt>
    <dgm:pt modelId="{10EF3874-E591-4815-8E31-F68C17046234}" type="pres">
      <dgm:prSet presAssocID="{59B38FBC-ACB6-4CF8-92A9-02D2AAA1A204}" presName="childNode" presStyleLbl="revTx" presStyleIdx="2" presStyleCnt="3">
        <dgm:presLayoutVars>
          <dgm:bulletEnabled val="1"/>
        </dgm:presLayoutVars>
      </dgm:prSet>
      <dgm:spPr/>
      <dgm:t>
        <a:bodyPr/>
        <a:lstStyle/>
        <a:p>
          <a:endParaRPr lang="en-US"/>
        </a:p>
      </dgm:t>
    </dgm:pt>
  </dgm:ptLst>
  <dgm:cxnLst>
    <dgm:cxn modelId="{BCFC7BA5-38A4-4D5D-B739-B477DCFA9015}" srcId="{59B38FBC-ACB6-4CF8-92A9-02D2AAA1A204}" destId="{0C8C2A64-096B-4CB6-BA35-D29C5C8E0B71}" srcOrd="1" destOrd="0" parTransId="{3D8F9556-04F7-4B98-9A5E-C55E1CA9A0DB}" sibTransId="{054FD15A-C497-4D67-A876-A4A81243A1B2}"/>
    <dgm:cxn modelId="{4BCF0BF0-1834-4AAF-B041-FF1DD5023A3A}" srcId="{0F23D36B-79C4-4557-B967-9481AADBB514}" destId="{CDEF21A8-CE18-431D-A5C7-A7B6812B2610}" srcOrd="1" destOrd="0" parTransId="{EB1DDC71-9167-4226-9A40-5F311FF2D437}" sibTransId="{AB695468-C633-4E75-A24D-8091765DE8D3}"/>
    <dgm:cxn modelId="{0FA7D2FE-F1DA-4508-BF22-0A5F3D66EA7A}" type="presOf" srcId="{CDEF21A8-CE18-431D-A5C7-A7B6812B2610}" destId="{F377BA94-81A7-4180-BB07-6E56A9FA4B7F}" srcOrd="0" destOrd="1" presId="urn:microsoft.com/office/officeart/2005/8/layout/radial2"/>
    <dgm:cxn modelId="{EE8EA652-7F6D-4C87-96FB-923B70F35CED}" srcId="{1BE1D91C-199D-431D-9535-6F94CC43C6ED}" destId="{46AB13E8-21E6-49D8-9202-AEEAE7B96E0A}" srcOrd="0" destOrd="0" parTransId="{0B7F1AED-0699-47D2-8B78-704E569B1CAE}" sibTransId="{B29B750F-9D25-4A79-8C33-CECC9895F386}"/>
    <dgm:cxn modelId="{771F58A4-9B6A-4AB5-BC9B-4BA7C51B4BAB}" type="presOf" srcId="{46AB13E8-21E6-49D8-9202-AEEAE7B96E0A}" destId="{D1CD7C5A-3C6A-46C8-AF18-D2965CA9A050}" srcOrd="0" destOrd="0" presId="urn:microsoft.com/office/officeart/2005/8/layout/radial2"/>
    <dgm:cxn modelId="{46DBC681-D6BB-4532-BE69-14A1D08EFCDA}" type="presOf" srcId="{B97BF197-1B1F-4F8D-9B43-ED16A78BC8AF}" destId="{D9A4999D-647A-41AF-9E01-F869479561B6}" srcOrd="0" destOrd="2" presId="urn:microsoft.com/office/officeart/2005/8/layout/radial2"/>
    <dgm:cxn modelId="{80FE7EFD-9C3D-4C9C-8E3A-25135A3A8C91}" srcId="{46AB13E8-21E6-49D8-9202-AEEAE7B96E0A}" destId="{BE8A31D6-ECD9-48E6-A1B4-7DC7A94558DF}" srcOrd="0" destOrd="0" parTransId="{303F581D-07A2-4C09-B84C-D4E0DF0C1296}" sibTransId="{F2F78D13-2A7B-4C0D-9E02-919A6F0F6BAB}"/>
    <dgm:cxn modelId="{6CB6B109-3D5D-4B10-B73A-D72A1128C50B}" srcId="{0F23D36B-79C4-4557-B967-9481AADBB514}" destId="{37B116C2-E816-4ABE-91AC-E3517E572135}" srcOrd="0" destOrd="0" parTransId="{C697A1DF-2B78-494F-B6B2-F013956B399E}" sibTransId="{0A8D652F-7FBE-46C9-9A2C-2E6A1A1794BC}"/>
    <dgm:cxn modelId="{B2888220-FA68-4D8E-B275-D72358FCE4C4}" type="presOf" srcId="{745AA088-453A-4A5B-9B51-132321C53781}" destId="{10EF3874-E591-4815-8E31-F68C17046234}" srcOrd="0" destOrd="4" presId="urn:microsoft.com/office/officeart/2005/8/layout/radial2"/>
    <dgm:cxn modelId="{A5BE40C4-F535-47F8-92F7-4E1CBE10E676}" type="presOf" srcId="{37B116C2-E816-4ABE-91AC-E3517E572135}" destId="{F377BA94-81A7-4180-BB07-6E56A9FA4B7F}" srcOrd="0" destOrd="0" presId="urn:microsoft.com/office/officeart/2005/8/layout/radial2"/>
    <dgm:cxn modelId="{5F935592-BF1E-4250-A983-395C98AD84EB}" srcId="{59B38FBC-ACB6-4CF8-92A9-02D2AAA1A204}" destId="{539B8F8B-95AD-4A14-A3B6-CB3E5FD77108}" srcOrd="3" destOrd="0" parTransId="{39294609-E190-45C9-9EC9-F7387C354894}" sibTransId="{65277DD3-8586-4B48-837F-3A7B86709E17}"/>
    <dgm:cxn modelId="{2E6ED626-6C81-4D6E-BF41-0D1A2DB02C26}" srcId="{46AB13E8-21E6-49D8-9202-AEEAE7B96E0A}" destId="{B97BF197-1B1F-4F8D-9B43-ED16A78BC8AF}" srcOrd="2" destOrd="0" parTransId="{31771C71-8474-437F-B962-C9392EBA2EB1}" sibTransId="{2B38B3E1-2F5E-4FD9-851A-EC3EC3F93645}"/>
    <dgm:cxn modelId="{6E69CF32-0679-4B9D-A01F-06020C98D9E5}" type="presOf" srcId="{59B38FBC-ACB6-4CF8-92A9-02D2AAA1A204}" destId="{00F262E1-040F-4BDE-8508-9B8157331A60}" srcOrd="0" destOrd="0" presId="urn:microsoft.com/office/officeart/2005/8/layout/radial2"/>
    <dgm:cxn modelId="{FCC00FEB-D674-4260-84AB-F22A95CDFC36}" srcId="{1BE1D91C-199D-431D-9535-6F94CC43C6ED}" destId="{0F23D36B-79C4-4557-B967-9481AADBB514}" srcOrd="1" destOrd="0" parTransId="{9E3C0E9C-145D-45BA-A72D-77DE63CF6F0D}" sibTransId="{1FC5E78D-73FE-49F2-AC59-7E7341D41947}"/>
    <dgm:cxn modelId="{9E7A7F11-22D2-4253-8277-8EF6F756F025}" type="presOf" srcId="{0F23D36B-79C4-4557-B967-9481AADBB514}" destId="{EB9B7ADF-D8CF-4018-9DB5-6661AA0A59EE}" srcOrd="0" destOrd="0" presId="urn:microsoft.com/office/officeart/2005/8/layout/radial2"/>
    <dgm:cxn modelId="{A6D8C328-63A6-461F-9003-8ED6FB3EAFF8}" type="presOf" srcId="{9E3C0E9C-145D-45BA-A72D-77DE63CF6F0D}" destId="{42399EE7-78B2-44BD-903B-936749E39E89}" srcOrd="0" destOrd="0" presId="urn:microsoft.com/office/officeart/2005/8/layout/radial2"/>
    <dgm:cxn modelId="{37CD5ECF-D90A-4E81-921A-5FA3B7AD8785}" srcId="{46AB13E8-21E6-49D8-9202-AEEAE7B96E0A}" destId="{B73265E8-FD21-48E0-9578-F7125008B4BD}" srcOrd="3" destOrd="0" parTransId="{B0ABEB9B-AB55-4449-84C1-E0DF0B5576FC}" sibTransId="{88907EC4-AEF0-4324-8E92-183CA141CE8B}"/>
    <dgm:cxn modelId="{5D00655E-5F08-42C4-8AB8-68A62D9163D7}" srcId="{59B38FBC-ACB6-4CF8-92A9-02D2AAA1A204}" destId="{745AA088-453A-4A5B-9B51-132321C53781}" srcOrd="4" destOrd="0" parTransId="{3B503C98-0850-422C-A067-80FA907DE196}" sibTransId="{001F2BCF-8200-4A97-8365-2DC360701EEC}"/>
    <dgm:cxn modelId="{9DDAC844-1D67-4256-9A7A-724545BFA4A3}" srcId="{59B38FBC-ACB6-4CF8-92A9-02D2AAA1A204}" destId="{9A4AD42E-0058-4463-AB94-EF065E6090FB}" srcOrd="0" destOrd="0" parTransId="{22DF7C43-03A1-478A-B478-C25292A8ADDC}" sibTransId="{A346556A-95C1-42B3-B1B2-CF3734ECB552}"/>
    <dgm:cxn modelId="{6A716DE1-D1E5-4064-847F-4944AC1195C9}" type="presOf" srcId="{BE8A31D6-ECD9-48E6-A1B4-7DC7A94558DF}" destId="{D9A4999D-647A-41AF-9E01-F869479561B6}" srcOrd="0" destOrd="0" presId="urn:microsoft.com/office/officeart/2005/8/layout/radial2"/>
    <dgm:cxn modelId="{976BCBC4-C1B2-403F-8AA1-4E94AF94AD56}" type="presOf" srcId="{E3C6B025-EEE4-4E38-8552-6E6C8A0139F4}" destId="{D9A4999D-647A-41AF-9E01-F869479561B6}" srcOrd="0" destOrd="1" presId="urn:microsoft.com/office/officeart/2005/8/layout/radial2"/>
    <dgm:cxn modelId="{BEB874A7-583E-44BE-8DB7-557FE804637D}" srcId="{0F23D36B-79C4-4557-B967-9481AADBB514}" destId="{1E3B9FFD-50A8-4FBF-9557-EAC1F90AFA9F}" srcOrd="2" destOrd="0" parTransId="{76A7A8E9-B8AF-46F9-B517-7F8660024FD8}" sibTransId="{326AD07D-DCBB-47BA-A05C-57E91C54E88D}"/>
    <dgm:cxn modelId="{EDD8A542-B11D-4457-8B82-03A16814107B}" type="presOf" srcId="{1BE1D91C-199D-431D-9535-6F94CC43C6ED}" destId="{D1523D56-E0F2-4ACC-A757-B83AABBDFCD2}" srcOrd="0" destOrd="0" presId="urn:microsoft.com/office/officeart/2005/8/layout/radial2"/>
    <dgm:cxn modelId="{57EA9B39-CA74-44E6-B92B-AF2DB0FC9BF6}" type="presOf" srcId="{9A4AD42E-0058-4463-AB94-EF065E6090FB}" destId="{10EF3874-E591-4815-8E31-F68C17046234}" srcOrd="0" destOrd="0" presId="urn:microsoft.com/office/officeart/2005/8/layout/radial2"/>
    <dgm:cxn modelId="{50069B53-46C2-4A15-B2C9-AE72CBC41342}" type="presOf" srcId="{539B8F8B-95AD-4A14-A3B6-CB3E5FD77108}" destId="{10EF3874-E591-4815-8E31-F68C17046234}" srcOrd="0" destOrd="3" presId="urn:microsoft.com/office/officeart/2005/8/layout/radial2"/>
    <dgm:cxn modelId="{6D7F7A62-CFD1-4B48-B3E8-CDF05F18DBD3}" srcId="{59B38FBC-ACB6-4CF8-92A9-02D2AAA1A204}" destId="{A53B7BAB-8D80-4A7B-B888-04E757E1E729}" srcOrd="2" destOrd="0" parTransId="{48D4B656-00B8-4D20-92D5-B86E8D07F9CF}" sibTransId="{F80597F7-9ED8-46E3-B80F-8A50484860CB}"/>
    <dgm:cxn modelId="{4B442DA8-1F48-4AE4-AFEC-7267F6C7B729}" type="presOf" srcId="{1E3B9FFD-50A8-4FBF-9557-EAC1F90AFA9F}" destId="{F377BA94-81A7-4180-BB07-6E56A9FA4B7F}" srcOrd="0" destOrd="2" presId="urn:microsoft.com/office/officeart/2005/8/layout/radial2"/>
    <dgm:cxn modelId="{4E36ED9F-E8D8-423C-9DD3-BB9D6745E091}" type="presOf" srcId="{B73265E8-FD21-48E0-9578-F7125008B4BD}" destId="{D9A4999D-647A-41AF-9E01-F869479561B6}" srcOrd="0" destOrd="3" presId="urn:microsoft.com/office/officeart/2005/8/layout/radial2"/>
    <dgm:cxn modelId="{1DCB74E7-A2FC-4C16-A799-9909104A0EE0}" srcId="{46AB13E8-21E6-49D8-9202-AEEAE7B96E0A}" destId="{E3C6B025-EEE4-4E38-8552-6E6C8A0139F4}" srcOrd="1" destOrd="0" parTransId="{56B11441-1D9A-4226-90AC-15F3896381D2}" sibTransId="{9DD1DA74-4790-4B5F-9CBD-010402D90918}"/>
    <dgm:cxn modelId="{BDADF5C4-4DDF-44E9-85AD-34E78638A4B3}" type="presOf" srcId="{0B7F1AED-0699-47D2-8B78-704E569B1CAE}" destId="{300CA819-48F0-4B2C-AF79-47509B07F95B}" srcOrd="0" destOrd="0" presId="urn:microsoft.com/office/officeart/2005/8/layout/radial2"/>
    <dgm:cxn modelId="{1F1ED2DD-F1EF-4DD4-B70B-32014FF16F82}" type="presOf" srcId="{A2AC6BB2-52D1-4854-BF9A-1FAC873EFF7B}" destId="{614E65C0-A567-4067-A782-2C78918CA08D}" srcOrd="0" destOrd="0" presId="urn:microsoft.com/office/officeart/2005/8/layout/radial2"/>
    <dgm:cxn modelId="{B1A73171-7B78-4CA3-8372-411D1EF0EC41}" type="presOf" srcId="{0C8C2A64-096B-4CB6-BA35-D29C5C8E0B71}" destId="{10EF3874-E591-4815-8E31-F68C17046234}" srcOrd="0" destOrd="1" presId="urn:microsoft.com/office/officeart/2005/8/layout/radial2"/>
    <dgm:cxn modelId="{302F963F-1949-4F62-BF24-55D44B9BCECF}" srcId="{1BE1D91C-199D-431D-9535-6F94CC43C6ED}" destId="{59B38FBC-ACB6-4CF8-92A9-02D2AAA1A204}" srcOrd="2" destOrd="0" parTransId="{A2AC6BB2-52D1-4854-BF9A-1FAC873EFF7B}" sibTransId="{C54A1891-924D-4536-A62D-AF86A7E296B6}"/>
    <dgm:cxn modelId="{0E8158C7-77FF-4690-AD81-D003C26D3FAD}" type="presOf" srcId="{A53B7BAB-8D80-4A7B-B888-04E757E1E729}" destId="{10EF3874-E591-4815-8E31-F68C17046234}" srcOrd="0" destOrd="2" presId="urn:microsoft.com/office/officeart/2005/8/layout/radial2"/>
    <dgm:cxn modelId="{FD0B9ADD-8B7F-4B9F-B790-A956FBD418C2}" type="presParOf" srcId="{D1523D56-E0F2-4ACC-A757-B83AABBDFCD2}" destId="{714228CB-2633-4C2A-B2E4-411B74C16148}" srcOrd="0" destOrd="0" presId="urn:microsoft.com/office/officeart/2005/8/layout/radial2"/>
    <dgm:cxn modelId="{00903F09-FFB1-4848-B2DA-18279182C1E6}" type="presParOf" srcId="{714228CB-2633-4C2A-B2E4-411B74C16148}" destId="{E30F7283-78D5-428D-A627-3B7C63850A4D}" srcOrd="0" destOrd="0" presId="urn:microsoft.com/office/officeart/2005/8/layout/radial2"/>
    <dgm:cxn modelId="{9061C8D4-12EA-483E-921C-5D7F9EB1C029}" type="presParOf" srcId="{E30F7283-78D5-428D-A627-3B7C63850A4D}" destId="{37A3B78B-1F79-4186-BE78-308C4824D932}" srcOrd="0" destOrd="0" presId="urn:microsoft.com/office/officeart/2005/8/layout/radial2"/>
    <dgm:cxn modelId="{311C44D7-F320-4F1F-BEFA-864C6EC71AE8}" type="presParOf" srcId="{E30F7283-78D5-428D-A627-3B7C63850A4D}" destId="{755849CF-D346-453A-BADE-3305119774DF}" srcOrd="1" destOrd="0" presId="urn:microsoft.com/office/officeart/2005/8/layout/radial2"/>
    <dgm:cxn modelId="{8F39C203-3E9F-4B43-8B2F-61CBFCDFE025}" type="presParOf" srcId="{714228CB-2633-4C2A-B2E4-411B74C16148}" destId="{300CA819-48F0-4B2C-AF79-47509B07F95B}" srcOrd="1" destOrd="0" presId="urn:microsoft.com/office/officeart/2005/8/layout/radial2"/>
    <dgm:cxn modelId="{0702C2E1-0632-4F74-A1AC-7DC73B65BB3B}" type="presParOf" srcId="{714228CB-2633-4C2A-B2E4-411B74C16148}" destId="{84F26EBA-1F1C-4D0E-8525-3D2CC2A72A6F}" srcOrd="2" destOrd="0" presId="urn:microsoft.com/office/officeart/2005/8/layout/radial2"/>
    <dgm:cxn modelId="{ED51F0D0-D831-4945-8F75-D1921DA2F235}" type="presParOf" srcId="{84F26EBA-1F1C-4D0E-8525-3D2CC2A72A6F}" destId="{D1CD7C5A-3C6A-46C8-AF18-D2965CA9A050}" srcOrd="0" destOrd="0" presId="urn:microsoft.com/office/officeart/2005/8/layout/radial2"/>
    <dgm:cxn modelId="{1621C68B-65CD-468B-BE67-53007B518E60}" type="presParOf" srcId="{84F26EBA-1F1C-4D0E-8525-3D2CC2A72A6F}" destId="{D9A4999D-647A-41AF-9E01-F869479561B6}" srcOrd="1" destOrd="0" presId="urn:microsoft.com/office/officeart/2005/8/layout/radial2"/>
    <dgm:cxn modelId="{055F53A2-C96E-42F0-9CAD-C7A5780C261C}" type="presParOf" srcId="{714228CB-2633-4C2A-B2E4-411B74C16148}" destId="{42399EE7-78B2-44BD-903B-936749E39E89}" srcOrd="3" destOrd="0" presId="urn:microsoft.com/office/officeart/2005/8/layout/radial2"/>
    <dgm:cxn modelId="{DE9CE1C8-C721-4312-B4FB-9086A7D6AB84}" type="presParOf" srcId="{714228CB-2633-4C2A-B2E4-411B74C16148}" destId="{20664769-ACBF-4859-B29A-16C40C5587F6}" srcOrd="4" destOrd="0" presId="urn:microsoft.com/office/officeart/2005/8/layout/radial2"/>
    <dgm:cxn modelId="{48E94454-CD27-4DF2-8D51-1FAA3D68BB2B}" type="presParOf" srcId="{20664769-ACBF-4859-B29A-16C40C5587F6}" destId="{EB9B7ADF-D8CF-4018-9DB5-6661AA0A59EE}" srcOrd="0" destOrd="0" presId="urn:microsoft.com/office/officeart/2005/8/layout/radial2"/>
    <dgm:cxn modelId="{287AE36D-1B15-46F8-8E5A-50D3595883E0}" type="presParOf" srcId="{20664769-ACBF-4859-B29A-16C40C5587F6}" destId="{F377BA94-81A7-4180-BB07-6E56A9FA4B7F}" srcOrd="1" destOrd="0" presId="urn:microsoft.com/office/officeart/2005/8/layout/radial2"/>
    <dgm:cxn modelId="{52FD856F-4A61-49A9-9BDC-B37B210CE0FD}" type="presParOf" srcId="{714228CB-2633-4C2A-B2E4-411B74C16148}" destId="{614E65C0-A567-4067-A782-2C78918CA08D}" srcOrd="5" destOrd="0" presId="urn:microsoft.com/office/officeart/2005/8/layout/radial2"/>
    <dgm:cxn modelId="{1FB8244A-7A2B-4F4B-ACCE-49976C99E5B0}" type="presParOf" srcId="{714228CB-2633-4C2A-B2E4-411B74C16148}" destId="{78CE0ED5-0C08-4A7D-93BF-AC91915D255A}" srcOrd="6" destOrd="0" presId="urn:microsoft.com/office/officeart/2005/8/layout/radial2"/>
    <dgm:cxn modelId="{AB3D5B24-5A79-4D87-89E5-72146BC8EFD2}" type="presParOf" srcId="{78CE0ED5-0C08-4A7D-93BF-AC91915D255A}" destId="{00F262E1-040F-4BDE-8508-9B8157331A60}" srcOrd="0" destOrd="0" presId="urn:microsoft.com/office/officeart/2005/8/layout/radial2"/>
    <dgm:cxn modelId="{483FBDC5-1147-44FF-B564-AC2E787819BF}" type="presParOf" srcId="{78CE0ED5-0C08-4A7D-93BF-AC91915D255A}" destId="{10EF3874-E591-4815-8E31-F68C17046234}"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E65C0-A567-4067-A782-2C78918CA08D}">
      <dsp:nvSpPr>
        <dsp:cNvPr id="0" name=""/>
        <dsp:cNvSpPr/>
      </dsp:nvSpPr>
      <dsp:spPr>
        <a:xfrm rot="2978495">
          <a:off x="2565970" y="3640116"/>
          <a:ext cx="335717" cy="60644"/>
        </a:xfrm>
        <a:custGeom>
          <a:avLst/>
          <a:gdLst/>
          <a:ahLst/>
          <a:cxnLst/>
          <a:rect l="0" t="0" r="0" b="0"/>
          <a:pathLst>
            <a:path>
              <a:moveTo>
                <a:pt x="0" y="30322"/>
              </a:moveTo>
              <a:lnTo>
                <a:pt x="335717" y="30322"/>
              </a:lnTo>
            </a:path>
          </a:pathLst>
        </a:custGeom>
        <a:noFill/>
        <a:ln w="15875" cap="rnd" cmpd="sng" algn="ctr">
          <a:noFill/>
          <a:prstDash val="solid"/>
        </a:ln>
        <a:effectLst/>
      </dsp:spPr>
      <dsp:style>
        <a:lnRef idx="2">
          <a:scrgbClr r="0" g="0" b="0"/>
        </a:lnRef>
        <a:fillRef idx="0">
          <a:scrgbClr r="0" g="0" b="0"/>
        </a:fillRef>
        <a:effectRef idx="0">
          <a:scrgbClr r="0" g="0" b="0"/>
        </a:effectRef>
        <a:fontRef idx="minor"/>
      </dsp:style>
    </dsp:sp>
    <dsp:sp modelId="{42399EE7-78B2-44BD-903B-936749E39E89}">
      <dsp:nvSpPr>
        <dsp:cNvPr id="0" name=""/>
        <dsp:cNvSpPr/>
      </dsp:nvSpPr>
      <dsp:spPr>
        <a:xfrm rot="21451407">
          <a:off x="2768641" y="2492306"/>
          <a:ext cx="925384" cy="60644"/>
        </a:xfrm>
        <a:custGeom>
          <a:avLst/>
          <a:gdLst/>
          <a:ahLst/>
          <a:cxnLst/>
          <a:rect l="0" t="0" r="0" b="0"/>
          <a:pathLst>
            <a:path>
              <a:moveTo>
                <a:pt x="0" y="30322"/>
              </a:moveTo>
              <a:lnTo>
                <a:pt x="925384" y="30322"/>
              </a:lnTo>
            </a:path>
          </a:pathLst>
        </a:custGeom>
        <a:noFill/>
        <a:ln w="15875" cap="rnd" cmpd="sng" algn="ctr">
          <a:noFill/>
          <a:prstDash val="solid"/>
        </a:ln>
        <a:effectLst/>
      </dsp:spPr>
      <dsp:style>
        <a:lnRef idx="2">
          <a:scrgbClr r="0" g="0" b="0"/>
        </a:lnRef>
        <a:fillRef idx="0">
          <a:scrgbClr r="0" g="0" b="0"/>
        </a:fillRef>
        <a:effectRef idx="0">
          <a:scrgbClr r="0" g="0" b="0"/>
        </a:effectRef>
        <a:fontRef idx="minor"/>
      </dsp:style>
    </dsp:sp>
    <dsp:sp modelId="{300CA819-48F0-4B2C-AF79-47509B07F95B}">
      <dsp:nvSpPr>
        <dsp:cNvPr id="0" name=""/>
        <dsp:cNvSpPr/>
      </dsp:nvSpPr>
      <dsp:spPr>
        <a:xfrm rot="18493137">
          <a:off x="2473916" y="1406896"/>
          <a:ext cx="479611" cy="60644"/>
        </a:xfrm>
        <a:custGeom>
          <a:avLst/>
          <a:gdLst/>
          <a:ahLst/>
          <a:cxnLst/>
          <a:rect l="0" t="0" r="0" b="0"/>
          <a:pathLst>
            <a:path>
              <a:moveTo>
                <a:pt x="0" y="30322"/>
              </a:moveTo>
              <a:lnTo>
                <a:pt x="479611" y="30322"/>
              </a:lnTo>
            </a:path>
          </a:pathLst>
        </a:custGeom>
        <a:noFill/>
        <a:ln w="15875" cap="rnd" cmpd="sng" algn="ctr">
          <a:noFill/>
          <a:prstDash val="solid"/>
        </a:ln>
        <a:effectLst/>
      </dsp:spPr>
      <dsp:style>
        <a:lnRef idx="2">
          <a:scrgbClr r="0" g="0" b="0"/>
        </a:lnRef>
        <a:fillRef idx="0">
          <a:scrgbClr r="0" g="0" b="0"/>
        </a:fillRef>
        <a:effectRef idx="0">
          <a:scrgbClr r="0" g="0" b="0"/>
        </a:effectRef>
        <a:fontRef idx="minor"/>
      </dsp:style>
    </dsp:sp>
    <dsp:sp modelId="{755849CF-D346-453A-BADE-3305119774DF}">
      <dsp:nvSpPr>
        <dsp:cNvPr id="0" name=""/>
        <dsp:cNvSpPr/>
      </dsp:nvSpPr>
      <dsp:spPr>
        <a:xfrm>
          <a:off x="441401" y="1214857"/>
          <a:ext cx="2738437" cy="2738437"/>
        </a:xfrm>
        <a:prstGeom prst="ellipse">
          <a:avLst/>
        </a:prstGeom>
        <a:noFill/>
        <a:ln w="15875" cap="rnd"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D1CD7C5A-3C6A-46C8-AF18-D2965CA9A050}">
      <dsp:nvSpPr>
        <dsp:cNvPr id="0" name=""/>
        <dsp:cNvSpPr/>
      </dsp:nvSpPr>
      <dsp:spPr>
        <a:xfrm>
          <a:off x="2569792" y="-119885"/>
          <a:ext cx="1532998" cy="153299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Inpatient Care</a:t>
          </a:r>
        </a:p>
      </dsp:txBody>
      <dsp:txXfrm>
        <a:off x="2794294" y="104617"/>
        <a:ext cx="1083994" cy="1083994"/>
      </dsp:txXfrm>
    </dsp:sp>
    <dsp:sp modelId="{D9A4999D-647A-41AF-9E01-F869479561B6}">
      <dsp:nvSpPr>
        <dsp:cNvPr id="0" name=""/>
        <dsp:cNvSpPr/>
      </dsp:nvSpPr>
      <dsp:spPr>
        <a:xfrm>
          <a:off x="4256090" y="-119885"/>
          <a:ext cx="2299497" cy="1532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Ana-le-</a:t>
          </a:r>
          <a:r>
            <a:rPr lang="en-US" sz="1300" kern="1200" dirty="0" err="1" smtClean="0"/>
            <a:t>nis</a:t>
          </a:r>
          <a:r>
            <a:rPr lang="en-US" sz="1300" kern="1200" dirty="0" smtClean="0"/>
            <a:t>-</a:t>
          </a:r>
          <a:r>
            <a:rPr lang="en-US" sz="1300" kern="1200" dirty="0" err="1" smtClean="0"/>
            <a:t>gi</a:t>
          </a:r>
          <a:r>
            <a:rPr lang="en-US" sz="1300" kern="1200" dirty="0" smtClean="0"/>
            <a:t> </a:t>
          </a:r>
          <a:r>
            <a:rPr lang="en-US" sz="1300" kern="1200" dirty="0"/>
            <a:t>Inpatient: Detox/Medical/Psychiatric</a:t>
          </a:r>
        </a:p>
        <a:p>
          <a:pPr marL="114300" lvl="1" indent="-114300" algn="l" defTabSz="577850">
            <a:lnSpc>
              <a:spcPct val="90000"/>
            </a:lnSpc>
            <a:spcBef>
              <a:spcPct val="0"/>
            </a:spcBef>
            <a:spcAft>
              <a:spcPct val="15000"/>
            </a:spcAft>
            <a:buChar char="••"/>
          </a:pPr>
          <a:r>
            <a:rPr lang="en-US" sz="1300" kern="1200" dirty="0" err="1"/>
            <a:t>Kanvwotiyi</a:t>
          </a:r>
          <a:r>
            <a:rPr lang="en-US" sz="1300" kern="1200" dirty="0"/>
            <a:t>: Inpatient Residential ASAM 3.5</a:t>
          </a:r>
        </a:p>
        <a:p>
          <a:pPr marL="114300" lvl="1" indent="-114300" algn="l" defTabSz="577850">
            <a:lnSpc>
              <a:spcPct val="90000"/>
            </a:lnSpc>
            <a:spcBef>
              <a:spcPct val="0"/>
            </a:spcBef>
            <a:spcAft>
              <a:spcPct val="15000"/>
            </a:spcAft>
            <a:buChar char="••"/>
          </a:pPr>
          <a:r>
            <a:rPr lang="en-US" sz="1300" kern="1200"/>
            <a:t>Short term (less than 90 days)</a:t>
          </a:r>
          <a:endParaRPr lang="en-US" sz="1300" kern="1200" dirty="0"/>
        </a:p>
        <a:p>
          <a:pPr marL="114300" lvl="1" indent="-114300" algn="l" defTabSz="577850">
            <a:lnSpc>
              <a:spcPct val="90000"/>
            </a:lnSpc>
            <a:spcBef>
              <a:spcPct val="0"/>
            </a:spcBef>
            <a:spcAft>
              <a:spcPct val="15000"/>
            </a:spcAft>
            <a:buChar char="••"/>
          </a:pPr>
          <a:r>
            <a:rPr lang="en-US" sz="1300" kern="1200" dirty="0"/>
            <a:t>Long term (8-12 months)</a:t>
          </a:r>
        </a:p>
      </dsp:txBody>
      <dsp:txXfrm>
        <a:off x="4256090" y="-119885"/>
        <a:ext cx="2299497" cy="1532998"/>
      </dsp:txXfrm>
    </dsp:sp>
    <dsp:sp modelId="{EB9B7ADF-D8CF-4018-9DB5-6661AA0A59EE}">
      <dsp:nvSpPr>
        <dsp:cNvPr id="0" name=""/>
        <dsp:cNvSpPr/>
      </dsp:nvSpPr>
      <dsp:spPr>
        <a:xfrm>
          <a:off x="3692877" y="1703016"/>
          <a:ext cx="1532998" cy="153299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Transitional Housing</a:t>
          </a:r>
        </a:p>
      </dsp:txBody>
      <dsp:txXfrm>
        <a:off x="3917379" y="1927518"/>
        <a:ext cx="1083994" cy="1083994"/>
      </dsp:txXfrm>
    </dsp:sp>
    <dsp:sp modelId="{F377BA94-81A7-4180-BB07-6E56A9FA4B7F}">
      <dsp:nvSpPr>
        <dsp:cNvPr id="0" name=""/>
        <dsp:cNvSpPr/>
      </dsp:nvSpPr>
      <dsp:spPr>
        <a:xfrm>
          <a:off x="5379175" y="1703016"/>
          <a:ext cx="2299497" cy="1532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Supportive Environment</a:t>
          </a:r>
        </a:p>
        <a:p>
          <a:pPr marL="114300" lvl="1" indent="-114300" algn="l" defTabSz="577850">
            <a:lnSpc>
              <a:spcPct val="90000"/>
            </a:lnSpc>
            <a:spcBef>
              <a:spcPct val="0"/>
            </a:spcBef>
            <a:spcAft>
              <a:spcPct val="15000"/>
            </a:spcAft>
            <a:buChar char="••"/>
          </a:pPr>
          <a:r>
            <a:rPr lang="en-US" sz="1300" kern="1200" dirty="0"/>
            <a:t>Required participation in Outpatient Care</a:t>
          </a:r>
        </a:p>
        <a:p>
          <a:pPr marL="114300" lvl="1" indent="-114300" algn="l" defTabSz="577850">
            <a:lnSpc>
              <a:spcPct val="90000"/>
            </a:lnSpc>
            <a:spcBef>
              <a:spcPct val="0"/>
            </a:spcBef>
            <a:spcAft>
              <a:spcPct val="15000"/>
            </a:spcAft>
            <a:buChar char="••"/>
          </a:pPr>
          <a:r>
            <a:rPr lang="en-US" sz="1300" kern="1200" dirty="0"/>
            <a:t>Treatment plan includes employment and/or school</a:t>
          </a:r>
        </a:p>
      </dsp:txBody>
      <dsp:txXfrm>
        <a:off x="5379175" y="1703016"/>
        <a:ext cx="2299497" cy="1532998"/>
      </dsp:txXfrm>
    </dsp:sp>
    <dsp:sp modelId="{00F262E1-040F-4BDE-8508-9B8157331A60}">
      <dsp:nvSpPr>
        <dsp:cNvPr id="0" name=""/>
        <dsp:cNvSpPr/>
      </dsp:nvSpPr>
      <dsp:spPr>
        <a:xfrm>
          <a:off x="2649492" y="3456143"/>
          <a:ext cx="1532998" cy="2034027"/>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Outpatient Care</a:t>
          </a:r>
        </a:p>
      </dsp:txBody>
      <dsp:txXfrm>
        <a:off x="2873994" y="3754019"/>
        <a:ext cx="1083994" cy="1438275"/>
      </dsp:txXfrm>
    </dsp:sp>
    <dsp:sp modelId="{10EF3874-E591-4815-8E31-F68C17046234}">
      <dsp:nvSpPr>
        <dsp:cNvPr id="0" name=""/>
        <dsp:cNvSpPr/>
      </dsp:nvSpPr>
      <dsp:spPr>
        <a:xfrm>
          <a:off x="4335790" y="3456143"/>
          <a:ext cx="2299497" cy="2034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Medication Assisted Treatment (</a:t>
          </a:r>
          <a:r>
            <a:rPr lang="en-US" sz="1300" kern="1200" dirty="0" err="1"/>
            <a:t>Suboxone</a:t>
          </a:r>
          <a:r>
            <a:rPr lang="en-US" sz="1300" kern="1200" dirty="0"/>
            <a:t> and Methadone)</a:t>
          </a:r>
        </a:p>
        <a:p>
          <a:pPr marL="114300" lvl="1" indent="-114300" algn="l" defTabSz="577850">
            <a:lnSpc>
              <a:spcPct val="90000"/>
            </a:lnSpc>
            <a:spcBef>
              <a:spcPct val="0"/>
            </a:spcBef>
            <a:spcAft>
              <a:spcPct val="15000"/>
            </a:spcAft>
            <a:buChar char="••"/>
          </a:pPr>
          <a:r>
            <a:rPr lang="en-US" sz="1300" kern="1200" dirty="0"/>
            <a:t>Substance Abuse Treatment groups</a:t>
          </a:r>
        </a:p>
        <a:p>
          <a:pPr marL="114300" lvl="1" indent="-114300" algn="l" defTabSz="577850">
            <a:lnSpc>
              <a:spcPct val="90000"/>
            </a:lnSpc>
            <a:spcBef>
              <a:spcPct val="0"/>
            </a:spcBef>
            <a:spcAft>
              <a:spcPct val="15000"/>
            </a:spcAft>
            <a:buChar char="••"/>
          </a:pPr>
          <a:r>
            <a:rPr lang="en-US" sz="1300" kern="1200" dirty="0"/>
            <a:t>Recovery Center programs</a:t>
          </a:r>
        </a:p>
        <a:p>
          <a:pPr marL="114300" lvl="1" indent="-114300" algn="l" defTabSz="577850">
            <a:lnSpc>
              <a:spcPct val="90000"/>
            </a:lnSpc>
            <a:spcBef>
              <a:spcPct val="0"/>
            </a:spcBef>
            <a:spcAft>
              <a:spcPct val="15000"/>
            </a:spcAft>
            <a:buChar char="••"/>
          </a:pPr>
          <a:r>
            <a:rPr lang="en-US" sz="1300" kern="1200" dirty="0"/>
            <a:t>Community Resources</a:t>
          </a:r>
        </a:p>
        <a:p>
          <a:pPr marL="114300" lvl="1" indent="-114300" algn="l" defTabSz="577850">
            <a:lnSpc>
              <a:spcPct val="90000"/>
            </a:lnSpc>
            <a:spcBef>
              <a:spcPct val="0"/>
            </a:spcBef>
            <a:spcAft>
              <a:spcPct val="15000"/>
            </a:spcAft>
            <a:buChar char="••"/>
          </a:pPr>
          <a:r>
            <a:rPr lang="en-US" sz="1300" kern="1200" dirty="0"/>
            <a:t>Cherokee Detention Center</a:t>
          </a:r>
        </a:p>
      </dsp:txBody>
      <dsp:txXfrm>
        <a:off x="4335790" y="3456143"/>
        <a:ext cx="2299497" cy="2034027"/>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80FA2C-A485-4539-923B-4F2D1CAFF0D9}"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30E4DE4-4572-409A-BBCB-98DDCD8DD8FF}" type="slidenum">
              <a:rPr lang="en-US" smtClean="0"/>
              <a:t>‹#›</a:t>
            </a:fld>
            <a:endParaRPr lang="en-US"/>
          </a:p>
        </p:txBody>
      </p:sp>
    </p:spTree>
    <p:extLst>
      <p:ext uri="{BB962C8B-B14F-4D97-AF65-F5344CB8AC3E}">
        <p14:creationId xmlns:p14="http://schemas.microsoft.com/office/powerpoint/2010/main" val="666698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80FA2C-A485-4539-923B-4F2D1CAFF0D9}"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30E4DE4-4572-409A-BBCB-98DDCD8DD8FF}" type="slidenum">
              <a:rPr lang="en-US" smtClean="0"/>
              <a:t>‹#›</a:t>
            </a:fld>
            <a:endParaRPr lang="en-US"/>
          </a:p>
        </p:txBody>
      </p:sp>
    </p:spTree>
    <p:extLst>
      <p:ext uri="{BB962C8B-B14F-4D97-AF65-F5344CB8AC3E}">
        <p14:creationId xmlns:p14="http://schemas.microsoft.com/office/powerpoint/2010/main" val="2027718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80FA2C-A485-4539-923B-4F2D1CAFF0D9}"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30E4DE4-4572-409A-BBCB-98DDCD8DD8F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53499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780FA2C-A485-4539-923B-4F2D1CAFF0D9}"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30E4DE4-4572-409A-BBCB-98DDCD8DD8FF}" type="slidenum">
              <a:rPr lang="en-US" smtClean="0"/>
              <a:t>‹#›</a:t>
            </a:fld>
            <a:endParaRPr lang="en-US"/>
          </a:p>
        </p:txBody>
      </p:sp>
    </p:spTree>
    <p:extLst>
      <p:ext uri="{BB962C8B-B14F-4D97-AF65-F5344CB8AC3E}">
        <p14:creationId xmlns:p14="http://schemas.microsoft.com/office/powerpoint/2010/main" val="2583676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780FA2C-A485-4539-923B-4F2D1CAFF0D9}"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30E4DE4-4572-409A-BBCB-98DDCD8DD8F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77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780FA2C-A485-4539-923B-4F2D1CAFF0D9}"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30E4DE4-4572-409A-BBCB-98DDCD8DD8FF}" type="slidenum">
              <a:rPr lang="en-US" smtClean="0"/>
              <a:t>‹#›</a:t>
            </a:fld>
            <a:endParaRPr lang="en-US"/>
          </a:p>
        </p:txBody>
      </p:sp>
    </p:spTree>
    <p:extLst>
      <p:ext uri="{BB962C8B-B14F-4D97-AF65-F5344CB8AC3E}">
        <p14:creationId xmlns:p14="http://schemas.microsoft.com/office/powerpoint/2010/main" val="3375352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80FA2C-A485-4539-923B-4F2D1CAFF0D9}"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E4DE4-4572-409A-BBCB-98DDCD8DD8FF}" type="slidenum">
              <a:rPr lang="en-US" smtClean="0"/>
              <a:t>‹#›</a:t>
            </a:fld>
            <a:endParaRPr lang="en-US"/>
          </a:p>
        </p:txBody>
      </p:sp>
    </p:spTree>
    <p:extLst>
      <p:ext uri="{BB962C8B-B14F-4D97-AF65-F5344CB8AC3E}">
        <p14:creationId xmlns:p14="http://schemas.microsoft.com/office/powerpoint/2010/main" val="18285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80FA2C-A485-4539-923B-4F2D1CAFF0D9}"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E4DE4-4572-409A-BBCB-98DDCD8DD8FF}" type="slidenum">
              <a:rPr lang="en-US" smtClean="0"/>
              <a:t>‹#›</a:t>
            </a:fld>
            <a:endParaRPr lang="en-US"/>
          </a:p>
        </p:txBody>
      </p:sp>
    </p:spTree>
    <p:extLst>
      <p:ext uri="{BB962C8B-B14F-4D97-AF65-F5344CB8AC3E}">
        <p14:creationId xmlns:p14="http://schemas.microsoft.com/office/powerpoint/2010/main" val="811789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 column layout">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609600" y="1485900"/>
            <a:ext cx="10972800" cy="4991100"/>
          </a:xfrm>
        </p:spPr>
        <p:txBody>
          <a:bodyPr/>
          <a:lstStyle>
            <a:lvl1pPr>
              <a:defRPr>
                <a:latin typeface="Futura Lt BT" pitchFamily="34" charset="0"/>
              </a:defRPr>
            </a:lvl1pPr>
            <a:lvl2pPr>
              <a:defRPr>
                <a:latin typeface="Futura Lt BT" pitchFamily="34" charset="0"/>
              </a:defRPr>
            </a:lvl2pPr>
            <a:lvl3pPr>
              <a:defRPr>
                <a:latin typeface="Futura Lt BT" pitchFamily="34" charset="0"/>
              </a:defRPr>
            </a:lvl3pPr>
            <a:lvl4pPr>
              <a:defRPr>
                <a:latin typeface="Futura Lt BT" pitchFamily="34" charset="0"/>
              </a:defRPr>
            </a:lvl4pPr>
            <a:lvl5pPr>
              <a:defRPr>
                <a:latin typeface="Futura Lt BT" pitchFamily="34" charset="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6" name="Text Placeholder 5"/>
          <p:cNvSpPr>
            <a:spLocks noGrp="1"/>
          </p:cNvSpPr>
          <p:nvPr>
            <p:ph type="body" sz="quarter" idx="13"/>
          </p:nvPr>
        </p:nvSpPr>
        <p:spPr>
          <a:xfrm>
            <a:off x="609600" y="914400"/>
            <a:ext cx="10972800" cy="347472"/>
          </a:xfrm>
        </p:spPr>
        <p:txBody>
          <a:bodyPr/>
          <a:lstStyle>
            <a:lvl1pPr algn="l">
              <a:defRPr sz="2200" b="0">
                <a:solidFill>
                  <a:schemeClr val="bg2"/>
                </a:solidFill>
                <a:latin typeface="Futura Lt BT" pitchFamily="34" charset="0"/>
              </a:defRPr>
            </a:lvl1pPr>
          </a:lstStyle>
          <a:p>
            <a:pPr lvl="0"/>
            <a:r>
              <a:rPr lang="en-US"/>
              <a:t>Click to edit Master text styles</a:t>
            </a:r>
          </a:p>
        </p:txBody>
      </p:sp>
      <p:sp>
        <p:nvSpPr>
          <p:cNvPr id="3" name="Title 2"/>
          <p:cNvSpPr>
            <a:spLocks noGrp="1"/>
          </p:cNvSpPr>
          <p:nvPr>
            <p:ph type="title"/>
          </p:nvPr>
        </p:nvSpPr>
        <p:spPr/>
        <p:txBody>
          <a:bodyPr/>
          <a:lstStyle>
            <a:lvl1pPr>
              <a:defRPr cap="none" baseline="0">
                <a:latin typeface="Futura Lt BT"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966484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80FA2C-A485-4539-923B-4F2D1CAFF0D9}"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E4DE4-4572-409A-BBCB-98DDCD8DD8FF}" type="slidenum">
              <a:rPr lang="en-US" smtClean="0"/>
              <a:t>‹#›</a:t>
            </a:fld>
            <a:endParaRPr lang="en-US"/>
          </a:p>
        </p:txBody>
      </p:sp>
    </p:spTree>
    <p:extLst>
      <p:ext uri="{BB962C8B-B14F-4D97-AF65-F5344CB8AC3E}">
        <p14:creationId xmlns:p14="http://schemas.microsoft.com/office/powerpoint/2010/main" val="721553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80FA2C-A485-4539-923B-4F2D1CAFF0D9}"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30E4DE4-4572-409A-BBCB-98DDCD8DD8FF}" type="slidenum">
              <a:rPr lang="en-US" smtClean="0"/>
              <a:t>‹#›</a:t>
            </a:fld>
            <a:endParaRPr lang="en-US"/>
          </a:p>
        </p:txBody>
      </p:sp>
    </p:spTree>
    <p:extLst>
      <p:ext uri="{BB962C8B-B14F-4D97-AF65-F5344CB8AC3E}">
        <p14:creationId xmlns:p14="http://schemas.microsoft.com/office/powerpoint/2010/main" val="980723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80FA2C-A485-4539-923B-4F2D1CAFF0D9}"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30E4DE4-4572-409A-BBCB-98DDCD8DD8FF}" type="slidenum">
              <a:rPr lang="en-US" smtClean="0"/>
              <a:t>‹#›</a:t>
            </a:fld>
            <a:endParaRPr lang="en-US"/>
          </a:p>
        </p:txBody>
      </p:sp>
    </p:spTree>
    <p:extLst>
      <p:ext uri="{BB962C8B-B14F-4D97-AF65-F5344CB8AC3E}">
        <p14:creationId xmlns:p14="http://schemas.microsoft.com/office/powerpoint/2010/main" val="1928139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80FA2C-A485-4539-923B-4F2D1CAFF0D9}" type="datetimeFigureOut">
              <a:rPr lang="en-US" smtClean="0"/>
              <a:t>2/23/2022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30E4DE4-4572-409A-BBCB-98DDCD8DD8FF}" type="slidenum">
              <a:rPr lang="en-US" smtClean="0"/>
              <a:t>‹#›</a:t>
            </a:fld>
            <a:endParaRPr lang="en-US"/>
          </a:p>
        </p:txBody>
      </p:sp>
    </p:spTree>
    <p:extLst>
      <p:ext uri="{BB962C8B-B14F-4D97-AF65-F5344CB8AC3E}">
        <p14:creationId xmlns:p14="http://schemas.microsoft.com/office/powerpoint/2010/main" val="1703516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80FA2C-A485-4539-923B-4F2D1CAFF0D9}" type="datetimeFigureOut">
              <a:rPr lang="en-US" smtClean="0"/>
              <a:t>2/23/2022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30E4DE4-4572-409A-BBCB-98DDCD8DD8FF}" type="slidenum">
              <a:rPr lang="en-US" smtClean="0"/>
              <a:t>‹#›</a:t>
            </a:fld>
            <a:endParaRPr lang="en-US"/>
          </a:p>
        </p:txBody>
      </p:sp>
    </p:spTree>
    <p:extLst>
      <p:ext uri="{BB962C8B-B14F-4D97-AF65-F5344CB8AC3E}">
        <p14:creationId xmlns:p14="http://schemas.microsoft.com/office/powerpoint/2010/main" val="2552375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0FA2C-A485-4539-923B-4F2D1CAFF0D9}" type="datetimeFigureOut">
              <a:rPr lang="en-US" smtClean="0"/>
              <a:t>2/23/2022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30E4DE4-4572-409A-BBCB-98DDCD8DD8FF}" type="slidenum">
              <a:rPr lang="en-US" smtClean="0"/>
              <a:t>‹#›</a:t>
            </a:fld>
            <a:endParaRPr lang="en-US"/>
          </a:p>
        </p:txBody>
      </p:sp>
    </p:spTree>
    <p:extLst>
      <p:ext uri="{BB962C8B-B14F-4D97-AF65-F5344CB8AC3E}">
        <p14:creationId xmlns:p14="http://schemas.microsoft.com/office/powerpoint/2010/main" val="291660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80FA2C-A485-4539-923B-4F2D1CAFF0D9}"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30E4DE4-4572-409A-BBCB-98DDCD8DD8FF}" type="slidenum">
              <a:rPr lang="en-US" smtClean="0"/>
              <a:t>‹#›</a:t>
            </a:fld>
            <a:endParaRPr lang="en-US"/>
          </a:p>
        </p:txBody>
      </p:sp>
    </p:spTree>
    <p:extLst>
      <p:ext uri="{BB962C8B-B14F-4D97-AF65-F5344CB8AC3E}">
        <p14:creationId xmlns:p14="http://schemas.microsoft.com/office/powerpoint/2010/main" val="3881305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80FA2C-A485-4539-923B-4F2D1CAFF0D9}"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30E4DE4-4572-409A-BBCB-98DDCD8DD8FF}" type="slidenum">
              <a:rPr lang="en-US" smtClean="0"/>
              <a:t>‹#›</a:t>
            </a:fld>
            <a:endParaRPr lang="en-US"/>
          </a:p>
        </p:txBody>
      </p:sp>
    </p:spTree>
    <p:extLst>
      <p:ext uri="{BB962C8B-B14F-4D97-AF65-F5344CB8AC3E}">
        <p14:creationId xmlns:p14="http://schemas.microsoft.com/office/powerpoint/2010/main" val="192957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780FA2C-A485-4539-923B-4F2D1CAFF0D9}" type="datetimeFigureOut">
              <a:rPr lang="en-US" smtClean="0"/>
              <a:t>2/23/2022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30E4DE4-4572-409A-BBCB-98DDCD8DD8FF}" type="slidenum">
              <a:rPr lang="en-US" smtClean="0"/>
              <a:t>‹#›</a:t>
            </a:fld>
            <a:endParaRPr lang="en-US"/>
          </a:p>
        </p:txBody>
      </p:sp>
    </p:spTree>
    <p:extLst>
      <p:ext uri="{BB962C8B-B14F-4D97-AF65-F5344CB8AC3E}">
        <p14:creationId xmlns:p14="http://schemas.microsoft.com/office/powerpoint/2010/main" val="1675546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5400" dirty="0"/>
          </a:p>
        </p:txBody>
      </p:sp>
      <p:sp>
        <p:nvSpPr>
          <p:cNvPr id="3" name="Content Placeholder 2"/>
          <p:cNvSpPr>
            <a:spLocks noGrp="1"/>
          </p:cNvSpPr>
          <p:nvPr>
            <p:ph idx="1"/>
          </p:nvPr>
        </p:nvSpPr>
        <p:spPr/>
        <p:txBody>
          <a:bodyPr/>
          <a:lstStyle/>
          <a:p>
            <a:pPr marL="0" indent="0">
              <a:buNone/>
            </a:pPr>
            <a:r>
              <a:rPr lang="en-US" sz="5400" dirty="0"/>
              <a:t>Harm Reduction in Native Communities</a:t>
            </a:r>
          </a:p>
          <a:p>
            <a:pPr marL="0" indent="0">
              <a:buNone/>
            </a:pPr>
            <a:endParaRPr lang="en-US" dirty="0"/>
          </a:p>
          <a:p>
            <a:pPr marL="0" indent="0">
              <a:buNone/>
            </a:pPr>
            <a:r>
              <a:rPr lang="en-US" dirty="0"/>
              <a:t>by Joel Chisholm, MD</a:t>
            </a:r>
          </a:p>
        </p:txBody>
      </p:sp>
    </p:spTree>
    <p:extLst>
      <p:ext uri="{BB962C8B-B14F-4D97-AF65-F5344CB8AC3E}">
        <p14:creationId xmlns:p14="http://schemas.microsoft.com/office/powerpoint/2010/main" val="2394778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Tribal Court</a:t>
            </a:r>
          </a:p>
        </p:txBody>
      </p:sp>
      <p:sp>
        <p:nvSpPr>
          <p:cNvPr id="3" name="Content Placeholder 2"/>
          <p:cNvSpPr>
            <a:spLocks noGrp="1"/>
          </p:cNvSpPr>
          <p:nvPr>
            <p:ph idx="1"/>
          </p:nvPr>
        </p:nvSpPr>
        <p:spPr/>
        <p:txBody>
          <a:bodyPr/>
          <a:lstStyle/>
          <a:p>
            <a:r>
              <a:rPr lang="en-US" dirty="0"/>
              <a:t>Educate legal system on the advantages of harm reduction using evidence based approach </a:t>
            </a:r>
          </a:p>
          <a:p>
            <a:r>
              <a:rPr lang="en-US" dirty="0"/>
              <a:t>Develop tribal laws to support harm reduction model to help decriminalize addiction</a:t>
            </a:r>
          </a:p>
          <a:p>
            <a:r>
              <a:rPr lang="en-US" dirty="0"/>
              <a:t>Meet with judges, DAs, public defenders, and defense lawyers to collaborate on harm reduction approach within the legal system</a:t>
            </a:r>
          </a:p>
          <a:p>
            <a:r>
              <a:rPr lang="en-US" dirty="0"/>
              <a:t>Implementation of a drug court to offer addiction treatment approach vs. criminalization approach</a:t>
            </a:r>
          </a:p>
          <a:p>
            <a:endParaRPr lang="en-US" dirty="0"/>
          </a:p>
        </p:txBody>
      </p:sp>
    </p:spTree>
    <p:extLst>
      <p:ext uri="{BB962C8B-B14F-4D97-AF65-F5344CB8AC3E}">
        <p14:creationId xmlns:p14="http://schemas.microsoft.com/office/powerpoint/2010/main" val="94103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Tribal Police/Detention Center</a:t>
            </a:r>
          </a:p>
        </p:txBody>
      </p:sp>
      <p:sp>
        <p:nvSpPr>
          <p:cNvPr id="3" name="Content Placeholder 2"/>
          <p:cNvSpPr>
            <a:spLocks noGrp="1"/>
          </p:cNvSpPr>
          <p:nvPr>
            <p:ph idx="1"/>
          </p:nvPr>
        </p:nvSpPr>
        <p:spPr/>
        <p:txBody>
          <a:bodyPr/>
          <a:lstStyle/>
          <a:p>
            <a:r>
              <a:rPr lang="en-US" dirty="0"/>
              <a:t>Educate the tribal police in their approach to dealing with people in active addiction</a:t>
            </a:r>
          </a:p>
          <a:p>
            <a:r>
              <a:rPr lang="en-US" dirty="0"/>
              <a:t>Support police officers by developing resources for mental and emotional health needs to prevent burnout related to bad outcomes</a:t>
            </a:r>
          </a:p>
          <a:p>
            <a:r>
              <a:rPr lang="en-US" dirty="0"/>
              <a:t>Develop clinical services (individual/group therapy, case management, peer support, and MAT/OTP) in the Detention Center to promote and offer addiction treatment</a:t>
            </a:r>
          </a:p>
          <a:p>
            <a:r>
              <a:rPr lang="en-US" dirty="0"/>
              <a:t>Direct line of communication with Police department and Detention Center to discuss current status, challenges, and ways for improvement </a:t>
            </a:r>
          </a:p>
          <a:p>
            <a:endParaRPr lang="en-US" dirty="0"/>
          </a:p>
          <a:p>
            <a:endParaRPr lang="en-US" dirty="0"/>
          </a:p>
        </p:txBody>
      </p:sp>
    </p:spTree>
    <p:extLst>
      <p:ext uri="{BB962C8B-B14F-4D97-AF65-F5344CB8AC3E}">
        <p14:creationId xmlns:p14="http://schemas.microsoft.com/office/powerpoint/2010/main" val="2415118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66730156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Up Arrow 5"/>
          <p:cNvSpPr/>
          <p:nvPr/>
        </p:nvSpPr>
        <p:spPr>
          <a:xfrm rot="10800000">
            <a:off x="5698622" y="3946635"/>
            <a:ext cx="573681" cy="683173"/>
          </a:xfrm>
          <a:custGeom>
            <a:avLst/>
            <a:gdLst>
              <a:gd name="connsiteX0" fmla="*/ 0 w 484632"/>
              <a:gd name="connsiteY0" fmla="*/ 242316 h 777767"/>
              <a:gd name="connsiteX1" fmla="*/ 242316 w 484632"/>
              <a:gd name="connsiteY1" fmla="*/ 0 h 777767"/>
              <a:gd name="connsiteX2" fmla="*/ 484632 w 484632"/>
              <a:gd name="connsiteY2" fmla="*/ 242316 h 777767"/>
              <a:gd name="connsiteX3" fmla="*/ 363474 w 484632"/>
              <a:gd name="connsiteY3" fmla="*/ 242316 h 777767"/>
              <a:gd name="connsiteX4" fmla="*/ 363474 w 484632"/>
              <a:gd name="connsiteY4" fmla="*/ 777767 h 777767"/>
              <a:gd name="connsiteX5" fmla="*/ 121158 w 484632"/>
              <a:gd name="connsiteY5" fmla="*/ 777767 h 777767"/>
              <a:gd name="connsiteX6" fmla="*/ 121158 w 484632"/>
              <a:gd name="connsiteY6" fmla="*/ 242316 h 777767"/>
              <a:gd name="connsiteX7" fmla="*/ 0 w 484632"/>
              <a:gd name="connsiteY7" fmla="*/ 242316 h 777767"/>
              <a:gd name="connsiteX0" fmla="*/ 99559 w 584191"/>
              <a:gd name="connsiteY0" fmla="*/ 242316 h 777767"/>
              <a:gd name="connsiteX1" fmla="*/ 341875 w 584191"/>
              <a:gd name="connsiteY1" fmla="*/ 0 h 777767"/>
              <a:gd name="connsiteX2" fmla="*/ 584191 w 584191"/>
              <a:gd name="connsiteY2" fmla="*/ 242316 h 777767"/>
              <a:gd name="connsiteX3" fmla="*/ 463033 w 584191"/>
              <a:gd name="connsiteY3" fmla="*/ 242316 h 777767"/>
              <a:gd name="connsiteX4" fmla="*/ 463033 w 584191"/>
              <a:gd name="connsiteY4" fmla="*/ 777767 h 777767"/>
              <a:gd name="connsiteX5" fmla="*/ 0 w 584191"/>
              <a:gd name="connsiteY5" fmla="*/ 620112 h 777767"/>
              <a:gd name="connsiteX6" fmla="*/ 220717 w 584191"/>
              <a:gd name="connsiteY6" fmla="*/ 242316 h 777767"/>
              <a:gd name="connsiteX7" fmla="*/ 99559 w 584191"/>
              <a:gd name="connsiteY7" fmla="*/ 242316 h 777767"/>
              <a:gd name="connsiteX0" fmla="*/ 99559 w 584191"/>
              <a:gd name="connsiteY0" fmla="*/ 242316 h 725215"/>
              <a:gd name="connsiteX1" fmla="*/ 341875 w 584191"/>
              <a:gd name="connsiteY1" fmla="*/ 0 h 725215"/>
              <a:gd name="connsiteX2" fmla="*/ 584191 w 584191"/>
              <a:gd name="connsiteY2" fmla="*/ 242316 h 725215"/>
              <a:gd name="connsiteX3" fmla="*/ 463033 w 584191"/>
              <a:gd name="connsiteY3" fmla="*/ 242316 h 725215"/>
              <a:gd name="connsiteX4" fmla="*/ 263336 w 584191"/>
              <a:gd name="connsiteY4" fmla="*/ 725215 h 725215"/>
              <a:gd name="connsiteX5" fmla="*/ 0 w 584191"/>
              <a:gd name="connsiteY5" fmla="*/ 620112 h 725215"/>
              <a:gd name="connsiteX6" fmla="*/ 220717 w 584191"/>
              <a:gd name="connsiteY6" fmla="*/ 242316 h 725215"/>
              <a:gd name="connsiteX7" fmla="*/ 99559 w 584191"/>
              <a:gd name="connsiteY7" fmla="*/ 242316 h 725215"/>
              <a:gd name="connsiteX0" fmla="*/ 99559 w 584191"/>
              <a:gd name="connsiteY0" fmla="*/ 242316 h 725215"/>
              <a:gd name="connsiteX1" fmla="*/ 446979 w 584191"/>
              <a:gd name="connsiteY1" fmla="*/ 0 h 725215"/>
              <a:gd name="connsiteX2" fmla="*/ 584191 w 584191"/>
              <a:gd name="connsiteY2" fmla="*/ 242316 h 725215"/>
              <a:gd name="connsiteX3" fmla="*/ 463033 w 584191"/>
              <a:gd name="connsiteY3" fmla="*/ 242316 h 725215"/>
              <a:gd name="connsiteX4" fmla="*/ 263336 w 584191"/>
              <a:gd name="connsiteY4" fmla="*/ 725215 h 725215"/>
              <a:gd name="connsiteX5" fmla="*/ 0 w 584191"/>
              <a:gd name="connsiteY5" fmla="*/ 620112 h 725215"/>
              <a:gd name="connsiteX6" fmla="*/ 220717 w 584191"/>
              <a:gd name="connsiteY6" fmla="*/ 242316 h 725215"/>
              <a:gd name="connsiteX7" fmla="*/ 99559 w 584191"/>
              <a:gd name="connsiteY7" fmla="*/ 242316 h 725215"/>
              <a:gd name="connsiteX0" fmla="*/ 99559 w 584191"/>
              <a:gd name="connsiteY0" fmla="*/ 242316 h 725215"/>
              <a:gd name="connsiteX1" fmla="*/ 446979 w 584191"/>
              <a:gd name="connsiteY1" fmla="*/ 0 h 725215"/>
              <a:gd name="connsiteX2" fmla="*/ 584191 w 584191"/>
              <a:gd name="connsiteY2" fmla="*/ 242316 h 725215"/>
              <a:gd name="connsiteX3" fmla="*/ 368440 w 584191"/>
              <a:gd name="connsiteY3" fmla="*/ 294868 h 725215"/>
              <a:gd name="connsiteX4" fmla="*/ 263336 w 584191"/>
              <a:gd name="connsiteY4" fmla="*/ 725215 h 725215"/>
              <a:gd name="connsiteX5" fmla="*/ 0 w 584191"/>
              <a:gd name="connsiteY5" fmla="*/ 620112 h 725215"/>
              <a:gd name="connsiteX6" fmla="*/ 220717 w 584191"/>
              <a:gd name="connsiteY6" fmla="*/ 242316 h 725215"/>
              <a:gd name="connsiteX7" fmla="*/ 99559 w 584191"/>
              <a:gd name="connsiteY7" fmla="*/ 242316 h 725215"/>
              <a:gd name="connsiteX0" fmla="*/ 99559 w 458067"/>
              <a:gd name="connsiteY0" fmla="*/ 242316 h 725215"/>
              <a:gd name="connsiteX1" fmla="*/ 446979 w 458067"/>
              <a:gd name="connsiteY1" fmla="*/ 0 h 725215"/>
              <a:gd name="connsiteX2" fmla="*/ 458067 w 458067"/>
              <a:gd name="connsiteY2" fmla="*/ 305378 h 725215"/>
              <a:gd name="connsiteX3" fmla="*/ 368440 w 458067"/>
              <a:gd name="connsiteY3" fmla="*/ 294868 h 725215"/>
              <a:gd name="connsiteX4" fmla="*/ 263336 w 458067"/>
              <a:gd name="connsiteY4" fmla="*/ 725215 h 725215"/>
              <a:gd name="connsiteX5" fmla="*/ 0 w 458067"/>
              <a:gd name="connsiteY5" fmla="*/ 620112 h 725215"/>
              <a:gd name="connsiteX6" fmla="*/ 220717 w 458067"/>
              <a:gd name="connsiteY6" fmla="*/ 242316 h 725215"/>
              <a:gd name="connsiteX7" fmla="*/ 99559 w 458067"/>
              <a:gd name="connsiteY7" fmla="*/ 242316 h 725215"/>
              <a:gd name="connsiteX0" fmla="*/ 68028 w 458067"/>
              <a:gd name="connsiteY0" fmla="*/ 179254 h 725215"/>
              <a:gd name="connsiteX1" fmla="*/ 446979 w 458067"/>
              <a:gd name="connsiteY1" fmla="*/ 0 h 725215"/>
              <a:gd name="connsiteX2" fmla="*/ 458067 w 458067"/>
              <a:gd name="connsiteY2" fmla="*/ 305378 h 725215"/>
              <a:gd name="connsiteX3" fmla="*/ 368440 w 458067"/>
              <a:gd name="connsiteY3" fmla="*/ 294868 h 725215"/>
              <a:gd name="connsiteX4" fmla="*/ 263336 w 458067"/>
              <a:gd name="connsiteY4" fmla="*/ 725215 h 725215"/>
              <a:gd name="connsiteX5" fmla="*/ 0 w 458067"/>
              <a:gd name="connsiteY5" fmla="*/ 620112 h 725215"/>
              <a:gd name="connsiteX6" fmla="*/ 220717 w 458067"/>
              <a:gd name="connsiteY6" fmla="*/ 242316 h 725215"/>
              <a:gd name="connsiteX7" fmla="*/ 68028 w 458067"/>
              <a:gd name="connsiteY7" fmla="*/ 179254 h 725215"/>
              <a:gd name="connsiteX0" fmla="*/ 68028 w 521129"/>
              <a:gd name="connsiteY0" fmla="*/ 179254 h 725215"/>
              <a:gd name="connsiteX1" fmla="*/ 446979 w 521129"/>
              <a:gd name="connsiteY1" fmla="*/ 0 h 725215"/>
              <a:gd name="connsiteX2" fmla="*/ 521129 w 521129"/>
              <a:gd name="connsiteY2" fmla="*/ 315888 h 725215"/>
              <a:gd name="connsiteX3" fmla="*/ 368440 w 521129"/>
              <a:gd name="connsiteY3" fmla="*/ 294868 h 725215"/>
              <a:gd name="connsiteX4" fmla="*/ 263336 w 521129"/>
              <a:gd name="connsiteY4" fmla="*/ 725215 h 725215"/>
              <a:gd name="connsiteX5" fmla="*/ 0 w 521129"/>
              <a:gd name="connsiteY5" fmla="*/ 620112 h 725215"/>
              <a:gd name="connsiteX6" fmla="*/ 220717 w 521129"/>
              <a:gd name="connsiteY6" fmla="*/ 242316 h 725215"/>
              <a:gd name="connsiteX7" fmla="*/ 68028 w 521129"/>
              <a:gd name="connsiteY7" fmla="*/ 179254 h 725215"/>
              <a:gd name="connsiteX0" fmla="*/ 120580 w 573681"/>
              <a:gd name="connsiteY0" fmla="*/ 179254 h 725215"/>
              <a:gd name="connsiteX1" fmla="*/ 499531 w 573681"/>
              <a:gd name="connsiteY1" fmla="*/ 0 h 725215"/>
              <a:gd name="connsiteX2" fmla="*/ 573681 w 573681"/>
              <a:gd name="connsiteY2" fmla="*/ 315888 h 725215"/>
              <a:gd name="connsiteX3" fmla="*/ 420992 w 573681"/>
              <a:gd name="connsiteY3" fmla="*/ 294868 h 725215"/>
              <a:gd name="connsiteX4" fmla="*/ 315888 w 573681"/>
              <a:gd name="connsiteY4" fmla="*/ 725215 h 725215"/>
              <a:gd name="connsiteX5" fmla="*/ 0 w 573681"/>
              <a:gd name="connsiteY5" fmla="*/ 567560 h 725215"/>
              <a:gd name="connsiteX6" fmla="*/ 273269 w 573681"/>
              <a:gd name="connsiteY6" fmla="*/ 242316 h 725215"/>
              <a:gd name="connsiteX7" fmla="*/ 120580 w 573681"/>
              <a:gd name="connsiteY7" fmla="*/ 179254 h 725215"/>
              <a:gd name="connsiteX0" fmla="*/ 120580 w 573681"/>
              <a:gd name="connsiteY0" fmla="*/ 179254 h 683173"/>
              <a:gd name="connsiteX1" fmla="*/ 499531 w 573681"/>
              <a:gd name="connsiteY1" fmla="*/ 0 h 683173"/>
              <a:gd name="connsiteX2" fmla="*/ 573681 w 573681"/>
              <a:gd name="connsiteY2" fmla="*/ 315888 h 683173"/>
              <a:gd name="connsiteX3" fmla="*/ 420992 w 573681"/>
              <a:gd name="connsiteY3" fmla="*/ 294868 h 683173"/>
              <a:gd name="connsiteX4" fmla="*/ 242315 w 573681"/>
              <a:gd name="connsiteY4" fmla="*/ 683173 h 683173"/>
              <a:gd name="connsiteX5" fmla="*/ 0 w 573681"/>
              <a:gd name="connsiteY5" fmla="*/ 567560 h 683173"/>
              <a:gd name="connsiteX6" fmla="*/ 273269 w 573681"/>
              <a:gd name="connsiteY6" fmla="*/ 242316 h 683173"/>
              <a:gd name="connsiteX7" fmla="*/ 120580 w 573681"/>
              <a:gd name="connsiteY7" fmla="*/ 179254 h 683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3681" h="683173">
                <a:moveTo>
                  <a:pt x="120580" y="179254"/>
                </a:moveTo>
                <a:lnTo>
                  <a:pt x="499531" y="0"/>
                </a:lnTo>
                <a:lnTo>
                  <a:pt x="573681" y="315888"/>
                </a:lnTo>
                <a:lnTo>
                  <a:pt x="420992" y="294868"/>
                </a:lnTo>
                <a:lnTo>
                  <a:pt x="242315" y="683173"/>
                </a:lnTo>
                <a:lnTo>
                  <a:pt x="0" y="567560"/>
                </a:lnTo>
                <a:lnTo>
                  <a:pt x="273269" y="242316"/>
                </a:lnTo>
                <a:lnTo>
                  <a:pt x="120580" y="179254"/>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5"/>
          <p:cNvSpPr/>
          <p:nvPr/>
        </p:nvSpPr>
        <p:spPr>
          <a:xfrm rot="10800000">
            <a:off x="5527396" y="2159877"/>
            <a:ext cx="458067" cy="578070"/>
          </a:xfrm>
          <a:custGeom>
            <a:avLst/>
            <a:gdLst>
              <a:gd name="connsiteX0" fmla="*/ 0 w 468577"/>
              <a:gd name="connsiteY0" fmla="*/ 234289 h 546539"/>
              <a:gd name="connsiteX1" fmla="*/ 234289 w 468577"/>
              <a:gd name="connsiteY1" fmla="*/ 0 h 546539"/>
              <a:gd name="connsiteX2" fmla="*/ 468577 w 468577"/>
              <a:gd name="connsiteY2" fmla="*/ 234289 h 546539"/>
              <a:gd name="connsiteX3" fmla="*/ 351433 w 468577"/>
              <a:gd name="connsiteY3" fmla="*/ 234289 h 546539"/>
              <a:gd name="connsiteX4" fmla="*/ 351433 w 468577"/>
              <a:gd name="connsiteY4" fmla="*/ 546539 h 546539"/>
              <a:gd name="connsiteX5" fmla="*/ 117144 w 468577"/>
              <a:gd name="connsiteY5" fmla="*/ 546539 h 546539"/>
              <a:gd name="connsiteX6" fmla="*/ 117144 w 468577"/>
              <a:gd name="connsiteY6" fmla="*/ 234289 h 546539"/>
              <a:gd name="connsiteX7" fmla="*/ 0 w 468577"/>
              <a:gd name="connsiteY7" fmla="*/ 234289 h 546539"/>
              <a:gd name="connsiteX0" fmla="*/ 0 w 468577"/>
              <a:gd name="connsiteY0" fmla="*/ 202758 h 515008"/>
              <a:gd name="connsiteX1" fmla="*/ 108165 w 468577"/>
              <a:gd name="connsiteY1" fmla="*/ 0 h 515008"/>
              <a:gd name="connsiteX2" fmla="*/ 468577 w 468577"/>
              <a:gd name="connsiteY2" fmla="*/ 202758 h 515008"/>
              <a:gd name="connsiteX3" fmla="*/ 351433 w 468577"/>
              <a:gd name="connsiteY3" fmla="*/ 202758 h 515008"/>
              <a:gd name="connsiteX4" fmla="*/ 351433 w 468577"/>
              <a:gd name="connsiteY4" fmla="*/ 515008 h 515008"/>
              <a:gd name="connsiteX5" fmla="*/ 117144 w 468577"/>
              <a:gd name="connsiteY5" fmla="*/ 515008 h 515008"/>
              <a:gd name="connsiteX6" fmla="*/ 117144 w 468577"/>
              <a:gd name="connsiteY6" fmla="*/ 202758 h 515008"/>
              <a:gd name="connsiteX7" fmla="*/ 0 w 468577"/>
              <a:gd name="connsiteY7" fmla="*/ 202758 h 515008"/>
              <a:gd name="connsiteX0" fmla="*/ 0 w 468577"/>
              <a:gd name="connsiteY0" fmla="*/ 202758 h 557050"/>
              <a:gd name="connsiteX1" fmla="*/ 108165 w 468577"/>
              <a:gd name="connsiteY1" fmla="*/ 0 h 557050"/>
              <a:gd name="connsiteX2" fmla="*/ 468577 w 468577"/>
              <a:gd name="connsiteY2" fmla="*/ 202758 h 557050"/>
              <a:gd name="connsiteX3" fmla="*/ 351433 w 468577"/>
              <a:gd name="connsiteY3" fmla="*/ 202758 h 557050"/>
              <a:gd name="connsiteX4" fmla="*/ 403985 w 468577"/>
              <a:gd name="connsiteY4" fmla="*/ 557050 h 557050"/>
              <a:gd name="connsiteX5" fmla="*/ 117144 w 468577"/>
              <a:gd name="connsiteY5" fmla="*/ 515008 h 557050"/>
              <a:gd name="connsiteX6" fmla="*/ 117144 w 468577"/>
              <a:gd name="connsiteY6" fmla="*/ 202758 h 557050"/>
              <a:gd name="connsiteX7" fmla="*/ 0 w 468577"/>
              <a:gd name="connsiteY7" fmla="*/ 202758 h 557050"/>
              <a:gd name="connsiteX0" fmla="*/ 0 w 468577"/>
              <a:gd name="connsiteY0" fmla="*/ 202758 h 578070"/>
              <a:gd name="connsiteX1" fmla="*/ 108165 w 468577"/>
              <a:gd name="connsiteY1" fmla="*/ 0 h 578070"/>
              <a:gd name="connsiteX2" fmla="*/ 468577 w 468577"/>
              <a:gd name="connsiteY2" fmla="*/ 202758 h 578070"/>
              <a:gd name="connsiteX3" fmla="*/ 351433 w 468577"/>
              <a:gd name="connsiteY3" fmla="*/ 202758 h 578070"/>
              <a:gd name="connsiteX4" fmla="*/ 403985 w 468577"/>
              <a:gd name="connsiteY4" fmla="*/ 557050 h 578070"/>
              <a:gd name="connsiteX5" fmla="*/ 148675 w 468577"/>
              <a:gd name="connsiteY5" fmla="*/ 578070 h 578070"/>
              <a:gd name="connsiteX6" fmla="*/ 117144 w 468577"/>
              <a:gd name="connsiteY6" fmla="*/ 202758 h 578070"/>
              <a:gd name="connsiteX7" fmla="*/ 0 w 468577"/>
              <a:gd name="connsiteY7" fmla="*/ 202758 h 578070"/>
              <a:gd name="connsiteX0" fmla="*/ 0 w 468577"/>
              <a:gd name="connsiteY0" fmla="*/ 202758 h 578070"/>
              <a:gd name="connsiteX1" fmla="*/ 108165 w 468577"/>
              <a:gd name="connsiteY1" fmla="*/ 0 h 578070"/>
              <a:gd name="connsiteX2" fmla="*/ 468577 w 468577"/>
              <a:gd name="connsiteY2" fmla="*/ 202758 h 578070"/>
              <a:gd name="connsiteX3" fmla="*/ 351433 w 468577"/>
              <a:gd name="connsiteY3" fmla="*/ 202758 h 578070"/>
              <a:gd name="connsiteX4" fmla="*/ 403985 w 468577"/>
              <a:gd name="connsiteY4" fmla="*/ 472967 h 578070"/>
              <a:gd name="connsiteX5" fmla="*/ 148675 w 468577"/>
              <a:gd name="connsiteY5" fmla="*/ 578070 h 578070"/>
              <a:gd name="connsiteX6" fmla="*/ 117144 w 468577"/>
              <a:gd name="connsiteY6" fmla="*/ 202758 h 578070"/>
              <a:gd name="connsiteX7" fmla="*/ 0 w 468577"/>
              <a:gd name="connsiteY7" fmla="*/ 202758 h 578070"/>
              <a:gd name="connsiteX0" fmla="*/ 0 w 489598"/>
              <a:gd name="connsiteY0" fmla="*/ 265820 h 578070"/>
              <a:gd name="connsiteX1" fmla="*/ 129186 w 489598"/>
              <a:gd name="connsiteY1" fmla="*/ 0 h 578070"/>
              <a:gd name="connsiteX2" fmla="*/ 489598 w 489598"/>
              <a:gd name="connsiteY2" fmla="*/ 202758 h 578070"/>
              <a:gd name="connsiteX3" fmla="*/ 372454 w 489598"/>
              <a:gd name="connsiteY3" fmla="*/ 202758 h 578070"/>
              <a:gd name="connsiteX4" fmla="*/ 425006 w 489598"/>
              <a:gd name="connsiteY4" fmla="*/ 472967 h 578070"/>
              <a:gd name="connsiteX5" fmla="*/ 169696 w 489598"/>
              <a:gd name="connsiteY5" fmla="*/ 578070 h 578070"/>
              <a:gd name="connsiteX6" fmla="*/ 138165 w 489598"/>
              <a:gd name="connsiteY6" fmla="*/ 202758 h 578070"/>
              <a:gd name="connsiteX7" fmla="*/ 0 w 489598"/>
              <a:gd name="connsiteY7" fmla="*/ 265820 h 578070"/>
              <a:gd name="connsiteX0" fmla="*/ 0 w 489598"/>
              <a:gd name="connsiteY0" fmla="*/ 265820 h 578070"/>
              <a:gd name="connsiteX1" fmla="*/ 129186 w 489598"/>
              <a:gd name="connsiteY1" fmla="*/ 0 h 578070"/>
              <a:gd name="connsiteX2" fmla="*/ 489598 w 489598"/>
              <a:gd name="connsiteY2" fmla="*/ 202758 h 578070"/>
              <a:gd name="connsiteX3" fmla="*/ 372454 w 489598"/>
              <a:gd name="connsiteY3" fmla="*/ 202758 h 578070"/>
              <a:gd name="connsiteX4" fmla="*/ 425006 w 489598"/>
              <a:gd name="connsiteY4" fmla="*/ 472967 h 578070"/>
              <a:gd name="connsiteX5" fmla="*/ 169696 w 489598"/>
              <a:gd name="connsiteY5" fmla="*/ 578070 h 578070"/>
              <a:gd name="connsiteX6" fmla="*/ 85613 w 489598"/>
              <a:gd name="connsiteY6" fmla="*/ 255310 h 578070"/>
              <a:gd name="connsiteX7" fmla="*/ 0 w 489598"/>
              <a:gd name="connsiteY7" fmla="*/ 265820 h 578070"/>
              <a:gd name="connsiteX0" fmla="*/ 0 w 458067"/>
              <a:gd name="connsiteY0" fmla="*/ 265820 h 578070"/>
              <a:gd name="connsiteX1" fmla="*/ 129186 w 458067"/>
              <a:gd name="connsiteY1" fmla="*/ 0 h 578070"/>
              <a:gd name="connsiteX2" fmla="*/ 458067 w 458067"/>
              <a:gd name="connsiteY2" fmla="*/ 139696 h 578070"/>
              <a:gd name="connsiteX3" fmla="*/ 372454 w 458067"/>
              <a:gd name="connsiteY3" fmla="*/ 202758 h 578070"/>
              <a:gd name="connsiteX4" fmla="*/ 425006 w 458067"/>
              <a:gd name="connsiteY4" fmla="*/ 472967 h 578070"/>
              <a:gd name="connsiteX5" fmla="*/ 169696 w 458067"/>
              <a:gd name="connsiteY5" fmla="*/ 578070 h 578070"/>
              <a:gd name="connsiteX6" fmla="*/ 85613 w 458067"/>
              <a:gd name="connsiteY6" fmla="*/ 255310 h 578070"/>
              <a:gd name="connsiteX7" fmla="*/ 0 w 458067"/>
              <a:gd name="connsiteY7" fmla="*/ 265820 h 578070"/>
              <a:gd name="connsiteX0" fmla="*/ 0 w 458067"/>
              <a:gd name="connsiteY0" fmla="*/ 265820 h 578070"/>
              <a:gd name="connsiteX1" fmla="*/ 129186 w 458067"/>
              <a:gd name="connsiteY1" fmla="*/ 0 h 578070"/>
              <a:gd name="connsiteX2" fmla="*/ 458067 w 458067"/>
              <a:gd name="connsiteY2" fmla="*/ 139696 h 578070"/>
              <a:gd name="connsiteX3" fmla="*/ 319903 w 458067"/>
              <a:gd name="connsiteY3" fmla="*/ 202758 h 578070"/>
              <a:gd name="connsiteX4" fmla="*/ 425006 w 458067"/>
              <a:gd name="connsiteY4" fmla="*/ 472967 h 578070"/>
              <a:gd name="connsiteX5" fmla="*/ 169696 w 458067"/>
              <a:gd name="connsiteY5" fmla="*/ 578070 h 578070"/>
              <a:gd name="connsiteX6" fmla="*/ 85613 w 458067"/>
              <a:gd name="connsiteY6" fmla="*/ 255310 h 578070"/>
              <a:gd name="connsiteX7" fmla="*/ 0 w 458067"/>
              <a:gd name="connsiteY7" fmla="*/ 265820 h 578070"/>
              <a:gd name="connsiteX0" fmla="*/ 0 w 458067"/>
              <a:gd name="connsiteY0" fmla="*/ 265820 h 578070"/>
              <a:gd name="connsiteX1" fmla="*/ 129186 w 458067"/>
              <a:gd name="connsiteY1" fmla="*/ 0 h 578070"/>
              <a:gd name="connsiteX2" fmla="*/ 458067 w 458067"/>
              <a:gd name="connsiteY2" fmla="*/ 139696 h 578070"/>
              <a:gd name="connsiteX3" fmla="*/ 319903 w 458067"/>
              <a:gd name="connsiteY3" fmla="*/ 202758 h 578070"/>
              <a:gd name="connsiteX4" fmla="*/ 425006 w 458067"/>
              <a:gd name="connsiteY4" fmla="*/ 472967 h 578070"/>
              <a:gd name="connsiteX5" fmla="*/ 169696 w 458067"/>
              <a:gd name="connsiteY5" fmla="*/ 578070 h 578070"/>
              <a:gd name="connsiteX6" fmla="*/ 117144 w 458067"/>
              <a:gd name="connsiteY6" fmla="*/ 213269 h 578070"/>
              <a:gd name="connsiteX7" fmla="*/ 0 w 458067"/>
              <a:gd name="connsiteY7" fmla="*/ 265820 h 578070"/>
              <a:gd name="connsiteX0" fmla="*/ 0 w 458067"/>
              <a:gd name="connsiteY0" fmla="*/ 265820 h 578070"/>
              <a:gd name="connsiteX1" fmla="*/ 129186 w 458067"/>
              <a:gd name="connsiteY1" fmla="*/ 0 h 578070"/>
              <a:gd name="connsiteX2" fmla="*/ 458067 w 458067"/>
              <a:gd name="connsiteY2" fmla="*/ 139696 h 578070"/>
              <a:gd name="connsiteX3" fmla="*/ 319903 w 458067"/>
              <a:gd name="connsiteY3" fmla="*/ 202758 h 578070"/>
              <a:gd name="connsiteX4" fmla="*/ 425006 w 458067"/>
              <a:gd name="connsiteY4" fmla="*/ 472967 h 578070"/>
              <a:gd name="connsiteX5" fmla="*/ 169696 w 458067"/>
              <a:gd name="connsiteY5" fmla="*/ 578070 h 578070"/>
              <a:gd name="connsiteX6" fmla="*/ 117144 w 458067"/>
              <a:gd name="connsiteY6" fmla="*/ 244800 h 578070"/>
              <a:gd name="connsiteX7" fmla="*/ 0 w 458067"/>
              <a:gd name="connsiteY7" fmla="*/ 265820 h 578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067" h="578070">
                <a:moveTo>
                  <a:pt x="0" y="265820"/>
                </a:moveTo>
                <a:lnTo>
                  <a:pt x="129186" y="0"/>
                </a:lnTo>
                <a:lnTo>
                  <a:pt x="458067" y="139696"/>
                </a:lnTo>
                <a:lnTo>
                  <a:pt x="319903" y="202758"/>
                </a:lnTo>
                <a:lnTo>
                  <a:pt x="425006" y="472967"/>
                </a:lnTo>
                <a:lnTo>
                  <a:pt x="169696" y="578070"/>
                </a:lnTo>
                <a:lnTo>
                  <a:pt x="117144" y="244800"/>
                </a:lnTo>
                <a:lnTo>
                  <a:pt x="0" y="26582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5214512" y="3111062"/>
            <a:ext cx="54191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8900000">
            <a:off x="4537304" y="1907887"/>
            <a:ext cx="36024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2700000">
            <a:off x="4541699" y="4497014"/>
            <a:ext cx="36024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785242" y="2932385"/>
            <a:ext cx="2102068" cy="923330"/>
          </a:xfrm>
          <a:prstGeom prst="rect">
            <a:avLst/>
          </a:prstGeom>
          <a:noFill/>
        </p:spPr>
        <p:txBody>
          <a:bodyPr wrap="square" rtlCol="0">
            <a:spAutoFit/>
          </a:bodyPr>
          <a:lstStyle/>
          <a:p>
            <a:r>
              <a:rPr lang="en-US" dirty="0"/>
              <a:t>Comprehensive Clinical Assessment/SBIRT</a:t>
            </a:r>
          </a:p>
        </p:txBody>
      </p:sp>
      <p:sp>
        <p:nvSpPr>
          <p:cNvPr id="15" name="TextBox 14"/>
          <p:cNvSpPr txBox="1"/>
          <p:nvPr/>
        </p:nvSpPr>
        <p:spPr>
          <a:xfrm>
            <a:off x="1933904" y="1114096"/>
            <a:ext cx="2484812" cy="646331"/>
          </a:xfrm>
          <a:prstGeom prst="rect">
            <a:avLst/>
          </a:prstGeom>
          <a:noFill/>
        </p:spPr>
        <p:txBody>
          <a:bodyPr wrap="square" rtlCol="0">
            <a:spAutoFit/>
          </a:bodyPr>
          <a:lstStyle/>
          <a:p>
            <a:r>
              <a:rPr lang="en-US" b="1" dirty="0"/>
              <a:t>Addiction Continuum of Care</a:t>
            </a:r>
          </a:p>
        </p:txBody>
      </p:sp>
    </p:spTree>
    <p:extLst>
      <p:ext uri="{BB962C8B-B14F-4D97-AF65-F5344CB8AC3E}">
        <p14:creationId xmlns:p14="http://schemas.microsoft.com/office/powerpoint/2010/main" val="21026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Ana-le-</a:t>
            </a:r>
            <a:r>
              <a:rPr lang="en-US" dirty="0" err="1"/>
              <a:t>nis</a:t>
            </a:r>
            <a:r>
              <a:rPr lang="en-US" dirty="0"/>
              <a:t>-</a:t>
            </a:r>
            <a:r>
              <a:rPr lang="en-US" dirty="0" err="1"/>
              <a:t>gi</a:t>
            </a:r>
            <a:r>
              <a:rPr lang="en-US" dirty="0"/>
              <a:t> Outpatient</a:t>
            </a:r>
          </a:p>
        </p:txBody>
      </p:sp>
      <p:sp>
        <p:nvSpPr>
          <p:cNvPr id="3" name="Content Placeholder 2"/>
          <p:cNvSpPr>
            <a:spLocks noGrp="1"/>
          </p:cNvSpPr>
          <p:nvPr>
            <p:ph idx="1"/>
          </p:nvPr>
        </p:nvSpPr>
        <p:spPr/>
        <p:txBody>
          <a:bodyPr/>
          <a:lstStyle/>
          <a:p>
            <a:r>
              <a:rPr lang="en-US" dirty="0"/>
              <a:t>Offers a wide variety of services including walk-in clinic, individual/group therapy, psychiatry, case management, peer support, MAT, OTP, and recovery center</a:t>
            </a:r>
          </a:p>
          <a:p>
            <a:r>
              <a:rPr lang="en-US" dirty="0"/>
              <a:t>Open access to care by offering same day opportunities to tribal members seeking addiction assessments (CCA) and/or treatment options</a:t>
            </a:r>
          </a:p>
          <a:p>
            <a:r>
              <a:rPr lang="en-US" dirty="0"/>
              <a:t>Utilize the recovery center as a place where people in active addiction can find resources in a non-invasive environment</a:t>
            </a:r>
          </a:p>
          <a:p>
            <a:r>
              <a:rPr lang="en-US" dirty="0"/>
              <a:t>If indicated, setup direct access to other levels of care (psychiatry, therapy, medical, dental, ED, inpatient services)</a:t>
            </a:r>
          </a:p>
          <a:p>
            <a:r>
              <a:rPr lang="en-US" dirty="0"/>
              <a:t>Community based approach by utilizing peer support specialists to perform home visits and assist in helping find resources </a:t>
            </a:r>
          </a:p>
        </p:txBody>
      </p:sp>
    </p:spTree>
    <p:extLst>
      <p:ext uri="{BB962C8B-B14F-4D97-AF65-F5344CB8AC3E}">
        <p14:creationId xmlns:p14="http://schemas.microsoft.com/office/powerpoint/2010/main" val="793070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Medicated Assisted Treatment (MAT)</a:t>
            </a:r>
          </a:p>
        </p:txBody>
      </p:sp>
      <p:sp>
        <p:nvSpPr>
          <p:cNvPr id="3" name="Content Placeholder 2"/>
          <p:cNvSpPr>
            <a:spLocks noGrp="1"/>
          </p:cNvSpPr>
          <p:nvPr>
            <p:ph idx="1"/>
          </p:nvPr>
        </p:nvSpPr>
        <p:spPr/>
        <p:txBody>
          <a:bodyPr/>
          <a:lstStyle/>
          <a:p>
            <a:r>
              <a:rPr lang="en-US" dirty="0"/>
              <a:t>Open access through outpatient clinic, psychiatric inpatient unit, inpatient residential program, and detention center</a:t>
            </a:r>
          </a:p>
          <a:p>
            <a:r>
              <a:rPr lang="en-US" dirty="0"/>
              <a:t>Individualize meetings to offer more variety availability and styles of recovery</a:t>
            </a:r>
          </a:p>
          <a:p>
            <a:r>
              <a:rPr lang="en-US" dirty="0"/>
              <a:t>Direct referrals to  other levels of care</a:t>
            </a:r>
          </a:p>
          <a:p>
            <a:r>
              <a:rPr lang="en-US" dirty="0"/>
              <a:t>Weekly meetings to discuss various issues creating barriers in individuals opportunities for success in recovery</a:t>
            </a:r>
          </a:p>
          <a:p>
            <a:r>
              <a:rPr lang="en-US" dirty="0"/>
              <a:t>Offer different dosing schedules based the needs of the individuals in the program</a:t>
            </a:r>
          </a:p>
          <a:p>
            <a:r>
              <a:rPr lang="en-US" dirty="0"/>
              <a:t>Use a treatment team intervention with individuals who are struggling within the program</a:t>
            </a:r>
          </a:p>
        </p:txBody>
      </p:sp>
    </p:spTree>
    <p:extLst>
      <p:ext uri="{BB962C8B-B14F-4D97-AF65-F5344CB8AC3E}">
        <p14:creationId xmlns:p14="http://schemas.microsoft.com/office/powerpoint/2010/main" val="712464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Opioid Treatment Program (OTP)</a:t>
            </a:r>
          </a:p>
        </p:txBody>
      </p:sp>
      <p:sp>
        <p:nvSpPr>
          <p:cNvPr id="3" name="Content Placeholder 2"/>
          <p:cNvSpPr>
            <a:spLocks noGrp="1"/>
          </p:cNvSpPr>
          <p:nvPr>
            <p:ph idx="1"/>
          </p:nvPr>
        </p:nvSpPr>
        <p:spPr/>
        <p:txBody>
          <a:bodyPr/>
          <a:lstStyle/>
          <a:p>
            <a:r>
              <a:rPr lang="en-US" dirty="0"/>
              <a:t>Developed in Cherokee in fall of 2020 due to high levels of drug overdoses within EBCI community</a:t>
            </a:r>
          </a:p>
          <a:p>
            <a:r>
              <a:rPr lang="en-US" dirty="0"/>
              <a:t>Highly federally/state regulated and governed by SAMSHA</a:t>
            </a:r>
          </a:p>
          <a:p>
            <a:r>
              <a:rPr lang="en-US" dirty="0"/>
              <a:t>Allows for greater withdrawal symptoms and cravings control for individuals using high dose or potent IV opiates</a:t>
            </a:r>
          </a:p>
          <a:p>
            <a:r>
              <a:rPr lang="en-US" dirty="0"/>
              <a:t>Medication is used as “gateway to recovery” </a:t>
            </a:r>
          </a:p>
          <a:p>
            <a:r>
              <a:rPr lang="en-US" dirty="0"/>
              <a:t>Opiates and other drugs can be used while on Methadone due to medication being a pure agonist</a:t>
            </a:r>
          </a:p>
          <a:p>
            <a:r>
              <a:rPr lang="en-US" dirty="0"/>
              <a:t>Utilize community resources  to help with transportation (transit, Cherokee boys club)</a:t>
            </a:r>
          </a:p>
          <a:p>
            <a:endParaRPr lang="en-US" dirty="0"/>
          </a:p>
          <a:p>
            <a:endParaRPr lang="en-US" dirty="0"/>
          </a:p>
        </p:txBody>
      </p:sp>
    </p:spTree>
    <p:extLst>
      <p:ext uri="{BB962C8B-B14F-4D97-AF65-F5344CB8AC3E}">
        <p14:creationId xmlns:p14="http://schemas.microsoft.com/office/powerpoint/2010/main" val="40573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Ana-Le-Nis-</a:t>
            </a:r>
            <a:r>
              <a:rPr lang="en-US" dirty="0" err="1"/>
              <a:t>Gi</a:t>
            </a:r>
            <a:r>
              <a:rPr lang="en-US" dirty="0"/>
              <a:t> Inpatient</a:t>
            </a:r>
          </a:p>
        </p:txBody>
      </p:sp>
      <p:sp>
        <p:nvSpPr>
          <p:cNvPr id="3" name="Content Placeholder 2"/>
          <p:cNvSpPr>
            <a:spLocks noGrp="1"/>
          </p:cNvSpPr>
          <p:nvPr>
            <p:ph idx="1"/>
          </p:nvPr>
        </p:nvSpPr>
        <p:spPr/>
        <p:txBody>
          <a:bodyPr/>
          <a:lstStyle/>
          <a:p>
            <a:r>
              <a:rPr lang="en-US" dirty="0"/>
              <a:t>Offer acute medical detoxification from opiates, methamphetamines, benzodiazepines, or alcohol</a:t>
            </a:r>
          </a:p>
          <a:p>
            <a:r>
              <a:rPr lang="en-US" dirty="0"/>
              <a:t>Case management to determine with individuals which direction for their recovery “meet the person where there at”</a:t>
            </a:r>
          </a:p>
          <a:p>
            <a:r>
              <a:rPr lang="en-US" dirty="0"/>
              <a:t>Direct transfer to outpatient services or inpatient residential treatment</a:t>
            </a:r>
          </a:p>
          <a:p>
            <a:r>
              <a:rPr lang="en-US" dirty="0"/>
              <a:t>MAT or OTP inductions </a:t>
            </a:r>
          </a:p>
          <a:p>
            <a:r>
              <a:rPr lang="en-US" dirty="0"/>
              <a:t>Assist with initiation of available community resources (housing, employment, financial assistance)</a:t>
            </a:r>
          </a:p>
          <a:p>
            <a:r>
              <a:rPr lang="en-US" dirty="0"/>
              <a:t>Assessment and treatment of psychiatric and/or medical needs of the individuals</a:t>
            </a:r>
          </a:p>
          <a:p>
            <a:endParaRPr lang="en-US" dirty="0"/>
          </a:p>
        </p:txBody>
      </p:sp>
    </p:spTree>
    <p:extLst>
      <p:ext uri="{BB962C8B-B14F-4D97-AF65-F5344CB8AC3E}">
        <p14:creationId xmlns:p14="http://schemas.microsoft.com/office/powerpoint/2010/main" val="2359886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Kanvwotiyi</a:t>
            </a:r>
            <a:endParaRPr lang="en-US" dirty="0"/>
          </a:p>
        </p:txBody>
      </p:sp>
      <p:sp>
        <p:nvSpPr>
          <p:cNvPr id="3" name="Content Placeholder 2"/>
          <p:cNvSpPr>
            <a:spLocks noGrp="1"/>
          </p:cNvSpPr>
          <p:nvPr>
            <p:ph idx="1"/>
          </p:nvPr>
        </p:nvSpPr>
        <p:spPr>
          <a:xfrm>
            <a:off x="2589212" y="1799253"/>
            <a:ext cx="8915400" cy="4630431"/>
          </a:xfrm>
        </p:spPr>
        <p:txBody>
          <a:bodyPr>
            <a:normAutofit fontScale="92500" lnSpcReduction="20000"/>
          </a:bodyPr>
          <a:lstStyle/>
          <a:p>
            <a:r>
              <a:rPr lang="en-US" dirty="0"/>
              <a:t>20 bed Inpatient Residential Treatment Program with completion February 2018  (10 men/ 10 women)</a:t>
            </a:r>
          </a:p>
          <a:p>
            <a:r>
              <a:rPr lang="en-US" dirty="0"/>
              <a:t>Located in Snowbird community (1 hour drive from main boundary)</a:t>
            </a:r>
          </a:p>
          <a:p>
            <a:r>
              <a:rPr lang="en-US" dirty="0"/>
              <a:t>16 beds designed for short term treatment and 4 beds designed for long term treatment</a:t>
            </a:r>
          </a:p>
          <a:p>
            <a:r>
              <a:rPr lang="en-US" dirty="0"/>
              <a:t>Available to all EBCI tribal members and open to other IHS eligible tribes who live within the boundary</a:t>
            </a:r>
          </a:p>
          <a:p>
            <a:r>
              <a:rPr lang="en-US" dirty="0"/>
              <a:t>Modified therapeutic community focusing on rehabilitation and habilitation</a:t>
            </a:r>
          </a:p>
          <a:p>
            <a:r>
              <a:rPr lang="en-US" dirty="0"/>
              <a:t>Utilizes Living In Balance curriculum, </a:t>
            </a:r>
            <a:r>
              <a:rPr lang="en-US" dirty="0" err="1"/>
              <a:t>Welbriety</a:t>
            </a:r>
            <a:r>
              <a:rPr lang="en-US" dirty="0"/>
              <a:t>, NA and other components. 4 phases during 90 day short term treatment and 5</a:t>
            </a:r>
            <a:r>
              <a:rPr lang="en-US" baseline="30000" dirty="0"/>
              <a:t>th</a:t>
            </a:r>
            <a:r>
              <a:rPr lang="en-US" dirty="0"/>
              <a:t> phase for long term treatment subdivided into 3 phases</a:t>
            </a:r>
          </a:p>
          <a:p>
            <a:r>
              <a:rPr lang="en-US" dirty="0"/>
              <a:t>Cultural influence lead by Culture Keeper with traditional teachings, talking circles, drumming circles, traditional beadwork/basket weaving, and ceremonies</a:t>
            </a:r>
          </a:p>
          <a:p>
            <a:r>
              <a:rPr lang="en-US" dirty="0"/>
              <a:t>MAT/OTP, psychiatry, and medical/dental offered </a:t>
            </a:r>
          </a:p>
          <a:p>
            <a:r>
              <a:rPr lang="en-US" dirty="0"/>
              <a:t>Strong work program</a:t>
            </a:r>
          </a:p>
          <a:p>
            <a:endParaRPr lang="en-US" dirty="0"/>
          </a:p>
          <a:p>
            <a:endParaRPr lang="en-US" dirty="0"/>
          </a:p>
        </p:txBody>
      </p:sp>
    </p:spTree>
    <p:extLst>
      <p:ext uri="{BB962C8B-B14F-4D97-AF65-F5344CB8AC3E}">
        <p14:creationId xmlns:p14="http://schemas.microsoft.com/office/powerpoint/2010/main" val="269574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Cherokee Women's Home</a:t>
            </a:r>
          </a:p>
        </p:txBody>
      </p:sp>
      <p:sp>
        <p:nvSpPr>
          <p:cNvPr id="3" name="Content Placeholder 2"/>
          <p:cNvSpPr>
            <a:spLocks noGrp="1"/>
          </p:cNvSpPr>
          <p:nvPr>
            <p:ph idx="1"/>
          </p:nvPr>
        </p:nvSpPr>
        <p:spPr/>
        <p:txBody>
          <a:bodyPr>
            <a:normAutofit fontScale="92500"/>
          </a:bodyPr>
          <a:lstStyle/>
          <a:p>
            <a:r>
              <a:rPr lang="en-US" dirty="0"/>
              <a:t>Transitional housing designed for women coming from inpatient residential program in need of additional support prior to returning to independent living</a:t>
            </a:r>
          </a:p>
          <a:p>
            <a:r>
              <a:rPr lang="en-US" dirty="0"/>
              <a:t>Opened in 01/12/2021</a:t>
            </a:r>
          </a:p>
          <a:p>
            <a:r>
              <a:rPr lang="en-US" dirty="0"/>
              <a:t>Allows children in the home with additional support provided (parenting education, childcare)</a:t>
            </a:r>
          </a:p>
          <a:p>
            <a:r>
              <a:rPr lang="en-US" dirty="0"/>
              <a:t>Located near hospital with required participation in behavioral health treatment, MAT/OTP, medical/dental, work or school</a:t>
            </a:r>
          </a:p>
          <a:p>
            <a:r>
              <a:rPr lang="en-US" dirty="0"/>
              <a:t>Assistance with transportation, employment, and financial education</a:t>
            </a:r>
          </a:p>
          <a:p>
            <a:r>
              <a:rPr lang="en-US" dirty="0"/>
              <a:t>Peer driven with support promoted within the program to provide mentoring </a:t>
            </a:r>
          </a:p>
          <a:p>
            <a:r>
              <a:rPr lang="en-US" dirty="0"/>
              <a:t>Rules within the home used to create boundaries for healthy living</a:t>
            </a:r>
          </a:p>
          <a:p>
            <a:endParaRPr lang="en-US" dirty="0"/>
          </a:p>
          <a:p>
            <a:endParaRPr lang="en-US" dirty="0"/>
          </a:p>
        </p:txBody>
      </p:sp>
    </p:spTree>
    <p:extLst>
      <p:ext uri="{BB962C8B-B14F-4D97-AF65-F5344CB8AC3E}">
        <p14:creationId xmlns:p14="http://schemas.microsoft.com/office/powerpoint/2010/main" val="21611598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New Ideas for Harm Reduction</a:t>
            </a:r>
          </a:p>
        </p:txBody>
      </p:sp>
      <p:sp>
        <p:nvSpPr>
          <p:cNvPr id="3" name="Content Placeholder 2"/>
          <p:cNvSpPr>
            <a:spLocks noGrp="1"/>
          </p:cNvSpPr>
          <p:nvPr>
            <p:ph idx="1"/>
          </p:nvPr>
        </p:nvSpPr>
        <p:spPr/>
        <p:txBody>
          <a:bodyPr/>
          <a:lstStyle/>
          <a:p>
            <a:r>
              <a:rPr lang="en-US" dirty="0"/>
              <a:t>Offering non-beneficiaries who are family members access to direct services including MAT/OTP, outpatient or inpatient psychiatry, and inpatient residential program.  </a:t>
            </a:r>
          </a:p>
          <a:p>
            <a:r>
              <a:rPr lang="en-US" dirty="0"/>
              <a:t>Increase resources at the Cherokee Detention Center with addiction education, offer </a:t>
            </a:r>
            <a:r>
              <a:rPr lang="en-US" dirty="0" err="1"/>
              <a:t>Narcan</a:t>
            </a:r>
            <a:r>
              <a:rPr lang="en-US" dirty="0"/>
              <a:t> kits and FTS upon release, and direct linkage to services on day of release</a:t>
            </a:r>
          </a:p>
          <a:p>
            <a:r>
              <a:rPr lang="en-US" dirty="0"/>
              <a:t>Build a Homeless shelter to offer education and availability of resources for addiction management and treatment </a:t>
            </a:r>
          </a:p>
          <a:p>
            <a:r>
              <a:rPr lang="en-US" dirty="0"/>
              <a:t>Increase access to employment and vocational training</a:t>
            </a:r>
          </a:p>
          <a:p>
            <a:r>
              <a:rPr lang="en-US" dirty="0"/>
              <a:t>Affordable housing for the community</a:t>
            </a:r>
          </a:p>
        </p:txBody>
      </p:sp>
    </p:spTree>
    <p:extLst>
      <p:ext uri="{BB962C8B-B14F-4D97-AF65-F5344CB8AC3E}">
        <p14:creationId xmlns:p14="http://schemas.microsoft.com/office/powerpoint/2010/main" val="2492899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dirty="0"/>
              <a:t>Harm Reduction </a:t>
            </a:r>
            <a:r>
              <a:rPr lang="en-US" sz="5400" dirty="0" err="1" smtClean="0"/>
              <a:t>Priniciples</a:t>
            </a:r>
            <a:endParaRPr lang="en-US" sz="5400" dirty="0"/>
          </a:p>
        </p:txBody>
      </p:sp>
      <p:sp>
        <p:nvSpPr>
          <p:cNvPr id="3" name="Content Placeholder 2"/>
          <p:cNvSpPr>
            <a:spLocks noGrp="1"/>
          </p:cNvSpPr>
          <p:nvPr>
            <p:ph idx="1"/>
          </p:nvPr>
        </p:nvSpPr>
        <p:spPr>
          <a:xfrm>
            <a:off x="2088444" y="2133600"/>
            <a:ext cx="9416168" cy="3777622"/>
          </a:xfrm>
        </p:spPr>
        <p:txBody>
          <a:bodyPr/>
          <a:lstStyle/>
          <a:p>
            <a:r>
              <a:rPr lang="en-US" dirty="0">
                <a:latin typeface="Arial" panose="020B0604020202020204" pitchFamily="34" charset="0"/>
                <a:cs typeface="Arial" panose="020B0604020202020204" pitchFamily="34" charset="0"/>
              </a:rPr>
              <a:t>SAMSHA definition</a:t>
            </a:r>
            <a:r>
              <a:rPr lang="en-US" dirty="0"/>
              <a:t>: Harm reduction is a proactive and evidence-based approach to reduce the negative personal and public health impacts of behavior associated with alcohol and other substance use at both the individual and community levels.</a:t>
            </a:r>
          </a:p>
          <a:p>
            <a:r>
              <a:rPr lang="en-US" dirty="0"/>
              <a:t>Harm reduction services save lives by being available and accessible to people, and emphasizing the need for humility and compassion toward people who use drugs.</a:t>
            </a:r>
          </a:p>
          <a:p>
            <a:r>
              <a:rPr lang="en-US" dirty="0"/>
              <a:t>A comprehensive prevention strategy, harm reduction is part of the continuum of care. Harm reduction approaches have proven to prevent death, injury, disease, overdose, and prevent substance misuse or disorder. </a:t>
            </a:r>
          </a:p>
          <a:p>
            <a:endParaRPr lang="en-US" dirty="0"/>
          </a:p>
        </p:txBody>
      </p:sp>
    </p:spTree>
    <p:extLst>
      <p:ext uri="{BB962C8B-B14F-4D97-AF65-F5344CB8AC3E}">
        <p14:creationId xmlns:p14="http://schemas.microsoft.com/office/powerpoint/2010/main" val="36900392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idx="1"/>
          </p:nvPr>
        </p:nvPicPr>
        <p:blipFill>
          <a:blip r:embed="rId2"/>
          <a:stretch>
            <a:fillRect/>
          </a:stretch>
        </p:blipFill>
        <p:spPr>
          <a:xfrm>
            <a:off x="3510642" y="1349830"/>
            <a:ext cx="5355772" cy="5355772"/>
          </a:xfrm>
          <a:prstGeom prst="rect">
            <a:avLst/>
          </a:prstGeom>
        </p:spPr>
      </p:pic>
    </p:spTree>
    <p:extLst>
      <p:ext uri="{BB962C8B-B14F-4D97-AF65-F5344CB8AC3E}">
        <p14:creationId xmlns:p14="http://schemas.microsoft.com/office/powerpoint/2010/main" val="11554739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a:t>Please email for references or questions:</a:t>
            </a:r>
          </a:p>
          <a:p>
            <a:pPr marL="0" indent="0">
              <a:buNone/>
            </a:pPr>
            <a:r>
              <a:rPr lang="en-US" sz="3200" dirty="0"/>
              <a:t>joel.chisholm@cherokeehospital.org</a:t>
            </a:r>
          </a:p>
        </p:txBody>
      </p:sp>
    </p:spTree>
    <p:extLst>
      <p:ext uri="{BB962C8B-B14F-4D97-AF65-F5344CB8AC3E}">
        <p14:creationId xmlns:p14="http://schemas.microsoft.com/office/powerpoint/2010/main" val="1296167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Why is Harm Reduction needed?</a:t>
            </a:r>
          </a:p>
        </p:txBody>
      </p:sp>
      <p:sp>
        <p:nvSpPr>
          <p:cNvPr id="3" name="Content Placeholder 2"/>
          <p:cNvSpPr>
            <a:spLocks noGrp="1"/>
          </p:cNvSpPr>
          <p:nvPr>
            <p:ph idx="1"/>
          </p:nvPr>
        </p:nvSpPr>
        <p:spPr>
          <a:xfrm>
            <a:off x="2212622" y="2133599"/>
            <a:ext cx="9291990" cy="4075289"/>
          </a:xfrm>
        </p:spPr>
        <p:txBody>
          <a:bodyPr>
            <a:normAutofit lnSpcReduction="10000"/>
          </a:bodyPr>
          <a:lstStyle/>
          <a:p>
            <a:r>
              <a:rPr lang="en-US" dirty="0"/>
              <a:t>Per the CDC in the US, drug related reported # of deaths in 2015 = 47,523 and in 2021 = 98,022 (29% increase compared to the same window of time last year).</a:t>
            </a:r>
          </a:p>
          <a:p>
            <a:r>
              <a:rPr lang="en-US" dirty="0"/>
              <a:t>Use of synthetic opioids primarily Fentanyl based has caused the significant increase in drug related overdoses.</a:t>
            </a:r>
          </a:p>
          <a:p>
            <a:r>
              <a:rPr lang="en-US" dirty="0"/>
              <a:t>Overdose deaths can be difficult to accurately track due to Provisional counts are being incomplete and causes of death may be pending investigation resulting in an underestimate relative to final counts. </a:t>
            </a:r>
          </a:p>
          <a:p>
            <a:r>
              <a:rPr lang="en-US" dirty="0"/>
              <a:t>Tribal overdose death rates have an additional barrier of county, state, and tribal (federal) jurisdictions involved.</a:t>
            </a:r>
          </a:p>
          <a:p>
            <a:r>
              <a:rPr lang="en-US" dirty="0"/>
              <a:t>Psychostimulants such as methamphetamine also increased in the 12-month period ending in April 2021. Cocaine deaths also increased, as did deaths from natural and semi-synthetic opioids (such as prescription pain medication).</a:t>
            </a:r>
          </a:p>
          <a:p>
            <a:endParaRPr lang="en-US" dirty="0"/>
          </a:p>
          <a:p>
            <a:endParaRPr lang="en-US" dirty="0"/>
          </a:p>
        </p:txBody>
      </p:sp>
    </p:spTree>
    <p:extLst>
      <p:ext uri="{BB962C8B-B14F-4D97-AF65-F5344CB8AC3E}">
        <p14:creationId xmlns:p14="http://schemas.microsoft.com/office/powerpoint/2010/main" val="3536511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See tex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10933" y="1106311"/>
            <a:ext cx="8387645" cy="4849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291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Harm Reduction Strategies </a:t>
            </a:r>
          </a:p>
        </p:txBody>
      </p:sp>
      <p:sp>
        <p:nvSpPr>
          <p:cNvPr id="3" name="Content Placeholder 2"/>
          <p:cNvSpPr>
            <a:spLocks noGrp="1"/>
          </p:cNvSpPr>
          <p:nvPr>
            <p:ph idx="1"/>
          </p:nvPr>
        </p:nvSpPr>
        <p:spPr>
          <a:xfrm>
            <a:off x="2589212" y="2133600"/>
            <a:ext cx="8915400" cy="4244622"/>
          </a:xfrm>
        </p:spPr>
        <p:txBody>
          <a:bodyPr/>
          <a:lstStyle/>
          <a:p>
            <a:r>
              <a:rPr lang="en-US" dirty="0"/>
              <a:t>Policy changes within tribal government, tribal courts, police, jail, and health care system.</a:t>
            </a:r>
          </a:p>
          <a:p>
            <a:r>
              <a:rPr lang="en-US" dirty="0"/>
              <a:t>Education offered individuals throughout the community to “meet the person where they’re at”.</a:t>
            </a:r>
          </a:p>
          <a:p>
            <a:r>
              <a:rPr lang="en-US" dirty="0"/>
              <a:t>Staff assessment tools and trainings for all employees working within addiction continuum.</a:t>
            </a:r>
          </a:p>
          <a:p>
            <a:r>
              <a:rPr lang="en-US" dirty="0"/>
              <a:t>Open up access to harm reduction and recovery opportunities for the community.</a:t>
            </a:r>
          </a:p>
          <a:p>
            <a:r>
              <a:rPr lang="en-US" dirty="0"/>
              <a:t>Destigmatize addiction through policies, education, and trainings while improving through community support. </a:t>
            </a:r>
          </a:p>
          <a:p>
            <a:r>
              <a:rPr lang="en-US" dirty="0"/>
              <a:t>Empower people who uses to drugs to have a real voice in the creation of programs and policies designed to serve them.  </a:t>
            </a:r>
          </a:p>
          <a:p>
            <a:endParaRPr lang="en-US" dirty="0"/>
          </a:p>
          <a:p>
            <a:endParaRPr lang="en-US" dirty="0"/>
          </a:p>
        </p:txBody>
      </p:sp>
    </p:spTree>
    <p:extLst>
      <p:ext uri="{BB962C8B-B14F-4D97-AF65-F5344CB8AC3E}">
        <p14:creationId xmlns:p14="http://schemas.microsoft.com/office/powerpoint/2010/main" val="1452631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Harm Reduction Drug Use</a:t>
            </a:r>
            <a:endParaRPr lang="en-US" dirty="0"/>
          </a:p>
        </p:txBody>
      </p:sp>
      <p:sp>
        <p:nvSpPr>
          <p:cNvPr id="3" name="Content Placeholder 2"/>
          <p:cNvSpPr>
            <a:spLocks noGrp="1"/>
          </p:cNvSpPr>
          <p:nvPr>
            <p:ph idx="1"/>
          </p:nvPr>
        </p:nvSpPr>
        <p:spPr/>
        <p:txBody>
          <a:bodyPr>
            <a:normAutofit lnSpcReduction="10000"/>
          </a:bodyPr>
          <a:lstStyle/>
          <a:p>
            <a:r>
              <a:rPr lang="en-US" dirty="0"/>
              <a:t>Accepts, for better or worse, that licit and illicit drug use is part of our world and chooses to work to minimize its harmful effects rather than simply ignore or condemn them</a:t>
            </a:r>
          </a:p>
          <a:p>
            <a:r>
              <a:rPr lang="en-US" dirty="0"/>
              <a:t>Understands drug use as a complex, multi-faceted phenomenon that encompasses a continuum of behaviors from severe use to total abstinence, and acknowledges that some ways of using drugs are clearly safer than others</a:t>
            </a:r>
          </a:p>
          <a:p>
            <a:r>
              <a:rPr lang="en-US" dirty="0"/>
              <a:t>Establishes quality of individual and community life and well-being — not necessarily cessation of all drug use — as the criteria for successful interventions and policies</a:t>
            </a:r>
          </a:p>
          <a:p>
            <a:r>
              <a:rPr lang="en-US" dirty="0"/>
              <a:t>Calls for the non-judgmental, non-coercive provision of services and resources to people who use drugs and the communities in which they live in order to assist them in reducing attendant harm</a:t>
            </a:r>
          </a:p>
        </p:txBody>
      </p:sp>
    </p:spTree>
    <p:extLst>
      <p:ext uri="{BB962C8B-B14F-4D97-AF65-F5344CB8AC3E}">
        <p14:creationId xmlns:p14="http://schemas.microsoft.com/office/powerpoint/2010/main" val="1644681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Overdose Prevention </a:t>
            </a:r>
          </a:p>
        </p:txBody>
      </p:sp>
      <p:sp>
        <p:nvSpPr>
          <p:cNvPr id="3" name="Content Placeholder 2"/>
          <p:cNvSpPr>
            <a:spLocks noGrp="1"/>
          </p:cNvSpPr>
          <p:nvPr>
            <p:ph idx="1"/>
          </p:nvPr>
        </p:nvSpPr>
        <p:spPr/>
        <p:txBody>
          <a:bodyPr/>
          <a:lstStyle/>
          <a:p>
            <a:r>
              <a:rPr lang="en-US" sz="2000" dirty="0"/>
              <a:t>Syringe Services Program (SSP) or “Needle Exchange”</a:t>
            </a:r>
          </a:p>
          <a:p>
            <a:r>
              <a:rPr lang="en-US" sz="2000" dirty="0"/>
              <a:t>Fentanyl Testing Strips (FTS)</a:t>
            </a:r>
          </a:p>
          <a:p>
            <a:r>
              <a:rPr lang="en-US" sz="2000" dirty="0"/>
              <a:t>Widening access to opioid overdose reversal treatments (</a:t>
            </a:r>
            <a:r>
              <a:rPr lang="en-US" sz="2000" dirty="0" err="1"/>
              <a:t>Narcan</a:t>
            </a:r>
            <a:r>
              <a:rPr lang="en-US" sz="2000" dirty="0"/>
              <a:t> kits)</a:t>
            </a:r>
          </a:p>
          <a:p>
            <a:r>
              <a:rPr lang="en-US" sz="2000" dirty="0"/>
              <a:t>Access to treatment for opiate detoxification and MAT/OTP induction</a:t>
            </a:r>
          </a:p>
          <a:p>
            <a:r>
              <a:rPr lang="en-US" sz="2000" dirty="0"/>
              <a:t>Find a designated support person (DSP) to educate about available resources  </a:t>
            </a:r>
          </a:p>
          <a:p>
            <a:endParaRPr lang="en-US" dirty="0"/>
          </a:p>
          <a:p>
            <a:endParaRPr lang="en-US" dirty="0"/>
          </a:p>
          <a:p>
            <a:endParaRPr lang="en-US" dirty="0"/>
          </a:p>
        </p:txBody>
      </p:sp>
    </p:spTree>
    <p:extLst>
      <p:ext uri="{BB962C8B-B14F-4D97-AF65-F5344CB8AC3E}">
        <p14:creationId xmlns:p14="http://schemas.microsoft.com/office/powerpoint/2010/main" val="2270072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Where is Harm Reduction needed?</a:t>
            </a:r>
          </a:p>
        </p:txBody>
      </p:sp>
      <p:sp>
        <p:nvSpPr>
          <p:cNvPr id="3" name="Content Placeholder 2"/>
          <p:cNvSpPr>
            <a:spLocks noGrp="1"/>
          </p:cNvSpPr>
          <p:nvPr>
            <p:ph idx="1"/>
          </p:nvPr>
        </p:nvSpPr>
        <p:spPr/>
        <p:txBody>
          <a:bodyPr/>
          <a:lstStyle/>
          <a:p>
            <a:r>
              <a:rPr lang="en-US" dirty="0"/>
              <a:t>Tribal/Community</a:t>
            </a:r>
          </a:p>
          <a:p>
            <a:r>
              <a:rPr lang="en-US" dirty="0"/>
              <a:t>Police</a:t>
            </a:r>
          </a:p>
          <a:p>
            <a:r>
              <a:rPr lang="en-US" dirty="0"/>
              <a:t>Courts </a:t>
            </a:r>
          </a:p>
          <a:p>
            <a:r>
              <a:rPr lang="en-US" dirty="0"/>
              <a:t>Jail </a:t>
            </a:r>
          </a:p>
          <a:p>
            <a:r>
              <a:rPr lang="en-US" dirty="0"/>
              <a:t>Health Care System </a:t>
            </a:r>
          </a:p>
          <a:p>
            <a:r>
              <a:rPr lang="en-US" dirty="0"/>
              <a:t>Federal policies as it relates to Tribal influence</a:t>
            </a:r>
          </a:p>
        </p:txBody>
      </p:sp>
    </p:spTree>
    <p:extLst>
      <p:ext uri="{BB962C8B-B14F-4D97-AF65-F5344CB8AC3E}">
        <p14:creationId xmlns:p14="http://schemas.microsoft.com/office/powerpoint/2010/main" val="2001225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Tribal/Community</a:t>
            </a:r>
          </a:p>
        </p:txBody>
      </p:sp>
      <p:sp>
        <p:nvSpPr>
          <p:cNvPr id="3" name="Content Placeholder 2"/>
          <p:cNvSpPr>
            <a:spLocks noGrp="1"/>
          </p:cNvSpPr>
          <p:nvPr>
            <p:ph idx="1"/>
          </p:nvPr>
        </p:nvSpPr>
        <p:spPr>
          <a:xfrm>
            <a:off x="2589212" y="2133599"/>
            <a:ext cx="8915400" cy="4176889"/>
          </a:xfrm>
        </p:spPr>
        <p:txBody>
          <a:bodyPr/>
          <a:lstStyle/>
          <a:p>
            <a:r>
              <a:rPr lang="en-US" dirty="0"/>
              <a:t>Define general philosophy of tribe towards addiction (Criminal vs. Therapeutic approach)</a:t>
            </a:r>
          </a:p>
          <a:p>
            <a:r>
              <a:rPr lang="en-US" dirty="0"/>
              <a:t>Educate and advocate to Tribal Council for evidence-based addiction treatment</a:t>
            </a:r>
          </a:p>
          <a:p>
            <a:r>
              <a:rPr lang="en-US" dirty="0"/>
              <a:t>Promote the development of tribal policies supporting harm reduction throughout the community</a:t>
            </a:r>
          </a:p>
          <a:p>
            <a:r>
              <a:rPr lang="en-US" dirty="0"/>
              <a:t>Look for advocates within the community to create support for changes in the current system</a:t>
            </a:r>
          </a:p>
          <a:p>
            <a:r>
              <a:rPr lang="en-US" dirty="0"/>
              <a:t>Reduce stigma towards addiction by creating events promoting </a:t>
            </a:r>
            <a:r>
              <a:rPr lang="en-US" dirty="0" smtClean="0"/>
              <a:t>addiction </a:t>
            </a:r>
            <a:r>
              <a:rPr lang="en-US" dirty="0"/>
              <a:t>recovery (EBCI- Annual Recovery Rally)</a:t>
            </a:r>
          </a:p>
          <a:p>
            <a:r>
              <a:rPr lang="en-US" dirty="0"/>
              <a:t>Increase access to overdose prevention strategies (needle exchange, </a:t>
            </a:r>
            <a:r>
              <a:rPr lang="en-US" dirty="0" err="1"/>
              <a:t>N</a:t>
            </a:r>
            <a:r>
              <a:rPr lang="en-US" dirty="0" err="1" smtClean="0"/>
              <a:t>arcan</a:t>
            </a:r>
            <a:r>
              <a:rPr lang="en-US" dirty="0" smtClean="0"/>
              <a:t> </a:t>
            </a:r>
            <a:r>
              <a:rPr lang="en-US" dirty="0"/>
              <a:t>kits, FTS)</a:t>
            </a:r>
          </a:p>
          <a:p>
            <a:pPr marL="0" indent="0">
              <a:buNone/>
            </a:pPr>
            <a:endParaRPr lang="en-US" dirty="0"/>
          </a:p>
        </p:txBody>
      </p:sp>
    </p:spTree>
    <p:extLst>
      <p:ext uri="{BB962C8B-B14F-4D97-AF65-F5344CB8AC3E}">
        <p14:creationId xmlns:p14="http://schemas.microsoft.com/office/powerpoint/2010/main" val="1451727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7615</TotalTime>
  <Words>1539</Words>
  <Application>Microsoft Office PowerPoint</Application>
  <PresentationFormat>Widescreen</PresentationFormat>
  <Paragraphs>126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Century Gothic</vt:lpstr>
      <vt:lpstr>Futura Lt BT</vt:lpstr>
      <vt:lpstr>Wingdings 3</vt:lpstr>
      <vt:lpstr>Wisp</vt:lpstr>
      <vt:lpstr>PowerPoint Presentation</vt:lpstr>
      <vt:lpstr>Harm Reduction Priniciples</vt:lpstr>
      <vt:lpstr>Why is Harm Reduction needed?</vt:lpstr>
      <vt:lpstr>PowerPoint Presentation</vt:lpstr>
      <vt:lpstr>Harm Reduction Strategies </vt:lpstr>
      <vt:lpstr>Harm Reduction Drug Use</vt:lpstr>
      <vt:lpstr>Overdose Prevention </vt:lpstr>
      <vt:lpstr>Where is Harm Reduction needed?</vt:lpstr>
      <vt:lpstr>Tribal/Community</vt:lpstr>
      <vt:lpstr>Tribal Court</vt:lpstr>
      <vt:lpstr>Tribal Police/Detention Center</vt:lpstr>
      <vt:lpstr>PowerPoint Presentation</vt:lpstr>
      <vt:lpstr>Ana-le-nis-gi Outpatient</vt:lpstr>
      <vt:lpstr>Medicated Assisted Treatment (MAT)</vt:lpstr>
      <vt:lpstr>Opioid Treatment Program (OTP)</vt:lpstr>
      <vt:lpstr>Ana-Le-Nis-Gi Inpatient</vt:lpstr>
      <vt:lpstr>Kanvwotiyi</vt:lpstr>
      <vt:lpstr>Cherokee Women's Home</vt:lpstr>
      <vt:lpstr>New Ideas for Harm Reduction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Chisholm, Joel (CIHA/IHS)</dc:creator>
  <cp:lastModifiedBy>Chisholm, Joel (CIHA/IHS)</cp:lastModifiedBy>
  <cp:revision>49</cp:revision>
  <dcterms:created xsi:type="dcterms:W3CDTF">2022-02-15T14:19:18Z</dcterms:created>
  <dcterms:modified xsi:type="dcterms:W3CDTF">2022-02-24T21:52:56Z</dcterms:modified>
</cp:coreProperties>
</file>