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9" r:id="rId4"/>
  </p:sldMasterIdLst>
  <p:notesMasterIdLst>
    <p:notesMasterId r:id="rId81"/>
  </p:notesMasterIdLst>
  <p:handoutMasterIdLst>
    <p:handoutMasterId r:id="rId82"/>
  </p:handoutMasterIdLst>
  <p:sldIdLst>
    <p:sldId id="1130" r:id="rId5"/>
    <p:sldId id="275" r:id="rId6"/>
    <p:sldId id="276" r:id="rId7"/>
    <p:sldId id="277" r:id="rId8"/>
    <p:sldId id="338" r:id="rId9"/>
    <p:sldId id="278" r:id="rId10"/>
    <p:sldId id="279" r:id="rId11"/>
    <p:sldId id="284" r:id="rId12"/>
    <p:sldId id="345" r:id="rId13"/>
    <p:sldId id="285" r:id="rId14"/>
    <p:sldId id="287" r:id="rId15"/>
    <p:sldId id="288" r:id="rId16"/>
    <p:sldId id="341" r:id="rId17"/>
    <p:sldId id="1148" r:id="rId18"/>
    <p:sldId id="1149" r:id="rId19"/>
    <p:sldId id="342" r:id="rId20"/>
    <p:sldId id="1161" r:id="rId21"/>
    <p:sldId id="1162" r:id="rId22"/>
    <p:sldId id="283" r:id="rId23"/>
    <p:sldId id="1146" r:id="rId24"/>
    <p:sldId id="1150" r:id="rId25"/>
    <p:sldId id="1151" r:id="rId26"/>
    <p:sldId id="291" r:id="rId27"/>
    <p:sldId id="1152" r:id="rId28"/>
    <p:sldId id="340" r:id="rId29"/>
    <p:sldId id="343" r:id="rId30"/>
    <p:sldId id="294" r:id="rId31"/>
    <p:sldId id="1153" r:id="rId32"/>
    <p:sldId id="1154" r:id="rId33"/>
    <p:sldId id="299" r:id="rId34"/>
    <p:sldId id="1138" r:id="rId35"/>
    <p:sldId id="1155" r:id="rId36"/>
    <p:sldId id="301" r:id="rId37"/>
    <p:sldId id="302" r:id="rId38"/>
    <p:sldId id="1156" r:id="rId39"/>
    <p:sldId id="1157" r:id="rId40"/>
    <p:sldId id="1158" r:id="rId41"/>
    <p:sldId id="304" r:id="rId42"/>
    <p:sldId id="1159" r:id="rId43"/>
    <p:sldId id="303" r:id="rId44"/>
    <p:sldId id="305" r:id="rId45"/>
    <p:sldId id="306" r:id="rId46"/>
    <p:sldId id="307" r:id="rId47"/>
    <p:sldId id="339" r:id="rId48"/>
    <p:sldId id="344" r:id="rId49"/>
    <p:sldId id="308" r:id="rId50"/>
    <p:sldId id="309" r:id="rId51"/>
    <p:sldId id="1141" r:id="rId52"/>
    <p:sldId id="310" r:id="rId53"/>
    <p:sldId id="1140" r:id="rId54"/>
    <p:sldId id="311" r:id="rId55"/>
    <p:sldId id="313" r:id="rId56"/>
    <p:sldId id="315" r:id="rId57"/>
    <p:sldId id="316" r:id="rId58"/>
    <p:sldId id="317" r:id="rId59"/>
    <p:sldId id="319" r:id="rId60"/>
    <p:sldId id="320" r:id="rId61"/>
    <p:sldId id="1139" r:id="rId62"/>
    <p:sldId id="321" r:id="rId63"/>
    <p:sldId id="1142" r:id="rId64"/>
    <p:sldId id="323" r:id="rId65"/>
    <p:sldId id="324" r:id="rId66"/>
    <p:sldId id="1144" r:id="rId67"/>
    <p:sldId id="325" r:id="rId68"/>
    <p:sldId id="326" r:id="rId69"/>
    <p:sldId id="327" r:id="rId70"/>
    <p:sldId id="328" r:id="rId71"/>
    <p:sldId id="1145" r:id="rId72"/>
    <p:sldId id="329" r:id="rId73"/>
    <p:sldId id="330" r:id="rId74"/>
    <p:sldId id="331" r:id="rId75"/>
    <p:sldId id="332" r:id="rId76"/>
    <p:sldId id="333" r:id="rId77"/>
    <p:sldId id="334" r:id="rId78"/>
    <p:sldId id="335" r:id="rId79"/>
    <p:sldId id="337" r:id="rId80"/>
  </p:sldIdLst>
  <p:sldSz cx="12192000" cy="6858000"/>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467F"/>
    <a:srgbClr val="4D3724"/>
    <a:srgbClr val="C6B7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64F47-77D5-4E43-A432-E0E199EB518A}" v="3" dt="2021-01-06T17:42:20.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4" autoAdjust="0"/>
    <p:restoredTop sz="81937" autoAdjust="0"/>
  </p:normalViewPr>
  <p:slideViewPr>
    <p:cSldViewPr snapToGrid="0">
      <p:cViewPr varScale="1">
        <p:scale>
          <a:sx n="93" d="100"/>
          <a:sy n="93" d="100"/>
        </p:scale>
        <p:origin x="1062" y="90"/>
      </p:cViewPr>
      <p:guideLst>
        <p:guide orient="horz" pos="2160"/>
        <p:guide pos="3840"/>
      </p:guideLst>
    </p:cSldViewPr>
  </p:slideViewPr>
  <p:notesTextViewPr>
    <p:cViewPr>
      <p:scale>
        <a:sx n="1" d="1"/>
        <a:sy n="1" d="1"/>
      </p:scale>
      <p:origin x="0" y="0"/>
    </p:cViewPr>
  </p:notesTextViewPr>
  <p:notesViewPr>
    <p:cSldViewPr snapToGrid="0">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DE747F-8E45-4749-891B-8E765FEBEEFA}"/>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A53C765F-463B-45D0-9195-92C34377354C}"/>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42F427F-310B-49AC-BC23-B2750A1AA193}" type="datetimeFigureOut">
              <a:rPr lang="en-US"/>
              <a:pPr>
                <a:defRPr/>
              </a:pPr>
              <a:t>3/2/2022</a:t>
            </a:fld>
            <a:endParaRPr lang="en-US"/>
          </a:p>
        </p:txBody>
      </p:sp>
      <p:sp>
        <p:nvSpPr>
          <p:cNvPr id="4" name="Footer Placeholder 3">
            <a:extLst>
              <a:ext uri="{FF2B5EF4-FFF2-40B4-BE49-F238E27FC236}">
                <a16:creationId xmlns:a16="http://schemas.microsoft.com/office/drawing/2014/main" id="{08C665FF-BC79-4827-9698-B1D75C164B97}"/>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58D1D602-C5B0-4E41-A4D6-AEE62F0E06F0}"/>
              </a:ext>
            </a:extLst>
          </p:cNvPr>
          <p:cNvSpPr>
            <a:spLocks noGrp="1"/>
          </p:cNvSpPr>
          <p:nvPr>
            <p:ph type="sldNum" sz="quarter" idx="3"/>
          </p:nvPr>
        </p:nvSpPr>
        <p:spPr>
          <a:xfrm>
            <a:off x="3884613" y="8829675"/>
            <a:ext cx="2971800"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9D0128B7-6EA8-4746-A3D7-95E12B16044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D31A84-5E73-437B-9D60-CC42435429F3}"/>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D264C83-A540-4090-925F-7764DE7EC0E5}"/>
              </a:ext>
            </a:extLst>
          </p:cNvPr>
          <p:cNvSpPr>
            <a:spLocks noGrp="1"/>
          </p:cNvSpPr>
          <p:nvPr>
            <p:ph type="dt" idx="1"/>
          </p:nvPr>
        </p:nvSpPr>
        <p:spPr>
          <a:xfrm>
            <a:off x="3884613" y="0"/>
            <a:ext cx="2971800"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99DADBA-CA23-40E7-9888-73DDA58FFF4B}" type="datetimeFigureOut">
              <a:rPr lang="en-US"/>
              <a:pPr>
                <a:defRPr/>
              </a:pPr>
              <a:t>3/2/2022</a:t>
            </a:fld>
            <a:endParaRPr lang="en-US"/>
          </a:p>
        </p:txBody>
      </p:sp>
      <p:sp>
        <p:nvSpPr>
          <p:cNvPr id="4" name="Slide Image Placeholder 3">
            <a:extLst>
              <a:ext uri="{FF2B5EF4-FFF2-40B4-BE49-F238E27FC236}">
                <a16:creationId xmlns:a16="http://schemas.microsoft.com/office/drawing/2014/main" id="{C515C8F2-71DB-45E8-9BC2-9E2B11A724C2}"/>
              </a:ext>
            </a:extLst>
          </p:cNvPr>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CABC3A5-9F12-43F0-BA71-E7EDF15DE524}"/>
              </a:ext>
            </a:extLst>
          </p:cNvPr>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75B7A05-3550-4B6A-964F-9D12BC5FFB3C}"/>
              </a:ext>
            </a:extLst>
          </p:cNvPr>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CC2D65BB-65DF-447D-B631-609B9A7F3E5F}"/>
              </a:ext>
            </a:extLst>
          </p:cNvPr>
          <p:cNvSpPr>
            <a:spLocks noGrp="1"/>
          </p:cNvSpPr>
          <p:nvPr>
            <p:ph type="sldNum" sz="quarter" idx="5"/>
          </p:nvPr>
        </p:nvSpPr>
        <p:spPr>
          <a:xfrm>
            <a:off x="3884613" y="8829675"/>
            <a:ext cx="2971800"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128F71FC-7777-4BB0-8828-EB18F00DE00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Welcome to the Essential Substance Abuse Skills webinar series. I am </a:t>
            </a:r>
            <a:r>
              <a:rPr lang="en-US" sz="1300" u="sng" dirty="0"/>
              <a:t>XX</a:t>
            </a:r>
            <a:r>
              <a:rPr lang="en-US" sz="1300" dirty="0"/>
              <a:t>, and today, </a:t>
            </a:r>
            <a:r>
              <a:rPr lang="en-US" sz="1300" u="sng" dirty="0"/>
              <a:t>Avis Garcia </a:t>
            </a:r>
            <a:r>
              <a:rPr lang="en-US" sz="1300" dirty="0"/>
              <a:t>will be </a:t>
            </a:r>
            <a:r>
              <a:rPr lang="en-US" baseline="0" dirty="0"/>
              <a:t>presenting </a:t>
            </a:r>
            <a:r>
              <a:rPr lang="en-US" sz="1200" kern="1200" dirty="0">
                <a:solidFill>
                  <a:schemeClr val="tx1"/>
                </a:solidFill>
                <a:effectLst/>
                <a:latin typeface="+mn-lt"/>
                <a:ea typeface="+mn-ea"/>
                <a:cs typeface="+mn-cs"/>
              </a:rPr>
              <a:t>Treatment Knowledge</a:t>
            </a:r>
            <a:r>
              <a:rPr lang="en-US" u="sng" baseline="0" dirty="0"/>
              <a:t>. </a:t>
            </a:r>
            <a:endParaRPr lang="en-US" u="sng"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B16A8-B2AD-4E2D-85DC-CF5D2137A7B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89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70F514F-3C3D-4BA5-8854-96C1D14E5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4FD769E-93B2-420C-83E5-F797FDF4D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71094E3D-507A-418E-B8B5-DE66E9DD3C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FE7DA9-8014-4D98-8B19-5EAC5B55ADE5}" type="slidenum">
              <a:rPr lang="en-US" altLang="en-US"/>
              <a:pPr>
                <a:spcBef>
                  <a:spcPct val="0"/>
                </a:spcBef>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FBD991F-5751-4260-9A96-AEE2EC7869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07D2BEC-A065-4EE5-A7FB-1932BA9C89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EE4AC296-CAC7-45A2-997F-4661FC976C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0E1228-41B8-4896-A95B-F4064CDF667A}" type="slidenum">
              <a:rPr lang="en-US" altLang="en-US"/>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13</a:t>
            </a:fld>
            <a:endParaRPr lang="en-US" altLang="en-US"/>
          </a:p>
        </p:txBody>
      </p:sp>
    </p:spTree>
    <p:extLst>
      <p:ext uri="{BB962C8B-B14F-4D97-AF65-F5344CB8AC3E}">
        <p14:creationId xmlns:p14="http://schemas.microsoft.com/office/powerpoint/2010/main" val="2374371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continuum of care suggests that clients are in varying points in the progression of their addiction. Therefore, multiple treatment options are necessary.</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14</a:t>
            </a:fld>
            <a:endParaRPr lang="en-US" altLang="en-US"/>
          </a:p>
        </p:txBody>
      </p:sp>
    </p:spTree>
    <p:extLst>
      <p:ext uri="{BB962C8B-B14F-4D97-AF65-F5344CB8AC3E}">
        <p14:creationId xmlns:p14="http://schemas.microsoft.com/office/powerpoint/2010/main" val="2440994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ASAM is also commonly rated in a 0-4 scale 0 being stable or minimal concern/ risk and 4 (a/b) being seen as high risk/ unstable, and needing significant support or response</a:t>
            </a:r>
          </a:p>
          <a:p>
            <a:endParaRPr lang="en-US" dirty="0"/>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16</a:t>
            </a:fld>
            <a:endParaRPr lang="en-US" altLang="en-US"/>
          </a:p>
        </p:txBody>
      </p:sp>
    </p:spTree>
    <p:extLst>
      <p:ext uri="{BB962C8B-B14F-4D97-AF65-F5344CB8AC3E}">
        <p14:creationId xmlns:p14="http://schemas.microsoft.com/office/powerpoint/2010/main" val="2384061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17</a:t>
            </a:fld>
            <a:endParaRPr lang="en-US" altLang="en-US"/>
          </a:p>
        </p:txBody>
      </p:sp>
    </p:spTree>
    <p:extLst>
      <p:ext uri="{BB962C8B-B14F-4D97-AF65-F5344CB8AC3E}">
        <p14:creationId xmlns:p14="http://schemas.microsoft.com/office/powerpoint/2010/main" val="1669690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18</a:t>
            </a:fld>
            <a:endParaRPr lang="en-US" altLang="en-US"/>
          </a:p>
        </p:txBody>
      </p:sp>
    </p:spTree>
    <p:extLst>
      <p:ext uri="{BB962C8B-B14F-4D97-AF65-F5344CB8AC3E}">
        <p14:creationId xmlns:p14="http://schemas.microsoft.com/office/powerpoint/2010/main" val="309959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7E6A2D9-9443-4E88-B7CE-D1A6F7BAD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7ABA4BCF-3A53-4738-9330-4C8EAA2FE9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ROSC: Recovery Oriented System of Care </a:t>
            </a:r>
          </a:p>
          <a:p>
            <a:pPr eaLnBrk="1" hangingPunct="1">
              <a:spcBef>
                <a:spcPct val="0"/>
              </a:spcBef>
            </a:pPr>
            <a:endParaRPr lang="en-US" altLang="en-US" dirty="0"/>
          </a:p>
        </p:txBody>
      </p:sp>
      <p:sp>
        <p:nvSpPr>
          <p:cNvPr id="48132" name="Slide Number Placeholder 3">
            <a:extLst>
              <a:ext uri="{FF2B5EF4-FFF2-40B4-BE49-F238E27FC236}">
                <a16:creationId xmlns:a16="http://schemas.microsoft.com/office/drawing/2014/main" id="{F3D814A7-EA32-4675-86E1-9A44C42E65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CDE26C-A3C9-49CB-BEF2-81E1BB1D991A}" type="slidenum">
              <a:rPr lang="en-US" altLang="en-US"/>
              <a:pPr>
                <a:spcBef>
                  <a:spcPct val="0"/>
                </a:spcBef>
              </a:pPr>
              <a:t>19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Person-centered therapy – An approach to counseling where the client, not the counselor, directs the treatment process because he or she is capable of invoking change within him or herself.</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20</a:t>
            </a:fld>
            <a:endParaRPr lang="en-US" altLang="en-US"/>
          </a:p>
        </p:txBody>
      </p:sp>
    </p:spTree>
    <p:extLst>
      <p:ext uri="{BB962C8B-B14F-4D97-AF65-F5344CB8AC3E}">
        <p14:creationId xmlns:p14="http://schemas.microsoft.com/office/powerpoint/2010/main" val="638739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Assumes there is a basic trust to be found in a client’s ability to move in a positive direction if the right elements are provided by the counselor or other helping professional. Primarily the client directs the course of discussion and progression due to the belief that the client is completely capable of initiating change with minimal guidance from the counselor or other helping </a:t>
            </a:r>
            <a:r>
              <a:rPr lang="en-US" dirty="0" err="1"/>
              <a:t>prodessonal</a:t>
            </a:r>
            <a:r>
              <a:rPr lang="en-US" dirty="0"/>
              <a:t>.</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22</a:t>
            </a:fld>
            <a:endParaRPr lang="en-US" altLang="en-US"/>
          </a:p>
        </p:txBody>
      </p:sp>
    </p:spTree>
    <p:extLst>
      <p:ext uri="{BB962C8B-B14F-4D97-AF65-F5344CB8AC3E}">
        <p14:creationId xmlns:p14="http://schemas.microsoft.com/office/powerpoint/2010/main" val="86030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1E1E178-8C98-4F49-8537-93B36BBF90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9F7E5B3-604F-49A0-91F7-2767E6A06E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D5D06F60-F22B-4A45-8BB3-99C8E17CD6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7BC399-5221-4B6C-90BF-FB4B45B6A6FE}"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45435735-CB12-4F4C-8309-B7ECF25EF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FA012985-1D37-4F94-B746-819B0733A2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0180" name="Slide Number Placeholder 3">
            <a:extLst>
              <a:ext uri="{FF2B5EF4-FFF2-40B4-BE49-F238E27FC236}">
                <a16:creationId xmlns:a16="http://schemas.microsoft.com/office/drawing/2014/main" id="{99AEF04E-227E-4881-B570-75C18E981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A97F84-47F1-419B-93FD-500F76D8BFE0}" type="slidenum">
              <a:rPr lang="en-US" altLang="en-US"/>
              <a:pPr>
                <a:spcBef>
                  <a:spcPct val="0"/>
                </a:spcBef>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final note, it is important to emphasize that very few skilled counselors can be adept at all these theoretic approaches his section covers. However, by developing skills with several of these that best fit the counselor’s philosophy and level of comfort, one can develop an integrative approach to counseling, thus enabling him or her to adjust the approaches (or blending of approaches) that best fit the situation and client.</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24</a:t>
            </a:fld>
            <a:endParaRPr lang="en-US" altLang="en-US"/>
          </a:p>
        </p:txBody>
      </p:sp>
    </p:spTree>
    <p:extLst>
      <p:ext uri="{BB962C8B-B14F-4D97-AF65-F5344CB8AC3E}">
        <p14:creationId xmlns:p14="http://schemas.microsoft.com/office/powerpoint/2010/main" val="2800811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2AED0B8-AF8E-4DB7-9150-D8D4074CAB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F1090797-6196-4126-938D-EAE598069A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DF21995E-A297-4895-9866-AD7884CFB3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C3BDAE-540C-41E4-9F78-4DA83D57AA60}" type="slidenum">
              <a:rPr lang="en-US" altLang="en-US"/>
              <a:pPr>
                <a:spcBef>
                  <a:spcPct val="0"/>
                </a:spcBef>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Action-oriented form of counseling to promote behavioral change through techniques of conditioning. Originated in the 1950s, applied principles of classic and operant conditioning. The roots of behaviorism Ivan </a:t>
            </a:r>
            <a:r>
              <a:rPr lang="en-US" dirty="0" err="1"/>
              <a:t>Petrovich</a:t>
            </a:r>
            <a:r>
              <a:rPr lang="en-US" dirty="0"/>
              <a:t> Pavlov, John B. Watson, and B.F. Skinner</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26</a:t>
            </a:fld>
            <a:endParaRPr lang="en-US" altLang="en-US"/>
          </a:p>
        </p:txBody>
      </p:sp>
    </p:spTree>
    <p:extLst>
      <p:ext uri="{BB962C8B-B14F-4D97-AF65-F5344CB8AC3E}">
        <p14:creationId xmlns:p14="http://schemas.microsoft.com/office/powerpoint/2010/main" val="1441077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E1BDD5A-0B8D-418F-8D89-0E57073163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62F6D12F-C196-409D-87F5-9B026CEFB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Action oriented that is directed at helping people change what they do and think. Behavior therapists believe that most human behavior is learned and can, subsequently, be unlearned if it is not beneficial to the individual. </a:t>
            </a:r>
          </a:p>
        </p:txBody>
      </p:sp>
      <p:sp>
        <p:nvSpPr>
          <p:cNvPr id="57348" name="Slide Number Placeholder 3">
            <a:extLst>
              <a:ext uri="{FF2B5EF4-FFF2-40B4-BE49-F238E27FC236}">
                <a16:creationId xmlns:a16="http://schemas.microsoft.com/office/drawing/2014/main" id="{6A591368-A2C1-4BFE-B52C-461694A985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80E55A-18B9-4962-A294-498391E58E84}" type="slidenum">
              <a:rPr lang="en-US" altLang="en-US"/>
              <a:pPr>
                <a:spcBef>
                  <a:spcPct val="0"/>
                </a:spcBef>
              </a:pPr>
              <a:t>27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 response to stimuli can be elicited over time by association with a related stimulus. A method of counseling that focuses on modifying the client’s learned behaviors that are negatively affecting one’s life. Extremely effective for clients in recovery from a psychoactive substance use disorder, since there are specific, learned behaviors or triggers associated with drug use. </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29</a:t>
            </a:fld>
            <a:endParaRPr lang="en-US" altLang="en-US"/>
          </a:p>
        </p:txBody>
      </p:sp>
    </p:spTree>
    <p:extLst>
      <p:ext uri="{BB962C8B-B14F-4D97-AF65-F5344CB8AC3E}">
        <p14:creationId xmlns:p14="http://schemas.microsoft.com/office/powerpoint/2010/main" val="3416484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26E97C5-474C-4CF8-93C1-04C2C0BD7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16A45AE-2B44-40AF-9181-F09565A8D8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9D4162C5-89BE-4678-B998-D23DD17CF6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2A6068-53EB-43D1-BE21-3910341124A2}" type="slidenum">
              <a:rPr lang="en-US" altLang="en-US"/>
              <a:pPr>
                <a:spcBef>
                  <a:spcPct val="0"/>
                </a:spcBef>
              </a:pPr>
              <a:t>30</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26E97C5-474C-4CF8-93C1-04C2C0BD7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16A45AE-2B44-40AF-9181-F09565A8D8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9396" name="Slide Number Placeholder 3">
            <a:extLst>
              <a:ext uri="{FF2B5EF4-FFF2-40B4-BE49-F238E27FC236}">
                <a16:creationId xmlns:a16="http://schemas.microsoft.com/office/drawing/2014/main" id="{9D4162C5-89BE-4678-B998-D23DD17CF6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2A6068-53EB-43D1-BE21-3910341124A2}" type="slidenum">
              <a:rPr lang="en-US" altLang="en-US"/>
              <a:pPr>
                <a:spcBef>
                  <a:spcPct val="0"/>
                </a:spcBef>
              </a:pPr>
              <a:t>31</a:t>
            </a:fld>
            <a:endParaRPr lang="en-US" altLang="en-US"/>
          </a:p>
        </p:txBody>
      </p:sp>
    </p:spTree>
    <p:extLst>
      <p:ext uri="{BB962C8B-B14F-4D97-AF65-F5344CB8AC3E}">
        <p14:creationId xmlns:p14="http://schemas.microsoft.com/office/powerpoint/2010/main" val="79767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retention and higher rates of abstinence. Perfect attendance, clean urines, socially acceptable behaviors I group. Work with local agencies/businesses to contribute for donations in exchange for media publicizing for contributions. More effective for adolescent treatment: candy, jerky cheese, water, juice, small snacks. Tokens for 30 days, 60 days, and 90 days, and so on.</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32</a:t>
            </a:fld>
            <a:endParaRPr lang="en-US" altLang="en-US"/>
          </a:p>
        </p:txBody>
      </p:sp>
    </p:spTree>
    <p:extLst>
      <p:ext uri="{BB962C8B-B14F-4D97-AF65-F5344CB8AC3E}">
        <p14:creationId xmlns:p14="http://schemas.microsoft.com/office/powerpoint/2010/main" val="2081262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EE2CA0E-1C18-49D1-A8E6-7920E362D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D6B18176-0B76-4025-BAC0-ADA6A620A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Note: I also think of CBT approaches as helping patients connect their thoughts with their behaviors in order to raise awareness and promote positive change if deemed necessary. </a:t>
            </a:r>
          </a:p>
          <a:p>
            <a:pPr eaLnBrk="1" hangingPunct="1">
              <a:spcBef>
                <a:spcPct val="0"/>
              </a:spcBef>
            </a:pPr>
            <a:endParaRPr lang="en-US" altLang="en-US" dirty="0"/>
          </a:p>
          <a:p>
            <a:pPr eaLnBrk="1" hangingPunct="1">
              <a:spcBef>
                <a:spcPct val="0"/>
              </a:spcBef>
            </a:pPr>
            <a:r>
              <a:rPr lang="en-US" altLang="en-US" dirty="0"/>
              <a:t>CBT a/k/a cognitive therapy was developed in the 1960’s by Aaron Beck. Dr. Beck originally developed CBT as a short-term treatment for depression, since then, numerous researchers have expanded the range of conditions to apply CBT. Today CBT has become the most scientifically proven and most often recommended type of therapy for depression, anxiety, and substance abuse disorders pain disorders and a wide range of other psychological problems.</a:t>
            </a:r>
          </a:p>
          <a:p>
            <a:pPr eaLnBrk="1" hangingPunct="1">
              <a:spcBef>
                <a:spcPct val="0"/>
              </a:spcBef>
            </a:pPr>
            <a:endParaRPr lang="en-US" altLang="en-US" dirty="0"/>
          </a:p>
          <a:p>
            <a:pPr eaLnBrk="1" hangingPunct="1">
              <a:spcBef>
                <a:spcPct val="0"/>
              </a:spcBef>
            </a:pPr>
            <a:r>
              <a:rPr lang="en-US" altLang="en-US" dirty="0"/>
              <a:t>CBT is a method of counseling that primarily focuses on correcting thoughts, emotions and behaviors that lead to dysfunction by simultaneously restructuring the client’s automatic thought and learning new behaviors.</a:t>
            </a:r>
          </a:p>
        </p:txBody>
      </p:sp>
      <p:sp>
        <p:nvSpPr>
          <p:cNvPr id="61444" name="Slide Number Placeholder 3">
            <a:extLst>
              <a:ext uri="{FF2B5EF4-FFF2-40B4-BE49-F238E27FC236}">
                <a16:creationId xmlns:a16="http://schemas.microsoft.com/office/drawing/2014/main" id="{8A7BE7AC-6ECF-4F7A-91A9-120C96379A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BDE8E-BF9F-413C-B09C-5AF98140E047}" type="slidenum">
              <a:rPr lang="en-US" altLang="en-US"/>
              <a:pPr>
                <a:spcBef>
                  <a:spcPct val="0"/>
                </a:spcBef>
              </a:pPr>
              <a:t>33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D6A76D9-15D2-4EE7-9BA8-3E4B90E17A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642B42CE-3499-47DD-ADF7-AF2A91947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7E5CEB26-9B57-48F3-9657-5B6DC9E92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38B8F9-D4CA-41C3-A2EB-7BBC5758FDC0}" type="slidenum">
              <a:rPr lang="en-US" altLang="en-US"/>
              <a:pPr>
                <a:spcBef>
                  <a:spcPct val="0"/>
                </a:spcBef>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D618908-B232-407D-96F3-A34951DE6D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671B95C-8DF9-4E25-A6F7-435ECD8EB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2D8E37B9-2BC9-4381-B5BC-DB5F04C23D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BD93D9-7E26-413B-9788-828FC5E22C08}" type="slidenum">
              <a:rPr lang="en-US" altLang="en-US"/>
              <a:pPr>
                <a:spcBef>
                  <a:spcPct val="0"/>
                </a:spcBef>
              </a:pPr>
              <a:t>34</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9A44C91-2337-4F75-ABB8-9ECFF12392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E5D3BCA0-54FA-4ADF-B596-BA81024E90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18FDCD5F-3CE3-4027-9C0F-B975D68384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BEE36C-460C-4E8A-81B9-04AFBB66AD73}" type="slidenum">
              <a:rPr lang="en-US" altLang="en-US"/>
              <a:pPr>
                <a:spcBef>
                  <a:spcPct val="0"/>
                </a:spcBef>
              </a:pPr>
              <a:t>38</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Overriding principle of REBT is that events do not disturb people, but rather the view individuals take of the events that lead to dysfunction. The role of cognition is the most important element of human disturbance.</a:t>
            </a:r>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39</a:t>
            </a:fld>
            <a:endParaRPr lang="en-US" altLang="en-US"/>
          </a:p>
        </p:txBody>
      </p:sp>
    </p:spTree>
    <p:extLst>
      <p:ext uri="{BB962C8B-B14F-4D97-AF65-F5344CB8AC3E}">
        <p14:creationId xmlns:p14="http://schemas.microsoft.com/office/powerpoint/2010/main" val="1561747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217D72E6-7B1F-4835-A383-02022B1135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2012DD5F-3E28-4274-B506-2BC9F5E197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solidFill>
                  <a:srgbClr val="000000"/>
                </a:solidFill>
                <a:latin typeface="Times New Roman" panose="02020603050405020304" pitchFamily="18" charset="0"/>
              </a:rPr>
              <a:t> The </a:t>
            </a:r>
            <a:r>
              <a:rPr lang="en-US" altLang="en-US" u="sng">
                <a:solidFill>
                  <a:srgbClr val="000000"/>
                </a:solidFill>
                <a:latin typeface="Times New Roman" panose="02020603050405020304" pitchFamily="18" charset="0"/>
              </a:rPr>
              <a:t>Stages of Change</a:t>
            </a:r>
            <a:r>
              <a:rPr lang="en-US" altLang="en-US">
                <a:solidFill>
                  <a:srgbClr val="000000"/>
                </a:solidFill>
                <a:latin typeface="Times New Roman" panose="02020603050405020304" pitchFamily="18" charset="0"/>
              </a:rPr>
              <a:t> were developed by psychologists Prochaska and DiClemente in the 1980s in an effort to capture the change process in cigarette smokers in treatment. </a:t>
            </a:r>
          </a:p>
          <a:p>
            <a:pPr eaLnBrk="1" hangingPunct="1">
              <a:spcBef>
                <a:spcPct val="0"/>
              </a:spcBef>
            </a:pPr>
            <a:endParaRPr lang="en-US" altLang="en-US" sz="800">
              <a:solidFill>
                <a:srgbClr val="000000"/>
              </a:solidFill>
              <a:latin typeface="Times New Roman" panose="02020603050405020304" pitchFamily="18" charset="0"/>
            </a:endParaRPr>
          </a:p>
          <a:p>
            <a:pPr eaLnBrk="1" hangingPunct="1">
              <a:spcBef>
                <a:spcPct val="0"/>
              </a:spcBef>
              <a:buFontTx/>
              <a:buChar char="•"/>
            </a:pPr>
            <a:r>
              <a:rPr lang="en-US" altLang="en-US">
                <a:solidFill>
                  <a:srgbClr val="000000"/>
                </a:solidFill>
                <a:latin typeface="Times New Roman" panose="02020603050405020304" pitchFamily="18" charset="0"/>
              </a:rPr>
              <a:t>  It has since been used to characterize changes in other addictive disorders including alcoholism.</a:t>
            </a:r>
          </a:p>
          <a:p>
            <a:pPr eaLnBrk="1" hangingPunct="1">
              <a:spcBef>
                <a:spcPct val="0"/>
              </a:spcBef>
              <a:buFontTx/>
              <a:buChar char="•"/>
            </a:pPr>
            <a:endParaRPr lang="en-US" altLang="en-US" u="sng">
              <a:solidFill>
                <a:srgbClr val="000000"/>
              </a:solidFill>
              <a:latin typeface="Times New Roman" panose="02020603050405020304" pitchFamily="18" charset="0"/>
            </a:endParaRPr>
          </a:p>
          <a:p>
            <a:pPr>
              <a:spcBef>
                <a:spcPct val="0"/>
              </a:spcBef>
              <a:buClr>
                <a:schemeClr val="folHlink"/>
              </a:buClr>
              <a:buFont typeface="Wingdings" panose="05000000000000000000" pitchFamily="2" charset="2"/>
              <a:buNone/>
            </a:pPr>
            <a:endParaRPr lang="en-US" altLang="en-US" sz="200" b="1"/>
          </a:p>
          <a:p>
            <a:pPr>
              <a:spcBef>
                <a:spcPct val="0"/>
              </a:spcBef>
              <a:buClr>
                <a:schemeClr val="folHlink"/>
              </a:buClr>
              <a:buFont typeface="Wingdings" panose="05000000000000000000" pitchFamily="2" charset="2"/>
              <a:buChar char="§"/>
            </a:pPr>
            <a:r>
              <a:rPr lang="en-US" altLang="en-US" sz="1400">
                <a:solidFill>
                  <a:srgbClr val="FFCC66"/>
                </a:solidFill>
              </a:rPr>
              <a:t> </a:t>
            </a:r>
            <a:r>
              <a:rPr lang="en-US" altLang="en-US">
                <a:solidFill>
                  <a:srgbClr val="000000"/>
                </a:solidFill>
                <a:latin typeface="Times New Roman" panose="02020603050405020304" pitchFamily="18" charset="0"/>
              </a:rPr>
              <a:t>Pre-contemplation</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Contemplation</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Determination/Preparation </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Action </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Maintenance </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Relapse and Recycle</a:t>
            </a:r>
          </a:p>
          <a:p>
            <a:pPr>
              <a:spcBef>
                <a:spcPct val="0"/>
              </a:spcBef>
              <a:buClr>
                <a:schemeClr val="folHlink"/>
              </a:buClr>
              <a:buFont typeface="Wingdings" panose="05000000000000000000" pitchFamily="2" charset="2"/>
              <a:buChar char="§"/>
            </a:pPr>
            <a:r>
              <a:rPr lang="en-US" altLang="en-US">
                <a:solidFill>
                  <a:srgbClr val="000000"/>
                </a:solidFill>
                <a:latin typeface="Times New Roman" panose="02020603050405020304" pitchFamily="18" charset="0"/>
              </a:rPr>
              <a:t> Termination or Graduation</a:t>
            </a:r>
          </a:p>
          <a:p>
            <a:pPr eaLnBrk="1" hangingPunct="1">
              <a:spcBef>
                <a:spcPct val="0"/>
              </a:spcBef>
              <a:buFontTx/>
              <a:buChar char="•"/>
            </a:pPr>
            <a:endParaRPr lang="en-US" altLang="en-US" u="sng">
              <a:solidFill>
                <a:srgbClr val="000000"/>
              </a:solidFill>
              <a:latin typeface="Times New Roman" panose="02020603050405020304" pitchFamily="18" charset="0"/>
            </a:endParaRPr>
          </a:p>
          <a:p>
            <a:pPr>
              <a:spcBef>
                <a:spcPct val="0"/>
              </a:spcBef>
            </a:pPr>
            <a:r>
              <a:rPr lang="en-US" altLang="en-US" sz="1400" b="1" u="sng">
                <a:solidFill>
                  <a:schemeClr val="hlink"/>
                </a:solidFill>
                <a:latin typeface="Book Antiqua" panose="02040602050305030304" pitchFamily="18" charset="0"/>
              </a:rPr>
              <a:t>Stage</a:t>
            </a:r>
            <a:r>
              <a:rPr lang="en-US" altLang="en-US" sz="1400">
                <a:latin typeface="Times" panose="02020603050405020304" pitchFamily="18" charset="0"/>
              </a:rPr>
              <a:t>	              </a:t>
            </a:r>
            <a:r>
              <a:rPr lang="en-US" altLang="en-US" sz="1400" b="1" u="sng">
                <a:solidFill>
                  <a:schemeClr val="hlink"/>
                </a:solidFill>
                <a:latin typeface="Book Antiqua" panose="02040602050305030304" pitchFamily="18" charset="0"/>
              </a:rPr>
              <a:t>Description</a:t>
            </a:r>
            <a:r>
              <a:rPr lang="en-US" altLang="en-US" sz="1400">
                <a:solidFill>
                  <a:schemeClr val="hlink"/>
                </a:solidFill>
                <a:latin typeface="Book Antiqua" panose="02040602050305030304" pitchFamily="18" charset="0"/>
              </a:rPr>
              <a:t> </a:t>
            </a:r>
            <a:r>
              <a:rPr lang="en-US" altLang="en-US" sz="1400">
                <a:latin typeface="Times" panose="02020603050405020304" pitchFamily="18" charset="0"/>
              </a:rPr>
              <a:t>	    </a:t>
            </a:r>
            <a:r>
              <a:rPr lang="en-US" altLang="en-US" sz="1400">
                <a:solidFill>
                  <a:schemeClr val="hlink"/>
                </a:solidFill>
                <a:latin typeface="Book Antiqua" panose="02040602050305030304" pitchFamily="18" charset="0"/>
              </a:rPr>
              <a:t>	</a:t>
            </a:r>
            <a:endParaRPr lang="en-US" altLang="en-US" sz="1400" b="1">
              <a:solidFill>
                <a:schemeClr val="hlink"/>
              </a:solidFill>
              <a:latin typeface="Book Antiqua" panose="02040602050305030304" pitchFamily="18" charset="0"/>
            </a:endParaRPr>
          </a:p>
          <a:p>
            <a:pPr>
              <a:spcBef>
                <a:spcPct val="0"/>
              </a:spcBef>
            </a:pPr>
            <a:r>
              <a:rPr lang="en-US" altLang="en-US" u="sng">
                <a:solidFill>
                  <a:srgbClr val="000000"/>
                </a:solidFill>
                <a:latin typeface="Times New Roman" panose="02020603050405020304" pitchFamily="18" charset="0"/>
              </a:rPr>
              <a:t>Pre-contemplation</a:t>
            </a:r>
            <a:r>
              <a:rPr lang="en-US" altLang="en-US">
                <a:solidFill>
                  <a:srgbClr val="000000"/>
                </a:solidFill>
                <a:latin typeface="Times New Roman" panose="02020603050405020304" pitchFamily="18" charset="0"/>
              </a:rPr>
              <a:t>         -Not considering			                                             	                    change		                  	                 	                -Do not see their                        	                    behavior	as a 	problem  	 					      	                   </a:t>
            </a:r>
            <a:r>
              <a:rPr lang="en-US" altLang="en-US" u="sng">
                <a:solidFill>
                  <a:srgbClr val="000000"/>
                </a:solidFill>
                <a:latin typeface="Times New Roman" panose="02020603050405020304" pitchFamily="18" charset="0"/>
              </a:rPr>
              <a:t>Contemplation </a:t>
            </a:r>
            <a:r>
              <a:rPr lang="en-US" altLang="en-US">
                <a:solidFill>
                  <a:srgbClr val="000000"/>
                </a:solidFill>
                <a:latin typeface="Times New Roman" panose="02020603050405020304" pitchFamily="18" charset="0"/>
              </a:rPr>
              <a:t>             -Ambivalent about        	                   	                   change          	                  	                                        	               -Acknowledge that 			                    	                   there may be a problem	</a:t>
            </a:r>
          </a:p>
          <a:p>
            <a:pPr>
              <a:spcBef>
                <a:spcPct val="0"/>
              </a:spcBef>
            </a:pPr>
            <a:r>
              <a:rPr lang="en-US" altLang="en-US" sz="1400">
                <a:latin typeface="Times New Roman" panose="02020603050405020304" pitchFamily="18" charset="0"/>
              </a:rPr>
              <a:t>				</a:t>
            </a:r>
          </a:p>
          <a:p>
            <a:pPr eaLnBrk="1" hangingPunct="1">
              <a:spcBef>
                <a:spcPct val="0"/>
              </a:spcBef>
              <a:buFont typeface="Wingdings" panose="05000000000000000000" pitchFamily="2" charset="2"/>
              <a:buNone/>
            </a:pPr>
            <a:r>
              <a:rPr lang="en-US" altLang="en-US" b="1" u="sng">
                <a:solidFill>
                  <a:schemeClr val="hlink"/>
                </a:solidFill>
                <a:latin typeface="Book Antiqua" panose="02040602050305030304" pitchFamily="18" charset="0"/>
              </a:rPr>
              <a:t>Stage</a:t>
            </a:r>
            <a:r>
              <a:rPr lang="en-US" altLang="en-US">
                <a:latin typeface="Book Antiqua" panose="02040602050305030304" pitchFamily="18" charset="0"/>
              </a:rPr>
              <a:t>	                   	     </a:t>
            </a:r>
            <a:r>
              <a:rPr lang="en-US" altLang="en-US" b="1" u="sng">
                <a:solidFill>
                  <a:schemeClr val="hlink"/>
                </a:solidFill>
                <a:latin typeface="Book Antiqua" panose="02040602050305030304" pitchFamily="18" charset="0"/>
              </a:rPr>
              <a:t>Description</a:t>
            </a:r>
            <a:r>
              <a:rPr lang="en-US" altLang="en-US">
                <a:solidFill>
                  <a:schemeClr val="hlink"/>
                </a:solidFill>
                <a:latin typeface="Book Antiqua" panose="02040602050305030304" pitchFamily="18" charset="0"/>
              </a:rPr>
              <a:t> </a:t>
            </a:r>
            <a:r>
              <a:rPr lang="en-US" altLang="en-US">
                <a:latin typeface="Book Antiqua" panose="02040602050305030304" pitchFamily="18" charset="0"/>
              </a:rPr>
              <a:t>	</a:t>
            </a:r>
            <a:endParaRPr lang="en-US" altLang="en-US" b="1">
              <a:solidFill>
                <a:schemeClr val="hlink"/>
              </a:solidFill>
              <a:latin typeface="Book Antiqua" panose="02040602050305030304" pitchFamily="18" charset="0"/>
            </a:endParaRPr>
          </a:p>
          <a:p>
            <a:pPr eaLnBrk="1" hangingPunct="1">
              <a:spcBef>
                <a:spcPct val="0"/>
              </a:spcBef>
              <a:buFont typeface="Wingdings" panose="05000000000000000000" pitchFamily="2" charset="2"/>
              <a:buNone/>
            </a:pPr>
            <a:r>
              <a:rPr lang="en-US" altLang="en-US" u="sng"/>
              <a:t>Determination</a:t>
            </a:r>
            <a:r>
              <a:rPr lang="en-US" altLang="en-US"/>
              <a:t>/	    -Committed to change</a:t>
            </a:r>
          </a:p>
          <a:p>
            <a:pPr eaLnBrk="1" hangingPunct="1">
              <a:spcBef>
                <a:spcPct val="0"/>
              </a:spcBef>
              <a:buFont typeface="Wingdings" panose="05000000000000000000" pitchFamily="2" charset="2"/>
              <a:buNone/>
            </a:pPr>
            <a:r>
              <a:rPr lang="en-US" altLang="en-US" u="sng"/>
              <a:t>Preparation</a:t>
            </a:r>
            <a:r>
              <a:rPr lang="en-US" altLang="en-US"/>
              <a:t>	    -Have made a decision </a:t>
            </a:r>
          </a:p>
          <a:p>
            <a:pPr eaLnBrk="1" hangingPunct="1">
              <a:spcBef>
                <a:spcPct val="0"/>
              </a:spcBef>
              <a:buFont typeface="Wingdings" panose="05000000000000000000" pitchFamily="2" charset="2"/>
              <a:buNone/>
            </a:pPr>
            <a:r>
              <a:rPr lang="en-US" altLang="en-US"/>
              <a:t>                                 to change</a:t>
            </a:r>
          </a:p>
          <a:p>
            <a:pPr eaLnBrk="1" hangingPunct="1">
              <a:spcBef>
                <a:spcPct val="0"/>
              </a:spcBef>
              <a:buFont typeface="Wingdings" panose="05000000000000000000" pitchFamily="2" charset="2"/>
              <a:buNone/>
            </a:pPr>
            <a:endParaRPr lang="en-US" altLang="en-US" sz="1000"/>
          </a:p>
          <a:p>
            <a:pPr eaLnBrk="1" hangingPunct="1">
              <a:spcBef>
                <a:spcPct val="0"/>
              </a:spcBef>
              <a:buFont typeface="Wingdings" panose="05000000000000000000" pitchFamily="2" charset="2"/>
              <a:buNone/>
            </a:pPr>
            <a:r>
              <a:rPr lang="en-US" altLang="en-US" u="sng"/>
              <a:t>Action</a:t>
            </a:r>
            <a:r>
              <a:rPr lang="en-US" altLang="en-US"/>
              <a:t>		</a:t>
            </a:r>
            <a:r>
              <a:rPr lang="en-US" altLang="en-US">
                <a:latin typeface="Times" panose="02020603050405020304" pitchFamily="18" charset="0"/>
              </a:rPr>
              <a:t>     </a:t>
            </a:r>
            <a:r>
              <a:rPr lang="en-US" altLang="en-US"/>
              <a:t>-Involved in change</a:t>
            </a:r>
          </a:p>
          <a:p>
            <a:pPr eaLnBrk="1" hangingPunct="1">
              <a:spcBef>
                <a:spcPct val="0"/>
              </a:spcBef>
              <a:buFont typeface="Wingdings" panose="05000000000000000000" pitchFamily="2" charset="2"/>
              <a:buNone/>
            </a:pPr>
            <a:r>
              <a:rPr lang="en-US" altLang="en-US"/>
              <a:t>			              -Actively implementing </a:t>
            </a:r>
          </a:p>
          <a:p>
            <a:pPr eaLnBrk="1" hangingPunct="1">
              <a:spcBef>
                <a:spcPct val="0"/>
              </a:spcBef>
              <a:buFont typeface="Wingdings" panose="05000000000000000000" pitchFamily="2" charset="2"/>
              <a:buNone/>
            </a:pPr>
            <a:r>
              <a:rPr lang="en-US" altLang="en-US"/>
              <a:t>			               a plan</a:t>
            </a:r>
          </a:p>
          <a:p>
            <a:pPr eaLnBrk="1" hangingPunct="1">
              <a:spcBef>
                <a:spcPct val="0"/>
              </a:spcBef>
            </a:pPr>
            <a:endParaRPr lang="en-US" altLang="en-US" u="sng">
              <a:solidFill>
                <a:srgbClr val="000000"/>
              </a:solidFill>
              <a:latin typeface="Times New Roman" panose="02020603050405020304" pitchFamily="18" charset="0"/>
            </a:endParaRPr>
          </a:p>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0FE64E40-1809-4948-92AF-71BAA727C6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7116C6-8AA4-4862-8477-CA91F1796845}" type="slidenum">
              <a:rPr lang="en-US" altLang="en-US"/>
              <a:pPr>
                <a:spcBef>
                  <a:spcPct val="0"/>
                </a:spcBef>
              </a:pPr>
              <a:t>40</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CF5C641-1927-4FAA-98C1-3FC5623E8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7178D208-7151-457A-9E02-ADB42704F5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C8F1FA89-742F-4C50-BFAA-8389FCF460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A02D98-C702-4FE5-93BB-13DD163D340F}" type="slidenum">
              <a:rPr lang="en-US" altLang="en-US"/>
              <a:pPr>
                <a:spcBef>
                  <a:spcPct val="0"/>
                </a:spcBef>
              </a:pPr>
              <a:t>41</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731C2B1-1BA5-4C40-A36E-978AE3BF46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3C28A3E0-CA27-4BBD-AD71-94914862E3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684" name="Slide Number Placeholder 3">
            <a:extLst>
              <a:ext uri="{FF2B5EF4-FFF2-40B4-BE49-F238E27FC236}">
                <a16:creationId xmlns:a16="http://schemas.microsoft.com/office/drawing/2014/main" id="{297F63F1-F03F-4D45-AF5B-13B1257800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FD84C7-55C3-4732-9A49-749C738E3B24}" type="slidenum">
              <a:rPr lang="en-US" altLang="en-US"/>
              <a:pPr>
                <a:spcBef>
                  <a:spcPct val="0"/>
                </a:spcBef>
              </a:pPr>
              <a:t>42</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46D4DF68-6E95-4BF8-878B-DD5DA26753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BC18BE1-339E-4B88-9098-A4962E23CD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33E0AF19-A41B-4060-A2BA-15F2E2AC5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4AF88-7C41-4C3A-8417-F91539C3050E}" type="slidenum">
              <a:rPr lang="en-US" altLang="en-US"/>
              <a:pPr>
                <a:spcBef>
                  <a:spcPct val="0"/>
                </a:spcBef>
              </a:pPr>
              <a:t>43</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Solution Focused Behavioral Therapy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Miracle Question: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https://www.bing.com/videos/search?q=solution+focused+therapy&amp;&amp;view=detail&amp;mid=B56D87DB3A3886A08D9BB56D87DB3A3886A08D9B&amp;&amp;FORM=VDRVRV </a:t>
            </a:r>
          </a:p>
          <a:p>
            <a:endParaRPr lang="en-US" dirty="0"/>
          </a:p>
        </p:txBody>
      </p:sp>
      <p:sp>
        <p:nvSpPr>
          <p:cNvPr id="4" name="Slide Number Placeholder 3"/>
          <p:cNvSpPr>
            <a:spLocks noGrp="1"/>
          </p:cNvSpPr>
          <p:nvPr>
            <p:ph type="sldNum" sz="quarter" idx="5"/>
          </p:nvPr>
        </p:nvSpPr>
        <p:spPr/>
        <p:txBody>
          <a:bodyPr/>
          <a:lstStyle/>
          <a:p>
            <a:fld id="{128F71FC-7777-4BB0-8828-EB18F00DE008}" type="slidenum">
              <a:rPr lang="en-US" altLang="en-US" smtClean="0"/>
              <a:pPr/>
              <a:t>45</a:t>
            </a:fld>
            <a:endParaRPr lang="en-US" altLang="en-US"/>
          </a:p>
        </p:txBody>
      </p:sp>
    </p:spTree>
    <p:extLst>
      <p:ext uri="{BB962C8B-B14F-4D97-AF65-F5344CB8AC3E}">
        <p14:creationId xmlns:p14="http://schemas.microsoft.com/office/powerpoint/2010/main" val="33952661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9696966F-705A-4775-BA5D-5C6B37D3E9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DE52DB9B-EA73-4FAF-A7C7-202A1FD75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7828" name="Slide Number Placeholder 3">
            <a:extLst>
              <a:ext uri="{FF2B5EF4-FFF2-40B4-BE49-F238E27FC236}">
                <a16:creationId xmlns:a16="http://schemas.microsoft.com/office/drawing/2014/main" id="{D35C5D75-8C68-4029-B651-52C01169F1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3707D8-5B01-4C73-AC89-CC14E9543FE2}" type="slidenum">
              <a:rPr lang="en-US" altLang="en-US"/>
              <a:pPr>
                <a:spcBef>
                  <a:spcPct val="0"/>
                </a:spcBef>
              </a:pPr>
              <a:t>46</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475BF52-D2BC-4A56-BC6C-203E82139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C74314-D506-4658-9740-7C29CF56368C}" type="slidenum">
              <a:rPr lang="en-US" altLang="en-US"/>
              <a:pPr>
                <a:spcBef>
                  <a:spcPct val="0"/>
                </a:spcBef>
              </a:pPr>
              <a:t>47</a:t>
            </a:fld>
            <a:endParaRPr lang="en-US" altLang="en-US"/>
          </a:p>
        </p:txBody>
      </p:sp>
      <p:sp>
        <p:nvSpPr>
          <p:cNvPr id="79875" name="Rectangle 2">
            <a:extLst>
              <a:ext uri="{FF2B5EF4-FFF2-40B4-BE49-F238E27FC236}">
                <a16:creationId xmlns:a16="http://schemas.microsoft.com/office/drawing/2014/main" id="{85315A22-60D7-4804-8426-BC7884910A25}"/>
              </a:ext>
            </a:extLst>
          </p:cNvPr>
          <p:cNvSpPr>
            <a:spLocks noGrp="1" noRot="1" noChangeAspect="1" noChangeArrowheads="1" noTextEdit="1"/>
          </p:cNvSpPr>
          <p:nvPr>
            <p:ph type="sldImg"/>
          </p:nvPr>
        </p:nvSpPr>
        <p:spPr bwMode="auto">
          <a:xfrm>
            <a:off x="280988" y="708025"/>
            <a:ext cx="6299200"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a:extLst>
              <a:ext uri="{FF2B5EF4-FFF2-40B4-BE49-F238E27FC236}">
                <a16:creationId xmlns:a16="http://schemas.microsoft.com/office/drawing/2014/main" id="{CC75B562-72F1-4736-960B-062DF9F56C32}"/>
              </a:ext>
            </a:extLst>
          </p:cNvPr>
          <p:cNvSpPr>
            <a:spLocks noGrp="1" noChangeArrowheads="1"/>
          </p:cNvSpPr>
          <p:nvPr>
            <p:ph type="body" idx="1"/>
          </p:nvPr>
        </p:nvSpPr>
        <p:spPr bwMode="auto">
          <a:xfrm>
            <a:off x="914400" y="4489450"/>
            <a:ext cx="5029200" cy="425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300" dirty="0">
              <a:latin typeface="Dixo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A23FD78-7396-4A6A-B721-D15F4DDB76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A8867CB-21A4-4897-8EBC-789BAEF01A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D01A294F-6ACB-4E24-9FC7-0B74E9CB5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7A2FC2-95C8-4CEA-99C6-2A083DA6D5ED}"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06D7D1D-1239-40C6-BF4C-D9EF97BA16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0A9A46-1208-44A9-A3A4-5A851D2D2E5E}" type="slidenum">
              <a:rPr lang="en-US" altLang="en-US"/>
              <a:pPr>
                <a:spcBef>
                  <a:spcPct val="0"/>
                </a:spcBef>
              </a:pPr>
              <a:t>49</a:t>
            </a:fld>
            <a:endParaRPr lang="en-US" altLang="en-US"/>
          </a:p>
        </p:txBody>
      </p:sp>
      <p:sp>
        <p:nvSpPr>
          <p:cNvPr id="81923" name="Rectangle 2">
            <a:extLst>
              <a:ext uri="{FF2B5EF4-FFF2-40B4-BE49-F238E27FC236}">
                <a16:creationId xmlns:a16="http://schemas.microsoft.com/office/drawing/2014/main" id="{E54C6A04-37C5-4C01-A89E-6841B3117E4C}"/>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B77800A3-A1B6-420D-8EB5-8BD0CE60DF31}"/>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06D7D1D-1239-40C6-BF4C-D9EF97BA16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0A9A46-1208-44A9-A3A4-5A851D2D2E5E}" type="slidenum">
              <a:rPr lang="en-US" altLang="en-US"/>
              <a:pPr>
                <a:spcBef>
                  <a:spcPct val="0"/>
                </a:spcBef>
              </a:pPr>
              <a:t>50</a:t>
            </a:fld>
            <a:endParaRPr lang="en-US" altLang="en-US"/>
          </a:p>
        </p:txBody>
      </p:sp>
      <p:sp>
        <p:nvSpPr>
          <p:cNvPr id="81923" name="Rectangle 2">
            <a:extLst>
              <a:ext uri="{FF2B5EF4-FFF2-40B4-BE49-F238E27FC236}">
                <a16:creationId xmlns:a16="http://schemas.microsoft.com/office/drawing/2014/main" id="{E54C6A04-37C5-4C01-A89E-6841B3117E4C}"/>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B77800A3-A1B6-420D-8EB5-8BD0CE60DF31}"/>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1956634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CF0B194-D8DC-4283-8BDF-20118CEBA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92547-6C0E-45F0-8D81-89EAEDF334AC}" type="slidenum">
              <a:rPr lang="en-US" altLang="en-US"/>
              <a:pPr>
                <a:spcBef>
                  <a:spcPct val="0"/>
                </a:spcBef>
              </a:pPr>
              <a:t>51</a:t>
            </a:fld>
            <a:endParaRPr lang="en-US" altLang="en-US"/>
          </a:p>
        </p:txBody>
      </p:sp>
      <p:sp>
        <p:nvSpPr>
          <p:cNvPr id="83971" name="Rectangle 2">
            <a:extLst>
              <a:ext uri="{FF2B5EF4-FFF2-40B4-BE49-F238E27FC236}">
                <a16:creationId xmlns:a16="http://schemas.microsoft.com/office/drawing/2014/main" id="{5791F498-C534-4F4B-A88D-90173E64E5FF}"/>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a:extLst>
              <a:ext uri="{FF2B5EF4-FFF2-40B4-BE49-F238E27FC236}">
                <a16:creationId xmlns:a16="http://schemas.microsoft.com/office/drawing/2014/main" id="{A1E9442C-30FB-4167-8A14-0ABD4BC1AD4A}"/>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548DE045-CAF3-46E4-9053-DE9C3AA786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B6B6C9-464E-4360-B10D-6F72C792492B}" type="slidenum">
              <a:rPr lang="en-US" altLang="en-US"/>
              <a:pPr>
                <a:spcBef>
                  <a:spcPct val="0"/>
                </a:spcBef>
              </a:pPr>
              <a:t>52</a:t>
            </a:fld>
            <a:endParaRPr lang="en-US" altLang="en-US"/>
          </a:p>
        </p:txBody>
      </p:sp>
      <p:sp>
        <p:nvSpPr>
          <p:cNvPr id="88067" name="Rectangle 2">
            <a:extLst>
              <a:ext uri="{FF2B5EF4-FFF2-40B4-BE49-F238E27FC236}">
                <a16:creationId xmlns:a16="http://schemas.microsoft.com/office/drawing/2014/main" id="{B83B6ED3-4BCD-4FAF-BAD3-498C399CC97E}"/>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a:extLst>
              <a:ext uri="{FF2B5EF4-FFF2-40B4-BE49-F238E27FC236}">
                <a16:creationId xmlns:a16="http://schemas.microsoft.com/office/drawing/2014/main" id="{E7C532ED-3F75-4361-A54D-F5F4B609FF3D}"/>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ASAM criteria affords the clinician opportunities to identify, treatment plan, and monitor progress for patient’s with co-occurring SUD and MHDs </a:t>
            </a:r>
          </a:p>
          <a:p>
            <a:pPr eaLnBrk="1" hangingPunct="1">
              <a:spcBef>
                <a:spcPct val="0"/>
              </a:spcBef>
            </a:pPr>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CCFB254C-ADA4-4217-AB14-137387B296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356AFF-E8A4-4A7C-BBD4-BBA3B2662E80}" type="slidenum">
              <a:rPr lang="en-US" altLang="en-US"/>
              <a:pPr>
                <a:spcBef>
                  <a:spcPct val="0"/>
                </a:spcBef>
              </a:pPr>
              <a:t>53</a:t>
            </a:fld>
            <a:endParaRPr lang="en-US" altLang="en-US"/>
          </a:p>
        </p:txBody>
      </p:sp>
      <p:sp>
        <p:nvSpPr>
          <p:cNvPr id="90115" name="Rectangle 2">
            <a:extLst>
              <a:ext uri="{FF2B5EF4-FFF2-40B4-BE49-F238E27FC236}">
                <a16:creationId xmlns:a16="http://schemas.microsoft.com/office/drawing/2014/main" id="{8FFD3DC6-6C56-4C9B-A3A9-1201A037BACE}"/>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17980A5E-AC15-49FE-8D70-6659C11B230B}"/>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F4A9CB7-A2B3-4C13-AA10-9C1F871A97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0DC3F2-97BA-409E-A1A6-235398068DB7}" type="slidenum">
              <a:rPr lang="en-US" altLang="en-US"/>
              <a:pPr>
                <a:spcBef>
                  <a:spcPct val="0"/>
                </a:spcBef>
              </a:pPr>
              <a:t>54</a:t>
            </a:fld>
            <a:endParaRPr lang="en-US" altLang="en-US"/>
          </a:p>
        </p:txBody>
      </p:sp>
      <p:sp>
        <p:nvSpPr>
          <p:cNvPr id="92163" name="Rectangle 2">
            <a:extLst>
              <a:ext uri="{FF2B5EF4-FFF2-40B4-BE49-F238E27FC236}">
                <a16:creationId xmlns:a16="http://schemas.microsoft.com/office/drawing/2014/main" id="{95F4A018-19E0-4987-ABBC-9FCF9EAB1687}"/>
              </a:ext>
            </a:extLst>
          </p:cNvPr>
          <p:cNvSpPr>
            <a:spLocks noGrp="1" noRot="1" noChangeAspect="1" noChangeArrowheads="1" noTextEdit="1"/>
          </p:cNvSpPr>
          <p:nvPr>
            <p:ph type="sldImg"/>
          </p:nvPr>
        </p:nvSpPr>
        <p:spPr bwMode="auto">
          <a:xfrm>
            <a:off x="280988" y="709613"/>
            <a:ext cx="6299200"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a:extLst>
              <a:ext uri="{FF2B5EF4-FFF2-40B4-BE49-F238E27FC236}">
                <a16:creationId xmlns:a16="http://schemas.microsoft.com/office/drawing/2014/main" id="{F994A8AE-39D7-4487-B061-956CFF120C3D}"/>
              </a:ext>
            </a:extLst>
          </p:cNvPr>
          <p:cNvSpPr>
            <a:spLocks noGrp="1" noChangeArrowheads="1"/>
          </p:cNvSpPr>
          <p:nvPr>
            <p:ph type="body" idx="1"/>
          </p:nvPr>
        </p:nvSpPr>
        <p:spPr bwMode="auto">
          <a:xfrm>
            <a:off x="914400" y="4489450"/>
            <a:ext cx="5029200" cy="424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625" tIns="46314" rIns="92625" bIns="46314"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E2BC929-3F65-4D4F-AA10-997597BDD3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56C44BE9-8A1F-499F-B842-4B6A2FB290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AF532067-A1C7-4D8B-A55B-1A31D3E485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1F71DE-5CA4-47E6-9BA9-51B06385A13D}" type="slidenum">
              <a:rPr lang="en-US" altLang="en-US"/>
              <a:pPr>
                <a:spcBef>
                  <a:spcPct val="0"/>
                </a:spcBef>
              </a:pPr>
              <a:t>55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89F25A81-AF14-4A1A-9185-47387981D0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263FFF90-A70E-4A27-B71F-6136B6C24B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8308" name="Slide Number Placeholder 3">
            <a:extLst>
              <a:ext uri="{FF2B5EF4-FFF2-40B4-BE49-F238E27FC236}">
                <a16:creationId xmlns:a16="http://schemas.microsoft.com/office/drawing/2014/main" id="{6D76DC06-0D0B-40DE-BBFB-615CC593B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6272AD-F820-4B2B-91E8-47846DC0D4A3}" type="slidenum">
              <a:rPr lang="en-US" altLang="en-US"/>
              <a:pPr>
                <a:spcBef>
                  <a:spcPct val="0"/>
                </a:spcBef>
              </a:pPr>
              <a:t>56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901FC51-6CD1-4E64-BB28-ABF9C0009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64AF4449-34ED-4D6E-83AA-A2C0250D69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0356" name="Slide Number Placeholder 3">
            <a:extLst>
              <a:ext uri="{FF2B5EF4-FFF2-40B4-BE49-F238E27FC236}">
                <a16:creationId xmlns:a16="http://schemas.microsoft.com/office/drawing/2014/main" id="{2EF7C0D2-6306-45E9-957A-07A5B3227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5EB9AE-B0DB-47F5-B4A9-D9A7E5FF3304}" type="slidenum">
              <a:rPr lang="en-US" altLang="en-US"/>
              <a:pPr>
                <a:spcBef>
                  <a:spcPct val="0"/>
                </a:spcBef>
              </a:pPr>
              <a:t>57</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0901FC51-6CD1-4E64-BB28-ABF9C0009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64AF4449-34ED-4D6E-83AA-A2C0250D69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This treatment approach has taken on new meaning considering the recent and increasing sense of urgency surrounding the Opioid crisis that has gripped portions of this Nation from coast to coast.  Usually involves a replacement medicated like methadone, buprenorphine, or naltrexone to assist the patient in reduction of cravings, prevent replaces (antagonists) and help stabilize often difficult and/or disruptive withdrawal </a:t>
            </a:r>
            <a:r>
              <a:rPr lang="en-US" altLang="en-US" dirty="0" err="1"/>
              <a:t>Sxs</a:t>
            </a:r>
            <a:r>
              <a:rPr lang="en-US" altLang="en-US" dirty="0"/>
              <a:t> associated with OUDs.  </a:t>
            </a:r>
          </a:p>
        </p:txBody>
      </p:sp>
      <p:sp>
        <p:nvSpPr>
          <p:cNvPr id="100356" name="Slide Number Placeholder 3">
            <a:extLst>
              <a:ext uri="{FF2B5EF4-FFF2-40B4-BE49-F238E27FC236}">
                <a16:creationId xmlns:a16="http://schemas.microsoft.com/office/drawing/2014/main" id="{2EF7C0D2-6306-45E9-957A-07A5B3227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5EB9AE-B0DB-47F5-B4A9-D9A7E5FF3304}" type="slidenum">
              <a:rPr lang="en-US" altLang="en-US"/>
              <a:pPr>
                <a:spcBef>
                  <a:spcPct val="0"/>
                </a:spcBef>
              </a:pPr>
              <a:t>58</a:t>
            </a:fld>
            <a:endParaRPr lang="en-US" altLang="en-US"/>
          </a:p>
        </p:txBody>
      </p:sp>
    </p:spTree>
    <p:extLst>
      <p:ext uri="{BB962C8B-B14F-4D97-AF65-F5344CB8AC3E}">
        <p14:creationId xmlns:p14="http://schemas.microsoft.com/office/powerpoint/2010/main" val="63105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A8F29322-243B-4A26-A007-617CF9717B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F02B4B3-85FF-4817-AA13-9794C7D3B6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CB162573-8681-488E-B980-FBC26DE526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BA8357-8D89-4B4A-A3A5-F73A6EEC522C}" type="slidenum">
              <a:rPr lang="en-US" altLang="en-US"/>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EE167D61-3D5A-444E-A79B-89120BD9C2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2E2470-EB1A-41C4-AFFB-D58D0DD0825A}" type="slidenum">
              <a:rPr lang="en-US" altLang="en-US"/>
              <a:pPr>
                <a:spcBef>
                  <a:spcPct val="0"/>
                </a:spcBef>
              </a:pPr>
              <a:t>59</a:t>
            </a:fld>
            <a:endParaRPr lang="en-US" altLang="en-US"/>
          </a:p>
        </p:txBody>
      </p:sp>
      <p:sp>
        <p:nvSpPr>
          <p:cNvPr id="102403" name="Rectangle 2">
            <a:extLst>
              <a:ext uri="{FF2B5EF4-FFF2-40B4-BE49-F238E27FC236}">
                <a16:creationId xmlns:a16="http://schemas.microsoft.com/office/drawing/2014/main" id="{034DCE09-2BC9-4269-94E7-3A91856BCB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D1D860A3-CE0A-4BA3-B807-8D8A62BAF7A1}"/>
              </a:ext>
            </a:extLst>
          </p:cNvPr>
          <p:cNvSpPr>
            <a:spLocks noGrp="1" noChangeArrowheads="1"/>
          </p:cNvSpPr>
          <p:nvPr>
            <p:ph type="body" idx="1"/>
          </p:nvPr>
        </p:nvSpPr>
        <p:spPr bwMode="auto">
          <a:xfrm>
            <a:off x="457200" y="4489450"/>
            <a:ext cx="5943600" cy="456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a:p>
            <a:pPr eaLnBrk="1" hangingPunct="1">
              <a:spcBef>
                <a:spcPct val="0"/>
              </a:spcBef>
            </a:pPr>
            <a:r>
              <a:rPr lang="en-US" altLang="en-US" dirty="0"/>
              <a:t>B.  Several medications are currently being used in alcohol rehabilitation.</a:t>
            </a:r>
            <a:r>
              <a:rPr lang="en-US" altLang="en-US" baseline="30000" dirty="0"/>
              <a:t>3</a:t>
            </a:r>
            <a:endParaRPr lang="en-US" altLang="en-US" dirty="0"/>
          </a:p>
          <a:p>
            <a:pPr marL="438150" lvl="2" eaLnBrk="1" hangingPunct="1">
              <a:spcBef>
                <a:spcPct val="0"/>
              </a:spcBef>
            </a:pPr>
            <a:r>
              <a:rPr lang="en-US" altLang="en-US" dirty="0"/>
              <a:t>1.Renewed interest led to the FDA approval of naltrexone (</a:t>
            </a:r>
            <a:r>
              <a:rPr lang="en-US" altLang="en-US" dirty="0" err="1"/>
              <a:t>Trexan</a:t>
            </a:r>
            <a:r>
              <a:rPr lang="en-US" altLang="en-US" dirty="0"/>
              <a:t> or </a:t>
            </a:r>
            <a:r>
              <a:rPr lang="en-US" altLang="en-US" dirty="0" err="1"/>
              <a:t>Revia</a:t>
            </a:r>
            <a:r>
              <a:rPr lang="en-US" altLang="en-US" dirty="0"/>
              <a:t>) in 1994 for the treatment of alcohol dependence.</a:t>
            </a:r>
          </a:p>
          <a:p>
            <a:pPr marL="438150" lvl="2" eaLnBrk="1" hangingPunct="1">
              <a:spcBef>
                <a:spcPct val="0"/>
              </a:spcBef>
            </a:pPr>
            <a:r>
              <a:rPr lang="en-US" altLang="en-US" dirty="0"/>
              <a:t>2.Disulfiram (Antabuse) sensitizing or deterrent agent, was approved for the    treatment of alcoholism nearly 50 years earlier.</a:t>
            </a:r>
          </a:p>
          <a:p>
            <a:pPr marL="438150" lvl="2" eaLnBrk="1" hangingPunct="1">
              <a:spcBef>
                <a:spcPct val="0"/>
              </a:spcBef>
            </a:pPr>
            <a:r>
              <a:rPr lang="en-US" altLang="en-US" dirty="0"/>
              <a:t>3.Acamprosate (Campral) has been available by prescription since 1985 in France and more recently in European as well as Latin American Countries.  A multi-center trial evaluating the safety and efficiency of acamprosate in alcohol dependent outpatients was recently completed in the United States.</a:t>
            </a:r>
          </a:p>
          <a:p>
            <a:pPr marL="438150" lvl="2" eaLnBrk="1" hangingPunct="1">
              <a:spcBef>
                <a:spcPct val="0"/>
              </a:spcBef>
            </a:pPr>
            <a:r>
              <a:rPr lang="en-US" altLang="en-US" dirty="0"/>
              <a:t>4.Nalmefene (</a:t>
            </a:r>
            <a:r>
              <a:rPr lang="en-US" altLang="en-US" dirty="0" err="1"/>
              <a:t>Revex</a:t>
            </a:r>
            <a:r>
              <a:rPr lang="en-US" altLang="en-US" dirty="0"/>
              <a:t>), like naltrexone, is an opiate antagonist currently approved for acute opioid intoxication.  It has greater affinity for kappa and delta receptors than naltrexone, and appears to be less hepatotoxic than naltrexone.</a:t>
            </a:r>
          </a:p>
          <a:p>
            <a:pPr eaLnBrk="1" hangingPunct="1">
              <a:spcBef>
                <a:spcPct val="0"/>
              </a:spcBef>
            </a:pP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EE167D61-3D5A-444E-A79B-89120BD9C2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12E2470-EB1A-41C4-AFFB-D58D0DD0825A}" type="slidenum">
              <a:rPr lang="en-US" altLang="en-US"/>
              <a:pPr>
                <a:spcBef>
                  <a:spcPct val="0"/>
                </a:spcBef>
              </a:pPr>
              <a:t>60</a:t>
            </a:fld>
            <a:endParaRPr lang="en-US" altLang="en-US"/>
          </a:p>
        </p:txBody>
      </p:sp>
      <p:sp>
        <p:nvSpPr>
          <p:cNvPr id="102403" name="Rectangle 2">
            <a:extLst>
              <a:ext uri="{FF2B5EF4-FFF2-40B4-BE49-F238E27FC236}">
                <a16:creationId xmlns:a16="http://schemas.microsoft.com/office/drawing/2014/main" id="{034DCE09-2BC9-4269-94E7-3A91856BCB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D1D860A3-CE0A-4BA3-B807-8D8A62BAF7A1}"/>
              </a:ext>
            </a:extLst>
          </p:cNvPr>
          <p:cNvSpPr>
            <a:spLocks noGrp="1" noChangeArrowheads="1"/>
          </p:cNvSpPr>
          <p:nvPr>
            <p:ph type="body" idx="1"/>
          </p:nvPr>
        </p:nvSpPr>
        <p:spPr bwMode="auto">
          <a:xfrm>
            <a:off x="457200" y="4489450"/>
            <a:ext cx="5943600" cy="4568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a:p>
            <a:pPr eaLnBrk="1" hangingPunct="1">
              <a:spcBef>
                <a:spcPct val="0"/>
              </a:spcBef>
            </a:pPr>
            <a:r>
              <a:rPr lang="en-US" altLang="en-US" dirty="0"/>
              <a:t>B.  Several medications are currently being used in alcohol rehabilitation.</a:t>
            </a:r>
            <a:r>
              <a:rPr lang="en-US" altLang="en-US" baseline="30000" dirty="0"/>
              <a:t>3</a:t>
            </a:r>
            <a:endParaRPr lang="en-US" altLang="en-US" dirty="0"/>
          </a:p>
          <a:p>
            <a:pPr marL="438150" lvl="2" eaLnBrk="1" hangingPunct="1">
              <a:spcBef>
                <a:spcPct val="0"/>
              </a:spcBef>
            </a:pPr>
            <a:r>
              <a:rPr lang="en-US" altLang="en-US" dirty="0"/>
              <a:t>1.Renewed interest led to the FDA approval of naltrexone (</a:t>
            </a:r>
            <a:r>
              <a:rPr lang="en-US" altLang="en-US" dirty="0" err="1"/>
              <a:t>Trexan</a:t>
            </a:r>
            <a:r>
              <a:rPr lang="en-US" altLang="en-US" dirty="0"/>
              <a:t> or </a:t>
            </a:r>
            <a:r>
              <a:rPr lang="en-US" altLang="en-US" dirty="0" err="1"/>
              <a:t>Revia</a:t>
            </a:r>
            <a:r>
              <a:rPr lang="en-US" altLang="en-US" dirty="0"/>
              <a:t>) in 1994 for the treatment of alcohol dependence.</a:t>
            </a:r>
          </a:p>
          <a:p>
            <a:pPr marL="438150" lvl="2" eaLnBrk="1" hangingPunct="1">
              <a:spcBef>
                <a:spcPct val="0"/>
              </a:spcBef>
            </a:pPr>
            <a:r>
              <a:rPr lang="en-US" altLang="en-US" dirty="0"/>
              <a:t>2.Disulfiram (Antabuse) sensitizing or deterrent agent, was approved for the    treatment of alcoholism nearly 50 years earlier.</a:t>
            </a:r>
          </a:p>
          <a:p>
            <a:pPr marL="438150" lvl="2" eaLnBrk="1" hangingPunct="1">
              <a:spcBef>
                <a:spcPct val="0"/>
              </a:spcBef>
            </a:pPr>
            <a:r>
              <a:rPr lang="en-US" altLang="en-US" dirty="0"/>
              <a:t>3.Acamprosate (Campral) has been available by prescription since 1985 in France and more recently in European as well as Latin American Countries.  A multi-center trial evaluating the safety and efficiency of acamprosate in alcohol dependent outpatients was recently completed in the United States.</a:t>
            </a:r>
          </a:p>
          <a:p>
            <a:pPr marL="438150" lvl="2" eaLnBrk="1" hangingPunct="1">
              <a:spcBef>
                <a:spcPct val="0"/>
              </a:spcBef>
            </a:pPr>
            <a:r>
              <a:rPr lang="en-US" altLang="en-US" dirty="0"/>
              <a:t>4.Nalmefene (</a:t>
            </a:r>
            <a:r>
              <a:rPr lang="en-US" altLang="en-US" dirty="0" err="1"/>
              <a:t>Revex</a:t>
            </a:r>
            <a:r>
              <a:rPr lang="en-US" altLang="en-US" dirty="0"/>
              <a:t>), like naltrexone, is an opiate antagonist currently approved for acute opioid intoxication.  It has greater affinity for kappa and delta receptors than naltrexone, and appears to be less hepatotoxic than naltrexone.</a:t>
            </a:r>
          </a:p>
          <a:p>
            <a:pPr eaLnBrk="1" hangingPunct="1">
              <a:spcBef>
                <a:spcPct val="0"/>
              </a:spcBef>
            </a:pPr>
            <a:endParaRPr lang="en-US" altLang="en-US" dirty="0"/>
          </a:p>
        </p:txBody>
      </p:sp>
    </p:spTree>
    <p:extLst>
      <p:ext uri="{BB962C8B-B14F-4D97-AF65-F5344CB8AC3E}">
        <p14:creationId xmlns:p14="http://schemas.microsoft.com/office/powerpoint/2010/main" val="4098738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0BE9EEC7-72DD-4D46-8A56-83B3E69845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4B6E78-2269-4CF7-A2ED-1D1B694ADE71}" type="slidenum">
              <a:rPr lang="en-US" altLang="en-US">
                <a:ea typeface="MS PGothic" panose="020B0600070205080204" pitchFamily="34" charset="-128"/>
              </a:rPr>
              <a:pPr>
                <a:spcBef>
                  <a:spcPct val="0"/>
                </a:spcBef>
              </a:pPr>
              <a:t>61</a:t>
            </a:fld>
            <a:endParaRPr lang="en-US" altLang="en-US">
              <a:ea typeface="MS PGothic" panose="020B0600070205080204" pitchFamily="34" charset="-128"/>
            </a:endParaRPr>
          </a:p>
        </p:txBody>
      </p:sp>
      <p:sp>
        <p:nvSpPr>
          <p:cNvPr id="104451" name="Rectangle 2">
            <a:extLst>
              <a:ext uri="{FF2B5EF4-FFF2-40B4-BE49-F238E27FC236}">
                <a16:creationId xmlns:a16="http://schemas.microsoft.com/office/drawing/2014/main" id="{0F26D693-E9AC-4916-BC01-FF81B55364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a:extLst>
              <a:ext uri="{FF2B5EF4-FFF2-40B4-BE49-F238E27FC236}">
                <a16:creationId xmlns:a16="http://schemas.microsoft.com/office/drawing/2014/main" id="{C88EE7B2-B4B6-4B65-89BC-277BE12A4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Note to Clinicians:  It’s best practice to use the term Opioids when referring to OUDs.  It covers all forms of this drug class.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D17B7BE-F4AF-4CAC-8AAB-0CC50ABEFC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B64831AA-FE2A-45FE-BDC3-734078646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8EE9B613-7F87-4946-A9B4-1BA1EAE35C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05EBC6-6B2C-4E9F-B5D8-1EDD78CC910E}" type="slidenum">
              <a:rPr lang="en-US" altLang="en-US"/>
              <a:pPr>
                <a:spcBef>
                  <a:spcPct val="0"/>
                </a:spcBef>
              </a:pPr>
              <a:t>63</a:t>
            </a:fld>
            <a:endParaRPr lang="en-US" altLang="en-US"/>
          </a:p>
        </p:txBody>
      </p:sp>
    </p:spTree>
    <p:extLst>
      <p:ext uri="{BB962C8B-B14F-4D97-AF65-F5344CB8AC3E}">
        <p14:creationId xmlns:p14="http://schemas.microsoft.com/office/powerpoint/2010/main" val="1467178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ED17B7BE-F4AF-4CAC-8AAB-0CC50ABEFC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a:extLst>
              <a:ext uri="{FF2B5EF4-FFF2-40B4-BE49-F238E27FC236}">
                <a16:creationId xmlns:a16="http://schemas.microsoft.com/office/drawing/2014/main" id="{B64831AA-FE2A-45FE-BDC3-734078646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7524" name="Slide Number Placeholder 3">
            <a:extLst>
              <a:ext uri="{FF2B5EF4-FFF2-40B4-BE49-F238E27FC236}">
                <a16:creationId xmlns:a16="http://schemas.microsoft.com/office/drawing/2014/main" id="{8EE9B613-7F87-4946-A9B4-1BA1EAE35C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05EBC6-6B2C-4E9F-B5D8-1EDD78CC910E}" type="slidenum">
              <a:rPr lang="en-US" altLang="en-US"/>
              <a:pPr>
                <a:spcBef>
                  <a:spcPct val="0"/>
                </a:spcBef>
              </a:pPr>
              <a:t>64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4665D68-6BAB-4597-931F-7FB0F804E12D}"/>
              </a:ext>
            </a:extLst>
          </p:cNvPr>
          <p:cNvSpPr txBox="1">
            <a:spLocks noGrp="1" noChangeArrowheads="1"/>
          </p:cNvSpPr>
          <p:nvPr/>
        </p:nvSpPr>
        <p:spPr bwMode="auto">
          <a:xfrm>
            <a:off x="3886200" y="8978900"/>
            <a:ext cx="2971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3" tIns="46477" rIns="92953" bIns="4647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9DB999-503D-42DE-B0FF-13F5396AEEC7}" type="slidenum">
              <a:rPr lang="en-US" altLang="en-US"/>
              <a:pPr algn="r" eaLnBrk="1" hangingPunct="1">
                <a:spcBef>
                  <a:spcPct val="0"/>
                </a:spcBef>
              </a:pPr>
              <a:t>65</a:t>
            </a:fld>
            <a:endParaRPr lang="en-US" altLang="en-US"/>
          </a:p>
        </p:txBody>
      </p:sp>
      <p:sp>
        <p:nvSpPr>
          <p:cNvPr id="109571" name="Rectangle 2">
            <a:extLst>
              <a:ext uri="{FF2B5EF4-FFF2-40B4-BE49-F238E27FC236}">
                <a16:creationId xmlns:a16="http://schemas.microsoft.com/office/drawing/2014/main" id="{85D3E035-95E7-4539-9A46-C1141A1004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a:extLst>
              <a:ext uri="{FF2B5EF4-FFF2-40B4-BE49-F238E27FC236}">
                <a16:creationId xmlns:a16="http://schemas.microsoft.com/office/drawing/2014/main" id="{0441E73D-4C1E-40BA-B3CE-34F3A7E81C1B}"/>
              </a:ext>
            </a:extLst>
          </p:cNvPr>
          <p:cNvSpPr>
            <a:spLocks noGrp="1" noChangeArrowheads="1"/>
          </p:cNvSpPr>
          <p:nvPr>
            <p:ph type="body" idx="1"/>
          </p:nvPr>
        </p:nvSpPr>
        <p:spPr bwMode="auto">
          <a:xfrm>
            <a:off x="914400" y="4489450"/>
            <a:ext cx="5029200"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53" tIns="46477" rIns="92953" bIns="4647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AF86F39-F8F8-4AB6-B205-B19A0CB2EF12}"/>
              </a:ext>
            </a:extLst>
          </p:cNvPr>
          <p:cNvSpPr txBox="1">
            <a:spLocks noGrp="1" noChangeArrowheads="1"/>
          </p:cNvSpPr>
          <p:nvPr/>
        </p:nvSpPr>
        <p:spPr bwMode="auto">
          <a:xfrm>
            <a:off x="3886200" y="8978900"/>
            <a:ext cx="2971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3" tIns="46477" rIns="92953" bIns="4647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B7DC36-8F97-483A-A465-0D2AD101BC0D}" type="slidenum">
              <a:rPr lang="en-US" altLang="en-US"/>
              <a:pPr algn="r" eaLnBrk="1" hangingPunct="1">
                <a:spcBef>
                  <a:spcPct val="0"/>
                </a:spcBef>
              </a:pPr>
              <a:t>66</a:t>
            </a:fld>
            <a:endParaRPr lang="en-US" altLang="en-US"/>
          </a:p>
        </p:txBody>
      </p:sp>
      <p:sp>
        <p:nvSpPr>
          <p:cNvPr id="111619" name="Rectangle 2">
            <a:extLst>
              <a:ext uri="{FF2B5EF4-FFF2-40B4-BE49-F238E27FC236}">
                <a16:creationId xmlns:a16="http://schemas.microsoft.com/office/drawing/2014/main" id="{43B29B6F-7DD1-4AEC-AD35-9A24591C9D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A9B4924C-F5C9-48FE-AD7A-C5D80C462169}"/>
              </a:ext>
            </a:extLst>
          </p:cNvPr>
          <p:cNvSpPr>
            <a:spLocks noGrp="1" noChangeArrowheads="1"/>
          </p:cNvSpPr>
          <p:nvPr>
            <p:ph type="body" idx="1"/>
          </p:nvPr>
        </p:nvSpPr>
        <p:spPr bwMode="auto">
          <a:xfrm>
            <a:off x="914400" y="4489450"/>
            <a:ext cx="5029200"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53" tIns="46477" rIns="92953" bIns="4647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55C363A-2171-476D-8B64-ED895775ED9C}"/>
              </a:ext>
            </a:extLst>
          </p:cNvPr>
          <p:cNvSpPr txBox="1">
            <a:spLocks noGrp="1" noChangeArrowheads="1"/>
          </p:cNvSpPr>
          <p:nvPr/>
        </p:nvSpPr>
        <p:spPr bwMode="auto">
          <a:xfrm>
            <a:off x="3886200" y="8978900"/>
            <a:ext cx="2971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3" tIns="46477" rIns="92953" bIns="4647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D671CB8-9E99-4453-B8F2-67619E3724BC}" type="slidenum">
              <a:rPr lang="en-US" altLang="en-US"/>
              <a:pPr algn="r" eaLnBrk="1" hangingPunct="1">
                <a:spcBef>
                  <a:spcPct val="0"/>
                </a:spcBef>
              </a:pPr>
              <a:t>67</a:t>
            </a:fld>
            <a:endParaRPr lang="en-US" altLang="en-US"/>
          </a:p>
        </p:txBody>
      </p:sp>
      <p:sp>
        <p:nvSpPr>
          <p:cNvPr id="113667" name="Rectangle 2">
            <a:extLst>
              <a:ext uri="{FF2B5EF4-FFF2-40B4-BE49-F238E27FC236}">
                <a16:creationId xmlns:a16="http://schemas.microsoft.com/office/drawing/2014/main" id="{58808958-0736-4137-8EAA-DFCCB933FB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a:extLst>
              <a:ext uri="{FF2B5EF4-FFF2-40B4-BE49-F238E27FC236}">
                <a16:creationId xmlns:a16="http://schemas.microsoft.com/office/drawing/2014/main" id="{D0D920CC-A7AE-42BB-89C9-7C3BEE9F9FFF}"/>
              </a:ext>
            </a:extLst>
          </p:cNvPr>
          <p:cNvSpPr>
            <a:spLocks noGrp="1" noChangeArrowheads="1"/>
          </p:cNvSpPr>
          <p:nvPr>
            <p:ph type="body" idx="1"/>
          </p:nvPr>
        </p:nvSpPr>
        <p:spPr bwMode="auto">
          <a:xfrm>
            <a:off x="914400" y="4489450"/>
            <a:ext cx="5029200"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53" tIns="46477" rIns="92953" bIns="4647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DAF86F39-F8F8-4AB6-B205-B19A0CB2EF12}"/>
              </a:ext>
            </a:extLst>
          </p:cNvPr>
          <p:cNvSpPr txBox="1">
            <a:spLocks noGrp="1" noChangeArrowheads="1"/>
          </p:cNvSpPr>
          <p:nvPr/>
        </p:nvSpPr>
        <p:spPr bwMode="auto">
          <a:xfrm>
            <a:off x="3886200" y="8978900"/>
            <a:ext cx="2971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3" tIns="46477" rIns="92953" bIns="46477"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B7DC36-8F97-483A-A465-0D2AD101BC0D}" type="slidenum">
              <a:rPr lang="en-US" altLang="en-US"/>
              <a:pPr algn="r" eaLnBrk="1" hangingPunct="1">
                <a:spcBef>
                  <a:spcPct val="0"/>
                </a:spcBef>
              </a:pPr>
              <a:t>68</a:t>
            </a:fld>
            <a:endParaRPr lang="en-US" altLang="en-US"/>
          </a:p>
        </p:txBody>
      </p:sp>
      <p:sp>
        <p:nvSpPr>
          <p:cNvPr id="111619" name="Rectangle 2">
            <a:extLst>
              <a:ext uri="{FF2B5EF4-FFF2-40B4-BE49-F238E27FC236}">
                <a16:creationId xmlns:a16="http://schemas.microsoft.com/office/drawing/2014/main" id="{43B29B6F-7DD1-4AEC-AD35-9A24591C9D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a:extLst>
              <a:ext uri="{FF2B5EF4-FFF2-40B4-BE49-F238E27FC236}">
                <a16:creationId xmlns:a16="http://schemas.microsoft.com/office/drawing/2014/main" id="{A9B4924C-F5C9-48FE-AD7A-C5D80C462169}"/>
              </a:ext>
            </a:extLst>
          </p:cNvPr>
          <p:cNvSpPr>
            <a:spLocks noGrp="1" noChangeArrowheads="1"/>
          </p:cNvSpPr>
          <p:nvPr>
            <p:ph type="body" idx="1"/>
          </p:nvPr>
        </p:nvSpPr>
        <p:spPr bwMode="auto">
          <a:xfrm>
            <a:off x="914400" y="4489450"/>
            <a:ext cx="5029200"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953" tIns="46477" rIns="92953" bIns="4647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Sublocade, </a:t>
            </a:r>
            <a:r>
              <a:rPr lang="en-US" altLang="en-US" dirty="0"/>
              <a:t>once-monthly injectable buprenorphine product for the treatment of moderate-to-severe opioid use disorder (OUD) in adult patients who have initiated treatment with a transmucosal (absorbed through mucus membrane) buprenorphine-containing product. It is indicated for patients that have been on a stable dose of buprenorphine treatment for a minimum of seven days.</a:t>
            </a:r>
          </a:p>
          <a:p>
            <a:pPr eaLnBrk="1" hangingPunct="1">
              <a:spcBef>
                <a:spcPct val="0"/>
              </a:spcBef>
            </a:pPr>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969255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7654D1E9-6662-4C46-B8C1-B66023E2F8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D2751122-678D-45CB-8D08-14860EB73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is some research indicating that there is no difference in outcome when patients receive counseling in addition to medication</a:t>
            </a:r>
          </a:p>
        </p:txBody>
      </p:sp>
      <p:sp>
        <p:nvSpPr>
          <p:cNvPr id="118788" name="Slide Number Placeholder 3">
            <a:extLst>
              <a:ext uri="{FF2B5EF4-FFF2-40B4-BE49-F238E27FC236}">
                <a16:creationId xmlns:a16="http://schemas.microsoft.com/office/drawing/2014/main" id="{9D4BE0DE-F855-4E0F-A406-22C8624642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427022-EDD0-4D27-B6E5-C9B5D1644EAB}" type="slidenum">
              <a:rPr lang="en-US" altLang="en-US"/>
              <a:pPr>
                <a:spcBef>
                  <a:spcPct val="0"/>
                </a:spcBef>
              </a:pPr>
              <a:t>72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23C23803-C989-4EF0-A325-1D0A193461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85E44380-E835-413E-B77E-AF26B87542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5844" name="Slide Number Placeholder 3">
            <a:extLst>
              <a:ext uri="{FF2B5EF4-FFF2-40B4-BE49-F238E27FC236}">
                <a16:creationId xmlns:a16="http://schemas.microsoft.com/office/drawing/2014/main" id="{86EFB06F-302C-4CBA-9648-C944C2DBBC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431DF3-A498-40B2-B1B3-74BBBC27BEAB}" type="slidenum">
              <a:rPr lang="en-US" altLang="en-US"/>
              <a:pPr>
                <a:spcBef>
                  <a:spcPct val="0"/>
                </a:spcBef>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25B1E952-CF35-459E-865C-DF536F1579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AC143A-CCDB-4BF1-9B77-C8D844D66F53}" type="slidenum">
              <a:rPr lang="en-US" altLang="en-US">
                <a:ea typeface="MS PGothic" panose="020B0600070205080204" pitchFamily="34" charset="-128"/>
              </a:rPr>
              <a:pPr>
                <a:spcBef>
                  <a:spcPct val="0"/>
                </a:spcBef>
              </a:pPr>
              <a:t>74</a:t>
            </a:fld>
            <a:endParaRPr lang="en-US" altLang="en-US">
              <a:ea typeface="MS PGothic" panose="020B0600070205080204" pitchFamily="34" charset="-128"/>
            </a:endParaRPr>
          </a:p>
        </p:txBody>
      </p:sp>
      <p:sp>
        <p:nvSpPr>
          <p:cNvPr id="121859" name="Rectangle 2">
            <a:extLst>
              <a:ext uri="{FF2B5EF4-FFF2-40B4-BE49-F238E27FC236}">
                <a16:creationId xmlns:a16="http://schemas.microsoft.com/office/drawing/2014/main" id="{FE4A35E0-C021-45D8-9DF7-22CD355525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a:extLst>
              <a:ext uri="{FF2B5EF4-FFF2-40B4-BE49-F238E27FC236}">
                <a16:creationId xmlns:a16="http://schemas.microsoft.com/office/drawing/2014/main" id="{E3FE3CFB-755C-4979-84CC-4906DCE1CD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89454481-09F6-4316-9D70-2E8C016E1E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C40B7C17-EDA5-4153-9343-93BC8253CBC8}"/>
              </a:ext>
            </a:extLst>
          </p:cNvPr>
          <p:cNvSpPr>
            <a:spLocks noGrp="1"/>
          </p:cNvSpPr>
          <p:nvPr>
            <p:ph type="body" idx="1"/>
          </p:nvPr>
        </p:nvSpPr>
        <p:spPr bwMode="auto">
          <a:xfrm>
            <a:off x="685800" y="4489450"/>
            <a:ext cx="5486400" cy="425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3550" eaLnBrk="1" hangingPunct="1">
              <a:spcBef>
                <a:spcPct val="0"/>
              </a:spcBef>
            </a:pPr>
            <a:endParaRPr lang="en-US" altLang="en-US"/>
          </a:p>
        </p:txBody>
      </p:sp>
      <p:sp>
        <p:nvSpPr>
          <p:cNvPr id="123908" name="Slide Number Placeholder 3">
            <a:extLst>
              <a:ext uri="{FF2B5EF4-FFF2-40B4-BE49-F238E27FC236}">
                <a16:creationId xmlns:a16="http://schemas.microsoft.com/office/drawing/2014/main" id="{0700A08D-ADB6-4465-A8C2-BA0B6D69154F}"/>
              </a:ext>
            </a:extLst>
          </p:cNvPr>
          <p:cNvSpPr txBox="1">
            <a:spLocks noGrp="1"/>
          </p:cNvSpPr>
          <p:nvPr/>
        </p:nvSpPr>
        <p:spPr bwMode="auto">
          <a:xfrm>
            <a:off x="3884613" y="8977313"/>
            <a:ext cx="2971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defTabSz="463550">
              <a:spcBef>
                <a:spcPct val="30000"/>
              </a:spcBef>
              <a:defRPr sz="1200">
                <a:solidFill>
                  <a:schemeClr val="tx1"/>
                </a:solidFill>
                <a:latin typeface="Calibri" panose="020F0502020204030204" pitchFamily="34" charset="0"/>
              </a:defRPr>
            </a:lvl1pPr>
            <a:lvl2pPr marL="742950" indent="-285750" defTabSz="463550">
              <a:spcBef>
                <a:spcPct val="30000"/>
              </a:spcBef>
              <a:defRPr sz="1200">
                <a:solidFill>
                  <a:schemeClr val="tx1"/>
                </a:solidFill>
                <a:latin typeface="Calibri" panose="020F0502020204030204" pitchFamily="34" charset="0"/>
              </a:defRPr>
            </a:lvl2pPr>
            <a:lvl3pPr marL="1143000" indent="-228600" defTabSz="463550">
              <a:spcBef>
                <a:spcPct val="30000"/>
              </a:spcBef>
              <a:defRPr sz="1200">
                <a:solidFill>
                  <a:schemeClr val="tx1"/>
                </a:solidFill>
                <a:latin typeface="Calibri" panose="020F0502020204030204" pitchFamily="34" charset="0"/>
              </a:defRPr>
            </a:lvl3pPr>
            <a:lvl4pPr marL="1600200" indent="-228600" defTabSz="463550">
              <a:spcBef>
                <a:spcPct val="30000"/>
              </a:spcBef>
              <a:defRPr sz="1200">
                <a:solidFill>
                  <a:schemeClr val="tx1"/>
                </a:solidFill>
                <a:latin typeface="Calibri" panose="020F0502020204030204" pitchFamily="34" charset="0"/>
              </a:defRPr>
            </a:lvl4pPr>
            <a:lvl5pPr marL="2057400" indent="-228600" defTabSz="463550">
              <a:spcBef>
                <a:spcPct val="30000"/>
              </a:spcBef>
              <a:defRPr sz="1200">
                <a:solidFill>
                  <a:schemeClr val="tx1"/>
                </a:solidFill>
                <a:latin typeface="Calibri" panose="020F0502020204030204" pitchFamily="34" charset="0"/>
              </a:defRPr>
            </a:lvl5pPr>
            <a:lvl6pPr marL="2514600" indent="-228600" defTabSz="46355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6355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6355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63550" eaLnBrk="0" fontAlgn="base" hangingPunct="0">
              <a:spcBef>
                <a:spcPct val="30000"/>
              </a:spcBef>
              <a:spcAft>
                <a:spcPct val="0"/>
              </a:spcAft>
              <a:defRPr sz="1200">
                <a:solidFill>
                  <a:schemeClr val="tx1"/>
                </a:solidFill>
                <a:latin typeface="Calibri" panose="020F0502020204030204" pitchFamily="34" charset="0"/>
              </a:defRPr>
            </a:lvl9pPr>
          </a:lstStyle>
          <a:p>
            <a:pPr algn="r">
              <a:spcBef>
                <a:spcPct val="0"/>
              </a:spcBef>
            </a:pPr>
            <a:fld id="{9CCE7B4B-0E2A-4579-A133-DF66EA0E11B7}" type="slidenum">
              <a:rPr lang="en-US" altLang="en-US">
                <a:latin typeface="Arial" panose="020B0604020202020204" pitchFamily="34" charset="0"/>
              </a:rPr>
              <a:pPr algn="r">
                <a:spcBef>
                  <a:spcPct val="0"/>
                </a:spcBef>
              </a:pPr>
              <a:t>75</a:t>
            </a:fld>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FA0F809F-D116-4C38-AA26-D0E5343E5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E10A8AFD-64A2-4077-BBEF-24425E2BD1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a:extLst>
              <a:ext uri="{FF2B5EF4-FFF2-40B4-BE49-F238E27FC236}">
                <a16:creationId xmlns:a16="http://schemas.microsoft.com/office/drawing/2014/main" id="{F88D02A9-B0DB-40DE-AC21-327496BA83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8F0E23-1D8F-4A40-B972-E0F80609FC93}" type="slidenum">
              <a:rPr lang="en-US" altLang="en-US"/>
              <a:pPr>
                <a:spcBef>
                  <a:spcPct val="0"/>
                </a:spcBef>
              </a:pPr>
              <a:t>76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66A4CBA-0652-461A-9477-5CEE61DF44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889032D-27CB-4728-9DCC-821FAFE9FA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B7326B02-AF40-4985-8EB2-8D99C91D0C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72895B-8F7A-46B1-A176-E3E28DBB0B05}" type="slidenum">
              <a:rPr lang="en-US" altLang="en-US"/>
              <a:pPr>
                <a:spcBef>
                  <a:spcPct val="0"/>
                </a:spcBef>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3B380FA-6070-414A-99B1-A606FB233B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BE2A12F6-88A5-4BFB-B25A-7796446824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does this statement evoke in your own thoughts about working with MH/SUD patients? </a:t>
            </a:r>
          </a:p>
          <a:p>
            <a:endParaRPr lang="en-US" altLang="en-US" dirty="0"/>
          </a:p>
          <a:p>
            <a:r>
              <a:rPr lang="en-US" altLang="en-US" dirty="0"/>
              <a:t>Patients are much more likely to remember how they felt when they worked with you rather than what you said or did with them during a session.</a:t>
            </a:r>
          </a:p>
          <a:p>
            <a:endParaRPr lang="en-US" altLang="en-US" dirty="0"/>
          </a:p>
          <a:p>
            <a:r>
              <a:rPr lang="en-US" altLang="en-US" dirty="0"/>
              <a:t>Can you allow yourself to see the patient as the expert on their own lives? </a:t>
            </a:r>
          </a:p>
        </p:txBody>
      </p:sp>
      <p:sp>
        <p:nvSpPr>
          <p:cNvPr id="39940" name="Slide Number Placeholder 3">
            <a:extLst>
              <a:ext uri="{FF2B5EF4-FFF2-40B4-BE49-F238E27FC236}">
                <a16:creationId xmlns:a16="http://schemas.microsoft.com/office/drawing/2014/main" id="{92EDD5F5-6607-4545-91DF-D0BEA82B5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C32ABC-1432-4D25-84B4-E4196D9F45BA}"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B8CF755-9E92-40F7-8776-977B38FE39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018CD7C-C316-4779-8164-61438FF3C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Rapport, what does this mean to you?  </a:t>
            </a:r>
          </a:p>
          <a:p>
            <a:pPr eaLnBrk="1" hangingPunct="1">
              <a:spcBef>
                <a:spcPct val="0"/>
              </a:spcBef>
            </a:pPr>
            <a:endParaRPr lang="en-US" altLang="en-US" dirty="0"/>
          </a:p>
          <a:p>
            <a:pPr eaLnBrk="1" hangingPunct="1">
              <a:spcBef>
                <a:spcPct val="0"/>
              </a:spcBef>
            </a:pPr>
            <a:r>
              <a:rPr lang="en-US" altLang="en-US" dirty="0"/>
              <a:t>Ethical responsibilities, do no harm.  </a:t>
            </a:r>
          </a:p>
          <a:p>
            <a:pPr eaLnBrk="1" hangingPunct="1">
              <a:spcBef>
                <a:spcPct val="0"/>
              </a:spcBef>
            </a:pPr>
            <a:endParaRPr lang="en-US" altLang="en-US" dirty="0"/>
          </a:p>
        </p:txBody>
      </p:sp>
      <p:sp>
        <p:nvSpPr>
          <p:cNvPr id="39940" name="Slide Number Placeholder 3">
            <a:extLst>
              <a:ext uri="{FF2B5EF4-FFF2-40B4-BE49-F238E27FC236}">
                <a16:creationId xmlns:a16="http://schemas.microsoft.com/office/drawing/2014/main" id="{9C08DBD5-8259-40D7-855B-A53BBEF3FA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9C5AE7-D997-442E-A3E0-4410E9158605}" type="slidenum">
              <a:rPr lang="en-US" altLang="en-US"/>
              <a:pPr>
                <a:spcBef>
                  <a:spcPct val="0"/>
                </a:spcBef>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BEC47-46AF-48D6-A89D-09B51682B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7BCD56-89F9-41E9-AB50-DB45B1781669}"/>
              </a:ext>
            </a:extLst>
          </p:cNvPr>
          <p:cNvSpPr>
            <a:spLocks noGrp="1"/>
          </p:cNvSpPr>
          <p:nvPr>
            <p:ph type="ctrTitle"/>
          </p:nvPr>
        </p:nvSpPr>
        <p:spPr>
          <a:xfrm>
            <a:off x="5552388" y="1122362"/>
            <a:ext cx="6221690" cy="2695493"/>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4A66FF2D-A1C5-4F4C-9734-53AA83BA1658}"/>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Tree>
    <p:extLst>
      <p:ext uri="{BB962C8B-B14F-4D97-AF65-F5344CB8AC3E}">
        <p14:creationId xmlns:p14="http://schemas.microsoft.com/office/powerpoint/2010/main" val="1971833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C8DAA-2E9E-496D-A91D-89C11F16E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9428AFEF-0A67-4F70-BC4B-597C61E9F1D7}"/>
              </a:ext>
            </a:extLst>
          </p:cNvPr>
          <p:cNvSpPr txBox="1">
            <a:spLocks/>
          </p:cNvSpPr>
          <p:nvPr userDrawn="1"/>
        </p:nvSpPr>
        <p:spPr>
          <a:xfrm>
            <a:off x="275152" y="3230089"/>
            <a:ext cx="4641905" cy="11318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kern="1200">
                <a:solidFill>
                  <a:schemeClr val="bg1"/>
                </a:solidFill>
                <a:latin typeface="Tw Cen MT Condensed" panose="020B06060201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4400" dirty="0">
              <a:solidFill>
                <a:schemeClr val="tx1"/>
              </a:solidFill>
            </a:endParaRPr>
          </a:p>
        </p:txBody>
      </p:sp>
      <p:sp>
        <p:nvSpPr>
          <p:cNvPr id="9" name="Title 1">
            <a:extLst>
              <a:ext uri="{FF2B5EF4-FFF2-40B4-BE49-F238E27FC236}">
                <a16:creationId xmlns:a16="http://schemas.microsoft.com/office/drawing/2014/main" id="{6DABE26D-DBB2-4D39-BFD1-146ECE6B9619}"/>
              </a:ext>
            </a:extLst>
          </p:cNvPr>
          <p:cNvSpPr>
            <a:spLocks noGrp="1"/>
          </p:cNvSpPr>
          <p:nvPr>
            <p:ph type="ctrTitle"/>
          </p:nvPr>
        </p:nvSpPr>
        <p:spPr>
          <a:xfrm>
            <a:off x="5552388" y="1122362"/>
            <a:ext cx="6221690" cy="2695493"/>
          </a:xfrm>
        </p:spPr>
        <p:txBody>
          <a:bodyPr anchor="b">
            <a:normAutofit/>
          </a:bodyPr>
          <a:lstStyle>
            <a:lvl1pPr algn="ctr">
              <a:defRPr sz="4800" b="1">
                <a:solidFill>
                  <a:schemeClr val="tx1"/>
                </a:solidFill>
              </a:defRPr>
            </a:lvl1pPr>
          </a:lstStyle>
          <a:p>
            <a:r>
              <a:rPr lang="en-US" dirty="0"/>
              <a:t>Click to edit Master title style</a:t>
            </a:r>
          </a:p>
        </p:txBody>
      </p:sp>
      <p:sp>
        <p:nvSpPr>
          <p:cNvPr id="8" name="Subtitle 2">
            <a:extLst>
              <a:ext uri="{FF2B5EF4-FFF2-40B4-BE49-F238E27FC236}">
                <a16:creationId xmlns:a16="http://schemas.microsoft.com/office/drawing/2014/main" id="{42E2EE3D-AE02-4E01-98FF-80AE3CE6B757}"/>
              </a:ext>
            </a:extLst>
          </p:cNvPr>
          <p:cNvSpPr>
            <a:spLocks noGrp="1"/>
          </p:cNvSpPr>
          <p:nvPr>
            <p:ph type="subTitle" idx="1"/>
          </p:nvPr>
        </p:nvSpPr>
        <p:spPr>
          <a:xfrm>
            <a:off x="5552387" y="4361935"/>
            <a:ext cx="6221689" cy="1928362"/>
          </a:xfrm>
        </p:spPr>
        <p:txBody>
          <a:bodyPr>
            <a:normAutofit/>
          </a:bodyPr>
          <a:lstStyle>
            <a:lvl1pPr marL="0" indent="0" algn="ctr">
              <a:buNone/>
              <a:defRPr sz="3200">
                <a:solidFill>
                  <a:schemeClr val="tx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9149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20C1843D-E3C9-490D-96BD-8DDF188D3A93}"/>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iamond 7">
            <a:extLst>
              <a:ext uri="{FF2B5EF4-FFF2-40B4-BE49-F238E27FC236}">
                <a16:creationId xmlns:a16="http://schemas.microsoft.com/office/drawing/2014/main" id="{CD6340C0-0EC1-49AF-A1E2-54EABFF2E37A}"/>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358220" y="365125"/>
            <a:ext cx="10145024" cy="1325563"/>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358219" y="1825624"/>
            <a:ext cx="10145025" cy="4763711"/>
          </a:xfrm>
        </p:spPr>
        <p:txBody>
          <a:bodyPr/>
          <a:lstStyle>
            <a:lvl1pPr>
              <a:lnSpc>
                <a:spcPct val="100000"/>
              </a:lnSpc>
              <a:spcBef>
                <a:spcPts val="600"/>
              </a:spcBef>
              <a:defRPr sz="3600">
                <a:latin typeface="Arial" panose="020B0604020202020204" pitchFamily="34" charset="0"/>
                <a:cs typeface="Arial" panose="020B0604020202020204" pitchFamily="34" charset="0"/>
              </a:defRPr>
            </a:lvl1pPr>
            <a:lvl2pPr>
              <a:lnSpc>
                <a:spcPct val="100000"/>
              </a:lnSpc>
              <a:spcBef>
                <a:spcPts val="600"/>
              </a:spcBef>
              <a:defRPr>
                <a:latin typeface="Arial" panose="020B0604020202020204" pitchFamily="34" charset="0"/>
                <a:cs typeface="Arial" panose="020B0604020202020204" pitchFamily="34" charset="0"/>
              </a:defRPr>
            </a:lvl2pPr>
            <a:lvl3pPr>
              <a:lnSpc>
                <a:spcPct val="100000"/>
              </a:lnSpc>
              <a:spcBef>
                <a:spcPts val="600"/>
              </a:spcBef>
              <a:defRPr>
                <a:latin typeface="Arial" panose="020B0604020202020204" pitchFamily="34" charset="0"/>
                <a:cs typeface="Arial" panose="020B0604020202020204" pitchFamily="34" charset="0"/>
              </a:defRPr>
            </a:lvl3pPr>
            <a:lvl4pPr>
              <a:lnSpc>
                <a:spcPct val="100000"/>
              </a:lnSpc>
              <a:spcBef>
                <a:spcPts val="600"/>
              </a:spcBef>
              <a:defRPr>
                <a:latin typeface="Arial" panose="020B0604020202020204" pitchFamily="34" charset="0"/>
                <a:cs typeface="Arial" panose="020B0604020202020204" pitchFamily="34" charset="0"/>
              </a:defRPr>
            </a:lvl4pPr>
            <a:lvl5pPr>
              <a:lnSpc>
                <a:spcPct val="100000"/>
              </a:lnSpc>
              <a:spcBef>
                <a:spcPts val="600"/>
              </a:spcBef>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511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83F19483-76B0-459B-B8CE-CD24144DBDC4}"/>
              </a:ext>
            </a:extLst>
          </p:cNvPr>
          <p:cNvSpPr>
            <a:spLocks noChangeAspect="1"/>
          </p:cNvSpPr>
          <p:nvPr userDrawn="1"/>
        </p:nvSpPr>
        <p:spPr>
          <a:xfrm rot="20308058">
            <a:off x="8920278" y="-2813628"/>
            <a:ext cx="3392775" cy="8634593"/>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C8E4DB-562D-469B-9E41-535463EE5478}"/>
              </a:ext>
            </a:extLst>
          </p:cNvPr>
          <p:cNvSpPr>
            <a:spLocks noGrp="1"/>
          </p:cNvSpPr>
          <p:nvPr>
            <p:ph type="title"/>
          </p:nvPr>
        </p:nvSpPr>
        <p:spPr>
          <a:xfrm>
            <a:off x="831851" y="2409824"/>
            <a:ext cx="8283574" cy="2266951"/>
          </a:xfrm>
        </p:spPr>
        <p:txBody>
          <a:bodyPr anchor="t">
            <a:normAutofit/>
          </a:bodyPr>
          <a:lstStyle>
            <a:lvl1pPr>
              <a:defRPr sz="54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9768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iamond 7">
            <a:extLst>
              <a:ext uri="{FF2B5EF4-FFF2-40B4-BE49-F238E27FC236}">
                <a16:creationId xmlns:a16="http://schemas.microsoft.com/office/drawing/2014/main" id="{EEF9853A-3F7A-4CA7-A860-44CBA6BC7F76}"/>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iamond 8">
            <a:extLst>
              <a:ext uri="{FF2B5EF4-FFF2-40B4-BE49-F238E27FC236}">
                <a16:creationId xmlns:a16="http://schemas.microsoft.com/office/drawing/2014/main" id="{AA32FF1D-1BD7-4F13-BB0F-7636787C5497}"/>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79D4A33-8914-4BB9-83FB-A495B2F1ADE1}"/>
              </a:ext>
            </a:extLst>
          </p:cNvPr>
          <p:cNvSpPr>
            <a:spLocks noGrp="1"/>
          </p:cNvSpPr>
          <p:nvPr>
            <p:ph type="title"/>
          </p:nvPr>
        </p:nvSpPr>
        <p:spPr>
          <a:xfrm>
            <a:off x="348792" y="365125"/>
            <a:ext cx="10137976" cy="1325563"/>
          </a:xfrm>
        </p:spPr>
        <p:txBody>
          <a:bodyPr/>
          <a:lstStyle>
            <a:lvl1pPr>
              <a:defRPr b="1"/>
            </a:lvl1pPr>
          </a:lstStyle>
          <a:p>
            <a:r>
              <a:rPr lang="en-US" dirty="0"/>
              <a:t>Click to edit Master title style</a:t>
            </a:r>
          </a:p>
        </p:txBody>
      </p:sp>
      <p:sp>
        <p:nvSpPr>
          <p:cNvPr id="10" name="Content Placeholder 2">
            <a:extLst>
              <a:ext uri="{FF2B5EF4-FFF2-40B4-BE49-F238E27FC236}">
                <a16:creationId xmlns:a16="http://schemas.microsoft.com/office/drawing/2014/main" id="{B5BCB180-8A7A-48BD-895B-81C58918FB2C}"/>
              </a:ext>
            </a:extLst>
          </p:cNvPr>
          <p:cNvSpPr>
            <a:spLocks noGrp="1"/>
          </p:cNvSpPr>
          <p:nvPr>
            <p:ph sz="half" idx="1"/>
          </p:nvPr>
        </p:nvSpPr>
        <p:spPr>
          <a:xfrm>
            <a:off x="348793" y="1825624"/>
            <a:ext cx="5009846"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8AAB55B1-3FFE-42CD-8BD0-D28D08035D01}"/>
              </a:ext>
            </a:extLst>
          </p:cNvPr>
          <p:cNvSpPr>
            <a:spLocks noGrp="1"/>
          </p:cNvSpPr>
          <p:nvPr>
            <p:ph sz="half" idx="2"/>
          </p:nvPr>
        </p:nvSpPr>
        <p:spPr>
          <a:xfrm>
            <a:off x="5529648" y="1825624"/>
            <a:ext cx="4957119" cy="4763711"/>
          </a:xfrm>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8699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F347175-A982-4DE1-A196-51A1E4F7F017}"/>
              </a:ext>
            </a:extLst>
          </p:cNvPr>
          <p:cNvSpPr>
            <a:spLocks noGrp="1"/>
          </p:cNvSpPr>
          <p:nvPr>
            <p:ph type="pic" sz="quarter" idx="10"/>
          </p:nvPr>
        </p:nvSpPr>
        <p:spPr>
          <a:xfrm>
            <a:off x="1" y="0"/>
            <a:ext cx="4334742" cy="6858000"/>
          </a:xfrm>
        </p:spPr>
        <p:txBody>
          <a:bodyPr/>
          <a:lstStyle/>
          <a:p>
            <a:endParaRPr lang="en-US" dirty="0"/>
          </a:p>
        </p:txBody>
      </p:sp>
      <p:sp>
        <p:nvSpPr>
          <p:cNvPr id="2" name="Title 1">
            <a:extLst>
              <a:ext uri="{FF2B5EF4-FFF2-40B4-BE49-F238E27FC236}">
                <a16:creationId xmlns:a16="http://schemas.microsoft.com/office/drawing/2014/main" id="{676AB890-5676-4EF0-8068-888D2A373202}"/>
              </a:ext>
            </a:extLst>
          </p:cNvPr>
          <p:cNvSpPr>
            <a:spLocks noGrp="1"/>
          </p:cNvSpPr>
          <p:nvPr>
            <p:ph type="title"/>
          </p:nvPr>
        </p:nvSpPr>
        <p:spPr>
          <a:xfrm>
            <a:off x="4648200" y="365125"/>
            <a:ext cx="5715000" cy="1325563"/>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75FC20-596B-48F4-B5DF-25A07C208108}"/>
              </a:ext>
            </a:extLst>
          </p:cNvPr>
          <p:cNvSpPr>
            <a:spLocks noGrp="1"/>
          </p:cNvSpPr>
          <p:nvPr>
            <p:ph idx="1"/>
          </p:nvPr>
        </p:nvSpPr>
        <p:spPr>
          <a:xfrm>
            <a:off x="4648200" y="1825624"/>
            <a:ext cx="5715000" cy="4763711"/>
          </a:xfrm>
        </p:spPr>
        <p:txBody>
          <a:bodyPr/>
          <a:lstStyle>
            <a:lvl1pPr>
              <a:defRPr sz="32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iamond 8">
            <a:extLst>
              <a:ext uri="{FF2B5EF4-FFF2-40B4-BE49-F238E27FC236}">
                <a16:creationId xmlns:a16="http://schemas.microsoft.com/office/drawing/2014/main" id="{ED6C7A24-C6A2-4D6D-BB6B-3354A7F3C317}"/>
              </a:ext>
            </a:extLst>
          </p:cNvPr>
          <p:cNvSpPr>
            <a:spLocks noChangeAspect="1"/>
          </p:cNvSpPr>
          <p:nvPr userDrawn="1"/>
        </p:nvSpPr>
        <p:spPr>
          <a:xfrm rot="20308058">
            <a:off x="10566197" y="51739"/>
            <a:ext cx="1684012" cy="4285801"/>
          </a:xfrm>
          <a:prstGeom prst="diamond">
            <a:avLst/>
          </a:prstGeom>
          <a:solidFill>
            <a:srgbClr val="3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a:extLst>
              <a:ext uri="{FF2B5EF4-FFF2-40B4-BE49-F238E27FC236}">
                <a16:creationId xmlns:a16="http://schemas.microsoft.com/office/drawing/2014/main" id="{0942B5EA-7B64-41EE-920C-52A079B96DC0}"/>
              </a:ext>
            </a:extLst>
          </p:cNvPr>
          <p:cNvSpPr>
            <a:spLocks noChangeAspect="1"/>
          </p:cNvSpPr>
          <p:nvPr userDrawn="1"/>
        </p:nvSpPr>
        <p:spPr>
          <a:xfrm rot="1291339">
            <a:off x="11480746" y="-315098"/>
            <a:ext cx="981022" cy="2496696"/>
          </a:xfrm>
          <a:prstGeom prst="diamond">
            <a:avLst/>
          </a:prstGeom>
          <a:solidFill>
            <a:srgbClr val="F3E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687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ody layou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06838DC-3A02-4319-A06A-54A74724C5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27138"/>
            <a:ext cx="121920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12A467C-5124-4380-AB66-668BD5ADD50D}"/>
              </a:ext>
            </a:extLst>
          </p:cNvPr>
          <p:cNvPicPr>
            <a:picLocks noChangeAspect="1"/>
          </p:cNvPicPr>
          <p:nvPr userDrawn="1"/>
        </p:nvPicPr>
        <p:blipFill>
          <a:blip r:embed="rId3">
            <a:extLst>
              <a:ext uri="{28A0092B-C50C-407E-A947-70E740481C1C}">
                <a14:useLocalDpi xmlns:a14="http://schemas.microsoft.com/office/drawing/2010/main" val="0"/>
              </a:ext>
            </a:extLst>
          </a:blip>
          <a:srcRect l="4494" t="33578" b="22369"/>
          <a:stretch>
            <a:fillRect/>
          </a:stretch>
        </p:blipFill>
        <p:spPr bwMode="auto">
          <a:xfrm>
            <a:off x="412750" y="142875"/>
            <a:ext cx="4049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4695398" y="143469"/>
            <a:ext cx="7128634" cy="992271"/>
          </a:xfrm>
        </p:spPr>
        <p:txBody>
          <a:bodyPr>
            <a:noAutofit/>
          </a:bodyPr>
          <a:lstStyle>
            <a:lvl1pPr algn="ctr">
              <a:defRPr sz="3200">
                <a:solidFill>
                  <a:srgbClr val="00467F"/>
                </a:solidFill>
                <a:latin typeface="MV Boli" panose="02000500030200090000" pitchFamily="2" charset="0"/>
                <a:cs typeface="MV Boli" panose="02000500030200090000" pitchFamily="2" charset="0"/>
              </a:defRPr>
            </a:lvl1pPr>
          </a:lstStyle>
          <a:p>
            <a:r>
              <a:rPr lang="en-US" dirty="0"/>
              <a:t>Click to edit Master title style</a:t>
            </a:r>
          </a:p>
        </p:txBody>
      </p:sp>
      <p:sp>
        <p:nvSpPr>
          <p:cNvPr id="16" name="Content Placeholder 2"/>
          <p:cNvSpPr>
            <a:spLocks noGrp="1"/>
          </p:cNvSpPr>
          <p:nvPr>
            <p:ph idx="1"/>
          </p:nvPr>
        </p:nvSpPr>
        <p:spPr>
          <a:xfrm>
            <a:off x="625784" y="1607482"/>
            <a:ext cx="10972800" cy="4518998"/>
          </a:xfrm>
        </p:spPr>
        <p:txBody>
          <a:bodyPr/>
          <a:lstStyle>
            <a:lvl1pPr marL="0" indent="0">
              <a:buNone/>
              <a:defRPr sz="2800">
                <a:solidFill>
                  <a:srgbClr val="4D3724"/>
                </a:solidFill>
                <a:latin typeface="MV Boli" panose="02000500030200090000" pitchFamily="2" charset="0"/>
                <a:cs typeface="MV Boli" panose="02000500030200090000" pitchFamily="2" charset="0"/>
              </a:defRPr>
            </a:lvl1pPr>
            <a:lvl2pPr>
              <a:defRPr sz="2400" i="1">
                <a:solidFill>
                  <a:srgbClr val="4D3724"/>
                </a:solidFill>
                <a:latin typeface="Arial" panose="020B0604020202020204" pitchFamily="34" charset="0"/>
                <a:cs typeface="Arial" pitchFamily="34" charset="0"/>
              </a:defRPr>
            </a:lvl2pPr>
            <a:lvl3pPr>
              <a:defRPr sz="2000" i="1">
                <a:solidFill>
                  <a:srgbClr val="4D3724"/>
                </a:solidFill>
                <a:latin typeface="Arial" panose="020B0604020202020204" pitchFamily="34" charset="0"/>
                <a:cs typeface="Arial" pitchFamily="34" charset="0"/>
              </a:defRPr>
            </a:lvl3pPr>
            <a:lvl4pPr>
              <a:defRPr sz="1600" i="1">
                <a:solidFill>
                  <a:srgbClr val="4D3724"/>
                </a:solidFill>
                <a:latin typeface="Arial" panose="020B0604020202020204" pitchFamily="34" charset="0"/>
                <a:cs typeface="Arial" pitchFamily="34" charset="0"/>
              </a:defRPr>
            </a:lvl4pPr>
            <a:lvl5pPr>
              <a:defRPr sz="1600" i="1">
                <a:solidFill>
                  <a:srgbClr val="4D3724"/>
                </a:solidFill>
                <a:latin typeface="Arial" panose="020B0604020202020204"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3">
            <a:extLst>
              <a:ext uri="{FF2B5EF4-FFF2-40B4-BE49-F238E27FC236}">
                <a16:creationId xmlns:a16="http://schemas.microsoft.com/office/drawing/2014/main" id="{1CE8DA14-4C29-4B7B-9C1D-3DCCFC80BB56}"/>
              </a:ext>
            </a:extLst>
          </p:cNvPr>
          <p:cNvSpPr>
            <a:spLocks noGrp="1"/>
          </p:cNvSpPr>
          <p:nvPr>
            <p:ph type="ftr" sz="quarter" idx="10"/>
          </p:nvPr>
        </p:nvSpPr>
        <p:spPr>
          <a:xfrm>
            <a:off x="625475" y="6300788"/>
            <a:ext cx="10972800" cy="420687"/>
          </a:xfrm>
        </p:spPr>
        <p:txBody>
          <a:bodyPr/>
          <a:lstStyle>
            <a:lvl1pPr>
              <a:defRPr sz="1400" b="0" i="1" baseline="0">
                <a:solidFill>
                  <a:srgbClr val="00467F"/>
                </a:solidFill>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6150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961835-C2C3-4D73-82B5-DB20ABC78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1012995-9A04-4D21-8594-95967F5D4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532493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www.myzenpath.com/self-discovery/personality-theories-3/"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6F26F-0C7C-447F-AFAC-5D8A544E9FE3}"/>
              </a:ext>
            </a:extLst>
          </p:cNvPr>
          <p:cNvSpPr>
            <a:spLocks noGrp="1"/>
          </p:cNvSpPr>
          <p:nvPr>
            <p:ph type="ctrTitle"/>
          </p:nvPr>
        </p:nvSpPr>
        <p:spPr/>
        <p:txBody>
          <a:bodyPr>
            <a:noAutofit/>
          </a:bodyPr>
          <a:lstStyle/>
          <a:p>
            <a:r>
              <a:rPr lang="en-US" sz="6600" dirty="0"/>
              <a:t>Treatment Knowledge</a:t>
            </a:r>
          </a:p>
        </p:txBody>
      </p:sp>
      <p:sp>
        <p:nvSpPr>
          <p:cNvPr id="3" name="Subtitle 2">
            <a:extLst>
              <a:ext uri="{FF2B5EF4-FFF2-40B4-BE49-F238E27FC236}">
                <a16:creationId xmlns:a16="http://schemas.microsoft.com/office/drawing/2014/main" id="{ADC06FF9-D098-4AB0-8A8C-F1A5DC3AEC31}"/>
              </a:ext>
            </a:extLst>
          </p:cNvPr>
          <p:cNvSpPr>
            <a:spLocks noGrp="1"/>
          </p:cNvSpPr>
          <p:nvPr>
            <p:ph type="subTitle" idx="1"/>
          </p:nvPr>
        </p:nvSpPr>
        <p:spPr/>
        <p:txBody>
          <a:bodyPr/>
          <a:lstStyle/>
          <a:p>
            <a:r>
              <a:rPr lang="en-US" altLang="en-US" dirty="0"/>
              <a:t>Avis Garcia, PhD, LAT, LPC, NCC, Northern Arapaho</a:t>
            </a:r>
          </a:p>
          <a:p>
            <a:r>
              <a:rPr lang="en-US" altLang="en-US"/>
              <a:t>March 2022</a:t>
            </a:r>
            <a:endParaRPr lang="en-US" altLang="en-US" dirty="0"/>
          </a:p>
        </p:txBody>
      </p:sp>
    </p:spTree>
    <p:extLst>
      <p:ext uri="{BB962C8B-B14F-4D97-AF65-F5344CB8AC3E}">
        <p14:creationId xmlns:p14="http://schemas.microsoft.com/office/powerpoint/2010/main" val="82202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C172E2C3-EDD4-4995-8C31-CEF5AF481DB9}"/>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Therapeutic Relationship</a:t>
            </a:r>
          </a:p>
        </p:txBody>
      </p:sp>
      <p:sp>
        <p:nvSpPr>
          <p:cNvPr id="20484" name="Rectangle 3">
            <a:extLst>
              <a:ext uri="{FF2B5EF4-FFF2-40B4-BE49-F238E27FC236}">
                <a16:creationId xmlns:a16="http://schemas.microsoft.com/office/drawing/2014/main" id="{2B62F6F8-0C0E-4A6D-89AA-549A4961829B}"/>
              </a:ext>
            </a:extLst>
          </p:cNvPr>
          <p:cNvSpPr>
            <a:spLocks noGrp="1" noChangeArrowheads="1"/>
          </p:cNvSpPr>
          <p:nvPr>
            <p:ph idx="1"/>
          </p:nvPr>
        </p:nvSpPr>
        <p:spPr/>
        <p:txBody>
          <a:bodyPr rtlCol="0">
            <a:normAutofit/>
          </a:bodyPr>
          <a:lstStyle/>
          <a:p>
            <a:pPr marL="457200" indent="-457200" eaLnBrk="1" fontAlgn="auto" hangingPunct="1">
              <a:spcAft>
                <a:spcPts val="0"/>
              </a:spcAft>
              <a:defRPr/>
            </a:pPr>
            <a:r>
              <a:rPr lang="en-US" dirty="0">
                <a:ea typeface="+mn-ea"/>
              </a:rPr>
              <a:t>The Therapeutic Alliance</a:t>
            </a:r>
          </a:p>
          <a:p>
            <a:pPr marL="914400" lvl="1" indent="-457200">
              <a:defRPr/>
            </a:pPr>
            <a:r>
              <a:rPr lang="en-US" dirty="0"/>
              <a:t>Develop:</a:t>
            </a:r>
          </a:p>
          <a:p>
            <a:pPr marL="1371600" lvl="2" indent="-457200">
              <a:defRPr/>
            </a:pPr>
            <a:r>
              <a:rPr lang="en-US" dirty="0"/>
              <a:t>Rapport</a:t>
            </a:r>
          </a:p>
          <a:p>
            <a:pPr marL="1371600" lvl="2" indent="-457200">
              <a:defRPr/>
            </a:pPr>
            <a:r>
              <a:rPr lang="en-US" dirty="0"/>
              <a:t>Common or shared goals</a:t>
            </a:r>
          </a:p>
          <a:p>
            <a:pPr marL="1371600" lvl="2" indent="-457200">
              <a:defRPr/>
            </a:pPr>
            <a:r>
              <a:rPr lang="en-US" dirty="0"/>
              <a:t>Safety &amp; Trust</a:t>
            </a:r>
          </a:p>
          <a:p>
            <a:pPr marL="914400" lvl="1" indent="-457200">
              <a:defRPr/>
            </a:pPr>
            <a:r>
              <a:rPr lang="en-US" dirty="0"/>
              <a:t>Ethical Responsibilities</a:t>
            </a:r>
          </a:p>
          <a:p>
            <a:pPr marL="914400" lvl="1" indent="-457200">
              <a:defRPr/>
            </a:pPr>
            <a:r>
              <a:rPr lang="en-US" dirty="0"/>
              <a:t>Power distribution</a:t>
            </a:r>
          </a:p>
          <a:p>
            <a:pPr lvl="1" eaLnBrk="1" fontAlgn="auto" hangingPunct="1">
              <a:spcAft>
                <a:spcPts val="0"/>
              </a:spcAft>
              <a:defRPr/>
            </a:pPr>
            <a:endParaRPr lang="en-US" dirty="0"/>
          </a:p>
        </p:txBody>
      </p:sp>
      <p:pic>
        <p:nvPicPr>
          <p:cNvPr id="6" name="Picture 1">
            <a:extLst>
              <a:ext uri="{FF2B5EF4-FFF2-40B4-BE49-F238E27FC236}">
                <a16:creationId xmlns:a16="http://schemas.microsoft.com/office/drawing/2014/main" id="{407E7935-D085-4424-A741-9F20B99E00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3" r="2543"/>
          <a:stretch>
            <a:fillRect/>
          </a:stretch>
        </p:blipFill>
        <p:spPr bwMode="auto">
          <a:xfrm>
            <a:off x="0" y="0"/>
            <a:ext cx="4335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82C5F0F-2386-4503-8194-C2161CAF8077}"/>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Therapeutic Relationship: Function</a:t>
            </a:r>
          </a:p>
        </p:txBody>
      </p:sp>
      <p:sp>
        <p:nvSpPr>
          <p:cNvPr id="40963" name="Rectangle 3">
            <a:extLst>
              <a:ext uri="{FF2B5EF4-FFF2-40B4-BE49-F238E27FC236}">
                <a16:creationId xmlns:a16="http://schemas.microsoft.com/office/drawing/2014/main" id="{7FC378A8-5F92-40EC-9F46-68780B194448}"/>
              </a:ext>
            </a:extLst>
          </p:cNvPr>
          <p:cNvSpPr>
            <a:spLocks noGrp="1" noChangeArrowheads="1"/>
          </p:cNvSpPr>
          <p:nvPr>
            <p:ph idx="1"/>
          </p:nvPr>
        </p:nvSpPr>
        <p:spPr/>
        <p:txBody>
          <a:bodyPr>
            <a:normAutofit/>
          </a:bodyPr>
          <a:lstStyle/>
          <a:p>
            <a:pPr marL="457200" indent="-457200" eaLnBrk="1" hangingPunct="1">
              <a:buFont typeface="Arial" panose="020B0604020202020204" pitchFamily="34" charset="0"/>
              <a:buChar char="•"/>
            </a:pPr>
            <a:r>
              <a:rPr lang="en-US" altLang="en-US" dirty="0"/>
              <a:t>Positive reinforcement, encouragement, instill hope, build self-efficacy</a:t>
            </a:r>
          </a:p>
          <a:p>
            <a:pPr marL="457200" indent="-457200" eaLnBrk="1" hangingPunct="1">
              <a:buFont typeface="Arial" panose="020B0604020202020204" pitchFamily="34" charset="0"/>
              <a:buChar char="•"/>
            </a:pPr>
            <a:r>
              <a:rPr lang="en-US" altLang="en-US" dirty="0"/>
              <a:t>Provide the patient  with support and accurate, genuine empathy</a:t>
            </a:r>
          </a:p>
          <a:p>
            <a:pPr marL="457200" indent="-457200" eaLnBrk="1" hangingPunct="1">
              <a:buFont typeface="Arial" panose="020B0604020202020204" pitchFamily="34" charset="0"/>
              <a:buChar char="•"/>
            </a:pPr>
            <a:r>
              <a:rPr lang="en-US" altLang="en-US" dirty="0"/>
              <a:t>In partnership with the patient , develop goals that are realistic, attainable and adaptable</a:t>
            </a:r>
          </a:p>
          <a:p>
            <a:pPr marL="457200" indent="-457200" eaLnBrk="1" hangingPunct="1">
              <a:buFont typeface="Arial" panose="020B0604020202020204" pitchFamily="34" charset="0"/>
              <a:buChar char="•"/>
            </a:pPr>
            <a:r>
              <a:rPr lang="en-US" altLang="en-US" dirty="0"/>
              <a:t>Model adaptive interpersonal functioning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3228F3E-9223-4B2C-AC94-001C623E0AA9}"/>
              </a:ext>
            </a:extLst>
          </p:cNvPr>
          <p:cNvSpPr>
            <a:spLocks noGrp="1" noChangeArrowheads="1"/>
          </p:cNvSpPr>
          <p:nvPr>
            <p:ph type="title"/>
          </p:nvPr>
        </p:nvSpPr>
        <p:spPr/>
        <p:txBody>
          <a:bodyPr/>
          <a:lstStyle/>
          <a:p>
            <a:pPr eaLnBrk="1" hangingPunct="1"/>
            <a:r>
              <a:rPr lang="en-US" altLang="en-US" dirty="0">
                <a:cs typeface="MoolBoran" panose="020B0100010101010101" pitchFamily="34" charset="0"/>
              </a:rPr>
              <a:t>Therapeutic Relationship: </a:t>
            </a:r>
            <a:br>
              <a:rPr lang="en-US" altLang="en-US" dirty="0">
                <a:cs typeface="MoolBoran" panose="020B0100010101010101" pitchFamily="34" charset="0"/>
              </a:rPr>
            </a:br>
            <a:r>
              <a:rPr lang="en-US" altLang="en-US" dirty="0">
                <a:cs typeface="MoolBoran" panose="020B0100010101010101" pitchFamily="34" charset="0"/>
              </a:rPr>
              <a:t>Patient Development</a:t>
            </a:r>
          </a:p>
        </p:txBody>
      </p:sp>
      <p:sp>
        <p:nvSpPr>
          <p:cNvPr id="43011" name="Rectangle 3">
            <a:extLst>
              <a:ext uri="{FF2B5EF4-FFF2-40B4-BE49-F238E27FC236}">
                <a16:creationId xmlns:a16="http://schemas.microsoft.com/office/drawing/2014/main" id="{EAEA6D77-A3C2-4F93-98C1-503406528BA2}"/>
              </a:ext>
            </a:extLst>
          </p:cNvPr>
          <p:cNvSpPr>
            <a:spLocks noGrp="1" noChangeArrowheads="1"/>
          </p:cNvSpPr>
          <p:nvPr>
            <p:ph idx="1"/>
          </p:nvPr>
        </p:nvSpPr>
        <p:spPr/>
        <p:txBody>
          <a:bodyPr>
            <a:normAutofit/>
          </a:bodyPr>
          <a:lstStyle/>
          <a:p>
            <a:pPr marL="457200" indent="-457200" eaLnBrk="1" hangingPunct="1">
              <a:buFont typeface="Arial" panose="020B0604020202020204" pitchFamily="34" charset="0"/>
              <a:buChar char="•"/>
            </a:pPr>
            <a:r>
              <a:rPr lang="en-US" altLang="en-US" dirty="0"/>
              <a:t>Patient feels heard, understood, accepted, respected, and empowered</a:t>
            </a:r>
          </a:p>
          <a:p>
            <a:pPr marL="457200" indent="-457200" eaLnBrk="1" hangingPunct="1">
              <a:buFont typeface="Arial" panose="020B0604020202020204" pitchFamily="34" charset="0"/>
              <a:buChar char="•"/>
            </a:pPr>
            <a:r>
              <a:rPr lang="en-US" altLang="en-US" dirty="0"/>
              <a:t>Feels the therapist is concerned</a:t>
            </a:r>
          </a:p>
          <a:p>
            <a:pPr marL="457200" indent="-457200" eaLnBrk="1" hangingPunct="1">
              <a:buFont typeface="Arial" panose="020B0604020202020204" pitchFamily="34" charset="0"/>
              <a:buChar char="•"/>
            </a:pPr>
            <a:r>
              <a:rPr lang="en-US" altLang="en-US" dirty="0"/>
              <a:t>Feels the therapist is working </a:t>
            </a:r>
            <a:r>
              <a:rPr lang="en-US" altLang="en-US" u="sng" dirty="0"/>
              <a:t>with</a:t>
            </a:r>
            <a:r>
              <a:rPr lang="en-US" altLang="en-US" dirty="0"/>
              <a:t> them</a:t>
            </a:r>
          </a:p>
          <a:p>
            <a:pPr marL="457200" indent="-457200" eaLnBrk="1" hangingPunct="1">
              <a:buFont typeface="Arial" panose="020B0604020202020204" pitchFamily="34" charset="0"/>
              <a:buChar char="•"/>
            </a:pPr>
            <a:r>
              <a:rPr lang="en-US" altLang="en-US" dirty="0"/>
              <a:t>Feels the therapist is realistically optimistic</a:t>
            </a:r>
          </a:p>
          <a:p>
            <a:pPr marL="457200" indent="-457200" eaLnBrk="1" hangingPunct="1">
              <a:buFont typeface="Arial" panose="020B0604020202020204" pitchFamily="34" charset="0"/>
              <a:buChar char="•"/>
            </a:pPr>
            <a:r>
              <a:rPr lang="en-US" altLang="en-US" dirty="0"/>
              <a:t>Feels (and recognizes) that positive change is possible and/or occurring</a:t>
            </a:r>
          </a:p>
          <a:p>
            <a:pPr marL="457200" indent="-457200" eaLnBrk="1" hangingPunct="1"/>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AB4AC8-1D94-41D7-8CD4-FACA025F8C1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184" r="7634"/>
          <a:stretch/>
        </p:blipFill>
        <p:spPr>
          <a:xfrm>
            <a:off x="0" y="3032"/>
            <a:ext cx="4928260" cy="6854967"/>
          </a:xfrm>
        </p:spPr>
      </p:pic>
      <p:sp>
        <p:nvSpPr>
          <p:cNvPr id="45058" name="Title 1">
            <a:extLst>
              <a:ext uri="{FF2B5EF4-FFF2-40B4-BE49-F238E27FC236}">
                <a16:creationId xmlns:a16="http://schemas.microsoft.com/office/drawing/2014/main" id="{C48E3698-E290-4539-8124-96299BCCBEB8}"/>
              </a:ext>
            </a:extLst>
          </p:cNvPr>
          <p:cNvSpPr>
            <a:spLocks noGrp="1"/>
          </p:cNvSpPr>
          <p:nvPr>
            <p:ph type="title"/>
          </p:nvPr>
        </p:nvSpPr>
        <p:spPr>
          <a:xfrm>
            <a:off x="5332022" y="365125"/>
            <a:ext cx="5031178" cy="1748683"/>
          </a:xfrm>
        </p:spPr>
        <p:txBody>
          <a:bodyPr>
            <a:normAutofit fontScale="90000"/>
          </a:bodyPr>
          <a:lstStyle/>
          <a:p>
            <a:r>
              <a:rPr lang="en-US" altLang="en-US" dirty="0">
                <a:cs typeface="MoolBoran" panose="020B0100010101010101" pitchFamily="34" charset="0"/>
              </a:rPr>
              <a:t>Assessment: ASAM, 3</a:t>
            </a:r>
            <a:r>
              <a:rPr lang="en-US" altLang="en-US" baseline="30000" dirty="0">
                <a:cs typeface="MoolBoran" panose="020B0100010101010101" pitchFamily="34" charset="0"/>
              </a:rPr>
              <a:t>rd</a:t>
            </a:r>
            <a:r>
              <a:rPr lang="en-US" altLang="en-US" dirty="0">
                <a:cs typeface="MoolBoran" panose="020B0100010101010101" pitchFamily="34" charset="0"/>
              </a:rPr>
              <a:t> Edition	</a:t>
            </a:r>
          </a:p>
        </p:txBody>
      </p:sp>
      <p:sp>
        <p:nvSpPr>
          <p:cNvPr id="3" name="Content Placeholder 2">
            <a:extLst>
              <a:ext uri="{FF2B5EF4-FFF2-40B4-BE49-F238E27FC236}">
                <a16:creationId xmlns:a16="http://schemas.microsoft.com/office/drawing/2014/main" id="{A79FA374-2425-4012-BFF2-A3C6D06723AB}"/>
              </a:ext>
            </a:extLst>
          </p:cNvPr>
          <p:cNvSpPr>
            <a:spLocks noGrp="1"/>
          </p:cNvSpPr>
          <p:nvPr>
            <p:ph idx="1"/>
          </p:nvPr>
        </p:nvSpPr>
        <p:spPr>
          <a:xfrm>
            <a:off x="5332022" y="2339440"/>
            <a:ext cx="6191924" cy="4249896"/>
          </a:xfrm>
        </p:spPr>
        <p:txBody>
          <a:bodyPr>
            <a:normAutofit fontScale="85000" lnSpcReduction="20000"/>
          </a:bodyPr>
          <a:lstStyle/>
          <a:p>
            <a:pPr>
              <a:defRPr/>
            </a:pPr>
            <a:r>
              <a:rPr lang="en-US" dirty="0"/>
              <a:t>American Society of Addiction Medicine (ASAM) Criteria:</a:t>
            </a:r>
          </a:p>
          <a:p>
            <a:pPr lvl="1">
              <a:defRPr/>
            </a:pPr>
            <a:r>
              <a:rPr lang="en-US" dirty="0"/>
              <a:t>Clinically driven, not program driven</a:t>
            </a:r>
          </a:p>
          <a:p>
            <a:pPr lvl="1">
              <a:defRPr/>
            </a:pPr>
            <a:r>
              <a:rPr lang="en-US" dirty="0"/>
              <a:t>Criteria do not involve a prescribed length of stay, but promote a flexible continuum of care</a:t>
            </a:r>
          </a:p>
          <a:p>
            <a:pPr lvl="1">
              <a:defRPr/>
            </a:pPr>
            <a:r>
              <a:rPr lang="en-US" dirty="0"/>
              <a:t>Involve an interdisciplinary approach to care</a:t>
            </a:r>
          </a:p>
          <a:p>
            <a:pPr lvl="1">
              <a:defRPr/>
            </a:pPr>
            <a:r>
              <a:rPr lang="en-US" dirty="0"/>
              <a:t>Include informed consent</a:t>
            </a:r>
          </a:p>
          <a:p>
            <a:pPr lvl="1">
              <a:defRPr/>
            </a:pPr>
            <a:r>
              <a:rPr lang="en-US" dirty="0"/>
              <a:t>Are outcomes driven </a:t>
            </a:r>
          </a:p>
          <a:p>
            <a:pPr lvl="1">
              <a:defRPr/>
            </a:pPr>
            <a:r>
              <a:rPr lang="en-US" dirty="0"/>
              <a:t>Clarify medical necessity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032-E000-5744-A82C-242C3B039BE7}"/>
              </a:ext>
            </a:extLst>
          </p:cNvPr>
          <p:cNvSpPr>
            <a:spLocks noGrp="1"/>
          </p:cNvSpPr>
          <p:nvPr>
            <p:ph type="title"/>
          </p:nvPr>
        </p:nvSpPr>
        <p:spPr/>
        <p:txBody>
          <a:bodyPr/>
          <a:lstStyle/>
          <a:p>
            <a:r>
              <a:rPr lang="en-US" dirty="0"/>
              <a:t>Continuum of Treatment Care</a:t>
            </a:r>
          </a:p>
        </p:txBody>
      </p:sp>
      <p:sp>
        <p:nvSpPr>
          <p:cNvPr id="3" name="Content Placeholder 2">
            <a:extLst>
              <a:ext uri="{FF2B5EF4-FFF2-40B4-BE49-F238E27FC236}">
                <a16:creationId xmlns:a16="http://schemas.microsoft.com/office/drawing/2014/main" id="{E9B9D31F-26DE-B74C-BA9A-474C7B6C4F1A}"/>
              </a:ext>
            </a:extLst>
          </p:cNvPr>
          <p:cNvSpPr>
            <a:spLocks noGrp="1"/>
          </p:cNvSpPr>
          <p:nvPr>
            <p:ph idx="1"/>
          </p:nvPr>
        </p:nvSpPr>
        <p:spPr/>
        <p:txBody>
          <a:bodyPr>
            <a:normAutofit lnSpcReduction="10000"/>
          </a:bodyPr>
          <a:lstStyle/>
          <a:p>
            <a:r>
              <a:rPr lang="en-US" dirty="0"/>
              <a:t>ASAM (1996,2003) created criteria to allow for a broader continuum of care</a:t>
            </a:r>
          </a:p>
          <a:p>
            <a:endParaRPr lang="en-US" dirty="0"/>
          </a:p>
          <a:p>
            <a:r>
              <a:rPr lang="en-US" dirty="0"/>
              <a:t>Differentiates between adult &amp; adolescent care</a:t>
            </a:r>
          </a:p>
          <a:p>
            <a:endParaRPr lang="en-US" dirty="0"/>
          </a:p>
          <a:p>
            <a:r>
              <a:rPr lang="en-US" dirty="0"/>
              <a:t>Common set of criteria helps determine client’s severity and place the client in appropriate level of care (LOC).</a:t>
            </a:r>
          </a:p>
        </p:txBody>
      </p:sp>
    </p:spTree>
    <p:extLst>
      <p:ext uri="{BB962C8B-B14F-4D97-AF65-F5344CB8AC3E}">
        <p14:creationId xmlns:p14="http://schemas.microsoft.com/office/powerpoint/2010/main" val="1444491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C7C0D-6A36-0F4B-9062-F63224893418}"/>
              </a:ext>
            </a:extLst>
          </p:cNvPr>
          <p:cNvSpPr>
            <a:spLocks noGrp="1"/>
          </p:cNvSpPr>
          <p:nvPr>
            <p:ph type="title"/>
          </p:nvPr>
        </p:nvSpPr>
        <p:spPr/>
        <p:txBody>
          <a:bodyPr/>
          <a:lstStyle/>
          <a:p>
            <a:r>
              <a:rPr lang="en-US" dirty="0"/>
              <a:t>ASAM Levels of Care</a:t>
            </a:r>
          </a:p>
        </p:txBody>
      </p:sp>
      <p:sp>
        <p:nvSpPr>
          <p:cNvPr id="3" name="Content Placeholder 2">
            <a:extLst>
              <a:ext uri="{FF2B5EF4-FFF2-40B4-BE49-F238E27FC236}">
                <a16:creationId xmlns:a16="http://schemas.microsoft.com/office/drawing/2014/main" id="{68340D04-D3A0-F543-A346-8BA040A53E24}"/>
              </a:ext>
            </a:extLst>
          </p:cNvPr>
          <p:cNvSpPr>
            <a:spLocks noGrp="1"/>
          </p:cNvSpPr>
          <p:nvPr>
            <p:ph idx="1"/>
          </p:nvPr>
        </p:nvSpPr>
        <p:spPr/>
        <p:txBody>
          <a:bodyPr/>
          <a:lstStyle/>
          <a:p>
            <a:r>
              <a:rPr lang="en-US" dirty="0"/>
              <a:t>Level 1: Outpatient treatment</a:t>
            </a:r>
          </a:p>
          <a:p>
            <a:r>
              <a:rPr lang="en-US" dirty="0"/>
              <a:t>Level 2: Intensive outpatient (IOP) and partial hospitalization program (PHP)</a:t>
            </a:r>
          </a:p>
          <a:p>
            <a:r>
              <a:rPr lang="en-US" dirty="0"/>
              <a:t>Level 3: Medically monitored inpatient (residential treatment)</a:t>
            </a:r>
          </a:p>
          <a:p>
            <a:r>
              <a:rPr lang="en-US" dirty="0"/>
              <a:t>Level 4: Medically managed inpatient treatment</a:t>
            </a:r>
          </a:p>
        </p:txBody>
      </p:sp>
    </p:spTree>
    <p:extLst>
      <p:ext uri="{BB962C8B-B14F-4D97-AF65-F5344CB8AC3E}">
        <p14:creationId xmlns:p14="http://schemas.microsoft.com/office/powerpoint/2010/main" val="46924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75E54BF3-96D3-48E1-B4A0-9DE9E3C37659}"/>
              </a:ext>
            </a:extLst>
          </p:cNvPr>
          <p:cNvSpPr>
            <a:spLocks noGrp="1"/>
          </p:cNvSpPr>
          <p:nvPr>
            <p:ph type="title"/>
          </p:nvPr>
        </p:nvSpPr>
        <p:spPr/>
        <p:txBody>
          <a:bodyPr/>
          <a:lstStyle/>
          <a:p>
            <a:r>
              <a:rPr lang="en-US" altLang="en-US">
                <a:cs typeface="MoolBoran" panose="020B0100010101010101" pitchFamily="34" charset="0"/>
              </a:rPr>
              <a:t>Dimensions of ASAM</a:t>
            </a:r>
          </a:p>
        </p:txBody>
      </p:sp>
      <p:sp>
        <p:nvSpPr>
          <p:cNvPr id="46083" name="Content Placeholder 2">
            <a:extLst>
              <a:ext uri="{FF2B5EF4-FFF2-40B4-BE49-F238E27FC236}">
                <a16:creationId xmlns:a16="http://schemas.microsoft.com/office/drawing/2014/main" id="{E60444AA-2ABE-4265-97FF-BB2892F55799}"/>
              </a:ext>
            </a:extLst>
          </p:cNvPr>
          <p:cNvSpPr>
            <a:spLocks noGrp="1"/>
          </p:cNvSpPr>
          <p:nvPr>
            <p:ph idx="1"/>
          </p:nvPr>
        </p:nvSpPr>
        <p:spPr/>
        <p:txBody>
          <a:bodyPr>
            <a:normAutofit fontScale="92500" lnSpcReduction="10000"/>
          </a:bodyPr>
          <a:lstStyle/>
          <a:p>
            <a:pPr marL="514350" indent="-514350">
              <a:buFont typeface="Calibri" panose="020F0502020204030204" pitchFamily="34" charset="0"/>
              <a:buAutoNum type="arabicPeriod"/>
            </a:pPr>
            <a:r>
              <a:rPr lang="en-US" altLang="en-US" dirty="0"/>
              <a:t>Acute intoxication and withdrawal potential</a:t>
            </a:r>
          </a:p>
          <a:p>
            <a:pPr marL="514350" indent="-514350">
              <a:buFont typeface="Calibri" panose="020F0502020204030204" pitchFamily="34" charset="0"/>
              <a:buAutoNum type="arabicPeriod"/>
            </a:pPr>
            <a:r>
              <a:rPr lang="en-US" altLang="en-US" dirty="0"/>
              <a:t>Biomedical conditions and complications</a:t>
            </a:r>
          </a:p>
          <a:p>
            <a:pPr marL="514350" indent="-514350">
              <a:buFont typeface="Calibri" panose="020F0502020204030204" pitchFamily="34" charset="0"/>
              <a:buAutoNum type="arabicPeriod"/>
            </a:pPr>
            <a:r>
              <a:rPr lang="en-US" altLang="en-US" dirty="0"/>
              <a:t>Emotional, behavioral or cognitive conditions and complications</a:t>
            </a:r>
          </a:p>
          <a:p>
            <a:pPr marL="514350" indent="-514350">
              <a:buFont typeface="Calibri" panose="020F0502020204030204" pitchFamily="34" charset="0"/>
              <a:buAutoNum type="arabicPeriod"/>
            </a:pPr>
            <a:r>
              <a:rPr lang="en-US" altLang="en-US" dirty="0"/>
              <a:t>Readiness to change</a:t>
            </a:r>
          </a:p>
          <a:p>
            <a:pPr marL="514350" indent="-514350">
              <a:buFont typeface="Calibri" panose="020F0502020204030204" pitchFamily="34" charset="0"/>
              <a:buAutoNum type="arabicPeriod"/>
            </a:pPr>
            <a:r>
              <a:rPr lang="en-US" altLang="en-US" dirty="0"/>
              <a:t>Relapse, continued use, or continued problem potential</a:t>
            </a:r>
          </a:p>
          <a:p>
            <a:pPr marL="514350" indent="-514350">
              <a:buFont typeface="Calibri" panose="020F0502020204030204" pitchFamily="34" charset="0"/>
              <a:buAutoNum type="arabicPeriod"/>
            </a:pPr>
            <a:r>
              <a:rPr lang="en-US" altLang="en-US" dirty="0"/>
              <a:t>Recovery/Living environment</a:t>
            </a:r>
          </a:p>
          <a:p>
            <a:pPr lvl="1"/>
            <a:r>
              <a:rPr lang="en-US" altLang="en-US" sz="2000" dirty="0"/>
              <a:t>*Severity in each dimension can be rated as mild, moderate or severe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Table&#10;&#10;Description automatically generated">
            <a:extLst>
              <a:ext uri="{FF2B5EF4-FFF2-40B4-BE49-F238E27FC236}">
                <a16:creationId xmlns:a16="http://schemas.microsoft.com/office/drawing/2014/main" id="{D74DBA01-7EDC-1445-8DB8-1D16FE925D2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335" t="12967" r="7186" b="18439"/>
          <a:stretch/>
        </p:blipFill>
        <p:spPr>
          <a:xfrm>
            <a:off x="-1" y="0"/>
            <a:ext cx="12381875" cy="6857999"/>
          </a:xfrm>
        </p:spPr>
      </p:pic>
    </p:spTree>
    <p:extLst>
      <p:ext uri="{BB962C8B-B14F-4D97-AF65-F5344CB8AC3E}">
        <p14:creationId xmlns:p14="http://schemas.microsoft.com/office/powerpoint/2010/main" val="398978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0691FBC4-B1B6-EB42-8EF4-1260022D78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82" t="12023" r="4270" b="2706"/>
          <a:stretch/>
        </p:blipFill>
        <p:spPr>
          <a:xfrm>
            <a:off x="0" y="-119921"/>
            <a:ext cx="12846569" cy="7854846"/>
          </a:xfrm>
        </p:spPr>
      </p:pic>
    </p:spTree>
    <p:extLst>
      <p:ext uri="{BB962C8B-B14F-4D97-AF65-F5344CB8AC3E}">
        <p14:creationId xmlns:p14="http://schemas.microsoft.com/office/powerpoint/2010/main" val="173525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237EA35-FBD7-480C-8119-8EAC5007AF38}"/>
              </a:ext>
            </a:extLst>
          </p:cNvPr>
          <p:cNvSpPr>
            <a:spLocks noGrp="1" noChangeArrowheads="1"/>
          </p:cNvSpPr>
          <p:nvPr>
            <p:ph type="title"/>
          </p:nvPr>
        </p:nvSpPr>
        <p:spPr/>
        <p:txBody>
          <a:bodyPr>
            <a:normAutofit fontScale="90000"/>
          </a:bodyPr>
          <a:lstStyle/>
          <a:p>
            <a:pPr eaLnBrk="1" hangingPunct="1"/>
            <a:r>
              <a:rPr lang="en-US" dirty="0"/>
              <a:t>Whole-Person / Patient-Centered Care</a:t>
            </a:r>
            <a:endParaRPr lang="en-US" altLang="en-US" dirty="0">
              <a:cs typeface="MoolBoran" panose="020B0100010101010101" pitchFamily="34" charset="0"/>
            </a:endParaRPr>
          </a:p>
        </p:txBody>
      </p:sp>
      <p:sp>
        <p:nvSpPr>
          <p:cNvPr id="47107" name="Rectangle 3">
            <a:extLst>
              <a:ext uri="{FF2B5EF4-FFF2-40B4-BE49-F238E27FC236}">
                <a16:creationId xmlns:a16="http://schemas.microsoft.com/office/drawing/2014/main" id="{AD90C24C-0785-42A4-AABE-18ABC35F3B40}"/>
              </a:ext>
            </a:extLst>
          </p:cNvPr>
          <p:cNvSpPr>
            <a:spLocks noGrp="1" noChangeArrowheads="1"/>
          </p:cNvSpPr>
          <p:nvPr>
            <p:ph idx="1"/>
          </p:nvPr>
        </p:nvSpPr>
        <p:spPr/>
        <p:txBody>
          <a:bodyPr>
            <a:normAutofit fontScale="92500" lnSpcReduction="10000"/>
          </a:bodyPr>
          <a:lstStyle/>
          <a:p>
            <a:pPr marL="457200" indent="-457200" eaLnBrk="1" hangingPunct="1">
              <a:buFont typeface="Arial" panose="020B0604020202020204" pitchFamily="34" charset="0"/>
              <a:buChar char="•"/>
            </a:pPr>
            <a:r>
              <a:rPr lang="en-US" altLang="en-US" dirty="0"/>
              <a:t>Establishing the therapeutic alliance begins with the patient ’s initial contact with the helping professional/organization</a:t>
            </a:r>
          </a:p>
          <a:p>
            <a:pPr marL="457200" indent="-457200" eaLnBrk="1" hangingPunct="1"/>
            <a:endParaRPr lang="en-US" altLang="en-US" sz="1000" dirty="0"/>
          </a:p>
          <a:p>
            <a:pPr marL="457200" indent="-457200" eaLnBrk="1" hangingPunct="1">
              <a:buFont typeface="Arial" panose="020B0604020202020204" pitchFamily="34" charset="0"/>
              <a:buChar char="•"/>
            </a:pPr>
            <a:r>
              <a:rPr lang="en-US" altLang="en-US" dirty="0"/>
              <a:t>Proper treatment requires proper assessment: The American Society of Addiction Medicine (ASAM, 3</a:t>
            </a:r>
            <a:r>
              <a:rPr lang="en-US" altLang="en-US" baseline="30000" dirty="0"/>
              <a:t>rd</a:t>
            </a:r>
            <a:r>
              <a:rPr lang="en-US" altLang="en-US" dirty="0"/>
              <a:t> Edition) is a commonly used multi-dimensional assessment tool  </a:t>
            </a:r>
          </a:p>
        </p:txBody>
      </p:sp>
      <p:pic>
        <p:nvPicPr>
          <p:cNvPr id="5" name="Picture Placeholder 4" descr="A picture containing table, sitting, food, small&#10;&#10;Description automatically generated">
            <a:extLst>
              <a:ext uri="{FF2B5EF4-FFF2-40B4-BE49-F238E27FC236}">
                <a16:creationId xmlns:a16="http://schemas.microsoft.com/office/drawing/2014/main" id="{D97EC5A6-2B6F-4725-A06F-742DECF9598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84" r="28984"/>
          <a:stretch>
            <a:fillRect/>
          </a:stretch>
        </p:blipFill>
        <p:spPr>
          <a:xfrm>
            <a:off x="0" y="0"/>
            <a:ext cx="4335463"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EF46541-37A2-4F7E-8872-7CBB81C5A097}"/>
              </a:ext>
            </a:extLst>
          </p:cNvPr>
          <p:cNvSpPr>
            <a:spLocks noGrp="1" noChangeArrowheads="1"/>
          </p:cNvSpPr>
          <p:nvPr>
            <p:ph type="title"/>
          </p:nvPr>
        </p:nvSpPr>
        <p:spPr/>
        <p:txBody>
          <a:bodyPr/>
          <a:lstStyle/>
          <a:p>
            <a:pPr eaLnBrk="1" hangingPunct="1"/>
            <a:r>
              <a:rPr lang="en-US" altLang="en-US"/>
              <a:t>Training Objectives</a:t>
            </a:r>
          </a:p>
        </p:txBody>
      </p:sp>
      <p:sp>
        <p:nvSpPr>
          <p:cNvPr id="10244" name="Rectangle 3">
            <a:extLst>
              <a:ext uri="{FF2B5EF4-FFF2-40B4-BE49-F238E27FC236}">
                <a16:creationId xmlns:a16="http://schemas.microsoft.com/office/drawing/2014/main" id="{5F83F919-6EEC-493A-88C5-86BC849C6609}"/>
              </a:ext>
            </a:extLst>
          </p:cNvPr>
          <p:cNvSpPr>
            <a:spLocks noGrp="1" noChangeArrowheads="1"/>
          </p:cNvSpPr>
          <p:nvPr>
            <p:ph idx="1"/>
          </p:nvPr>
        </p:nvSpPr>
        <p:spPr/>
        <p:txBody>
          <a:bodyPr rtlCol="0">
            <a:normAutofit fontScale="92500" lnSpcReduction="20000"/>
          </a:bodyPr>
          <a:lstStyle/>
          <a:p>
            <a:pPr marL="514350" indent="-514350" eaLnBrk="1" fontAlgn="auto" hangingPunct="1">
              <a:spcAft>
                <a:spcPts val="0"/>
              </a:spcAft>
              <a:buFont typeface="+mj-lt"/>
              <a:buAutoNum type="arabicPeriod"/>
              <a:defRPr/>
            </a:pPr>
            <a:r>
              <a:rPr lang="en-US" dirty="0">
                <a:ea typeface="+mn-ea"/>
              </a:rPr>
              <a:t>Gain a better understanding of Evidence-Based practices, best practices and promising practices</a:t>
            </a:r>
          </a:p>
          <a:p>
            <a:pPr marL="514350" indent="-514350" eaLnBrk="1" fontAlgn="auto" hangingPunct="1">
              <a:spcAft>
                <a:spcPts val="0"/>
              </a:spcAft>
              <a:buFont typeface="+mj-lt"/>
              <a:buAutoNum type="arabicPeriod"/>
              <a:defRPr/>
            </a:pPr>
            <a:r>
              <a:rPr lang="en-US" dirty="0">
                <a:ea typeface="+mn-ea"/>
              </a:rPr>
              <a:t>Gain a better understanding of the importance of the treatment alliance</a:t>
            </a:r>
          </a:p>
          <a:p>
            <a:pPr marL="514350" indent="-514350" eaLnBrk="1" fontAlgn="auto" hangingPunct="1">
              <a:spcAft>
                <a:spcPts val="0"/>
              </a:spcAft>
              <a:buFont typeface="+mj-lt"/>
              <a:buAutoNum type="arabicPeriod"/>
              <a:defRPr/>
            </a:pPr>
            <a:r>
              <a:rPr lang="en-US" dirty="0">
                <a:ea typeface="+mn-ea"/>
              </a:rPr>
              <a:t>Become familiar with commonly used evidence-based and best practice approaches </a:t>
            </a:r>
          </a:p>
          <a:p>
            <a:pPr marL="514350" indent="-514350" eaLnBrk="1" fontAlgn="auto" hangingPunct="1">
              <a:spcAft>
                <a:spcPts val="0"/>
              </a:spcAft>
              <a:buFont typeface="+mj-lt"/>
              <a:buAutoNum type="arabicPeriod"/>
              <a:defRPr/>
            </a:pPr>
            <a:r>
              <a:rPr lang="en-US" dirty="0">
                <a:ea typeface="+mn-ea"/>
              </a:rPr>
              <a:t>Better understand Co-occurring Disorders and integrated care</a:t>
            </a:r>
          </a:p>
          <a:p>
            <a:pPr marL="514350" indent="-514350" eaLnBrk="1" fontAlgn="auto" hangingPunct="1">
              <a:spcAft>
                <a:spcPts val="0"/>
              </a:spcAft>
              <a:buFont typeface="+mj-lt"/>
              <a:buAutoNum type="arabicPeriod"/>
              <a:defRPr/>
            </a:pPr>
            <a:r>
              <a:rPr lang="en-US" dirty="0">
                <a:ea typeface="+mn-ea"/>
              </a:rPr>
              <a:t>Explore medication-assisted treatment (</a:t>
            </a:r>
            <a:r>
              <a:rPr lang="en-US" dirty="0" err="1">
                <a:ea typeface="+mn-ea"/>
              </a:rPr>
              <a:t>Buprenorphine</a:t>
            </a:r>
            <a:r>
              <a:rPr lang="en-US" dirty="0">
                <a:ea typeface="+mn-ea"/>
              </a:rPr>
              <a:t>)</a:t>
            </a:r>
          </a:p>
          <a:p>
            <a:pPr eaLnBrk="1" fontAlgn="auto" hangingPunct="1">
              <a:spcAft>
                <a:spcPts val="0"/>
              </a:spcAft>
              <a:defRPr/>
            </a:pPr>
            <a:endParaRPr lang="en-US" dirty="0">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grass, table, drum&#10;&#10;Description automatically generated">
            <a:extLst>
              <a:ext uri="{FF2B5EF4-FFF2-40B4-BE49-F238E27FC236}">
                <a16:creationId xmlns:a16="http://schemas.microsoft.com/office/drawing/2014/main" id="{2B51D048-EA47-4E93-9982-95E1B3B6EC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082" r="29907"/>
          <a:stretch/>
        </p:blipFill>
        <p:spPr>
          <a:xfrm>
            <a:off x="1" y="0"/>
            <a:ext cx="5260768" cy="6858000"/>
          </a:xfrm>
        </p:spPr>
      </p:pic>
      <p:sp>
        <p:nvSpPr>
          <p:cNvPr id="3" name="Title 2">
            <a:extLst>
              <a:ext uri="{FF2B5EF4-FFF2-40B4-BE49-F238E27FC236}">
                <a16:creationId xmlns:a16="http://schemas.microsoft.com/office/drawing/2014/main" id="{E9AD9A90-CC92-4A02-92CF-1230D08DD95F}"/>
              </a:ext>
            </a:extLst>
          </p:cNvPr>
          <p:cNvSpPr>
            <a:spLocks noGrp="1"/>
          </p:cNvSpPr>
          <p:nvPr>
            <p:ph type="title"/>
          </p:nvPr>
        </p:nvSpPr>
        <p:spPr>
          <a:xfrm>
            <a:off x="5522026" y="365125"/>
            <a:ext cx="4841174" cy="1325563"/>
          </a:xfrm>
        </p:spPr>
        <p:txBody>
          <a:bodyPr>
            <a:normAutofit fontScale="90000"/>
          </a:bodyPr>
          <a:lstStyle/>
          <a:p>
            <a:r>
              <a:rPr lang="en-US" dirty="0"/>
              <a:t>Whole-Person / Patient-Centered Care</a:t>
            </a:r>
          </a:p>
        </p:txBody>
      </p:sp>
      <p:sp>
        <p:nvSpPr>
          <p:cNvPr id="4" name="Content Placeholder 3">
            <a:extLst>
              <a:ext uri="{FF2B5EF4-FFF2-40B4-BE49-F238E27FC236}">
                <a16:creationId xmlns:a16="http://schemas.microsoft.com/office/drawing/2014/main" id="{5A8FDF86-313D-48C4-9CCF-F71280D2F0C2}"/>
              </a:ext>
            </a:extLst>
          </p:cNvPr>
          <p:cNvSpPr>
            <a:spLocks noGrp="1"/>
          </p:cNvSpPr>
          <p:nvPr>
            <p:ph idx="1"/>
          </p:nvPr>
        </p:nvSpPr>
        <p:spPr>
          <a:xfrm>
            <a:off x="5522026" y="1825624"/>
            <a:ext cx="4841174" cy="4763711"/>
          </a:xfrm>
        </p:spPr>
        <p:txBody>
          <a:bodyPr/>
          <a:lstStyle/>
          <a:p>
            <a:pPr marL="457200" indent="-457200" eaLnBrk="1" hangingPunct="1">
              <a:buFont typeface="Arial" panose="020B0604020202020204" pitchFamily="34" charset="0"/>
              <a:buChar char="•"/>
            </a:pPr>
            <a:r>
              <a:rPr lang="en-US" altLang="en-US" dirty="0"/>
              <a:t>Multi-disciplinary team approach, using community support systems (ROSC)</a:t>
            </a:r>
          </a:p>
          <a:p>
            <a:pPr marL="457200" indent="-457200" eaLnBrk="1" hangingPunct="1"/>
            <a:endParaRPr lang="en-US" altLang="en-US" sz="1000" dirty="0"/>
          </a:p>
          <a:p>
            <a:pPr marL="457200" indent="-457200" eaLnBrk="1" hangingPunct="1">
              <a:buFont typeface="Arial" panose="020B0604020202020204" pitchFamily="34" charset="0"/>
              <a:buChar char="•"/>
            </a:pPr>
            <a:r>
              <a:rPr lang="en-US" altLang="en-US" dirty="0"/>
              <a:t>Selecting a particular theoretical approach that is most likely to result in the patient ’s improved health  </a:t>
            </a:r>
          </a:p>
          <a:p>
            <a:endParaRPr lang="en-US" dirty="0"/>
          </a:p>
        </p:txBody>
      </p:sp>
    </p:spTree>
    <p:extLst>
      <p:ext uri="{BB962C8B-B14F-4D97-AF65-F5344CB8AC3E}">
        <p14:creationId xmlns:p14="http://schemas.microsoft.com/office/powerpoint/2010/main" val="2824557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9186E-00F8-3A43-9C38-E8A6C92FDDB9}"/>
              </a:ext>
            </a:extLst>
          </p:cNvPr>
          <p:cNvSpPr>
            <a:spLocks noGrp="1"/>
          </p:cNvSpPr>
          <p:nvPr>
            <p:ph type="title"/>
          </p:nvPr>
        </p:nvSpPr>
        <p:spPr/>
        <p:txBody>
          <a:bodyPr/>
          <a:lstStyle/>
          <a:p>
            <a:r>
              <a:rPr lang="en-US" dirty="0"/>
              <a:t>Person-centered Therapy </a:t>
            </a:r>
          </a:p>
        </p:txBody>
      </p:sp>
      <p:sp>
        <p:nvSpPr>
          <p:cNvPr id="3" name="Content Placeholder 2">
            <a:extLst>
              <a:ext uri="{FF2B5EF4-FFF2-40B4-BE49-F238E27FC236}">
                <a16:creationId xmlns:a16="http://schemas.microsoft.com/office/drawing/2014/main" id="{A4FD77D0-9460-B74C-9FFD-A7116ACA136D}"/>
              </a:ext>
            </a:extLst>
          </p:cNvPr>
          <p:cNvSpPr>
            <a:spLocks noGrp="1"/>
          </p:cNvSpPr>
          <p:nvPr>
            <p:ph idx="1"/>
          </p:nvPr>
        </p:nvSpPr>
        <p:spPr/>
        <p:txBody>
          <a:bodyPr/>
          <a:lstStyle/>
          <a:p>
            <a:r>
              <a:rPr lang="en-US" dirty="0"/>
              <a:t>Carl Rogers in the mid-1940’s</a:t>
            </a:r>
          </a:p>
          <a:p>
            <a:r>
              <a:rPr lang="en-US" dirty="0"/>
              <a:t>Therapy does not have to revolve around therapist’s advice, direction &amp; interpretation</a:t>
            </a:r>
          </a:p>
          <a:p>
            <a:r>
              <a:rPr lang="en-US" dirty="0"/>
              <a:t>Clients own personal understanding self-realization ad problem-solving techniques.</a:t>
            </a:r>
          </a:p>
          <a:p>
            <a:r>
              <a:rPr lang="en-US" dirty="0"/>
              <a:t>Counselor or helping professional comprehend how client sees themselves in the world.</a:t>
            </a:r>
          </a:p>
        </p:txBody>
      </p:sp>
    </p:spTree>
    <p:extLst>
      <p:ext uri="{BB962C8B-B14F-4D97-AF65-F5344CB8AC3E}">
        <p14:creationId xmlns:p14="http://schemas.microsoft.com/office/powerpoint/2010/main" val="204249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986B-78D6-4B4B-B7F9-E8ADE38CBD21}"/>
              </a:ext>
            </a:extLst>
          </p:cNvPr>
          <p:cNvSpPr>
            <a:spLocks noGrp="1"/>
          </p:cNvSpPr>
          <p:nvPr>
            <p:ph type="title"/>
          </p:nvPr>
        </p:nvSpPr>
        <p:spPr/>
        <p:txBody>
          <a:bodyPr/>
          <a:lstStyle/>
          <a:p>
            <a:r>
              <a:rPr lang="en-US" dirty="0"/>
              <a:t>Main Principles</a:t>
            </a:r>
          </a:p>
        </p:txBody>
      </p:sp>
      <p:sp>
        <p:nvSpPr>
          <p:cNvPr id="3" name="Content Placeholder 2">
            <a:extLst>
              <a:ext uri="{FF2B5EF4-FFF2-40B4-BE49-F238E27FC236}">
                <a16:creationId xmlns:a16="http://schemas.microsoft.com/office/drawing/2014/main" id="{737DAA74-D493-0E47-9F77-91655421C6DA}"/>
              </a:ext>
            </a:extLst>
          </p:cNvPr>
          <p:cNvSpPr>
            <a:spLocks noGrp="1"/>
          </p:cNvSpPr>
          <p:nvPr>
            <p:ph idx="1"/>
          </p:nvPr>
        </p:nvSpPr>
        <p:spPr/>
        <p:txBody>
          <a:bodyPr/>
          <a:lstStyle/>
          <a:p>
            <a:r>
              <a:rPr lang="en-US" b="1" dirty="0"/>
              <a:t>Humanism</a:t>
            </a:r>
            <a:r>
              <a:rPr lang="en-US" dirty="0"/>
              <a:t>: Innate nature within all humans to achieve our potential and find meaning in life.</a:t>
            </a:r>
          </a:p>
          <a:p>
            <a:r>
              <a:rPr lang="en-US" b="1" dirty="0"/>
              <a:t>Congruence: </a:t>
            </a:r>
            <a:r>
              <a:rPr lang="en-US" dirty="0"/>
              <a:t>Counselor is genuine or real.</a:t>
            </a:r>
          </a:p>
          <a:p>
            <a:r>
              <a:rPr lang="en-US" b="1" dirty="0"/>
              <a:t>Unconditional Positive Regard: </a:t>
            </a:r>
            <a:r>
              <a:rPr lang="en-US" dirty="0"/>
              <a:t>Counselor shows client constant acceptance and caring.</a:t>
            </a:r>
          </a:p>
          <a:p>
            <a:r>
              <a:rPr lang="en-US" b="1" dirty="0"/>
              <a:t>Accurate Empathic Understanding: </a:t>
            </a:r>
            <a:r>
              <a:rPr lang="en-US" dirty="0"/>
              <a:t>Identify with and understand client subjective world.</a:t>
            </a:r>
            <a:endParaRPr lang="en-US" b="1" dirty="0"/>
          </a:p>
        </p:txBody>
      </p:sp>
    </p:spTree>
    <p:extLst>
      <p:ext uri="{BB962C8B-B14F-4D97-AF65-F5344CB8AC3E}">
        <p14:creationId xmlns:p14="http://schemas.microsoft.com/office/powerpoint/2010/main" val="177157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49EF548C-65A6-4184-8B73-A2856730E210}"/>
              </a:ext>
            </a:extLst>
          </p:cNvPr>
          <p:cNvSpPr>
            <a:spLocks noGrp="1"/>
          </p:cNvSpPr>
          <p:nvPr>
            <p:ph type="title"/>
          </p:nvPr>
        </p:nvSpPr>
        <p:spPr/>
        <p:txBody>
          <a:bodyPr/>
          <a:lstStyle/>
          <a:p>
            <a:r>
              <a:rPr lang="en-US" altLang="en-US" dirty="0"/>
              <a:t>Counseling Theories and Practice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C270-6FD5-724A-940A-AFFFC392CEE2}"/>
              </a:ext>
            </a:extLst>
          </p:cNvPr>
          <p:cNvSpPr>
            <a:spLocks noGrp="1"/>
          </p:cNvSpPr>
          <p:nvPr>
            <p:ph type="title"/>
          </p:nvPr>
        </p:nvSpPr>
        <p:spPr/>
        <p:txBody>
          <a:bodyPr/>
          <a:lstStyle/>
          <a:p>
            <a:r>
              <a:rPr lang="en-US" dirty="0"/>
              <a:t>Theoretical-Based Approaches</a:t>
            </a:r>
          </a:p>
        </p:txBody>
      </p:sp>
      <p:sp>
        <p:nvSpPr>
          <p:cNvPr id="3" name="Content Placeholder 2">
            <a:extLst>
              <a:ext uri="{FF2B5EF4-FFF2-40B4-BE49-F238E27FC236}">
                <a16:creationId xmlns:a16="http://schemas.microsoft.com/office/drawing/2014/main" id="{6CE243EE-8E19-4641-AA9B-A5B5938E104F}"/>
              </a:ext>
            </a:extLst>
          </p:cNvPr>
          <p:cNvSpPr>
            <a:spLocks noGrp="1"/>
          </p:cNvSpPr>
          <p:nvPr>
            <p:ph idx="1"/>
          </p:nvPr>
        </p:nvSpPr>
        <p:spPr/>
        <p:txBody>
          <a:bodyPr/>
          <a:lstStyle/>
          <a:p>
            <a:r>
              <a:rPr lang="en-US" dirty="0"/>
              <a:t>Concrete methods for assessing and conceptualizing individual conditions.</a:t>
            </a:r>
          </a:p>
          <a:p>
            <a:r>
              <a:rPr lang="en-US" dirty="0"/>
              <a:t>Assist in increasing motivation to effectively follow a path to successful recovery.</a:t>
            </a:r>
          </a:p>
          <a:p>
            <a:r>
              <a:rPr lang="en-US" dirty="0"/>
              <a:t>No one approach appropriate for for all.</a:t>
            </a:r>
          </a:p>
          <a:p>
            <a:r>
              <a:rPr lang="en-US" dirty="0"/>
              <a:t>“Theoretical tool bag” select best “tools” for the job at hand.</a:t>
            </a:r>
          </a:p>
        </p:txBody>
      </p:sp>
    </p:spTree>
    <p:extLst>
      <p:ext uri="{BB962C8B-B14F-4D97-AF65-F5344CB8AC3E}">
        <p14:creationId xmlns:p14="http://schemas.microsoft.com/office/powerpoint/2010/main" val="4046111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EE1A46C-B214-4ADE-AD1C-32D146B06769}"/>
              </a:ext>
            </a:extLst>
          </p:cNvPr>
          <p:cNvSpPr>
            <a:spLocks noGrp="1" noChangeArrowheads="1"/>
          </p:cNvSpPr>
          <p:nvPr>
            <p:ph type="title"/>
          </p:nvPr>
        </p:nvSpPr>
        <p:spPr/>
        <p:txBody>
          <a:bodyPr/>
          <a:lstStyle/>
          <a:p>
            <a:r>
              <a:rPr lang="en-US" altLang="en-US"/>
              <a:t>Evidence-Based Practices </a:t>
            </a:r>
          </a:p>
        </p:txBody>
      </p:sp>
      <p:sp>
        <p:nvSpPr>
          <p:cNvPr id="27652" name="Rectangle 3">
            <a:extLst>
              <a:ext uri="{FF2B5EF4-FFF2-40B4-BE49-F238E27FC236}">
                <a16:creationId xmlns:a16="http://schemas.microsoft.com/office/drawing/2014/main" id="{5ADBBDB9-FEC2-4F29-9844-86AEB23A20A4}"/>
              </a:ext>
            </a:extLst>
          </p:cNvPr>
          <p:cNvSpPr>
            <a:spLocks noGrp="1" noChangeArrowheads="1"/>
          </p:cNvSpPr>
          <p:nvPr>
            <p:ph idx="1"/>
          </p:nvPr>
        </p:nvSpPr>
        <p:spPr/>
        <p:txBody>
          <a:bodyPr>
            <a:normAutofit fontScale="92500" lnSpcReduction="20000"/>
          </a:bodyPr>
          <a:lstStyle/>
          <a:p>
            <a:r>
              <a:rPr lang="en-US" dirty="0"/>
              <a:t>Behavioral Theory (Skinner)</a:t>
            </a:r>
          </a:p>
          <a:p>
            <a:r>
              <a:rPr lang="en-US" dirty="0"/>
              <a:t>Cognitive/Behavioral Therapy (CBT) (Beck)</a:t>
            </a:r>
          </a:p>
          <a:p>
            <a:r>
              <a:rPr lang="en-US" dirty="0"/>
              <a:t>Contingency Management/Incentivizing</a:t>
            </a:r>
          </a:p>
          <a:p>
            <a:r>
              <a:rPr lang="en-US" dirty="0"/>
              <a:t>Screening, Brief Intervention and Referral to Treatment (SBIRT)</a:t>
            </a:r>
          </a:p>
          <a:p>
            <a:r>
              <a:rPr lang="en-US" dirty="0"/>
              <a:t>Rational Emotive Behavior Theory (Ellis)</a:t>
            </a:r>
          </a:p>
          <a:p>
            <a:r>
              <a:rPr lang="en-US" dirty="0"/>
              <a:t>Motivational Interviewing (Miller)</a:t>
            </a:r>
          </a:p>
          <a:p>
            <a:r>
              <a:rPr lang="en-US" dirty="0"/>
              <a:t>Stages of Change/Transtheoretical Model (DiClemente)</a:t>
            </a:r>
          </a:p>
          <a:p>
            <a:r>
              <a:rPr lang="en-US" dirty="0"/>
              <a:t>Medication-Assisted Therapy (MAT)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indoor, boy, young&#10;&#10;Description automatically generated">
            <a:extLst>
              <a:ext uri="{FF2B5EF4-FFF2-40B4-BE49-F238E27FC236}">
                <a16:creationId xmlns:a16="http://schemas.microsoft.com/office/drawing/2014/main" id="{3A253B19-4992-4480-9CA6-5BDA9553929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539" r="30010"/>
          <a:stretch/>
        </p:blipFill>
        <p:spPr>
          <a:xfrm>
            <a:off x="0" y="0"/>
            <a:ext cx="4571999" cy="6858000"/>
          </a:xfrm>
        </p:spPr>
      </p:pic>
      <p:sp>
        <p:nvSpPr>
          <p:cNvPr id="55298" name="Title 1">
            <a:extLst>
              <a:ext uri="{FF2B5EF4-FFF2-40B4-BE49-F238E27FC236}">
                <a16:creationId xmlns:a16="http://schemas.microsoft.com/office/drawing/2014/main" id="{EE00E354-6554-4575-92B7-BD290A9B2CF5}"/>
              </a:ext>
            </a:extLst>
          </p:cNvPr>
          <p:cNvSpPr>
            <a:spLocks noGrp="1"/>
          </p:cNvSpPr>
          <p:nvPr>
            <p:ph type="title"/>
          </p:nvPr>
        </p:nvSpPr>
        <p:spPr>
          <a:xfrm>
            <a:off x="4953888" y="365125"/>
            <a:ext cx="5409312" cy="1877034"/>
          </a:xfrm>
        </p:spPr>
        <p:txBody>
          <a:bodyPr/>
          <a:lstStyle/>
          <a:p>
            <a:r>
              <a:rPr lang="en-US" altLang="en-US" dirty="0"/>
              <a:t>Behavioral Theory</a:t>
            </a:r>
          </a:p>
        </p:txBody>
      </p:sp>
      <p:sp>
        <p:nvSpPr>
          <p:cNvPr id="3" name="Content Placeholder 2">
            <a:extLst>
              <a:ext uri="{FF2B5EF4-FFF2-40B4-BE49-F238E27FC236}">
                <a16:creationId xmlns:a16="http://schemas.microsoft.com/office/drawing/2014/main" id="{8110F3C5-9A27-4AF0-BB6F-A7FB43CDB3FF}"/>
              </a:ext>
            </a:extLst>
          </p:cNvPr>
          <p:cNvSpPr>
            <a:spLocks noGrp="1"/>
          </p:cNvSpPr>
          <p:nvPr>
            <p:ph idx="1"/>
          </p:nvPr>
        </p:nvSpPr>
        <p:spPr>
          <a:xfrm>
            <a:off x="4997884" y="2242159"/>
            <a:ext cx="6062597" cy="4347176"/>
          </a:xfrm>
        </p:spPr>
        <p:txBody>
          <a:bodyPr>
            <a:normAutofit fontScale="92500" lnSpcReduction="20000"/>
          </a:bodyPr>
          <a:lstStyle/>
          <a:p>
            <a:r>
              <a:rPr lang="en-US" dirty="0"/>
              <a:t>Some constructs to consider:</a:t>
            </a:r>
          </a:p>
          <a:p>
            <a:pPr lvl="1"/>
            <a:r>
              <a:rPr lang="en-US" b="1" dirty="0"/>
              <a:t>Behavior is learned</a:t>
            </a:r>
            <a:r>
              <a:rPr lang="en-US" dirty="0"/>
              <a:t>, therefore it can be unlearned</a:t>
            </a:r>
          </a:p>
          <a:p>
            <a:pPr lvl="1"/>
            <a:r>
              <a:rPr lang="en-US" dirty="0"/>
              <a:t>New behaviors can replace old ones</a:t>
            </a:r>
          </a:p>
          <a:p>
            <a:pPr lvl="1"/>
            <a:r>
              <a:rPr lang="en-US" b="1" dirty="0"/>
              <a:t>Focus on the observable</a:t>
            </a:r>
            <a:r>
              <a:rPr lang="en-US" dirty="0"/>
              <a:t>: How people act, react, and  behave</a:t>
            </a:r>
          </a:p>
          <a:p>
            <a:pPr lvl="1"/>
            <a:r>
              <a:rPr lang="en-US" dirty="0"/>
              <a:t>Less interested in cognitive/emotional states, believe that behavior represents learned habits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CCE8EFD-7EE2-4F6E-8580-53A5301CF4A9}"/>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Behavioral Theory: Conditioning</a:t>
            </a:r>
          </a:p>
        </p:txBody>
      </p:sp>
      <p:sp>
        <p:nvSpPr>
          <p:cNvPr id="56323" name="Rectangle 3">
            <a:extLst>
              <a:ext uri="{FF2B5EF4-FFF2-40B4-BE49-F238E27FC236}">
                <a16:creationId xmlns:a16="http://schemas.microsoft.com/office/drawing/2014/main" id="{8EAB06AF-E77B-4FCE-B0BB-01A15518C397}"/>
              </a:ext>
            </a:extLst>
          </p:cNvPr>
          <p:cNvSpPr>
            <a:spLocks noGrp="1" noChangeArrowheads="1"/>
          </p:cNvSpPr>
          <p:nvPr>
            <p:ph idx="1"/>
          </p:nvPr>
        </p:nvSpPr>
        <p:spPr/>
        <p:txBody>
          <a:bodyPr>
            <a:normAutofit fontScale="77500" lnSpcReduction="20000"/>
          </a:bodyPr>
          <a:lstStyle/>
          <a:p>
            <a:pPr eaLnBrk="1" hangingPunct="1"/>
            <a:r>
              <a:rPr lang="en-US" altLang="en-US" b="1" dirty="0"/>
              <a:t>Classical Conditioning </a:t>
            </a:r>
            <a:r>
              <a:rPr lang="en-US" altLang="en-US" dirty="0"/>
              <a:t>refers to the association between a stimulus and an involuntary or automatic behavior (response)</a:t>
            </a:r>
          </a:p>
          <a:p>
            <a:pPr marL="1200150" lvl="1" indent="-457200" eaLnBrk="1" hangingPunct="1">
              <a:buFont typeface="Arial" panose="020B0604020202020204" pitchFamily="34" charset="0"/>
              <a:buChar char="•"/>
            </a:pPr>
            <a:r>
              <a:rPr lang="en-US" altLang="en-US" dirty="0"/>
              <a:t>Craving can be a conditioned response triggered by stimuli that the patient  may or may not be conscious of (Pavlov)</a:t>
            </a:r>
          </a:p>
          <a:p>
            <a:pPr eaLnBrk="1" hangingPunct="1"/>
            <a:endParaRPr lang="en-US" altLang="en-US" dirty="0"/>
          </a:p>
          <a:p>
            <a:pPr eaLnBrk="1" hangingPunct="1"/>
            <a:r>
              <a:rPr lang="en-US" altLang="en-US" b="1" dirty="0"/>
              <a:t>Operant Conditioning </a:t>
            </a:r>
            <a:r>
              <a:rPr lang="en-US" altLang="en-US" dirty="0"/>
              <a:t>refers to an association between a voluntary behavior and a consequence (Skinner)</a:t>
            </a:r>
          </a:p>
          <a:p>
            <a:pPr marL="1200150" lvl="1" indent="-457200" eaLnBrk="1" hangingPunct="1">
              <a:buFont typeface="Arial" panose="020B0604020202020204" pitchFamily="34" charset="0"/>
              <a:buChar char="•"/>
            </a:pPr>
            <a:r>
              <a:rPr lang="en-US" altLang="en-US" dirty="0"/>
              <a:t>The nature of the consequence will  impact whether the behavior occurs again (legal, health-related consequences, etc.)</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0058-7038-9149-92F9-7C45810F89DE}"/>
              </a:ext>
            </a:extLst>
          </p:cNvPr>
          <p:cNvSpPr>
            <a:spLocks noGrp="1"/>
          </p:cNvSpPr>
          <p:nvPr>
            <p:ph type="title"/>
          </p:nvPr>
        </p:nvSpPr>
        <p:spPr/>
        <p:txBody>
          <a:bodyPr/>
          <a:lstStyle/>
          <a:p>
            <a:r>
              <a:rPr lang="en-US" dirty="0"/>
              <a:t>Behavior Therapy Key Concepts</a:t>
            </a:r>
          </a:p>
        </p:txBody>
      </p:sp>
      <p:sp>
        <p:nvSpPr>
          <p:cNvPr id="3" name="Content Placeholder 2">
            <a:extLst>
              <a:ext uri="{FF2B5EF4-FFF2-40B4-BE49-F238E27FC236}">
                <a16:creationId xmlns:a16="http://schemas.microsoft.com/office/drawing/2014/main" id="{70E1A5CE-EE77-5A42-B2F5-89FD125CE003}"/>
              </a:ext>
            </a:extLst>
          </p:cNvPr>
          <p:cNvSpPr>
            <a:spLocks noGrp="1"/>
          </p:cNvSpPr>
          <p:nvPr>
            <p:ph idx="1"/>
          </p:nvPr>
        </p:nvSpPr>
        <p:spPr/>
        <p:txBody>
          <a:bodyPr/>
          <a:lstStyle/>
          <a:p>
            <a:r>
              <a:rPr lang="en-US" dirty="0"/>
              <a:t>Ivan Pavlov, B.F. Skinner, Albert Bandura</a:t>
            </a:r>
          </a:p>
          <a:p>
            <a:endParaRPr lang="en-US" dirty="0"/>
          </a:p>
          <a:p>
            <a:r>
              <a:rPr lang="en-US" dirty="0"/>
              <a:t>Classical conditioning</a:t>
            </a:r>
          </a:p>
          <a:p>
            <a:endParaRPr lang="en-US" dirty="0"/>
          </a:p>
          <a:p>
            <a:r>
              <a:rPr lang="en-US" dirty="0"/>
              <a:t>Operant conditioning</a:t>
            </a:r>
          </a:p>
          <a:p>
            <a:endParaRPr lang="en-US" dirty="0"/>
          </a:p>
          <a:p>
            <a:r>
              <a:rPr lang="en-US" dirty="0"/>
              <a:t>Social learning theory</a:t>
            </a:r>
          </a:p>
        </p:txBody>
      </p:sp>
    </p:spTree>
    <p:extLst>
      <p:ext uri="{BB962C8B-B14F-4D97-AF65-F5344CB8AC3E}">
        <p14:creationId xmlns:p14="http://schemas.microsoft.com/office/powerpoint/2010/main" val="4206191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12DBE282-AA7D-8244-A540-96B02978B42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48918" y="37455"/>
            <a:ext cx="8394491" cy="6552258"/>
          </a:xfrm>
        </p:spPr>
      </p:pic>
      <p:sp>
        <p:nvSpPr>
          <p:cNvPr id="6" name="TextBox 5">
            <a:extLst>
              <a:ext uri="{FF2B5EF4-FFF2-40B4-BE49-F238E27FC236}">
                <a16:creationId xmlns:a16="http://schemas.microsoft.com/office/drawing/2014/main" id="{E60B1891-46CB-4343-8A01-0B8C2758D02D}"/>
              </a:ext>
            </a:extLst>
          </p:cNvPr>
          <p:cNvSpPr txBox="1"/>
          <p:nvPr/>
        </p:nvSpPr>
        <p:spPr>
          <a:xfrm>
            <a:off x="2254779" y="6589713"/>
            <a:ext cx="6352117" cy="230832"/>
          </a:xfrm>
          <a:prstGeom prst="rect">
            <a:avLst/>
          </a:prstGeom>
          <a:noFill/>
        </p:spPr>
        <p:txBody>
          <a:bodyPr wrap="square" rtlCol="0">
            <a:spAutoFit/>
          </a:bodyPr>
          <a:lstStyle/>
          <a:p>
            <a:r>
              <a:rPr lang="en-US" sz="900">
                <a:hlinkClick r:id="rId4" tooltip="http://www.myzenpath.com/self-discovery/personality-theories-3/"/>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12597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8FDA8E2-CE80-4D1E-AFE0-9F72398127E4}"/>
              </a:ext>
            </a:extLst>
          </p:cNvPr>
          <p:cNvSpPr>
            <a:spLocks noGrp="1" noChangeArrowheads="1"/>
          </p:cNvSpPr>
          <p:nvPr>
            <p:ph type="title"/>
          </p:nvPr>
        </p:nvSpPr>
        <p:spPr/>
        <p:txBody>
          <a:bodyPr/>
          <a:lstStyle/>
          <a:p>
            <a:pPr eaLnBrk="1" hangingPunct="1"/>
            <a:r>
              <a:rPr lang="en-US" altLang="en-US" dirty="0"/>
              <a:t>Evidence-Based &amp; Best Practices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5CEEB03B-9520-4A68-AB2F-32C2DDAA934A}"/>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8810" t="8119" r="20499" b="15086"/>
          <a:stretch/>
        </p:blipFill>
        <p:spPr bwMode="auto">
          <a:xfrm>
            <a:off x="0" y="0"/>
            <a:ext cx="8672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FF1008CD-1687-4DB0-9C03-84E8141F574F}"/>
              </a:ext>
            </a:extLst>
          </p:cNvPr>
          <p:cNvSpPr>
            <a:spLocks noGrp="1" noChangeArrowheads="1"/>
          </p:cNvSpPr>
          <p:nvPr>
            <p:ph type="title"/>
          </p:nvPr>
        </p:nvSpPr>
        <p:spPr>
          <a:xfrm>
            <a:off x="8829675" y="3186113"/>
            <a:ext cx="3071813" cy="3200400"/>
          </a:xfrm>
        </p:spPr>
        <p:txBody>
          <a:bodyPr>
            <a:noAutofit/>
          </a:bodyPr>
          <a:lstStyle/>
          <a:p>
            <a:pPr eaLnBrk="1" hangingPunct="1"/>
            <a:r>
              <a:rPr lang="en-US" altLang="en-US" sz="3200" b="1" dirty="0">
                <a:cs typeface="MoolBoran" panose="020B0100010101010101" pitchFamily="34" charset="0"/>
              </a:rPr>
              <a:t>Motivational Incentives  = Contingency Management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F1008CD-1687-4DB0-9C03-84E8141F574F}"/>
              </a:ext>
            </a:extLst>
          </p:cNvPr>
          <p:cNvSpPr>
            <a:spLocks noGrp="1" noChangeArrowheads="1"/>
          </p:cNvSpPr>
          <p:nvPr>
            <p:ph type="title"/>
          </p:nvPr>
        </p:nvSpPr>
        <p:spPr/>
        <p:txBody>
          <a:bodyPr>
            <a:normAutofit/>
          </a:bodyPr>
          <a:lstStyle/>
          <a:p>
            <a:r>
              <a:rPr lang="en-US" altLang="en-US"/>
              <a:t>Motivational Incentives  = Contingency Management</a:t>
            </a:r>
          </a:p>
        </p:txBody>
      </p:sp>
      <p:sp>
        <p:nvSpPr>
          <p:cNvPr id="38916" name="Rectangle 3">
            <a:extLst>
              <a:ext uri="{FF2B5EF4-FFF2-40B4-BE49-F238E27FC236}">
                <a16:creationId xmlns:a16="http://schemas.microsoft.com/office/drawing/2014/main" id="{76FAD20A-0E3E-45D8-997A-5C4B9A436866}"/>
              </a:ext>
            </a:extLst>
          </p:cNvPr>
          <p:cNvSpPr>
            <a:spLocks noGrp="1" noChangeArrowheads="1"/>
          </p:cNvSpPr>
          <p:nvPr>
            <p:ph idx="1"/>
          </p:nvPr>
        </p:nvSpPr>
        <p:spPr/>
        <p:txBody>
          <a:bodyPr>
            <a:normAutofit fontScale="85000" lnSpcReduction="20000"/>
          </a:bodyPr>
          <a:lstStyle/>
          <a:p>
            <a:r>
              <a:rPr lang="en-US" dirty="0"/>
              <a:t>Providing reinforcement for healthy behavior</a:t>
            </a:r>
          </a:p>
          <a:p>
            <a:endParaRPr lang="en-US" dirty="0"/>
          </a:p>
          <a:p>
            <a:r>
              <a:rPr lang="en-US" dirty="0"/>
              <a:t>Promoting Awareness of Motivational Incentives (PAMI) is based on the positive research outcomes and lessons learned from the National Institute on Drug Abuse (NIDA) Clinical Trials Network (CTN) study, titled Motivational Incentives for Enhanced Drug Abuse Recovery (MIEDAR). </a:t>
            </a:r>
          </a:p>
          <a:p>
            <a:endParaRPr lang="en-US" dirty="0"/>
          </a:p>
          <a:p>
            <a:r>
              <a:rPr lang="en-US" dirty="0"/>
              <a:t>For more information: http://www.bettertxoutcomes.org/bettertxoutcomes/</a:t>
            </a:r>
          </a:p>
          <a:p>
            <a:endParaRPr lang="en-US" dirty="0"/>
          </a:p>
        </p:txBody>
      </p:sp>
    </p:spTree>
    <p:extLst>
      <p:ext uri="{BB962C8B-B14F-4D97-AF65-F5344CB8AC3E}">
        <p14:creationId xmlns:p14="http://schemas.microsoft.com/office/powerpoint/2010/main" val="84645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DD0D-8AB1-0143-B7B9-4BF4DA17A449}"/>
              </a:ext>
            </a:extLst>
          </p:cNvPr>
          <p:cNvSpPr>
            <a:spLocks noGrp="1"/>
          </p:cNvSpPr>
          <p:nvPr>
            <p:ph type="title"/>
          </p:nvPr>
        </p:nvSpPr>
        <p:spPr/>
        <p:txBody>
          <a:bodyPr/>
          <a:lstStyle/>
          <a:p>
            <a:r>
              <a:rPr lang="en-US" dirty="0"/>
              <a:t>Why Use Motivational Incentives?</a:t>
            </a:r>
          </a:p>
        </p:txBody>
      </p:sp>
      <p:sp>
        <p:nvSpPr>
          <p:cNvPr id="3" name="Content Placeholder 2">
            <a:extLst>
              <a:ext uri="{FF2B5EF4-FFF2-40B4-BE49-F238E27FC236}">
                <a16:creationId xmlns:a16="http://schemas.microsoft.com/office/drawing/2014/main" id="{2316A5AD-ABC9-D248-BEB7-2A1B0F3311FB}"/>
              </a:ext>
            </a:extLst>
          </p:cNvPr>
          <p:cNvSpPr>
            <a:spLocks noGrp="1"/>
          </p:cNvSpPr>
          <p:nvPr>
            <p:ph idx="1"/>
          </p:nvPr>
        </p:nvSpPr>
        <p:spPr/>
        <p:txBody>
          <a:bodyPr>
            <a:normAutofit/>
          </a:bodyPr>
          <a:lstStyle/>
          <a:p>
            <a:r>
              <a:rPr lang="en-US" dirty="0"/>
              <a:t>Help patients stay in treatment and abstain from drug use. </a:t>
            </a:r>
          </a:p>
          <a:p>
            <a:r>
              <a:rPr lang="en-US" dirty="0"/>
              <a:t>Using low-cost reinforcements (e.g., prizes, vouchers, leave group early, etc.) </a:t>
            </a:r>
          </a:p>
          <a:p>
            <a:r>
              <a:rPr lang="en-US" dirty="0"/>
              <a:t>Praise and not as bribery but for recognition.</a:t>
            </a:r>
          </a:p>
          <a:p>
            <a:r>
              <a:rPr lang="en-US" dirty="0"/>
              <a:t>Fishbowls and Candy Bars: tickets for a prize, notebook, pens, small book, small planner.</a:t>
            </a:r>
          </a:p>
        </p:txBody>
      </p:sp>
    </p:spTree>
    <p:extLst>
      <p:ext uri="{BB962C8B-B14F-4D97-AF65-F5344CB8AC3E}">
        <p14:creationId xmlns:p14="http://schemas.microsoft.com/office/powerpoint/2010/main" val="1631618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5E3BB1FB-8B89-453F-8B4C-9BEAFD0703F3}"/>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Cognitive Behavioral Theory</a:t>
            </a:r>
          </a:p>
        </p:txBody>
      </p:sp>
      <p:sp>
        <p:nvSpPr>
          <p:cNvPr id="40964" name="Rectangle 3">
            <a:extLst>
              <a:ext uri="{FF2B5EF4-FFF2-40B4-BE49-F238E27FC236}">
                <a16:creationId xmlns:a16="http://schemas.microsoft.com/office/drawing/2014/main" id="{7C27EE09-EDE3-4221-BD0F-27D35AABD4CC}"/>
              </a:ext>
            </a:extLst>
          </p:cNvPr>
          <p:cNvSpPr>
            <a:spLocks noGrp="1" noChangeArrowheads="1"/>
          </p:cNvSpPr>
          <p:nvPr>
            <p:ph idx="1"/>
          </p:nvPr>
        </p:nvSpPr>
        <p:spPr/>
        <p:txBody>
          <a:bodyPr rtlCol="0">
            <a:normAutofit fontScale="85000" lnSpcReduction="20000"/>
          </a:bodyPr>
          <a:lstStyle/>
          <a:p>
            <a:pPr eaLnBrk="1" fontAlgn="auto" hangingPunct="1">
              <a:spcAft>
                <a:spcPts val="0"/>
              </a:spcAft>
              <a:defRPr/>
            </a:pPr>
            <a:r>
              <a:rPr lang="en-US" dirty="0">
                <a:ea typeface="+mn-ea"/>
              </a:rPr>
              <a:t>Cognitive behavior therapy (CBT) combines</a:t>
            </a:r>
          </a:p>
          <a:p>
            <a:pPr eaLnBrk="1" fontAlgn="auto" hangingPunct="1">
              <a:spcAft>
                <a:spcPts val="0"/>
              </a:spcAft>
              <a:defRPr/>
            </a:pPr>
            <a:endParaRPr lang="en-US" dirty="0">
              <a:ea typeface="+mn-ea"/>
            </a:endParaRPr>
          </a:p>
          <a:p>
            <a:pPr marL="1200150" lvl="1" indent="-457200" eaLnBrk="1" fontAlgn="auto" hangingPunct="1">
              <a:spcAft>
                <a:spcPts val="0"/>
              </a:spcAft>
              <a:buFont typeface="Arial" panose="020B0604020202020204" pitchFamily="34" charset="0"/>
              <a:buChar char="•"/>
              <a:defRPr/>
            </a:pPr>
            <a:r>
              <a:rPr lang="en-US" b="1" dirty="0"/>
              <a:t>Behavior therapy </a:t>
            </a:r>
            <a:r>
              <a:rPr lang="en-US" dirty="0"/>
              <a:t>helps to weaken the connections between troublesome situations and your reactions to them</a:t>
            </a:r>
          </a:p>
          <a:p>
            <a:pPr marL="457200" indent="-457200" eaLnBrk="1" fontAlgn="auto" hangingPunct="1">
              <a:spcAft>
                <a:spcPts val="0"/>
              </a:spcAft>
              <a:buFont typeface="Arial" panose="020B0604020202020204" pitchFamily="34" charset="0"/>
              <a:buChar char="•"/>
              <a:defRPr/>
            </a:pPr>
            <a:endParaRPr lang="en-US" dirty="0">
              <a:ea typeface="+mn-ea"/>
            </a:endParaRPr>
          </a:p>
          <a:p>
            <a:pPr marL="1200150" lvl="1" indent="-457200" eaLnBrk="1" fontAlgn="auto" hangingPunct="1">
              <a:spcAft>
                <a:spcPts val="0"/>
              </a:spcAft>
              <a:buFont typeface="Arial" panose="020B0604020202020204" pitchFamily="34" charset="0"/>
              <a:buChar char="•"/>
              <a:defRPr/>
            </a:pPr>
            <a:r>
              <a:rPr lang="en-US" b="1" dirty="0"/>
              <a:t>Cognitive therapy </a:t>
            </a:r>
            <a:r>
              <a:rPr lang="en-US" dirty="0"/>
              <a:t>teaches you how certain thinking patterns/feelings impact behavior</a:t>
            </a:r>
          </a:p>
          <a:p>
            <a:pPr eaLnBrk="1" fontAlgn="auto" hangingPunct="1">
              <a:spcAft>
                <a:spcPts val="0"/>
              </a:spcAft>
              <a:defRPr/>
            </a:pPr>
            <a:endParaRPr lang="en-US" dirty="0">
              <a:ea typeface="+mn-ea"/>
            </a:endParaRPr>
          </a:p>
          <a:p>
            <a:pPr eaLnBrk="1" fontAlgn="auto" hangingPunct="1">
              <a:spcAft>
                <a:spcPts val="0"/>
              </a:spcAft>
              <a:defRPr/>
            </a:pPr>
            <a:r>
              <a:rPr lang="en-US" dirty="0">
                <a:ea typeface="+mn-ea"/>
              </a:rPr>
              <a:t>Very simply put, CBT attempts to help patients recognize, avoid, and cope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2E80713-645A-4D9C-8C72-62091D13FDA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87" r="2587"/>
          <a:stretch>
            <a:fillRect/>
          </a:stretch>
        </p:blipFill>
        <p:spPr/>
      </p:pic>
      <p:sp>
        <p:nvSpPr>
          <p:cNvPr id="62466" name="Rectangle 2">
            <a:extLst>
              <a:ext uri="{FF2B5EF4-FFF2-40B4-BE49-F238E27FC236}">
                <a16:creationId xmlns:a16="http://schemas.microsoft.com/office/drawing/2014/main" id="{5354F983-71E3-45BC-8E9F-6586ED301CD2}"/>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Relapse Prevention (CBT)</a:t>
            </a:r>
          </a:p>
        </p:txBody>
      </p:sp>
      <p:sp>
        <p:nvSpPr>
          <p:cNvPr id="41988" name="Rectangle 3">
            <a:extLst>
              <a:ext uri="{FF2B5EF4-FFF2-40B4-BE49-F238E27FC236}">
                <a16:creationId xmlns:a16="http://schemas.microsoft.com/office/drawing/2014/main" id="{626EE606-2869-47B6-BFAC-2A9999BCEF39}"/>
              </a:ext>
            </a:extLst>
          </p:cNvPr>
          <p:cNvSpPr>
            <a:spLocks noGrp="1" noChangeArrowheads="1"/>
          </p:cNvSpPr>
          <p:nvPr>
            <p:ph idx="1"/>
          </p:nvPr>
        </p:nvSpPr>
        <p:spPr/>
        <p:txBody>
          <a:bodyPr rtlCol="0">
            <a:normAutofit lnSpcReduction="10000"/>
          </a:bodyPr>
          <a:lstStyle/>
          <a:p>
            <a:pPr marL="457200" indent="-457200" eaLnBrk="1" fontAlgn="auto" hangingPunct="1">
              <a:spcAft>
                <a:spcPts val="0"/>
              </a:spcAft>
              <a:buFont typeface="Wingdings" panose="05000000000000000000" pitchFamily="2" charset="2"/>
              <a:buChar char="ü"/>
              <a:defRPr/>
            </a:pPr>
            <a:endParaRPr lang="en-US" dirty="0">
              <a:ea typeface="+mn-ea"/>
            </a:endParaRPr>
          </a:p>
          <a:p>
            <a:pPr marL="457200" indent="-457200" eaLnBrk="1" fontAlgn="auto" hangingPunct="1">
              <a:spcAft>
                <a:spcPts val="0"/>
              </a:spcAft>
              <a:buFont typeface="Wingdings" panose="05000000000000000000" pitchFamily="2" charset="2"/>
              <a:buChar char="ü"/>
              <a:defRPr/>
            </a:pPr>
            <a:r>
              <a:rPr lang="en-US" dirty="0">
                <a:ea typeface="+mn-ea"/>
              </a:rPr>
              <a:t>Identify High Risk Situations</a:t>
            </a:r>
          </a:p>
          <a:p>
            <a:pPr marL="457200" indent="-457200" eaLnBrk="1" fontAlgn="auto" hangingPunct="1">
              <a:spcAft>
                <a:spcPts val="0"/>
              </a:spcAft>
              <a:buFont typeface="Wingdings" panose="05000000000000000000" pitchFamily="2" charset="2"/>
              <a:buChar char="ü"/>
              <a:defRPr/>
            </a:pPr>
            <a:r>
              <a:rPr lang="en-US" dirty="0">
                <a:ea typeface="+mn-ea"/>
              </a:rPr>
              <a:t>Coping Skills Training</a:t>
            </a:r>
          </a:p>
          <a:p>
            <a:pPr marL="457200" indent="-457200" eaLnBrk="1" fontAlgn="auto" hangingPunct="1">
              <a:spcAft>
                <a:spcPts val="0"/>
              </a:spcAft>
              <a:buFont typeface="Wingdings" panose="05000000000000000000" pitchFamily="2" charset="2"/>
              <a:buChar char="ü"/>
              <a:defRPr/>
            </a:pPr>
            <a:r>
              <a:rPr lang="en-US" dirty="0">
                <a:ea typeface="+mn-ea"/>
              </a:rPr>
              <a:t>Enhance Self-Efficacy</a:t>
            </a:r>
          </a:p>
          <a:p>
            <a:pPr marL="457200" indent="-457200" eaLnBrk="1" fontAlgn="auto" hangingPunct="1">
              <a:spcAft>
                <a:spcPts val="0"/>
              </a:spcAft>
              <a:buFont typeface="Wingdings" panose="05000000000000000000" pitchFamily="2" charset="2"/>
              <a:buChar char="ü"/>
              <a:defRPr/>
            </a:pPr>
            <a:r>
              <a:rPr lang="en-US" dirty="0">
                <a:ea typeface="+mn-ea"/>
              </a:rPr>
              <a:t>Relapse Reframed as “teachable moment”</a:t>
            </a:r>
          </a:p>
          <a:p>
            <a:pPr marL="457200" indent="-457200" eaLnBrk="1" fontAlgn="auto" hangingPunct="1">
              <a:spcAft>
                <a:spcPts val="0"/>
              </a:spcAft>
              <a:buFont typeface="Wingdings" panose="05000000000000000000" pitchFamily="2" charset="2"/>
              <a:buChar char="ü"/>
              <a:defRPr/>
            </a:pPr>
            <a:r>
              <a:rPr lang="en-US" dirty="0">
                <a:ea typeface="+mn-ea"/>
              </a:rPr>
              <a:t>Challenge Positive Alcohol Expectancies</a:t>
            </a:r>
          </a:p>
          <a:p>
            <a:pPr marL="457200" indent="-457200" eaLnBrk="1" fontAlgn="auto" hangingPunct="1">
              <a:spcAft>
                <a:spcPts val="0"/>
              </a:spcAft>
              <a:buFont typeface="Wingdings" panose="05000000000000000000" pitchFamily="2" charset="2"/>
              <a:buChar char="ü"/>
              <a:defRPr/>
            </a:pPr>
            <a:r>
              <a:rPr lang="en-US" dirty="0">
                <a:ea typeface="+mn-ea"/>
              </a:rPr>
              <a:t>Lifestyle Balance</a:t>
            </a:r>
          </a:p>
          <a:p>
            <a:pPr eaLnBrk="1" fontAlgn="auto" hangingPunct="1">
              <a:spcAft>
                <a:spcPts val="0"/>
              </a:spcAft>
              <a:defRPr/>
            </a:pPr>
            <a:endParaRPr lang="en-US" dirty="0">
              <a:ea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7834-7AFD-0743-B682-6CAC56A5EA5F}"/>
              </a:ext>
            </a:extLst>
          </p:cNvPr>
          <p:cNvSpPr>
            <a:spLocks noGrp="1"/>
          </p:cNvSpPr>
          <p:nvPr>
            <p:ph type="title"/>
          </p:nvPr>
        </p:nvSpPr>
        <p:spPr/>
        <p:txBody>
          <a:bodyPr/>
          <a:lstStyle/>
          <a:p>
            <a:r>
              <a:rPr lang="en-US" dirty="0"/>
              <a:t>Key CBT concepts</a:t>
            </a:r>
          </a:p>
        </p:txBody>
      </p:sp>
      <p:sp>
        <p:nvSpPr>
          <p:cNvPr id="3" name="Content Placeholder 2">
            <a:extLst>
              <a:ext uri="{FF2B5EF4-FFF2-40B4-BE49-F238E27FC236}">
                <a16:creationId xmlns:a16="http://schemas.microsoft.com/office/drawing/2014/main" id="{A0483B8C-6722-F74B-A86F-E9B0AD777AC5}"/>
              </a:ext>
            </a:extLst>
          </p:cNvPr>
          <p:cNvSpPr>
            <a:spLocks noGrp="1"/>
          </p:cNvSpPr>
          <p:nvPr>
            <p:ph idx="1"/>
          </p:nvPr>
        </p:nvSpPr>
        <p:spPr/>
        <p:txBody>
          <a:bodyPr/>
          <a:lstStyle/>
          <a:p>
            <a:pPr>
              <a:lnSpc>
                <a:spcPct val="200000"/>
              </a:lnSpc>
            </a:pPr>
            <a:r>
              <a:rPr lang="en-US" dirty="0"/>
              <a:t>Founder – Aaron Beck</a:t>
            </a:r>
          </a:p>
          <a:p>
            <a:pPr>
              <a:lnSpc>
                <a:spcPct val="200000"/>
              </a:lnSpc>
            </a:pPr>
            <a:r>
              <a:rPr lang="en-US" dirty="0"/>
              <a:t>Focus is on the here-and-now.</a:t>
            </a:r>
          </a:p>
          <a:p>
            <a:pPr>
              <a:lnSpc>
                <a:spcPct val="200000"/>
              </a:lnSpc>
            </a:pPr>
            <a:r>
              <a:rPr lang="en-US" dirty="0"/>
              <a:t>Client takes on active role.</a:t>
            </a:r>
          </a:p>
          <a:p>
            <a:pPr>
              <a:lnSpc>
                <a:spcPct val="200000"/>
              </a:lnSpc>
            </a:pPr>
            <a:r>
              <a:rPr lang="en-US" dirty="0"/>
              <a:t>ABC model</a:t>
            </a:r>
          </a:p>
        </p:txBody>
      </p:sp>
    </p:spTree>
    <p:extLst>
      <p:ext uri="{BB962C8B-B14F-4D97-AF65-F5344CB8AC3E}">
        <p14:creationId xmlns:p14="http://schemas.microsoft.com/office/powerpoint/2010/main" val="984760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EDC8-755C-394A-9EF6-E2E189C3D227}"/>
              </a:ext>
            </a:extLst>
          </p:cNvPr>
          <p:cNvSpPr>
            <a:spLocks noGrp="1"/>
          </p:cNvSpPr>
          <p:nvPr>
            <p:ph type="title"/>
          </p:nvPr>
        </p:nvSpPr>
        <p:spPr/>
        <p:txBody>
          <a:bodyPr/>
          <a:lstStyle/>
          <a:p>
            <a:r>
              <a:rPr lang="en-US" dirty="0"/>
              <a:t>Therapeutic Techniques</a:t>
            </a:r>
          </a:p>
        </p:txBody>
      </p:sp>
      <p:sp>
        <p:nvSpPr>
          <p:cNvPr id="3" name="Content Placeholder 2">
            <a:extLst>
              <a:ext uri="{FF2B5EF4-FFF2-40B4-BE49-F238E27FC236}">
                <a16:creationId xmlns:a16="http://schemas.microsoft.com/office/drawing/2014/main" id="{40093B09-CF59-C54A-B33A-F90DECEED1BC}"/>
              </a:ext>
            </a:extLst>
          </p:cNvPr>
          <p:cNvSpPr>
            <a:spLocks noGrp="1"/>
          </p:cNvSpPr>
          <p:nvPr>
            <p:ph idx="1"/>
          </p:nvPr>
        </p:nvSpPr>
        <p:spPr/>
        <p:txBody>
          <a:bodyPr/>
          <a:lstStyle/>
          <a:p>
            <a:r>
              <a:rPr lang="en-US" dirty="0"/>
              <a:t>Behavioral rehearsal</a:t>
            </a:r>
          </a:p>
          <a:p>
            <a:r>
              <a:rPr lang="en-US" dirty="0"/>
              <a:t>Homework</a:t>
            </a:r>
          </a:p>
          <a:p>
            <a:r>
              <a:rPr lang="en-US" dirty="0"/>
              <a:t>Motivational interviewing</a:t>
            </a:r>
          </a:p>
          <a:p>
            <a:r>
              <a:rPr lang="en-US" dirty="0"/>
              <a:t>Relaxation training</a:t>
            </a:r>
          </a:p>
          <a:p>
            <a:r>
              <a:rPr lang="en-US" dirty="0"/>
              <a:t>Systematic desensitization</a:t>
            </a:r>
          </a:p>
          <a:p>
            <a:r>
              <a:rPr lang="en-US" dirty="0"/>
              <a:t>Social skills training</a:t>
            </a:r>
          </a:p>
          <a:p>
            <a:r>
              <a:rPr lang="en-US" dirty="0"/>
              <a:t>Assertion training</a:t>
            </a:r>
          </a:p>
        </p:txBody>
      </p:sp>
    </p:spTree>
    <p:extLst>
      <p:ext uri="{BB962C8B-B14F-4D97-AF65-F5344CB8AC3E}">
        <p14:creationId xmlns:p14="http://schemas.microsoft.com/office/powerpoint/2010/main" val="3546359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3CE5-9B13-9B43-AD69-F0DF2BCC7E32}"/>
              </a:ext>
            </a:extLst>
          </p:cNvPr>
          <p:cNvSpPr>
            <a:spLocks noGrp="1"/>
          </p:cNvSpPr>
          <p:nvPr>
            <p:ph type="title"/>
          </p:nvPr>
        </p:nvSpPr>
        <p:spPr/>
        <p:txBody>
          <a:bodyPr/>
          <a:lstStyle/>
          <a:p>
            <a:r>
              <a:rPr lang="en-US" dirty="0"/>
              <a:t>Definition: REBT</a:t>
            </a:r>
          </a:p>
        </p:txBody>
      </p:sp>
      <p:sp>
        <p:nvSpPr>
          <p:cNvPr id="3" name="Content Placeholder 2">
            <a:extLst>
              <a:ext uri="{FF2B5EF4-FFF2-40B4-BE49-F238E27FC236}">
                <a16:creationId xmlns:a16="http://schemas.microsoft.com/office/drawing/2014/main" id="{1DEB3E61-CB95-224F-BCF0-586FC4A3D303}"/>
              </a:ext>
            </a:extLst>
          </p:cNvPr>
          <p:cNvSpPr>
            <a:spLocks noGrp="1"/>
          </p:cNvSpPr>
          <p:nvPr>
            <p:ph idx="1"/>
          </p:nvPr>
        </p:nvSpPr>
        <p:spPr/>
        <p:txBody>
          <a:bodyPr/>
          <a:lstStyle/>
          <a:p>
            <a:r>
              <a:rPr lang="en-US" dirty="0"/>
              <a:t>Is a cognitive-oriented counseling approach that focuses on changing the attitudes, beliefs and negative self-statements that drive and maintain problematic behavior.</a:t>
            </a:r>
          </a:p>
          <a:p>
            <a:r>
              <a:rPr lang="en-US" dirty="0"/>
              <a:t>Created by Albert Ellis, in 1955</a:t>
            </a:r>
          </a:p>
        </p:txBody>
      </p:sp>
    </p:spTree>
    <p:extLst>
      <p:ext uri="{BB962C8B-B14F-4D97-AF65-F5344CB8AC3E}">
        <p14:creationId xmlns:p14="http://schemas.microsoft.com/office/powerpoint/2010/main" val="1484994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3F7D016-B371-4D69-AFE8-5EE41B329C35}"/>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Rational Emotive Behavioral Theory (REBT)</a:t>
            </a:r>
          </a:p>
        </p:txBody>
      </p:sp>
      <p:sp>
        <p:nvSpPr>
          <p:cNvPr id="44036" name="Rectangle 3">
            <a:extLst>
              <a:ext uri="{FF2B5EF4-FFF2-40B4-BE49-F238E27FC236}">
                <a16:creationId xmlns:a16="http://schemas.microsoft.com/office/drawing/2014/main" id="{237DC75E-EBE6-422D-8E9F-497496314053}"/>
              </a:ext>
            </a:extLst>
          </p:cNvPr>
          <p:cNvSpPr>
            <a:spLocks noGrp="1" noChangeArrowheads="1"/>
          </p:cNvSpPr>
          <p:nvPr>
            <p:ph idx="1"/>
          </p:nvPr>
        </p:nvSpPr>
        <p:spPr/>
        <p:txBody>
          <a:bodyPr rtlCol="0">
            <a:normAutofit fontScale="77500" lnSpcReduction="20000"/>
          </a:bodyPr>
          <a:lstStyle/>
          <a:p>
            <a:pPr eaLnBrk="1" fontAlgn="auto" hangingPunct="1">
              <a:spcAft>
                <a:spcPts val="0"/>
              </a:spcAft>
              <a:defRPr/>
            </a:pPr>
            <a:r>
              <a:rPr lang="en-US" sz="3500" dirty="0">
                <a:ea typeface="+mn-ea"/>
              </a:rPr>
              <a:t>In a nutshell…</a:t>
            </a:r>
          </a:p>
          <a:p>
            <a:pPr marL="0" indent="0" eaLnBrk="1" fontAlgn="auto" hangingPunct="1">
              <a:spcAft>
                <a:spcPts val="0"/>
              </a:spcAft>
              <a:buNone/>
              <a:defRPr/>
            </a:pPr>
            <a:endParaRPr lang="en-US" dirty="0">
              <a:ea typeface="+mn-ea"/>
            </a:endParaRPr>
          </a:p>
          <a:p>
            <a:pPr eaLnBrk="1" fontAlgn="auto" hangingPunct="1">
              <a:spcAft>
                <a:spcPts val="0"/>
              </a:spcAft>
              <a:buFont typeface="Arial" panose="020B0604020202020204" pitchFamily="34" charset="0"/>
              <a:buChar char="•"/>
              <a:defRPr/>
            </a:pPr>
            <a:r>
              <a:rPr lang="en-US" dirty="0">
                <a:ea typeface="+mn-ea"/>
              </a:rPr>
              <a:t> Something happens (to the patient )</a:t>
            </a:r>
          </a:p>
          <a:p>
            <a:pPr eaLnBrk="1" fontAlgn="auto" hangingPunct="1">
              <a:spcAft>
                <a:spcPts val="0"/>
              </a:spcAft>
              <a:buFont typeface="Arial" panose="020B0604020202020204" pitchFamily="34" charset="0"/>
              <a:buChar char="•"/>
              <a:defRPr/>
            </a:pPr>
            <a:r>
              <a:rPr lang="en-US" dirty="0">
                <a:ea typeface="+mn-ea"/>
              </a:rPr>
              <a:t> patient  has an irrational belief about the situation</a:t>
            </a:r>
          </a:p>
          <a:p>
            <a:pPr eaLnBrk="1" fontAlgn="auto" hangingPunct="1">
              <a:spcAft>
                <a:spcPts val="0"/>
              </a:spcAft>
              <a:buFont typeface="Arial" panose="020B0604020202020204" pitchFamily="34" charset="0"/>
              <a:buChar char="•"/>
              <a:defRPr/>
            </a:pPr>
            <a:r>
              <a:rPr lang="en-US" dirty="0">
                <a:ea typeface="+mn-ea"/>
              </a:rPr>
              <a:t> patient  has an emotional reaction to the belief</a:t>
            </a:r>
          </a:p>
          <a:p>
            <a:pPr marL="292100" indent="-292100" eaLnBrk="1" fontAlgn="auto" hangingPunct="1">
              <a:spcAft>
                <a:spcPts val="0"/>
              </a:spcAft>
              <a:buFont typeface="Arial" panose="020B0604020202020204" pitchFamily="34" charset="0"/>
              <a:buChar char="•"/>
              <a:defRPr/>
            </a:pPr>
            <a:r>
              <a:rPr lang="en-US" dirty="0">
                <a:ea typeface="+mn-ea"/>
              </a:rPr>
              <a:t>Therapist helps the patient  recognize errors in thinking that led to the irrational belief and find alternative ways of thinking about the event</a:t>
            </a:r>
          </a:p>
          <a:p>
            <a:pPr eaLnBrk="1" fontAlgn="auto" hangingPunct="1">
              <a:spcAft>
                <a:spcPts val="0"/>
              </a:spcAft>
              <a:buFont typeface="Arial" panose="020B0604020202020204" pitchFamily="34" charset="0"/>
              <a:buChar char="•"/>
              <a:defRPr/>
            </a:pPr>
            <a:endParaRPr lang="en-US" dirty="0">
              <a:ea typeface="+mn-ea"/>
            </a:endParaRPr>
          </a:p>
          <a:p>
            <a:pPr eaLnBrk="1" fontAlgn="auto" hangingPunct="1">
              <a:spcAft>
                <a:spcPts val="0"/>
              </a:spcAft>
              <a:defRPr/>
            </a:pPr>
            <a:r>
              <a:rPr lang="en-US" dirty="0">
                <a:ea typeface="+mn-ea"/>
              </a:rPr>
              <a:t>Example: </a:t>
            </a:r>
            <a:r>
              <a:rPr lang="en-US" dirty="0"/>
              <a:t>“I was only arrested for drunk driving because that cop has it out for me”</a:t>
            </a:r>
          </a:p>
          <a:p>
            <a:pPr eaLnBrk="1" fontAlgn="auto" hangingPunct="1">
              <a:spcAft>
                <a:spcPts val="0"/>
              </a:spcAft>
              <a:defRPr/>
            </a:pPr>
            <a:endParaRPr lang="en-US" dirty="0">
              <a:ea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92D7-3E93-F54C-8C5A-1A7AA02529A1}"/>
              </a:ext>
            </a:extLst>
          </p:cNvPr>
          <p:cNvSpPr>
            <a:spLocks noGrp="1"/>
          </p:cNvSpPr>
          <p:nvPr>
            <p:ph type="title"/>
          </p:nvPr>
        </p:nvSpPr>
        <p:spPr/>
        <p:txBody>
          <a:bodyPr/>
          <a:lstStyle/>
          <a:p>
            <a:r>
              <a:rPr lang="en-US" dirty="0"/>
              <a:t>ABC Model of REBT</a:t>
            </a:r>
          </a:p>
        </p:txBody>
      </p:sp>
      <p:sp>
        <p:nvSpPr>
          <p:cNvPr id="3" name="Content Placeholder 2">
            <a:extLst>
              <a:ext uri="{FF2B5EF4-FFF2-40B4-BE49-F238E27FC236}">
                <a16:creationId xmlns:a16="http://schemas.microsoft.com/office/drawing/2014/main" id="{C5861A1B-4F59-4842-8FCD-FE298F0A25C4}"/>
              </a:ext>
            </a:extLst>
          </p:cNvPr>
          <p:cNvSpPr>
            <a:spLocks noGrp="1"/>
          </p:cNvSpPr>
          <p:nvPr>
            <p:ph idx="1"/>
          </p:nvPr>
        </p:nvSpPr>
        <p:spPr/>
        <p:txBody>
          <a:bodyPr>
            <a:normAutofit lnSpcReduction="10000"/>
          </a:bodyPr>
          <a:lstStyle/>
          <a:p>
            <a:r>
              <a:rPr lang="en-US" b="1" dirty="0"/>
              <a:t>A</a:t>
            </a:r>
            <a:r>
              <a:rPr lang="en-US" dirty="0"/>
              <a:t> = </a:t>
            </a:r>
            <a:r>
              <a:rPr lang="en-US" b="1" dirty="0"/>
              <a:t>activating event</a:t>
            </a:r>
          </a:p>
          <a:p>
            <a:pPr marL="0" indent="0">
              <a:buNone/>
            </a:pPr>
            <a:r>
              <a:rPr lang="en-US" dirty="0"/>
              <a:t>  Events that occur in life that lead to reaction</a:t>
            </a:r>
          </a:p>
          <a:p>
            <a:r>
              <a:rPr lang="en-US" b="1" dirty="0"/>
              <a:t>B</a:t>
            </a:r>
            <a:r>
              <a:rPr lang="en-US" dirty="0"/>
              <a:t> = </a:t>
            </a:r>
            <a:r>
              <a:rPr lang="en-US" b="1" dirty="0"/>
              <a:t>beliefs</a:t>
            </a:r>
          </a:p>
          <a:p>
            <a:pPr marL="0" indent="0">
              <a:buNone/>
            </a:pPr>
            <a:r>
              <a:rPr lang="en-US" dirty="0"/>
              <a:t>  How person feels or thinks about activating         </a:t>
            </a:r>
          </a:p>
          <a:p>
            <a:pPr marL="0" indent="0">
              <a:buNone/>
            </a:pPr>
            <a:r>
              <a:rPr lang="en-US" dirty="0"/>
              <a:t>  event.</a:t>
            </a:r>
          </a:p>
          <a:p>
            <a:r>
              <a:rPr lang="en-US" b="1" dirty="0"/>
              <a:t>C</a:t>
            </a:r>
            <a:r>
              <a:rPr lang="en-US" dirty="0"/>
              <a:t> = emotional and behavioral </a:t>
            </a:r>
            <a:r>
              <a:rPr lang="en-US" b="1" dirty="0"/>
              <a:t>consequences</a:t>
            </a:r>
          </a:p>
          <a:p>
            <a:pPr marL="0" indent="0">
              <a:buNone/>
            </a:pPr>
            <a:r>
              <a:rPr lang="en-US" dirty="0"/>
              <a:t>  How individual behaves based on beliefs </a:t>
            </a:r>
          </a:p>
          <a:p>
            <a:pPr marL="0" indent="0">
              <a:buNone/>
            </a:pPr>
            <a:r>
              <a:rPr lang="en-US" dirty="0"/>
              <a:t>  concerning an activating event.</a:t>
            </a:r>
          </a:p>
        </p:txBody>
      </p:sp>
    </p:spTree>
    <p:extLst>
      <p:ext uri="{BB962C8B-B14F-4D97-AF65-F5344CB8AC3E}">
        <p14:creationId xmlns:p14="http://schemas.microsoft.com/office/powerpoint/2010/main" val="239164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FDFCA8C-26A9-4029-BA31-C663AD387D3E}"/>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Evidence-Based, Best &amp; Promising Practices</a:t>
            </a:r>
          </a:p>
        </p:txBody>
      </p:sp>
      <p:sp>
        <p:nvSpPr>
          <p:cNvPr id="8" name="Content Placeholder 7">
            <a:extLst>
              <a:ext uri="{FF2B5EF4-FFF2-40B4-BE49-F238E27FC236}">
                <a16:creationId xmlns:a16="http://schemas.microsoft.com/office/drawing/2014/main" id="{A9999437-7D11-490E-AB7A-0522B2275848}"/>
              </a:ext>
            </a:extLst>
          </p:cNvPr>
          <p:cNvSpPr>
            <a:spLocks noGrp="1"/>
          </p:cNvSpPr>
          <p:nvPr>
            <p:ph idx="1"/>
          </p:nvPr>
        </p:nvSpPr>
        <p:spPr/>
        <p:txBody>
          <a:bodyPr rtlCol="0">
            <a:normAutofit fontScale="62500" lnSpcReduction="20000"/>
          </a:bodyPr>
          <a:lstStyle/>
          <a:p>
            <a:pPr eaLnBrk="1" fontAlgn="auto" hangingPunct="1">
              <a:spcAft>
                <a:spcPts val="0"/>
              </a:spcAft>
              <a:defRPr/>
            </a:pPr>
            <a:r>
              <a:rPr lang="en-US" b="1" dirty="0">
                <a:ea typeface="+mn-ea"/>
              </a:rPr>
              <a:t>Evidence-based practices </a:t>
            </a:r>
            <a:r>
              <a:rPr lang="en-US" dirty="0">
                <a:ea typeface="+mn-ea"/>
              </a:rPr>
              <a:t>are methods or techniques that have documented outcomes, have an ability to replicate key factors, and have been recognized in scientific journals by one or more published articles.  Evidence-based practices are often manualized, for instance in SAMHSA’s Technical Assistance Publication Series (TAPs).</a:t>
            </a:r>
          </a:p>
          <a:p>
            <a:pPr eaLnBrk="1" fontAlgn="auto" hangingPunct="1">
              <a:spcAft>
                <a:spcPts val="0"/>
              </a:spcAft>
              <a:defRPr/>
            </a:pPr>
            <a:endParaRPr lang="en-US" dirty="0">
              <a:ea typeface="+mn-ea"/>
            </a:endParaRPr>
          </a:p>
          <a:p>
            <a:pPr eaLnBrk="1" fontAlgn="auto" hangingPunct="1">
              <a:spcAft>
                <a:spcPts val="0"/>
              </a:spcAft>
              <a:defRPr/>
            </a:pPr>
            <a:r>
              <a:rPr lang="en-US" dirty="0">
                <a:ea typeface="+mn-ea"/>
              </a:rPr>
              <a:t>A </a:t>
            </a:r>
            <a:r>
              <a:rPr lang="en-US" b="1" dirty="0">
                <a:ea typeface="+mn-ea"/>
              </a:rPr>
              <a:t>best practice</a:t>
            </a:r>
            <a:r>
              <a:rPr lang="en-US" dirty="0">
                <a:ea typeface="+mn-ea"/>
              </a:rPr>
              <a:t> is a method or technique that has consistently shown results superior to those achieved by other means. In addition, a "best" practice will evolve as empirical research advances.  </a:t>
            </a:r>
          </a:p>
          <a:p>
            <a:pPr eaLnBrk="1" fontAlgn="auto" hangingPunct="1">
              <a:spcAft>
                <a:spcPts val="0"/>
              </a:spcAft>
              <a:defRPr/>
            </a:pPr>
            <a:endParaRPr lang="en-US" dirty="0">
              <a:ea typeface="+mn-ea"/>
            </a:endParaRPr>
          </a:p>
          <a:p>
            <a:pPr eaLnBrk="1" fontAlgn="auto" hangingPunct="1">
              <a:spcAft>
                <a:spcPts val="0"/>
              </a:spcAft>
              <a:defRPr/>
            </a:pPr>
            <a:r>
              <a:rPr lang="en-US" dirty="0">
                <a:ea typeface="+mn-ea"/>
              </a:rPr>
              <a:t>A </a:t>
            </a:r>
            <a:r>
              <a:rPr lang="en-US" b="1" dirty="0">
                <a:ea typeface="+mn-ea"/>
              </a:rPr>
              <a:t>promising practice</a:t>
            </a:r>
            <a:r>
              <a:rPr lang="en-US" dirty="0">
                <a:ea typeface="+mn-ea"/>
              </a:rPr>
              <a:t> is generally described as having </a:t>
            </a:r>
            <a:r>
              <a:rPr lang="en-US" dirty="0"/>
              <a:t>a</a:t>
            </a:r>
            <a:r>
              <a:rPr lang="en-US" dirty="0">
                <a:ea typeface="+mn-ea"/>
              </a:rPr>
              <a:t> body of evidence (either evaluation studies or expert consensus) to support efficacy, is likely to raise to the next level when scientific studies can be conducted, and/or has been endorsed by one or more groups whose opinions matter producing specific desired outcomes.</a:t>
            </a:r>
          </a:p>
          <a:p>
            <a:pPr eaLnBrk="1" fontAlgn="auto" hangingPunct="1">
              <a:spcAft>
                <a:spcPts val="0"/>
              </a:spcAft>
              <a:defRPr/>
            </a:pPr>
            <a:endParaRPr lang="en-US" dirty="0">
              <a:ea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839DA85-116E-473D-A4D4-6A968B9A5D9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199" t="5115" r="-544" b="5115"/>
          <a:stretch/>
        </p:blipFill>
        <p:spPr>
          <a:xfrm>
            <a:off x="0" y="0"/>
            <a:ext cx="6429375" cy="6857999"/>
          </a:xfrm>
        </p:spPr>
      </p:pic>
      <p:sp>
        <p:nvSpPr>
          <p:cNvPr id="66562" name="Rectangle 2">
            <a:extLst>
              <a:ext uri="{FF2B5EF4-FFF2-40B4-BE49-F238E27FC236}">
                <a16:creationId xmlns:a16="http://schemas.microsoft.com/office/drawing/2014/main" id="{AACFE6F4-51B7-4193-9199-E3C7045B9AE4}"/>
              </a:ext>
            </a:extLst>
          </p:cNvPr>
          <p:cNvSpPr>
            <a:spLocks noGrp="1" noChangeArrowheads="1"/>
          </p:cNvSpPr>
          <p:nvPr>
            <p:ph type="title"/>
          </p:nvPr>
        </p:nvSpPr>
        <p:spPr>
          <a:xfrm>
            <a:off x="6028456" y="365125"/>
            <a:ext cx="4334743" cy="1325563"/>
          </a:xfrm>
        </p:spPr>
        <p:txBody>
          <a:bodyPr/>
          <a:lstStyle/>
          <a:p>
            <a:pPr eaLnBrk="1" hangingPunct="1"/>
            <a:r>
              <a:rPr lang="en-US" altLang="en-US">
                <a:cs typeface="MoolBoran" panose="020B0100010101010101" pitchFamily="34" charset="0"/>
              </a:rPr>
              <a:t>Stages of Change Model</a:t>
            </a:r>
          </a:p>
        </p:txBody>
      </p:sp>
      <p:sp>
        <p:nvSpPr>
          <p:cNvPr id="43012" name="Rectangle 3">
            <a:extLst>
              <a:ext uri="{FF2B5EF4-FFF2-40B4-BE49-F238E27FC236}">
                <a16:creationId xmlns:a16="http://schemas.microsoft.com/office/drawing/2014/main" id="{E57204A2-A950-49F9-B26C-910BED33C19A}"/>
              </a:ext>
            </a:extLst>
          </p:cNvPr>
          <p:cNvSpPr>
            <a:spLocks noGrp="1" noChangeArrowheads="1"/>
          </p:cNvSpPr>
          <p:nvPr>
            <p:ph idx="1"/>
          </p:nvPr>
        </p:nvSpPr>
        <p:spPr>
          <a:xfrm>
            <a:off x="6028456" y="1825624"/>
            <a:ext cx="4772894" cy="4763711"/>
          </a:xfrm>
        </p:spPr>
        <p:txBody>
          <a:bodyPr rtlCol="0">
            <a:normAutofit/>
          </a:bodyPr>
          <a:lstStyle/>
          <a:p>
            <a:pPr eaLnBrk="1" fontAlgn="auto" hangingPunct="1">
              <a:spcAft>
                <a:spcPts val="0"/>
              </a:spcAft>
              <a:defRPr/>
            </a:pPr>
            <a:r>
              <a:rPr lang="en-US" sz="3200" kern="0" dirty="0" err="1">
                <a:ea typeface="+mn-ea"/>
              </a:rPr>
              <a:t>Prochaska</a:t>
            </a:r>
            <a:r>
              <a:rPr lang="en-US" sz="3200" kern="0" dirty="0">
                <a:ea typeface="+mn-ea"/>
              </a:rPr>
              <a:t> &amp; </a:t>
            </a:r>
            <a:r>
              <a:rPr lang="en-US" sz="3200" kern="0" dirty="0" err="1">
                <a:ea typeface="+mn-ea"/>
              </a:rPr>
              <a:t>DiClemente</a:t>
            </a:r>
            <a:endParaRPr lang="en-US" sz="3200" kern="0" dirty="0">
              <a:ea typeface="+mn-ea"/>
            </a:endParaRPr>
          </a:p>
          <a:p>
            <a:pPr marL="742950" indent="-457200">
              <a:defRPr/>
            </a:pPr>
            <a:r>
              <a:rPr lang="en-US" dirty="0"/>
              <a:t>Pre-Contemplation</a:t>
            </a:r>
          </a:p>
          <a:p>
            <a:pPr marL="742950" indent="-457200">
              <a:defRPr/>
            </a:pPr>
            <a:r>
              <a:rPr lang="en-US" dirty="0"/>
              <a:t>Contemplation</a:t>
            </a:r>
          </a:p>
          <a:p>
            <a:pPr marL="742950" indent="-457200">
              <a:defRPr/>
            </a:pPr>
            <a:r>
              <a:rPr lang="en-US" dirty="0"/>
              <a:t>Preparation</a:t>
            </a:r>
          </a:p>
          <a:p>
            <a:pPr marL="742950" indent="-457200">
              <a:defRPr/>
            </a:pPr>
            <a:r>
              <a:rPr lang="en-US" dirty="0"/>
              <a:t>Action</a:t>
            </a:r>
          </a:p>
          <a:p>
            <a:pPr marL="742950" indent="-457200">
              <a:defRPr/>
            </a:pPr>
            <a:r>
              <a:rPr lang="en-US" dirty="0"/>
              <a:t>Maintenance</a:t>
            </a:r>
          </a:p>
          <a:p>
            <a:pPr marL="742950" indent="-457200">
              <a:defRPr/>
            </a:pPr>
            <a:r>
              <a:rPr lang="en-US" dirty="0"/>
              <a:t>Relapse &amp; Recycle</a:t>
            </a:r>
          </a:p>
          <a:p>
            <a:pPr eaLnBrk="1" fontAlgn="auto" hangingPunct="1">
              <a:spcAft>
                <a:spcPts val="0"/>
              </a:spcAft>
              <a:defRPr/>
            </a:pPr>
            <a:endParaRPr lang="en-US" dirty="0">
              <a:ea typeface="+mn-ea"/>
            </a:endParaRPr>
          </a:p>
          <a:p>
            <a:pPr eaLnBrk="1" fontAlgn="auto" hangingPunct="1">
              <a:spcAft>
                <a:spcPts val="0"/>
              </a:spcAft>
              <a:defRPr/>
            </a:pPr>
            <a:endParaRPr lang="en-US" dirty="0">
              <a:ea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DBC0CD0-BAB8-4746-8A95-B2D38414DF8B}"/>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Motivational Interviewing (MI)</a:t>
            </a:r>
          </a:p>
        </p:txBody>
      </p:sp>
      <p:sp>
        <p:nvSpPr>
          <p:cNvPr id="68611" name="Rectangle 2">
            <a:extLst>
              <a:ext uri="{FF2B5EF4-FFF2-40B4-BE49-F238E27FC236}">
                <a16:creationId xmlns:a16="http://schemas.microsoft.com/office/drawing/2014/main" id="{C4DB7ECB-CA72-46C8-AAA8-18FA2EE7566E}"/>
              </a:ext>
            </a:extLst>
          </p:cNvPr>
          <p:cNvSpPr>
            <a:spLocks noGrp="1" noChangeArrowheads="1"/>
          </p:cNvSpPr>
          <p:nvPr>
            <p:ph idx="1"/>
          </p:nvPr>
        </p:nvSpPr>
        <p:spPr/>
        <p:txBody>
          <a:bodyPr>
            <a:normAutofit fontScale="85000" lnSpcReduction="10000"/>
          </a:bodyPr>
          <a:lstStyle/>
          <a:p>
            <a:pPr eaLnBrk="1" hangingPunct="1">
              <a:lnSpc>
                <a:spcPct val="120000"/>
              </a:lnSpc>
            </a:pPr>
            <a:r>
              <a:rPr lang="en-US" altLang="en-US" sz="1900" dirty="0"/>
              <a:t>“If motivational interviewing is a way of being with people, then its underlying spirit lies in understanding and experiencing the human nature that gives rise to that way of being.  How one thinks about and understands the interview process is vitally important in shaping the interview”.</a:t>
            </a:r>
          </a:p>
          <a:p>
            <a:pPr lvl="1">
              <a:spcBef>
                <a:spcPts val="600"/>
              </a:spcBef>
            </a:pPr>
            <a:r>
              <a:rPr lang="en-US" altLang="en-US" sz="1600" i="1" dirty="0">
                <a:latin typeface="Arial" panose="020B0604020202020204" pitchFamily="34" charset="0"/>
                <a:cs typeface="Arial" panose="020B0604020202020204" pitchFamily="34" charset="0"/>
              </a:rPr>
              <a:t>Miller and Rollnick, Motivational Interviewing, pg. 34</a:t>
            </a:r>
          </a:p>
          <a:p>
            <a:pPr>
              <a:lnSpc>
                <a:spcPct val="130000"/>
              </a:lnSpc>
            </a:pPr>
            <a:r>
              <a:rPr lang="en-US" altLang="en-US" sz="1900" dirty="0"/>
              <a:t>Motivational Interviewing  was originally developed in an effort to increase the motivation of patients with alcohol problems to change behavior</a:t>
            </a:r>
          </a:p>
          <a:p>
            <a:pPr>
              <a:lnSpc>
                <a:spcPct val="130000"/>
              </a:lnSpc>
            </a:pPr>
            <a:r>
              <a:rPr lang="en-US" altLang="en-US" sz="1900" dirty="0"/>
              <a:t>As part of that process, Miller found that approaching patients with a modified patient -Centered approach increased the impact of the interview</a:t>
            </a:r>
          </a:p>
          <a:p>
            <a:pPr>
              <a:lnSpc>
                <a:spcPct val="130000"/>
              </a:lnSpc>
            </a:pPr>
            <a:r>
              <a:rPr lang="en-US" altLang="en-US" sz="1900" dirty="0"/>
              <a:t>What has evolved is a communication style and focus that increases patients’ motivation to work on their problems</a:t>
            </a:r>
          </a:p>
          <a:p>
            <a:pPr eaLnBrk="1" hangingPunct="1">
              <a:spcBef>
                <a:spcPts val="600"/>
              </a:spcBef>
            </a:pPr>
            <a:endParaRPr lang="en-US" altLang="en-US" sz="1600" i="1" dirty="0">
              <a:latin typeface="Arial" panose="020B0604020202020204" pitchFamily="34" charset="0"/>
              <a:cs typeface="Arial" panose="020B0604020202020204" pitchFamily="34" charset="0"/>
            </a:endParaRPr>
          </a:p>
          <a:p>
            <a:pPr eaLnBrk="1" hangingPunct="1"/>
            <a:endParaRPr lang="en-US" altLang="en-US" sz="1600" i="1"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64D4F2BC-5FDF-49BC-87EA-C31F3E3B83AB}"/>
              </a:ext>
            </a:extLst>
          </p:cNvPr>
          <p:cNvSpPr txBox="1">
            <a:spLocks noChangeArrowheads="1"/>
          </p:cNvSpPr>
          <p:nvPr/>
        </p:nvSpPr>
        <p:spPr bwMode="auto">
          <a:xfrm>
            <a:off x="2514600" y="533400"/>
            <a:ext cx="7772400" cy="533400"/>
          </a:xfrm>
          <a:prstGeom prst="rect">
            <a:avLst/>
          </a:prstGeom>
          <a:noFill/>
          <a:ln w="9525">
            <a:noFill/>
            <a:miter lim="800000"/>
            <a:headEnd/>
            <a:tailEnd/>
          </a:ln>
        </p:spPr>
        <p:txBody>
          <a:bodyPr/>
          <a:lstStyle/>
          <a:p>
            <a:pPr marL="342900" indent="-342900" eaLnBrk="1" hangingPunct="1">
              <a:spcBef>
                <a:spcPct val="20000"/>
              </a:spcBef>
              <a:buClr>
                <a:srgbClr val="000000"/>
              </a:buClr>
              <a:buSzPct val="75000"/>
              <a:defRPr/>
            </a:pPr>
            <a:endParaRPr lang="en-US" sz="4000" b="1" kern="0" dirty="0">
              <a:solidFill>
                <a:srgbClr val="000000"/>
              </a:solidFill>
              <a:latin typeface="+mn-lt"/>
              <a:cs typeface="+mn-cs"/>
            </a:endParaRPr>
          </a:p>
        </p:txBody>
      </p:sp>
      <p:sp>
        <p:nvSpPr>
          <p:cNvPr id="13" name="Rectangle 2">
            <a:extLst>
              <a:ext uri="{FF2B5EF4-FFF2-40B4-BE49-F238E27FC236}">
                <a16:creationId xmlns:a16="http://schemas.microsoft.com/office/drawing/2014/main" id="{E46C709F-BB60-48F4-B138-E2F1F9C26F6F}"/>
              </a:ext>
            </a:extLst>
          </p:cNvPr>
          <p:cNvSpPr txBox="1">
            <a:spLocks noChangeArrowheads="1"/>
          </p:cNvSpPr>
          <p:nvPr/>
        </p:nvSpPr>
        <p:spPr>
          <a:xfrm>
            <a:off x="625475" y="3683000"/>
            <a:ext cx="10934700" cy="2911475"/>
          </a:xfrm>
          <a:prstGeom prst="rect">
            <a:avLst/>
          </a:prstGeom>
        </p:spPr>
        <p:txBody>
          <a:bodyPr>
            <a:normAutofit/>
          </a:bodyPr>
          <a:lstStyle>
            <a:lvl1pPr marL="0" indent="0" algn="l" defTabSz="914400" rtl="0" eaLnBrk="1" latinLnBrk="0" hangingPunct="1">
              <a:spcBef>
                <a:spcPct val="20000"/>
              </a:spcBef>
              <a:buFont typeface="Arial" pitchFamily="34" charset="0"/>
              <a:buNone/>
              <a:defRPr sz="2800" kern="1200">
                <a:solidFill>
                  <a:srgbClr val="4D3724"/>
                </a:solidFill>
                <a:latin typeface="MV Boli" panose="02000500030200090000" pitchFamily="2" charset="0"/>
                <a:ea typeface="+mn-ea"/>
                <a:cs typeface="MV Boli" panose="02000500030200090000" pitchFamily="2" charset="0"/>
              </a:defRPr>
            </a:lvl1pPr>
            <a:lvl2pPr marL="742950" indent="-285750" algn="l" defTabSz="914400" rtl="0" eaLnBrk="1" latinLnBrk="0" hangingPunct="1">
              <a:spcBef>
                <a:spcPct val="20000"/>
              </a:spcBef>
              <a:buFont typeface="Arial" pitchFamily="34" charset="0"/>
              <a:buChar char="–"/>
              <a:defRPr sz="2400" i="1" kern="1200">
                <a:solidFill>
                  <a:srgbClr val="4D3724"/>
                </a:solidFill>
                <a:latin typeface="Arial" panose="020B0604020202020204"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i="1" kern="1200">
                <a:solidFill>
                  <a:srgbClr val="4D3724"/>
                </a:solidFill>
                <a:latin typeface="Arial" panose="020B0604020202020204"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i="1" kern="1200">
                <a:solidFill>
                  <a:srgbClr val="4D3724"/>
                </a:solidFill>
                <a:latin typeface="Arial" panose="020B0604020202020204"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i="1" kern="1200">
                <a:solidFill>
                  <a:srgbClr val="4D3724"/>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fontAlgn="auto">
              <a:lnSpc>
                <a:spcPct val="120000"/>
              </a:lnSpc>
              <a:spcAft>
                <a:spcPts val="0"/>
              </a:spcAft>
              <a:buFont typeface="Arial" pitchFamily="34" charset="0"/>
              <a:buChar char="•"/>
              <a:defRPr/>
            </a:pPr>
            <a:endParaRPr lang="en-US" sz="2900" dirty="0"/>
          </a:p>
        </p:txBody>
      </p:sp>
      <p:pic>
        <p:nvPicPr>
          <p:cNvPr id="8" name="Picture 1" descr="Cover Image">
            <a:extLst>
              <a:ext uri="{FF2B5EF4-FFF2-40B4-BE49-F238E27FC236}">
                <a16:creationId xmlns:a16="http://schemas.microsoft.com/office/drawing/2014/main" id="{F1D2A86E-BA5E-4923-A175-269590B22EE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255" r="2255"/>
          <a:stretch>
            <a:fillRect/>
          </a:stretch>
        </p:blipFill>
        <p:spPr bwMode="auto">
          <a:xfrm>
            <a:off x="0" y="0"/>
            <a:ext cx="4335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F13A7115-B3B4-4F46-B3BC-76C6EE5C29B9}"/>
              </a:ext>
            </a:extLst>
          </p:cNvPr>
          <p:cNvSpPr>
            <a:spLocks noGrp="1" noChangeArrowheads="1"/>
          </p:cNvSpPr>
          <p:nvPr>
            <p:ph type="title"/>
          </p:nvPr>
        </p:nvSpPr>
        <p:spPr>
          <a:xfrm>
            <a:off x="5772150" y="365125"/>
            <a:ext cx="4591050" cy="1325563"/>
          </a:xfrm>
        </p:spPr>
        <p:txBody>
          <a:bodyPr/>
          <a:lstStyle/>
          <a:p>
            <a:pPr eaLnBrk="1" hangingPunct="1"/>
            <a:r>
              <a:rPr lang="en-US" altLang="en-US">
                <a:cs typeface="MoolBoran" panose="020B0100010101010101" pitchFamily="34" charset="0"/>
              </a:rPr>
              <a:t>Motivational Interviewing</a:t>
            </a:r>
          </a:p>
        </p:txBody>
      </p:sp>
      <p:sp>
        <p:nvSpPr>
          <p:cNvPr id="35844" name="Rectangle 3">
            <a:extLst>
              <a:ext uri="{FF2B5EF4-FFF2-40B4-BE49-F238E27FC236}">
                <a16:creationId xmlns:a16="http://schemas.microsoft.com/office/drawing/2014/main" id="{01DB1B6F-E0FD-48DD-8254-3ADCD4F5D854}"/>
              </a:ext>
            </a:extLst>
          </p:cNvPr>
          <p:cNvSpPr>
            <a:spLocks noGrp="1" noChangeArrowheads="1"/>
          </p:cNvSpPr>
          <p:nvPr>
            <p:ph idx="1"/>
          </p:nvPr>
        </p:nvSpPr>
        <p:spPr>
          <a:xfrm>
            <a:off x="5772150" y="1825624"/>
            <a:ext cx="5314950" cy="4763711"/>
          </a:xfrm>
        </p:spPr>
        <p:txBody>
          <a:bodyPr rtlCol="0">
            <a:normAutofit fontScale="92500" lnSpcReduction="10000"/>
          </a:bodyPr>
          <a:lstStyle/>
          <a:p>
            <a:pPr eaLnBrk="1" fontAlgn="auto" hangingPunct="1">
              <a:spcAft>
                <a:spcPts val="0"/>
              </a:spcAft>
              <a:defRPr/>
            </a:pPr>
            <a:r>
              <a:rPr lang="en-US" dirty="0">
                <a:ea typeface="+mn-ea"/>
              </a:rPr>
              <a:t>Fundamental Approach</a:t>
            </a:r>
          </a:p>
          <a:p>
            <a:pPr lvl="1" eaLnBrk="1" fontAlgn="auto" hangingPunct="1">
              <a:spcAft>
                <a:spcPts val="0"/>
              </a:spcAft>
              <a:defRPr/>
            </a:pPr>
            <a:r>
              <a:rPr lang="en-US" dirty="0"/>
              <a:t>Collaboration</a:t>
            </a:r>
          </a:p>
          <a:p>
            <a:pPr lvl="1" eaLnBrk="1" fontAlgn="auto" hangingPunct="1">
              <a:spcAft>
                <a:spcPts val="0"/>
              </a:spcAft>
              <a:defRPr/>
            </a:pPr>
            <a:r>
              <a:rPr lang="en-US" dirty="0"/>
              <a:t>Evocation/suggestion</a:t>
            </a:r>
          </a:p>
          <a:p>
            <a:pPr lvl="1" eaLnBrk="1" fontAlgn="auto" hangingPunct="1">
              <a:spcAft>
                <a:spcPts val="0"/>
              </a:spcAft>
              <a:defRPr/>
            </a:pPr>
            <a:r>
              <a:rPr lang="en-US" dirty="0"/>
              <a:t>Autonomy/self rule</a:t>
            </a:r>
          </a:p>
          <a:p>
            <a:pPr lvl="1" eaLnBrk="1" fontAlgn="auto" hangingPunct="1">
              <a:spcAft>
                <a:spcPts val="0"/>
              </a:spcAft>
              <a:defRPr/>
            </a:pPr>
            <a:endParaRPr lang="en-US" dirty="0"/>
          </a:p>
          <a:p>
            <a:pPr eaLnBrk="1" fontAlgn="auto" hangingPunct="1">
              <a:spcAft>
                <a:spcPts val="0"/>
              </a:spcAft>
              <a:defRPr/>
            </a:pPr>
            <a:r>
              <a:rPr lang="en-US" dirty="0">
                <a:ea typeface="+mn-ea"/>
              </a:rPr>
              <a:t>Four Principles</a:t>
            </a:r>
          </a:p>
          <a:p>
            <a:pPr lvl="1">
              <a:defRPr/>
            </a:pPr>
            <a:r>
              <a:rPr lang="en-US" dirty="0"/>
              <a:t>Express empathy (not sympathy)</a:t>
            </a:r>
          </a:p>
          <a:p>
            <a:pPr lvl="1">
              <a:defRPr/>
            </a:pPr>
            <a:r>
              <a:rPr lang="en-US" dirty="0"/>
              <a:t>Develop discrepancy</a:t>
            </a:r>
          </a:p>
          <a:p>
            <a:pPr lvl="1">
              <a:defRPr/>
            </a:pPr>
            <a:r>
              <a:rPr lang="en-US" dirty="0"/>
              <a:t>Roll with </a:t>
            </a:r>
            <a:r>
              <a:rPr lang="en-US" dirty="0" err="1"/>
              <a:t>resistanc</a:t>
            </a:r>
            <a:endParaRPr lang="en-US" dirty="0"/>
          </a:p>
          <a:p>
            <a:pPr lvl="1">
              <a:defRPr/>
            </a:pPr>
            <a:r>
              <a:rPr lang="en-US" dirty="0"/>
              <a:t>Support self-efficacy</a:t>
            </a:r>
          </a:p>
        </p:txBody>
      </p:sp>
      <p:sp>
        <p:nvSpPr>
          <p:cNvPr id="70660" name="Footer Placeholder 4">
            <a:extLst>
              <a:ext uri="{FF2B5EF4-FFF2-40B4-BE49-F238E27FC236}">
                <a16:creationId xmlns:a16="http://schemas.microsoft.com/office/drawing/2014/main" id="{54D741CA-58B0-4FCD-A5E4-899BE933F2D1}"/>
              </a:ext>
            </a:extLst>
          </p:cNvPr>
          <p:cNvSpPr txBox="1">
            <a:spLocks/>
          </p:cNvSpPr>
          <p:nvPr/>
        </p:nvSpPr>
        <p:spPr bwMode="auto">
          <a:xfrm>
            <a:off x="1676400" y="6629400"/>
            <a:ext cx="8686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chemeClr val="tx1"/>
                </a:solidFill>
                <a:latin typeface="MV Boli" panose="02000500030200090000" pitchFamily="2" charset="0"/>
                <a:ea typeface="MV Boli" panose="02000500030200090000" pitchFamily="2" charset="0"/>
                <a:cs typeface="MV Boli" panose="02000500030200090000" pitchFamily="2" charset="0"/>
              </a:defRPr>
            </a:lvl1pPr>
            <a:lvl2pPr marL="742950" indent="-28575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100" b="1">
                <a:solidFill>
                  <a:schemeClr val="bg1"/>
                </a:solidFill>
                <a:latin typeface="Calibri" panose="020F0502020204030204" pitchFamily="34" charset="0"/>
                <a:cs typeface="Arial" panose="020B0604020202020204" pitchFamily="34" charset="0"/>
              </a:rPr>
              <a:t>Essential Substance Abuse Skills: A Guide for Professionals             Clinical Evaluation: Screening</a:t>
            </a:r>
          </a:p>
        </p:txBody>
      </p:sp>
      <p:pic>
        <p:nvPicPr>
          <p:cNvPr id="7" name="Picture 1">
            <a:extLst>
              <a:ext uri="{FF2B5EF4-FFF2-40B4-BE49-F238E27FC236}">
                <a16:creationId xmlns:a16="http://schemas.microsoft.com/office/drawing/2014/main" id="{9F45CDAA-EC84-4B18-83F1-0F170EB096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748" t="-463" r="23596" b="463"/>
          <a:stretch/>
        </p:blipFill>
        <p:spPr bwMode="auto">
          <a:xfrm>
            <a:off x="0" y="0"/>
            <a:ext cx="544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3BF4166-92EB-4DE1-99D9-4CCAA8EED3C7}"/>
              </a:ext>
            </a:extLst>
          </p:cNvPr>
          <p:cNvSpPr>
            <a:spLocks noGrp="1" noChangeArrowheads="1"/>
          </p:cNvSpPr>
          <p:nvPr>
            <p:ph type="title"/>
          </p:nvPr>
        </p:nvSpPr>
        <p:spPr/>
        <p:txBody>
          <a:bodyPr/>
          <a:lstStyle/>
          <a:p>
            <a:r>
              <a:rPr lang="nb-NO" altLang="en-US"/>
              <a:t>MI Continued</a:t>
            </a:r>
            <a:endParaRPr lang="en-US" altLang="en-US"/>
          </a:p>
        </p:txBody>
      </p:sp>
      <p:sp>
        <p:nvSpPr>
          <p:cNvPr id="72707" name="Rectangle 3">
            <a:extLst>
              <a:ext uri="{FF2B5EF4-FFF2-40B4-BE49-F238E27FC236}">
                <a16:creationId xmlns:a16="http://schemas.microsoft.com/office/drawing/2014/main" id="{3A0C03E3-2460-41B4-A8A5-941EE0B995E0}"/>
              </a:ext>
            </a:extLst>
          </p:cNvPr>
          <p:cNvSpPr>
            <a:spLocks noGrp="1" noChangeArrowheads="1"/>
          </p:cNvSpPr>
          <p:nvPr>
            <p:ph idx="1"/>
          </p:nvPr>
        </p:nvSpPr>
        <p:spPr/>
        <p:txBody>
          <a:bodyPr>
            <a:normAutofit fontScale="85000" lnSpcReduction="20000"/>
          </a:bodyPr>
          <a:lstStyle/>
          <a:p>
            <a:r>
              <a:rPr lang="en-US" altLang="en-US"/>
              <a:t>Clinicians commonly think they already practice Motivational Interviewing…though that’s often not the case</a:t>
            </a:r>
          </a:p>
          <a:p>
            <a:endParaRPr lang="en-US" altLang="en-US"/>
          </a:p>
          <a:p>
            <a:r>
              <a:rPr lang="en-US" altLang="en-US"/>
              <a:t>What makes Motivational Interviewing a unique communication approach is how its constructs are employed by the clinician</a:t>
            </a:r>
          </a:p>
          <a:p>
            <a:endParaRPr lang="en-US" altLang="en-US"/>
          </a:p>
          <a:p>
            <a:r>
              <a:rPr lang="en-US" altLang="en-US"/>
              <a:t>Motivational Interviewing requires attention to timing issues, specific strategies, application methods, and maximizing the effectiveness of these skills</a:t>
            </a:r>
          </a:p>
        </p:txBody>
      </p:sp>
      <p:sp>
        <p:nvSpPr>
          <p:cNvPr id="72708" name="Footer Placeholder 4">
            <a:extLst>
              <a:ext uri="{FF2B5EF4-FFF2-40B4-BE49-F238E27FC236}">
                <a16:creationId xmlns:a16="http://schemas.microsoft.com/office/drawing/2014/main" id="{7E550944-01E4-4C65-A8CD-A6D21C88F97D}"/>
              </a:ext>
            </a:extLst>
          </p:cNvPr>
          <p:cNvSpPr txBox="1">
            <a:spLocks/>
          </p:cNvSpPr>
          <p:nvPr/>
        </p:nvSpPr>
        <p:spPr bwMode="auto">
          <a:xfrm>
            <a:off x="1676400" y="6629400"/>
            <a:ext cx="8686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Font typeface="Arial" panose="020B0604020202020204" pitchFamily="34" charset="0"/>
              <a:buChar char="•"/>
              <a:defRPr sz="3200">
                <a:solidFill>
                  <a:schemeClr val="tx1"/>
                </a:solidFill>
                <a:latin typeface="MV Boli" panose="02000500030200090000" pitchFamily="2" charset="0"/>
                <a:ea typeface="MV Boli" panose="02000500030200090000" pitchFamily="2" charset="0"/>
                <a:cs typeface="MV Boli" panose="02000500030200090000" pitchFamily="2" charset="0"/>
              </a:defRPr>
            </a:lvl1pPr>
            <a:lvl2pPr marL="742950" indent="-28575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100" b="1">
                <a:solidFill>
                  <a:schemeClr val="bg1"/>
                </a:solidFill>
                <a:latin typeface="Calibri" panose="020F0502020204030204" pitchFamily="34" charset="0"/>
                <a:cs typeface="Arial" panose="020B0604020202020204" pitchFamily="34" charset="0"/>
              </a:rPr>
              <a:t>Essential Substance Abuse Skills: A Guide for Professionals             Clinical Evaluation: Screening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95D3B0DB-3675-47F4-9B05-9B6D8A99F879}"/>
              </a:ext>
            </a:extLst>
          </p:cNvPr>
          <p:cNvSpPr>
            <a:spLocks noGrp="1"/>
          </p:cNvSpPr>
          <p:nvPr>
            <p:ph type="title"/>
          </p:nvPr>
        </p:nvSpPr>
        <p:spPr/>
        <p:txBody>
          <a:bodyPr/>
          <a:lstStyle/>
          <a:p>
            <a:r>
              <a:rPr lang="en-US" altLang="en-US">
                <a:cs typeface="MoolBoran" panose="020B0100010101010101" pitchFamily="34" charset="0"/>
              </a:rPr>
              <a:t>SBIRT</a:t>
            </a:r>
          </a:p>
        </p:txBody>
      </p:sp>
      <p:sp>
        <p:nvSpPr>
          <p:cNvPr id="74755" name="Content Placeholder 2">
            <a:extLst>
              <a:ext uri="{FF2B5EF4-FFF2-40B4-BE49-F238E27FC236}">
                <a16:creationId xmlns:a16="http://schemas.microsoft.com/office/drawing/2014/main" id="{36D8AD48-1C92-4B6A-8F9A-F5F5B35FEAC2}"/>
              </a:ext>
            </a:extLst>
          </p:cNvPr>
          <p:cNvSpPr>
            <a:spLocks noGrp="1"/>
          </p:cNvSpPr>
          <p:nvPr>
            <p:ph idx="1"/>
          </p:nvPr>
        </p:nvSpPr>
        <p:spPr/>
        <p:txBody>
          <a:bodyPr>
            <a:normAutofit fontScale="92500" lnSpcReduction="20000"/>
          </a:bodyPr>
          <a:lstStyle/>
          <a:p>
            <a:r>
              <a:rPr lang="en-US" altLang="en-US" u="sng" dirty="0"/>
              <a:t>S-</a:t>
            </a:r>
            <a:r>
              <a:rPr lang="en-US" altLang="en-US" dirty="0"/>
              <a:t> Screening tool is used to assess patient ’s risk of having an SUD.</a:t>
            </a:r>
          </a:p>
          <a:p>
            <a:r>
              <a:rPr lang="en-US" altLang="en-US" u="sng" dirty="0"/>
              <a:t>B,I-</a:t>
            </a:r>
            <a:r>
              <a:rPr lang="en-US" altLang="en-US" dirty="0"/>
              <a:t> Brief intervention consists of a 3-5 minute, motivational discussion with patient  concerning the screening results</a:t>
            </a:r>
          </a:p>
          <a:p>
            <a:r>
              <a:rPr lang="en-US" altLang="en-US" u="sng" dirty="0"/>
              <a:t>R-</a:t>
            </a:r>
            <a:r>
              <a:rPr lang="en-US" altLang="en-US" dirty="0"/>
              <a:t> Referral to a specific resource for additional assessment and/or treatment service</a:t>
            </a:r>
          </a:p>
          <a:p>
            <a:r>
              <a:rPr lang="en-US" altLang="en-US" u="sng" dirty="0"/>
              <a:t>T-</a:t>
            </a:r>
            <a:r>
              <a:rPr lang="en-US" altLang="en-US" dirty="0"/>
              <a:t>Treatment provider: process should allow for a “warm hand-off” from referral source to treatment provider.</a:t>
            </a:r>
          </a:p>
          <a:p>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riding on the back of a bicycle&#10;&#10;Description automatically generated">
            <a:extLst>
              <a:ext uri="{FF2B5EF4-FFF2-40B4-BE49-F238E27FC236}">
                <a16:creationId xmlns:a16="http://schemas.microsoft.com/office/drawing/2014/main" id="{D67185F5-3860-48F4-AA8D-6C9FD39D81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27" r="28927"/>
          <a:stretch>
            <a:fillRect/>
          </a:stretch>
        </p:blipFill>
        <p:spPr/>
      </p:pic>
      <p:sp>
        <p:nvSpPr>
          <p:cNvPr id="75778" name="Title 1">
            <a:extLst>
              <a:ext uri="{FF2B5EF4-FFF2-40B4-BE49-F238E27FC236}">
                <a16:creationId xmlns:a16="http://schemas.microsoft.com/office/drawing/2014/main" id="{A901544B-B117-4F7D-B03B-4A9005B6F7D8}"/>
              </a:ext>
            </a:extLst>
          </p:cNvPr>
          <p:cNvSpPr>
            <a:spLocks noGrp="1"/>
          </p:cNvSpPr>
          <p:nvPr>
            <p:ph type="title"/>
          </p:nvPr>
        </p:nvSpPr>
        <p:spPr/>
        <p:txBody>
          <a:bodyPr/>
          <a:lstStyle/>
          <a:p>
            <a:r>
              <a:rPr lang="en-US" altLang="en-US">
                <a:cs typeface="MoolBoran" panose="020B0100010101010101" pitchFamily="34" charset="0"/>
              </a:rPr>
              <a:t>Other theories worth mentioning…</a:t>
            </a:r>
          </a:p>
        </p:txBody>
      </p:sp>
      <p:sp>
        <p:nvSpPr>
          <p:cNvPr id="75779" name="Content Placeholder 2">
            <a:extLst>
              <a:ext uri="{FF2B5EF4-FFF2-40B4-BE49-F238E27FC236}">
                <a16:creationId xmlns:a16="http://schemas.microsoft.com/office/drawing/2014/main" id="{13A52455-4E64-42DE-8EBA-F9834B760531}"/>
              </a:ext>
            </a:extLst>
          </p:cNvPr>
          <p:cNvSpPr>
            <a:spLocks noGrp="1"/>
          </p:cNvSpPr>
          <p:nvPr>
            <p:ph idx="1"/>
          </p:nvPr>
        </p:nvSpPr>
        <p:spPr/>
        <p:txBody>
          <a:bodyPr>
            <a:normAutofit fontScale="92500" lnSpcReduction="10000"/>
          </a:bodyPr>
          <a:lstStyle/>
          <a:p>
            <a:endParaRPr lang="en-US" altLang="en-US" sz="1000" dirty="0"/>
          </a:p>
          <a:p>
            <a:pPr>
              <a:buFont typeface="Arial" panose="020B0604020202020204" pitchFamily="34" charset="0"/>
              <a:buChar char="•"/>
            </a:pPr>
            <a:r>
              <a:rPr lang="en-US" altLang="en-US" sz="2400" b="1" dirty="0"/>
              <a:t>Social Cognitive Theory: </a:t>
            </a:r>
            <a:r>
              <a:rPr lang="en-US" altLang="en-US" sz="2400" dirty="0"/>
              <a:t>Personal factors, environmental influences and behavior continually interact. People learn from their own experiences and from observing the actions of others</a:t>
            </a:r>
          </a:p>
          <a:p>
            <a:endParaRPr lang="en-US" altLang="en-US" sz="1000" dirty="0"/>
          </a:p>
          <a:p>
            <a:pPr>
              <a:buFont typeface="Arial" panose="020B0604020202020204" pitchFamily="34" charset="0"/>
              <a:buChar char="•"/>
            </a:pPr>
            <a:r>
              <a:rPr lang="en-US" altLang="en-US" sz="2400" b="1" dirty="0"/>
              <a:t>Health Belief Model:</a:t>
            </a:r>
            <a:r>
              <a:rPr lang="en-US" altLang="en-US" sz="2400" dirty="0"/>
              <a:t> Helps to explain why people do or do not use preventive services.  Has to do with perception of reward/risk</a:t>
            </a:r>
          </a:p>
          <a:p>
            <a:endParaRPr lang="en-US" altLang="en-US" sz="1000" dirty="0"/>
          </a:p>
          <a:p>
            <a:pPr>
              <a:buFont typeface="Arial" panose="020B0604020202020204" pitchFamily="34" charset="0"/>
              <a:buChar char="•"/>
            </a:pPr>
            <a:r>
              <a:rPr lang="en-US" altLang="en-US" sz="2400" b="1" dirty="0"/>
              <a:t>Social Ecological Model: </a:t>
            </a:r>
            <a:r>
              <a:rPr lang="en-US" altLang="en-US" sz="2400" dirty="0"/>
              <a:t>Considers multiple influences on behavior and states that behaviors both shape and are shaped by the social environment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E44C582-C612-4B26-AC6D-4DBB363D771C}"/>
              </a:ext>
            </a:extLst>
          </p:cNvPr>
          <p:cNvSpPr>
            <a:spLocks noGrp="1" noChangeArrowheads="1"/>
          </p:cNvSpPr>
          <p:nvPr>
            <p:ph type="title"/>
          </p:nvPr>
        </p:nvSpPr>
        <p:spPr/>
        <p:txBody>
          <a:bodyPr>
            <a:normAutofit fontScale="90000"/>
          </a:bodyPr>
          <a:lstStyle/>
          <a:p>
            <a:pPr eaLnBrk="1" hangingPunct="1"/>
            <a:r>
              <a:rPr lang="en-US" altLang="en-US" dirty="0"/>
              <a:t>Behavioral Health Care Substance Use </a:t>
            </a:r>
            <a:br>
              <a:rPr lang="en-US" altLang="en-US" dirty="0"/>
            </a:br>
            <a:r>
              <a:rPr lang="en-US" altLang="en-US" dirty="0"/>
              <a:t>and Mental Health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647E950-08F6-472F-9466-6306294144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55" b="1855"/>
          <a:stretch>
            <a:fillRect/>
          </a:stretch>
        </p:blipFill>
        <p:spPr>
          <a:xfrm>
            <a:off x="0" y="0"/>
            <a:ext cx="7458075" cy="6858000"/>
          </a:xfrm>
        </p:spPr>
      </p:pic>
      <p:sp>
        <p:nvSpPr>
          <p:cNvPr id="78851" name="Rectangle 2">
            <a:extLst>
              <a:ext uri="{FF2B5EF4-FFF2-40B4-BE49-F238E27FC236}">
                <a16:creationId xmlns:a16="http://schemas.microsoft.com/office/drawing/2014/main" id="{8B6A2395-32B4-4A0B-B12E-3DF2E820FA28}"/>
              </a:ext>
            </a:extLst>
          </p:cNvPr>
          <p:cNvSpPr>
            <a:spLocks noGrp="1" noChangeArrowheads="1"/>
          </p:cNvSpPr>
          <p:nvPr>
            <p:ph type="title"/>
          </p:nvPr>
        </p:nvSpPr>
        <p:spPr>
          <a:xfrm>
            <a:off x="7458075" y="3157538"/>
            <a:ext cx="4114800" cy="2400300"/>
          </a:xfrm>
        </p:spPr>
        <p:txBody>
          <a:bodyPr>
            <a:normAutofit fontScale="90000"/>
          </a:bodyPr>
          <a:lstStyle/>
          <a:p>
            <a:pPr eaLnBrk="1" hangingPunct="1"/>
            <a:r>
              <a:rPr lang="en-US" altLang="en-US" dirty="0">
                <a:cs typeface="MoolBoran" panose="020B0100010101010101" pitchFamily="34" charset="0"/>
              </a:rPr>
              <a:t>Behavioral Health Integrated Care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a table&#10;&#10;Description automatically generated">
            <a:extLst>
              <a:ext uri="{FF2B5EF4-FFF2-40B4-BE49-F238E27FC236}">
                <a16:creationId xmlns:a16="http://schemas.microsoft.com/office/drawing/2014/main" id="{6277DBB1-5871-40C8-9119-7F80EF2E659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5856" r="11998"/>
          <a:stretch/>
        </p:blipFill>
        <p:spPr>
          <a:xfrm>
            <a:off x="1" y="0"/>
            <a:ext cx="4334742" cy="6858000"/>
          </a:xfrm>
        </p:spPr>
      </p:pic>
      <p:sp>
        <p:nvSpPr>
          <p:cNvPr id="3" name="Content Placeholder 2">
            <a:extLst>
              <a:ext uri="{FF2B5EF4-FFF2-40B4-BE49-F238E27FC236}">
                <a16:creationId xmlns:a16="http://schemas.microsoft.com/office/drawing/2014/main" id="{AA90DAC7-D0BC-404A-8679-8FF1CAA7ACE1}"/>
              </a:ext>
            </a:extLst>
          </p:cNvPr>
          <p:cNvSpPr>
            <a:spLocks noGrp="1"/>
          </p:cNvSpPr>
          <p:nvPr>
            <p:ph idx="1"/>
          </p:nvPr>
        </p:nvSpPr>
        <p:spPr/>
        <p:txBody>
          <a:bodyPr/>
          <a:lstStyle/>
          <a:p>
            <a:r>
              <a:rPr lang="en-US" dirty="0"/>
              <a:t>A patient’s substance use is </a:t>
            </a:r>
            <a:r>
              <a:rPr lang="en-US" u="sng" dirty="0"/>
              <a:t>not</a:t>
            </a:r>
            <a:r>
              <a:rPr lang="en-US" dirty="0"/>
              <a:t> the problem, but rather a sign or symptom of other underlying issues driving the substance use.  </a:t>
            </a:r>
          </a:p>
        </p:txBody>
      </p:sp>
    </p:spTree>
    <p:extLst>
      <p:ext uri="{BB962C8B-B14F-4D97-AF65-F5344CB8AC3E}">
        <p14:creationId xmlns:p14="http://schemas.microsoft.com/office/powerpoint/2010/main" val="520250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0ACC97D-45FC-4FFD-B936-19453588332D}"/>
              </a:ext>
            </a:extLst>
          </p:cNvPr>
          <p:cNvSpPr>
            <a:spLocks noGrp="1" noChangeArrowheads="1"/>
          </p:cNvSpPr>
          <p:nvPr>
            <p:ph type="title"/>
          </p:nvPr>
        </p:nvSpPr>
        <p:spPr/>
        <p:txBody>
          <a:bodyPr/>
          <a:lstStyle/>
          <a:p>
            <a:r>
              <a:rPr lang="en-US" altLang="en-US" dirty="0">
                <a:cs typeface="MoolBoran" panose="020B0100010101010101" pitchFamily="34" charset="0"/>
              </a:rPr>
              <a:t>Co-Occurring Disorder: What does this mean? </a:t>
            </a:r>
          </a:p>
        </p:txBody>
      </p:sp>
      <p:sp>
        <p:nvSpPr>
          <p:cNvPr id="52228" name="Rectangle 3">
            <a:extLst>
              <a:ext uri="{FF2B5EF4-FFF2-40B4-BE49-F238E27FC236}">
                <a16:creationId xmlns:a16="http://schemas.microsoft.com/office/drawing/2014/main" id="{1847B20A-3B9B-403C-B23E-7435B31CB5F9}"/>
              </a:ext>
            </a:extLst>
          </p:cNvPr>
          <p:cNvSpPr>
            <a:spLocks noGrp="1" noChangeArrowheads="1"/>
          </p:cNvSpPr>
          <p:nvPr>
            <p:ph idx="1"/>
          </p:nvPr>
        </p:nvSpPr>
        <p:spPr/>
        <p:txBody>
          <a:bodyPr rtlCol="0">
            <a:normAutofit fontScale="92500" lnSpcReduction="10000"/>
          </a:bodyPr>
          <a:lstStyle/>
          <a:p>
            <a:pPr marL="457200" indent="-457200">
              <a:defRPr/>
            </a:pPr>
            <a:r>
              <a:rPr lang="en-US" altLang="en-US" dirty="0"/>
              <a:t>In medicine, </a:t>
            </a:r>
            <a:r>
              <a:rPr lang="en-US" altLang="en-US" b="1" dirty="0"/>
              <a:t>comorbidity</a:t>
            </a:r>
            <a:r>
              <a:rPr lang="en-US" altLang="en-US" dirty="0"/>
              <a:t> is either the presence of one or more disorders (or diseases) in addition to a primary disease or disorder, or the effect of such additional disorders or diseases.</a:t>
            </a:r>
          </a:p>
          <a:p>
            <a:pPr marL="457200" indent="-457200">
              <a:defRPr/>
            </a:pPr>
            <a:r>
              <a:rPr lang="en-US" altLang="en-US" dirty="0"/>
              <a:t>The term </a:t>
            </a:r>
            <a:r>
              <a:rPr lang="en-US" altLang="en-US" b="1" dirty="0"/>
              <a:t>dual diagnosis</a:t>
            </a:r>
            <a:r>
              <a:rPr lang="en-US" altLang="en-US" dirty="0"/>
              <a:t> is used to describe the co-morbid condition of a person considered to be experiencing difficulties related to a mental illness </a:t>
            </a:r>
            <a:r>
              <a:rPr lang="en-US" altLang="en-US" b="1" dirty="0"/>
              <a:t>and</a:t>
            </a:r>
            <a:r>
              <a:rPr lang="en-US" altLang="en-US" dirty="0"/>
              <a:t> a substance abuse problem. </a:t>
            </a:r>
          </a:p>
          <a:p>
            <a:pPr marL="457200" indent="-457200">
              <a:defRPr/>
            </a:pPr>
            <a:r>
              <a:rPr lang="en-US" altLang="en-US" dirty="0"/>
              <a:t>Other ideas? </a:t>
            </a:r>
          </a:p>
          <a:p>
            <a:pPr eaLnBrk="1" fontAlgn="auto" hangingPunct="1">
              <a:spcAft>
                <a:spcPts val="0"/>
              </a:spcAft>
              <a:defRPr/>
            </a:pPr>
            <a:endParaRPr lang="en-US"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t a table&#10;&#10;Description automatically generated">
            <a:extLst>
              <a:ext uri="{FF2B5EF4-FFF2-40B4-BE49-F238E27FC236}">
                <a16:creationId xmlns:a16="http://schemas.microsoft.com/office/drawing/2014/main" id="{8CF04736-0E5F-4AD5-A872-6A5D53E7FF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906" r="28906"/>
          <a:stretch>
            <a:fillRect/>
          </a:stretch>
        </p:blipFill>
        <p:spPr/>
      </p:pic>
      <p:sp>
        <p:nvSpPr>
          <p:cNvPr id="31746" name="Title 1">
            <a:extLst>
              <a:ext uri="{FF2B5EF4-FFF2-40B4-BE49-F238E27FC236}">
                <a16:creationId xmlns:a16="http://schemas.microsoft.com/office/drawing/2014/main" id="{82F896EC-9865-47BD-92D8-82CD0D949D99}"/>
              </a:ext>
            </a:extLst>
          </p:cNvPr>
          <p:cNvSpPr>
            <a:spLocks noGrp="1"/>
          </p:cNvSpPr>
          <p:nvPr>
            <p:ph type="title"/>
          </p:nvPr>
        </p:nvSpPr>
        <p:spPr/>
        <p:txBody>
          <a:bodyPr/>
          <a:lstStyle/>
          <a:p>
            <a:r>
              <a:rPr lang="en-US" altLang="en-US">
                <a:cs typeface="MoolBoran" panose="020B0100010101010101" pitchFamily="34" charset="0"/>
              </a:rPr>
              <a:t>Characteristics of Addiction</a:t>
            </a:r>
          </a:p>
        </p:txBody>
      </p:sp>
      <p:sp>
        <p:nvSpPr>
          <p:cNvPr id="31747" name="Content Placeholder 2">
            <a:extLst>
              <a:ext uri="{FF2B5EF4-FFF2-40B4-BE49-F238E27FC236}">
                <a16:creationId xmlns:a16="http://schemas.microsoft.com/office/drawing/2014/main" id="{F36254EF-C72A-47E7-997B-1C3663234D33}"/>
              </a:ext>
            </a:extLst>
          </p:cNvPr>
          <p:cNvSpPr>
            <a:spLocks noGrp="1"/>
          </p:cNvSpPr>
          <p:nvPr>
            <p:ph idx="1"/>
          </p:nvPr>
        </p:nvSpPr>
        <p:spPr/>
        <p:txBody>
          <a:bodyPr>
            <a:normAutofit fontScale="85000" lnSpcReduction="10000"/>
          </a:bodyPr>
          <a:lstStyle/>
          <a:p>
            <a:r>
              <a:rPr lang="en-US" altLang="en-US"/>
              <a:t>The American Society of Addiction Medicine (ASAM), 3</a:t>
            </a:r>
            <a:r>
              <a:rPr lang="en-US" altLang="en-US" baseline="30000"/>
              <a:t>rd</a:t>
            </a:r>
            <a:r>
              <a:rPr lang="en-US" altLang="en-US"/>
              <a:t> Edition, describes the characteristics of addiction as:</a:t>
            </a:r>
          </a:p>
          <a:p>
            <a:endParaRPr lang="en-US" altLang="en-US"/>
          </a:p>
          <a:p>
            <a:r>
              <a:rPr lang="en-US" altLang="en-US"/>
              <a:t>“An inability to consistently abstain, impairment in behavioral control, craving, diminished recognition of significant problems with one’s behaviors and interpersonal relationships, and a dysfunctional emotional response.”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B0ACC97D-45FC-4FFD-B936-19453588332D}"/>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What are “Co-occurring Disorders”?</a:t>
            </a:r>
          </a:p>
        </p:txBody>
      </p:sp>
      <p:sp>
        <p:nvSpPr>
          <p:cNvPr id="52228" name="Rectangle 3">
            <a:extLst>
              <a:ext uri="{FF2B5EF4-FFF2-40B4-BE49-F238E27FC236}">
                <a16:creationId xmlns:a16="http://schemas.microsoft.com/office/drawing/2014/main" id="{1847B20A-3B9B-403C-B23E-7435B31CB5F9}"/>
              </a:ext>
            </a:extLst>
          </p:cNvPr>
          <p:cNvSpPr>
            <a:spLocks noGrp="1" noChangeArrowheads="1"/>
          </p:cNvSpPr>
          <p:nvPr>
            <p:ph idx="1"/>
          </p:nvPr>
        </p:nvSpPr>
        <p:spPr/>
        <p:txBody>
          <a:bodyPr rtlCol="0">
            <a:normAutofit fontScale="92500" lnSpcReduction="20000"/>
          </a:bodyPr>
          <a:lstStyle/>
          <a:p>
            <a:pPr eaLnBrk="1" fontAlgn="auto" hangingPunct="1">
              <a:spcAft>
                <a:spcPts val="0"/>
              </a:spcAft>
              <a:defRPr/>
            </a:pPr>
            <a:r>
              <a:rPr lang="en-US" dirty="0">
                <a:ea typeface="+mn-ea"/>
              </a:rPr>
              <a:t>The presence of at least two disorders:</a:t>
            </a:r>
          </a:p>
          <a:p>
            <a:pPr eaLnBrk="1" fontAlgn="auto" hangingPunct="1">
              <a:spcAft>
                <a:spcPts val="0"/>
              </a:spcAft>
              <a:defRPr/>
            </a:pPr>
            <a:endParaRPr lang="en-US" dirty="0">
              <a:ea typeface="+mn-ea"/>
            </a:endParaRPr>
          </a:p>
          <a:p>
            <a:pPr marL="457200" indent="-457200" eaLnBrk="1" fontAlgn="auto" hangingPunct="1">
              <a:spcAft>
                <a:spcPts val="0"/>
              </a:spcAft>
              <a:buFont typeface="Arial" panose="020B0604020202020204" pitchFamily="34" charset="0"/>
              <a:buChar char="•"/>
              <a:defRPr/>
            </a:pPr>
            <a:r>
              <a:rPr lang="en-US" dirty="0">
                <a:ea typeface="+mn-ea"/>
              </a:rPr>
              <a:t>One being substance use disorders</a:t>
            </a:r>
          </a:p>
          <a:p>
            <a:pPr marL="457200" indent="-457200" eaLnBrk="1" fontAlgn="auto" hangingPunct="1">
              <a:spcAft>
                <a:spcPts val="0"/>
              </a:spcAft>
              <a:buFont typeface="Arial" panose="020B0604020202020204" pitchFamily="34" charset="0"/>
              <a:buChar char="•"/>
              <a:defRPr/>
            </a:pPr>
            <a:endParaRPr lang="en-US" dirty="0">
              <a:ea typeface="+mn-ea"/>
            </a:endParaRPr>
          </a:p>
          <a:p>
            <a:pPr marL="457200" indent="-457200" eaLnBrk="1" fontAlgn="auto" hangingPunct="1">
              <a:spcAft>
                <a:spcPts val="0"/>
              </a:spcAft>
              <a:buFont typeface="Arial" panose="020B0604020202020204" pitchFamily="34" charset="0"/>
              <a:buChar char="•"/>
              <a:defRPr/>
            </a:pPr>
            <a:r>
              <a:rPr lang="en-US" dirty="0">
                <a:ea typeface="+mn-ea"/>
              </a:rPr>
              <a:t>The other being a DSM-5 mental health disorder, such as:</a:t>
            </a:r>
          </a:p>
          <a:p>
            <a:pPr lvl="1" eaLnBrk="1" fontAlgn="auto" hangingPunct="1">
              <a:spcAft>
                <a:spcPts val="0"/>
              </a:spcAft>
              <a:defRPr/>
            </a:pPr>
            <a:r>
              <a:rPr lang="en-US" dirty="0"/>
              <a:t>Major Depression </a:t>
            </a:r>
          </a:p>
          <a:p>
            <a:pPr lvl="1" eaLnBrk="1" fontAlgn="auto" hangingPunct="1">
              <a:spcAft>
                <a:spcPts val="0"/>
              </a:spcAft>
              <a:defRPr/>
            </a:pPr>
            <a:r>
              <a:rPr lang="en-US" dirty="0"/>
              <a:t>Bipolar Disorder</a:t>
            </a:r>
          </a:p>
          <a:p>
            <a:pPr lvl="1" eaLnBrk="1" fontAlgn="auto" hangingPunct="1">
              <a:spcAft>
                <a:spcPts val="0"/>
              </a:spcAft>
              <a:defRPr/>
            </a:pPr>
            <a:r>
              <a:rPr lang="en-US" dirty="0"/>
              <a:t>Schizophrenia </a:t>
            </a:r>
          </a:p>
          <a:p>
            <a:pPr lvl="1" eaLnBrk="1" fontAlgn="auto" hangingPunct="1">
              <a:spcAft>
                <a:spcPts val="0"/>
              </a:spcAft>
              <a:defRPr/>
            </a:pPr>
            <a:r>
              <a:rPr lang="en-US" dirty="0"/>
              <a:t>PTSD/Anxiety</a:t>
            </a:r>
          </a:p>
        </p:txBody>
      </p:sp>
    </p:spTree>
    <p:extLst>
      <p:ext uri="{BB962C8B-B14F-4D97-AF65-F5344CB8AC3E}">
        <p14:creationId xmlns:p14="http://schemas.microsoft.com/office/powerpoint/2010/main" val="129287355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car&#10;&#10;Description automatically generated">
            <a:extLst>
              <a:ext uri="{FF2B5EF4-FFF2-40B4-BE49-F238E27FC236}">
                <a16:creationId xmlns:a16="http://schemas.microsoft.com/office/drawing/2014/main" id="{AB3477C9-DDD3-4288-819B-3F27728CBCD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27" r="28927"/>
          <a:stretch>
            <a:fillRect/>
          </a:stretch>
        </p:blipFill>
        <p:spPr/>
      </p:pic>
      <p:sp>
        <p:nvSpPr>
          <p:cNvPr id="82946" name="Rectangle 2">
            <a:extLst>
              <a:ext uri="{FF2B5EF4-FFF2-40B4-BE49-F238E27FC236}">
                <a16:creationId xmlns:a16="http://schemas.microsoft.com/office/drawing/2014/main" id="{DC66944C-F1E0-431C-B467-E658D6A2564D}"/>
              </a:ext>
            </a:extLst>
          </p:cNvPr>
          <p:cNvSpPr>
            <a:spLocks noGrp="1" noChangeArrowheads="1"/>
          </p:cNvSpPr>
          <p:nvPr>
            <p:ph type="title"/>
          </p:nvPr>
        </p:nvSpPr>
        <p:spPr>
          <a:xfrm>
            <a:off x="4648200" y="365125"/>
            <a:ext cx="5715000" cy="1939664"/>
          </a:xfrm>
        </p:spPr>
        <p:txBody>
          <a:bodyPr>
            <a:normAutofit/>
          </a:bodyPr>
          <a:lstStyle/>
          <a:p>
            <a:pPr eaLnBrk="1" hangingPunct="1"/>
            <a:r>
              <a:rPr lang="en-US" altLang="en-US" dirty="0">
                <a:cs typeface="MoolBoran" panose="020B0100010101010101" pitchFamily="34" charset="0"/>
              </a:rPr>
              <a:t>Characteristics of </a:t>
            </a:r>
            <a:br>
              <a:rPr lang="en-US" altLang="en-US" dirty="0">
                <a:cs typeface="MoolBoran" panose="020B0100010101010101" pitchFamily="34" charset="0"/>
              </a:rPr>
            </a:br>
            <a:r>
              <a:rPr lang="en-US" altLang="en-US" dirty="0">
                <a:cs typeface="MoolBoran" panose="020B0100010101010101" pitchFamily="34" charset="0"/>
              </a:rPr>
              <a:t>Co-occurring Disorders  (General)</a:t>
            </a:r>
          </a:p>
        </p:txBody>
      </p:sp>
      <p:sp>
        <p:nvSpPr>
          <p:cNvPr id="82947" name="Rectangle 3">
            <a:extLst>
              <a:ext uri="{FF2B5EF4-FFF2-40B4-BE49-F238E27FC236}">
                <a16:creationId xmlns:a16="http://schemas.microsoft.com/office/drawing/2014/main" id="{EE6EC321-378C-4111-A5A1-A7633563DAAB}"/>
              </a:ext>
            </a:extLst>
          </p:cNvPr>
          <p:cNvSpPr>
            <a:spLocks noGrp="1" noChangeArrowheads="1"/>
          </p:cNvSpPr>
          <p:nvPr>
            <p:ph idx="1"/>
          </p:nvPr>
        </p:nvSpPr>
        <p:spPr>
          <a:xfrm>
            <a:off x="4648199" y="2680569"/>
            <a:ext cx="6712907" cy="3908765"/>
          </a:xfrm>
        </p:spPr>
        <p:txBody>
          <a:bodyPr>
            <a:normAutofit fontScale="85000" lnSpcReduction="10000"/>
          </a:bodyPr>
          <a:lstStyle/>
          <a:p>
            <a:pPr eaLnBrk="1" hangingPunct="1"/>
            <a:r>
              <a:rPr lang="en-US" altLang="en-US" dirty="0"/>
              <a:t>Repeatedly cycle through treatment, emergency departments, detox and jail. </a:t>
            </a:r>
          </a:p>
          <a:p>
            <a:pPr lvl="1" eaLnBrk="1" hangingPunct="1"/>
            <a:r>
              <a:rPr lang="en-US" altLang="en-US" dirty="0"/>
              <a:t>More likely to re-offend or to receive sanctions when: Not taking medication, not in treatment, experiencing mental health symptoms, using substances </a:t>
            </a:r>
          </a:p>
          <a:p>
            <a:pPr lvl="1" eaLnBrk="1" hangingPunct="1"/>
            <a:r>
              <a:rPr lang="en-US" altLang="en-US" dirty="0"/>
              <a:t>Use of even small amounts of substances may trigger recurrence of mental health symptoms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39F56E4A-CA46-40DB-BBD9-804CD988DAF6}"/>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General Assessment Approach for Co-occurring Disorders  </a:t>
            </a:r>
          </a:p>
        </p:txBody>
      </p:sp>
      <p:sp>
        <p:nvSpPr>
          <p:cNvPr id="52227" name="Rectangle 3">
            <a:extLst>
              <a:ext uri="{FF2B5EF4-FFF2-40B4-BE49-F238E27FC236}">
                <a16:creationId xmlns:a16="http://schemas.microsoft.com/office/drawing/2014/main" id="{7DDA7669-52EA-4BDE-9682-3D29449FCAB6}"/>
              </a:ext>
            </a:extLst>
          </p:cNvPr>
          <p:cNvSpPr>
            <a:spLocks noGrp="1" noChangeArrowheads="1"/>
          </p:cNvSpPr>
          <p:nvPr>
            <p:ph idx="1"/>
          </p:nvPr>
        </p:nvSpPr>
        <p:spPr/>
        <p:txBody>
          <a:bodyPr>
            <a:normAutofit fontScale="85000" lnSpcReduction="20000"/>
          </a:bodyPr>
          <a:lstStyle/>
          <a:p>
            <a:pPr marL="692150" indent="-400050" eaLnBrk="1" hangingPunct="1">
              <a:buFont typeface="+mj-lt"/>
              <a:buAutoNum type="arabicPeriod"/>
              <a:tabLst>
                <a:tab pos="685800" algn="l"/>
                <a:tab pos="749300" algn="l"/>
              </a:tabLst>
              <a:defRPr/>
            </a:pPr>
            <a:r>
              <a:rPr lang="en-US" dirty="0"/>
              <a:t>ASAM dimensions can also be used as a multi-dimensional assessment  tool for co-occurring disorders</a:t>
            </a:r>
          </a:p>
          <a:p>
            <a:pPr marL="228600" indent="-514350" eaLnBrk="1" hangingPunct="1">
              <a:buFont typeface="Calibri" pitchFamily="34" charset="0"/>
              <a:buAutoNum type="arabicPeriod"/>
              <a:defRPr/>
            </a:pPr>
            <a:endParaRPr lang="en-US" dirty="0"/>
          </a:p>
          <a:p>
            <a:pPr marL="228600" indent="63500" eaLnBrk="1" hangingPunct="1">
              <a:buFont typeface="+mj-lt"/>
              <a:buAutoNum type="arabicPeriod"/>
              <a:defRPr/>
            </a:pPr>
            <a:r>
              <a:rPr lang="en-US" dirty="0"/>
              <a:t> Assess the significance of the substance use disorder </a:t>
            </a:r>
          </a:p>
          <a:p>
            <a:pPr marL="914400" lvl="1" indent="-514350">
              <a:defRPr/>
            </a:pPr>
            <a:r>
              <a:rPr lang="en-US" dirty="0"/>
              <a:t>Obtain longitudinal history of Mental Health and substance use symptom onset</a:t>
            </a:r>
          </a:p>
          <a:p>
            <a:pPr marL="914400" lvl="1" indent="-514350">
              <a:defRPr/>
            </a:pPr>
            <a:r>
              <a:rPr lang="en-US" dirty="0"/>
              <a:t>Analyze whether Mental Health symptoms occur only in the context of Substance use (substance-induced)</a:t>
            </a:r>
          </a:p>
          <a:p>
            <a:pPr marL="914400" lvl="1" indent="-514350">
              <a:defRPr/>
            </a:pPr>
            <a:r>
              <a:rPr lang="en-US" dirty="0"/>
              <a:t>Determine whether sustained abstinence leads to rapid and full remission of Mental Health symptoms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9BF5F22-CD2B-4DA0-AB33-2B6ECCC5553F}"/>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Characteristics of Co-occurring Disorders  </a:t>
            </a:r>
          </a:p>
        </p:txBody>
      </p:sp>
      <p:sp>
        <p:nvSpPr>
          <p:cNvPr id="89091" name="Rectangle 3">
            <a:extLst>
              <a:ext uri="{FF2B5EF4-FFF2-40B4-BE49-F238E27FC236}">
                <a16:creationId xmlns:a16="http://schemas.microsoft.com/office/drawing/2014/main" id="{10C38024-8489-440B-B239-E76FBD185176}"/>
              </a:ext>
            </a:extLst>
          </p:cNvPr>
          <p:cNvSpPr>
            <a:spLocks noGrp="1" noChangeArrowheads="1"/>
          </p:cNvSpPr>
          <p:nvPr>
            <p:ph idx="1"/>
          </p:nvPr>
        </p:nvSpPr>
        <p:spPr/>
        <p:txBody>
          <a:bodyPr>
            <a:normAutofit fontScale="92500" lnSpcReduction="10000"/>
          </a:bodyPr>
          <a:lstStyle/>
          <a:p>
            <a:pPr marL="457200" indent="-457200" eaLnBrk="1" hangingPunct="1">
              <a:buFont typeface="Arial" panose="020B0604020202020204" pitchFamily="34" charset="0"/>
              <a:buChar char="•"/>
            </a:pPr>
            <a:r>
              <a:rPr lang="en-US" altLang="en-US"/>
              <a:t>More rapid progression from initial substance use to higher levels of severity</a:t>
            </a:r>
          </a:p>
          <a:p>
            <a:pPr marL="457200" indent="-457200" eaLnBrk="1" hangingPunct="1">
              <a:buFont typeface="Arial" panose="020B0604020202020204" pitchFamily="34" charset="0"/>
              <a:buChar char="•"/>
            </a:pPr>
            <a:r>
              <a:rPr lang="en-US" altLang="en-US"/>
              <a:t>Poor adherence to medication</a:t>
            </a:r>
          </a:p>
          <a:p>
            <a:pPr marL="457200" indent="-457200" eaLnBrk="1" hangingPunct="1">
              <a:buFont typeface="Arial" panose="020B0604020202020204" pitchFamily="34" charset="0"/>
              <a:buChar char="•"/>
            </a:pPr>
            <a:r>
              <a:rPr lang="en-US" altLang="en-US"/>
              <a:t>Decreased likelihood of treatment retention/completion</a:t>
            </a:r>
          </a:p>
          <a:p>
            <a:pPr marL="457200" indent="-457200" eaLnBrk="1" hangingPunct="1">
              <a:buFont typeface="Arial" panose="020B0604020202020204" pitchFamily="34" charset="0"/>
              <a:buChar char="•"/>
            </a:pPr>
            <a:r>
              <a:rPr lang="en-US" altLang="en-US"/>
              <a:t>Greater rates of hospitalization</a:t>
            </a:r>
          </a:p>
          <a:p>
            <a:pPr marL="457200" indent="-457200" eaLnBrk="1" hangingPunct="1">
              <a:buFont typeface="Arial" panose="020B0604020202020204" pitchFamily="34" charset="0"/>
              <a:buChar char="•"/>
            </a:pPr>
            <a:r>
              <a:rPr lang="en-US" altLang="en-US"/>
              <a:t>More frequent suicidal behavior</a:t>
            </a:r>
          </a:p>
          <a:p>
            <a:pPr marL="457200" indent="-457200" eaLnBrk="1" hangingPunct="1">
              <a:buFont typeface="Arial" panose="020B0604020202020204" pitchFamily="34" charset="0"/>
              <a:buChar char="•"/>
            </a:pPr>
            <a:r>
              <a:rPr lang="en-US" altLang="en-US"/>
              <a:t>Difficulties in social functioning</a:t>
            </a:r>
          </a:p>
          <a:p>
            <a:pPr marL="457200" indent="-457200" eaLnBrk="1" hangingPunct="1">
              <a:buFont typeface="Arial" panose="020B0604020202020204" pitchFamily="34" charset="0"/>
              <a:buChar char="•"/>
            </a:pPr>
            <a:r>
              <a:rPr lang="en-US" altLang="en-US"/>
              <a:t>Shorter time in remission of symptoms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18FB0A7D-1F58-45B1-965D-04D9FF009171}"/>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Characteristics of Co-occurring Disorders (cont.)  </a:t>
            </a:r>
          </a:p>
        </p:txBody>
      </p:sp>
      <p:sp>
        <p:nvSpPr>
          <p:cNvPr id="91139" name="Rectangle 3">
            <a:extLst>
              <a:ext uri="{FF2B5EF4-FFF2-40B4-BE49-F238E27FC236}">
                <a16:creationId xmlns:a16="http://schemas.microsoft.com/office/drawing/2014/main" id="{CD98C966-76C9-4F25-BA56-80FDEC69249E}"/>
              </a:ext>
            </a:extLst>
          </p:cNvPr>
          <p:cNvSpPr>
            <a:spLocks noGrp="1" noChangeArrowheads="1"/>
          </p:cNvSpPr>
          <p:nvPr>
            <p:ph idx="1"/>
          </p:nvPr>
        </p:nvSpPr>
        <p:spPr/>
        <p:txBody>
          <a:bodyPr>
            <a:normAutofit lnSpcReduction="10000"/>
          </a:bodyPr>
          <a:lstStyle/>
          <a:p>
            <a:pPr marL="457200" indent="-457200" eaLnBrk="1" hangingPunct="1">
              <a:buFont typeface="Arial" panose="020B0604020202020204" pitchFamily="34" charset="0"/>
              <a:buChar char="•"/>
            </a:pPr>
            <a:r>
              <a:rPr lang="en-US" altLang="en-US" dirty="0"/>
              <a:t>Difficulty comprehending or remembering important information  (e.g., verbal memory)</a:t>
            </a:r>
          </a:p>
          <a:p>
            <a:pPr marL="457200" indent="-457200" eaLnBrk="1" hangingPunct="1">
              <a:buFont typeface="Arial" panose="020B0604020202020204" pitchFamily="34" charset="0"/>
              <a:buChar char="•"/>
            </a:pPr>
            <a:r>
              <a:rPr lang="en-US" altLang="en-US" dirty="0"/>
              <a:t>Does not recognize consequences of behavior </a:t>
            </a:r>
          </a:p>
          <a:p>
            <a:pPr marL="457200" indent="-457200" eaLnBrk="1" hangingPunct="1">
              <a:buFont typeface="Arial" panose="020B0604020202020204" pitchFamily="34" charset="0"/>
              <a:buChar char="•"/>
            </a:pPr>
            <a:r>
              <a:rPr lang="en-US" altLang="en-US" dirty="0"/>
              <a:t>Exhibits Poor judgment </a:t>
            </a:r>
          </a:p>
          <a:p>
            <a:pPr marL="457200" indent="-457200" eaLnBrk="1" hangingPunct="1">
              <a:buFont typeface="Arial" panose="020B0604020202020204" pitchFamily="34" charset="0"/>
              <a:buChar char="•"/>
            </a:pPr>
            <a:r>
              <a:rPr lang="en-US" altLang="en-US" dirty="0"/>
              <a:t>Disorganization </a:t>
            </a:r>
          </a:p>
          <a:p>
            <a:pPr marL="457200" indent="-457200" eaLnBrk="1" hangingPunct="1">
              <a:buFont typeface="Arial" panose="020B0604020202020204" pitchFamily="34" charset="0"/>
              <a:buChar char="•"/>
            </a:pPr>
            <a:r>
              <a:rPr lang="en-US" altLang="en-US" dirty="0"/>
              <a:t>Limited attention span  </a:t>
            </a:r>
          </a:p>
          <a:p>
            <a:pPr marL="457200" indent="-457200" eaLnBrk="1" hangingPunct="1">
              <a:buFont typeface="Arial" panose="020B0604020202020204" pitchFamily="34" charset="0"/>
              <a:buChar char="•"/>
            </a:pPr>
            <a:r>
              <a:rPr lang="en-US" altLang="en-US" dirty="0"/>
              <a:t>Respond better to patient -centered approaches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looking at the camera&#10;&#10;Description automatically generated">
            <a:extLst>
              <a:ext uri="{FF2B5EF4-FFF2-40B4-BE49-F238E27FC236}">
                <a16:creationId xmlns:a16="http://schemas.microsoft.com/office/drawing/2014/main" id="{DB56BDC1-C39A-46A5-9EED-54DD9D03C3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30" r="28930"/>
          <a:stretch>
            <a:fillRect/>
          </a:stretch>
        </p:blipFill>
        <p:spPr/>
      </p:pic>
      <p:sp>
        <p:nvSpPr>
          <p:cNvPr id="93186" name="Rectangle 2">
            <a:extLst>
              <a:ext uri="{FF2B5EF4-FFF2-40B4-BE49-F238E27FC236}">
                <a16:creationId xmlns:a16="http://schemas.microsoft.com/office/drawing/2014/main" id="{64F2B7C1-23F5-4850-BB1E-9A044FFBAB75}"/>
              </a:ext>
            </a:extLst>
          </p:cNvPr>
          <p:cNvSpPr>
            <a:spLocks noGrp="1" noChangeArrowheads="1"/>
          </p:cNvSpPr>
          <p:nvPr>
            <p:ph type="title"/>
          </p:nvPr>
        </p:nvSpPr>
        <p:spPr/>
        <p:txBody>
          <a:bodyPr>
            <a:noAutofit/>
          </a:bodyPr>
          <a:lstStyle/>
          <a:p>
            <a:pPr eaLnBrk="1" hangingPunct="1"/>
            <a:r>
              <a:rPr lang="en-US" altLang="en-US" sz="3600" dirty="0">
                <a:cs typeface="MoolBoran" panose="020B0100010101010101" pitchFamily="34" charset="0"/>
              </a:rPr>
              <a:t>Co-Occurring Conditions in Adolescence</a:t>
            </a:r>
          </a:p>
        </p:txBody>
      </p:sp>
      <p:sp>
        <p:nvSpPr>
          <p:cNvPr id="59396" name="Rectangle 3">
            <a:extLst>
              <a:ext uri="{FF2B5EF4-FFF2-40B4-BE49-F238E27FC236}">
                <a16:creationId xmlns:a16="http://schemas.microsoft.com/office/drawing/2014/main" id="{8C4C7635-A058-45EB-973C-297A78D31542}"/>
              </a:ext>
            </a:extLst>
          </p:cNvPr>
          <p:cNvSpPr>
            <a:spLocks noGrp="1" noChangeArrowheads="1"/>
          </p:cNvSpPr>
          <p:nvPr>
            <p:ph idx="1"/>
          </p:nvPr>
        </p:nvSpPr>
        <p:spPr/>
        <p:txBody>
          <a:bodyPr rtlCol="0">
            <a:normAutofit lnSpcReduction="10000"/>
          </a:bodyPr>
          <a:lstStyle/>
          <a:p>
            <a:pPr marL="457200" indent="-457200" eaLnBrk="1" fontAlgn="auto" hangingPunct="1">
              <a:spcAft>
                <a:spcPts val="0"/>
              </a:spcAft>
              <a:buFont typeface="Arial" panose="020B0604020202020204" pitchFamily="34" charset="0"/>
              <a:buChar char="•"/>
              <a:defRPr/>
            </a:pPr>
            <a:r>
              <a:rPr lang="en-US" dirty="0">
                <a:ea typeface="+mn-ea"/>
              </a:rPr>
              <a:t>Ninety percent with lifetime co-occurring disorder had one MH disorder prior to onset of substance use</a:t>
            </a:r>
          </a:p>
          <a:p>
            <a:pPr marL="457200" indent="-457200" eaLnBrk="1" fontAlgn="auto" hangingPunct="1">
              <a:spcAft>
                <a:spcPts val="0"/>
              </a:spcAft>
              <a:buFont typeface="Arial" panose="020B0604020202020204" pitchFamily="34" charset="0"/>
              <a:buChar char="•"/>
              <a:defRPr/>
            </a:pPr>
            <a:endParaRPr lang="en-US" dirty="0">
              <a:ea typeface="+mn-ea"/>
            </a:endParaRPr>
          </a:p>
          <a:p>
            <a:pPr marL="457200" indent="-457200" eaLnBrk="1" fontAlgn="auto" hangingPunct="1">
              <a:spcAft>
                <a:spcPts val="0"/>
              </a:spcAft>
              <a:buFont typeface="Arial" panose="020B0604020202020204" pitchFamily="34" charset="0"/>
              <a:buChar char="•"/>
              <a:defRPr/>
            </a:pPr>
            <a:r>
              <a:rPr lang="en-US" dirty="0">
                <a:ea typeface="+mn-ea"/>
              </a:rPr>
              <a:t>Median onset MH disorder at age 11 years</a:t>
            </a:r>
          </a:p>
          <a:p>
            <a:pPr marL="457200" indent="-457200" eaLnBrk="1" fontAlgn="auto" hangingPunct="1">
              <a:spcAft>
                <a:spcPts val="0"/>
              </a:spcAft>
              <a:buFont typeface="Arial" panose="020B0604020202020204" pitchFamily="34" charset="0"/>
              <a:buChar char="•"/>
              <a:defRPr/>
            </a:pPr>
            <a:endParaRPr lang="en-US" dirty="0">
              <a:ea typeface="+mn-ea"/>
            </a:endParaRPr>
          </a:p>
          <a:p>
            <a:pPr marL="457200" indent="-457200" eaLnBrk="1" fontAlgn="auto" hangingPunct="1">
              <a:spcAft>
                <a:spcPts val="0"/>
              </a:spcAft>
              <a:buFont typeface="Arial" panose="020B0604020202020204" pitchFamily="34" charset="0"/>
              <a:buChar char="•"/>
              <a:defRPr/>
            </a:pPr>
            <a:r>
              <a:rPr lang="en-US" dirty="0">
                <a:ea typeface="+mn-ea"/>
              </a:rPr>
              <a:t>Onset substance use between 16 and 21 years </a:t>
            </a:r>
          </a:p>
          <a:p>
            <a:pPr eaLnBrk="1" fontAlgn="auto" hangingPunct="1">
              <a:spcAft>
                <a:spcPts val="0"/>
              </a:spcAft>
              <a:defRPr/>
            </a:pPr>
            <a:endParaRPr lang="en-US" dirty="0">
              <a:ea typeface="+mn-ea"/>
            </a:endParaRPr>
          </a:p>
          <a:p>
            <a:pPr eaLnBrk="1" fontAlgn="auto" hangingPunct="1">
              <a:spcAft>
                <a:spcPts val="0"/>
              </a:spcAft>
              <a:defRPr/>
            </a:pPr>
            <a:endParaRPr lang="en-US" dirty="0">
              <a:ea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321558C2-8A29-4647-B02F-EA063C5D1195}"/>
              </a:ext>
            </a:extLst>
          </p:cNvPr>
          <p:cNvSpPr>
            <a:spLocks noGrp="1" noChangeArrowheads="1"/>
          </p:cNvSpPr>
          <p:nvPr>
            <p:ph type="title"/>
          </p:nvPr>
        </p:nvSpPr>
        <p:spPr/>
        <p:txBody>
          <a:bodyPr>
            <a:normAutofit fontScale="90000"/>
          </a:bodyPr>
          <a:lstStyle/>
          <a:p>
            <a:pPr eaLnBrk="1" hangingPunct="1">
              <a:spcBef>
                <a:spcPts val="5400"/>
              </a:spcBef>
            </a:pPr>
            <a:r>
              <a:rPr lang="en-US" altLang="en-US" sz="4400" dirty="0"/>
              <a:t>Evidence-Based Best Practices</a:t>
            </a:r>
            <a:br>
              <a:rPr lang="en-US" altLang="en-US" dirty="0"/>
            </a:br>
            <a:r>
              <a:rPr lang="en-US" altLang="en-US" sz="3200" dirty="0"/>
              <a:t>(continued)</a:t>
            </a:r>
            <a:br>
              <a:rPr lang="en-US" altLang="en-US" dirty="0"/>
            </a:br>
            <a:r>
              <a:rPr lang="en-US" altLang="en-US" sz="4800" dirty="0"/>
              <a:t>Pharmacotherapy</a:t>
            </a:r>
            <a:br>
              <a:rPr lang="en-US" altLang="en-US" sz="4800" dirty="0"/>
            </a:br>
            <a:r>
              <a:rPr lang="en-US" altLang="en-US" sz="4800" dirty="0"/>
              <a:t>Medication Assisted Therapy</a:t>
            </a:r>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86D44E0-84C4-476E-8DD3-D44B0207F41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5973" r="11831"/>
          <a:stretch/>
        </p:blipFill>
        <p:spPr>
          <a:xfrm>
            <a:off x="1" y="0"/>
            <a:ext cx="4334742" cy="6858000"/>
          </a:xfrm>
        </p:spPr>
      </p:pic>
      <p:sp>
        <p:nvSpPr>
          <p:cNvPr id="99330" name="Rectangle 2">
            <a:extLst>
              <a:ext uri="{FF2B5EF4-FFF2-40B4-BE49-F238E27FC236}">
                <a16:creationId xmlns:a16="http://schemas.microsoft.com/office/drawing/2014/main" id="{1E3C4EFD-462B-4FBF-A478-ED07D7A7335D}"/>
              </a:ext>
            </a:extLst>
          </p:cNvPr>
          <p:cNvSpPr>
            <a:spLocks noGrp="1" noChangeArrowheads="1"/>
          </p:cNvSpPr>
          <p:nvPr>
            <p:ph type="title"/>
          </p:nvPr>
        </p:nvSpPr>
        <p:spPr/>
        <p:txBody>
          <a:bodyPr/>
          <a:lstStyle/>
          <a:p>
            <a:r>
              <a:rPr lang="en-US" altLang="en-US"/>
              <a:t>Pharmacotherapy</a:t>
            </a:r>
          </a:p>
        </p:txBody>
      </p:sp>
      <p:sp>
        <p:nvSpPr>
          <p:cNvPr id="99331" name="Rectangle 3">
            <a:extLst>
              <a:ext uri="{FF2B5EF4-FFF2-40B4-BE49-F238E27FC236}">
                <a16:creationId xmlns:a16="http://schemas.microsoft.com/office/drawing/2014/main" id="{2B6FA264-DA1D-49A5-850D-0B9F63BB0128}"/>
              </a:ext>
            </a:extLst>
          </p:cNvPr>
          <p:cNvSpPr>
            <a:spLocks noGrp="1" noChangeArrowheads="1"/>
          </p:cNvSpPr>
          <p:nvPr>
            <p:ph idx="1"/>
          </p:nvPr>
        </p:nvSpPr>
        <p:spPr/>
        <p:txBody>
          <a:bodyPr/>
          <a:lstStyle/>
          <a:p>
            <a:r>
              <a:rPr lang="en-US" altLang="en-US" dirty="0"/>
              <a:t>Detoxification/Withdrawal Management</a:t>
            </a:r>
          </a:p>
          <a:p>
            <a:r>
              <a:rPr lang="en-US" altLang="en-US" dirty="0"/>
              <a:t>Cravings for Alcohol</a:t>
            </a:r>
          </a:p>
          <a:p>
            <a:r>
              <a:rPr lang="en-US" altLang="en-US" dirty="0"/>
              <a:t>Replacement </a:t>
            </a:r>
          </a:p>
          <a:p>
            <a:r>
              <a:rPr lang="en-US" altLang="en-US" dirty="0"/>
              <a:t>Aversive</a:t>
            </a:r>
          </a:p>
          <a:p>
            <a:r>
              <a:rPr lang="en-US" altLang="en-US" dirty="0"/>
              <a:t>Antagonist</a:t>
            </a:r>
          </a:p>
          <a:p>
            <a:r>
              <a:rPr lang="en-US" altLang="en-US" dirty="0"/>
              <a:t>Mixed (Agonist-antagonist)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E3C4EFD-462B-4FBF-A478-ED07D7A7335D}"/>
              </a:ext>
            </a:extLst>
          </p:cNvPr>
          <p:cNvSpPr>
            <a:spLocks noGrp="1" noChangeArrowheads="1"/>
          </p:cNvSpPr>
          <p:nvPr>
            <p:ph type="title"/>
          </p:nvPr>
        </p:nvSpPr>
        <p:spPr/>
        <p:txBody>
          <a:bodyPr/>
          <a:lstStyle/>
          <a:p>
            <a:r>
              <a:rPr lang="en-US" altLang="en-US" dirty="0">
                <a:cs typeface="MoolBoran" panose="020B0100010101010101" pitchFamily="34" charset="0"/>
              </a:rPr>
              <a:t>Medicated Assisted Therapy </a:t>
            </a:r>
          </a:p>
        </p:txBody>
      </p:sp>
      <p:sp>
        <p:nvSpPr>
          <p:cNvPr id="99331" name="Rectangle 3">
            <a:extLst>
              <a:ext uri="{FF2B5EF4-FFF2-40B4-BE49-F238E27FC236}">
                <a16:creationId xmlns:a16="http://schemas.microsoft.com/office/drawing/2014/main" id="{2B6FA264-DA1D-49A5-850D-0B9F63BB0128}"/>
              </a:ext>
            </a:extLst>
          </p:cNvPr>
          <p:cNvSpPr>
            <a:spLocks noGrp="1" noChangeArrowheads="1"/>
          </p:cNvSpPr>
          <p:nvPr>
            <p:ph idx="1"/>
          </p:nvPr>
        </p:nvSpPr>
        <p:spPr/>
        <p:txBody>
          <a:bodyPr/>
          <a:lstStyle/>
          <a:p>
            <a:pPr marL="457200" indent="-457200"/>
            <a:r>
              <a:rPr lang="en-US" altLang="en-US" dirty="0"/>
              <a:t>Medicated-Assisted Treatment (MAT) is the use of </a:t>
            </a:r>
            <a:r>
              <a:rPr lang="en-US" altLang="en-US" b="1" dirty="0"/>
              <a:t>FDA- approved medications</a:t>
            </a:r>
            <a:r>
              <a:rPr lang="en-US" altLang="en-US" dirty="0"/>
              <a:t>, in combination with counseling and behavioral therapies, to provide a “whole-patient” approach to the treatment of substance use disorders.</a:t>
            </a:r>
          </a:p>
          <a:p>
            <a:pPr marL="457200" indent="-457200" eaLnBrk="1" hangingPunct="1">
              <a:buFont typeface="Arial" panose="020B0604020202020204" pitchFamily="34" charset="0"/>
              <a:buChar char="•"/>
            </a:pPr>
            <a:endParaRPr lang="en-US" altLang="en-US" dirty="0"/>
          </a:p>
        </p:txBody>
      </p:sp>
    </p:spTree>
    <p:extLst>
      <p:ext uri="{BB962C8B-B14F-4D97-AF65-F5344CB8AC3E}">
        <p14:creationId xmlns:p14="http://schemas.microsoft.com/office/powerpoint/2010/main" val="1044844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urry image of a person&#10;&#10;Description automatically generated">
            <a:extLst>
              <a:ext uri="{FF2B5EF4-FFF2-40B4-BE49-F238E27FC236}">
                <a16:creationId xmlns:a16="http://schemas.microsoft.com/office/drawing/2014/main" id="{56EBE113-AC41-4A61-8C44-8512DE7124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927" r="28927"/>
          <a:stretch>
            <a:fillRect/>
          </a:stretch>
        </p:blipFill>
        <p:spPr/>
      </p:pic>
      <p:sp>
        <p:nvSpPr>
          <p:cNvPr id="101378" name="Rectangle 2">
            <a:extLst>
              <a:ext uri="{FF2B5EF4-FFF2-40B4-BE49-F238E27FC236}">
                <a16:creationId xmlns:a16="http://schemas.microsoft.com/office/drawing/2014/main" id="{F3184748-C9F8-4F0E-9D08-F3E9E5461D1A}"/>
              </a:ext>
            </a:extLst>
          </p:cNvPr>
          <p:cNvSpPr>
            <a:spLocks noGrp="1" noChangeArrowheads="1"/>
          </p:cNvSpPr>
          <p:nvPr>
            <p:ph type="title"/>
          </p:nvPr>
        </p:nvSpPr>
        <p:spPr/>
        <p:txBody>
          <a:bodyPr>
            <a:normAutofit fontScale="90000"/>
          </a:bodyPr>
          <a:lstStyle/>
          <a:p>
            <a:r>
              <a:rPr lang="en-US" altLang="en-US">
                <a:cs typeface="MoolBoran" panose="020B0100010101010101" pitchFamily="34" charset="0"/>
              </a:rPr>
              <a:t>Medications for </a:t>
            </a:r>
            <a:br>
              <a:rPr lang="en-US" altLang="en-US">
                <a:cs typeface="MoolBoran" panose="020B0100010101010101" pitchFamily="34" charset="0"/>
              </a:rPr>
            </a:br>
            <a:r>
              <a:rPr lang="en-US" altLang="en-US">
                <a:cs typeface="MoolBoran" panose="020B0100010101010101" pitchFamily="34" charset="0"/>
              </a:rPr>
              <a:t>Alcohol Use Disorders</a:t>
            </a:r>
          </a:p>
        </p:txBody>
      </p:sp>
      <p:sp>
        <p:nvSpPr>
          <p:cNvPr id="59395" name="Content Placeholder 3">
            <a:extLst>
              <a:ext uri="{FF2B5EF4-FFF2-40B4-BE49-F238E27FC236}">
                <a16:creationId xmlns:a16="http://schemas.microsoft.com/office/drawing/2014/main" id="{CA25B509-F3E7-47E1-A304-DC0CD0F0441A}"/>
              </a:ext>
            </a:extLst>
          </p:cNvPr>
          <p:cNvSpPr>
            <a:spLocks noGrp="1"/>
          </p:cNvSpPr>
          <p:nvPr>
            <p:ph idx="1"/>
          </p:nvPr>
        </p:nvSpPr>
        <p:spPr/>
        <p:txBody>
          <a:bodyPr/>
          <a:lstStyle/>
          <a:p>
            <a:pPr marL="457200" indent="-457200">
              <a:buFont typeface="Arial" panose="020B0604020202020204" pitchFamily="34" charset="0"/>
              <a:buChar char="•"/>
              <a:defRPr/>
            </a:pPr>
            <a:r>
              <a:rPr lang="en-US" altLang="en-US" dirty="0"/>
              <a:t>Naltrexone </a:t>
            </a:r>
          </a:p>
          <a:p>
            <a:pPr marL="457200" indent="-457200">
              <a:buFont typeface="Arial" panose="020B0604020202020204" pitchFamily="34" charset="0"/>
              <a:buChar char="•"/>
              <a:defRPr/>
            </a:pPr>
            <a:r>
              <a:rPr lang="en-US" altLang="en-US" dirty="0" err="1"/>
              <a:t>Vivitrol</a:t>
            </a:r>
            <a:r>
              <a:rPr lang="en-US" altLang="en-US" dirty="0"/>
              <a:t> (injectable form of Naltrexone), longer lasting)</a:t>
            </a:r>
          </a:p>
          <a:p>
            <a:pPr marL="457200" indent="-457200">
              <a:buFont typeface="Arial" panose="020B0604020202020204" pitchFamily="34" charset="0"/>
              <a:buChar char="•"/>
              <a:defRPr/>
            </a:pPr>
            <a:r>
              <a:rPr lang="en-US" altLang="en-US" dirty="0" err="1"/>
              <a:t>Disulfiram</a:t>
            </a:r>
            <a:r>
              <a:rPr lang="en-US" altLang="en-US" dirty="0"/>
              <a:t> (</a:t>
            </a:r>
            <a:r>
              <a:rPr lang="en-US" altLang="en-US" dirty="0" err="1"/>
              <a:t>Antabuse</a:t>
            </a:r>
            <a:r>
              <a:rPr lang="en-US" altLang="en-US" dirty="0"/>
              <a:t>)</a:t>
            </a:r>
          </a:p>
          <a:p>
            <a:pPr marL="457200" indent="-457200">
              <a:buFont typeface="Arial" panose="020B0604020202020204" pitchFamily="34" charset="0"/>
              <a:buChar char="•"/>
              <a:defRPr/>
            </a:pPr>
            <a:r>
              <a:rPr lang="en-US" altLang="en-US" dirty="0" err="1"/>
              <a:t>Acamprosate</a:t>
            </a:r>
            <a:r>
              <a:rPr lang="en-US" altLang="en-US" dirty="0"/>
              <a:t> (</a:t>
            </a:r>
            <a:r>
              <a:rPr lang="en-US" altLang="en-US" dirty="0" err="1"/>
              <a:t>Campral</a:t>
            </a:r>
            <a:r>
              <a:rPr lang="en-US" altLang="en-US" dirty="0"/>
              <a:t>)</a:t>
            </a:r>
          </a:p>
          <a:p>
            <a:pPr>
              <a:defRPr/>
            </a:pP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Rectangle 2">
            <a:extLst>
              <a:ext uri="{FF2B5EF4-FFF2-40B4-BE49-F238E27FC236}">
                <a16:creationId xmlns:a16="http://schemas.microsoft.com/office/drawing/2014/main" id="{0D9F3007-E86F-43AD-B528-06C2D8A11FD3}"/>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Our Goals for Treating Substance Use and Co-Occurring Disorders</a:t>
            </a:r>
          </a:p>
        </p:txBody>
      </p:sp>
      <p:sp>
        <p:nvSpPr>
          <p:cNvPr id="712707" name="Rectangle 3">
            <a:extLst>
              <a:ext uri="{FF2B5EF4-FFF2-40B4-BE49-F238E27FC236}">
                <a16:creationId xmlns:a16="http://schemas.microsoft.com/office/drawing/2014/main" id="{0D119AFD-0DDF-4FE4-934A-C3D2EC4E4DAA}"/>
              </a:ext>
            </a:extLst>
          </p:cNvPr>
          <p:cNvSpPr>
            <a:spLocks noGrp="1" noChangeArrowheads="1"/>
          </p:cNvSpPr>
          <p:nvPr>
            <p:ph idx="1"/>
          </p:nvPr>
        </p:nvSpPr>
        <p:spPr/>
        <p:txBody>
          <a:bodyPr>
            <a:normAutofit fontScale="77500" lnSpcReduction="20000"/>
          </a:bodyPr>
          <a:lstStyle/>
          <a:p>
            <a:pPr marL="457200" indent="-457200" eaLnBrk="1" hangingPunct="1">
              <a:buFont typeface="Arial" panose="020B0604020202020204" pitchFamily="34" charset="0"/>
              <a:buChar char="•"/>
            </a:pPr>
            <a:r>
              <a:rPr lang="en-US" altLang="en-US" dirty="0"/>
              <a:t>To properly assess the patient  using multi-dimensional tools</a:t>
            </a:r>
          </a:p>
          <a:p>
            <a:pPr marL="457200" indent="-457200" eaLnBrk="1" hangingPunct="1">
              <a:buFont typeface="Arial" panose="020B0604020202020204" pitchFamily="34" charset="0"/>
              <a:buChar char="•"/>
            </a:pPr>
            <a:r>
              <a:rPr lang="en-US" altLang="en-US" dirty="0"/>
              <a:t>To provide Integrated, coordinated longitudinal care using evidence-based approaches</a:t>
            </a:r>
          </a:p>
          <a:p>
            <a:pPr marL="457200" indent="-457200" eaLnBrk="1" hangingPunct="1">
              <a:buFont typeface="Arial" panose="020B0604020202020204" pitchFamily="34" charset="0"/>
              <a:buChar char="•"/>
            </a:pPr>
            <a:r>
              <a:rPr lang="en-US" altLang="en-US" dirty="0"/>
              <a:t>To provide an optimum opportunity for healthy behavior change through the therapeutic alliance</a:t>
            </a:r>
          </a:p>
          <a:p>
            <a:pPr marL="457200" indent="-457200" eaLnBrk="1" hangingPunct="1">
              <a:buFont typeface="Arial" panose="020B0604020202020204" pitchFamily="34" charset="0"/>
              <a:buChar char="•"/>
            </a:pPr>
            <a:r>
              <a:rPr lang="en-US" altLang="en-US" dirty="0"/>
              <a:t>To improve the patient s overall health and wellness</a:t>
            </a:r>
          </a:p>
          <a:p>
            <a:pPr marL="457200" indent="-457200" eaLnBrk="1" hangingPunct="1">
              <a:buFont typeface="Arial" panose="020B0604020202020204" pitchFamily="34" charset="0"/>
              <a:buChar char="•"/>
            </a:pPr>
            <a:r>
              <a:rPr lang="en-US" altLang="en-US" dirty="0"/>
              <a:t>To measure outcomes</a:t>
            </a:r>
          </a:p>
          <a:p>
            <a:pPr marL="457200" indent="-457200" eaLnBrk="1" hangingPunct="1">
              <a:buFont typeface="Arial" panose="020B0604020202020204" pitchFamily="34" charset="0"/>
              <a:buChar char="•"/>
            </a:pPr>
            <a:r>
              <a:rPr lang="en-US" altLang="en-US" dirty="0"/>
              <a:t>To provide informed consent</a:t>
            </a:r>
          </a:p>
          <a:p>
            <a:pPr marL="457200" indent="-457200" eaLnBrk="1" hangingPunct="1">
              <a:buFont typeface="Arial" panose="020B0604020202020204" pitchFamily="34" charset="0"/>
              <a:buChar char="•"/>
            </a:pPr>
            <a:endParaRPr lang="en-US" altLang="en-US" dirty="0"/>
          </a:p>
          <a:p>
            <a:pPr marL="457200" indent="-457200" eaLnBrk="1" hangingPunct="1">
              <a:buFont typeface="Arial" panose="020B0604020202020204" pitchFamily="34" charset="0"/>
              <a:buChar char="•"/>
            </a:pPr>
            <a:r>
              <a:rPr lang="en-US" altLang="en-US" dirty="0"/>
              <a:t>Individual, family, and community </a:t>
            </a:r>
            <a:r>
              <a:rPr lang="en-US" altLang="en-US" b="1" i="1" dirty="0"/>
              <a:t>Recovery-Oriented Systems of Care</a:t>
            </a:r>
          </a:p>
          <a:p>
            <a:pPr marL="457200" indent="-457200" eaLnBrk="1" hangingPunct="1"/>
            <a:endParaRPr lang="en-US"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2706"/>
                                        </p:tgtEl>
                                        <p:attrNameLst>
                                          <p:attrName>style.visibility</p:attrName>
                                        </p:attrNameLst>
                                      </p:cBhvr>
                                      <p:to>
                                        <p:strVal val="visible"/>
                                      </p:to>
                                    </p:set>
                                    <p:anim calcmode="lin" valueType="num">
                                      <p:cBhvr additive="base">
                                        <p:cTn id="7" dur="500" fill="hold"/>
                                        <p:tgtEl>
                                          <p:spTgt spid="712706"/>
                                        </p:tgtEl>
                                        <p:attrNameLst>
                                          <p:attrName>ppt_x</p:attrName>
                                        </p:attrNameLst>
                                      </p:cBhvr>
                                      <p:tavLst>
                                        <p:tav tm="0">
                                          <p:val>
                                            <p:strVal val="0-#ppt_w/2"/>
                                          </p:val>
                                        </p:tav>
                                        <p:tav tm="100000">
                                          <p:val>
                                            <p:strVal val="#ppt_x"/>
                                          </p:val>
                                        </p:tav>
                                      </p:tavLst>
                                    </p:anim>
                                    <p:anim calcmode="lin" valueType="num">
                                      <p:cBhvr additive="base">
                                        <p:cTn id="8" dur="500" fill="hold"/>
                                        <p:tgtEl>
                                          <p:spTgt spid="7127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2707">
                                            <p:txEl>
                                              <p:pRg st="0" end="0"/>
                                            </p:txEl>
                                          </p:spTgt>
                                        </p:tgtEl>
                                        <p:attrNameLst>
                                          <p:attrName>style.visibility</p:attrName>
                                        </p:attrNameLst>
                                      </p:cBhvr>
                                      <p:to>
                                        <p:strVal val="visible"/>
                                      </p:to>
                                    </p:set>
                                    <p:anim calcmode="lin" valueType="num">
                                      <p:cBhvr additive="base">
                                        <p:cTn id="12" dur="500" fill="hold"/>
                                        <p:tgtEl>
                                          <p:spTgt spid="71270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1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12707">
                                            <p:txEl>
                                              <p:pRg st="1" end="1"/>
                                            </p:txEl>
                                          </p:spTgt>
                                        </p:tgtEl>
                                        <p:attrNameLst>
                                          <p:attrName>style.visibility</p:attrName>
                                        </p:attrNameLst>
                                      </p:cBhvr>
                                      <p:to>
                                        <p:strVal val="visible"/>
                                      </p:to>
                                    </p:set>
                                    <p:anim calcmode="lin" valueType="num">
                                      <p:cBhvr additive="base">
                                        <p:cTn id="18" dur="500" fill="hold"/>
                                        <p:tgtEl>
                                          <p:spTgt spid="71270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1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12707">
                                            <p:txEl>
                                              <p:pRg st="2" end="2"/>
                                            </p:txEl>
                                          </p:spTgt>
                                        </p:tgtEl>
                                        <p:attrNameLst>
                                          <p:attrName>style.visibility</p:attrName>
                                        </p:attrNameLst>
                                      </p:cBhvr>
                                      <p:to>
                                        <p:strVal val="visible"/>
                                      </p:to>
                                    </p:set>
                                    <p:anim calcmode="lin" valueType="num">
                                      <p:cBhvr additive="base">
                                        <p:cTn id="24" dur="500" fill="hold"/>
                                        <p:tgtEl>
                                          <p:spTgt spid="71270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1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12707">
                                            <p:txEl>
                                              <p:pRg st="3" end="3"/>
                                            </p:txEl>
                                          </p:spTgt>
                                        </p:tgtEl>
                                        <p:attrNameLst>
                                          <p:attrName>style.visibility</p:attrName>
                                        </p:attrNameLst>
                                      </p:cBhvr>
                                      <p:to>
                                        <p:strVal val="visible"/>
                                      </p:to>
                                    </p:set>
                                    <p:anim calcmode="lin" valueType="num">
                                      <p:cBhvr additive="base">
                                        <p:cTn id="30" dur="500" fill="hold"/>
                                        <p:tgtEl>
                                          <p:spTgt spid="71270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127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2707">
                                            <p:txEl>
                                              <p:pRg st="4" end="4"/>
                                            </p:txEl>
                                          </p:spTgt>
                                        </p:tgtEl>
                                        <p:attrNameLst>
                                          <p:attrName>style.visibility</p:attrName>
                                        </p:attrNameLst>
                                      </p:cBhvr>
                                      <p:to>
                                        <p:strVal val="visible"/>
                                      </p:to>
                                    </p:set>
                                    <p:anim calcmode="lin" valueType="num">
                                      <p:cBhvr additive="base">
                                        <p:cTn id="36" dur="500" fill="hold"/>
                                        <p:tgtEl>
                                          <p:spTgt spid="71270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127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12707">
                                            <p:txEl>
                                              <p:pRg st="5" end="5"/>
                                            </p:txEl>
                                          </p:spTgt>
                                        </p:tgtEl>
                                        <p:attrNameLst>
                                          <p:attrName>style.visibility</p:attrName>
                                        </p:attrNameLst>
                                      </p:cBhvr>
                                      <p:to>
                                        <p:strVal val="visible"/>
                                      </p:to>
                                    </p:set>
                                    <p:anim calcmode="lin" valueType="num">
                                      <p:cBhvr additive="base">
                                        <p:cTn id="42" dur="500" fill="hold"/>
                                        <p:tgtEl>
                                          <p:spTgt spid="712707">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127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12707">
                                            <p:txEl>
                                              <p:pRg st="7" end="7"/>
                                            </p:txEl>
                                          </p:spTgt>
                                        </p:tgtEl>
                                        <p:attrNameLst>
                                          <p:attrName>style.visibility</p:attrName>
                                        </p:attrNameLst>
                                      </p:cBhvr>
                                      <p:to>
                                        <p:strVal val="visible"/>
                                      </p:to>
                                    </p:set>
                                    <p:anim calcmode="lin" valueType="num">
                                      <p:cBhvr additive="base">
                                        <p:cTn id="48" dur="500" fill="hold"/>
                                        <p:tgtEl>
                                          <p:spTgt spid="712707">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127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6" grpId="0"/>
      <p:bldP spid="71270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3184748-C9F8-4F0E-9D08-F3E9E5461D1A}"/>
              </a:ext>
            </a:extLst>
          </p:cNvPr>
          <p:cNvSpPr>
            <a:spLocks noGrp="1" noChangeArrowheads="1"/>
          </p:cNvSpPr>
          <p:nvPr>
            <p:ph type="title"/>
          </p:nvPr>
        </p:nvSpPr>
        <p:spPr/>
        <p:txBody>
          <a:bodyPr/>
          <a:lstStyle/>
          <a:p>
            <a:r>
              <a:rPr lang="en-US" altLang="en-US" dirty="0">
                <a:cs typeface="MoolBoran" panose="020B0100010101010101" pitchFamily="34" charset="0"/>
              </a:rPr>
              <a:t>Medications for </a:t>
            </a:r>
            <a:br>
              <a:rPr lang="en-US" altLang="en-US" dirty="0">
                <a:cs typeface="MoolBoran" panose="020B0100010101010101" pitchFamily="34" charset="0"/>
              </a:rPr>
            </a:br>
            <a:r>
              <a:rPr lang="en-US" altLang="en-US" dirty="0">
                <a:cs typeface="MoolBoran" panose="020B0100010101010101" pitchFamily="34" charset="0"/>
              </a:rPr>
              <a:t>Opioid Use Disorders</a:t>
            </a:r>
          </a:p>
        </p:txBody>
      </p:sp>
      <p:sp>
        <p:nvSpPr>
          <p:cNvPr id="59395" name="Content Placeholder 3">
            <a:extLst>
              <a:ext uri="{FF2B5EF4-FFF2-40B4-BE49-F238E27FC236}">
                <a16:creationId xmlns:a16="http://schemas.microsoft.com/office/drawing/2014/main" id="{CA25B509-F3E7-47E1-A304-DC0CD0F0441A}"/>
              </a:ext>
            </a:extLst>
          </p:cNvPr>
          <p:cNvSpPr>
            <a:spLocks noGrp="1"/>
          </p:cNvSpPr>
          <p:nvPr>
            <p:ph idx="1"/>
          </p:nvPr>
        </p:nvSpPr>
        <p:spPr/>
        <p:txBody>
          <a:bodyPr/>
          <a:lstStyle/>
          <a:p>
            <a:pPr marL="457200" indent="-457200">
              <a:defRPr/>
            </a:pPr>
            <a:r>
              <a:rPr lang="en-US" altLang="en-US" dirty="0"/>
              <a:t>Methadone (oral liquid) </a:t>
            </a:r>
          </a:p>
          <a:p>
            <a:pPr marL="457200" indent="-457200">
              <a:defRPr/>
            </a:pPr>
            <a:r>
              <a:rPr lang="en-US" altLang="en-US" dirty="0"/>
              <a:t>Naltrexone (oral)</a:t>
            </a:r>
          </a:p>
          <a:p>
            <a:pPr marL="457200" indent="-457200">
              <a:defRPr/>
            </a:pPr>
            <a:r>
              <a:rPr lang="en-US" altLang="en-US" dirty="0"/>
              <a:t>Vivitrol (injectable form of Naltrexone), longer lasting)</a:t>
            </a:r>
          </a:p>
          <a:p>
            <a:pPr marL="457200" indent="-457200">
              <a:defRPr/>
            </a:pPr>
            <a:r>
              <a:rPr lang="en-US" altLang="en-US" dirty="0"/>
              <a:t>Sublocade (injectable form of Buprenorphine) </a:t>
            </a:r>
          </a:p>
          <a:p>
            <a:pPr marL="457200" indent="-457200">
              <a:defRPr/>
            </a:pPr>
            <a:r>
              <a:rPr lang="en-US" altLang="en-US" dirty="0"/>
              <a:t>Suboxone/Zubzolv  (Buprenorphine/Naloxone) </a:t>
            </a:r>
          </a:p>
          <a:p>
            <a:pPr marL="457200" indent="-457200">
              <a:defRPr/>
            </a:pPr>
            <a:r>
              <a:rPr lang="en-US" altLang="en-US" dirty="0"/>
              <a:t>Probuphine (Buprenorphine/ implant) </a:t>
            </a:r>
          </a:p>
          <a:p>
            <a:pPr>
              <a:defRPr/>
            </a:pPr>
            <a:endParaRPr lang="en-US" altLang="en-US" dirty="0"/>
          </a:p>
        </p:txBody>
      </p:sp>
    </p:spTree>
    <p:extLst>
      <p:ext uri="{BB962C8B-B14F-4D97-AF65-F5344CB8AC3E}">
        <p14:creationId xmlns:p14="http://schemas.microsoft.com/office/powerpoint/2010/main" val="3544653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C1896B4-7445-4330-AF1E-7FE698965C85}"/>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Opiate/Opioid : What’s the Difference?</a:t>
            </a:r>
          </a:p>
        </p:txBody>
      </p:sp>
      <p:sp>
        <p:nvSpPr>
          <p:cNvPr id="4100" name="Rectangle 3">
            <a:extLst>
              <a:ext uri="{FF2B5EF4-FFF2-40B4-BE49-F238E27FC236}">
                <a16:creationId xmlns:a16="http://schemas.microsoft.com/office/drawing/2014/main" id="{17C06D6E-06FD-4E8B-A46A-145412A3205B}"/>
              </a:ext>
            </a:extLst>
          </p:cNvPr>
          <p:cNvSpPr>
            <a:spLocks noGrp="1" noChangeArrowheads="1"/>
          </p:cNvSpPr>
          <p:nvPr>
            <p:ph idx="1"/>
          </p:nvPr>
        </p:nvSpPr>
        <p:spPr/>
        <p:txBody>
          <a:bodyPr rtlCol="0">
            <a:normAutofit lnSpcReduction="10000"/>
          </a:bodyPr>
          <a:lstStyle/>
          <a:p>
            <a:pPr eaLnBrk="1" fontAlgn="auto" hangingPunct="1">
              <a:spcAft>
                <a:spcPts val="0"/>
              </a:spcAft>
              <a:defRPr/>
            </a:pPr>
            <a:r>
              <a:rPr lang="en-US" dirty="0">
                <a:ea typeface="+mn-ea"/>
              </a:rPr>
              <a:t>Opiate</a:t>
            </a:r>
          </a:p>
          <a:p>
            <a:pPr marL="1200150" lvl="1" indent="-457200" eaLnBrk="1" fontAlgn="auto" hangingPunct="1">
              <a:spcAft>
                <a:spcPts val="0"/>
              </a:spcAft>
              <a:buFont typeface="Arial" panose="020B0604020202020204" pitchFamily="34" charset="0"/>
              <a:buChar char="•"/>
              <a:defRPr/>
            </a:pPr>
            <a:r>
              <a:rPr lang="en-US" sz="2600" dirty="0"/>
              <a:t>A term that refers to drugs or medications that are derived from the opium poppy, such as heroin, morphine, and codeine</a:t>
            </a:r>
          </a:p>
          <a:p>
            <a:pPr eaLnBrk="1" fontAlgn="auto" hangingPunct="1">
              <a:spcAft>
                <a:spcPts val="0"/>
              </a:spcAft>
              <a:defRPr/>
            </a:pPr>
            <a:endParaRPr lang="en-US" dirty="0">
              <a:ea typeface="+mn-ea"/>
            </a:endParaRPr>
          </a:p>
          <a:p>
            <a:pPr eaLnBrk="1" fontAlgn="auto" hangingPunct="1">
              <a:spcAft>
                <a:spcPts val="0"/>
              </a:spcAft>
              <a:defRPr/>
            </a:pPr>
            <a:r>
              <a:rPr lang="en-US" dirty="0">
                <a:ea typeface="+mn-ea"/>
              </a:rPr>
              <a:t>Opioid</a:t>
            </a:r>
          </a:p>
          <a:p>
            <a:pPr marL="1200150" lvl="1" indent="-457200" eaLnBrk="1" fontAlgn="auto" hangingPunct="1">
              <a:spcAft>
                <a:spcPts val="0"/>
              </a:spcAft>
              <a:buFont typeface="Arial" panose="020B0604020202020204" pitchFamily="34" charset="0"/>
              <a:buChar char="•"/>
              <a:defRPr/>
            </a:pPr>
            <a:r>
              <a:rPr lang="en-US" sz="2600" dirty="0"/>
              <a:t>A more general term that includes opiates as well as the synthetic drugs or medications, such as Buprenorphine, methadone, Meperidine (Demerol</a:t>
            </a:r>
            <a:r>
              <a:rPr lang="en-US" sz="2600" baseline="30000" dirty="0"/>
              <a:t>®</a:t>
            </a:r>
            <a:r>
              <a:rPr lang="en-US" sz="2600" dirty="0"/>
              <a:t>), Fentanyl—that produce analgesia and other effects like morphine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6EFB934-EC47-4C5A-BCAB-84EC4014AE46}"/>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Basic Opioid Facts </a:t>
            </a:r>
          </a:p>
        </p:txBody>
      </p:sp>
      <p:sp>
        <p:nvSpPr>
          <p:cNvPr id="105475" name="Rectangle 3">
            <a:extLst>
              <a:ext uri="{FF2B5EF4-FFF2-40B4-BE49-F238E27FC236}">
                <a16:creationId xmlns:a16="http://schemas.microsoft.com/office/drawing/2014/main" id="{64D11267-92CB-4EE3-A9EB-5962053F389C}"/>
              </a:ext>
            </a:extLst>
          </p:cNvPr>
          <p:cNvSpPr>
            <a:spLocks noGrp="1" noChangeArrowheads="1"/>
          </p:cNvSpPr>
          <p:nvPr>
            <p:ph idx="1"/>
          </p:nvPr>
        </p:nvSpPr>
        <p:spPr/>
        <p:txBody>
          <a:bodyPr>
            <a:normAutofit fontScale="92500" lnSpcReduction="20000"/>
          </a:bodyPr>
          <a:lstStyle/>
          <a:p>
            <a:pPr eaLnBrk="1" hangingPunct="1"/>
            <a:r>
              <a:rPr lang="en-US" altLang="en-US" u="sng"/>
              <a:t>Description</a:t>
            </a:r>
            <a:r>
              <a:rPr lang="en-US" altLang="en-US"/>
              <a:t>: Opium-derived, or synthetics which relieve pain, produce euphoria and morphine-like addiction, and relieve withdrawal from opioids</a:t>
            </a:r>
          </a:p>
          <a:p>
            <a:pPr eaLnBrk="1" hangingPunct="1"/>
            <a:endParaRPr lang="en-US" altLang="en-US" sz="1000"/>
          </a:p>
          <a:p>
            <a:pPr eaLnBrk="1" hangingPunct="1"/>
            <a:r>
              <a:rPr lang="en-US" altLang="en-US" u="sng"/>
              <a:t>Medical Uses</a:t>
            </a:r>
            <a:r>
              <a:rPr lang="en-US" altLang="en-US"/>
              <a:t>: Pain management, cough suppression </a:t>
            </a:r>
          </a:p>
          <a:p>
            <a:pPr eaLnBrk="1" hangingPunct="1"/>
            <a:endParaRPr lang="en-US" altLang="en-US" sz="1000"/>
          </a:p>
          <a:p>
            <a:pPr eaLnBrk="1" hangingPunct="1"/>
            <a:r>
              <a:rPr lang="en-US" altLang="en-US" u="sng"/>
              <a:t>Methods of Use</a:t>
            </a:r>
            <a:r>
              <a:rPr lang="en-US" altLang="en-US"/>
              <a:t>: Intravenously injected, smoked, snorted, or orally administered</a:t>
            </a:r>
          </a:p>
          <a:p>
            <a:pPr eaLnBrk="1" hangingPunct="1"/>
            <a:endParaRPr lang="en-US" altLang="en-US" sz="1000"/>
          </a:p>
          <a:p>
            <a:pPr eaLnBrk="1" hangingPunct="1"/>
            <a:r>
              <a:rPr lang="en-US" altLang="en-US" u="sng"/>
              <a:t>Withdrawal:</a:t>
            </a:r>
            <a:r>
              <a:rPr lang="en-US" altLang="en-US"/>
              <a:t>  Prolonged and very unpleasant, but not life threatening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a:extLst>
              <a:ext uri="{FF2B5EF4-FFF2-40B4-BE49-F238E27FC236}">
                <a16:creationId xmlns:a16="http://schemas.microsoft.com/office/drawing/2014/main" id="{8AF32415-B98C-4F6D-9C47-7054BE16D5AC}"/>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 Brief History of Opioid Treatment</a:t>
            </a:r>
          </a:p>
        </p:txBody>
      </p:sp>
      <p:sp>
        <p:nvSpPr>
          <p:cNvPr id="66564" name="Rectangle 3">
            <a:extLst>
              <a:ext uri="{FF2B5EF4-FFF2-40B4-BE49-F238E27FC236}">
                <a16:creationId xmlns:a16="http://schemas.microsoft.com/office/drawing/2014/main" id="{4A45031A-1D21-4BFE-A4B2-93D4728F442A}"/>
              </a:ext>
            </a:extLst>
          </p:cNvPr>
          <p:cNvSpPr>
            <a:spLocks noGrp="1" noChangeArrowheads="1"/>
          </p:cNvSpPr>
          <p:nvPr>
            <p:ph idx="1"/>
          </p:nvPr>
        </p:nvSpPr>
        <p:spPr/>
        <p:txBody>
          <a:bodyPr rtlCol="0">
            <a:normAutofit fontScale="92500" lnSpcReduction="10000"/>
          </a:bodyPr>
          <a:lstStyle/>
          <a:p>
            <a:pPr marL="457200" indent="-457200">
              <a:defRPr/>
            </a:pPr>
            <a:r>
              <a:rPr lang="en-US" dirty="0"/>
              <a:t>The Drug Abuse Treatment Act of 2000 and the approval of Buprenorphine by the U.S. Food and Drug Administration, in 2002, for the treatment of opioid addiction both allow for the expansion of traditional opioid treatment programs beyond the current structure to include treatment in office-based settings. With this expansion, more patients may be willing to access treatment, and the stigma associated with addiction may be reduced by broadening the definition and location of treatment </a:t>
            </a:r>
          </a:p>
          <a:p>
            <a:pPr marL="457200" indent="-457200">
              <a:defRPr/>
            </a:pPr>
            <a:endParaRPr lang="en-US" dirty="0"/>
          </a:p>
          <a:p>
            <a:pPr>
              <a:defRPr/>
            </a:pPr>
            <a:endParaRPr lang="en-US" dirty="0"/>
          </a:p>
          <a:p>
            <a:pPr eaLnBrk="1" fontAlgn="auto" hangingPunct="1">
              <a:spcAft>
                <a:spcPts val="0"/>
              </a:spcAft>
              <a:defRPr/>
            </a:pPr>
            <a:endParaRPr lang="en-US" dirty="0">
              <a:ea typeface="+mn-ea"/>
            </a:endParaRPr>
          </a:p>
        </p:txBody>
      </p:sp>
    </p:spTree>
    <p:extLst>
      <p:ext uri="{BB962C8B-B14F-4D97-AF65-F5344CB8AC3E}">
        <p14:creationId xmlns:p14="http://schemas.microsoft.com/office/powerpoint/2010/main" val="2897830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a:extLst>
              <a:ext uri="{FF2B5EF4-FFF2-40B4-BE49-F238E27FC236}">
                <a16:creationId xmlns:a16="http://schemas.microsoft.com/office/drawing/2014/main" id="{8AF32415-B98C-4F6D-9C47-7054BE16D5AC}"/>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 Brief History of Opioid Treatment</a:t>
            </a:r>
          </a:p>
        </p:txBody>
      </p:sp>
      <p:sp>
        <p:nvSpPr>
          <p:cNvPr id="66564" name="Rectangle 3">
            <a:extLst>
              <a:ext uri="{FF2B5EF4-FFF2-40B4-BE49-F238E27FC236}">
                <a16:creationId xmlns:a16="http://schemas.microsoft.com/office/drawing/2014/main" id="{4A45031A-1D21-4BFE-A4B2-93D4728F442A}"/>
              </a:ext>
            </a:extLst>
          </p:cNvPr>
          <p:cNvSpPr>
            <a:spLocks noGrp="1" noChangeArrowheads="1"/>
          </p:cNvSpPr>
          <p:nvPr>
            <p:ph idx="1"/>
          </p:nvPr>
        </p:nvSpPr>
        <p:spPr/>
        <p:txBody>
          <a:bodyPr rtlCol="0">
            <a:normAutofit fontScale="70000" lnSpcReduction="20000"/>
          </a:bodyPr>
          <a:lstStyle/>
          <a:p>
            <a:pPr marL="457200" indent="-457200">
              <a:defRPr/>
            </a:pPr>
            <a:r>
              <a:rPr lang="en-US" dirty="0"/>
              <a:t>Opioid addiction continues to be a significant public health problem across the country. In 2007, approximately 12.5 million Americans ages 12 and older used prescription pain medications for non-medical purposes, according to the National Survey on Drug Use and Health administered by SAMHSA</a:t>
            </a:r>
          </a:p>
          <a:p>
            <a:pPr marL="457200" indent="-457200">
              <a:defRPr/>
            </a:pPr>
            <a:endParaRPr lang="en-US" dirty="0"/>
          </a:p>
          <a:p>
            <a:pPr marL="457200" indent="-457200">
              <a:defRPr/>
            </a:pPr>
            <a:r>
              <a:rPr lang="en-US" dirty="0"/>
              <a:t>By 2019 full scale efforts to systemically decrease the access to prescribed opioids medications, over the previous decade, have created a continual surge in OD deaths, and the ongoing use of heroin and Fentanyl (acquired illicitly in order to manage the addiction to these opiate based-medications).  Thus, creating the epidemic we see cycling through our healthcare/SUD treatment systems of care today.      </a:t>
            </a:r>
          </a:p>
          <a:p>
            <a:pPr>
              <a:defRPr/>
            </a:pPr>
            <a:endParaRPr lang="en-US" dirty="0"/>
          </a:p>
          <a:p>
            <a:pPr eaLnBrk="1" fontAlgn="auto" hangingPunct="1">
              <a:spcAft>
                <a:spcPts val="0"/>
              </a:spcAft>
              <a:defRPr/>
            </a:pPr>
            <a:endParaRPr lang="en-US" dirty="0">
              <a:ea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window, indoor, table, sitting&#10;&#10;Description automatically generated">
            <a:extLst>
              <a:ext uri="{FF2B5EF4-FFF2-40B4-BE49-F238E27FC236}">
                <a16:creationId xmlns:a16="http://schemas.microsoft.com/office/drawing/2014/main" id="{14A8522A-0C10-4F3E-BCDE-FA57C9FA219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889" r="39211"/>
          <a:stretch/>
        </p:blipFill>
        <p:spPr>
          <a:xfrm>
            <a:off x="1" y="0"/>
            <a:ext cx="4334742" cy="6858000"/>
          </a:xfrm>
        </p:spPr>
      </p:pic>
      <p:sp>
        <p:nvSpPr>
          <p:cNvPr id="108546" name="Rectangle 1026">
            <a:extLst>
              <a:ext uri="{FF2B5EF4-FFF2-40B4-BE49-F238E27FC236}">
                <a16:creationId xmlns:a16="http://schemas.microsoft.com/office/drawing/2014/main" id="{CD6E0A9A-8B02-43B1-ADD2-F106A26B65A7}"/>
              </a:ext>
            </a:extLst>
          </p:cNvPr>
          <p:cNvSpPr>
            <a:spLocks noGrp="1" noChangeArrowheads="1"/>
          </p:cNvSpPr>
          <p:nvPr>
            <p:ph type="title"/>
          </p:nvPr>
        </p:nvSpPr>
        <p:spPr/>
        <p:txBody>
          <a:bodyPr>
            <a:normAutofit fontScale="90000"/>
          </a:bodyPr>
          <a:lstStyle/>
          <a:p>
            <a:pPr eaLnBrk="1" hangingPunct="1"/>
            <a:r>
              <a:rPr lang="en-US" altLang="en-US">
                <a:cs typeface="MoolBoran" panose="020B0100010101010101" pitchFamily="34" charset="0"/>
              </a:rPr>
              <a:t>A Brief History of Opioid Treatment </a:t>
            </a:r>
            <a:r>
              <a:rPr lang="en-US" altLang="en-US" sz="2000">
                <a:cs typeface="MoolBoran" panose="020B0100010101010101" pitchFamily="34" charset="0"/>
              </a:rPr>
              <a:t>(continued)</a:t>
            </a:r>
          </a:p>
        </p:txBody>
      </p:sp>
      <p:sp>
        <p:nvSpPr>
          <p:cNvPr id="108547" name="Rectangle 1027">
            <a:extLst>
              <a:ext uri="{FF2B5EF4-FFF2-40B4-BE49-F238E27FC236}">
                <a16:creationId xmlns:a16="http://schemas.microsoft.com/office/drawing/2014/main" id="{CC3E6B86-20FB-4BC2-B590-06C8EA804519}"/>
              </a:ext>
            </a:extLst>
          </p:cNvPr>
          <p:cNvSpPr>
            <a:spLocks noGrp="1" noChangeArrowheads="1"/>
          </p:cNvSpPr>
          <p:nvPr>
            <p:ph idx="1"/>
          </p:nvPr>
        </p:nvSpPr>
        <p:spPr/>
        <p:txBody>
          <a:bodyPr>
            <a:normAutofit fontScale="92500"/>
          </a:bodyPr>
          <a:lstStyle/>
          <a:p>
            <a:pPr marL="457200" indent="-457200" eaLnBrk="1" hangingPunct="1">
              <a:buFont typeface="Arial" panose="020B0604020202020204" pitchFamily="34" charset="0"/>
              <a:buChar char="•"/>
            </a:pPr>
            <a:r>
              <a:rPr lang="en-US" altLang="en-US" dirty="0"/>
              <a:t>1964: Methadone is approved  </a:t>
            </a:r>
          </a:p>
          <a:p>
            <a:pPr marL="457200" indent="-457200" eaLnBrk="1" hangingPunct="1">
              <a:buFont typeface="Arial" panose="020B0604020202020204" pitchFamily="34" charset="0"/>
              <a:buChar char="•"/>
            </a:pPr>
            <a:r>
              <a:rPr lang="en-US" altLang="en-US" dirty="0"/>
              <a:t>1974: Narcotic Treatment Act limits methadone treatment to specifically licensed Opioid Treatment Programs (OTPs)</a:t>
            </a:r>
          </a:p>
          <a:p>
            <a:pPr marL="457200" indent="-457200" eaLnBrk="1" hangingPunct="1">
              <a:buFont typeface="Arial" panose="020B0604020202020204" pitchFamily="34" charset="0"/>
              <a:buChar char="•"/>
            </a:pPr>
            <a:r>
              <a:rPr lang="en-US" altLang="en-US" dirty="0"/>
              <a:t>1984: Naltrexone is approved, but has continued to be rarely used (approved in 1994 for alcohol addiction)</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7D2CD57-2366-451F-BF3D-393B8684645B}"/>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 Brief History of Opioid Treatment </a:t>
            </a:r>
            <a:r>
              <a:rPr lang="en-US" altLang="en-US" sz="2000">
                <a:cs typeface="MoolBoran" panose="020B0100010101010101" pitchFamily="34" charset="0"/>
              </a:rPr>
              <a:t>(continued)</a:t>
            </a:r>
          </a:p>
        </p:txBody>
      </p:sp>
      <p:sp>
        <p:nvSpPr>
          <p:cNvPr id="110595" name="Rectangle 3">
            <a:extLst>
              <a:ext uri="{FF2B5EF4-FFF2-40B4-BE49-F238E27FC236}">
                <a16:creationId xmlns:a16="http://schemas.microsoft.com/office/drawing/2014/main" id="{6983016E-7B60-4815-8999-02B8C25D4DB3}"/>
              </a:ext>
            </a:extLst>
          </p:cNvPr>
          <p:cNvSpPr>
            <a:spLocks noGrp="1" noChangeArrowheads="1"/>
          </p:cNvSpPr>
          <p:nvPr>
            <p:ph idx="1"/>
          </p:nvPr>
        </p:nvSpPr>
        <p:spPr/>
        <p:txBody>
          <a:bodyPr/>
          <a:lstStyle/>
          <a:p>
            <a:pPr marL="457200" indent="-457200" eaLnBrk="1" hangingPunct="1">
              <a:buFont typeface="Arial" panose="020B0604020202020204" pitchFamily="34" charset="0"/>
              <a:buChar char="•"/>
            </a:pPr>
            <a:r>
              <a:rPr lang="en-US" altLang="en-US" dirty="0"/>
              <a:t>2000: Drug Addiction Treatment Act of 2000 (DATA 2000) expands the clinical context of medication-assisted opioid treatment </a:t>
            </a:r>
          </a:p>
          <a:p>
            <a:pPr marL="457200" indent="-457200" eaLnBrk="1" hangingPunct="1">
              <a:buFont typeface="Arial" panose="020B0604020202020204" pitchFamily="34" charset="0"/>
              <a:buChar char="•"/>
            </a:pPr>
            <a:r>
              <a:rPr lang="en-US" altLang="en-US" dirty="0"/>
              <a:t>2002: Tablet formulations of Buprenorphine (Subutex</a:t>
            </a:r>
            <a:r>
              <a:rPr lang="en-US" altLang="en-US" baseline="30000" dirty="0"/>
              <a:t>®</a:t>
            </a:r>
            <a:r>
              <a:rPr lang="en-US" altLang="en-US" dirty="0"/>
              <a:t>) and Buprenorphine/Naloxone (Suboxone</a:t>
            </a:r>
            <a:r>
              <a:rPr lang="en-US" altLang="en-US" baseline="30000" dirty="0"/>
              <a:t>®</a:t>
            </a:r>
            <a:r>
              <a:rPr lang="en-US" altLang="en-US" dirty="0"/>
              <a:t>) were approved by the Food and Drug Administration (FDA)</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63E428BD-C8C3-48A5-B829-8745D3A939DD}"/>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Approval of Buprenorphine and Buprenorphine/Naloxone </a:t>
            </a:r>
          </a:p>
        </p:txBody>
      </p:sp>
      <p:sp>
        <p:nvSpPr>
          <p:cNvPr id="112643" name="Rectangle 3">
            <a:extLst>
              <a:ext uri="{FF2B5EF4-FFF2-40B4-BE49-F238E27FC236}">
                <a16:creationId xmlns:a16="http://schemas.microsoft.com/office/drawing/2014/main" id="{CE41CC23-9086-4DD6-B4A3-5BC785029C2C}"/>
              </a:ext>
            </a:extLst>
          </p:cNvPr>
          <p:cNvSpPr>
            <a:spLocks noGrp="1" noChangeArrowheads="1"/>
          </p:cNvSpPr>
          <p:nvPr>
            <p:ph idx="1"/>
          </p:nvPr>
        </p:nvSpPr>
        <p:spPr/>
        <p:txBody>
          <a:bodyPr/>
          <a:lstStyle/>
          <a:p>
            <a:pPr marL="457200" indent="-457200" eaLnBrk="1" hangingPunct="1">
              <a:buFont typeface="Arial" panose="020B0604020202020204" pitchFamily="34" charset="0"/>
              <a:buChar char="•"/>
            </a:pPr>
            <a:r>
              <a:rPr lang="en-US" altLang="en-US"/>
              <a:t>U.S. FDA approved Buprenorphine (marketed as Subutex</a:t>
            </a:r>
            <a:r>
              <a:rPr lang="en-US" altLang="en-US" baseline="30000"/>
              <a:t>®</a:t>
            </a:r>
            <a:r>
              <a:rPr lang="en-US" altLang="en-US"/>
              <a:t>) and Buprenorphine/Naloxone (marketed as Suboxone</a:t>
            </a:r>
            <a:r>
              <a:rPr lang="en-US" altLang="en-US" baseline="30000"/>
              <a:t>®</a:t>
            </a:r>
            <a:r>
              <a:rPr lang="en-US" altLang="en-US"/>
              <a:t>) for opioid addiction treatment on October 8, 2002</a:t>
            </a:r>
          </a:p>
          <a:p>
            <a:pPr marL="457200" indent="-457200" eaLnBrk="1" hangingPunct="1">
              <a:buFont typeface="Arial" panose="020B0604020202020204" pitchFamily="34" charset="0"/>
              <a:buChar char="•"/>
            </a:pPr>
            <a:r>
              <a:rPr lang="en-US" altLang="en-US"/>
              <a:t>Product launched in U.S. in March 2003</a:t>
            </a:r>
          </a:p>
          <a:p>
            <a:pPr marL="457200" indent="-457200" eaLnBrk="1" hangingPunct="1">
              <a:buFont typeface="Arial" panose="020B0604020202020204" pitchFamily="34" charset="0"/>
              <a:buChar char="•"/>
            </a:pPr>
            <a:r>
              <a:rPr lang="en-US" altLang="en-US"/>
              <a:t>Interim rule changes to federal regulation (42 CFR Part 8) on May 22, 2003 enabled OTP’s (specialist clinics) to offer Buprenorphine</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7D2CD57-2366-451F-BF3D-393B8684645B}"/>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 Brief History of Opioid Treatment </a:t>
            </a:r>
            <a:r>
              <a:rPr lang="en-US" altLang="en-US" sz="2000">
                <a:cs typeface="MoolBoran" panose="020B0100010101010101" pitchFamily="34" charset="0"/>
              </a:rPr>
              <a:t>(continued)</a:t>
            </a:r>
          </a:p>
        </p:txBody>
      </p:sp>
      <p:sp>
        <p:nvSpPr>
          <p:cNvPr id="110595" name="Rectangle 3">
            <a:extLst>
              <a:ext uri="{FF2B5EF4-FFF2-40B4-BE49-F238E27FC236}">
                <a16:creationId xmlns:a16="http://schemas.microsoft.com/office/drawing/2014/main" id="{6983016E-7B60-4815-8999-02B8C25D4DB3}"/>
              </a:ext>
            </a:extLst>
          </p:cNvPr>
          <p:cNvSpPr>
            <a:spLocks noGrp="1" noChangeArrowheads="1"/>
          </p:cNvSpPr>
          <p:nvPr>
            <p:ph idx="1"/>
          </p:nvPr>
        </p:nvSpPr>
        <p:spPr/>
        <p:txBody>
          <a:bodyPr/>
          <a:lstStyle/>
          <a:p>
            <a:pPr marL="457200" indent="-457200">
              <a:defRPr/>
            </a:pPr>
            <a:r>
              <a:rPr lang="en-US" dirty="0"/>
              <a:t>2016 The First-Ever FDA-Approved Buprenorphine Implant For Opioid Dependence (Probuphine)</a:t>
            </a:r>
          </a:p>
          <a:p>
            <a:pPr marL="457200" indent="-457200">
              <a:defRPr/>
            </a:pPr>
            <a:r>
              <a:rPr lang="en-US" altLang="en-US" dirty="0"/>
              <a:t>2017 </a:t>
            </a:r>
            <a:r>
              <a:rPr lang="en-US" dirty="0"/>
              <a:t>FDA approves first once-monthly buprenorphine injection, a medication-assisted treatment option for opioid use disorder (Sublocade) </a:t>
            </a:r>
            <a:endParaRPr lang="en-US" altLang="en-US" dirty="0"/>
          </a:p>
          <a:p>
            <a:pPr marL="0" indent="0" eaLnBrk="1" hangingPunct="1">
              <a:buNone/>
            </a:pPr>
            <a:endParaRPr lang="en-US" altLang="en-US" dirty="0"/>
          </a:p>
        </p:txBody>
      </p:sp>
    </p:spTree>
    <p:extLst>
      <p:ext uri="{BB962C8B-B14F-4D97-AF65-F5344CB8AC3E}">
        <p14:creationId xmlns:p14="http://schemas.microsoft.com/office/powerpoint/2010/main" val="185028358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122">
            <a:extLst>
              <a:ext uri="{FF2B5EF4-FFF2-40B4-BE49-F238E27FC236}">
                <a16:creationId xmlns:a16="http://schemas.microsoft.com/office/drawing/2014/main" id="{FFA0B377-4202-4F31-9E36-6DF149678209}"/>
              </a:ext>
            </a:extLst>
          </p:cNvPr>
          <p:cNvSpPr>
            <a:spLocks noGrp="1" noChangeArrowheads="1"/>
          </p:cNvSpPr>
          <p:nvPr>
            <p:ph type="title"/>
          </p:nvPr>
        </p:nvSpPr>
        <p:spPr/>
        <p:txBody>
          <a:bodyPr>
            <a:normAutofit fontScale="90000"/>
          </a:bodyPr>
          <a:lstStyle/>
          <a:p>
            <a:pPr eaLnBrk="1" hangingPunct="1"/>
            <a:r>
              <a:rPr lang="en-US" altLang="en-US"/>
              <a:t>Buprenorphine Treatment:  </a:t>
            </a:r>
            <a:br>
              <a:rPr lang="en-US" altLang="en-US"/>
            </a:br>
            <a:r>
              <a:rPr lang="en-US" altLang="en-US"/>
              <a:t>The Myths and The Facts</a:t>
            </a:r>
          </a:p>
        </p:txBody>
      </p:sp>
      <p:sp>
        <p:nvSpPr>
          <p:cNvPr id="114691" name="Freeform 5260">
            <a:extLst>
              <a:ext uri="{FF2B5EF4-FFF2-40B4-BE49-F238E27FC236}">
                <a16:creationId xmlns:a16="http://schemas.microsoft.com/office/drawing/2014/main" id="{E821C574-A43F-4C08-976F-996F0A4D8F1F}"/>
              </a:ext>
            </a:extLst>
          </p:cNvPr>
          <p:cNvSpPr>
            <a:spLocks/>
          </p:cNvSpPr>
          <p:nvPr/>
        </p:nvSpPr>
        <p:spPr bwMode="auto">
          <a:xfrm>
            <a:off x="6688138" y="5842000"/>
            <a:ext cx="4762" cy="6350"/>
          </a:xfrm>
          <a:custGeom>
            <a:avLst/>
            <a:gdLst>
              <a:gd name="T0" fmla="*/ 2147483646 w 8"/>
              <a:gd name="T1" fmla="*/ 2147483646 h 11"/>
              <a:gd name="T2" fmla="*/ 0 w 8"/>
              <a:gd name="T3" fmla="*/ 0 h 11"/>
              <a:gd name="T4" fmla="*/ 2147483646 w 8"/>
              <a:gd name="T5" fmla="*/ 2147483646 h 11"/>
              <a:gd name="T6" fmla="*/ 2147483646 w 8"/>
              <a:gd name="T7" fmla="*/ 2147483646 h 11"/>
              <a:gd name="T8" fmla="*/ 0 60000 65536"/>
              <a:gd name="T9" fmla="*/ 0 60000 65536"/>
              <a:gd name="T10" fmla="*/ 0 60000 65536"/>
              <a:gd name="T11" fmla="*/ 0 60000 65536"/>
              <a:gd name="T12" fmla="*/ 0 w 8"/>
              <a:gd name="T13" fmla="*/ 0 h 11"/>
              <a:gd name="T14" fmla="*/ 8 w 8"/>
              <a:gd name="T15" fmla="*/ 11 h 11"/>
            </a:gdLst>
            <a:ahLst/>
            <a:cxnLst>
              <a:cxn ang="T8">
                <a:pos x="T0" y="T1"/>
              </a:cxn>
              <a:cxn ang="T9">
                <a:pos x="T2" y="T3"/>
              </a:cxn>
              <a:cxn ang="T10">
                <a:pos x="T4" y="T5"/>
              </a:cxn>
              <a:cxn ang="T11">
                <a:pos x="T6" y="T7"/>
              </a:cxn>
            </a:cxnLst>
            <a:rect l="T12" t="T13" r="T14" b="T15"/>
            <a:pathLst>
              <a:path w="8" h="11">
                <a:moveTo>
                  <a:pt x="8" y="11"/>
                </a:moveTo>
                <a:lnTo>
                  <a:pt x="0" y="0"/>
                </a:lnTo>
                <a:lnTo>
                  <a:pt x="8" y="6"/>
                </a:lnTo>
                <a:lnTo>
                  <a:pt x="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a:extLst>
              <a:ext uri="{FF2B5EF4-FFF2-40B4-BE49-F238E27FC236}">
                <a16:creationId xmlns:a16="http://schemas.microsoft.com/office/drawing/2014/main" id="{A5B2D2DF-ABB5-4204-867D-9CB0E44C1D99}"/>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What Does All This Mean?</a:t>
            </a:r>
          </a:p>
        </p:txBody>
      </p:sp>
      <p:sp>
        <p:nvSpPr>
          <p:cNvPr id="713731" name="Rectangle 3">
            <a:extLst>
              <a:ext uri="{FF2B5EF4-FFF2-40B4-BE49-F238E27FC236}">
                <a16:creationId xmlns:a16="http://schemas.microsoft.com/office/drawing/2014/main" id="{8F10531F-5C55-4299-B342-01CD046618C5}"/>
              </a:ext>
            </a:extLst>
          </p:cNvPr>
          <p:cNvSpPr>
            <a:spLocks noGrp="1" noChangeArrowheads="1"/>
          </p:cNvSpPr>
          <p:nvPr>
            <p:ph idx="1"/>
          </p:nvPr>
        </p:nvSpPr>
        <p:spPr/>
        <p:txBody>
          <a:bodyPr>
            <a:normAutofit fontScale="92500" lnSpcReduction="20000"/>
          </a:bodyPr>
          <a:lstStyle/>
          <a:p>
            <a:pPr marL="457200" indent="-457200" eaLnBrk="1" hangingPunct="1">
              <a:buFont typeface="Arial" panose="020B0604020202020204" pitchFamily="34" charset="0"/>
              <a:buChar char="•"/>
            </a:pPr>
            <a:r>
              <a:rPr lang="en-US" altLang="en-US" dirty="0"/>
              <a:t>We have a </a:t>
            </a:r>
            <a:r>
              <a:rPr lang="en-US" altLang="en-US" u="sng" dirty="0"/>
              <a:t>responsibility</a:t>
            </a:r>
            <a:r>
              <a:rPr lang="en-US" altLang="en-US" dirty="0"/>
              <a:t> to improve service delivery and monitor patient  outcomes</a:t>
            </a:r>
          </a:p>
          <a:p>
            <a:pPr marL="457200" indent="-457200" eaLnBrk="1" hangingPunct="1">
              <a:buFont typeface="Arial" panose="020B0604020202020204" pitchFamily="34" charset="0"/>
              <a:buChar char="•"/>
            </a:pPr>
            <a:r>
              <a:rPr lang="en-US" altLang="en-US" dirty="0"/>
              <a:t>The field of addictions treatment is evolving and will require a broader understanding of the term “treatment”</a:t>
            </a:r>
          </a:p>
          <a:p>
            <a:pPr marL="457200" indent="-457200" eaLnBrk="1" hangingPunct="1">
              <a:buFont typeface="Arial" panose="020B0604020202020204" pitchFamily="34" charset="0"/>
              <a:buChar char="•"/>
            </a:pPr>
            <a:r>
              <a:rPr lang="en-US" altLang="en-US" dirty="0"/>
              <a:t>We have a </a:t>
            </a:r>
            <a:r>
              <a:rPr lang="en-US" altLang="en-US" u="sng" dirty="0"/>
              <a:t>responsibility </a:t>
            </a:r>
            <a:r>
              <a:rPr lang="en-US" altLang="en-US" dirty="0"/>
              <a:t>to stay informed about evidence-based practices, best practices and promising practices</a:t>
            </a:r>
          </a:p>
          <a:p>
            <a:pPr marL="457200" indent="-457200" eaLnBrk="1" hangingPunct="1">
              <a:buFont typeface="Arial" panose="020B0604020202020204" pitchFamily="34" charset="0"/>
              <a:buChar char="•"/>
            </a:pPr>
            <a:r>
              <a:rPr lang="en-US" altLang="en-US" dirty="0"/>
              <a:t>Those in leadership positions have a </a:t>
            </a:r>
            <a:r>
              <a:rPr lang="en-US" altLang="en-US" u="sng" dirty="0"/>
              <a:t>responsibility</a:t>
            </a:r>
            <a:r>
              <a:rPr lang="en-US" altLang="en-US" dirty="0"/>
              <a:t> to prepare and mentor the next generation of addiction professionals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13730"/>
                                        </p:tgtEl>
                                        <p:attrNameLst>
                                          <p:attrName>style.visibility</p:attrName>
                                        </p:attrNameLst>
                                      </p:cBhvr>
                                      <p:to>
                                        <p:strVal val="visible"/>
                                      </p:to>
                                    </p:set>
                                    <p:anim calcmode="lin" valueType="num">
                                      <p:cBhvr additive="base">
                                        <p:cTn id="7" dur="500" fill="hold"/>
                                        <p:tgtEl>
                                          <p:spTgt spid="713730"/>
                                        </p:tgtEl>
                                        <p:attrNameLst>
                                          <p:attrName>ppt_x</p:attrName>
                                        </p:attrNameLst>
                                      </p:cBhvr>
                                      <p:tavLst>
                                        <p:tav tm="0">
                                          <p:val>
                                            <p:strVal val="0-#ppt_w/2"/>
                                          </p:val>
                                        </p:tav>
                                        <p:tav tm="100000">
                                          <p:val>
                                            <p:strVal val="#ppt_x"/>
                                          </p:val>
                                        </p:tav>
                                      </p:tavLst>
                                    </p:anim>
                                    <p:anim calcmode="lin" valueType="num">
                                      <p:cBhvr additive="base">
                                        <p:cTn id="8" dur="500" fill="hold"/>
                                        <p:tgtEl>
                                          <p:spTgt spid="71373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13731">
                                            <p:txEl>
                                              <p:pRg st="0" end="0"/>
                                            </p:txEl>
                                          </p:spTgt>
                                        </p:tgtEl>
                                        <p:attrNameLst>
                                          <p:attrName>style.visibility</p:attrName>
                                        </p:attrNameLst>
                                      </p:cBhvr>
                                      <p:to>
                                        <p:strVal val="visible"/>
                                      </p:to>
                                    </p:set>
                                    <p:anim calcmode="lin" valueType="num">
                                      <p:cBhvr additive="base">
                                        <p:cTn id="12" dur="500" fill="hold"/>
                                        <p:tgtEl>
                                          <p:spTgt spid="7137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13731">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13731">
                                            <p:txEl>
                                              <p:pRg st="1" end="1"/>
                                            </p:txEl>
                                          </p:spTgt>
                                        </p:tgtEl>
                                        <p:attrNameLst>
                                          <p:attrName>style.visibility</p:attrName>
                                        </p:attrNameLst>
                                      </p:cBhvr>
                                      <p:to>
                                        <p:strVal val="visible"/>
                                      </p:to>
                                    </p:set>
                                    <p:anim calcmode="lin" valueType="num">
                                      <p:cBhvr additive="base">
                                        <p:cTn id="17" dur="500" fill="hold"/>
                                        <p:tgtEl>
                                          <p:spTgt spid="71373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13731">
                                            <p:txEl>
                                              <p:pRg st="2" end="2"/>
                                            </p:txEl>
                                          </p:spTgt>
                                        </p:tgtEl>
                                        <p:attrNameLst>
                                          <p:attrName>style.visibility</p:attrName>
                                        </p:attrNameLst>
                                      </p:cBhvr>
                                      <p:to>
                                        <p:strVal val="visible"/>
                                      </p:to>
                                    </p:set>
                                    <p:anim calcmode="lin" valueType="num">
                                      <p:cBhvr additive="base">
                                        <p:cTn id="23" dur="500" fill="hold"/>
                                        <p:tgtEl>
                                          <p:spTgt spid="71373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13731">
                                            <p:txEl>
                                              <p:pRg st="3" end="3"/>
                                            </p:txEl>
                                          </p:spTgt>
                                        </p:tgtEl>
                                        <p:attrNameLst>
                                          <p:attrName>style.visibility</p:attrName>
                                        </p:attrNameLst>
                                      </p:cBhvr>
                                      <p:to>
                                        <p:strVal val="visible"/>
                                      </p:to>
                                    </p:set>
                                    <p:anim calcmode="lin" valueType="num">
                                      <p:cBhvr additive="base">
                                        <p:cTn id="29" dur="500" fill="hold"/>
                                        <p:tgtEl>
                                          <p:spTgt spid="713731">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37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0" grpId="0"/>
      <p:bldP spid="71373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itting at a desk&#10;&#10;Description automatically generated">
            <a:extLst>
              <a:ext uri="{FF2B5EF4-FFF2-40B4-BE49-F238E27FC236}">
                <a16:creationId xmlns:a16="http://schemas.microsoft.com/office/drawing/2014/main" id="{16128EE1-34F6-4AA0-B5F2-D8CE7B9C94F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2554" r="5300"/>
          <a:stretch/>
        </p:blipFill>
        <p:spPr>
          <a:xfrm>
            <a:off x="1" y="0"/>
            <a:ext cx="4334742" cy="6858000"/>
          </a:xfrm>
        </p:spPr>
      </p:pic>
      <p:sp>
        <p:nvSpPr>
          <p:cNvPr id="115714" name="Rectangle 2">
            <a:extLst>
              <a:ext uri="{FF2B5EF4-FFF2-40B4-BE49-F238E27FC236}">
                <a16:creationId xmlns:a16="http://schemas.microsoft.com/office/drawing/2014/main" id="{9CD9773C-2542-4D82-A567-DB77C3F791BE}"/>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 MYTH #1:  Patients are still addicted</a:t>
            </a:r>
          </a:p>
        </p:txBody>
      </p:sp>
      <p:sp>
        <p:nvSpPr>
          <p:cNvPr id="115715" name="Content Placeholder 10">
            <a:extLst>
              <a:ext uri="{FF2B5EF4-FFF2-40B4-BE49-F238E27FC236}">
                <a16:creationId xmlns:a16="http://schemas.microsoft.com/office/drawing/2014/main" id="{48D582D9-0F12-4C01-9B04-2F3801B924B2}"/>
              </a:ext>
            </a:extLst>
          </p:cNvPr>
          <p:cNvSpPr>
            <a:spLocks noGrp="1"/>
          </p:cNvSpPr>
          <p:nvPr>
            <p:ph idx="1"/>
          </p:nvPr>
        </p:nvSpPr>
        <p:spPr/>
        <p:txBody>
          <a:bodyPr/>
          <a:lstStyle/>
          <a:p>
            <a:pPr eaLnBrk="1" hangingPunct="1"/>
            <a:r>
              <a:rPr lang="en-US" altLang="en-US" sz="3200" b="1" u="sng" dirty="0"/>
              <a:t>FACT:</a:t>
            </a:r>
            <a:r>
              <a:rPr lang="en-US" altLang="en-US" sz="3200" b="1" dirty="0"/>
              <a:t> </a:t>
            </a:r>
            <a:r>
              <a:rPr lang="en-US" altLang="en-US" sz="3200" dirty="0"/>
              <a:t>SUD is pathologic use of a substance and </a:t>
            </a:r>
            <a:r>
              <a:rPr lang="en-US" altLang="en-US" sz="3200" u="sng" dirty="0"/>
              <a:t>may</a:t>
            </a:r>
            <a:r>
              <a:rPr lang="en-US" altLang="en-US" sz="3200" dirty="0"/>
              <a:t> or </a:t>
            </a:r>
            <a:r>
              <a:rPr lang="en-US" altLang="en-US" sz="3200" u="sng" dirty="0"/>
              <a:t>may not</a:t>
            </a:r>
            <a:r>
              <a:rPr lang="en-US" altLang="en-US" sz="3200" dirty="0"/>
              <a:t> include physical dependence</a:t>
            </a:r>
          </a:p>
          <a:p>
            <a:pPr eaLnBrk="1" hangingPunct="1"/>
            <a:endParaRPr lang="en-US" altLang="en-US" dirty="0"/>
          </a:p>
          <a:p>
            <a:pPr marL="1200150" lvl="1" indent="-457200" eaLnBrk="1" hangingPunct="1">
              <a:buFont typeface="Wingdings" panose="05000000000000000000" pitchFamily="2" charset="2"/>
              <a:buChar char="ü"/>
            </a:pPr>
            <a:r>
              <a:rPr lang="en-US" altLang="en-US" sz="2800" dirty="0"/>
              <a:t>Physical dependence on a medication for treatment of a medical problem does not mean the person is engaging in pathologic use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Title 6">
            <a:extLst>
              <a:ext uri="{FF2B5EF4-FFF2-40B4-BE49-F238E27FC236}">
                <a16:creationId xmlns:a16="http://schemas.microsoft.com/office/drawing/2014/main" id="{66EB4B5A-863D-4AE3-9355-C750E43AE415}"/>
              </a:ext>
            </a:extLst>
          </p:cNvPr>
          <p:cNvSpPr>
            <a:spLocks noGrp="1"/>
          </p:cNvSpPr>
          <p:nvPr>
            <p:ph type="title"/>
          </p:nvPr>
        </p:nvSpPr>
        <p:spPr/>
        <p:txBody>
          <a:bodyPr>
            <a:normAutofit/>
          </a:bodyPr>
          <a:lstStyle/>
          <a:p>
            <a:pPr eaLnBrk="1" hangingPunct="1"/>
            <a:r>
              <a:rPr lang="en-US" altLang="en-US" sz="4000" dirty="0">
                <a:cs typeface="MoolBoran" panose="020B0100010101010101" pitchFamily="34" charset="0"/>
              </a:rPr>
              <a:t>MYTH #2:  Buprenorphine is simply a substitute for heroin or other opioids</a:t>
            </a:r>
            <a:endParaRPr lang="en-US" altLang="en-US" sz="6000" dirty="0">
              <a:cs typeface="MoolBoran" panose="020B0100010101010101" pitchFamily="34" charset="0"/>
            </a:endParaRPr>
          </a:p>
        </p:txBody>
      </p:sp>
      <p:sp>
        <p:nvSpPr>
          <p:cNvPr id="312323" name="Rectangle 3">
            <a:extLst>
              <a:ext uri="{FF2B5EF4-FFF2-40B4-BE49-F238E27FC236}">
                <a16:creationId xmlns:a16="http://schemas.microsoft.com/office/drawing/2014/main" id="{01E1B151-F3ED-4E99-AD56-C61093833D6F}"/>
              </a:ext>
            </a:extLst>
          </p:cNvPr>
          <p:cNvSpPr>
            <a:spLocks noGrp="1" noChangeArrowheads="1"/>
          </p:cNvSpPr>
          <p:nvPr>
            <p:ph idx="1"/>
          </p:nvPr>
        </p:nvSpPr>
        <p:spPr/>
        <p:txBody>
          <a:bodyPr>
            <a:normAutofit fontScale="92500" lnSpcReduction="10000"/>
          </a:bodyPr>
          <a:lstStyle/>
          <a:p>
            <a:pPr eaLnBrk="1" hangingPunct="1"/>
            <a:r>
              <a:rPr lang="en-US" altLang="en-US" b="1" u="sng" dirty="0"/>
              <a:t>FACT</a:t>
            </a:r>
            <a:r>
              <a:rPr lang="en-US" altLang="en-US" dirty="0"/>
              <a:t>:  Buprenorphine </a:t>
            </a:r>
            <a:r>
              <a:rPr lang="en-US" altLang="en-US" u="sng" dirty="0"/>
              <a:t>is</a:t>
            </a:r>
            <a:r>
              <a:rPr lang="en-US" altLang="en-US" dirty="0"/>
              <a:t> a replacement medication; it is </a:t>
            </a:r>
            <a:r>
              <a:rPr lang="en-US" altLang="en-US" u="sng" dirty="0"/>
              <a:t>not</a:t>
            </a:r>
            <a:r>
              <a:rPr lang="en-US" altLang="en-US" dirty="0"/>
              <a:t> simply a substitute</a:t>
            </a:r>
          </a:p>
          <a:p>
            <a:pPr eaLnBrk="1" hangingPunct="1"/>
            <a:endParaRPr lang="en-US" altLang="en-US" dirty="0"/>
          </a:p>
          <a:p>
            <a:pPr marL="1200150" lvl="1" indent="-457200" eaLnBrk="1" hangingPunct="1">
              <a:buFont typeface="Wingdings" panose="05000000000000000000" pitchFamily="2" charset="2"/>
              <a:buChar char="ü"/>
            </a:pPr>
            <a:r>
              <a:rPr lang="en-US" altLang="en-US" dirty="0"/>
              <a:t>Buprenorphine is a legally prescribed medication, not illegally obtained </a:t>
            </a:r>
          </a:p>
          <a:p>
            <a:pPr marL="1200150" lvl="1" indent="-457200" eaLnBrk="1" hangingPunct="1">
              <a:buFont typeface="Wingdings" panose="05000000000000000000" pitchFamily="2" charset="2"/>
              <a:buChar char="ü"/>
            </a:pPr>
            <a:r>
              <a:rPr lang="en-US" altLang="en-US" dirty="0"/>
              <a:t>Buprenorphine is a medication taken sublingually (under the tongue), a very safe route of administration</a:t>
            </a:r>
          </a:p>
          <a:p>
            <a:pPr marL="1200150" lvl="1" indent="-457200" eaLnBrk="1" hangingPunct="1">
              <a:buFont typeface="Wingdings" panose="05000000000000000000" pitchFamily="2" charset="2"/>
              <a:buChar char="ü"/>
            </a:pPr>
            <a:r>
              <a:rPr lang="en-US" altLang="en-US" dirty="0"/>
              <a:t>Buprenorphine allows the person to function normally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Effect transition="in" filter="wipe(down)">
                                      <p:cBhvr>
                                        <p:cTn id="7" dur="500"/>
                                        <p:tgtEl>
                                          <p:spTgt spid="3123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2323">
                                            <p:txEl>
                                              <p:pRg st="2" end="2"/>
                                            </p:txEl>
                                          </p:spTgt>
                                        </p:tgtEl>
                                        <p:attrNameLst>
                                          <p:attrName>style.visibility</p:attrName>
                                        </p:attrNameLst>
                                      </p:cBhvr>
                                      <p:to>
                                        <p:strVal val="visible"/>
                                      </p:to>
                                    </p:set>
                                    <p:animEffect transition="in" filter="wipe(down)">
                                      <p:cBhvr>
                                        <p:cTn id="10" dur="500"/>
                                        <p:tgtEl>
                                          <p:spTgt spid="31232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2323">
                                            <p:txEl>
                                              <p:pRg st="3" end="3"/>
                                            </p:txEl>
                                          </p:spTgt>
                                        </p:tgtEl>
                                        <p:attrNameLst>
                                          <p:attrName>style.visibility</p:attrName>
                                        </p:attrNameLst>
                                      </p:cBhvr>
                                      <p:to>
                                        <p:strVal val="visible"/>
                                      </p:to>
                                    </p:set>
                                    <p:animEffect transition="in" filter="wipe(down)">
                                      <p:cBhvr>
                                        <p:cTn id="13" dur="500"/>
                                        <p:tgtEl>
                                          <p:spTgt spid="312323">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2323">
                                            <p:txEl>
                                              <p:pRg st="4" end="4"/>
                                            </p:txEl>
                                          </p:spTgt>
                                        </p:tgtEl>
                                        <p:attrNameLst>
                                          <p:attrName>style.visibility</p:attrName>
                                        </p:attrNameLst>
                                      </p:cBhvr>
                                      <p:to>
                                        <p:strVal val="visible"/>
                                      </p:to>
                                    </p:set>
                                    <p:animEffect transition="in" filter="wipe(down)">
                                      <p:cBhvr>
                                        <p:cTn id="16" dur="500"/>
                                        <p:tgtEl>
                                          <p:spTgt spid="312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50A89AC-281E-4B7C-B4A4-0A7BBFFB05BE}"/>
              </a:ext>
            </a:extLst>
          </p:cNvPr>
          <p:cNvSpPr>
            <a:spLocks noGrp="1" noChangeArrowheads="1"/>
          </p:cNvSpPr>
          <p:nvPr>
            <p:ph type="title"/>
          </p:nvPr>
        </p:nvSpPr>
        <p:spPr/>
        <p:txBody>
          <a:bodyPr>
            <a:normAutofit/>
          </a:bodyPr>
          <a:lstStyle/>
          <a:p>
            <a:pPr eaLnBrk="1" hangingPunct="1"/>
            <a:r>
              <a:rPr lang="en-US" altLang="en-US" sz="4000" dirty="0">
                <a:cs typeface="MoolBoran" panose="020B0100010101010101" pitchFamily="34" charset="0"/>
              </a:rPr>
              <a:t>MYTH #3:  Providing medication alone is sufficient treatment for opioid addiction</a:t>
            </a:r>
          </a:p>
        </p:txBody>
      </p:sp>
      <p:sp>
        <p:nvSpPr>
          <p:cNvPr id="312323" name="Rectangle 3">
            <a:extLst>
              <a:ext uri="{FF2B5EF4-FFF2-40B4-BE49-F238E27FC236}">
                <a16:creationId xmlns:a16="http://schemas.microsoft.com/office/drawing/2014/main" id="{681B503D-901E-430D-A3D8-FBD0CADF9F4C}"/>
              </a:ext>
            </a:extLst>
          </p:cNvPr>
          <p:cNvSpPr>
            <a:spLocks noGrp="1" noChangeArrowheads="1"/>
          </p:cNvSpPr>
          <p:nvPr>
            <p:ph idx="1"/>
          </p:nvPr>
        </p:nvSpPr>
        <p:spPr/>
        <p:txBody>
          <a:bodyPr rtlCol="0">
            <a:normAutofit fontScale="92500" lnSpcReduction="10000"/>
          </a:bodyPr>
          <a:lstStyle/>
          <a:p>
            <a:pPr eaLnBrk="1" fontAlgn="auto" hangingPunct="1">
              <a:spcAft>
                <a:spcPts val="0"/>
              </a:spcAft>
              <a:defRPr/>
            </a:pPr>
            <a:r>
              <a:rPr lang="en-US" b="1" u="sng" dirty="0">
                <a:ea typeface="+mn-ea"/>
              </a:rPr>
              <a:t>FACT</a:t>
            </a:r>
            <a:r>
              <a:rPr lang="en-US" dirty="0">
                <a:ea typeface="+mn-ea"/>
              </a:rPr>
              <a:t>: </a:t>
            </a:r>
          </a:p>
          <a:p>
            <a:pPr eaLnBrk="1" fontAlgn="auto" hangingPunct="1">
              <a:spcAft>
                <a:spcPts val="0"/>
              </a:spcAft>
              <a:defRPr/>
            </a:pPr>
            <a:endParaRPr lang="en-US" dirty="0">
              <a:ea typeface="+mn-ea"/>
            </a:endParaRPr>
          </a:p>
          <a:p>
            <a:pPr marL="1200150" lvl="1" indent="-457200" eaLnBrk="1" fontAlgn="auto" hangingPunct="1">
              <a:spcAft>
                <a:spcPts val="0"/>
              </a:spcAft>
              <a:buFont typeface="Wingdings" panose="05000000000000000000" pitchFamily="2" charset="2"/>
              <a:buChar char="ü"/>
              <a:defRPr/>
            </a:pPr>
            <a:r>
              <a:rPr lang="en-US" dirty="0"/>
              <a:t>Buprenorphine is an important treatment option.  However, the </a:t>
            </a:r>
            <a:r>
              <a:rPr lang="en-US" b="1" dirty="0"/>
              <a:t>complete</a:t>
            </a:r>
            <a:r>
              <a:rPr lang="en-US" dirty="0"/>
              <a:t> treatment package should include other elements as well (talk therapy, community support, etc.)</a:t>
            </a:r>
          </a:p>
          <a:p>
            <a:pPr marL="457200" indent="-457200" eaLnBrk="1" fontAlgn="auto" hangingPunct="1">
              <a:spcAft>
                <a:spcPts val="0"/>
              </a:spcAft>
              <a:buFont typeface="Wingdings" panose="05000000000000000000" pitchFamily="2" charset="2"/>
              <a:buChar char="ü"/>
              <a:defRPr/>
            </a:pPr>
            <a:endParaRPr lang="en-US" dirty="0">
              <a:ea typeface="+mn-ea"/>
            </a:endParaRPr>
          </a:p>
          <a:p>
            <a:pPr marL="1200150" lvl="1" indent="-457200" eaLnBrk="1" fontAlgn="auto" hangingPunct="1">
              <a:spcAft>
                <a:spcPts val="0"/>
              </a:spcAft>
              <a:buFont typeface="Wingdings" panose="05000000000000000000" pitchFamily="2" charset="2"/>
              <a:buChar char="ü"/>
              <a:defRPr/>
            </a:pPr>
            <a:r>
              <a:rPr lang="en-US" dirty="0"/>
              <a:t>Combining pharmacotherapy with  counseling and other ancillary services may increase the likelihood of success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Effect transition="in" filter="fade">
                                      <p:cBhvr>
                                        <p:cTn id="7" dur="2000"/>
                                        <p:tgtEl>
                                          <p:spTgt spid="31232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2323">
                                            <p:txEl>
                                              <p:pRg st="2" end="2"/>
                                            </p:txEl>
                                          </p:spTgt>
                                        </p:tgtEl>
                                        <p:attrNameLst>
                                          <p:attrName>style.visibility</p:attrName>
                                        </p:attrNameLst>
                                      </p:cBhvr>
                                      <p:to>
                                        <p:strVal val="visible"/>
                                      </p:to>
                                    </p:set>
                                    <p:animEffect transition="in" filter="fade">
                                      <p:cBhvr>
                                        <p:cTn id="10" dur="2000"/>
                                        <p:tgtEl>
                                          <p:spTgt spid="31232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2323">
                                            <p:txEl>
                                              <p:pRg st="4" end="4"/>
                                            </p:txEl>
                                          </p:spTgt>
                                        </p:tgtEl>
                                        <p:attrNameLst>
                                          <p:attrName>style.visibility</p:attrName>
                                        </p:attrNameLst>
                                      </p:cBhvr>
                                      <p:to>
                                        <p:strVal val="visible"/>
                                      </p:to>
                                    </p:set>
                                    <p:animEffect transition="in" filter="fade">
                                      <p:cBhvr>
                                        <p:cTn id="13" dur="2000"/>
                                        <p:tgtEl>
                                          <p:spTgt spid="312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1AFBFB99-1386-4E07-8070-7BD6C10CA373}"/>
              </a:ext>
            </a:extLst>
          </p:cNvPr>
          <p:cNvSpPr>
            <a:spLocks noGrp="1" noChangeArrowheads="1"/>
          </p:cNvSpPr>
          <p:nvPr>
            <p:ph type="title"/>
          </p:nvPr>
        </p:nvSpPr>
        <p:spPr/>
        <p:txBody>
          <a:bodyPr/>
          <a:lstStyle/>
          <a:p>
            <a:pPr eaLnBrk="1" hangingPunct="1"/>
            <a:r>
              <a:rPr lang="en-US" altLang="en-US" dirty="0">
                <a:cs typeface="MoolBoran" panose="020B0100010101010101" pitchFamily="34" charset="0"/>
              </a:rPr>
              <a:t>MYTH #4:  Patients are still getting high</a:t>
            </a:r>
          </a:p>
        </p:txBody>
      </p:sp>
      <p:sp>
        <p:nvSpPr>
          <p:cNvPr id="313347" name="Rectangle 3">
            <a:extLst>
              <a:ext uri="{FF2B5EF4-FFF2-40B4-BE49-F238E27FC236}">
                <a16:creationId xmlns:a16="http://schemas.microsoft.com/office/drawing/2014/main" id="{257A7B71-D65E-47C1-B282-7A65EB246FFE}"/>
              </a:ext>
            </a:extLst>
          </p:cNvPr>
          <p:cNvSpPr>
            <a:spLocks noGrp="1" noChangeArrowheads="1"/>
          </p:cNvSpPr>
          <p:nvPr>
            <p:ph idx="1"/>
          </p:nvPr>
        </p:nvSpPr>
        <p:spPr/>
        <p:txBody>
          <a:bodyPr rtlCol="0">
            <a:normAutofit lnSpcReduction="10000"/>
          </a:bodyPr>
          <a:lstStyle/>
          <a:p>
            <a:pPr eaLnBrk="1" fontAlgn="auto" hangingPunct="1">
              <a:spcAft>
                <a:spcPts val="0"/>
              </a:spcAft>
              <a:defRPr/>
            </a:pPr>
            <a:r>
              <a:rPr lang="en-US" b="1" u="sng" dirty="0">
                <a:ea typeface="+mn-ea"/>
              </a:rPr>
              <a:t>FACT</a:t>
            </a:r>
            <a:r>
              <a:rPr lang="en-US" dirty="0">
                <a:ea typeface="+mn-ea"/>
              </a:rPr>
              <a:t>:</a:t>
            </a:r>
          </a:p>
          <a:p>
            <a:pPr eaLnBrk="1" fontAlgn="auto" hangingPunct="1">
              <a:spcAft>
                <a:spcPts val="0"/>
              </a:spcAft>
              <a:defRPr/>
            </a:pPr>
            <a:endParaRPr lang="en-US" dirty="0">
              <a:ea typeface="+mn-ea"/>
            </a:endParaRPr>
          </a:p>
          <a:p>
            <a:pPr marL="1200150" lvl="1" indent="-457200" eaLnBrk="1" fontAlgn="auto" hangingPunct="1">
              <a:spcAft>
                <a:spcPts val="0"/>
              </a:spcAft>
              <a:buFont typeface="Wingdings" panose="05000000000000000000" pitchFamily="2" charset="2"/>
              <a:buChar char="ü"/>
              <a:defRPr/>
            </a:pPr>
            <a:r>
              <a:rPr lang="en-US" dirty="0"/>
              <a:t>When taken sublingually, Buprenorphine is slower acting and does not provide the same “rush” as  heroin</a:t>
            </a:r>
          </a:p>
          <a:p>
            <a:pPr marL="457200" indent="-457200" eaLnBrk="1" fontAlgn="auto" hangingPunct="1">
              <a:spcAft>
                <a:spcPts val="0"/>
              </a:spcAft>
              <a:buFont typeface="Wingdings" panose="05000000000000000000" pitchFamily="2" charset="2"/>
              <a:buChar char="ü"/>
              <a:defRPr/>
            </a:pPr>
            <a:endParaRPr lang="en-US" dirty="0">
              <a:ea typeface="+mn-ea"/>
            </a:endParaRPr>
          </a:p>
          <a:p>
            <a:pPr marL="1200150" lvl="1" indent="-457200" eaLnBrk="1" fontAlgn="auto" hangingPunct="1">
              <a:spcAft>
                <a:spcPts val="0"/>
              </a:spcAft>
              <a:buFont typeface="Wingdings" panose="05000000000000000000" pitchFamily="2" charset="2"/>
              <a:buChar char="ü"/>
              <a:defRPr/>
            </a:pPr>
            <a:r>
              <a:rPr lang="en-US" dirty="0"/>
              <a:t>Buprenorphine has a ceiling effect resulting in lowered experience of the euphoria felt at higher doses</a:t>
            </a:r>
          </a:p>
          <a:p>
            <a:pPr marL="0" indent="0" eaLnBrk="1" fontAlgn="auto" hangingPunct="1">
              <a:spcAft>
                <a:spcPts val="0"/>
              </a:spcAft>
              <a:buNone/>
              <a:defRPr/>
            </a:pPr>
            <a:endParaRPr lang="en-US" dirty="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animEffect transition="in" filter="fade">
                                      <p:cBhvr>
                                        <p:cTn id="7" dur="2000"/>
                                        <p:tgtEl>
                                          <p:spTgt spid="31334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3347">
                                            <p:txEl>
                                              <p:pRg st="2" end="2"/>
                                            </p:txEl>
                                          </p:spTgt>
                                        </p:tgtEl>
                                        <p:attrNameLst>
                                          <p:attrName>style.visibility</p:attrName>
                                        </p:attrNameLst>
                                      </p:cBhvr>
                                      <p:to>
                                        <p:strVal val="visible"/>
                                      </p:to>
                                    </p:set>
                                    <p:animEffect transition="in" filter="fade">
                                      <p:cBhvr>
                                        <p:cTn id="10" dur="2000"/>
                                        <p:tgtEl>
                                          <p:spTgt spid="31334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3347">
                                            <p:txEl>
                                              <p:pRg st="4" end="4"/>
                                            </p:txEl>
                                          </p:spTgt>
                                        </p:tgtEl>
                                        <p:attrNameLst>
                                          <p:attrName>style.visibility</p:attrName>
                                        </p:attrNameLst>
                                      </p:cBhvr>
                                      <p:to>
                                        <p:strVal val="visible"/>
                                      </p:to>
                                    </p:set>
                                    <p:animEffect transition="in" filter="fade">
                                      <p:cBhvr>
                                        <p:cTn id="13" dur="2000"/>
                                        <p:tgtEl>
                                          <p:spTgt spid="313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a:extLst>
              <a:ext uri="{FF2B5EF4-FFF2-40B4-BE49-F238E27FC236}">
                <a16:creationId xmlns:a16="http://schemas.microsoft.com/office/drawing/2014/main" id="{4552F49A-6592-40EC-BE08-E21BA3D7A627}"/>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Advantages of Buprenorphine in the Treatment of Opioid Addiction</a:t>
            </a:r>
          </a:p>
        </p:txBody>
      </p:sp>
      <p:sp>
        <p:nvSpPr>
          <p:cNvPr id="120835" name="Rectangle 3">
            <a:extLst>
              <a:ext uri="{FF2B5EF4-FFF2-40B4-BE49-F238E27FC236}">
                <a16:creationId xmlns:a16="http://schemas.microsoft.com/office/drawing/2014/main" id="{B18CBFDF-A082-48C4-BB05-EDEAFDC4F623}"/>
              </a:ext>
            </a:extLst>
          </p:cNvPr>
          <p:cNvSpPr>
            <a:spLocks noGrp="1" noChangeArrowheads="1"/>
          </p:cNvSpPr>
          <p:nvPr>
            <p:ph idx="1"/>
          </p:nvPr>
        </p:nvSpPr>
        <p:spPr/>
        <p:txBody>
          <a:bodyPr>
            <a:normAutofit fontScale="92500"/>
          </a:bodyPr>
          <a:lstStyle/>
          <a:p>
            <a:pPr marL="514350" indent="-514350" eaLnBrk="1" hangingPunct="1">
              <a:buFont typeface="Calibri" panose="020F0502020204030204" pitchFamily="34" charset="0"/>
              <a:buAutoNum type="arabicPeriod"/>
            </a:pPr>
            <a:r>
              <a:rPr lang="en-US" altLang="en-US"/>
              <a:t>Patient can participate fully in treatment activities and other activities of daily living easing their transition into the treatment environment</a:t>
            </a:r>
          </a:p>
          <a:p>
            <a:pPr marL="514350" indent="-514350" eaLnBrk="1" hangingPunct="1">
              <a:buFont typeface="Calibri" panose="020F0502020204030204" pitchFamily="34" charset="0"/>
              <a:buAutoNum type="arabicPeriod"/>
            </a:pPr>
            <a:r>
              <a:rPr lang="en-US" altLang="en-US"/>
              <a:t>Limited potential for overdose </a:t>
            </a:r>
            <a:r>
              <a:rPr lang="en-US" altLang="en-US" sz="1600" i="1">
                <a:latin typeface="Arial" panose="020B0604020202020204" pitchFamily="34" charset="0"/>
                <a:cs typeface="Arial" panose="020B0604020202020204" pitchFamily="34" charset="0"/>
              </a:rPr>
              <a:t>(Johnson et.al, 2003)</a:t>
            </a:r>
          </a:p>
          <a:p>
            <a:pPr marL="514350" indent="-514350" eaLnBrk="1" hangingPunct="1">
              <a:buFont typeface="Calibri" panose="020F0502020204030204" pitchFamily="34" charset="0"/>
              <a:buAutoNum type="arabicPeriod"/>
            </a:pPr>
            <a:r>
              <a:rPr lang="en-US" altLang="en-US"/>
              <a:t>Minimal subjective effects (e.g., sedation) following a dose</a:t>
            </a:r>
          </a:p>
          <a:p>
            <a:pPr marL="514350" indent="-514350" eaLnBrk="1" hangingPunct="1">
              <a:buFont typeface="Calibri" panose="020F0502020204030204" pitchFamily="34" charset="0"/>
              <a:buAutoNum type="arabicPeriod"/>
            </a:pPr>
            <a:r>
              <a:rPr lang="en-US" altLang="en-US"/>
              <a:t>Available for use in an office setting</a:t>
            </a:r>
          </a:p>
          <a:p>
            <a:pPr marL="514350" indent="-514350" eaLnBrk="1" hangingPunct="1">
              <a:buFont typeface="Calibri" panose="020F0502020204030204" pitchFamily="34" charset="0"/>
              <a:buAutoNum type="arabicPeriod"/>
            </a:pPr>
            <a:r>
              <a:rPr lang="en-US" altLang="en-US"/>
              <a:t>Lower level of physical dependence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CCC33E94-28FA-437E-91A3-D3EBB688056E}"/>
              </a:ext>
            </a:extLst>
          </p:cNvPr>
          <p:cNvSpPr>
            <a:spLocks noGrp="1" noChangeArrowheads="1"/>
          </p:cNvSpPr>
          <p:nvPr>
            <p:ph type="title"/>
          </p:nvPr>
        </p:nvSpPr>
        <p:spPr/>
        <p:txBody>
          <a:bodyPr>
            <a:normAutofit fontScale="90000"/>
          </a:bodyPr>
          <a:lstStyle/>
          <a:p>
            <a:pPr eaLnBrk="1" hangingPunct="1"/>
            <a:r>
              <a:rPr lang="en-US" altLang="en-US" dirty="0">
                <a:cs typeface="MoolBoran" panose="020B0100010101010101" pitchFamily="34" charset="0"/>
              </a:rPr>
              <a:t>Advantages of Buprenorphine/</a:t>
            </a:r>
            <a:br>
              <a:rPr lang="en-US" altLang="en-US" dirty="0">
                <a:cs typeface="MoolBoran" panose="020B0100010101010101" pitchFamily="34" charset="0"/>
              </a:rPr>
            </a:br>
            <a:r>
              <a:rPr lang="en-US" altLang="en-US" dirty="0">
                <a:cs typeface="MoolBoran" panose="020B0100010101010101" pitchFamily="34" charset="0"/>
              </a:rPr>
              <a:t>Naloxone</a:t>
            </a:r>
          </a:p>
        </p:txBody>
      </p:sp>
      <p:sp>
        <p:nvSpPr>
          <p:cNvPr id="703491" name="Rectangle 3">
            <a:extLst>
              <a:ext uri="{FF2B5EF4-FFF2-40B4-BE49-F238E27FC236}">
                <a16:creationId xmlns:a16="http://schemas.microsoft.com/office/drawing/2014/main" id="{09F87FAB-7E6F-406E-8829-7F77FD4FF8D7}"/>
              </a:ext>
            </a:extLst>
          </p:cNvPr>
          <p:cNvSpPr>
            <a:spLocks noGrp="1" noChangeArrowheads="1"/>
          </p:cNvSpPr>
          <p:nvPr>
            <p:ph idx="1"/>
          </p:nvPr>
        </p:nvSpPr>
        <p:spPr>
          <a:xfrm>
            <a:off x="4648200" y="2114550"/>
            <a:ext cx="5715000" cy="4474785"/>
          </a:xfrm>
        </p:spPr>
        <p:txBody>
          <a:bodyPr/>
          <a:lstStyle/>
          <a:p>
            <a:r>
              <a:rPr lang="en-US" altLang="en-US" dirty="0">
                <a:solidFill>
                  <a:srgbClr val="4D3724"/>
                </a:solidFill>
              </a:rPr>
              <a:t>Discourages IV use</a:t>
            </a:r>
          </a:p>
          <a:p>
            <a:pPr eaLnBrk="1" hangingPunct="1"/>
            <a:r>
              <a:rPr lang="en-US" altLang="en-US" dirty="0"/>
              <a:t>Can prevent overdose deaths (Naloxone)</a:t>
            </a:r>
          </a:p>
        </p:txBody>
      </p:sp>
      <p:sp>
        <p:nvSpPr>
          <p:cNvPr id="17" name="Rectangle 3">
            <a:extLst>
              <a:ext uri="{FF2B5EF4-FFF2-40B4-BE49-F238E27FC236}">
                <a16:creationId xmlns:a16="http://schemas.microsoft.com/office/drawing/2014/main" id="{BEAF5A58-A8C2-46DE-9274-B562EC39C136}"/>
              </a:ext>
            </a:extLst>
          </p:cNvPr>
          <p:cNvSpPr txBox="1">
            <a:spLocks noChangeArrowheads="1"/>
          </p:cNvSpPr>
          <p:nvPr/>
        </p:nvSpPr>
        <p:spPr bwMode="auto">
          <a:xfrm>
            <a:off x="6096000" y="5892800"/>
            <a:ext cx="35766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V Boli" panose="02000500030200090000" pitchFamily="2" charset="0"/>
                <a:ea typeface="MV Boli" panose="02000500030200090000" pitchFamily="2" charset="0"/>
                <a:cs typeface="MV Boli" panose="02000500030200090000" pitchFamily="2" charset="0"/>
              </a:defRPr>
            </a:lvl1pPr>
            <a:lvl2pPr marL="742950" indent="-28575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i="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pPr>
            <a:endParaRPr lang="en-US" altLang="en-US" sz="2800" dirty="0">
              <a:solidFill>
                <a:srgbClr val="4D3724"/>
              </a:solidFill>
              <a:cs typeface="Arial" panose="020B0604020202020204" pitchFamily="34" charset="0"/>
            </a:endParaRPr>
          </a:p>
        </p:txBody>
      </p:sp>
      <p:pic>
        <p:nvPicPr>
          <p:cNvPr id="9" name="Picture 1">
            <a:extLst>
              <a:ext uri="{FF2B5EF4-FFF2-40B4-BE49-F238E27FC236}">
                <a16:creationId xmlns:a16="http://schemas.microsoft.com/office/drawing/2014/main" id="{B4371B6E-81E7-48F7-BEF5-2578B187876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5506" r="-330" b="5358"/>
          <a:stretch/>
        </p:blipFill>
        <p:spPr bwMode="auto">
          <a:xfrm>
            <a:off x="0" y="0"/>
            <a:ext cx="4343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03491">
                                            <p:txEl>
                                              <p:pRg st="0" end="0"/>
                                            </p:txEl>
                                          </p:spTgt>
                                        </p:tgtEl>
                                        <p:attrNameLst>
                                          <p:attrName>style.visibility</p:attrName>
                                        </p:attrNameLst>
                                      </p:cBhvr>
                                      <p:to>
                                        <p:strVal val="visible"/>
                                      </p:to>
                                    </p:set>
                                    <p:animEffect transition="in" filter="wipe(right)">
                                      <p:cBhvr>
                                        <p:cTn id="7" dur="500"/>
                                        <p:tgtEl>
                                          <p:spTgt spid="703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03491">
                                            <p:txEl>
                                              <p:pRg st="1" end="1"/>
                                            </p:txEl>
                                          </p:spTgt>
                                        </p:tgtEl>
                                        <p:attrNameLst>
                                          <p:attrName>style.visibility</p:attrName>
                                        </p:attrNameLst>
                                      </p:cBhvr>
                                      <p:to>
                                        <p:strVal val="visible"/>
                                      </p:to>
                                    </p:set>
                                    <p:animEffect transition="in" filter="wipe(right)">
                                      <p:cBhvr>
                                        <p:cTn id="12" dur="500"/>
                                        <p:tgtEl>
                                          <p:spTgt spid="703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nodePh="1">
                                  <p:stCondLst>
                                    <p:cond delay="0"/>
                                  </p:stCondLst>
                                  <p:endCondLst>
                                    <p:cond evt="begin" delay="0">
                                      <p:tn val="15"/>
                                    </p:cond>
                                  </p:end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right)">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build="p"/>
      <p:bldP spid="1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8BBA3BF-872C-42DE-A0B7-C838DA1784D5}"/>
              </a:ext>
            </a:extLst>
          </p:cNvPr>
          <p:cNvSpPr>
            <a:spLocks noGrp="1" noChangeArrowheads="1"/>
          </p:cNvSpPr>
          <p:nvPr>
            <p:ph type="title"/>
          </p:nvPr>
        </p:nvSpPr>
        <p:spPr/>
        <p:txBody>
          <a:bodyPr/>
          <a:lstStyle/>
          <a:p>
            <a:pPr eaLnBrk="1" hangingPunct="1"/>
            <a:r>
              <a:rPr lang="en-US" altLang="en-US">
                <a:cs typeface="MoolBoran" panose="020B0100010101010101" pitchFamily="34" charset="0"/>
              </a:rPr>
              <a:t>Training Summary</a:t>
            </a:r>
          </a:p>
        </p:txBody>
      </p:sp>
      <p:sp>
        <p:nvSpPr>
          <p:cNvPr id="126979" name="Rectangle 3">
            <a:extLst>
              <a:ext uri="{FF2B5EF4-FFF2-40B4-BE49-F238E27FC236}">
                <a16:creationId xmlns:a16="http://schemas.microsoft.com/office/drawing/2014/main" id="{697D66EF-D1DB-443A-8A20-F75FAB96ECD7}"/>
              </a:ext>
            </a:extLst>
          </p:cNvPr>
          <p:cNvSpPr>
            <a:spLocks noGrp="1" noChangeArrowheads="1"/>
          </p:cNvSpPr>
          <p:nvPr>
            <p:ph idx="1"/>
          </p:nvPr>
        </p:nvSpPr>
        <p:spPr/>
        <p:txBody>
          <a:bodyPr/>
          <a:lstStyle/>
          <a:p>
            <a:pPr marL="514350" indent="-514350" eaLnBrk="1" hangingPunct="1">
              <a:buFont typeface="Calibri" panose="020F0502020204030204" pitchFamily="34" charset="0"/>
              <a:buAutoNum type="arabicPeriod"/>
            </a:pPr>
            <a:r>
              <a:rPr lang="en-US" altLang="en-US"/>
              <a:t>Evidence Based – Best Practice</a:t>
            </a:r>
          </a:p>
          <a:p>
            <a:pPr marL="514350" indent="-514350" eaLnBrk="1" hangingPunct="1">
              <a:buFont typeface="Calibri" panose="020F0502020204030204" pitchFamily="34" charset="0"/>
              <a:buAutoNum type="arabicPeriod"/>
            </a:pPr>
            <a:r>
              <a:rPr lang="en-US" altLang="en-US"/>
              <a:t>Therapeutic Relationship and Treatment Alliance</a:t>
            </a:r>
          </a:p>
          <a:p>
            <a:pPr marL="514350" indent="-514350" eaLnBrk="1" hangingPunct="1">
              <a:buFont typeface="Calibri" panose="020F0502020204030204" pitchFamily="34" charset="0"/>
              <a:buAutoNum type="arabicPeriod"/>
            </a:pPr>
            <a:r>
              <a:rPr lang="en-US" altLang="en-US"/>
              <a:t>Best Practices </a:t>
            </a:r>
          </a:p>
          <a:p>
            <a:pPr marL="514350" indent="-514350" eaLnBrk="1" hangingPunct="1">
              <a:buFont typeface="Calibri" panose="020F0502020204030204" pitchFamily="34" charset="0"/>
              <a:buAutoNum type="arabicPeriod"/>
            </a:pPr>
            <a:r>
              <a:rPr lang="en-US" altLang="en-US"/>
              <a:t>Co-occurring Disorders</a:t>
            </a:r>
          </a:p>
          <a:p>
            <a:pPr marL="514350" indent="-514350" eaLnBrk="1" hangingPunct="1">
              <a:buFont typeface="Calibri" panose="020F0502020204030204" pitchFamily="34" charset="0"/>
              <a:buAutoNum type="arabicPeriod"/>
            </a:pPr>
            <a:r>
              <a:rPr lang="en-US" altLang="en-US"/>
              <a:t>(some)Pharmacological Treatment options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C45D628-4DF2-4678-BDBA-6E6A635D8228}"/>
              </a:ext>
            </a:extLst>
          </p:cNvPr>
          <p:cNvSpPr>
            <a:spLocks noGrp="1" noChangeArrowheads="1"/>
          </p:cNvSpPr>
          <p:nvPr>
            <p:ph type="title"/>
          </p:nvPr>
        </p:nvSpPr>
        <p:spPr>
          <a:xfrm>
            <a:off x="831850" y="2409824"/>
            <a:ext cx="8585281" cy="2266951"/>
          </a:xfrm>
        </p:spPr>
        <p:txBody>
          <a:bodyPr/>
          <a:lstStyle/>
          <a:p>
            <a:r>
              <a:rPr lang="en-US" altLang="en-US" dirty="0"/>
              <a:t>Therapeutic Relationship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57C6D9BF-FB09-40BE-9DA5-931C2AC3F274}"/>
              </a:ext>
            </a:extLst>
          </p:cNvPr>
          <p:cNvSpPr>
            <a:spLocks noGrp="1"/>
          </p:cNvSpPr>
          <p:nvPr>
            <p:ph idx="1"/>
          </p:nvPr>
        </p:nvSpPr>
        <p:spPr/>
        <p:txBody>
          <a:bodyPr/>
          <a:lstStyle/>
          <a:p>
            <a:pPr marL="0" indent="0">
              <a:buNone/>
            </a:pPr>
            <a:r>
              <a:rPr lang="en-US" altLang="en-US" dirty="0"/>
              <a:t>The more we involve our patient in the decisions about their treatment process, the more meaning and purpose they will likely associate with their treatment experience… </a:t>
            </a:r>
          </a:p>
          <a:p>
            <a:pPr marL="0" indent="0">
              <a:buNone/>
            </a:pPr>
            <a:endParaRPr lang="en-US" altLang="en-US" dirty="0"/>
          </a:p>
          <a:p>
            <a:pPr marL="0" indent="0">
              <a:buNone/>
            </a:pPr>
            <a:r>
              <a:rPr lang="en-US" altLang="en-US" dirty="0"/>
              <a:t>S. Steine </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B207437ED3974FA44C260A2FAB362C" ma:contentTypeVersion="13" ma:contentTypeDescription="Create a new document." ma:contentTypeScope="" ma:versionID="271127e648b6bdb625d2ca780187228c">
  <xsd:schema xmlns:xsd="http://www.w3.org/2001/XMLSchema" xmlns:xs="http://www.w3.org/2001/XMLSchema" xmlns:p="http://schemas.microsoft.com/office/2006/metadata/properties" xmlns:ns3="006e7d61-6c82-4210-ab3b-7c8cba0304b3" xmlns:ns4="5e40fcf4-9c3c-48bc-8e6b-71fd4daf71b7" targetNamespace="http://schemas.microsoft.com/office/2006/metadata/properties" ma:root="true" ma:fieldsID="24f277a3d33ced92decac7568e6a8aa3" ns3:_="" ns4:_="">
    <xsd:import namespace="006e7d61-6c82-4210-ab3b-7c8cba0304b3"/>
    <xsd:import namespace="5e40fcf4-9c3c-48bc-8e6b-71fd4daf71b7"/>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e7d61-6c82-4210-ab3b-7c8cba0304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40fcf4-9c3c-48bc-8e6b-71fd4daf71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A41133-830A-4AC1-B422-A90B80E6D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e7d61-6c82-4210-ab3b-7c8cba0304b3"/>
    <ds:schemaRef ds:uri="5e40fcf4-9c3c-48bc-8e6b-71fd4daf7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CE70DC-C0E8-4A59-9E5B-237188F0B35D}">
  <ds:schemaRefs>
    <ds:schemaRef ds:uri="http://schemas.microsoft.com/sharepoint/v3/contenttype/forms"/>
  </ds:schemaRefs>
</ds:datastoreItem>
</file>

<file path=customXml/itemProps3.xml><?xml version="1.0" encoding="utf-8"?>
<ds:datastoreItem xmlns:ds="http://schemas.openxmlformats.org/officeDocument/2006/customXml" ds:itemID="{F7947285-66F0-4AD1-9FD5-CC002732217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BH Webinar theme</Template>
  <TotalTime>1953</TotalTime>
  <Words>4982</Words>
  <Application>Microsoft Office PowerPoint</Application>
  <PresentationFormat>Widescreen</PresentationFormat>
  <Paragraphs>521</Paragraphs>
  <Slides>76</Slides>
  <Notes>62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76</vt:i4>
      </vt:variant>
    </vt:vector>
  </HeadingPairs>
  <TitlesOfParts>
    <vt:vector size="87" baseType="lpstr">
      <vt:lpstr>Arial</vt:lpstr>
      <vt:lpstr>Arial Narrow</vt:lpstr>
      <vt:lpstr>Book Antiqua</vt:lpstr>
      <vt:lpstr>Calibri</vt:lpstr>
      <vt:lpstr>Dixon</vt:lpstr>
      <vt:lpstr>MV Boli</vt:lpstr>
      <vt:lpstr>Times</vt:lpstr>
      <vt:lpstr>Times New Roman</vt:lpstr>
      <vt:lpstr>Tw Cen MT Condensed</vt:lpstr>
      <vt:lpstr>Wingdings</vt:lpstr>
      <vt:lpstr>1_Office Theme</vt:lpstr>
      <vt:lpstr>Treatment Knowledge</vt:lpstr>
      <vt:lpstr>Training Objectives</vt:lpstr>
      <vt:lpstr>Evidence-Based &amp; Best Practices</vt:lpstr>
      <vt:lpstr>Evidence-Based, Best &amp; Promising Practices</vt:lpstr>
      <vt:lpstr>Characteristics of Addiction</vt:lpstr>
      <vt:lpstr>Our Goals for Treating Substance Use and Co-Occurring Disorders</vt:lpstr>
      <vt:lpstr>What Does All This Mean?</vt:lpstr>
      <vt:lpstr>Therapeutic Relationship</vt:lpstr>
      <vt:lpstr>PowerPoint Presentation</vt:lpstr>
      <vt:lpstr>Therapeutic Relationship</vt:lpstr>
      <vt:lpstr>Therapeutic Relationship: Function</vt:lpstr>
      <vt:lpstr>Therapeutic Relationship:  Patient Development</vt:lpstr>
      <vt:lpstr>Assessment: ASAM, 3rd Edition </vt:lpstr>
      <vt:lpstr>Continuum of Treatment Care</vt:lpstr>
      <vt:lpstr>ASAM Levels of Care</vt:lpstr>
      <vt:lpstr>Dimensions of ASAM</vt:lpstr>
      <vt:lpstr>PowerPoint Presentation</vt:lpstr>
      <vt:lpstr>PowerPoint Presentation</vt:lpstr>
      <vt:lpstr>Whole-Person / Patient-Centered Care</vt:lpstr>
      <vt:lpstr>Whole-Person / Patient-Centered Care</vt:lpstr>
      <vt:lpstr>Person-centered Therapy </vt:lpstr>
      <vt:lpstr>Main Principles</vt:lpstr>
      <vt:lpstr>Counseling Theories and Practice</vt:lpstr>
      <vt:lpstr>Theoretical-Based Approaches</vt:lpstr>
      <vt:lpstr>Evidence-Based Practices </vt:lpstr>
      <vt:lpstr>Behavioral Theory</vt:lpstr>
      <vt:lpstr>Behavioral Theory: Conditioning</vt:lpstr>
      <vt:lpstr>Behavior Therapy Key Concepts</vt:lpstr>
      <vt:lpstr>PowerPoint Presentation</vt:lpstr>
      <vt:lpstr>Motivational Incentives  = Contingency Management</vt:lpstr>
      <vt:lpstr>Motivational Incentives  = Contingency Management</vt:lpstr>
      <vt:lpstr>Why Use Motivational Incentives?</vt:lpstr>
      <vt:lpstr>Cognitive Behavioral Theory</vt:lpstr>
      <vt:lpstr>Relapse Prevention (CBT)</vt:lpstr>
      <vt:lpstr>Key CBT concepts</vt:lpstr>
      <vt:lpstr>Therapeutic Techniques</vt:lpstr>
      <vt:lpstr>Definition: REBT</vt:lpstr>
      <vt:lpstr>Rational Emotive Behavioral Theory (REBT)</vt:lpstr>
      <vt:lpstr>ABC Model of REBT</vt:lpstr>
      <vt:lpstr>Stages of Change Model</vt:lpstr>
      <vt:lpstr>Motivational Interviewing (MI)</vt:lpstr>
      <vt:lpstr>Motivational Interviewing</vt:lpstr>
      <vt:lpstr>MI Continued</vt:lpstr>
      <vt:lpstr>SBIRT</vt:lpstr>
      <vt:lpstr>Other theories worth mentioning…</vt:lpstr>
      <vt:lpstr>Behavioral Health Care Substance Use  and Mental Health</vt:lpstr>
      <vt:lpstr>Behavioral Health Integrated Care</vt:lpstr>
      <vt:lpstr>PowerPoint Presentation</vt:lpstr>
      <vt:lpstr>Co-Occurring Disorder: What does this mean? </vt:lpstr>
      <vt:lpstr>What are “Co-occurring Disorders”?</vt:lpstr>
      <vt:lpstr>Characteristics of  Co-occurring Disorders  (General)</vt:lpstr>
      <vt:lpstr>General Assessment Approach for Co-occurring Disorders  </vt:lpstr>
      <vt:lpstr>Characteristics of Co-occurring Disorders  </vt:lpstr>
      <vt:lpstr>Characteristics of Co-occurring Disorders (cont.)  </vt:lpstr>
      <vt:lpstr>Co-Occurring Conditions in Adolescence</vt:lpstr>
      <vt:lpstr>Evidence-Based Best Practices (continued) Pharmacotherapy Medication Assisted Therapy</vt:lpstr>
      <vt:lpstr>Pharmacotherapy</vt:lpstr>
      <vt:lpstr>Medicated Assisted Therapy </vt:lpstr>
      <vt:lpstr>Medications for  Alcohol Use Disorders</vt:lpstr>
      <vt:lpstr>Medications for  Opioid Use Disorders</vt:lpstr>
      <vt:lpstr>Opiate/Opioid : What’s the Difference?</vt:lpstr>
      <vt:lpstr>Basic Opioid Facts </vt:lpstr>
      <vt:lpstr>A Brief History of Opioid Treatment</vt:lpstr>
      <vt:lpstr>A Brief History of Opioid Treatment</vt:lpstr>
      <vt:lpstr>A Brief History of Opioid Treatment (continued)</vt:lpstr>
      <vt:lpstr>A Brief History of Opioid Treatment (continued)</vt:lpstr>
      <vt:lpstr>Approval of Buprenorphine and Buprenorphine/Naloxone </vt:lpstr>
      <vt:lpstr>A Brief History of Opioid Treatment (continued)</vt:lpstr>
      <vt:lpstr>Buprenorphine Treatment:   The Myths and The Facts</vt:lpstr>
      <vt:lpstr> MYTH #1:  Patients are still addicted</vt:lpstr>
      <vt:lpstr>MYTH #2:  Buprenorphine is simply a substitute for heroin or other opioids</vt:lpstr>
      <vt:lpstr>MYTH #3:  Providing medication alone is sufficient treatment for opioid addiction</vt:lpstr>
      <vt:lpstr>MYTH #4:  Patients are still getting high</vt:lpstr>
      <vt:lpstr>Advantages of Buprenorphine in the Treatment of Opioid Addiction</vt:lpstr>
      <vt:lpstr>Advantages of Buprenorphine/ Naloxone</vt:lpstr>
      <vt:lpstr>Training Summary</vt:lpstr>
    </vt:vector>
  </TitlesOfParts>
  <Company>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Thrams, Kate F</dc:creator>
  <cp:lastModifiedBy>Steine, Steven G</cp:lastModifiedBy>
  <cp:revision>137</cp:revision>
  <dcterms:created xsi:type="dcterms:W3CDTF">2013-12-09T16:38:00Z</dcterms:created>
  <dcterms:modified xsi:type="dcterms:W3CDTF">2022-03-02T17:45:03Z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0x01010048B207437ED3974FA44C260A2FAB362C</vt:lpwstr>
  </property>
</Properties>
</file>