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sldIdLst>
    <p:sldId id="264" r:id="rId6"/>
    <p:sldId id="297" r:id="rId7"/>
    <p:sldId id="298" r:id="rId8"/>
    <p:sldId id="300" r:id="rId9"/>
    <p:sldId id="301" r:id="rId10"/>
    <p:sldId id="302" r:id="rId11"/>
    <p:sldId id="303" r:id="rId12"/>
    <p:sldId id="329" r:id="rId13"/>
    <p:sldId id="308" r:id="rId14"/>
    <p:sldId id="309" r:id="rId15"/>
    <p:sldId id="319" r:id="rId16"/>
    <p:sldId id="320" r:id="rId17"/>
    <p:sldId id="321" r:id="rId18"/>
    <p:sldId id="322" r:id="rId19"/>
    <p:sldId id="323" r:id="rId20"/>
    <p:sldId id="324" r:id="rId21"/>
    <p:sldId id="32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7AA"/>
    <a:srgbClr val="1C6987"/>
    <a:srgbClr val="1C694C"/>
    <a:srgbClr val="CF352F"/>
    <a:srgbClr val="1E3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5" autoAdjust="0"/>
    <p:restoredTop sz="86418" autoAdjust="0"/>
  </p:normalViewPr>
  <p:slideViewPr>
    <p:cSldViewPr snapToGrid="0" snapToObjects="1" showGuides="1">
      <p:cViewPr varScale="1">
        <p:scale>
          <a:sx n="140" d="100"/>
          <a:sy n="140" d="100"/>
        </p:scale>
        <p:origin x="144" y="174"/>
      </p:cViewPr>
      <p:guideLst>
        <p:guide orient="horz" pos="2160"/>
        <p:guide pos="282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86AB6-40ED-465D-8045-FBBB0C386C13}"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34BD7-5DD2-432A-8F84-0E05342D6162}" type="slidenum">
              <a:rPr lang="en-US" smtClean="0"/>
              <a:t>‹#›</a:t>
            </a:fld>
            <a:endParaRPr lang="en-US"/>
          </a:p>
        </p:txBody>
      </p:sp>
    </p:spTree>
    <p:extLst>
      <p:ext uri="{BB962C8B-B14F-4D97-AF65-F5344CB8AC3E}">
        <p14:creationId xmlns:p14="http://schemas.microsoft.com/office/powerpoint/2010/main" val="70874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schwartzcenter.org/media/Schwartz-Center-Watson-SFA-Final-PDF.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title slide</a:t>
            </a:r>
          </a:p>
          <a:p>
            <a:pPr marL="171450" indent="-171450">
              <a:buFont typeface="Arial" panose="020B0604020202020204" pitchFamily="34" charset="0"/>
              <a:buChar char="•"/>
            </a:pPr>
            <a:r>
              <a:rPr lang="en-US" dirty="0"/>
              <a:t>Do not change colors</a:t>
            </a:r>
          </a:p>
          <a:p>
            <a:pPr marL="171450" indent="-171450">
              <a:buFont typeface="Arial" panose="020B0604020202020204" pitchFamily="34" charset="0"/>
              <a:buChar char="•"/>
            </a:pPr>
            <a:r>
              <a:rPr lang="en-US" dirty="0"/>
              <a:t>Add title where designated</a:t>
            </a:r>
          </a:p>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a:t>
            </a:fld>
            <a:endParaRPr lang="en-US"/>
          </a:p>
        </p:txBody>
      </p:sp>
    </p:spTree>
    <p:extLst>
      <p:ext uri="{BB962C8B-B14F-4D97-AF65-F5344CB8AC3E}">
        <p14:creationId xmlns:p14="http://schemas.microsoft.com/office/powerpoint/2010/main" val="41219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3</a:t>
            </a:fld>
            <a:endParaRPr lang="en-US"/>
          </a:p>
        </p:txBody>
      </p:sp>
    </p:spTree>
    <p:extLst>
      <p:ext uri="{BB962C8B-B14F-4D97-AF65-F5344CB8AC3E}">
        <p14:creationId xmlns:p14="http://schemas.microsoft.com/office/powerpoint/2010/main" val="55404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All notes taken from: </a:t>
            </a:r>
            <a:r>
              <a:rPr lang="en-US" dirty="0">
                <a:latin typeface="Arial"/>
                <a:ea typeface="Arial"/>
                <a:cs typeface="Arial"/>
                <a:sym typeface="Arial"/>
              </a:rPr>
              <a:t>https://</a:t>
            </a:r>
            <a:r>
              <a:rPr lang="en-US" dirty="0" err="1">
                <a:latin typeface="Arial"/>
                <a:ea typeface="Arial"/>
                <a:cs typeface="Arial"/>
                <a:sym typeface="Arial"/>
              </a:rPr>
              <a:t>www.ptsd.va.gov</a:t>
            </a:r>
            <a:r>
              <a:rPr lang="en-US" dirty="0">
                <a:latin typeface="Arial"/>
                <a:ea typeface="Arial"/>
                <a:cs typeface="Arial"/>
                <a:sym typeface="Arial"/>
              </a:rPr>
              <a:t>/professional/treat/type/</a:t>
            </a:r>
            <a:r>
              <a:rPr lang="en-US" dirty="0" err="1">
                <a:latin typeface="Arial"/>
                <a:ea typeface="Arial"/>
                <a:cs typeface="Arial"/>
                <a:sym typeface="Arial"/>
              </a:rPr>
              <a:t>stress_first_aid.asp</a:t>
            </a:r>
            <a:endParaRPr lang="en-US" dirty="0"/>
          </a:p>
          <a:p>
            <a:pPr marL="0" lvl="0" indent="0" algn="l" rtl="0">
              <a:spcBef>
                <a:spcPts val="0"/>
              </a:spcBef>
              <a:spcAft>
                <a:spcPts val="0"/>
              </a:spcAft>
              <a:buNone/>
            </a:pPr>
            <a:endParaRPr lang="en-US" dirty="0"/>
          </a:p>
          <a:p>
            <a:pPr marL="457200" lvl="0" indent="0" algn="l" rtl="0">
              <a:lnSpc>
                <a:spcPct val="115000"/>
              </a:lnSpc>
              <a:spcBef>
                <a:spcPts val="0"/>
              </a:spcBef>
              <a:spcAft>
                <a:spcPts val="0"/>
              </a:spcAft>
              <a:buClr>
                <a:schemeClr val="dk1"/>
              </a:buClr>
              <a:buSzPts val="1100"/>
              <a:buFont typeface="Arial"/>
              <a:buNone/>
            </a:pPr>
            <a:r>
              <a:rPr lang="en-US" b="1" dirty="0"/>
              <a:t>Stress Continuum Model</a:t>
            </a:r>
          </a:p>
          <a:p>
            <a:r>
              <a:rPr lang="en-US" sz="1200" b="0" i="0" u="none" strike="noStrike" cap="none" dirty="0">
                <a:solidFill>
                  <a:schemeClr val="dk1"/>
                </a:solidFill>
                <a:effectLst/>
                <a:latin typeface="+mn-lt"/>
                <a:ea typeface="Calibri"/>
                <a:cs typeface="Calibri"/>
                <a:sym typeface="Calibri"/>
              </a:rPr>
              <a:t>•The Stress Continuum Model</a:t>
            </a:r>
            <a:r>
              <a:rPr lang="en-US" sz="1200" b="1" i="0" u="none" strike="noStrike" cap="none" dirty="0">
                <a:solidFill>
                  <a:schemeClr val="dk1"/>
                </a:solidFill>
                <a:effectLst/>
                <a:latin typeface="+mn-lt"/>
                <a:ea typeface="Calibri"/>
                <a:cs typeface="Calibri"/>
                <a:sym typeface="Calibri"/>
              </a:rPr>
              <a:t> forms the foundation for Stress First Aid</a:t>
            </a:r>
            <a:r>
              <a:rPr lang="en-US" sz="1200" b="0" i="0" u="none" strike="noStrike" cap="none" dirty="0">
                <a:solidFill>
                  <a:schemeClr val="dk1"/>
                </a:solidFill>
                <a:effectLst/>
                <a:latin typeface="+mn-lt"/>
                <a:ea typeface="Calibri"/>
                <a:cs typeface="Calibri"/>
                <a:sym typeface="Calibri"/>
              </a:rPr>
              <a:t>. It also </a:t>
            </a:r>
            <a:r>
              <a:rPr lang="en-US" sz="1200" b="1" i="0" u="none" strike="noStrike" cap="none" dirty="0">
                <a:solidFill>
                  <a:schemeClr val="dk1"/>
                </a:solidFill>
                <a:effectLst/>
                <a:latin typeface="+mn-lt"/>
                <a:ea typeface="Calibri"/>
                <a:cs typeface="Calibri"/>
                <a:sym typeface="Calibri"/>
              </a:rPr>
              <a:t>indicates that four possible types of stress “injury,” trauma, loss, inner conflict / moral injury, and long-term chronic stress, or “wear and tear,” might move a person from the Yellow Zone of stress the Orange or Red Zones.</a:t>
            </a:r>
            <a:endParaRPr lang="en-US" sz="1200" b="0" i="0" u="none" strike="noStrike" cap="none" dirty="0">
              <a:solidFill>
                <a:schemeClr val="dk1"/>
              </a:solidFill>
              <a:effectLst/>
              <a:latin typeface="+mn-lt"/>
              <a:ea typeface="Calibri"/>
              <a:cs typeface="Calibri"/>
              <a:sym typeface="Calibri"/>
            </a:endParaRPr>
          </a:p>
          <a:p>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•Stress responses lie along a spectrum of severity and type — from transient and mild to chronic and debilitating. The continuum has four zones:  Ready (Green), Reacting (Yellow), Injured (Orange) and Ill (Red). It is important to note that </a:t>
            </a:r>
            <a:r>
              <a:rPr lang="en-US" sz="1200" b="1" i="0" u="none" strike="noStrike" cap="none" dirty="0">
                <a:solidFill>
                  <a:schemeClr val="dk1"/>
                </a:solidFill>
                <a:effectLst/>
                <a:latin typeface="+mn-lt"/>
                <a:ea typeface="Calibri"/>
                <a:cs typeface="Calibri"/>
                <a:sym typeface="Calibri"/>
              </a:rPr>
              <a:t>100% of people will react when faced with significantly stressful experiences. However, the way in which they respond will depend on many factors, including how prepared they are for the stressor and how they interpret it. </a:t>
            </a:r>
            <a:r>
              <a:rPr lang="en-US" sz="1200" b="0" i="0" u="none" strike="noStrike" cap="none" dirty="0">
                <a:solidFill>
                  <a:schemeClr val="dk1"/>
                </a:solidFill>
                <a:effectLst/>
                <a:latin typeface="+mn-lt"/>
                <a:ea typeface="Calibri"/>
                <a:cs typeface="Calibri"/>
                <a:sym typeface="Calibri"/>
              </a:rPr>
              <a:t>A person’s </a:t>
            </a:r>
            <a:r>
              <a:rPr lang="en-US" sz="1200" b="1" i="0" u="none" strike="noStrike" cap="none" dirty="0">
                <a:solidFill>
                  <a:schemeClr val="dk1"/>
                </a:solidFill>
                <a:effectLst/>
                <a:latin typeface="+mn-lt"/>
                <a:ea typeface="Calibri"/>
                <a:cs typeface="Calibri"/>
                <a:sym typeface="Calibri"/>
              </a:rPr>
              <a:t>reaction can range relatively rapidly from Green to Yellow to Orange to Red and back again.</a:t>
            </a:r>
            <a:endParaRPr lang="en-US" sz="1200" b="0" i="0" u="none" strike="noStrike" cap="none" dirty="0">
              <a:solidFill>
                <a:schemeClr val="dk1"/>
              </a:solidFill>
              <a:effectLst/>
              <a:latin typeface="+mn-lt"/>
              <a:ea typeface="Calibri"/>
              <a:cs typeface="Calibri"/>
              <a:sym typeface="Calibri"/>
            </a:endParaRPr>
          </a:p>
          <a:p>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•Stress First Aid was adapted from the Navy/Marine Corps Combat Operational Stress First Aid (COSFA). The Stress Continuum Model was developed as a visual tool for assessing an individual's stress responses and forms the foundation for both COSFA and SFA.  </a:t>
            </a:r>
            <a:r>
              <a:rPr lang="en-US" sz="1200" b="1" i="0" u="none" strike="noStrike" cap="none" dirty="0">
                <a:solidFill>
                  <a:schemeClr val="dk1"/>
                </a:solidFill>
                <a:effectLst/>
                <a:latin typeface="+mn-lt"/>
                <a:ea typeface="Calibri"/>
                <a:cs typeface="Calibri"/>
                <a:sym typeface="Calibri"/>
              </a:rPr>
              <a:t>It was also designed to  reduce stigma by  showing that people can go in and out of ranges of stress reactions frequently, based on a variety of factors.</a:t>
            </a:r>
            <a:endParaRPr lang="en-US" sz="1200" b="0" i="0" u="none" strike="noStrike" cap="none" dirty="0">
              <a:solidFill>
                <a:schemeClr val="dk1"/>
              </a:solidFill>
              <a:effectLst/>
              <a:latin typeface="+mn-lt"/>
              <a:ea typeface="Calibri"/>
              <a:cs typeface="Calibri"/>
              <a:sym typeface="Calibri"/>
            </a:endParaRPr>
          </a:p>
          <a:p>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•This Model acknowledges that within this range of reactions to stress, a person can go from being in optimal functioning---feeling good, mentally and physically fit, mission focused, calm, and motivated---into what's called the Yellow Zone. In the Yellow Zone a person can feel more irritable anxious or down, have a loss of motivation, loss of focus, have trouble sleeping, or have muscle tension or other physical changes, but these are transient reactions.</a:t>
            </a:r>
          </a:p>
          <a:p>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a:t>
            </a:r>
            <a:r>
              <a:rPr lang="en-US" sz="1200" b="1" i="0" u="none" strike="noStrike" cap="none" dirty="0">
                <a:solidFill>
                  <a:schemeClr val="dk1"/>
                </a:solidFill>
                <a:effectLst/>
                <a:latin typeface="+mn-lt"/>
                <a:ea typeface="Calibri"/>
                <a:cs typeface="Calibri"/>
                <a:sym typeface="Calibri"/>
              </a:rPr>
              <a:t>Movement into the Orange Zone is usually caused by an accumulation of different types of stressors or a pretty severe stressor. In the Orange Zone  you start to see more severe and persistent distress or impairment, the person doesn't feel like themselves, or they have a loss of control of their stress reactions. They might feel strong panic on depression, rage, guilt, or blame. In this zone it starts to feel like the stress "leaves a scar,” and the person is at high risk for having trouble functioning and strong or persistent distress.</a:t>
            </a:r>
            <a:endParaRPr lang="en-US" sz="1200" b="0" i="0" u="none" strike="noStrike" cap="none" dirty="0">
              <a:solidFill>
                <a:schemeClr val="dk1"/>
              </a:solidFill>
              <a:effectLst/>
              <a:latin typeface="+mn-lt"/>
              <a:ea typeface="Calibri"/>
              <a:cs typeface="Calibri"/>
              <a:sym typeface="Calibri"/>
            </a:endParaRPr>
          </a:p>
          <a:p>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•The </a:t>
            </a:r>
            <a:r>
              <a:rPr lang="en-US" sz="1200" b="1" i="0" u="none" strike="noStrike" cap="none" dirty="0">
                <a:solidFill>
                  <a:schemeClr val="dk1"/>
                </a:solidFill>
                <a:effectLst/>
                <a:latin typeface="+mn-lt"/>
                <a:ea typeface="Calibri"/>
                <a:cs typeface="Calibri"/>
                <a:sym typeface="Calibri"/>
              </a:rPr>
              <a:t>Red Zone</a:t>
            </a:r>
            <a:r>
              <a:rPr lang="en-US" sz="1200" b="0" i="0" u="none" strike="noStrike" cap="none" dirty="0">
                <a:solidFill>
                  <a:schemeClr val="dk1"/>
                </a:solidFill>
                <a:effectLst/>
                <a:latin typeface="+mn-lt"/>
                <a:ea typeface="Calibri"/>
                <a:cs typeface="Calibri"/>
                <a:sym typeface="Calibri"/>
              </a:rPr>
              <a:t> is usually reserved for </a:t>
            </a:r>
            <a:r>
              <a:rPr lang="en-US" sz="1200" b="1" i="0" u="none" strike="noStrike" cap="none" dirty="0">
                <a:solidFill>
                  <a:schemeClr val="dk1"/>
                </a:solidFill>
                <a:effectLst/>
                <a:latin typeface="+mn-lt"/>
                <a:ea typeface="Calibri"/>
                <a:cs typeface="Calibri"/>
                <a:sym typeface="Calibri"/>
              </a:rPr>
              <a:t>diagnoses like PTSD, depression, anxiety</a:t>
            </a:r>
            <a:r>
              <a:rPr lang="en-US" sz="1200" b="0" i="0" u="none" strike="noStrike" cap="none" dirty="0">
                <a:solidFill>
                  <a:schemeClr val="dk1"/>
                </a:solidFill>
                <a:effectLst/>
                <a:latin typeface="+mn-lt"/>
                <a:ea typeface="Calibri"/>
                <a:cs typeface="Calibri"/>
                <a:sym typeface="Calibri"/>
              </a:rPr>
              <a:t>, or substance abuse. What signifies a person being Red Zone is that their symptoms are very persistent or worsen over time, the person experiences severe distress, or has significant difficulty functioning at work or in their home life.</a:t>
            </a:r>
          </a:p>
          <a:p>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a:t>
            </a:r>
            <a:r>
              <a:rPr lang="en-US" sz="1200" b="1" i="0" u="none" strike="noStrike" cap="none" dirty="0">
                <a:solidFill>
                  <a:schemeClr val="dk1"/>
                </a:solidFill>
                <a:effectLst/>
                <a:latin typeface="+mn-lt"/>
                <a:ea typeface="Calibri"/>
                <a:cs typeface="Calibri"/>
                <a:sym typeface="Calibri"/>
              </a:rPr>
              <a:t>The Stress First Aid model was designed to help people move themselves or their coworkers from the Red and Orange Zones back to the Yellow or Green Zones.</a:t>
            </a:r>
            <a:endParaRPr lang="en-US" sz="1200" b="0" i="0" u="none" strike="noStrike" cap="none" dirty="0">
              <a:solidFill>
                <a:schemeClr val="dk1"/>
              </a:solidFill>
              <a:effectLst/>
              <a:latin typeface="+mn-lt"/>
              <a:ea typeface="Calibri"/>
              <a:cs typeface="Calibri"/>
              <a:sym typeface="Calibri"/>
            </a:endParaRPr>
          </a:p>
          <a:p>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•The ethos in many high stress work cultures has been that after a difficult event, one should be able to</a:t>
            </a:r>
            <a:r>
              <a:rPr lang="en-US" sz="1200" b="1" i="0" u="none" strike="noStrike" cap="none" dirty="0">
                <a:solidFill>
                  <a:schemeClr val="dk1"/>
                </a:solidFill>
                <a:effectLst/>
                <a:latin typeface="+mn-lt"/>
                <a:ea typeface="Calibri"/>
                <a:cs typeface="Calibri"/>
                <a:sym typeface="Calibri"/>
              </a:rPr>
              <a:t> “tough it out.”</a:t>
            </a:r>
            <a:r>
              <a:rPr lang="en-US" sz="1200" b="0" i="0" u="none" strike="noStrike" cap="none" dirty="0">
                <a:solidFill>
                  <a:schemeClr val="dk1"/>
                </a:solidFill>
                <a:effectLst/>
                <a:latin typeface="+mn-lt"/>
                <a:ea typeface="Calibri"/>
                <a:cs typeface="Calibri"/>
                <a:sym typeface="Calibri"/>
              </a:rPr>
              <a:t> This is still the case in many settings, where the stigma associated with reacting to stress or stress injury behaviors is still very real and people will try to conceal stress reactions from supervisors to avoid medical or psychological intervention.</a:t>
            </a:r>
          </a:p>
          <a:p>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•However, </a:t>
            </a:r>
            <a:r>
              <a:rPr lang="en-US" sz="1200" b="1" i="0" u="none" strike="noStrike" cap="none" dirty="0">
                <a:solidFill>
                  <a:schemeClr val="dk1"/>
                </a:solidFill>
                <a:effectLst/>
                <a:latin typeface="+mn-lt"/>
                <a:ea typeface="Calibri"/>
                <a:cs typeface="Calibri"/>
                <a:sym typeface="Calibri"/>
              </a:rPr>
              <a:t>it is usually not possible to keep these behaviors hidden for long </a:t>
            </a:r>
            <a:r>
              <a:rPr lang="en-US" sz="1200" b="0" i="0" u="none" strike="noStrike" cap="none" dirty="0">
                <a:solidFill>
                  <a:schemeClr val="dk1"/>
                </a:solidFill>
                <a:effectLst/>
                <a:latin typeface="+mn-lt"/>
                <a:ea typeface="Calibri"/>
                <a:cs typeface="Calibri"/>
                <a:sym typeface="Calibri"/>
              </a:rPr>
              <a:t>from family members, coworkers. and friends. When a coworker recognizes that someone is in trouble, it is important to try to assist in some way. Getting this individual connected with the next level of help as soon as possible may help prevent their reaction from progressing into the Red Zone. And once an individual has moved into the </a:t>
            </a:r>
            <a:r>
              <a:rPr lang="en-US" sz="1200" b="1" i="0" u="none" strike="noStrike" cap="none" dirty="0">
                <a:solidFill>
                  <a:schemeClr val="dk1"/>
                </a:solidFill>
                <a:effectLst/>
                <a:latin typeface="+mn-lt"/>
                <a:ea typeface="Calibri"/>
                <a:cs typeface="Calibri"/>
                <a:sym typeface="Calibri"/>
              </a:rPr>
              <a:t>Red Zone, the goal is to help get them into treatment as soon as possible.</a:t>
            </a:r>
            <a:endParaRPr lang="en-US" sz="1200" b="0" i="0" u="none" strike="noStrike" cap="none" dirty="0">
              <a:solidFill>
                <a:schemeClr val="dk1"/>
              </a:solidFill>
              <a:effectLst/>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6</a:t>
            </a:fld>
            <a:endParaRPr lang="en-US"/>
          </a:p>
        </p:txBody>
      </p:sp>
    </p:spTree>
    <p:extLst>
      <p:ext uri="{BB962C8B-B14F-4D97-AF65-F5344CB8AC3E}">
        <p14:creationId xmlns:p14="http://schemas.microsoft.com/office/powerpoint/2010/main" val="388721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Grief: </a:t>
            </a:r>
            <a:r>
              <a:rPr lang="en-US" sz="1200" b="0" i="0" u="none" strike="noStrike" cap="none" dirty="0">
                <a:solidFill>
                  <a:schemeClr val="dk1"/>
                </a:solidFill>
                <a:latin typeface="Calibri"/>
                <a:ea typeface="Calibri"/>
                <a:cs typeface="Calibri"/>
                <a:sym typeface="Calibri"/>
              </a:rPr>
              <a:t>(lives, health, time, income, plans, values, connections)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Yellow and orange zones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807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Adapted from: </a:t>
            </a:r>
            <a:r>
              <a:rPr lang="en-US" dirty="0">
                <a:solidFill>
                  <a:schemeClr val="dk1"/>
                </a:solidFill>
              </a:rPr>
              <a:t>National Center for PTSD: https://</a:t>
            </a:r>
            <a:r>
              <a:rPr lang="en-US" dirty="0" err="1">
                <a:solidFill>
                  <a:schemeClr val="dk1"/>
                </a:solidFill>
              </a:rPr>
              <a:t>www.ptsd.va.gov</a:t>
            </a:r>
            <a:r>
              <a:rPr lang="en-US" dirty="0">
                <a:solidFill>
                  <a:schemeClr val="dk1"/>
                </a:solidFill>
              </a:rPr>
              <a:t>/professional/treat/cooccurring/</a:t>
            </a:r>
            <a:r>
              <a:rPr lang="en-US" dirty="0" err="1">
                <a:solidFill>
                  <a:schemeClr val="dk1"/>
                </a:solidFill>
              </a:rPr>
              <a:t>moral_injury.asp</a:t>
            </a:r>
            <a:endParaRPr lang="en-US" dirty="0">
              <a:solidFill>
                <a:schemeClr val="dk1"/>
              </a:solidFill>
            </a:endParaRPr>
          </a:p>
          <a:p>
            <a:r>
              <a:rPr lang="en-US" dirty="0"/>
              <a:t>And </a:t>
            </a:r>
            <a:r>
              <a:rPr lang="en-US" sz="1200" u="sng" dirty="0">
                <a:solidFill>
                  <a:schemeClr val="hlink"/>
                </a:solidFill>
                <a:hlinkClick r:id="rId3"/>
              </a:rPr>
              <a:t>https://www.theschwartzcenter.org/media/Schwartz-Center-Watson-SFA-Final-PDF.pdf</a:t>
            </a:r>
            <a:endParaRPr lang="en-US" sz="1200" u="sng" dirty="0">
              <a:solidFill>
                <a:schemeClr val="hlink"/>
              </a:solidFill>
            </a:endParaRPr>
          </a:p>
          <a:p>
            <a:r>
              <a:rPr lang="en-US" sz="1200" u="sng" dirty="0">
                <a:solidFill>
                  <a:schemeClr val="hlink"/>
                </a:solidFill>
              </a:rPr>
              <a:t>Orange zone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259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11</a:t>
            </a:fld>
            <a:endParaRPr lang="en-US"/>
          </a:p>
        </p:txBody>
      </p:sp>
    </p:spTree>
    <p:extLst>
      <p:ext uri="{BB962C8B-B14F-4D97-AF65-F5344CB8AC3E}">
        <p14:creationId xmlns:p14="http://schemas.microsoft.com/office/powerpoint/2010/main" val="331284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12</a:t>
            </a:fld>
            <a:endParaRPr lang="en-US"/>
          </a:p>
        </p:txBody>
      </p:sp>
    </p:spTree>
    <p:extLst>
      <p:ext uri="{BB962C8B-B14F-4D97-AF65-F5344CB8AC3E}">
        <p14:creationId xmlns:p14="http://schemas.microsoft.com/office/powerpoint/2010/main" val="969178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a:t>Dynamic and reciprocal relationship between the individual and their environment. </a:t>
            </a:r>
          </a:p>
          <a:p>
            <a:pPr marL="457200" marR="0" lvl="0" indent="-228600" algn="l" rtl="0">
              <a:lnSpc>
                <a:spcPct val="100000"/>
              </a:lnSpc>
              <a:spcBef>
                <a:spcPts val="0"/>
              </a:spcBef>
              <a:spcAft>
                <a:spcPts val="0"/>
              </a:spcAft>
              <a:buClr>
                <a:srgbClr val="000000"/>
              </a:buClr>
              <a:buSzPts val="1400"/>
              <a:buFont typeface="Arial"/>
              <a:buNone/>
            </a:pPr>
            <a:r>
              <a:rPr lang="en-US" dirty="0"/>
              <a:t>The characteristics of the stressor and its appraisal are important.</a:t>
            </a:r>
          </a:p>
          <a:p>
            <a:pPr marL="457200" marR="0" lvl="0" indent="-228600" algn="l" rtl="0">
              <a:lnSpc>
                <a:spcPct val="100000"/>
              </a:lnSpc>
              <a:spcBef>
                <a:spcPts val="0"/>
              </a:spcBef>
              <a:spcAft>
                <a:spcPts val="0"/>
              </a:spcAft>
              <a:buClr>
                <a:srgbClr val="000000"/>
              </a:buClr>
              <a:buSzPts val="1400"/>
              <a:buFont typeface="Arial"/>
              <a:buNone/>
            </a:pPr>
            <a:r>
              <a:rPr lang="en-US" dirty="0"/>
              <a:t>In the aftermath resilience is fostered by resources and processes that bring about feelings of safety and reassurance.</a:t>
            </a:r>
          </a:p>
          <a:p>
            <a:pPr marL="0" lvl="0" indent="0" algn="l" rtl="0">
              <a:lnSpc>
                <a:spcPct val="90000"/>
              </a:lnSpc>
              <a:spcBef>
                <a:spcPts val="0"/>
              </a:spcBef>
              <a:spcAft>
                <a:spcPts val="0"/>
              </a:spcAft>
              <a:buClr>
                <a:schemeClr val="dk1"/>
              </a:buClr>
              <a:buSzPts val="1800"/>
              <a:buFont typeface="Arial"/>
              <a:buNone/>
            </a:pPr>
            <a:r>
              <a:rPr lang="en-US" sz="2800" dirty="0"/>
              <a:t>What makes some people more resilient than others</a:t>
            </a:r>
            <a:endParaRPr lang="en-US" sz="400" dirty="0"/>
          </a:p>
          <a:p>
            <a:pPr marL="457200" marR="0" lvl="0" indent="-228600" algn="l" rtl="0">
              <a:lnSpc>
                <a:spcPct val="100000"/>
              </a:lnSpc>
              <a:spcBef>
                <a:spcPts val="0"/>
              </a:spcBef>
              <a:spcAft>
                <a:spcPts val="0"/>
              </a:spcAft>
              <a:buClr>
                <a:srgbClr val="000000"/>
              </a:buClr>
              <a:buSzPts val="1400"/>
              <a:buFont typeface="Arial"/>
              <a:buNone/>
            </a:pPr>
            <a:r>
              <a:rPr lang="en-US" sz="1200" dirty="0"/>
              <a:t>Genetics/Biology</a:t>
            </a:r>
          </a:p>
          <a:p>
            <a:pPr marL="457200" marR="0" lvl="0" indent="-228600" algn="l" rtl="0">
              <a:lnSpc>
                <a:spcPct val="100000"/>
              </a:lnSpc>
              <a:spcBef>
                <a:spcPts val="0"/>
              </a:spcBef>
              <a:spcAft>
                <a:spcPts val="0"/>
              </a:spcAft>
              <a:buClr>
                <a:srgbClr val="000000"/>
              </a:buClr>
              <a:buSzPts val="1400"/>
              <a:buFont typeface="Arial"/>
              <a:buNone/>
            </a:pPr>
            <a:r>
              <a:rPr lang="en-US" sz="1200" dirty="0"/>
              <a:t>Inherent potential and learned capacity to cope</a:t>
            </a:r>
          </a:p>
          <a:p>
            <a:pPr marL="457200" marR="0" lvl="0" indent="-228600" algn="l" rtl="0">
              <a:lnSpc>
                <a:spcPct val="100000"/>
              </a:lnSpc>
              <a:spcBef>
                <a:spcPts val="0"/>
              </a:spcBef>
              <a:spcAft>
                <a:spcPts val="0"/>
              </a:spcAft>
              <a:buClr>
                <a:srgbClr val="000000"/>
              </a:buClr>
              <a:buSzPts val="1400"/>
              <a:buFont typeface="Arial"/>
              <a:buNone/>
            </a:pPr>
            <a:r>
              <a:rPr lang="en-US" sz="1200" dirty="0"/>
              <a:t>Seeking out support from other people</a:t>
            </a:r>
          </a:p>
          <a:p>
            <a:pPr marL="457200" marR="0" lvl="0" indent="-228600" algn="l" rtl="0">
              <a:lnSpc>
                <a:spcPct val="100000"/>
              </a:lnSpc>
              <a:spcBef>
                <a:spcPts val="0"/>
              </a:spcBef>
              <a:spcAft>
                <a:spcPts val="0"/>
              </a:spcAft>
              <a:buClr>
                <a:srgbClr val="000000"/>
              </a:buClr>
              <a:buSzPts val="1400"/>
              <a:buFont typeface="Arial"/>
              <a:buNone/>
            </a:pPr>
            <a:r>
              <a:rPr lang="en-US" sz="1200" dirty="0"/>
              <a:t>The availability of a support group</a:t>
            </a:r>
          </a:p>
          <a:p>
            <a:pPr marL="457200" marR="0" lvl="0" indent="-228600" algn="l" rtl="0">
              <a:lnSpc>
                <a:spcPct val="100000"/>
              </a:lnSpc>
              <a:spcBef>
                <a:spcPts val="0"/>
              </a:spcBef>
              <a:spcAft>
                <a:spcPts val="0"/>
              </a:spcAft>
              <a:buClr>
                <a:srgbClr val="000000"/>
              </a:buClr>
              <a:buSzPts val="1400"/>
              <a:buFont typeface="Arial"/>
              <a:buNone/>
            </a:pPr>
            <a:r>
              <a:rPr lang="en-US" sz="1200" dirty="0"/>
              <a:t>Socioeconomic status</a:t>
            </a:r>
          </a:p>
          <a:p>
            <a:pPr marL="457200" marR="0" lvl="0" indent="-228600" algn="l" rtl="0">
              <a:lnSpc>
                <a:spcPct val="100000"/>
              </a:lnSpc>
              <a:spcBef>
                <a:spcPts val="0"/>
              </a:spcBef>
              <a:spcAft>
                <a:spcPts val="0"/>
              </a:spcAft>
              <a:buClr>
                <a:srgbClr val="000000"/>
              </a:buClr>
              <a:buSzPts val="1400"/>
              <a:buFont typeface="Arial"/>
              <a:buNone/>
            </a:pPr>
            <a:r>
              <a:rPr lang="en-US" sz="1200" dirty="0"/>
              <a:t>How the individual understands the stress/trauma</a:t>
            </a:r>
          </a:p>
          <a:p>
            <a:pPr marL="457200" marR="0" lvl="0" indent="-228600" algn="l" rtl="0">
              <a:lnSpc>
                <a:spcPct val="100000"/>
              </a:lnSpc>
              <a:spcBef>
                <a:spcPts val="0"/>
              </a:spcBef>
              <a:spcAft>
                <a:spcPts val="0"/>
              </a:spcAft>
              <a:buClr>
                <a:srgbClr val="000000"/>
              </a:buClr>
              <a:buSzPts val="1400"/>
              <a:buFont typeface="Arial"/>
              <a:buNone/>
            </a:pPr>
            <a:r>
              <a:rPr lang="en-US" sz="1200" dirty="0"/>
              <a:t>Culture </a:t>
            </a:r>
          </a:p>
          <a:p>
            <a:pPr marL="457200" marR="0" lvl="0" indent="-228600" algn="l" rtl="0">
              <a:lnSpc>
                <a:spcPct val="100000"/>
              </a:lnSpc>
              <a:spcBef>
                <a:spcPts val="0"/>
              </a:spcBef>
              <a:spcAft>
                <a:spcPts val="0"/>
              </a:spcAft>
              <a:buClr>
                <a:srgbClr val="000000"/>
              </a:buClr>
              <a:buSzPts val="1400"/>
              <a:buFont typeface="Arial"/>
              <a:buNone/>
            </a:pPr>
            <a:r>
              <a:rPr lang="en-US" sz="1200" dirty="0"/>
              <a:t>Hope=the capacity to construct a better future and make meaning</a:t>
            </a:r>
            <a:r>
              <a:rPr lang="en-US" sz="4000" dirty="0"/>
              <a:t> </a:t>
            </a:r>
          </a:p>
          <a:p>
            <a:pPr marL="457200" marR="0" lvl="0" indent="-228600" algn="l" rtl="0">
              <a:lnSpc>
                <a:spcPct val="100000"/>
              </a:lnSpc>
              <a:spcBef>
                <a:spcPts val="0"/>
              </a:spcBef>
              <a:spcAft>
                <a:spcPts val="0"/>
              </a:spcAft>
              <a:buClr>
                <a:srgbClr val="000000"/>
              </a:buClr>
              <a:buSzPts val="1400"/>
              <a:buFont typeface="Arial"/>
              <a:buNone/>
            </a:pPr>
            <a:endParaRPr lang="en-US" sz="4000" dirty="0"/>
          </a:p>
          <a:p>
            <a:pPr marL="457200" marR="0" lvl="0" indent="-228600" algn="l" rtl="0">
              <a:lnSpc>
                <a:spcPct val="100000"/>
              </a:lnSpc>
              <a:spcBef>
                <a:spcPts val="0"/>
              </a:spcBef>
              <a:spcAft>
                <a:spcPts val="0"/>
              </a:spcAft>
              <a:buClr>
                <a:srgbClr val="000000"/>
              </a:buClr>
              <a:buSzPts val="1400"/>
              <a:buFont typeface="Arial"/>
              <a:buNone/>
            </a:pPr>
            <a:r>
              <a:rPr lang="en-US" sz="4000" dirty="0"/>
              <a:t>Slide from </a:t>
            </a:r>
            <a:r>
              <a:rPr lang="en-US" sz="4000" dirty="0" err="1"/>
              <a:t>Mayada</a:t>
            </a:r>
            <a:r>
              <a:rPr lang="en-US" sz="4000" dirty="0"/>
              <a:t> </a:t>
            </a:r>
            <a:r>
              <a:rPr lang="en-US" sz="4000" dirty="0" err="1"/>
              <a:t>Akil</a:t>
            </a:r>
            <a:r>
              <a:rPr lang="en-US" sz="4000" dirty="0"/>
              <a:t>, MD</a:t>
            </a:r>
            <a:endParaRPr lang="en-US" dirty="0"/>
          </a:p>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13</a:t>
            </a:fld>
            <a:endParaRPr lang="en-US"/>
          </a:p>
        </p:txBody>
      </p:sp>
    </p:spTree>
    <p:extLst>
      <p:ext uri="{BB962C8B-B14F-4D97-AF65-F5344CB8AC3E}">
        <p14:creationId xmlns:p14="http://schemas.microsoft.com/office/powerpoint/2010/main" val="332927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15</a:t>
            </a:fld>
            <a:endParaRPr lang="en-US"/>
          </a:p>
        </p:txBody>
      </p:sp>
    </p:spTree>
    <p:extLst>
      <p:ext uri="{BB962C8B-B14F-4D97-AF65-F5344CB8AC3E}">
        <p14:creationId xmlns:p14="http://schemas.microsoft.com/office/powerpoint/2010/main" val="1564108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4240472"/>
            <a:ext cx="9144000" cy="803795"/>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11094" y="1"/>
            <a:ext cx="8832906" cy="412550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1"/>
            <a:ext cx="311094" cy="412550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826170" y="1955673"/>
            <a:ext cx="7317829" cy="1950035"/>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1283204" y="170521"/>
            <a:ext cx="7676582" cy="414212"/>
          </a:xfrm>
          <a:prstGeom prst="rect">
            <a:avLst/>
          </a:prstGeom>
        </p:spPr>
        <p:txBody>
          <a:bodyPr>
            <a:normAutofit/>
          </a:bodyPr>
          <a:lstStyle>
            <a:lvl1pPr algn="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310606" y="4327232"/>
            <a:ext cx="2841625" cy="619125"/>
          </a:xfrm>
        </p:spPr>
        <p:txBody>
          <a:bodyPr anchor="ctr">
            <a:normAutofit/>
          </a:bodyPr>
          <a:lstStyle>
            <a:lvl1pPr marL="0" indent="0">
              <a:buNone/>
              <a:defRPr sz="18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1826171" y="1955672"/>
            <a:ext cx="7133614" cy="1950035"/>
          </a:xfrm>
        </p:spPr>
        <p:txBody>
          <a:bodyPr anchor="ctr">
            <a:normAutofit/>
          </a:bodyPr>
          <a:lstStyle>
            <a:lvl1pPr marL="0" indent="0" algn="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grpSp>
        <p:nvGrpSpPr>
          <p:cNvPr id="15" name="Group 14"/>
          <p:cNvGrpSpPr/>
          <p:nvPr userDrawn="1"/>
        </p:nvGrpSpPr>
        <p:grpSpPr>
          <a:xfrm>
            <a:off x="6705600" y="4294784"/>
            <a:ext cx="2254184" cy="695417"/>
            <a:chOff x="5991773" y="5731961"/>
            <a:chExt cx="2968012" cy="915633"/>
          </a:xfrm>
        </p:grpSpPr>
        <p:pic>
          <p:nvPicPr>
            <p:cNvPr id="16" name="Picture 1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18859823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947015"/>
            <a:ext cx="8229600" cy="364760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69505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457200" y="947015"/>
            <a:ext cx="6019800" cy="364760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5834298" y="1742121"/>
            <a:ext cx="3647609" cy="2057397"/>
          </a:xfrm>
        </p:spPr>
        <p:txBody>
          <a:bodyPr/>
          <a:lstStyle>
            <a:lvl1pPr marL="0" indent="0">
              <a:buNone/>
              <a:defRPr/>
            </a:lvl1pPr>
          </a:lstStyle>
          <a:p>
            <a:pPr lvl="0"/>
            <a:endParaRPr lang="en-US" dirty="0"/>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338137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457200" y="1001168"/>
            <a:ext cx="8229600" cy="3554819"/>
          </a:xfrm>
          <a:prstGeom prst="rect">
            <a:avLst/>
          </a:prstGeom>
          <a:noFill/>
        </p:spPr>
        <p:txBody>
          <a:bodyPr wrap="square" rtlCol="0">
            <a:spAutoFit/>
          </a:bodyPr>
          <a:lstStyle/>
          <a:p>
            <a:pPr algn="ctr"/>
            <a:r>
              <a:rPr lang="en-US" sz="2600" dirty="0"/>
              <a:t>SAMHSA’s mission is to reduce the impact of substance abuse and mental illness on America’s communities.</a:t>
            </a:r>
          </a:p>
          <a:p>
            <a:r>
              <a:rPr lang="en-US" sz="1800" dirty="0"/>
              <a:t>                  </a:t>
            </a:r>
          </a:p>
          <a:p>
            <a:pPr algn="ctr">
              <a:spcBef>
                <a:spcPts val="0"/>
              </a:spcBef>
            </a:pPr>
            <a:endParaRPr lang="en-US" dirty="0"/>
          </a:p>
          <a:p>
            <a:pPr>
              <a:spcBef>
                <a:spcPts val="0"/>
              </a:spcBef>
            </a:pPr>
            <a:endParaRPr lang="en-US" sz="1400" dirty="0"/>
          </a:p>
          <a:p>
            <a:pPr>
              <a:spcBef>
                <a:spcPts val="0"/>
              </a:spcBef>
            </a:pPr>
            <a:endParaRPr lang="en-US" sz="1400" dirty="0"/>
          </a:p>
          <a:p>
            <a:pPr algn="ctr">
              <a:spcBef>
                <a:spcPts val="2400"/>
              </a:spcBef>
            </a:pPr>
            <a:r>
              <a:rPr lang="en-US" sz="4000" dirty="0"/>
              <a:t>www.samhsa.gov</a:t>
            </a:r>
          </a:p>
          <a:p>
            <a:pPr algn="ctr">
              <a:spcBef>
                <a:spcPts val="3000"/>
              </a:spcBef>
            </a:pPr>
            <a:r>
              <a:rPr lang="en-US" sz="2400" dirty="0"/>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7" name="Text Placeholder 15">
            <a:extLst>
              <a:ext uri="{FF2B5EF4-FFF2-40B4-BE49-F238E27FC236}">
                <a16:creationId xmlns:a16="http://schemas.microsoft.com/office/drawing/2014/main" id="{69091E6D-2812-48AA-839F-22FB3CC77F13}"/>
              </a:ext>
            </a:extLst>
          </p:cNvPr>
          <p:cNvSpPr>
            <a:spLocks noGrp="1"/>
          </p:cNvSpPr>
          <p:nvPr>
            <p:ph type="body" sz="quarter" idx="11"/>
          </p:nvPr>
        </p:nvSpPr>
        <p:spPr>
          <a:xfrm>
            <a:off x="457200" y="1928917"/>
            <a:ext cx="8229600" cy="1201401"/>
          </a:xfrm>
        </p:spPr>
        <p:txBody>
          <a:bodyPr/>
          <a:lstStyle>
            <a:lvl1pPr marL="0" indent="0" algn="ctr">
              <a:buNone/>
              <a:defRPr sz="2000">
                <a:solidFill>
                  <a:schemeClr val="tx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9644819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5E43-5E08-4571-8A3D-76A8780BEC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F4A29-E200-4C1C-94BB-8C84BF89937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1" name="Text Placeholder 10">
            <a:extLst>
              <a:ext uri="{FF2B5EF4-FFF2-40B4-BE49-F238E27FC236}">
                <a16:creationId xmlns:a16="http://schemas.microsoft.com/office/drawing/2014/main" id="{0A2D9EF6-3FB5-4253-AB02-030F950A6163}"/>
              </a:ext>
            </a:extLst>
          </p:cNvPr>
          <p:cNvSpPr>
            <a:spLocks noGrp="1"/>
          </p:cNvSpPr>
          <p:nvPr>
            <p:ph type="body" sz="quarter" idx="11"/>
          </p:nvPr>
        </p:nvSpPr>
        <p:spPr>
          <a:xfrm>
            <a:off x="317506" y="989675"/>
            <a:ext cx="8369294" cy="914400"/>
          </a:xfrm>
        </p:spPr>
        <p:txBody>
          <a:bodyPr>
            <a:normAutofit/>
          </a:bodyPr>
          <a:lstStyle>
            <a:lvl1pPr marL="0" indent="0" algn="ctr">
              <a:buNone/>
              <a:defRPr sz="2600"/>
            </a:lvl1pPr>
          </a:lstStyle>
          <a:p>
            <a:pPr lvl="0"/>
            <a:r>
              <a:rPr lang="en-US" dirty="0"/>
              <a:t>Click to edit Master text styles</a:t>
            </a:r>
          </a:p>
        </p:txBody>
      </p:sp>
      <p:sp>
        <p:nvSpPr>
          <p:cNvPr id="14" name="Text Placeholder 10">
            <a:extLst>
              <a:ext uri="{FF2B5EF4-FFF2-40B4-BE49-F238E27FC236}">
                <a16:creationId xmlns:a16="http://schemas.microsoft.com/office/drawing/2014/main" id="{4601820A-F0CB-4338-9234-13466F164E3C}"/>
              </a:ext>
            </a:extLst>
          </p:cNvPr>
          <p:cNvSpPr>
            <a:spLocks noGrp="1"/>
          </p:cNvSpPr>
          <p:nvPr>
            <p:ph type="body" sz="quarter" idx="12"/>
          </p:nvPr>
        </p:nvSpPr>
        <p:spPr>
          <a:xfrm>
            <a:off x="317506" y="1929949"/>
            <a:ext cx="8369294" cy="914400"/>
          </a:xfrm>
        </p:spPr>
        <p:txBody>
          <a:bodyPr/>
          <a:lstStyle>
            <a:lvl1pPr marL="0" indent="0" algn="ctr">
              <a:buNone/>
              <a:defRPr sz="2000"/>
            </a:lvl1pPr>
          </a:lstStyle>
          <a:p>
            <a:pPr lvl="0"/>
            <a:r>
              <a:rPr lang="en-US" dirty="0"/>
              <a:t>Click to edit Master text styles</a:t>
            </a:r>
          </a:p>
        </p:txBody>
      </p:sp>
      <p:sp>
        <p:nvSpPr>
          <p:cNvPr id="15" name="Text Placeholder 10">
            <a:extLst>
              <a:ext uri="{FF2B5EF4-FFF2-40B4-BE49-F238E27FC236}">
                <a16:creationId xmlns:a16="http://schemas.microsoft.com/office/drawing/2014/main" id="{D2A5F6E9-C3CD-4B07-B65C-67B35CEA178C}"/>
              </a:ext>
            </a:extLst>
          </p:cNvPr>
          <p:cNvSpPr>
            <a:spLocks noGrp="1"/>
          </p:cNvSpPr>
          <p:nvPr>
            <p:ph type="body" sz="quarter" idx="13"/>
          </p:nvPr>
        </p:nvSpPr>
        <p:spPr>
          <a:xfrm>
            <a:off x="317506" y="2956234"/>
            <a:ext cx="8369294" cy="914400"/>
          </a:xfrm>
        </p:spPr>
        <p:txBody>
          <a:bodyPr>
            <a:normAutofit/>
          </a:bodyPr>
          <a:lstStyle>
            <a:lvl1pPr marL="0" indent="0" algn="ctr">
              <a:buNone/>
              <a:defRPr sz="4000"/>
            </a:lvl1pPr>
          </a:lstStyle>
          <a:p>
            <a:pPr lvl="0"/>
            <a:r>
              <a:rPr lang="en-US" dirty="0"/>
              <a:t>Click to edit Master text styles</a:t>
            </a:r>
          </a:p>
        </p:txBody>
      </p:sp>
      <p:sp>
        <p:nvSpPr>
          <p:cNvPr id="16" name="Text Placeholder 10">
            <a:extLst>
              <a:ext uri="{FF2B5EF4-FFF2-40B4-BE49-F238E27FC236}">
                <a16:creationId xmlns:a16="http://schemas.microsoft.com/office/drawing/2014/main" id="{6C57AB5E-55EB-40AF-A1AE-21C38ECEEDE7}"/>
              </a:ext>
            </a:extLst>
          </p:cNvPr>
          <p:cNvSpPr>
            <a:spLocks noGrp="1"/>
          </p:cNvSpPr>
          <p:nvPr>
            <p:ph type="body" sz="quarter" idx="14"/>
          </p:nvPr>
        </p:nvSpPr>
        <p:spPr>
          <a:xfrm>
            <a:off x="317506" y="4166767"/>
            <a:ext cx="8369294" cy="528069"/>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2135259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702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7015"/>
            <a:ext cx="8229600" cy="3647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56338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722313" y="3318493"/>
            <a:ext cx="7772400" cy="729725"/>
          </a:xfrm>
        </p:spPr>
        <p:txBody>
          <a:bodyPr/>
          <a:lstStyle>
            <a:lvl1pPr>
              <a:defRPr>
                <a:solidFill>
                  <a:schemeClr val="tx1"/>
                </a:solidFill>
              </a:defRPr>
            </a:lvl1pPr>
          </a:lstStyle>
          <a:p>
            <a:r>
              <a:rPr lang="en-US" dirty="0"/>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5339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47015"/>
            <a:ext cx="4038600" cy="3647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47015"/>
            <a:ext cx="4038600" cy="3647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1462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4701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78132"/>
            <a:ext cx="4040188" cy="31164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94701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478132"/>
            <a:ext cx="4041775" cy="31164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8704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575962"/>
            <a:ext cx="9143999" cy="4018661"/>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913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1105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548879"/>
            <a:ext cx="5111750" cy="40457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202" y="548877"/>
            <a:ext cx="3008313" cy="527448"/>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406666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575962"/>
            <a:ext cx="5486400" cy="2969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3545681"/>
            <a:ext cx="5486400" cy="479823"/>
          </a:xfrm>
        </p:spPr>
        <p:txBody>
          <a:bodyPr anchor="ctr">
            <a:normAutofit/>
          </a:bodyPr>
          <a:lstStyle>
            <a:lvl1pPr marL="0" indent="0">
              <a:buNone/>
              <a:defRPr sz="2000" b="1"/>
            </a:lvl1pPr>
          </a:lstStyle>
          <a:p>
            <a:pPr lvl="0"/>
            <a:endParaRPr lang="en-US" dirty="0"/>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339184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1"/>
            <a:ext cx="9144000" cy="575961"/>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947015"/>
            <a:ext cx="8229600" cy="3647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1400" b="1">
                <a:solidFill>
                  <a:schemeClr val="tx1">
                    <a:tint val="75000"/>
                  </a:schemeClr>
                </a:solidFill>
              </a:defRPr>
            </a:lvl1pPr>
          </a:lstStyle>
          <a:p>
            <a:fld id="{D07D4089-40B5-457D-927F-16367A53BB79}" type="slidenum">
              <a:rPr lang="en-US" smtClean="0"/>
              <a:pPr/>
              <a:t>‹#›</a:t>
            </a:fld>
            <a:endParaRPr lang="en-US" dirty="0"/>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317506" y="49354"/>
            <a:ext cx="8369294" cy="4747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4792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schwartzcenter.org/media/Schwartz-Center-Watson-SFA-Final-PDF.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EE626-EEC0-43FB-B603-AA0AC5C12AF2}"/>
              </a:ext>
            </a:extLst>
          </p:cNvPr>
          <p:cNvSpPr>
            <a:spLocks noGrp="1"/>
          </p:cNvSpPr>
          <p:nvPr>
            <p:ph type="ctrTitle"/>
          </p:nvPr>
        </p:nvSpPr>
        <p:spPr/>
        <p:txBody>
          <a:bodyPr>
            <a:normAutofit fontScale="90000"/>
          </a:bodyPr>
          <a:lstStyle/>
          <a:p>
            <a:br>
              <a:rPr lang="en-US" dirty="0"/>
            </a:br>
            <a:r>
              <a:rPr lang="en-US" dirty="0"/>
              <a:t>Stress, Trauma, and Resilience:</a:t>
            </a:r>
            <a:br>
              <a:rPr lang="en-US" dirty="0"/>
            </a:br>
            <a:r>
              <a:rPr lang="en-US" sz="2700" i="1" dirty="0"/>
              <a:t>A Focus on the Workforce</a:t>
            </a:r>
          </a:p>
        </p:txBody>
      </p:sp>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p:txBody>
          <a:bodyPr/>
          <a:lstStyle/>
          <a:p>
            <a:r>
              <a:rPr lang="en-US" dirty="0" err="1"/>
              <a:t>Nima</a:t>
            </a:r>
            <a:r>
              <a:rPr lang="en-US" dirty="0"/>
              <a:t> </a:t>
            </a:r>
            <a:r>
              <a:rPr lang="en-US" dirty="0" err="1"/>
              <a:t>Sheth</a:t>
            </a:r>
            <a:r>
              <a:rPr lang="en-US" dirty="0"/>
              <a:t> MD, MPH</a:t>
            </a:r>
          </a:p>
          <a:p>
            <a:r>
              <a:rPr lang="en-US" dirty="0"/>
              <a:t>Senior Medical Advisor, CMHS</a:t>
            </a:r>
          </a:p>
          <a:p>
            <a:r>
              <a:rPr lang="en-US" dirty="0"/>
              <a:t>Substance Abuse and Mental Health Services Administration</a:t>
            </a:r>
          </a:p>
          <a:p>
            <a:r>
              <a:rPr lang="en-US" dirty="0"/>
              <a:t>U.S. Department of Health and Human Services</a:t>
            </a:r>
          </a:p>
        </p:txBody>
      </p:sp>
      <p:sp>
        <p:nvSpPr>
          <p:cNvPr id="7" name="Text Placeholder 6">
            <a:extLst>
              <a:ext uri="{FF2B5EF4-FFF2-40B4-BE49-F238E27FC236}">
                <a16:creationId xmlns:a16="http://schemas.microsoft.com/office/drawing/2014/main" id="{7B1DB14A-3049-4866-BD99-5A18DF86BAA2}"/>
              </a:ext>
            </a:extLst>
          </p:cNvPr>
          <p:cNvSpPr>
            <a:spLocks noGrp="1"/>
          </p:cNvSpPr>
          <p:nvPr>
            <p:ph type="body" sz="quarter" idx="10"/>
          </p:nvPr>
        </p:nvSpPr>
        <p:spPr/>
        <p:txBody>
          <a:bodyPr>
            <a:normAutofit fontScale="92500" lnSpcReduction="10000"/>
          </a:bodyPr>
          <a:lstStyle/>
          <a:p>
            <a:r>
              <a:rPr lang="en-US" dirty="0"/>
              <a:t>CMHS</a:t>
            </a:r>
          </a:p>
          <a:p>
            <a:r>
              <a:rPr lang="en-US" dirty="0"/>
              <a:t>August 18th, 2021</a:t>
            </a:r>
          </a:p>
        </p:txBody>
      </p:sp>
    </p:spTree>
    <p:extLst>
      <p:ext uri="{BB962C8B-B14F-4D97-AF65-F5344CB8AC3E}">
        <p14:creationId xmlns:p14="http://schemas.microsoft.com/office/powerpoint/2010/main" val="30253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ernate Process 2">
            <a:extLst>
              <a:ext uri="{FF2B5EF4-FFF2-40B4-BE49-F238E27FC236}">
                <a16:creationId xmlns:a16="http://schemas.microsoft.com/office/drawing/2014/main" id="{2C159326-F7C8-844D-BDC1-6C08FC111E66}"/>
              </a:ext>
            </a:extLst>
          </p:cNvPr>
          <p:cNvSpPr/>
          <p:nvPr/>
        </p:nvSpPr>
        <p:spPr>
          <a:xfrm>
            <a:off x="6673387" y="63164"/>
            <a:ext cx="1200150" cy="1523876"/>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latin typeface="Calibri" panose="020F0502020204030204" pitchFamily="34" charset="0"/>
              <a:cs typeface="Calibri" panose="020F0502020204030204" pitchFamily="34" charset="0"/>
            </a:endParaRPr>
          </a:p>
          <a:p>
            <a:pPr algn="ctr"/>
            <a:r>
              <a:rPr lang="en-US" sz="1275" dirty="0">
                <a:latin typeface="Calibri" panose="020F0502020204030204" pitchFamily="34" charset="0"/>
                <a:cs typeface="Calibri" panose="020F0502020204030204" pitchFamily="34" charset="0"/>
              </a:rPr>
              <a:t>Acting or witnessing behaviors that go against our values and moral beliefs</a:t>
            </a:r>
          </a:p>
          <a:p>
            <a:pPr algn="ctr"/>
            <a:endParaRPr lang="en-US" sz="1275"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F9C43CFF-1FF2-1A4F-A32B-3E8157F3F1E3}"/>
              </a:ext>
            </a:extLst>
          </p:cNvPr>
          <p:cNvSpPr/>
          <p:nvPr/>
        </p:nvSpPr>
        <p:spPr>
          <a:xfrm>
            <a:off x="57524" y="63165"/>
            <a:ext cx="1200150" cy="152387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dirty="0">
                <a:latin typeface="Calibri" panose="020F0502020204030204" pitchFamily="34" charset="0"/>
                <a:cs typeface="Calibri" panose="020F0502020204030204" pitchFamily="34" charset="0"/>
              </a:rPr>
              <a:t>We may perpetrate, fail to prevent, or witness events that contradict moral beliefs</a:t>
            </a:r>
          </a:p>
        </p:txBody>
      </p:sp>
      <p:sp>
        <p:nvSpPr>
          <p:cNvPr id="5" name="Alternate Process 4">
            <a:extLst>
              <a:ext uri="{FF2B5EF4-FFF2-40B4-BE49-F238E27FC236}">
                <a16:creationId xmlns:a16="http://schemas.microsoft.com/office/drawing/2014/main" id="{5F2C6131-967E-9D48-A01B-2150A1BC50BD}"/>
              </a:ext>
            </a:extLst>
          </p:cNvPr>
          <p:cNvSpPr/>
          <p:nvPr/>
        </p:nvSpPr>
        <p:spPr>
          <a:xfrm>
            <a:off x="4065170" y="63165"/>
            <a:ext cx="1200149" cy="1523876"/>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en-US" sz="1275" dirty="0">
                <a:latin typeface="Calibri" panose="020F0502020204030204" pitchFamily="34" charset="0"/>
                <a:cs typeface="Calibri" panose="020F0502020204030204" pitchFamily="34" charset="0"/>
              </a:rPr>
              <a:t>Betrayal from leadership, others in power or peers</a:t>
            </a:r>
          </a:p>
        </p:txBody>
      </p:sp>
      <p:sp>
        <p:nvSpPr>
          <p:cNvPr id="15" name="Oval 14">
            <a:extLst>
              <a:ext uri="{FF2B5EF4-FFF2-40B4-BE49-F238E27FC236}">
                <a16:creationId xmlns:a16="http://schemas.microsoft.com/office/drawing/2014/main" id="{2275C71A-EF4C-E64D-974C-72520DAD25DE}"/>
              </a:ext>
            </a:extLst>
          </p:cNvPr>
          <p:cNvSpPr/>
          <p:nvPr/>
        </p:nvSpPr>
        <p:spPr>
          <a:xfrm>
            <a:off x="3020662" y="2206289"/>
            <a:ext cx="3247777" cy="122722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dirty="0">
                <a:latin typeface="Calibri" panose="020F0502020204030204" pitchFamily="34" charset="0"/>
                <a:cs typeface="Calibri" panose="020F0502020204030204" pitchFamily="34" charset="0"/>
              </a:rPr>
              <a:t>MORAL INJURY</a:t>
            </a:r>
          </a:p>
        </p:txBody>
      </p:sp>
      <p:sp>
        <p:nvSpPr>
          <p:cNvPr id="16" name="Rounded Rectangle 15">
            <a:extLst>
              <a:ext uri="{FF2B5EF4-FFF2-40B4-BE49-F238E27FC236}">
                <a16:creationId xmlns:a16="http://schemas.microsoft.com/office/drawing/2014/main" id="{D06C1D80-F7E1-2C48-BEB9-331108E0B12F}"/>
              </a:ext>
            </a:extLst>
          </p:cNvPr>
          <p:cNvSpPr/>
          <p:nvPr/>
        </p:nvSpPr>
        <p:spPr>
          <a:xfrm>
            <a:off x="2734929" y="63165"/>
            <a:ext cx="1200149" cy="152387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dirty="0">
                <a:latin typeface="Calibri" panose="020F0502020204030204" pitchFamily="34" charset="0"/>
                <a:cs typeface="Calibri" panose="020F0502020204030204" pitchFamily="34" charset="0"/>
              </a:rPr>
              <a:t>Life and death triage or resource decisions</a:t>
            </a:r>
          </a:p>
          <a:p>
            <a:pPr algn="ctr"/>
            <a:endParaRPr lang="en-US" sz="1275" dirty="0">
              <a:latin typeface="Calibri" panose="020F0502020204030204" pitchFamily="34" charset="0"/>
              <a:cs typeface="Calibri" panose="020F0502020204030204" pitchFamily="34" charset="0"/>
            </a:endParaRPr>
          </a:p>
        </p:txBody>
      </p:sp>
      <p:sp>
        <p:nvSpPr>
          <p:cNvPr id="17" name="Alternate Process 16">
            <a:extLst>
              <a:ext uri="{FF2B5EF4-FFF2-40B4-BE49-F238E27FC236}">
                <a16:creationId xmlns:a16="http://schemas.microsoft.com/office/drawing/2014/main" id="{FFE3F6AB-BCCA-324C-A738-D7DA13876E40}"/>
              </a:ext>
            </a:extLst>
          </p:cNvPr>
          <p:cNvSpPr/>
          <p:nvPr/>
        </p:nvSpPr>
        <p:spPr>
          <a:xfrm>
            <a:off x="1404688" y="63165"/>
            <a:ext cx="1200149" cy="1523876"/>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latin typeface="Calibri" panose="020F0502020204030204" pitchFamily="34" charset="0"/>
              <a:cs typeface="Calibri" panose="020F0502020204030204" pitchFamily="34" charset="0"/>
            </a:endParaRPr>
          </a:p>
          <a:p>
            <a:pPr algn="ctr"/>
            <a:r>
              <a:rPr lang="en-US" sz="1275" dirty="0">
                <a:latin typeface="Calibri" panose="020F0502020204030204" pitchFamily="34" charset="0"/>
                <a:cs typeface="Calibri" panose="020F0502020204030204" pitchFamily="34" charset="0"/>
              </a:rPr>
              <a:t>Under different circumstances, a person’s life may have been saved</a:t>
            </a:r>
          </a:p>
          <a:p>
            <a:pPr algn="ctr"/>
            <a:endParaRPr lang="en-US" sz="1275" dirty="0">
              <a:latin typeface="Calibri" panose="020F0502020204030204" pitchFamily="34" charset="0"/>
              <a:cs typeface="Calibri" panose="020F0502020204030204" pitchFamily="34" charset="0"/>
            </a:endParaRPr>
          </a:p>
        </p:txBody>
      </p:sp>
      <p:sp>
        <p:nvSpPr>
          <p:cNvPr id="18" name="Alternate Process 17">
            <a:extLst>
              <a:ext uri="{FF2B5EF4-FFF2-40B4-BE49-F238E27FC236}">
                <a16:creationId xmlns:a16="http://schemas.microsoft.com/office/drawing/2014/main" id="{7EEFF7DD-8812-FF49-91A7-AF56D9A09AA1}"/>
              </a:ext>
            </a:extLst>
          </p:cNvPr>
          <p:cNvSpPr/>
          <p:nvPr/>
        </p:nvSpPr>
        <p:spPr>
          <a:xfrm>
            <a:off x="5413461" y="63165"/>
            <a:ext cx="1132473" cy="1523876"/>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dirty="0">
                <a:latin typeface="Calibri" panose="020F0502020204030204" pitchFamily="34" charset="0"/>
                <a:cs typeface="Calibri" panose="020F0502020204030204" pitchFamily="34" charset="0"/>
              </a:rPr>
              <a:t>Work duties affecting one’s family</a:t>
            </a:r>
          </a:p>
        </p:txBody>
      </p:sp>
      <p:sp>
        <p:nvSpPr>
          <p:cNvPr id="20" name="Alternate Process 19">
            <a:extLst>
              <a:ext uri="{FF2B5EF4-FFF2-40B4-BE49-F238E27FC236}">
                <a16:creationId xmlns:a16="http://schemas.microsoft.com/office/drawing/2014/main" id="{3EB6F4D5-ED40-1E46-BECD-44351AA7CA0C}"/>
              </a:ext>
            </a:extLst>
          </p:cNvPr>
          <p:cNvSpPr/>
          <p:nvPr/>
        </p:nvSpPr>
        <p:spPr>
          <a:xfrm>
            <a:off x="7954002" y="63165"/>
            <a:ext cx="1132474" cy="1523876"/>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dirty="0">
                <a:latin typeface="Calibri" panose="020F0502020204030204" pitchFamily="34" charset="0"/>
                <a:cs typeface="Calibri" panose="020F0502020204030204" pitchFamily="34" charset="0"/>
              </a:rPr>
              <a:t>Not being able to save a particular patient</a:t>
            </a:r>
          </a:p>
        </p:txBody>
      </p:sp>
      <p:sp>
        <p:nvSpPr>
          <p:cNvPr id="26" name="Down Arrow 25">
            <a:extLst>
              <a:ext uri="{FF2B5EF4-FFF2-40B4-BE49-F238E27FC236}">
                <a16:creationId xmlns:a16="http://schemas.microsoft.com/office/drawing/2014/main" id="{D194438A-BF5B-DD4F-A103-332D7F5C7CCB}"/>
              </a:ext>
            </a:extLst>
          </p:cNvPr>
          <p:cNvSpPr/>
          <p:nvPr/>
        </p:nvSpPr>
        <p:spPr>
          <a:xfrm>
            <a:off x="4378555" y="1650770"/>
            <a:ext cx="573377" cy="4337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latin typeface="Calibri" panose="020F0502020204030204" pitchFamily="34" charset="0"/>
              <a:cs typeface="Calibri" panose="020F0502020204030204" pitchFamily="34" charset="0"/>
            </a:endParaRPr>
          </a:p>
        </p:txBody>
      </p:sp>
      <p:sp>
        <p:nvSpPr>
          <p:cNvPr id="27" name="Right Arrow 26">
            <a:extLst>
              <a:ext uri="{FF2B5EF4-FFF2-40B4-BE49-F238E27FC236}">
                <a16:creationId xmlns:a16="http://schemas.microsoft.com/office/drawing/2014/main" id="{2A27BB32-BCFE-0E49-BC7C-BD5C3FBE5218}"/>
              </a:ext>
            </a:extLst>
          </p:cNvPr>
          <p:cNvSpPr/>
          <p:nvPr/>
        </p:nvSpPr>
        <p:spPr>
          <a:xfrm rot="2212133">
            <a:off x="5822769" y="3338759"/>
            <a:ext cx="704524" cy="43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latin typeface="Calibri" panose="020F0502020204030204" pitchFamily="34" charset="0"/>
              <a:cs typeface="Calibri" panose="020F0502020204030204" pitchFamily="34" charset="0"/>
            </a:endParaRPr>
          </a:p>
        </p:txBody>
      </p:sp>
      <p:sp>
        <p:nvSpPr>
          <p:cNvPr id="30" name="Right Arrow 29">
            <a:extLst>
              <a:ext uri="{FF2B5EF4-FFF2-40B4-BE49-F238E27FC236}">
                <a16:creationId xmlns:a16="http://schemas.microsoft.com/office/drawing/2014/main" id="{0259AA52-129E-2744-A1E8-AC020A87C30D}"/>
              </a:ext>
            </a:extLst>
          </p:cNvPr>
          <p:cNvSpPr/>
          <p:nvPr/>
        </p:nvSpPr>
        <p:spPr>
          <a:xfrm rot="8558537">
            <a:off x="5835648" y="1876899"/>
            <a:ext cx="704524" cy="43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latin typeface="Calibri" panose="020F0502020204030204" pitchFamily="34" charset="0"/>
              <a:cs typeface="Calibri" panose="020F0502020204030204" pitchFamily="34" charset="0"/>
            </a:endParaRPr>
          </a:p>
        </p:txBody>
      </p:sp>
      <p:sp>
        <p:nvSpPr>
          <p:cNvPr id="46" name="Oval 45">
            <a:extLst>
              <a:ext uri="{FF2B5EF4-FFF2-40B4-BE49-F238E27FC236}">
                <a16:creationId xmlns:a16="http://schemas.microsoft.com/office/drawing/2014/main" id="{54502230-4873-4347-A756-269BF3077A3C}"/>
              </a:ext>
            </a:extLst>
          </p:cNvPr>
          <p:cNvSpPr/>
          <p:nvPr/>
        </p:nvSpPr>
        <p:spPr>
          <a:xfrm>
            <a:off x="7678079" y="3798972"/>
            <a:ext cx="1387341" cy="128136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latin typeface="Calibri" panose="020F0502020204030204" pitchFamily="34" charset="0"/>
              <a:cs typeface="Calibri" panose="020F0502020204030204" pitchFamily="34" charset="0"/>
            </a:endParaRPr>
          </a:p>
          <a:p>
            <a:pPr algn="ctr"/>
            <a:r>
              <a:rPr lang="en-US" sz="1275" dirty="0">
                <a:latin typeface="Calibri" panose="020F0502020204030204" pitchFamily="34" charset="0"/>
                <a:cs typeface="Calibri" panose="020F0502020204030204" pitchFamily="34" charset="0"/>
              </a:rPr>
              <a:t>May Affect Spirituality</a:t>
            </a:r>
          </a:p>
          <a:p>
            <a:pPr algn="ctr"/>
            <a:endParaRPr lang="en-US" sz="1275" dirty="0">
              <a:latin typeface="Calibri" panose="020F0502020204030204" pitchFamily="34" charset="0"/>
              <a:cs typeface="Calibri" panose="020F0502020204030204" pitchFamily="34" charset="0"/>
            </a:endParaRPr>
          </a:p>
        </p:txBody>
      </p:sp>
      <p:sp>
        <p:nvSpPr>
          <p:cNvPr id="48" name="Oval 47">
            <a:extLst>
              <a:ext uri="{FF2B5EF4-FFF2-40B4-BE49-F238E27FC236}">
                <a16:creationId xmlns:a16="http://schemas.microsoft.com/office/drawing/2014/main" id="{5F7D9F42-6392-9645-83C2-1E6E9C56E8F0}"/>
              </a:ext>
            </a:extLst>
          </p:cNvPr>
          <p:cNvSpPr/>
          <p:nvPr/>
        </p:nvSpPr>
        <p:spPr>
          <a:xfrm>
            <a:off x="1576016" y="3798972"/>
            <a:ext cx="1387341" cy="128136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latin typeface="Calibri" panose="020F0502020204030204" pitchFamily="34" charset="0"/>
              <a:cs typeface="Calibri" panose="020F0502020204030204" pitchFamily="34" charset="0"/>
            </a:endParaRPr>
          </a:p>
          <a:p>
            <a:pPr algn="ctr"/>
            <a:r>
              <a:rPr lang="en-US" sz="1275" dirty="0">
                <a:latin typeface="Calibri" panose="020F0502020204030204" pitchFamily="34" charset="0"/>
                <a:cs typeface="Calibri" panose="020F0502020204030204" pitchFamily="34" charset="0"/>
              </a:rPr>
              <a:t>Not wanting to work</a:t>
            </a:r>
          </a:p>
        </p:txBody>
      </p:sp>
      <p:sp>
        <p:nvSpPr>
          <p:cNvPr id="49" name="Oval 48">
            <a:extLst>
              <a:ext uri="{FF2B5EF4-FFF2-40B4-BE49-F238E27FC236}">
                <a16:creationId xmlns:a16="http://schemas.microsoft.com/office/drawing/2014/main" id="{DA8A8A7E-9D60-2E4B-B509-09671B1D81C7}"/>
              </a:ext>
            </a:extLst>
          </p:cNvPr>
          <p:cNvSpPr/>
          <p:nvPr/>
        </p:nvSpPr>
        <p:spPr>
          <a:xfrm>
            <a:off x="50500" y="3798972"/>
            <a:ext cx="1387341" cy="128136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latin typeface="Calibri" panose="020F0502020204030204" pitchFamily="34" charset="0"/>
              <a:cs typeface="Calibri" panose="020F0502020204030204" pitchFamily="34" charset="0"/>
            </a:endParaRPr>
          </a:p>
          <a:p>
            <a:pPr algn="ctr"/>
            <a:r>
              <a:rPr lang="en-US" sz="1275" dirty="0">
                <a:latin typeface="Calibri" panose="020F0502020204030204" pitchFamily="34" charset="0"/>
                <a:cs typeface="Calibri" panose="020F0502020204030204" pitchFamily="34" charset="0"/>
              </a:rPr>
              <a:t>Survivor Guilt</a:t>
            </a:r>
          </a:p>
          <a:p>
            <a:pPr algn="ctr"/>
            <a:endParaRPr lang="en-US" sz="1275" dirty="0">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2ECBE1D1-38BA-8B41-B8FA-385F6ADCF2B7}"/>
              </a:ext>
            </a:extLst>
          </p:cNvPr>
          <p:cNvSpPr/>
          <p:nvPr/>
        </p:nvSpPr>
        <p:spPr>
          <a:xfrm>
            <a:off x="4627047" y="3798972"/>
            <a:ext cx="1387341" cy="128136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latin typeface="Calibri" panose="020F0502020204030204" pitchFamily="34" charset="0"/>
              <a:cs typeface="Calibri" panose="020F0502020204030204" pitchFamily="34" charset="0"/>
            </a:endParaRPr>
          </a:p>
          <a:p>
            <a:pPr algn="ctr"/>
            <a:r>
              <a:rPr lang="en-US" sz="1275" dirty="0">
                <a:latin typeface="Calibri" panose="020F0502020204030204" pitchFamily="34" charset="0"/>
                <a:cs typeface="Calibri" panose="020F0502020204030204" pitchFamily="34" charset="0"/>
              </a:rPr>
              <a:t>Compassion Fatigue</a:t>
            </a:r>
          </a:p>
          <a:p>
            <a:pPr algn="ctr"/>
            <a:endParaRPr lang="en-US" sz="1275" dirty="0">
              <a:latin typeface="Calibri" panose="020F0502020204030204" pitchFamily="34" charset="0"/>
              <a:cs typeface="Calibri" panose="020F0502020204030204" pitchFamily="34" charset="0"/>
            </a:endParaRPr>
          </a:p>
        </p:txBody>
      </p:sp>
      <p:sp>
        <p:nvSpPr>
          <p:cNvPr id="51" name="Oval 50">
            <a:extLst>
              <a:ext uri="{FF2B5EF4-FFF2-40B4-BE49-F238E27FC236}">
                <a16:creationId xmlns:a16="http://schemas.microsoft.com/office/drawing/2014/main" id="{D70CE0D3-0C11-D944-BD1D-1F5E384AE69D}"/>
              </a:ext>
            </a:extLst>
          </p:cNvPr>
          <p:cNvSpPr/>
          <p:nvPr/>
        </p:nvSpPr>
        <p:spPr>
          <a:xfrm>
            <a:off x="3101531" y="3798972"/>
            <a:ext cx="1387341" cy="128136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latin typeface="Calibri" panose="020F0502020204030204" pitchFamily="34" charset="0"/>
              <a:cs typeface="Calibri" panose="020F0502020204030204" pitchFamily="34" charset="0"/>
            </a:endParaRPr>
          </a:p>
          <a:p>
            <a:pPr algn="ctr"/>
            <a:r>
              <a:rPr lang="en-US" sz="1275" dirty="0">
                <a:latin typeface="Calibri" panose="020F0502020204030204" pitchFamily="34" charset="0"/>
                <a:cs typeface="Calibri" panose="020F0502020204030204" pitchFamily="34" charset="0"/>
              </a:rPr>
              <a:t>Feeling Powerless</a:t>
            </a:r>
          </a:p>
          <a:p>
            <a:pPr algn="ctr"/>
            <a:endParaRPr lang="en-US" sz="1275" dirty="0">
              <a:latin typeface="Calibri" panose="020F0502020204030204" pitchFamily="34" charset="0"/>
              <a:cs typeface="Calibri" panose="020F0502020204030204" pitchFamily="34" charset="0"/>
            </a:endParaRPr>
          </a:p>
        </p:txBody>
      </p:sp>
      <p:sp>
        <p:nvSpPr>
          <p:cNvPr id="52" name="Oval 51">
            <a:extLst>
              <a:ext uri="{FF2B5EF4-FFF2-40B4-BE49-F238E27FC236}">
                <a16:creationId xmlns:a16="http://schemas.microsoft.com/office/drawing/2014/main" id="{1F8CFEC8-2235-9B4F-9120-2C99FCC516F5}"/>
              </a:ext>
            </a:extLst>
          </p:cNvPr>
          <p:cNvSpPr/>
          <p:nvPr/>
        </p:nvSpPr>
        <p:spPr>
          <a:xfrm>
            <a:off x="6152563" y="3798972"/>
            <a:ext cx="1387341" cy="128136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latin typeface="Calibri" panose="020F0502020204030204" pitchFamily="34" charset="0"/>
              <a:cs typeface="Calibri" panose="020F0502020204030204" pitchFamily="34" charset="0"/>
            </a:endParaRPr>
          </a:p>
          <a:p>
            <a:pPr algn="ctr"/>
            <a:endParaRPr lang="en-US" sz="1275" dirty="0">
              <a:latin typeface="Calibri" panose="020F0502020204030204" pitchFamily="34" charset="0"/>
              <a:cs typeface="Calibri" panose="020F0502020204030204" pitchFamily="34" charset="0"/>
            </a:endParaRPr>
          </a:p>
          <a:p>
            <a:pPr algn="ctr"/>
            <a:r>
              <a:rPr lang="en-US" sz="1275" dirty="0">
                <a:latin typeface="Calibri" panose="020F0502020204030204" pitchFamily="34" charset="0"/>
                <a:cs typeface="Calibri" panose="020F0502020204030204" pitchFamily="34" charset="0"/>
              </a:rPr>
              <a:t>Guilt, shame, disgust and anger</a:t>
            </a:r>
          </a:p>
          <a:p>
            <a:pPr algn="ctr"/>
            <a:endParaRPr lang="en-US" sz="1275" dirty="0">
              <a:latin typeface="Calibri" panose="020F0502020204030204" pitchFamily="34" charset="0"/>
              <a:cs typeface="Calibri" panose="020F0502020204030204" pitchFamily="34" charset="0"/>
            </a:endParaRPr>
          </a:p>
        </p:txBody>
      </p:sp>
      <p:sp>
        <p:nvSpPr>
          <p:cNvPr id="53" name="Down Arrow 52">
            <a:extLst>
              <a:ext uri="{FF2B5EF4-FFF2-40B4-BE49-F238E27FC236}">
                <a16:creationId xmlns:a16="http://schemas.microsoft.com/office/drawing/2014/main" id="{25B9B45D-3AB2-0B4F-AEA7-C8B8535B06B7}"/>
              </a:ext>
            </a:extLst>
          </p:cNvPr>
          <p:cNvSpPr/>
          <p:nvPr/>
        </p:nvSpPr>
        <p:spPr>
          <a:xfrm>
            <a:off x="4378555" y="3498240"/>
            <a:ext cx="573377" cy="4337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latin typeface="Calibri" panose="020F0502020204030204" pitchFamily="34" charset="0"/>
              <a:cs typeface="Calibri" panose="020F0502020204030204" pitchFamily="34" charset="0"/>
            </a:endParaRPr>
          </a:p>
        </p:txBody>
      </p:sp>
      <p:sp>
        <p:nvSpPr>
          <p:cNvPr id="54" name="Right Arrow 53">
            <a:extLst>
              <a:ext uri="{FF2B5EF4-FFF2-40B4-BE49-F238E27FC236}">
                <a16:creationId xmlns:a16="http://schemas.microsoft.com/office/drawing/2014/main" id="{DE024BDA-9788-0346-80A3-03C721E5633A}"/>
              </a:ext>
            </a:extLst>
          </p:cNvPr>
          <p:cNvSpPr/>
          <p:nvPr/>
        </p:nvSpPr>
        <p:spPr>
          <a:xfrm rot="2212133">
            <a:off x="2746001" y="1866565"/>
            <a:ext cx="704524" cy="43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latin typeface="Calibri" panose="020F0502020204030204" pitchFamily="34" charset="0"/>
              <a:cs typeface="Calibri" panose="020F0502020204030204" pitchFamily="34" charset="0"/>
            </a:endParaRPr>
          </a:p>
        </p:txBody>
      </p:sp>
      <p:sp>
        <p:nvSpPr>
          <p:cNvPr id="55" name="Right Arrow 54">
            <a:extLst>
              <a:ext uri="{FF2B5EF4-FFF2-40B4-BE49-F238E27FC236}">
                <a16:creationId xmlns:a16="http://schemas.microsoft.com/office/drawing/2014/main" id="{96A2F0C1-BDFB-7A4B-A874-A47175F36064}"/>
              </a:ext>
            </a:extLst>
          </p:cNvPr>
          <p:cNvSpPr/>
          <p:nvPr/>
        </p:nvSpPr>
        <p:spPr>
          <a:xfrm rot="8558537">
            <a:off x="2801560" y="3344495"/>
            <a:ext cx="704524" cy="43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07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E27AA1-3FC2-6A4E-B924-13DC23171B81}"/>
              </a:ext>
            </a:extLst>
          </p:cNvPr>
          <p:cNvSpPr>
            <a:spLocks noGrp="1"/>
          </p:cNvSpPr>
          <p:nvPr>
            <p:ph type="sldNum" sz="quarter" idx="10"/>
          </p:nvPr>
        </p:nvSpPr>
        <p:spPr/>
        <p:txBody>
          <a:bodyPr/>
          <a:lstStyle/>
          <a:p>
            <a:fld id="{D07D4089-40B5-457D-927F-16367A53BB79}" type="slidenum">
              <a:rPr lang="en-US" smtClean="0"/>
              <a:pPr/>
              <a:t>11</a:t>
            </a:fld>
            <a:endParaRPr lang="en-US" dirty="0"/>
          </a:p>
        </p:txBody>
      </p:sp>
      <p:sp>
        <p:nvSpPr>
          <p:cNvPr id="4" name="Title 3">
            <a:extLst>
              <a:ext uri="{FF2B5EF4-FFF2-40B4-BE49-F238E27FC236}">
                <a16:creationId xmlns:a16="http://schemas.microsoft.com/office/drawing/2014/main" id="{39E2A45F-4885-A546-89F3-801161B3A3E9}"/>
              </a:ext>
            </a:extLst>
          </p:cNvPr>
          <p:cNvSpPr>
            <a:spLocks noGrp="1"/>
          </p:cNvSpPr>
          <p:nvPr>
            <p:ph type="title"/>
          </p:nvPr>
        </p:nvSpPr>
        <p:spPr>
          <a:xfrm>
            <a:off x="685800" y="1842025"/>
            <a:ext cx="7772400" cy="729725"/>
          </a:xfrm>
        </p:spPr>
        <p:txBody>
          <a:bodyPr>
            <a:noAutofit/>
          </a:bodyPr>
          <a:lstStyle/>
          <a:p>
            <a:pPr algn="ctr"/>
            <a:r>
              <a:rPr lang="en-US" sz="4000" dirty="0">
                <a:latin typeface="Calibri" panose="020F0502020204030204" pitchFamily="34" charset="0"/>
                <a:cs typeface="Calibri" panose="020F0502020204030204" pitchFamily="34" charset="0"/>
              </a:rPr>
              <a:t>Resilience: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Multiple Interacting Systems</a:t>
            </a:r>
            <a:endParaRPr lang="en-US" sz="4000" i="1" dirty="0"/>
          </a:p>
        </p:txBody>
      </p:sp>
      <p:sp>
        <p:nvSpPr>
          <p:cNvPr id="5" name="Rectangle 4">
            <a:extLst>
              <a:ext uri="{FF2B5EF4-FFF2-40B4-BE49-F238E27FC236}">
                <a16:creationId xmlns:a16="http://schemas.microsoft.com/office/drawing/2014/main" id="{F65206DD-7B01-3B4A-B456-80A479FF1016}"/>
              </a:ext>
            </a:extLst>
          </p:cNvPr>
          <p:cNvSpPr/>
          <p:nvPr/>
        </p:nvSpPr>
        <p:spPr>
          <a:xfrm>
            <a:off x="2543849" y="3032408"/>
            <a:ext cx="4056303" cy="480131"/>
          </a:xfrm>
          <a:prstGeom prst="rect">
            <a:avLst/>
          </a:prstGeom>
        </p:spPr>
        <p:txBody>
          <a:bodyPr wrap="none">
            <a:spAutoFit/>
          </a:bodyPr>
          <a:lstStyle/>
          <a:p>
            <a:pPr marL="457200" lvl="0" indent="-406400" algn="ctr">
              <a:lnSpc>
                <a:spcPct val="90000"/>
              </a:lnSpc>
              <a:spcBef>
                <a:spcPts val="1000"/>
              </a:spcBef>
              <a:buClr>
                <a:schemeClr val="dk1"/>
              </a:buClr>
              <a:buSzPts val="2400"/>
            </a:pPr>
            <a:r>
              <a:rPr lang="en-US" sz="2800" dirty="0"/>
              <a:t>From molecules to culture</a:t>
            </a:r>
          </a:p>
        </p:txBody>
      </p:sp>
      <p:sp>
        <p:nvSpPr>
          <p:cNvPr id="6" name="Rectangle 5">
            <a:extLst>
              <a:ext uri="{FF2B5EF4-FFF2-40B4-BE49-F238E27FC236}">
                <a16:creationId xmlns:a16="http://schemas.microsoft.com/office/drawing/2014/main" id="{64FB8360-913B-8B44-9B59-5C8755A514FC}"/>
              </a:ext>
            </a:extLst>
          </p:cNvPr>
          <p:cNvSpPr/>
          <p:nvPr/>
        </p:nvSpPr>
        <p:spPr>
          <a:xfrm>
            <a:off x="838623" y="4767263"/>
            <a:ext cx="1474186" cy="276999"/>
          </a:xfrm>
          <a:prstGeom prst="rect">
            <a:avLst/>
          </a:prstGeom>
        </p:spPr>
        <p:txBody>
          <a:bodyPr wrap="none">
            <a:spAutoFit/>
          </a:bodyPr>
          <a:lstStyle/>
          <a:p>
            <a:r>
              <a:rPr lang="en-US" sz="1200" dirty="0"/>
              <a:t>Slide from </a:t>
            </a:r>
            <a:r>
              <a:rPr lang="en-US" sz="1200" dirty="0" err="1"/>
              <a:t>Akil</a:t>
            </a:r>
            <a:r>
              <a:rPr lang="en-US" sz="1200" dirty="0"/>
              <a:t>, 2021</a:t>
            </a:r>
          </a:p>
        </p:txBody>
      </p:sp>
    </p:spTree>
    <p:extLst>
      <p:ext uri="{BB962C8B-B14F-4D97-AF65-F5344CB8AC3E}">
        <p14:creationId xmlns:p14="http://schemas.microsoft.com/office/powerpoint/2010/main" val="151123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7360E5-1209-C44B-9B27-0964BEA110EF}"/>
              </a:ext>
            </a:extLst>
          </p:cNvPr>
          <p:cNvSpPr>
            <a:spLocks noGrp="1"/>
          </p:cNvSpPr>
          <p:nvPr>
            <p:ph idx="1"/>
          </p:nvPr>
        </p:nvSpPr>
        <p:spPr/>
        <p:txBody>
          <a:bodyPr>
            <a:normAutofit fontScale="92500" lnSpcReduction="10000"/>
          </a:bodyPr>
          <a:lstStyle/>
          <a:p>
            <a:pPr marL="0" indent="0">
              <a:buNone/>
            </a:pPr>
            <a:r>
              <a:rPr lang="en-US" i="1" dirty="0">
                <a:latin typeface="Calibri" panose="020F0502020204030204" pitchFamily="34" charset="0"/>
                <a:cs typeface="Calibri" panose="020F0502020204030204" pitchFamily="34" charset="0"/>
              </a:rPr>
              <a:t>The ability to “bend but not break”</a:t>
            </a:r>
          </a:p>
          <a:p>
            <a:pPr marL="0" indent="0">
              <a:buNone/>
            </a:pPr>
            <a:endParaRPr lang="en-US" dirty="0">
              <a:latin typeface="Calibri" panose="020F0502020204030204" pitchFamily="34" charset="0"/>
              <a:cs typeface="Calibri" panose="020F0502020204030204" pitchFamily="34" charset="0"/>
            </a:endParaRPr>
          </a:p>
          <a:p>
            <a:pPr marL="457200" lvl="0">
              <a:lnSpc>
                <a:spcPct val="90000"/>
              </a:lnSpc>
              <a:spcBef>
                <a:spcPts val="1000"/>
              </a:spcBef>
              <a:buClr>
                <a:schemeClr val="dk1"/>
              </a:buClr>
              <a:buSzPts val="1800"/>
            </a:pPr>
            <a:r>
              <a:rPr lang="en-US" dirty="0">
                <a:latin typeface="Calibri" panose="020F0502020204030204" pitchFamily="34" charset="0"/>
                <a:cs typeface="Calibri" panose="020F0502020204030204" pitchFamily="34" charset="0"/>
              </a:rPr>
              <a:t>Is it a trait? A process? An outcome? Does it cross domains? Is it static or dynamic?</a:t>
            </a:r>
          </a:p>
          <a:p>
            <a:pPr marL="457200" lvl="0">
              <a:lnSpc>
                <a:spcPct val="90000"/>
              </a:lnSpc>
              <a:spcBef>
                <a:spcPts val="1000"/>
              </a:spcBef>
              <a:buClr>
                <a:schemeClr val="dk1"/>
              </a:buClr>
              <a:buSzPts val="1800"/>
            </a:pPr>
            <a:r>
              <a:rPr lang="en-US" dirty="0">
                <a:latin typeface="Calibri" panose="020F0502020204030204" pitchFamily="34" charset="0"/>
                <a:cs typeface="Calibri" panose="020F0502020204030204" pitchFamily="34" charset="0"/>
              </a:rPr>
              <a:t>The capacity of a dynamic system to adapt successfully to disturbances that threaten the viability, function or development of that system (</a:t>
            </a:r>
            <a:r>
              <a:rPr lang="en-US" dirty="0" err="1">
                <a:latin typeface="Calibri" panose="020F0502020204030204" pitchFamily="34" charset="0"/>
                <a:cs typeface="Calibri" panose="020F0502020204030204" pitchFamily="34" charset="0"/>
              </a:rPr>
              <a:t>Masten</a:t>
            </a:r>
            <a:r>
              <a:rPr lang="en-US" dirty="0">
                <a:latin typeface="Calibri" panose="020F0502020204030204" pitchFamily="34" charset="0"/>
                <a:cs typeface="Calibri" panose="020F0502020204030204" pitchFamily="34" charset="0"/>
              </a:rPr>
              <a:t> et al 2014) </a:t>
            </a:r>
          </a:p>
          <a:p>
            <a:pPr marL="0" indent="0">
              <a:buNone/>
            </a:pPr>
            <a:endParaRPr lang="en-US" dirty="0"/>
          </a:p>
        </p:txBody>
      </p:sp>
      <p:sp>
        <p:nvSpPr>
          <p:cNvPr id="3" name="Slide Number Placeholder 2">
            <a:extLst>
              <a:ext uri="{FF2B5EF4-FFF2-40B4-BE49-F238E27FC236}">
                <a16:creationId xmlns:a16="http://schemas.microsoft.com/office/drawing/2014/main" id="{AA1BC1CA-5272-6F4B-9A6D-44D9636DB8D0}"/>
              </a:ext>
            </a:extLst>
          </p:cNvPr>
          <p:cNvSpPr>
            <a:spLocks noGrp="1"/>
          </p:cNvSpPr>
          <p:nvPr>
            <p:ph type="sldNum" sz="quarter" idx="10"/>
          </p:nvPr>
        </p:nvSpPr>
        <p:spPr/>
        <p:txBody>
          <a:bodyPr/>
          <a:lstStyle/>
          <a:p>
            <a:fld id="{D07D4089-40B5-457D-927F-16367A53BB79}" type="slidenum">
              <a:rPr lang="en-US" smtClean="0"/>
              <a:pPr/>
              <a:t>12</a:t>
            </a:fld>
            <a:endParaRPr lang="en-US" dirty="0"/>
          </a:p>
        </p:txBody>
      </p:sp>
      <p:sp>
        <p:nvSpPr>
          <p:cNvPr id="4" name="Title 3">
            <a:extLst>
              <a:ext uri="{FF2B5EF4-FFF2-40B4-BE49-F238E27FC236}">
                <a16:creationId xmlns:a16="http://schemas.microsoft.com/office/drawing/2014/main" id="{F75F6400-21E9-9741-969A-7160853E8CE6}"/>
              </a:ext>
            </a:extLst>
          </p:cNvPr>
          <p:cNvSpPr>
            <a:spLocks noGrp="1"/>
          </p:cNvSpPr>
          <p:nvPr>
            <p:ph type="title"/>
          </p:nvPr>
        </p:nvSpPr>
        <p:spPr/>
        <p:txBody>
          <a:bodyPr>
            <a:normAutofit fontScale="90000"/>
          </a:bodyPr>
          <a:lstStyle/>
          <a:p>
            <a:r>
              <a:rPr lang="en-US" dirty="0"/>
              <a:t>What Is Resilience</a:t>
            </a:r>
          </a:p>
        </p:txBody>
      </p:sp>
      <p:sp>
        <p:nvSpPr>
          <p:cNvPr id="5" name="Rectangle 4">
            <a:extLst>
              <a:ext uri="{FF2B5EF4-FFF2-40B4-BE49-F238E27FC236}">
                <a16:creationId xmlns:a16="http://schemas.microsoft.com/office/drawing/2014/main" id="{5C339519-0A0B-354F-BA47-E4DF3CCA6C8F}"/>
              </a:ext>
            </a:extLst>
          </p:cNvPr>
          <p:cNvSpPr/>
          <p:nvPr/>
        </p:nvSpPr>
        <p:spPr>
          <a:xfrm>
            <a:off x="748807" y="4767263"/>
            <a:ext cx="1474186" cy="276999"/>
          </a:xfrm>
          <a:prstGeom prst="rect">
            <a:avLst/>
          </a:prstGeom>
        </p:spPr>
        <p:txBody>
          <a:bodyPr wrap="none">
            <a:spAutoFit/>
          </a:bodyPr>
          <a:lstStyle/>
          <a:p>
            <a:r>
              <a:rPr lang="en-US" sz="1200" dirty="0"/>
              <a:t>Slide from </a:t>
            </a:r>
            <a:r>
              <a:rPr lang="en-US" sz="1200" dirty="0" err="1"/>
              <a:t>Akil</a:t>
            </a:r>
            <a:r>
              <a:rPr lang="en-US" sz="1200" dirty="0"/>
              <a:t>, 2021</a:t>
            </a:r>
          </a:p>
        </p:txBody>
      </p:sp>
    </p:spTree>
    <p:extLst>
      <p:ext uri="{BB962C8B-B14F-4D97-AF65-F5344CB8AC3E}">
        <p14:creationId xmlns:p14="http://schemas.microsoft.com/office/powerpoint/2010/main" val="417178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8BBF2B-32AC-EB45-9AEE-2A5FFFBBC2BE}"/>
              </a:ext>
            </a:extLst>
          </p:cNvPr>
          <p:cNvSpPr>
            <a:spLocks noGrp="1"/>
          </p:cNvSpPr>
          <p:nvPr>
            <p:ph type="sldNum" sz="quarter" idx="10"/>
          </p:nvPr>
        </p:nvSpPr>
        <p:spPr/>
        <p:txBody>
          <a:bodyPr/>
          <a:lstStyle/>
          <a:p>
            <a:fld id="{D07D4089-40B5-457D-927F-16367A53BB79}" type="slidenum">
              <a:rPr lang="en-US" smtClean="0"/>
              <a:pPr/>
              <a:t>13</a:t>
            </a:fld>
            <a:endParaRPr lang="en-US" dirty="0"/>
          </a:p>
        </p:txBody>
      </p:sp>
      <p:sp>
        <p:nvSpPr>
          <p:cNvPr id="4" name="Title 3">
            <a:extLst>
              <a:ext uri="{FF2B5EF4-FFF2-40B4-BE49-F238E27FC236}">
                <a16:creationId xmlns:a16="http://schemas.microsoft.com/office/drawing/2014/main" id="{9D89481C-DCEF-BD47-BD2E-DBF52528F88D}"/>
              </a:ext>
            </a:extLst>
          </p:cNvPr>
          <p:cNvSpPr>
            <a:spLocks noGrp="1"/>
          </p:cNvSpPr>
          <p:nvPr>
            <p:ph type="title"/>
          </p:nvPr>
        </p:nvSpPr>
        <p:spPr/>
        <p:txBody>
          <a:bodyPr>
            <a:normAutofit fontScale="90000"/>
          </a:bodyPr>
          <a:lstStyle/>
          <a:p>
            <a:r>
              <a:rPr lang="en-US" dirty="0"/>
              <a:t>Resilience</a:t>
            </a:r>
          </a:p>
        </p:txBody>
      </p:sp>
      <p:pic>
        <p:nvPicPr>
          <p:cNvPr id="5" name="Google Shape;220;p29" descr="Diagram&#10;&#10;Description automatically generated">
            <a:extLst>
              <a:ext uri="{FF2B5EF4-FFF2-40B4-BE49-F238E27FC236}">
                <a16:creationId xmlns:a16="http://schemas.microsoft.com/office/drawing/2014/main" id="{66028B61-F1FD-8743-937C-BD709C427910}"/>
              </a:ext>
            </a:extLst>
          </p:cNvPr>
          <p:cNvPicPr preferRelativeResize="0">
            <a:picLocks noGrp="1"/>
          </p:cNvPicPr>
          <p:nvPr>
            <p:ph idx="1"/>
          </p:nvPr>
        </p:nvPicPr>
        <p:blipFill rotWithShape="1">
          <a:blip r:embed="rId3">
            <a:alphaModFix/>
          </a:blip>
          <a:srcRect/>
          <a:stretch/>
        </p:blipFill>
        <p:spPr>
          <a:xfrm>
            <a:off x="1159329" y="669471"/>
            <a:ext cx="6319157" cy="4424675"/>
          </a:xfrm>
          <a:prstGeom prst="rect">
            <a:avLst/>
          </a:prstGeom>
          <a:noFill/>
          <a:ln>
            <a:noFill/>
          </a:ln>
        </p:spPr>
      </p:pic>
      <p:sp>
        <p:nvSpPr>
          <p:cNvPr id="6" name="Rectangle 5">
            <a:extLst>
              <a:ext uri="{FF2B5EF4-FFF2-40B4-BE49-F238E27FC236}">
                <a16:creationId xmlns:a16="http://schemas.microsoft.com/office/drawing/2014/main" id="{D5286D49-CD92-8244-B367-93F0A0D94EF8}"/>
              </a:ext>
            </a:extLst>
          </p:cNvPr>
          <p:cNvSpPr/>
          <p:nvPr/>
        </p:nvSpPr>
        <p:spPr>
          <a:xfrm>
            <a:off x="748807" y="4767263"/>
            <a:ext cx="1474186" cy="276999"/>
          </a:xfrm>
          <a:prstGeom prst="rect">
            <a:avLst/>
          </a:prstGeom>
        </p:spPr>
        <p:txBody>
          <a:bodyPr wrap="none">
            <a:spAutoFit/>
          </a:bodyPr>
          <a:lstStyle/>
          <a:p>
            <a:r>
              <a:rPr lang="en-US" sz="1200" dirty="0"/>
              <a:t>Slide from </a:t>
            </a:r>
            <a:r>
              <a:rPr lang="en-US" sz="1200" dirty="0" err="1"/>
              <a:t>Akil</a:t>
            </a:r>
            <a:r>
              <a:rPr lang="en-US" sz="1200" dirty="0"/>
              <a:t>, 2021</a:t>
            </a:r>
          </a:p>
        </p:txBody>
      </p:sp>
    </p:spTree>
    <p:extLst>
      <p:ext uri="{BB962C8B-B14F-4D97-AF65-F5344CB8AC3E}">
        <p14:creationId xmlns:p14="http://schemas.microsoft.com/office/powerpoint/2010/main" val="187016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D491C4-E97D-6C4D-A4DC-AD7F11CC6F92}"/>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CD9B5D35-3073-BE41-9B15-18B8929C2CDF}"/>
              </a:ext>
            </a:extLst>
          </p:cNvPr>
          <p:cNvSpPr>
            <a:spLocks noGrp="1"/>
          </p:cNvSpPr>
          <p:nvPr>
            <p:ph type="sldNum" sz="quarter" idx="10"/>
          </p:nvPr>
        </p:nvSpPr>
        <p:spPr/>
        <p:txBody>
          <a:bodyPr/>
          <a:lstStyle/>
          <a:p>
            <a:fld id="{D07D4089-40B5-457D-927F-16367A53BB79}" type="slidenum">
              <a:rPr lang="en-US" smtClean="0"/>
              <a:pPr/>
              <a:t>14</a:t>
            </a:fld>
            <a:endParaRPr lang="en-US" dirty="0"/>
          </a:p>
        </p:txBody>
      </p:sp>
      <p:sp>
        <p:nvSpPr>
          <p:cNvPr id="4" name="Title 3">
            <a:extLst>
              <a:ext uri="{FF2B5EF4-FFF2-40B4-BE49-F238E27FC236}">
                <a16:creationId xmlns:a16="http://schemas.microsoft.com/office/drawing/2014/main" id="{30D1124B-E692-0947-AE27-2BBFE63C9701}"/>
              </a:ext>
            </a:extLst>
          </p:cNvPr>
          <p:cNvSpPr>
            <a:spLocks noGrp="1"/>
          </p:cNvSpPr>
          <p:nvPr>
            <p:ph type="title"/>
          </p:nvPr>
        </p:nvSpPr>
        <p:spPr/>
        <p:txBody>
          <a:bodyPr/>
          <a:lstStyle/>
          <a:p>
            <a:r>
              <a:rPr lang="en-US" dirty="0"/>
              <a:t>Vicarious Trauma </a:t>
            </a:r>
          </a:p>
        </p:txBody>
      </p:sp>
    </p:spTree>
    <p:extLst>
      <p:ext uri="{BB962C8B-B14F-4D97-AF65-F5344CB8AC3E}">
        <p14:creationId xmlns:p14="http://schemas.microsoft.com/office/powerpoint/2010/main" val="151588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ED23B3-EA67-9347-872A-E37A84F957CC}"/>
              </a:ext>
            </a:extLst>
          </p:cNvPr>
          <p:cNvSpPr>
            <a:spLocks noGrp="1"/>
          </p:cNvSpPr>
          <p:nvPr>
            <p:ph type="sldNum" sz="quarter" idx="10"/>
          </p:nvPr>
        </p:nvSpPr>
        <p:spPr/>
        <p:txBody>
          <a:bodyPr/>
          <a:lstStyle/>
          <a:p>
            <a:fld id="{D07D4089-40B5-457D-927F-16367A53BB79}" type="slidenum">
              <a:rPr lang="en-US" smtClean="0"/>
              <a:pPr/>
              <a:t>15</a:t>
            </a:fld>
            <a:endParaRPr lang="en-US" dirty="0"/>
          </a:p>
        </p:txBody>
      </p:sp>
      <p:sp>
        <p:nvSpPr>
          <p:cNvPr id="4" name="Title 3">
            <a:extLst>
              <a:ext uri="{FF2B5EF4-FFF2-40B4-BE49-F238E27FC236}">
                <a16:creationId xmlns:a16="http://schemas.microsoft.com/office/drawing/2014/main" id="{093A06E1-472C-464A-A653-A0E1D0156CC9}"/>
              </a:ext>
            </a:extLst>
          </p:cNvPr>
          <p:cNvSpPr>
            <a:spLocks noGrp="1"/>
          </p:cNvSpPr>
          <p:nvPr>
            <p:ph type="title"/>
          </p:nvPr>
        </p:nvSpPr>
        <p:spPr/>
        <p:txBody>
          <a:bodyPr>
            <a:normAutofit fontScale="90000"/>
          </a:bodyPr>
          <a:lstStyle/>
          <a:p>
            <a:endParaRPr lang="en-US" dirty="0"/>
          </a:p>
        </p:txBody>
      </p:sp>
      <p:pic>
        <p:nvPicPr>
          <p:cNvPr id="5" name="Google Shape;327;p43">
            <a:extLst>
              <a:ext uri="{FF2B5EF4-FFF2-40B4-BE49-F238E27FC236}">
                <a16:creationId xmlns:a16="http://schemas.microsoft.com/office/drawing/2014/main" id="{B70195D4-D541-8D45-ACFD-FB4F90250AFB}"/>
              </a:ext>
            </a:extLst>
          </p:cNvPr>
          <p:cNvPicPr preferRelativeResize="0">
            <a:picLocks noGrp="1"/>
          </p:cNvPicPr>
          <p:nvPr>
            <p:ph idx="1"/>
          </p:nvPr>
        </p:nvPicPr>
        <p:blipFill>
          <a:blip r:embed="rId3">
            <a:alphaModFix/>
          </a:blip>
          <a:stretch>
            <a:fillRect/>
          </a:stretch>
        </p:blipFill>
        <p:spPr>
          <a:xfrm>
            <a:off x="228600" y="735243"/>
            <a:ext cx="8686800" cy="3902071"/>
          </a:xfrm>
          <a:prstGeom prst="rect">
            <a:avLst/>
          </a:prstGeom>
          <a:noFill/>
          <a:ln>
            <a:noFill/>
          </a:ln>
        </p:spPr>
      </p:pic>
    </p:spTree>
    <p:extLst>
      <p:ext uri="{BB962C8B-B14F-4D97-AF65-F5344CB8AC3E}">
        <p14:creationId xmlns:p14="http://schemas.microsoft.com/office/powerpoint/2010/main" val="62075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3CE43-74F4-7548-B5FC-F3C1365576DA}"/>
              </a:ext>
            </a:extLst>
          </p:cNvPr>
          <p:cNvSpPr>
            <a:spLocks noGrp="1"/>
          </p:cNvSpPr>
          <p:nvPr>
            <p:ph idx="1"/>
          </p:nvPr>
        </p:nvSpPr>
        <p:spPr/>
        <p:txBody>
          <a:bodyPr>
            <a:normAutofit fontScale="92500" lnSpcReduction="20000"/>
          </a:bodyPr>
          <a:lstStyle/>
          <a:p>
            <a:pPr marL="0" lvl="0" indent="0">
              <a:lnSpc>
                <a:spcPct val="115000"/>
              </a:lnSpc>
              <a:spcBef>
                <a:spcPts val="0"/>
              </a:spcBef>
              <a:buClr>
                <a:schemeClr val="dk1"/>
              </a:buClr>
              <a:buSzPts val="1100"/>
              <a:buNone/>
            </a:pPr>
            <a:r>
              <a:rPr lang="en-US" dirty="0">
                <a:latin typeface="Calibri" panose="020F0502020204030204" pitchFamily="34" charset="0"/>
                <a:ea typeface="Arial"/>
                <a:cs typeface="Calibri" panose="020F0502020204030204" pitchFamily="34" charset="0"/>
                <a:sym typeface="Arial"/>
              </a:rPr>
              <a:t>• Emotional lability/ numbness</a:t>
            </a:r>
          </a:p>
          <a:p>
            <a:pPr marL="0" lvl="0" indent="0">
              <a:lnSpc>
                <a:spcPct val="115000"/>
              </a:lnSpc>
              <a:spcBef>
                <a:spcPts val="0"/>
              </a:spcBef>
              <a:buClr>
                <a:schemeClr val="dk1"/>
              </a:buClr>
              <a:buSzPts val="1100"/>
              <a:buNone/>
            </a:pPr>
            <a:r>
              <a:rPr lang="en-US" dirty="0">
                <a:latin typeface="Calibri" panose="020F0502020204030204" pitchFamily="34" charset="0"/>
                <a:ea typeface="Arial"/>
                <a:cs typeface="Calibri" panose="020F0502020204030204" pitchFamily="34" charset="0"/>
                <a:sym typeface="Arial"/>
              </a:rPr>
              <a:t>• Feelings of isolation, demoralization, or apathy</a:t>
            </a:r>
          </a:p>
          <a:p>
            <a:pPr marL="0" lvl="0" indent="0">
              <a:lnSpc>
                <a:spcPct val="115000"/>
              </a:lnSpc>
              <a:spcBef>
                <a:spcPts val="0"/>
              </a:spcBef>
              <a:buClr>
                <a:schemeClr val="dk1"/>
              </a:buClr>
              <a:buSzPts val="1100"/>
              <a:buNone/>
            </a:pPr>
            <a:r>
              <a:rPr lang="en-US" dirty="0">
                <a:latin typeface="Calibri" panose="020F0502020204030204" pitchFamily="34" charset="0"/>
                <a:ea typeface="Arial"/>
                <a:cs typeface="Calibri" panose="020F0502020204030204" pitchFamily="34" charset="0"/>
                <a:sym typeface="Arial"/>
              </a:rPr>
              <a:t>• Difficulty sleeping</a:t>
            </a:r>
          </a:p>
          <a:p>
            <a:pPr marL="0" lvl="0" indent="0">
              <a:lnSpc>
                <a:spcPct val="115000"/>
              </a:lnSpc>
              <a:spcBef>
                <a:spcPts val="0"/>
              </a:spcBef>
              <a:buClr>
                <a:schemeClr val="dk1"/>
              </a:buClr>
              <a:buSzPts val="1100"/>
              <a:buNone/>
            </a:pPr>
            <a:r>
              <a:rPr lang="en-US" dirty="0">
                <a:latin typeface="Calibri" panose="020F0502020204030204" pitchFamily="34" charset="0"/>
                <a:ea typeface="Arial"/>
                <a:cs typeface="Calibri" panose="020F0502020204030204" pitchFamily="34" charset="0"/>
                <a:sym typeface="Arial"/>
              </a:rPr>
              <a:t>• Somatic symptoms</a:t>
            </a:r>
          </a:p>
          <a:p>
            <a:pPr marL="0" lvl="0" indent="0">
              <a:lnSpc>
                <a:spcPct val="115000"/>
              </a:lnSpc>
              <a:spcBef>
                <a:spcPts val="0"/>
              </a:spcBef>
              <a:buClr>
                <a:schemeClr val="dk1"/>
              </a:buClr>
              <a:buSzPts val="1100"/>
              <a:buNone/>
            </a:pPr>
            <a:r>
              <a:rPr lang="en-US" dirty="0">
                <a:latin typeface="Calibri" panose="020F0502020204030204" pitchFamily="34" charset="0"/>
                <a:ea typeface="Arial"/>
                <a:cs typeface="Calibri" panose="020F0502020204030204" pitchFamily="34" charset="0"/>
                <a:sym typeface="Arial"/>
              </a:rPr>
              <a:t>• Irritability/ aggressive behaviors</a:t>
            </a:r>
          </a:p>
          <a:p>
            <a:pPr marL="0" lvl="0" indent="0">
              <a:lnSpc>
                <a:spcPct val="115000"/>
              </a:lnSpc>
              <a:spcBef>
                <a:spcPts val="0"/>
              </a:spcBef>
              <a:buClr>
                <a:schemeClr val="dk1"/>
              </a:buClr>
              <a:buSzPts val="1100"/>
              <a:buNone/>
            </a:pPr>
            <a:r>
              <a:rPr lang="en-US" dirty="0">
                <a:latin typeface="Calibri" panose="020F0502020204030204" pitchFamily="34" charset="0"/>
                <a:ea typeface="Arial"/>
                <a:cs typeface="Calibri" panose="020F0502020204030204" pitchFamily="34" charset="0"/>
                <a:sym typeface="Arial"/>
              </a:rPr>
              <a:t>• Conflict with loved ones</a:t>
            </a:r>
          </a:p>
          <a:p>
            <a:pPr marL="0" lvl="0" indent="0">
              <a:lnSpc>
                <a:spcPct val="115000"/>
              </a:lnSpc>
              <a:spcBef>
                <a:spcPts val="0"/>
              </a:spcBef>
              <a:buClr>
                <a:schemeClr val="dk1"/>
              </a:buClr>
              <a:buSzPts val="1100"/>
              <a:buNone/>
            </a:pPr>
            <a:r>
              <a:rPr lang="en-US" dirty="0">
                <a:latin typeface="Calibri" panose="020F0502020204030204" pitchFamily="34" charset="0"/>
                <a:ea typeface="Arial"/>
                <a:cs typeface="Calibri" panose="020F0502020204030204" pitchFamily="34" charset="0"/>
                <a:sym typeface="Arial"/>
              </a:rPr>
              <a:t>• Trauma symptoms (hypervigilance, avoidance, destructive behaviors) </a:t>
            </a:r>
          </a:p>
          <a:p>
            <a:endParaRPr lang="en-US" dirty="0"/>
          </a:p>
        </p:txBody>
      </p:sp>
      <p:sp>
        <p:nvSpPr>
          <p:cNvPr id="3" name="Slide Number Placeholder 2">
            <a:extLst>
              <a:ext uri="{FF2B5EF4-FFF2-40B4-BE49-F238E27FC236}">
                <a16:creationId xmlns:a16="http://schemas.microsoft.com/office/drawing/2014/main" id="{7D3CB96D-9108-9B43-8214-F3E871B72AC1}"/>
              </a:ext>
            </a:extLst>
          </p:cNvPr>
          <p:cNvSpPr>
            <a:spLocks noGrp="1"/>
          </p:cNvSpPr>
          <p:nvPr>
            <p:ph type="sldNum" sz="quarter" idx="10"/>
          </p:nvPr>
        </p:nvSpPr>
        <p:spPr/>
        <p:txBody>
          <a:bodyPr/>
          <a:lstStyle/>
          <a:p>
            <a:fld id="{D07D4089-40B5-457D-927F-16367A53BB79}" type="slidenum">
              <a:rPr lang="en-US" smtClean="0"/>
              <a:pPr/>
              <a:t>16</a:t>
            </a:fld>
            <a:endParaRPr lang="en-US" dirty="0"/>
          </a:p>
        </p:txBody>
      </p:sp>
      <p:sp>
        <p:nvSpPr>
          <p:cNvPr id="4" name="Title 3">
            <a:extLst>
              <a:ext uri="{FF2B5EF4-FFF2-40B4-BE49-F238E27FC236}">
                <a16:creationId xmlns:a16="http://schemas.microsoft.com/office/drawing/2014/main" id="{6EF47C76-2285-9C4D-A1A8-F0EDF0005A2A}"/>
              </a:ext>
            </a:extLst>
          </p:cNvPr>
          <p:cNvSpPr>
            <a:spLocks noGrp="1"/>
          </p:cNvSpPr>
          <p:nvPr>
            <p:ph type="title"/>
          </p:nvPr>
        </p:nvSpPr>
        <p:spPr/>
        <p:txBody>
          <a:bodyPr>
            <a:normAutofit fontScale="90000"/>
          </a:bodyPr>
          <a:lstStyle/>
          <a:p>
            <a:r>
              <a:rPr lang="en-US" dirty="0"/>
              <a:t>Vicarious Trauma</a:t>
            </a:r>
          </a:p>
        </p:txBody>
      </p:sp>
    </p:spTree>
    <p:extLst>
      <p:ext uri="{BB962C8B-B14F-4D97-AF65-F5344CB8AC3E}">
        <p14:creationId xmlns:p14="http://schemas.microsoft.com/office/powerpoint/2010/main" val="70178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B5700E-6809-4F4B-A9A9-DADD53507B99}"/>
              </a:ext>
            </a:extLst>
          </p:cNvPr>
          <p:cNvSpPr>
            <a:spLocks noGrp="1"/>
          </p:cNvSpPr>
          <p:nvPr>
            <p:ph type="sldNum" sz="quarter" idx="10"/>
          </p:nvPr>
        </p:nvSpPr>
        <p:spPr/>
        <p:txBody>
          <a:bodyPr/>
          <a:lstStyle/>
          <a:p>
            <a:fld id="{D07D4089-40B5-457D-927F-16367A53BB79}" type="slidenum">
              <a:rPr lang="en-US" smtClean="0"/>
              <a:pPr/>
              <a:t>17</a:t>
            </a:fld>
            <a:endParaRPr lang="en-US" dirty="0"/>
          </a:p>
        </p:txBody>
      </p:sp>
      <p:sp>
        <p:nvSpPr>
          <p:cNvPr id="3" name="Title 2">
            <a:extLst>
              <a:ext uri="{FF2B5EF4-FFF2-40B4-BE49-F238E27FC236}">
                <a16:creationId xmlns:a16="http://schemas.microsoft.com/office/drawing/2014/main" id="{1210420E-3B64-314C-B2EE-CD3A6768A97B}"/>
              </a:ext>
            </a:extLst>
          </p:cNvPr>
          <p:cNvSpPr>
            <a:spLocks noGrp="1"/>
          </p:cNvSpPr>
          <p:nvPr>
            <p:ph type="title"/>
          </p:nvPr>
        </p:nvSpPr>
        <p:spPr/>
        <p:txBody>
          <a:bodyPr>
            <a:normAutofit fontScale="90000"/>
          </a:bodyPr>
          <a:lstStyle/>
          <a:p>
            <a:r>
              <a:rPr lang="en-US" dirty="0"/>
              <a:t>Questions/Comments</a:t>
            </a:r>
          </a:p>
        </p:txBody>
      </p:sp>
      <p:pic>
        <p:nvPicPr>
          <p:cNvPr id="4" name="Picture 2" descr="How hope can keep you healthier and happier">
            <a:extLst>
              <a:ext uri="{FF2B5EF4-FFF2-40B4-BE49-F238E27FC236}">
                <a16:creationId xmlns:a16="http://schemas.microsoft.com/office/drawing/2014/main" id="{640DD324-FE4D-F64B-BB7D-2D793783F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620117"/>
            <a:ext cx="5938156" cy="447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2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64E85F-2258-2D49-8DAE-23ADA39D147D}"/>
              </a:ext>
            </a:extLst>
          </p:cNvPr>
          <p:cNvSpPr>
            <a:spLocks noGrp="1"/>
          </p:cNvSpPr>
          <p:nvPr>
            <p:ph type="sldNum" sz="quarter" idx="10"/>
          </p:nvPr>
        </p:nvSpPr>
        <p:spPr/>
        <p:txBody>
          <a:bodyPr/>
          <a:lstStyle/>
          <a:p>
            <a:fld id="{D07D4089-40B5-457D-927F-16367A53BB79}" type="slidenum">
              <a:rPr lang="en-US" smtClean="0"/>
              <a:pPr/>
              <a:t>2</a:t>
            </a:fld>
            <a:endParaRPr lang="en-US" dirty="0"/>
          </a:p>
        </p:txBody>
      </p:sp>
      <p:sp>
        <p:nvSpPr>
          <p:cNvPr id="3" name="Title 2">
            <a:extLst>
              <a:ext uri="{FF2B5EF4-FFF2-40B4-BE49-F238E27FC236}">
                <a16:creationId xmlns:a16="http://schemas.microsoft.com/office/drawing/2014/main" id="{5962C32C-1298-BE45-A7E4-AB16E797F3C1}"/>
              </a:ext>
            </a:extLst>
          </p:cNvPr>
          <p:cNvSpPr>
            <a:spLocks noGrp="1"/>
          </p:cNvSpPr>
          <p:nvPr>
            <p:ph type="title"/>
          </p:nvPr>
        </p:nvSpPr>
        <p:spPr/>
        <p:txBody>
          <a:bodyPr>
            <a:normAutofit fontScale="90000"/>
          </a:bodyPr>
          <a:lstStyle/>
          <a:p>
            <a:r>
              <a:rPr lang="en-US" dirty="0"/>
              <a:t>A Moment to Arrive…</a:t>
            </a:r>
          </a:p>
        </p:txBody>
      </p:sp>
      <p:pic>
        <p:nvPicPr>
          <p:cNvPr id="4" name="Picture 6" descr="Beautiful Landscape Background Mountain Forest Trees, Lake Flowers :  Wallpapers13.com">
            <a:extLst>
              <a:ext uri="{FF2B5EF4-FFF2-40B4-BE49-F238E27FC236}">
                <a16:creationId xmlns:a16="http://schemas.microsoft.com/office/drawing/2014/main" id="{F3D8F8F2-04F3-AD46-903E-1604CBF6E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118" y="673100"/>
            <a:ext cx="6945763"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8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EF5F1-6AF1-E84D-B354-21B907C60373}"/>
              </a:ext>
            </a:extLst>
          </p:cNvPr>
          <p:cNvSpPr>
            <a:spLocks noGrp="1"/>
          </p:cNvSpPr>
          <p:nvPr>
            <p:ph idx="1"/>
          </p:nvPr>
        </p:nvSpPr>
        <p:spPr/>
        <p:txBody>
          <a:bodyPr>
            <a:normAutofit fontScale="77500" lnSpcReduction="20000"/>
          </a:bodyPr>
          <a:lstStyle/>
          <a:p>
            <a:pPr marL="457200" lvl="0">
              <a:lnSpc>
                <a:spcPct val="90000"/>
              </a:lnSpc>
              <a:spcBef>
                <a:spcPts val="1000"/>
              </a:spcBef>
              <a:buClr>
                <a:schemeClr val="dk1"/>
              </a:buClr>
              <a:buSzPts val="1800"/>
            </a:pPr>
            <a:r>
              <a:rPr lang="en-US" dirty="0"/>
              <a:t>An adaptive response to an environmental stimulus that enhances survival, development and function</a:t>
            </a:r>
          </a:p>
          <a:p>
            <a:pPr marL="457200" lvl="0">
              <a:lnSpc>
                <a:spcPct val="90000"/>
              </a:lnSpc>
              <a:spcBef>
                <a:spcPts val="1000"/>
              </a:spcBef>
              <a:buClr>
                <a:schemeClr val="dk1"/>
              </a:buClr>
              <a:buSzPts val="1800"/>
            </a:pPr>
            <a:r>
              <a:rPr lang="en-US" dirty="0"/>
              <a:t>Not just an emergency response but an ongoing process of adaptation</a:t>
            </a:r>
          </a:p>
          <a:p>
            <a:pPr marL="457200" lvl="0">
              <a:lnSpc>
                <a:spcPct val="90000"/>
              </a:lnSpc>
              <a:spcBef>
                <a:spcPts val="1000"/>
              </a:spcBef>
              <a:buClr>
                <a:schemeClr val="dk1"/>
              </a:buClr>
              <a:buSzPts val="1800"/>
            </a:pPr>
            <a:r>
              <a:rPr lang="en-US" dirty="0"/>
              <a:t>Mild stress improves performance=beneficial</a:t>
            </a:r>
          </a:p>
          <a:p>
            <a:pPr marL="457200" lvl="0">
              <a:lnSpc>
                <a:spcPct val="90000"/>
              </a:lnSpc>
              <a:spcBef>
                <a:spcPts val="1000"/>
              </a:spcBef>
              <a:buClr>
                <a:schemeClr val="dk1"/>
              </a:buClr>
              <a:buSzPts val="1800"/>
            </a:pPr>
            <a:r>
              <a:rPr lang="en-US" dirty="0"/>
              <a:t>Higher stress impedes performance</a:t>
            </a:r>
          </a:p>
          <a:p>
            <a:pPr marL="457200" lvl="0">
              <a:lnSpc>
                <a:spcPct val="90000"/>
              </a:lnSpc>
              <a:spcBef>
                <a:spcPts val="1000"/>
              </a:spcBef>
              <a:buClr>
                <a:schemeClr val="dk1"/>
              </a:buClr>
              <a:buSzPts val="1800"/>
            </a:pPr>
            <a:r>
              <a:rPr lang="en-US" dirty="0"/>
              <a:t>Severe stress can be toxic (can cause fear conditioning)</a:t>
            </a:r>
          </a:p>
          <a:p>
            <a:pPr marL="457200" lvl="0" indent="-228600">
              <a:lnSpc>
                <a:spcPct val="90000"/>
              </a:lnSpc>
              <a:spcBef>
                <a:spcPts val="1000"/>
              </a:spcBef>
              <a:buClr>
                <a:schemeClr val="dk1"/>
              </a:buClr>
              <a:buSzPts val="1800"/>
              <a:buNone/>
            </a:pPr>
            <a:endParaRPr lang="en-US" sz="2000" dirty="0"/>
          </a:p>
          <a:p>
            <a:pPr marL="0" lvl="0" indent="0" algn="ctr">
              <a:lnSpc>
                <a:spcPct val="90000"/>
              </a:lnSpc>
              <a:spcBef>
                <a:spcPts val="1000"/>
              </a:spcBef>
              <a:buSzPts val="1800"/>
              <a:buNone/>
            </a:pPr>
            <a:r>
              <a:rPr lang="en-US" sz="4800" dirty="0"/>
              <a:t>Good </a:t>
            </a:r>
            <a:r>
              <a:rPr lang="en-US" sz="4800" dirty="0" err="1"/>
              <a:t>Stress~Bad</a:t>
            </a:r>
            <a:r>
              <a:rPr lang="en-US" sz="4800" dirty="0"/>
              <a:t> Stress</a:t>
            </a:r>
            <a:endParaRPr lang="en-US" dirty="0"/>
          </a:p>
          <a:p>
            <a:endParaRPr lang="en-US" dirty="0"/>
          </a:p>
        </p:txBody>
      </p:sp>
      <p:sp>
        <p:nvSpPr>
          <p:cNvPr id="3" name="Slide Number Placeholder 2">
            <a:extLst>
              <a:ext uri="{FF2B5EF4-FFF2-40B4-BE49-F238E27FC236}">
                <a16:creationId xmlns:a16="http://schemas.microsoft.com/office/drawing/2014/main" id="{175240C5-EC12-2440-B46A-61BC6CE48FF1}"/>
              </a:ext>
            </a:extLst>
          </p:cNvPr>
          <p:cNvSpPr>
            <a:spLocks noGrp="1"/>
          </p:cNvSpPr>
          <p:nvPr>
            <p:ph type="sldNum" sz="quarter" idx="10"/>
          </p:nvPr>
        </p:nvSpPr>
        <p:spPr/>
        <p:txBody>
          <a:bodyPr/>
          <a:lstStyle/>
          <a:p>
            <a:fld id="{D07D4089-40B5-457D-927F-16367A53BB79}" type="slidenum">
              <a:rPr lang="en-US" smtClean="0"/>
              <a:pPr/>
              <a:t>3</a:t>
            </a:fld>
            <a:endParaRPr lang="en-US" dirty="0"/>
          </a:p>
        </p:txBody>
      </p:sp>
      <p:sp>
        <p:nvSpPr>
          <p:cNvPr id="4" name="Title 3">
            <a:extLst>
              <a:ext uri="{FF2B5EF4-FFF2-40B4-BE49-F238E27FC236}">
                <a16:creationId xmlns:a16="http://schemas.microsoft.com/office/drawing/2014/main" id="{BE59DA51-DC31-B549-AA23-DAD0C528880A}"/>
              </a:ext>
            </a:extLst>
          </p:cNvPr>
          <p:cNvSpPr>
            <a:spLocks noGrp="1"/>
          </p:cNvSpPr>
          <p:nvPr>
            <p:ph type="title"/>
          </p:nvPr>
        </p:nvSpPr>
        <p:spPr/>
        <p:txBody>
          <a:bodyPr>
            <a:normAutofit fontScale="90000"/>
          </a:bodyPr>
          <a:lstStyle/>
          <a:p>
            <a:r>
              <a:rPr lang="en-US" dirty="0"/>
              <a:t>Stress and Stress Response</a:t>
            </a:r>
          </a:p>
        </p:txBody>
      </p:sp>
      <p:sp>
        <p:nvSpPr>
          <p:cNvPr id="5" name="TextBox 4">
            <a:extLst>
              <a:ext uri="{FF2B5EF4-FFF2-40B4-BE49-F238E27FC236}">
                <a16:creationId xmlns:a16="http://schemas.microsoft.com/office/drawing/2014/main" id="{985EB3B0-5D91-B04E-BB6B-16CE5F24F268}"/>
              </a:ext>
            </a:extLst>
          </p:cNvPr>
          <p:cNvSpPr txBox="1"/>
          <p:nvPr/>
        </p:nvSpPr>
        <p:spPr>
          <a:xfrm>
            <a:off x="1137424" y="4767263"/>
            <a:ext cx="1474186" cy="276999"/>
          </a:xfrm>
          <a:prstGeom prst="rect">
            <a:avLst/>
          </a:prstGeom>
          <a:noFill/>
        </p:spPr>
        <p:txBody>
          <a:bodyPr wrap="none" rtlCol="0">
            <a:spAutoFit/>
          </a:bodyPr>
          <a:lstStyle/>
          <a:p>
            <a:r>
              <a:rPr lang="en-US" sz="1200" dirty="0"/>
              <a:t>Slide from </a:t>
            </a:r>
            <a:r>
              <a:rPr lang="en-US" sz="1200" dirty="0" err="1"/>
              <a:t>Akil</a:t>
            </a:r>
            <a:r>
              <a:rPr lang="en-US" sz="1200" dirty="0"/>
              <a:t>, 2021</a:t>
            </a:r>
          </a:p>
        </p:txBody>
      </p:sp>
    </p:spTree>
    <p:extLst>
      <p:ext uri="{BB962C8B-B14F-4D97-AF65-F5344CB8AC3E}">
        <p14:creationId xmlns:p14="http://schemas.microsoft.com/office/powerpoint/2010/main" val="374604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C552E-4AD2-0249-9212-D6A5B34A6D33}"/>
              </a:ext>
            </a:extLst>
          </p:cNvPr>
          <p:cNvSpPr>
            <a:spLocks noGrp="1"/>
          </p:cNvSpPr>
          <p:nvPr>
            <p:ph type="body" idx="1"/>
          </p:nvPr>
        </p:nvSpPr>
        <p:spPr/>
        <p:txBody>
          <a:bodyPr>
            <a:noAutofit/>
          </a:bodyPr>
          <a:lstStyle/>
          <a:p>
            <a:pPr algn="ctr"/>
            <a:r>
              <a:rPr lang="en-US" sz="4000" b="1" dirty="0">
                <a:solidFill>
                  <a:schemeClr val="tx1"/>
                </a:solidFill>
                <a:latin typeface="APPLE CHANCERY" panose="03020702040506060504" pitchFamily="66" charset="-79"/>
                <a:ea typeface="Arial"/>
                <a:cs typeface="APPLE CHANCERY" panose="03020702040506060504" pitchFamily="66" charset="-79"/>
                <a:sym typeface="Arial"/>
              </a:rPr>
              <a:t>We are all Fragile and Resilient</a:t>
            </a:r>
            <a:endParaRPr lang="en-US" sz="4000" b="1" dirty="0">
              <a:solidFill>
                <a:schemeClr val="tx1"/>
              </a:solidFill>
            </a:endParaRPr>
          </a:p>
        </p:txBody>
      </p:sp>
      <p:sp>
        <p:nvSpPr>
          <p:cNvPr id="3" name="Slide Number Placeholder 2">
            <a:extLst>
              <a:ext uri="{FF2B5EF4-FFF2-40B4-BE49-F238E27FC236}">
                <a16:creationId xmlns:a16="http://schemas.microsoft.com/office/drawing/2014/main" id="{2C263289-3D35-584E-80BD-4AC421EF6B66}"/>
              </a:ext>
            </a:extLst>
          </p:cNvPr>
          <p:cNvSpPr>
            <a:spLocks noGrp="1"/>
          </p:cNvSpPr>
          <p:nvPr>
            <p:ph type="sldNum" sz="quarter" idx="10"/>
          </p:nvPr>
        </p:nvSpPr>
        <p:spPr/>
        <p:txBody>
          <a:bodyPr/>
          <a:lstStyle/>
          <a:p>
            <a:fld id="{D07D4089-40B5-457D-927F-16367A53BB79}" type="slidenum">
              <a:rPr lang="en-US" smtClean="0"/>
              <a:pPr/>
              <a:t>4</a:t>
            </a:fld>
            <a:endParaRPr lang="en-US" dirty="0"/>
          </a:p>
        </p:txBody>
      </p:sp>
      <p:sp>
        <p:nvSpPr>
          <p:cNvPr id="5" name="Rectangle 4">
            <a:extLst>
              <a:ext uri="{FF2B5EF4-FFF2-40B4-BE49-F238E27FC236}">
                <a16:creationId xmlns:a16="http://schemas.microsoft.com/office/drawing/2014/main" id="{D59FC55A-6DFB-394D-917F-087D694DB963}"/>
              </a:ext>
            </a:extLst>
          </p:cNvPr>
          <p:cNvSpPr/>
          <p:nvPr/>
        </p:nvSpPr>
        <p:spPr>
          <a:xfrm>
            <a:off x="722313" y="4767263"/>
            <a:ext cx="1474186" cy="276999"/>
          </a:xfrm>
          <a:prstGeom prst="rect">
            <a:avLst/>
          </a:prstGeom>
        </p:spPr>
        <p:txBody>
          <a:bodyPr wrap="none">
            <a:spAutoFit/>
          </a:bodyPr>
          <a:lstStyle/>
          <a:p>
            <a:r>
              <a:rPr lang="en-US" sz="1200" dirty="0"/>
              <a:t>Slide from </a:t>
            </a:r>
            <a:r>
              <a:rPr lang="en-US" sz="1200" dirty="0" err="1"/>
              <a:t>Akil</a:t>
            </a:r>
            <a:r>
              <a:rPr lang="en-US" sz="1200" dirty="0"/>
              <a:t>, 2021</a:t>
            </a:r>
          </a:p>
        </p:txBody>
      </p:sp>
    </p:spTree>
    <p:extLst>
      <p:ext uri="{BB962C8B-B14F-4D97-AF65-F5344CB8AC3E}">
        <p14:creationId xmlns:p14="http://schemas.microsoft.com/office/powerpoint/2010/main" val="200925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B061BC-3233-FD45-92D0-113ED336D321}"/>
              </a:ext>
            </a:extLst>
          </p:cNvPr>
          <p:cNvSpPr>
            <a:spLocks noGrp="1"/>
          </p:cNvSpPr>
          <p:nvPr>
            <p:ph type="sldNum" sz="quarter" idx="10"/>
          </p:nvPr>
        </p:nvSpPr>
        <p:spPr/>
        <p:txBody>
          <a:bodyPr/>
          <a:lstStyle/>
          <a:p>
            <a:fld id="{D07D4089-40B5-457D-927F-16367A53BB79}" type="slidenum">
              <a:rPr lang="en-US" smtClean="0"/>
              <a:pPr/>
              <a:t>5</a:t>
            </a:fld>
            <a:endParaRPr lang="en-US" dirty="0"/>
          </a:p>
        </p:txBody>
      </p:sp>
      <p:sp>
        <p:nvSpPr>
          <p:cNvPr id="4" name="Title 3">
            <a:extLst>
              <a:ext uri="{FF2B5EF4-FFF2-40B4-BE49-F238E27FC236}">
                <a16:creationId xmlns:a16="http://schemas.microsoft.com/office/drawing/2014/main" id="{95D9F5B5-0E32-CF49-8B7B-87D0E5A55162}"/>
              </a:ext>
            </a:extLst>
          </p:cNvPr>
          <p:cNvSpPr>
            <a:spLocks noGrp="1"/>
          </p:cNvSpPr>
          <p:nvPr>
            <p:ph type="title"/>
          </p:nvPr>
        </p:nvSpPr>
        <p:spPr/>
        <p:txBody>
          <a:bodyPr>
            <a:normAutofit fontScale="90000"/>
          </a:bodyPr>
          <a:lstStyle/>
          <a:p>
            <a:r>
              <a:rPr lang="en-US" dirty="0"/>
              <a:t>Stress Injury Basics </a:t>
            </a:r>
          </a:p>
        </p:txBody>
      </p:sp>
      <p:pic>
        <p:nvPicPr>
          <p:cNvPr id="5" name="Google Shape;235;p31">
            <a:extLst>
              <a:ext uri="{FF2B5EF4-FFF2-40B4-BE49-F238E27FC236}">
                <a16:creationId xmlns:a16="http://schemas.microsoft.com/office/drawing/2014/main" id="{0AFAFC82-C5EE-CB4B-AA4A-17E74551DACB}"/>
              </a:ext>
            </a:extLst>
          </p:cNvPr>
          <p:cNvPicPr preferRelativeResize="0">
            <a:picLocks noGrp="1"/>
          </p:cNvPicPr>
          <p:nvPr>
            <p:ph idx="1"/>
          </p:nvPr>
        </p:nvPicPr>
        <p:blipFill>
          <a:blip r:embed="rId2">
            <a:alphaModFix/>
          </a:blip>
          <a:stretch>
            <a:fillRect/>
          </a:stretch>
        </p:blipFill>
        <p:spPr>
          <a:xfrm>
            <a:off x="387353" y="710751"/>
            <a:ext cx="8369294" cy="3869871"/>
          </a:xfrm>
          <a:prstGeom prst="rect">
            <a:avLst/>
          </a:prstGeom>
          <a:noFill/>
          <a:ln>
            <a:noFill/>
          </a:ln>
        </p:spPr>
      </p:pic>
    </p:spTree>
    <p:extLst>
      <p:ext uri="{BB962C8B-B14F-4D97-AF65-F5344CB8AC3E}">
        <p14:creationId xmlns:p14="http://schemas.microsoft.com/office/powerpoint/2010/main" val="325222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EC5B35-7AF8-AA44-9437-6A82F948580C}"/>
              </a:ext>
            </a:extLst>
          </p:cNvPr>
          <p:cNvSpPr>
            <a:spLocks noGrp="1"/>
          </p:cNvSpPr>
          <p:nvPr>
            <p:ph type="sldNum" sz="quarter" idx="10"/>
          </p:nvPr>
        </p:nvSpPr>
        <p:spPr/>
        <p:txBody>
          <a:bodyPr/>
          <a:lstStyle/>
          <a:p>
            <a:fld id="{D07D4089-40B5-457D-927F-16367A53BB79}" type="slidenum">
              <a:rPr lang="en-US" smtClean="0"/>
              <a:pPr/>
              <a:t>6</a:t>
            </a:fld>
            <a:endParaRPr lang="en-US" dirty="0"/>
          </a:p>
        </p:txBody>
      </p:sp>
      <p:sp>
        <p:nvSpPr>
          <p:cNvPr id="4" name="Title 3">
            <a:extLst>
              <a:ext uri="{FF2B5EF4-FFF2-40B4-BE49-F238E27FC236}">
                <a16:creationId xmlns:a16="http://schemas.microsoft.com/office/drawing/2014/main" id="{56367EA2-F9D2-924E-9AC7-AC1C3784F3A8}"/>
              </a:ext>
            </a:extLst>
          </p:cNvPr>
          <p:cNvSpPr>
            <a:spLocks noGrp="1"/>
          </p:cNvSpPr>
          <p:nvPr>
            <p:ph type="title"/>
          </p:nvPr>
        </p:nvSpPr>
        <p:spPr/>
        <p:txBody>
          <a:bodyPr>
            <a:normAutofit fontScale="90000"/>
          </a:bodyPr>
          <a:lstStyle/>
          <a:p>
            <a:r>
              <a:rPr lang="en-US" dirty="0"/>
              <a:t>The Stress Continuum Model </a:t>
            </a:r>
          </a:p>
        </p:txBody>
      </p:sp>
      <p:pic>
        <p:nvPicPr>
          <p:cNvPr id="5" name="Google Shape;244;p32">
            <a:extLst>
              <a:ext uri="{FF2B5EF4-FFF2-40B4-BE49-F238E27FC236}">
                <a16:creationId xmlns:a16="http://schemas.microsoft.com/office/drawing/2014/main" id="{F5AEFA48-4A92-2643-8C30-0557FB5CF0DB}"/>
              </a:ext>
            </a:extLst>
          </p:cNvPr>
          <p:cNvPicPr preferRelativeResize="0"/>
          <p:nvPr/>
        </p:nvPicPr>
        <p:blipFill>
          <a:blip r:embed="rId3">
            <a:alphaModFix/>
          </a:blip>
          <a:stretch>
            <a:fillRect/>
          </a:stretch>
        </p:blipFill>
        <p:spPr>
          <a:xfrm>
            <a:off x="774706" y="681613"/>
            <a:ext cx="8369294" cy="4430084"/>
          </a:xfrm>
          <a:prstGeom prst="rect">
            <a:avLst/>
          </a:prstGeom>
          <a:noFill/>
          <a:ln>
            <a:noFill/>
          </a:ln>
        </p:spPr>
      </p:pic>
    </p:spTree>
    <p:extLst>
      <p:ext uri="{BB962C8B-B14F-4D97-AF65-F5344CB8AC3E}">
        <p14:creationId xmlns:p14="http://schemas.microsoft.com/office/powerpoint/2010/main" val="381732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3BBD91-3A99-BC4A-87DE-E11C9738DE57}"/>
              </a:ext>
            </a:extLst>
          </p:cNvPr>
          <p:cNvSpPr>
            <a:spLocks noGrp="1"/>
          </p:cNvSpPr>
          <p:nvPr>
            <p:ph idx="1"/>
          </p:nvPr>
        </p:nvSpPr>
        <p:spPr/>
        <p:txBody>
          <a:bodyPr>
            <a:normAutofit fontScale="85000" lnSpcReduction="20000"/>
          </a:bodyPr>
          <a:lstStyle/>
          <a:p>
            <a:pPr marL="685800" lvl="1" indent="-228600">
              <a:buSzPts val="2400"/>
            </a:pPr>
            <a:r>
              <a:rPr lang="en-US" sz="3600" dirty="0">
                <a:latin typeface="Calibri" panose="020F0502020204030204" pitchFamily="34" charset="0"/>
                <a:cs typeface="Calibri" panose="020F0502020204030204" pitchFamily="34" charset="0"/>
              </a:rPr>
              <a:t>Feelings of helplessness/sense of control </a:t>
            </a:r>
          </a:p>
          <a:p>
            <a:pPr marL="685800" lvl="1" indent="-228600">
              <a:buSzPts val="2400"/>
            </a:pPr>
            <a:r>
              <a:rPr lang="en-US" sz="3600" dirty="0">
                <a:latin typeface="Calibri" panose="020F0502020204030204" pitchFamily="34" charset="0"/>
                <a:cs typeface="Calibri" panose="020F0502020204030204" pitchFamily="34" charset="0"/>
              </a:rPr>
              <a:t>Intimacy</a:t>
            </a:r>
          </a:p>
          <a:p>
            <a:pPr marL="685800" lvl="1" indent="-228600">
              <a:buSzPts val="2400"/>
            </a:pPr>
            <a:r>
              <a:rPr lang="en-US" sz="3600" dirty="0">
                <a:latin typeface="Calibri" panose="020F0502020204030204" pitchFamily="34" charset="0"/>
                <a:cs typeface="Calibri" panose="020F0502020204030204" pitchFamily="34" charset="0"/>
              </a:rPr>
              <a:t>Self esteem</a:t>
            </a:r>
          </a:p>
          <a:p>
            <a:pPr marL="685800" lvl="1" indent="-228600">
              <a:buSzPts val="2400"/>
            </a:pPr>
            <a:r>
              <a:rPr lang="en-US" sz="3600" dirty="0">
                <a:latin typeface="Calibri" panose="020F0502020204030204" pitchFamily="34" charset="0"/>
                <a:cs typeface="Calibri" panose="020F0502020204030204" pitchFamily="34" charset="0"/>
              </a:rPr>
              <a:t>Safety</a:t>
            </a:r>
          </a:p>
          <a:p>
            <a:pPr marL="685800" lvl="1" indent="-228600">
              <a:buSzPts val="2400"/>
            </a:pPr>
            <a:r>
              <a:rPr lang="en-US" sz="3600" dirty="0">
                <a:latin typeface="Calibri" panose="020F0502020204030204" pitchFamily="34" charset="0"/>
                <a:cs typeface="Calibri" panose="020F0502020204030204" pitchFamily="34" charset="0"/>
              </a:rPr>
              <a:t>Trust</a:t>
            </a:r>
          </a:p>
          <a:p>
            <a:pPr marL="457200" lvl="1" indent="0">
              <a:buSzPts val="2400"/>
              <a:buNone/>
            </a:pPr>
            <a:r>
              <a:rPr lang="en-US" sz="3600" dirty="0">
                <a:latin typeface="Calibri" panose="020F0502020204030204" pitchFamily="34" charset="0"/>
                <a:cs typeface="Calibri" panose="020F0502020204030204" pitchFamily="34" charset="0"/>
              </a:rPr>
              <a:t>*Historical/Intergenerational Trauma </a:t>
            </a:r>
          </a:p>
          <a:p>
            <a:pPr marL="457200" lvl="1" indent="0">
              <a:buSzPts val="2400"/>
              <a:buNone/>
            </a:pPr>
            <a:endParaRPr lang="en-US" sz="3000" dirty="0"/>
          </a:p>
          <a:p>
            <a:pPr marL="457200" lvl="1" indent="0">
              <a:buSzPts val="2400"/>
              <a:buNone/>
            </a:pPr>
            <a:r>
              <a:rPr lang="en-US" dirty="0"/>
              <a:t>(</a:t>
            </a:r>
            <a:r>
              <a:rPr lang="en-US" dirty="0" err="1"/>
              <a:t>Resick</a:t>
            </a:r>
            <a:r>
              <a:rPr lang="en-US" dirty="0"/>
              <a:t> et al, 2017)</a:t>
            </a:r>
          </a:p>
          <a:p>
            <a:endParaRPr lang="en-US" dirty="0"/>
          </a:p>
        </p:txBody>
      </p:sp>
      <p:sp>
        <p:nvSpPr>
          <p:cNvPr id="3" name="Slide Number Placeholder 2">
            <a:extLst>
              <a:ext uri="{FF2B5EF4-FFF2-40B4-BE49-F238E27FC236}">
                <a16:creationId xmlns:a16="http://schemas.microsoft.com/office/drawing/2014/main" id="{22743A7B-5B7C-AB49-B52D-0533B7076C7F}"/>
              </a:ext>
            </a:extLst>
          </p:cNvPr>
          <p:cNvSpPr>
            <a:spLocks noGrp="1"/>
          </p:cNvSpPr>
          <p:nvPr>
            <p:ph type="sldNum" sz="quarter" idx="10"/>
          </p:nvPr>
        </p:nvSpPr>
        <p:spPr/>
        <p:txBody>
          <a:bodyPr/>
          <a:lstStyle/>
          <a:p>
            <a:fld id="{D07D4089-40B5-457D-927F-16367A53BB79}" type="slidenum">
              <a:rPr lang="en-US" smtClean="0"/>
              <a:pPr/>
              <a:t>7</a:t>
            </a:fld>
            <a:endParaRPr lang="en-US" dirty="0"/>
          </a:p>
        </p:txBody>
      </p:sp>
      <p:sp>
        <p:nvSpPr>
          <p:cNvPr id="4" name="Title 3">
            <a:extLst>
              <a:ext uri="{FF2B5EF4-FFF2-40B4-BE49-F238E27FC236}">
                <a16:creationId xmlns:a16="http://schemas.microsoft.com/office/drawing/2014/main" id="{077A8483-021C-414C-ABB7-4C73F3C09CCD}"/>
              </a:ext>
            </a:extLst>
          </p:cNvPr>
          <p:cNvSpPr>
            <a:spLocks noGrp="1"/>
          </p:cNvSpPr>
          <p:nvPr>
            <p:ph type="title"/>
          </p:nvPr>
        </p:nvSpPr>
        <p:spPr/>
        <p:txBody>
          <a:bodyPr>
            <a:normAutofit fontScale="90000"/>
          </a:bodyPr>
          <a:lstStyle/>
          <a:p>
            <a:r>
              <a:rPr lang="en-US" dirty="0"/>
              <a:t>Core Areas Impacted by Trauma</a:t>
            </a:r>
          </a:p>
        </p:txBody>
      </p:sp>
    </p:spTree>
    <p:extLst>
      <p:ext uri="{BB962C8B-B14F-4D97-AF65-F5344CB8AC3E}">
        <p14:creationId xmlns:p14="http://schemas.microsoft.com/office/powerpoint/2010/main" val="306516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76E7BC-2531-9E4F-A9CA-8467A42A078B}"/>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15E46F43-8696-6C40-8777-794F5CF7B954}"/>
              </a:ext>
            </a:extLst>
          </p:cNvPr>
          <p:cNvSpPr>
            <a:spLocks noGrp="1"/>
          </p:cNvSpPr>
          <p:nvPr>
            <p:ph type="sldNum" sz="quarter" idx="10"/>
          </p:nvPr>
        </p:nvSpPr>
        <p:spPr/>
        <p:txBody>
          <a:bodyPr/>
          <a:lstStyle/>
          <a:p>
            <a:fld id="{D07D4089-40B5-457D-927F-16367A53BB79}" type="slidenum">
              <a:rPr lang="en-US" smtClean="0"/>
              <a:pPr/>
              <a:t>8</a:t>
            </a:fld>
            <a:endParaRPr lang="en-US" dirty="0"/>
          </a:p>
        </p:txBody>
      </p:sp>
      <p:sp>
        <p:nvSpPr>
          <p:cNvPr id="4" name="Title 3">
            <a:extLst>
              <a:ext uri="{FF2B5EF4-FFF2-40B4-BE49-F238E27FC236}">
                <a16:creationId xmlns:a16="http://schemas.microsoft.com/office/drawing/2014/main" id="{55CB17AC-3ACF-B742-89E7-273C714ED8FE}"/>
              </a:ext>
            </a:extLst>
          </p:cNvPr>
          <p:cNvSpPr>
            <a:spLocks noGrp="1"/>
          </p:cNvSpPr>
          <p:nvPr>
            <p:ph type="title"/>
          </p:nvPr>
        </p:nvSpPr>
        <p:spPr/>
        <p:txBody>
          <a:bodyPr/>
          <a:lstStyle/>
          <a:p>
            <a:r>
              <a:rPr lang="en-US" dirty="0"/>
              <a:t>Stress/Trauma in Providers</a:t>
            </a:r>
          </a:p>
        </p:txBody>
      </p:sp>
    </p:spTree>
    <p:extLst>
      <p:ext uri="{BB962C8B-B14F-4D97-AF65-F5344CB8AC3E}">
        <p14:creationId xmlns:p14="http://schemas.microsoft.com/office/powerpoint/2010/main" val="45272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7362AFC-57BF-C944-96C9-A069D0C64629}"/>
              </a:ext>
            </a:extLst>
          </p:cNvPr>
          <p:cNvSpPr/>
          <p:nvPr/>
        </p:nvSpPr>
        <p:spPr>
          <a:xfrm>
            <a:off x="3660481" y="1974020"/>
            <a:ext cx="1510307" cy="1454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00"/>
                </a:solidFill>
                <a:latin typeface="Calibri" panose="020F0502020204030204" pitchFamily="34" charset="0"/>
                <a:cs typeface="Calibri" panose="020F0502020204030204" pitchFamily="34" charset="0"/>
              </a:rPr>
              <a:t>Sources &amp; Signs of Stress</a:t>
            </a:r>
          </a:p>
        </p:txBody>
      </p:sp>
      <p:cxnSp>
        <p:nvCxnSpPr>
          <p:cNvPr id="5" name="Straight Arrow Connector 4">
            <a:extLst>
              <a:ext uri="{FF2B5EF4-FFF2-40B4-BE49-F238E27FC236}">
                <a16:creationId xmlns:a16="http://schemas.microsoft.com/office/drawing/2014/main" id="{D74E2028-193D-C448-98B4-AFFBD834DD25}"/>
              </a:ext>
            </a:extLst>
          </p:cNvPr>
          <p:cNvCxnSpPr>
            <a:cxnSpLocks/>
          </p:cNvCxnSpPr>
          <p:nvPr/>
        </p:nvCxnSpPr>
        <p:spPr>
          <a:xfrm flipV="1">
            <a:off x="4949608" y="1422539"/>
            <a:ext cx="975923" cy="68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04C49C3-FDE2-B948-A8A7-9C72969C3358}"/>
              </a:ext>
            </a:extLst>
          </p:cNvPr>
          <p:cNvCxnSpPr>
            <a:cxnSpLocks/>
            <a:stCxn id="3" idx="5"/>
          </p:cNvCxnSpPr>
          <p:nvPr/>
        </p:nvCxnSpPr>
        <p:spPr>
          <a:xfrm>
            <a:off x="4949608" y="3215923"/>
            <a:ext cx="975923" cy="683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380E70-98CC-C842-A6A1-89220873B334}"/>
              </a:ext>
            </a:extLst>
          </p:cNvPr>
          <p:cNvCxnSpPr>
            <a:cxnSpLocks/>
            <a:stCxn id="3" idx="6"/>
          </p:cNvCxnSpPr>
          <p:nvPr/>
        </p:nvCxnSpPr>
        <p:spPr>
          <a:xfrm flipV="1">
            <a:off x="5170788" y="2691160"/>
            <a:ext cx="1434549" cy="10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31A126F-25EA-A844-934E-E3958DBA2630}"/>
              </a:ext>
            </a:extLst>
          </p:cNvPr>
          <p:cNvCxnSpPr>
            <a:cxnSpLocks/>
            <a:stCxn id="3" idx="1"/>
          </p:cNvCxnSpPr>
          <p:nvPr/>
        </p:nvCxnSpPr>
        <p:spPr>
          <a:xfrm flipH="1" flipV="1">
            <a:off x="2938210" y="1475345"/>
            <a:ext cx="943451" cy="711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708964-F3ED-B146-8808-3457B90DB586}"/>
              </a:ext>
            </a:extLst>
          </p:cNvPr>
          <p:cNvCxnSpPr>
            <a:cxnSpLocks/>
            <a:stCxn id="3" idx="2"/>
          </p:cNvCxnSpPr>
          <p:nvPr/>
        </p:nvCxnSpPr>
        <p:spPr>
          <a:xfrm flipH="1">
            <a:off x="2400462" y="2701511"/>
            <a:ext cx="12600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29F314-83F0-904F-96F8-FF251F34208E}"/>
              </a:ext>
            </a:extLst>
          </p:cNvPr>
          <p:cNvCxnSpPr>
            <a:cxnSpLocks/>
            <a:stCxn id="3" idx="3"/>
          </p:cNvCxnSpPr>
          <p:nvPr/>
        </p:nvCxnSpPr>
        <p:spPr>
          <a:xfrm flipH="1">
            <a:off x="2852541" y="3215924"/>
            <a:ext cx="1029121" cy="694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0CE9BE9-CC42-9848-959C-1ACAD2065262}"/>
              </a:ext>
            </a:extLst>
          </p:cNvPr>
          <p:cNvCxnSpPr>
            <a:cxnSpLocks/>
            <a:stCxn id="3" idx="4"/>
            <a:endCxn id="41" idx="0"/>
          </p:cNvCxnSpPr>
          <p:nvPr/>
        </p:nvCxnSpPr>
        <p:spPr>
          <a:xfrm flipH="1">
            <a:off x="4411626" y="3429001"/>
            <a:ext cx="4009" cy="31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9BF2729-83E3-4344-93FA-E591F81E9BD5}"/>
              </a:ext>
            </a:extLst>
          </p:cNvPr>
          <p:cNvCxnSpPr>
            <a:cxnSpLocks/>
            <a:stCxn id="3" idx="0"/>
          </p:cNvCxnSpPr>
          <p:nvPr/>
        </p:nvCxnSpPr>
        <p:spPr>
          <a:xfrm flipH="1" flipV="1">
            <a:off x="4411626" y="1493564"/>
            <a:ext cx="4009" cy="480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4D49E79-1140-FD42-AF31-6D03A0BA30D2}"/>
              </a:ext>
            </a:extLst>
          </p:cNvPr>
          <p:cNvSpPr/>
          <p:nvPr/>
        </p:nvSpPr>
        <p:spPr>
          <a:xfrm>
            <a:off x="5789374" y="134874"/>
            <a:ext cx="1664095" cy="1532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FF00"/>
                </a:solidFill>
                <a:latin typeface="Calibri" panose="020F0502020204030204" pitchFamily="34" charset="0"/>
                <a:cs typeface="Calibri" panose="020F0502020204030204" pitchFamily="34" charset="0"/>
              </a:rPr>
              <a:t>Anxiety </a:t>
            </a:r>
          </a:p>
          <a:p>
            <a:r>
              <a:rPr lang="en-US" sz="1200" dirty="0">
                <a:latin typeface="Calibri" panose="020F0502020204030204" pitchFamily="34" charset="0"/>
                <a:cs typeface="Calibri" panose="020F0502020204030204" pitchFamily="34" charset="0"/>
              </a:rPr>
              <a:t>about your or your loved one’s health</a:t>
            </a:r>
          </a:p>
        </p:txBody>
      </p:sp>
      <p:sp>
        <p:nvSpPr>
          <p:cNvPr id="23" name="Oval 22">
            <a:extLst>
              <a:ext uri="{FF2B5EF4-FFF2-40B4-BE49-F238E27FC236}">
                <a16:creationId xmlns:a16="http://schemas.microsoft.com/office/drawing/2014/main" id="{8850BB38-162A-7B44-94F0-F9CF47255ECD}"/>
              </a:ext>
            </a:extLst>
          </p:cNvPr>
          <p:cNvSpPr/>
          <p:nvPr/>
        </p:nvSpPr>
        <p:spPr>
          <a:xfrm>
            <a:off x="6605337" y="1963670"/>
            <a:ext cx="1664096" cy="1532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FF00"/>
                </a:solidFill>
                <a:latin typeface="Calibri" panose="020F0502020204030204" pitchFamily="34" charset="0"/>
                <a:cs typeface="Calibri" panose="020F0502020204030204" pitchFamily="34" charset="0"/>
              </a:rPr>
              <a:t>Confidence</a:t>
            </a:r>
            <a:r>
              <a:rPr lang="en-US" sz="1200" dirty="0">
                <a:latin typeface="Calibri" panose="020F0502020204030204" pitchFamily="34" charset="0"/>
                <a:cs typeface="Calibri" panose="020F0502020204030204" pitchFamily="34" charset="0"/>
              </a:rPr>
              <a:t> Level Drops</a:t>
            </a:r>
          </a:p>
        </p:txBody>
      </p:sp>
      <p:sp>
        <p:nvSpPr>
          <p:cNvPr id="24" name="Oval 23">
            <a:extLst>
              <a:ext uri="{FF2B5EF4-FFF2-40B4-BE49-F238E27FC236}">
                <a16:creationId xmlns:a16="http://schemas.microsoft.com/office/drawing/2014/main" id="{C9B8D738-27D8-4A4D-B45E-02C71EC327B8}"/>
              </a:ext>
            </a:extLst>
          </p:cNvPr>
          <p:cNvSpPr/>
          <p:nvPr/>
        </p:nvSpPr>
        <p:spPr>
          <a:xfrm>
            <a:off x="1269738" y="59143"/>
            <a:ext cx="1760734" cy="1566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FF00"/>
                </a:solidFill>
                <a:latin typeface="Calibri" panose="020F0502020204030204" pitchFamily="34" charset="0"/>
                <a:cs typeface="Calibri" panose="020F0502020204030204" pitchFamily="34" charset="0"/>
              </a:rPr>
              <a:t>Guilt </a:t>
            </a:r>
          </a:p>
          <a:p>
            <a:r>
              <a:rPr lang="en-US" sz="1200" dirty="0">
                <a:latin typeface="Calibri" panose="020F0502020204030204" pitchFamily="34" charset="0"/>
                <a:cs typeface="Calibri" panose="020F0502020204030204" pitchFamily="34" charset="0"/>
              </a:rPr>
              <a:t>from fear of illness, not doing more, not wanting to work; lack of empathy</a:t>
            </a:r>
          </a:p>
        </p:txBody>
      </p:sp>
      <p:sp>
        <p:nvSpPr>
          <p:cNvPr id="25" name="Oval 24">
            <a:extLst>
              <a:ext uri="{FF2B5EF4-FFF2-40B4-BE49-F238E27FC236}">
                <a16:creationId xmlns:a16="http://schemas.microsoft.com/office/drawing/2014/main" id="{E9AFDA9B-A630-BD4F-BB01-88356082F613}"/>
              </a:ext>
            </a:extLst>
          </p:cNvPr>
          <p:cNvSpPr/>
          <p:nvPr/>
        </p:nvSpPr>
        <p:spPr>
          <a:xfrm>
            <a:off x="632512" y="1936004"/>
            <a:ext cx="1625892" cy="1560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FF00"/>
                </a:solidFill>
                <a:latin typeface="Calibri" panose="020F0502020204030204" pitchFamily="34" charset="0"/>
                <a:cs typeface="Calibri" panose="020F0502020204030204" pitchFamily="34" charset="0"/>
              </a:rPr>
              <a:t>Helplessness</a:t>
            </a:r>
          </a:p>
          <a:p>
            <a:r>
              <a:rPr lang="en-US" sz="1200" dirty="0">
                <a:latin typeface="Calibri" panose="020F0502020204030204" pitchFamily="34" charset="0"/>
                <a:cs typeface="Calibri" panose="020F0502020204030204" pitchFamily="34" charset="0"/>
              </a:rPr>
              <a:t>loss of control; reduced functioning</a:t>
            </a:r>
          </a:p>
        </p:txBody>
      </p:sp>
      <p:sp>
        <p:nvSpPr>
          <p:cNvPr id="26" name="Oval 25">
            <a:extLst>
              <a:ext uri="{FF2B5EF4-FFF2-40B4-BE49-F238E27FC236}">
                <a16:creationId xmlns:a16="http://schemas.microsoft.com/office/drawing/2014/main" id="{88177F3F-06AC-E849-B0AF-6ECD3471DC22}"/>
              </a:ext>
            </a:extLst>
          </p:cNvPr>
          <p:cNvSpPr/>
          <p:nvPr/>
        </p:nvSpPr>
        <p:spPr>
          <a:xfrm>
            <a:off x="1101764" y="3696583"/>
            <a:ext cx="1602776" cy="143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FF00"/>
                </a:solidFill>
                <a:latin typeface="Calibri" panose="020F0502020204030204" pitchFamily="34" charset="0"/>
                <a:cs typeface="Calibri" panose="020F0502020204030204" pitchFamily="34" charset="0"/>
              </a:rPr>
              <a:t>Stigma &amp; Lack of Resources</a:t>
            </a:r>
          </a:p>
        </p:txBody>
      </p:sp>
      <p:sp>
        <p:nvSpPr>
          <p:cNvPr id="27" name="Oval 26">
            <a:extLst>
              <a:ext uri="{FF2B5EF4-FFF2-40B4-BE49-F238E27FC236}">
                <a16:creationId xmlns:a16="http://schemas.microsoft.com/office/drawing/2014/main" id="{8AE588A0-29D3-8449-8A3C-750D67AF64FB}"/>
              </a:ext>
            </a:extLst>
          </p:cNvPr>
          <p:cNvSpPr/>
          <p:nvPr/>
        </p:nvSpPr>
        <p:spPr>
          <a:xfrm>
            <a:off x="5798478" y="3679843"/>
            <a:ext cx="1577911" cy="1439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FF00"/>
                </a:solidFill>
                <a:latin typeface="Calibri" panose="020F0502020204030204" pitchFamily="34" charset="0"/>
                <a:cs typeface="Calibri" panose="020F0502020204030204" pitchFamily="34" charset="0"/>
              </a:rPr>
              <a:t>Anger</a:t>
            </a:r>
          </a:p>
          <a:p>
            <a:r>
              <a:rPr lang="en-US" sz="1200" dirty="0">
                <a:latin typeface="Calibri" panose="020F0502020204030204" pitchFamily="34" charset="0"/>
                <a:cs typeface="Calibri" panose="020F0502020204030204" pitchFamily="34" charset="0"/>
              </a:rPr>
              <a:t>about the possibility of being put in danger</a:t>
            </a:r>
          </a:p>
        </p:txBody>
      </p:sp>
      <p:sp>
        <p:nvSpPr>
          <p:cNvPr id="29" name="Oval 28">
            <a:extLst>
              <a:ext uri="{FF2B5EF4-FFF2-40B4-BE49-F238E27FC236}">
                <a16:creationId xmlns:a16="http://schemas.microsoft.com/office/drawing/2014/main" id="{31E5E15F-C9A2-0842-B8F6-D90331C67CB0}"/>
              </a:ext>
            </a:extLst>
          </p:cNvPr>
          <p:cNvSpPr/>
          <p:nvPr/>
        </p:nvSpPr>
        <p:spPr>
          <a:xfrm>
            <a:off x="3667160" y="20364"/>
            <a:ext cx="1464068" cy="1358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FF00"/>
                </a:solidFill>
                <a:latin typeface="Calibri" panose="020F0502020204030204" pitchFamily="34" charset="0"/>
                <a:cs typeface="Calibri" panose="020F0502020204030204" pitchFamily="34" charset="0"/>
              </a:rPr>
              <a:t>Grief </a:t>
            </a:r>
          </a:p>
          <a:p>
            <a:r>
              <a:rPr lang="en-US" sz="1200" dirty="0">
                <a:latin typeface="Calibri" panose="020F0502020204030204" pitchFamily="34" charset="0"/>
                <a:cs typeface="Calibri" panose="020F0502020204030204" pitchFamily="34" charset="0"/>
              </a:rPr>
              <a:t>over multiple losses</a:t>
            </a:r>
          </a:p>
        </p:txBody>
      </p:sp>
      <p:sp>
        <p:nvSpPr>
          <p:cNvPr id="41" name="Oval 40">
            <a:extLst>
              <a:ext uri="{FF2B5EF4-FFF2-40B4-BE49-F238E27FC236}">
                <a16:creationId xmlns:a16="http://schemas.microsoft.com/office/drawing/2014/main" id="{E279A664-D41C-3B4F-BE85-4243B5F73E86}"/>
              </a:ext>
            </a:extLst>
          </p:cNvPr>
          <p:cNvSpPr/>
          <p:nvPr/>
        </p:nvSpPr>
        <p:spPr>
          <a:xfrm>
            <a:off x="3610238" y="3743950"/>
            <a:ext cx="1602776" cy="1387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00"/>
                </a:solidFill>
                <a:latin typeface="Calibri" panose="020F0502020204030204" pitchFamily="34" charset="0"/>
                <a:cs typeface="Calibri" panose="020F0502020204030204" pitchFamily="34" charset="0"/>
              </a:rPr>
              <a:t>Demoralization</a:t>
            </a:r>
          </a:p>
        </p:txBody>
      </p:sp>
      <p:sp>
        <p:nvSpPr>
          <p:cNvPr id="56" name="Rectangle 55">
            <a:extLst>
              <a:ext uri="{FF2B5EF4-FFF2-40B4-BE49-F238E27FC236}">
                <a16:creationId xmlns:a16="http://schemas.microsoft.com/office/drawing/2014/main" id="{BDFCB8D4-FE4B-B24B-893F-9ACCFA9074FD}"/>
              </a:ext>
            </a:extLst>
          </p:cNvPr>
          <p:cNvSpPr/>
          <p:nvPr/>
        </p:nvSpPr>
        <p:spPr>
          <a:xfrm>
            <a:off x="7664281" y="3943171"/>
            <a:ext cx="1479719" cy="1200329"/>
          </a:xfrm>
          <a:prstGeom prst="rect">
            <a:avLst/>
          </a:prstGeom>
        </p:spPr>
        <p:txBody>
          <a:bodyPr wrap="square">
            <a:spAutoFit/>
          </a:bodyPr>
          <a:lstStyle/>
          <a:p>
            <a:pPr lvl="0"/>
            <a:r>
              <a:rPr lang="en-US" sz="1200" dirty="0">
                <a:latin typeface="Calibri" panose="020F0502020204030204" pitchFamily="34" charset="0"/>
                <a:ea typeface="Calibri"/>
                <a:cs typeface="Calibri" panose="020F0502020204030204" pitchFamily="34" charset="0"/>
                <a:sym typeface="Calibri"/>
              </a:rPr>
              <a:t>Adapted from: </a:t>
            </a:r>
            <a:r>
              <a:rPr lang="en-US" sz="1200" u="sng" dirty="0">
                <a:solidFill>
                  <a:schemeClr val="hlink"/>
                </a:solidFill>
                <a:latin typeface="Calibri" panose="020F0502020204030204" pitchFamily="34" charset="0"/>
                <a:ea typeface="Calibri"/>
                <a:cs typeface="Calibri" panose="020F0502020204030204" pitchFamily="34" charset="0"/>
                <a:sym typeface="Calibri"/>
                <a:hlinkClick r:id="rId3"/>
              </a:rPr>
              <a:t>https://www.theschwartzcenter.org/media/Schwartz-Center-Watson-SFA-Final-PDF.pdf</a:t>
            </a:r>
            <a:endParaRPr lang="en-US" sz="1200" u="sng" dirty="0">
              <a:solidFill>
                <a:schemeClr val="hlink"/>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29422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fc486d51-0b10-46e7-809b-d1a3e267418c">2E3DWNN2NAY5-1925253259-20</_dlc_DocId>
    <_dlc_DocIdUrl xmlns="fc486d51-0b10-46e7-809b-d1a3e267418c">
      <Url>https://samhsa273.sharepoint.com/sites/Intranet/communications/_layouts/15/DocIdRedir.aspx?ID=2E3DWNN2NAY5-1925253259-20</Url>
      <Description>2E3DWNN2NAY5-1925253259-20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A3A9394385444083D333107F4D507C" ma:contentTypeVersion="82" ma:contentTypeDescription="Create a new document." ma:contentTypeScope="" ma:versionID="78cb2b352169ae2bbfc600d403b1b703">
  <xsd:schema xmlns:xsd="http://www.w3.org/2001/XMLSchema" xmlns:xs="http://www.w3.org/2001/XMLSchema" xmlns:p="http://schemas.microsoft.com/office/2006/metadata/properties" xmlns:ns1="http://schemas.microsoft.com/sharepoint/v3" xmlns:ns2="67c1b1fd-0604-41f3-8a1e-3854e8f10a32" xmlns:ns3="fc486d51-0b10-46e7-809b-d1a3e267418c" targetNamespace="http://schemas.microsoft.com/office/2006/metadata/properties" ma:root="true" ma:fieldsID="aa92a57dfe01d5e4f48903b80cf26262" ns1:_="" ns2:_="" ns3:_="">
    <xsd:import namespace="http://schemas.microsoft.com/sharepoint/v3"/>
    <xsd:import namespace="67c1b1fd-0604-41f3-8a1e-3854e8f10a32"/>
    <xsd:import namespace="fc486d51-0b10-46e7-809b-d1a3e267418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c1b1fd-0604-41f3-8a1e-3854e8f10a3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486d51-0b10-46e7-809b-d1a3e267418c"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591ECA1-3807-411B-A64E-3A679FDF8D43}">
  <ds:schemaRefs>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fc486d51-0b10-46e7-809b-d1a3e267418c"/>
    <ds:schemaRef ds:uri="http://schemas.microsoft.com/office/2006/documentManagement/types"/>
    <ds:schemaRef ds:uri="67c1b1fd-0604-41f3-8a1e-3854e8f10a32"/>
    <ds:schemaRef ds:uri="http://schemas.microsoft.com/sharepoint/v3"/>
    <ds:schemaRef ds:uri="http://www.w3.org/XML/1998/namespace"/>
  </ds:schemaRefs>
</ds:datastoreItem>
</file>

<file path=customXml/itemProps2.xml><?xml version="1.0" encoding="utf-8"?>
<ds:datastoreItem xmlns:ds="http://schemas.openxmlformats.org/officeDocument/2006/customXml" ds:itemID="{76D19311-0E8A-4546-953C-6564B3EBBBE1}">
  <ds:schemaRefs>
    <ds:schemaRef ds:uri="http://schemas.microsoft.com/sharepoint/v3/contenttype/forms"/>
  </ds:schemaRefs>
</ds:datastoreItem>
</file>

<file path=customXml/itemProps3.xml><?xml version="1.0" encoding="utf-8"?>
<ds:datastoreItem xmlns:ds="http://schemas.openxmlformats.org/officeDocument/2006/customXml" ds:itemID="{0C1E83F3-5B11-485A-9624-747BF98E6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c1b1fd-0604-41f3-8a1e-3854e8f10a32"/>
    <ds:schemaRef ds:uri="fc486d51-0b10-46e7-809b-d1a3e26741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9F8D5F7-FD12-4EC7-A328-4DB2DBBF939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954</TotalTime>
  <Words>1398</Words>
  <Application>Microsoft Office PowerPoint</Application>
  <PresentationFormat>On-screen Show (16:9)</PresentationFormat>
  <Paragraphs>155</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APPLE CHANCERY</vt:lpstr>
      <vt:lpstr>Arial</vt:lpstr>
      <vt:lpstr>Calibri</vt:lpstr>
      <vt:lpstr>Office Theme</vt:lpstr>
      <vt:lpstr> Stress, Trauma, and Resilience: A Focus on the Workforce</vt:lpstr>
      <vt:lpstr>A Moment to Arrive…</vt:lpstr>
      <vt:lpstr>Stress and Stress Response</vt:lpstr>
      <vt:lpstr>PowerPoint Presentation</vt:lpstr>
      <vt:lpstr>Stress Injury Basics </vt:lpstr>
      <vt:lpstr>The Stress Continuum Model </vt:lpstr>
      <vt:lpstr>Core Areas Impacted by Trauma</vt:lpstr>
      <vt:lpstr>Stress/Trauma in Providers</vt:lpstr>
      <vt:lpstr>PowerPoint Presentation</vt:lpstr>
      <vt:lpstr>PowerPoint Presentation</vt:lpstr>
      <vt:lpstr>Resilience:  Multiple Interacting Systems</vt:lpstr>
      <vt:lpstr>What Is Resilience</vt:lpstr>
      <vt:lpstr>Resilience</vt:lpstr>
      <vt:lpstr>Vicarious Trauma </vt:lpstr>
      <vt:lpstr>PowerPoint Presentation</vt:lpstr>
      <vt:lpstr>Vicarious Trauma</vt:lpstr>
      <vt:lpstr>Questions/Comments</vt:lpstr>
    </vt:vector>
  </TitlesOfParts>
  <Company>Crosby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Loffler</dc:creator>
  <cp:lastModifiedBy>Laney, Parker</cp:lastModifiedBy>
  <cp:revision>97</cp:revision>
  <dcterms:created xsi:type="dcterms:W3CDTF">2018-02-20T15:28:46Z</dcterms:created>
  <dcterms:modified xsi:type="dcterms:W3CDTF">2022-07-21T18:55:07Z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0x01010021A3A9394385444083D333107F4D507C</vt:lpwstr>
  </property>
  <property fmtid="{D5CDD505-2E9C-101B-9397-08002B2CF9AE}" pid="3" name="_dlc_DocIdItemGuid">
    <vt:lpwstr>6767748c-3b60-44a7-9b6c-e3b3defb4bfc</vt:lpwstr>
  </property>
</Properties>
</file>