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3"/>
  </p:notesMasterIdLst>
  <p:sldIdLst>
    <p:sldId id="260" r:id="rId2"/>
    <p:sldId id="261" r:id="rId3"/>
    <p:sldId id="263" r:id="rId4"/>
    <p:sldId id="264" r:id="rId5"/>
    <p:sldId id="265" r:id="rId6"/>
    <p:sldId id="259"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Lst>
  <p:sldSz cx="12192000" cy="6858000"/>
  <p:notesSz cx="6858000" cy="9144000"/>
  <p:custDataLst>
    <p:tags r:id="rId6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5" autoAdjust="0"/>
    <p:restoredTop sz="85209" autoAdjust="0"/>
  </p:normalViewPr>
  <p:slideViewPr>
    <p:cSldViewPr snapToGrid="0">
      <p:cViewPr varScale="1">
        <p:scale>
          <a:sx n="90" d="100"/>
          <a:sy n="90" d="100"/>
        </p:scale>
        <p:origin x="15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lnSpc>
                <a:spcPct val="110000"/>
              </a:lnSpc>
              <a:buNone/>
            </a:pPr>
            <a:r>
              <a:rPr lang="en-US" dirty="0"/>
              <a:t>Place your title on this first slide and include any</a:t>
            </a:r>
            <a:r>
              <a:rPr lang="en-US" baseline="0" dirty="0"/>
              <a:t> subtitle. </a:t>
            </a:r>
          </a:p>
          <a:p>
            <a:pPr marL="0" indent="0">
              <a:lnSpc>
                <a:spcPct val="110000"/>
              </a:lnSpc>
              <a:buNone/>
            </a:pPr>
            <a:endParaRPr lang="en-US" dirty="0"/>
          </a:p>
          <a:p>
            <a:pPr>
              <a:lnSpc>
                <a:spcPct val="110000"/>
              </a:lnSpc>
            </a:pPr>
            <a:r>
              <a:rPr lang="en-US" sz="1400" dirty="0">
                <a:latin typeface="Arial" panose="020B0604020202020204" pitchFamily="34" charset="0"/>
                <a:cs typeface="Arial" panose="020B0604020202020204" pitchFamily="34" charset="0"/>
              </a:rPr>
              <a:t>DO NOT CHANGE THE FORMAT OF THIS TEMPLATE.</a:t>
            </a:r>
            <a:r>
              <a:rPr lang="en-US" sz="1400" baseline="0" dirty="0">
                <a:latin typeface="Arial" panose="020B0604020202020204" pitchFamily="34" charset="0"/>
                <a:cs typeface="Arial" panose="020B0604020202020204" pitchFamily="34" charset="0"/>
              </a:rPr>
              <a:t> If you are creating ATTC-branded slides, you must use this template.</a:t>
            </a:r>
            <a:r>
              <a:rPr lang="en-US" sz="1400" dirty="0">
                <a:latin typeface="Arial" panose="020B0604020202020204" pitchFamily="34" charset="0"/>
                <a:cs typeface="Arial" panose="020B0604020202020204" pitchFamily="34" charset="0"/>
              </a:rPr>
              <a:t>  If you move around boxes, make</a:t>
            </a:r>
            <a:r>
              <a:rPr lang="en-US" sz="1400" baseline="0" dirty="0">
                <a:latin typeface="Arial" panose="020B0604020202020204" pitchFamily="34" charset="0"/>
                <a:cs typeface="Arial" panose="020B0604020202020204" pitchFamily="34" charset="0"/>
              </a:rPr>
              <a:t> sure to check the reading order.  If you widen any boxes they must not overlap any other box.</a:t>
            </a:r>
            <a:endParaRPr lang="en-US" sz="1400" dirty="0">
              <a:latin typeface="Arial" panose="020B0604020202020204" pitchFamily="34" charset="0"/>
              <a:cs typeface="Arial" panose="020B0604020202020204" pitchFamily="34" charset="0"/>
            </a:endParaRPr>
          </a:p>
          <a:p>
            <a:pPr>
              <a:lnSpc>
                <a:spcPct val="110000"/>
              </a:lnSpc>
            </a:pPr>
            <a:endParaRPr lang="en-US" sz="1400" dirty="0">
              <a:latin typeface="Arial" panose="020B0604020202020204" pitchFamily="34" charset="0"/>
              <a:cs typeface="Arial" panose="020B0604020202020204" pitchFamily="34" charset="0"/>
            </a:endParaRPr>
          </a:p>
          <a:p>
            <a:pPr>
              <a:lnSpc>
                <a:spcPct val="110000"/>
              </a:lnSpc>
            </a:pPr>
            <a:r>
              <a:rPr lang="en-US" sz="1400" dirty="0">
                <a:latin typeface="Arial" panose="020B0604020202020204" pitchFamily="34" charset="0"/>
                <a:cs typeface="Arial" panose="020B0604020202020204" pitchFamily="34" charset="0"/>
              </a:rPr>
              <a:t>IF YOU ADD ANY GRAPHICS,</a:t>
            </a:r>
            <a:r>
              <a:rPr lang="en-US" sz="1400" baseline="0" dirty="0">
                <a:latin typeface="Arial" panose="020B0604020202020204" pitchFamily="34" charset="0"/>
                <a:cs typeface="Arial" panose="020B0604020202020204" pitchFamily="34" charset="0"/>
              </a:rPr>
              <a:t> you will need to add ALT TEXT and check READING ORDER.  </a:t>
            </a:r>
            <a:endParaRPr lang="en-US" baseline="0" dirty="0"/>
          </a:p>
          <a:p>
            <a:pPr>
              <a:lnSpc>
                <a:spcPct val="110000"/>
              </a:lnSpc>
            </a:pPr>
            <a:endParaRPr lang="en-US" sz="140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400" baseline="0" dirty="0">
                <a:latin typeface="Arial" panose="020B0604020202020204" pitchFamily="34" charset="0"/>
                <a:cs typeface="Arial" panose="020B0604020202020204" pitchFamily="34" charset="0"/>
              </a:rPr>
              <a:t>(If the notes on ALT TEXT and READING ORDER do not make sense to you, please let the ATTC National Coordinating Office know to help with remediation.)</a:t>
            </a:r>
          </a:p>
          <a:p>
            <a:pPr>
              <a:lnSpc>
                <a:spcPct val="110000"/>
              </a:lnSpc>
            </a:pPr>
            <a:endParaRPr lang="en-US" sz="1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Shape 980"/>
          <p:cNvSpPr>
            <a:spLocks noGrp="1" noRot="1" noChangeAspect="1"/>
          </p:cNvSpPr>
          <p:nvPr>
            <p:ph type="sldImg"/>
          </p:nvPr>
        </p:nvSpPr>
        <p:spPr>
          <a:prstGeom prst="rect">
            <a:avLst/>
          </a:prstGeom>
        </p:spPr>
        <p:txBody>
          <a:bodyPr/>
          <a:lstStyle/>
          <a:p>
            <a:endParaRPr/>
          </a:p>
        </p:txBody>
      </p:sp>
      <p:sp>
        <p:nvSpPr>
          <p:cNvPr id="981" name="Shape 981"/>
          <p:cNvSpPr>
            <a:spLocks noGrp="1"/>
          </p:cNvSpPr>
          <p:nvPr>
            <p:ph type="body" sz="quarter" idx="1"/>
          </p:nvPr>
        </p:nvSpPr>
        <p:spPr>
          <a:prstGeom prst="rect">
            <a:avLst/>
          </a:prstGeom>
        </p:spPr>
        <p:txBody>
          <a:bodyPr/>
          <a:lstStyle>
            <a:lvl1pPr indent="238125">
              <a:defRPr sz="1200"/>
            </a:lvl1pPr>
          </a:lstStyle>
          <a:p>
            <a:r>
              <a:t>What is mutual demand?</a:t>
            </a:r>
          </a:p>
        </p:txBody>
      </p:sp>
    </p:spTree>
    <p:extLst>
      <p:ext uri="{BB962C8B-B14F-4D97-AF65-F5344CB8AC3E}">
        <p14:creationId xmlns:p14="http://schemas.microsoft.com/office/powerpoint/2010/main" val="589494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Shape 991"/>
          <p:cNvSpPr>
            <a:spLocks noGrp="1" noRot="1" noChangeAspect="1"/>
          </p:cNvSpPr>
          <p:nvPr>
            <p:ph type="sldImg"/>
          </p:nvPr>
        </p:nvSpPr>
        <p:spPr>
          <a:prstGeom prst="rect">
            <a:avLst/>
          </a:prstGeom>
        </p:spPr>
        <p:txBody>
          <a:bodyPr/>
          <a:lstStyle/>
          <a:p>
            <a:endParaRPr/>
          </a:p>
        </p:txBody>
      </p:sp>
      <p:sp>
        <p:nvSpPr>
          <p:cNvPr id="992" name="Shape 992"/>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Headbands</a:t>
            </a:r>
          </a:p>
        </p:txBody>
      </p:sp>
    </p:spTree>
    <p:extLst>
      <p:ext uri="{BB962C8B-B14F-4D97-AF65-F5344CB8AC3E}">
        <p14:creationId xmlns:p14="http://schemas.microsoft.com/office/powerpoint/2010/main" val="497991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50</a:t>
            </a:fld>
            <a:endParaRPr lang="en-US"/>
          </a:p>
        </p:txBody>
      </p:sp>
    </p:spTree>
    <p:extLst>
      <p:ext uri="{BB962C8B-B14F-4D97-AF65-F5344CB8AC3E}">
        <p14:creationId xmlns:p14="http://schemas.microsoft.com/office/powerpoint/2010/main" val="2804515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Shape 1017"/>
          <p:cNvSpPr>
            <a:spLocks noGrp="1" noRot="1" noChangeAspect="1"/>
          </p:cNvSpPr>
          <p:nvPr>
            <p:ph type="sldImg"/>
          </p:nvPr>
        </p:nvSpPr>
        <p:spPr>
          <a:prstGeom prst="rect">
            <a:avLst/>
          </a:prstGeom>
        </p:spPr>
        <p:txBody>
          <a:bodyPr/>
          <a:lstStyle/>
          <a:p>
            <a:endParaRPr/>
          </a:p>
        </p:txBody>
      </p:sp>
      <p:sp>
        <p:nvSpPr>
          <p:cNvPr id="1018" name="Shape 1018"/>
          <p:cNvSpPr>
            <a:spLocks noGrp="1"/>
          </p:cNvSpPr>
          <p:nvPr>
            <p:ph type="body" sz="quarter" idx="1"/>
          </p:nvPr>
        </p:nvSpPr>
        <p:spPr>
          <a:prstGeom prst="rect">
            <a:avLst/>
          </a:prstGeom>
        </p:spPr>
        <p:txBody>
          <a:bodyPr/>
          <a:lstStyle/>
          <a:p>
            <a:pPr indent="238125">
              <a:defRPr sz="1200"/>
            </a:pPr>
            <a:r>
              <a:t>There could be an exercise for each of these</a:t>
            </a:r>
            <a:endParaRPr sz="2400">
              <a:latin typeface="Avenir"/>
              <a:ea typeface="Avenir"/>
              <a:cs typeface="Avenir"/>
              <a:sym typeface="Avenir Roman"/>
            </a:endParaRPr>
          </a:p>
          <a:p>
            <a:pPr indent="238125">
              <a:defRPr sz="1200"/>
            </a:pPr>
            <a:r>
              <a:t>Topics I have added to my group: exploring our communities and taking our concerns out of the group (i.e., back to real life)</a:t>
            </a:r>
          </a:p>
        </p:txBody>
      </p:sp>
    </p:spTree>
    <p:extLst>
      <p:ext uri="{BB962C8B-B14F-4D97-AF65-F5344CB8AC3E}">
        <p14:creationId xmlns:p14="http://schemas.microsoft.com/office/powerpoint/2010/main" val="2006022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3" name="Shape 1023"/>
          <p:cNvSpPr>
            <a:spLocks noGrp="1" noRot="1" noChangeAspect="1"/>
          </p:cNvSpPr>
          <p:nvPr>
            <p:ph type="sldImg"/>
          </p:nvPr>
        </p:nvSpPr>
        <p:spPr>
          <a:prstGeom prst="rect">
            <a:avLst/>
          </a:prstGeom>
        </p:spPr>
        <p:txBody>
          <a:bodyPr/>
          <a:lstStyle/>
          <a:p>
            <a:endParaRPr/>
          </a:p>
        </p:txBody>
      </p:sp>
      <p:sp>
        <p:nvSpPr>
          <p:cNvPr id="1024" name="Shape 1024"/>
          <p:cNvSpPr>
            <a:spLocks noGrp="1"/>
          </p:cNvSpPr>
          <p:nvPr>
            <p:ph type="body" sz="quarter" idx="1"/>
          </p:nvPr>
        </p:nvSpPr>
        <p:spPr>
          <a:prstGeom prst="rect">
            <a:avLst/>
          </a:prstGeom>
        </p:spPr>
        <p:txBody>
          <a:bodyPr/>
          <a:lstStyle/>
          <a:p>
            <a:pPr>
              <a:defRPr sz="1200">
                <a:latin typeface="Calibri"/>
                <a:ea typeface="Calibri"/>
                <a:cs typeface="Calibri"/>
                <a:sym typeface="Calibri"/>
              </a:defRPr>
            </a:pPr>
            <a:r>
              <a:t>Différences et similitudes entre l’individuel et le groupe</a:t>
            </a:r>
            <a:endParaRPr sz="2400">
              <a:latin typeface="Avenir"/>
              <a:ea typeface="Avenir"/>
              <a:cs typeface="Avenir"/>
              <a:sym typeface="Avenir Roman"/>
            </a:endParaRPr>
          </a:p>
          <a:p>
            <a:pPr>
              <a:defRPr sz="1200">
                <a:latin typeface="Calibri"/>
                <a:ea typeface="Calibri"/>
                <a:cs typeface="Calibri"/>
                <a:sym typeface="Calibri"/>
              </a:defRPr>
            </a:pPr>
            <a:r>
              <a:t>Les règles de la co-animation</a:t>
            </a:r>
          </a:p>
        </p:txBody>
      </p:sp>
    </p:spTree>
    <p:extLst>
      <p:ext uri="{BB962C8B-B14F-4D97-AF65-F5344CB8AC3E}">
        <p14:creationId xmlns:p14="http://schemas.microsoft.com/office/powerpoint/2010/main" val="5419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latin typeface="Arial" panose="020B0604020202020204" pitchFamily="34" charset="0"/>
                <a:cs typeface="Arial" panose="020B0604020202020204" pitchFamily="34" charset="0"/>
              </a:rPr>
              <a:t>If someone else is looking over your presentation,</a:t>
            </a:r>
            <a:r>
              <a:rPr lang="en-US" sz="1400" baseline="0" dirty="0">
                <a:latin typeface="Arial" panose="020B0604020202020204" pitchFamily="34" charset="0"/>
                <a:cs typeface="Arial" panose="020B0604020202020204" pitchFamily="34" charset="0"/>
              </a:rPr>
              <a:t> make sure they do not rearrange, add, or delete anything on your slide.  This will mess up the template and reading order.  Have them use the comment feature found under the Review tab.</a:t>
            </a:r>
          </a:p>
          <a:p>
            <a:endParaRPr lang="en-US" sz="1400" baseline="0" dirty="0">
              <a:latin typeface="Arial" panose="020B0604020202020204" pitchFamily="34" charset="0"/>
              <a:cs typeface="Arial" panose="020B0604020202020204" pitchFamily="34" charset="0"/>
            </a:endParaRPr>
          </a:p>
          <a:p>
            <a:r>
              <a:rPr lang="en-US" sz="1400" baseline="0" dirty="0">
                <a:latin typeface="Arial" panose="020B0604020202020204" pitchFamily="34" charset="0"/>
                <a:cs typeface="Arial" panose="020B0604020202020204" pitchFamily="34" charset="0"/>
              </a:rPr>
              <a:t>You can locate the accessibility checker by selecting “File,” “Check for Issues,” “Check Accessibility.”  On a Mac, you can find this under “Tools,” “Check Accessibility” or under “Review,” “Check Accessibility.”</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a:p>
        </p:txBody>
      </p:sp>
    </p:spTree>
    <p:extLst>
      <p:ext uri="{BB962C8B-B14F-4D97-AF65-F5344CB8AC3E}">
        <p14:creationId xmlns:p14="http://schemas.microsoft.com/office/powerpoint/2010/main" val="237105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Shape 741"/>
          <p:cNvSpPr>
            <a:spLocks noGrp="1" noRot="1" noChangeAspect="1"/>
          </p:cNvSpPr>
          <p:nvPr>
            <p:ph type="sldImg"/>
          </p:nvPr>
        </p:nvSpPr>
        <p:spPr>
          <a:prstGeom prst="rect">
            <a:avLst/>
          </a:prstGeom>
        </p:spPr>
        <p:txBody>
          <a:bodyPr/>
          <a:lstStyle/>
          <a:p>
            <a:endParaRPr/>
          </a:p>
        </p:txBody>
      </p:sp>
      <p:sp>
        <p:nvSpPr>
          <p:cNvPr id="742" name="Shape 742"/>
          <p:cNvSpPr>
            <a:spLocks noGrp="1"/>
          </p:cNvSpPr>
          <p:nvPr>
            <p:ph type="body" sz="quarter" idx="1"/>
          </p:nvPr>
        </p:nvSpPr>
        <p:spPr>
          <a:prstGeom prst="rect">
            <a:avLst/>
          </a:prstGeom>
        </p:spPr>
        <p:txBody>
          <a:bodyPr/>
          <a:lstStyle/>
          <a:p>
            <a:pPr>
              <a:defRPr sz="1200"/>
            </a:pPr>
            <a:r>
              <a:t>Get into groups of 4 or so.</a:t>
            </a:r>
            <a:endParaRPr sz="2400">
              <a:latin typeface="Avenir"/>
              <a:ea typeface="Avenir"/>
              <a:cs typeface="Avenir"/>
              <a:sym typeface="Avenir Roman"/>
            </a:endParaRPr>
          </a:p>
          <a:p>
            <a:pPr>
              <a:spcBef>
                <a:spcPts val="400"/>
              </a:spcBef>
              <a:defRPr sz="1200"/>
            </a:pPr>
            <a:r>
              <a:t>Pass out pictures of David</a:t>
            </a:r>
            <a:endParaRPr sz="2400">
              <a:latin typeface="Avenir"/>
              <a:ea typeface="Avenir"/>
              <a:cs typeface="Avenir"/>
              <a:sym typeface="Avenir Roman"/>
            </a:endParaRPr>
          </a:p>
          <a:p>
            <a:pPr>
              <a:spcBef>
                <a:spcPts val="400"/>
              </a:spcBef>
              <a:defRPr sz="1200"/>
            </a:pPr>
            <a:r>
              <a:t>Ask group to brainstorm a list of things David might be thinking or feeling based on his expression and posture</a:t>
            </a:r>
            <a:endParaRPr sz="2400">
              <a:latin typeface="Avenir"/>
              <a:ea typeface="Avenir"/>
              <a:cs typeface="Avenir"/>
              <a:sym typeface="Avenir Roman"/>
            </a:endParaRPr>
          </a:p>
          <a:p>
            <a:pPr>
              <a:spcBef>
                <a:spcPts val="400"/>
              </a:spcBef>
              <a:defRPr sz="1200"/>
            </a:pPr>
            <a:r>
              <a:t>Give them about 5-7 minutes to do so.</a:t>
            </a:r>
            <a:endParaRPr sz="2400">
              <a:latin typeface="Avenir"/>
              <a:ea typeface="Avenir"/>
              <a:cs typeface="Avenir"/>
              <a:sym typeface="Avenir Roman"/>
            </a:endParaRPr>
          </a:p>
          <a:p>
            <a:pPr>
              <a:spcBef>
                <a:spcPts val="400"/>
              </a:spcBef>
              <a:defRPr sz="1200"/>
            </a:pPr>
            <a:r>
              <a:t>Make list of groups’ ideas on newsprint, reflecting what you hear as you go.  One thought at a time from each group till all ideas are exhausted.</a:t>
            </a:r>
            <a:endParaRPr sz="2400">
              <a:latin typeface="Avenir"/>
              <a:ea typeface="Avenir"/>
              <a:cs typeface="Avenir"/>
              <a:sym typeface="Avenir Roman"/>
            </a:endParaRPr>
          </a:p>
          <a:p>
            <a:pPr>
              <a:spcBef>
                <a:spcPts val="400"/>
              </a:spcBef>
              <a:defRPr sz="1200"/>
            </a:pPr>
            <a:r>
              <a:t>After the list is made review it.</a:t>
            </a:r>
            <a:endParaRPr sz="2400">
              <a:latin typeface="Avenir"/>
              <a:ea typeface="Avenir"/>
              <a:cs typeface="Avenir"/>
              <a:sym typeface="Avenir Roman"/>
            </a:endParaRPr>
          </a:p>
          <a:p>
            <a:pPr>
              <a:spcBef>
                <a:spcPts val="400"/>
              </a:spcBef>
              <a:defRPr sz="1200"/>
            </a:pPr>
            <a:r>
              <a:t>Ask if anyone knows the story of the statues of David.  If someone does, ask them to share it.  If not tell the story which is:</a:t>
            </a:r>
            <a:endParaRPr sz="2400">
              <a:latin typeface="Avenir"/>
              <a:ea typeface="Avenir"/>
              <a:cs typeface="Avenir"/>
              <a:sym typeface="Avenir Roman"/>
            </a:endParaRPr>
          </a:p>
          <a:p>
            <a:pPr>
              <a:spcBef>
                <a:spcPts val="400"/>
              </a:spcBef>
              <a:defRPr sz="1200"/>
            </a:pPr>
            <a:r>
              <a:t>	Art historians believe the statue of David was Michaelangelo’s representation of David at the moment he saw Goliath on the battlefield.</a:t>
            </a:r>
            <a:endParaRPr sz="2400">
              <a:latin typeface="Avenir"/>
              <a:ea typeface="Avenir"/>
              <a:cs typeface="Avenir"/>
              <a:sym typeface="Avenir Roman"/>
            </a:endParaRPr>
          </a:p>
          <a:p>
            <a:pPr>
              <a:spcBef>
                <a:spcPts val="400"/>
              </a:spcBef>
              <a:defRPr sz="1200"/>
            </a:pPr>
            <a:r>
              <a:t>Review the list and notice how much of what the group came up with, fits nicely with this scenario</a:t>
            </a:r>
            <a:endParaRPr sz="2400">
              <a:latin typeface="Avenir"/>
              <a:ea typeface="Avenir"/>
              <a:cs typeface="Avenir"/>
              <a:sym typeface="Avenir Roman"/>
            </a:endParaRPr>
          </a:p>
          <a:p>
            <a:pPr>
              <a:spcBef>
                <a:spcPts val="400"/>
              </a:spcBef>
              <a:defRPr sz="1200"/>
            </a:pPr>
            <a:r>
              <a:t>Explain to group that they have just engaged in the process of making complex reflections.  They were able to do so based on looking of a picture of a statue of David.  Point out that we all “read” people in this way all the time and that the process of doing complex reflections is mainly about coming up with the courage to put our observations into words.</a:t>
            </a:r>
          </a:p>
        </p:txBody>
      </p:sp>
    </p:spTree>
    <p:extLst>
      <p:ext uri="{BB962C8B-B14F-4D97-AF65-F5344CB8AC3E}">
        <p14:creationId xmlns:p14="http://schemas.microsoft.com/office/powerpoint/2010/main" val="300428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18</a:t>
            </a:fld>
            <a:endParaRPr lang="en-US"/>
          </a:p>
        </p:txBody>
      </p:sp>
    </p:spTree>
    <p:extLst>
      <p:ext uri="{BB962C8B-B14F-4D97-AF65-F5344CB8AC3E}">
        <p14:creationId xmlns:p14="http://schemas.microsoft.com/office/powerpoint/2010/main" val="99100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Shape 759"/>
          <p:cNvSpPr>
            <a:spLocks noGrp="1" noRot="1" noChangeAspect="1"/>
          </p:cNvSpPr>
          <p:nvPr>
            <p:ph type="sldImg"/>
          </p:nvPr>
        </p:nvSpPr>
        <p:spPr>
          <a:prstGeom prst="rect">
            <a:avLst/>
          </a:prstGeom>
        </p:spPr>
        <p:txBody>
          <a:bodyPr/>
          <a:lstStyle/>
          <a:p>
            <a:endParaRPr/>
          </a:p>
        </p:txBody>
      </p:sp>
      <p:sp>
        <p:nvSpPr>
          <p:cNvPr id="760" name="Shape 760"/>
          <p:cNvSpPr>
            <a:spLocks noGrp="1"/>
          </p:cNvSpPr>
          <p:nvPr>
            <p:ph type="body" sz="quarter" idx="1"/>
          </p:nvPr>
        </p:nvSpPr>
        <p:spPr>
          <a:prstGeom prst="rect">
            <a:avLst/>
          </a:prstGeom>
        </p:spPr>
        <p:txBody>
          <a:bodyPr/>
          <a:lstStyle>
            <a:lvl1pPr>
              <a:defRPr sz="1200"/>
            </a:lvl1pPr>
          </a:lstStyle>
          <a:p>
            <a:r>
              <a:t>10 min</a:t>
            </a:r>
          </a:p>
        </p:txBody>
      </p:sp>
    </p:spTree>
    <p:extLst>
      <p:ext uri="{BB962C8B-B14F-4D97-AF65-F5344CB8AC3E}">
        <p14:creationId xmlns:p14="http://schemas.microsoft.com/office/powerpoint/2010/main" val="3387423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 name="Shape 784"/>
          <p:cNvSpPr>
            <a:spLocks noGrp="1" noRot="1" noChangeAspect="1"/>
          </p:cNvSpPr>
          <p:nvPr>
            <p:ph type="sldImg"/>
          </p:nvPr>
        </p:nvSpPr>
        <p:spPr>
          <a:prstGeom prst="rect">
            <a:avLst/>
          </a:prstGeom>
        </p:spPr>
        <p:txBody>
          <a:bodyPr/>
          <a:lstStyle/>
          <a:p>
            <a:endParaRPr/>
          </a:p>
        </p:txBody>
      </p:sp>
      <p:sp>
        <p:nvSpPr>
          <p:cNvPr id="785" name="Shape 785"/>
          <p:cNvSpPr>
            <a:spLocks noGrp="1"/>
          </p:cNvSpPr>
          <p:nvPr>
            <p:ph type="body" sz="quarter" idx="1"/>
          </p:nvPr>
        </p:nvSpPr>
        <p:spPr>
          <a:prstGeom prst="rect">
            <a:avLst/>
          </a:prstGeom>
        </p:spPr>
        <p:txBody>
          <a:bodyPr/>
          <a:lstStyle/>
          <a:p>
            <a:pPr defTabSz="457200">
              <a:defRPr sz="1200">
                <a:latin typeface="Calibri"/>
                <a:ea typeface="Calibri"/>
                <a:cs typeface="Calibri"/>
                <a:sym typeface="Calibri"/>
              </a:defRPr>
            </a:pPr>
            <a:r>
              <a:t>Not a ghost/haunted approach… way of being in MI</a:t>
            </a:r>
          </a:p>
          <a:p>
            <a:pPr defTabSz="457200">
              <a:defRPr sz="1200">
                <a:latin typeface="Calibri"/>
                <a:ea typeface="Calibri"/>
                <a:cs typeface="Calibri"/>
                <a:sym typeface="Calibri"/>
              </a:defRPr>
            </a:pPr>
            <a:endParaRPr/>
          </a:p>
          <a:p>
            <a:pPr defTabSz="457200">
              <a:defRPr sz="1200">
                <a:latin typeface="Calibri"/>
                <a:ea typeface="Calibri"/>
                <a:cs typeface="Calibri"/>
                <a:sym typeface="Calibri"/>
              </a:defRPr>
            </a:pPr>
            <a:r>
              <a:t>Miller story:</a:t>
            </a:r>
          </a:p>
          <a:p>
            <a:pPr defTabSz="457200">
              <a:defRPr sz="1200">
                <a:latin typeface="Calibri"/>
                <a:ea typeface="Calibri"/>
                <a:cs typeface="Calibri"/>
                <a:sym typeface="Calibri"/>
              </a:defRPr>
            </a:pPr>
            <a:r>
              <a:t>Drug abuse sx- abusers : in denial, not truthful, liars, don’t want to change</a:t>
            </a:r>
          </a:p>
          <a:p>
            <a:pPr defTabSz="457200">
              <a:defRPr sz="1200">
                <a:latin typeface="Calibri"/>
                <a:ea typeface="Calibri"/>
                <a:cs typeface="Calibri"/>
                <a:sym typeface="Calibri"/>
              </a:defRPr>
            </a:pPr>
            <a:r>
              <a:t>This was not his experience…. MI is BORN</a:t>
            </a:r>
          </a:p>
          <a:p>
            <a:pPr defTabSz="457200">
              <a:defRPr sz="1200">
                <a:latin typeface="Calibri"/>
                <a:ea typeface="Calibri"/>
                <a:cs typeface="Calibri"/>
                <a:sym typeface="Calibri"/>
              </a:defRPr>
            </a:pPr>
            <a:r>
              <a:t>And in studying MI in penal system- coding 100+ interview led by psychology trainees. …. Those most effective, eliciting had a rhythm= the spirit is born</a:t>
            </a:r>
          </a:p>
        </p:txBody>
      </p:sp>
    </p:spTree>
    <p:extLst>
      <p:ext uri="{BB962C8B-B14F-4D97-AF65-F5344CB8AC3E}">
        <p14:creationId xmlns:p14="http://schemas.microsoft.com/office/powerpoint/2010/main" val="290030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lvl1pPr indent="238125">
              <a:defRPr sz="1200"/>
            </a:lvl1pPr>
          </a:lstStyle>
          <a:p>
            <a:r>
              <a:t>Why is this called forces?</a:t>
            </a:r>
          </a:p>
        </p:txBody>
      </p:sp>
    </p:spTree>
    <p:extLst>
      <p:ext uri="{BB962C8B-B14F-4D97-AF65-F5344CB8AC3E}">
        <p14:creationId xmlns:p14="http://schemas.microsoft.com/office/powerpoint/2010/main" val="318031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 name="Shape 803"/>
          <p:cNvSpPr>
            <a:spLocks noGrp="1" noRot="1" noChangeAspect="1"/>
          </p:cNvSpPr>
          <p:nvPr>
            <p:ph type="sldImg"/>
          </p:nvPr>
        </p:nvSpPr>
        <p:spPr>
          <a:prstGeom prst="rect">
            <a:avLst/>
          </a:prstGeom>
        </p:spPr>
        <p:txBody>
          <a:bodyPr/>
          <a:lstStyle/>
          <a:p>
            <a:endParaRPr/>
          </a:p>
        </p:txBody>
      </p:sp>
      <p:sp>
        <p:nvSpPr>
          <p:cNvPr id="804" name="Shape 804"/>
          <p:cNvSpPr>
            <a:spLocks noGrp="1"/>
          </p:cNvSpPr>
          <p:nvPr>
            <p:ph type="body" sz="quarter" idx="1"/>
          </p:nvPr>
        </p:nvSpPr>
        <p:spPr>
          <a:prstGeom prst="rect">
            <a:avLst/>
          </a:prstGeom>
        </p:spPr>
        <p:txBody>
          <a:bodyPr/>
          <a:lstStyle/>
          <a:p>
            <a:pPr indent="238125">
              <a:defRPr sz="1200"/>
            </a:pPr>
            <a:r>
              <a:t>Some data about the importance of cohesion; </a:t>
            </a:r>
            <a:endParaRPr sz="2400">
              <a:latin typeface="Avenir"/>
              <a:ea typeface="Avenir"/>
              <a:cs typeface="Avenir"/>
              <a:sym typeface="Avenir Roman"/>
            </a:endParaRPr>
          </a:p>
          <a:p>
            <a:pPr indent="238125">
              <a:defRPr sz="1200"/>
            </a:pPr>
            <a:r>
              <a:t>Is there any data that suggest that MI increases cohesion (either in speed or in power)?</a:t>
            </a:r>
          </a:p>
        </p:txBody>
      </p:sp>
    </p:spTree>
    <p:extLst>
      <p:ext uri="{BB962C8B-B14F-4D97-AF65-F5344CB8AC3E}">
        <p14:creationId xmlns:p14="http://schemas.microsoft.com/office/powerpoint/2010/main" val="2015193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Shape 958"/>
          <p:cNvSpPr>
            <a:spLocks noGrp="1" noRot="1" noChangeAspect="1"/>
          </p:cNvSpPr>
          <p:nvPr>
            <p:ph type="sldImg"/>
          </p:nvPr>
        </p:nvSpPr>
        <p:spPr>
          <a:prstGeom prst="rect">
            <a:avLst/>
          </a:prstGeom>
        </p:spPr>
        <p:txBody>
          <a:bodyPr/>
          <a:lstStyle/>
          <a:p>
            <a:endParaRPr/>
          </a:p>
        </p:txBody>
      </p:sp>
      <p:sp>
        <p:nvSpPr>
          <p:cNvPr id="959" name="Shape 959"/>
          <p:cNvSpPr>
            <a:spLocks noGrp="1"/>
          </p:cNvSpPr>
          <p:nvPr>
            <p:ph type="body" sz="quarter" idx="1"/>
          </p:nvPr>
        </p:nvSpPr>
        <p:spPr>
          <a:prstGeom prst="rect">
            <a:avLst/>
          </a:prstGeom>
        </p:spPr>
        <p:txBody>
          <a:bodyPr/>
          <a:lstStyle/>
          <a:p>
            <a:pPr indent="238125">
              <a:defRPr sz="1200"/>
            </a:pPr>
            <a:r>
              <a:t>There should be an exercise about developing rituals…</a:t>
            </a:r>
            <a:endParaRPr sz="2400">
              <a:latin typeface="Avenir"/>
              <a:ea typeface="Avenir"/>
              <a:cs typeface="Avenir"/>
              <a:sym typeface="Avenir Roman"/>
            </a:endParaRPr>
          </a:p>
          <a:p>
            <a:pPr indent="238125">
              <a:defRPr sz="1200"/>
            </a:pPr>
            <a:r>
              <a:t>I thought that the three things were: individual members’ needs, the interaction between members and the well-being of the group as a whole.  Might authority issues be addressed in a slide about facilitator challenges?</a:t>
            </a:r>
          </a:p>
        </p:txBody>
      </p:sp>
    </p:spTree>
    <p:extLst>
      <p:ext uri="{BB962C8B-B14F-4D97-AF65-F5344CB8AC3E}">
        <p14:creationId xmlns:p14="http://schemas.microsoft.com/office/powerpoint/2010/main" val="3599203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dirty="0"/>
              <a:t>Click to edit Master title style</a:t>
            </a:r>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428" y="6178377"/>
            <a:ext cx="3609626" cy="642551"/>
          </a:xfrm>
          <a:prstGeom prst="rect">
            <a:avLst/>
          </a:prstGeom>
        </p:spPr>
      </p:pic>
    </p:spTree>
    <p:custDataLst>
      <p:tags r:id="rId1"/>
    </p:custDataLst>
    <p:extLst>
      <p:ext uri="{BB962C8B-B14F-4D97-AF65-F5344CB8AC3E}">
        <p14:creationId xmlns:p14="http://schemas.microsoft.com/office/powerpoint/2010/main" val="1395642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p:cNvSpPr>
          <p:nvPr>
            <p:ph type="pic" sz="quarter" idx="13"/>
          </p:nvPr>
        </p:nvSpPr>
        <p:spPr>
          <a:xfrm>
            <a:off x="7735888" y="1668643"/>
            <a:ext cx="3570288" cy="1392918"/>
          </a:xfrm>
        </p:spPr>
        <p:txBody>
          <a:bodyPr/>
          <a:lstStyle/>
          <a:p>
            <a:endParaRPr lang="en-US"/>
          </a:p>
        </p:txBody>
      </p:sp>
      <p:sp>
        <p:nvSpPr>
          <p:cNvPr id="17" name="Picture Placeholder 16"/>
          <p:cNvSpPr>
            <a:spLocks noGrp="1"/>
          </p:cNvSpPr>
          <p:nvPr>
            <p:ph type="pic" sz="quarter" idx="14"/>
          </p:nvPr>
        </p:nvSpPr>
        <p:spPr>
          <a:xfrm>
            <a:off x="7735888" y="3526018"/>
            <a:ext cx="3575304" cy="1389888"/>
          </a:xfrm>
        </p:spPr>
        <p:txBody>
          <a:bodyPr/>
          <a:lstStyle/>
          <a:p>
            <a:endParaRPr lang="en-US"/>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0888" y="5538461"/>
            <a:ext cx="2481112" cy="1654076"/>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8660411"/>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 name="Slide Number"/>
          <p:cNvSpPr txBox="1">
            <a:spLocks noGrp="1"/>
          </p:cNvSpPr>
          <p:nvPr>
            <p:ph type="sldNum" sz="quarter" idx="2"/>
          </p:nvPr>
        </p:nvSpPr>
        <p:spPr>
          <a:xfrm>
            <a:off x="11156225" y="6184899"/>
            <a:ext cx="694996" cy="546101"/>
          </a:xfrm>
          <a:prstGeom prst="rect">
            <a:avLst/>
          </a:prstGeom>
        </p:spPr>
        <p:txBody>
          <a:bodyPr lIns="0" tIns="0" rIns="0" bIns="0"/>
          <a:lstStyle/>
          <a:p>
            <a:fld id="{86CB4B4D-7CA3-9044-876B-883B54F8677D}" type="slidenum">
              <a:t>‹#›</a:t>
            </a:fld>
            <a:endParaRPr/>
          </a:p>
        </p:txBody>
      </p:sp>
    </p:spTree>
    <p:extLst>
      <p:ext uri="{BB962C8B-B14F-4D97-AF65-F5344CB8AC3E}">
        <p14:creationId xmlns:p14="http://schemas.microsoft.com/office/powerpoint/2010/main" val="551023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Only 3">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8" name="Title Text"/>
          <p:cNvSpPr txBox="1">
            <a:spLocks noGrp="1"/>
          </p:cNvSpPr>
          <p:nvPr>
            <p:ph type="title"/>
          </p:nvPr>
        </p:nvSpPr>
        <p:spPr>
          <a:xfrm>
            <a:off x="609600" y="1"/>
            <a:ext cx="10972800" cy="1692275"/>
          </a:xfrm>
          <a:prstGeom prst="rect">
            <a:avLst/>
          </a:prstGeom>
        </p:spPr>
        <p:txBody>
          <a:bodyPr lIns="50800" tIns="50800" rIns="50800" bIns="50800" anchor="ctr"/>
          <a:lstStyle>
            <a:lvl1pPr>
              <a:defRPr sz="4400">
                <a:solidFill>
                  <a:srgbClr val="000000"/>
                </a:solidFill>
                <a:latin typeface="Merriweather Sans"/>
                <a:ea typeface="Merriweather Sans"/>
                <a:cs typeface="Merriweather Sans"/>
                <a:sym typeface="Merriweather Sans"/>
              </a:defRPr>
            </a:lvl1pPr>
          </a:lstStyle>
          <a:p>
            <a:r>
              <a:t>Title Text</a:t>
            </a:r>
          </a:p>
        </p:txBody>
      </p:sp>
      <p:sp>
        <p:nvSpPr>
          <p:cNvPr id="169" name="Slide Number"/>
          <p:cNvSpPr txBox="1">
            <a:spLocks noGrp="1"/>
          </p:cNvSpPr>
          <p:nvPr>
            <p:ph type="sldNum" sz="quarter" idx="2"/>
          </p:nvPr>
        </p:nvSpPr>
        <p:spPr>
          <a:xfrm>
            <a:off x="9942662" y="6406804"/>
            <a:ext cx="364821" cy="264215"/>
          </a:xfrm>
          <a:prstGeom prst="rect">
            <a:avLst/>
          </a:prstGeom>
        </p:spPr>
        <p:txBody>
          <a:bodyPr/>
          <a:lstStyle>
            <a:lvl1pPr algn="ctr">
              <a:defRPr sz="1200">
                <a:solidFill>
                  <a:srgbClr val="898989"/>
                </a:solidFill>
                <a:latin typeface="+mj-lt"/>
                <a:ea typeface="+mj-ea"/>
                <a:cs typeface="+mj-cs"/>
                <a:sym typeface="Arial"/>
              </a:defRPr>
            </a:lvl1pPr>
          </a:lstStyle>
          <a:p>
            <a:fld id="{86CB4B4D-7CA3-9044-876B-883B54F8677D}" type="slidenum">
              <a:t>‹#›</a:t>
            </a:fld>
            <a:endParaRPr/>
          </a:p>
        </p:txBody>
      </p:sp>
    </p:spTree>
    <p:extLst>
      <p:ext uri="{BB962C8B-B14F-4D97-AF65-F5344CB8AC3E}">
        <p14:creationId xmlns:p14="http://schemas.microsoft.com/office/powerpoint/2010/main" val="14542864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10/25/22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10/25/22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10/25/22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10/25/22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10/25/22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10/25/22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9" r:id="rId13"/>
    <p:sldLayoutId id="2147483663" r:id="rId14"/>
    <p:sldLayoutId id="2147483655" r:id="rId15"/>
    <p:sldLayoutId id="2147483657"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www.hetimain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10.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www.dignitymaine.com" TargetMode="External"/><Relationship Id="rId2" Type="http://schemas.openxmlformats.org/officeDocument/2006/relationships/hyperlink" Target="http://www.hetimaine.org" TargetMode="Externa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hetimaine.org" TargetMode="Externa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0.xml"/><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hyperlink" Target="http://www.hetimaine.org" TargetMode="External"/><Relationship Id="rId2" Type="http://schemas.openxmlformats.org/officeDocument/2006/relationships/hyperlink" Target="http://www.motivationalinterviewing.org/" TargetMode="Externa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07873"/>
            <a:ext cx="10363200" cy="2387600"/>
          </a:xfrm>
        </p:spPr>
        <p:txBody>
          <a:bodyPr>
            <a:normAutofit/>
          </a:bodyPr>
          <a:lstStyle/>
          <a:p>
            <a:r>
              <a:rPr lang="en-US" sz="4400" b="1" dirty="0">
                <a:latin typeface="+mn-lt"/>
              </a:rPr>
              <a:t>The Power of Groups </a:t>
            </a:r>
            <a:br>
              <a:rPr lang="en-US" sz="4400" b="1" dirty="0">
                <a:latin typeface="+mn-lt"/>
              </a:rPr>
            </a:br>
            <a:r>
              <a:rPr lang="en-US" sz="4400" b="1" dirty="0">
                <a:latin typeface="+mn-lt"/>
              </a:rPr>
              <a:t>Using Motivational Interviewing</a:t>
            </a:r>
          </a:p>
        </p:txBody>
      </p:sp>
      <p:sp>
        <p:nvSpPr>
          <p:cNvPr id="3" name="Subtitle 2"/>
          <p:cNvSpPr>
            <a:spLocks noGrp="1"/>
          </p:cNvSpPr>
          <p:nvPr>
            <p:ph type="subTitle" idx="1"/>
          </p:nvPr>
        </p:nvSpPr>
        <p:spPr>
          <a:xfrm>
            <a:off x="1524000" y="3429000"/>
            <a:ext cx="9144000" cy="969962"/>
          </a:xfrm>
        </p:spPr>
        <p:txBody>
          <a:bodyPr>
            <a:normAutofit fontScale="25000" lnSpcReduction="20000"/>
          </a:bodyPr>
          <a:lstStyle/>
          <a:p>
            <a:pPr marL="0" indent="65084" algn="ctr">
              <a:spcBef>
                <a:spcPts val="0"/>
              </a:spcBef>
              <a:buNone/>
              <a:defRPr sz="3200" b="1">
                <a:latin typeface="Permanent Marker"/>
                <a:ea typeface="Permanent Marker"/>
                <a:cs typeface="Permanent Marker"/>
                <a:sym typeface="Permanent Marker"/>
              </a:defRPr>
            </a:pPr>
            <a:r>
              <a:rPr lang="en-US" sz="9600" dirty="0"/>
              <a:t>Stephen  R. Andrew LCSW, LADC, CCS</a:t>
            </a:r>
          </a:p>
          <a:p>
            <a:pPr marL="0" indent="65084" algn="ctr">
              <a:buNone/>
              <a:defRPr sz="3300" b="1">
                <a:latin typeface="Permanent Marker"/>
                <a:ea typeface="Permanent Marker"/>
                <a:cs typeface="Permanent Marker"/>
                <a:sym typeface="Permanent Marker"/>
              </a:defRPr>
            </a:pPr>
            <a:r>
              <a:rPr lang="en-US" sz="9600" dirty="0"/>
              <a:t>Health Education &amp; Training Institute</a:t>
            </a:r>
            <a:br>
              <a:rPr lang="en-US" sz="9600" dirty="0"/>
            </a:br>
            <a:r>
              <a:rPr lang="en-US" sz="9600" dirty="0"/>
              <a:t>                    207-773-9724 # 3 </a:t>
            </a:r>
          </a:p>
          <a:p>
            <a:pPr marL="0" indent="65084" algn="ctr">
              <a:buNone/>
              <a:defRPr sz="2800" b="1" i="1" u="sng">
                <a:solidFill>
                  <a:srgbClr val="0000FF"/>
                </a:solidFill>
              </a:defRPr>
            </a:pPr>
            <a:r>
              <a:rPr lang="en-US" sz="8000" dirty="0" err="1">
                <a:uFill>
                  <a:solidFill>
                    <a:srgbClr val="0000FF"/>
                  </a:solidFill>
                </a:uFill>
              </a:rPr>
              <a:t>heti@hetimaine.org</a:t>
            </a:r>
            <a:r>
              <a:rPr lang="en-US" sz="8000" dirty="0">
                <a:solidFill>
                  <a:srgbClr val="D90B00"/>
                </a:solidFill>
              </a:rPr>
              <a:t>        </a:t>
            </a:r>
            <a:r>
              <a:rPr lang="en-US" sz="8000" dirty="0">
                <a:uFill>
                  <a:solidFill>
                    <a:srgbClr val="0000FF"/>
                  </a:solidFill>
                </a:uFill>
                <a:hlinkClick r:id="rId4"/>
              </a:rPr>
              <a:t>www.hetimaine.org</a:t>
            </a:r>
            <a:r>
              <a:rPr lang="en-US" sz="8000" dirty="0">
                <a:solidFill>
                  <a:srgbClr val="D90B00"/>
                </a:solidFill>
              </a:rPr>
              <a:t> </a:t>
            </a:r>
          </a:p>
        </p:txBody>
      </p:sp>
      <p:pic>
        <p:nvPicPr>
          <p:cNvPr id="8" name="Picture Placeholder 7" descr="ATTC Stacked Color Bars"/>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8213436" y="4756327"/>
            <a:ext cx="3978564" cy="2652376"/>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3621" y="198316"/>
            <a:ext cx="6384758" cy="1136553"/>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Google Shape;339;p7"/>
          <p:cNvSpPr txBox="1">
            <a:spLocks noGrp="1"/>
          </p:cNvSpPr>
          <p:nvPr>
            <p:ph type="body" idx="4294967295"/>
          </p:nvPr>
        </p:nvSpPr>
        <p:spPr>
          <a:xfrm>
            <a:off x="1477813" y="1273273"/>
            <a:ext cx="9038285" cy="5406928"/>
          </a:xfrm>
          <a:prstGeom prst="rect">
            <a:avLst/>
          </a:prstGeom>
        </p:spPr>
        <p:txBody>
          <a:bodyPr vert="horz" lIns="0" tIns="0" rIns="0" bIns="0" rtlCol="0">
            <a:normAutofit lnSpcReduction="10000"/>
          </a:bodyPr>
          <a:lstStyle/>
          <a:p>
            <a:pPr marL="1079890" indent="-1018709" defTabSz="859536">
              <a:spcBef>
                <a:spcPts val="0"/>
              </a:spcBef>
              <a:buClr>
                <a:srgbClr val="000000"/>
              </a:buClr>
              <a:buSzPts val="3000"/>
              <a:buFont typeface="Arial"/>
              <a:buChar char="•"/>
              <a:defRPr sz="3008" b="1">
                <a:solidFill>
                  <a:srgbClr val="19194D"/>
                </a:solidFill>
                <a:latin typeface="+mj-lt"/>
                <a:ea typeface="+mj-ea"/>
                <a:cs typeface="+mj-cs"/>
                <a:sym typeface="Arial"/>
              </a:defRPr>
            </a:pPr>
            <a:r>
              <a:t>What are the </a:t>
            </a:r>
            <a:r>
              <a:rPr i="1">
                <a:solidFill>
                  <a:srgbClr val="801C18"/>
                </a:solidFill>
              </a:rPr>
              <a:t>challenges</a:t>
            </a:r>
            <a:r>
              <a:t> of group work, working with clients, patients, person we serve?</a:t>
            </a:r>
          </a:p>
          <a:p>
            <a:pPr marL="1079890" indent="-1018709" defTabSz="859536">
              <a:spcBef>
                <a:spcPts val="700"/>
              </a:spcBef>
              <a:buClr>
                <a:srgbClr val="000000"/>
              </a:buClr>
              <a:buSzPts val="3000"/>
              <a:buFont typeface="Arial"/>
              <a:buChar char="•"/>
              <a:defRPr sz="3008">
                <a:solidFill>
                  <a:srgbClr val="19194D"/>
                </a:solidFill>
                <a:latin typeface="+mj-lt"/>
                <a:ea typeface="+mj-ea"/>
                <a:cs typeface="+mj-cs"/>
                <a:sym typeface="Arial"/>
              </a:defRPr>
            </a:pPr>
            <a:endParaRPr/>
          </a:p>
          <a:p>
            <a:pPr marL="1079890" indent="-1018709" defTabSz="859536">
              <a:spcBef>
                <a:spcPts val="700"/>
              </a:spcBef>
              <a:buClr>
                <a:srgbClr val="000000"/>
              </a:buClr>
              <a:buSzPts val="3000"/>
              <a:buFont typeface="Arial"/>
              <a:buChar char="•"/>
              <a:defRPr sz="3008">
                <a:solidFill>
                  <a:srgbClr val="19194D"/>
                </a:solidFill>
                <a:latin typeface="+mj-lt"/>
                <a:ea typeface="+mj-ea"/>
                <a:cs typeface="+mj-cs"/>
                <a:sym typeface="Arial"/>
              </a:defRPr>
            </a:pPr>
            <a:r>
              <a:rPr b="1"/>
              <a:t>What are some of your </a:t>
            </a:r>
            <a:r>
              <a:rPr b="1" i="1">
                <a:solidFill>
                  <a:srgbClr val="751425"/>
                </a:solidFill>
              </a:rPr>
              <a:t>“ WOW” </a:t>
            </a:r>
            <a:r>
              <a:rPr b="1"/>
              <a:t>moments for you working in groups? </a:t>
            </a:r>
            <a:r>
              <a:t> </a:t>
            </a:r>
          </a:p>
          <a:p>
            <a:pPr marL="1079890" indent="-1018709" defTabSz="859536">
              <a:spcBef>
                <a:spcPts val="700"/>
              </a:spcBef>
              <a:buClr>
                <a:srgbClr val="000000"/>
              </a:buClr>
              <a:buSzPts val="3000"/>
              <a:buFont typeface="Arial"/>
              <a:buChar char="•"/>
              <a:defRPr sz="3008" b="1">
                <a:solidFill>
                  <a:srgbClr val="19194D"/>
                </a:solidFill>
                <a:latin typeface="+mj-lt"/>
                <a:ea typeface="+mj-ea"/>
                <a:cs typeface="+mj-cs"/>
                <a:sym typeface="Arial"/>
              </a:defRPr>
            </a:pPr>
            <a:endParaRPr/>
          </a:p>
          <a:p>
            <a:pPr marL="1079890" indent="-1018709" defTabSz="859536">
              <a:spcBef>
                <a:spcPts val="700"/>
              </a:spcBef>
              <a:buClr>
                <a:srgbClr val="000000"/>
              </a:buClr>
              <a:buSzPts val="3000"/>
              <a:buFont typeface="Arial"/>
              <a:buChar char="•"/>
              <a:defRPr sz="3008" b="1">
                <a:solidFill>
                  <a:srgbClr val="19194D"/>
                </a:solidFill>
                <a:latin typeface="+mj-lt"/>
                <a:ea typeface="+mj-ea"/>
                <a:cs typeface="+mj-cs"/>
                <a:sym typeface="Arial"/>
              </a:defRPr>
            </a:pPr>
            <a:r>
              <a:t>What is a simple</a:t>
            </a:r>
            <a:r>
              <a:rPr i="1">
                <a:solidFill>
                  <a:srgbClr val="4D0D14"/>
                </a:solidFill>
              </a:rPr>
              <a:t> effective</a:t>
            </a:r>
            <a:r>
              <a:t> idea you taken away from working in groups and/or individuals?         </a:t>
            </a:r>
          </a:p>
          <a:p>
            <a:pPr marL="0" indent="383506" defTabSz="859536">
              <a:spcBef>
                <a:spcPts val="700"/>
              </a:spcBef>
              <a:buClr>
                <a:srgbClr val="19194D"/>
              </a:buClr>
              <a:buNone/>
              <a:defRPr sz="3008">
                <a:solidFill>
                  <a:srgbClr val="19194D"/>
                </a:solidFill>
                <a:latin typeface="+mj-lt"/>
                <a:ea typeface="+mj-ea"/>
                <a:cs typeface="+mj-cs"/>
                <a:sym typeface="Arial"/>
              </a:defRPr>
            </a:pPr>
            <a:endParaRPr b="1" i="1">
              <a:solidFill>
                <a:srgbClr val="AC1E21"/>
              </a:solidFill>
              <a:latin typeface="Times New Roman"/>
              <a:ea typeface="Times New Roman"/>
              <a:cs typeface="Times New Roman"/>
              <a:sym typeface="Times New Roman"/>
            </a:endParaRPr>
          </a:p>
          <a:p>
            <a:pPr marL="741644" indent="-680463" defTabSz="859536">
              <a:spcBef>
                <a:spcPts val="700"/>
              </a:spcBef>
              <a:buClr>
                <a:srgbClr val="000000"/>
              </a:buClr>
              <a:buSzPts val="3500"/>
              <a:buFont typeface="Arial"/>
              <a:buChar char="•"/>
              <a:defRPr sz="3572" b="1" i="1">
                <a:solidFill>
                  <a:srgbClr val="AC1E21"/>
                </a:solidFill>
                <a:latin typeface="Times New Roman"/>
                <a:ea typeface="Times New Roman"/>
                <a:cs typeface="Times New Roman"/>
                <a:sym typeface="Times New Roman"/>
              </a:defRPr>
            </a:pPr>
            <a:r>
              <a:t>LISTENER: OQ, R,R,…</a:t>
            </a:r>
          </a:p>
        </p:txBody>
      </p:sp>
      <p:sp>
        <p:nvSpPr>
          <p:cNvPr id="719" name="Google Shape;340;p7"/>
          <p:cNvSpPr txBox="1">
            <a:spLocks noGrp="1"/>
          </p:cNvSpPr>
          <p:nvPr>
            <p:ph type="title" idx="4294967295"/>
          </p:nvPr>
        </p:nvSpPr>
        <p:spPr>
          <a:xfrm>
            <a:off x="2043113" y="-169864"/>
            <a:ext cx="7315201" cy="1668465"/>
          </a:xfrm>
          <a:prstGeom prst="rect">
            <a:avLst/>
          </a:prstGeom>
        </p:spPr>
        <p:txBody>
          <a:bodyPr vert="horz" lIns="0" tIns="0" rIns="0" bIns="0" rtlCol="0" anchor="ctr">
            <a:normAutofit/>
          </a:bodyPr>
          <a:lstStyle/>
          <a:p>
            <a:pPr indent="25400">
              <a:defRPr sz="4400" b="1">
                <a:solidFill>
                  <a:srgbClr val="A41944"/>
                </a:solidFill>
                <a:latin typeface="+mj-lt"/>
                <a:ea typeface="+mj-ea"/>
                <a:cs typeface="+mj-cs"/>
                <a:sym typeface="Arial"/>
              </a:defRPr>
            </a:pPr>
            <a:r>
              <a:t>Meet and Greet</a:t>
            </a:r>
            <a:r>
              <a:rPr>
                <a:solidFill>
                  <a:srgbClr val="640E2F"/>
                </a:solidFill>
                <a:latin typeface="Permanent Marker"/>
                <a:ea typeface="Permanent Marker"/>
                <a:cs typeface="Permanent Marker"/>
                <a:sym typeface="Permanent Marker"/>
              </a:rPr>
              <a:t>.... (5min.)</a:t>
            </a:r>
          </a:p>
          <a:p>
            <a:pPr indent="25400">
              <a:defRPr sz="4400" b="1">
                <a:solidFill>
                  <a:srgbClr val="A41944"/>
                </a:solidFill>
                <a:latin typeface="+mj-lt"/>
                <a:ea typeface="+mj-ea"/>
                <a:cs typeface="+mj-cs"/>
                <a:sym typeface="Arial"/>
              </a:defRPr>
            </a:pPr>
            <a:r>
              <a:rPr>
                <a:solidFill>
                  <a:srgbClr val="640E2F"/>
                </a:solidFill>
                <a:latin typeface="Permanent Marker"/>
                <a:ea typeface="Permanent Marker"/>
                <a:cs typeface="Permanent Marker"/>
                <a:sym typeface="Permanent Marker"/>
              </a:rPr>
              <a:t>Pairs breakout…</a:t>
            </a:r>
          </a:p>
        </p:txBody>
      </p:sp>
    </p:spTree>
    <p:extLst>
      <p:ext uri="{BB962C8B-B14F-4D97-AF65-F5344CB8AC3E}">
        <p14:creationId xmlns:p14="http://schemas.microsoft.com/office/powerpoint/2010/main" val="2707025863"/>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Google Shape;345;p8"/>
          <p:cNvSpPr txBox="1">
            <a:spLocks noGrp="1"/>
          </p:cNvSpPr>
          <p:nvPr>
            <p:ph type="body" idx="4294967295"/>
          </p:nvPr>
        </p:nvSpPr>
        <p:spPr>
          <a:xfrm>
            <a:off x="1899920" y="1557866"/>
            <a:ext cx="8954347" cy="5031584"/>
          </a:xfrm>
          <a:prstGeom prst="rect">
            <a:avLst/>
          </a:prstGeom>
        </p:spPr>
        <p:txBody>
          <a:bodyPr>
            <a:normAutofit lnSpcReduction="10000"/>
          </a:bodyPr>
          <a:lstStyle/>
          <a:p>
            <a:pPr marL="1198959" indent="-1198959">
              <a:spcBef>
                <a:spcPts val="0"/>
              </a:spcBef>
              <a:buSzPts val="3300"/>
              <a:buFont typeface="Times New Roman"/>
              <a:defRPr sz="3300" b="1" i="1">
                <a:solidFill>
                  <a:srgbClr val="000000"/>
                </a:solidFill>
                <a:latin typeface="Times New Roman"/>
                <a:ea typeface="Times New Roman"/>
                <a:cs typeface="Times New Roman"/>
                <a:sym typeface="Times New Roman"/>
              </a:defRPr>
            </a:pPr>
            <a:r>
              <a:rPr dirty="0"/>
              <a:t>awe…joy…</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trust…</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hope… </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courage… </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forgiveness… </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gratitude…</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err="1"/>
              <a:t>regrets..shame</a:t>
            </a:r>
            <a:r>
              <a:rPr dirty="0"/>
              <a:t>…       </a:t>
            </a:r>
            <a:r>
              <a:rPr sz="3200" dirty="0">
                <a:solidFill>
                  <a:srgbClr val="BD2E43"/>
                </a:solidFill>
                <a:latin typeface="+mj-lt"/>
                <a:ea typeface="+mj-ea"/>
                <a:cs typeface="+mj-cs"/>
                <a:sym typeface="Arial"/>
              </a:rPr>
              <a:t> </a:t>
            </a:r>
            <a:endParaRPr lang="en-US" sz="3200" dirty="0">
              <a:solidFill>
                <a:srgbClr val="BD2E43"/>
              </a:solidFill>
              <a:latin typeface="+mj-lt"/>
              <a:ea typeface="+mj-ea"/>
              <a:cs typeface="+mj-cs"/>
              <a:sym typeface="Arial"/>
            </a:endParaRPr>
          </a:p>
          <a:p>
            <a:pPr marL="0" indent="0">
              <a:spcBef>
                <a:spcPts val="700"/>
              </a:spcBef>
              <a:buSzPts val="3300"/>
              <a:buNone/>
              <a:defRPr sz="3300" b="1" i="1">
                <a:solidFill>
                  <a:srgbClr val="000000"/>
                </a:solidFill>
                <a:latin typeface="Times New Roman"/>
                <a:ea typeface="Times New Roman"/>
                <a:cs typeface="Times New Roman"/>
                <a:sym typeface="Times New Roman"/>
              </a:defRPr>
            </a:pPr>
            <a:r>
              <a:rPr sz="3200" dirty="0">
                <a:solidFill>
                  <a:srgbClr val="BD2E43"/>
                </a:solidFill>
                <a:latin typeface="+mj-lt"/>
                <a:ea typeface="+mj-ea"/>
                <a:cs typeface="+mj-cs"/>
                <a:sym typeface="Arial"/>
              </a:rPr>
              <a:t>And VALUES…</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 purpose.. </a:t>
            </a:r>
          </a:p>
          <a:p>
            <a:pPr marL="1198959" indent="-1198959">
              <a:spcBef>
                <a:spcPts val="700"/>
              </a:spcBef>
              <a:buSzPts val="3300"/>
              <a:buFont typeface="Times New Roman"/>
              <a:defRPr sz="3300" b="1" i="1">
                <a:solidFill>
                  <a:srgbClr val="000000"/>
                </a:solidFill>
                <a:latin typeface="Times New Roman"/>
                <a:ea typeface="Times New Roman"/>
                <a:cs typeface="Times New Roman"/>
                <a:sym typeface="Times New Roman"/>
              </a:defRPr>
            </a:pPr>
            <a:r>
              <a:rPr dirty="0"/>
              <a:t>CORE NEEDS-</a:t>
            </a:r>
            <a:r>
              <a:rPr sz="3200" dirty="0">
                <a:solidFill>
                  <a:srgbClr val="9B2633"/>
                </a:solidFill>
                <a:latin typeface="+mj-lt"/>
                <a:ea typeface="+mj-ea"/>
                <a:cs typeface="+mj-cs"/>
                <a:sym typeface="Arial"/>
              </a:rPr>
              <a:t> Love, power, capable..</a:t>
            </a:r>
          </a:p>
        </p:txBody>
      </p:sp>
      <p:sp>
        <p:nvSpPr>
          <p:cNvPr id="722" name="Google Shape;346;p8"/>
          <p:cNvSpPr txBox="1">
            <a:spLocks noGrp="1"/>
          </p:cNvSpPr>
          <p:nvPr>
            <p:ph type="title" idx="4294967295"/>
          </p:nvPr>
        </p:nvSpPr>
        <p:spPr>
          <a:xfrm>
            <a:off x="812800" y="0"/>
            <a:ext cx="10668001" cy="1836742"/>
          </a:xfrm>
          <a:prstGeom prst="rect">
            <a:avLst/>
          </a:prstGeom>
        </p:spPr>
        <p:txBody>
          <a:bodyPr vert="horz" lIns="0" tIns="0" rIns="0" bIns="0" rtlCol="0" anchor="ctr">
            <a:normAutofit/>
          </a:bodyPr>
          <a:lstStyle/>
          <a:p>
            <a:pPr>
              <a:defRPr sz="3800">
                <a:solidFill>
                  <a:srgbClr val="E52A0B"/>
                </a:solidFill>
              </a:defRPr>
            </a:pPr>
            <a:r>
              <a:rPr dirty="0"/>
              <a:t>concepts of exploration in conversation…</a:t>
            </a:r>
            <a:br>
              <a:rPr lang="en-US" dirty="0"/>
            </a:br>
            <a:r>
              <a:rPr sz="4100" b="1" i="1" dirty="0">
                <a:solidFill>
                  <a:srgbClr val="000000"/>
                </a:solidFill>
                <a:sym typeface="Arial"/>
              </a:rPr>
              <a:t>Listen for power words to reflect..</a:t>
            </a:r>
          </a:p>
        </p:txBody>
      </p:sp>
    </p:spTree>
    <p:extLst>
      <p:ext uri="{BB962C8B-B14F-4D97-AF65-F5344CB8AC3E}">
        <p14:creationId xmlns:p14="http://schemas.microsoft.com/office/powerpoint/2010/main" val="300214941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Google Shape;351;p9"/>
          <p:cNvSpPr txBox="1">
            <a:spLocks noGrp="1"/>
          </p:cNvSpPr>
          <p:nvPr>
            <p:ph type="title"/>
          </p:nvPr>
        </p:nvSpPr>
        <p:spPr>
          <a:xfrm>
            <a:off x="1981200" y="244473"/>
            <a:ext cx="8229600" cy="988633"/>
          </a:xfrm>
          <a:prstGeom prst="rect">
            <a:avLst/>
          </a:prstGeom>
          <a:solidFill>
            <a:srgbClr val="000000">
              <a:alpha val="76862"/>
            </a:srgbClr>
          </a:solidFill>
        </p:spPr>
        <p:txBody>
          <a:bodyPr/>
          <a:lstStyle/>
          <a:p>
            <a:pPr defTabSz="667512">
              <a:defRPr sz="3212" b="1" i="1">
                <a:latin typeface="Helvetica Neue"/>
                <a:ea typeface="Helvetica Neue"/>
                <a:cs typeface="Helvetica Neue"/>
                <a:sym typeface="Helvetica Neue"/>
              </a:defRPr>
            </a:pPr>
            <a:r>
              <a:t>Summarize </a:t>
            </a:r>
            <a:endParaRPr>
              <a:solidFill>
                <a:srgbClr val="000000"/>
              </a:solidFill>
            </a:endParaRPr>
          </a:p>
          <a:p>
            <a:pPr defTabSz="667512">
              <a:defRPr sz="3212" b="1" i="1">
                <a:latin typeface="Helvetica Neue"/>
                <a:ea typeface="Helvetica Neue"/>
                <a:cs typeface="Helvetica Neue"/>
                <a:sym typeface="Helvetica Neue"/>
              </a:defRPr>
            </a:pPr>
            <a:r>
              <a:t>Be brief..</a:t>
            </a:r>
          </a:p>
        </p:txBody>
      </p:sp>
      <p:pic>
        <p:nvPicPr>
          <p:cNvPr id="725" name="Google Shape;352;p9" descr="Google Shape;352;p9"/>
          <p:cNvPicPr>
            <a:picLocks noChangeAspect="1"/>
          </p:cNvPicPr>
          <p:nvPr/>
        </p:nvPicPr>
        <p:blipFill>
          <a:blip r:embed="rId2"/>
          <a:stretch>
            <a:fillRect/>
          </a:stretch>
        </p:blipFill>
        <p:spPr>
          <a:xfrm>
            <a:off x="3643489" y="-127002"/>
            <a:ext cx="7112001" cy="7112004"/>
          </a:xfrm>
          <a:prstGeom prst="rect">
            <a:avLst/>
          </a:prstGeom>
          <a:ln w="12700">
            <a:miter lim="400000"/>
          </a:ln>
        </p:spPr>
      </p:pic>
    </p:spTree>
    <p:extLst>
      <p:ext uri="{BB962C8B-B14F-4D97-AF65-F5344CB8AC3E}">
        <p14:creationId xmlns:p14="http://schemas.microsoft.com/office/powerpoint/2010/main" val="2883439168"/>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724"/>
                                        </p:tgtEl>
                                        <p:attrNameLst>
                                          <p:attrName>style.visibility</p:attrName>
                                        </p:attrNameLst>
                                      </p:cBhvr>
                                      <p:to>
                                        <p:strVal val="visible"/>
                                      </p:to>
                                    </p:set>
                                    <p:animEffect transition="in" filter="dissolve">
                                      <p:cBhvr>
                                        <p:cTn id="7" dur="500"/>
                                        <p:tgtEl>
                                          <p:spTgt spid="7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p:tmAbs val="0"/>
                                  </p:iterate>
                                  <p:childTnLst>
                                    <p:set>
                                      <p:cBhvr>
                                        <p:cTn id="11" fill="hold"/>
                                        <p:tgtEl>
                                          <p:spTgt spid="725"/>
                                        </p:tgtEl>
                                        <p:attrNameLst>
                                          <p:attrName>style.visibility</p:attrName>
                                        </p:attrNameLst>
                                      </p:cBhvr>
                                      <p:to>
                                        <p:strVal val="visible"/>
                                      </p:to>
                                    </p:set>
                                    <p:anim calcmode="lin" valueType="num">
                                      <p:cBhvr>
                                        <p:cTn id="12" dur="500" fill="hold"/>
                                        <p:tgtEl>
                                          <p:spTgt spid="725"/>
                                        </p:tgtEl>
                                        <p:attrNameLst>
                                          <p:attrName>ppt_x</p:attrName>
                                        </p:attrNameLst>
                                      </p:cBhvr>
                                      <p:tavLst>
                                        <p:tav tm="0">
                                          <p:val>
                                            <p:strVal val="1+#ppt_w/2"/>
                                          </p:val>
                                        </p:tav>
                                        <p:tav tm="100000">
                                          <p:val>
                                            <p:strVal val="#ppt_x"/>
                                          </p:val>
                                        </p:tav>
                                      </p:tavLst>
                                    </p:anim>
                                    <p:anim calcmode="lin" valueType="num">
                                      <p:cBhvr>
                                        <p:cTn id="13" dur="500" fill="hold"/>
                                        <p:tgtEl>
                                          <p:spTgt spid="7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animBg="1" advAuto="0"/>
      <p:bldP spid="725"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27" name="Google Shape;357;p10"/>
          <p:cNvSpPr txBox="1">
            <a:spLocks noGrp="1"/>
          </p:cNvSpPr>
          <p:nvPr>
            <p:ph type="title"/>
          </p:nvPr>
        </p:nvSpPr>
        <p:spPr>
          <a:xfrm>
            <a:off x="1854200" y="-177503"/>
            <a:ext cx="7772400" cy="152103"/>
          </a:xfrm>
          <a:prstGeom prst="rect">
            <a:avLst/>
          </a:prstGeom>
        </p:spPr>
        <p:txBody>
          <a:bodyPr vert="horz" lIns="0" tIns="0" rIns="0" bIns="0" rtlCol="0" anchor="ctr">
            <a:normAutofit fontScale="90000"/>
          </a:bodyPr>
          <a:lstStyle/>
          <a:p>
            <a:pPr defTabSz="365760">
              <a:defRPr sz="1600"/>
            </a:pPr>
            <a:endParaRPr/>
          </a:p>
        </p:txBody>
      </p:sp>
      <p:sp>
        <p:nvSpPr>
          <p:cNvPr id="728" name="Google Shape;358;p10"/>
          <p:cNvSpPr txBox="1">
            <a:spLocks noGrp="1"/>
          </p:cNvSpPr>
          <p:nvPr>
            <p:ph type="body" idx="1"/>
          </p:nvPr>
        </p:nvSpPr>
        <p:spPr>
          <a:xfrm>
            <a:off x="1538137" y="557036"/>
            <a:ext cx="8683926" cy="5743928"/>
          </a:xfrm>
          <a:prstGeom prst="rect">
            <a:avLst/>
          </a:prstGeom>
        </p:spPr>
        <p:txBody>
          <a:bodyPr vert="horz" lIns="0" tIns="0" rIns="0" bIns="0" rtlCol="0">
            <a:normAutofit/>
          </a:bodyPr>
          <a:lstStyle/>
          <a:p>
            <a:pPr marL="468312" indent="-428625">
              <a:spcBef>
                <a:spcPts val="0"/>
              </a:spcBef>
              <a:buSzPts val="1800"/>
              <a:defRPr sz="1800">
                <a:solidFill>
                  <a:srgbClr val="000000"/>
                </a:solidFill>
              </a:defRPr>
            </a:pPr>
            <a:r>
              <a:t>“</a:t>
            </a:r>
            <a:r>
              <a:rPr sz="4000" b="1">
                <a:solidFill>
                  <a:srgbClr val="19194D"/>
                </a:solidFill>
              </a:rPr>
              <a:t>PEOPLE WHO WERE HURT BY THE CROWD WILL BE HEALED BY THE CROWD”…</a:t>
            </a:r>
          </a:p>
          <a:p>
            <a:pPr marL="1850757" indent="-1811072">
              <a:spcBef>
                <a:spcPts val="0"/>
              </a:spcBef>
              <a:buSzPts val="3700"/>
              <a:defRPr sz="3700" b="1">
                <a:solidFill>
                  <a:schemeClr val="accent6"/>
                </a:solidFill>
                <a:latin typeface="Cutive"/>
                <a:ea typeface="Cutive"/>
                <a:cs typeface="Cutive"/>
                <a:sym typeface="Cutive"/>
              </a:defRPr>
            </a:pPr>
            <a:r>
              <a:t>THEIR PARTICIPATION IN GROUP IS A TRANSFERENCE OF HOW THEY WERE TREATED BY THEIR FAMILIES, FRIENDS &amp; COMMUNITY…</a:t>
            </a:r>
          </a:p>
          <a:p>
            <a:pPr marL="1123419" indent="-1083732">
              <a:defRPr i="1"/>
            </a:pPr>
            <a:r>
              <a:t>History and experience may dictate their ability to participate…</a:t>
            </a:r>
          </a:p>
        </p:txBody>
      </p:sp>
    </p:spTree>
    <p:extLst>
      <p:ext uri="{BB962C8B-B14F-4D97-AF65-F5344CB8AC3E}">
        <p14:creationId xmlns:p14="http://schemas.microsoft.com/office/powerpoint/2010/main" val="4090674820"/>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 name="Google Shape;364;p11"/>
          <p:cNvSpPr/>
          <p:nvPr/>
        </p:nvSpPr>
        <p:spPr>
          <a:xfrm>
            <a:off x="3581400" y="304800"/>
            <a:ext cx="5029200" cy="1828800"/>
          </a:xfrm>
          <a:prstGeom prst="rect">
            <a:avLst/>
          </a:prstGeom>
          <a:blipFill>
            <a:blip r:embed="rId2"/>
            <a:stretch>
              <a:fillRect/>
            </a:stretch>
          </a:blipFill>
          <a:ln w="25400">
            <a:solidFill>
              <a:srgbClr val="385D8A"/>
            </a:solidFill>
            <a:miter lim="8000"/>
          </a:ln>
        </p:spPr>
        <p:txBody>
          <a:bodyPr lIns="45719" rIns="45719"/>
          <a:lstStyle/>
          <a:p>
            <a:pPr>
              <a:defRPr sz="1200">
                <a:latin typeface="Avenir"/>
                <a:ea typeface="Avenir"/>
                <a:cs typeface="Avenir"/>
                <a:sym typeface="Avenir Roman"/>
              </a:defRPr>
            </a:pPr>
            <a:endParaRPr sz="1200"/>
          </a:p>
        </p:txBody>
      </p:sp>
      <p:sp>
        <p:nvSpPr>
          <p:cNvPr id="732" name="Google Shape;365;p11"/>
          <p:cNvSpPr txBox="1">
            <a:spLocks noGrp="1"/>
          </p:cNvSpPr>
          <p:nvPr>
            <p:ph type="title"/>
          </p:nvPr>
        </p:nvSpPr>
        <p:spPr>
          <a:xfrm>
            <a:off x="1981200" y="304800"/>
            <a:ext cx="8229600" cy="1905000"/>
          </a:xfrm>
          <a:prstGeom prst="rect">
            <a:avLst/>
          </a:prstGeom>
          <a:solidFill>
            <a:srgbClr val="F9D98C"/>
          </a:solidFill>
        </p:spPr>
        <p:txBody>
          <a:bodyPr vert="horz" lIns="0" tIns="0" rIns="0" bIns="0" rtlCol="0" anchor="ctr">
            <a:normAutofit/>
          </a:bodyPr>
          <a:lstStyle>
            <a:lvl1pPr indent="65088"/>
          </a:lstStyle>
          <a:p>
            <a:r>
              <a:t>The nature of the conversation is critical </a:t>
            </a:r>
          </a:p>
        </p:txBody>
      </p:sp>
      <p:sp>
        <p:nvSpPr>
          <p:cNvPr id="733" name="Google Shape;366;p11"/>
          <p:cNvSpPr txBox="1">
            <a:spLocks noGrp="1"/>
          </p:cNvSpPr>
          <p:nvPr>
            <p:ph type="body" idx="1"/>
          </p:nvPr>
        </p:nvSpPr>
        <p:spPr>
          <a:xfrm>
            <a:off x="1981200" y="2425700"/>
            <a:ext cx="8229600" cy="4432300"/>
          </a:xfrm>
          <a:prstGeom prst="rect">
            <a:avLst/>
          </a:prstGeom>
        </p:spPr>
        <p:txBody>
          <a:bodyPr vert="horz" lIns="0" tIns="0" rIns="0" bIns="0" rtlCol="0">
            <a:normAutofit/>
          </a:bodyPr>
          <a:lstStyle/>
          <a:p>
            <a:pPr marL="147632" indent="-82543" algn="ctr">
              <a:spcBef>
                <a:spcPts val="0"/>
              </a:spcBef>
              <a:buNone/>
              <a:defRPr b="1" u="sng">
                <a:latin typeface="Verdana"/>
                <a:ea typeface="Verdana"/>
                <a:cs typeface="Verdana"/>
                <a:sym typeface="Verdana"/>
              </a:defRPr>
            </a:pPr>
            <a:r>
              <a:t>What</a:t>
            </a:r>
            <a:r>
              <a:rPr u="none"/>
              <a:t> </a:t>
            </a:r>
            <a:r>
              <a:rPr b="0" u="none"/>
              <a:t>we say - and</a:t>
            </a:r>
            <a:r>
              <a:rPr u="none"/>
              <a:t> </a:t>
            </a:r>
            <a:r>
              <a:t>how</a:t>
            </a:r>
            <a:r>
              <a:rPr b="0" u="none"/>
              <a:t> we say it–</a:t>
            </a:r>
          </a:p>
          <a:p>
            <a:pPr marL="147632" indent="-82543" algn="ctr">
              <a:spcBef>
                <a:spcPts val="0"/>
              </a:spcBef>
              <a:buNone/>
              <a:defRPr>
                <a:latin typeface="Verdana"/>
                <a:ea typeface="Verdana"/>
                <a:cs typeface="Verdana"/>
                <a:sym typeface="Verdana"/>
              </a:defRPr>
            </a:pPr>
            <a:r>
              <a:t>and</a:t>
            </a:r>
            <a:r>
              <a:rPr b="1" u="sng"/>
              <a:t> watching</a:t>
            </a:r>
            <a:r>
              <a:t> how it lands         </a:t>
            </a:r>
          </a:p>
          <a:p>
            <a:pPr marL="147632" indent="-82543" algn="ctr">
              <a:spcBef>
                <a:spcPts val="0"/>
              </a:spcBef>
              <a:buNone/>
              <a:defRPr>
                <a:latin typeface="Verdana"/>
                <a:ea typeface="Verdana"/>
                <a:cs typeface="Verdana"/>
                <a:sym typeface="Verdana"/>
              </a:defRPr>
            </a:pPr>
            <a:r>
              <a:t>largely determines what the person we serve says and what happens next…</a:t>
            </a:r>
          </a:p>
          <a:p>
            <a:pPr marL="147632" indent="-82543" algn="ctr">
              <a:spcBef>
                <a:spcPts val="1200"/>
              </a:spcBef>
              <a:buNone/>
              <a:defRPr sz="4000" b="1" i="1">
                <a:solidFill>
                  <a:srgbClr val="2B4714"/>
                </a:solidFill>
                <a:latin typeface="Verdana"/>
                <a:ea typeface="Verdana"/>
                <a:cs typeface="Verdana"/>
                <a:sym typeface="Verdana"/>
              </a:defRPr>
            </a:pPr>
            <a:r>
              <a:t>goal of groups:</a:t>
            </a:r>
          </a:p>
          <a:p>
            <a:pPr marL="147632" indent="-82543" algn="ctr">
              <a:spcBef>
                <a:spcPts val="1200"/>
              </a:spcBef>
              <a:buNone/>
              <a:defRPr sz="3600" b="1" i="1">
                <a:solidFill>
                  <a:srgbClr val="FE4940"/>
                </a:solidFill>
                <a:latin typeface="Verdana"/>
                <a:ea typeface="Verdana"/>
                <a:cs typeface="Verdana"/>
                <a:sym typeface="Verdana"/>
              </a:defRPr>
            </a:pPr>
            <a:r>
              <a:t> Increase Empathy &amp; Compassion</a:t>
            </a:r>
          </a:p>
        </p:txBody>
      </p:sp>
    </p:spTree>
    <p:extLst>
      <p:ext uri="{BB962C8B-B14F-4D97-AF65-F5344CB8AC3E}">
        <p14:creationId xmlns:p14="http://schemas.microsoft.com/office/powerpoint/2010/main" val="316888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Google Shape;378;p13"/>
          <p:cNvSpPr txBox="1">
            <a:spLocks noGrp="1"/>
          </p:cNvSpPr>
          <p:nvPr>
            <p:ph type="title"/>
          </p:nvPr>
        </p:nvSpPr>
        <p:spPr>
          <a:xfrm>
            <a:off x="1574005" y="-203200"/>
            <a:ext cx="9043990" cy="1444625"/>
          </a:xfrm>
          <a:prstGeom prst="rect">
            <a:avLst/>
          </a:prstGeom>
        </p:spPr>
        <p:txBody>
          <a:bodyPr/>
          <a:lstStyle/>
          <a:p>
            <a:pPr indent="65085">
              <a:defRPr sz="4500" b="1">
                <a:solidFill>
                  <a:srgbClr val="FF2712"/>
                </a:solidFill>
              </a:defRPr>
            </a:pPr>
            <a:r>
              <a:t>Presence ..</a:t>
            </a:r>
            <a:r>
              <a:rPr sz="4600" i="1">
                <a:solidFill>
                  <a:srgbClr val="2C7C9F"/>
                </a:solidFill>
              </a:rPr>
              <a:t>LISTEN well.</a:t>
            </a:r>
            <a:r>
              <a:rPr sz="4600">
                <a:solidFill>
                  <a:srgbClr val="2C7C9F"/>
                </a:solidFill>
              </a:rPr>
              <a:t>(3min.)</a:t>
            </a:r>
          </a:p>
        </p:txBody>
      </p:sp>
      <p:sp>
        <p:nvSpPr>
          <p:cNvPr id="736" name="Google Shape;379;p13"/>
          <p:cNvSpPr txBox="1">
            <a:spLocks noGrp="1"/>
          </p:cNvSpPr>
          <p:nvPr>
            <p:ph type="body" idx="1"/>
          </p:nvPr>
        </p:nvSpPr>
        <p:spPr>
          <a:xfrm>
            <a:off x="1681162" y="1397000"/>
            <a:ext cx="8829676" cy="5257800"/>
          </a:xfrm>
          <a:prstGeom prst="rect">
            <a:avLst/>
          </a:prstGeom>
        </p:spPr>
        <p:txBody>
          <a:bodyPr/>
          <a:lstStyle/>
          <a:p>
            <a:pPr marL="755950" indent="-691513">
              <a:spcBef>
                <a:spcPts val="0"/>
              </a:spcBef>
              <a:buSzPts val="4700"/>
              <a:buFont typeface="Arial"/>
              <a:defRPr sz="4700"/>
            </a:pPr>
            <a:r>
              <a:t>Undivided Attention…</a:t>
            </a:r>
          </a:p>
          <a:p>
            <a:pPr marL="755950" indent="-691513">
              <a:spcBef>
                <a:spcPts val="1900"/>
              </a:spcBef>
              <a:buSzPts val="4700"/>
              <a:buFont typeface="Arial"/>
              <a:defRPr sz="4700"/>
            </a:pPr>
            <a:r>
              <a:t>Listen with </a:t>
            </a:r>
            <a:r>
              <a:rPr sz="2400" b="1" i="1">
                <a:solidFill>
                  <a:srgbClr val="DE3358"/>
                </a:solidFill>
              </a:rPr>
              <a:t>“soft”</a:t>
            </a:r>
            <a:r>
              <a:t> eyes, </a:t>
            </a:r>
            <a:r>
              <a:rPr sz="2400" b="1" i="1">
                <a:solidFill>
                  <a:srgbClr val="DC2C5B"/>
                </a:solidFill>
              </a:rPr>
              <a:t>“warm”</a:t>
            </a:r>
            <a:r>
              <a:t> ears &amp; </a:t>
            </a:r>
            <a:r>
              <a:rPr sz="2400" b="1" i="1">
                <a:solidFill>
                  <a:srgbClr val="D7323B"/>
                </a:solidFill>
              </a:rPr>
              <a:t>“open” </a:t>
            </a:r>
            <a:r>
              <a:t>heart…</a:t>
            </a:r>
          </a:p>
          <a:p>
            <a:pPr marL="755950" indent="-691513">
              <a:spcBef>
                <a:spcPts val="1900"/>
              </a:spcBef>
              <a:buSzPts val="4700"/>
              <a:buFont typeface="Arial"/>
              <a:defRPr sz="4700"/>
            </a:pPr>
            <a:r>
              <a:t>Radical Acceptance…</a:t>
            </a:r>
          </a:p>
          <a:p>
            <a:pPr marL="755950" indent="-691513">
              <a:spcBef>
                <a:spcPts val="1900"/>
              </a:spcBef>
              <a:buClr>
                <a:srgbClr val="8D0825"/>
              </a:buClr>
              <a:buSzPts val="4700"/>
              <a:buFont typeface="Arial"/>
              <a:defRPr sz="4700" b="1" u="sng">
                <a:solidFill>
                  <a:srgbClr val="558E28"/>
                </a:solidFill>
              </a:defRPr>
            </a:pPr>
            <a:r>
              <a:t>Silence... </a:t>
            </a:r>
          </a:p>
        </p:txBody>
      </p:sp>
    </p:spTree>
    <p:extLst>
      <p:ext uri="{BB962C8B-B14F-4D97-AF65-F5344CB8AC3E}">
        <p14:creationId xmlns:p14="http://schemas.microsoft.com/office/powerpoint/2010/main" val="62274498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Google Shape;371;p12"/>
          <p:cNvSpPr txBox="1">
            <a:spLocks noGrp="1"/>
          </p:cNvSpPr>
          <p:nvPr>
            <p:ph type="title" idx="4294967295"/>
          </p:nvPr>
        </p:nvSpPr>
        <p:spPr>
          <a:xfrm>
            <a:off x="1981200" y="450796"/>
            <a:ext cx="8229600" cy="1139829"/>
          </a:xfrm>
          <a:prstGeom prst="rect">
            <a:avLst/>
          </a:prstGeom>
        </p:spPr>
        <p:txBody>
          <a:bodyPr anchor="ctr"/>
          <a:lstStyle>
            <a:lvl1pPr>
              <a:defRPr sz="4400">
                <a:solidFill>
                  <a:srgbClr val="FFFFCC"/>
                </a:solidFill>
                <a:latin typeface="+mj-lt"/>
                <a:ea typeface="+mj-ea"/>
                <a:cs typeface="+mj-cs"/>
                <a:sym typeface="Arial"/>
              </a:defRPr>
            </a:lvl1pPr>
          </a:lstStyle>
          <a:p>
            <a:r>
              <a:rPr dirty="0">
                <a:solidFill>
                  <a:srgbClr val="FFC000"/>
                </a:solidFill>
              </a:rPr>
              <a:t>Statue of David	</a:t>
            </a:r>
          </a:p>
        </p:txBody>
      </p:sp>
      <p:sp>
        <p:nvSpPr>
          <p:cNvPr id="739" name="Google Shape;372;p12"/>
          <p:cNvSpPr txBox="1">
            <a:spLocks noGrp="1"/>
          </p:cNvSpPr>
          <p:nvPr>
            <p:ph type="body" sz="quarter" idx="4294967295"/>
          </p:nvPr>
        </p:nvSpPr>
        <p:spPr>
          <a:xfrm>
            <a:off x="1803399" y="3001912"/>
            <a:ext cx="3998716" cy="2835377"/>
          </a:xfrm>
          <a:prstGeom prst="rect">
            <a:avLst/>
          </a:prstGeom>
        </p:spPr>
        <p:txBody>
          <a:bodyPr>
            <a:normAutofit fontScale="92500" lnSpcReduction="10000"/>
          </a:bodyPr>
          <a:lstStyle/>
          <a:p>
            <a:pPr marL="257175" indent="-257175">
              <a:spcBef>
                <a:spcPts val="0"/>
              </a:spcBef>
              <a:buClr>
                <a:srgbClr val="EEC85E"/>
              </a:buClr>
              <a:buFont typeface="Verdana"/>
              <a:buChar char="◆"/>
              <a:defRPr>
                <a:solidFill>
                  <a:srgbClr val="EAEAEA"/>
                </a:solidFill>
                <a:latin typeface="Verdana"/>
                <a:ea typeface="Verdana"/>
                <a:cs typeface="Verdana"/>
                <a:sym typeface="Verdana"/>
              </a:defRPr>
            </a:pPr>
            <a:r>
              <a:rPr dirty="0">
                <a:solidFill>
                  <a:schemeClr val="bg2">
                    <a:lumMod val="50000"/>
                  </a:schemeClr>
                </a:solidFill>
              </a:rPr>
              <a:t>What is David thinking?</a:t>
            </a:r>
          </a:p>
          <a:p>
            <a:pPr marL="257175" indent="-257175">
              <a:spcBef>
                <a:spcPts val="500"/>
              </a:spcBef>
              <a:buClr>
                <a:srgbClr val="EEC85E"/>
              </a:buClr>
              <a:buFont typeface="Verdana"/>
              <a:buChar char="◆"/>
              <a:defRPr>
                <a:solidFill>
                  <a:srgbClr val="EAEAEA"/>
                </a:solidFill>
                <a:latin typeface="Verdana"/>
                <a:ea typeface="Verdana"/>
                <a:cs typeface="Verdana"/>
                <a:sym typeface="Verdana"/>
              </a:defRPr>
            </a:pPr>
            <a:r>
              <a:rPr dirty="0">
                <a:solidFill>
                  <a:schemeClr val="bg2">
                    <a:lumMod val="50000"/>
                  </a:schemeClr>
                </a:solidFill>
              </a:rPr>
              <a:t>What is David feeling?</a:t>
            </a:r>
          </a:p>
          <a:p>
            <a:pPr marL="114935" indent="27304">
              <a:spcBef>
                <a:spcPts val="500"/>
              </a:spcBef>
              <a:buClr>
                <a:srgbClr val="19194D"/>
              </a:buClr>
              <a:buNone/>
              <a:defRPr sz="3200">
                <a:solidFill>
                  <a:srgbClr val="19194D"/>
                </a:solidFill>
                <a:latin typeface="+mj-lt"/>
                <a:ea typeface="+mj-ea"/>
                <a:cs typeface="+mj-cs"/>
                <a:sym typeface="Arial"/>
              </a:defRPr>
            </a:pPr>
            <a:endParaRPr dirty="0">
              <a:solidFill>
                <a:schemeClr val="bg2">
                  <a:lumMod val="50000"/>
                </a:schemeClr>
              </a:solidFill>
            </a:endParaRPr>
          </a:p>
          <a:p>
            <a:pPr marL="257175" indent="-257175">
              <a:spcBef>
                <a:spcPts val="500"/>
              </a:spcBef>
              <a:buClr>
                <a:srgbClr val="EEC85E"/>
              </a:buClr>
              <a:buFont typeface="Verdana"/>
              <a:buChar char="◆"/>
              <a:defRPr>
                <a:solidFill>
                  <a:srgbClr val="EAEAEA"/>
                </a:solidFill>
                <a:latin typeface="Verdana"/>
                <a:ea typeface="Verdana"/>
                <a:cs typeface="Verdana"/>
                <a:sym typeface="Verdana"/>
              </a:defRPr>
            </a:pPr>
            <a:r>
              <a:rPr dirty="0">
                <a:solidFill>
                  <a:schemeClr val="bg2">
                    <a:lumMod val="50000"/>
                  </a:schemeClr>
                </a:solidFill>
              </a:rPr>
              <a:t>First response.</a:t>
            </a:r>
          </a:p>
          <a:p>
            <a:pPr marL="257175" indent="-257175">
              <a:spcBef>
                <a:spcPts val="500"/>
              </a:spcBef>
              <a:buClr>
                <a:srgbClr val="EEC85E"/>
              </a:buClr>
              <a:buSzPts val="4500"/>
              <a:buFont typeface="Verdana"/>
              <a:buChar char="◆"/>
              <a:defRPr sz="4500">
                <a:solidFill>
                  <a:srgbClr val="EAEAEA"/>
                </a:solidFill>
                <a:latin typeface="Verdana"/>
                <a:ea typeface="Verdana"/>
                <a:cs typeface="Verdana"/>
                <a:sym typeface="Verdana"/>
              </a:defRPr>
            </a:pPr>
            <a:r>
              <a:rPr dirty="0">
                <a:solidFill>
                  <a:schemeClr val="bg2">
                    <a:lumMod val="50000"/>
                  </a:schemeClr>
                </a:solidFill>
              </a:rPr>
              <a:t>Empathy.</a:t>
            </a:r>
          </a:p>
        </p:txBody>
      </p:sp>
      <p:pic>
        <p:nvPicPr>
          <p:cNvPr id="740" name="Google Shape;373;p12" descr="Google Shape;373;p12"/>
          <p:cNvPicPr>
            <a:picLocks noChangeAspect="1"/>
          </p:cNvPicPr>
          <p:nvPr/>
        </p:nvPicPr>
        <p:blipFill>
          <a:blip r:embed="rId3"/>
          <a:stretch>
            <a:fillRect/>
          </a:stretch>
        </p:blipFill>
        <p:spPr>
          <a:xfrm>
            <a:off x="6135688" y="1524000"/>
            <a:ext cx="3657603" cy="4381500"/>
          </a:xfrm>
          <a:prstGeom prst="rect">
            <a:avLst/>
          </a:prstGeom>
          <a:ln w="12700">
            <a:miter lim="400000"/>
          </a:ln>
        </p:spPr>
      </p:pic>
    </p:spTree>
    <p:extLst>
      <p:ext uri="{BB962C8B-B14F-4D97-AF65-F5344CB8AC3E}">
        <p14:creationId xmlns:p14="http://schemas.microsoft.com/office/powerpoint/2010/main" val="41804656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44" name="Google Shape;390;p15"/>
          <p:cNvSpPr txBox="1">
            <a:spLocks noGrp="1"/>
          </p:cNvSpPr>
          <p:nvPr>
            <p:ph type="title"/>
          </p:nvPr>
        </p:nvSpPr>
        <p:spPr>
          <a:xfrm>
            <a:off x="1202265" y="465667"/>
            <a:ext cx="10532534" cy="2100511"/>
          </a:xfrm>
          <a:prstGeom prst="rect">
            <a:avLst/>
          </a:prstGeom>
        </p:spPr>
        <p:txBody>
          <a:bodyPr vert="horz" lIns="0" tIns="0" rIns="0" bIns="0" rtlCol="0" anchor="ctr">
            <a:normAutofit/>
          </a:bodyPr>
          <a:lstStyle/>
          <a:p>
            <a:pPr>
              <a:defRPr>
                <a:solidFill>
                  <a:srgbClr val="E62B1D"/>
                </a:solidFill>
                <a:latin typeface="Permanent Marker"/>
                <a:ea typeface="Permanent Marker"/>
                <a:cs typeface="Permanent Marker"/>
                <a:sym typeface="Permanent Marker"/>
              </a:defRPr>
            </a:pPr>
            <a:r>
              <a:rPr dirty="0"/>
              <a:t>Individual &amp; Group </a:t>
            </a:r>
          </a:p>
          <a:p>
            <a:pPr>
              <a:defRPr>
                <a:solidFill>
                  <a:srgbClr val="E62B1D"/>
                </a:solidFill>
                <a:latin typeface="Permanent Marker"/>
                <a:ea typeface="Permanent Marker"/>
                <a:cs typeface="Permanent Marker"/>
                <a:sym typeface="Permanent Marker"/>
              </a:defRPr>
            </a:pPr>
            <a:r>
              <a:rPr dirty="0"/>
              <a:t>Motivational Interviewing</a:t>
            </a:r>
            <a:r>
              <a:rPr lang="en-US" dirty="0"/>
              <a:t> </a:t>
            </a:r>
            <a:r>
              <a:rPr dirty="0"/>
              <a:t>Similarities</a:t>
            </a:r>
          </a:p>
        </p:txBody>
      </p:sp>
      <p:sp>
        <p:nvSpPr>
          <p:cNvPr id="7" name="TextBox 6">
            <a:extLst>
              <a:ext uri="{FF2B5EF4-FFF2-40B4-BE49-F238E27FC236}">
                <a16:creationId xmlns:a16="http://schemas.microsoft.com/office/drawing/2014/main" id="{8FE803BF-4410-182F-B52B-158E769E01E7}"/>
              </a:ext>
            </a:extLst>
          </p:cNvPr>
          <p:cNvSpPr txBox="1"/>
          <p:nvPr/>
        </p:nvSpPr>
        <p:spPr>
          <a:xfrm>
            <a:off x="1490133" y="2379911"/>
            <a:ext cx="8720667" cy="3385542"/>
          </a:xfrm>
          <a:prstGeom prst="rect">
            <a:avLst/>
          </a:prstGeom>
          <a:noFill/>
        </p:spPr>
        <p:txBody>
          <a:bodyPr wrap="square" rtlCol="0">
            <a:spAutoFit/>
          </a:bodyPr>
          <a:lstStyle/>
          <a:p>
            <a:pPr marL="1123419" indent="-1083732">
              <a:spcBef>
                <a:spcPts val="0"/>
              </a:spcBef>
              <a:buFont typeface="Arial" panose="020B0604020202020204" pitchFamily="34" charset="0"/>
              <a:buChar char="•"/>
            </a:pPr>
            <a:r>
              <a:rPr lang="en-US" sz="2800" dirty="0"/>
              <a:t>Motivates change through resolving ambivalence &amp; listening for “Change Talk”</a:t>
            </a:r>
          </a:p>
          <a:p>
            <a:pPr marL="1123419" indent="-1083732">
              <a:buFont typeface="Arial" panose="020B0604020202020204" pitchFamily="34" charset="0"/>
              <a:buChar char="•"/>
            </a:pPr>
            <a:r>
              <a:rPr lang="en-US" sz="2800" dirty="0"/>
              <a:t>Balances client-centered and directive elements moving through the 4 phases</a:t>
            </a:r>
          </a:p>
          <a:p>
            <a:pPr marL="1123419" indent="-1083732">
              <a:buFont typeface="Arial" panose="020B0604020202020204" pitchFamily="34" charset="0"/>
              <a:buChar char="•"/>
            </a:pPr>
            <a:r>
              <a:rPr lang="en-US" sz="2800" dirty="0"/>
              <a:t>Uses OARS &amp; other MI Strategies</a:t>
            </a:r>
          </a:p>
          <a:p>
            <a:pPr marL="1123419" indent="-1083732">
              <a:buFont typeface="Arial" panose="020B0604020202020204" pitchFamily="34" charset="0"/>
              <a:buChar char="•"/>
            </a:pPr>
            <a:r>
              <a:rPr lang="en-US" sz="2800" dirty="0"/>
              <a:t>Avoids MI Non-adherent worker behaviors</a:t>
            </a:r>
          </a:p>
          <a:p>
            <a:pPr marL="1123419" indent="-1083732">
              <a:buFont typeface="Arial" panose="020B0604020202020204" pitchFamily="34" charset="0"/>
              <a:buChar char="•"/>
            </a:pPr>
            <a:r>
              <a:rPr lang="en-US" sz="2800" dirty="0"/>
              <a:t>Balances focusing and staying open…</a:t>
            </a:r>
          </a:p>
          <a:p>
            <a:endParaRPr lang="en-US" dirty="0"/>
          </a:p>
        </p:txBody>
      </p:sp>
    </p:spTree>
    <p:extLst>
      <p:ext uri="{BB962C8B-B14F-4D97-AF65-F5344CB8AC3E}">
        <p14:creationId xmlns:p14="http://schemas.microsoft.com/office/powerpoint/2010/main" val="1022049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47" name="Google Shape;396;p16"/>
          <p:cNvSpPr txBox="1">
            <a:spLocks noGrp="1"/>
          </p:cNvSpPr>
          <p:nvPr>
            <p:ph type="title"/>
          </p:nvPr>
        </p:nvSpPr>
        <p:spPr>
          <a:xfrm>
            <a:off x="1981200" y="279400"/>
            <a:ext cx="8229600" cy="1931442"/>
          </a:xfrm>
          <a:prstGeom prst="rect">
            <a:avLst/>
          </a:prstGeom>
        </p:spPr>
        <p:txBody>
          <a:bodyPr vert="horz" lIns="0" tIns="0" rIns="0" bIns="0" rtlCol="0" anchor="ctr">
            <a:normAutofit/>
          </a:bodyPr>
          <a:lstStyle/>
          <a:p>
            <a:pPr>
              <a:defRPr sz="3900">
                <a:solidFill>
                  <a:srgbClr val="FF394B"/>
                </a:solidFill>
                <a:latin typeface="Permanent Marker"/>
                <a:ea typeface="Permanent Marker"/>
                <a:cs typeface="Permanent Marker"/>
                <a:sym typeface="Permanent Marker"/>
              </a:defRPr>
            </a:pPr>
            <a:r>
              <a:t>Individual &amp; Group </a:t>
            </a:r>
          </a:p>
          <a:p>
            <a:pPr>
              <a:defRPr sz="3900">
                <a:solidFill>
                  <a:srgbClr val="FF394B"/>
                </a:solidFill>
                <a:latin typeface="Permanent Marker"/>
                <a:ea typeface="Permanent Marker"/>
                <a:cs typeface="Permanent Marker"/>
                <a:sym typeface="Permanent Marker"/>
              </a:defRPr>
            </a:pPr>
            <a:r>
              <a:t>Motivational Interviewing Differences</a:t>
            </a:r>
          </a:p>
        </p:txBody>
      </p:sp>
      <p:sp>
        <p:nvSpPr>
          <p:cNvPr id="2" name="TextBox 1">
            <a:extLst>
              <a:ext uri="{FF2B5EF4-FFF2-40B4-BE49-F238E27FC236}">
                <a16:creationId xmlns:a16="http://schemas.microsoft.com/office/drawing/2014/main" id="{8C032E77-F20E-4D70-89B9-133EFE9D630A}"/>
              </a:ext>
            </a:extLst>
          </p:cNvPr>
          <p:cNvSpPr txBox="1"/>
          <p:nvPr/>
        </p:nvSpPr>
        <p:spPr>
          <a:xfrm>
            <a:off x="1388533" y="1958416"/>
            <a:ext cx="9110133" cy="4739759"/>
          </a:xfrm>
          <a:prstGeom prst="rect">
            <a:avLst/>
          </a:prstGeom>
          <a:noFill/>
        </p:spPr>
        <p:txBody>
          <a:bodyPr wrap="square" rtlCol="0">
            <a:spAutoFit/>
          </a:bodyPr>
          <a:lstStyle/>
          <a:p>
            <a:pPr marL="649287" indent="-609600">
              <a:spcBef>
                <a:spcPts val="0"/>
              </a:spcBef>
              <a:buSzPts val="3300"/>
              <a:buFont typeface="Arial" panose="020B0604020202020204" pitchFamily="34" charset="0"/>
              <a:buChar char="•"/>
              <a:defRPr sz="3300" b="1">
                <a:latin typeface="Times New Roman"/>
                <a:ea typeface="Times New Roman"/>
                <a:cs typeface="Times New Roman"/>
                <a:sym typeface="Times New Roman"/>
              </a:defRPr>
            </a:pPr>
            <a:r>
              <a:rPr lang="en-US" dirty="0"/>
              <a:t>Facilitating vs. interviewing</a:t>
            </a:r>
          </a:p>
          <a:p>
            <a:pPr marL="649287" indent="-609600">
              <a:buSzPts val="3300"/>
              <a:buFont typeface="Arial" panose="020B0604020202020204" pitchFamily="34" charset="0"/>
              <a:buChar char="•"/>
              <a:defRPr sz="3300" b="1">
                <a:latin typeface="Times New Roman"/>
                <a:ea typeface="Times New Roman"/>
                <a:cs typeface="Times New Roman"/>
                <a:sym typeface="Times New Roman"/>
              </a:defRPr>
            </a:pPr>
            <a:r>
              <a:rPr lang="en-US" dirty="0"/>
              <a:t>Group dynamics </a:t>
            </a:r>
          </a:p>
          <a:p>
            <a:pPr marL="649287" lvl="1" indent="-457200">
              <a:spcBef>
                <a:spcPts val="600"/>
              </a:spcBef>
              <a:buSzPts val="3300"/>
              <a:buFont typeface="Arial" panose="020B0604020202020204" pitchFamily="34" charset="0"/>
              <a:buChar char="•"/>
              <a:defRPr sz="3300" b="1">
                <a:latin typeface="Times New Roman"/>
                <a:ea typeface="Times New Roman"/>
                <a:cs typeface="Times New Roman"/>
                <a:sym typeface="Times New Roman"/>
              </a:defRPr>
            </a:pPr>
            <a:r>
              <a:rPr lang="en-US" dirty="0"/>
              <a:t>Managing floor time</a:t>
            </a:r>
          </a:p>
          <a:p>
            <a:pPr marL="649287" lvl="1" indent="-457200">
              <a:spcBef>
                <a:spcPts val="600"/>
              </a:spcBef>
              <a:buSzPts val="3300"/>
              <a:buFont typeface="Arial" panose="020B0604020202020204" pitchFamily="34" charset="0"/>
              <a:buChar char="•"/>
              <a:defRPr sz="3300" b="1">
                <a:latin typeface="Times New Roman"/>
                <a:ea typeface="Times New Roman"/>
                <a:cs typeface="Times New Roman"/>
                <a:sym typeface="Times New Roman"/>
              </a:defRPr>
            </a:pPr>
            <a:r>
              <a:rPr lang="en-US" dirty="0"/>
              <a:t>Managing different styles and beliefs across members</a:t>
            </a:r>
          </a:p>
          <a:p>
            <a:pPr marL="649287" lvl="1" indent="-457200">
              <a:spcBef>
                <a:spcPts val="600"/>
              </a:spcBef>
              <a:buSzPts val="3300"/>
              <a:buFont typeface="Arial" panose="020B0604020202020204" pitchFamily="34" charset="0"/>
              <a:buChar char="•"/>
              <a:defRPr sz="3300" b="1">
                <a:latin typeface="Times New Roman"/>
                <a:ea typeface="Times New Roman"/>
                <a:cs typeface="Times New Roman"/>
                <a:sym typeface="Times New Roman"/>
              </a:defRPr>
            </a:pPr>
            <a:r>
              <a:rPr lang="en-US" dirty="0"/>
              <a:t>Eliciting group energy for change</a:t>
            </a:r>
          </a:p>
          <a:p>
            <a:pPr marL="649287" lvl="1" indent="-457200">
              <a:spcBef>
                <a:spcPts val="600"/>
              </a:spcBef>
              <a:buSzPts val="3300"/>
              <a:buFont typeface="Arial" panose="020B0604020202020204" pitchFamily="34" charset="0"/>
              <a:buChar char="•"/>
              <a:defRPr sz="3300" b="1">
                <a:latin typeface="Times New Roman"/>
                <a:ea typeface="Times New Roman"/>
                <a:cs typeface="Times New Roman"/>
                <a:sym typeface="Times New Roman"/>
              </a:defRPr>
            </a:pPr>
            <a:r>
              <a:rPr lang="en-US" dirty="0"/>
              <a:t>Working with group members’            “righting reflexes” ( fixing impulse)</a:t>
            </a:r>
          </a:p>
          <a:p>
            <a:endParaRPr lang="en-US" dirty="0"/>
          </a:p>
        </p:txBody>
      </p:sp>
    </p:spTree>
    <p:extLst>
      <p:ext uri="{BB962C8B-B14F-4D97-AF65-F5344CB8AC3E}">
        <p14:creationId xmlns:p14="http://schemas.microsoft.com/office/powerpoint/2010/main" val="405141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50" name="Google Shape;402;p17"/>
          <p:cNvSpPr txBox="1">
            <a:spLocks noGrp="1"/>
          </p:cNvSpPr>
          <p:nvPr>
            <p:ph type="title"/>
          </p:nvPr>
        </p:nvSpPr>
        <p:spPr>
          <a:xfrm>
            <a:off x="1981200" y="63501"/>
            <a:ext cx="8229600" cy="1692275"/>
          </a:xfrm>
          <a:prstGeom prst="rect">
            <a:avLst/>
          </a:prstGeom>
        </p:spPr>
        <p:txBody>
          <a:bodyPr vert="horz" lIns="0" tIns="0" rIns="0" bIns="0" rtlCol="0" anchor="ctr">
            <a:normAutofit/>
          </a:bodyPr>
          <a:lstStyle/>
          <a:p>
            <a:pPr>
              <a:defRPr sz="3700" b="1" i="1">
                <a:solidFill>
                  <a:srgbClr val="FF535A"/>
                </a:solidFill>
                <a:latin typeface="+mj-lt"/>
                <a:ea typeface="+mj-ea"/>
                <a:cs typeface="+mj-cs"/>
                <a:sym typeface="Arial"/>
              </a:defRPr>
            </a:pPr>
            <a:r>
              <a:rPr dirty="0"/>
              <a:t>Motivational Interviewing Groups</a:t>
            </a:r>
            <a:r>
              <a:rPr i="0" dirty="0"/>
              <a:t> </a:t>
            </a:r>
          </a:p>
          <a:p>
            <a:pPr>
              <a:defRPr sz="3700" b="1">
                <a:solidFill>
                  <a:srgbClr val="FF535A"/>
                </a:solidFill>
                <a:latin typeface="+mj-lt"/>
                <a:ea typeface="+mj-ea"/>
                <a:cs typeface="+mj-cs"/>
                <a:sym typeface="Arial"/>
              </a:defRPr>
            </a:pPr>
            <a:r>
              <a:rPr dirty="0"/>
              <a:t>the Possible </a:t>
            </a:r>
            <a:r>
              <a:rPr sz="4000" dirty="0"/>
              <a:t>Benefits</a:t>
            </a:r>
          </a:p>
        </p:txBody>
      </p:sp>
      <p:sp>
        <p:nvSpPr>
          <p:cNvPr id="2" name="TextBox 1">
            <a:extLst>
              <a:ext uri="{FF2B5EF4-FFF2-40B4-BE49-F238E27FC236}">
                <a16:creationId xmlns:a16="http://schemas.microsoft.com/office/drawing/2014/main" id="{5A09AB0C-04A5-E6B8-4924-100AC815E4C0}"/>
              </a:ext>
            </a:extLst>
          </p:cNvPr>
          <p:cNvSpPr txBox="1"/>
          <p:nvPr/>
        </p:nvSpPr>
        <p:spPr>
          <a:xfrm>
            <a:off x="2870200" y="1755776"/>
            <a:ext cx="6451600" cy="4893647"/>
          </a:xfrm>
          <a:prstGeom prst="rect">
            <a:avLst/>
          </a:prstGeom>
          <a:noFill/>
        </p:spPr>
        <p:txBody>
          <a:bodyPr wrap="square" rtlCol="0">
            <a:spAutoFit/>
          </a:bodyPr>
          <a:lstStyle/>
          <a:p>
            <a:pPr marL="1123419" indent="-1083732">
              <a:spcBef>
                <a:spcPts val="0"/>
              </a:spcBef>
              <a:buSzPts val="3700"/>
              <a:buFont typeface="Arial" panose="020B0604020202020204" pitchFamily="34" charset="0"/>
              <a:buChar char="•"/>
              <a:defRPr sz="3700" b="1">
                <a:solidFill>
                  <a:srgbClr val="19194D"/>
                </a:solidFill>
              </a:defRPr>
            </a:pPr>
            <a:r>
              <a:rPr lang="en-US" dirty="0"/>
              <a:t>Universality</a:t>
            </a:r>
          </a:p>
          <a:p>
            <a:pPr marL="1123419" indent="-1083732">
              <a:spcBef>
                <a:spcPts val="700"/>
              </a:spcBef>
              <a:buSzPts val="3700"/>
              <a:buFont typeface="Arial" panose="020B0604020202020204" pitchFamily="34" charset="0"/>
              <a:buChar char="•"/>
              <a:defRPr sz="3700" b="1">
                <a:solidFill>
                  <a:srgbClr val="19194D"/>
                </a:solidFill>
              </a:defRPr>
            </a:pPr>
            <a:r>
              <a:rPr lang="en-US" dirty="0"/>
              <a:t>Inspiration</a:t>
            </a:r>
          </a:p>
          <a:p>
            <a:pPr marL="1123419" indent="-1083732">
              <a:spcBef>
                <a:spcPts val="700"/>
              </a:spcBef>
              <a:buSzPts val="3700"/>
              <a:buFont typeface="Arial" panose="020B0604020202020204" pitchFamily="34" charset="0"/>
              <a:buChar char="•"/>
              <a:defRPr sz="3700" b="1">
                <a:solidFill>
                  <a:srgbClr val="19194D"/>
                </a:solidFill>
              </a:defRPr>
            </a:pPr>
            <a:r>
              <a:rPr lang="en-US" dirty="0"/>
              <a:t>Peer support</a:t>
            </a:r>
          </a:p>
          <a:p>
            <a:pPr marL="1123419" indent="-1083732">
              <a:spcBef>
                <a:spcPts val="700"/>
              </a:spcBef>
              <a:buSzPts val="3700"/>
              <a:buFont typeface="Arial" panose="020B0604020202020204" pitchFamily="34" charset="0"/>
              <a:buChar char="•"/>
              <a:defRPr sz="3700" b="1">
                <a:solidFill>
                  <a:srgbClr val="19194D"/>
                </a:solidFill>
              </a:defRPr>
            </a:pPr>
            <a:r>
              <a:rPr lang="en-US" dirty="0"/>
              <a:t>Group momentum</a:t>
            </a:r>
          </a:p>
          <a:p>
            <a:pPr marL="1123419" indent="-1083732">
              <a:spcBef>
                <a:spcPts val="700"/>
              </a:spcBef>
              <a:buSzPts val="3700"/>
              <a:buFont typeface="Arial" panose="020B0604020202020204" pitchFamily="34" charset="0"/>
              <a:buChar char="•"/>
              <a:defRPr sz="3700" b="1">
                <a:solidFill>
                  <a:srgbClr val="19194D"/>
                </a:solidFill>
              </a:defRPr>
            </a:pPr>
            <a:r>
              <a:rPr lang="en-US" dirty="0"/>
              <a:t>Cost efficiency</a:t>
            </a:r>
          </a:p>
          <a:p>
            <a:pPr marL="1123419" indent="-1083732">
              <a:spcBef>
                <a:spcPts val="700"/>
              </a:spcBef>
              <a:buSzPts val="3700"/>
              <a:buFont typeface="Arial" panose="020B0604020202020204" pitchFamily="34" charset="0"/>
              <a:buChar char="•"/>
              <a:defRPr sz="3700" b="1">
                <a:solidFill>
                  <a:srgbClr val="19194D"/>
                </a:solidFill>
              </a:defRPr>
            </a:pPr>
            <a:r>
              <a:rPr lang="en-US" dirty="0"/>
              <a:t>Altruism</a:t>
            </a:r>
          </a:p>
          <a:p>
            <a:pPr marL="1123419" indent="-1083732">
              <a:spcBef>
                <a:spcPts val="700"/>
              </a:spcBef>
              <a:buSzPts val="3700"/>
              <a:buFont typeface="Arial" panose="020B0604020202020204" pitchFamily="34" charset="0"/>
              <a:buChar char="•"/>
              <a:defRPr sz="3700" b="1">
                <a:solidFill>
                  <a:srgbClr val="19194D"/>
                </a:solidFill>
              </a:defRPr>
            </a:pPr>
            <a:r>
              <a:rPr lang="en-US" dirty="0"/>
              <a:t>Cohesion…</a:t>
            </a:r>
          </a:p>
          <a:p>
            <a:endParaRPr lang="en-US" dirty="0"/>
          </a:p>
        </p:txBody>
      </p:sp>
    </p:spTree>
    <p:extLst>
      <p:ext uri="{BB962C8B-B14F-4D97-AF65-F5344CB8AC3E}">
        <p14:creationId xmlns:p14="http://schemas.microsoft.com/office/powerpoint/2010/main" val="4029232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normAutofit/>
          </a:bodyPr>
          <a:lstStyle/>
          <a:p>
            <a:pPr>
              <a:lnSpc>
                <a:spcPct val="110000"/>
              </a:lnSpc>
            </a:pPr>
            <a:r>
              <a:rPr lang="en-US" dirty="0"/>
              <a:t>The development of these training materials were supported by grant  H79 TI080209  (PI: S. Becker) from the Center for Substance Abuse Treatment, Substance Abuse and Mental Health Services Administration, United States Department of Health and Human Services. The views and opinions contained within this document do not necessarily reflect those of the US Department of Health and Human Services, and should not be construed as such.</a:t>
            </a:r>
          </a:p>
        </p:txBody>
      </p:sp>
    </p:spTree>
    <p:custDataLst>
      <p:tags r:id="rId1"/>
    </p:custDataLst>
    <p:extLst>
      <p:ext uri="{BB962C8B-B14F-4D97-AF65-F5344CB8AC3E}">
        <p14:creationId xmlns:p14="http://schemas.microsoft.com/office/powerpoint/2010/main" val="501022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3" name="Google Shape;428;p21" descr="Google Shape;428;p21"/>
          <p:cNvPicPr>
            <a:picLocks noChangeAspect="1"/>
          </p:cNvPicPr>
          <p:nvPr/>
        </p:nvPicPr>
        <p:blipFill>
          <a:blip r:embed="rId3"/>
          <a:srcRect t="11974"/>
          <a:stretch>
            <a:fillRect/>
          </a:stretch>
        </p:blipFill>
        <p:spPr>
          <a:xfrm>
            <a:off x="8172914" y="338299"/>
            <a:ext cx="1962153" cy="2054185"/>
          </a:xfrm>
          <a:prstGeom prst="rect">
            <a:avLst/>
          </a:prstGeom>
          <a:ln w="12700">
            <a:miter lim="400000"/>
          </a:ln>
        </p:spPr>
      </p:pic>
      <p:sp>
        <p:nvSpPr>
          <p:cNvPr id="754" name="Google Shape;429;p21"/>
          <p:cNvSpPr txBox="1">
            <a:spLocks noGrp="1"/>
          </p:cNvSpPr>
          <p:nvPr>
            <p:ph type="title"/>
          </p:nvPr>
        </p:nvSpPr>
        <p:spPr>
          <a:xfrm>
            <a:off x="863600" y="56076"/>
            <a:ext cx="8229600" cy="2336408"/>
          </a:xfrm>
          <a:prstGeom prst="rect">
            <a:avLst/>
          </a:prstGeom>
        </p:spPr>
        <p:txBody>
          <a:bodyPr/>
          <a:lstStyle/>
          <a:p>
            <a:pPr>
              <a:defRPr sz="3000" b="1">
                <a:solidFill>
                  <a:srgbClr val="219E62"/>
                </a:solidFill>
                <a:latin typeface="Permanent Marker"/>
                <a:ea typeface="Permanent Marker"/>
                <a:cs typeface="Permanent Marker"/>
                <a:sym typeface="Permanent Marker"/>
              </a:defRPr>
            </a:pPr>
            <a:r>
              <a:rPr dirty="0"/>
              <a:t>At the         </a:t>
            </a:r>
            <a:r>
              <a:rPr lang="en-US" dirty="0"/>
              <a:t>           </a:t>
            </a:r>
            <a:r>
              <a:rPr dirty="0"/>
              <a:t>of </a:t>
            </a:r>
          </a:p>
          <a:p>
            <a:pPr>
              <a:defRPr sz="3000" b="1">
                <a:solidFill>
                  <a:srgbClr val="219E62"/>
                </a:solidFill>
                <a:latin typeface="Permanent Marker"/>
                <a:ea typeface="Permanent Marker"/>
                <a:cs typeface="Permanent Marker"/>
                <a:sym typeface="Permanent Marker"/>
              </a:defRPr>
            </a:pPr>
            <a:r>
              <a:rPr dirty="0"/>
              <a:t>Motivational Interviewing spirit</a:t>
            </a:r>
          </a:p>
        </p:txBody>
      </p:sp>
      <p:grpSp>
        <p:nvGrpSpPr>
          <p:cNvPr id="758" name="Google Shape;431;p21"/>
          <p:cNvGrpSpPr/>
          <p:nvPr/>
        </p:nvGrpSpPr>
        <p:grpSpPr>
          <a:xfrm>
            <a:off x="2375017" y="476219"/>
            <a:ext cx="719551" cy="635006"/>
            <a:chOff x="-24" y="-13"/>
            <a:chExt cx="719549" cy="635004"/>
          </a:xfrm>
        </p:grpSpPr>
        <p:sp>
          <p:nvSpPr>
            <p:cNvPr id="756" name="Google Shape;432;p21"/>
            <p:cNvSpPr/>
            <p:nvPr/>
          </p:nvSpPr>
          <p:spPr>
            <a:xfrm>
              <a:off x="-24" y="-13"/>
              <a:ext cx="719549" cy="635004"/>
            </a:xfrm>
            <a:custGeom>
              <a:avLst/>
              <a:gdLst/>
              <a:ahLst/>
              <a:cxnLst>
                <a:cxn ang="0">
                  <a:pos x="wd2" y="hd2"/>
                </a:cxn>
                <a:cxn ang="5400000">
                  <a:pos x="wd2" y="hd2"/>
                </a:cxn>
                <a:cxn ang="10800000">
                  <a:pos x="wd2" y="hd2"/>
                </a:cxn>
                <a:cxn ang="16200000">
                  <a:pos x="wd2" y="hd2"/>
                </a:cxn>
              </a:cxnLst>
              <a:rect l="0" t="0" r="r" b="b"/>
              <a:pathLst>
                <a:path w="10657" h="15999" extrusionOk="0">
                  <a:moveTo>
                    <a:pt x="5328" y="3849"/>
                  </a:moveTo>
                  <a:cubicBezTo>
                    <a:pt x="7532" y="-5601"/>
                    <a:pt x="16128" y="3849"/>
                    <a:pt x="5328" y="15999"/>
                  </a:cubicBezTo>
                  <a:cubicBezTo>
                    <a:pt x="-5472" y="3849"/>
                    <a:pt x="3124" y="-5601"/>
                    <a:pt x="5328" y="3849"/>
                  </a:cubicBezTo>
                  <a:close/>
                </a:path>
              </a:pathLst>
            </a:custGeom>
            <a:solidFill>
              <a:srgbClr val="FF0000">
                <a:alpha val="71764"/>
              </a:srgbClr>
            </a:solidFill>
            <a:ln w="25400" cap="flat">
              <a:solidFill>
                <a:srgbClr val="3A5E8A"/>
              </a:solidFill>
              <a:prstDash val="solid"/>
              <a:bevel/>
            </a:ln>
            <a:effectLst/>
          </p:spPr>
          <p:txBody>
            <a:bodyPr wrap="square" lIns="45719" tIns="45719" rIns="45719" bIns="45719" numCol="1" anchor="ctr">
              <a:noAutofit/>
            </a:bodyPr>
            <a:lstStyle/>
            <a:p>
              <a:pPr algn="ctr">
                <a:defRPr sz="1200">
                  <a:latin typeface="Avenir"/>
                  <a:ea typeface="Avenir"/>
                  <a:cs typeface="Avenir"/>
                  <a:sym typeface="Avenir Roman"/>
                </a:defRPr>
              </a:pPr>
              <a:endParaRPr sz="1200"/>
            </a:p>
          </p:txBody>
        </p:sp>
        <p:sp>
          <p:nvSpPr>
            <p:cNvPr id="757" name="Google Shape;433;p21"/>
            <p:cNvSpPr txBox="1"/>
            <p:nvPr/>
          </p:nvSpPr>
          <p:spPr>
            <a:xfrm>
              <a:off x="121691" y="148230"/>
              <a:ext cx="476255" cy="2769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1800">
                  <a:solidFill>
                    <a:srgbClr val="FFFFFF"/>
                  </a:solidFill>
                  <a:latin typeface="Calibri"/>
                  <a:ea typeface="Calibri"/>
                  <a:cs typeface="Calibri"/>
                  <a:sym typeface="Calibri"/>
                </a:defRPr>
              </a:lvl1pPr>
            </a:lstStyle>
            <a:p>
              <a:r>
                <a:t> </a:t>
              </a:r>
            </a:p>
          </p:txBody>
        </p:sp>
      </p:grpSp>
      <p:sp>
        <p:nvSpPr>
          <p:cNvPr id="2" name="TextBox 1">
            <a:extLst>
              <a:ext uri="{FF2B5EF4-FFF2-40B4-BE49-F238E27FC236}">
                <a16:creationId xmlns:a16="http://schemas.microsoft.com/office/drawing/2014/main" id="{8E7D32BE-4434-CD4E-0660-19EE74E504C9}"/>
              </a:ext>
            </a:extLst>
          </p:cNvPr>
          <p:cNvSpPr txBox="1"/>
          <p:nvPr/>
        </p:nvSpPr>
        <p:spPr>
          <a:xfrm>
            <a:off x="863600" y="1857466"/>
            <a:ext cx="5232400" cy="4524315"/>
          </a:xfrm>
          <a:prstGeom prst="rect">
            <a:avLst/>
          </a:prstGeom>
          <a:noFill/>
        </p:spPr>
        <p:txBody>
          <a:bodyPr wrap="square" rtlCol="0">
            <a:spAutoFit/>
          </a:bodyPr>
          <a:lstStyle/>
          <a:p>
            <a:pPr marL="354606" indent="-314918">
              <a:spcBef>
                <a:spcPts val="0"/>
              </a:spcBef>
              <a:buSzPts val="2300"/>
              <a:defRPr sz="2300" b="1"/>
            </a:pPr>
            <a:r>
              <a:rPr lang="en-US" dirty="0"/>
              <a:t>Partnership </a:t>
            </a:r>
            <a:r>
              <a:rPr lang="en-US" b="0" dirty="0"/>
              <a:t>–collaboration, coming along side.</a:t>
            </a:r>
          </a:p>
          <a:p>
            <a:pPr marL="354606" indent="-314918">
              <a:spcBef>
                <a:spcPts val="2400"/>
              </a:spcBef>
              <a:buSzPts val="2300"/>
              <a:defRPr sz="2300" b="1"/>
            </a:pPr>
            <a:r>
              <a:rPr lang="en-US" dirty="0"/>
              <a:t>Acceptance</a:t>
            </a:r>
            <a:r>
              <a:rPr lang="en-US" b="0" dirty="0"/>
              <a:t> – unconditional regard, belief in the other’s right and the ability to make good choices for oneself, accurate empathic reflection, affirmation…</a:t>
            </a:r>
          </a:p>
          <a:p>
            <a:pPr marL="354606" indent="-314918">
              <a:spcBef>
                <a:spcPts val="2400"/>
              </a:spcBef>
              <a:buSzPts val="2300"/>
              <a:defRPr sz="2300" b="1"/>
            </a:pPr>
            <a:r>
              <a:rPr lang="en-US" dirty="0"/>
              <a:t>Empowerment</a:t>
            </a:r>
            <a:r>
              <a:rPr lang="en-US" b="0" dirty="0"/>
              <a:t> – Listen and Elicit; the person we serve is the expert on him/herself…</a:t>
            </a:r>
          </a:p>
          <a:p>
            <a:endParaRPr lang="en-US" dirty="0"/>
          </a:p>
        </p:txBody>
      </p:sp>
      <p:sp>
        <p:nvSpPr>
          <p:cNvPr id="3" name="TextBox 2">
            <a:extLst>
              <a:ext uri="{FF2B5EF4-FFF2-40B4-BE49-F238E27FC236}">
                <a16:creationId xmlns:a16="http://schemas.microsoft.com/office/drawing/2014/main" id="{D583506C-9320-94A8-D3DC-0CB860B034C3}"/>
              </a:ext>
            </a:extLst>
          </p:cNvPr>
          <p:cNvSpPr txBox="1"/>
          <p:nvPr/>
        </p:nvSpPr>
        <p:spPr>
          <a:xfrm>
            <a:off x="6915147" y="2821834"/>
            <a:ext cx="3502131" cy="3354765"/>
          </a:xfrm>
          <a:prstGeom prst="rect">
            <a:avLst/>
          </a:prstGeom>
          <a:noFill/>
        </p:spPr>
        <p:txBody>
          <a:bodyPr wrap="square" rtlCol="0">
            <a:spAutoFit/>
          </a:bodyPr>
          <a:lstStyle/>
          <a:p>
            <a:pPr marL="354606" indent="-314918">
              <a:spcBef>
                <a:spcPts val="2400"/>
              </a:spcBef>
              <a:buSzPts val="2300"/>
              <a:defRPr sz="2300" b="1"/>
            </a:pPr>
            <a:r>
              <a:rPr lang="en-US" dirty="0"/>
              <a:t>Compassion</a:t>
            </a:r>
            <a:r>
              <a:rPr lang="en-US" b="0" dirty="0"/>
              <a:t> – The desire to be with the suffering of the client, patient and/or person we serve…</a:t>
            </a:r>
          </a:p>
          <a:p>
            <a:pPr marL="354606" indent="-314918">
              <a:spcBef>
                <a:spcPts val="2400"/>
              </a:spcBef>
              <a:buSzPts val="2300"/>
              <a:defRPr sz="2300" i="1">
                <a:solidFill>
                  <a:schemeClr val="accent2"/>
                </a:solidFill>
              </a:defRPr>
            </a:pPr>
            <a:r>
              <a:rPr lang="en-US" dirty="0"/>
              <a:t>“</a:t>
            </a:r>
            <a:r>
              <a:rPr lang="en-US" sz="1800" b="1" dirty="0"/>
              <a:t>The worker is responsible for the intervention, not the outcome!”</a:t>
            </a:r>
          </a:p>
          <a:p>
            <a:endParaRPr lang="en-US" dirty="0"/>
          </a:p>
        </p:txBody>
      </p:sp>
    </p:spTree>
    <p:extLst>
      <p:ext uri="{BB962C8B-B14F-4D97-AF65-F5344CB8AC3E}">
        <p14:creationId xmlns:p14="http://schemas.microsoft.com/office/powerpoint/2010/main" val="423780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 name="Title 1"/>
          <p:cNvSpPr txBox="1">
            <a:spLocks noGrp="1"/>
          </p:cNvSpPr>
          <p:nvPr>
            <p:ph type="title"/>
          </p:nvPr>
        </p:nvSpPr>
        <p:spPr>
          <a:xfrm>
            <a:off x="1981200" y="90482"/>
            <a:ext cx="8229600" cy="2106180"/>
          </a:xfrm>
          <a:prstGeom prst="rect">
            <a:avLst/>
          </a:prstGeom>
        </p:spPr>
        <p:txBody>
          <a:bodyPr/>
          <a:lstStyle/>
          <a:p>
            <a:pPr>
              <a:defRPr sz="3200">
                <a:solidFill>
                  <a:srgbClr val="FF0000"/>
                </a:solidFill>
              </a:defRPr>
            </a:pPr>
            <a:r>
              <a:rPr b="1"/>
              <a:t>Let's go on a journey together</a:t>
            </a:r>
            <a:br/>
            <a:r>
              <a:rPr b="1" i="1">
                <a:solidFill>
                  <a:srgbClr val="000000"/>
                </a:solidFill>
              </a:rPr>
              <a:t>you are the passenger</a:t>
            </a:r>
            <a:br>
              <a:rPr b="1" i="1">
                <a:solidFill>
                  <a:srgbClr val="000000"/>
                </a:solidFill>
              </a:rPr>
            </a:br>
            <a:r>
              <a:rPr b="1">
                <a:solidFill>
                  <a:srgbClr val="000000"/>
                </a:solidFill>
              </a:rPr>
              <a:t>client/person, the group is the driver</a:t>
            </a:r>
          </a:p>
        </p:txBody>
      </p:sp>
      <p:sp>
        <p:nvSpPr>
          <p:cNvPr id="763" name="Text Placeholder 2"/>
          <p:cNvSpPr txBox="1">
            <a:spLocks noGrp="1"/>
          </p:cNvSpPr>
          <p:nvPr>
            <p:ph type="body" idx="1"/>
          </p:nvPr>
        </p:nvSpPr>
        <p:spPr>
          <a:xfrm>
            <a:off x="1981200" y="2196660"/>
            <a:ext cx="8229600" cy="4661341"/>
          </a:xfrm>
          <a:prstGeom prst="rect">
            <a:avLst/>
          </a:prstGeom>
        </p:spPr>
        <p:txBody>
          <a:bodyPr/>
          <a:lstStyle/>
          <a:p>
            <a:pPr marL="0" indent="39684">
              <a:buNone/>
            </a:pPr>
            <a:endParaRPr/>
          </a:p>
        </p:txBody>
      </p:sp>
      <p:pic>
        <p:nvPicPr>
          <p:cNvPr id="764" name="Graphic 4" descr="Graphic 4"/>
          <p:cNvPicPr>
            <a:picLocks noChangeAspect="1"/>
          </p:cNvPicPr>
          <p:nvPr/>
        </p:nvPicPr>
        <p:blipFill>
          <a:blip r:embed="rId2"/>
          <a:stretch>
            <a:fillRect/>
          </a:stretch>
        </p:blipFill>
        <p:spPr>
          <a:xfrm>
            <a:off x="5244663" y="2971799"/>
            <a:ext cx="2459421" cy="1200808"/>
          </a:xfrm>
          <a:prstGeom prst="rect">
            <a:avLst/>
          </a:prstGeom>
          <a:ln w="12700">
            <a:miter lim="400000"/>
          </a:ln>
        </p:spPr>
      </p:pic>
      <p:pic>
        <p:nvPicPr>
          <p:cNvPr id="765" name="Picture 6" descr="Picture 6"/>
          <p:cNvPicPr>
            <a:picLocks noChangeAspect="1"/>
          </p:cNvPicPr>
          <p:nvPr/>
        </p:nvPicPr>
        <p:blipFill>
          <a:blip r:embed="rId3"/>
          <a:stretch>
            <a:fillRect/>
          </a:stretch>
        </p:blipFill>
        <p:spPr>
          <a:xfrm>
            <a:off x="1870841" y="1986455"/>
            <a:ext cx="8607975" cy="4489799"/>
          </a:xfrm>
          <a:prstGeom prst="rect">
            <a:avLst/>
          </a:prstGeom>
          <a:ln w="12700">
            <a:miter lim="400000"/>
          </a:ln>
        </p:spPr>
      </p:pic>
    </p:spTree>
    <p:extLst>
      <p:ext uri="{BB962C8B-B14F-4D97-AF65-F5344CB8AC3E}">
        <p14:creationId xmlns:p14="http://schemas.microsoft.com/office/powerpoint/2010/main" val="384644660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Google Shape;446;p23"/>
          <p:cNvSpPr txBox="1">
            <a:spLocks noGrp="1"/>
          </p:cNvSpPr>
          <p:nvPr>
            <p:ph type="title"/>
          </p:nvPr>
        </p:nvSpPr>
        <p:spPr>
          <a:prstGeom prst="rect">
            <a:avLst/>
          </a:prstGeom>
        </p:spPr>
        <p:txBody>
          <a:bodyPr/>
          <a:lstStyle>
            <a:lvl1pPr marL="66890" indent="-292100">
              <a:buClr>
                <a:srgbClr val="E46C0A"/>
              </a:buClr>
              <a:buSzPts val="4600"/>
              <a:buFont typeface="Georgia"/>
              <a:buChar char="*"/>
              <a:defRPr>
                <a:solidFill>
                  <a:srgbClr val="A40800"/>
                </a:solidFill>
                <a:latin typeface="Permanent Marker"/>
                <a:ea typeface="Permanent Marker"/>
                <a:cs typeface="Permanent Marker"/>
                <a:sym typeface="Permanent Marker"/>
              </a:defRPr>
            </a:lvl1pPr>
          </a:lstStyle>
          <a:p>
            <a:r>
              <a:t>What motivated you?</a:t>
            </a:r>
          </a:p>
        </p:txBody>
      </p:sp>
      <p:sp>
        <p:nvSpPr>
          <p:cNvPr id="768" name="Google Shape;447;p23"/>
          <p:cNvSpPr txBox="1">
            <a:spLocks noGrp="1"/>
          </p:cNvSpPr>
          <p:nvPr>
            <p:ph type="body" idx="1"/>
          </p:nvPr>
        </p:nvSpPr>
        <p:spPr>
          <a:prstGeom prst="rect">
            <a:avLst/>
          </a:prstGeom>
        </p:spPr>
        <p:txBody>
          <a:bodyPr>
            <a:normAutofit lnSpcReduction="10000"/>
          </a:bodyPr>
          <a:lstStyle/>
          <a:p>
            <a:pPr marL="0" indent="52836" defTabSz="905255">
              <a:spcBef>
                <a:spcPts val="0"/>
              </a:spcBef>
              <a:buNone/>
              <a:defRPr sz="1881">
                <a:latin typeface="Calibri"/>
                <a:ea typeface="Calibri"/>
                <a:cs typeface="Calibri"/>
                <a:sym typeface="Calibri"/>
              </a:defRPr>
            </a:pPr>
            <a:r>
              <a:t>   Who has been a</a:t>
            </a:r>
            <a:r>
              <a:rPr sz="2376">
                <a:solidFill>
                  <a:srgbClr val="2B4714"/>
                </a:solidFill>
                <a:latin typeface="Source Sans Pro"/>
                <a:ea typeface="Source Sans Pro"/>
                <a:cs typeface="Source Sans Pro"/>
                <a:sym typeface="Source Sans Pro"/>
              </a:rPr>
              <a:t> </a:t>
            </a:r>
            <a:r>
              <a:rPr sz="3168" b="1" i="1">
                <a:solidFill>
                  <a:srgbClr val="2B4714"/>
                </a:solidFill>
                <a:latin typeface="Trebuchet MS"/>
                <a:ea typeface="Trebuchet MS"/>
                <a:cs typeface="Trebuchet MS"/>
                <a:sym typeface="Trebuchet MS"/>
              </a:rPr>
              <a:t>Change Agent</a:t>
            </a:r>
            <a:r>
              <a:rPr sz="3168" b="1" i="1">
                <a:latin typeface="Trebuchet MS"/>
                <a:ea typeface="Trebuchet MS"/>
                <a:cs typeface="Trebuchet MS"/>
                <a:sym typeface="Trebuchet MS"/>
              </a:rPr>
              <a:t> </a:t>
            </a:r>
            <a:r>
              <a:t>in your  life?</a:t>
            </a:r>
          </a:p>
          <a:p>
            <a:pPr marL="0" indent="52836" defTabSz="905255">
              <a:spcBef>
                <a:spcPts val="300"/>
              </a:spcBef>
              <a:buNone/>
              <a:defRPr sz="2178" b="1">
                <a:solidFill>
                  <a:srgbClr val="3F691E"/>
                </a:solidFill>
                <a:latin typeface="Times"/>
                <a:ea typeface="Times"/>
                <a:cs typeface="Times"/>
                <a:sym typeface="Times"/>
              </a:defRPr>
            </a:pPr>
            <a:r>
              <a:t>(relative, supervisor, teacher, coach, counselor, clergy person, friend, ect) </a:t>
            </a:r>
            <a:endParaRPr>
              <a:latin typeface="Calibri"/>
              <a:ea typeface="Calibri"/>
              <a:cs typeface="Calibri"/>
              <a:sym typeface="Calibri"/>
            </a:endParaRPr>
          </a:p>
          <a:p>
            <a:pPr marL="0" indent="52836" defTabSz="905255">
              <a:spcBef>
                <a:spcPts val="700"/>
              </a:spcBef>
              <a:buNone/>
              <a:defRPr sz="3564">
                <a:solidFill>
                  <a:srgbClr val="A40800"/>
                </a:solidFill>
                <a:latin typeface="Arial Black"/>
                <a:ea typeface="Arial Black"/>
                <a:cs typeface="Arial Black"/>
                <a:sym typeface="Arial Black"/>
              </a:defRPr>
            </a:pPr>
            <a:r>
              <a:t>major positive influence </a:t>
            </a:r>
            <a:endParaRPr b="1" i="1">
              <a:latin typeface="Calibri"/>
              <a:ea typeface="Calibri"/>
              <a:cs typeface="Calibri"/>
              <a:sym typeface="Calibri"/>
            </a:endParaRPr>
          </a:p>
          <a:p>
            <a:pPr marL="52836" indent="-136089" defTabSz="905255">
              <a:spcBef>
                <a:spcPts val="400"/>
              </a:spcBef>
              <a:buClr>
                <a:srgbClr val="595959"/>
              </a:buClr>
              <a:buSzPts val="1800"/>
              <a:defRPr sz="1881">
                <a:latin typeface="Calibri"/>
                <a:ea typeface="Calibri"/>
                <a:cs typeface="Calibri"/>
                <a:sym typeface="Calibri"/>
              </a:defRPr>
            </a:pPr>
            <a:r>
              <a:t>What were their characteristics/values?  </a:t>
            </a:r>
          </a:p>
          <a:p>
            <a:pPr marL="52836" indent="-136089" defTabSz="905255">
              <a:spcBef>
                <a:spcPts val="400"/>
              </a:spcBef>
              <a:buClr>
                <a:srgbClr val="595959"/>
              </a:buClr>
              <a:buSzPts val="1800"/>
              <a:defRPr sz="1881">
                <a:latin typeface="Calibri"/>
                <a:ea typeface="Calibri"/>
                <a:cs typeface="Calibri"/>
                <a:sym typeface="Calibri"/>
              </a:defRPr>
            </a:pPr>
            <a:r>
              <a:t>What did they do?</a:t>
            </a:r>
          </a:p>
          <a:p>
            <a:pPr marL="0" indent="52836" defTabSz="905255">
              <a:spcBef>
                <a:spcPts val="400"/>
              </a:spcBef>
              <a:buNone/>
              <a:defRPr sz="2376"/>
            </a:pPr>
            <a:endParaRPr/>
          </a:p>
          <a:p>
            <a:pPr marL="52836" indent="-277850" defTabSz="905255">
              <a:spcBef>
                <a:spcPts val="400"/>
              </a:spcBef>
              <a:buClr>
                <a:srgbClr val="B42F2C"/>
              </a:buClr>
              <a:buSzPts val="3900"/>
              <a:defRPr sz="3959" b="1">
                <a:solidFill>
                  <a:srgbClr val="B42F2C"/>
                </a:solidFill>
                <a:latin typeface="Calibri"/>
                <a:ea typeface="Calibri"/>
                <a:cs typeface="Calibri"/>
                <a:sym typeface="Calibri"/>
              </a:defRPr>
            </a:pPr>
            <a:r>
              <a:t>Listener: OQ Rc, Rc..</a:t>
            </a:r>
          </a:p>
          <a:p>
            <a:pPr marL="0" indent="52836" defTabSz="905255">
              <a:spcBef>
                <a:spcPts val="400"/>
              </a:spcBef>
              <a:buNone/>
              <a:defRPr sz="2376"/>
            </a:pPr>
            <a:endParaRPr/>
          </a:p>
          <a:p>
            <a:pPr marL="0" indent="52836" defTabSz="905255">
              <a:spcBef>
                <a:spcPts val="400"/>
              </a:spcBef>
              <a:buNone/>
              <a:defRPr sz="2376"/>
            </a:pPr>
            <a:endParaRPr/>
          </a:p>
          <a:p>
            <a:pPr marL="0" indent="52836" defTabSz="905255">
              <a:spcBef>
                <a:spcPts val="800"/>
              </a:spcBef>
              <a:buNone/>
              <a:defRPr sz="1881">
                <a:latin typeface="Calibri"/>
                <a:ea typeface="Calibri"/>
                <a:cs typeface="Calibri"/>
                <a:sym typeface="Calibri"/>
              </a:defRPr>
            </a:pPr>
            <a:r>
              <a:t>                                             </a:t>
            </a:r>
            <a:r>
              <a:rPr sz="3861" i="1">
                <a:solidFill>
                  <a:srgbClr val="86133E"/>
                </a:solidFill>
                <a:latin typeface="Trebuchet MS"/>
                <a:ea typeface="Trebuchet MS"/>
                <a:cs typeface="Trebuchet MS"/>
                <a:sym typeface="Trebuchet MS"/>
              </a:rPr>
              <a:t>             </a:t>
            </a:r>
          </a:p>
        </p:txBody>
      </p:sp>
    </p:spTree>
    <p:extLst>
      <p:ext uri="{BB962C8B-B14F-4D97-AF65-F5344CB8AC3E}">
        <p14:creationId xmlns:p14="http://schemas.microsoft.com/office/powerpoint/2010/main" val="211028857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2" name="Group"/>
          <p:cNvGrpSpPr/>
          <p:nvPr/>
        </p:nvGrpSpPr>
        <p:grpSpPr>
          <a:xfrm>
            <a:off x="3020045" y="122367"/>
            <a:ext cx="6484209" cy="6384667"/>
            <a:chOff x="-99545" y="-3"/>
            <a:chExt cx="6484208" cy="6384666"/>
          </a:xfrm>
        </p:grpSpPr>
        <p:grpSp>
          <p:nvGrpSpPr>
            <p:cNvPr id="772" name="Group"/>
            <p:cNvGrpSpPr/>
            <p:nvPr/>
          </p:nvGrpSpPr>
          <p:grpSpPr>
            <a:xfrm>
              <a:off x="1451073" y="-3"/>
              <a:ext cx="3482515" cy="3482513"/>
              <a:chOff x="-2" y="-2"/>
              <a:chExt cx="3482514" cy="3482511"/>
            </a:xfrm>
          </p:grpSpPr>
          <p:sp>
            <p:nvSpPr>
              <p:cNvPr id="770" name="Circle"/>
              <p:cNvSpPr/>
              <p:nvPr/>
            </p:nvSpPr>
            <p:spPr>
              <a:xfrm>
                <a:off x="-2" y="-2"/>
                <a:ext cx="3482514" cy="3482511"/>
              </a:xfrm>
              <a:prstGeom prst="ellipse">
                <a:avLst/>
              </a:prstGeom>
              <a:gradFill flip="none" rotWithShape="1">
                <a:gsLst>
                  <a:gs pos="0">
                    <a:srgbClr val="C0504D">
                      <a:alpha val="50000"/>
                    </a:srgbClr>
                  </a:gs>
                  <a:gs pos="100000">
                    <a:srgbClr val="C0504D">
                      <a:alpha val="50000"/>
                    </a:srgbClr>
                  </a:gs>
                </a:gsLst>
                <a:lin ang="16200000" scaled="0"/>
              </a:gradFill>
              <a:ln w="12700" cap="flat">
                <a:noFill/>
                <a:miter lim="400000"/>
              </a:ln>
              <a:effectLst/>
            </p:spPr>
            <p:txBody>
              <a:bodyPr wrap="square" lIns="45718" tIns="45718" rIns="45718" bIns="45718" numCol="1" anchor="ctr">
                <a:noAutofit/>
              </a:bodyPr>
              <a:lstStyle/>
              <a:p>
                <a:pPr algn="ctr">
                  <a:defRPr sz="2400">
                    <a:solidFill>
                      <a:srgbClr val="FFFFFF"/>
                    </a:solidFill>
                    <a:latin typeface="Helvetica Neue Light"/>
                    <a:ea typeface="Helvetica Neue Light"/>
                    <a:cs typeface="Helvetica Neue Light"/>
                    <a:sym typeface="Helvetica Neue Light"/>
                  </a:defRPr>
                </a:pPr>
                <a:endParaRPr sz="2400"/>
              </a:p>
            </p:txBody>
          </p:sp>
          <p:sp>
            <p:nvSpPr>
              <p:cNvPr id="771" name="Acceptance"/>
              <p:cNvSpPr txBox="1"/>
              <p:nvPr/>
            </p:nvSpPr>
            <p:spPr>
              <a:xfrm>
                <a:off x="509971" y="864007"/>
                <a:ext cx="2462569" cy="738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400" b="1">
                    <a:solidFill>
                      <a:srgbClr val="FFFFFF"/>
                    </a:solidFill>
                    <a:latin typeface="Helvetica Neue"/>
                    <a:ea typeface="Helvetica Neue"/>
                    <a:cs typeface="Helvetica Neue"/>
                    <a:sym typeface="Helvetica Neue"/>
                  </a:defRPr>
                </a:lvl1pPr>
              </a:lstStyle>
              <a:p>
                <a:r>
                  <a:t>Radical Acceptance</a:t>
                </a:r>
              </a:p>
            </p:txBody>
          </p:sp>
        </p:grpSp>
        <p:grpSp>
          <p:nvGrpSpPr>
            <p:cNvPr id="775" name="Group"/>
            <p:cNvGrpSpPr/>
            <p:nvPr/>
          </p:nvGrpSpPr>
          <p:grpSpPr>
            <a:xfrm>
              <a:off x="2902148" y="1451072"/>
              <a:ext cx="3482515" cy="3482515"/>
              <a:chOff x="-2" y="-2"/>
              <a:chExt cx="3482514" cy="3482514"/>
            </a:xfrm>
          </p:grpSpPr>
          <p:sp>
            <p:nvSpPr>
              <p:cNvPr id="773" name="Circle"/>
              <p:cNvSpPr/>
              <p:nvPr/>
            </p:nvSpPr>
            <p:spPr>
              <a:xfrm>
                <a:off x="-2" y="-2"/>
                <a:ext cx="3482514" cy="3482514"/>
              </a:xfrm>
              <a:prstGeom prst="ellipse">
                <a:avLst/>
              </a:prstGeom>
              <a:gradFill flip="none" rotWithShape="1">
                <a:gsLst>
                  <a:gs pos="0">
                    <a:srgbClr val="9BBB59">
                      <a:alpha val="50000"/>
                    </a:srgbClr>
                  </a:gs>
                  <a:gs pos="100000">
                    <a:srgbClr val="9BBB59">
                      <a:alpha val="50000"/>
                    </a:srgbClr>
                  </a:gs>
                </a:gsLst>
                <a:lin ang="16200000" scaled="0"/>
              </a:gradFill>
              <a:ln w="12700" cap="flat">
                <a:noFill/>
                <a:miter lim="400000"/>
              </a:ln>
              <a:effectLst/>
            </p:spPr>
            <p:txBody>
              <a:bodyPr wrap="square" lIns="45718" tIns="45718" rIns="45718" bIns="45718" numCol="1" anchor="ctr">
                <a:noAutofit/>
              </a:bodyPr>
              <a:lstStyle/>
              <a:p>
                <a:pPr algn="ctr">
                  <a:defRPr sz="1800">
                    <a:solidFill>
                      <a:srgbClr val="FFFFFF"/>
                    </a:solidFill>
                    <a:latin typeface="Helvetica Neue Light"/>
                    <a:ea typeface="Helvetica Neue Light"/>
                    <a:cs typeface="Helvetica Neue Light"/>
                    <a:sym typeface="Helvetica Neue Light"/>
                  </a:defRPr>
                </a:pPr>
                <a:endParaRPr/>
              </a:p>
            </p:txBody>
          </p:sp>
          <p:sp>
            <p:nvSpPr>
              <p:cNvPr id="774" name="Partnership"/>
              <p:cNvSpPr txBox="1"/>
              <p:nvPr/>
            </p:nvSpPr>
            <p:spPr>
              <a:xfrm>
                <a:off x="967257" y="1371923"/>
                <a:ext cx="2462569"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algn="ctr">
                  <a:defRPr sz="2400" b="1">
                    <a:solidFill>
                      <a:srgbClr val="FFFFFF"/>
                    </a:solidFill>
                    <a:latin typeface="Helvetica Neue"/>
                    <a:ea typeface="Helvetica Neue"/>
                    <a:cs typeface="Helvetica Neue"/>
                    <a:sym typeface="Helvetica Neue"/>
                  </a:defRPr>
                </a:pPr>
                <a:r>
                  <a:rPr sz="2400"/>
                  <a:t>Partnership/</a:t>
                </a:r>
              </a:p>
              <a:p>
                <a:pPr algn="ctr">
                  <a:defRPr sz="2400" b="1">
                    <a:solidFill>
                      <a:srgbClr val="FFFFFF"/>
                    </a:solidFill>
                    <a:latin typeface="Helvetica Neue"/>
                    <a:ea typeface="Helvetica Neue"/>
                    <a:cs typeface="Helvetica Neue"/>
                    <a:sym typeface="Helvetica Neue"/>
                  </a:defRPr>
                </a:pPr>
                <a:r>
                  <a:rPr sz="2400"/>
                  <a:t>Collaboration</a:t>
                </a:r>
              </a:p>
            </p:txBody>
          </p:sp>
        </p:grpSp>
        <p:grpSp>
          <p:nvGrpSpPr>
            <p:cNvPr id="778" name="Group"/>
            <p:cNvGrpSpPr/>
            <p:nvPr/>
          </p:nvGrpSpPr>
          <p:grpSpPr>
            <a:xfrm>
              <a:off x="1451073" y="2902147"/>
              <a:ext cx="3482515" cy="3482516"/>
              <a:chOff x="-2" y="-2"/>
              <a:chExt cx="3482514" cy="3482514"/>
            </a:xfrm>
          </p:grpSpPr>
          <p:sp>
            <p:nvSpPr>
              <p:cNvPr id="776" name="Circle"/>
              <p:cNvSpPr/>
              <p:nvPr/>
            </p:nvSpPr>
            <p:spPr>
              <a:xfrm>
                <a:off x="-2" y="-2"/>
                <a:ext cx="3482514" cy="3482514"/>
              </a:xfrm>
              <a:prstGeom prst="ellipse">
                <a:avLst/>
              </a:prstGeom>
              <a:gradFill flip="none" rotWithShape="1">
                <a:gsLst>
                  <a:gs pos="0">
                    <a:srgbClr val="8064A2">
                      <a:alpha val="50000"/>
                    </a:srgbClr>
                  </a:gs>
                  <a:gs pos="100000">
                    <a:srgbClr val="8064A2">
                      <a:alpha val="50000"/>
                    </a:srgbClr>
                  </a:gs>
                </a:gsLst>
                <a:lin ang="16200000" scaled="0"/>
              </a:gradFill>
              <a:ln w="12700" cap="flat">
                <a:noFill/>
                <a:miter lim="400000"/>
              </a:ln>
              <a:effectLst/>
            </p:spPr>
            <p:txBody>
              <a:bodyPr wrap="square" lIns="45718" tIns="45718" rIns="45718" bIns="45718" numCol="1" anchor="ctr">
                <a:noAutofit/>
              </a:bodyPr>
              <a:lstStyle/>
              <a:p>
                <a:pPr algn="ctr">
                  <a:defRPr sz="2400">
                    <a:solidFill>
                      <a:srgbClr val="FFFFFF"/>
                    </a:solidFill>
                    <a:latin typeface="Helvetica Neue Light"/>
                    <a:ea typeface="Helvetica Neue Light"/>
                    <a:cs typeface="Helvetica Neue Light"/>
                    <a:sym typeface="Helvetica Neue Light"/>
                  </a:defRPr>
                </a:pPr>
                <a:endParaRPr sz="2400"/>
              </a:p>
            </p:txBody>
          </p:sp>
          <p:sp>
            <p:nvSpPr>
              <p:cNvPr id="777" name="Evocation"/>
              <p:cNvSpPr txBox="1"/>
              <p:nvPr/>
            </p:nvSpPr>
            <p:spPr>
              <a:xfrm>
                <a:off x="509971" y="1772572"/>
                <a:ext cx="246256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400" b="1">
                    <a:solidFill>
                      <a:srgbClr val="FFFFFF"/>
                    </a:solidFill>
                    <a:latin typeface="Helvetica Neue"/>
                    <a:ea typeface="Helvetica Neue"/>
                    <a:cs typeface="Helvetica Neue"/>
                    <a:sym typeface="Helvetica Neue"/>
                  </a:defRPr>
                </a:lvl1pPr>
              </a:lstStyle>
              <a:p>
                <a:r>
                  <a:t>Empowerment</a:t>
                </a:r>
              </a:p>
            </p:txBody>
          </p:sp>
        </p:grpSp>
        <p:grpSp>
          <p:nvGrpSpPr>
            <p:cNvPr id="781" name="Group"/>
            <p:cNvGrpSpPr/>
            <p:nvPr/>
          </p:nvGrpSpPr>
          <p:grpSpPr>
            <a:xfrm>
              <a:off x="-99545" y="1451072"/>
              <a:ext cx="3582057" cy="3482515"/>
              <a:chOff x="-99543" y="-2"/>
              <a:chExt cx="3582055" cy="3482514"/>
            </a:xfrm>
          </p:grpSpPr>
          <p:sp>
            <p:nvSpPr>
              <p:cNvPr id="779" name="Circle"/>
              <p:cNvSpPr/>
              <p:nvPr/>
            </p:nvSpPr>
            <p:spPr>
              <a:xfrm>
                <a:off x="-2" y="-2"/>
                <a:ext cx="3482514" cy="3482514"/>
              </a:xfrm>
              <a:prstGeom prst="ellipse">
                <a:avLst/>
              </a:prstGeom>
              <a:gradFill flip="none" rotWithShape="1">
                <a:gsLst>
                  <a:gs pos="0">
                    <a:srgbClr val="4BACC6">
                      <a:alpha val="50000"/>
                    </a:srgbClr>
                  </a:gs>
                  <a:gs pos="100000">
                    <a:srgbClr val="4BACC6">
                      <a:alpha val="50000"/>
                    </a:srgbClr>
                  </a:gs>
                </a:gsLst>
                <a:lin ang="16200000" scaled="0"/>
              </a:gradFill>
              <a:ln w="12700" cap="flat">
                <a:noFill/>
                <a:miter lim="400000"/>
              </a:ln>
              <a:effectLst/>
            </p:spPr>
            <p:txBody>
              <a:bodyPr wrap="square" lIns="45718" tIns="45718" rIns="45718" bIns="45718" numCol="1" anchor="ctr">
                <a:noAutofit/>
              </a:bodyPr>
              <a:lstStyle/>
              <a:p>
                <a:pPr algn="ctr">
                  <a:defRPr sz="2400">
                    <a:solidFill>
                      <a:srgbClr val="FFFFFF"/>
                    </a:solidFill>
                    <a:latin typeface="Helvetica Neue Light"/>
                    <a:ea typeface="Helvetica Neue Light"/>
                    <a:cs typeface="Helvetica Neue Light"/>
                    <a:sym typeface="Helvetica Neue Light"/>
                  </a:defRPr>
                </a:pPr>
                <a:endParaRPr sz="2400"/>
              </a:p>
            </p:txBody>
          </p:sp>
          <p:sp>
            <p:nvSpPr>
              <p:cNvPr id="780" name="Compassion"/>
              <p:cNvSpPr txBox="1"/>
              <p:nvPr/>
            </p:nvSpPr>
            <p:spPr>
              <a:xfrm>
                <a:off x="-99543" y="1556589"/>
                <a:ext cx="2462569"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lvl1pPr algn="ctr">
                  <a:defRPr sz="2400" b="1">
                    <a:solidFill>
                      <a:srgbClr val="FFFFFF"/>
                    </a:solidFill>
                    <a:latin typeface="Helvetica Neue"/>
                    <a:ea typeface="Helvetica Neue"/>
                    <a:cs typeface="Helvetica Neue"/>
                    <a:sym typeface="Helvetica Neue"/>
                  </a:defRPr>
                </a:lvl1pPr>
              </a:lstStyle>
              <a:p>
                <a:r>
                  <a:t>Compassion</a:t>
                </a:r>
              </a:p>
            </p:txBody>
          </p:sp>
        </p:grpSp>
      </p:grpSp>
      <p:sp>
        <p:nvSpPr>
          <p:cNvPr id="783" name="Spirit of MI"/>
          <p:cNvSpPr txBox="1"/>
          <p:nvPr/>
        </p:nvSpPr>
        <p:spPr>
          <a:xfrm>
            <a:off x="2697995" y="5003393"/>
            <a:ext cx="7128308" cy="156965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lgn="ctr" defTabSz="457200">
              <a:defRPr sz="9600">
                <a:solidFill>
                  <a:srgbClr val="FFFFFF"/>
                </a:solidFill>
                <a:latin typeface="Helvetica Neue Light"/>
                <a:ea typeface="Helvetica Neue Light"/>
                <a:cs typeface="Helvetica Neue Light"/>
                <a:sym typeface="Helvetica Neue Light"/>
              </a:defRPr>
            </a:lvl1pPr>
          </a:lstStyle>
          <a:p>
            <a:r>
              <a:rPr dirty="0">
                <a:solidFill>
                  <a:schemeClr val="bg2">
                    <a:lumMod val="50000"/>
                  </a:schemeClr>
                </a:solidFill>
              </a:rPr>
              <a:t>Spirit of MI</a:t>
            </a:r>
          </a:p>
        </p:txBody>
      </p:sp>
    </p:spTree>
    <p:extLst>
      <p:ext uri="{BB962C8B-B14F-4D97-AF65-F5344CB8AC3E}">
        <p14:creationId xmlns:p14="http://schemas.microsoft.com/office/powerpoint/2010/main" val="1075919813"/>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782"/>
                                        </p:tgtEl>
                                        <p:attrNameLst>
                                          <p:attrName>style.visibility</p:attrName>
                                        </p:attrNameLst>
                                      </p:cBhvr>
                                      <p:to>
                                        <p:strVal val="visible"/>
                                      </p:to>
                                    </p:set>
                                    <p:animEffect transition="in" filter="dissolve">
                                      <p:cBhvr>
                                        <p:cTn id="7" dur="5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2"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Google Shape;485;p29"/>
          <p:cNvSpPr txBox="1">
            <a:spLocks noGrp="1"/>
          </p:cNvSpPr>
          <p:nvPr>
            <p:ph type="body" idx="4294967295"/>
          </p:nvPr>
        </p:nvSpPr>
        <p:spPr>
          <a:xfrm>
            <a:off x="1931789" y="528289"/>
            <a:ext cx="8328422" cy="5170144"/>
          </a:xfrm>
          <a:prstGeom prst="rect">
            <a:avLst/>
          </a:prstGeom>
        </p:spPr>
        <p:txBody>
          <a:bodyPr vert="horz" lIns="0" tIns="0" rIns="0" bIns="0" rtlCol="0">
            <a:normAutofit/>
          </a:bodyPr>
          <a:lstStyle/>
          <a:p>
            <a:pPr marL="378430" indent="-347076">
              <a:lnSpc>
                <a:spcPct val="80000"/>
              </a:lnSpc>
              <a:spcBef>
                <a:spcPts val="0"/>
              </a:spcBef>
              <a:buClr>
                <a:srgbClr val="000000"/>
              </a:buClr>
              <a:buSzPts val="3200"/>
              <a:buFont typeface="Arial"/>
              <a:buChar char="•"/>
              <a:defRPr sz="3200" b="1" i="1">
                <a:solidFill>
                  <a:srgbClr val="AA3360"/>
                </a:solidFill>
                <a:latin typeface="Times New Roman"/>
                <a:ea typeface="Times New Roman"/>
                <a:cs typeface="Times New Roman"/>
                <a:sym typeface="Times New Roman"/>
              </a:defRPr>
            </a:pPr>
            <a:r>
              <a:t>Compassion …</a:t>
            </a:r>
            <a:r>
              <a:rPr sz="2300">
                <a:solidFill>
                  <a:srgbClr val="0D0D0D"/>
                </a:solidFill>
                <a:latin typeface="+mj-lt"/>
                <a:ea typeface="+mj-ea"/>
                <a:cs typeface="+mj-cs"/>
                <a:sym typeface="Arial"/>
              </a:rPr>
              <a:t>Miller Williams </a:t>
            </a:r>
            <a:r>
              <a:rPr sz="3000">
                <a:solidFill>
                  <a:srgbClr val="0D0D0D"/>
                </a:solidFill>
                <a:latin typeface="+mj-lt"/>
                <a:ea typeface="+mj-ea"/>
                <a:cs typeface="+mj-cs"/>
                <a:sym typeface="Arial"/>
              </a:rPr>
              <a:t> break outs pairs</a:t>
            </a:r>
            <a:r>
              <a:rPr sz="3000">
                <a:solidFill>
                  <a:srgbClr val="000099"/>
                </a:solidFill>
                <a:latin typeface="+mj-lt"/>
                <a:ea typeface="+mj-ea"/>
                <a:cs typeface="+mj-cs"/>
                <a:sym typeface="Arial"/>
              </a:rPr>
              <a:t> </a:t>
            </a:r>
            <a:r>
              <a:rPr>
                <a:solidFill>
                  <a:srgbClr val="000099"/>
                </a:solidFill>
                <a:latin typeface="+mj-lt"/>
                <a:ea typeface="+mj-ea"/>
                <a:cs typeface="+mj-cs"/>
                <a:sym typeface="Arial"/>
              </a:rPr>
              <a:t>                                                        </a:t>
            </a:r>
            <a:endParaRPr>
              <a:solidFill>
                <a:srgbClr val="000099"/>
              </a:solidFill>
            </a:endParaRPr>
          </a:p>
          <a:p>
            <a:pPr marL="124154" indent="87795">
              <a:lnSpc>
                <a:spcPct val="80000"/>
              </a:lnSpc>
              <a:spcBef>
                <a:spcPts val="600"/>
              </a:spcBef>
              <a:buClr>
                <a:srgbClr val="19194D"/>
              </a:buClr>
              <a:buNone/>
              <a:defRPr sz="3200">
                <a:solidFill>
                  <a:srgbClr val="19194D"/>
                </a:solidFill>
                <a:latin typeface="+mj-lt"/>
                <a:ea typeface="+mj-ea"/>
                <a:cs typeface="+mj-cs"/>
                <a:sym typeface="Arial"/>
              </a:defRPr>
            </a:pPr>
            <a:endParaRPr>
              <a:solidFill>
                <a:srgbClr val="000099"/>
              </a:solidFill>
            </a:endParaRPr>
          </a:p>
          <a:p>
            <a:pPr marL="336104" indent="-304750">
              <a:lnSpc>
                <a:spcPct val="80000"/>
              </a:lnSpc>
              <a:spcBef>
                <a:spcPts val="600"/>
              </a:spcBef>
              <a:buClr>
                <a:srgbClr val="000000"/>
              </a:buClr>
              <a:buSzPts val="3000"/>
              <a:buFont typeface="Arial"/>
              <a:buChar char="•"/>
              <a:defRPr sz="3000" b="1">
                <a:solidFill>
                  <a:srgbClr val="000099"/>
                </a:solidFill>
                <a:latin typeface="Times New Roman"/>
                <a:ea typeface="Times New Roman"/>
                <a:cs typeface="Times New Roman"/>
                <a:sym typeface="Times New Roman"/>
              </a:defRPr>
            </a:pPr>
            <a:r>
              <a:t>Have compassion for everyone you meet, even if they do not want it … what seems like conceit, bad manners, sarcasm or cynicism is always a sign of things no ears have heard, no eyes have seen….for you do not know what wars are going on down there where the spirit meets the bone…</a:t>
            </a:r>
          </a:p>
          <a:p>
            <a:pPr marL="336104" indent="-304750">
              <a:lnSpc>
                <a:spcPct val="80000"/>
              </a:lnSpc>
              <a:spcBef>
                <a:spcPts val="600"/>
              </a:spcBef>
              <a:buClr>
                <a:srgbClr val="000000"/>
              </a:buClr>
              <a:buSzPts val="3000"/>
              <a:buFont typeface="Arial"/>
              <a:buChar char="•"/>
              <a:defRPr sz="3000" b="1" i="1">
                <a:solidFill>
                  <a:srgbClr val="781A26"/>
                </a:solidFill>
                <a:latin typeface="Times New Roman"/>
                <a:ea typeface="Times New Roman"/>
                <a:cs typeface="Times New Roman"/>
                <a:sym typeface="Times New Roman"/>
              </a:defRPr>
            </a:pPr>
            <a:r>
              <a:t>Pairs: </a:t>
            </a:r>
          </a:p>
          <a:p>
            <a:pPr marL="336104" indent="-304750">
              <a:lnSpc>
                <a:spcPct val="80000"/>
              </a:lnSpc>
              <a:spcBef>
                <a:spcPts val="600"/>
              </a:spcBef>
              <a:buClr>
                <a:srgbClr val="000000"/>
              </a:buClr>
              <a:buSzPts val="3000"/>
              <a:buFont typeface="Arial"/>
              <a:buChar char="•"/>
              <a:defRPr sz="3000" b="1">
                <a:solidFill>
                  <a:srgbClr val="000000"/>
                </a:solidFill>
                <a:latin typeface="Times New Roman"/>
                <a:ea typeface="Times New Roman"/>
                <a:cs typeface="Times New Roman"/>
                <a:sym typeface="Times New Roman"/>
              </a:defRPr>
            </a:pPr>
            <a:r>
              <a:t>Listen well, more reflections than questions and then switch…(6 min.)</a:t>
            </a:r>
          </a:p>
          <a:p>
            <a:pPr marL="336104" indent="-304750">
              <a:lnSpc>
                <a:spcPct val="80000"/>
              </a:lnSpc>
              <a:spcBef>
                <a:spcPts val="600"/>
              </a:spcBef>
              <a:buClr>
                <a:srgbClr val="000000"/>
              </a:buClr>
              <a:buSzPts val="3000"/>
              <a:buFont typeface="Arial"/>
              <a:buChar char="•"/>
              <a:defRPr sz="3000" b="1" i="1">
                <a:solidFill>
                  <a:srgbClr val="781A26"/>
                </a:solidFill>
                <a:latin typeface="Times New Roman"/>
                <a:ea typeface="Times New Roman"/>
                <a:cs typeface="Times New Roman"/>
                <a:sym typeface="Times New Roman"/>
              </a:defRPr>
            </a:pPr>
            <a:r>
              <a:t>How will this guide you as a group facilitator?</a:t>
            </a:r>
          </a:p>
        </p:txBody>
      </p:sp>
    </p:spTree>
    <p:extLst>
      <p:ext uri="{BB962C8B-B14F-4D97-AF65-F5344CB8AC3E}">
        <p14:creationId xmlns:p14="http://schemas.microsoft.com/office/powerpoint/2010/main" val="18102646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 name="Google Shape;460;p25"/>
          <p:cNvSpPr txBox="1">
            <a:spLocks noGrp="1"/>
          </p:cNvSpPr>
          <p:nvPr>
            <p:ph type="body" idx="4294967295"/>
          </p:nvPr>
        </p:nvSpPr>
        <p:spPr>
          <a:xfrm>
            <a:off x="1789855" y="763388"/>
            <a:ext cx="8612290" cy="6174187"/>
          </a:xfrm>
          <a:prstGeom prst="rect">
            <a:avLst/>
          </a:prstGeom>
          <a:effectLst>
            <a:reflection stA="50000" endPos="40000" dir="5400000" sy="-100000" algn="bl" rotWithShape="0"/>
          </a:effectLst>
        </p:spPr>
        <p:txBody>
          <a:bodyPr vert="horz" lIns="50800" tIns="50800" rIns="50800" bIns="50800" rtlCol="0">
            <a:normAutofit/>
          </a:bodyPr>
          <a:lstStyle/>
          <a:p>
            <a:pPr marL="0" indent="39686">
              <a:spcBef>
                <a:spcPts val="0"/>
              </a:spcBef>
              <a:buClr>
                <a:srgbClr val="19194D"/>
              </a:buClr>
              <a:buNone/>
              <a:defRPr sz="5300" b="1">
                <a:solidFill>
                  <a:srgbClr val="000000"/>
                </a:solidFill>
                <a:latin typeface="Times New Roman"/>
                <a:ea typeface="Times New Roman"/>
                <a:cs typeface="Times New Roman"/>
                <a:sym typeface="Times New Roman"/>
              </a:defRPr>
            </a:pPr>
            <a:r>
              <a:t>“Motivational Interviewing </a:t>
            </a:r>
          </a:p>
          <a:p>
            <a:pPr marL="0" indent="39686">
              <a:spcBef>
                <a:spcPts val="800"/>
              </a:spcBef>
              <a:buClr>
                <a:srgbClr val="19194D"/>
              </a:buClr>
              <a:buNone/>
              <a:defRPr sz="5300" b="1">
                <a:solidFill>
                  <a:srgbClr val="000000"/>
                </a:solidFill>
                <a:latin typeface="Times New Roman"/>
                <a:ea typeface="Times New Roman"/>
                <a:cs typeface="Times New Roman"/>
                <a:sym typeface="Times New Roman"/>
              </a:defRPr>
            </a:pPr>
            <a:r>
              <a:t>is an effective way of </a:t>
            </a:r>
          </a:p>
          <a:p>
            <a:pPr marL="0" indent="39686">
              <a:spcBef>
                <a:spcPts val="800"/>
              </a:spcBef>
              <a:buClr>
                <a:srgbClr val="19194D"/>
              </a:buClr>
              <a:buNone/>
              <a:defRPr sz="5300" b="1">
                <a:solidFill>
                  <a:srgbClr val="000000"/>
                </a:solidFill>
                <a:latin typeface="Times New Roman"/>
                <a:ea typeface="Times New Roman"/>
                <a:cs typeface="Times New Roman"/>
                <a:sym typeface="Times New Roman"/>
              </a:defRPr>
            </a:pPr>
            <a:r>
              <a:t>Listening deeply and responding skillfully </a:t>
            </a:r>
          </a:p>
          <a:p>
            <a:pPr marL="0" indent="39686">
              <a:spcBef>
                <a:spcPts val="800"/>
              </a:spcBef>
              <a:buClr>
                <a:srgbClr val="19194D"/>
              </a:buClr>
              <a:buNone/>
              <a:defRPr sz="5300" b="1">
                <a:solidFill>
                  <a:srgbClr val="000000"/>
                </a:solidFill>
                <a:latin typeface="Times New Roman"/>
                <a:ea typeface="Times New Roman"/>
                <a:cs typeface="Times New Roman"/>
                <a:sym typeface="Times New Roman"/>
              </a:defRPr>
            </a:pPr>
            <a:r>
              <a:t>with the people we serve &amp; the group as a whole…”</a:t>
            </a:r>
          </a:p>
        </p:txBody>
      </p:sp>
    </p:spTree>
    <p:extLst>
      <p:ext uri="{BB962C8B-B14F-4D97-AF65-F5344CB8AC3E}">
        <p14:creationId xmlns:p14="http://schemas.microsoft.com/office/powerpoint/2010/main" val="398397046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91" name="Google Shape;496;p31"/>
          <p:cNvSpPr txBox="1">
            <a:spLocks noGrp="1"/>
          </p:cNvSpPr>
          <p:nvPr>
            <p:ph type="title"/>
          </p:nvPr>
        </p:nvSpPr>
        <p:spPr>
          <a:xfrm>
            <a:off x="1981201" y="660400"/>
            <a:ext cx="8448031" cy="1295400"/>
          </a:xfrm>
          <a:prstGeom prst="rect">
            <a:avLst/>
          </a:prstGeom>
        </p:spPr>
        <p:txBody>
          <a:bodyPr vert="horz" lIns="0" tIns="0" rIns="0" bIns="0" rtlCol="0" anchor="ctr">
            <a:normAutofit/>
          </a:bodyPr>
          <a:lstStyle>
            <a:lvl1pPr>
              <a:defRPr i="1">
                <a:solidFill>
                  <a:srgbClr val="AF3651"/>
                </a:solidFill>
                <a:latin typeface="Times New Roman"/>
                <a:ea typeface="Times New Roman"/>
                <a:cs typeface="Times New Roman"/>
                <a:sym typeface="Times New Roman"/>
              </a:defRPr>
            </a:lvl1pPr>
          </a:lstStyle>
          <a:p>
            <a:r>
              <a:t>What kind of groups are you  running?</a:t>
            </a:r>
          </a:p>
        </p:txBody>
      </p:sp>
      <p:sp>
        <p:nvSpPr>
          <p:cNvPr id="792" name="Google Shape;497;p31"/>
          <p:cNvSpPr txBox="1">
            <a:spLocks noGrp="1"/>
          </p:cNvSpPr>
          <p:nvPr>
            <p:ph type="body" idx="1"/>
          </p:nvPr>
        </p:nvSpPr>
        <p:spPr>
          <a:xfrm>
            <a:off x="1981200" y="2321223"/>
            <a:ext cx="7772400" cy="4536779"/>
          </a:xfrm>
          <a:prstGeom prst="rect">
            <a:avLst/>
          </a:prstGeom>
        </p:spPr>
        <p:txBody>
          <a:bodyPr vert="horz" lIns="0" tIns="0" rIns="0" bIns="0" rtlCol="0">
            <a:normAutofit/>
          </a:bodyPr>
          <a:lstStyle/>
          <a:p>
            <a:pPr marL="1123419" indent="-1083732">
              <a:spcBef>
                <a:spcPts val="0"/>
              </a:spcBef>
            </a:pPr>
            <a:r>
              <a:t>Psycho-educational</a:t>
            </a:r>
          </a:p>
          <a:p>
            <a:pPr marL="1123419" indent="-1083732"/>
            <a:r>
              <a:t>Process (interpersonal)</a:t>
            </a:r>
          </a:p>
          <a:p>
            <a:pPr marL="649287" indent="-609600"/>
            <a:r>
              <a:t>Therapeutic support groups..</a:t>
            </a:r>
            <a:endParaRPr sz="1800"/>
          </a:p>
          <a:p>
            <a:pPr indent="-74614">
              <a:buNone/>
            </a:pPr>
            <a:endParaRPr sz="1800"/>
          </a:p>
          <a:p>
            <a:pPr marL="223832" indent="-184143">
              <a:buNone/>
            </a:pPr>
            <a:r>
              <a:t>Each require a different leader’s style</a:t>
            </a:r>
          </a:p>
        </p:txBody>
      </p:sp>
      <p:sp>
        <p:nvSpPr>
          <p:cNvPr id="793" name="Google Shape;498;p31"/>
          <p:cNvSpPr txBox="1"/>
          <p:nvPr/>
        </p:nvSpPr>
        <p:spPr>
          <a:xfrm>
            <a:off x="10249234" y="6400800"/>
            <a:ext cx="250156"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lgn="ctr">
              <a:defRPr>
                <a:solidFill>
                  <a:srgbClr val="FFFFFF"/>
                </a:solidFill>
              </a:defRPr>
            </a:lvl1pPr>
          </a:lstStyle>
          <a:p>
            <a:r>
              <a:t>16</a:t>
            </a:r>
          </a:p>
        </p:txBody>
      </p:sp>
    </p:spTree>
    <p:extLst>
      <p:ext uri="{BB962C8B-B14F-4D97-AF65-F5344CB8AC3E}">
        <p14:creationId xmlns:p14="http://schemas.microsoft.com/office/powerpoint/2010/main" val="386486619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95" name="Google Shape;503;p32"/>
          <p:cNvSpPr txBox="1">
            <a:spLocks noGrp="1"/>
          </p:cNvSpPr>
          <p:nvPr>
            <p:ph type="title"/>
          </p:nvPr>
        </p:nvSpPr>
        <p:spPr>
          <a:prstGeom prst="rect">
            <a:avLst/>
          </a:prstGeom>
        </p:spPr>
        <p:txBody>
          <a:bodyPr vert="horz" lIns="0" tIns="0" rIns="0" bIns="0" rtlCol="0" anchor="ctr">
            <a:normAutofit/>
          </a:bodyPr>
          <a:lstStyle>
            <a:lvl1pPr>
              <a:defRPr sz="5200">
                <a:solidFill>
                  <a:srgbClr val="E12204"/>
                </a:solidFill>
                <a:latin typeface="Permanent Marker"/>
                <a:ea typeface="Permanent Marker"/>
                <a:cs typeface="Permanent Marker"/>
                <a:sym typeface="Permanent Marker"/>
              </a:defRPr>
            </a:lvl1pPr>
          </a:lstStyle>
          <a:p>
            <a:r>
              <a:t>Forces</a:t>
            </a:r>
          </a:p>
        </p:txBody>
      </p:sp>
      <p:sp>
        <p:nvSpPr>
          <p:cNvPr id="797" name="Google Shape;505;p32"/>
          <p:cNvSpPr/>
          <p:nvPr/>
        </p:nvSpPr>
        <p:spPr>
          <a:xfrm>
            <a:off x="1892300" y="1452033"/>
            <a:ext cx="8407400" cy="4401205"/>
          </a:xfrm>
          <a:prstGeom prst="rect">
            <a:avLst/>
          </a:prstGeom>
          <a:solidFill>
            <a:srgbClr val="FFFFFF"/>
          </a:solidFill>
          <a:ln w="50800">
            <a:solidFill>
              <a:schemeClr val="accent1"/>
            </a:solidFill>
            <a:miter lim="400000"/>
          </a:ln>
          <a:effectLst>
            <a:outerShdw blurRad="101600" dist="25400" dir="5400000" rotWithShape="0">
              <a:srgbClr val="000000">
                <a:alpha val="74901"/>
              </a:srgbClr>
            </a:outerShdw>
          </a:effectLst>
          <a:extLst>
            <a:ext uri="{C572A759-6A51-4108-AA02-DFA0A04FC94B}">
              <ma14:wrappingTextBoxFlag xmlns:ma14="http://schemas.microsoft.com/office/mac/drawingml/2011/main" xmlns="" val="1"/>
            </a:ext>
          </a:extLst>
        </p:spPr>
        <p:txBody>
          <a:bodyPr lIns="0" tIns="0" rIns="0" bIns="0">
            <a:spAutoFit/>
          </a:bodyPr>
          <a:lstStyle/>
          <a:p>
            <a:pPr>
              <a:defRPr sz="2600" b="1"/>
            </a:pPr>
            <a:r>
              <a:rPr sz="2600" dirty="0"/>
              <a:t>Clarity of purpose </a:t>
            </a:r>
            <a:endParaRPr lang="en-US" sz="2600" dirty="0"/>
          </a:p>
          <a:p>
            <a:pPr lvl="1">
              <a:defRPr sz="2600" b="1"/>
            </a:pPr>
            <a:r>
              <a:rPr sz="2600" dirty="0"/>
              <a:t>a. for leader     </a:t>
            </a:r>
            <a:endParaRPr lang="en-US" sz="2600" dirty="0"/>
          </a:p>
          <a:p>
            <a:pPr lvl="1">
              <a:defRPr sz="2600" b="1"/>
            </a:pPr>
            <a:r>
              <a:rPr sz="2600" dirty="0"/>
              <a:t>b. for members</a:t>
            </a:r>
          </a:p>
          <a:p>
            <a:pPr>
              <a:defRPr sz="2600" b="1"/>
            </a:pPr>
            <a:r>
              <a:rPr sz="2600" dirty="0"/>
              <a:t>Relevance of purpose to the members’ needs.</a:t>
            </a:r>
          </a:p>
          <a:p>
            <a:pPr>
              <a:defRPr sz="2600" b="1"/>
            </a:pPr>
            <a:r>
              <a:rPr sz="2600" dirty="0"/>
              <a:t>Size of the group....</a:t>
            </a:r>
          </a:p>
          <a:p>
            <a:pPr>
              <a:defRPr sz="2600" b="1"/>
            </a:pPr>
            <a:r>
              <a:rPr sz="2600" dirty="0"/>
              <a:t>Length of each session</a:t>
            </a:r>
          </a:p>
          <a:p>
            <a:pPr>
              <a:defRPr sz="2600" b="1"/>
            </a:pPr>
            <a:r>
              <a:rPr sz="2600" dirty="0"/>
              <a:t>Adequacy of the setting</a:t>
            </a:r>
          </a:p>
          <a:p>
            <a:pPr>
              <a:defRPr sz="2600" b="1"/>
            </a:pPr>
            <a:r>
              <a:rPr sz="2600" dirty="0"/>
              <a:t>Time of the day ...</a:t>
            </a:r>
            <a:endParaRPr lang="en-US" sz="2600" dirty="0"/>
          </a:p>
          <a:p>
            <a:pPr lvl="1">
              <a:defRPr sz="2600" b="1"/>
            </a:pPr>
            <a:r>
              <a:rPr sz="2600" dirty="0"/>
              <a:t>a. for leader    </a:t>
            </a:r>
            <a:endParaRPr lang="en-US" sz="2600" dirty="0"/>
          </a:p>
          <a:p>
            <a:pPr lvl="1">
              <a:defRPr sz="2600" b="1"/>
            </a:pPr>
            <a:r>
              <a:rPr sz="2600" dirty="0"/>
              <a:t>b. for members</a:t>
            </a:r>
          </a:p>
          <a:p>
            <a:pPr>
              <a:defRPr sz="2600" b="1"/>
            </a:pPr>
            <a:r>
              <a:rPr sz="2600" dirty="0"/>
              <a:t>Leader’s energy and attitude</a:t>
            </a:r>
          </a:p>
        </p:txBody>
      </p:sp>
    </p:spTree>
    <p:extLst>
      <p:ext uri="{BB962C8B-B14F-4D97-AF65-F5344CB8AC3E}">
        <p14:creationId xmlns:p14="http://schemas.microsoft.com/office/powerpoint/2010/main" val="349675501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801" name="Google Shape;510;p33"/>
          <p:cNvSpPr txBox="1">
            <a:spLocks noGrp="1"/>
          </p:cNvSpPr>
          <p:nvPr>
            <p:ph type="title"/>
          </p:nvPr>
        </p:nvSpPr>
        <p:spPr>
          <a:xfrm>
            <a:off x="1981200" y="-292100"/>
            <a:ext cx="8229600" cy="1692275"/>
          </a:xfrm>
          <a:prstGeom prst="rect">
            <a:avLst/>
          </a:prstGeom>
        </p:spPr>
        <p:txBody>
          <a:bodyPr vert="horz" lIns="0" tIns="0" rIns="0" bIns="0" rtlCol="0" anchor="ctr">
            <a:normAutofit/>
          </a:bodyPr>
          <a:lstStyle>
            <a:lvl1pPr indent="65088">
              <a:defRPr b="1">
                <a:solidFill>
                  <a:srgbClr val="D90B00"/>
                </a:solidFill>
                <a:latin typeface="Cutive"/>
                <a:ea typeface="Cutive"/>
                <a:cs typeface="Cutive"/>
                <a:sym typeface="Cutive"/>
              </a:defRPr>
            </a:lvl1pPr>
          </a:lstStyle>
          <a:p>
            <a:r>
              <a:t>Group Work Cohesion</a:t>
            </a:r>
          </a:p>
        </p:txBody>
      </p:sp>
      <p:sp>
        <p:nvSpPr>
          <p:cNvPr id="802" name="Google Shape;511;p33"/>
          <p:cNvSpPr txBox="1">
            <a:spLocks noGrp="1"/>
          </p:cNvSpPr>
          <p:nvPr>
            <p:ph type="body" idx="1"/>
          </p:nvPr>
        </p:nvSpPr>
        <p:spPr>
          <a:xfrm>
            <a:off x="1981200" y="1210816"/>
            <a:ext cx="8229600" cy="5647184"/>
          </a:xfrm>
          <a:prstGeom prst="rect">
            <a:avLst/>
          </a:prstGeom>
        </p:spPr>
        <p:txBody>
          <a:bodyPr vert="horz" lIns="0" tIns="0" rIns="0" bIns="0" rtlCol="0">
            <a:normAutofit/>
          </a:bodyPr>
          <a:lstStyle/>
          <a:p>
            <a:pPr marL="674687" indent="-609600">
              <a:spcBef>
                <a:spcPts val="0"/>
              </a:spcBef>
              <a:buClr>
                <a:srgbClr val="0C650A"/>
              </a:buClr>
              <a:buSzPts val="2400"/>
              <a:buChar char="●"/>
              <a:defRPr sz="2400" b="1">
                <a:solidFill>
                  <a:srgbClr val="1D300D"/>
                </a:solidFill>
                <a:latin typeface="+mj-lt"/>
                <a:ea typeface="+mj-ea"/>
                <a:cs typeface="+mj-cs"/>
                <a:sym typeface="Arial"/>
              </a:defRPr>
            </a:pPr>
            <a:r>
              <a:t>Regular, punctual attendance</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Standard process for people to join the group, </a:t>
            </a:r>
            <a:r>
              <a:rPr b="0">
                <a:solidFill>
                  <a:srgbClr val="D90B00"/>
                </a:solidFill>
                <a:latin typeface="Trebuchet MS"/>
                <a:ea typeface="Trebuchet MS"/>
                <a:cs typeface="Trebuchet MS"/>
                <a:sym typeface="Trebuchet MS"/>
              </a:rPr>
              <a:t>“</a:t>
            </a:r>
            <a:r>
              <a:rPr>
                <a:solidFill>
                  <a:srgbClr val="D90B00"/>
                </a:solidFill>
              </a:rPr>
              <a:t>Saying Hello</a:t>
            </a:r>
            <a:r>
              <a:rPr b="0">
                <a:solidFill>
                  <a:srgbClr val="D90B00"/>
                </a:solidFill>
                <a:latin typeface="Trebuchet MS"/>
                <a:ea typeface="Trebuchet MS"/>
                <a:cs typeface="Trebuchet MS"/>
                <a:sym typeface="Trebuchet MS"/>
              </a:rPr>
              <a:t>”</a:t>
            </a:r>
            <a:endParaRPr>
              <a:solidFill>
                <a:srgbClr val="D90B00"/>
              </a:solidFill>
            </a:endParaRPr>
          </a:p>
          <a:p>
            <a:pPr marL="674687" indent="-609600">
              <a:spcBef>
                <a:spcPts val="0"/>
              </a:spcBef>
              <a:buClr>
                <a:srgbClr val="0C650A"/>
              </a:buClr>
              <a:buSzPts val="2400"/>
              <a:buChar char="●"/>
              <a:defRPr sz="2400" b="1">
                <a:solidFill>
                  <a:srgbClr val="1D300D"/>
                </a:solidFill>
                <a:latin typeface="+mj-lt"/>
                <a:ea typeface="+mj-ea"/>
                <a:cs typeface="+mj-cs"/>
                <a:sym typeface="Arial"/>
              </a:defRPr>
            </a:pPr>
            <a:r>
              <a:t>Attraction and warmth between group members</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Active participation by each member</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Self-disclosure and trust</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Risk taking of new behavior</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Tolerance of tension and ambiguity?</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Shared belief about the purpose and norms</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Spontaneous participation</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Confidentiality</a:t>
            </a:r>
          </a:p>
          <a:p>
            <a:pPr marL="674687" indent="-609600">
              <a:spcBef>
                <a:spcPts val="0"/>
              </a:spcBef>
              <a:buClr>
                <a:srgbClr val="0C650A"/>
              </a:buClr>
              <a:buSzPts val="2400"/>
              <a:buChar char="●"/>
              <a:defRPr sz="2400" b="1">
                <a:solidFill>
                  <a:srgbClr val="1D300D"/>
                </a:solidFill>
                <a:latin typeface="+mj-lt"/>
                <a:ea typeface="+mj-ea"/>
                <a:cs typeface="+mj-cs"/>
                <a:sym typeface="Arial"/>
              </a:defRPr>
            </a:pPr>
            <a:r>
              <a:t>Termination/celebration process of members, </a:t>
            </a:r>
            <a:r>
              <a:rPr b="0">
                <a:solidFill>
                  <a:srgbClr val="D90B00"/>
                </a:solidFill>
                <a:latin typeface="Trebuchet MS"/>
                <a:ea typeface="Trebuchet MS"/>
                <a:cs typeface="Trebuchet MS"/>
                <a:sym typeface="Trebuchet MS"/>
              </a:rPr>
              <a:t>“</a:t>
            </a:r>
            <a:r>
              <a:rPr>
                <a:solidFill>
                  <a:srgbClr val="D90B00"/>
                </a:solidFill>
              </a:rPr>
              <a:t>Saying Good bye</a:t>
            </a:r>
            <a:r>
              <a:rPr b="0">
                <a:solidFill>
                  <a:srgbClr val="D90B00"/>
                </a:solidFill>
                <a:latin typeface="Trebuchet MS"/>
                <a:ea typeface="Trebuchet MS"/>
                <a:cs typeface="Trebuchet MS"/>
                <a:sym typeface="Trebuchet MS"/>
              </a:rPr>
              <a:t>”</a:t>
            </a:r>
            <a:endParaRPr>
              <a:solidFill>
                <a:srgbClr val="D90B00"/>
              </a:solidFill>
            </a:endParaRPr>
          </a:p>
          <a:p>
            <a:pPr marL="2122486" indent="-2057400">
              <a:spcBef>
                <a:spcPts val="0"/>
              </a:spcBef>
              <a:buClr>
                <a:srgbClr val="0C650A"/>
              </a:buClr>
              <a:buSzPts val="3600"/>
              <a:buChar char="●"/>
              <a:defRPr sz="3600" b="1" i="1">
                <a:solidFill>
                  <a:srgbClr val="D90B00"/>
                </a:solidFill>
                <a:latin typeface="+mj-lt"/>
                <a:ea typeface="+mj-ea"/>
                <a:cs typeface="+mj-cs"/>
                <a:sym typeface="Arial"/>
              </a:defRPr>
            </a:pPr>
            <a:r>
              <a:t>SAFETY...</a:t>
            </a:r>
          </a:p>
        </p:txBody>
      </p:sp>
    </p:spTree>
    <p:extLst>
      <p:ext uri="{BB962C8B-B14F-4D97-AF65-F5344CB8AC3E}">
        <p14:creationId xmlns:p14="http://schemas.microsoft.com/office/powerpoint/2010/main" val="3049774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806" name="Google Shape;517;p34"/>
          <p:cNvSpPr txBox="1">
            <a:spLocks noGrp="1"/>
          </p:cNvSpPr>
          <p:nvPr>
            <p:ph type="title"/>
          </p:nvPr>
        </p:nvSpPr>
        <p:spPr>
          <a:prstGeom prst="rect">
            <a:avLst/>
          </a:prstGeom>
        </p:spPr>
        <p:txBody>
          <a:bodyPr vert="horz" lIns="0" tIns="0" rIns="0" bIns="0" rtlCol="0" anchor="ctr">
            <a:normAutofit/>
          </a:bodyPr>
          <a:lstStyle>
            <a:lvl1pPr indent="65088">
              <a:defRPr b="1">
                <a:latin typeface="Permanent Marker"/>
                <a:ea typeface="Permanent Marker"/>
                <a:cs typeface="Permanent Marker"/>
                <a:sym typeface="Permanent Marker"/>
              </a:defRPr>
            </a:lvl1pPr>
          </a:lstStyle>
          <a:p>
            <a:r>
              <a:t>Group Work Skills</a:t>
            </a:r>
          </a:p>
        </p:txBody>
      </p:sp>
      <p:sp>
        <p:nvSpPr>
          <p:cNvPr id="807" name="Google Shape;518;p34"/>
          <p:cNvSpPr txBox="1">
            <a:spLocks noGrp="1"/>
          </p:cNvSpPr>
          <p:nvPr>
            <p:ph type="body" idx="1"/>
          </p:nvPr>
        </p:nvSpPr>
        <p:spPr>
          <a:prstGeom prst="rect">
            <a:avLst/>
          </a:prstGeom>
        </p:spPr>
        <p:txBody>
          <a:bodyPr vert="horz" lIns="0" tIns="0" rIns="0" bIns="0" rtlCol="0">
            <a:normAutofit lnSpcReduction="10000"/>
          </a:bodyPr>
          <a:lstStyle/>
          <a:p>
            <a:pPr marL="716059" indent="-650971">
              <a:lnSpc>
                <a:spcPct val="80000"/>
              </a:lnSpc>
              <a:spcBef>
                <a:spcPts val="0"/>
              </a:spcBef>
              <a:buSzPts val="2700"/>
              <a:defRPr sz="2700" b="1">
                <a:solidFill>
                  <a:srgbClr val="4A00E6"/>
                </a:solidFill>
                <a:latin typeface="+mj-lt"/>
                <a:ea typeface="+mj-ea"/>
                <a:cs typeface="+mj-cs"/>
                <a:sym typeface="Arial"/>
              </a:defRPr>
            </a:pPr>
            <a:r>
              <a:t>Sessional Tuning In.</a:t>
            </a:r>
          </a:p>
          <a:p>
            <a:pPr marL="716059" indent="-650971">
              <a:lnSpc>
                <a:spcPct val="80000"/>
              </a:lnSpc>
              <a:buSzPts val="2700"/>
              <a:defRPr sz="2700" b="1">
                <a:solidFill>
                  <a:srgbClr val="4A00E6"/>
                </a:solidFill>
                <a:latin typeface="+mj-lt"/>
                <a:ea typeface="+mj-ea"/>
                <a:cs typeface="+mj-cs"/>
                <a:sym typeface="Arial"/>
              </a:defRPr>
            </a:pPr>
            <a:r>
              <a:t>Sessional Contracting.</a:t>
            </a:r>
          </a:p>
          <a:p>
            <a:pPr marL="716059" indent="-650971">
              <a:lnSpc>
                <a:spcPct val="80000"/>
              </a:lnSpc>
              <a:buSzPts val="2700"/>
              <a:defRPr sz="2700" b="1">
                <a:solidFill>
                  <a:srgbClr val="4A00E6"/>
                </a:solidFill>
                <a:latin typeface="+mj-lt"/>
                <a:ea typeface="+mj-ea"/>
                <a:cs typeface="+mj-cs"/>
                <a:sym typeface="Arial"/>
              </a:defRPr>
            </a:pPr>
            <a:r>
              <a:t>Elaborating: Making The Story Fuller, Fatter.</a:t>
            </a:r>
          </a:p>
          <a:p>
            <a:pPr marL="716059" indent="-650971">
              <a:lnSpc>
                <a:spcPct val="80000"/>
              </a:lnSpc>
              <a:buSzPts val="2700"/>
              <a:defRPr sz="2700" b="1">
                <a:solidFill>
                  <a:srgbClr val="4A00E6"/>
                </a:solidFill>
                <a:latin typeface="+mj-lt"/>
                <a:ea typeface="+mj-ea"/>
                <a:cs typeface="+mj-cs"/>
                <a:sym typeface="Arial"/>
              </a:defRPr>
            </a:pPr>
            <a:r>
              <a:t>Empathic Reflections for other Members.</a:t>
            </a:r>
          </a:p>
          <a:p>
            <a:pPr marL="716059" indent="-650971">
              <a:lnSpc>
                <a:spcPct val="80000"/>
              </a:lnSpc>
              <a:buSzPts val="2700"/>
              <a:defRPr sz="2700" b="1">
                <a:solidFill>
                  <a:srgbClr val="4A00E6"/>
                </a:solidFill>
                <a:latin typeface="+mj-lt"/>
                <a:ea typeface="+mj-ea"/>
                <a:cs typeface="+mj-cs"/>
                <a:sym typeface="Arial"/>
              </a:defRPr>
            </a:pPr>
            <a:r>
              <a:t>Evoke Mutual Feelings from Members.</a:t>
            </a:r>
          </a:p>
          <a:p>
            <a:pPr marL="716059" indent="-650971">
              <a:lnSpc>
                <a:spcPct val="80000"/>
              </a:lnSpc>
              <a:buSzPts val="2700"/>
              <a:defRPr sz="2700" b="1">
                <a:solidFill>
                  <a:srgbClr val="4A00E6"/>
                </a:solidFill>
                <a:latin typeface="+mj-lt"/>
                <a:ea typeface="+mj-ea"/>
                <a:cs typeface="+mj-cs"/>
                <a:sym typeface="Arial"/>
              </a:defRPr>
            </a:pPr>
            <a:r>
              <a:t>Demand For </a:t>
            </a:r>
            <a:r>
              <a:rPr b="0">
                <a:latin typeface="Trebuchet MS"/>
                <a:ea typeface="Trebuchet MS"/>
                <a:cs typeface="Trebuchet MS"/>
                <a:sym typeface="Trebuchet MS"/>
              </a:rPr>
              <a:t>“</a:t>
            </a:r>
            <a:r>
              <a:t> Change Talk.</a:t>
            </a:r>
            <a:r>
              <a:rPr b="0">
                <a:latin typeface="Trebuchet MS"/>
                <a:ea typeface="Trebuchet MS"/>
                <a:cs typeface="Trebuchet MS"/>
                <a:sym typeface="Trebuchet MS"/>
              </a:rPr>
              <a:t>”</a:t>
            </a:r>
          </a:p>
          <a:p>
            <a:pPr marL="716059" indent="-650971">
              <a:lnSpc>
                <a:spcPct val="80000"/>
              </a:lnSpc>
              <a:buSzPts val="2700"/>
              <a:defRPr sz="2700" b="1">
                <a:solidFill>
                  <a:srgbClr val="4A00E6"/>
                </a:solidFill>
                <a:latin typeface="+mj-lt"/>
                <a:ea typeface="+mj-ea"/>
                <a:cs typeface="+mj-cs"/>
                <a:sym typeface="Arial"/>
              </a:defRPr>
            </a:pPr>
            <a:r>
              <a:t>Pointing Out Strengths &amp; Obstacles.</a:t>
            </a:r>
          </a:p>
          <a:p>
            <a:pPr marL="716059" indent="-650971">
              <a:lnSpc>
                <a:spcPct val="80000"/>
              </a:lnSpc>
              <a:buSzPts val="2700"/>
              <a:defRPr sz="2700" b="1">
                <a:solidFill>
                  <a:srgbClr val="4A00E6"/>
                </a:solidFill>
                <a:latin typeface="+mj-lt"/>
                <a:ea typeface="+mj-ea"/>
                <a:cs typeface="+mj-cs"/>
                <a:sym typeface="Arial"/>
              </a:defRPr>
            </a:pPr>
            <a:r>
              <a:t>Sharing Information with Permission.</a:t>
            </a:r>
          </a:p>
          <a:p>
            <a:pPr marL="716059" indent="-650971">
              <a:lnSpc>
                <a:spcPct val="80000"/>
              </a:lnSpc>
              <a:buSzPts val="2700"/>
              <a:defRPr sz="2700" b="1">
                <a:solidFill>
                  <a:srgbClr val="4A00E6"/>
                </a:solidFill>
                <a:latin typeface="+mj-lt"/>
                <a:ea typeface="+mj-ea"/>
                <a:cs typeface="+mj-cs"/>
                <a:sym typeface="Arial"/>
              </a:defRPr>
            </a:pPr>
            <a:r>
              <a:t>Holding The Rim, The Contract.</a:t>
            </a:r>
          </a:p>
          <a:p>
            <a:pPr marL="716059" indent="-650971">
              <a:lnSpc>
                <a:spcPct val="80000"/>
              </a:lnSpc>
              <a:buSzPts val="2700"/>
              <a:defRPr sz="2700" b="1">
                <a:solidFill>
                  <a:srgbClr val="4A00E6"/>
                </a:solidFill>
                <a:latin typeface="+mj-lt"/>
                <a:ea typeface="+mj-ea"/>
                <a:cs typeface="+mj-cs"/>
                <a:sym typeface="Arial"/>
              </a:defRPr>
            </a:pPr>
            <a:r>
              <a:t>Beginnings, Endings And Transitions..</a:t>
            </a:r>
          </a:p>
        </p:txBody>
      </p:sp>
      <p:sp>
        <p:nvSpPr>
          <p:cNvPr id="809" name="Google Shape;520;p34"/>
          <p:cNvSpPr txBox="1"/>
          <p:nvPr/>
        </p:nvSpPr>
        <p:spPr>
          <a:xfrm>
            <a:off x="2362200" y="6205152"/>
            <a:ext cx="8382000" cy="276999"/>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indent="39687" algn="ctr">
              <a:defRPr sz="1800"/>
            </a:pPr>
            <a:r>
              <a:t>adapted from: Lawrence Schulman, </a:t>
            </a:r>
            <a:r>
              <a:rPr i="1"/>
              <a:t>Mutual Aid Groups,</a:t>
            </a:r>
            <a:r>
              <a:t>(1994), Columbia ‘JP.</a:t>
            </a:r>
          </a:p>
        </p:txBody>
      </p:sp>
    </p:spTree>
    <p:extLst>
      <p:ext uri="{BB962C8B-B14F-4D97-AF65-F5344CB8AC3E}">
        <p14:creationId xmlns:p14="http://schemas.microsoft.com/office/powerpoint/2010/main" val="246089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98" y="417095"/>
            <a:ext cx="8458204" cy="6021448"/>
          </a:xfrm>
          <a:prstGeom prst="rect">
            <a:avLst/>
          </a:prstGeom>
        </p:spPr>
      </p:pic>
    </p:spTree>
    <p:extLst>
      <p:ext uri="{BB962C8B-B14F-4D97-AF65-F5344CB8AC3E}">
        <p14:creationId xmlns:p14="http://schemas.microsoft.com/office/powerpoint/2010/main" val="2935173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Google Shape;525;p35"/>
          <p:cNvSpPr txBox="1">
            <a:spLocks noGrp="1"/>
          </p:cNvSpPr>
          <p:nvPr>
            <p:ph type="title" idx="4294967295"/>
          </p:nvPr>
        </p:nvSpPr>
        <p:spPr>
          <a:xfrm>
            <a:off x="1828800" y="152399"/>
            <a:ext cx="8077200" cy="1144891"/>
          </a:xfrm>
          <a:prstGeom prst="rect">
            <a:avLst/>
          </a:prstGeom>
        </p:spPr>
        <p:txBody>
          <a:bodyPr vert="horz" lIns="0" tIns="0" rIns="0" bIns="0" rtlCol="0" anchor="ctr">
            <a:normAutofit/>
          </a:bodyPr>
          <a:lstStyle>
            <a:lvl1pPr indent="32145">
              <a:defRPr sz="3500">
                <a:solidFill>
                  <a:srgbClr val="000000"/>
                </a:solidFill>
                <a:latin typeface="+mj-lt"/>
                <a:ea typeface="+mj-ea"/>
                <a:cs typeface="+mj-cs"/>
                <a:sym typeface="Arial"/>
              </a:defRPr>
            </a:lvl1pPr>
          </a:lstStyle>
          <a:p>
            <a:r>
              <a:t>Four Processes.  “Structure of group”</a:t>
            </a:r>
          </a:p>
        </p:txBody>
      </p:sp>
      <p:graphicFrame>
        <p:nvGraphicFramePr>
          <p:cNvPr id="812" name="Google Shape;526;p35"/>
          <p:cNvGraphicFramePr/>
          <p:nvPr/>
        </p:nvGraphicFramePr>
        <p:xfrm>
          <a:off x="1765300" y="1066801"/>
          <a:ext cx="9144000" cy="5791149"/>
        </p:xfrm>
        <a:graphic>
          <a:graphicData uri="http://schemas.openxmlformats.org/drawingml/2006/table">
            <a:tbl>
              <a:tblPr/>
              <a:tblGrid>
                <a:gridCol w="1676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886200">
                  <a:extLst>
                    <a:ext uri="{9D8B030D-6E8A-4147-A177-3AD203B41FA5}">
                      <a16:colId xmlns:a16="http://schemas.microsoft.com/office/drawing/2014/main" val="20003"/>
                    </a:ext>
                  </a:extLst>
                </a:gridCol>
              </a:tblGrid>
              <a:tr h="1258875">
                <a:tc rowSpan="3">
                  <a:txBody>
                    <a:bodyPr/>
                    <a:lstStyle/>
                    <a:p>
                      <a:pPr algn="l">
                        <a:defRPr sz="1400">
                          <a:sym typeface="Arial"/>
                        </a:defRPr>
                      </a:pPr>
                      <a:endParaRPr/>
                    </a:p>
                  </a:txBody>
                  <a:tcPr marL="50800" marR="50800" marT="50800" marB="50800" horzOverflow="overflow">
                    <a:lnL>
                      <a:solidFill>
                        <a:srgbClr val="000000"/>
                      </a:solidFill>
                    </a:lnL>
                    <a:lnR>
                      <a:solidFill>
                        <a:srgbClr val="000000"/>
                      </a:solidFill>
                    </a:lnR>
                    <a:lnT>
                      <a:solidFill>
                        <a:srgbClr val="000000"/>
                      </a:solidFill>
                    </a:lnT>
                    <a:lnB w="12700">
                      <a:solidFill>
                        <a:srgbClr val="000000"/>
                      </a:solidFill>
                    </a:lnB>
                    <a:solidFill>
                      <a:srgbClr val="FFFFFF"/>
                    </a:solidFill>
                  </a:tcPr>
                </a:tc>
                <a:tc rowSpan="2">
                  <a:txBody>
                    <a:bodyPr/>
                    <a:lstStyle/>
                    <a:p>
                      <a:pPr algn="l">
                        <a:defRPr sz="1400">
                          <a:sym typeface="Arial"/>
                        </a:defRPr>
                      </a:pPr>
                      <a:endParaRPr/>
                    </a:p>
                  </a:txBody>
                  <a:tcPr marL="50800" marR="50800" marT="50800" marB="50800" horzOverflow="overflow">
                    <a:lnL>
                      <a:solidFill>
                        <a:srgbClr val="000000"/>
                      </a:solidFill>
                    </a:lnL>
                    <a:lnR>
                      <a:solidFill>
                        <a:srgbClr val="000000"/>
                      </a:solidFill>
                    </a:lnR>
                    <a:lnT>
                      <a:solidFill>
                        <a:srgbClr val="000000"/>
                      </a:solidFill>
                    </a:lnT>
                    <a:lnB w="12700">
                      <a:solidFill>
                        <a:srgbClr val="000000"/>
                      </a:solidFill>
                    </a:lnB>
                    <a:solidFill>
                      <a:srgbClr val="FFFFFF"/>
                    </a:solidFill>
                  </a:tcPr>
                </a:tc>
                <a:tc>
                  <a:txBody>
                    <a:bodyPr/>
                    <a:lstStyle/>
                    <a:p>
                      <a:pPr algn="l">
                        <a:defRPr sz="1400">
                          <a:sym typeface="Arial"/>
                        </a:defRPr>
                      </a:pPr>
                      <a:endParaRPr/>
                    </a:p>
                  </a:txBody>
                  <a:tcPr marL="50800" marR="50800" marT="50800" marB="50800" horzOverflow="overflow">
                    <a:lnL>
                      <a:solidFill>
                        <a:srgbClr val="000000"/>
                      </a:solidFill>
                    </a:lnL>
                    <a:lnR w="12700">
                      <a:solidFill>
                        <a:srgbClr val="000000"/>
                      </a:solidFill>
                    </a:lnR>
                    <a:lnT>
                      <a:solidFill>
                        <a:srgbClr val="000000"/>
                      </a:solidFill>
                    </a:lnT>
                    <a:lnB w="12700">
                      <a:solidFill>
                        <a:srgbClr val="000000"/>
                      </a:solidFill>
                    </a:lnB>
                    <a:solidFill>
                      <a:srgbClr val="FFFFFF"/>
                    </a:solidFill>
                  </a:tcPr>
                </a:tc>
                <a:tc>
                  <a:txBody>
                    <a:bodyPr/>
                    <a:lstStyle/>
                    <a:p>
                      <a:pPr indent="39687" algn="l">
                        <a:defRPr sz="4000" i="0">
                          <a:solidFill>
                            <a:srgbClr val="FFFFFF"/>
                          </a:solidFill>
                          <a:sym typeface="Arial"/>
                        </a:defRPr>
                      </a:pPr>
                      <a:r>
                        <a:t> </a:t>
                      </a:r>
                      <a:r>
                        <a:rPr b="0" i="1">
                          <a:solidFill>
                            <a:srgbClr val="000000"/>
                          </a:solidFill>
                        </a:rPr>
                        <a:t> Planning</a:t>
                      </a:r>
                    </a:p>
                    <a:p>
                      <a:pPr indent="39687" algn="l">
                        <a:defRPr sz="3200" b="0">
                          <a:sym typeface="Arial"/>
                        </a:defRPr>
                      </a:pPr>
                      <a:r>
                        <a:t>(Say good-bye well)</a:t>
                      </a:r>
                    </a:p>
                  </a:txBody>
                  <a:tcPr marL="50800" marR="50800" marT="50800" marB="508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59"/>
                    </a:solidFill>
                  </a:tcPr>
                </a:tc>
                <a:extLst>
                  <a:ext uri="{0D108BD9-81ED-4DB2-BD59-A6C34878D82A}">
                    <a16:rowId xmlns:a16="http://schemas.microsoft.com/office/drawing/2014/main" val="10000"/>
                  </a:ext>
                </a:extLst>
              </a:tr>
              <a:tr h="1258875">
                <a:tc vMerge="1">
                  <a:txBody>
                    <a:bodyPr/>
                    <a:lstStyle/>
                    <a:p>
                      <a:endParaRPr lang="en-US"/>
                    </a:p>
                  </a:txBody>
                  <a:tcPr/>
                </a:tc>
                <a:tc vMerge="1">
                  <a:txBody>
                    <a:bodyPr/>
                    <a:lstStyle/>
                    <a:p>
                      <a:endParaRPr lang="en-US"/>
                    </a:p>
                  </a:txBody>
                  <a:tcPr/>
                </a:tc>
                <a:tc gridSpan="2">
                  <a:txBody>
                    <a:bodyPr/>
                    <a:lstStyle/>
                    <a:p>
                      <a:pPr indent="39687" algn="l">
                        <a:defRPr sz="4000" i="0">
                          <a:solidFill>
                            <a:srgbClr val="220011"/>
                          </a:solidFill>
                          <a:sym typeface="Arial"/>
                        </a:defRPr>
                      </a:pPr>
                      <a:r>
                        <a:t> </a:t>
                      </a:r>
                      <a:r>
                        <a:rPr b="0" i="1">
                          <a:solidFill>
                            <a:srgbClr val="000000"/>
                          </a:solidFill>
                        </a:rPr>
                        <a:t> Evoking (maturity)</a:t>
                      </a:r>
                    </a:p>
                    <a:p>
                      <a:pPr indent="39687" algn="l">
                        <a:defRPr sz="2900" b="0">
                          <a:sym typeface="Arial"/>
                        </a:defRPr>
                      </a:pPr>
                      <a:r>
                        <a:t>“Meet people where they dream”</a:t>
                      </a:r>
                    </a:p>
                  </a:txBody>
                  <a:tcPr marL="50800" marR="50800" marT="50800" marB="50800" horzOverflow="overflow">
                    <a:lnL w="12700">
                      <a:solidFill>
                        <a:srgbClr val="000000"/>
                      </a:solidFill>
                    </a:lnL>
                    <a:lnR w="12700">
                      <a:solidFill>
                        <a:srgbClr val="000000"/>
                      </a:solidFill>
                    </a:lnR>
                    <a:lnT w="12700">
                      <a:solidFill>
                        <a:srgbClr val="000000"/>
                      </a:solidFill>
                    </a:lnT>
                    <a:lnB w="12700">
                      <a:solidFill>
                        <a:srgbClr val="000000"/>
                      </a:solidFill>
                    </a:lnB>
                    <a:solidFill>
                      <a:srgbClr val="D478CD"/>
                    </a:solidFill>
                  </a:tcPr>
                </a:tc>
                <a:tc hMerge="1">
                  <a:txBody>
                    <a:bodyPr/>
                    <a:lstStyle/>
                    <a:p>
                      <a:endParaRPr lang="en-US"/>
                    </a:p>
                  </a:txBody>
                  <a:tcPr/>
                </a:tc>
                <a:extLst>
                  <a:ext uri="{0D108BD9-81ED-4DB2-BD59-A6C34878D82A}">
                    <a16:rowId xmlns:a16="http://schemas.microsoft.com/office/drawing/2014/main" val="10001"/>
                  </a:ext>
                </a:extLst>
              </a:tr>
              <a:tr h="1522400">
                <a:tc vMerge="1">
                  <a:txBody>
                    <a:bodyPr/>
                    <a:lstStyle/>
                    <a:p>
                      <a:endParaRPr lang="en-US"/>
                    </a:p>
                  </a:txBody>
                  <a:tcPr/>
                </a:tc>
                <a:tc gridSpan="3">
                  <a:txBody>
                    <a:bodyPr/>
                    <a:lstStyle/>
                    <a:p>
                      <a:pPr indent="39687" algn="l">
                        <a:defRPr sz="4000" i="0">
                          <a:solidFill>
                            <a:srgbClr val="FFFFFF"/>
                          </a:solidFill>
                          <a:sym typeface="Arial"/>
                        </a:defRPr>
                      </a:pPr>
                      <a:r>
                        <a:t> </a:t>
                      </a:r>
                      <a:r>
                        <a:rPr b="0" i="1">
                          <a:solidFill>
                            <a:srgbClr val="000000"/>
                          </a:solidFill>
                        </a:rPr>
                        <a:t> Focusing/Target Behavior</a:t>
                      </a:r>
                    </a:p>
                    <a:p>
                      <a:pPr indent="39687" algn="l">
                        <a:defRPr sz="3700" b="0">
                          <a:sym typeface="Arial"/>
                        </a:defRPr>
                      </a:pPr>
                      <a:r>
                        <a:t>(conflict, ambivalence, authority)</a:t>
                      </a:r>
                    </a:p>
                  </a:txBody>
                  <a:tcPr marL="50800" marR="50800" marT="50800" marB="50800" horzOverflow="overflow">
                    <a:lnL w="12700">
                      <a:solidFill>
                        <a:srgbClr val="000000"/>
                      </a:solidFill>
                    </a:lnL>
                    <a:lnR w="12700">
                      <a:solidFill>
                        <a:srgbClr val="000000"/>
                      </a:solidFill>
                    </a:lnR>
                    <a:lnT w="12700">
                      <a:solidFill>
                        <a:srgbClr val="000000"/>
                      </a:solidFill>
                    </a:lnT>
                    <a:lnB w="12700">
                      <a:solidFill>
                        <a:srgbClr val="000000"/>
                      </a:solidFill>
                    </a:lnB>
                    <a:solidFill>
                      <a:srgbClr val="50F0F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750999">
                <a:tc gridSpan="4">
                  <a:txBody>
                    <a:bodyPr/>
                    <a:lstStyle/>
                    <a:p>
                      <a:pPr indent="39687" algn="l">
                        <a:defRPr sz="4000" i="0">
                          <a:sym typeface="Arial"/>
                        </a:defRPr>
                      </a:pPr>
                      <a:r>
                        <a:t> </a:t>
                      </a:r>
                      <a:r>
                        <a:rPr b="0" i="1"/>
                        <a:t> Engaging/Partnership  </a:t>
                      </a:r>
                      <a:r>
                        <a:rPr sz="3500" b="0" i="1"/>
                        <a:t>(say hello well)</a:t>
                      </a:r>
                      <a:endParaRPr b="0"/>
                    </a:p>
                    <a:p>
                      <a:pPr indent="39687" algn="l">
                        <a:defRPr sz="3200" b="0">
                          <a:sym typeface="Arial"/>
                        </a:defRPr>
                      </a:pPr>
                      <a:r>
                        <a:t>“To understand another, be</a:t>
                      </a:r>
                    </a:p>
                    <a:p>
                      <a:pPr indent="39687" algn="l">
                        <a:defRPr sz="3200" b="0">
                          <a:sym typeface="Arial"/>
                        </a:defRPr>
                      </a:pPr>
                      <a:r>
                        <a:t> for my need to be understood”</a:t>
                      </a:r>
                    </a:p>
                  </a:txBody>
                  <a:tcPr marL="50800" marR="50800" marT="50800" marB="50800" horzOverflow="overflow">
                    <a:lnL w="12700">
                      <a:solidFill>
                        <a:srgbClr val="000000"/>
                      </a:solidFill>
                    </a:lnL>
                    <a:lnR w="12700">
                      <a:solidFill>
                        <a:srgbClr val="000000"/>
                      </a:solidFill>
                    </a:lnR>
                    <a:lnT w="12700">
                      <a:solidFill>
                        <a:srgbClr val="000000"/>
                      </a:solidFill>
                    </a:lnT>
                    <a:lnB w="12700">
                      <a:solidFill>
                        <a:srgbClr val="000000"/>
                      </a:solidFill>
                    </a:lnB>
                    <a:solidFill>
                      <a:srgbClr val="66FF3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4017983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814" name="Google Shape;531;p36"/>
          <p:cNvSpPr txBox="1">
            <a:spLocks noGrp="1"/>
          </p:cNvSpPr>
          <p:nvPr>
            <p:ph type="title"/>
          </p:nvPr>
        </p:nvSpPr>
        <p:spPr>
          <a:xfrm>
            <a:off x="508000" y="292101"/>
            <a:ext cx="8229600" cy="1692275"/>
          </a:xfrm>
          <a:prstGeom prst="rect">
            <a:avLst/>
          </a:prstGeom>
        </p:spPr>
        <p:txBody>
          <a:bodyPr>
            <a:normAutofit/>
          </a:bodyPr>
          <a:lstStyle/>
          <a:p>
            <a:endParaRPr sz="3100" dirty="0"/>
          </a:p>
          <a:p>
            <a:pPr>
              <a:defRPr sz="3800" b="1">
                <a:latin typeface="Permanent Marker"/>
                <a:ea typeface="Permanent Marker"/>
                <a:cs typeface="Permanent Marker"/>
                <a:sym typeface="Permanent Marker"/>
              </a:defRPr>
            </a:pPr>
            <a:r>
              <a:rPr dirty="0"/>
              <a:t>Group </a:t>
            </a:r>
          </a:p>
          <a:p>
            <a:pPr>
              <a:defRPr sz="3800" b="1">
                <a:latin typeface="Permanent Marker"/>
                <a:ea typeface="Permanent Marker"/>
                <a:cs typeface="Permanent Marker"/>
                <a:sym typeface="Permanent Marker"/>
              </a:defRPr>
            </a:pPr>
            <a:r>
              <a:rPr dirty="0"/>
              <a:t>work 1</a:t>
            </a:r>
          </a:p>
        </p:txBody>
      </p:sp>
      <p:pic>
        <p:nvPicPr>
          <p:cNvPr id="815" name="Google Shape;532;p36" descr="Google Shape;532;p36"/>
          <p:cNvPicPr>
            <a:picLocks noChangeAspect="1"/>
          </p:cNvPicPr>
          <p:nvPr/>
        </p:nvPicPr>
        <p:blipFill>
          <a:blip r:embed="rId2"/>
          <a:stretch>
            <a:fillRect/>
          </a:stretch>
        </p:blipFill>
        <p:spPr>
          <a:xfrm>
            <a:off x="5240562" y="619380"/>
            <a:ext cx="4708081" cy="6187762"/>
          </a:xfrm>
          <a:prstGeom prst="rect">
            <a:avLst/>
          </a:prstGeom>
          <a:ln w="12700">
            <a:miter lim="400000"/>
          </a:ln>
        </p:spPr>
      </p:pic>
    </p:spTree>
    <p:extLst>
      <p:ext uri="{BB962C8B-B14F-4D97-AF65-F5344CB8AC3E}">
        <p14:creationId xmlns:p14="http://schemas.microsoft.com/office/powerpoint/2010/main" val="691145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5" name="Google Shape;537;p37"/>
          <p:cNvGrpSpPr/>
          <p:nvPr/>
        </p:nvGrpSpPr>
        <p:grpSpPr>
          <a:xfrm>
            <a:off x="1523980" y="-5"/>
            <a:ext cx="9140832" cy="6850075"/>
            <a:chOff x="-9" y="-2"/>
            <a:chExt cx="9140831" cy="6850073"/>
          </a:xfrm>
        </p:grpSpPr>
        <p:grpSp>
          <p:nvGrpSpPr>
            <p:cNvPr id="822" name="Google Shape;538;p37"/>
            <p:cNvGrpSpPr/>
            <p:nvPr/>
          </p:nvGrpSpPr>
          <p:grpSpPr>
            <a:xfrm>
              <a:off x="2743190" y="3540122"/>
              <a:ext cx="6392875" cy="3309950"/>
              <a:chOff x="0" y="0"/>
              <a:chExt cx="6392873" cy="3309948"/>
            </a:xfrm>
          </p:grpSpPr>
          <p:sp>
            <p:nvSpPr>
              <p:cNvPr id="817" name="Google Shape;539;p37"/>
              <p:cNvSpPr/>
              <p:nvPr/>
            </p:nvSpPr>
            <p:spPr>
              <a:xfrm>
                <a:off x="-1" y="655639"/>
                <a:ext cx="4575185" cy="2654310"/>
              </a:xfrm>
              <a:custGeom>
                <a:avLst/>
                <a:gdLst/>
                <a:ahLst/>
                <a:cxnLst>
                  <a:cxn ang="0">
                    <a:pos x="wd2" y="hd2"/>
                  </a:cxn>
                  <a:cxn ang="5400000">
                    <a:pos x="wd2" y="hd2"/>
                  </a:cxn>
                  <a:cxn ang="10800000">
                    <a:pos x="wd2" y="hd2"/>
                  </a:cxn>
                  <a:cxn ang="16200000">
                    <a:pos x="wd2" y="hd2"/>
                  </a:cxn>
                </a:cxnLst>
                <a:rect l="0" t="0" r="r" b="b"/>
                <a:pathLst>
                  <a:path w="21600" h="21600" extrusionOk="0">
                    <a:moveTo>
                      <a:pt x="20783" y="7032"/>
                    </a:moveTo>
                    <a:lnTo>
                      <a:pt x="20536" y="6825"/>
                    </a:lnTo>
                    <a:lnTo>
                      <a:pt x="20176" y="6541"/>
                    </a:lnTo>
                    <a:lnTo>
                      <a:pt x="19726" y="6256"/>
                    </a:lnTo>
                    <a:lnTo>
                      <a:pt x="19194" y="5907"/>
                    </a:lnTo>
                    <a:lnTo>
                      <a:pt x="18587" y="5481"/>
                    </a:lnTo>
                    <a:lnTo>
                      <a:pt x="17898" y="5132"/>
                    </a:lnTo>
                    <a:lnTo>
                      <a:pt x="16511" y="4434"/>
                    </a:lnTo>
                    <a:lnTo>
                      <a:pt x="15574" y="4007"/>
                    </a:lnTo>
                    <a:lnTo>
                      <a:pt x="14765" y="3581"/>
                    </a:lnTo>
                    <a:lnTo>
                      <a:pt x="14075" y="3167"/>
                    </a:lnTo>
                    <a:lnTo>
                      <a:pt x="13543" y="2740"/>
                    </a:lnTo>
                    <a:lnTo>
                      <a:pt x="13056" y="2314"/>
                    </a:lnTo>
                    <a:lnTo>
                      <a:pt x="12689" y="1965"/>
                    </a:lnTo>
                    <a:lnTo>
                      <a:pt x="12404" y="1616"/>
                    </a:lnTo>
                    <a:lnTo>
                      <a:pt x="12202" y="1331"/>
                    </a:lnTo>
                    <a:lnTo>
                      <a:pt x="12037" y="1047"/>
                    </a:lnTo>
                    <a:lnTo>
                      <a:pt x="11917" y="776"/>
                    </a:lnTo>
                    <a:lnTo>
                      <a:pt x="11879" y="556"/>
                    </a:lnTo>
                    <a:lnTo>
                      <a:pt x="11834" y="349"/>
                    </a:lnTo>
                    <a:lnTo>
                      <a:pt x="11879" y="65"/>
                    </a:lnTo>
                    <a:lnTo>
                      <a:pt x="11879" y="0"/>
                    </a:lnTo>
                    <a:lnTo>
                      <a:pt x="11752" y="349"/>
                    </a:lnTo>
                    <a:lnTo>
                      <a:pt x="11669" y="633"/>
                    </a:lnTo>
                    <a:lnTo>
                      <a:pt x="11669" y="982"/>
                    </a:lnTo>
                    <a:lnTo>
                      <a:pt x="11752" y="1267"/>
                    </a:lnTo>
                    <a:lnTo>
                      <a:pt x="11917" y="1551"/>
                    </a:lnTo>
                    <a:lnTo>
                      <a:pt x="12119" y="1823"/>
                    </a:lnTo>
                    <a:lnTo>
                      <a:pt x="12366" y="2107"/>
                    </a:lnTo>
                    <a:lnTo>
                      <a:pt x="12651" y="2391"/>
                    </a:lnTo>
                    <a:lnTo>
                      <a:pt x="13018" y="2676"/>
                    </a:lnTo>
                    <a:lnTo>
                      <a:pt x="13423" y="2947"/>
                    </a:lnTo>
                    <a:lnTo>
                      <a:pt x="14278" y="3451"/>
                    </a:lnTo>
                    <a:lnTo>
                      <a:pt x="15289" y="4007"/>
                    </a:lnTo>
                    <a:lnTo>
                      <a:pt x="16354" y="4498"/>
                    </a:lnTo>
                    <a:lnTo>
                      <a:pt x="17126" y="4925"/>
                    </a:lnTo>
                    <a:lnTo>
                      <a:pt x="17853" y="5274"/>
                    </a:lnTo>
                    <a:lnTo>
                      <a:pt x="18467" y="5623"/>
                    </a:lnTo>
                    <a:lnTo>
                      <a:pt x="19037" y="5972"/>
                    </a:lnTo>
                    <a:lnTo>
                      <a:pt x="19524" y="6256"/>
                    </a:lnTo>
                    <a:lnTo>
                      <a:pt x="19929" y="6541"/>
                    </a:lnTo>
                    <a:lnTo>
                      <a:pt x="20296" y="6825"/>
                    </a:lnTo>
                    <a:lnTo>
                      <a:pt x="20536" y="7032"/>
                    </a:lnTo>
                    <a:lnTo>
                      <a:pt x="20746" y="7239"/>
                    </a:lnTo>
                    <a:lnTo>
                      <a:pt x="20866" y="7459"/>
                    </a:lnTo>
                    <a:lnTo>
                      <a:pt x="20948" y="7665"/>
                    </a:lnTo>
                    <a:lnTo>
                      <a:pt x="20985" y="7950"/>
                    </a:lnTo>
                    <a:lnTo>
                      <a:pt x="20948" y="8299"/>
                    </a:lnTo>
                    <a:lnTo>
                      <a:pt x="20866" y="8583"/>
                    </a:lnTo>
                    <a:lnTo>
                      <a:pt x="20701" y="8932"/>
                    </a:lnTo>
                    <a:lnTo>
                      <a:pt x="20461" y="9217"/>
                    </a:lnTo>
                    <a:lnTo>
                      <a:pt x="20176" y="9501"/>
                    </a:lnTo>
                    <a:lnTo>
                      <a:pt x="19809" y="9772"/>
                    </a:lnTo>
                    <a:lnTo>
                      <a:pt x="19404" y="10057"/>
                    </a:lnTo>
                    <a:lnTo>
                      <a:pt x="18954" y="10341"/>
                    </a:lnTo>
                    <a:lnTo>
                      <a:pt x="18422" y="10625"/>
                    </a:lnTo>
                    <a:lnTo>
                      <a:pt x="17853" y="10897"/>
                    </a:lnTo>
                    <a:lnTo>
                      <a:pt x="17246" y="11181"/>
                    </a:lnTo>
                    <a:lnTo>
                      <a:pt x="16593" y="11466"/>
                    </a:lnTo>
                    <a:lnTo>
                      <a:pt x="15214" y="12022"/>
                    </a:lnTo>
                    <a:lnTo>
                      <a:pt x="13663" y="12655"/>
                    </a:lnTo>
                    <a:lnTo>
                      <a:pt x="12037" y="13366"/>
                    </a:lnTo>
                    <a:lnTo>
                      <a:pt x="10328" y="14141"/>
                    </a:lnTo>
                    <a:lnTo>
                      <a:pt x="8582" y="15046"/>
                    </a:lnTo>
                    <a:lnTo>
                      <a:pt x="6835" y="16042"/>
                    </a:lnTo>
                    <a:lnTo>
                      <a:pt x="5044" y="17166"/>
                    </a:lnTo>
                    <a:lnTo>
                      <a:pt x="3298" y="18498"/>
                    </a:lnTo>
                    <a:lnTo>
                      <a:pt x="1626" y="19971"/>
                    </a:lnTo>
                    <a:lnTo>
                      <a:pt x="0" y="21600"/>
                    </a:lnTo>
                    <a:lnTo>
                      <a:pt x="2646" y="21600"/>
                    </a:lnTo>
                    <a:lnTo>
                      <a:pt x="4152" y="20256"/>
                    </a:lnTo>
                    <a:lnTo>
                      <a:pt x="5651" y="18989"/>
                    </a:lnTo>
                    <a:lnTo>
                      <a:pt x="7158" y="17942"/>
                    </a:lnTo>
                    <a:lnTo>
                      <a:pt x="8582" y="16947"/>
                    </a:lnTo>
                    <a:lnTo>
                      <a:pt x="10006" y="16042"/>
                    </a:lnTo>
                    <a:lnTo>
                      <a:pt x="11385" y="15331"/>
                    </a:lnTo>
                    <a:lnTo>
                      <a:pt x="12689" y="14633"/>
                    </a:lnTo>
                    <a:lnTo>
                      <a:pt x="13948" y="13999"/>
                    </a:lnTo>
                    <a:lnTo>
                      <a:pt x="15132" y="13508"/>
                    </a:lnTo>
                    <a:lnTo>
                      <a:pt x="16226" y="13017"/>
                    </a:lnTo>
                    <a:lnTo>
                      <a:pt x="17246" y="12590"/>
                    </a:lnTo>
                    <a:lnTo>
                      <a:pt x="18182" y="12241"/>
                    </a:lnTo>
                    <a:lnTo>
                      <a:pt x="18992" y="11815"/>
                    </a:lnTo>
                    <a:lnTo>
                      <a:pt x="19681" y="11530"/>
                    </a:lnTo>
                    <a:lnTo>
                      <a:pt x="20251" y="11181"/>
                    </a:lnTo>
                    <a:lnTo>
                      <a:pt x="20701" y="10832"/>
                    </a:lnTo>
                    <a:lnTo>
                      <a:pt x="20985" y="10548"/>
                    </a:lnTo>
                    <a:lnTo>
                      <a:pt x="21188" y="10264"/>
                    </a:lnTo>
                    <a:lnTo>
                      <a:pt x="21353" y="9915"/>
                    </a:lnTo>
                    <a:lnTo>
                      <a:pt x="21473" y="9630"/>
                    </a:lnTo>
                    <a:lnTo>
                      <a:pt x="21555" y="9359"/>
                    </a:lnTo>
                    <a:lnTo>
                      <a:pt x="21600" y="9074"/>
                    </a:lnTo>
                    <a:lnTo>
                      <a:pt x="21555" y="8506"/>
                    </a:lnTo>
                    <a:lnTo>
                      <a:pt x="21390" y="8014"/>
                    </a:lnTo>
                    <a:lnTo>
                      <a:pt x="21233" y="7601"/>
                    </a:lnTo>
                    <a:lnTo>
                      <a:pt x="20985" y="7239"/>
                    </a:lnTo>
                    <a:lnTo>
                      <a:pt x="20783" y="7032"/>
                    </a:lnTo>
                    <a:close/>
                  </a:path>
                </a:pathLst>
              </a:custGeom>
              <a:gradFill flip="none" rotWithShape="1">
                <a:gsLst>
                  <a:gs pos="0">
                    <a:srgbClr val="003399"/>
                  </a:gs>
                  <a:gs pos="100000">
                    <a:srgbClr val="002E8B"/>
                  </a:gs>
                </a:gsLst>
                <a:lin ang="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18" name="Google Shape;540;p37"/>
              <p:cNvSpPr/>
              <p:nvPr/>
            </p:nvSpPr>
            <p:spPr>
              <a:xfrm>
                <a:off x="3876681" y="700089"/>
                <a:ext cx="1998668" cy="1287471"/>
              </a:xfrm>
              <a:custGeom>
                <a:avLst/>
                <a:gdLst/>
                <a:ahLst/>
                <a:cxnLst>
                  <a:cxn ang="0">
                    <a:pos x="wd2" y="hd2"/>
                  </a:cxn>
                  <a:cxn ang="5400000">
                    <a:pos x="wd2" y="hd2"/>
                  </a:cxn>
                  <a:cxn ang="10800000">
                    <a:pos x="wd2" y="hd2"/>
                  </a:cxn>
                  <a:cxn ang="16200000">
                    <a:pos x="wd2" y="hd2"/>
                  </a:cxn>
                </a:cxnLst>
                <a:rect l="0" t="0" r="r" b="b"/>
                <a:pathLst>
                  <a:path w="21600" h="21600" extrusionOk="0">
                    <a:moveTo>
                      <a:pt x="21600" y="16380"/>
                    </a:moveTo>
                    <a:lnTo>
                      <a:pt x="21411" y="15661"/>
                    </a:lnTo>
                    <a:lnTo>
                      <a:pt x="21223" y="15075"/>
                    </a:lnTo>
                    <a:lnTo>
                      <a:pt x="20862" y="14356"/>
                    </a:lnTo>
                    <a:lnTo>
                      <a:pt x="20382" y="13770"/>
                    </a:lnTo>
                    <a:lnTo>
                      <a:pt x="19267" y="12758"/>
                    </a:lnTo>
                    <a:lnTo>
                      <a:pt x="17877" y="11745"/>
                    </a:lnTo>
                    <a:lnTo>
                      <a:pt x="16196" y="10867"/>
                    </a:lnTo>
                    <a:lnTo>
                      <a:pt x="14429" y="10147"/>
                    </a:lnTo>
                    <a:lnTo>
                      <a:pt x="12473" y="9269"/>
                    </a:lnTo>
                    <a:lnTo>
                      <a:pt x="10517" y="8549"/>
                    </a:lnTo>
                    <a:lnTo>
                      <a:pt x="8561" y="7830"/>
                    </a:lnTo>
                    <a:lnTo>
                      <a:pt x="6708" y="6951"/>
                    </a:lnTo>
                    <a:lnTo>
                      <a:pt x="4941" y="6099"/>
                    </a:lnTo>
                    <a:lnTo>
                      <a:pt x="3346" y="5220"/>
                    </a:lnTo>
                    <a:lnTo>
                      <a:pt x="2042" y="4048"/>
                    </a:lnTo>
                    <a:lnTo>
                      <a:pt x="926" y="2903"/>
                    </a:lnTo>
                    <a:lnTo>
                      <a:pt x="566" y="2317"/>
                    </a:lnTo>
                    <a:lnTo>
                      <a:pt x="275" y="1598"/>
                    </a:lnTo>
                    <a:lnTo>
                      <a:pt x="86" y="879"/>
                    </a:lnTo>
                    <a:lnTo>
                      <a:pt x="0" y="0"/>
                    </a:lnTo>
                    <a:lnTo>
                      <a:pt x="0" y="1012"/>
                    </a:lnTo>
                    <a:lnTo>
                      <a:pt x="86" y="1598"/>
                    </a:lnTo>
                    <a:lnTo>
                      <a:pt x="275" y="2317"/>
                    </a:lnTo>
                    <a:lnTo>
                      <a:pt x="566" y="3036"/>
                    </a:lnTo>
                    <a:lnTo>
                      <a:pt x="926" y="3782"/>
                    </a:lnTo>
                    <a:lnTo>
                      <a:pt x="1493" y="4634"/>
                    </a:lnTo>
                    <a:lnTo>
                      <a:pt x="2145" y="5513"/>
                    </a:lnTo>
                    <a:lnTo>
                      <a:pt x="3071" y="6392"/>
                    </a:lnTo>
                    <a:lnTo>
                      <a:pt x="4186" y="7404"/>
                    </a:lnTo>
                    <a:lnTo>
                      <a:pt x="5593" y="8256"/>
                    </a:lnTo>
                    <a:lnTo>
                      <a:pt x="7171" y="9269"/>
                    </a:lnTo>
                    <a:lnTo>
                      <a:pt x="9024" y="10147"/>
                    </a:lnTo>
                    <a:lnTo>
                      <a:pt x="11272" y="11026"/>
                    </a:lnTo>
                    <a:lnTo>
                      <a:pt x="12850" y="11586"/>
                    </a:lnTo>
                    <a:lnTo>
                      <a:pt x="14240" y="12331"/>
                    </a:lnTo>
                    <a:lnTo>
                      <a:pt x="15458" y="13051"/>
                    </a:lnTo>
                    <a:lnTo>
                      <a:pt x="16573" y="13636"/>
                    </a:lnTo>
                    <a:lnTo>
                      <a:pt x="17414" y="14356"/>
                    </a:lnTo>
                    <a:lnTo>
                      <a:pt x="18066" y="15075"/>
                    </a:lnTo>
                    <a:lnTo>
                      <a:pt x="18529" y="15794"/>
                    </a:lnTo>
                    <a:lnTo>
                      <a:pt x="18906" y="16513"/>
                    </a:lnTo>
                    <a:lnTo>
                      <a:pt x="19078" y="17259"/>
                    </a:lnTo>
                    <a:lnTo>
                      <a:pt x="19181" y="17978"/>
                    </a:lnTo>
                    <a:lnTo>
                      <a:pt x="19078" y="18564"/>
                    </a:lnTo>
                    <a:lnTo>
                      <a:pt x="18803" y="19283"/>
                    </a:lnTo>
                    <a:lnTo>
                      <a:pt x="18529" y="19869"/>
                    </a:lnTo>
                    <a:lnTo>
                      <a:pt x="18066" y="20428"/>
                    </a:lnTo>
                    <a:lnTo>
                      <a:pt x="16762" y="21600"/>
                    </a:lnTo>
                    <a:lnTo>
                      <a:pt x="17963" y="21014"/>
                    </a:lnTo>
                    <a:lnTo>
                      <a:pt x="18992" y="20428"/>
                    </a:lnTo>
                    <a:lnTo>
                      <a:pt x="19833" y="19869"/>
                    </a:lnTo>
                    <a:lnTo>
                      <a:pt x="20571" y="19283"/>
                    </a:lnTo>
                    <a:lnTo>
                      <a:pt x="21034" y="18697"/>
                    </a:lnTo>
                    <a:lnTo>
                      <a:pt x="21411" y="17978"/>
                    </a:lnTo>
                    <a:lnTo>
                      <a:pt x="21600" y="17259"/>
                    </a:lnTo>
                    <a:lnTo>
                      <a:pt x="21600" y="16380"/>
                    </a:lnTo>
                    <a:close/>
                  </a:path>
                </a:pathLst>
              </a:custGeom>
              <a:gradFill flip="none" rotWithShape="1">
                <a:gsLst>
                  <a:gs pos="0">
                    <a:srgbClr val="003399"/>
                  </a:gs>
                  <a:gs pos="100000">
                    <a:srgbClr val="002E8B"/>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19" name="Google Shape;541;p37"/>
              <p:cNvSpPr/>
              <p:nvPr/>
            </p:nvSpPr>
            <p:spPr>
              <a:xfrm>
                <a:off x="1860552" y="1771654"/>
                <a:ext cx="4522797" cy="1538295"/>
              </a:xfrm>
              <a:custGeom>
                <a:avLst/>
                <a:gdLst/>
                <a:ahLst/>
                <a:cxnLst>
                  <a:cxn ang="0">
                    <a:pos x="wd2" y="hd2"/>
                  </a:cxn>
                  <a:cxn ang="5400000">
                    <a:pos x="wd2" y="hd2"/>
                  </a:cxn>
                  <a:cxn ang="10800000">
                    <a:pos x="wd2" y="hd2"/>
                  </a:cxn>
                  <a:cxn ang="16200000">
                    <a:pos x="wd2" y="hd2"/>
                  </a:cxn>
                </a:cxnLst>
                <a:rect l="0" t="0" r="r" b="b"/>
                <a:pathLst>
                  <a:path w="21600" h="21600" extrusionOk="0">
                    <a:moveTo>
                      <a:pt x="698" y="21355"/>
                    </a:moveTo>
                    <a:lnTo>
                      <a:pt x="0" y="21600"/>
                    </a:lnTo>
                    <a:lnTo>
                      <a:pt x="2964" y="21600"/>
                    </a:lnTo>
                    <a:lnTo>
                      <a:pt x="3290" y="21110"/>
                    </a:lnTo>
                    <a:lnTo>
                      <a:pt x="3662" y="20374"/>
                    </a:lnTo>
                    <a:lnTo>
                      <a:pt x="4200" y="19527"/>
                    </a:lnTo>
                    <a:lnTo>
                      <a:pt x="4814" y="18680"/>
                    </a:lnTo>
                    <a:lnTo>
                      <a:pt x="5512" y="17699"/>
                    </a:lnTo>
                    <a:lnTo>
                      <a:pt x="6338" y="16607"/>
                    </a:lnTo>
                    <a:lnTo>
                      <a:pt x="7286" y="15515"/>
                    </a:lnTo>
                    <a:lnTo>
                      <a:pt x="8355" y="14311"/>
                    </a:lnTo>
                    <a:lnTo>
                      <a:pt x="9545" y="12973"/>
                    </a:lnTo>
                    <a:lnTo>
                      <a:pt x="10864" y="11636"/>
                    </a:lnTo>
                    <a:lnTo>
                      <a:pt x="12305" y="10298"/>
                    </a:lnTo>
                    <a:lnTo>
                      <a:pt x="13867" y="8983"/>
                    </a:lnTo>
                    <a:lnTo>
                      <a:pt x="15595" y="7646"/>
                    </a:lnTo>
                    <a:lnTo>
                      <a:pt x="17445" y="6308"/>
                    </a:lnTo>
                    <a:lnTo>
                      <a:pt x="19462" y="4971"/>
                    </a:lnTo>
                    <a:lnTo>
                      <a:pt x="21600" y="3633"/>
                    </a:lnTo>
                    <a:lnTo>
                      <a:pt x="21600" y="0"/>
                    </a:lnTo>
                    <a:lnTo>
                      <a:pt x="21357" y="357"/>
                    </a:lnTo>
                    <a:lnTo>
                      <a:pt x="21024" y="736"/>
                    </a:lnTo>
                    <a:lnTo>
                      <a:pt x="20614" y="1204"/>
                    </a:lnTo>
                    <a:lnTo>
                      <a:pt x="20076" y="1694"/>
                    </a:lnTo>
                    <a:lnTo>
                      <a:pt x="19500" y="2185"/>
                    </a:lnTo>
                    <a:lnTo>
                      <a:pt x="18886" y="2675"/>
                    </a:lnTo>
                    <a:lnTo>
                      <a:pt x="18188" y="3277"/>
                    </a:lnTo>
                    <a:lnTo>
                      <a:pt x="17445" y="3767"/>
                    </a:lnTo>
                    <a:lnTo>
                      <a:pt x="15883" y="4971"/>
                    </a:lnTo>
                    <a:lnTo>
                      <a:pt x="14322" y="6175"/>
                    </a:lnTo>
                    <a:lnTo>
                      <a:pt x="12798" y="7267"/>
                    </a:lnTo>
                    <a:lnTo>
                      <a:pt x="12055" y="7891"/>
                    </a:lnTo>
                    <a:lnTo>
                      <a:pt x="11395" y="8493"/>
                    </a:lnTo>
                    <a:lnTo>
                      <a:pt x="8393" y="11279"/>
                    </a:lnTo>
                    <a:lnTo>
                      <a:pt x="6914" y="12862"/>
                    </a:lnTo>
                    <a:lnTo>
                      <a:pt x="5512" y="14422"/>
                    </a:lnTo>
                    <a:lnTo>
                      <a:pt x="4155" y="16005"/>
                    </a:lnTo>
                    <a:lnTo>
                      <a:pt x="2881" y="17699"/>
                    </a:lnTo>
                    <a:lnTo>
                      <a:pt x="1729" y="19527"/>
                    </a:lnTo>
                    <a:lnTo>
                      <a:pt x="698" y="21355"/>
                    </a:lnTo>
                    <a:close/>
                  </a:path>
                </a:pathLst>
              </a:custGeom>
              <a:gradFill flip="none" rotWithShape="1">
                <a:gsLst>
                  <a:gs pos="0">
                    <a:srgbClr val="002A7D"/>
                  </a:gs>
                  <a:gs pos="100000">
                    <a:srgbClr val="003399"/>
                  </a:gs>
                </a:gsLst>
                <a:lin ang="54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20" name="Google Shape;542;p37"/>
              <p:cNvSpPr/>
              <p:nvPr/>
            </p:nvSpPr>
            <p:spPr>
              <a:xfrm>
                <a:off x="1619252" y="-1"/>
                <a:ext cx="4773622" cy="3309950"/>
              </a:xfrm>
              <a:custGeom>
                <a:avLst/>
                <a:gdLst/>
                <a:ahLst/>
                <a:cxnLst>
                  <a:cxn ang="0">
                    <a:pos x="wd2" y="hd2"/>
                  </a:cxn>
                  <a:cxn ang="5400000">
                    <a:pos x="wd2" y="hd2"/>
                  </a:cxn>
                  <a:cxn ang="10800000">
                    <a:pos x="wd2" y="hd2"/>
                  </a:cxn>
                  <a:cxn ang="16200000">
                    <a:pos x="wd2" y="hd2"/>
                  </a:cxn>
                </a:cxnLst>
                <a:rect l="0" t="0" r="r" b="b"/>
                <a:pathLst>
                  <a:path w="21600" h="21600" extrusionOk="0">
                    <a:moveTo>
                      <a:pt x="10250" y="4569"/>
                    </a:moveTo>
                    <a:lnTo>
                      <a:pt x="10294" y="4911"/>
                    </a:lnTo>
                    <a:lnTo>
                      <a:pt x="10373" y="5190"/>
                    </a:lnTo>
                    <a:lnTo>
                      <a:pt x="10488" y="5470"/>
                    </a:lnTo>
                    <a:lnTo>
                      <a:pt x="10646" y="5698"/>
                    </a:lnTo>
                    <a:lnTo>
                      <a:pt x="11069" y="6143"/>
                    </a:lnTo>
                    <a:lnTo>
                      <a:pt x="11658" y="6599"/>
                    </a:lnTo>
                    <a:lnTo>
                      <a:pt x="12319" y="6941"/>
                    </a:lnTo>
                    <a:lnTo>
                      <a:pt x="13059" y="7273"/>
                    </a:lnTo>
                    <a:lnTo>
                      <a:pt x="13842" y="7614"/>
                    </a:lnTo>
                    <a:lnTo>
                      <a:pt x="15480" y="8174"/>
                    </a:lnTo>
                    <a:lnTo>
                      <a:pt x="16299" y="8516"/>
                    </a:lnTo>
                    <a:lnTo>
                      <a:pt x="17039" y="8795"/>
                    </a:lnTo>
                    <a:lnTo>
                      <a:pt x="17700" y="9137"/>
                    </a:lnTo>
                    <a:lnTo>
                      <a:pt x="18324" y="9531"/>
                    </a:lnTo>
                    <a:lnTo>
                      <a:pt x="18791" y="9925"/>
                    </a:lnTo>
                    <a:lnTo>
                      <a:pt x="18949" y="10153"/>
                    </a:lnTo>
                    <a:lnTo>
                      <a:pt x="19100" y="10432"/>
                    </a:lnTo>
                    <a:lnTo>
                      <a:pt x="19222" y="10660"/>
                    </a:lnTo>
                    <a:lnTo>
                      <a:pt x="19258" y="10940"/>
                    </a:lnTo>
                    <a:lnTo>
                      <a:pt x="19258" y="11220"/>
                    </a:lnTo>
                    <a:lnTo>
                      <a:pt x="19222" y="11447"/>
                    </a:lnTo>
                    <a:lnTo>
                      <a:pt x="19143" y="11675"/>
                    </a:lnTo>
                    <a:lnTo>
                      <a:pt x="18985" y="11903"/>
                    </a:lnTo>
                    <a:lnTo>
                      <a:pt x="18791" y="12121"/>
                    </a:lnTo>
                    <a:lnTo>
                      <a:pt x="18554" y="12297"/>
                    </a:lnTo>
                    <a:lnTo>
                      <a:pt x="18281" y="12515"/>
                    </a:lnTo>
                    <a:lnTo>
                      <a:pt x="17972" y="12691"/>
                    </a:lnTo>
                    <a:lnTo>
                      <a:pt x="17585" y="12856"/>
                    </a:lnTo>
                    <a:lnTo>
                      <a:pt x="17154" y="13022"/>
                    </a:lnTo>
                    <a:lnTo>
                      <a:pt x="16723" y="13198"/>
                    </a:lnTo>
                    <a:lnTo>
                      <a:pt x="16220" y="13364"/>
                    </a:lnTo>
                    <a:lnTo>
                      <a:pt x="15128" y="13758"/>
                    </a:lnTo>
                    <a:lnTo>
                      <a:pt x="13878" y="14214"/>
                    </a:lnTo>
                    <a:lnTo>
                      <a:pt x="12513" y="14721"/>
                    </a:lnTo>
                    <a:lnTo>
                      <a:pt x="10998" y="15281"/>
                    </a:lnTo>
                    <a:lnTo>
                      <a:pt x="9396" y="15954"/>
                    </a:lnTo>
                    <a:lnTo>
                      <a:pt x="7679" y="16752"/>
                    </a:lnTo>
                    <a:lnTo>
                      <a:pt x="5890" y="17705"/>
                    </a:lnTo>
                    <a:lnTo>
                      <a:pt x="3980" y="18834"/>
                    </a:lnTo>
                    <a:lnTo>
                      <a:pt x="2026" y="20129"/>
                    </a:lnTo>
                    <a:lnTo>
                      <a:pt x="0" y="21600"/>
                    </a:lnTo>
                    <a:lnTo>
                      <a:pt x="1092" y="21600"/>
                    </a:lnTo>
                    <a:lnTo>
                      <a:pt x="1753" y="21486"/>
                    </a:lnTo>
                    <a:lnTo>
                      <a:pt x="2773" y="20637"/>
                    </a:lnTo>
                    <a:lnTo>
                      <a:pt x="3857" y="19787"/>
                    </a:lnTo>
                    <a:lnTo>
                      <a:pt x="5028" y="19000"/>
                    </a:lnTo>
                    <a:lnTo>
                      <a:pt x="6314" y="18264"/>
                    </a:lnTo>
                    <a:lnTo>
                      <a:pt x="7643" y="17539"/>
                    </a:lnTo>
                    <a:lnTo>
                      <a:pt x="9044" y="16803"/>
                    </a:lnTo>
                    <a:lnTo>
                      <a:pt x="11931" y="15508"/>
                    </a:lnTo>
                    <a:lnTo>
                      <a:pt x="12556" y="15229"/>
                    </a:lnTo>
                    <a:lnTo>
                      <a:pt x="13253" y="14939"/>
                    </a:lnTo>
                    <a:lnTo>
                      <a:pt x="14697" y="14431"/>
                    </a:lnTo>
                    <a:lnTo>
                      <a:pt x="16177" y="13872"/>
                    </a:lnTo>
                    <a:lnTo>
                      <a:pt x="17656" y="13312"/>
                    </a:lnTo>
                    <a:lnTo>
                      <a:pt x="18324" y="13084"/>
                    </a:lnTo>
                    <a:lnTo>
                      <a:pt x="18985" y="12805"/>
                    </a:lnTo>
                    <a:lnTo>
                      <a:pt x="19610" y="12577"/>
                    </a:lnTo>
                    <a:lnTo>
                      <a:pt x="20156" y="12349"/>
                    </a:lnTo>
                    <a:lnTo>
                      <a:pt x="20659" y="12121"/>
                    </a:lnTo>
                    <a:lnTo>
                      <a:pt x="21054" y="11903"/>
                    </a:lnTo>
                    <a:lnTo>
                      <a:pt x="21363" y="11727"/>
                    </a:lnTo>
                    <a:lnTo>
                      <a:pt x="21600" y="11561"/>
                    </a:lnTo>
                    <a:lnTo>
                      <a:pt x="21600" y="9023"/>
                    </a:lnTo>
                    <a:lnTo>
                      <a:pt x="21126" y="8909"/>
                    </a:lnTo>
                    <a:lnTo>
                      <a:pt x="20544" y="8744"/>
                    </a:lnTo>
                    <a:lnTo>
                      <a:pt x="19919" y="8567"/>
                    </a:lnTo>
                    <a:lnTo>
                      <a:pt x="19179" y="8350"/>
                    </a:lnTo>
                    <a:lnTo>
                      <a:pt x="18439" y="8122"/>
                    </a:lnTo>
                    <a:lnTo>
                      <a:pt x="17656" y="7842"/>
                    </a:lnTo>
                    <a:lnTo>
                      <a:pt x="16098" y="7273"/>
                    </a:lnTo>
                    <a:lnTo>
                      <a:pt x="15358" y="6941"/>
                    </a:lnTo>
                    <a:lnTo>
                      <a:pt x="14697" y="6599"/>
                    </a:lnTo>
                    <a:lnTo>
                      <a:pt x="14072" y="6257"/>
                    </a:lnTo>
                    <a:lnTo>
                      <a:pt x="13526" y="5864"/>
                    </a:lnTo>
                    <a:lnTo>
                      <a:pt x="13102" y="5532"/>
                    </a:lnTo>
                    <a:lnTo>
                      <a:pt x="12786" y="5128"/>
                    </a:lnTo>
                    <a:lnTo>
                      <a:pt x="12707" y="4911"/>
                    </a:lnTo>
                    <a:lnTo>
                      <a:pt x="12628" y="4734"/>
                    </a:lnTo>
                    <a:lnTo>
                      <a:pt x="12592" y="4517"/>
                    </a:lnTo>
                    <a:lnTo>
                      <a:pt x="12628" y="4341"/>
                    </a:lnTo>
                    <a:lnTo>
                      <a:pt x="12786" y="3947"/>
                    </a:lnTo>
                    <a:lnTo>
                      <a:pt x="13023" y="3553"/>
                    </a:lnTo>
                    <a:lnTo>
                      <a:pt x="13375" y="3274"/>
                    </a:lnTo>
                    <a:lnTo>
                      <a:pt x="13799" y="2994"/>
                    </a:lnTo>
                    <a:lnTo>
                      <a:pt x="14266" y="2766"/>
                    </a:lnTo>
                    <a:lnTo>
                      <a:pt x="14812" y="2538"/>
                    </a:lnTo>
                    <a:lnTo>
                      <a:pt x="15437" y="2372"/>
                    </a:lnTo>
                    <a:lnTo>
                      <a:pt x="16062" y="2207"/>
                    </a:lnTo>
                    <a:lnTo>
                      <a:pt x="17462" y="1865"/>
                    </a:lnTo>
                    <a:lnTo>
                      <a:pt x="18870" y="1637"/>
                    </a:lnTo>
                    <a:lnTo>
                      <a:pt x="20307" y="1295"/>
                    </a:lnTo>
                    <a:lnTo>
                      <a:pt x="20975" y="1129"/>
                    </a:lnTo>
                    <a:lnTo>
                      <a:pt x="21600" y="901"/>
                    </a:lnTo>
                    <a:lnTo>
                      <a:pt x="21600" y="0"/>
                    </a:lnTo>
                    <a:lnTo>
                      <a:pt x="20896" y="228"/>
                    </a:lnTo>
                    <a:lnTo>
                      <a:pt x="20077" y="456"/>
                    </a:lnTo>
                    <a:lnTo>
                      <a:pt x="19222" y="684"/>
                    </a:lnTo>
                    <a:lnTo>
                      <a:pt x="18324" y="849"/>
                    </a:lnTo>
                    <a:lnTo>
                      <a:pt x="16414" y="1243"/>
                    </a:lnTo>
                    <a:lnTo>
                      <a:pt x="15480" y="1409"/>
                    </a:lnTo>
                    <a:lnTo>
                      <a:pt x="14582" y="1637"/>
                    </a:lnTo>
                    <a:lnTo>
                      <a:pt x="13684" y="1803"/>
                    </a:lnTo>
                    <a:lnTo>
                      <a:pt x="12865" y="2093"/>
                    </a:lnTo>
                    <a:lnTo>
                      <a:pt x="12125" y="2372"/>
                    </a:lnTo>
                    <a:lnTo>
                      <a:pt x="11500" y="2704"/>
                    </a:lnTo>
                    <a:lnTo>
                      <a:pt x="10954" y="3108"/>
                    </a:lnTo>
                    <a:lnTo>
                      <a:pt x="10567" y="3502"/>
                    </a:lnTo>
                    <a:lnTo>
                      <a:pt x="10452" y="3719"/>
                    </a:lnTo>
                    <a:lnTo>
                      <a:pt x="10329" y="4009"/>
                    </a:lnTo>
                    <a:lnTo>
                      <a:pt x="10250" y="4289"/>
                    </a:lnTo>
                    <a:lnTo>
                      <a:pt x="10250" y="4569"/>
                    </a:lnTo>
                    <a:close/>
                  </a:path>
                </a:pathLst>
              </a:custGeom>
              <a:solidFill>
                <a:srgbClr val="003399"/>
              </a:soli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21" name="Google Shape;543;p37"/>
              <p:cNvSpPr/>
              <p:nvPr/>
            </p:nvSpPr>
            <p:spPr>
              <a:xfrm>
                <a:off x="4402144" y="138114"/>
                <a:ext cx="1981207" cy="855668"/>
              </a:xfrm>
              <a:custGeom>
                <a:avLst/>
                <a:gdLst/>
                <a:ahLst/>
                <a:cxnLst>
                  <a:cxn ang="0">
                    <a:pos x="wd2" y="hd2"/>
                  </a:cxn>
                  <a:cxn ang="5400000">
                    <a:pos x="wd2" y="hd2"/>
                  </a:cxn>
                  <a:cxn ang="10800000">
                    <a:pos x="wd2" y="hd2"/>
                  </a:cxn>
                  <a:cxn ang="16200000">
                    <a:pos x="wd2" y="hd2"/>
                  </a:cxn>
                </a:cxnLst>
                <a:rect l="0" t="0" r="r" b="b"/>
                <a:pathLst>
                  <a:path w="21600" h="21600" extrusionOk="0">
                    <a:moveTo>
                      <a:pt x="0" y="13305"/>
                    </a:moveTo>
                    <a:lnTo>
                      <a:pt x="0" y="14427"/>
                    </a:lnTo>
                    <a:lnTo>
                      <a:pt x="87" y="15509"/>
                    </a:lnTo>
                    <a:lnTo>
                      <a:pt x="467" y="16591"/>
                    </a:lnTo>
                    <a:lnTo>
                      <a:pt x="935" y="17472"/>
                    </a:lnTo>
                    <a:lnTo>
                      <a:pt x="1592" y="18554"/>
                    </a:lnTo>
                    <a:lnTo>
                      <a:pt x="2440" y="19636"/>
                    </a:lnTo>
                    <a:lnTo>
                      <a:pt x="3375" y="20518"/>
                    </a:lnTo>
                    <a:lnTo>
                      <a:pt x="4413" y="21600"/>
                    </a:lnTo>
                    <a:lnTo>
                      <a:pt x="3669" y="20718"/>
                    </a:lnTo>
                    <a:lnTo>
                      <a:pt x="3098" y="19636"/>
                    </a:lnTo>
                    <a:lnTo>
                      <a:pt x="2717" y="18755"/>
                    </a:lnTo>
                    <a:lnTo>
                      <a:pt x="2440" y="17913"/>
                    </a:lnTo>
                    <a:lnTo>
                      <a:pt x="2354" y="17032"/>
                    </a:lnTo>
                    <a:lnTo>
                      <a:pt x="2354" y="16150"/>
                    </a:lnTo>
                    <a:lnTo>
                      <a:pt x="2440" y="15268"/>
                    </a:lnTo>
                    <a:lnTo>
                      <a:pt x="2717" y="14627"/>
                    </a:lnTo>
                    <a:lnTo>
                      <a:pt x="3098" y="13745"/>
                    </a:lnTo>
                    <a:lnTo>
                      <a:pt x="3479" y="13104"/>
                    </a:lnTo>
                    <a:lnTo>
                      <a:pt x="4604" y="11782"/>
                    </a:lnTo>
                    <a:lnTo>
                      <a:pt x="6110" y="10499"/>
                    </a:lnTo>
                    <a:lnTo>
                      <a:pt x="7702" y="9377"/>
                    </a:lnTo>
                    <a:lnTo>
                      <a:pt x="9588" y="8536"/>
                    </a:lnTo>
                    <a:lnTo>
                      <a:pt x="11458" y="7654"/>
                    </a:lnTo>
                    <a:lnTo>
                      <a:pt x="15404" y="6131"/>
                    </a:lnTo>
                    <a:lnTo>
                      <a:pt x="17187" y="5450"/>
                    </a:lnTo>
                    <a:lnTo>
                      <a:pt x="18883" y="4809"/>
                    </a:lnTo>
                    <a:lnTo>
                      <a:pt x="20388" y="4609"/>
                    </a:lnTo>
                    <a:lnTo>
                      <a:pt x="21600" y="4168"/>
                    </a:lnTo>
                    <a:lnTo>
                      <a:pt x="21600" y="0"/>
                    </a:lnTo>
                    <a:lnTo>
                      <a:pt x="20094" y="882"/>
                    </a:lnTo>
                    <a:lnTo>
                      <a:pt x="18502" y="1523"/>
                    </a:lnTo>
                    <a:lnTo>
                      <a:pt x="15127" y="2845"/>
                    </a:lnTo>
                    <a:lnTo>
                      <a:pt x="11648" y="3727"/>
                    </a:lnTo>
                    <a:lnTo>
                      <a:pt x="8360" y="5049"/>
                    </a:lnTo>
                    <a:lnTo>
                      <a:pt x="6767" y="5691"/>
                    </a:lnTo>
                    <a:lnTo>
                      <a:pt x="5348" y="6332"/>
                    </a:lnTo>
                    <a:lnTo>
                      <a:pt x="3946" y="7213"/>
                    </a:lnTo>
                    <a:lnTo>
                      <a:pt x="2821" y="8095"/>
                    </a:lnTo>
                    <a:lnTo>
                      <a:pt x="1783" y="9177"/>
                    </a:lnTo>
                    <a:lnTo>
                      <a:pt x="935" y="10259"/>
                    </a:lnTo>
                    <a:lnTo>
                      <a:pt x="381" y="11782"/>
                    </a:lnTo>
                    <a:lnTo>
                      <a:pt x="0" y="13305"/>
                    </a:lnTo>
                    <a:close/>
                  </a:path>
                </a:pathLst>
              </a:custGeom>
              <a:gradFill flip="none" rotWithShape="1">
                <a:gsLst>
                  <a:gs pos="0">
                    <a:srgbClr val="002D86"/>
                  </a:gs>
                  <a:gs pos="100000">
                    <a:srgbClr val="003399"/>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grpSp>
        <p:sp>
          <p:nvSpPr>
            <p:cNvPr id="823" name="Google Shape;544;p37"/>
            <p:cNvSpPr/>
            <p:nvPr/>
          </p:nvSpPr>
          <p:spPr>
            <a:xfrm>
              <a:off x="5273668" y="2128836"/>
              <a:ext cx="2897192" cy="2439993"/>
            </a:xfrm>
            <a:custGeom>
              <a:avLst/>
              <a:gdLst/>
              <a:ahLst/>
              <a:cxnLst>
                <a:cxn ang="0">
                  <a:pos x="wd2" y="hd2"/>
                </a:cxn>
                <a:cxn ang="5400000">
                  <a:pos x="wd2" y="hd2"/>
                </a:cxn>
                <a:cxn ang="10800000">
                  <a:pos x="wd2" y="hd2"/>
                </a:cxn>
                <a:cxn ang="16200000">
                  <a:pos x="wd2" y="hd2"/>
                </a:cxn>
              </a:cxnLst>
              <a:rect l="0" t="0" r="r" b="b"/>
              <a:pathLst>
                <a:path w="21600" h="21600" extrusionOk="0">
                  <a:moveTo>
                    <a:pt x="7253" y="15998"/>
                  </a:moveTo>
                  <a:lnTo>
                    <a:pt x="9238" y="15601"/>
                  </a:lnTo>
                  <a:lnTo>
                    <a:pt x="11082" y="15204"/>
                  </a:lnTo>
                  <a:lnTo>
                    <a:pt x="12766" y="14880"/>
                  </a:lnTo>
                  <a:lnTo>
                    <a:pt x="14300" y="14483"/>
                  </a:lnTo>
                  <a:lnTo>
                    <a:pt x="15673" y="14072"/>
                  </a:lnTo>
                  <a:lnTo>
                    <a:pt x="16896" y="13675"/>
                  </a:lnTo>
                  <a:lnTo>
                    <a:pt x="18025" y="13189"/>
                  </a:lnTo>
                  <a:lnTo>
                    <a:pt x="18938" y="12792"/>
                  </a:lnTo>
                  <a:lnTo>
                    <a:pt x="19756" y="12234"/>
                  </a:lnTo>
                  <a:lnTo>
                    <a:pt x="20424" y="11763"/>
                  </a:lnTo>
                  <a:lnTo>
                    <a:pt x="20885" y="11116"/>
                  </a:lnTo>
                  <a:lnTo>
                    <a:pt x="21290" y="10469"/>
                  </a:lnTo>
                  <a:lnTo>
                    <a:pt x="21497" y="9837"/>
                  </a:lnTo>
                  <a:lnTo>
                    <a:pt x="21600" y="9028"/>
                  </a:lnTo>
                  <a:lnTo>
                    <a:pt x="21544" y="8234"/>
                  </a:lnTo>
                  <a:lnTo>
                    <a:pt x="21346" y="7352"/>
                  </a:lnTo>
                  <a:lnTo>
                    <a:pt x="21083" y="6720"/>
                  </a:lnTo>
                  <a:lnTo>
                    <a:pt x="20678" y="5999"/>
                  </a:lnTo>
                  <a:lnTo>
                    <a:pt x="20170" y="5352"/>
                  </a:lnTo>
                  <a:lnTo>
                    <a:pt x="19559" y="4720"/>
                  </a:lnTo>
                  <a:lnTo>
                    <a:pt x="18891" y="4073"/>
                  </a:lnTo>
                  <a:lnTo>
                    <a:pt x="18129" y="3441"/>
                  </a:lnTo>
                  <a:lnTo>
                    <a:pt x="16642" y="2309"/>
                  </a:lnTo>
                  <a:lnTo>
                    <a:pt x="15880" y="1838"/>
                  </a:lnTo>
                  <a:lnTo>
                    <a:pt x="15165" y="1353"/>
                  </a:lnTo>
                  <a:lnTo>
                    <a:pt x="14450" y="956"/>
                  </a:lnTo>
                  <a:lnTo>
                    <a:pt x="13886" y="632"/>
                  </a:lnTo>
                  <a:lnTo>
                    <a:pt x="13378" y="397"/>
                  </a:lnTo>
                  <a:lnTo>
                    <a:pt x="13020" y="147"/>
                  </a:lnTo>
                  <a:lnTo>
                    <a:pt x="12766" y="74"/>
                  </a:lnTo>
                  <a:lnTo>
                    <a:pt x="12663" y="0"/>
                  </a:lnTo>
                  <a:lnTo>
                    <a:pt x="14093" y="794"/>
                  </a:lnTo>
                  <a:lnTo>
                    <a:pt x="15570" y="1750"/>
                  </a:lnTo>
                  <a:lnTo>
                    <a:pt x="17000" y="2720"/>
                  </a:lnTo>
                  <a:lnTo>
                    <a:pt x="18326" y="3749"/>
                  </a:lnTo>
                  <a:lnTo>
                    <a:pt x="18938" y="4235"/>
                  </a:lnTo>
                  <a:lnTo>
                    <a:pt x="19455" y="4793"/>
                  </a:lnTo>
                  <a:lnTo>
                    <a:pt x="19963" y="5352"/>
                  </a:lnTo>
                  <a:lnTo>
                    <a:pt x="20424" y="5911"/>
                  </a:lnTo>
                  <a:lnTo>
                    <a:pt x="20782" y="6470"/>
                  </a:lnTo>
                  <a:lnTo>
                    <a:pt x="21036" y="7028"/>
                  </a:lnTo>
                  <a:lnTo>
                    <a:pt x="21186" y="7675"/>
                  </a:lnTo>
                  <a:lnTo>
                    <a:pt x="21290" y="8234"/>
                  </a:lnTo>
                  <a:lnTo>
                    <a:pt x="21243" y="8793"/>
                  </a:lnTo>
                  <a:lnTo>
                    <a:pt x="21083" y="9352"/>
                  </a:lnTo>
                  <a:lnTo>
                    <a:pt x="20829" y="9837"/>
                  </a:lnTo>
                  <a:lnTo>
                    <a:pt x="20424" y="10322"/>
                  </a:lnTo>
                  <a:lnTo>
                    <a:pt x="19963" y="10719"/>
                  </a:lnTo>
                  <a:lnTo>
                    <a:pt x="19399" y="11116"/>
                  </a:lnTo>
                  <a:lnTo>
                    <a:pt x="18787" y="11440"/>
                  </a:lnTo>
                  <a:lnTo>
                    <a:pt x="18072" y="11763"/>
                  </a:lnTo>
                  <a:lnTo>
                    <a:pt x="17254" y="12072"/>
                  </a:lnTo>
                  <a:lnTo>
                    <a:pt x="16445" y="12395"/>
                  </a:lnTo>
                  <a:lnTo>
                    <a:pt x="14601" y="12881"/>
                  </a:lnTo>
                  <a:lnTo>
                    <a:pt x="12710" y="13351"/>
                  </a:lnTo>
                  <a:lnTo>
                    <a:pt x="10668" y="13836"/>
                  </a:lnTo>
                  <a:lnTo>
                    <a:pt x="8683" y="14233"/>
                  </a:lnTo>
                  <a:lnTo>
                    <a:pt x="6736" y="14630"/>
                  </a:lnTo>
                  <a:lnTo>
                    <a:pt x="4901" y="15116"/>
                  </a:lnTo>
                  <a:lnTo>
                    <a:pt x="4083" y="15351"/>
                  </a:lnTo>
                  <a:lnTo>
                    <a:pt x="3321" y="15674"/>
                  </a:lnTo>
                  <a:lnTo>
                    <a:pt x="2606" y="15910"/>
                  </a:lnTo>
                  <a:lnTo>
                    <a:pt x="1938" y="16233"/>
                  </a:lnTo>
                  <a:lnTo>
                    <a:pt x="1383" y="16557"/>
                  </a:lnTo>
                  <a:lnTo>
                    <a:pt x="866" y="16880"/>
                  </a:lnTo>
                  <a:lnTo>
                    <a:pt x="508" y="17277"/>
                  </a:lnTo>
                  <a:lnTo>
                    <a:pt x="207" y="17674"/>
                  </a:lnTo>
                  <a:lnTo>
                    <a:pt x="56" y="18071"/>
                  </a:lnTo>
                  <a:lnTo>
                    <a:pt x="0" y="18556"/>
                  </a:lnTo>
                  <a:lnTo>
                    <a:pt x="103" y="19042"/>
                  </a:lnTo>
                  <a:lnTo>
                    <a:pt x="254" y="19512"/>
                  </a:lnTo>
                  <a:lnTo>
                    <a:pt x="508" y="19924"/>
                  </a:lnTo>
                  <a:lnTo>
                    <a:pt x="922" y="20321"/>
                  </a:lnTo>
                  <a:lnTo>
                    <a:pt x="1326" y="20644"/>
                  </a:lnTo>
                  <a:lnTo>
                    <a:pt x="1844" y="20953"/>
                  </a:lnTo>
                  <a:lnTo>
                    <a:pt x="2455" y="21277"/>
                  </a:lnTo>
                  <a:lnTo>
                    <a:pt x="3067" y="21600"/>
                  </a:lnTo>
                  <a:lnTo>
                    <a:pt x="2502" y="21203"/>
                  </a:lnTo>
                  <a:lnTo>
                    <a:pt x="2041" y="20791"/>
                  </a:lnTo>
                  <a:lnTo>
                    <a:pt x="1637" y="20394"/>
                  </a:lnTo>
                  <a:lnTo>
                    <a:pt x="1383" y="19997"/>
                  </a:lnTo>
                  <a:lnTo>
                    <a:pt x="1176" y="19600"/>
                  </a:lnTo>
                  <a:lnTo>
                    <a:pt x="1129" y="19203"/>
                  </a:lnTo>
                  <a:lnTo>
                    <a:pt x="1176" y="18792"/>
                  </a:lnTo>
                  <a:lnTo>
                    <a:pt x="1326" y="18483"/>
                  </a:lnTo>
                  <a:lnTo>
                    <a:pt x="1637" y="18071"/>
                  </a:lnTo>
                  <a:lnTo>
                    <a:pt x="1994" y="17762"/>
                  </a:lnTo>
                  <a:lnTo>
                    <a:pt x="2559" y="17439"/>
                  </a:lnTo>
                  <a:lnTo>
                    <a:pt x="3217" y="17115"/>
                  </a:lnTo>
                  <a:lnTo>
                    <a:pt x="3979" y="16792"/>
                  </a:lnTo>
                  <a:lnTo>
                    <a:pt x="4958" y="16483"/>
                  </a:lnTo>
                  <a:lnTo>
                    <a:pt x="6030" y="16233"/>
                  </a:lnTo>
                  <a:lnTo>
                    <a:pt x="7253" y="15998"/>
                  </a:lnTo>
                  <a:close/>
                </a:path>
              </a:pathLst>
            </a:custGeom>
            <a:gradFill flip="none" rotWithShape="1">
              <a:gsLst>
                <a:gs pos="0">
                  <a:srgbClr val="002B82"/>
                </a:gs>
                <a:gs pos="100000">
                  <a:srgbClr val="003399"/>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24" name="Google Shape;545;p37"/>
            <p:cNvSpPr/>
            <p:nvPr/>
          </p:nvSpPr>
          <p:spPr>
            <a:xfrm>
              <a:off x="-10" y="-3"/>
              <a:ext cx="9140832" cy="2819406"/>
            </a:xfrm>
            <a:prstGeom prst="rect">
              <a:avLst/>
            </a:prstGeom>
            <a:gradFill flip="none" rotWithShape="1">
              <a:gsLst>
                <a:gs pos="0">
                  <a:srgbClr val="000514"/>
                </a:gs>
                <a:gs pos="100000">
                  <a:srgbClr val="003399"/>
                </a:gs>
              </a:gsLst>
              <a:lin ang="54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grpSp>
      <p:sp>
        <p:nvSpPr>
          <p:cNvPr id="826" name="Google Shape;546;p37"/>
          <p:cNvSpPr txBox="1">
            <a:spLocks noGrp="1"/>
          </p:cNvSpPr>
          <p:nvPr>
            <p:ph type="title"/>
          </p:nvPr>
        </p:nvSpPr>
        <p:spPr>
          <a:xfrm>
            <a:off x="1981200" y="90486"/>
            <a:ext cx="8229600" cy="1509716"/>
          </a:xfrm>
          <a:prstGeom prst="rect">
            <a:avLst/>
          </a:prstGeom>
        </p:spPr>
        <p:txBody>
          <a:bodyPr vert="horz" lIns="0" tIns="0" rIns="0" bIns="0" rtlCol="0" anchor="ctr">
            <a:normAutofit/>
          </a:bodyPr>
          <a:lstStyle/>
          <a:p>
            <a:pPr indent="39687"/>
            <a:r>
              <a:t>Practice 1 (10 minutes )</a:t>
            </a:r>
          </a:p>
          <a:p>
            <a:pPr indent="39687"/>
            <a:r>
              <a:t>5 people</a:t>
            </a:r>
          </a:p>
        </p:txBody>
      </p:sp>
      <p:sp>
        <p:nvSpPr>
          <p:cNvPr id="827" name="Google Shape;547;p37"/>
          <p:cNvSpPr txBox="1">
            <a:spLocks noGrp="1"/>
          </p:cNvSpPr>
          <p:nvPr>
            <p:ph type="body" idx="1"/>
          </p:nvPr>
        </p:nvSpPr>
        <p:spPr>
          <a:xfrm>
            <a:off x="1981201" y="1600200"/>
            <a:ext cx="8513713" cy="5257800"/>
          </a:xfrm>
          <a:prstGeom prst="rect">
            <a:avLst/>
          </a:prstGeom>
        </p:spPr>
        <p:txBody>
          <a:bodyPr vert="horz" lIns="0" tIns="0" rIns="0" bIns="0" rtlCol="0">
            <a:normAutofit/>
          </a:bodyPr>
          <a:lstStyle/>
          <a:p>
            <a:pPr marL="685290" indent="-647190">
              <a:lnSpc>
                <a:spcPct val="81000"/>
              </a:lnSpc>
              <a:spcBef>
                <a:spcPts val="0"/>
              </a:spcBef>
              <a:buSzPts val="2600"/>
              <a:defRPr sz="2600"/>
            </a:pPr>
            <a:r>
              <a:t> Skills – Eliciting/Facilitating, OARS, Expressing Empathic Reflection, Agenda Setting- FOCUS</a:t>
            </a:r>
          </a:p>
          <a:p>
            <a:pPr marL="685290" indent="-647190">
              <a:lnSpc>
                <a:spcPct val="81000"/>
              </a:lnSpc>
              <a:spcBef>
                <a:spcPts val="700"/>
              </a:spcBef>
              <a:buSzPts val="2600"/>
              <a:defRPr sz="2600"/>
            </a:pPr>
            <a:r>
              <a:t>Group Skills – Guidelines, Initiating, Orienting, Building group identity through empathic refections..</a:t>
            </a:r>
          </a:p>
          <a:p>
            <a:pPr marL="685290" indent="-647190">
              <a:lnSpc>
                <a:spcPct val="81000"/>
              </a:lnSpc>
              <a:spcBef>
                <a:spcPts val="700"/>
              </a:spcBef>
              <a:buSzPts val="2600"/>
              <a:defRPr sz="2600"/>
            </a:pPr>
            <a:r>
              <a:t>Orientation – </a:t>
            </a:r>
            <a:r>
              <a:rPr b="1" i="1">
                <a:solidFill>
                  <a:srgbClr val="FF122D"/>
                </a:solidFill>
              </a:rPr>
              <a:t>STRUCTURE!!!</a:t>
            </a:r>
            <a:r>
              <a:t>..2-4 min per participant..</a:t>
            </a:r>
          </a:p>
          <a:p>
            <a:pPr marL="877603" lvl="1" indent="-400591">
              <a:lnSpc>
                <a:spcPct val="81000"/>
              </a:lnSpc>
              <a:spcBef>
                <a:spcPts val="600"/>
              </a:spcBef>
              <a:buClr>
                <a:srgbClr val="A886E0"/>
              </a:buClr>
              <a:buSzPts val="2300"/>
              <a:defRPr sz="2300"/>
            </a:pPr>
            <a:r>
              <a:t>Purpose, contract, plan agenda, affirm participation, </a:t>
            </a:r>
            <a:endParaRPr sz="2600"/>
          </a:p>
          <a:p>
            <a:pPr marL="685290" indent="-647190">
              <a:lnSpc>
                <a:spcPct val="81000"/>
              </a:lnSpc>
              <a:spcBef>
                <a:spcPts val="700"/>
              </a:spcBef>
              <a:buClr>
                <a:srgbClr val="FF2320"/>
              </a:buClr>
              <a:buSzPts val="2600"/>
              <a:defRPr sz="2600"/>
            </a:pPr>
            <a:r>
              <a:t>Focus on “Something you’d like to change and do not seem to? </a:t>
            </a:r>
            <a:r>
              <a:rPr>
                <a:solidFill>
                  <a:srgbClr val="FF3046"/>
                </a:solidFill>
              </a:rPr>
              <a:t>o</a:t>
            </a:r>
            <a:r>
              <a:rPr i="1">
                <a:solidFill>
                  <a:srgbClr val="FF3046"/>
                </a:solidFill>
              </a:rPr>
              <a:t>r</a:t>
            </a:r>
            <a:r>
              <a:rPr>
                <a:solidFill>
                  <a:srgbClr val="FF3046"/>
                </a:solidFill>
              </a:rPr>
              <a:t>.</a:t>
            </a:r>
            <a:r>
              <a:t>. How might you like things to be different?”……</a:t>
            </a:r>
            <a:r>
              <a:rPr b="1" i="1"/>
              <a:t> “Saying hello…”</a:t>
            </a:r>
          </a:p>
          <a:p>
            <a:pPr marL="685290" indent="-647190">
              <a:lnSpc>
                <a:spcPct val="81000"/>
              </a:lnSpc>
              <a:spcBef>
                <a:spcPts val="700"/>
              </a:spcBef>
              <a:buSzPts val="2600"/>
              <a:defRPr sz="2600"/>
            </a:pPr>
            <a:r>
              <a:t>LINK with REFLECTIONS on THEMES, FEELINGS, IMPORTANCE &amp; CONFIDENCE, PAIRS ETC.</a:t>
            </a:r>
          </a:p>
          <a:p>
            <a:pPr marL="685290" indent="-647190">
              <a:lnSpc>
                <a:spcPct val="81000"/>
              </a:lnSpc>
              <a:spcBef>
                <a:spcPts val="700"/>
              </a:spcBef>
              <a:buSzPts val="2600"/>
              <a:defRPr sz="2600">
                <a:solidFill>
                  <a:srgbClr val="D90B00"/>
                </a:solidFill>
              </a:defRPr>
            </a:pPr>
            <a:r>
              <a:t>“</a:t>
            </a:r>
            <a:r>
              <a:rPr b="1" i="1"/>
              <a:t>Meet people where they dream</a:t>
            </a:r>
            <a:r>
              <a:t>”</a:t>
            </a:r>
          </a:p>
        </p:txBody>
      </p:sp>
    </p:spTree>
    <p:extLst>
      <p:ext uri="{BB962C8B-B14F-4D97-AF65-F5344CB8AC3E}">
        <p14:creationId xmlns:p14="http://schemas.microsoft.com/office/powerpoint/2010/main" val="326224384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pic>
        <p:nvPicPr>
          <p:cNvPr id="829" name="Google Shape;552;p38" descr="Google Shape;552;p38"/>
          <p:cNvPicPr>
            <a:picLocks noChangeAspect="1"/>
          </p:cNvPicPr>
          <p:nvPr/>
        </p:nvPicPr>
        <p:blipFill>
          <a:blip r:embed="rId2"/>
          <a:stretch>
            <a:fillRect/>
          </a:stretch>
        </p:blipFill>
        <p:spPr>
          <a:xfrm>
            <a:off x="7970837" y="4293097"/>
            <a:ext cx="2619378" cy="1743079"/>
          </a:xfrm>
          <a:prstGeom prst="rect">
            <a:avLst/>
          </a:prstGeom>
          <a:ln w="12700">
            <a:miter lim="400000"/>
          </a:ln>
        </p:spPr>
      </p:pic>
      <p:pic>
        <p:nvPicPr>
          <p:cNvPr id="830" name="Google Shape;553;p38" descr="Google Shape;553;p38"/>
          <p:cNvPicPr>
            <a:picLocks noChangeAspect="1"/>
          </p:cNvPicPr>
          <p:nvPr/>
        </p:nvPicPr>
        <p:blipFill>
          <a:blip r:embed="rId3"/>
          <a:stretch>
            <a:fillRect/>
          </a:stretch>
        </p:blipFill>
        <p:spPr>
          <a:xfrm>
            <a:off x="1847528" y="790576"/>
            <a:ext cx="1733551" cy="2638425"/>
          </a:xfrm>
          <a:prstGeom prst="rect">
            <a:avLst/>
          </a:prstGeom>
          <a:ln w="12700">
            <a:miter lim="400000"/>
          </a:ln>
        </p:spPr>
      </p:pic>
      <p:pic>
        <p:nvPicPr>
          <p:cNvPr id="831" name="Google Shape;554;p38" descr="Google Shape;554;p38"/>
          <p:cNvPicPr>
            <a:picLocks noChangeAspect="1"/>
          </p:cNvPicPr>
          <p:nvPr/>
        </p:nvPicPr>
        <p:blipFill>
          <a:blip r:embed="rId4"/>
          <a:stretch>
            <a:fillRect/>
          </a:stretch>
        </p:blipFill>
        <p:spPr>
          <a:xfrm>
            <a:off x="5852057" y="3132683"/>
            <a:ext cx="2714628" cy="1685926"/>
          </a:xfrm>
          <a:prstGeom prst="rect">
            <a:avLst/>
          </a:prstGeom>
          <a:ln w="12700">
            <a:miter lim="400000"/>
          </a:ln>
        </p:spPr>
      </p:pic>
      <p:pic>
        <p:nvPicPr>
          <p:cNvPr id="832" name="Google Shape;555;p38" descr="Google Shape;555;p38"/>
          <p:cNvPicPr>
            <a:picLocks noChangeAspect="1"/>
          </p:cNvPicPr>
          <p:nvPr/>
        </p:nvPicPr>
        <p:blipFill>
          <a:blip r:embed="rId5"/>
          <a:srcRect b="6486"/>
          <a:stretch>
            <a:fillRect/>
          </a:stretch>
        </p:blipFill>
        <p:spPr>
          <a:xfrm>
            <a:off x="8715376" y="2306291"/>
            <a:ext cx="1874837" cy="1669359"/>
          </a:xfrm>
          <a:prstGeom prst="rect">
            <a:avLst/>
          </a:prstGeom>
          <a:ln w="12700">
            <a:miter lim="400000"/>
          </a:ln>
        </p:spPr>
      </p:pic>
      <p:pic>
        <p:nvPicPr>
          <p:cNvPr id="833" name="Google Shape;556;p38" descr="Google Shape;556;p38"/>
          <p:cNvPicPr>
            <a:picLocks noChangeAspect="1"/>
          </p:cNvPicPr>
          <p:nvPr/>
        </p:nvPicPr>
        <p:blipFill>
          <a:blip r:embed="rId6"/>
          <a:stretch>
            <a:fillRect/>
          </a:stretch>
        </p:blipFill>
        <p:spPr>
          <a:xfrm>
            <a:off x="8058919" y="642934"/>
            <a:ext cx="2628903" cy="1743078"/>
          </a:xfrm>
          <a:prstGeom prst="rect">
            <a:avLst/>
          </a:prstGeom>
          <a:ln w="12700">
            <a:miter lim="400000"/>
          </a:ln>
        </p:spPr>
      </p:pic>
      <p:pic>
        <p:nvPicPr>
          <p:cNvPr id="834" name="Google Shape;557;p38" descr="Google Shape;557;p38"/>
          <p:cNvPicPr>
            <a:picLocks noChangeAspect="1"/>
          </p:cNvPicPr>
          <p:nvPr/>
        </p:nvPicPr>
        <p:blipFill>
          <a:blip r:embed="rId7"/>
          <a:srcRect l="22749"/>
          <a:stretch>
            <a:fillRect/>
          </a:stretch>
        </p:blipFill>
        <p:spPr>
          <a:xfrm>
            <a:off x="1532433" y="3493319"/>
            <a:ext cx="1905770" cy="1847853"/>
          </a:xfrm>
          <a:prstGeom prst="rect">
            <a:avLst/>
          </a:prstGeom>
          <a:ln w="12700">
            <a:miter lim="400000"/>
          </a:ln>
        </p:spPr>
      </p:pic>
      <p:pic>
        <p:nvPicPr>
          <p:cNvPr id="835" name="Google Shape;558;p38" descr="Google Shape;558;p38"/>
          <p:cNvPicPr>
            <a:picLocks noChangeAspect="1"/>
          </p:cNvPicPr>
          <p:nvPr/>
        </p:nvPicPr>
        <p:blipFill>
          <a:blip r:embed="rId8"/>
          <a:stretch>
            <a:fillRect/>
          </a:stretch>
        </p:blipFill>
        <p:spPr>
          <a:xfrm>
            <a:off x="3431702" y="3140966"/>
            <a:ext cx="2495553" cy="1828802"/>
          </a:xfrm>
          <a:prstGeom prst="rect">
            <a:avLst/>
          </a:prstGeom>
          <a:ln w="12700">
            <a:miter lim="400000"/>
          </a:ln>
        </p:spPr>
      </p:pic>
      <p:pic>
        <p:nvPicPr>
          <p:cNvPr id="836" name="Google Shape;559;p38" descr="Google Shape;559;p38"/>
          <p:cNvPicPr>
            <a:picLocks noChangeAspect="1"/>
          </p:cNvPicPr>
          <p:nvPr/>
        </p:nvPicPr>
        <p:blipFill>
          <a:blip r:embed="rId9"/>
          <a:srcRect r="12506"/>
          <a:stretch>
            <a:fillRect/>
          </a:stretch>
        </p:blipFill>
        <p:spPr>
          <a:xfrm>
            <a:off x="3863750" y="4717874"/>
            <a:ext cx="1908400" cy="2095502"/>
          </a:xfrm>
          <a:prstGeom prst="rect">
            <a:avLst/>
          </a:prstGeom>
          <a:ln w="12700">
            <a:miter lim="400000"/>
          </a:ln>
        </p:spPr>
      </p:pic>
      <p:pic>
        <p:nvPicPr>
          <p:cNvPr id="837" name="Google Shape;560;p38" descr="Google Shape;560;p38"/>
          <p:cNvPicPr>
            <a:picLocks noChangeAspect="1"/>
          </p:cNvPicPr>
          <p:nvPr/>
        </p:nvPicPr>
        <p:blipFill>
          <a:blip r:embed="rId10"/>
          <a:srcRect r="8062"/>
          <a:stretch>
            <a:fillRect/>
          </a:stretch>
        </p:blipFill>
        <p:spPr>
          <a:xfrm>
            <a:off x="5961585" y="4717875"/>
            <a:ext cx="2268019" cy="1847853"/>
          </a:xfrm>
          <a:prstGeom prst="rect">
            <a:avLst/>
          </a:prstGeom>
          <a:ln w="12700">
            <a:miter lim="400000"/>
          </a:ln>
        </p:spPr>
      </p:pic>
      <p:pic>
        <p:nvPicPr>
          <p:cNvPr id="838" name="Google Shape;561;p38" descr="Google Shape;561;p38"/>
          <p:cNvPicPr>
            <a:picLocks noChangeAspect="1"/>
          </p:cNvPicPr>
          <p:nvPr/>
        </p:nvPicPr>
        <p:blipFill>
          <a:blip r:embed="rId11"/>
          <a:stretch>
            <a:fillRect/>
          </a:stretch>
        </p:blipFill>
        <p:spPr>
          <a:xfrm>
            <a:off x="6154911" y="1701936"/>
            <a:ext cx="2108922" cy="1368152"/>
          </a:xfrm>
          <a:prstGeom prst="rect">
            <a:avLst/>
          </a:prstGeom>
          <a:ln w="12700">
            <a:miter lim="400000"/>
          </a:ln>
        </p:spPr>
      </p:pic>
      <p:pic>
        <p:nvPicPr>
          <p:cNvPr id="839" name="Google Shape;562;p38" descr="Google Shape;562;p38"/>
          <p:cNvPicPr>
            <a:picLocks noChangeAspect="1"/>
          </p:cNvPicPr>
          <p:nvPr/>
        </p:nvPicPr>
        <p:blipFill>
          <a:blip r:embed="rId12"/>
          <a:stretch>
            <a:fillRect/>
          </a:stretch>
        </p:blipFill>
        <p:spPr>
          <a:xfrm>
            <a:off x="3713433" y="1400175"/>
            <a:ext cx="2213825" cy="1473201"/>
          </a:xfrm>
          <a:prstGeom prst="rect">
            <a:avLst/>
          </a:prstGeom>
          <a:ln w="12700">
            <a:miter lim="400000"/>
          </a:ln>
        </p:spPr>
      </p:pic>
      <p:pic>
        <p:nvPicPr>
          <p:cNvPr id="840" name="Google Shape;563;p38" descr="Google Shape;563;p38"/>
          <p:cNvPicPr>
            <a:picLocks noChangeAspect="1"/>
          </p:cNvPicPr>
          <p:nvPr/>
        </p:nvPicPr>
        <p:blipFill>
          <a:blip r:embed="rId13"/>
          <a:stretch>
            <a:fillRect/>
          </a:stretch>
        </p:blipFill>
        <p:spPr>
          <a:xfrm>
            <a:off x="2063551" y="5233395"/>
            <a:ext cx="1959175" cy="1632647"/>
          </a:xfrm>
          <a:prstGeom prst="rect">
            <a:avLst/>
          </a:prstGeom>
          <a:ln w="12700">
            <a:miter lim="400000"/>
          </a:ln>
        </p:spPr>
      </p:pic>
      <p:sp>
        <p:nvSpPr>
          <p:cNvPr id="841" name="Google Shape;564;p38"/>
          <p:cNvSpPr txBox="1">
            <a:spLocks noGrp="1"/>
          </p:cNvSpPr>
          <p:nvPr>
            <p:ph type="title"/>
          </p:nvPr>
        </p:nvSpPr>
        <p:spPr>
          <a:xfrm>
            <a:off x="3856037" y="112376"/>
            <a:ext cx="8229600" cy="1692275"/>
          </a:xfrm>
          <a:prstGeom prst="rect">
            <a:avLst/>
          </a:prstGeom>
        </p:spPr>
        <p:txBody>
          <a:bodyPr/>
          <a:lstStyle>
            <a:lvl1pPr>
              <a:defRPr b="1">
                <a:solidFill>
                  <a:srgbClr val="CF2A33"/>
                </a:solidFill>
                <a:latin typeface="Permanent Marker"/>
                <a:ea typeface="Permanent Marker"/>
                <a:cs typeface="Permanent Marker"/>
                <a:sym typeface="Permanent Marker"/>
              </a:defRPr>
            </a:lvl1pPr>
          </a:lstStyle>
          <a:p>
            <a:r>
              <a:rPr dirty="0"/>
              <a:t>Building Rituals</a:t>
            </a:r>
          </a:p>
        </p:txBody>
      </p:sp>
    </p:spTree>
    <p:extLst>
      <p:ext uri="{BB962C8B-B14F-4D97-AF65-F5344CB8AC3E}">
        <p14:creationId xmlns:p14="http://schemas.microsoft.com/office/powerpoint/2010/main" val="2309586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6" name="Google Shape;569;p39"/>
          <p:cNvGrpSpPr/>
          <p:nvPr/>
        </p:nvGrpSpPr>
        <p:grpSpPr>
          <a:xfrm>
            <a:off x="2142295" y="-2"/>
            <a:ext cx="7493769" cy="6858007"/>
            <a:chOff x="-1" y="0"/>
            <a:chExt cx="7493767" cy="6858005"/>
          </a:xfrm>
        </p:grpSpPr>
        <p:pic>
          <p:nvPicPr>
            <p:cNvPr id="843" name="Google Shape;570;p39" descr="Google Shape;570;p39"/>
            <p:cNvPicPr>
              <a:picLocks noChangeAspect="1"/>
            </p:cNvPicPr>
            <p:nvPr/>
          </p:nvPicPr>
          <p:blipFill>
            <a:blip r:embed="rId2"/>
            <a:stretch>
              <a:fillRect/>
            </a:stretch>
          </p:blipFill>
          <p:spPr>
            <a:xfrm>
              <a:off x="254760" y="0"/>
              <a:ext cx="7239006" cy="6858005"/>
            </a:xfrm>
            <a:prstGeom prst="rect">
              <a:avLst/>
            </a:prstGeom>
            <a:ln w="12700" cap="flat">
              <a:noFill/>
              <a:miter lim="400000"/>
            </a:ln>
            <a:effectLst/>
          </p:spPr>
        </p:pic>
        <p:pic>
          <p:nvPicPr>
            <p:cNvPr id="844" name="Google Shape;571;p39" descr="Google Shape;571;p39"/>
            <p:cNvPicPr>
              <a:picLocks noChangeAspect="1"/>
            </p:cNvPicPr>
            <p:nvPr/>
          </p:nvPicPr>
          <p:blipFill>
            <a:blip r:embed="rId3"/>
            <a:stretch>
              <a:fillRect/>
            </a:stretch>
          </p:blipFill>
          <p:spPr>
            <a:xfrm>
              <a:off x="3032952" y="2663825"/>
              <a:ext cx="1443041" cy="1304929"/>
            </a:xfrm>
            <a:prstGeom prst="rect">
              <a:avLst/>
            </a:prstGeom>
            <a:ln w="12700" cap="flat">
              <a:noFill/>
              <a:miter lim="400000"/>
            </a:ln>
            <a:effectLst/>
          </p:spPr>
        </p:pic>
        <p:sp>
          <p:nvSpPr>
            <p:cNvPr id="845" name="Google Shape;572;p39"/>
            <p:cNvSpPr/>
            <p:nvPr/>
          </p:nvSpPr>
          <p:spPr>
            <a:xfrm>
              <a:off x="708819" y="3428967"/>
              <a:ext cx="1239843"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46" name="Google Shape;573;p39"/>
            <p:cNvSpPr/>
            <p:nvPr/>
          </p:nvSpPr>
          <p:spPr>
            <a:xfrm>
              <a:off x="1253330" y="4724368"/>
              <a:ext cx="1295341"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47" name="Google Shape;574;p39"/>
            <p:cNvSpPr/>
            <p:nvPr/>
          </p:nvSpPr>
          <p:spPr>
            <a:xfrm>
              <a:off x="3226593" y="5486365"/>
              <a:ext cx="1295341" cy="1371537"/>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48" name="Google Shape;575;p39"/>
            <p:cNvSpPr/>
            <p:nvPr/>
          </p:nvSpPr>
          <p:spPr>
            <a:xfrm>
              <a:off x="4902990" y="4648168"/>
              <a:ext cx="1371539"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49" name="Google Shape;576;p39"/>
            <p:cNvSpPr/>
            <p:nvPr/>
          </p:nvSpPr>
          <p:spPr>
            <a:xfrm>
              <a:off x="5696741" y="3352766"/>
              <a:ext cx="1371537"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50" name="Google Shape;577;p39"/>
            <p:cNvSpPr/>
            <p:nvPr/>
          </p:nvSpPr>
          <p:spPr>
            <a:xfrm>
              <a:off x="5741191" y="1981166"/>
              <a:ext cx="1371537"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51" name="Google Shape;578;p39"/>
            <p:cNvSpPr/>
            <p:nvPr/>
          </p:nvSpPr>
          <p:spPr>
            <a:xfrm>
              <a:off x="4880765" y="761966"/>
              <a:ext cx="1371539"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pic>
          <p:nvPicPr>
            <p:cNvPr id="852" name="Google Shape;579;p39" descr="Google Shape;579;p39"/>
            <p:cNvPicPr>
              <a:picLocks noChangeAspect="1"/>
            </p:cNvPicPr>
            <p:nvPr/>
          </p:nvPicPr>
          <p:blipFill>
            <a:blip r:embed="rId4"/>
            <a:stretch>
              <a:fillRect/>
            </a:stretch>
          </p:blipFill>
          <p:spPr>
            <a:xfrm>
              <a:off x="3063113" y="133348"/>
              <a:ext cx="1335092" cy="1335094"/>
            </a:xfrm>
            <a:prstGeom prst="rect">
              <a:avLst/>
            </a:prstGeom>
            <a:ln w="12700" cap="flat">
              <a:noFill/>
              <a:miter lim="400000"/>
            </a:ln>
            <a:effectLst/>
          </p:spPr>
        </p:pic>
        <p:sp>
          <p:nvSpPr>
            <p:cNvPr id="853" name="Google Shape;580;p39"/>
            <p:cNvSpPr/>
            <p:nvPr/>
          </p:nvSpPr>
          <p:spPr>
            <a:xfrm>
              <a:off x="1375568" y="685765"/>
              <a:ext cx="1295341" cy="1295342"/>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54" name="Google Shape;581;p39"/>
            <p:cNvSpPr txBox="1"/>
            <p:nvPr/>
          </p:nvSpPr>
          <p:spPr>
            <a:xfrm>
              <a:off x="1032702" y="1066800"/>
              <a:ext cx="2095503" cy="43088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2800" b="1"/>
              </a:lvl1pPr>
            </a:lstStyle>
            <a:p>
              <a:r>
                <a:t>Dreams</a:t>
              </a:r>
            </a:p>
          </p:txBody>
        </p:sp>
        <p:sp>
          <p:nvSpPr>
            <p:cNvPr id="855" name="Google Shape;582;p39"/>
            <p:cNvSpPr txBox="1"/>
            <p:nvPr/>
          </p:nvSpPr>
          <p:spPr>
            <a:xfrm>
              <a:off x="3005963" y="533400"/>
              <a:ext cx="1238400"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defRPr sz="2400" b="1"/>
              </a:lvl1pPr>
            </a:lstStyle>
            <a:p>
              <a:r>
                <a:t>   Stress</a:t>
              </a:r>
            </a:p>
          </p:txBody>
        </p:sp>
        <p:sp>
          <p:nvSpPr>
            <p:cNvPr id="856" name="Google Shape;583;p39"/>
            <p:cNvSpPr txBox="1"/>
            <p:nvPr/>
          </p:nvSpPr>
          <p:spPr>
            <a:xfrm>
              <a:off x="4461702" y="1066800"/>
              <a:ext cx="2247903" cy="7386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2400" b="1"/>
              </a:lvl1pPr>
            </a:lstStyle>
            <a:p>
              <a:r>
                <a:t>Fun &amp; Recreation</a:t>
              </a:r>
            </a:p>
          </p:txBody>
        </p:sp>
        <p:sp>
          <p:nvSpPr>
            <p:cNvPr id="857" name="Google Shape;584;p39"/>
            <p:cNvSpPr txBox="1"/>
            <p:nvPr/>
          </p:nvSpPr>
          <p:spPr>
            <a:xfrm>
              <a:off x="5528502" y="2438400"/>
              <a:ext cx="180340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2400" b="1"/>
              </a:lvl1pPr>
            </a:lstStyle>
            <a:p>
              <a:r>
                <a:t>Diet</a:t>
              </a:r>
            </a:p>
          </p:txBody>
        </p:sp>
        <p:sp>
          <p:nvSpPr>
            <p:cNvPr id="858" name="Google Shape;585;p39"/>
            <p:cNvSpPr txBox="1"/>
            <p:nvPr/>
          </p:nvSpPr>
          <p:spPr>
            <a:xfrm>
              <a:off x="5680902" y="3810000"/>
              <a:ext cx="1508128"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2400" b="1"/>
              </a:lvl1pPr>
            </a:lstStyle>
            <a:p>
              <a:r>
                <a:t>Sleep</a:t>
              </a:r>
            </a:p>
          </p:txBody>
        </p:sp>
        <p:sp>
          <p:nvSpPr>
            <p:cNvPr id="859" name="Google Shape;586;p39"/>
            <p:cNvSpPr txBox="1"/>
            <p:nvPr/>
          </p:nvSpPr>
          <p:spPr>
            <a:xfrm>
              <a:off x="4385502" y="5029201"/>
              <a:ext cx="2387603" cy="3693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2400" b="1"/>
              </a:lvl1pPr>
            </a:lstStyle>
            <a:p>
              <a:r>
                <a:t>Exercise </a:t>
              </a:r>
            </a:p>
          </p:txBody>
        </p:sp>
        <p:sp>
          <p:nvSpPr>
            <p:cNvPr id="860" name="Google Shape;587;p39"/>
            <p:cNvSpPr txBox="1"/>
            <p:nvPr/>
          </p:nvSpPr>
          <p:spPr>
            <a:xfrm>
              <a:off x="2967601" y="5833803"/>
              <a:ext cx="1813323" cy="70788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indent="39687" algn="ctr">
                <a:defRPr sz="2400" b="1"/>
              </a:pPr>
              <a:r>
                <a:rPr sz="2400"/>
                <a:t>Connection</a:t>
              </a:r>
            </a:p>
            <a:p>
              <a:pPr indent="39687" algn="ctr">
                <a:defRPr sz="2200"/>
              </a:pPr>
              <a:r>
                <a:rPr sz="2200"/>
                <a:t>family, friends</a:t>
              </a:r>
            </a:p>
          </p:txBody>
        </p:sp>
        <p:sp>
          <p:nvSpPr>
            <p:cNvPr id="861" name="Google Shape;588;p39"/>
            <p:cNvSpPr txBox="1"/>
            <p:nvPr/>
          </p:nvSpPr>
          <p:spPr>
            <a:xfrm>
              <a:off x="1222789" y="4858699"/>
              <a:ext cx="1356421" cy="10772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indent="39687" algn="ctr">
                <a:defRPr sz="2400" b="1"/>
              </a:pPr>
              <a:r>
                <a:rPr sz="2400"/>
                <a:t>Spiritual</a:t>
              </a:r>
              <a:endParaRPr sz="1200">
                <a:latin typeface="Source Sans Pro"/>
                <a:ea typeface="Source Sans Pro"/>
                <a:cs typeface="Source Sans Pro"/>
                <a:sym typeface="Source Sans Pro"/>
              </a:endParaRPr>
            </a:p>
            <a:p>
              <a:pPr indent="39687" algn="ctr">
                <a:defRPr sz="2400" b="1"/>
              </a:pPr>
              <a:r>
                <a:rPr sz="2400"/>
                <a:t>Practice</a:t>
              </a:r>
            </a:p>
            <a:p>
              <a:pPr indent="39687" algn="ctr">
                <a:defRPr sz="2200"/>
              </a:pPr>
              <a:r>
                <a:rPr sz="2200"/>
                <a:t>meditation</a:t>
              </a:r>
            </a:p>
          </p:txBody>
        </p:sp>
        <p:sp>
          <p:nvSpPr>
            <p:cNvPr id="862" name="Google Shape;589;p39"/>
            <p:cNvSpPr txBox="1"/>
            <p:nvPr/>
          </p:nvSpPr>
          <p:spPr>
            <a:xfrm>
              <a:off x="-1" y="3548221"/>
              <a:ext cx="2657481" cy="10464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p>
              <a:pPr indent="39687" algn="ctr">
                <a:defRPr sz="2400" b="1"/>
              </a:pPr>
              <a:r>
                <a:rPr sz="2400"/>
                <a:t>Physical</a:t>
              </a:r>
              <a:endParaRPr sz="1200">
                <a:latin typeface="Source Sans Pro"/>
                <a:ea typeface="Source Sans Pro"/>
                <a:cs typeface="Source Sans Pro"/>
                <a:sym typeface="Source Sans Pro"/>
              </a:endParaRPr>
            </a:p>
            <a:p>
              <a:pPr indent="39687" algn="ctr">
                <a:defRPr sz="2400" b="1"/>
              </a:pPr>
              <a:r>
                <a:rPr sz="2400"/>
                <a:t>Health</a:t>
              </a:r>
            </a:p>
            <a:p>
              <a:pPr indent="39687" algn="ctr">
                <a:defRPr sz="2000"/>
              </a:pPr>
              <a:r>
                <a:rPr sz="2000"/>
                <a:t>dental</a:t>
              </a:r>
            </a:p>
          </p:txBody>
        </p:sp>
        <p:sp>
          <p:nvSpPr>
            <p:cNvPr id="863" name="Google Shape;590;p39"/>
            <p:cNvSpPr txBox="1"/>
            <p:nvPr/>
          </p:nvSpPr>
          <p:spPr>
            <a:xfrm>
              <a:off x="2632902" y="2971800"/>
              <a:ext cx="2247903" cy="61555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4000" b="1"/>
              </a:lvl1pPr>
            </a:lstStyle>
            <a:p>
              <a:r>
                <a:t>YOU</a:t>
              </a:r>
            </a:p>
          </p:txBody>
        </p:sp>
        <p:sp>
          <p:nvSpPr>
            <p:cNvPr id="864" name="Google Shape;591;p39"/>
            <p:cNvSpPr/>
            <p:nvPr/>
          </p:nvSpPr>
          <p:spPr>
            <a:xfrm>
              <a:off x="591340" y="2057366"/>
              <a:ext cx="1371537" cy="1295341"/>
            </a:xfrm>
            <a:prstGeom prst="ellipse">
              <a:avLst/>
            </a:prstGeom>
            <a:solidFill>
              <a:srgbClr val="F2DCDB"/>
            </a:solidFill>
            <a:ln w="25400" cap="flat">
              <a:solidFill>
                <a:srgbClr val="385D8A"/>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865" name="Google Shape;592;p39"/>
            <p:cNvSpPr txBox="1"/>
            <p:nvPr/>
          </p:nvSpPr>
          <p:spPr>
            <a:xfrm>
              <a:off x="1032794" y="2286000"/>
              <a:ext cx="471303" cy="83099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lgn="ctr">
                <a:defRPr sz="5400" b="1"/>
              </a:lvl1pPr>
            </a:lstStyle>
            <a:p>
              <a:r>
                <a:t>?</a:t>
              </a:r>
            </a:p>
          </p:txBody>
        </p:sp>
      </p:grpSp>
    </p:spTree>
    <p:extLst>
      <p:ext uri="{BB962C8B-B14F-4D97-AF65-F5344CB8AC3E}">
        <p14:creationId xmlns:p14="http://schemas.microsoft.com/office/powerpoint/2010/main" val="427033605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Google Shape;597;p40"/>
          <p:cNvSpPr txBox="1">
            <a:spLocks noGrp="1"/>
          </p:cNvSpPr>
          <p:nvPr>
            <p:ph type="title"/>
          </p:nvPr>
        </p:nvSpPr>
        <p:spPr>
          <a:xfrm>
            <a:off x="1981200" y="333373"/>
            <a:ext cx="8229600" cy="988633"/>
          </a:xfrm>
          <a:prstGeom prst="rect">
            <a:avLst/>
          </a:prstGeom>
          <a:solidFill>
            <a:srgbClr val="000000">
              <a:alpha val="76862"/>
            </a:srgbClr>
          </a:solidFill>
        </p:spPr>
        <p:txBody>
          <a:bodyPr/>
          <a:lstStyle/>
          <a:p>
            <a:pPr defTabSz="886968">
              <a:defRPr sz="3201" b="1">
                <a:latin typeface="Helvetica Neue"/>
                <a:ea typeface="Helvetica Neue"/>
                <a:cs typeface="Helvetica Neue"/>
                <a:sym typeface="Helvetica Neue"/>
              </a:defRPr>
            </a:pPr>
            <a:r>
              <a:t>Summarize …</a:t>
            </a:r>
            <a:r>
              <a:rPr i="1"/>
              <a:t>(LEADER)</a:t>
            </a:r>
            <a:endParaRPr>
              <a:solidFill>
                <a:srgbClr val="000000"/>
              </a:solidFill>
            </a:endParaRPr>
          </a:p>
          <a:p>
            <a:pPr defTabSz="886968">
              <a:defRPr sz="3201" b="1">
                <a:latin typeface="Helvetica Neue"/>
                <a:ea typeface="Helvetica Neue"/>
                <a:cs typeface="Helvetica Neue"/>
                <a:sym typeface="Helvetica Neue"/>
              </a:defRPr>
            </a:pPr>
            <a:r>
              <a:t> Be brief..</a:t>
            </a:r>
          </a:p>
        </p:txBody>
      </p:sp>
      <p:pic>
        <p:nvPicPr>
          <p:cNvPr id="869" name="Google Shape;598;p40" descr="Google Shape;598;p40"/>
          <p:cNvPicPr>
            <a:picLocks noChangeAspect="1"/>
          </p:cNvPicPr>
          <p:nvPr/>
        </p:nvPicPr>
        <p:blipFill>
          <a:blip r:embed="rId2"/>
          <a:stretch>
            <a:fillRect/>
          </a:stretch>
        </p:blipFill>
        <p:spPr>
          <a:xfrm>
            <a:off x="3668889" y="493888"/>
            <a:ext cx="7112001" cy="7112004"/>
          </a:xfrm>
          <a:prstGeom prst="rect">
            <a:avLst/>
          </a:prstGeom>
          <a:ln w="12700">
            <a:miter lim="400000"/>
          </a:ln>
        </p:spPr>
      </p:pic>
    </p:spTree>
    <p:extLst>
      <p:ext uri="{BB962C8B-B14F-4D97-AF65-F5344CB8AC3E}">
        <p14:creationId xmlns:p14="http://schemas.microsoft.com/office/powerpoint/2010/main" val="222625855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868"/>
                                        </p:tgtEl>
                                        <p:attrNameLst>
                                          <p:attrName>style.visibility</p:attrName>
                                        </p:attrNameLst>
                                      </p:cBhvr>
                                      <p:to>
                                        <p:strVal val="visible"/>
                                      </p:to>
                                    </p:set>
                                    <p:animEffect transition="in" filter="dissolve">
                                      <p:cBhvr>
                                        <p:cTn id="7" dur="500"/>
                                        <p:tgtEl>
                                          <p:spTgt spid="86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p:tmAbs val="0"/>
                                  </p:iterate>
                                  <p:childTnLst>
                                    <p:set>
                                      <p:cBhvr>
                                        <p:cTn id="11" fill="hold"/>
                                        <p:tgtEl>
                                          <p:spTgt spid="869"/>
                                        </p:tgtEl>
                                        <p:attrNameLst>
                                          <p:attrName>style.visibility</p:attrName>
                                        </p:attrNameLst>
                                      </p:cBhvr>
                                      <p:to>
                                        <p:strVal val="visible"/>
                                      </p:to>
                                    </p:set>
                                    <p:anim calcmode="lin" valueType="num">
                                      <p:cBhvr>
                                        <p:cTn id="12" dur="500" fill="hold"/>
                                        <p:tgtEl>
                                          <p:spTgt spid="869"/>
                                        </p:tgtEl>
                                        <p:attrNameLst>
                                          <p:attrName>ppt_x</p:attrName>
                                        </p:attrNameLst>
                                      </p:cBhvr>
                                      <p:tavLst>
                                        <p:tav tm="0">
                                          <p:val>
                                            <p:strVal val="1+#ppt_w/2"/>
                                          </p:val>
                                        </p:tav>
                                        <p:tav tm="100000">
                                          <p:val>
                                            <p:strVal val="#ppt_x"/>
                                          </p:val>
                                        </p:tav>
                                      </p:tavLst>
                                    </p:anim>
                                    <p:anim calcmode="lin" valueType="num">
                                      <p:cBhvr>
                                        <p:cTn id="13" dur="500" fill="hold"/>
                                        <p:tgtEl>
                                          <p:spTgt spid="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 grpId="0" animBg="1" advAuto="0"/>
      <p:bldP spid="869"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871" name="Google Shape;603;p41"/>
          <p:cNvSpPr txBox="1">
            <a:spLocks noGrp="1"/>
          </p:cNvSpPr>
          <p:nvPr>
            <p:ph type="title"/>
          </p:nvPr>
        </p:nvSpPr>
        <p:spPr>
          <a:xfrm>
            <a:off x="2032000" y="0"/>
            <a:ext cx="8229600" cy="2578100"/>
          </a:xfrm>
          <a:prstGeom prst="rect">
            <a:avLst/>
          </a:prstGeom>
        </p:spPr>
        <p:txBody>
          <a:bodyPr vert="horz" lIns="0" tIns="0" rIns="0" bIns="0" rtlCol="0" anchor="ctr">
            <a:normAutofit/>
          </a:bodyPr>
          <a:lstStyle/>
          <a:p>
            <a:pPr indent="65088">
              <a:defRPr sz="3100" b="1">
                <a:latin typeface="Permanent Marker"/>
                <a:ea typeface="Permanent Marker"/>
                <a:cs typeface="Permanent Marker"/>
                <a:sym typeface="Permanent Marker"/>
              </a:defRPr>
            </a:pPr>
            <a:r>
              <a:t>Observer…</a:t>
            </a:r>
            <a:r>
              <a:rPr sz="3600">
                <a:solidFill>
                  <a:srgbClr val="CD2312"/>
                </a:solidFill>
                <a:latin typeface="Cutive"/>
                <a:ea typeface="Cutive"/>
                <a:cs typeface="Cutive"/>
                <a:sym typeface="Cutive"/>
              </a:rPr>
              <a:t>ask permission:</a:t>
            </a:r>
            <a:br>
              <a:rPr sz="3600">
                <a:solidFill>
                  <a:srgbClr val="CD2312"/>
                </a:solidFill>
                <a:latin typeface="Cutive"/>
                <a:ea typeface="Cutive"/>
                <a:cs typeface="Cutive"/>
                <a:sym typeface="Cutive"/>
              </a:rPr>
            </a:br>
            <a:r>
              <a:rPr>
                <a:latin typeface="Merriweather Sans"/>
                <a:ea typeface="Merriweather Sans"/>
                <a:cs typeface="Merriweather Sans"/>
                <a:sym typeface="Merriweather Sans"/>
              </a:rPr>
              <a:t>May I share with you some of my thoughts on what I experienced?</a:t>
            </a:r>
          </a:p>
        </p:txBody>
      </p:sp>
      <p:sp>
        <p:nvSpPr>
          <p:cNvPr id="872" name="Google Shape;604;p41"/>
          <p:cNvSpPr txBox="1">
            <a:spLocks noGrp="1"/>
          </p:cNvSpPr>
          <p:nvPr>
            <p:ph type="body" idx="1"/>
          </p:nvPr>
        </p:nvSpPr>
        <p:spPr>
          <a:xfrm>
            <a:off x="1625600" y="2971800"/>
            <a:ext cx="9042400" cy="3784600"/>
          </a:xfrm>
          <a:prstGeom prst="rect">
            <a:avLst/>
          </a:prstGeom>
        </p:spPr>
        <p:txBody>
          <a:bodyPr vert="horz" lIns="0" tIns="0" rIns="0" bIns="0" rtlCol="0">
            <a:normAutofit/>
          </a:bodyPr>
          <a:lstStyle/>
          <a:p>
            <a:pPr marL="903287" indent="-838200">
              <a:spcBef>
                <a:spcPts val="0"/>
              </a:spcBef>
              <a:defRPr b="1" i="1">
                <a:solidFill>
                  <a:srgbClr val="558E28"/>
                </a:solidFill>
                <a:latin typeface="+mj-lt"/>
                <a:ea typeface="+mj-ea"/>
                <a:cs typeface="+mj-cs"/>
                <a:sym typeface="Arial"/>
              </a:defRPr>
            </a:pPr>
            <a:r>
              <a:t>What did they (Leaders) do well?</a:t>
            </a:r>
            <a:endParaRPr sz="4400"/>
          </a:p>
          <a:p>
            <a:pPr marL="558800" indent="-214312">
              <a:buNone/>
            </a:pPr>
            <a:endParaRPr sz="4400" b="1" i="1">
              <a:solidFill>
                <a:srgbClr val="558E28"/>
              </a:solidFill>
              <a:latin typeface="+mj-lt"/>
              <a:ea typeface="+mj-ea"/>
              <a:cs typeface="+mj-cs"/>
              <a:sym typeface="Arial"/>
            </a:endParaRPr>
          </a:p>
          <a:p>
            <a:pPr marL="1788053" indent="-1722965">
              <a:buSzPts val="3700"/>
              <a:defRPr sz="3700" b="1">
                <a:solidFill>
                  <a:srgbClr val="141414"/>
                </a:solidFill>
                <a:latin typeface="+mj-lt"/>
                <a:ea typeface="+mj-ea"/>
                <a:cs typeface="+mj-cs"/>
                <a:sym typeface="Arial"/>
              </a:defRPr>
            </a:pPr>
            <a:r>
              <a:t>Observer:</a:t>
            </a:r>
            <a:r>
              <a:rPr sz="4800" i="1">
                <a:solidFill>
                  <a:srgbClr val="DE2A18"/>
                </a:solidFill>
              </a:rPr>
              <a:t> </a:t>
            </a:r>
            <a:r>
              <a:rPr sz="4800" i="1">
                <a:solidFill>
                  <a:srgbClr val="FF5308"/>
                </a:solidFill>
              </a:rPr>
              <a:t>Motivational Interviewing; the spirit, structure &amp; skills..</a:t>
            </a:r>
          </a:p>
        </p:txBody>
      </p:sp>
    </p:spTree>
    <p:extLst>
      <p:ext uri="{BB962C8B-B14F-4D97-AF65-F5344CB8AC3E}">
        <p14:creationId xmlns:p14="http://schemas.microsoft.com/office/powerpoint/2010/main" val="327048679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874" name="Google Shape;609;p42"/>
          <p:cNvSpPr txBox="1">
            <a:spLocks noGrp="1"/>
          </p:cNvSpPr>
          <p:nvPr>
            <p:ph type="title"/>
          </p:nvPr>
        </p:nvSpPr>
        <p:spPr>
          <a:prstGeom prst="rect">
            <a:avLst/>
          </a:prstGeom>
        </p:spPr>
        <p:txBody>
          <a:bodyPr vert="horz" lIns="0" tIns="0" rIns="0" bIns="0" rtlCol="0" anchor="ctr">
            <a:normAutofit/>
          </a:bodyPr>
          <a:lstStyle>
            <a:lvl1pPr>
              <a:defRPr sz="4800" b="1">
                <a:latin typeface="Times New Roman"/>
                <a:ea typeface="Times New Roman"/>
                <a:cs typeface="Times New Roman"/>
                <a:sym typeface="Times New Roman"/>
              </a:defRPr>
            </a:lvl1pPr>
          </a:lstStyle>
          <a:p>
            <a:r>
              <a:t>Group facilitation</a:t>
            </a:r>
          </a:p>
        </p:txBody>
      </p:sp>
      <p:sp>
        <p:nvSpPr>
          <p:cNvPr id="875" name="Google Shape;610;p42"/>
          <p:cNvSpPr/>
          <p:nvPr/>
        </p:nvSpPr>
        <p:spPr>
          <a:xfrm>
            <a:off x="3260713" y="2438387"/>
            <a:ext cx="447681" cy="506417"/>
          </a:xfrm>
          <a:prstGeom prst="ellipse">
            <a:avLst/>
          </a:prstGeom>
          <a:solidFill>
            <a:srgbClr val="FFFFFF"/>
          </a:solidFill>
          <a:ln w="63500">
            <a:solidFill>
              <a:srgbClr val="00FF00"/>
            </a:solidFill>
          </a:ln>
        </p:spPr>
        <p:txBody>
          <a:bodyPr lIns="45719" rIns="45719"/>
          <a:lstStyle/>
          <a:p>
            <a:pPr>
              <a:defRPr sz="1200">
                <a:latin typeface="Avenir"/>
                <a:ea typeface="Avenir"/>
                <a:cs typeface="Avenir"/>
                <a:sym typeface="Avenir Roman"/>
              </a:defRPr>
            </a:pPr>
            <a:endParaRPr sz="1200"/>
          </a:p>
        </p:txBody>
      </p:sp>
      <p:sp>
        <p:nvSpPr>
          <p:cNvPr id="876" name="Google Shape;611;p42"/>
          <p:cNvSpPr/>
          <p:nvPr/>
        </p:nvSpPr>
        <p:spPr>
          <a:xfrm>
            <a:off x="2514588" y="2944798"/>
            <a:ext cx="447679"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77" name="Google Shape;612;p42"/>
          <p:cNvSpPr/>
          <p:nvPr/>
        </p:nvSpPr>
        <p:spPr>
          <a:xfrm>
            <a:off x="2793988" y="3789349"/>
            <a:ext cx="447679"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78" name="Google Shape;613;p42"/>
          <p:cNvSpPr/>
          <p:nvPr/>
        </p:nvSpPr>
        <p:spPr>
          <a:xfrm>
            <a:off x="4306875" y="2606662"/>
            <a:ext cx="447655"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79" name="Google Shape;614;p42"/>
          <p:cNvSpPr/>
          <p:nvPr/>
        </p:nvSpPr>
        <p:spPr>
          <a:xfrm>
            <a:off x="3840150" y="3957624"/>
            <a:ext cx="447655"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0" name="Google Shape;615;p42"/>
          <p:cNvSpPr/>
          <p:nvPr/>
        </p:nvSpPr>
        <p:spPr>
          <a:xfrm>
            <a:off x="4586275" y="3282937"/>
            <a:ext cx="447655"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1" name="Google Shape;616;p42"/>
          <p:cNvSpPr txBox="1"/>
          <p:nvPr/>
        </p:nvSpPr>
        <p:spPr>
          <a:xfrm>
            <a:off x="2743200" y="1981200"/>
            <a:ext cx="2311400" cy="36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defRPr sz="2400">
                <a:latin typeface="Arimo"/>
                <a:ea typeface="Arimo"/>
                <a:cs typeface="Arimo"/>
                <a:sym typeface="Arimo"/>
              </a:defRPr>
            </a:lvl1pPr>
          </a:lstStyle>
          <a:p>
            <a:r>
              <a:t>Facilitator</a:t>
            </a:r>
          </a:p>
        </p:txBody>
      </p:sp>
      <p:sp>
        <p:nvSpPr>
          <p:cNvPr id="882" name="Google Shape;617;p42"/>
          <p:cNvSpPr txBox="1"/>
          <p:nvPr/>
        </p:nvSpPr>
        <p:spPr>
          <a:xfrm>
            <a:off x="2387600" y="4495800"/>
            <a:ext cx="2844800" cy="30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defRPr sz="2000">
                <a:latin typeface="Arimo"/>
                <a:ea typeface="Arimo"/>
                <a:cs typeface="Arimo"/>
                <a:sym typeface="Arimo"/>
              </a:defRPr>
            </a:lvl1pPr>
          </a:lstStyle>
          <a:p>
            <a:r>
              <a:t>communications</a:t>
            </a:r>
          </a:p>
        </p:txBody>
      </p:sp>
      <p:sp>
        <p:nvSpPr>
          <p:cNvPr id="883" name="Google Shape;618;p42"/>
          <p:cNvSpPr/>
          <p:nvPr/>
        </p:nvSpPr>
        <p:spPr>
          <a:xfrm>
            <a:off x="7832712" y="2590787"/>
            <a:ext cx="447679" cy="506417"/>
          </a:xfrm>
          <a:prstGeom prst="ellipse">
            <a:avLst/>
          </a:prstGeom>
          <a:solidFill>
            <a:srgbClr val="FFFFFF"/>
          </a:solidFill>
          <a:ln w="63500">
            <a:solidFill>
              <a:srgbClr val="00FF00"/>
            </a:solidFill>
          </a:ln>
        </p:spPr>
        <p:txBody>
          <a:bodyPr lIns="45719" rIns="45719"/>
          <a:lstStyle/>
          <a:p>
            <a:pPr>
              <a:defRPr sz="1200">
                <a:latin typeface="Avenir"/>
                <a:ea typeface="Avenir"/>
                <a:cs typeface="Avenir"/>
                <a:sym typeface="Avenir Roman"/>
              </a:defRPr>
            </a:pPr>
            <a:endParaRPr sz="1200"/>
          </a:p>
        </p:txBody>
      </p:sp>
      <p:sp>
        <p:nvSpPr>
          <p:cNvPr id="884" name="Google Shape;619;p42"/>
          <p:cNvSpPr/>
          <p:nvPr/>
        </p:nvSpPr>
        <p:spPr>
          <a:xfrm>
            <a:off x="7086587" y="3097198"/>
            <a:ext cx="447679"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5" name="Google Shape;620;p42"/>
          <p:cNvSpPr/>
          <p:nvPr/>
        </p:nvSpPr>
        <p:spPr>
          <a:xfrm>
            <a:off x="7365987" y="3941749"/>
            <a:ext cx="447679"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6" name="Google Shape;621;p42"/>
          <p:cNvSpPr/>
          <p:nvPr/>
        </p:nvSpPr>
        <p:spPr>
          <a:xfrm>
            <a:off x="8878876" y="2759062"/>
            <a:ext cx="447657"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7" name="Google Shape;622;p42"/>
          <p:cNvSpPr/>
          <p:nvPr/>
        </p:nvSpPr>
        <p:spPr>
          <a:xfrm>
            <a:off x="8412151" y="4110024"/>
            <a:ext cx="447657"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8" name="Google Shape;623;p42"/>
          <p:cNvSpPr/>
          <p:nvPr/>
        </p:nvSpPr>
        <p:spPr>
          <a:xfrm>
            <a:off x="9158276" y="3435337"/>
            <a:ext cx="447657"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889" name="Google Shape;624;p42"/>
          <p:cNvSpPr txBox="1"/>
          <p:nvPr/>
        </p:nvSpPr>
        <p:spPr>
          <a:xfrm>
            <a:off x="7315200" y="2133600"/>
            <a:ext cx="2311400" cy="368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defRPr sz="2400">
                <a:latin typeface="Arimo"/>
                <a:ea typeface="Arimo"/>
                <a:cs typeface="Arimo"/>
                <a:sym typeface="Arimo"/>
              </a:defRPr>
            </a:lvl1pPr>
          </a:lstStyle>
          <a:p>
            <a:r>
              <a:t>Facilitator</a:t>
            </a:r>
          </a:p>
        </p:txBody>
      </p:sp>
      <p:sp>
        <p:nvSpPr>
          <p:cNvPr id="890" name="Google Shape;625;p42"/>
          <p:cNvSpPr/>
          <p:nvPr/>
        </p:nvSpPr>
        <p:spPr>
          <a:xfrm flipH="1">
            <a:off x="7467598" y="2971797"/>
            <a:ext cx="381004" cy="228606"/>
          </a:xfrm>
          <a:prstGeom prst="line">
            <a:avLst/>
          </a:prstGeom>
          <a:ln w="38100">
            <a:solidFill>
              <a:srgbClr val="808080"/>
            </a:solidFill>
            <a:tailEnd type="triangle"/>
          </a:ln>
        </p:spPr>
        <p:txBody>
          <a:bodyPr lIns="45719" rIns="45719"/>
          <a:lstStyle/>
          <a:p>
            <a:endParaRPr/>
          </a:p>
        </p:txBody>
      </p:sp>
      <p:sp>
        <p:nvSpPr>
          <p:cNvPr id="891" name="Google Shape;626;p42"/>
          <p:cNvSpPr/>
          <p:nvPr/>
        </p:nvSpPr>
        <p:spPr>
          <a:xfrm>
            <a:off x="7315198" y="3657598"/>
            <a:ext cx="152404" cy="304804"/>
          </a:xfrm>
          <a:prstGeom prst="line">
            <a:avLst/>
          </a:prstGeom>
          <a:ln w="38100">
            <a:solidFill>
              <a:srgbClr val="000000"/>
            </a:solidFill>
            <a:tailEnd type="triangle"/>
          </a:ln>
        </p:spPr>
        <p:txBody>
          <a:bodyPr lIns="45719" rIns="45719"/>
          <a:lstStyle/>
          <a:p>
            <a:endParaRPr/>
          </a:p>
        </p:txBody>
      </p:sp>
      <p:sp>
        <p:nvSpPr>
          <p:cNvPr id="892" name="Google Shape;627;p42"/>
          <p:cNvSpPr/>
          <p:nvPr/>
        </p:nvSpPr>
        <p:spPr>
          <a:xfrm>
            <a:off x="7848598" y="4267198"/>
            <a:ext cx="533404" cy="76204"/>
          </a:xfrm>
          <a:prstGeom prst="line">
            <a:avLst/>
          </a:prstGeom>
          <a:ln w="38100">
            <a:solidFill>
              <a:srgbClr val="000000"/>
            </a:solidFill>
            <a:tailEnd type="triangle"/>
          </a:ln>
        </p:spPr>
        <p:txBody>
          <a:bodyPr lIns="45719" rIns="45719"/>
          <a:lstStyle/>
          <a:p>
            <a:endParaRPr/>
          </a:p>
        </p:txBody>
      </p:sp>
      <p:sp>
        <p:nvSpPr>
          <p:cNvPr id="893" name="Google Shape;628;p42"/>
          <p:cNvSpPr/>
          <p:nvPr/>
        </p:nvSpPr>
        <p:spPr>
          <a:xfrm flipV="1">
            <a:off x="8839199" y="3886197"/>
            <a:ext cx="381004" cy="304806"/>
          </a:xfrm>
          <a:prstGeom prst="line">
            <a:avLst/>
          </a:prstGeom>
          <a:ln w="38100">
            <a:solidFill>
              <a:srgbClr val="000000"/>
            </a:solidFill>
            <a:tailEnd type="triangle"/>
          </a:ln>
        </p:spPr>
        <p:txBody>
          <a:bodyPr lIns="45719" rIns="45719"/>
          <a:lstStyle/>
          <a:p>
            <a:endParaRPr/>
          </a:p>
        </p:txBody>
      </p:sp>
      <p:sp>
        <p:nvSpPr>
          <p:cNvPr id="894" name="Google Shape;629;p42"/>
          <p:cNvSpPr/>
          <p:nvPr/>
        </p:nvSpPr>
        <p:spPr>
          <a:xfrm flipH="1" flipV="1">
            <a:off x="9220198" y="3276596"/>
            <a:ext cx="76204" cy="152408"/>
          </a:xfrm>
          <a:prstGeom prst="line">
            <a:avLst/>
          </a:prstGeom>
          <a:ln w="38100">
            <a:solidFill>
              <a:srgbClr val="000000"/>
            </a:solidFill>
            <a:tailEnd type="triangle"/>
          </a:ln>
        </p:spPr>
        <p:txBody>
          <a:bodyPr lIns="45719" rIns="45719"/>
          <a:lstStyle/>
          <a:p>
            <a:endParaRPr/>
          </a:p>
        </p:txBody>
      </p:sp>
      <p:sp>
        <p:nvSpPr>
          <p:cNvPr id="895" name="Google Shape;630;p42"/>
          <p:cNvSpPr/>
          <p:nvPr/>
        </p:nvSpPr>
        <p:spPr>
          <a:xfrm flipH="1" flipV="1">
            <a:off x="8305800" y="2895600"/>
            <a:ext cx="533404" cy="76200"/>
          </a:xfrm>
          <a:prstGeom prst="line">
            <a:avLst/>
          </a:prstGeom>
          <a:ln w="38100">
            <a:solidFill>
              <a:srgbClr val="000000"/>
            </a:solidFill>
            <a:tailEnd type="triangle"/>
          </a:ln>
        </p:spPr>
        <p:txBody>
          <a:bodyPr lIns="45719" rIns="45719"/>
          <a:lstStyle/>
          <a:p>
            <a:endParaRPr/>
          </a:p>
        </p:txBody>
      </p:sp>
      <p:sp>
        <p:nvSpPr>
          <p:cNvPr id="896" name="Google Shape;631;p42"/>
          <p:cNvSpPr/>
          <p:nvPr/>
        </p:nvSpPr>
        <p:spPr>
          <a:xfrm>
            <a:off x="5638800" y="3809998"/>
            <a:ext cx="685804" cy="1590"/>
          </a:xfrm>
          <a:prstGeom prst="line">
            <a:avLst/>
          </a:prstGeom>
          <a:ln w="257175">
            <a:solidFill>
              <a:srgbClr val="000000"/>
            </a:solidFill>
            <a:tailEnd type="triangle"/>
          </a:ln>
        </p:spPr>
        <p:txBody>
          <a:bodyPr lIns="45719" rIns="45719"/>
          <a:lstStyle/>
          <a:p>
            <a:endParaRPr/>
          </a:p>
        </p:txBody>
      </p:sp>
      <p:sp>
        <p:nvSpPr>
          <p:cNvPr id="897" name="Google Shape;632;p42"/>
          <p:cNvSpPr txBox="1"/>
          <p:nvPr/>
        </p:nvSpPr>
        <p:spPr>
          <a:xfrm>
            <a:off x="7315200" y="4876801"/>
            <a:ext cx="2311400" cy="5078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defRPr sz="2300" b="1"/>
            </a:pPr>
            <a:r>
              <a:rPr sz="2300"/>
              <a:t> </a:t>
            </a:r>
            <a:r>
              <a:rPr sz="3300"/>
              <a:t>Rounds</a:t>
            </a:r>
          </a:p>
        </p:txBody>
      </p:sp>
    </p:spTree>
    <p:extLst>
      <p:ext uri="{BB962C8B-B14F-4D97-AF65-F5344CB8AC3E}">
        <p14:creationId xmlns:p14="http://schemas.microsoft.com/office/powerpoint/2010/main" val="23356052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899" name="Google Shape;637;p43"/>
          <p:cNvSpPr txBox="1"/>
          <p:nvPr/>
        </p:nvSpPr>
        <p:spPr>
          <a:xfrm>
            <a:off x="1686517" y="5016501"/>
            <a:ext cx="8482018" cy="102971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defRPr sz="3300" b="1"/>
            </a:pPr>
            <a:r>
              <a:rPr sz="3300"/>
              <a:t>Facilitator: </a:t>
            </a:r>
            <a:r>
              <a:rPr sz="3300">
                <a:latin typeface="Short Stack"/>
                <a:ea typeface="Short Stack"/>
                <a:cs typeface="Short Stack"/>
                <a:sym typeface="Short Stack"/>
              </a:rPr>
              <a:t>one to one</a:t>
            </a:r>
            <a:r>
              <a:rPr sz="3300">
                <a:latin typeface="Arimo"/>
                <a:ea typeface="Arimo"/>
                <a:cs typeface="Arimo"/>
                <a:sym typeface="Arimo"/>
              </a:rPr>
              <a:t> communications</a:t>
            </a:r>
          </a:p>
          <a:p>
            <a:pPr indent="39687">
              <a:defRPr sz="3300">
                <a:latin typeface="Arimo"/>
                <a:ea typeface="Arimo"/>
                <a:cs typeface="Arimo"/>
                <a:sym typeface="Arimo"/>
              </a:defRPr>
            </a:pPr>
            <a:r>
              <a:rPr sz="3300"/>
              <a:t>Reflects on pairs, group as a whole..</a:t>
            </a:r>
            <a:r>
              <a:rPr sz="3100"/>
              <a:t> </a:t>
            </a:r>
          </a:p>
        </p:txBody>
      </p:sp>
      <p:grpSp>
        <p:nvGrpSpPr>
          <p:cNvPr id="912" name="Google Shape;638;p43"/>
          <p:cNvGrpSpPr/>
          <p:nvPr/>
        </p:nvGrpSpPr>
        <p:grpSpPr>
          <a:xfrm>
            <a:off x="2521006" y="35413"/>
            <a:ext cx="6940458" cy="4909133"/>
            <a:chOff x="0" y="0"/>
            <a:chExt cx="6940456" cy="4909131"/>
          </a:xfrm>
        </p:grpSpPr>
        <p:sp>
          <p:nvSpPr>
            <p:cNvPr id="900" name="Google Shape;639;p43"/>
            <p:cNvSpPr/>
            <p:nvPr/>
          </p:nvSpPr>
          <p:spPr>
            <a:xfrm flipH="1">
              <a:off x="2290992" y="1730570"/>
              <a:ext cx="550762" cy="624001"/>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901" name="Google Shape;640;p43"/>
            <p:cNvSpPr/>
            <p:nvPr/>
          </p:nvSpPr>
          <p:spPr>
            <a:xfrm>
              <a:off x="3667888" y="1730570"/>
              <a:ext cx="1104449" cy="2933"/>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902" name="Google Shape;641;p43"/>
            <p:cNvSpPr/>
            <p:nvPr/>
          </p:nvSpPr>
          <p:spPr>
            <a:xfrm>
              <a:off x="2945880" y="1136501"/>
              <a:ext cx="826101" cy="931559"/>
            </a:xfrm>
            <a:prstGeom prst="ellipse">
              <a:avLst/>
            </a:prstGeom>
            <a:solidFill>
              <a:srgbClr val="FFFFFF"/>
            </a:solidFill>
            <a:ln w="63500" cap="flat">
              <a:solidFill>
                <a:srgbClr val="00FF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3" name="Google Shape;642;p43"/>
            <p:cNvSpPr/>
            <p:nvPr/>
          </p:nvSpPr>
          <p:spPr>
            <a:xfrm>
              <a:off x="1499988" y="2105531"/>
              <a:ext cx="823213" cy="931560"/>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4" name="Google Shape;643;p43"/>
            <p:cNvSpPr/>
            <p:nvPr/>
          </p:nvSpPr>
          <p:spPr>
            <a:xfrm>
              <a:off x="2015592" y="3664061"/>
              <a:ext cx="826099" cy="934537"/>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5" name="Google Shape;644;p43"/>
            <p:cNvSpPr/>
            <p:nvPr/>
          </p:nvSpPr>
          <p:spPr>
            <a:xfrm>
              <a:off x="4807468" y="1481533"/>
              <a:ext cx="826099" cy="934537"/>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6" name="Google Shape;645;p43"/>
            <p:cNvSpPr/>
            <p:nvPr/>
          </p:nvSpPr>
          <p:spPr>
            <a:xfrm>
              <a:off x="3946174" y="3974595"/>
              <a:ext cx="826101" cy="934537"/>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7" name="Google Shape;646;p43"/>
            <p:cNvSpPr/>
            <p:nvPr/>
          </p:nvSpPr>
          <p:spPr>
            <a:xfrm>
              <a:off x="5323071" y="2729530"/>
              <a:ext cx="826102" cy="934535"/>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08" name="Google Shape;647;p43"/>
            <p:cNvSpPr/>
            <p:nvPr/>
          </p:nvSpPr>
          <p:spPr>
            <a:xfrm>
              <a:off x="3392508" y="2044033"/>
              <a:ext cx="829071" cy="1869067"/>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09" name="Google Shape;648;p43"/>
            <p:cNvSpPr/>
            <p:nvPr/>
          </p:nvSpPr>
          <p:spPr>
            <a:xfrm flipH="1">
              <a:off x="2566372" y="2044033"/>
              <a:ext cx="550762" cy="1555602"/>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10" name="Google Shape;649;p43"/>
            <p:cNvSpPr/>
            <p:nvPr/>
          </p:nvSpPr>
          <p:spPr>
            <a:xfrm>
              <a:off x="3667888" y="2044034"/>
              <a:ext cx="1655208" cy="934534"/>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911" name="Google Shape;650;p43"/>
            <p:cNvSpPr txBox="1"/>
            <p:nvPr/>
          </p:nvSpPr>
          <p:spPr>
            <a:xfrm>
              <a:off x="-1" y="-1"/>
              <a:ext cx="6940458" cy="58420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indent="39687">
                <a:defRPr sz="3800">
                  <a:latin typeface="Arimo"/>
                  <a:ea typeface="Arimo"/>
                  <a:cs typeface="Arimo"/>
                  <a:sym typeface="Arimo"/>
                </a:defRPr>
              </a:lvl1pPr>
            </a:lstStyle>
            <a:p>
              <a:r>
                <a:t> Engagement Phase</a:t>
              </a:r>
            </a:p>
          </p:txBody>
        </p:sp>
      </p:grpSp>
    </p:spTree>
    <p:extLst>
      <p:ext uri="{BB962C8B-B14F-4D97-AF65-F5344CB8AC3E}">
        <p14:creationId xmlns:p14="http://schemas.microsoft.com/office/powerpoint/2010/main" val="22635881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914" name="Google Shape;655;p44"/>
          <p:cNvSpPr txBox="1">
            <a:spLocks noGrp="1"/>
          </p:cNvSpPr>
          <p:nvPr>
            <p:ph type="title"/>
          </p:nvPr>
        </p:nvSpPr>
        <p:spPr>
          <a:prstGeom prst="rect">
            <a:avLst/>
          </a:prstGeom>
        </p:spPr>
        <p:txBody>
          <a:bodyPr vert="horz" lIns="0" tIns="0" rIns="0" bIns="0" rtlCol="0" anchor="ctr">
            <a:normAutofit/>
          </a:bodyPr>
          <a:lstStyle>
            <a:lvl1pPr>
              <a:defRPr sz="4000" b="1">
                <a:latin typeface="+mj-lt"/>
                <a:ea typeface="+mj-ea"/>
                <a:cs typeface="+mj-cs"/>
                <a:sym typeface="Arial"/>
              </a:defRPr>
            </a:lvl1pPr>
          </a:lstStyle>
          <a:p>
            <a:r>
              <a:t>Heighten Ambivalence</a:t>
            </a:r>
          </a:p>
        </p:txBody>
      </p:sp>
      <p:sp>
        <p:nvSpPr>
          <p:cNvPr id="915" name="Google Shape;656;p44"/>
          <p:cNvSpPr/>
          <p:nvPr/>
        </p:nvSpPr>
        <p:spPr>
          <a:xfrm flipH="1">
            <a:off x="4267199" y="3809997"/>
            <a:ext cx="381004" cy="228606"/>
          </a:xfrm>
          <a:prstGeom prst="line">
            <a:avLst/>
          </a:prstGeom>
          <a:ln w="38100">
            <a:solidFill>
              <a:srgbClr val="000000"/>
            </a:solidFill>
            <a:tailEnd type="triangle"/>
          </a:ln>
        </p:spPr>
        <p:txBody>
          <a:bodyPr lIns="45719" rIns="45719"/>
          <a:lstStyle/>
          <a:p>
            <a:endParaRPr/>
          </a:p>
        </p:txBody>
      </p:sp>
      <p:sp>
        <p:nvSpPr>
          <p:cNvPr id="916" name="Google Shape;657;p44"/>
          <p:cNvSpPr/>
          <p:nvPr/>
        </p:nvSpPr>
        <p:spPr>
          <a:xfrm>
            <a:off x="3281489" y="2281223"/>
            <a:ext cx="447657" cy="506417"/>
          </a:xfrm>
          <a:prstGeom prst="ellipse">
            <a:avLst/>
          </a:prstGeom>
          <a:solidFill>
            <a:srgbClr val="FFFFFF"/>
          </a:solidFill>
          <a:ln w="63500">
            <a:solidFill>
              <a:srgbClr val="00FF00"/>
            </a:solidFill>
          </a:ln>
        </p:spPr>
        <p:txBody>
          <a:bodyPr lIns="45719" rIns="45719"/>
          <a:lstStyle/>
          <a:p>
            <a:pPr>
              <a:defRPr sz="1200">
                <a:latin typeface="Avenir"/>
                <a:ea typeface="Avenir"/>
                <a:cs typeface="Avenir"/>
                <a:sym typeface="Avenir Roman"/>
              </a:defRPr>
            </a:pPr>
            <a:endParaRPr sz="1200"/>
          </a:p>
        </p:txBody>
      </p:sp>
      <p:sp>
        <p:nvSpPr>
          <p:cNvPr id="917" name="Google Shape;658;p44"/>
          <p:cNvSpPr/>
          <p:nvPr/>
        </p:nvSpPr>
        <p:spPr>
          <a:xfrm>
            <a:off x="2417572" y="2870304"/>
            <a:ext cx="447655"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918" name="Google Shape;659;p44"/>
          <p:cNvSpPr/>
          <p:nvPr/>
        </p:nvSpPr>
        <p:spPr>
          <a:xfrm>
            <a:off x="2755888" y="3768770"/>
            <a:ext cx="447679"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919" name="Google Shape;660;p44"/>
          <p:cNvSpPr/>
          <p:nvPr/>
        </p:nvSpPr>
        <p:spPr>
          <a:xfrm>
            <a:off x="4238749" y="2489749"/>
            <a:ext cx="447658"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920" name="Google Shape;661;p44"/>
          <p:cNvSpPr/>
          <p:nvPr/>
        </p:nvSpPr>
        <p:spPr>
          <a:xfrm>
            <a:off x="3840150" y="3957624"/>
            <a:ext cx="447655"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921" name="Google Shape;662;p44"/>
          <p:cNvSpPr/>
          <p:nvPr/>
        </p:nvSpPr>
        <p:spPr>
          <a:xfrm>
            <a:off x="4765843" y="3251757"/>
            <a:ext cx="447657" cy="506417"/>
          </a:xfrm>
          <a:prstGeom prst="ellipse">
            <a:avLst/>
          </a:prstGeom>
          <a:solidFill>
            <a:srgbClr val="FFFFFF"/>
          </a:solidFill>
          <a:ln w="38100">
            <a:solidFill>
              <a:srgbClr val="000000"/>
            </a:solidFill>
          </a:ln>
        </p:spPr>
        <p:txBody>
          <a:bodyPr lIns="45719" rIns="45719"/>
          <a:lstStyle/>
          <a:p>
            <a:pPr>
              <a:defRPr sz="1200">
                <a:latin typeface="Avenir"/>
                <a:ea typeface="Avenir"/>
                <a:cs typeface="Avenir"/>
                <a:sym typeface="Avenir Roman"/>
              </a:defRPr>
            </a:pPr>
            <a:endParaRPr sz="1200"/>
          </a:p>
        </p:txBody>
      </p:sp>
      <p:sp>
        <p:nvSpPr>
          <p:cNvPr id="922" name="Google Shape;663;p44"/>
          <p:cNvSpPr/>
          <p:nvPr/>
        </p:nvSpPr>
        <p:spPr>
          <a:xfrm>
            <a:off x="2998763" y="3263898"/>
            <a:ext cx="1633542" cy="127002"/>
          </a:xfrm>
          <a:prstGeom prst="line">
            <a:avLst/>
          </a:prstGeom>
          <a:ln w="38100">
            <a:solidFill>
              <a:srgbClr val="000000"/>
            </a:solidFill>
            <a:headEnd type="triangle"/>
            <a:tailEnd type="triangle"/>
          </a:ln>
        </p:spPr>
        <p:txBody>
          <a:bodyPr lIns="45719" rIns="45719"/>
          <a:lstStyle/>
          <a:p>
            <a:endParaRPr/>
          </a:p>
        </p:txBody>
      </p:sp>
      <p:sp>
        <p:nvSpPr>
          <p:cNvPr id="923" name="Google Shape;664;p44"/>
          <p:cNvSpPr txBox="1"/>
          <p:nvPr/>
        </p:nvSpPr>
        <p:spPr>
          <a:xfrm>
            <a:off x="2666996" y="1482794"/>
            <a:ext cx="5218616" cy="508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defRPr sz="3300">
                <a:latin typeface="Arimo"/>
                <a:ea typeface="Arimo"/>
                <a:cs typeface="Arimo"/>
                <a:sym typeface="Arimo"/>
              </a:defRPr>
            </a:lvl1pPr>
          </a:lstStyle>
          <a:p>
            <a:r>
              <a:t>Facilitator</a:t>
            </a:r>
          </a:p>
        </p:txBody>
      </p:sp>
      <p:sp>
        <p:nvSpPr>
          <p:cNvPr id="924" name="Google Shape;665;p44"/>
          <p:cNvSpPr/>
          <p:nvPr/>
        </p:nvSpPr>
        <p:spPr>
          <a:xfrm>
            <a:off x="3200399" y="4114796"/>
            <a:ext cx="609604" cy="152408"/>
          </a:xfrm>
          <a:prstGeom prst="line">
            <a:avLst/>
          </a:prstGeom>
          <a:ln w="38100">
            <a:solidFill>
              <a:srgbClr val="000000"/>
            </a:solidFill>
            <a:headEnd type="triangle"/>
            <a:tailEnd type="triangle"/>
          </a:ln>
        </p:spPr>
        <p:txBody>
          <a:bodyPr lIns="45719" rIns="45719"/>
          <a:lstStyle/>
          <a:p>
            <a:endParaRPr/>
          </a:p>
        </p:txBody>
      </p:sp>
      <p:sp>
        <p:nvSpPr>
          <p:cNvPr id="925" name="Google Shape;666;p44"/>
          <p:cNvSpPr/>
          <p:nvPr/>
        </p:nvSpPr>
        <p:spPr>
          <a:xfrm flipV="1">
            <a:off x="3200399" y="3047999"/>
            <a:ext cx="1143004" cy="838202"/>
          </a:xfrm>
          <a:prstGeom prst="line">
            <a:avLst/>
          </a:prstGeom>
          <a:ln w="38100">
            <a:solidFill>
              <a:srgbClr val="000000"/>
            </a:solidFill>
            <a:headEnd type="triangle"/>
            <a:tailEnd type="triangle"/>
          </a:ln>
        </p:spPr>
        <p:txBody>
          <a:bodyPr lIns="45719" rIns="45719"/>
          <a:lstStyle/>
          <a:p>
            <a:endParaRPr/>
          </a:p>
        </p:txBody>
      </p:sp>
      <p:sp>
        <p:nvSpPr>
          <p:cNvPr id="926" name="Google Shape;667;p44"/>
          <p:cNvSpPr/>
          <p:nvPr/>
        </p:nvSpPr>
        <p:spPr>
          <a:xfrm flipH="1" flipV="1">
            <a:off x="2917825" y="3376611"/>
            <a:ext cx="955678" cy="603255"/>
          </a:xfrm>
          <a:prstGeom prst="line">
            <a:avLst/>
          </a:prstGeom>
          <a:ln w="38100">
            <a:solidFill>
              <a:srgbClr val="000000"/>
            </a:solidFill>
            <a:tailEnd type="triangle"/>
          </a:ln>
        </p:spPr>
        <p:txBody>
          <a:bodyPr lIns="45719" rIns="45719"/>
          <a:lstStyle/>
          <a:p>
            <a:endParaRPr/>
          </a:p>
        </p:txBody>
      </p:sp>
      <p:sp>
        <p:nvSpPr>
          <p:cNvPr id="927" name="Google Shape;668;p44"/>
          <p:cNvSpPr txBox="1"/>
          <p:nvPr/>
        </p:nvSpPr>
        <p:spPr>
          <a:xfrm>
            <a:off x="2209799" y="4648200"/>
            <a:ext cx="7056936" cy="16004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defRPr sz="2600">
                <a:latin typeface="Arial Black"/>
                <a:ea typeface="Arial Black"/>
                <a:cs typeface="Arial Black"/>
                <a:sym typeface="Arial Black"/>
              </a:defRPr>
            </a:pPr>
            <a:r>
              <a:rPr sz="2600"/>
              <a:t>Increased empathy &amp; compassion </a:t>
            </a:r>
          </a:p>
          <a:p>
            <a:pPr indent="39687">
              <a:defRPr sz="2600">
                <a:latin typeface="Arial Black"/>
                <a:ea typeface="Arial Black"/>
                <a:cs typeface="Arial Black"/>
                <a:sym typeface="Arial Black"/>
              </a:defRPr>
            </a:pPr>
            <a:r>
              <a:rPr sz="2600"/>
              <a:t>intragroup communications </a:t>
            </a:r>
          </a:p>
          <a:p>
            <a:pPr indent="39687">
              <a:defRPr sz="2600">
                <a:latin typeface="Arial Black"/>
                <a:ea typeface="Arial Black"/>
                <a:cs typeface="Arial Black"/>
                <a:sym typeface="Arial Black"/>
              </a:defRPr>
            </a:pPr>
            <a:r>
              <a:rPr sz="2600"/>
              <a:t>Listen for the conflict and the dreams in the individual &amp; group as a whole….</a:t>
            </a:r>
          </a:p>
        </p:txBody>
      </p:sp>
      <p:sp>
        <p:nvSpPr>
          <p:cNvPr id="928" name="Google Shape;669;p44"/>
          <p:cNvSpPr/>
          <p:nvPr/>
        </p:nvSpPr>
        <p:spPr>
          <a:xfrm>
            <a:off x="2635248" y="3422648"/>
            <a:ext cx="138118" cy="468317"/>
          </a:xfrm>
          <a:prstGeom prst="line">
            <a:avLst/>
          </a:prstGeom>
          <a:ln w="38100">
            <a:solidFill>
              <a:srgbClr val="000000"/>
            </a:solidFill>
            <a:headEnd type="triangle"/>
            <a:tailEnd type="triangle"/>
          </a:ln>
        </p:spPr>
        <p:txBody>
          <a:bodyPr lIns="45719" rIns="45719"/>
          <a:lstStyle/>
          <a:p>
            <a:endParaRPr/>
          </a:p>
        </p:txBody>
      </p:sp>
      <p:sp>
        <p:nvSpPr>
          <p:cNvPr id="929" name="Google Shape;670;p44"/>
          <p:cNvSpPr/>
          <p:nvPr/>
        </p:nvSpPr>
        <p:spPr>
          <a:xfrm flipH="1">
            <a:off x="4114799" y="3047997"/>
            <a:ext cx="304805" cy="914406"/>
          </a:xfrm>
          <a:prstGeom prst="line">
            <a:avLst/>
          </a:prstGeom>
          <a:ln w="38100">
            <a:solidFill>
              <a:srgbClr val="000000"/>
            </a:solidFill>
            <a:headEnd type="triangle"/>
            <a:tailEnd type="triangle"/>
          </a:ln>
        </p:spPr>
        <p:txBody>
          <a:bodyPr lIns="45719" rIns="45719"/>
          <a:lstStyle/>
          <a:p>
            <a:endParaRPr/>
          </a:p>
        </p:txBody>
      </p:sp>
      <p:sp>
        <p:nvSpPr>
          <p:cNvPr id="930" name="Google Shape;671;p44"/>
          <p:cNvSpPr/>
          <p:nvPr/>
        </p:nvSpPr>
        <p:spPr>
          <a:xfrm>
            <a:off x="-1391595" y="3396572"/>
            <a:ext cx="457205" cy="1589"/>
          </a:xfrm>
          <a:prstGeom prst="line">
            <a:avLst/>
          </a:prstGeom>
          <a:ln w="257175">
            <a:solidFill>
              <a:srgbClr val="000000"/>
            </a:solidFill>
            <a:tailEnd type="triangle"/>
          </a:ln>
        </p:spPr>
        <p:txBody>
          <a:bodyPr lIns="45719" rIns="45719"/>
          <a:lstStyle/>
          <a:p>
            <a:endParaRPr/>
          </a:p>
        </p:txBody>
      </p:sp>
      <p:sp>
        <p:nvSpPr>
          <p:cNvPr id="931" name="Google Shape;672;p44"/>
          <p:cNvSpPr/>
          <p:nvPr/>
        </p:nvSpPr>
        <p:spPr>
          <a:xfrm flipH="1" flipV="1">
            <a:off x="3724276" y="2776420"/>
            <a:ext cx="955679" cy="603254"/>
          </a:xfrm>
          <a:prstGeom prst="line">
            <a:avLst/>
          </a:prstGeom>
          <a:ln w="38100">
            <a:solidFill>
              <a:srgbClr val="000000"/>
            </a:solidFill>
            <a:tailEnd type="triangle"/>
          </a:ln>
        </p:spPr>
        <p:txBody>
          <a:bodyPr lIns="45719" rIns="45719"/>
          <a:lstStyle/>
          <a:p>
            <a:endParaRPr/>
          </a:p>
        </p:txBody>
      </p:sp>
      <p:sp>
        <p:nvSpPr>
          <p:cNvPr id="932" name="Google Shape;673;p44"/>
          <p:cNvSpPr/>
          <p:nvPr/>
        </p:nvSpPr>
        <p:spPr>
          <a:xfrm flipH="1">
            <a:off x="2895599" y="2819398"/>
            <a:ext cx="381002" cy="228604"/>
          </a:xfrm>
          <a:prstGeom prst="line">
            <a:avLst/>
          </a:prstGeom>
          <a:ln w="38100">
            <a:solidFill>
              <a:srgbClr val="000000"/>
            </a:solidFill>
            <a:tailEnd type="triangle"/>
          </a:ln>
        </p:spPr>
        <p:txBody>
          <a:bodyPr lIns="45719" rIns="45719"/>
          <a:lstStyle/>
          <a:p>
            <a:endParaRPr/>
          </a:p>
        </p:txBody>
      </p:sp>
      <p:sp>
        <p:nvSpPr>
          <p:cNvPr id="933" name="Google Shape;674;p44"/>
          <p:cNvSpPr/>
          <p:nvPr/>
        </p:nvSpPr>
        <p:spPr>
          <a:xfrm flipH="1">
            <a:off x="3200399" y="2971797"/>
            <a:ext cx="304805" cy="914406"/>
          </a:xfrm>
          <a:prstGeom prst="line">
            <a:avLst/>
          </a:prstGeom>
          <a:ln w="38100">
            <a:solidFill>
              <a:srgbClr val="000000"/>
            </a:solidFill>
            <a:headEnd type="triangle"/>
            <a:tailEnd type="triangle"/>
          </a:ln>
        </p:spPr>
        <p:txBody>
          <a:bodyPr lIns="45719" rIns="45719"/>
          <a:lstStyle/>
          <a:p>
            <a:endParaRPr/>
          </a:p>
        </p:txBody>
      </p:sp>
    </p:spTree>
    <p:extLst>
      <p:ext uri="{BB962C8B-B14F-4D97-AF65-F5344CB8AC3E}">
        <p14:creationId xmlns:p14="http://schemas.microsoft.com/office/powerpoint/2010/main" val="3057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Google Shape;304;p2"/>
          <p:cNvSpPr txBox="1">
            <a:spLocks noGrp="1"/>
          </p:cNvSpPr>
          <p:nvPr>
            <p:ph type="body" idx="4294967295"/>
          </p:nvPr>
        </p:nvSpPr>
        <p:spPr>
          <a:xfrm>
            <a:off x="1931491" y="1358900"/>
            <a:ext cx="8112622" cy="4140200"/>
          </a:xfrm>
          <a:prstGeom prst="rect">
            <a:avLst/>
          </a:prstGeom>
        </p:spPr>
        <p:txBody>
          <a:bodyPr vert="horz" lIns="50800" tIns="50800" rIns="50800" bIns="50800" rtlCol="0">
            <a:normAutofit/>
          </a:bodyPr>
          <a:lstStyle/>
          <a:p>
            <a:pPr marL="0" indent="0" algn="ctr">
              <a:spcBef>
                <a:spcPts val="0"/>
              </a:spcBef>
              <a:buClr>
                <a:srgbClr val="19194D"/>
              </a:buClr>
              <a:buNone/>
              <a:defRPr sz="4700" b="1">
                <a:solidFill>
                  <a:srgbClr val="19194D"/>
                </a:solidFill>
                <a:latin typeface="+mj-lt"/>
                <a:ea typeface="+mj-ea"/>
                <a:cs typeface="+mj-cs"/>
                <a:sym typeface="Arial"/>
              </a:defRPr>
            </a:pPr>
            <a:r>
              <a:t>“If there is one thing you would like to learn today  which would be helpful in your daily practice of group work, what would it be?”</a:t>
            </a:r>
            <a:r>
              <a:rPr sz="4000">
                <a:solidFill>
                  <a:srgbClr val="2C7C9F"/>
                </a:solidFill>
                <a:latin typeface="Calibri"/>
                <a:ea typeface="Calibri"/>
                <a:cs typeface="Calibri"/>
                <a:sym typeface="Calibri"/>
              </a:rPr>
              <a:t> </a:t>
            </a:r>
          </a:p>
        </p:txBody>
      </p:sp>
    </p:spTree>
    <p:extLst>
      <p:ext uri="{BB962C8B-B14F-4D97-AF65-F5344CB8AC3E}">
        <p14:creationId xmlns:p14="http://schemas.microsoft.com/office/powerpoint/2010/main" val="319138712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35" name="Google Shape;679;p45"/>
          <p:cNvSpPr txBox="1">
            <a:spLocks noGrp="1"/>
          </p:cNvSpPr>
          <p:nvPr>
            <p:ph type="title"/>
          </p:nvPr>
        </p:nvSpPr>
        <p:spPr>
          <a:prstGeom prst="rect">
            <a:avLst/>
          </a:prstGeom>
        </p:spPr>
        <p:txBody>
          <a:bodyPr vert="horz" lIns="0" tIns="0" rIns="0" bIns="0" rtlCol="0" anchor="ctr">
            <a:normAutofit/>
          </a:bodyPr>
          <a:lstStyle/>
          <a:p>
            <a:pPr>
              <a:defRPr sz="4000" b="1">
                <a:latin typeface="+mj-lt"/>
                <a:ea typeface="+mj-ea"/>
                <a:cs typeface="+mj-cs"/>
                <a:sym typeface="Arial"/>
              </a:defRPr>
            </a:pPr>
            <a:r>
              <a:rPr dirty="0"/>
              <a:t>Empowerment  Phase </a:t>
            </a:r>
          </a:p>
          <a:p>
            <a:pPr>
              <a:defRPr sz="4000" b="1">
                <a:latin typeface="+mj-lt"/>
                <a:ea typeface="+mj-ea"/>
                <a:cs typeface="+mj-cs"/>
                <a:sym typeface="Arial"/>
              </a:defRPr>
            </a:pPr>
            <a:r>
              <a:rPr dirty="0"/>
              <a:t>Listen for the “Change Talk”</a:t>
            </a:r>
          </a:p>
        </p:txBody>
      </p:sp>
      <p:sp>
        <p:nvSpPr>
          <p:cNvPr id="936" name="Google Shape;680;p45"/>
          <p:cNvSpPr txBox="1"/>
          <p:nvPr/>
        </p:nvSpPr>
        <p:spPr>
          <a:xfrm>
            <a:off x="4845036" y="1685279"/>
            <a:ext cx="2311400" cy="3683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defRPr sz="2400">
                <a:latin typeface="Arimo"/>
                <a:ea typeface="Arimo"/>
                <a:cs typeface="Arimo"/>
                <a:sym typeface="Arimo"/>
              </a:defRPr>
            </a:lvl1pPr>
          </a:lstStyle>
          <a:p>
            <a:r>
              <a:rPr dirty="0"/>
              <a:t>Facilitator</a:t>
            </a:r>
          </a:p>
        </p:txBody>
      </p:sp>
      <p:sp>
        <p:nvSpPr>
          <p:cNvPr id="937" name="Google Shape;681;p45"/>
          <p:cNvSpPr txBox="1"/>
          <p:nvPr/>
        </p:nvSpPr>
        <p:spPr>
          <a:xfrm>
            <a:off x="1769514" y="4428394"/>
            <a:ext cx="8098881" cy="15696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indent="39687">
              <a:defRPr sz="3100">
                <a:latin typeface="Arial Black"/>
                <a:ea typeface="Arial Black"/>
                <a:cs typeface="Arial Black"/>
                <a:sym typeface="Arial Black"/>
              </a:defRPr>
            </a:pPr>
            <a:r>
              <a:rPr sz="3100"/>
              <a:t> High levels of autonomy &amp; support</a:t>
            </a:r>
          </a:p>
          <a:p>
            <a:pPr indent="39687">
              <a:defRPr sz="3100">
                <a:latin typeface="Arial Black"/>
                <a:ea typeface="Arial Black"/>
                <a:cs typeface="Arial Black"/>
                <a:sym typeface="Arial Black"/>
              </a:defRPr>
            </a:pPr>
            <a:r>
              <a:rPr sz="3100"/>
              <a:t> </a:t>
            </a:r>
            <a:r>
              <a:rPr sz="2000" u="sng"/>
              <a:t>Intragroup</a:t>
            </a:r>
            <a:r>
              <a:rPr sz="2000"/>
              <a:t> communications strong without Leader</a:t>
            </a:r>
          </a:p>
          <a:p>
            <a:pPr indent="39687">
              <a:defRPr sz="1800">
                <a:latin typeface="Arial Black"/>
                <a:ea typeface="Arial Black"/>
                <a:cs typeface="Arial Black"/>
                <a:sym typeface="Arial Black"/>
              </a:defRPr>
            </a:pPr>
            <a:r>
              <a:t>no Unsolicited </a:t>
            </a:r>
            <a:r>
              <a:rPr sz="2000"/>
              <a:t> advise, direction, judgements..</a:t>
            </a:r>
          </a:p>
          <a:p>
            <a:pPr indent="39687">
              <a:defRPr sz="2000">
                <a:latin typeface="Arial Black"/>
                <a:ea typeface="Arial Black"/>
                <a:cs typeface="Arial Black"/>
                <a:sym typeface="Arial Black"/>
              </a:defRPr>
            </a:pPr>
            <a:r>
              <a:rPr sz="2000"/>
              <a:t>Lack of RIGHT positions…</a:t>
            </a:r>
          </a:p>
        </p:txBody>
      </p:sp>
      <p:grpSp>
        <p:nvGrpSpPr>
          <p:cNvPr id="951" name="Google Shape;682;p45"/>
          <p:cNvGrpSpPr/>
          <p:nvPr/>
        </p:nvGrpSpPr>
        <p:grpSpPr>
          <a:xfrm>
            <a:off x="4340117" y="2068844"/>
            <a:ext cx="2957672" cy="2180536"/>
            <a:chOff x="-1" y="197552"/>
            <a:chExt cx="2957670" cy="2180534"/>
          </a:xfrm>
        </p:grpSpPr>
        <p:sp>
          <p:nvSpPr>
            <p:cNvPr id="938" name="Google Shape;683;p45"/>
            <p:cNvSpPr/>
            <p:nvPr/>
          </p:nvSpPr>
          <p:spPr>
            <a:xfrm flipH="1">
              <a:off x="2057539" y="1610252"/>
              <a:ext cx="447292" cy="268376"/>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939" name="Google Shape;684;p45"/>
            <p:cNvSpPr/>
            <p:nvPr/>
          </p:nvSpPr>
          <p:spPr>
            <a:xfrm>
              <a:off x="870234" y="203375"/>
              <a:ext cx="525541" cy="592661"/>
            </a:xfrm>
            <a:prstGeom prst="ellipse">
              <a:avLst/>
            </a:prstGeom>
            <a:solidFill>
              <a:srgbClr val="FFFFFF"/>
            </a:solidFill>
            <a:ln w="63500" cap="flat">
              <a:solidFill>
                <a:srgbClr val="00FF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dirty="0"/>
            </a:p>
          </p:txBody>
        </p:sp>
        <p:sp>
          <p:nvSpPr>
            <p:cNvPr id="940" name="Google Shape;685;p45"/>
            <p:cNvSpPr/>
            <p:nvPr/>
          </p:nvSpPr>
          <p:spPr>
            <a:xfrm>
              <a:off x="-1" y="594519"/>
              <a:ext cx="523705" cy="592661"/>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41" name="Google Shape;686;p45"/>
            <p:cNvSpPr/>
            <p:nvPr/>
          </p:nvSpPr>
          <p:spPr>
            <a:xfrm>
              <a:off x="328011" y="1586009"/>
              <a:ext cx="525541" cy="594525"/>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42" name="Google Shape;687;p45"/>
            <p:cNvSpPr/>
            <p:nvPr/>
          </p:nvSpPr>
          <p:spPr>
            <a:xfrm>
              <a:off x="2104117" y="197552"/>
              <a:ext cx="525541" cy="592661"/>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43" name="Google Shape;688;p45"/>
            <p:cNvSpPr/>
            <p:nvPr/>
          </p:nvSpPr>
          <p:spPr>
            <a:xfrm>
              <a:off x="1556190" y="1783561"/>
              <a:ext cx="525541" cy="594525"/>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44" name="Google Shape;689;p45"/>
            <p:cNvSpPr/>
            <p:nvPr/>
          </p:nvSpPr>
          <p:spPr>
            <a:xfrm>
              <a:off x="2432128" y="991488"/>
              <a:ext cx="525541" cy="592661"/>
            </a:xfrm>
            <a:prstGeom prst="ellipse">
              <a:avLst/>
            </a:prstGeom>
            <a:solidFill>
              <a:srgbClr val="FFFFFF"/>
            </a:solidFill>
            <a:ln w="38100" cap="flat">
              <a:solidFill>
                <a:srgbClr val="000000"/>
              </a:solidFill>
              <a:prstDash val="solid"/>
              <a:round/>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45" name="Google Shape;690;p45"/>
            <p:cNvSpPr/>
            <p:nvPr/>
          </p:nvSpPr>
          <p:spPr>
            <a:xfrm>
              <a:off x="568442" y="1043687"/>
              <a:ext cx="1917752" cy="149099"/>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46" name="Google Shape;691;p45"/>
            <p:cNvSpPr/>
            <p:nvPr/>
          </p:nvSpPr>
          <p:spPr>
            <a:xfrm>
              <a:off x="805132" y="1968082"/>
              <a:ext cx="715664" cy="178919"/>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47" name="Google Shape;692;p45"/>
            <p:cNvSpPr/>
            <p:nvPr/>
          </p:nvSpPr>
          <p:spPr>
            <a:xfrm flipV="1">
              <a:off x="805132" y="715677"/>
              <a:ext cx="1341867" cy="984036"/>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48" name="Google Shape;693;p45"/>
            <p:cNvSpPr/>
            <p:nvPr/>
          </p:nvSpPr>
          <p:spPr>
            <a:xfrm flipH="1" flipV="1">
              <a:off x="471532" y="1101462"/>
              <a:ext cx="1123813" cy="708209"/>
            </a:xfrm>
            <a:prstGeom prst="line">
              <a:avLst/>
            </a:prstGeom>
            <a:noFill/>
            <a:ln w="38100" cap="flat">
              <a:solidFill>
                <a:srgbClr val="000000"/>
              </a:solidFill>
              <a:prstDash val="solid"/>
              <a:round/>
              <a:tailEnd type="triangle" w="med" len="med"/>
            </a:ln>
            <a:effectLst/>
          </p:spPr>
          <p:txBody>
            <a:bodyPr wrap="square" lIns="45719" tIns="45719" rIns="45719" bIns="45719" numCol="1" anchor="t">
              <a:noAutofit/>
            </a:bodyPr>
            <a:lstStyle/>
            <a:p>
              <a:endParaRPr/>
            </a:p>
          </p:txBody>
        </p:sp>
        <p:sp>
          <p:nvSpPr>
            <p:cNvPr id="949" name="Google Shape;694;p45"/>
            <p:cNvSpPr/>
            <p:nvPr/>
          </p:nvSpPr>
          <p:spPr>
            <a:xfrm>
              <a:off x="141655" y="1155509"/>
              <a:ext cx="162146" cy="549794"/>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sp>
          <p:nvSpPr>
            <p:cNvPr id="950" name="Google Shape;695;p45"/>
            <p:cNvSpPr/>
            <p:nvPr/>
          </p:nvSpPr>
          <p:spPr>
            <a:xfrm flipH="1">
              <a:off x="1878624" y="715676"/>
              <a:ext cx="357834" cy="1073494"/>
            </a:xfrm>
            <a:prstGeom prst="line">
              <a:avLst/>
            </a:prstGeom>
            <a:noFill/>
            <a:ln w="38100" cap="flat">
              <a:solidFill>
                <a:srgbClr val="000000"/>
              </a:solidFill>
              <a:prstDash val="solid"/>
              <a:round/>
              <a:headEnd type="triangle" w="med" len="med"/>
              <a:tailEnd type="triangle" w="med" len="med"/>
            </a:ln>
            <a:effectLst/>
          </p:spPr>
          <p:txBody>
            <a:bodyPr wrap="square" lIns="45719" tIns="45719" rIns="45719" bIns="45719" numCol="1" anchor="t">
              <a:noAutofit/>
            </a:bodyPr>
            <a:lstStyle/>
            <a:p>
              <a:endParaRPr/>
            </a:p>
          </p:txBody>
        </p:sp>
      </p:grpSp>
    </p:spTree>
    <p:extLst>
      <p:ext uri="{BB962C8B-B14F-4D97-AF65-F5344CB8AC3E}">
        <p14:creationId xmlns:p14="http://schemas.microsoft.com/office/powerpoint/2010/main" val="6569567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53" name="Google Shape;700;p46"/>
          <p:cNvSpPr txBox="1">
            <a:spLocks noGrp="1"/>
          </p:cNvSpPr>
          <p:nvPr>
            <p:ph type="title"/>
          </p:nvPr>
        </p:nvSpPr>
        <p:spPr>
          <a:prstGeom prst="rect">
            <a:avLst/>
          </a:prstGeom>
        </p:spPr>
        <p:txBody>
          <a:bodyPr vert="horz" lIns="0" tIns="0" rIns="0" bIns="0" rtlCol="0" anchor="ctr">
            <a:normAutofit/>
          </a:bodyPr>
          <a:lstStyle>
            <a:lvl1pPr indent="65088">
              <a:defRPr i="1">
                <a:solidFill>
                  <a:srgbClr val="D90B00"/>
                </a:solidFill>
                <a:latin typeface="+mj-lt"/>
                <a:ea typeface="+mj-ea"/>
                <a:cs typeface="+mj-cs"/>
                <a:sym typeface="Arial"/>
              </a:defRPr>
            </a:lvl1pPr>
          </a:lstStyle>
          <a:p>
            <a:r>
              <a:t>Group Interventions </a:t>
            </a:r>
          </a:p>
        </p:txBody>
      </p:sp>
      <p:sp>
        <p:nvSpPr>
          <p:cNvPr id="2" name="TextBox 1">
            <a:extLst>
              <a:ext uri="{FF2B5EF4-FFF2-40B4-BE49-F238E27FC236}">
                <a16:creationId xmlns:a16="http://schemas.microsoft.com/office/drawing/2014/main" id="{BD3E4372-12F2-13C3-0DA8-36DA4A5CA3A4}"/>
              </a:ext>
            </a:extLst>
          </p:cNvPr>
          <p:cNvSpPr txBox="1"/>
          <p:nvPr/>
        </p:nvSpPr>
        <p:spPr>
          <a:xfrm>
            <a:off x="999066" y="1749955"/>
            <a:ext cx="9719733" cy="4216539"/>
          </a:xfrm>
          <a:prstGeom prst="rect">
            <a:avLst/>
          </a:prstGeom>
          <a:noFill/>
        </p:spPr>
        <p:txBody>
          <a:bodyPr wrap="square" rtlCol="0">
            <a:spAutoFit/>
          </a:bodyPr>
          <a:lstStyle/>
          <a:p>
            <a:pPr marL="499069" indent="-433980">
              <a:spcBef>
                <a:spcPts val="0"/>
              </a:spcBef>
              <a:buSzPts val="3100"/>
              <a:defRPr sz="3100" b="1">
                <a:latin typeface="Times New Roman"/>
                <a:ea typeface="Times New Roman"/>
                <a:cs typeface="Times New Roman"/>
                <a:sym typeface="Times New Roman"/>
              </a:defRPr>
            </a:pPr>
            <a:r>
              <a:rPr lang="en-US" dirty="0"/>
              <a:t>Provide specific Information with permission applicable to members’ lives</a:t>
            </a:r>
            <a:r>
              <a:rPr lang="en-US" sz="3200" dirty="0">
                <a:solidFill>
                  <a:srgbClr val="001F67"/>
                </a:solidFill>
                <a:latin typeface="Trebuchet MS"/>
                <a:ea typeface="Trebuchet MS"/>
                <a:cs typeface="Trebuchet MS"/>
                <a:sym typeface="Trebuchet MS"/>
              </a:rPr>
              <a:t> about the focus of the group...</a:t>
            </a:r>
          </a:p>
          <a:p>
            <a:pPr marL="499069" indent="-433980">
              <a:buSzPts val="3100"/>
              <a:defRPr sz="3100" b="1">
                <a:latin typeface="Times New Roman"/>
                <a:ea typeface="Times New Roman"/>
                <a:cs typeface="Times New Roman"/>
                <a:sym typeface="Times New Roman"/>
              </a:defRPr>
            </a:pPr>
            <a:r>
              <a:rPr lang="en-US" dirty="0"/>
              <a:t>Involve everyone...</a:t>
            </a:r>
          </a:p>
          <a:p>
            <a:pPr marL="499069" indent="-433980">
              <a:buSzPts val="3100"/>
              <a:defRPr sz="3100" b="1">
                <a:latin typeface="Times New Roman"/>
                <a:ea typeface="Times New Roman"/>
                <a:cs typeface="Times New Roman"/>
                <a:sym typeface="Times New Roman"/>
              </a:defRPr>
            </a:pPr>
            <a:r>
              <a:rPr lang="en-US" dirty="0"/>
              <a:t>Keep the group moving; be careful about letting members dominate and /or silence...</a:t>
            </a:r>
          </a:p>
          <a:p>
            <a:pPr marL="1032467" lvl="2" indent="-433980">
              <a:buSzPts val="3100"/>
              <a:defRPr sz="3100" b="1">
                <a:latin typeface="Times New Roman"/>
                <a:ea typeface="Times New Roman"/>
                <a:cs typeface="Times New Roman"/>
                <a:sym typeface="Times New Roman"/>
              </a:defRPr>
            </a:pPr>
            <a:r>
              <a:rPr lang="en-US" dirty="0"/>
              <a:t>Know that you are the </a:t>
            </a:r>
            <a:r>
              <a:rPr lang="en-US" sz="3200" i="1" dirty="0">
                <a:latin typeface="Trebuchet MS"/>
                <a:ea typeface="Trebuchet MS"/>
                <a:cs typeface="Trebuchet MS"/>
                <a:sym typeface="Trebuchet MS"/>
              </a:rPr>
              <a:t>conductor</a:t>
            </a:r>
            <a:r>
              <a:rPr lang="en-US" dirty="0"/>
              <a:t> of anxiety...</a:t>
            </a:r>
          </a:p>
          <a:p>
            <a:pPr marL="499069" indent="-433980">
              <a:buSzPts val="3100"/>
              <a:defRPr sz="3100" b="1">
                <a:latin typeface="Times New Roman"/>
                <a:ea typeface="Times New Roman"/>
                <a:cs typeface="Times New Roman"/>
                <a:sym typeface="Times New Roman"/>
              </a:defRPr>
            </a:pPr>
            <a:r>
              <a:rPr lang="en-US" dirty="0"/>
              <a:t>Invite laughter into the group...</a:t>
            </a:r>
          </a:p>
          <a:p>
            <a:pPr marL="499069" indent="-433980">
              <a:buSzPts val="3100"/>
              <a:defRPr sz="3100" b="1">
                <a:latin typeface="Times New Roman"/>
                <a:ea typeface="Times New Roman"/>
                <a:cs typeface="Times New Roman"/>
                <a:sym typeface="Times New Roman"/>
              </a:defRPr>
            </a:pPr>
            <a:r>
              <a:rPr lang="en-US" dirty="0"/>
              <a:t>Be assertive about wanting people to come to group...</a:t>
            </a:r>
          </a:p>
          <a:p>
            <a:endParaRPr lang="en-US" dirty="0"/>
          </a:p>
        </p:txBody>
      </p:sp>
    </p:spTree>
    <p:extLst>
      <p:ext uri="{BB962C8B-B14F-4D97-AF65-F5344CB8AC3E}">
        <p14:creationId xmlns:p14="http://schemas.microsoft.com/office/powerpoint/2010/main" val="23513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56" name="Google Shape;706;p47"/>
          <p:cNvSpPr txBox="1">
            <a:spLocks noGrp="1"/>
          </p:cNvSpPr>
          <p:nvPr>
            <p:ph type="title"/>
          </p:nvPr>
        </p:nvSpPr>
        <p:spPr>
          <a:xfrm>
            <a:off x="2095500" y="-279400"/>
            <a:ext cx="8229600" cy="1692275"/>
          </a:xfrm>
          <a:prstGeom prst="rect">
            <a:avLst/>
          </a:prstGeom>
        </p:spPr>
        <p:txBody>
          <a:bodyPr vert="horz" lIns="0" tIns="0" rIns="0" bIns="0" rtlCol="0" anchor="ctr">
            <a:normAutofit/>
          </a:bodyPr>
          <a:lstStyle>
            <a:lvl1pPr indent="65088">
              <a:defRPr>
                <a:solidFill>
                  <a:srgbClr val="D90B00"/>
                </a:solidFill>
                <a:latin typeface="Permanent Marker"/>
                <a:ea typeface="Permanent Marker"/>
                <a:cs typeface="Permanent Marker"/>
                <a:sym typeface="Permanent Marker"/>
              </a:defRPr>
            </a:lvl1pPr>
          </a:lstStyle>
          <a:p>
            <a:r>
              <a:t>Group Interventions </a:t>
            </a:r>
          </a:p>
        </p:txBody>
      </p:sp>
      <p:sp>
        <p:nvSpPr>
          <p:cNvPr id="2" name="TextBox 1">
            <a:extLst>
              <a:ext uri="{FF2B5EF4-FFF2-40B4-BE49-F238E27FC236}">
                <a16:creationId xmlns:a16="http://schemas.microsoft.com/office/drawing/2014/main" id="{B861C459-A2FC-F75E-19AE-C76AC814ECB6}"/>
              </a:ext>
            </a:extLst>
          </p:cNvPr>
          <p:cNvSpPr txBox="1"/>
          <p:nvPr/>
        </p:nvSpPr>
        <p:spPr>
          <a:xfrm>
            <a:off x="702733" y="566737"/>
            <a:ext cx="10786533" cy="6234014"/>
          </a:xfrm>
          <a:prstGeom prst="rect">
            <a:avLst/>
          </a:prstGeom>
          <a:noFill/>
        </p:spPr>
        <p:txBody>
          <a:bodyPr wrap="square" rtlCol="0">
            <a:spAutoFit/>
          </a:bodyPr>
          <a:lstStyle/>
          <a:p>
            <a:pPr marL="171450" indent="65087">
              <a:lnSpc>
                <a:spcPct val="70000"/>
              </a:lnSpc>
              <a:spcBef>
                <a:spcPts val="0"/>
              </a:spcBef>
              <a:buNone/>
            </a:pPr>
            <a:endParaRPr lang="en-US" sz="2700" dirty="0">
              <a:solidFill>
                <a:srgbClr val="86133E"/>
              </a:solidFill>
            </a:endParaRPr>
          </a:p>
          <a:p>
            <a:pPr marL="1483084" indent="-1417996">
              <a:lnSpc>
                <a:spcPct val="70000"/>
              </a:lnSpc>
              <a:buSzPts val="3500"/>
              <a:defRPr sz="3500" b="1">
                <a:solidFill>
                  <a:srgbClr val="2B4714"/>
                </a:solidFill>
                <a:latin typeface="+mj-lt"/>
                <a:ea typeface="+mj-ea"/>
                <a:cs typeface="+mj-cs"/>
                <a:sym typeface="Arial"/>
              </a:defRPr>
            </a:pPr>
            <a:r>
              <a:rPr lang="en-US" dirty="0"/>
              <a:t>Share support and help people solve their own patterns...</a:t>
            </a:r>
          </a:p>
          <a:p>
            <a:pPr marL="2344501" indent="-2279412">
              <a:lnSpc>
                <a:spcPct val="70000"/>
              </a:lnSpc>
              <a:buSzPts val="4100"/>
              <a:defRPr sz="4100" b="1">
                <a:solidFill>
                  <a:srgbClr val="2B4714"/>
                </a:solidFill>
                <a:latin typeface="+mj-lt"/>
                <a:ea typeface="+mj-ea"/>
                <a:cs typeface="+mj-cs"/>
                <a:sym typeface="Arial"/>
              </a:defRPr>
            </a:pPr>
            <a:r>
              <a:rPr lang="en-US" dirty="0"/>
              <a:t>Develop </a:t>
            </a:r>
            <a:r>
              <a:rPr lang="en-US" b="0" dirty="0">
                <a:latin typeface="Trebuchet MS"/>
                <a:ea typeface="Trebuchet MS"/>
                <a:cs typeface="Trebuchet MS"/>
                <a:sym typeface="Trebuchet MS"/>
              </a:rPr>
              <a:t>“</a:t>
            </a:r>
            <a:r>
              <a:rPr lang="en-US" dirty="0"/>
              <a:t>rituals</a:t>
            </a:r>
            <a:r>
              <a:rPr lang="en-US" b="0" dirty="0">
                <a:latin typeface="Trebuchet MS"/>
                <a:ea typeface="Trebuchet MS"/>
                <a:cs typeface="Trebuchet MS"/>
                <a:sym typeface="Trebuchet MS"/>
              </a:rPr>
              <a:t>”</a:t>
            </a:r>
            <a:r>
              <a:rPr lang="en-US" dirty="0"/>
              <a:t> ...</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opening </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closing </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go rounds</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Serenity Prayer...</a:t>
            </a:r>
          </a:p>
          <a:p>
            <a:pPr marL="1879860" indent="-1814771">
              <a:lnSpc>
                <a:spcPct val="70000"/>
              </a:lnSpc>
              <a:buSzPts val="3800"/>
              <a:defRPr sz="3800" b="1">
                <a:solidFill>
                  <a:srgbClr val="2B4714"/>
                </a:solidFill>
                <a:latin typeface="+mj-lt"/>
                <a:ea typeface="+mj-ea"/>
                <a:cs typeface="+mj-cs"/>
                <a:sym typeface="Arial"/>
              </a:defRPr>
            </a:pPr>
            <a:r>
              <a:rPr lang="en-US" dirty="0"/>
              <a:t>Hold 5 elements in your mind...</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individual members</a:t>
            </a:r>
            <a:r>
              <a:rPr lang="en-US" b="0" dirty="0">
                <a:latin typeface="Trebuchet MS"/>
                <a:ea typeface="Trebuchet MS"/>
                <a:cs typeface="Trebuchet MS"/>
                <a:sym typeface="Trebuchet MS"/>
              </a:rPr>
              <a:t>’</a:t>
            </a:r>
            <a:r>
              <a:rPr lang="en-US" dirty="0"/>
              <a:t> needs</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Link pairs in themes and similarities</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cohesiveness of the group as a whole: feelings, themes, affection, empathy...</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authority Issues: welcome them.... </a:t>
            </a:r>
          </a:p>
          <a:p>
            <a:pPr marL="1015260" lvl="1" indent="-619973">
              <a:lnSpc>
                <a:spcPct val="70000"/>
              </a:lnSpc>
              <a:spcBef>
                <a:spcPts val="600"/>
              </a:spcBef>
              <a:buSzPts val="2700"/>
              <a:defRPr sz="2700" b="1">
                <a:solidFill>
                  <a:srgbClr val="86133E"/>
                </a:solidFill>
                <a:latin typeface="+mj-lt"/>
                <a:ea typeface="+mj-ea"/>
                <a:cs typeface="+mj-cs"/>
                <a:sym typeface="Arial"/>
              </a:defRPr>
            </a:pPr>
            <a:r>
              <a:rPr lang="en-US" dirty="0"/>
              <a:t>encourage empowerment (Change Talk)…</a:t>
            </a:r>
          </a:p>
          <a:p>
            <a:pPr marL="1015260" lvl="1" indent="-619973">
              <a:lnSpc>
                <a:spcPct val="70000"/>
              </a:lnSpc>
              <a:spcBef>
                <a:spcPts val="600"/>
              </a:spcBef>
              <a:buSzPts val="2700"/>
              <a:defRPr sz="2700" b="1" i="1">
                <a:solidFill>
                  <a:srgbClr val="86133E"/>
                </a:solidFill>
                <a:latin typeface="+mj-lt"/>
                <a:ea typeface="+mj-ea"/>
                <a:cs typeface="+mj-cs"/>
                <a:sym typeface="Arial"/>
              </a:defRPr>
            </a:pPr>
            <a:r>
              <a:rPr lang="en-US" dirty="0"/>
              <a:t>“</a:t>
            </a:r>
            <a:r>
              <a:rPr lang="en-US" i="0" dirty="0">
                <a:solidFill>
                  <a:srgbClr val="080003"/>
                </a:solidFill>
                <a:latin typeface="Cutive"/>
                <a:ea typeface="Cutive"/>
                <a:cs typeface="Cutive"/>
                <a:sym typeface="Cutive"/>
              </a:rPr>
              <a:t>REMEMBER NO ONE IS BROKEN”</a:t>
            </a:r>
          </a:p>
          <a:p>
            <a:endParaRPr lang="en-US" dirty="0"/>
          </a:p>
        </p:txBody>
      </p:sp>
    </p:spTree>
    <p:extLst>
      <p:ext uri="{BB962C8B-B14F-4D97-AF65-F5344CB8AC3E}">
        <p14:creationId xmlns:p14="http://schemas.microsoft.com/office/powerpoint/2010/main" val="27178030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61" name="Google Shape;712;p48"/>
          <p:cNvSpPr txBox="1">
            <a:spLocks noGrp="1"/>
          </p:cNvSpPr>
          <p:nvPr>
            <p:ph type="title"/>
          </p:nvPr>
        </p:nvSpPr>
        <p:spPr>
          <a:xfrm>
            <a:off x="1981200" y="190173"/>
            <a:ext cx="8229600" cy="2351933"/>
          </a:xfrm>
          <a:prstGeom prst="rect">
            <a:avLst/>
          </a:prstGeom>
        </p:spPr>
        <p:txBody>
          <a:bodyPr vert="horz" lIns="0" tIns="0" rIns="0" bIns="0" rtlCol="0" anchor="ctr">
            <a:normAutofit/>
          </a:bodyPr>
          <a:lstStyle>
            <a:lvl1pPr>
              <a:defRPr>
                <a:solidFill>
                  <a:srgbClr val="D92419"/>
                </a:solidFill>
                <a:latin typeface="Permanent Marker"/>
                <a:ea typeface="Permanent Marker"/>
                <a:cs typeface="Permanent Marker"/>
                <a:sym typeface="Permanent Marker"/>
              </a:defRPr>
            </a:lvl1pPr>
          </a:lstStyle>
          <a:p>
            <a:r>
              <a:rPr dirty="0"/>
              <a:t>What do you think are the strengths of the self protective patterns… pairs…7minutes</a:t>
            </a:r>
          </a:p>
        </p:txBody>
      </p:sp>
      <p:sp>
        <p:nvSpPr>
          <p:cNvPr id="2" name="TextBox 1">
            <a:extLst>
              <a:ext uri="{FF2B5EF4-FFF2-40B4-BE49-F238E27FC236}">
                <a16:creationId xmlns:a16="http://schemas.microsoft.com/office/drawing/2014/main" id="{0321FC00-CC89-DD99-DC1B-DF0AB49C97F7}"/>
              </a:ext>
            </a:extLst>
          </p:cNvPr>
          <p:cNvSpPr txBox="1"/>
          <p:nvPr/>
        </p:nvSpPr>
        <p:spPr>
          <a:xfrm>
            <a:off x="2895598" y="2420510"/>
            <a:ext cx="4978402" cy="4247317"/>
          </a:xfrm>
          <a:prstGeom prst="rect">
            <a:avLst/>
          </a:prstGeom>
          <a:noFill/>
        </p:spPr>
        <p:txBody>
          <a:bodyPr wrap="square" rtlCol="0">
            <a:spAutoFit/>
          </a:bodyPr>
          <a:lstStyle/>
          <a:p>
            <a:pPr marL="649287" indent="-609600">
              <a:spcBef>
                <a:spcPts val="0"/>
              </a:spcBef>
              <a:buSzPts val="3600"/>
              <a:buFont typeface="Arial" panose="020B0604020202020204" pitchFamily="34" charset="0"/>
              <a:buChar char="•"/>
              <a:defRPr sz="3600" b="1" i="1"/>
            </a:pPr>
            <a:r>
              <a:rPr lang="en-US" dirty="0"/>
              <a:t>Domineering </a:t>
            </a:r>
          </a:p>
          <a:p>
            <a:pPr marL="649287" indent="-609600">
              <a:buSzPts val="3600"/>
              <a:buFont typeface="Arial" panose="020B0604020202020204" pitchFamily="34" charset="0"/>
              <a:buChar char="•"/>
              <a:defRPr sz="3600" b="1" i="1"/>
            </a:pPr>
            <a:r>
              <a:rPr lang="en-US" dirty="0"/>
              <a:t>Vindictive</a:t>
            </a:r>
          </a:p>
          <a:p>
            <a:pPr marL="649287" indent="-609600">
              <a:buSzPts val="3600"/>
              <a:buFont typeface="Arial" panose="020B0604020202020204" pitchFamily="34" charset="0"/>
              <a:buChar char="•"/>
              <a:defRPr sz="3600" b="1" i="1"/>
            </a:pPr>
            <a:r>
              <a:rPr lang="en-US" dirty="0"/>
              <a:t>Cold</a:t>
            </a:r>
          </a:p>
          <a:p>
            <a:pPr marL="649287" indent="-609600">
              <a:buSzPts val="3600"/>
              <a:buFont typeface="Arial" panose="020B0604020202020204" pitchFamily="34" charset="0"/>
              <a:buChar char="•"/>
              <a:defRPr sz="3600" b="1" i="1"/>
            </a:pPr>
            <a:r>
              <a:rPr lang="en-US" dirty="0"/>
              <a:t>Socially Avoidant </a:t>
            </a:r>
          </a:p>
          <a:p>
            <a:pPr marL="649287" indent="-609600">
              <a:buSzPts val="3600"/>
              <a:buFont typeface="Arial" panose="020B0604020202020204" pitchFamily="34" charset="0"/>
              <a:buChar char="•"/>
              <a:defRPr sz="3600" b="1" i="1"/>
            </a:pPr>
            <a:r>
              <a:rPr lang="en-US" dirty="0"/>
              <a:t>Exploitable</a:t>
            </a:r>
          </a:p>
          <a:p>
            <a:pPr marL="649287" indent="-609600">
              <a:buSzPts val="3600"/>
              <a:buFont typeface="Arial" panose="020B0604020202020204" pitchFamily="34" charset="0"/>
              <a:buChar char="•"/>
              <a:defRPr sz="3600" b="1" i="1"/>
            </a:pPr>
            <a:r>
              <a:rPr lang="en-US" dirty="0"/>
              <a:t>Overly Nurturing</a:t>
            </a:r>
          </a:p>
          <a:p>
            <a:pPr marL="649287" indent="-609600">
              <a:buSzPts val="3600"/>
              <a:buFont typeface="Arial" panose="020B0604020202020204" pitchFamily="34" charset="0"/>
              <a:buChar char="•"/>
              <a:defRPr sz="3600" b="1" i="1"/>
            </a:pPr>
            <a:r>
              <a:rPr lang="en-US" dirty="0"/>
              <a:t>Intrusive</a:t>
            </a:r>
          </a:p>
          <a:p>
            <a:endParaRPr lang="en-US" dirty="0"/>
          </a:p>
        </p:txBody>
      </p:sp>
    </p:spTree>
    <p:extLst>
      <p:ext uri="{BB962C8B-B14F-4D97-AF65-F5344CB8AC3E}">
        <p14:creationId xmlns:p14="http://schemas.microsoft.com/office/powerpoint/2010/main" val="2382880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 name="Google Shape;718;p49"/>
          <p:cNvGrpSpPr/>
          <p:nvPr/>
        </p:nvGrpSpPr>
        <p:grpSpPr>
          <a:xfrm>
            <a:off x="1523980" y="-5"/>
            <a:ext cx="9140832" cy="6850075"/>
            <a:chOff x="-9" y="-2"/>
            <a:chExt cx="9140831" cy="6850073"/>
          </a:xfrm>
        </p:grpSpPr>
        <p:grpSp>
          <p:nvGrpSpPr>
            <p:cNvPr id="969" name="Google Shape;719;p49"/>
            <p:cNvGrpSpPr/>
            <p:nvPr/>
          </p:nvGrpSpPr>
          <p:grpSpPr>
            <a:xfrm>
              <a:off x="2743190" y="3540122"/>
              <a:ext cx="6392875" cy="3309950"/>
              <a:chOff x="0" y="0"/>
              <a:chExt cx="6392873" cy="3309948"/>
            </a:xfrm>
          </p:grpSpPr>
          <p:sp>
            <p:nvSpPr>
              <p:cNvPr id="964" name="Google Shape;720;p49"/>
              <p:cNvSpPr/>
              <p:nvPr/>
            </p:nvSpPr>
            <p:spPr>
              <a:xfrm>
                <a:off x="-1" y="655639"/>
                <a:ext cx="4575185" cy="2654310"/>
              </a:xfrm>
              <a:custGeom>
                <a:avLst/>
                <a:gdLst/>
                <a:ahLst/>
                <a:cxnLst>
                  <a:cxn ang="0">
                    <a:pos x="wd2" y="hd2"/>
                  </a:cxn>
                  <a:cxn ang="5400000">
                    <a:pos x="wd2" y="hd2"/>
                  </a:cxn>
                  <a:cxn ang="10800000">
                    <a:pos x="wd2" y="hd2"/>
                  </a:cxn>
                  <a:cxn ang="16200000">
                    <a:pos x="wd2" y="hd2"/>
                  </a:cxn>
                </a:cxnLst>
                <a:rect l="0" t="0" r="r" b="b"/>
                <a:pathLst>
                  <a:path w="21600" h="21600" extrusionOk="0">
                    <a:moveTo>
                      <a:pt x="20783" y="7032"/>
                    </a:moveTo>
                    <a:lnTo>
                      <a:pt x="20536" y="6825"/>
                    </a:lnTo>
                    <a:lnTo>
                      <a:pt x="20176" y="6541"/>
                    </a:lnTo>
                    <a:lnTo>
                      <a:pt x="19726" y="6256"/>
                    </a:lnTo>
                    <a:lnTo>
                      <a:pt x="19194" y="5907"/>
                    </a:lnTo>
                    <a:lnTo>
                      <a:pt x="18587" y="5481"/>
                    </a:lnTo>
                    <a:lnTo>
                      <a:pt x="17898" y="5132"/>
                    </a:lnTo>
                    <a:lnTo>
                      <a:pt x="16511" y="4434"/>
                    </a:lnTo>
                    <a:lnTo>
                      <a:pt x="15574" y="4007"/>
                    </a:lnTo>
                    <a:lnTo>
                      <a:pt x="14765" y="3581"/>
                    </a:lnTo>
                    <a:lnTo>
                      <a:pt x="14075" y="3167"/>
                    </a:lnTo>
                    <a:lnTo>
                      <a:pt x="13543" y="2740"/>
                    </a:lnTo>
                    <a:lnTo>
                      <a:pt x="13056" y="2314"/>
                    </a:lnTo>
                    <a:lnTo>
                      <a:pt x="12689" y="1965"/>
                    </a:lnTo>
                    <a:lnTo>
                      <a:pt x="12404" y="1616"/>
                    </a:lnTo>
                    <a:lnTo>
                      <a:pt x="12202" y="1331"/>
                    </a:lnTo>
                    <a:lnTo>
                      <a:pt x="12037" y="1047"/>
                    </a:lnTo>
                    <a:lnTo>
                      <a:pt x="11917" y="776"/>
                    </a:lnTo>
                    <a:lnTo>
                      <a:pt x="11879" y="556"/>
                    </a:lnTo>
                    <a:lnTo>
                      <a:pt x="11834" y="349"/>
                    </a:lnTo>
                    <a:lnTo>
                      <a:pt x="11879" y="65"/>
                    </a:lnTo>
                    <a:lnTo>
                      <a:pt x="11879" y="0"/>
                    </a:lnTo>
                    <a:lnTo>
                      <a:pt x="11752" y="349"/>
                    </a:lnTo>
                    <a:lnTo>
                      <a:pt x="11669" y="633"/>
                    </a:lnTo>
                    <a:lnTo>
                      <a:pt x="11669" y="982"/>
                    </a:lnTo>
                    <a:lnTo>
                      <a:pt x="11752" y="1267"/>
                    </a:lnTo>
                    <a:lnTo>
                      <a:pt x="11917" y="1551"/>
                    </a:lnTo>
                    <a:lnTo>
                      <a:pt x="12119" y="1823"/>
                    </a:lnTo>
                    <a:lnTo>
                      <a:pt x="12366" y="2107"/>
                    </a:lnTo>
                    <a:lnTo>
                      <a:pt x="12651" y="2391"/>
                    </a:lnTo>
                    <a:lnTo>
                      <a:pt x="13018" y="2676"/>
                    </a:lnTo>
                    <a:lnTo>
                      <a:pt x="13423" y="2947"/>
                    </a:lnTo>
                    <a:lnTo>
                      <a:pt x="14278" y="3451"/>
                    </a:lnTo>
                    <a:lnTo>
                      <a:pt x="15289" y="4007"/>
                    </a:lnTo>
                    <a:lnTo>
                      <a:pt x="16354" y="4498"/>
                    </a:lnTo>
                    <a:lnTo>
                      <a:pt x="17126" y="4925"/>
                    </a:lnTo>
                    <a:lnTo>
                      <a:pt x="17853" y="5274"/>
                    </a:lnTo>
                    <a:lnTo>
                      <a:pt x="18467" y="5623"/>
                    </a:lnTo>
                    <a:lnTo>
                      <a:pt x="19037" y="5972"/>
                    </a:lnTo>
                    <a:lnTo>
                      <a:pt x="19524" y="6256"/>
                    </a:lnTo>
                    <a:lnTo>
                      <a:pt x="19929" y="6541"/>
                    </a:lnTo>
                    <a:lnTo>
                      <a:pt x="20296" y="6825"/>
                    </a:lnTo>
                    <a:lnTo>
                      <a:pt x="20536" y="7032"/>
                    </a:lnTo>
                    <a:lnTo>
                      <a:pt x="20746" y="7239"/>
                    </a:lnTo>
                    <a:lnTo>
                      <a:pt x="20866" y="7459"/>
                    </a:lnTo>
                    <a:lnTo>
                      <a:pt x="20948" y="7665"/>
                    </a:lnTo>
                    <a:lnTo>
                      <a:pt x="20985" y="7950"/>
                    </a:lnTo>
                    <a:lnTo>
                      <a:pt x="20948" y="8299"/>
                    </a:lnTo>
                    <a:lnTo>
                      <a:pt x="20866" y="8583"/>
                    </a:lnTo>
                    <a:lnTo>
                      <a:pt x="20701" y="8932"/>
                    </a:lnTo>
                    <a:lnTo>
                      <a:pt x="20461" y="9217"/>
                    </a:lnTo>
                    <a:lnTo>
                      <a:pt x="20176" y="9501"/>
                    </a:lnTo>
                    <a:lnTo>
                      <a:pt x="19809" y="9772"/>
                    </a:lnTo>
                    <a:lnTo>
                      <a:pt x="19404" y="10057"/>
                    </a:lnTo>
                    <a:lnTo>
                      <a:pt x="18954" y="10341"/>
                    </a:lnTo>
                    <a:lnTo>
                      <a:pt x="18422" y="10625"/>
                    </a:lnTo>
                    <a:lnTo>
                      <a:pt x="17853" y="10897"/>
                    </a:lnTo>
                    <a:lnTo>
                      <a:pt x="17246" y="11181"/>
                    </a:lnTo>
                    <a:lnTo>
                      <a:pt x="16593" y="11466"/>
                    </a:lnTo>
                    <a:lnTo>
                      <a:pt x="15214" y="12022"/>
                    </a:lnTo>
                    <a:lnTo>
                      <a:pt x="13663" y="12655"/>
                    </a:lnTo>
                    <a:lnTo>
                      <a:pt x="12037" y="13366"/>
                    </a:lnTo>
                    <a:lnTo>
                      <a:pt x="10328" y="14141"/>
                    </a:lnTo>
                    <a:lnTo>
                      <a:pt x="8582" y="15046"/>
                    </a:lnTo>
                    <a:lnTo>
                      <a:pt x="6835" y="16042"/>
                    </a:lnTo>
                    <a:lnTo>
                      <a:pt x="5044" y="17166"/>
                    </a:lnTo>
                    <a:lnTo>
                      <a:pt x="3298" y="18498"/>
                    </a:lnTo>
                    <a:lnTo>
                      <a:pt x="1626" y="19971"/>
                    </a:lnTo>
                    <a:lnTo>
                      <a:pt x="0" y="21600"/>
                    </a:lnTo>
                    <a:lnTo>
                      <a:pt x="2646" y="21600"/>
                    </a:lnTo>
                    <a:lnTo>
                      <a:pt x="4152" y="20256"/>
                    </a:lnTo>
                    <a:lnTo>
                      <a:pt x="5651" y="18989"/>
                    </a:lnTo>
                    <a:lnTo>
                      <a:pt x="7158" y="17942"/>
                    </a:lnTo>
                    <a:lnTo>
                      <a:pt x="8582" y="16947"/>
                    </a:lnTo>
                    <a:lnTo>
                      <a:pt x="10006" y="16042"/>
                    </a:lnTo>
                    <a:lnTo>
                      <a:pt x="11385" y="15331"/>
                    </a:lnTo>
                    <a:lnTo>
                      <a:pt x="12689" y="14633"/>
                    </a:lnTo>
                    <a:lnTo>
                      <a:pt x="13948" y="13999"/>
                    </a:lnTo>
                    <a:lnTo>
                      <a:pt x="15132" y="13508"/>
                    </a:lnTo>
                    <a:lnTo>
                      <a:pt x="16226" y="13017"/>
                    </a:lnTo>
                    <a:lnTo>
                      <a:pt x="17246" y="12590"/>
                    </a:lnTo>
                    <a:lnTo>
                      <a:pt x="18182" y="12241"/>
                    </a:lnTo>
                    <a:lnTo>
                      <a:pt x="18992" y="11815"/>
                    </a:lnTo>
                    <a:lnTo>
                      <a:pt x="19681" y="11530"/>
                    </a:lnTo>
                    <a:lnTo>
                      <a:pt x="20251" y="11181"/>
                    </a:lnTo>
                    <a:lnTo>
                      <a:pt x="20701" y="10832"/>
                    </a:lnTo>
                    <a:lnTo>
                      <a:pt x="20985" y="10548"/>
                    </a:lnTo>
                    <a:lnTo>
                      <a:pt x="21188" y="10264"/>
                    </a:lnTo>
                    <a:lnTo>
                      <a:pt x="21353" y="9915"/>
                    </a:lnTo>
                    <a:lnTo>
                      <a:pt x="21473" y="9630"/>
                    </a:lnTo>
                    <a:lnTo>
                      <a:pt x="21555" y="9359"/>
                    </a:lnTo>
                    <a:lnTo>
                      <a:pt x="21600" y="9074"/>
                    </a:lnTo>
                    <a:lnTo>
                      <a:pt x="21555" y="8506"/>
                    </a:lnTo>
                    <a:lnTo>
                      <a:pt x="21390" y="8014"/>
                    </a:lnTo>
                    <a:lnTo>
                      <a:pt x="21233" y="7601"/>
                    </a:lnTo>
                    <a:lnTo>
                      <a:pt x="20985" y="7239"/>
                    </a:lnTo>
                    <a:lnTo>
                      <a:pt x="20783" y="7032"/>
                    </a:lnTo>
                    <a:close/>
                  </a:path>
                </a:pathLst>
              </a:custGeom>
              <a:gradFill flip="none" rotWithShape="1">
                <a:gsLst>
                  <a:gs pos="0">
                    <a:srgbClr val="003399"/>
                  </a:gs>
                  <a:gs pos="100000">
                    <a:srgbClr val="002E8B"/>
                  </a:gs>
                </a:gsLst>
                <a:lin ang="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65" name="Google Shape;721;p49"/>
              <p:cNvSpPr/>
              <p:nvPr/>
            </p:nvSpPr>
            <p:spPr>
              <a:xfrm>
                <a:off x="3876681" y="700089"/>
                <a:ext cx="1998668" cy="1287471"/>
              </a:xfrm>
              <a:custGeom>
                <a:avLst/>
                <a:gdLst/>
                <a:ahLst/>
                <a:cxnLst>
                  <a:cxn ang="0">
                    <a:pos x="wd2" y="hd2"/>
                  </a:cxn>
                  <a:cxn ang="5400000">
                    <a:pos x="wd2" y="hd2"/>
                  </a:cxn>
                  <a:cxn ang="10800000">
                    <a:pos x="wd2" y="hd2"/>
                  </a:cxn>
                  <a:cxn ang="16200000">
                    <a:pos x="wd2" y="hd2"/>
                  </a:cxn>
                </a:cxnLst>
                <a:rect l="0" t="0" r="r" b="b"/>
                <a:pathLst>
                  <a:path w="21600" h="21600" extrusionOk="0">
                    <a:moveTo>
                      <a:pt x="21600" y="16380"/>
                    </a:moveTo>
                    <a:lnTo>
                      <a:pt x="21411" y="15661"/>
                    </a:lnTo>
                    <a:lnTo>
                      <a:pt x="21223" y="15075"/>
                    </a:lnTo>
                    <a:lnTo>
                      <a:pt x="20862" y="14356"/>
                    </a:lnTo>
                    <a:lnTo>
                      <a:pt x="20382" y="13770"/>
                    </a:lnTo>
                    <a:lnTo>
                      <a:pt x="19267" y="12758"/>
                    </a:lnTo>
                    <a:lnTo>
                      <a:pt x="17877" y="11745"/>
                    </a:lnTo>
                    <a:lnTo>
                      <a:pt x="16196" y="10867"/>
                    </a:lnTo>
                    <a:lnTo>
                      <a:pt x="14429" y="10147"/>
                    </a:lnTo>
                    <a:lnTo>
                      <a:pt x="12473" y="9269"/>
                    </a:lnTo>
                    <a:lnTo>
                      <a:pt x="10517" y="8549"/>
                    </a:lnTo>
                    <a:lnTo>
                      <a:pt x="8561" y="7830"/>
                    </a:lnTo>
                    <a:lnTo>
                      <a:pt x="6708" y="6951"/>
                    </a:lnTo>
                    <a:lnTo>
                      <a:pt x="4941" y="6099"/>
                    </a:lnTo>
                    <a:lnTo>
                      <a:pt x="3346" y="5220"/>
                    </a:lnTo>
                    <a:lnTo>
                      <a:pt x="2042" y="4048"/>
                    </a:lnTo>
                    <a:lnTo>
                      <a:pt x="926" y="2903"/>
                    </a:lnTo>
                    <a:lnTo>
                      <a:pt x="566" y="2317"/>
                    </a:lnTo>
                    <a:lnTo>
                      <a:pt x="275" y="1598"/>
                    </a:lnTo>
                    <a:lnTo>
                      <a:pt x="86" y="879"/>
                    </a:lnTo>
                    <a:lnTo>
                      <a:pt x="0" y="0"/>
                    </a:lnTo>
                    <a:lnTo>
                      <a:pt x="0" y="1012"/>
                    </a:lnTo>
                    <a:lnTo>
                      <a:pt x="86" y="1598"/>
                    </a:lnTo>
                    <a:lnTo>
                      <a:pt x="275" y="2317"/>
                    </a:lnTo>
                    <a:lnTo>
                      <a:pt x="566" y="3036"/>
                    </a:lnTo>
                    <a:lnTo>
                      <a:pt x="926" y="3782"/>
                    </a:lnTo>
                    <a:lnTo>
                      <a:pt x="1493" y="4634"/>
                    </a:lnTo>
                    <a:lnTo>
                      <a:pt x="2145" y="5513"/>
                    </a:lnTo>
                    <a:lnTo>
                      <a:pt x="3071" y="6392"/>
                    </a:lnTo>
                    <a:lnTo>
                      <a:pt x="4186" y="7404"/>
                    </a:lnTo>
                    <a:lnTo>
                      <a:pt x="5593" y="8256"/>
                    </a:lnTo>
                    <a:lnTo>
                      <a:pt x="7171" y="9269"/>
                    </a:lnTo>
                    <a:lnTo>
                      <a:pt x="9024" y="10147"/>
                    </a:lnTo>
                    <a:lnTo>
                      <a:pt x="11272" y="11026"/>
                    </a:lnTo>
                    <a:lnTo>
                      <a:pt x="12850" y="11586"/>
                    </a:lnTo>
                    <a:lnTo>
                      <a:pt x="14240" y="12331"/>
                    </a:lnTo>
                    <a:lnTo>
                      <a:pt x="15458" y="13051"/>
                    </a:lnTo>
                    <a:lnTo>
                      <a:pt x="16573" y="13636"/>
                    </a:lnTo>
                    <a:lnTo>
                      <a:pt x="17414" y="14356"/>
                    </a:lnTo>
                    <a:lnTo>
                      <a:pt x="18066" y="15075"/>
                    </a:lnTo>
                    <a:lnTo>
                      <a:pt x="18529" y="15794"/>
                    </a:lnTo>
                    <a:lnTo>
                      <a:pt x="18906" y="16513"/>
                    </a:lnTo>
                    <a:lnTo>
                      <a:pt x="19078" y="17259"/>
                    </a:lnTo>
                    <a:lnTo>
                      <a:pt x="19181" y="17978"/>
                    </a:lnTo>
                    <a:lnTo>
                      <a:pt x="19078" y="18564"/>
                    </a:lnTo>
                    <a:lnTo>
                      <a:pt x="18803" y="19283"/>
                    </a:lnTo>
                    <a:lnTo>
                      <a:pt x="18529" y="19869"/>
                    </a:lnTo>
                    <a:lnTo>
                      <a:pt x="18066" y="20428"/>
                    </a:lnTo>
                    <a:lnTo>
                      <a:pt x="16762" y="21600"/>
                    </a:lnTo>
                    <a:lnTo>
                      <a:pt x="17963" y="21014"/>
                    </a:lnTo>
                    <a:lnTo>
                      <a:pt x="18992" y="20428"/>
                    </a:lnTo>
                    <a:lnTo>
                      <a:pt x="19833" y="19869"/>
                    </a:lnTo>
                    <a:lnTo>
                      <a:pt x="20571" y="19283"/>
                    </a:lnTo>
                    <a:lnTo>
                      <a:pt x="21034" y="18697"/>
                    </a:lnTo>
                    <a:lnTo>
                      <a:pt x="21411" y="17978"/>
                    </a:lnTo>
                    <a:lnTo>
                      <a:pt x="21600" y="17259"/>
                    </a:lnTo>
                    <a:lnTo>
                      <a:pt x="21600" y="16380"/>
                    </a:lnTo>
                    <a:close/>
                  </a:path>
                </a:pathLst>
              </a:custGeom>
              <a:gradFill flip="none" rotWithShape="1">
                <a:gsLst>
                  <a:gs pos="0">
                    <a:srgbClr val="003399"/>
                  </a:gs>
                  <a:gs pos="100000">
                    <a:srgbClr val="002E8B"/>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66" name="Google Shape;722;p49"/>
              <p:cNvSpPr/>
              <p:nvPr/>
            </p:nvSpPr>
            <p:spPr>
              <a:xfrm>
                <a:off x="1860552" y="1771654"/>
                <a:ext cx="4522797" cy="1538295"/>
              </a:xfrm>
              <a:custGeom>
                <a:avLst/>
                <a:gdLst/>
                <a:ahLst/>
                <a:cxnLst>
                  <a:cxn ang="0">
                    <a:pos x="wd2" y="hd2"/>
                  </a:cxn>
                  <a:cxn ang="5400000">
                    <a:pos x="wd2" y="hd2"/>
                  </a:cxn>
                  <a:cxn ang="10800000">
                    <a:pos x="wd2" y="hd2"/>
                  </a:cxn>
                  <a:cxn ang="16200000">
                    <a:pos x="wd2" y="hd2"/>
                  </a:cxn>
                </a:cxnLst>
                <a:rect l="0" t="0" r="r" b="b"/>
                <a:pathLst>
                  <a:path w="21600" h="21600" extrusionOk="0">
                    <a:moveTo>
                      <a:pt x="698" y="21355"/>
                    </a:moveTo>
                    <a:lnTo>
                      <a:pt x="0" y="21600"/>
                    </a:lnTo>
                    <a:lnTo>
                      <a:pt x="2964" y="21600"/>
                    </a:lnTo>
                    <a:lnTo>
                      <a:pt x="3290" y="21110"/>
                    </a:lnTo>
                    <a:lnTo>
                      <a:pt x="3662" y="20374"/>
                    </a:lnTo>
                    <a:lnTo>
                      <a:pt x="4200" y="19527"/>
                    </a:lnTo>
                    <a:lnTo>
                      <a:pt x="4814" y="18680"/>
                    </a:lnTo>
                    <a:lnTo>
                      <a:pt x="5512" y="17699"/>
                    </a:lnTo>
                    <a:lnTo>
                      <a:pt x="6338" y="16607"/>
                    </a:lnTo>
                    <a:lnTo>
                      <a:pt x="7286" y="15515"/>
                    </a:lnTo>
                    <a:lnTo>
                      <a:pt x="8355" y="14311"/>
                    </a:lnTo>
                    <a:lnTo>
                      <a:pt x="9545" y="12973"/>
                    </a:lnTo>
                    <a:lnTo>
                      <a:pt x="10864" y="11636"/>
                    </a:lnTo>
                    <a:lnTo>
                      <a:pt x="12305" y="10298"/>
                    </a:lnTo>
                    <a:lnTo>
                      <a:pt x="13867" y="8983"/>
                    </a:lnTo>
                    <a:lnTo>
                      <a:pt x="15595" y="7646"/>
                    </a:lnTo>
                    <a:lnTo>
                      <a:pt x="17445" y="6308"/>
                    </a:lnTo>
                    <a:lnTo>
                      <a:pt x="19462" y="4971"/>
                    </a:lnTo>
                    <a:lnTo>
                      <a:pt x="21600" y="3633"/>
                    </a:lnTo>
                    <a:lnTo>
                      <a:pt x="21600" y="0"/>
                    </a:lnTo>
                    <a:lnTo>
                      <a:pt x="21357" y="357"/>
                    </a:lnTo>
                    <a:lnTo>
                      <a:pt x="21024" y="736"/>
                    </a:lnTo>
                    <a:lnTo>
                      <a:pt x="20614" y="1204"/>
                    </a:lnTo>
                    <a:lnTo>
                      <a:pt x="20076" y="1694"/>
                    </a:lnTo>
                    <a:lnTo>
                      <a:pt x="19500" y="2185"/>
                    </a:lnTo>
                    <a:lnTo>
                      <a:pt x="18886" y="2675"/>
                    </a:lnTo>
                    <a:lnTo>
                      <a:pt x="18188" y="3277"/>
                    </a:lnTo>
                    <a:lnTo>
                      <a:pt x="17445" y="3767"/>
                    </a:lnTo>
                    <a:lnTo>
                      <a:pt x="15883" y="4971"/>
                    </a:lnTo>
                    <a:lnTo>
                      <a:pt x="14322" y="6175"/>
                    </a:lnTo>
                    <a:lnTo>
                      <a:pt x="12798" y="7267"/>
                    </a:lnTo>
                    <a:lnTo>
                      <a:pt x="12055" y="7891"/>
                    </a:lnTo>
                    <a:lnTo>
                      <a:pt x="11395" y="8493"/>
                    </a:lnTo>
                    <a:lnTo>
                      <a:pt x="8393" y="11279"/>
                    </a:lnTo>
                    <a:lnTo>
                      <a:pt x="6914" y="12862"/>
                    </a:lnTo>
                    <a:lnTo>
                      <a:pt x="5512" y="14422"/>
                    </a:lnTo>
                    <a:lnTo>
                      <a:pt x="4155" y="16005"/>
                    </a:lnTo>
                    <a:lnTo>
                      <a:pt x="2881" y="17699"/>
                    </a:lnTo>
                    <a:lnTo>
                      <a:pt x="1729" y="19527"/>
                    </a:lnTo>
                    <a:lnTo>
                      <a:pt x="698" y="21355"/>
                    </a:lnTo>
                    <a:close/>
                  </a:path>
                </a:pathLst>
              </a:custGeom>
              <a:gradFill flip="none" rotWithShape="1">
                <a:gsLst>
                  <a:gs pos="0">
                    <a:srgbClr val="002A7D"/>
                  </a:gs>
                  <a:gs pos="100000">
                    <a:srgbClr val="003399"/>
                  </a:gs>
                </a:gsLst>
                <a:lin ang="54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67" name="Google Shape;723;p49"/>
              <p:cNvSpPr/>
              <p:nvPr/>
            </p:nvSpPr>
            <p:spPr>
              <a:xfrm>
                <a:off x="1619252" y="-1"/>
                <a:ext cx="4773622" cy="3309950"/>
              </a:xfrm>
              <a:custGeom>
                <a:avLst/>
                <a:gdLst/>
                <a:ahLst/>
                <a:cxnLst>
                  <a:cxn ang="0">
                    <a:pos x="wd2" y="hd2"/>
                  </a:cxn>
                  <a:cxn ang="5400000">
                    <a:pos x="wd2" y="hd2"/>
                  </a:cxn>
                  <a:cxn ang="10800000">
                    <a:pos x="wd2" y="hd2"/>
                  </a:cxn>
                  <a:cxn ang="16200000">
                    <a:pos x="wd2" y="hd2"/>
                  </a:cxn>
                </a:cxnLst>
                <a:rect l="0" t="0" r="r" b="b"/>
                <a:pathLst>
                  <a:path w="21600" h="21600" extrusionOk="0">
                    <a:moveTo>
                      <a:pt x="10250" y="4569"/>
                    </a:moveTo>
                    <a:lnTo>
                      <a:pt x="10294" y="4911"/>
                    </a:lnTo>
                    <a:lnTo>
                      <a:pt x="10373" y="5190"/>
                    </a:lnTo>
                    <a:lnTo>
                      <a:pt x="10488" y="5470"/>
                    </a:lnTo>
                    <a:lnTo>
                      <a:pt x="10646" y="5698"/>
                    </a:lnTo>
                    <a:lnTo>
                      <a:pt x="11069" y="6143"/>
                    </a:lnTo>
                    <a:lnTo>
                      <a:pt x="11658" y="6599"/>
                    </a:lnTo>
                    <a:lnTo>
                      <a:pt x="12319" y="6941"/>
                    </a:lnTo>
                    <a:lnTo>
                      <a:pt x="13059" y="7273"/>
                    </a:lnTo>
                    <a:lnTo>
                      <a:pt x="13842" y="7614"/>
                    </a:lnTo>
                    <a:lnTo>
                      <a:pt x="15480" y="8174"/>
                    </a:lnTo>
                    <a:lnTo>
                      <a:pt x="16299" y="8516"/>
                    </a:lnTo>
                    <a:lnTo>
                      <a:pt x="17039" y="8795"/>
                    </a:lnTo>
                    <a:lnTo>
                      <a:pt x="17700" y="9137"/>
                    </a:lnTo>
                    <a:lnTo>
                      <a:pt x="18324" y="9531"/>
                    </a:lnTo>
                    <a:lnTo>
                      <a:pt x="18791" y="9925"/>
                    </a:lnTo>
                    <a:lnTo>
                      <a:pt x="18949" y="10153"/>
                    </a:lnTo>
                    <a:lnTo>
                      <a:pt x="19100" y="10432"/>
                    </a:lnTo>
                    <a:lnTo>
                      <a:pt x="19222" y="10660"/>
                    </a:lnTo>
                    <a:lnTo>
                      <a:pt x="19258" y="10940"/>
                    </a:lnTo>
                    <a:lnTo>
                      <a:pt x="19258" y="11220"/>
                    </a:lnTo>
                    <a:lnTo>
                      <a:pt x="19222" y="11447"/>
                    </a:lnTo>
                    <a:lnTo>
                      <a:pt x="19143" y="11675"/>
                    </a:lnTo>
                    <a:lnTo>
                      <a:pt x="18985" y="11903"/>
                    </a:lnTo>
                    <a:lnTo>
                      <a:pt x="18791" y="12121"/>
                    </a:lnTo>
                    <a:lnTo>
                      <a:pt x="18554" y="12297"/>
                    </a:lnTo>
                    <a:lnTo>
                      <a:pt x="18281" y="12515"/>
                    </a:lnTo>
                    <a:lnTo>
                      <a:pt x="17972" y="12691"/>
                    </a:lnTo>
                    <a:lnTo>
                      <a:pt x="17585" y="12856"/>
                    </a:lnTo>
                    <a:lnTo>
                      <a:pt x="17154" y="13022"/>
                    </a:lnTo>
                    <a:lnTo>
                      <a:pt x="16723" y="13198"/>
                    </a:lnTo>
                    <a:lnTo>
                      <a:pt x="16220" y="13364"/>
                    </a:lnTo>
                    <a:lnTo>
                      <a:pt x="15128" y="13758"/>
                    </a:lnTo>
                    <a:lnTo>
                      <a:pt x="13878" y="14214"/>
                    </a:lnTo>
                    <a:lnTo>
                      <a:pt x="12513" y="14721"/>
                    </a:lnTo>
                    <a:lnTo>
                      <a:pt x="10998" y="15281"/>
                    </a:lnTo>
                    <a:lnTo>
                      <a:pt x="9396" y="15954"/>
                    </a:lnTo>
                    <a:lnTo>
                      <a:pt x="7679" y="16752"/>
                    </a:lnTo>
                    <a:lnTo>
                      <a:pt x="5890" y="17705"/>
                    </a:lnTo>
                    <a:lnTo>
                      <a:pt x="3980" y="18834"/>
                    </a:lnTo>
                    <a:lnTo>
                      <a:pt x="2026" y="20129"/>
                    </a:lnTo>
                    <a:lnTo>
                      <a:pt x="0" y="21600"/>
                    </a:lnTo>
                    <a:lnTo>
                      <a:pt x="1092" y="21600"/>
                    </a:lnTo>
                    <a:lnTo>
                      <a:pt x="1753" y="21486"/>
                    </a:lnTo>
                    <a:lnTo>
                      <a:pt x="2773" y="20637"/>
                    </a:lnTo>
                    <a:lnTo>
                      <a:pt x="3857" y="19787"/>
                    </a:lnTo>
                    <a:lnTo>
                      <a:pt x="5028" y="19000"/>
                    </a:lnTo>
                    <a:lnTo>
                      <a:pt x="6314" y="18264"/>
                    </a:lnTo>
                    <a:lnTo>
                      <a:pt x="7643" y="17539"/>
                    </a:lnTo>
                    <a:lnTo>
                      <a:pt x="9044" y="16803"/>
                    </a:lnTo>
                    <a:lnTo>
                      <a:pt x="11931" y="15508"/>
                    </a:lnTo>
                    <a:lnTo>
                      <a:pt x="12556" y="15229"/>
                    </a:lnTo>
                    <a:lnTo>
                      <a:pt x="13253" y="14939"/>
                    </a:lnTo>
                    <a:lnTo>
                      <a:pt x="14697" y="14431"/>
                    </a:lnTo>
                    <a:lnTo>
                      <a:pt x="16177" y="13872"/>
                    </a:lnTo>
                    <a:lnTo>
                      <a:pt x="17656" y="13312"/>
                    </a:lnTo>
                    <a:lnTo>
                      <a:pt x="18324" y="13084"/>
                    </a:lnTo>
                    <a:lnTo>
                      <a:pt x="18985" y="12805"/>
                    </a:lnTo>
                    <a:lnTo>
                      <a:pt x="19610" y="12577"/>
                    </a:lnTo>
                    <a:lnTo>
                      <a:pt x="20156" y="12349"/>
                    </a:lnTo>
                    <a:lnTo>
                      <a:pt x="20659" y="12121"/>
                    </a:lnTo>
                    <a:lnTo>
                      <a:pt x="21054" y="11903"/>
                    </a:lnTo>
                    <a:lnTo>
                      <a:pt x="21363" y="11727"/>
                    </a:lnTo>
                    <a:lnTo>
                      <a:pt x="21600" y="11561"/>
                    </a:lnTo>
                    <a:lnTo>
                      <a:pt x="21600" y="9023"/>
                    </a:lnTo>
                    <a:lnTo>
                      <a:pt x="21126" y="8909"/>
                    </a:lnTo>
                    <a:lnTo>
                      <a:pt x="20544" y="8744"/>
                    </a:lnTo>
                    <a:lnTo>
                      <a:pt x="19919" y="8567"/>
                    </a:lnTo>
                    <a:lnTo>
                      <a:pt x="19179" y="8350"/>
                    </a:lnTo>
                    <a:lnTo>
                      <a:pt x="18439" y="8122"/>
                    </a:lnTo>
                    <a:lnTo>
                      <a:pt x="17656" y="7842"/>
                    </a:lnTo>
                    <a:lnTo>
                      <a:pt x="16098" y="7273"/>
                    </a:lnTo>
                    <a:lnTo>
                      <a:pt x="15358" y="6941"/>
                    </a:lnTo>
                    <a:lnTo>
                      <a:pt x="14697" y="6599"/>
                    </a:lnTo>
                    <a:lnTo>
                      <a:pt x="14072" y="6257"/>
                    </a:lnTo>
                    <a:lnTo>
                      <a:pt x="13526" y="5864"/>
                    </a:lnTo>
                    <a:lnTo>
                      <a:pt x="13102" y="5532"/>
                    </a:lnTo>
                    <a:lnTo>
                      <a:pt x="12786" y="5128"/>
                    </a:lnTo>
                    <a:lnTo>
                      <a:pt x="12707" y="4911"/>
                    </a:lnTo>
                    <a:lnTo>
                      <a:pt x="12628" y="4734"/>
                    </a:lnTo>
                    <a:lnTo>
                      <a:pt x="12592" y="4517"/>
                    </a:lnTo>
                    <a:lnTo>
                      <a:pt x="12628" y="4341"/>
                    </a:lnTo>
                    <a:lnTo>
                      <a:pt x="12786" y="3947"/>
                    </a:lnTo>
                    <a:lnTo>
                      <a:pt x="13023" y="3553"/>
                    </a:lnTo>
                    <a:lnTo>
                      <a:pt x="13375" y="3274"/>
                    </a:lnTo>
                    <a:lnTo>
                      <a:pt x="13799" y="2994"/>
                    </a:lnTo>
                    <a:lnTo>
                      <a:pt x="14266" y="2766"/>
                    </a:lnTo>
                    <a:lnTo>
                      <a:pt x="14812" y="2538"/>
                    </a:lnTo>
                    <a:lnTo>
                      <a:pt x="15437" y="2372"/>
                    </a:lnTo>
                    <a:lnTo>
                      <a:pt x="16062" y="2207"/>
                    </a:lnTo>
                    <a:lnTo>
                      <a:pt x="17462" y="1865"/>
                    </a:lnTo>
                    <a:lnTo>
                      <a:pt x="18870" y="1637"/>
                    </a:lnTo>
                    <a:lnTo>
                      <a:pt x="20307" y="1295"/>
                    </a:lnTo>
                    <a:lnTo>
                      <a:pt x="20975" y="1129"/>
                    </a:lnTo>
                    <a:lnTo>
                      <a:pt x="21600" y="901"/>
                    </a:lnTo>
                    <a:lnTo>
                      <a:pt x="21600" y="0"/>
                    </a:lnTo>
                    <a:lnTo>
                      <a:pt x="20896" y="228"/>
                    </a:lnTo>
                    <a:lnTo>
                      <a:pt x="20077" y="456"/>
                    </a:lnTo>
                    <a:lnTo>
                      <a:pt x="19222" y="684"/>
                    </a:lnTo>
                    <a:lnTo>
                      <a:pt x="18324" y="849"/>
                    </a:lnTo>
                    <a:lnTo>
                      <a:pt x="16414" y="1243"/>
                    </a:lnTo>
                    <a:lnTo>
                      <a:pt x="15480" y="1409"/>
                    </a:lnTo>
                    <a:lnTo>
                      <a:pt x="14582" y="1637"/>
                    </a:lnTo>
                    <a:lnTo>
                      <a:pt x="13684" y="1803"/>
                    </a:lnTo>
                    <a:lnTo>
                      <a:pt x="12865" y="2093"/>
                    </a:lnTo>
                    <a:lnTo>
                      <a:pt x="12125" y="2372"/>
                    </a:lnTo>
                    <a:lnTo>
                      <a:pt x="11500" y="2704"/>
                    </a:lnTo>
                    <a:lnTo>
                      <a:pt x="10954" y="3108"/>
                    </a:lnTo>
                    <a:lnTo>
                      <a:pt x="10567" y="3502"/>
                    </a:lnTo>
                    <a:lnTo>
                      <a:pt x="10452" y="3719"/>
                    </a:lnTo>
                    <a:lnTo>
                      <a:pt x="10329" y="4009"/>
                    </a:lnTo>
                    <a:lnTo>
                      <a:pt x="10250" y="4289"/>
                    </a:lnTo>
                    <a:lnTo>
                      <a:pt x="10250" y="4569"/>
                    </a:lnTo>
                    <a:close/>
                  </a:path>
                </a:pathLst>
              </a:custGeom>
              <a:solidFill>
                <a:srgbClr val="003399"/>
              </a:soli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68" name="Google Shape;724;p49"/>
              <p:cNvSpPr/>
              <p:nvPr/>
            </p:nvSpPr>
            <p:spPr>
              <a:xfrm>
                <a:off x="4402144" y="138114"/>
                <a:ext cx="1981207" cy="855668"/>
              </a:xfrm>
              <a:custGeom>
                <a:avLst/>
                <a:gdLst/>
                <a:ahLst/>
                <a:cxnLst>
                  <a:cxn ang="0">
                    <a:pos x="wd2" y="hd2"/>
                  </a:cxn>
                  <a:cxn ang="5400000">
                    <a:pos x="wd2" y="hd2"/>
                  </a:cxn>
                  <a:cxn ang="10800000">
                    <a:pos x="wd2" y="hd2"/>
                  </a:cxn>
                  <a:cxn ang="16200000">
                    <a:pos x="wd2" y="hd2"/>
                  </a:cxn>
                </a:cxnLst>
                <a:rect l="0" t="0" r="r" b="b"/>
                <a:pathLst>
                  <a:path w="21600" h="21600" extrusionOk="0">
                    <a:moveTo>
                      <a:pt x="0" y="13305"/>
                    </a:moveTo>
                    <a:lnTo>
                      <a:pt x="0" y="14427"/>
                    </a:lnTo>
                    <a:lnTo>
                      <a:pt x="87" y="15509"/>
                    </a:lnTo>
                    <a:lnTo>
                      <a:pt x="467" y="16591"/>
                    </a:lnTo>
                    <a:lnTo>
                      <a:pt x="935" y="17472"/>
                    </a:lnTo>
                    <a:lnTo>
                      <a:pt x="1592" y="18554"/>
                    </a:lnTo>
                    <a:lnTo>
                      <a:pt x="2440" y="19636"/>
                    </a:lnTo>
                    <a:lnTo>
                      <a:pt x="3375" y="20518"/>
                    </a:lnTo>
                    <a:lnTo>
                      <a:pt x="4413" y="21600"/>
                    </a:lnTo>
                    <a:lnTo>
                      <a:pt x="3669" y="20718"/>
                    </a:lnTo>
                    <a:lnTo>
                      <a:pt x="3098" y="19636"/>
                    </a:lnTo>
                    <a:lnTo>
                      <a:pt x="2717" y="18755"/>
                    </a:lnTo>
                    <a:lnTo>
                      <a:pt x="2440" y="17913"/>
                    </a:lnTo>
                    <a:lnTo>
                      <a:pt x="2354" y="17032"/>
                    </a:lnTo>
                    <a:lnTo>
                      <a:pt x="2354" y="16150"/>
                    </a:lnTo>
                    <a:lnTo>
                      <a:pt x="2440" y="15268"/>
                    </a:lnTo>
                    <a:lnTo>
                      <a:pt x="2717" y="14627"/>
                    </a:lnTo>
                    <a:lnTo>
                      <a:pt x="3098" y="13745"/>
                    </a:lnTo>
                    <a:lnTo>
                      <a:pt x="3479" y="13104"/>
                    </a:lnTo>
                    <a:lnTo>
                      <a:pt x="4604" y="11782"/>
                    </a:lnTo>
                    <a:lnTo>
                      <a:pt x="6110" y="10499"/>
                    </a:lnTo>
                    <a:lnTo>
                      <a:pt x="7702" y="9377"/>
                    </a:lnTo>
                    <a:lnTo>
                      <a:pt x="9588" y="8536"/>
                    </a:lnTo>
                    <a:lnTo>
                      <a:pt x="11458" y="7654"/>
                    </a:lnTo>
                    <a:lnTo>
                      <a:pt x="15404" y="6131"/>
                    </a:lnTo>
                    <a:lnTo>
                      <a:pt x="17187" y="5450"/>
                    </a:lnTo>
                    <a:lnTo>
                      <a:pt x="18883" y="4809"/>
                    </a:lnTo>
                    <a:lnTo>
                      <a:pt x="20388" y="4609"/>
                    </a:lnTo>
                    <a:lnTo>
                      <a:pt x="21600" y="4168"/>
                    </a:lnTo>
                    <a:lnTo>
                      <a:pt x="21600" y="0"/>
                    </a:lnTo>
                    <a:lnTo>
                      <a:pt x="20094" y="882"/>
                    </a:lnTo>
                    <a:lnTo>
                      <a:pt x="18502" y="1523"/>
                    </a:lnTo>
                    <a:lnTo>
                      <a:pt x="15127" y="2845"/>
                    </a:lnTo>
                    <a:lnTo>
                      <a:pt x="11648" y="3727"/>
                    </a:lnTo>
                    <a:lnTo>
                      <a:pt x="8360" y="5049"/>
                    </a:lnTo>
                    <a:lnTo>
                      <a:pt x="6767" y="5691"/>
                    </a:lnTo>
                    <a:lnTo>
                      <a:pt x="5348" y="6332"/>
                    </a:lnTo>
                    <a:lnTo>
                      <a:pt x="3946" y="7213"/>
                    </a:lnTo>
                    <a:lnTo>
                      <a:pt x="2821" y="8095"/>
                    </a:lnTo>
                    <a:lnTo>
                      <a:pt x="1783" y="9177"/>
                    </a:lnTo>
                    <a:lnTo>
                      <a:pt x="935" y="10259"/>
                    </a:lnTo>
                    <a:lnTo>
                      <a:pt x="381" y="11782"/>
                    </a:lnTo>
                    <a:lnTo>
                      <a:pt x="0" y="13305"/>
                    </a:lnTo>
                    <a:close/>
                  </a:path>
                </a:pathLst>
              </a:custGeom>
              <a:gradFill flip="none" rotWithShape="1">
                <a:gsLst>
                  <a:gs pos="0">
                    <a:srgbClr val="002D86"/>
                  </a:gs>
                  <a:gs pos="100000">
                    <a:srgbClr val="003399"/>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grpSp>
        <p:sp>
          <p:nvSpPr>
            <p:cNvPr id="970" name="Google Shape;725;p49"/>
            <p:cNvSpPr/>
            <p:nvPr/>
          </p:nvSpPr>
          <p:spPr>
            <a:xfrm>
              <a:off x="5273668" y="2128836"/>
              <a:ext cx="2897192" cy="2439993"/>
            </a:xfrm>
            <a:custGeom>
              <a:avLst/>
              <a:gdLst/>
              <a:ahLst/>
              <a:cxnLst>
                <a:cxn ang="0">
                  <a:pos x="wd2" y="hd2"/>
                </a:cxn>
                <a:cxn ang="5400000">
                  <a:pos x="wd2" y="hd2"/>
                </a:cxn>
                <a:cxn ang="10800000">
                  <a:pos x="wd2" y="hd2"/>
                </a:cxn>
                <a:cxn ang="16200000">
                  <a:pos x="wd2" y="hd2"/>
                </a:cxn>
              </a:cxnLst>
              <a:rect l="0" t="0" r="r" b="b"/>
              <a:pathLst>
                <a:path w="21600" h="21600" extrusionOk="0">
                  <a:moveTo>
                    <a:pt x="7253" y="15998"/>
                  </a:moveTo>
                  <a:lnTo>
                    <a:pt x="9238" y="15601"/>
                  </a:lnTo>
                  <a:lnTo>
                    <a:pt x="11082" y="15204"/>
                  </a:lnTo>
                  <a:lnTo>
                    <a:pt x="12766" y="14880"/>
                  </a:lnTo>
                  <a:lnTo>
                    <a:pt x="14300" y="14483"/>
                  </a:lnTo>
                  <a:lnTo>
                    <a:pt x="15673" y="14072"/>
                  </a:lnTo>
                  <a:lnTo>
                    <a:pt x="16896" y="13675"/>
                  </a:lnTo>
                  <a:lnTo>
                    <a:pt x="18025" y="13189"/>
                  </a:lnTo>
                  <a:lnTo>
                    <a:pt x="18938" y="12792"/>
                  </a:lnTo>
                  <a:lnTo>
                    <a:pt x="19756" y="12234"/>
                  </a:lnTo>
                  <a:lnTo>
                    <a:pt x="20424" y="11763"/>
                  </a:lnTo>
                  <a:lnTo>
                    <a:pt x="20885" y="11116"/>
                  </a:lnTo>
                  <a:lnTo>
                    <a:pt x="21290" y="10469"/>
                  </a:lnTo>
                  <a:lnTo>
                    <a:pt x="21497" y="9837"/>
                  </a:lnTo>
                  <a:lnTo>
                    <a:pt x="21600" y="9028"/>
                  </a:lnTo>
                  <a:lnTo>
                    <a:pt x="21544" y="8234"/>
                  </a:lnTo>
                  <a:lnTo>
                    <a:pt x="21346" y="7352"/>
                  </a:lnTo>
                  <a:lnTo>
                    <a:pt x="21083" y="6720"/>
                  </a:lnTo>
                  <a:lnTo>
                    <a:pt x="20678" y="5999"/>
                  </a:lnTo>
                  <a:lnTo>
                    <a:pt x="20170" y="5352"/>
                  </a:lnTo>
                  <a:lnTo>
                    <a:pt x="19559" y="4720"/>
                  </a:lnTo>
                  <a:lnTo>
                    <a:pt x="18891" y="4073"/>
                  </a:lnTo>
                  <a:lnTo>
                    <a:pt x="18129" y="3441"/>
                  </a:lnTo>
                  <a:lnTo>
                    <a:pt x="16642" y="2309"/>
                  </a:lnTo>
                  <a:lnTo>
                    <a:pt x="15880" y="1838"/>
                  </a:lnTo>
                  <a:lnTo>
                    <a:pt x="15165" y="1353"/>
                  </a:lnTo>
                  <a:lnTo>
                    <a:pt x="14450" y="956"/>
                  </a:lnTo>
                  <a:lnTo>
                    <a:pt x="13886" y="632"/>
                  </a:lnTo>
                  <a:lnTo>
                    <a:pt x="13378" y="397"/>
                  </a:lnTo>
                  <a:lnTo>
                    <a:pt x="13020" y="147"/>
                  </a:lnTo>
                  <a:lnTo>
                    <a:pt x="12766" y="74"/>
                  </a:lnTo>
                  <a:lnTo>
                    <a:pt x="12663" y="0"/>
                  </a:lnTo>
                  <a:lnTo>
                    <a:pt x="14093" y="794"/>
                  </a:lnTo>
                  <a:lnTo>
                    <a:pt x="15570" y="1750"/>
                  </a:lnTo>
                  <a:lnTo>
                    <a:pt x="17000" y="2720"/>
                  </a:lnTo>
                  <a:lnTo>
                    <a:pt x="18326" y="3749"/>
                  </a:lnTo>
                  <a:lnTo>
                    <a:pt x="18938" y="4235"/>
                  </a:lnTo>
                  <a:lnTo>
                    <a:pt x="19455" y="4793"/>
                  </a:lnTo>
                  <a:lnTo>
                    <a:pt x="19963" y="5352"/>
                  </a:lnTo>
                  <a:lnTo>
                    <a:pt x="20424" y="5911"/>
                  </a:lnTo>
                  <a:lnTo>
                    <a:pt x="20782" y="6470"/>
                  </a:lnTo>
                  <a:lnTo>
                    <a:pt x="21036" y="7028"/>
                  </a:lnTo>
                  <a:lnTo>
                    <a:pt x="21186" y="7675"/>
                  </a:lnTo>
                  <a:lnTo>
                    <a:pt x="21290" y="8234"/>
                  </a:lnTo>
                  <a:lnTo>
                    <a:pt x="21243" y="8793"/>
                  </a:lnTo>
                  <a:lnTo>
                    <a:pt x="21083" y="9352"/>
                  </a:lnTo>
                  <a:lnTo>
                    <a:pt x="20829" y="9837"/>
                  </a:lnTo>
                  <a:lnTo>
                    <a:pt x="20424" y="10322"/>
                  </a:lnTo>
                  <a:lnTo>
                    <a:pt x="19963" y="10719"/>
                  </a:lnTo>
                  <a:lnTo>
                    <a:pt x="19399" y="11116"/>
                  </a:lnTo>
                  <a:lnTo>
                    <a:pt x="18787" y="11440"/>
                  </a:lnTo>
                  <a:lnTo>
                    <a:pt x="18072" y="11763"/>
                  </a:lnTo>
                  <a:lnTo>
                    <a:pt x="17254" y="12072"/>
                  </a:lnTo>
                  <a:lnTo>
                    <a:pt x="16445" y="12395"/>
                  </a:lnTo>
                  <a:lnTo>
                    <a:pt x="14601" y="12881"/>
                  </a:lnTo>
                  <a:lnTo>
                    <a:pt x="12710" y="13351"/>
                  </a:lnTo>
                  <a:lnTo>
                    <a:pt x="10668" y="13836"/>
                  </a:lnTo>
                  <a:lnTo>
                    <a:pt x="8683" y="14233"/>
                  </a:lnTo>
                  <a:lnTo>
                    <a:pt x="6736" y="14630"/>
                  </a:lnTo>
                  <a:lnTo>
                    <a:pt x="4901" y="15116"/>
                  </a:lnTo>
                  <a:lnTo>
                    <a:pt x="4083" y="15351"/>
                  </a:lnTo>
                  <a:lnTo>
                    <a:pt x="3321" y="15674"/>
                  </a:lnTo>
                  <a:lnTo>
                    <a:pt x="2606" y="15910"/>
                  </a:lnTo>
                  <a:lnTo>
                    <a:pt x="1938" y="16233"/>
                  </a:lnTo>
                  <a:lnTo>
                    <a:pt x="1383" y="16557"/>
                  </a:lnTo>
                  <a:lnTo>
                    <a:pt x="866" y="16880"/>
                  </a:lnTo>
                  <a:lnTo>
                    <a:pt x="508" y="17277"/>
                  </a:lnTo>
                  <a:lnTo>
                    <a:pt x="207" y="17674"/>
                  </a:lnTo>
                  <a:lnTo>
                    <a:pt x="56" y="18071"/>
                  </a:lnTo>
                  <a:lnTo>
                    <a:pt x="0" y="18556"/>
                  </a:lnTo>
                  <a:lnTo>
                    <a:pt x="103" y="19042"/>
                  </a:lnTo>
                  <a:lnTo>
                    <a:pt x="254" y="19512"/>
                  </a:lnTo>
                  <a:lnTo>
                    <a:pt x="508" y="19924"/>
                  </a:lnTo>
                  <a:lnTo>
                    <a:pt x="922" y="20321"/>
                  </a:lnTo>
                  <a:lnTo>
                    <a:pt x="1326" y="20644"/>
                  </a:lnTo>
                  <a:lnTo>
                    <a:pt x="1844" y="20953"/>
                  </a:lnTo>
                  <a:lnTo>
                    <a:pt x="2455" y="21277"/>
                  </a:lnTo>
                  <a:lnTo>
                    <a:pt x="3067" y="21600"/>
                  </a:lnTo>
                  <a:lnTo>
                    <a:pt x="2502" y="21203"/>
                  </a:lnTo>
                  <a:lnTo>
                    <a:pt x="2041" y="20791"/>
                  </a:lnTo>
                  <a:lnTo>
                    <a:pt x="1637" y="20394"/>
                  </a:lnTo>
                  <a:lnTo>
                    <a:pt x="1383" y="19997"/>
                  </a:lnTo>
                  <a:lnTo>
                    <a:pt x="1176" y="19600"/>
                  </a:lnTo>
                  <a:lnTo>
                    <a:pt x="1129" y="19203"/>
                  </a:lnTo>
                  <a:lnTo>
                    <a:pt x="1176" y="18792"/>
                  </a:lnTo>
                  <a:lnTo>
                    <a:pt x="1326" y="18483"/>
                  </a:lnTo>
                  <a:lnTo>
                    <a:pt x="1637" y="18071"/>
                  </a:lnTo>
                  <a:lnTo>
                    <a:pt x="1994" y="17762"/>
                  </a:lnTo>
                  <a:lnTo>
                    <a:pt x="2559" y="17439"/>
                  </a:lnTo>
                  <a:lnTo>
                    <a:pt x="3217" y="17115"/>
                  </a:lnTo>
                  <a:lnTo>
                    <a:pt x="3979" y="16792"/>
                  </a:lnTo>
                  <a:lnTo>
                    <a:pt x="4958" y="16483"/>
                  </a:lnTo>
                  <a:lnTo>
                    <a:pt x="6030" y="16233"/>
                  </a:lnTo>
                  <a:lnTo>
                    <a:pt x="7253" y="15998"/>
                  </a:lnTo>
                  <a:close/>
                </a:path>
              </a:pathLst>
            </a:custGeom>
            <a:gradFill flip="none" rotWithShape="1">
              <a:gsLst>
                <a:gs pos="0">
                  <a:srgbClr val="002B82"/>
                </a:gs>
                <a:gs pos="100000">
                  <a:srgbClr val="003399"/>
                </a:gs>
              </a:gsLst>
              <a:lin ang="27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sp>
          <p:nvSpPr>
            <p:cNvPr id="971" name="Google Shape;726;p49"/>
            <p:cNvSpPr/>
            <p:nvPr/>
          </p:nvSpPr>
          <p:spPr>
            <a:xfrm>
              <a:off x="-10" y="-3"/>
              <a:ext cx="9140832" cy="2819406"/>
            </a:xfrm>
            <a:prstGeom prst="rect">
              <a:avLst/>
            </a:prstGeom>
            <a:gradFill flip="none" rotWithShape="1">
              <a:gsLst>
                <a:gs pos="0">
                  <a:srgbClr val="000514"/>
                </a:gs>
                <a:gs pos="100000">
                  <a:srgbClr val="003399"/>
                </a:gs>
              </a:gsLst>
              <a:lin ang="5400000" scaled="0"/>
            </a:gradFill>
            <a:ln w="12700" cap="flat">
              <a:noFill/>
              <a:miter lim="400000"/>
            </a:ln>
            <a:effectLst/>
          </p:spPr>
          <p:txBody>
            <a:bodyPr wrap="square" lIns="45719" tIns="45719" rIns="45719" bIns="45719" numCol="1" anchor="t">
              <a:noAutofit/>
            </a:bodyPr>
            <a:lstStyle/>
            <a:p>
              <a:pPr>
                <a:defRPr sz="1200">
                  <a:latin typeface="Avenir"/>
                  <a:ea typeface="Avenir"/>
                  <a:cs typeface="Avenir"/>
                  <a:sym typeface="Avenir Roman"/>
                </a:defRPr>
              </a:pPr>
              <a:endParaRPr sz="1200"/>
            </a:p>
          </p:txBody>
        </p:sp>
      </p:grpSp>
      <p:sp>
        <p:nvSpPr>
          <p:cNvPr id="973" name="Google Shape;727;p49"/>
          <p:cNvSpPr txBox="1">
            <a:spLocks noGrp="1"/>
          </p:cNvSpPr>
          <p:nvPr>
            <p:ph type="title"/>
          </p:nvPr>
        </p:nvSpPr>
        <p:spPr>
          <a:xfrm>
            <a:off x="1981200" y="90485"/>
            <a:ext cx="8229600" cy="1286527"/>
          </a:xfrm>
          <a:prstGeom prst="rect">
            <a:avLst/>
          </a:prstGeom>
        </p:spPr>
        <p:txBody>
          <a:bodyPr vert="horz" lIns="0" tIns="0" rIns="0" bIns="0" rtlCol="0" anchor="ctr">
            <a:normAutofit/>
          </a:bodyPr>
          <a:lstStyle/>
          <a:p>
            <a:pPr indent="39687"/>
            <a:r>
              <a:t>Practice 2 (10 minutes)</a:t>
            </a:r>
          </a:p>
          <a:p>
            <a:pPr indent="39687"/>
            <a:r>
              <a:t>Break outs…. 5 people</a:t>
            </a:r>
          </a:p>
        </p:txBody>
      </p:sp>
      <p:sp>
        <p:nvSpPr>
          <p:cNvPr id="974" name="Google Shape;728;p49"/>
          <p:cNvSpPr txBox="1">
            <a:spLocks noGrp="1"/>
          </p:cNvSpPr>
          <p:nvPr>
            <p:ph type="body" idx="1"/>
          </p:nvPr>
        </p:nvSpPr>
        <p:spPr>
          <a:xfrm>
            <a:off x="1981200" y="1341783"/>
            <a:ext cx="8229600" cy="5516219"/>
          </a:xfrm>
          <a:prstGeom prst="rect">
            <a:avLst/>
          </a:prstGeom>
        </p:spPr>
        <p:txBody>
          <a:bodyPr vert="horz" lIns="0" tIns="0" rIns="0" bIns="0" rtlCol="0">
            <a:normAutofit/>
          </a:bodyPr>
          <a:lstStyle/>
          <a:p>
            <a:pPr marL="765703" indent="-726014">
              <a:spcBef>
                <a:spcPts val="0"/>
              </a:spcBef>
              <a:buSzPts val="2800"/>
              <a:defRPr sz="2800"/>
            </a:pPr>
            <a:r>
              <a:t>MI Skills – OARS &amp; LINKING, Eliciting Change Talk, Focusing on Present and Future</a:t>
            </a:r>
          </a:p>
          <a:p>
            <a:pPr marL="765703" indent="-726014">
              <a:buSzPts val="2800"/>
              <a:defRPr sz="2800"/>
            </a:pPr>
            <a:r>
              <a:t>Group Skills – Deepening emotional connection, deepening group cohesion through linking to others..</a:t>
            </a:r>
            <a:r>
              <a:rPr b="1" i="1"/>
              <a:t> </a:t>
            </a:r>
            <a:r>
              <a:rPr b="1" i="1">
                <a:solidFill>
                  <a:srgbClr val="FF2E2A"/>
                </a:solidFill>
              </a:rPr>
              <a:t>What is the ambivalence?</a:t>
            </a:r>
          </a:p>
          <a:p>
            <a:pPr marL="765703" indent="-726014">
              <a:buSzPts val="2800"/>
              <a:defRPr sz="2800"/>
            </a:pPr>
            <a:r>
              <a:t>Theme – Values exploration as related to “issues” </a:t>
            </a:r>
          </a:p>
          <a:p>
            <a:pPr marL="765703" indent="-726014">
              <a:buSzPts val="2800"/>
              <a:defRPr sz="2800"/>
            </a:pPr>
            <a:r>
              <a:t>Where are our conflicts within self or group?</a:t>
            </a:r>
            <a:endParaRPr>
              <a:solidFill>
                <a:srgbClr val="000000"/>
              </a:solidFill>
            </a:endParaRPr>
          </a:p>
          <a:p>
            <a:pPr marL="932314" lvl="1" indent="-435425">
              <a:spcBef>
                <a:spcPts val="700"/>
              </a:spcBef>
              <a:buClr>
                <a:srgbClr val="A886E0"/>
              </a:buClr>
              <a:buSzPts val="2400"/>
              <a:defRPr sz="2400"/>
            </a:pPr>
            <a:r>
              <a:t>What are some important values for you as a person? What are important desires, hopes to you as a person?</a:t>
            </a:r>
            <a:endParaRPr sz="2800"/>
          </a:p>
          <a:p>
            <a:pPr marL="932314" lvl="1" indent="-435425">
              <a:spcBef>
                <a:spcPts val="700"/>
              </a:spcBef>
              <a:buClr>
                <a:srgbClr val="A886E0"/>
              </a:buClr>
              <a:buSzPts val="2400"/>
              <a:defRPr sz="2400"/>
            </a:pPr>
            <a:r>
              <a:t>How could your values guide you in relation to your desires, hopes you choose &amp; similar future situations</a:t>
            </a:r>
          </a:p>
        </p:txBody>
      </p:sp>
    </p:spTree>
    <p:extLst>
      <p:ext uri="{BB962C8B-B14F-4D97-AF65-F5344CB8AC3E}">
        <p14:creationId xmlns:p14="http://schemas.microsoft.com/office/powerpoint/2010/main" val="4051287510"/>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76" name="Google Shape;739;p51"/>
          <p:cNvSpPr txBox="1"/>
          <p:nvPr/>
        </p:nvSpPr>
        <p:spPr>
          <a:xfrm>
            <a:off x="1625600" y="1885950"/>
            <a:ext cx="8229600" cy="2578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indent="52616" algn="ctr" defTabSz="859536">
              <a:defRPr sz="2538" b="1" i="1">
                <a:latin typeface="Helvetica Neue"/>
                <a:ea typeface="Helvetica Neue"/>
                <a:cs typeface="Helvetica Neue"/>
                <a:sym typeface="Helvetica Neue"/>
              </a:defRPr>
            </a:pPr>
            <a:r>
              <a:rPr sz="2538"/>
              <a:t>Observer: </a:t>
            </a:r>
            <a:r>
              <a:rPr sz="2820">
                <a:solidFill>
                  <a:srgbClr val="CD2312"/>
                </a:solidFill>
                <a:latin typeface="Cutive"/>
                <a:ea typeface="Cutive"/>
                <a:cs typeface="Cutive"/>
                <a:sym typeface="Cutive"/>
              </a:rPr>
              <a:t>ask permission:</a:t>
            </a:r>
            <a:br>
              <a:rPr sz="2820">
                <a:solidFill>
                  <a:srgbClr val="CD2312"/>
                </a:solidFill>
                <a:latin typeface="Cutive"/>
                <a:ea typeface="Cutive"/>
                <a:cs typeface="Cutive"/>
                <a:sym typeface="Cutive"/>
              </a:rPr>
            </a:br>
            <a:r>
              <a:rPr sz="3478">
                <a:latin typeface="Merriweather Sans"/>
                <a:ea typeface="Merriweather Sans"/>
                <a:cs typeface="Merriweather Sans"/>
                <a:sym typeface="Merriweather Sans"/>
              </a:rPr>
              <a:t>May I share with you some of my thoughts on what I experienced?</a:t>
            </a:r>
          </a:p>
          <a:p>
            <a:pPr indent="52616" algn="ctr" defTabSz="859536">
              <a:defRPr sz="3478" b="1">
                <a:latin typeface="Merriweather Sans"/>
                <a:ea typeface="Merriweather Sans"/>
                <a:cs typeface="Merriweather Sans"/>
                <a:sym typeface="Merriweather Sans"/>
              </a:defRPr>
            </a:pPr>
            <a:r>
              <a:rPr sz="3478"/>
              <a:t>Ask others in the group..</a:t>
            </a:r>
          </a:p>
          <a:p>
            <a:pPr indent="52616" algn="ctr" defTabSz="859536">
              <a:defRPr sz="3478" b="1">
                <a:latin typeface="Merriweather Sans"/>
                <a:ea typeface="Merriweather Sans"/>
                <a:cs typeface="Merriweather Sans"/>
                <a:sym typeface="Merriweather Sans"/>
              </a:defRPr>
            </a:pPr>
            <a:r>
              <a:rPr sz="3478"/>
              <a:t>5 minutes break outs, groups..</a:t>
            </a:r>
          </a:p>
        </p:txBody>
      </p:sp>
    </p:spTree>
    <p:extLst>
      <p:ext uri="{BB962C8B-B14F-4D97-AF65-F5344CB8AC3E}">
        <p14:creationId xmlns:p14="http://schemas.microsoft.com/office/powerpoint/2010/main" val="870152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78" name="Google Shape;744;p52"/>
          <p:cNvSpPr txBox="1">
            <a:spLocks noGrp="1"/>
          </p:cNvSpPr>
          <p:nvPr>
            <p:ph type="title"/>
          </p:nvPr>
        </p:nvSpPr>
        <p:spPr>
          <a:prstGeom prst="rect">
            <a:avLst/>
          </a:prstGeom>
        </p:spPr>
        <p:txBody>
          <a:bodyPr vert="horz" lIns="0" tIns="0" rIns="0" bIns="0" rtlCol="0" anchor="ctr">
            <a:normAutofit/>
          </a:bodyPr>
          <a:lstStyle/>
          <a:p>
            <a:pPr indent="65088">
              <a:defRPr>
                <a:solidFill>
                  <a:srgbClr val="2B4714"/>
                </a:solidFill>
              </a:defRPr>
            </a:pPr>
            <a:r>
              <a:t>The </a:t>
            </a:r>
            <a:r>
              <a:rPr b="1" i="1">
                <a:solidFill>
                  <a:srgbClr val="52832B"/>
                </a:solidFill>
                <a:latin typeface="+mj-lt"/>
                <a:ea typeface="+mj-ea"/>
                <a:cs typeface="+mj-cs"/>
                <a:sym typeface="Arial"/>
              </a:rPr>
              <a:t>Power</a:t>
            </a:r>
            <a:r>
              <a:t> of Groups </a:t>
            </a:r>
          </a:p>
        </p:txBody>
      </p:sp>
      <p:sp>
        <p:nvSpPr>
          <p:cNvPr id="979" name="Google Shape;745;p52"/>
          <p:cNvSpPr txBox="1">
            <a:spLocks noGrp="1"/>
          </p:cNvSpPr>
          <p:nvPr>
            <p:ph type="body" idx="1"/>
          </p:nvPr>
        </p:nvSpPr>
        <p:spPr>
          <a:prstGeom prst="rect">
            <a:avLst/>
          </a:prstGeom>
        </p:spPr>
        <p:txBody>
          <a:bodyPr vert="horz" lIns="0" tIns="0" rIns="0" bIns="0" rtlCol="0">
            <a:normAutofit fontScale="92500" lnSpcReduction="10000"/>
          </a:bodyPr>
          <a:lstStyle/>
          <a:p>
            <a:pPr marL="791103" indent="-726014">
              <a:lnSpc>
                <a:spcPct val="80000"/>
              </a:lnSpc>
              <a:spcBef>
                <a:spcPts val="0"/>
              </a:spcBef>
              <a:buSzPts val="2800"/>
              <a:defRPr sz="2800" b="1">
                <a:solidFill>
                  <a:srgbClr val="A40800"/>
                </a:solidFill>
                <a:latin typeface="+mj-lt"/>
                <a:ea typeface="+mj-ea"/>
                <a:cs typeface="+mj-cs"/>
                <a:sym typeface="Arial"/>
              </a:defRPr>
            </a:pPr>
            <a:r>
              <a:t>sharing, having a voice</a:t>
            </a:r>
          </a:p>
          <a:p>
            <a:pPr marL="791103" indent="-726014">
              <a:lnSpc>
                <a:spcPct val="80000"/>
              </a:lnSpc>
              <a:buSzPts val="2800"/>
              <a:defRPr sz="2800" b="1">
                <a:solidFill>
                  <a:srgbClr val="A40800"/>
                </a:solidFill>
                <a:latin typeface="+mj-lt"/>
                <a:ea typeface="+mj-ea"/>
                <a:cs typeface="+mj-cs"/>
                <a:sym typeface="Arial"/>
              </a:defRPr>
            </a:pPr>
            <a:r>
              <a:t>dialectical process</a:t>
            </a:r>
          </a:p>
          <a:p>
            <a:pPr marL="791103" indent="-726014">
              <a:lnSpc>
                <a:spcPct val="80000"/>
              </a:lnSpc>
              <a:buSzPts val="2800"/>
              <a:defRPr sz="2800" b="1">
                <a:solidFill>
                  <a:srgbClr val="A40800"/>
                </a:solidFill>
                <a:latin typeface="+mj-lt"/>
                <a:ea typeface="+mj-ea"/>
                <a:cs typeface="+mj-cs"/>
                <a:sym typeface="Arial"/>
              </a:defRPr>
            </a:pPr>
            <a:r>
              <a:t>universality</a:t>
            </a:r>
          </a:p>
          <a:p>
            <a:pPr marL="791103" indent="-726014">
              <a:lnSpc>
                <a:spcPct val="80000"/>
              </a:lnSpc>
              <a:buSzPts val="2800"/>
              <a:defRPr sz="2800" b="1">
                <a:solidFill>
                  <a:srgbClr val="A40800"/>
                </a:solidFill>
                <a:latin typeface="+mj-lt"/>
                <a:ea typeface="+mj-ea"/>
                <a:cs typeface="+mj-cs"/>
                <a:sym typeface="Arial"/>
              </a:defRPr>
            </a:pPr>
            <a:r>
              <a:t>mutual support</a:t>
            </a:r>
          </a:p>
          <a:p>
            <a:pPr marL="791103" indent="-726014">
              <a:lnSpc>
                <a:spcPct val="80000"/>
              </a:lnSpc>
              <a:buSzPts val="2800"/>
              <a:defRPr sz="2800" b="1">
                <a:solidFill>
                  <a:srgbClr val="A40800"/>
                </a:solidFill>
                <a:latin typeface="+mj-lt"/>
                <a:ea typeface="+mj-ea"/>
                <a:cs typeface="+mj-cs"/>
                <a:sym typeface="Arial"/>
              </a:defRPr>
            </a:pPr>
            <a:r>
              <a:t>mutual demand</a:t>
            </a:r>
          </a:p>
          <a:p>
            <a:pPr marL="791103" indent="-726014">
              <a:lnSpc>
                <a:spcPct val="80000"/>
              </a:lnSpc>
              <a:buSzPts val="2800"/>
              <a:defRPr sz="2800" b="1">
                <a:solidFill>
                  <a:srgbClr val="A40800"/>
                </a:solidFill>
                <a:latin typeface="+mj-lt"/>
                <a:ea typeface="+mj-ea"/>
                <a:cs typeface="+mj-cs"/>
                <a:sym typeface="Arial"/>
              </a:defRPr>
            </a:pPr>
            <a:r>
              <a:t>individual empowerment</a:t>
            </a:r>
          </a:p>
          <a:p>
            <a:pPr marL="791103" indent="-726014">
              <a:lnSpc>
                <a:spcPct val="80000"/>
              </a:lnSpc>
              <a:buSzPts val="2800"/>
              <a:defRPr sz="2800" b="1">
                <a:solidFill>
                  <a:srgbClr val="A40800"/>
                </a:solidFill>
                <a:latin typeface="+mj-lt"/>
                <a:ea typeface="+mj-ea"/>
                <a:cs typeface="+mj-cs"/>
                <a:sym typeface="Arial"/>
              </a:defRPr>
            </a:pPr>
            <a:r>
              <a:t> evoking of hope through empathy</a:t>
            </a:r>
          </a:p>
          <a:p>
            <a:pPr marL="791103" indent="-726014">
              <a:lnSpc>
                <a:spcPct val="80000"/>
              </a:lnSpc>
              <a:buSzPts val="2800"/>
              <a:defRPr sz="2800" b="1">
                <a:solidFill>
                  <a:srgbClr val="A40800"/>
                </a:solidFill>
                <a:latin typeface="+mj-lt"/>
                <a:ea typeface="+mj-ea"/>
                <a:cs typeface="+mj-cs"/>
                <a:sym typeface="Arial"/>
              </a:defRPr>
            </a:pPr>
            <a:r>
              <a:t>strength in numbers, confidence</a:t>
            </a:r>
          </a:p>
          <a:p>
            <a:pPr marL="791103" indent="-726014">
              <a:lnSpc>
                <a:spcPct val="80000"/>
              </a:lnSpc>
              <a:buSzPts val="2800"/>
              <a:defRPr sz="2800" b="1">
                <a:solidFill>
                  <a:srgbClr val="A40800"/>
                </a:solidFill>
                <a:latin typeface="+mj-lt"/>
                <a:ea typeface="+mj-ea"/>
                <a:cs typeface="+mj-cs"/>
                <a:sym typeface="Arial"/>
              </a:defRPr>
            </a:pPr>
            <a:r>
              <a:t>skill of listening deeply</a:t>
            </a:r>
          </a:p>
          <a:p>
            <a:pPr marL="791103" indent="-726014">
              <a:lnSpc>
                <a:spcPct val="80000"/>
              </a:lnSpc>
              <a:buSzPts val="2800"/>
              <a:defRPr sz="2800" b="1">
                <a:solidFill>
                  <a:srgbClr val="A40800"/>
                </a:solidFill>
                <a:latin typeface="+mj-lt"/>
                <a:ea typeface="+mj-ea"/>
                <a:cs typeface="+mj-cs"/>
                <a:sym typeface="Arial"/>
              </a:defRPr>
            </a:pPr>
            <a:r>
              <a:t>encouragement of  autonomy</a:t>
            </a:r>
          </a:p>
          <a:p>
            <a:pPr marL="791103" indent="-726014">
              <a:lnSpc>
                <a:spcPct val="80000"/>
              </a:lnSpc>
              <a:buSzPts val="2800"/>
              <a:defRPr sz="2800" b="1">
                <a:solidFill>
                  <a:srgbClr val="A40800"/>
                </a:solidFill>
                <a:latin typeface="+mj-lt"/>
                <a:ea typeface="+mj-ea"/>
                <a:cs typeface="+mj-cs"/>
                <a:sym typeface="Arial"/>
              </a:defRPr>
            </a:pPr>
            <a:r>
              <a:t>notion that no one is </a:t>
            </a:r>
            <a:r>
              <a:rPr i="1"/>
              <a:t>broken</a:t>
            </a:r>
          </a:p>
        </p:txBody>
      </p:sp>
    </p:spTree>
    <p:extLst>
      <p:ext uri="{BB962C8B-B14F-4D97-AF65-F5344CB8AC3E}">
        <p14:creationId xmlns:p14="http://schemas.microsoft.com/office/powerpoint/2010/main" val="194303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 name="Google Shape;750;p53" descr="Google Shape;750;p53"/>
          <p:cNvPicPr>
            <a:picLocks noChangeAspect="1"/>
          </p:cNvPicPr>
          <p:nvPr/>
        </p:nvPicPr>
        <p:blipFill>
          <a:blip r:embed="rId2"/>
          <a:stretch>
            <a:fillRect/>
          </a:stretch>
        </p:blipFill>
        <p:spPr>
          <a:xfrm>
            <a:off x="1505448" y="0"/>
            <a:ext cx="9144001" cy="6858000"/>
          </a:xfrm>
          <a:prstGeom prst="rect">
            <a:avLst/>
          </a:prstGeom>
          <a:ln w="12700">
            <a:miter lim="400000"/>
          </a:ln>
        </p:spPr>
      </p:pic>
      <p:sp>
        <p:nvSpPr>
          <p:cNvPr id="984" name="Google Shape;751;p53"/>
          <p:cNvSpPr/>
          <p:nvPr/>
        </p:nvSpPr>
        <p:spPr>
          <a:xfrm>
            <a:off x="1524000" y="-1"/>
            <a:ext cx="9144000" cy="834319"/>
          </a:xfrm>
          <a:prstGeom prst="rect">
            <a:avLst/>
          </a:prstGeom>
          <a:solidFill>
            <a:srgbClr val="FFFFFF">
              <a:alpha val="69803"/>
            </a:srgbClr>
          </a:solidFill>
          <a:ln w="12700">
            <a:miter lim="400000"/>
          </a:ln>
          <a:extLst>
            <a:ext uri="{C572A759-6A51-4108-AA02-DFA0A04FC94B}">
              <ma14:wrappingTextBoxFlag xmlns:ma14="http://schemas.microsoft.com/office/mac/drawingml/2011/main" xmlns="" val="1"/>
            </a:ext>
          </a:extLst>
        </p:spPr>
        <p:txBody>
          <a:bodyPr lIns="32125" tIns="32125" rIns="32125" bIns="32125">
            <a:spAutoFit/>
          </a:bodyPr>
          <a:lstStyle/>
          <a:p>
            <a:pPr>
              <a:defRPr sz="5000">
                <a:latin typeface="Calibri"/>
                <a:ea typeface="Calibri"/>
                <a:cs typeface="Calibri"/>
                <a:sym typeface="Calibri"/>
              </a:defRPr>
            </a:pPr>
            <a:r>
              <a:rPr sz="5000"/>
              <a:t>Inside </a:t>
            </a:r>
            <a:r>
              <a:rPr sz="5000" i="1"/>
              <a:t>Fear</a:t>
            </a:r>
            <a:r>
              <a:rPr sz="5000"/>
              <a:t>…</a:t>
            </a:r>
          </a:p>
        </p:txBody>
      </p:sp>
      <p:sp>
        <p:nvSpPr>
          <p:cNvPr id="985" name="Google Shape;752;p53"/>
          <p:cNvSpPr/>
          <p:nvPr/>
        </p:nvSpPr>
        <p:spPr>
          <a:xfrm>
            <a:off x="1501172" y="6014019"/>
            <a:ext cx="9144001" cy="834319"/>
          </a:xfrm>
          <a:prstGeom prst="rect">
            <a:avLst/>
          </a:prstGeom>
          <a:solidFill>
            <a:srgbClr val="FFFFFF">
              <a:alpha val="69803"/>
            </a:srgbClr>
          </a:solidFill>
          <a:ln w="12700">
            <a:miter lim="400000"/>
          </a:ln>
          <a:extLst>
            <a:ext uri="{C572A759-6A51-4108-AA02-DFA0A04FC94B}">
              <ma14:wrappingTextBoxFlag xmlns:ma14="http://schemas.microsoft.com/office/mac/drawingml/2011/main" xmlns="" val="1"/>
            </a:ext>
          </a:extLst>
        </p:spPr>
        <p:txBody>
          <a:bodyPr lIns="32125" tIns="32125" rIns="32125" bIns="32125">
            <a:spAutoFit/>
          </a:bodyPr>
          <a:lstStyle/>
          <a:p>
            <a:pPr algn="r">
              <a:defRPr sz="5000">
                <a:latin typeface="Calibri"/>
                <a:ea typeface="Calibri"/>
                <a:cs typeface="Calibri"/>
                <a:sym typeface="Calibri"/>
              </a:defRPr>
            </a:pPr>
            <a:r>
              <a:rPr sz="5000"/>
              <a:t>&amp;…Outside </a:t>
            </a:r>
            <a:r>
              <a:rPr sz="5000" i="1"/>
              <a:t>Willingness</a:t>
            </a:r>
          </a:p>
        </p:txBody>
      </p:sp>
    </p:spTree>
    <p:extLst>
      <p:ext uri="{BB962C8B-B14F-4D97-AF65-F5344CB8AC3E}">
        <p14:creationId xmlns:p14="http://schemas.microsoft.com/office/powerpoint/2010/main" val="897374750"/>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87" name="Google Shape;763;p55"/>
          <p:cNvSpPr txBox="1">
            <a:spLocks noGrp="1"/>
          </p:cNvSpPr>
          <p:nvPr>
            <p:ph type="title"/>
          </p:nvPr>
        </p:nvSpPr>
        <p:spPr>
          <a:xfrm>
            <a:off x="838200" y="99361"/>
            <a:ext cx="10515600" cy="1325563"/>
          </a:xfrm>
          <a:prstGeom prst="rect">
            <a:avLst/>
          </a:prstGeom>
        </p:spPr>
        <p:txBody>
          <a:bodyPr/>
          <a:lstStyle>
            <a:lvl1pPr>
              <a:defRPr>
                <a:latin typeface="Permanent Marker"/>
                <a:ea typeface="Permanent Marker"/>
                <a:cs typeface="Permanent Marker"/>
                <a:sym typeface="Permanent Marker"/>
              </a:defRPr>
            </a:lvl1pPr>
          </a:lstStyle>
          <a:p>
            <a:r>
              <a:rPr dirty="0"/>
              <a:t>Plan an activity</a:t>
            </a:r>
          </a:p>
        </p:txBody>
      </p:sp>
      <p:sp>
        <p:nvSpPr>
          <p:cNvPr id="989" name="Google Shape;765;p55"/>
          <p:cNvSpPr txBox="1"/>
          <p:nvPr/>
        </p:nvSpPr>
        <p:spPr>
          <a:xfrm>
            <a:off x="5885181" y="3277109"/>
            <a:ext cx="5176600" cy="3159797"/>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marL="704846" indent="-704846">
              <a:buClr>
                <a:srgbClr val="000000"/>
              </a:buClr>
              <a:buSzPts val="3700"/>
              <a:buFont typeface="Arial"/>
              <a:buChar char="•"/>
              <a:defRPr sz="3700" b="1">
                <a:latin typeface="Calibri"/>
                <a:ea typeface="Calibri"/>
                <a:cs typeface="Calibri"/>
                <a:sym typeface="Calibri"/>
              </a:defRPr>
            </a:pPr>
            <a:r>
              <a:rPr sz="3700" dirty="0"/>
              <a:t>Clown</a:t>
            </a:r>
            <a:r>
              <a:rPr sz="2700" dirty="0"/>
              <a:t> (brings humor)</a:t>
            </a:r>
            <a:endParaRPr sz="2800" dirty="0"/>
          </a:p>
          <a:p>
            <a:pPr marL="833437" indent="-833437">
              <a:spcBef>
                <a:spcPts val="700"/>
              </a:spcBef>
              <a:buClr>
                <a:srgbClr val="000000"/>
              </a:buClr>
              <a:buSzPts val="3500"/>
              <a:buFont typeface="Arial"/>
              <a:buChar char="•"/>
              <a:defRPr sz="3500" b="1">
                <a:latin typeface="Calibri"/>
                <a:ea typeface="Calibri"/>
                <a:cs typeface="Calibri"/>
                <a:sym typeface="Calibri"/>
              </a:defRPr>
            </a:pPr>
            <a:r>
              <a:rPr sz="3500" dirty="0"/>
              <a:t>Brain </a:t>
            </a:r>
            <a:r>
              <a:rPr sz="2600" dirty="0"/>
              <a:t>(Cute kid) </a:t>
            </a:r>
            <a:endParaRPr sz="2800" dirty="0"/>
          </a:p>
          <a:p>
            <a:pPr marL="833437" indent="-833437">
              <a:spcBef>
                <a:spcPts val="700"/>
              </a:spcBef>
              <a:buClr>
                <a:srgbClr val="000000"/>
              </a:buClr>
              <a:buSzPts val="3500"/>
              <a:buFont typeface="Arial"/>
              <a:buChar char="•"/>
              <a:defRPr sz="3500" b="1">
                <a:latin typeface="Calibri"/>
                <a:ea typeface="Calibri"/>
                <a:cs typeface="Calibri"/>
                <a:sym typeface="Calibri"/>
              </a:defRPr>
            </a:pPr>
            <a:r>
              <a:rPr sz="3500" dirty="0"/>
              <a:t>Hood </a:t>
            </a:r>
            <a:r>
              <a:rPr sz="2500" dirty="0"/>
              <a:t>(Self-hater)</a:t>
            </a:r>
            <a:endParaRPr sz="2800" dirty="0"/>
          </a:p>
          <a:p>
            <a:pPr marL="786490" indent="-786490">
              <a:spcBef>
                <a:spcPts val="700"/>
              </a:spcBef>
              <a:buClr>
                <a:srgbClr val="000000"/>
              </a:buClr>
              <a:buSzPts val="3400"/>
              <a:buFont typeface="Arial"/>
              <a:buChar char="•"/>
              <a:defRPr sz="3400" b="1">
                <a:latin typeface="Calibri"/>
                <a:ea typeface="Calibri"/>
                <a:cs typeface="Calibri"/>
                <a:sym typeface="Calibri"/>
              </a:defRPr>
            </a:pPr>
            <a:r>
              <a:rPr sz="3400" dirty="0"/>
              <a:t>Leader</a:t>
            </a:r>
            <a:r>
              <a:rPr sz="2800" dirty="0"/>
              <a:t> (</a:t>
            </a:r>
            <a:r>
              <a:rPr sz="2600" dirty="0"/>
              <a:t>Rock of Gibraltar)</a:t>
            </a:r>
            <a:endParaRPr sz="3200" dirty="0"/>
          </a:p>
          <a:p>
            <a:pPr marL="833437" indent="-833437">
              <a:spcBef>
                <a:spcPts val="700"/>
              </a:spcBef>
              <a:buClr>
                <a:srgbClr val="000000"/>
              </a:buClr>
              <a:buSzPts val="3500"/>
              <a:buFont typeface="Arial"/>
              <a:buChar char="•"/>
              <a:defRPr sz="3500" b="1">
                <a:latin typeface="Calibri"/>
                <a:ea typeface="Calibri"/>
                <a:cs typeface="Calibri"/>
                <a:sym typeface="Calibri"/>
              </a:defRPr>
            </a:pPr>
            <a:r>
              <a:rPr sz="3500" dirty="0"/>
              <a:t>Music Student </a:t>
            </a:r>
            <a:r>
              <a:rPr sz="3000" dirty="0"/>
              <a:t>(Star)</a:t>
            </a:r>
          </a:p>
        </p:txBody>
      </p:sp>
      <p:sp>
        <p:nvSpPr>
          <p:cNvPr id="990" name="Google Shape;766;p55"/>
          <p:cNvSpPr txBox="1"/>
          <p:nvPr/>
        </p:nvSpPr>
        <p:spPr>
          <a:xfrm>
            <a:off x="1792407" y="3562859"/>
            <a:ext cx="4590873" cy="2469865"/>
          </a:xfrm>
          <a:prstGeom prst="rect">
            <a:avLst/>
          </a:prstGeom>
          <a:ln w="12700">
            <a:miter lim="400000"/>
          </a:ln>
          <a:extLst>
            <a:ext uri="{C572A759-6A51-4108-AA02-DFA0A04FC94B}">
              <ma14:wrappingTextBoxFlag xmlns:ma14="http://schemas.microsoft.com/office/mac/drawingml/2011/main" xmlns="" val="1"/>
            </a:ext>
          </a:extLst>
        </p:spPr>
        <p:txBody>
          <a:bodyPr lIns="45699" tIns="45699" rIns="45699" bIns="45699">
            <a:spAutoFit/>
          </a:bodyPr>
          <a:lstStyle/>
          <a:p>
            <a:pPr marL="833437" indent="-833437">
              <a:buClr>
                <a:srgbClr val="000000"/>
              </a:buClr>
              <a:buSzPts val="3500"/>
              <a:buFont typeface="Arial"/>
              <a:buChar char="•"/>
              <a:defRPr sz="3500" b="1">
                <a:latin typeface="Calibri"/>
                <a:ea typeface="Calibri"/>
                <a:cs typeface="Calibri"/>
                <a:sym typeface="Calibri"/>
              </a:defRPr>
            </a:pPr>
            <a:r>
              <a:rPr sz="3500"/>
              <a:t>Stoner</a:t>
            </a:r>
            <a:r>
              <a:rPr sz="2800"/>
              <a:t> </a:t>
            </a:r>
            <a:r>
              <a:rPr sz="2600"/>
              <a:t>(Lone wolf)..</a:t>
            </a:r>
            <a:endParaRPr sz="3200"/>
          </a:p>
          <a:p>
            <a:pPr marL="982434" indent="-982434">
              <a:spcBef>
                <a:spcPts val="700"/>
              </a:spcBef>
              <a:buClr>
                <a:srgbClr val="000000"/>
              </a:buClr>
              <a:buSzPts val="3800"/>
              <a:buFont typeface="Arial"/>
              <a:buChar char="•"/>
              <a:defRPr sz="3800" b="1">
                <a:latin typeface="Calibri"/>
                <a:ea typeface="Calibri"/>
                <a:cs typeface="Calibri"/>
                <a:sym typeface="Calibri"/>
              </a:defRPr>
            </a:pPr>
            <a:r>
              <a:rPr sz="3800"/>
              <a:t>Nerd</a:t>
            </a:r>
            <a:r>
              <a:rPr sz="3600"/>
              <a:t> </a:t>
            </a:r>
            <a:r>
              <a:rPr sz="2800"/>
              <a:t>(Orphan)..</a:t>
            </a:r>
            <a:endParaRPr sz="3200"/>
          </a:p>
          <a:p>
            <a:pPr marL="696683" indent="-696683">
              <a:spcBef>
                <a:spcPts val="700"/>
              </a:spcBef>
              <a:buClr>
                <a:srgbClr val="000000"/>
              </a:buClr>
              <a:buSzPts val="3200"/>
              <a:buFont typeface="Arial"/>
              <a:buChar char="•"/>
              <a:defRPr sz="3200" b="1">
                <a:latin typeface="Calibri"/>
                <a:ea typeface="Calibri"/>
                <a:cs typeface="Calibri"/>
                <a:sym typeface="Calibri"/>
              </a:defRPr>
            </a:pPr>
            <a:r>
              <a:rPr sz="3200"/>
              <a:t>Filler…(talker) ..</a:t>
            </a:r>
          </a:p>
          <a:p>
            <a:pPr marL="696683" indent="-696683">
              <a:spcBef>
                <a:spcPts val="700"/>
              </a:spcBef>
              <a:buClr>
                <a:srgbClr val="000000"/>
              </a:buClr>
              <a:buSzPts val="3200"/>
              <a:buFont typeface="Arial"/>
              <a:buChar char="•"/>
              <a:defRPr sz="3200" b="1">
                <a:latin typeface="Calibri"/>
                <a:ea typeface="Calibri"/>
                <a:cs typeface="Calibri"/>
                <a:sym typeface="Calibri"/>
              </a:defRPr>
            </a:pPr>
            <a:r>
              <a:rPr sz="3200"/>
              <a:t>Princess (</a:t>
            </a:r>
            <a:r>
              <a:rPr sz="2500"/>
              <a:t>I am the focus.)</a:t>
            </a:r>
          </a:p>
        </p:txBody>
      </p:sp>
      <p:sp>
        <p:nvSpPr>
          <p:cNvPr id="2" name="TextBox 1">
            <a:extLst>
              <a:ext uri="{FF2B5EF4-FFF2-40B4-BE49-F238E27FC236}">
                <a16:creationId xmlns:a16="http://schemas.microsoft.com/office/drawing/2014/main" id="{EED20198-34E1-046F-E6F4-CF454C91BEFC}"/>
              </a:ext>
            </a:extLst>
          </p:cNvPr>
          <p:cNvSpPr txBox="1"/>
          <p:nvPr/>
        </p:nvSpPr>
        <p:spPr>
          <a:xfrm>
            <a:off x="2415252" y="1219685"/>
            <a:ext cx="7665121" cy="1938992"/>
          </a:xfrm>
          <a:prstGeom prst="rect">
            <a:avLst/>
          </a:prstGeom>
          <a:noFill/>
        </p:spPr>
        <p:txBody>
          <a:bodyPr wrap="square" rtlCol="0">
            <a:spAutoFit/>
          </a:bodyPr>
          <a:lstStyle/>
          <a:p>
            <a:pPr marL="649287" indent="-609600">
              <a:spcBef>
                <a:spcPts val="0"/>
              </a:spcBef>
            </a:pPr>
            <a:r>
              <a:rPr lang="en-US" sz="2800" b="1" dirty="0"/>
              <a:t>The General Wellness group has 8-10 minutes to plan a group activity to take place in a week from today…                 </a:t>
            </a:r>
          </a:p>
          <a:p>
            <a:pPr marL="811212" indent="-771523">
              <a:buSzPts val="3600"/>
              <a:defRPr sz="3600" b="1" i="1">
                <a:solidFill>
                  <a:srgbClr val="C14733"/>
                </a:solidFill>
              </a:defRPr>
            </a:pPr>
            <a:r>
              <a:rPr lang="en-US" dirty="0"/>
              <a:t>ROLES in groups</a:t>
            </a:r>
          </a:p>
        </p:txBody>
      </p:sp>
    </p:spTree>
    <p:extLst>
      <p:ext uri="{BB962C8B-B14F-4D97-AF65-F5344CB8AC3E}">
        <p14:creationId xmlns:p14="http://schemas.microsoft.com/office/powerpoint/2010/main" val="10469570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94" name="Google Shape;771;p56"/>
          <p:cNvSpPr txBox="1">
            <a:spLocks noGrp="1"/>
          </p:cNvSpPr>
          <p:nvPr>
            <p:ph type="title"/>
          </p:nvPr>
        </p:nvSpPr>
        <p:spPr>
          <a:prstGeom prst="rect">
            <a:avLst/>
          </a:prstGeom>
        </p:spPr>
        <p:txBody>
          <a:bodyPr/>
          <a:lstStyle>
            <a:lvl1pPr>
              <a:defRPr>
                <a:solidFill>
                  <a:srgbClr val="AA220A"/>
                </a:solidFill>
                <a:latin typeface="Permanent Marker"/>
                <a:ea typeface="Permanent Marker"/>
                <a:cs typeface="Permanent Marker"/>
                <a:sym typeface="Permanent Marker"/>
              </a:defRPr>
            </a:lvl1pPr>
          </a:lstStyle>
          <a:p>
            <a:r>
              <a:t>Responding to discord</a:t>
            </a:r>
          </a:p>
        </p:txBody>
      </p:sp>
      <p:sp>
        <p:nvSpPr>
          <p:cNvPr id="2" name="TextBox 1">
            <a:extLst>
              <a:ext uri="{FF2B5EF4-FFF2-40B4-BE49-F238E27FC236}">
                <a16:creationId xmlns:a16="http://schemas.microsoft.com/office/drawing/2014/main" id="{414D8418-CE84-81BF-9C23-D94814439A76}"/>
              </a:ext>
            </a:extLst>
          </p:cNvPr>
          <p:cNvSpPr txBox="1"/>
          <p:nvPr/>
        </p:nvSpPr>
        <p:spPr>
          <a:xfrm>
            <a:off x="1100666" y="1412933"/>
            <a:ext cx="9575800" cy="5292667"/>
          </a:xfrm>
          <a:prstGeom prst="rect">
            <a:avLst/>
          </a:prstGeom>
          <a:noFill/>
        </p:spPr>
        <p:txBody>
          <a:bodyPr wrap="square" rtlCol="0">
            <a:spAutoFit/>
          </a:bodyPr>
          <a:lstStyle/>
          <a:p>
            <a:pPr marL="0" indent="31825" defTabSz="905255">
              <a:spcBef>
                <a:spcPts val="0"/>
              </a:spcBef>
              <a:buNone/>
              <a:defRPr sz="2772" b="1">
                <a:latin typeface="Cutive"/>
                <a:ea typeface="Cutive"/>
                <a:cs typeface="Cutive"/>
                <a:sym typeface="Cutive"/>
              </a:defRPr>
            </a:pPr>
            <a:r>
              <a:rPr lang="en-US" dirty="0"/>
              <a:t>Part one: (small groups of 5)</a:t>
            </a:r>
          </a:p>
          <a:p>
            <a:pPr marL="489027" indent="-457200" defTabSz="905255">
              <a:spcBef>
                <a:spcPts val="300"/>
              </a:spcBef>
              <a:buSzPts val="2700"/>
              <a:buFont typeface="Arial" panose="020B0604020202020204" pitchFamily="34" charset="0"/>
              <a:buChar char="•"/>
              <a:defRPr sz="2772" b="1">
                <a:latin typeface="Cutive"/>
                <a:ea typeface="Cutive"/>
                <a:cs typeface="Cutive"/>
                <a:sym typeface="Cutive"/>
              </a:defRPr>
            </a:pPr>
            <a:r>
              <a:rPr lang="en-US" dirty="0"/>
              <a:t>Each participant writes two or three resistant/sustain “talk” statements that s/he has heard or might hear from his/her group member..</a:t>
            </a:r>
          </a:p>
          <a:p>
            <a:pPr marL="0" indent="31825" defTabSz="905255">
              <a:spcBef>
                <a:spcPts val="300"/>
              </a:spcBef>
              <a:buNone/>
              <a:defRPr sz="2772" b="1">
                <a:latin typeface="Cutive"/>
                <a:ea typeface="Cutive"/>
                <a:cs typeface="Cutive"/>
                <a:sym typeface="Cutive"/>
              </a:defRPr>
            </a:pPr>
            <a:r>
              <a:rPr lang="en-US" dirty="0"/>
              <a:t>Part two:</a:t>
            </a:r>
          </a:p>
          <a:p>
            <a:pPr marL="489027" indent="-457200" defTabSz="905255">
              <a:spcBef>
                <a:spcPts val="300"/>
              </a:spcBef>
              <a:buSzPts val="2700"/>
              <a:buFont typeface="Arial" panose="020B0604020202020204" pitchFamily="34" charset="0"/>
              <a:buChar char="•"/>
              <a:defRPr sz="2772" b="1">
                <a:latin typeface="Cutive"/>
                <a:ea typeface="Cutive"/>
                <a:cs typeface="Cutive"/>
                <a:sym typeface="Cutive"/>
              </a:defRPr>
            </a:pPr>
            <a:r>
              <a:rPr lang="en-US" dirty="0"/>
              <a:t>One participant (the “client) reads his/her statement.</a:t>
            </a:r>
          </a:p>
          <a:p>
            <a:pPr marL="489027" indent="-457200" defTabSz="905255">
              <a:spcBef>
                <a:spcPts val="300"/>
              </a:spcBef>
              <a:buSzPts val="2700"/>
              <a:buFont typeface="Arial" panose="020B0604020202020204" pitchFamily="34" charset="0"/>
              <a:buChar char="•"/>
              <a:defRPr sz="2772" b="1">
                <a:latin typeface="Cutive"/>
                <a:ea typeface="Cutive"/>
                <a:cs typeface="Cutive"/>
                <a:sym typeface="Cutive"/>
              </a:defRPr>
            </a:pPr>
            <a:r>
              <a:rPr lang="en-US" dirty="0"/>
              <a:t>The participant next to him/her responds attempting to reduce the discord in the group…</a:t>
            </a:r>
          </a:p>
          <a:p>
            <a:pPr marL="489024" lvl="1" indent="-457200" defTabSz="905255">
              <a:spcBef>
                <a:spcPts val="300"/>
              </a:spcBef>
              <a:buSzPts val="2700"/>
              <a:buFont typeface="Arial" panose="020B0604020202020204" pitchFamily="34" charset="0"/>
              <a:buChar char="•"/>
              <a:defRPr sz="2772" b="1">
                <a:latin typeface="Cutive"/>
                <a:ea typeface="Cutive"/>
                <a:cs typeface="Cutive"/>
                <a:sym typeface="Cutive"/>
              </a:defRPr>
            </a:pPr>
            <a:r>
              <a:rPr lang="en-US" dirty="0"/>
              <a:t>The “client” replies and says whether it reduced, increased or didn’t affect his/her discord ….            (one to five)</a:t>
            </a:r>
          </a:p>
          <a:p>
            <a:pPr marL="489027" indent="-457200" defTabSz="905255">
              <a:spcBef>
                <a:spcPts val="300"/>
              </a:spcBef>
              <a:buSzPts val="2700"/>
              <a:buFont typeface="Arial" panose="020B0604020202020204" pitchFamily="34" charset="0"/>
              <a:buChar char="•"/>
              <a:defRPr sz="2772" b="1">
                <a:latin typeface="Cutive"/>
                <a:ea typeface="Cutive"/>
                <a:cs typeface="Cutive"/>
                <a:sym typeface="Cutive"/>
              </a:defRPr>
            </a:pPr>
            <a:r>
              <a:rPr lang="en-US" dirty="0"/>
              <a:t>The next person…. and the next.. so on ..</a:t>
            </a:r>
          </a:p>
          <a:p>
            <a:endParaRPr lang="en-US" dirty="0"/>
          </a:p>
        </p:txBody>
      </p:sp>
    </p:spTree>
    <p:extLst>
      <p:ext uri="{BB962C8B-B14F-4D97-AF65-F5344CB8AC3E}">
        <p14:creationId xmlns:p14="http://schemas.microsoft.com/office/powerpoint/2010/main" val="1340564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Biography"/>
          <p:cNvSpPr txBox="1">
            <a:spLocks noGrp="1"/>
          </p:cNvSpPr>
          <p:nvPr>
            <p:ph type="title" idx="4294967295"/>
          </p:nvPr>
        </p:nvSpPr>
        <p:spPr>
          <a:xfrm>
            <a:off x="1526689" y="-72509"/>
            <a:ext cx="8229600" cy="1602833"/>
          </a:xfrm>
          <a:prstGeom prst="rect">
            <a:avLst/>
          </a:prstGeom>
        </p:spPr>
        <p:txBody>
          <a:bodyPr vert="horz" lIns="0" tIns="0" rIns="0" bIns="0" rtlCol="0" anchor="ctr">
            <a:normAutofit/>
          </a:bodyPr>
          <a:lstStyle>
            <a:lvl1pPr marL="39687" indent="25396">
              <a:defRPr>
                <a:solidFill>
                  <a:srgbClr val="FF2712"/>
                </a:solidFill>
                <a:latin typeface="Calibri"/>
                <a:ea typeface="Calibri"/>
                <a:cs typeface="Calibri"/>
                <a:sym typeface="Calibri"/>
              </a:defRPr>
            </a:lvl1pPr>
          </a:lstStyle>
          <a:p>
            <a:r>
              <a:rPr dirty="0"/>
              <a:t>Biography</a:t>
            </a:r>
          </a:p>
        </p:txBody>
      </p:sp>
      <p:sp>
        <p:nvSpPr>
          <p:cNvPr id="700" name="Stephen R. Andrew, LCSW, LADC, CCS, CGP…"/>
          <p:cNvSpPr txBox="1">
            <a:spLocks noGrp="1"/>
          </p:cNvSpPr>
          <p:nvPr>
            <p:ph type="body" idx="4294967295"/>
          </p:nvPr>
        </p:nvSpPr>
        <p:spPr>
          <a:xfrm>
            <a:off x="1526689" y="932108"/>
            <a:ext cx="9309225" cy="6162931"/>
          </a:xfrm>
          <a:prstGeom prst="rect">
            <a:avLst/>
          </a:prstGeom>
        </p:spPr>
        <p:txBody>
          <a:bodyPr vert="horz" lIns="0" tIns="0" rIns="0" bIns="0" rtlCol="0">
            <a:normAutofit/>
          </a:bodyPr>
          <a:lstStyle/>
          <a:p>
            <a:pPr marL="102065" indent="-49612" defTabSz="816558">
              <a:spcBef>
                <a:spcPts val="1700"/>
              </a:spcBef>
              <a:buClr>
                <a:srgbClr val="000000"/>
              </a:buClr>
              <a:buNone/>
              <a:defRPr sz="1600" i="1">
                <a:effectLst>
                  <a:outerShdw blurRad="38100" dist="35814" dir="2700000" rotWithShape="0">
                    <a:srgbClr val="FFFFFF"/>
                  </a:outerShdw>
                </a:effectLst>
                <a:latin typeface="+mj-lt"/>
                <a:ea typeface="+mj-ea"/>
                <a:cs typeface="+mj-cs"/>
                <a:sym typeface="Arial"/>
              </a:defRPr>
            </a:pPr>
            <a:r>
              <a:rPr dirty="0"/>
              <a:t>	</a:t>
            </a:r>
            <a:endParaRPr dirty="0">
              <a:latin typeface="News Gothic MT"/>
              <a:ea typeface="News Gothic MT"/>
              <a:cs typeface="News Gothic MT"/>
              <a:sym typeface="News Gothic MT"/>
            </a:endParaRPr>
          </a:p>
          <a:p>
            <a:pPr marL="102065" indent="-49612" defTabSz="816558">
              <a:spcBef>
                <a:spcPts val="1700"/>
              </a:spcBef>
              <a:buClr>
                <a:srgbClr val="000000"/>
              </a:buClr>
              <a:buNone/>
              <a:defRPr sz="2200" b="1" i="1">
                <a:solidFill>
                  <a:srgbClr val="217C28"/>
                </a:solidFill>
                <a:effectLst>
                  <a:outerShdw blurRad="38100" dist="35814" dir="2700000" rotWithShape="0">
                    <a:srgbClr val="FFFFFF"/>
                  </a:outerShdw>
                </a:effectLst>
                <a:latin typeface="Georgia"/>
                <a:ea typeface="Georgia"/>
                <a:cs typeface="Georgia"/>
                <a:sym typeface="Georgia"/>
              </a:defRPr>
            </a:pPr>
            <a:r>
              <a:rPr dirty="0"/>
              <a:t>Stephen R. Andrew, LCSW, LADC, CCS, MINT…</a:t>
            </a:r>
          </a:p>
          <a:p>
            <a:pPr marL="102065" indent="-49612" defTabSz="816558">
              <a:spcBef>
                <a:spcPts val="1700"/>
              </a:spcBef>
              <a:buClr>
                <a:srgbClr val="000000"/>
              </a:buClr>
              <a:buNone/>
              <a:defRPr sz="2200" b="1" i="1" u="sng">
                <a:solidFill>
                  <a:srgbClr val="0000FF"/>
                </a:solidFill>
                <a:effectLst>
                  <a:outerShdw blurRad="38100" dist="35814" dir="2700000" rotWithShape="0">
                    <a:srgbClr val="FFFFFF"/>
                  </a:outerShdw>
                </a:effectLst>
                <a:uFill>
                  <a:solidFill>
                    <a:srgbClr val="0000FF"/>
                  </a:solidFill>
                </a:uFill>
                <a:latin typeface="Georgia"/>
                <a:ea typeface="Georgia"/>
                <a:cs typeface="Georgia"/>
                <a:sym typeface="Georgia"/>
              </a:defRPr>
            </a:pPr>
            <a:r>
              <a:rPr dirty="0">
                <a:hlinkClick r:id="rId2"/>
              </a:rPr>
              <a:t>www.hetimaine.org</a:t>
            </a:r>
            <a:r>
              <a:rPr u="none" dirty="0">
                <a:solidFill>
                  <a:srgbClr val="217C28"/>
                </a:solidFill>
                <a:uFillTx/>
              </a:rPr>
              <a:t> </a:t>
            </a:r>
            <a:r>
              <a:rPr i="0" u="none" dirty="0">
                <a:solidFill>
                  <a:srgbClr val="217C28"/>
                </a:solidFill>
                <a:uFillTx/>
              </a:rPr>
              <a:t>                          </a:t>
            </a:r>
            <a:r>
              <a:rPr dirty="0">
                <a:hlinkClick r:id="rId3"/>
              </a:rPr>
              <a:t>www.dignitymaine.com</a:t>
            </a:r>
            <a:r>
              <a:rPr i="0" u="none" dirty="0">
                <a:solidFill>
                  <a:srgbClr val="217C28"/>
                </a:solidFill>
                <a:uFillTx/>
              </a:rPr>
              <a:t> </a:t>
            </a:r>
            <a:endParaRPr sz="1600" dirty="0">
              <a:solidFill>
                <a:srgbClr val="217C28"/>
              </a:solidFill>
            </a:endParaRPr>
          </a:p>
          <a:p>
            <a:pPr marL="102065" indent="-49612" defTabSz="816558">
              <a:spcBef>
                <a:spcPts val="1700"/>
              </a:spcBef>
              <a:buClr>
                <a:srgbClr val="000000"/>
              </a:buClr>
              <a:buNone/>
              <a:defRPr sz="1700" b="1" i="1">
                <a:effectLst>
                  <a:outerShdw blurRad="38100" dist="35814" dir="2700000" rotWithShape="0">
                    <a:srgbClr val="FFFFFF"/>
                  </a:outerShdw>
                </a:effectLst>
                <a:latin typeface="Georgia"/>
                <a:ea typeface="Georgia"/>
                <a:cs typeface="Georgia"/>
                <a:sym typeface="Georgia"/>
              </a:defRPr>
            </a:pPr>
            <a:r>
              <a:rPr dirty="0"/>
              <a:t>   “storyteller”, trainer, author, group worker, therapist, community organizer… </a:t>
            </a:r>
          </a:p>
          <a:p>
            <a:pPr marL="102065" indent="-49612" defTabSz="816558">
              <a:spcBef>
                <a:spcPts val="1700"/>
              </a:spcBef>
              <a:buClr>
                <a:srgbClr val="000000"/>
              </a:buClr>
              <a:buNone/>
              <a:defRPr sz="1700" b="1">
                <a:effectLst>
                  <a:outerShdw blurRad="38100" dist="35814" dir="2700000" rotWithShape="0">
                    <a:srgbClr val="FFFFFF"/>
                  </a:outerShdw>
                </a:effectLst>
                <a:latin typeface="Georgia"/>
                <a:ea typeface="Georgia"/>
                <a:cs typeface="Georgia"/>
                <a:sym typeface="Georgia"/>
              </a:defRPr>
            </a:pPr>
            <a:r>
              <a:rPr dirty="0"/>
              <a:t>     Chief Energizing Officer of Health Education &amp; Training Institute (HETI) and member of MINT (Motivational Interviewing Network of Trainers) since 2003. </a:t>
            </a:r>
            <a:r>
              <a:rPr i="1" dirty="0"/>
              <a:t>Certified</a:t>
            </a:r>
            <a:r>
              <a:rPr dirty="0"/>
              <a:t> Trainer by MINT in 2019.  He has been a substance abuse counselor in a public-school system, and the Executive Director of an adolescent prevention/treatment agency.  He is the co-founder of  </a:t>
            </a:r>
            <a:r>
              <a:rPr i="1" dirty="0"/>
              <a:t>Agape Inc. </a:t>
            </a:r>
            <a:r>
              <a:rPr dirty="0"/>
              <a:t>which</a:t>
            </a:r>
            <a:r>
              <a:rPr i="1" dirty="0"/>
              <a:t> supports </a:t>
            </a:r>
            <a:r>
              <a:rPr dirty="0"/>
              <a:t>the Men’s Resource Center of Southern Maine whose mission is to support boys, men and fathers and oppose violence and Dignity for People using Opiates, a radical movement to change the conditions that promote the opiate epidemic in our communities.  Stephen maintains a compassionate based private practice in Portland, Maine and facilitates support groups using empathy and compassion as the central principles for men’s, co-ed, woman’s and caregivers learning MI.  He is the co-author of the book.  </a:t>
            </a:r>
            <a:r>
              <a:rPr dirty="0">
                <a:solidFill>
                  <a:srgbClr val="FF2712"/>
                </a:solidFill>
              </a:rPr>
              <a:t>“</a:t>
            </a:r>
            <a:r>
              <a:rPr i="1" dirty="0">
                <a:solidFill>
                  <a:srgbClr val="FF2712"/>
                </a:solidFill>
              </a:rPr>
              <a:t>Game Plan: A Man</a:t>
            </a:r>
            <a:r>
              <a:rPr dirty="0">
                <a:solidFill>
                  <a:srgbClr val="FF2712"/>
                </a:solidFill>
              </a:rPr>
              <a:t>’</a:t>
            </a:r>
            <a:r>
              <a:rPr i="1" dirty="0">
                <a:solidFill>
                  <a:srgbClr val="FF2712"/>
                </a:solidFill>
              </a:rPr>
              <a:t>s Guide for Achieving Emotional Fitness</a:t>
            </a:r>
            <a:r>
              <a:rPr dirty="0">
                <a:solidFill>
                  <a:srgbClr val="FF2712"/>
                </a:solidFill>
              </a:rPr>
              <a:t>”</a:t>
            </a:r>
            <a:r>
              <a:rPr i="1" dirty="0">
                <a:solidFill>
                  <a:srgbClr val="FF2712"/>
                </a:solidFill>
              </a:rPr>
              <a:t> </a:t>
            </a:r>
            <a:r>
              <a:rPr dirty="0"/>
              <a:t>with two dear friends and producer of a podcast series: </a:t>
            </a:r>
            <a:r>
              <a:rPr i="1" dirty="0">
                <a:solidFill>
                  <a:srgbClr val="DE1A56"/>
                </a:solidFill>
              </a:rPr>
              <a:t>conversations in compassion</a:t>
            </a:r>
            <a:r>
              <a:rPr dirty="0"/>
              <a:t>.                     Stephen lives with his sweet wife, Hilary, lives in Portland Maine USA and is the proud father of twenty-three-year-old, Sebastian…</a:t>
            </a:r>
          </a:p>
        </p:txBody>
      </p:sp>
      <p:pic>
        <p:nvPicPr>
          <p:cNvPr id="701" name="image.png" descr="image.png"/>
          <p:cNvPicPr>
            <a:picLocks noChangeAspect="1"/>
          </p:cNvPicPr>
          <p:nvPr/>
        </p:nvPicPr>
        <p:blipFill>
          <a:blip r:embed="rId4"/>
          <a:stretch>
            <a:fillRect/>
          </a:stretch>
        </p:blipFill>
        <p:spPr>
          <a:xfrm>
            <a:off x="4080098" y="217732"/>
            <a:ext cx="1447800" cy="1022350"/>
          </a:xfrm>
          <a:prstGeom prst="rect">
            <a:avLst/>
          </a:prstGeom>
          <a:ln w="12700">
            <a:miter lim="400000"/>
          </a:ln>
        </p:spPr>
      </p:pic>
    </p:spTree>
    <p:extLst>
      <p:ext uri="{BB962C8B-B14F-4D97-AF65-F5344CB8AC3E}">
        <p14:creationId xmlns:p14="http://schemas.microsoft.com/office/powerpoint/2010/main" val="3809763660"/>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700">
                                            <p:bg/>
                                          </p:spTgt>
                                        </p:tgtEl>
                                        <p:attrNameLst>
                                          <p:attrName>style.visibility</p:attrName>
                                        </p:attrNameLst>
                                      </p:cBhvr>
                                      <p:to>
                                        <p:strVal val="visible"/>
                                      </p:to>
                                    </p:set>
                                    <p:anim calcmode="lin" valueType="num">
                                      <p:cBhvr>
                                        <p:cTn id="7" dur="500" fill="hold"/>
                                        <p:tgtEl>
                                          <p:spTgt spid="700">
                                            <p:bg/>
                                          </p:spTgt>
                                        </p:tgtEl>
                                        <p:attrNameLst>
                                          <p:attrName>ppt_x</p:attrName>
                                        </p:attrNameLst>
                                      </p:cBhvr>
                                      <p:tavLst>
                                        <p:tav tm="0">
                                          <p:val>
                                            <p:strVal val="#ppt_x"/>
                                          </p:val>
                                        </p:tav>
                                        <p:tav tm="100000">
                                          <p:val>
                                            <p:strVal val="#ppt_x"/>
                                          </p:val>
                                        </p:tav>
                                      </p:tavLst>
                                    </p:anim>
                                    <p:anim calcmode="lin" valueType="num">
                                      <p:cBhvr>
                                        <p:cTn id="8" dur="500" fill="hold"/>
                                        <p:tgtEl>
                                          <p:spTgt spid="700">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iterate>
                                    <p:tmAbs val="0"/>
                                  </p:iterate>
                                  <p:childTnLst>
                                    <p:set>
                                      <p:cBhvr>
                                        <p:cTn id="10" fill="hold"/>
                                        <p:tgtEl>
                                          <p:spTgt spid="700">
                                            <p:txEl>
                                              <p:pRg st="0" end="0"/>
                                            </p:txEl>
                                          </p:spTgt>
                                        </p:tgtEl>
                                        <p:attrNameLst>
                                          <p:attrName>style.visibility</p:attrName>
                                        </p:attrNameLst>
                                      </p:cBhvr>
                                      <p:to>
                                        <p:strVal val="visible"/>
                                      </p:to>
                                    </p:set>
                                    <p:anim calcmode="lin" valueType="num">
                                      <p:cBhvr>
                                        <p:cTn id="11" dur="500" fill="hold"/>
                                        <p:tgtEl>
                                          <p:spTgt spid="700">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700">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iterate>
                                    <p:tmAbs val="0"/>
                                  </p:iterate>
                                  <p:childTnLst>
                                    <p:set>
                                      <p:cBhvr>
                                        <p:cTn id="15" fill="hold"/>
                                        <p:tgtEl>
                                          <p:spTgt spid="700">
                                            <p:txEl>
                                              <p:pRg st="1" end="1"/>
                                            </p:txEl>
                                          </p:spTgt>
                                        </p:tgtEl>
                                        <p:attrNameLst>
                                          <p:attrName>style.visibility</p:attrName>
                                        </p:attrNameLst>
                                      </p:cBhvr>
                                      <p:to>
                                        <p:strVal val="visible"/>
                                      </p:to>
                                    </p:set>
                                    <p:anim calcmode="lin" valueType="num">
                                      <p:cBhvr>
                                        <p:cTn id="16" dur="500" fill="hold"/>
                                        <p:tgtEl>
                                          <p:spTgt spid="700">
                                            <p:txEl>
                                              <p:pRg st="1" end="1"/>
                                            </p:txEl>
                                          </p:spTgt>
                                        </p:tgtEl>
                                        <p:attrNameLst>
                                          <p:attrName>ppt_x</p:attrName>
                                        </p:attrNameLst>
                                      </p:cBhvr>
                                      <p:tavLst>
                                        <p:tav tm="0">
                                          <p:val>
                                            <p:strVal val="#ppt_x"/>
                                          </p:val>
                                        </p:tav>
                                        <p:tav tm="100000">
                                          <p:val>
                                            <p:strVal val="#ppt_x"/>
                                          </p:val>
                                        </p:tav>
                                      </p:tavLst>
                                    </p:anim>
                                    <p:anim calcmode="lin" valueType="num">
                                      <p:cBhvr>
                                        <p:cTn id="17" dur="500" fill="hold"/>
                                        <p:tgtEl>
                                          <p:spTgt spid="700">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p:tmAbs val="0"/>
                                  </p:iterate>
                                  <p:childTnLst>
                                    <p:set>
                                      <p:cBhvr>
                                        <p:cTn id="20" fill="hold"/>
                                        <p:tgtEl>
                                          <p:spTgt spid="700">
                                            <p:txEl>
                                              <p:pRg st="2" end="2"/>
                                            </p:txEl>
                                          </p:spTgt>
                                        </p:tgtEl>
                                        <p:attrNameLst>
                                          <p:attrName>style.visibility</p:attrName>
                                        </p:attrNameLst>
                                      </p:cBhvr>
                                      <p:to>
                                        <p:strVal val="visible"/>
                                      </p:to>
                                    </p:set>
                                    <p:anim calcmode="lin" valueType="num">
                                      <p:cBhvr>
                                        <p:cTn id="21" dur="500" fill="hold"/>
                                        <p:tgtEl>
                                          <p:spTgt spid="70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00">
                                            <p:txEl>
                                              <p:pRg st="2" end="2"/>
                                            </p:txEl>
                                          </p:spTgt>
                                        </p:tgtEl>
                                        <p:attrNameLst>
                                          <p:attrName>ppt_y</p:attrName>
                                        </p:attrNameLst>
                                      </p:cBhvr>
                                      <p:tavLst>
                                        <p:tav tm="0">
                                          <p:val>
                                            <p:strVal val="0-#ppt_h/2"/>
                                          </p:val>
                                        </p:tav>
                                        <p:tav tm="100000">
                                          <p:val>
                                            <p:strVal val="#ppt_y"/>
                                          </p:val>
                                        </p:tav>
                                      </p:tavLst>
                                    </p:anim>
                                  </p:childTnLst>
                                </p:cTn>
                              </p:par>
                            </p:childTnLst>
                          </p:cTn>
                        </p:par>
                        <p:par>
                          <p:cTn id="23" fill="hold">
                            <p:stCondLst>
                              <p:cond delay="1500"/>
                            </p:stCondLst>
                            <p:childTnLst>
                              <p:par>
                                <p:cTn id="24" presetID="2" presetClass="entr" presetSubtype="1" fill="hold" grpId="0" nodeType="afterEffect">
                                  <p:stCondLst>
                                    <p:cond delay="0"/>
                                  </p:stCondLst>
                                  <p:iterate>
                                    <p:tmAbs val="0"/>
                                  </p:iterate>
                                  <p:childTnLst>
                                    <p:set>
                                      <p:cBhvr>
                                        <p:cTn id="25" fill="hold"/>
                                        <p:tgtEl>
                                          <p:spTgt spid="700">
                                            <p:txEl>
                                              <p:pRg st="3" end="3"/>
                                            </p:txEl>
                                          </p:spTgt>
                                        </p:tgtEl>
                                        <p:attrNameLst>
                                          <p:attrName>style.visibility</p:attrName>
                                        </p:attrNameLst>
                                      </p:cBhvr>
                                      <p:to>
                                        <p:strVal val="visible"/>
                                      </p:to>
                                    </p:set>
                                    <p:anim calcmode="lin" valueType="num">
                                      <p:cBhvr>
                                        <p:cTn id="26" dur="500" fill="hold"/>
                                        <p:tgtEl>
                                          <p:spTgt spid="700">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700">
                                            <p:txEl>
                                              <p:pRg st="3" end="3"/>
                                            </p:txEl>
                                          </p:spTgt>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1" fill="hold" grpId="0" nodeType="afterEffect">
                                  <p:stCondLst>
                                    <p:cond delay="0"/>
                                  </p:stCondLst>
                                  <p:iterate>
                                    <p:tmAbs val="0"/>
                                  </p:iterate>
                                  <p:childTnLst>
                                    <p:set>
                                      <p:cBhvr>
                                        <p:cTn id="30" fill="hold"/>
                                        <p:tgtEl>
                                          <p:spTgt spid="700">
                                            <p:txEl>
                                              <p:pRg st="4" end="4"/>
                                            </p:txEl>
                                          </p:spTgt>
                                        </p:tgtEl>
                                        <p:attrNameLst>
                                          <p:attrName>style.visibility</p:attrName>
                                        </p:attrNameLst>
                                      </p:cBhvr>
                                      <p:to>
                                        <p:strVal val="visible"/>
                                      </p:to>
                                    </p:set>
                                    <p:anim calcmode="lin" valueType="num">
                                      <p:cBhvr>
                                        <p:cTn id="31" dur="500" fill="hold"/>
                                        <p:tgtEl>
                                          <p:spTgt spid="700">
                                            <p:txEl>
                                              <p:pRg st="4" end="4"/>
                                            </p:txEl>
                                          </p:spTgt>
                                        </p:tgtEl>
                                        <p:attrNameLst>
                                          <p:attrName>ppt_x</p:attrName>
                                        </p:attrNameLst>
                                      </p:cBhvr>
                                      <p:tavLst>
                                        <p:tav tm="0">
                                          <p:val>
                                            <p:strVal val="#ppt_x"/>
                                          </p:val>
                                        </p:tav>
                                        <p:tav tm="100000">
                                          <p:val>
                                            <p:strVal val="#ppt_x"/>
                                          </p:val>
                                        </p:tav>
                                      </p:tavLst>
                                    </p:anim>
                                    <p:anim calcmode="lin" valueType="num">
                                      <p:cBhvr>
                                        <p:cTn id="32" dur="500" fill="hold"/>
                                        <p:tgtEl>
                                          <p:spTgt spid="700">
                                            <p:txEl>
                                              <p:pRg st="4" end="4"/>
                                            </p:txEl>
                                          </p:spTgt>
                                        </p:tgtEl>
                                        <p:attrNameLst>
                                          <p:attrName>ppt_y</p:attrName>
                                        </p:attrNameLst>
                                      </p:cBhvr>
                                      <p:tavLst>
                                        <p:tav tm="0">
                                          <p:val>
                                            <p:strVal val="0-#ppt_h/2"/>
                                          </p:val>
                                        </p:tav>
                                        <p:tav tm="100000">
                                          <p:val>
                                            <p:strVal val="#ppt_y"/>
                                          </p:val>
                                        </p:tav>
                                      </p:tavLst>
                                    </p:anim>
                                  </p:childTnLst>
                                </p:cTn>
                              </p:par>
                            </p:childTnLst>
                          </p:cTn>
                        </p:par>
                        <p:par>
                          <p:cTn id="33" fill="hold">
                            <p:stCondLst>
                              <p:cond delay="2500"/>
                            </p:stCondLst>
                            <p:childTnLst>
                              <p:par>
                                <p:cTn id="34" presetID="15" presetClass="entr" presetSubtype="9" fill="hold" grpId="0" nodeType="afterEffect">
                                  <p:stCondLst>
                                    <p:cond delay="1000"/>
                                  </p:stCondLst>
                                  <p:iterate>
                                    <p:tmAbs val="0"/>
                                  </p:iterate>
                                  <p:childTnLst>
                                    <p:set>
                                      <p:cBhvr>
                                        <p:cTn id="35" fill="hold"/>
                                        <p:tgtEl>
                                          <p:spTgt spid="699"/>
                                        </p:tgtEl>
                                        <p:attrNameLst>
                                          <p:attrName>style.visibility</p:attrName>
                                        </p:attrNameLst>
                                      </p:cBhvr>
                                      <p:to>
                                        <p:strVal val="visible"/>
                                      </p:to>
                                    </p:set>
                                    <p:anim calcmode="lin" valueType="num">
                                      <p:cBhvr>
                                        <p:cTn id="36" dur="1000" fill="hold"/>
                                        <p:tgtEl>
                                          <p:spTgt spid="699"/>
                                        </p:tgtEl>
                                        <p:attrNameLst>
                                          <p:attrName>ppt_w</p:attrName>
                                        </p:attrNameLst>
                                      </p:cBhvr>
                                      <p:tavLst>
                                        <p:tav tm="0">
                                          <p:val>
                                            <p:fltVal val="0"/>
                                          </p:val>
                                        </p:tav>
                                        <p:tav tm="100000">
                                          <p:val>
                                            <p:strVal val="#ppt_w"/>
                                          </p:val>
                                        </p:tav>
                                      </p:tavLst>
                                    </p:anim>
                                    <p:anim calcmode="lin" valueType="num">
                                      <p:cBhvr>
                                        <p:cTn id="37" dur="1000" fill="hold"/>
                                        <p:tgtEl>
                                          <p:spTgt spid="699"/>
                                        </p:tgtEl>
                                        <p:attrNameLst>
                                          <p:attrName>ppt_h</p:attrName>
                                        </p:attrNameLst>
                                      </p:cBhvr>
                                      <p:tavLst>
                                        <p:tav tm="0">
                                          <p:val>
                                            <p:fltVal val="0"/>
                                          </p:val>
                                        </p:tav>
                                        <p:tav tm="100000">
                                          <p:val>
                                            <p:strVal val="#ppt_h"/>
                                          </p:val>
                                        </p:tav>
                                      </p:tavLst>
                                    </p:anim>
                                    <p:anim calcmode="lin" valueType="num">
                                      <p:cBhvr>
                                        <p:cTn id="38" dur="1000" fill="hold"/>
                                        <p:tgtEl>
                                          <p:spTgt spid="699"/>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 grpId="0" animBg="1" advAuto="0"/>
      <p:bldP spid="700" grpId="0" build="p" bldLvl="5"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997" name="Google Shape;777;p57"/>
          <p:cNvSpPr txBox="1">
            <a:spLocks noGrp="1"/>
          </p:cNvSpPr>
          <p:nvPr>
            <p:ph type="title"/>
          </p:nvPr>
        </p:nvSpPr>
        <p:spPr>
          <a:xfrm>
            <a:off x="2184400" y="177799"/>
            <a:ext cx="8229600" cy="2459241"/>
          </a:xfrm>
          <a:prstGeom prst="rect">
            <a:avLst/>
          </a:prstGeom>
        </p:spPr>
        <p:txBody>
          <a:bodyPr vert="horz" lIns="0" tIns="0" rIns="0" bIns="0" rtlCol="0" anchor="ctr">
            <a:normAutofit/>
          </a:bodyPr>
          <a:lstStyle/>
          <a:p>
            <a:pPr>
              <a:defRPr sz="4000" b="1">
                <a:solidFill>
                  <a:srgbClr val="FF2B1F"/>
                </a:solidFill>
                <a:latin typeface="Permanent Marker"/>
                <a:ea typeface="Permanent Marker"/>
                <a:cs typeface="Permanent Marker"/>
                <a:sym typeface="Permanent Marker"/>
              </a:defRPr>
            </a:pPr>
            <a:r>
              <a:t>Rolling with group challenges</a:t>
            </a:r>
          </a:p>
          <a:p>
            <a:pPr>
              <a:defRPr>
                <a:latin typeface="Jim Nightshade"/>
                <a:ea typeface="Jim Nightshade"/>
                <a:cs typeface="Jim Nightshade"/>
                <a:sym typeface="Jim Nightshade"/>
              </a:defRPr>
            </a:pPr>
            <a:r>
              <a:t>“may this be in the service of compassion and acceptance”</a:t>
            </a:r>
          </a:p>
        </p:txBody>
      </p:sp>
      <p:sp>
        <p:nvSpPr>
          <p:cNvPr id="999" name="Google Shape;779;p57"/>
          <p:cNvSpPr txBox="1"/>
          <p:nvPr/>
        </p:nvSpPr>
        <p:spPr>
          <a:xfrm>
            <a:off x="10249234" y="6400800"/>
            <a:ext cx="250156" cy="5539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indent="39687" algn="ctr">
              <a:defRPr>
                <a:solidFill>
                  <a:srgbClr val="FFFFFF"/>
                </a:solidFill>
              </a:defRPr>
            </a:lvl1pPr>
          </a:lstStyle>
          <a:p>
            <a:r>
              <a:t>40</a:t>
            </a:r>
          </a:p>
        </p:txBody>
      </p:sp>
      <p:sp>
        <p:nvSpPr>
          <p:cNvPr id="2" name="TextBox 1">
            <a:extLst>
              <a:ext uri="{FF2B5EF4-FFF2-40B4-BE49-F238E27FC236}">
                <a16:creationId xmlns:a16="http://schemas.microsoft.com/office/drawing/2014/main" id="{6E6D9ACC-786E-D013-5830-3451F8714C0A}"/>
              </a:ext>
            </a:extLst>
          </p:cNvPr>
          <p:cNvSpPr txBox="1"/>
          <p:nvPr/>
        </p:nvSpPr>
        <p:spPr>
          <a:xfrm>
            <a:off x="3027362" y="2428162"/>
            <a:ext cx="6543675" cy="3585597"/>
          </a:xfrm>
          <a:prstGeom prst="rect">
            <a:avLst/>
          </a:prstGeom>
          <a:noFill/>
        </p:spPr>
        <p:txBody>
          <a:bodyPr wrap="square" rtlCol="0">
            <a:spAutoFit/>
          </a:bodyPr>
          <a:lstStyle/>
          <a:p>
            <a:pPr marL="1123419" indent="-1083732">
              <a:spcBef>
                <a:spcPts val="0"/>
              </a:spcBef>
            </a:pPr>
            <a:r>
              <a:rPr lang="en-US" sz="2400" b="1" dirty="0"/>
              <a:t>What do you hear from group that challenges your authority and response?</a:t>
            </a:r>
          </a:p>
          <a:p>
            <a:pPr marL="636585" lvl="1" indent="-444498">
              <a:spcBef>
                <a:spcPts val="600"/>
              </a:spcBef>
              <a:buSzPts val="3500"/>
              <a:defRPr sz="3500" b="1" i="1">
                <a:latin typeface="Times New Roman"/>
                <a:ea typeface="Times New Roman"/>
                <a:cs typeface="Times New Roman"/>
                <a:sym typeface="Times New Roman"/>
              </a:defRPr>
            </a:pPr>
            <a:r>
              <a:rPr lang="en-US" dirty="0"/>
              <a:t>Empathic </a:t>
            </a:r>
            <a:r>
              <a:rPr lang="en-US" dirty="0" err="1"/>
              <a:t>reflection..and</a:t>
            </a:r>
            <a:r>
              <a:rPr lang="en-US" dirty="0"/>
              <a:t> ask for what you need..</a:t>
            </a:r>
          </a:p>
          <a:p>
            <a:pPr marL="636585" lvl="1" indent="-444498">
              <a:spcBef>
                <a:spcPts val="600"/>
              </a:spcBef>
              <a:buSzPts val="3500"/>
              <a:defRPr sz="3500" b="1" i="1">
                <a:latin typeface="Times New Roman"/>
                <a:ea typeface="Times New Roman"/>
                <a:cs typeface="Times New Roman"/>
                <a:sym typeface="Times New Roman"/>
              </a:defRPr>
            </a:pPr>
            <a:r>
              <a:rPr lang="en-US" dirty="0"/>
              <a:t>Radical humility..” I am sorry..”</a:t>
            </a:r>
          </a:p>
          <a:p>
            <a:pPr marL="636585" lvl="1" indent="-444498">
              <a:spcBef>
                <a:spcPts val="600"/>
              </a:spcBef>
              <a:buSzPts val="3500"/>
              <a:defRPr sz="3500" b="1" i="1">
                <a:latin typeface="Times New Roman"/>
                <a:ea typeface="Times New Roman"/>
                <a:cs typeface="Times New Roman"/>
                <a:sym typeface="Times New Roman"/>
              </a:defRPr>
            </a:pPr>
            <a:r>
              <a:rPr lang="en-US" dirty="0"/>
              <a:t>Encourage/empower….</a:t>
            </a:r>
          </a:p>
        </p:txBody>
      </p:sp>
    </p:spTree>
    <p:extLst>
      <p:ext uri="{BB962C8B-B14F-4D97-AF65-F5344CB8AC3E}">
        <p14:creationId xmlns:p14="http://schemas.microsoft.com/office/powerpoint/2010/main" val="2407524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1001" name="Google Shape;784;p58"/>
          <p:cNvSpPr txBox="1">
            <a:spLocks noGrp="1"/>
          </p:cNvSpPr>
          <p:nvPr>
            <p:ph type="title"/>
          </p:nvPr>
        </p:nvSpPr>
        <p:spPr>
          <a:xfrm>
            <a:off x="1981200" y="287337"/>
            <a:ext cx="8229600" cy="1692275"/>
          </a:xfrm>
          <a:prstGeom prst="rect">
            <a:avLst/>
          </a:prstGeom>
        </p:spPr>
        <p:txBody>
          <a:bodyPr vert="horz" lIns="0" tIns="0" rIns="0" bIns="0" rtlCol="0" anchor="ctr">
            <a:normAutofit/>
          </a:bodyPr>
          <a:lstStyle>
            <a:lvl1pPr>
              <a:defRPr b="1">
                <a:solidFill>
                  <a:srgbClr val="DF4D5D"/>
                </a:solidFill>
                <a:latin typeface="Permanent Marker"/>
                <a:ea typeface="Permanent Marker"/>
                <a:cs typeface="Permanent Marker"/>
                <a:sym typeface="Permanent Marker"/>
              </a:defRPr>
            </a:lvl1pPr>
          </a:lstStyle>
          <a:p>
            <a:r>
              <a:rPr dirty="0"/>
              <a:t>What People Can Get From Group </a:t>
            </a:r>
          </a:p>
        </p:txBody>
      </p:sp>
      <p:sp>
        <p:nvSpPr>
          <p:cNvPr id="4" name="TextBox 3">
            <a:extLst>
              <a:ext uri="{FF2B5EF4-FFF2-40B4-BE49-F238E27FC236}">
                <a16:creationId xmlns:a16="http://schemas.microsoft.com/office/drawing/2014/main" id="{C6956DF9-3E9E-4D8D-E281-6CDF278498B6}"/>
              </a:ext>
            </a:extLst>
          </p:cNvPr>
          <p:cNvSpPr txBox="1"/>
          <p:nvPr/>
        </p:nvSpPr>
        <p:spPr>
          <a:xfrm>
            <a:off x="1843087" y="1679575"/>
            <a:ext cx="8229599" cy="4154984"/>
          </a:xfrm>
          <a:prstGeom prst="rect">
            <a:avLst/>
          </a:prstGeom>
          <a:noFill/>
        </p:spPr>
        <p:txBody>
          <a:bodyPr wrap="square" rtlCol="0">
            <a:spAutoFit/>
          </a:bodyPr>
          <a:lstStyle/>
          <a:p>
            <a:pPr marL="506410" indent="-466721">
              <a:lnSpc>
                <a:spcPct val="80000"/>
              </a:lnSpc>
              <a:spcBef>
                <a:spcPts val="0"/>
              </a:spcBef>
              <a:buSzPts val="3300"/>
              <a:defRPr sz="3300" b="1"/>
            </a:pPr>
            <a:r>
              <a:rPr lang="en-US" dirty="0"/>
              <a:t>Learn to be in the here and now. Make contact with and tolerate feelings.</a:t>
            </a:r>
          </a:p>
          <a:p>
            <a:pPr marL="506410" indent="-466721">
              <a:lnSpc>
                <a:spcPct val="80000"/>
              </a:lnSpc>
              <a:buSzPts val="3300"/>
              <a:defRPr sz="3300" b="1"/>
            </a:pPr>
            <a:r>
              <a:rPr lang="en-US" dirty="0"/>
              <a:t>Get feedback.</a:t>
            </a:r>
          </a:p>
          <a:p>
            <a:pPr marL="506410" indent="-466721">
              <a:lnSpc>
                <a:spcPct val="80000"/>
              </a:lnSpc>
              <a:buSzPts val="3300"/>
              <a:defRPr sz="3300" b="1"/>
            </a:pPr>
            <a:r>
              <a:rPr lang="en-US" dirty="0"/>
              <a:t>Learn to take risks.</a:t>
            </a:r>
          </a:p>
          <a:p>
            <a:pPr marL="506410" indent="-466721">
              <a:lnSpc>
                <a:spcPct val="80000"/>
              </a:lnSpc>
              <a:buSzPts val="3300"/>
              <a:defRPr sz="3300" b="1"/>
            </a:pPr>
            <a:r>
              <a:rPr lang="en-US" dirty="0"/>
              <a:t>Be honest and tell their stories.</a:t>
            </a:r>
          </a:p>
          <a:p>
            <a:pPr marL="506410" indent="-466721">
              <a:lnSpc>
                <a:spcPct val="80000"/>
              </a:lnSpc>
              <a:buSzPts val="3300"/>
              <a:defRPr sz="3300" b="1"/>
            </a:pPr>
            <a:r>
              <a:rPr lang="en-US" dirty="0"/>
              <a:t>Become more sensitive to other people.</a:t>
            </a:r>
          </a:p>
          <a:p>
            <a:pPr marL="506410" indent="-466721">
              <a:lnSpc>
                <a:spcPct val="80000"/>
              </a:lnSpc>
              <a:buSzPts val="3300"/>
              <a:defRPr sz="3300" b="1"/>
            </a:pPr>
            <a:r>
              <a:rPr lang="en-US" dirty="0"/>
              <a:t>Learn about closeness, warmth, and intimacy.</a:t>
            </a:r>
          </a:p>
          <a:p>
            <a:pPr marL="506410" indent="-466721">
              <a:lnSpc>
                <a:spcPct val="80000"/>
              </a:lnSpc>
              <a:buSzPts val="3300"/>
              <a:defRPr sz="3300" b="1"/>
            </a:pPr>
            <a:r>
              <a:rPr lang="en-US" dirty="0"/>
              <a:t>Learn and experiment with new skills of relating to the world</a:t>
            </a:r>
          </a:p>
        </p:txBody>
      </p:sp>
    </p:spTree>
    <p:extLst>
      <p:ext uri="{BB962C8B-B14F-4D97-AF65-F5344CB8AC3E}">
        <p14:creationId xmlns:p14="http://schemas.microsoft.com/office/powerpoint/2010/main" val="411662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5" name="Google Shape;791;p59" descr="Google Shape;791;p59"/>
          <p:cNvPicPr>
            <a:picLocks noChangeAspect="1"/>
          </p:cNvPicPr>
          <p:nvPr/>
        </p:nvPicPr>
        <p:blipFill>
          <a:blip r:embed="rId2"/>
          <a:stretch>
            <a:fillRect/>
          </a:stretch>
        </p:blipFill>
        <p:spPr>
          <a:xfrm>
            <a:off x="1524000" y="0"/>
            <a:ext cx="9144000" cy="6858000"/>
          </a:xfrm>
          <a:prstGeom prst="rect">
            <a:avLst/>
          </a:prstGeom>
          <a:ln w="12700">
            <a:miter lim="400000"/>
          </a:ln>
        </p:spPr>
      </p:pic>
    </p:spTree>
    <p:extLst>
      <p:ext uri="{BB962C8B-B14F-4D97-AF65-F5344CB8AC3E}">
        <p14:creationId xmlns:p14="http://schemas.microsoft.com/office/powerpoint/2010/main" val="182870065"/>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Google Shape;796;p60"/>
          <p:cNvSpPr txBox="1">
            <a:spLocks noGrp="1"/>
          </p:cNvSpPr>
          <p:nvPr>
            <p:ph type="title"/>
          </p:nvPr>
        </p:nvSpPr>
        <p:spPr>
          <a:xfrm>
            <a:off x="1981200" y="65089"/>
            <a:ext cx="8229600" cy="1509713"/>
          </a:xfrm>
          <a:prstGeom prst="rect">
            <a:avLst/>
          </a:prstGeom>
        </p:spPr>
        <p:txBody>
          <a:bodyPr/>
          <a:lstStyle/>
          <a:p>
            <a:pPr indent="39687"/>
            <a:r>
              <a:t>Practice 3 (10 minutes)</a:t>
            </a:r>
          </a:p>
          <a:p>
            <a:pPr indent="39687"/>
            <a:r>
              <a:t>Break outs… 5 people</a:t>
            </a:r>
          </a:p>
        </p:txBody>
      </p:sp>
      <p:sp>
        <p:nvSpPr>
          <p:cNvPr id="1008" name="Google Shape;797;p60"/>
          <p:cNvSpPr txBox="1">
            <a:spLocks noGrp="1"/>
          </p:cNvSpPr>
          <p:nvPr>
            <p:ph type="body" idx="1"/>
          </p:nvPr>
        </p:nvSpPr>
        <p:spPr>
          <a:prstGeom prst="rect">
            <a:avLst/>
          </a:prstGeom>
        </p:spPr>
        <p:txBody>
          <a:bodyPr>
            <a:normAutofit lnSpcReduction="10000"/>
          </a:bodyPr>
          <a:lstStyle/>
          <a:p>
            <a:pPr marL="648286" indent="-609790" defTabSz="886968">
              <a:spcBef>
                <a:spcPts val="0"/>
              </a:spcBef>
              <a:defRPr sz="3201" b="1"/>
            </a:pPr>
            <a:r>
              <a:t>MI Skills/structure- O/EARS, wondering what members will do with the discord, EVOCATION and PLAN</a:t>
            </a:r>
          </a:p>
          <a:p>
            <a:pPr marL="648286" indent="-609790" defTabSz="886968">
              <a:spcBef>
                <a:spcPts val="700"/>
              </a:spcBef>
              <a:defRPr sz="3201" b="1"/>
            </a:pPr>
            <a:r>
              <a:t>Group skills- Supporting Self Efficacy:</a:t>
            </a:r>
            <a:br/>
            <a:r>
              <a:t>Change Success Stories, Pointing Out Strengths &amp; Negative self-talk, Listen deeply for change talk &amp; strengthen.</a:t>
            </a:r>
          </a:p>
          <a:p>
            <a:pPr marL="648286" indent="-609790" defTabSz="886968">
              <a:spcBef>
                <a:spcPts val="700"/>
              </a:spcBef>
              <a:defRPr sz="3201" b="1"/>
            </a:pPr>
            <a:r>
              <a:t>Theme - </a:t>
            </a:r>
            <a:r>
              <a:rPr i="1">
                <a:solidFill>
                  <a:srgbClr val="FF2727"/>
                </a:solidFill>
              </a:rPr>
              <a:t>What do you want to do with this one wild precious life?</a:t>
            </a:r>
          </a:p>
          <a:p>
            <a:pPr marL="648286" indent="-609790" defTabSz="886968">
              <a:spcBef>
                <a:spcPts val="700"/>
              </a:spcBef>
              <a:defRPr sz="3201" b="1" i="1">
                <a:solidFill>
                  <a:srgbClr val="A79512"/>
                </a:solidFill>
              </a:defRPr>
            </a:pPr>
            <a:r>
              <a:t>How do we “</a:t>
            </a:r>
            <a:r>
              <a:rPr>
                <a:solidFill>
                  <a:srgbClr val="FFFFFF"/>
                </a:solidFill>
              </a:rPr>
              <a:t>SAY GOOD-BYE”</a:t>
            </a:r>
          </a:p>
        </p:txBody>
      </p:sp>
    </p:spTree>
    <p:extLst>
      <p:ext uri="{BB962C8B-B14F-4D97-AF65-F5344CB8AC3E}">
        <p14:creationId xmlns:p14="http://schemas.microsoft.com/office/powerpoint/2010/main" val="131492157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Google Shape;802;p61"/>
          <p:cNvSpPr txBox="1">
            <a:spLocks noGrp="1"/>
          </p:cNvSpPr>
          <p:nvPr>
            <p:ph type="title"/>
          </p:nvPr>
        </p:nvSpPr>
        <p:spPr>
          <a:xfrm>
            <a:off x="1981200" y="333373"/>
            <a:ext cx="8229600" cy="988633"/>
          </a:xfrm>
          <a:prstGeom prst="rect">
            <a:avLst/>
          </a:prstGeom>
          <a:solidFill>
            <a:srgbClr val="000000">
              <a:alpha val="76862"/>
            </a:srgbClr>
          </a:solidFill>
        </p:spPr>
        <p:txBody>
          <a:bodyPr/>
          <a:lstStyle>
            <a:lvl1pPr>
              <a:defRPr sz="3000" b="1" i="1">
                <a:latin typeface="Helvetica Neue"/>
                <a:ea typeface="Helvetica Neue"/>
                <a:cs typeface="Helvetica Neue"/>
                <a:sym typeface="Helvetica Neue"/>
              </a:defRPr>
            </a:lvl1pPr>
          </a:lstStyle>
          <a:p>
            <a:r>
              <a:t>Summarize Group Leader</a:t>
            </a:r>
          </a:p>
        </p:txBody>
      </p:sp>
      <p:pic>
        <p:nvPicPr>
          <p:cNvPr id="1011" name="Google Shape;803;p61" descr="Google Shape;803;p61"/>
          <p:cNvPicPr>
            <a:picLocks noChangeAspect="1"/>
          </p:cNvPicPr>
          <p:nvPr/>
        </p:nvPicPr>
        <p:blipFill>
          <a:blip r:embed="rId2"/>
          <a:stretch>
            <a:fillRect/>
          </a:stretch>
        </p:blipFill>
        <p:spPr>
          <a:xfrm>
            <a:off x="3668889" y="493888"/>
            <a:ext cx="7112001" cy="7112004"/>
          </a:xfrm>
          <a:prstGeom prst="rect">
            <a:avLst/>
          </a:prstGeom>
          <a:ln w="12700">
            <a:miter lim="400000"/>
          </a:ln>
        </p:spPr>
      </p:pic>
    </p:spTree>
    <p:extLst>
      <p:ext uri="{BB962C8B-B14F-4D97-AF65-F5344CB8AC3E}">
        <p14:creationId xmlns:p14="http://schemas.microsoft.com/office/powerpoint/2010/main" val="3030564280"/>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1010"/>
                                        </p:tgtEl>
                                        <p:attrNameLst>
                                          <p:attrName>style.visibility</p:attrName>
                                        </p:attrNameLst>
                                      </p:cBhvr>
                                      <p:to>
                                        <p:strVal val="visible"/>
                                      </p:to>
                                    </p:set>
                                    <p:animEffect transition="in" filter="dissolve">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iterate>
                                    <p:tmAbs val="0"/>
                                  </p:iterate>
                                  <p:childTnLst>
                                    <p:set>
                                      <p:cBhvr>
                                        <p:cTn id="11" fill="hold"/>
                                        <p:tgtEl>
                                          <p:spTgt spid="1011"/>
                                        </p:tgtEl>
                                        <p:attrNameLst>
                                          <p:attrName>style.visibility</p:attrName>
                                        </p:attrNameLst>
                                      </p:cBhvr>
                                      <p:to>
                                        <p:strVal val="visible"/>
                                      </p:to>
                                    </p:set>
                                    <p:anim calcmode="lin" valueType="num">
                                      <p:cBhvr>
                                        <p:cTn id="12" dur="500" fill="hold"/>
                                        <p:tgtEl>
                                          <p:spTgt spid="1011"/>
                                        </p:tgtEl>
                                        <p:attrNameLst>
                                          <p:attrName>ppt_x</p:attrName>
                                        </p:attrNameLst>
                                      </p:cBhvr>
                                      <p:tavLst>
                                        <p:tav tm="0">
                                          <p:val>
                                            <p:strVal val="1+#ppt_w/2"/>
                                          </p:val>
                                        </p:tav>
                                        <p:tav tm="100000">
                                          <p:val>
                                            <p:strVal val="#ppt_x"/>
                                          </p:val>
                                        </p:tav>
                                      </p:tavLst>
                                    </p:anim>
                                    <p:anim calcmode="lin" valueType="num">
                                      <p:cBhvr>
                                        <p:cTn id="13" dur="500" fill="hold"/>
                                        <p:tgtEl>
                                          <p:spTgt spid="10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animBg="1" advAuto="0"/>
      <p:bldP spid="1011" grpId="0" animBg="1" advAuto="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1013" name="Google Shape;808;p62"/>
          <p:cNvSpPr txBox="1">
            <a:spLocks noGrp="1"/>
          </p:cNvSpPr>
          <p:nvPr>
            <p:ph type="title"/>
          </p:nvPr>
        </p:nvSpPr>
        <p:spPr>
          <a:xfrm>
            <a:off x="1981199" y="0"/>
            <a:ext cx="6719742" cy="1435100"/>
          </a:xfrm>
          <a:prstGeom prst="rect">
            <a:avLst/>
          </a:prstGeom>
        </p:spPr>
        <p:txBody>
          <a:bodyPr vert="horz" lIns="0" tIns="0" rIns="0" bIns="0" rtlCol="0" anchor="ctr">
            <a:normAutofit/>
          </a:bodyPr>
          <a:lstStyle>
            <a:lvl1pPr indent="65088">
              <a:defRPr sz="3600" i="1">
                <a:solidFill>
                  <a:srgbClr val="D90B00"/>
                </a:solidFill>
              </a:defRPr>
            </a:lvl1pPr>
          </a:lstStyle>
          <a:p>
            <a:r>
              <a:t>Possible Group Work Topics</a:t>
            </a:r>
          </a:p>
        </p:txBody>
      </p:sp>
      <p:sp>
        <p:nvSpPr>
          <p:cNvPr id="1014" name="Google Shape;809;p62"/>
          <p:cNvSpPr txBox="1">
            <a:spLocks noGrp="1"/>
          </p:cNvSpPr>
          <p:nvPr>
            <p:ph type="body" idx="1"/>
          </p:nvPr>
        </p:nvSpPr>
        <p:spPr>
          <a:xfrm>
            <a:off x="1809747" y="1735980"/>
            <a:ext cx="4623600" cy="6493620"/>
          </a:xfrm>
          <a:prstGeom prst="rect">
            <a:avLst/>
          </a:prstGeom>
        </p:spPr>
        <p:txBody>
          <a:bodyPr vert="horz" lIns="0" tIns="0" rIns="0" bIns="0" rtlCol="0">
            <a:normAutofit/>
          </a:bodyPr>
          <a:lstStyle/>
          <a:p>
            <a:pPr marL="871702" indent="-806613">
              <a:spcBef>
                <a:spcPts val="0"/>
              </a:spcBef>
              <a:buClr>
                <a:srgbClr val="DA2412"/>
              </a:buClr>
              <a:buSzPts val="2900"/>
              <a:defRPr sz="2900" b="1">
                <a:latin typeface="Arial Narrow"/>
                <a:ea typeface="Arial Narrow"/>
                <a:cs typeface="Arial Narrow"/>
                <a:sym typeface="Arial Narrow"/>
              </a:defRPr>
            </a:pPr>
            <a:r>
              <a:t>Introduction to Group</a:t>
            </a:r>
          </a:p>
          <a:p>
            <a:pPr marL="871702" indent="-806613">
              <a:buClr>
                <a:srgbClr val="DA2412"/>
              </a:buClr>
              <a:buSzPts val="2900"/>
              <a:defRPr sz="2900" b="1">
                <a:latin typeface="Arial Narrow"/>
                <a:ea typeface="Arial Narrow"/>
                <a:cs typeface="Arial Narrow"/>
                <a:sym typeface="Arial Narrow"/>
              </a:defRPr>
            </a:pPr>
            <a:r>
              <a:t>Ambivalence or Action</a:t>
            </a:r>
          </a:p>
          <a:p>
            <a:pPr marL="871702" indent="-806613">
              <a:buClr>
                <a:srgbClr val="DA2412"/>
              </a:buClr>
              <a:buSzPts val="2900"/>
              <a:defRPr sz="2900" b="1">
                <a:latin typeface="Arial Narrow"/>
                <a:ea typeface="Arial Narrow"/>
                <a:cs typeface="Arial Narrow"/>
                <a:sym typeface="Arial Narrow"/>
              </a:defRPr>
            </a:pPr>
            <a:r>
              <a:t>Looking Forward, </a:t>
            </a:r>
            <a:r>
              <a:rPr b="0" i="1">
                <a:latin typeface="+mj-lt"/>
                <a:ea typeface="+mj-ea"/>
                <a:cs typeface="+mj-cs"/>
                <a:sym typeface="Arial"/>
              </a:rPr>
              <a:t>Dreams</a:t>
            </a:r>
          </a:p>
          <a:p>
            <a:pPr marL="871702" indent="-806613">
              <a:buClr>
                <a:srgbClr val="DA2412"/>
              </a:buClr>
              <a:buSzPts val="2900"/>
              <a:defRPr sz="2900" b="1">
                <a:latin typeface="Arial Narrow"/>
                <a:ea typeface="Arial Narrow"/>
                <a:cs typeface="Arial Narrow"/>
                <a:sym typeface="Arial Narrow"/>
              </a:defRPr>
            </a:pPr>
            <a:r>
              <a:t> Advantage of staying the same or changing</a:t>
            </a:r>
            <a:r>
              <a:rPr sz="2600"/>
              <a:t>....</a:t>
            </a:r>
          </a:p>
          <a:p>
            <a:pPr marL="871702" indent="-806613">
              <a:buClr>
                <a:srgbClr val="DA2412"/>
              </a:buClr>
              <a:buSzPts val="2900"/>
              <a:defRPr sz="2900" b="1">
                <a:latin typeface="Arial Narrow"/>
                <a:ea typeface="Arial Narrow"/>
                <a:cs typeface="Arial Narrow"/>
                <a:sym typeface="Arial Narrow"/>
              </a:defRPr>
            </a:pPr>
            <a:r>
              <a:t>Exploring Values.. What is important? Value sort cards</a:t>
            </a:r>
          </a:p>
        </p:txBody>
      </p:sp>
      <p:sp>
        <p:nvSpPr>
          <p:cNvPr id="1016" name="Google Shape;811;p62"/>
          <p:cNvSpPr txBox="1"/>
          <p:nvPr/>
        </p:nvSpPr>
        <p:spPr>
          <a:xfrm>
            <a:off x="6515100" y="1677417"/>
            <a:ext cx="4152900" cy="3252109"/>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lnSpc>
                <a:spcPct val="23000"/>
              </a:lnSpc>
            </a:pPr>
            <a:endParaRPr sz="2800" b="1">
              <a:latin typeface="Arial Narrow"/>
              <a:ea typeface="Arial Narrow"/>
              <a:cs typeface="Arial Narrow"/>
              <a:sym typeface="Arial Narrow"/>
            </a:endParaRPr>
          </a:p>
          <a:p>
            <a:pPr indent="-256031">
              <a:lnSpc>
                <a:spcPct val="23000"/>
              </a:lnSpc>
              <a:spcBef>
                <a:spcPts val="1600"/>
              </a:spcBef>
              <a:buClr>
                <a:srgbClr val="000000"/>
              </a:buClr>
              <a:buSzPts val="2800"/>
              <a:buFont typeface="Arial"/>
              <a:buChar char="•"/>
              <a:defRPr sz="2800" b="1">
                <a:latin typeface="Arial Narrow"/>
                <a:ea typeface="Arial Narrow"/>
                <a:cs typeface="Arial Narrow"/>
                <a:sym typeface="Arial Narrow"/>
              </a:defRPr>
            </a:pPr>
            <a:r>
              <a:rPr sz="2800"/>
              <a:t>Supporting Self Efficacy: </a:t>
            </a:r>
          </a:p>
          <a:p>
            <a:pPr>
              <a:lnSpc>
                <a:spcPct val="16000"/>
              </a:lnSpc>
              <a:spcBef>
                <a:spcPts val="1600"/>
              </a:spcBef>
              <a:defRPr sz="1800">
                <a:latin typeface="Helvetica Neue"/>
                <a:ea typeface="Helvetica Neue"/>
                <a:cs typeface="Helvetica Neue"/>
                <a:sym typeface="Helvetica Neue"/>
              </a:defRPr>
            </a:pPr>
            <a:br/>
            <a:r>
              <a:rPr sz="2800" b="1">
                <a:latin typeface="Arial Narrow"/>
                <a:ea typeface="Arial Narrow"/>
                <a:cs typeface="Arial Narrow"/>
                <a:sym typeface="Arial Narrow"/>
              </a:rPr>
              <a:t>Change Success Stories</a:t>
            </a:r>
          </a:p>
          <a:p>
            <a:pPr>
              <a:lnSpc>
                <a:spcPct val="23000"/>
              </a:lnSpc>
              <a:spcBef>
                <a:spcPts val="1600"/>
              </a:spcBef>
            </a:pPr>
            <a:endParaRPr sz="2800" b="1">
              <a:latin typeface="Arial Narrow"/>
              <a:ea typeface="Arial Narrow"/>
              <a:cs typeface="Arial Narrow"/>
              <a:sym typeface="Arial Narrow"/>
            </a:endParaRPr>
          </a:p>
          <a:p>
            <a:pPr indent="-256031">
              <a:lnSpc>
                <a:spcPct val="23000"/>
              </a:lnSpc>
              <a:spcBef>
                <a:spcPts val="1600"/>
              </a:spcBef>
              <a:buClr>
                <a:srgbClr val="000000"/>
              </a:buClr>
              <a:buSzPts val="2800"/>
              <a:buFont typeface="Arial"/>
              <a:buChar char="•"/>
              <a:defRPr sz="2800" b="1">
                <a:latin typeface="Arial Narrow"/>
                <a:ea typeface="Arial Narrow"/>
                <a:cs typeface="Arial Narrow"/>
                <a:sym typeface="Arial Narrow"/>
              </a:defRPr>
            </a:pPr>
            <a:r>
              <a:rPr sz="2800"/>
              <a:t>Supporting Self-Efficacy:</a:t>
            </a:r>
          </a:p>
          <a:p>
            <a:pPr>
              <a:lnSpc>
                <a:spcPct val="23000"/>
              </a:lnSpc>
              <a:spcBef>
                <a:spcPts val="1600"/>
              </a:spcBef>
              <a:defRPr sz="1800">
                <a:latin typeface="Helvetica Neue"/>
                <a:ea typeface="Helvetica Neue"/>
                <a:cs typeface="Helvetica Neue"/>
                <a:sym typeface="Helvetica Neue"/>
              </a:defRPr>
            </a:pPr>
            <a:br/>
            <a:r>
              <a:rPr sz="2800" b="1">
                <a:latin typeface="Arial Narrow"/>
                <a:ea typeface="Arial Narrow"/>
                <a:cs typeface="Arial Narrow"/>
                <a:sym typeface="Arial Narrow"/>
              </a:rPr>
              <a:t>Exploring Strengths</a:t>
            </a:r>
          </a:p>
          <a:p>
            <a:pPr>
              <a:lnSpc>
                <a:spcPct val="23000"/>
              </a:lnSpc>
              <a:spcBef>
                <a:spcPts val="1600"/>
              </a:spcBef>
            </a:pPr>
            <a:endParaRPr sz="2800" b="1">
              <a:latin typeface="Arial Narrow"/>
              <a:ea typeface="Arial Narrow"/>
              <a:cs typeface="Arial Narrow"/>
              <a:sym typeface="Arial Narrow"/>
            </a:endParaRPr>
          </a:p>
          <a:p>
            <a:pPr indent="-256031">
              <a:lnSpc>
                <a:spcPct val="23000"/>
              </a:lnSpc>
              <a:spcBef>
                <a:spcPts val="1600"/>
              </a:spcBef>
              <a:buClr>
                <a:srgbClr val="000000"/>
              </a:buClr>
              <a:buSzPts val="2800"/>
              <a:buFont typeface="Arial"/>
              <a:buChar char="•"/>
              <a:defRPr sz="2800" b="1">
                <a:latin typeface="Arial Narrow"/>
                <a:ea typeface="Arial Narrow"/>
                <a:cs typeface="Arial Narrow"/>
                <a:sym typeface="Arial Narrow"/>
              </a:defRPr>
            </a:pPr>
            <a:r>
              <a:rPr sz="2800"/>
              <a:t>Planning for Change</a:t>
            </a:r>
          </a:p>
          <a:p>
            <a:pPr>
              <a:lnSpc>
                <a:spcPct val="23000"/>
              </a:lnSpc>
              <a:spcBef>
                <a:spcPts val="1600"/>
              </a:spcBef>
            </a:pPr>
            <a:endParaRPr sz="2800" b="1">
              <a:latin typeface="Arial Narrow"/>
              <a:ea typeface="Arial Narrow"/>
              <a:cs typeface="Arial Narrow"/>
              <a:sym typeface="Arial Narrow"/>
            </a:endParaRPr>
          </a:p>
          <a:p>
            <a:pPr indent="-256031">
              <a:lnSpc>
                <a:spcPct val="23000"/>
              </a:lnSpc>
              <a:spcBef>
                <a:spcPts val="1600"/>
              </a:spcBef>
              <a:buClr>
                <a:srgbClr val="000000"/>
              </a:buClr>
              <a:buSzPts val="2800"/>
              <a:buFont typeface="Arial"/>
              <a:buChar char="•"/>
              <a:defRPr sz="2800" b="1">
                <a:latin typeface="Arial Narrow"/>
                <a:ea typeface="Arial Narrow"/>
                <a:cs typeface="Arial Narrow"/>
                <a:sym typeface="Arial Narrow"/>
              </a:defRPr>
            </a:pPr>
            <a:r>
              <a:rPr sz="2800"/>
              <a:t>Importance, Confidence</a:t>
            </a:r>
          </a:p>
          <a:p>
            <a:pPr>
              <a:lnSpc>
                <a:spcPct val="16000"/>
              </a:lnSpc>
              <a:spcBef>
                <a:spcPts val="1600"/>
              </a:spcBef>
              <a:defRPr sz="2800" b="1">
                <a:latin typeface="Arial Narrow"/>
                <a:ea typeface="Arial Narrow"/>
                <a:cs typeface="Arial Narrow"/>
                <a:sym typeface="Arial Narrow"/>
              </a:defRPr>
            </a:pPr>
            <a:r>
              <a:rPr sz="2800"/>
              <a:t>  for Change</a:t>
            </a:r>
          </a:p>
        </p:txBody>
      </p:sp>
    </p:spTree>
    <p:extLst>
      <p:ext uri="{BB962C8B-B14F-4D97-AF65-F5344CB8AC3E}">
        <p14:creationId xmlns:p14="http://schemas.microsoft.com/office/powerpoint/2010/main" val="540644494"/>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5FCFE"/>
            </a:gs>
            <a:gs pos="35000">
              <a:srgbClr val="ECFDFF"/>
            </a:gs>
            <a:gs pos="100000">
              <a:srgbClr val="F6FEFE"/>
            </a:gs>
          </a:gsLst>
          <a:lin ang="16200000" scaled="0"/>
        </a:gradFill>
        <a:effectLst/>
      </p:bgPr>
    </p:bg>
    <p:spTree>
      <p:nvGrpSpPr>
        <p:cNvPr id="1" name=""/>
        <p:cNvGrpSpPr/>
        <p:nvPr/>
      </p:nvGrpSpPr>
      <p:grpSpPr>
        <a:xfrm>
          <a:off x="0" y="0"/>
          <a:ext cx="0" cy="0"/>
          <a:chOff x="0" y="0"/>
          <a:chExt cx="0" cy="0"/>
        </a:xfrm>
      </p:grpSpPr>
      <p:pic>
        <p:nvPicPr>
          <p:cNvPr id="1020" name="Google Shape;816;p63" descr="Google Shape;816;p63"/>
          <p:cNvPicPr>
            <a:picLocks noChangeAspect="1"/>
          </p:cNvPicPr>
          <p:nvPr/>
        </p:nvPicPr>
        <p:blipFill>
          <a:blip r:embed="rId3"/>
          <a:stretch>
            <a:fillRect/>
          </a:stretch>
        </p:blipFill>
        <p:spPr>
          <a:xfrm>
            <a:off x="2711621" y="1412775"/>
            <a:ext cx="7245658" cy="4821660"/>
          </a:xfrm>
          <a:prstGeom prst="rect">
            <a:avLst/>
          </a:prstGeom>
          <a:ln w="12700">
            <a:miter lim="400000"/>
          </a:ln>
        </p:spPr>
      </p:pic>
      <p:sp>
        <p:nvSpPr>
          <p:cNvPr id="1021" name="Google Shape;817;p63"/>
          <p:cNvSpPr/>
          <p:nvPr/>
        </p:nvSpPr>
        <p:spPr>
          <a:xfrm>
            <a:off x="6761060" y="476673"/>
            <a:ext cx="3375558" cy="2592291"/>
          </a:xfrm>
          <a:prstGeom prst="wedgeEllipseCallout">
            <a:avLst>
              <a:gd name="adj1" fmla="val -22822"/>
              <a:gd name="adj2" fmla="val 62500"/>
            </a:avLst>
          </a:prstGeom>
          <a:solidFill>
            <a:srgbClr val="4F81BD"/>
          </a:solidFill>
          <a:ln w="25400">
            <a:solidFill>
              <a:srgbClr val="3A5E8A"/>
            </a:solidFill>
            <a:bevel/>
          </a:ln>
        </p:spPr>
        <p:txBody>
          <a:bodyPr lIns="45719" rIns="45719" anchor="ctr"/>
          <a:lstStyle/>
          <a:p>
            <a:pPr algn="ctr">
              <a:defRPr sz="1200">
                <a:latin typeface="Avenir"/>
                <a:ea typeface="Avenir"/>
                <a:cs typeface="Avenir"/>
                <a:sym typeface="Avenir Roman"/>
              </a:defRPr>
            </a:pPr>
            <a:endParaRPr sz="1200"/>
          </a:p>
        </p:txBody>
      </p:sp>
      <p:sp>
        <p:nvSpPr>
          <p:cNvPr id="1022" name="Google Shape;818;p63"/>
          <p:cNvSpPr txBox="1"/>
          <p:nvPr/>
        </p:nvSpPr>
        <p:spPr>
          <a:xfrm>
            <a:off x="7312866" y="624311"/>
            <a:ext cx="2481810" cy="220060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a:defRPr sz="2600" b="1">
                <a:latin typeface="Calibri"/>
                <a:ea typeface="Calibri"/>
                <a:cs typeface="Calibri"/>
                <a:sym typeface="Calibri"/>
              </a:defRPr>
            </a:pPr>
            <a:r>
              <a:rPr sz="2600"/>
              <a:t>Statements ??</a:t>
            </a:r>
          </a:p>
          <a:p>
            <a:pPr>
              <a:defRPr sz="2400" b="1">
                <a:latin typeface="Aharoni"/>
                <a:ea typeface="Aharoni"/>
                <a:cs typeface="Aharoni"/>
                <a:sym typeface="Aharoni"/>
              </a:defRPr>
            </a:pPr>
            <a:r>
              <a:rPr sz="2400"/>
              <a:t>Questions??</a:t>
            </a:r>
          </a:p>
          <a:p>
            <a:pPr>
              <a:defRPr sz="2400" b="1">
                <a:latin typeface="Aharoni"/>
                <a:ea typeface="Aharoni"/>
                <a:cs typeface="Aharoni"/>
                <a:sym typeface="Aharoni"/>
              </a:defRPr>
            </a:pPr>
            <a:r>
              <a:rPr sz="2400"/>
              <a:t>Concerns?? Comments?? </a:t>
            </a:r>
            <a:r>
              <a:rPr sz="2100"/>
              <a:t>Cries of outrage??</a:t>
            </a:r>
          </a:p>
          <a:p>
            <a:pPr>
              <a:defRPr sz="2400" b="1">
                <a:latin typeface="Aharoni"/>
                <a:ea typeface="Aharoni"/>
                <a:cs typeface="Aharoni"/>
                <a:sym typeface="Aharoni"/>
              </a:defRPr>
            </a:pPr>
            <a:r>
              <a:rPr sz="2400"/>
              <a:t>Bad Jokes??</a:t>
            </a:r>
          </a:p>
        </p:txBody>
      </p:sp>
    </p:spTree>
    <p:extLst>
      <p:ext uri="{BB962C8B-B14F-4D97-AF65-F5344CB8AC3E}">
        <p14:creationId xmlns:p14="http://schemas.microsoft.com/office/powerpoint/2010/main" val="10262104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Google Shape;823;p64" descr="Google Shape;823;p64"/>
          <p:cNvPicPr>
            <a:picLocks noChangeAspect="1"/>
          </p:cNvPicPr>
          <p:nvPr/>
        </p:nvPicPr>
        <p:blipFill>
          <a:blip r:embed="rId2"/>
          <a:stretch>
            <a:fillRect/>
          </a:stretch>
        </p:blipFill>
        <p:spPr>
          <a:xfrm>
            <a:off x="862055" y="642937"/>
            <a:ext cx="10278941" cy="5464970"/>
          </a:xfrm>
          <a:prstGeom prst="rect">
            <a:avLst/>
          </a:prstGeom>
          <a:ln w="12700">
            <a:miter lim="400000"/>
          </a:ln>
        </p:spPr>
      </p:pic>
      <p:sp>
        <p:nvSpPr>
          <p:cNvPr id="1027" name="Google Shape;824;p64"/>
          <p:cNvSpPr txBox="1">
            <a:spLocks noGrp="1"/>
          </p:cNvSpPr>
          <p:nvPr>
            <p:ph type="title" idx="4294967295"/>
          </p:nvPr>
        </p:nvSpPr>
        <p:spPr>
          <a:xfrm>
            <a:off x="1981200" y="92075"/>
            <a:ext cx="8229600" cy="1508129"/>
          </a:xfrm>
          <a:prstGeom prst="rect">
            <a:avLst/>
          </a:prstGeom>
        </p:spPr>
        <p:txBody>
          <a:bodyPr vert="horz" lIns="32125" tIns="32125" rIns="32125" bIns="32125" rtlCol="0" anchor="ctr">
            <a:normAutofit/>
          </a:bodyPr>
          <a:lstStyle/>
          <a:p>
            <a:pPr>
              <a:defRPr sz="3000">
                <a:solidFill>
                  <a:srgbClr val="CB363E"/>
                </a:solidFill>
                <a:latin typeface="Calibri"/>
                <a:ea typeface="Calibri"/>
                <a:cs typeface="Calibri"/>
                <a:sym typeface="Calibri"/>
              </a:defRPr>
            </a:pPr>
            <a:r>
              <a:t>                 </a:t>
            </a:r>
            <a:r>
              <a:rPr sz="4000" b="1">
                <a:solidFill>
                  <a:srgbClr val="000000"/>
                </a:solidFill>
                <a:sym typeface="Arial"/>
              </a:rPr>
              <a:t>    Key Learnings.. </a:t>
            </a:r>
          </a:p>
          <a:p>
            <a:pPr>
              <a:defRPr sz="3000" b="1">
                <a:solidFill>
                  <a:srgbClr val="CB363E"/>
                </a:solidFill>
                <a:latin typeface="+mj-lt"/>
                <a:ea typeface="+mj-ea"/>
                <a:cs typeface="+mj-cs"/>
                <a:sym typeface="Arial"/>
              </a:defRPr>
            </a:pPr>
            <a:r>
              <a:t>                    Take aways..</a:t>
            </a:r>
          </a:p>
        </p:txBody>
      </p:sp>
    </p:spTree>
    <p:extLst>
      <p:ext uri="{BB962C8B-B14F-4D97-AF65-F5344CB8AC3E}">
        <p14:creationId xmlns:p14="http://schemas.microsoft.com/office/powerpoint/2010/main" val="2313444770"/>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Google Shape;829;p65"/>
          <p:cNvSpPr txBox="1">
            <a:spLocks noGrp="1"/>
          </p:cNvSpPr>
          <p:nvPr>
            <p:ph type="title" idx="4294967295"/>
          </p:nvPr>
        </p:nvSpPr>
        <p:spPr>
          <a:xfrm>
            <a:off x="2209800" y="-1016007"/>
            <a:ext cx="7772400" cy="4323470"/>
          </a:xfrm>
          <a:prstGeom prst="rect">
            <a:avLst/>
          </a:prstGeom>
        </p:spPr>
        <p:txBody>
          <a:bodyPr vert="horz" lIns="0" tIns="0" rIns="0" bIns="0" rtlCol="0" anchor="ctr">
            <a:normAutofit/>
          </a:bodyPr>
          <a:lstStyle/>
          <a:p>
            <a:pPr>
              <a:defRPr sz="6400">
                <a:solidFill>
                  <a:srgbClr val="9B2C01"/>
                </a:solidFill>
              </a:defRPr>
            </a:pPr>
            <a:r>
              <a:t>Thank You!</a:t>
            </a:r>
            <a:br/>
            <a:r>
              <a:rPr sz="3600" b="1" i="1">
                <a:solidFill>
                  <a:srgbClr val="3F691E"/>
                </a:solidFill>
                <a:sym typeface="Arial"/>
              </a:rPr>
              <a:t> One thing you liked...</a:t>
            </a:r>
            <a:br>
              <a:rPr sz="3600" b="1" i="1">
                <a:solidFill>
                  <a:srgbClr val="3F691E"/>
                </a:solidFill>
                <a:sym typeface="Arial"/>
              </a:rPr>
            </a:br>
            <a:r>
              <a:rPr sz="3600" b="1" i="1">
                <a:solidFill>
                  <a:srgbClr val="3F691E"/>
                </a:solidFill>
                <a:sym typeface="Arial"/>
              </a:rPr>
              <a:t>One thing you relearned...</a:t>
            </a:r>
            <a:br>
              <a:rPr sz="3600" b="1" i="1">
                <a:solidFill>
                  <a:srgbClr val="3F691E"/>
                </a:solidFill>
                <a:sym typeface="Arial"/>
              </a:rPr>
            </a:br>
            <a:r>
              <a:rPr sz="3600" b="1" i="1">
                <a:solidFill>
                  <a:srgbClr val="3F691E"/>
                </a:solidFill>
                <a:sym typeface="Arial"/>
              </a:rPr>
              <a:t>One thing you learned…</a:t>
            </a:r>
          </a:p>
        </p:txBody>
      </p:sp>
      <p:sp>
        <p:nvSpPr>
          <p:cNvPr id="1030" name="Google Shape;830;p65"/>
          <p:cNvSpPr txBox="1">
            <a:spLocks noGrp="1"/>
          </p:cNvSpPr>
          <p:nvPr>
            <p:ph type="body" idx="4294967295"/>
          </p:nvPr>
        </p:nvSpPr>
        <p:spPr>
          <a:xfrm>
            <a:off x="-514351" y="3656012"/>
            <a:ext cx="12890503" cy="5156206"/>
          </a:xfrm>
          <a:prstGeom prst="rect">
            <a:avLst/>
          </a:prstGeom>
        </p:spPr>
        <p:txBody>
          <a:bodyPr vert="horz" lIns="0" tIns="0" rIns="0" bIns="0" rtlCol="0">
            <a:normAutofit/>
          </a:bodyPr>
          <a:lstStyle/>
          <a:p>
            <a:pPr marL="280985" indent="-280985" algn="ctr">
              <a:spcBef>
                <a:spcPts val="0"/>
              </a:spcBef>
              <a:buClr>
                <a:srgbClr val="19194D"/>
              </a:buClr>
              <a:buNone/>
              <a:defRPr sz="5000" b="1">
                <a:solidFill>
                  <a:srgbClr val="C95BCA"/>
                </a:solidFill>
                <a:latin typeface="Permanent Marker"/>
                <a:ea typeface="Permanent Marker"/>
                <a:cs typeface="Permanent Marker"/>
                <a:sym typeface="Permanent Marker"/>
              </a:defRPr>
            </a:pPr>
            <a:r>
              <a:t>What’s next ?</a:t>
            </a:r>
            <a:endParaRPr sz="3600"/>
          </a:p>
          <a:p>
            <a:pPr marL="280985" indent="-280985" algn="ctr">
              <a:spcBef>
                <a:spcPts val="800"/>
              </a:spcBef>
              <a:buClr>
                <a:srgbClr val="19194D"/>
              </a:buClr>
              <a:buNone/>
              <a:defRPr sz="3100" b="1">
                <a:solidFill>
                  <a:srgbClr val="000000"/>
                </a:solidFill>
                <a:latin typeface="+mj-lt"/>
                <a:ea typeface="+mj-ea"/>
                <a:cs typeface="+mj-cs"/>
                <a:sym typeface="Arial"/>
              </a:defRPr>
            </a:pPr>
            <a:r>
              <a:t>Stephen R. Andrew  </a:t>
            </a:r>
          </a:p>
          <a:p>
            <a:pPr marL="280985" indent="-280985" algn="ctr">
              <a:spcBef>
                <a:spcPts val="800"/>
              </a:spcBef>
              <a:buClr>
                <a:srgbClr val="19194D"/>
              </a:buClr>
              <a:buNone/>
              <a:defRPr sz="3100" b="1">
                <a:solidFill>
                  <a:srgbClr val="000000"/>
                </a:solidFill>
                <a:latin typeface="+mj-lt"/>
                <a:ea typeface="+mj-ea"/>
                <a:cs typeface="+mj-cs"/>
                <a:sym typeface="Arial"/>
              </a:defRPr>
            </a:pPr>
            <a:r>
              <a:t>LCSW LADC CCS CGP MINT</a:t>
            </a:r>
            <a:endParaRPr sz="1800"/>
          </a:p>
          <a:p>
            <a:pPr marL="280985" indent="-280985" algn="ctr">
              <a:spcBef>
                <a:spcPts val="800"/>
              </a:spcBef>
              <a:buClr>
                <a:srgbClr val="19194D"/>
              </a:buClr>
              <a:buNone/>
              <a:defRPr sz="3200" u="sng">
                <a:solidFill>
                  <a:srgbClr val="0000FF"/>
                </a:solidFill>
                <a:latin typeface="+mj-lt"/>
                <a:ea typeface="+mj-ea"/>
                <a:cs typeface="+mj-cs"/>
                <a:sym typeface="Arial"/>
              </a:defRPr>
            </a:pPr>
            <a:r>
              <a:rPr>
                <a:uFill>
                  <a:solidFill>
                    <a:srgbClr val="0000FF"/>
                  </a:solidFill>
                </a:uFill>
                <a:hlinkClick r:id="rId2"/>
              </a:rPr>
              <a:t>www.hetimaine.org</a:t>
            </a:r>
          </a:p>
        </p:txBody>
      </p:sp>
      <p:pic>
        <p:nvPicPr>
          <p:cNvPr id="1031" name="Google Shape;831;p65" descr="Google Shape;831;p65"/>
          <p:cNvPicPr>
            <a:picLocks noChangeAspect="1"/>
          </p:cNvPicPr>
          <p:nvPr/>
        </p:nvPicPr>
        <p:blipFill>
          <a:blip r:embed="rId3"/>
          <a:stretch>
            <a:fillRect/>
          </a:stretch>
        </p:blipFill>
        <p:spPr>
          <a:xfrm>
            <a:off x="2374900" y="533400"/>
            <a:ext cx="1447800" cy="1022350"/>
          </a:xfrm>
          <a:prstGeom prst="rect">
            <a:avLst/>
          </a:prstGeom>
          <a:ln w="12700">
            <a:miter lim="400000"/>
          </a:ln>
        </p:spPr>
      </p:pic>
    </p:spTree>
    <p:extLst>
      <p:ext uri="{BB962C8B-B14F-4D97-AF65-F5344CB8AC3E}">
        <p14:creationId xmlns:p14="http://schemas.microsoft.com/office/powerpoint/2010/main" val="3853349474"/>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1033" name="Google Shape;836;p66"/>
          <p:cNvSpPr txBox="1">
            <a:spLocks noGrp="1"/>
          </p:cNvSpPr>
          <p:nvPr>
            <p:ph type="title"/>
          </p:nvPr>
        </p:nvSpPr>
        <p:spPr>
          <a:prstGeom prst="rect">
            <a:avLst/>
          </a:prstGeom>
        </p:spPr>
        <p:txBody>
          <a:bodyPr/>
          <a:lstStyle/>
          <a:p>
            <a:r>
              <a:t>References</a:t>
            </a:r>
          </a:p>
        </p:txBody>
      </p:sp>
      <p:pic>
        <p:nvPicPr>
          <p:cNvPr id="1034" name="Google Shape;837;p66" descr="Google Shape;837;p66"/>
          <p:cNvPicPr>
            <a:picLocks noChangeAspect="1"/>
          </p:cNvPicPr>
          <p:nvPr/>
        </p:nvPicPr>
        <p:blipFill>
          <a:blip r:embed="rId2"/>
          <a:srcRect r="6300" b="2747"/>
          <a:stretch>
            <a:fillRect/>
          </a:stretch>
        </p:blipFill>
        <p:spPr>
          <a:xfrm>
            <a:off x="1651000" y="931517"/>
            <a:ext cx="2038352" cy="3129353"/>
          </a:xfrm>
          <a:prstGeom prst="rect">
            <a:avLst/>
          </a:prstGeom>
          <a:ln w="12700">
            <a:miter lim="400000"/>
          </a:ln>
        </p:spPr>
      </p:pic>
      <p:pic>
        <p:nvPicPr>
          <p:cNvPr id="1035" name="Google Shape;838;p66" descr="Google Shape;838;p66"/>
          <p:cNvPicPr>
            <a:picLocks noChangeAspect="1"/>
          </p:cNvPicPr>
          <p:nvPr/>
        </p:nvPicPr>
        <p:blipFill>
          <a:blip r:embed="rId3"/>
          <a:srcRect r="6959" b="4176"/>
          <a:stretch>
            <a:fillRect/>
          </a:stretch>
        </p:blipFill>
        <p:spPr>
          <a:xfrm>
            <a:off x="3874865" y="1595017"/>
            <a:ext cx="2037556" cy="3103985"/>
          </a:xfrm>
          <a:prstGeom prst="rect">
            <a:avLst/>
          </a:prstGeom>
          <a:ln w="12700">
            <a:miter lim="400000"/>
          </a:ln>
        </p:spPr>
      </p:pic>
      <p:pic>
        <p:nvPicPr>
          <p:cNvPr id="1036" name="Google Shape;839;p66" descr="Google Shape;839;p66"/>
          <p:cNvPicPr>
            <a:picLocks noChangeAspect="1"/>
          </p:cNvPicPr>
          <p:nvPr/>
        </p:nvPicPr>
        <p:blipFill>
          <a:blip r:embed="rId4"/>
          <a:srcRect r="5037" b="4966"/>
          <a:stretch>
            <a:fillRect/>
          </a:stretch>
        </p:blipFill>
        <p:spPr>
          <a:xfrm>
            <a:off x="8479059" y="3738846"/>
            <a:ext cx="2009432" cy="3002523"/>
          </a:xfrm>
          <a:prstGeom prst="rect">
            <a:avLst/>
          </a:prstGeom>
          <a:ln w="12700">
            <a:miter lim="400000"/>
          </a:ln>
        </p:spPr>
      </p:pic>
      <p:pic>
        <p:nvPicPr>
          <p:cNvPr id="1037" name="Google Shape;840;p66" descr="Google Shape;840;p66"/>
          <p:cNvPicPr>
            <a:picLocks noChangeAspect="1"/>
          </p:cNvPicPr>
          <p:nvPr/>
        </p:nvPicPr>
        <p:blipFill>
          <a:blip r:embed="rId5"/>
          <a:srcRect l="15888" r="15445"/>
          <a:stretch>
            <a:fillRect/>
          </a:stretch>
        </p:blipFill>
        <p:spPr>
          <a:xfrm>
            <a:off x="6095998" y="2458090"/>
            <a:ext cx="2199504" cy="3203160"/>
          </a:xfrm>
          <a:prstGeom prst="rect">
            <a:avLst/>
          </a:prstGeom>
          <a:ln w="12700">
            <a:miter lim="400000"/>
          </a:ln>
        </p:spPr>
      </p:pic>
    </p:spTree>
    <p:extLst>
      <p:ext uri="{BB962C8B-B14F-4D97-AF65-F5344CB8AC3E}">
        <p14:creationId xmlns:p14="http://schemas.microsoft.com/office/powerpoint/2010/main" val="343671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CEFF0"/>
        </a:solidFill>
        <a:effectLst/>
      </p:bgPr>
    </p:bg>
    <p:spTree>
      <p:nvGrpSpPr>
        <p:cNvPr id="1" name=""/>
        <p:cNvGrpSpPr/>
        <p:nvPr/>
      </p:nvGrpSpPr>
      <p:grpSpPr>
        <a:xfrm>
          <a:off x="0" y="0"/>
          <a:ext cx="0" cy="0"/>
          <a:chOff x="0" y="0"/>
          <a:chExt cx="0" cy="0"/>
        </a:xfrm>
      </p:grpSpPr>
      <p:sp>
        <p:nvSpPr>
          <p:cNvPr id="703" name="Google Shape;318;p4"/>
          <p:cNvSpPr txBox="1">
            <a:spLocks noGrp="1"/>
          </p:cNvSpPr>
          <p:nvPr>
            <p:ph type="title"/>
          </p:nvPr>
        </p:nvSpPr>
        <p:spPr>
          <a:prstGeom prst="rect">
            <a:avLst/>
          </a:prstGeom>
        </p:spPr>
        <p:txBody>
          <a:bodyPr vert="horz" lIns="0" tIns="0" rIns="0" bIns="0" rtlCol="0" anchor="ctr">
            <a:normAutofit/>
          </a:bodyPr>
          <a:lstStyle>
            <a:lvl1pPr indent="65088">
              <a:defRPr i="1">
                <a:solidFill>
                  <a:srgbClr val="D90B00"/>
                </a:solidFill>
                <a:latin typeface="+mj-lt"/>
                <a:ea typeface="+mj-ea"/>
                <a:cs typeface="+mj-cs"/>
                <a:sym typeface="Arial"/>
              </a:defRPr>
            </a:lvl1pPr>
          </a:lstStyle>
          <a:p>
            <a:r>
              <a:t>Guidelines for the Training...</a:t>
            </a:r>
          </a:p>
        </p:txBody>
      </p:sp>
      <p:sp>
        <p:nvSpPr>
          <p:cNvPr id="2" name="TextBox 1">
            <a:extLst>
              <a:ext uri="{FF2B5EF4-FFF2-40B4-BE49-F238E27FC236}">
                <a16:creationId xmlns:a16="http://schemas.microsoft.com/office/drawing/2014/main" id="{1481AD79-3D77-7F51-F135-FC5E4916E787}"/>
              </a:ext>
            </a:extLst>
          </p:cNvPr>
          <p:cNvSpPr txBox="1"/>
          <p:nvPr/>
        </p:nvSpPr>
        <p:spPr>
          <a:xfrm>
            <a:off x="1473200" y="1501776"/>
            <a:ext cx="9245600" cy="5170646"/>
          </a:xfrm>
          <a:prstGeom prst="rect">
            <a:avLst/>
          </a:prstGeom>
          <a:noFill/>
        </p:spPr>
        <p:txBody>
          <a:bodyPr wrap="square" rtlCol="0">
            <a:spAutoFit/>
          </a:bodyPr>
          <a:lstStyle/>
          <a:p>
            <a:pPr marL="147633" indent="-82546">
              <a:spcBef>
                <a:spcPts val="0"/>
              </a:spcBef>
              <a:buNone/>
              <a:defRPr sz="2600" b="1">
                <a:latin typeface="+mj-lt"/>
                <a:ea typeface="+mj-ea"/>
                <a:cs typeface="+mj-cs"/>
                <a:sym typeface="Arial"/>
              </a:defRPr>
            </a:pPr>
            <a:r>
              <a:rPr lang="en-US" dirty="0"/>
              <a:t>Ask lots of questions.. Please make this relevant to your</a:t>
            </a:r>
            <a:r>
              <a:rPr lang="en-US" i="1" dirty="0"/>
              <a:t> work</a:t>
            </a:r>
            <a:r>
              <a:rPr lang="en-US" dirty="0"/>
              <a:t>..</a:t>
            </a:r>
          </a:p>
          <a:p>
            <a:pPr marL="402429" indent="-402429">
              <a:spcBef>
                <a:spcPts val="600"/>
              </a:spcBef>
              <a:buSzPts val="2600"/>
              <a:defRPr sz="2600" b="1">
                <a:latin typeface="Calibri"/>
                <a:ea typeface="Calibri"/>
                <a:cs typeface="Calibri"/>
                <a:sym typeface="Calibri"/>
              </a:defRPr>
            </a:pPr>
            <a:r>
              <a:rPr lang="en-US" dirty="0"/>
              <a:t>Be mindful of each other. </a:t>
            </a:r>
            <a:r>
              <a:rPr lang="en-US" b="0" dirty="0">
                <a:solidFill>
                  <a:srgbClr val="D90B00"/>
                </a:solidFill>
              </a:rPr>
              <a:t>“</a:t>
            </a:r>
            <a:r>
              <a:rPr lang="en-US" dirty="0">
                <a:solidFill>
                  <a:srgbClr val="D90B00"/>
                </a:solidFill>
              </a:rPr>
              <a:t>Be kind</a:t>
            </a:r>
            <a:r>
              <a:rPr lang="en-US" b="0" dirty="0">
                <a:solidFill>
                  <a:srgbClr val="D90B00"/>
                </a:solidFill>
              </a:rPr>
              <a:t>”</a:t>
            </a:r>
            <a:r>
              <a:rPr lang="en-US" dirty="0"/>
              <a:t> ...</a:t>
            </a:r>
          </a:p>
          <a:p>
            <a:pPr marL="147632" indent="-82543">
              <a:buNone/>
            </a:pPr>
            <a:endParaRPr lang="en-US" sz="1800" b="1" dirty="0">
              <a:latin typeface="+mj-lt"/>
              <a:ea typeface="+mj-ea"/>
              <a:cs typeface="+mj-cs"/>
              <a:sym typeface="Arial"/>
            </a:endParaRPr>
          </a:p>
          <a:p>
            <a:pPr marL="147632" indent="-82543">
              <a:buNone/>
              <a:defRPr sz="2600" b="1" i="1">
                <a:solidFill>
                  <a:srgbClr val="11AC26"/>
                </a:solidFill>
                <a:latin typeface="+mj-lt"/>
                <a:ea typeface="+mj-ea"/>
                <a:cs typeface="+mj-cs"/>
                <a:sym typeface="Arial"/>
              </a:defRPr>
            </a:pPr>
            <a:r>
              <a:rPr lang="en-US" dirty="0"/>
              <a:t>Attitudes:</a:t>
            </a:r>
          </a:p>
          <a:p>
            <a:pPr marL="147632" indent="-82543">
              <a:buNone/>
              <a:defRPr sz="2600">
                <a:solidFill>
                  <a:srgbClr val="A40800"/>
                </a:solidFill>
              </a:defRPr>
            </a:pPr>
            <a:r>
              <a:rPr lang="en-US" dirty="0"/>
              <a:t>“</a:t>
            </a:r>
            <a:r>
              <a:rPr lang="en-US" b="1" dirty="0">
                <a:latin typeface="+mj-lt"/>
                <a:ea typeface="+mj-ea"/>
                <a:cs typeface="+mj-cs"/>
                <a:sym typeface="Arial"/>
              </a:rPr>
              <a:t>What the Heck !!</a:t>
            </a:r>
            <a:r>
              <a:rPr lang="en-US" dirty="0"/>
              <a:t>”</a:t>
            </a:r>
            <a:r>
              <a:rPr lang="en-US" b="1" dirty="0">
                <a:solidFill>
                  <a:srgbClr val="000000"/>
                </a:solidFill>
                <a:latin typeface="+mj-lt"/>
                <a:ea typeface="+mj-ea"/>
                <a:cs typeface="+mj-cs"/>
                <a:sym typeface="Arial"/>
              </a:rPr>
              <a:t>, Jump into the experience….</a:t>
            </a:r>
          </a:p>
          <a:p>
            <a:pPr marL="147632" indent="-82543">
              <a:buNone/>
              <a:defRPr sz="2600" b="1">
                <a:latin typeface="+mj-lt"/>
                <a:ea typeface="+mj-ea"/>
                <a:cs typeface="+mj-cs"/>
                <a:sym typeface="Arial"/>
              </a:defRPr>
            </a:pPr>
            <a:r>
              <a:rPr lang="en-US" dirty="0"/>
              <a:t>Take a few risks..</a:t>
            </a:r>
          </a:p>
          <a:p>
            <a:pPr marL="147632" indent="-82543">
              <a:buNone/>
              <a:defRPr sz="2600" b="1">
                <a:latin typeface="+mj-lt"/>
                <a:ea typeface="+mj-ea"/>
                <a:cs typeface="+mj-cs"/>
                <a:sym typeface="Arial"/>
              </a:defRPr>
            </a:pPr>
            <a:r>
              <a:rPr lang="en-US" dirty="0"/>
              <a:t>Make Mistakes</a:t>
            </a:r>
            <a:r>
              <a:rPr lang="en-US" dirty="0">
                <a:solidFill>
                  <a:srgbClr val="A40800"/>
                </a:solidFill>
              </a:rPr>
              <a:t>, </a:t>
            </a:r>
            <a:r>
              <a:rPr lang="en-US" b="0" dirty="0">
                <a:solidFill>
                  <a:srgbClr val="A40800"/>
                </a:solidFill>
                <a:latin typeface="Trebuchet MS"/>
                <a:ea typeface="Trebuchet MS"/>
                <a:cs typeface="Trebuchet MS"/>
                <a:sym typeface="Trebuchet MS"/>
              </a:rPr>
              <a:t>“</a:t>
            </a:r>
            <a:r>
              <a:rPr lang="en-US" dirty="0">
                <a:solidFill>
                  <a:srgbClr val="A40800"/>
                </a:solidFill>
              </a:rPr>
              <a:t>OOPS!</a:t>
            </a:r>
            <a:r>
              <a:rPr lang="en-US" b="0" dirty="0">
                <a:solidFill>
                  <a:srgbClr val="A40800"/>
                </a:solidFill>
                <a:latin typeface="Trebuchet MS"/>
                <a:ea typeface="Trebuchet MS"/>
                <a:cs typeface="Trebuchet MS"/>
                <a:sym typeface="Trebuchet MS"/>
              </a:rPr>
              <a:t>”</a:t>
            </a:r>
            <a:r>
              <a:rPr lang="en-US" dirty="0">
                <a:solidFill>
                  <a:srgbClr val="A40800"/>
                </a:solidFill>
              </a:rPr>
              <a:t>....</a:t>
            </a:r>
          </a:p>
          <a:p>
            <a:pPr marL="147632" indent="-82543">
              <a:buNone/>
              <a:defRPr sz="2600" b="1">
                <a:latin typeface="+mj-lt"/>
                <a:ea typeface="+mj-ea"/>
                <a:cs typeface="+mj-cs"/>
                <a:sym typeface="Arial"/>
              </a:defRPr>
            </a:pPr>
            <a:r>
              <a:rPr lang="en-US" dirty="0"/>
              <a:t>Confidentiality, make the training your experience... </a:t>
            </a:r>
          </a:p>
          <a:p>
            <a:pPr marL="147632" indent="-82543">
              <a:buNone/>
              <a:defRPr sz="2600" b="1">
                <a:latin typeface="+mj-lt"/>
                <a:ea typeface="+mj-ea"/>
                <a:cs typeface="+mj-cs"/>
                <a:sym typeface="Arial"/>
              </a:defRPr>
            </a:pPr>
            <a:endParaRPr lang="en-US" i="1" dirty="0">
              <a:solidFill>
                <a:srgbClr val="3F691E"/>
              </a:solidFill>
            </a:endParaRPr>
          </a:p>
          <a:p>
            <a:pPr marL="147632" indent="-82543">
              <a:buNone/>
              <a:defRPr sz="2600" b="1">
                <a:latin typeface="+mj-lt"/>
                <a:ea typeface="+mj-ea"/>
                <a:cs typeface="+mj-cs"/>
                <a:sym typeface="Arial"/>
              </a:defRPr>
            </a:pPr>
            <a:r>
              <a:rPr lang="en-US" i="1" dirty="0">
                <a:solidFill>
                  <a:srgbClr val="3F691E"/>
                </a:solidFill>
              </a:rPr>
              <a:t> Real play not Role play...</a:t>
            </a:r>
          </a:p>
          <a:p>
            <a:pPr marL="147632" indent="-82543">
              <a:buNone/>
              <a:defRPr sz="2900" b="1" i="1">
                <a:solidFill>
                  <a:srgbClr val="1A1A1A"/>
                </a:solidFill>
                <a:latin typeface="+mj-lt"/>
                <a:ea typeface="+mj-ea"/>
                <a:cs typeface="+mj-cs"/>
                <a:sym typeface="Arial"/>
              </a:defRPr>
            </a:pPr>
            <a:r>
              <a:rPr lang="en-US" dirty="0"/>
              <a:t>Please try to resist the </a:t>
            </a:r>
            <a:r>
              <a:rPr lang="en-US" b="0" i="0" dirty="0">
                <a:latin typeface="Trebuchet MS"/>
                <a:ea typeface="Trebuchet MS"/>
                <a:cs typeface="Trebuchet MS"/>
                <a:sym typeface="Trebuchet MS"/>
              </a:rPr>
              <a:t>“</a:t>
            </a:r>
            <a:r>
              <a:rPr lang="en-US" dirty="0"/>
              <a:t>fixing</a:t>
            </a:r>
            <a:r>
              <a:rPr lang="en-US" b="0" i="0" dirty="0">
                <a:latin typeface="Trebuchet MS"/>
                <a:ea typeface="Trebuchet MS"/>
                <a:cs typeface="Trebuchet MS"/>
                <a:sym typeface="Trebuchet MS"/>
              </a:rPr>
              <a:t>”</a:t>
            </a:r>
            <a:r>
              <a:rPr lang="en-US" dirty="0"/>
              <a:t> impulse…</a:t>
            </a:r>
          </a:p>
          <a:p>
            <a:endParaRPr lang="en-US" dirty="0"/>
          </a:p>
        </p:txBody>
      </p:sp>
    </p:spTree>
    <p:extLst>
      <p:ext uri="{BB962C8B-B14F-4D97-AF65-F5344CB8AC3E}">
        <p14:creationId xmlns:p14="http://schemas.microsoft.com/office/powerpoint/2010/main" val="3383414967"/>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Abs val="0"/>
                                  </p:iterate>
                                  <p:childTnLst>
                                    <p:set>
                                      <p:cBhvr>
                                        <p:cTn id="6" fill="hold"/>
                                        <p:tgtEl>
                                          <p:spTgt spid="703"/>
                                        </p:tgtEl>
                                        <p:attrNameLst>
                                          <p:attrName>style.visibility</p:attrName>
                                        </p:attrNameLst>
                                      </p:cBhvr>
                                      <p:to>
                                        <p:strVal val="visible"/>
                                      </p:to>
                                    </p:set>
                                    <p:anim calcmode="lin" valueType="num">
                                      <p:cBhvr>
                                        <p:cTn id="7" dur="500" fill="hold"/>
                                        <p:tgtEl>
                                          <p:spTgt spid="703"/>
                                        </p:tgtEl>
                                        <p:attrNameLst>
                                          <p:attrName>ppt_x</p:attrName>
                                        </p:attrNameLst>
                                      </p:cBhvr>
                                      <p:tavLst>
                                        <p:tav tm="0">
                                          <p:val>
                                            <p:strVal val="#ppt_x"/>
                                          </p:val>
                                        </p:tav>
                                        <p:tav tm="100000">
                                          <p:val>
                                            <p:strVal val="#ppt_x"/>
                                          </p:val>
                                        </p:tav>
                                      </p:tavLst>
                                    </p:anim>
                                    <p:anim calcmode="lin" valueType="num">
                                      <p:cBhvr>
                                        <p:cTn id="8" dur="500" fill="hold"/>
                                        <p:tgtEl>
                                          <p:spTgt spid="7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 grpId="0" animBg="1" advAuto="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1039" name="Google Shape;845;p67"/>
          <p:cNvSpPr txBox="1">
            <a:spLocks noGrp="1"/>
          </p:cNvSpPr>
          <p:nvPr>
            <p:ph type="title"/>
          </p:nvPr>
        </p:nvSpPr>
        <p:spPr>
          <a:xfrm>
            <a:off x="1701800" y="0"/>
            <a:ext cx="8229600" cy="1692275"/>
          </a:xfrm>
          <a:prstGeom prst="rect">
            <a:avLst/>
          </a:prstGeom>
        </p:spPr>
        <p:txBody>
          <a:bodyPr/>
          <a:lstStyle>
            <a:lvl1pPr>
              <a:defRPr>
                <a:solidFill>
                  <a:srgbClr val="C72B33"/>
                </a:solidFill>
                <a:latin typeface="Permanent Marker"/>
                <a:ea typeface="Permanent Marker"/>
                <a:cs typeface="Permanent Marker"/>
                <a:sym typeface="Permanent Marker"/>
              </a:defRPr>
            </a:lvl1pPr>
          </a:lstStyle>
          <a:p>
            <a:r>
              <a:rPr dirty="0"/>
              <a:t>References</a:t>
            </a:r>
          </a:p>
        </p:txBody>
      </p:sp>
      <p:sp>
        <p:nvSpPr>
          <p:cNvPr id="2" name="TextBox 1">
            <a:extLst>
              <a:ext uri="{FF2B5EF4-FFF2-40B4-BE49-F238E27FC236}">
                <a16:creationId xmlns:a16="http://schemas.microsoft.com/office/drawing/2014/main" id="{B6169643-C886-881E-06F9-E3EBE7467357}"/>
              </a:ext>
            </a:extLst>
          </p:cNvPr>
          <p:cNvSpPr txBox="1"/>
          <p:nvPr/>
        </p:nvSpPr>
        <p:spPr>
          <a:xfrm>
            <a:off x="1416049" y="1528764"/>
            <a:ext cx="4400551" cy="4832285"/>
          </a:xfrm>
          <a:prstGeom prst="rect">
            <a:avLst/>
          </a:prstGeom>
          <a:noFill/>
        </p:spPr>
        <p:txBody>
          <a:bodyPr wrap="square" rtlCol="0">
            <a:spAutoFit/>
          </a:bodyPr>
          <a:lstStyle/>
          <a:p>
            <a:pPr marL="0" indent="33733" defTabSz="777240">
              <a:lnSpc>
                <a:spcPct val="80000"/>
              </a:lnSpc>
              <a:spcBef>
                <a:spcPts val="0"/>
              </a:spcBef>
              <a:buNone/>
              <a:defRPr sz="2040"/>
            </a:pPr>
            <a:r>
              <a:rPr lang="en-US" b="1" dirty="0"/>
              <a:t>Books</a:t>
            </a:r>
          </a:p>
          <a:p>
            <a:pPr marL="373775" indent="-340040" defTabSz="777240">
              <a:lnSpc>
                <a:spcPct val="80000"/>
              </a:lnSpc>
              <a:spcBef>
                <a:spcPts val="400"/>
              </a:spcBef>
              <a:buSzPts val="1700"/>
              <a:defRPr sz="1785">
                <a:latin typeface="+mj-lt"/>
                <a:ea typeface="+mj-ea"/>
                <a:cs typeface="+mj-cs"/>
                <a:sym typeface="Arial"/>
              </a:defRPr>
            </a:pPr>
            <a:r>
              <a:rPr lang="en-US" dirty="0"/>
              <a:t>Motivational Interviewing: Third Edition: Helping People Change, William R. Miller and Stephen Rollnick</a:t>
            </a:r>
          </a:p>
          <a:p>
            <a:pPr marL="373775" indent="-340040" defTabSz="777240">
              <a:lnSpc>
                <a:spcPct val="80000"/>
              </a:lnSpc>
              <a:spcBef>
                <a:spcPts val="400"/>
              </a:spcBef>
              <a:buSzPts val="1700"/>
              <a:defRPr sz="1785" b="1" i="1">
                <a:latin typeface="+mj-lt"/>
                <a:ea typeface="+mj-ea"/>
                <a:cs typeface="+mj-cs"/>
                <a:sym typeface="Arial"/>
              </a:defRPr>
            </a:pPr>
            <a:r>
              <a:rPr lang="en-US" dirty="0"/>
              <a:t>Motivational Interviewing in Groups, Christopher C. Wagner and Karen S. Ingersoll, with Contributors</a:t>
            </a:r>
          </a:p>
          <a:p>
            <a:pPr marL="373775" indent="-340040" defTabSz="777240">
              <a:lnSpc>
                <a:spcPct val="80000"/>
              </a:lnSpc>
              <a:spcBef>
                <a:spcPts val="400"/>
              </a:spcBef>
              <a:buSzPts val="1700"/>
              <a:defRPr sz="1785">
                <a:latin typeface="+mj-lt"/>
                <a:ea typeface="+mj-ea"/>
                <a:cs typeface="+mj-cs"/>
                <a:sym typeface="Arial"/>
              </a:defRPr>
            </a:pPr>
            <a:r>
              <a:rPr lang="en-US" dirty="0"/>
              <a:t>Motivational Interviewing in the Treatment of Psychological Problems, Edited by Hal </a:t>
            </a:r>
            <a:r>
              <a:rPr lang="en-US" dirty="0" err="1"/>
              <a:t>Arkowitz</a:t>
            </a:r>
            <a:r>
              <a:rPr lang="en-US" dirty="0"/>
              <a:t>, Henny A. </a:t>
            </a:r>
            <a:r>
              <a:rPr lang="en-US" dirty="0" err="1"/>
              <a:t>Westra</a:t>
            </a:r>
            <a:r>
              <a:rPr lang="en-US" dirty="0"/>
              <a:t>, William R. Miller, and Stephen Rollnick</a:t>
            </a:r>
          </a:p>
          <a:p>
            <a:pPr marL="373775" indent="-340040" defTabSz="777240">
              <a:lnSpc>
                <a:spcPct val="80000"/>
              </a:lnSpc>
              <a:spcBef>
                <a:spcPts val="400"/>
              </a:spcBef>
              <a:buSzPts val="1700"/>
              <a:defRPr sz="1785">
                <a:latin typeface="+mj-lt"/>
                <a:ea typeface="+mj-ea"/>
                <a:cs typeface="+mj-cs"/>
                <a:sym typeface="Arial"/>
              </a:defRPr>
            </a:pPr>
            <a:r>
              <a:rPr lang="en-US" dirty="0"/>
              <a:t>Calling the Circle: The First and Future Culture, Christina Baldwin </a:t>
            </a:r>
          </a:p>
          <a:p>
            <a:pPr marL="373775" indent="-340040" defTabSz="777240">
              <a:lnSpc>
                <a:spcPct val="80000"/>
              </a:lnSpc>
              <a:spcBef>
                <a:spcPts val="400"/>
              </a:spcBef>
              <a:buSzPts val="1700"/>
              <a:defRPr sz="1785">
                <a:latin typeface="+mj-lt"/>
                <a:ea typeface="+mj-ea"/>
                <a:cs typeface="+mj-cs"/>
                <a:sym typeface="Arial"/>
              </a:defRPr>
            </a:pPr>
            <a:r>
              <a:rPr lang="en-US" dirty="0"/>
              <a:t>Game Plan: A Man’s Guide to Achieving Emotional Fitness. Lyme Allan., Powell, David., Andrew </a:t>
            </a:r>
            <a:r>
              <a:rPr lang="en-US" dirty="0" err="1"/>
              <a:t>Stephen.,Central</a:t>
            </a:r>
            <a:r>
              <a:rPr lang="en-US" dirty="0"/>
              <a:t> Recovery Press, Las Vegas NV.</a:t>
            </a:r>
            <a:r>
              <a:rPr lang="en-US" i="1" dirty="0"/>
              <a:t>  </a:t>
            </a:r>
          </a:p>
          <a:p>
            <a:endParaRPr lang="en-US" dirty="0"/>
          </a:p>
        </p:txBody>
      </p:sp>
      <p:sp>
        <p:nvSpPr>
          <p:cNvPr id="3" name="TextBox 2">
            <a:extLst>
              <a:ext uri="{FF2B5EF4-FFF2-40B4-BE49-F238E27FC236}">
                <a16:creationId xmlns:a16="http://schemas.microsoft.com/office/drawing/2014/main" id="{2C6D7BA1-0822-8BC2-57F3-7C71FC9F72B3}"/>
              </a:ext>
            </a:extLst>
          </p:cNvPr>
          <p:cNvSpPr txBox="1"/>
          <p:nvPr/>
        </p:nvSpPr>
        <p:spPr>
          <a:xfrm>
            <a:off x="6572249" y="1528764"/>
            <a:ext cx="3917951" cy="2820580"/>
          </a:xfrm>
          <a:prstGeom prst="rect">
            <a:avLst/>
          </a:prstGeom>
          <a:noFill/>
        </p:spPr>
        <p:txBody>
          <a:bodyPr wrap="square" rtlCol="0">
            <a:spAutoFit/>
          </a:bodyPr>
          <a:lstStyle/>
          <a:p>
            <a:pPr marL="183515" indent="-129540" defTabSz="777240">
              <a:spcBef>
                <a:spcPts val="600"/>
              </a:spcBef>
              <a:buNone/>
              <a:defRPr sz="2125" b="1" i="1"/>
            </a:pPr>
            <a:r>
              <a:rPr lang="en-US" sz="2040" dirty="0"/>
              <a:t>Websites</a:t>
            </a:r>
          </a:p>
          <a:p>
            <a:pPr marL="0" indent="33733" defTabSz="777240">
              <a:lnSpc>
                <a:spcPct val="80000"/>
              </a:lnSpc>
              <a:spcBef>
                <a:spcPts val="400"/>
              </a:spcBef>
              <a:buNone/>
              <a:defRPr sz="2040" u="sng">
                <a:solidFill>
                  <a:srgbClr val="0000FF"/>
                </a:solidFill>
              </a:defRPr>
            </a:pPr>
            <a:r>
              <a:rPr lang="en-US" sz="1790" dirty="0">
                <a:uFill>
                  <a:solidFill>
                    <a:srgbClr val="0000FF"/>
                  </a:solidFill>
                </a:uFill>
                <a:hlinkClick r:id="rId2"/>
              </a:rPr>
              <a:t>www.motivationalinterviewing.org</a:t>
            </a:r>
          </a:p>
          <a:p>
            <a:pPr marL="0" indent="33733" defTabSz="777240">
              <a:lnSpc>
                <a:spcPct val="80000"/>
              </a:lnSpc>
              <a:spcBef>
                <a:spcPts val="400"/>
              </a:spcBef>
              <a:buNone/>
              <a:defRPr sz="2040" u="sng">
                <a:solidFill>
                  <a:srgbClr val="0000FF"/>
                </a:solidFill>
              </a:defRPr>
            </a:pPr>
            <a:r>
              <a:rPr lang="en-US" sz="1790" dirty="0">
                <a:uFill>
                  <a:solidFill>
                    <a:srgbClr val="0000FF"/>
                  </a:solidFill>
                </a:uFill>
                <a:hlinkClick r:id="rId3"/>
              </a:rPr>
              <a:t>www.hetimaine.org</a:t>
            </a:r>
            <a:r>
              <a:rPr lang="en-US" sz="1790" u="none" dirty="0">
                <a:solidFill>
                  <a:srgbClr val="000000"/>
                </a:solidFill>
              </a:rPr>
              <a:t> </a:t>
            </a:r>
          </a:p>
          <a:p>
            <a:pPr marL="0" indent="33733" defTabSz="777240">
              <a:lnSpc>
                <a:spcPct val="80000"/>
              </a:lnSpc>
              <a:spcBef>
                <a:spcPts val="400"/>
              </a:spcBef>
              <a:buNone/>
              <a:defRPr sz="2720" i="1">
                <a:solidFill>
                  <a:srgbClr val="C632FD"/>
                </a:solidFill>
              </a:defRPr>
            </a:pPr>
            <a:r>
              <a:rPr lang="en-US" sz="1790" dirty="0"/>
              <a:t> </a:t>
            </a:r>
            <a:r>
              <a:rPr lang="en-US" sz="1790" dirty="0">
                <a:solidFill>
                  <a:srgbClr val="000000"/>
                </a:solidFill>
              </a:rPr>
              <a:t>Website of Health Education and Training Institute (HETI)  HETI is located in beautiful Portland, Maine and is run by Stephen Andrew, an incredibly effective and enjoyable trainer. and sweet 7 person MITI simulation coding/coaching Lab..</a:t>
            </a:r>
          </a:p>
          <a:p>
            <a:endParaRPr lang="en-US" dirty="0"/>
          </a:p>
        </p:txBody>
      </p:sp>
    </p:spTree>
    <p:extLst>
      <p:ext uri="{BB962C8B-B14F-4D97-AF65-F5344CB8AC3E}">
        <p14:creationId xmlns:p14="http://schemas.microsoft.com/office/powerpoint/2010/main" val="1653982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2FBFE"/>
            </a:gs>
            <a:gs pos="35000">
              <a:srgbClr val="DFFCFF"/>
            </a:gs>
            <a:gs pos="100000">
              <a:srgbClr val="F1FDFE"/>
            </a:gs>
          </a:gsLst>
          <a:lin ang="16200000" scaled="0"/>
        </a:gradFill>
        <a:effectLst/>
      </p:bgPr>
    </p:bg>
    <p:spTree>
      <p:nvGrpSpPr>
        <p:cNvPr id="1" name=""/>
        <p:cNvGrpSpPr/>
        <p:nvPr/>
      </p:nvGrpSpPr>
      <p:grpSpPr>
        <a:xfrm>
          <a:off x="0" y="0"/>
          <a:ext cx="0" cy="0"/>
          <a:chOff x="0" y="0"/>
          <a:chExt cx="0" cy="0"/>
        </a:xfrm>
      </p:grpSpPr>
      <p:sp>
        <p:nvSpPr>
          <p:cNvPr id="1042" name="Google Shape;851;p68"/>
          <p:cNvSpPr txBox="1">
            <a:spLocks noGrp="1"/>
          </p:cNvSpPr>
          <p:nvPr>
            <p:ph type="title"/>
          </p:nvPr>
        </p:nvSpPr>
        <p:spPr>
          <a:xfrm>
            <a:off x="1611313" y="88524"/>
            <a:ext cx="7772400" cy="520158"/>
          </a:xfrm>
          <a:prstGeom prst="rect">
            <a:avLst/>
          </a:prstGeom>
        </p:spPr>
        <p:txBody>
          <a:bodyPr vert="horz" lIns="0" tIns="0" rIns="0" bIns="0" rtlCol="0" anchor="ctr">
            <a:normAutofit/>
          </a:bodyPr>
          <a:lstStyle>
            <a:lvl1pPr>
              <a:defRPr sz="1800">
                <a:solidFill>
                  <a:srgbClr val="E23B42"/>
                </a:solidFill>
              </a:defRPr>
            </a:lvl1pPr>
          </a:lstStyle>
          <a:p>
            <a:r>
              <a:rPr dirty="0"/>
              <a:t>Power of Groups Bibliography</a:t>
            </a:r>
          </a:p>
        </p:txBody>
      </p:sp>
      <p:sp>
        <p:nvSpPr>
          <p:cNvPr id="1043" name="Google Shape;852;p68"/>
          <p:cNvSpPr txBox="1">
            <a:spLocks noGrp="1"/>
          </p:cNvSpPr>
          <p:nvPr>
            <p:ph type="body" idx="1"/>
          </p:nvPr>
        </p:nvSpPr>
        <p:spPr>
          <a:xfrm>
            <a:off x="1797050" y="645737"/>
            <a:ext cx="8597900" cy="6376696"/>
          </a:xfrm>
          <a:prstGeom prst="rect">
            <a:avLst/>
          </a:prstGeom>
        </p:spPr>
        <p:txBody>
          <a:bodyPr vert="horz" lIns="0" tIns="0" rIns="0" bIns="0" rtlCol="0">
            <a:normAutofit/>
          </a:bodyPr>
          <a:lstStyle/>
          <a:p>
            <a:pPr marL="117445" indent="-96621" defTabSz="484631">
              <a:lnSpc>
                <a:spcPct val="80000"/>
              </a:lnSpc>
              <a:spcBef>
                <a:spcPts val="0"/>
              </a:spcBef>
              <a:buNone/>
              <a:defRPr sz="1695"/>
            </a:pPr>
            <a:r>
              <a:rPr dirty="0"/>
              <a:t>Duffy, T. K </a:t>
            </a:r>
            <a:r>
              <a:rPr i="1" dirty="0"/>
              <a:t>(1994). </a:t>
            </a:r>
            <a:r>
              <a:rPr dirty="0"/>
              <a:t>The Check-In and Other Go-Rounds in Group Work: Guidelines for Use. </a:t>
            </a:r>
            <a:r>
              <a:rPr i="1" dirty="0"/>
              <a:t>Social Work with Groups, 17(1/2), </a:t>
            </a:r>
            <a:r>
              <a:rPr dirty="0"/>
              <a:t>163-175.</a:t>
            </a:r>
            <a:endParaRPr sz="688" dirty="0"/>
          </a:p>
          <a:p>
            <a:pPr marL="117445" indent="-96621" defTabSz="484631">
              <a:lnSpc>
                <a:spcPct val="80000"/>
              </a:lnSpc>
              <a:spcBef>
                <a:spcPts val="300"/>
              </a:spcBef>
              <a:buNone/>
              <a:defRPr sz="1695"/>
            </a:pPr>
            <a:endParaRPr sz="688" dirty="0"/>
          </a:p>
          <a:p>
            <a:pPr marL="117445" indent="-96621" defTabSz="484631">
              <a:lnSpc>
                <a:spcPct val="80000"/>
              </a:lnSpc>
              <a:spcBef>
                <a:spcPts val="300"/>
              </a:spcBef>
              <a:buNone/>
              <a:defRPr sz="1695"/>
            </a:pPr>
            <a:r>
              <a:rPr dirty="0"/>
              <a:t>Fisher, Sr., M. S. </a:t>
            </a:r>
            <a:r>
              <a:rPr i="1" dirty="0"/>
              <a:t>(1995). </a:t>
            </a:r>
            <a:r>
              <a:rPr dirty="0"/>
              <a:t>Group therapy protocols for persons with personality disorders</a:t>
            </a:r>
          </a:p>
          <a:p>
            <a:pPr marL="117445" indent="-96621" defTabSz="484631">
              <a:lnSpc>
                <a:spcPct val="80000"/>
              </a:lnSpc>
              <a:spcBef>
                <a:spcPts val="300"/>
              </a:spcBef>
              <a:buNone/>
              <a:defRPr sz="1695"/>
            </a:pPr>
            <a:r>
              <a:rPr dirty="0"/>
              <a:t>   who abuse substances: Effective treatment strategies. </a:t>
            </a:r>
            <a:r>
              <a:rPr i="1" dirty="0"/>
              <a:t>Social Work with Groups 18(4) 71</a:t>
            </a:r>
          </a:p>
          <a:p>
            <a:pPr marL="117445" indent="-96621" defTabSz="484631">
              <a:lnSpc>
                <a:spcPct val="80000"/>
              </a:lnSpc>
              <a:spcBef>
                <a:spcPts val="300"/>
              </a:spcBef>
              <a:buNone/>
              <a:defRPr sz="1695"/>
            </a:pPr>
            <a:endParaRPr i="1" dirty="0"/>
          </a:p>
          <a:p>
            <a:pPr marL="117445" indent="-96621" defTabSz="484631">
              <a:lnSpc>
                <a:spcPct val="80000"/>
              </a:lnSpc>
              <a:spcBef>
                <a:spcPts val="300"/>
              </a:spcBef>
              <a:buNone/>
              <a:defRPr sz="1695"/>
            </a:pPr>
            <a:r>
              <a:rPr dirty="0"/>
              <a:t>Hellerstein, D. &amp; Meehan, 6. </a:t>
            </a:r>
            <a:r>
              <a:rPr i="1" dirty="0"/>
              <a:t>(1987). </a:t>
            </a:r>
            <a:r>
              <a:rPr dirty="0"/>
              <a:t>Outpatient group therapy for schizophrenic substance abusers </a:t>
            </a:r>
            <a:r>
              <a:rPr i="1" dirty="0"/>
              <a:t>American Journal of Psychiatry. </a:t>
            </a:r>
            <a:r>
              <a:rPr dirty="0"/>
              <a:t>144, 1337-1339</a:t>
            </a:r>
            <a:br>
              <a:rPr dirty="0"/>
            </a:br>
            <a:br>
              <a:rPr dirty="0"/>
            </a:br>
            <a:endParaRPr dirty="0"/>
          </a:p>
          <a:p>
            <a:pPr marL="117445" indent="-96621" defTabSz="484631">
              <a:lnSpc>
                <a:spcPct val="80000"/>
              </a:lnSpc>
              <a:spcBef>
                <a:spcPts val="300"/>
              </a:spcBef>
              <a:buNone/>
              <a:defRPr sz="1695"/>
            </a:pPr>
            <a:r>
              <a:rPr dirty="0" err="1"/>
              <a:t>McHugo</a:t>
            </a:r>
            <a:r>
              <a:rPr dirty="0"/>
              <a:t>, G. J., Drake, R. E., Burton, H. L &amp; Ackerson, T.H. (1985). “A scale for assessing the stage of substance abuse treatment with severe mental Illness.” </a:t>
            </a:r>
            <a:r>
              <a:rPr i="1" dirty="0"/>
              <a:t>Journal of Nervous and Mental Disorders, 183(12).</a:t>
            </a:r>
          </a:p>
          <a:p>
            <a:pPr marL="117445" indent="-96621" defTabSz="484631">
              <a:lnSpc>
                <a:spcPct val="80000"/>
              </a:lnSpc>
              <a:spcBef>
                <a:spcPts val="300"/>
              </a:spcBef>
              <a:buNone/>
              <a:defRPr sz="1695"/>
            </a:pPr>
            <a:endParaRPr i="1" dirty="0"/>
          </a:p>
          <a:p>
            <a:pPr marL="117445" indent="-96621" defTabSz="484631">
              <a:lnSpc>
                <a:spcPct val="80000"/>
              </a:lnSpc>
              <a:spcBef>
                <a:spcPts val="300"/>
              </a:spcBef>
              <a:buNone/>
              <a:defRPr sz="1695"/>
            </a:pPr>
            <a:r>
              <a:rPr dirty="0"/>
              <a:t>L Montrose. K. &amp; Daley, D. (1995). </a:t>
            </a:r>
            <a:r>
              <a:rPr i="1" dirty="0"/>
              <a:t>Celebrating Small Victories. </a:t>
            </a:r>
            <a:r>
              <a:rPr dirty="0"/>
              <a:t>Center City, MN: Hazelden.</a:t>
            </a:r>
          </a:p>
          <a:p>
            <a:pPr marL="117445" indent="-96621" defTabSz="484631">
              <a:lnSpc>
                <a:spcPct val="80000"/>
              </a:lnSpc>
              <a:spcBef>
                <a:spcPts val="300"/>
              </a:spcBef>
              <a:buNone/>
              <a:defRPr sz="1695"/>
            </a:pPr>
            <a:endParaRPr dirty="0"/>
          </a:p>
          <a:p>
            <a:pPr marL="117445" indent="-96621" defTabSz="484631">
              <a:lnSpc>
                <a:spcPct val="80000"/>
              </a:lnSpc>
              <a:spcBef>
                <a:spcPts val="300"/>
              </a:spcBef>
              <a:buNone/>
              <a:defRPr sz="1695"/>
            </a:pPr>
            <a:r>
              <a:rPr dirty="0"/>
              <a:t>Pollio, D., McDonald, S., &amp; North, C. (1996). Combining a strengths-based approach and feminist theory in group work with persons “on the streets.’ </a:t>
            </a:r>
            <a:r>
              <a:rPr i="1" dirty="0"/>
              <a:t>Social Work with Groups 19(3/4), </a:t>
            </a:r>
            <a:r>
              <a:rPr dirty="0"/>
              <a:t>5-20</a:t>
            </a:r>
            <a:br>
              <a:rPr dirty="0"/>
            </a:br>
            <a:endParaRPr dirty="0"/>
          </a:p>
          <a:p>
            <a:pPr marL="117445" indent="-96621" defTabSz="484631">
              <a:lnSpc>
                <a:spcPct val="80000"/>
              </a:lnSpc>
              <a:spcBef>
                <a:spcPts val="300"/>
              </a:spcBef>
              <a:buNone/>
              <a:defRPr sz="1695"/>
            </a:pPr>
            <a:r>
              <a:rPr dirty="0"/>
              <a:t>Rogers, R. L &amp; </a:t>
            </a:r>
            <a:r>
              <a:rPr dirty="0" err="1"/>
              <a:t>McMiIlin</a:t>
            </a:r>
            <a:r>
              <a:rPr dirty="0"/>
              <a:t>, C. S. (1989). </a:t>
            </a:r>
            <a:r>
              <a:rPr i="1" dirty="0"/>
              <a:t>The Healing Bond: Treating Addictions in Groups. </a:t>
            </a:r>
            <a:r>
              <a:rPr dirty="0"/>
              <a:t>New York: Norton.</a:t>
            </a:r>
          </a:p>
          <a:p>
            <a:pPr marL="117445" indent="-96621" defTabSz="484631">
              <a:lnSpc>
                <a:spcPct val="80000"/>
              </a:lnSpc>
              <a:spcBef>
                <a:spcPts val="300"/>
              </a:spcBef>
              <a:buNone/>
              <a:defRPr sz="1695"/>
            </a:pPr>
            <a:endParaRPr dirty="0"/>
          </a:p>
          <a:p>
            <a:pPr marL="117445" indent="-96621" defTabSz="484631">
              <a:lnSpc>
                <a:spcPct val="80000"/>
              </a:lnSpc>
              <a:spcBef>
                <a:spcPts val="300"/>
              </a:spcBef>
              <a:buNone/>
              <a:defRPr sz="1695"/>
            </a:pPr>
            <a:r>
              <a:rPr dirty="0"/>
              <a:t>Walsh, J., &amp; Hewitt. H. </a:t>
            </a:r>
            <a:r>
              <a:rPr i="1" dirty="0"/>
              <a:t>(1996). </a:t>
            </a:r>
            <a:r>
              <a:rPr dirty="0"/>
              <a:t>Facilitating an effective process In treatment groups with persons having serious mental illness. </a:t>
            </a:r>
            <a:r>
              <a:rPr i="1" dirty="0"/>
              <a:t>Social Work with Groups (19(1), </a:t>
            </a:r>
            <a:r>
              <a:rPr dirty="0"/>
              <a:t>5-18.</a:t>
            </a:r>
          </a:p>
        </p:txBody>
      </p:sp>
    </p:spTree>
    <p:extLst>
      <p:ext uri="{BB962C8B-B14F-4D97-AF65-F5344CB8AC3E}">
        <p14:creationId xmlns:p14="http://schemas.microsoft.com/office/powerpoint/2010/main" val="140974968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7" name="image2-filtered.jpeg" descr="image2-filtered.jpeg"/>
          <p:cNvPicPr>
            <a:picLocks noChangeAspect="1"/>
          </p:cNvPicPr>
          <p:nvPr/>
        </p:nvPicPr>
        <p:blipFill>
          <a:blip r:embed="rId2">
            <a:alphaModFix amt="46350"/>
          </a:blip>
          <a:stretch>
            <a:fillRect/>
          </a:stretch>
        </p:blipFill>
        <p:spPr>
          <a:xfrm>
            <a:off x="1919537" y="1385773"/>
            <a:ext cx="8352929" cy="5236065"/>
          </a:xfrm>
          <a:prstGeom prst="rect">
            <a:avLst/>
          </a:prstGeom>
          <a:ln w="12700">
            <a:miter lim="400000"/>
          </a:ln>
        </p:spPr>
      </p:pic>
      <p:sp>
        <p:nvSpPr>
          <p:cNvPr id="708" name="Your name, listener repeat name…"/>
          <p:cNvSpPr txBox="1">
            <a:spLocks noGrp="1"/>
          </p:cNvSpPr>
          <p:nvPr>
            <p:ph type="body" idx="4294967295"/>
          </p:nvPr>
        </p:nvSpPr>
        <p:spPr>
          <a:xfrm>
            <a:off x="1850628" y="1117348"/>
            <a:ext cx="8614172" cy="5586123"/>
          </a:xfrm>
          <a:prstGeom prst="rect">
            <a:avLst/>
          </a:prstGeom>
        </p:spPr>
        <p:txBody>
          <a:bodyPr vert="horz" lIns="50800" tIns="50800" rIns="50800" bIns="50800" rtlCol="0">
            <a:noAutofit/>
          </a:bodyPr>
          <a:lstStyle/>
          <a:p>
            <a:pPr marL="355804" indent="-318897" algn="ctr" defTabSz="850391">
              <a:spcBef>
                <a:spcPts val="700"/>
              </a:spcBef>
              <a:buClr>
                <a:srgbClr val="19194D"/>
              </a:buClr>
              <a:buSzPct val="171000"/>
              <a:buFont typeface="Arial"/>
              <a:buChar char="•"/>
              <a:defRPr sz="3300">
                <a:solidFill>
                  <a:srgbClr val="19194D"/>
                </a:solidFill>
                <a:latin typeface="Trebuchet MS"/>
                <a:ea typeface="Trebuchet MS"/>
                <a:cs typeface="Trebuchet MS"/>
                <a:sym typeface="Trebuchet MS"/>
              </a:defRPr>
            </a:pPr>
            <a:endParaRPr/>
          </a:p>
          <a:p>
            <a:pPr marL="745566" indent="-708656" algn="ctr" defTabSz="850391">
              <a:spcBef>
                <a:spcPts val="700"/>
              </a:spcBef>
              <a:buClr>
                <a:srgbClr val="19194D"/>
              </a:buClr>
              <a:buSzPct val="171000"/>
              <a:buFont typeface="Arial"/>
              <a:buChar char="•"/>
              <a:defRPr sz="3700" b="1">
                <a:solidFill>
                  <a:srgbClr val="115610"/>
                </a:solidFill>
                <a:latin typeface="Charter"/>
                <a:ea typeface="Charter"/>
                <a:cs typeface="Charter"/>
                <a:sym typeface="Charter"/>
              </a:defRPr>
            </a:pPr>
            <a:r>
              <a:t>Your name, listener repeat name</a:t>
            </a:r>
          </a:p>
          <a:p>
            <a:pPr marL="745566" indent="-708656" algn="ctr" defTabSz="850391">
              <a:spcBef>
                <a:spcPts val="700"/>
              </a:spcBef>
              <a:buClr>
                <a:srgbClr val="19194D"/>
              </a:buClr>
              <a:buSzPct val="171000"/>
              <a:buFont typeface="Arial"/>
              <a:buChar char="•"/>
              <a:defRPr sz="3700" b="1">
                <a:solidFill>
                  <a:srgbClr val="115610"/>
                </a:solidFill>
                <a:latin typeface="Charter"/>
                <a:ea typeface="Charter"/>
                <a:cs typeface="Charter"/>
                <a:sym typeface="Charter"/>
              </a:defRPr>
            </a:pPr>
            <a:r>
              <a:t>Tell me about the importance of this workshop…</a:t>
            </a:r>
          </a:p>
          <a:p>
            <a:pPr marL="745566" indent="-708656" algn="ctr" defTabSz="850391">
              <a:spcBef>
                <a:spcPts val="700"/>
              </a:spcBef>
              <a:buClr>
                <a:srgbClr val="19194D"/>
              </a:buClr>
              <a:buSzPct val="171000"/>
              <a:buFont typeface="Arial"/>
              <a:buChar char="•"/>
              <a:defRPr sz="3700" b="1">
                <a:solidFill>
                  <a:srgbClr val="115610"/>
                </a:solidFill>
                <a:latin typeface="Charter"/>
                <a:ea typeface="Charter"/>
                <a:cs typeface="Charter"/>
                <a:sym typeface="Charter"/>
              </a:defRPr>
            </a:pPr>
            <a:r>
              <a:t>One thing </a:t>
            </a:r>
            <a:r>
              <a:rPr i="1">
                <a:solidFill>
                  <a:srgbClr val="AC2733"/>
                </a:solidFill>
              </a:rPr>
              <a:t>most</a:t>
            </a:r>
            <a:r>
              <a:t> people don’t know about you…</a:t>
            </a:r>
          </a:p>
          <a:p>
            <a:pPr marL="745566" indent="-708656" algn="ctr" defTabSz="850391">
              <a:spcBef>
                <a:spcPts val="700"/>
              </a:spcBef>
              <a:buClr>
                <a:srgbClr val="19194D"/>
              </a:buClr>
              <a:buSzPct val="171000"/>
              <a:buFont typeface="Arial"/>
              <a:buChar char="•"/>
              <a:defRPr sz="3700" b="1">
                <a:solidFill>
                  <a:srgbClr val="115610"/>
                </a:solidFill>
                <a:latin typeface="Charter"/>
                <a:ea typeface="Charter"/>
                <a:cs typeface="Charter"/>
                <a:sym typeface="Charter"/>
              </a:defRPr>
            </a:pPr>
            <a:r>
              <a:t> 4 minutes…Summarize!!!!</a:t>
            </a:r>
          </a:p>
        </p:txBody>
      </p:sp>
      <p:sp>
        <p:nvSpPr>
          <p:cNvPr id="709" name="Introductions"/>
          <p:cNvSpPr txBox="1">
            <a:spLocks noGrp="1"/>
          </p:cNvSpPr>
          <p:nvPr>
            <p:ph type="title" idx="4294967295"/>
          </p:nvPr>
        </p:nvSpPr>
        <p:spPr>
          <a:xfrm>
            <a:off x="1981200" y="92072"/>
            <a:ext cx="8229600" cy="1508133"/>
          </a:xfrm>
          <a:prstGeom prst="rect">
            <a:avLst/>
          </a:prstGeom>
        </p:spPr>
        <p:txBody>
          <a:bodyPr vert="horz" lIns="50800" tIns="50800" rIns="50800" bIns="50800" rtlCol="0" anchor="ctr">
            <a:noAutofit/>
          </a:bodyPr>
          <a:lstStyle/>
          <a:p>
            <a:pPr>
              <a:defRPr sz="4000" b="1">
                <a:solidFill>
                  <a:srgbClr val="000000"/>
                </a:solidFill>
                <a:latin typeface="Lucida Grande"/>
                <a:ea typeface="Lucida Grande"/>
                <a:cs typeface="Lucida Grande"/>
                <a:sym typeface="Lucida Grande"/>
              </a:defRPr>
            </a:pPr>
            <a:r>
              <a:t>Introductions </a:t>
            </a:r>
            <a:br/>
            <a:r>
              <a:t>break outs, pairs…</a:t>
            </a:r>
          </a:p>
        </p:txBody>
      </p:sp>
    </p:spTree>
    <p:extLst>
      <p:ext uri="{BB962C8B-B14F-4D97-AF65-F5344CB8AC3E}">
        <p14:creationId xmlns:p14="http://schemas.microsoft.com/office/powerpoint/2010/main" val="39512585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TextBox 1"/>
          <p:cNvSpPr txBox="1"/>
          <p:nvPr/>
        </p:nvSpPr>
        <p:spPr>
          <a:xfrm>
            <a:off x="2299565" y="1618593"/>
            <a:ext cx="8202470" cy="46888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a:defRPr sz="2400">
                <a:latin typeface="+mn-lt"/>
                <a:ea typeface="+mn-ea"/>
                <a:cs typeface="+mn-cs"/>
                <a:sym typeface="Helvetica"/>
              </a:defRPr>
            </a:pPr>
            <a:endParaRPr sz="2400"/>
          </a:p>
          <a:p>
            <a:pPr>
              <a:defRPr sz="2400" b="1">
                <a:latin typeface="+mn-lt"/>
                <a:ea typeface="+mn-ea"/>
                <a:cs typeface="+mn-cs"/>
                <a:sym typeface="Helvetica"/>
              </a:defRPr>
            </a:pPr>
            <a:r>
              <a:rPr sz="2400"/>
              <a:t>Motivational Interviewing Spirit, Partnership, Radical Acceptance, Compassion, Empowerment</a:t>
            </a:r>
          </a:p>
          <a:p>
            <a:pPr>
              <a:defRPr sz="2400" b="1">
                <a:latin typeface="+mn-lt"/>
                <a:ea typeface="+mn-ea"/>
                <a:cs typeface="+mn-cs"/>
                <a:sym typeface="Helvetica"/>
              </a:defRPr>
            </a:pPr>
            <a:endParaRPr sz="2400"/>
          </a:p>
          <a:p>
            <a:pPr>
              <a:defRPr sz="2400" b="1">
                <a:latin typeface="+mn-lt"/>
                <a:ea typeface="+mn-ea"/>
                <a:cs typeface="+mn-cs"/>
                <a:sym typeface="Helvetica"/>
              </a:defRPr>
            </a:pPr>
            <a:r>
              <a:rPr sz="2400"/>
              <a:t>Listening deeply and summarize what you have heard from the member &amp; group as a whole..</a:t>
            </a:r>
          </a:p>
          <a:p>
            <a:pPr>
              <a:defRPr sz="2400" b="1">
                <a:latin typeface="+mn-lt"/>
                <a:ea typeface="+mn-ea"/>
                <a:cs typeface="+mn-cs"/>
                <a:sym typeface="Helvetica"/>
              </a:defRPr>
            </a:pPr>
            <a:endParaRPr sz="2400"/>
          </a:p>
          <a:p>
            <a:pPr>
              <a:defRPr sz="2400" b="1">
                <a:latin typeface="+mn-lt"/>
                <a:ea typeface="+mn-ea"/>
                <a:cs typeface="+mn-cs"/>
                <a:sym typeface="Helvetica"/>
              </a:defRPr>
            </a:pPr>
            <a:r>
              <a:rPr sz="2400"/>
              <a:t>Use open ended Questions to evoke change theory…</a:t>
            </a:r>
          </a:p>
          <a:p>
            <a:pPr>
              <a:defRPr sz="2400" b="1">
                <a:latin typeface="+mn-lt"/>
                <a:ea typeface="+mn-ea"/>
                <a:cs typeface="+mn-cs"/>
                <a:sym typeface="Helvetica"/>
              </a:defRPr>
            </a:pPr>
            <a:endParaRPr sz="2400"/>
          </a:p>
          <a:p>
            <a:pPr>
              <a:defRPr sz="2400" b="1">
                <a:latin typeface="+mn-lt"/>
                <a:ea typeface="+mn-ea"/>
                <a:cs typeface="+mn-cs"/>
                <a:sym typeface="Helvetica"/>
              </a:defRPr>
            </a:pPr>
            <a:r>
              <a:rPr sz="2400"/>
              <a:t>How to share information Ask them …Ask, Offer, Ask..</a:t>
            </a:r>
          </a:p>
          <a:p>
            <a:pPr>
              <a:defRPr sz="2400" b="1">
                <a:latin typeface="+mn-lt"/>
                <a:ea typeface="+mn-ea"/>
                <a:cs typeface="+mn-cs"/>
                <a:sym typeface="Helvetica"/>
              </a:defRPr>
            </a:pPr>
            <a:endParaRPr sz="2400"/>
          </a:p>
          <a:p>
            <a:pPr>
              <a:defRPr sz="2400" b="1">
                <a:latin typeface="+mn-lt"/>
                <a:ea typeface="+mn-ea"/>
                <a:cs typeface="+mn-cs"/>
                <a:sym typeface="Helvetica"/>
              </a:defRPr>
            </a:pPr>
            <a:r>
              <a:rPr sz="2400"/>
              <a:t>Dancing with discord,  rolling with the resistance…. </a:t>
            </a:r>
          </a:p>
        </p:txBody>
      </p:sp>
      <p:sp>
        <p:nvSpPr>
          <p:cNvPr id="712" name="TextBox 3"/>
          <p:cNvSpPr txBox="1"/>
          <p:nvPr/>
        </p:nvSpPr>
        <p:spPr>
          <a:xfrm>
            <a:off x="2572215" y="699709"/>
            <a:ext cx="6349969" cy="396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defRPr sz="2000" b="1">
                <a:latin typeface="+mn-lt"/>
                <a:ea typeface="+mn-ea"/>
                <a:cs typeface="+mn-cs"/>
                <a:sym typeface="Helvetica"/>
              </a:defRPr>
            </a:lvl1pPr>
          </a:lstStyle>
          <a:p>
            <a:r>
              <a:t>What are you going to learn today …. </a:t>
            </a:r>
          </a:p>
        </p:txBody>
      </p:sp>
    </p:spTree>
    <p:extLst>
      <p:ext uri="{BB962C8B-B14F-4D97-AF65-F5344CB8AC3E}">
        <p14:creationId xmlns:p14="http://schemas.microsoft.com/office/powerpoint/2010/main" val="197555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Footer Placeholder 2"/>
          <p:cNvSpPr txBox="1"/>
          <p:nvPr/>
        </p:nvSpPr>
        <p:spPr>
          <a:xfrm>
            <a:off x="4648200" y="6289675"/>
            <a:ext cx="2895600" cy="36932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a:spcBef>
                <a:spcPts val="800"/>
              </a:spcBef>
              <a:defRPr i="1">
                <a:solidFill>
                  <a:srgbClr val="003300"/>
                </a:solidFill>
              </a:defRPr>
            </a:lvl1pPr>
          </a:lstStyle>
          <a:p>
            <a:r>
              <a:t>2018 CS</a:t>
            </a:r>
          </a:p>
        </p:txBody>
      </p:sp>
      <p:pic>
        <p:nvPicPr>
          <p:cNvPr id="715" name="Picture 7" descr="Picture 7"/>
          <p:cNvPicPr>
            <a:picLocks noChangeAspect="1"/>
          </p:cNvPicPr>
          <p:nvPr/>
        </p:nvPicPr>
        <p:blipFill>
          <a:blip r:embed="rId2"/>
          <a:stretch>
            <a:fillRect/>
          </a:stretch>
        </p:blipFill>
        <p:spPr>
          <a:xfrm>
            <a:off x="1524000" y="0"/>
            <a:ext cx="9144000" cy="6934200"/>
          </a:xfrm>
          <a:prstGeom prst="rect">
            <a:avLst/>
          </a:prstGeom>
          <a:ln w="12700">
            <a:miter lim="400000"/>
          </a:ln>
        </p:spPr>
      </p:pic>
      <p:sp>
        <p:nvSpPr>
          <p:cNvPr id="716" name="Rectangle 1027"/>
          <p:cNvSpPr txBox="1"/>
          <p:nvPr/>
        </p:nvSpPr>
        <p:spPr>
          <a:xfrm>
            <a:off x="1676400" y="1301739"/>
            <a:ext cx="8382000" cy="341631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spAutoFit/>
          </a:bodyPr>
          <a:lstStyle/>
          <a:p>
            <a:pPr algn="ctr">
              <a:defRPr sz="5400" b="1">
                <a:solidFill>
                  <a:srgbClr val="FFFFFF"/>
                </a:solidFill>
                <a:latin typeface="Times New Roman"/>
                <a:ea typeface="Times New Roman"/>
                <a:cs typeface="Times New Roman"/>
                <a:sym typeface="Times New Roman"/>
              </a:defRPr>
            </a:pPr>
            <a:endParaRPr sz="5400"/>
          </a:p>
          <a:p>
            <a:pPr algn="ctr">
              <a:defRPr sz="5400" b="1">
                <a:solidFill>
                  <a:srgbClr val="FFFFFF"/>
                </a:solidFill>
                <a:latin typeface="Times New Roman"/>
                <a:ea typeface="Times New Roman"/>
                <a:cs typeface="Times New Roman"/>
                <a:sym typeface="Times New Roman"/>
              </a:defRPr>
            </a:pPr>
            <a:r>
              <a:rPr sz="5400"/>
              <a:t>“People change through the </a:t>
            </a:r>
            <a:r>
              <a:rPr sz="5400" i="1"/>
              <a:t>heart</a:t>
            </a:r>
            <a:r>
              <a:rPr sz="5400"/>
              <a:t>, then through the mind..”</a:t>
            </a:r>
          </a:p>
        </p:txBody>
      </p:sp>
    </p:spTree>
    <p:extLst>
      <p:ext uri="{BB962C8B-B14F-4D97-AF65-F5344CB8AC3E}">
        <p14:creationId xmlns:p14="http://schemas.microsoft.com/office/powerpoint/2010/main" val="1065153346"/>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1000"/>
                                  </p:stCondLst>
                                  <p:iterate>
                                    <p:tmAbs val="0"/>
                                  </p:iterate>
                                  <p:childTnLst>
                                    <p:set>
                                      <p:cBhvr>
                                        <p:cTn id="6" fill="hold"/>
                                        <p:tgtEl>
                                          <p:spTgt spid="716"/>
                                        </p:tgtEl>
                                        <p:attrNameLst>
                                          <p:attrName>style.visibility</p:attrName>
                                        </p:attrNameLst>
                                      </p:cBhvr>
                                      <p:to>
                                        <p:strVal val="visible"/>
                                      </p:to>
                                    </p:set>
                                    <p:animEffect transition="in" filter="dissolve">
                                      <p:cBhvr>
                                        <p:cTn id="7" dur="5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0" animBg="1" advAuto="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2248</TotalTime>
  <Words>3728</Words>
  <Application>Microsoft Macintosh PowerPoint</Application>
  <PresentationFormat>Widescreen</PresentationFormat>
  <Paragraphs>450</Paragraphs>
  <Slides>61</Slides>
  <Notes>14</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61</vt:i4>
      </vt:variant>
    </vt:vector>
  </HeadingPairs>
  <TitlesOfParts>
    <vt:vector size="85" baseType="lpstr">
      <vt:lpstr>Aharoni</vt:lpstr>
      <vt:lpstr>Arial</vt:lpstr>
      <vt:lpstr>Arial Black</vt:lpstr>
      <vt:lpstr>Arial Narrow</vt:lpstr>
      <vt:lpstr>Arimo</vt:lpstr>
      <vt:lpstr>Avenir</vt:lpstr>
      <vt:lpstr>Calibri</vt:lpstr>
      <vt:lpstr>Charter</vt:lpstr>
      <vt:lpstr>Cutive</vt:lpstr>
      <vt:lpstr>Georgia</vt:lpstr>
      <vt:lpstr>Helvetica Neue</vt:lpstr>
      <vt:lpstr>Helvetica Neue Light</vt:lpstr>
      <vt:lpstr>Jim Nightshade</vt:lpstr>
      <vt:lpstr>Lucida Grande</vt:lpstr>
      <vt:lpstr>Merriweather Sans</vt:lpstr>
      <vt:lpstr>News Gothic MT</vt:lpstr>
      <vt:lpstr>Permanent Marker</vt:lpstr>
      <vt:lpstr>Short Stack</vt:lpstr>
      <vt:lpstr>Source Sans Pro</vt:lpstr>
      <vt:lpstr>Times</vt:lpstr>
      <vt:lpstr>Times New Roman</vt:lpstr>
      <vt:lpstr>Trebuchet MS</vt:lpstr>
      <vt:lpstr>Verdana</vt:lpstr>
      <vt:lpstr>Office Theme</vt:lpstr>
      <vt:lpstr>The Power of Groups  Using Motivational Interviewing</vt:lpstr>
      <vt:lpstr>Disclosures</vt:lpstr>
      <vt:lpstr>PowerPoint Presentation</vt:lpstr>
      <vt:lpstr>PowerPoint Presentation</vt:lpstr>
      <vt:lpstr>Biography</vt:lpstr>
      <vt:lpstr>Guidelines for the Training...</vt:lpstr>
      <vt:lpstr>Introductions  break outs, pairs…</vt:lpstr>
      <vt:lpstr>PowerPoint Presentation</vt:lpstr>
      <vt:lpstr>PowerPoint Presentation</vt:lpstr>
      <vt:lpstr>Meet and Greet.... (5min.) Pairs breakout…</vt:lpstr>
      <vt:lpstr>concepts of exploration in conversation… Listen for power words to reflect..</vt:lpstr>
      <vt:lpstr>Summarize  Be brief..</vt:lpstr>
      <vt:lpstr>PowerPoint Presentation</vt:lpstr>
      <vt:lpstr>The nature of the conversation is critical </vt:lpstr>
      <vt:lpstr>Presence ..LISTEN well.(3min.)</vt:lpstr>
      <vt:lpstr>Statue of David </vt:lpstr>
      <vt:lpstr>Individual &amp; Group  Motivational Interviewing Similarities</vt:lpstr>
      <vt:lpstr>Individual &amp; Group  Motivational Interviewing Differences</vt:lpstr>
      <vt:lpstr>Motivational Interviewing Groups  the Possible Benefits</vt:lpstr>
      <vt:lpstr>At the                    of  Motivational Interviewing spirit</vt:lpstr>
      <vt:lpstr>Let's go on a journey together you are the passenger client/person, the group is the driver</vt:lpstr>
      <vt:lpstr>What motivated you?</vt:lpstr>
      <vt:lpstr>PowerPoint Presentation</vt:lpstr>
      <vt:lpstr>PowerPoint Presentation</vt:lpstr>
      <vt:lpstr>PowerPoint Presentation</vt:lpstr>
      <vt:lpstr>What kind of groups are you  running?</vt:lpstr>
      <vt:lpstr>Forces</vt:lpstr>
      <vt:lpstr>Group Work Cohesion</vt:lpstr>
      <vt:lpstr>Group Work Skills</vt:lpstr>
      <vt:lpstr>Four Processes.  “Structure of group”</vt:lpstr>
      <vt:lpstr> Group  work 1</vt:lpstr>
      <vt:lpstr>Practice 1 (10 minutes ) 5 people</vt:lpstr>
      <vt:lpstr>Building Rituals</vt:lpstr>
      <vt:lpstr>PowerPoint Presentation</vt:lpstr>
      <vt:lpstr>Summarize …(LEADER)  Be brief..</vt:lpstr>
      <vt:lpstr>Observer…ask permission: May I share with you some of my thoughts on what I experienced?</vt:lpstr>
      <vt:lpstr>Group facilitation</vt:lpstr>
      <vt:lpstr>PowerPoint Presentation</vt:lpstr>
      <vt:lpstr>Heighten Ambivalence</vt:lpstr>
      <vt:lpstr>Empowerment  Phase  Listen for the “Change Talk”</vt:lpstr>
      <vt:lpstr>Group Interventions </vt:lpstr>
      <vt:lpstr>Group Interventions </vt:lpstr>
      <vt:lpstr>What do you think are the strengths of the self protective patterns… pairs…7minutes</vt:lpstr>
      <vt:lpstr>Practice 2 (10 minutes) Break outs…. 5 people</vt:lpstr>
      <vt:lpstr>PowerPoint Presentation</vt:lpstr>
      <vt:lpstr>The Power of Groups </vt:lpstr>
      <vt:lpstr>PowerPoint Presentation</vt:lpstr>
      <vt:lpstr>Plan an activity</vt:lpstr>
      <vt:lpstr>Responding to discord</vt:lpstr>
      <vt:lpstr>Rolling with group challenges “may this be in the service of compassion and acceptance”</vt:lpstr>
      <vt:lpstr>What People Can Get From Group </vt:lpstr>
      <vt:lpstr>PowerPoint Presentation</vt:lpstr>
      <vt:lpstr>Practice 3 (10 minutes) Break outs… 5 people</vt:lpstr>
      <vt:lpstr>Summarize Group Leader</vt:lpstr>
      <vt:lpstr>Possible Group Work Topics</vt:lpstr>
      <vt:lpstr>PowerPoint Presentation</vt:lpstr>
      <vt:lpstr>                     Key Learnings..                      Take aways..</vt:lpstr>
      <vt:lpstr>Thank You!  One thing you liked... One thing you relearned... One thing you learned…</vt:lpstr>
      <vt:lpstr>References</vt:lpstr>
      <vt:lpstr>References</vt:lpstr>
      <vt:lpstr>Power of Groups Bibliography</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Madeleine Kemo</cp:lastModifiedBy>
  <cp:revision>56</cp:revision>
  <dcterms:created xsi:type="dcterms:W3CDTF">2017-10-19T14:29:41Z</dcterms:created>
  <dcterms:modified xsi:type="dcterms:W3CDTF">2022-10-25T13:02:27Z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