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8"/>
  </p:notesMasterIdLst>
  <p:sldIdLst>
    <p:sldId id="257" r:id="rId2"/>
    <p:sldId id="353" r:id="rId3"/>
    <p:sldId id="352"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4" autoAdjust="0"/>
    <p:restoredTop sz="75583" autoAdjust="0"/>
  </p:normalViewPr>
  <p:slideViewPr>
    <p:cSldViewPr snapToGrid="0">
      <p:cViewPr varScale="1">
        <p:scale>
          <a:sx n="88" d="100"/>
          <a:sy n="88" d="100"/>
        </p:scale>
        <p:origin x="147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82DC28-41BA-438D-A838-522783661350}" type="doc">
      <dgm:prSet loTypeId="urn:microsoft.com/office/officeart/2005/8/layout/equation2" loCatId="process" qsTypeId="urn:microsoft.com/office/officeart/2005/8/quickstyle/simple1" qsCatId="simple" csTypeId="urn:microsoft.com/office/officeart/2005/8/colors/accent1_2" csCatId="accent1" phldr="1"/>
      <dgm:spPr/>
    </dgm:pt>
    <dgm:pt modelId="{CDC2DE4A-5845-4AA6-9D31-FDA8207FECB1}">
      <dgm:prSet phldrT="[Text]" custT="1"/>
      <dgm:spPr>
        <a:solidFill>
          <a:srgbClr val="C00000"/>
        </a:solidFill>
        <a:scene3d>
          <a:camera prst="orthographicFront"/>
          <a:lightRig rig="threePt" dir="t"/>
        </a:scene3d>
        <a:sp3d>
          <a:bevelT w="165100" prst="coolSlant"/>
        </a:sp3d>
      </dgm:spPr>
      <dgm:t>
        <a:bodyPr/>
        <a:lstStyle/>
        <a:p>
          <a:r>
            <a:rPr lang="en-US" sz="2400" dirty="0" smtClean="0"/>
            <a:t>Biologically-Based Emotion Sensitivity &amp; Impulsivity</a:t>
          </a:r>
          <a:endParaRPr lang="en-US" sz="2400" dirty="0"/>
        </a:p>
      </dgm:t>
    </dgm:pt>
    <dgm:pt modelId="{3F601C2F-51E2-4273-B2C9-17201FB31F29}" type="parTrans" cxnId="{3202BD8F-3762-46FF-8535-72F440E10A58}">
      <dgm:prSet/>
      <dgm:spPr/>
      <dgm:t>
        <a:bodyPr/>
        <a:lstStyle/>
        <a:p>
          <a:endParaRPr lang="en-US"/>
        </a:p>
      </dgm:t>
    </dgm:pt>
    <dgm:pt modelId="{35EF78C8-24A2-4806-BAA6-E76E3911E9F1}" type="sibTrans" cxnId="{3202BD8F-3762-46FF-8535-72F440E10A58}">
      <dgm:prSet/>
      <dgm:spPr>
        <a:solidFill>
          <a:srgbClr val="C00000"/>
        </a:solidFill>
        <a:scene3d>
          <a:camera prst="orthographicFront"/>
          <a:lightRig rig="threePt" dir="t"/>
        </a:scene3d>
        <a:sp3d>
          <a:bevelT w="165100" prst="coolSlant"/>
        </a:sp3d>
      </dgm:spPr>
      <dgm:t>
        <a:bodyPr/>
        <a:lstStyle/>
        <a:p>
          <a:endParaRPr lang="en-US" dirty="0"/>
        </a:p>
      </dgm:t>
    </dgm:pt>
    <dgm:pt modelId="{62201A54-A5DC-4809-94D2-371252078140}">
      <dgm:prSet phldrT="[Text]" custT="1"/>
      <dgm:spPr>
        <a:solidFill>
          <a:srgbClr val="C00000"/>
        </a:solidFill>
        <a:scene3d>
          <a:camera prst="orthographicFront"/>
          <a:lightRig rig="threePt" dir="t"/>
        </a:scene3d>
        <a:sp3d>
          <a:bevelT w="165100" prst="coolSlant"/>
        </a:sp3d>
      </dgm:spPr>
      <dgm:t>
        <a:bodyPr/>
        <a:lstStyle/>
        <a:p>
          <a:r>
            <a:rPr lang="en-US" sz="2600" dirty="0" smtClean="0"/>
            <a:t>Pervasively Invalidating Environment</a:t>
          </a:r>
          <a:endParaRPr lang="en-US" sz="2600" dirty="0"/>
        </a:p>
      </dgm:t>
    </dgm:pt>
    <dgm:pt modelId="{72350106-5122-48F8-9E7B-3657164A9D63}" type="parTrans" cxnId="{DE91F7B6-B0EA-4827-9027-CD71A4598F2A}">
      <dgm:prSet/>
      <dgm:spPr/>
      <dgm:t>
        <a:bodyPr/>
        <a:lstStyle/>
        <a:p>
          <a:endParaRPr lang="en-US"/>
        </a:p>
      </dgm:t>
    </dgm:pt>
    <dgm:pt modelId="{61F0D6AC-2CC5-497E-9C0A-8A841E7019B2}" type="sibTrans" cxnId="{DE91F7B6-B0EA-4827-9027-CD71A4598F2A}">
      <dgm:prSet/>
      <dgm:spPr>
        <a:solidFill>
          <a:srgbClr val="C00000"/>
        </a:solidFill>
        <a:scene3d>
          <a:camera prst="orthographicFront"/>
          <a:lightRig rig="threePt" dir="t"/>
        </a:scene3d>
        <a:sp3d>
          <a:bevelT w="165100" prst="coolSlant"/>
        </a:sp3d>
      </dgm:spPr>
      <dgm:t>
        <a:bodyPr/>
        <a:lstStyle/>
        <a:p>
          <a:endParaRPr lang="en-US" dirty="0"/>
        </a:p>
      </dgm:t>
    </dgm:pt>
    <dgm:pt modelId="{6D77C5EC-2B8E-4BAE-938E-C9C60F42EFB8}">
      <dgm:prSet phldrT="[Text]" custT="1"/>
      <dgm:spPr>
        <a:solidFill>
          <a:srgbClr val="C00000"/>
        </a:solidFill>
        <a:scene3d>
          <a:camera prst="orthographicFront"/>
          <a:lightRig rig="threePt" dir="t"/>
        </a:scene3d>
        <a:sp3d>
          <a:bevelT w="165100" prst="coolSlant"/>
        </a:sp3d>
      </dgm:spPr>
      <dgm:t>
        <a:bodyPr/>
        <a:lstStyle/>
        <a:p>
          <a:r>
            <a:rPr lang="en-US" sz="2600" dirty="0" smtClean="0"/>
            <a:t>Severe &amp; Pervasive Emotional Dysregulation</a:t>
          </a:r>
          <a:endParaRPr lang="en-US" sz="2600" dirty="0"/>
        </a:p>
      </dgm:t>
    </dgm:pt>
    <dgm:pt modelId="{1B52237E-D2C6-4437-B4F7-5003D9210EAB}" type="parTrans" cxnId="{D84C9D0C-F987-4B86-83EB-CBAD7E68171D}">
      <dgm:prSet/>
      <dgm:spPr/>
      <dgm:t>
        <a:bodyPr/>
        <a:lstStyle/>
        <a:p>
          <a:endParaRPr lang="en-US"/>
        </a:p>
      </dgm:t>
    </dgm:pt>
    <dgm:pt modelId="{0221269F-8E4F-4D60-973A-ED59C7F6BA77}" type="sibTrans" cxnId="{D84C9D0C-F987-4B86-83EB-CBAD7E68171D}">
      <dgm:prSet/>
      <dgm:spPr/>
      <dgm:t>
        <a:bodyPr/>
        <a:lstStyle/>
        <a:p>
          <a:endParaRPr lang="en-US"/>
        </a:p>
      </dgm:t>
    </dgm:pt>
    <dgm:pt modelId="{4EC98452-85A2-402A-803E-576CBC902F75}" type="pres">
      <dgm:prSet presAssocID="{A182DC28-41BA-438D-A838-522783661350}" presName="Name0" presStyleCnt="0">
        <dgm:presLayoutVars>
          <dgm:dir/>
          <dgm:resizeHandles val="exact"/>
        </dgm:presLayoutVars>
      </dgm:prSet>
      <dgm:spPr/>
    </dgm:pt>
    <dgm:pt modelId="{EFEAFEE0-90E7-41C4-B127-F6F3AD7D4A6B}" type="pres">
      <dgm:prSet presAssocID="{A182DC28-41BA-438D-A838-522783661350}" presName="vNodes" presStyleCnt="0"/>
      <dgm:spPr/>
    </dgm:pt>
    <dgm:pt modelId="{DFE5765F-0CB0-4F18-9B14-32B4D041C3B9}" type="pres">
      <dgm:prSet presAssocID="{CDC2DE4A-5845-4AA6-9D31-FDA8207FECB1}" presName="node" presStyleLbl="node1" presStyleIdx="0" presStyleCnt="3" custScaleX="210544" custScaleY="121210">
        <dgm:presLayoutVars>
          <dgm:bulletEnabled val="1"/>
        </dgm:presLayoutVars>
      </dgm:prSet>
      <dgm:spPr/>
      <dgm:t>
        <a:bodyPr/>
        <a:lstStyle/>
        <a:p>
          <a:endParaRPr lang="en-US"/>
        </a:p>
      </dgm:t>
    </dgm:pt>
    <dgm:pt modelId="{0419C019-CAFF-4584-B4B0-5687C4757A1D}" type="pres">
      <dgm:prSet presAssocID="{35EF78C8-24A2-4806-BAA6-E76E3911E9F1}" presName="spacerT" presStyleCnt="0"/>
      <dgm:spPr/>
    </dgm:pt>
    <dgm:pt modelId="{4ECA4F5B-8A6C-4AB9-8973-7DE8E28B77BD}" type="pres">
      <dgm:prSet presAssocID="{35EF78C8-24A2-4806-BAA6-E76E3911E9F1}" presName="sibTrans" presStyleLbl="sibTrans2D1" presStyleIdx="0" presStyleCnt="2"/>
      <dgm:spPr/>
      <dgm:t>
        <a:bodyPr/>
        <a:lstStyle/>
        <a:p>
          <a:endParaRPr lang="en-US"/>
        </a:p>
      </dgm:t>
    </dgm:pt>
    <dgm:pt modelId="{995642EF-46E2-4153-8561-D5FC713FC328}" type="pres">
      <dgm:prSet presAssocID="{35EF78C8-24A2-4806-BAA6-E76E3911E9F1}" presName="spacerB" presStyleCnt="0"/>
      <dgm:spPr/>
    </dgm:pt>
    <dgm:pt modelId="{C0465864-5D15-4D50-B9E2-A8F938FA3D41}" type="pres">
      <dgm:prSet presAssocID="{62201A54-A5DC-4809-94D2-371252078140}" presName="node" presStyleLbl="node1" presStyleIdx="1" presStyleCnt="3" custScaleX="196607" custScaleY="122277">
        <dgm:presLayoutVars>
          <dgm:bulletEnabled val="1"/>
        </dgm:presLayoutVars>
      </dgm:prSet>
      <dgm:spPr/>
      <dgm:t>
        <a:bodyPr/>
        <a:lstStyle/>
        <a:p>
          <a:endParaRPr lang="en-US"/>
        </a:p>
      </dgm:t>
    </dgm:pt>
    <dgm:pt modelId="{12EB4323-1914-4535-B6BD-AEEC980F21B0}" type="pres">
      <dgm:prSet presAssocID="{A182DC28-41BA-438D-A838-522783661350}" presName="sibTransLast" presStyleLbl="sibTrans2D1" presStyleIdx="1" presStyleCnt="2"/>
      <dgm:spPr/>
      <dgm:t>
        <a:bodyPr/>
        <a:lstStyle/>
        <a:p>
          <a:endParaRPr lang="en-US"/>
        </a:p>
      </dgm:t>
    </dgm:pt>
    <dgm:pt modelId="{848AFAC8-C5F2-43D0-AFEF-31AC50C5A557}" type="pres">
      <dgm:prSet presAssocID="{A182DC28-41BA-438D-A838-522783661350}" presName="connectorText" presStyleLbl="sibTrans2D1" presStyleIdx="1" presStyleCnt="2"/>
      <dgm:spPr/>
      <dgm:t>
        <a:bodyPr/>
        <a:lstStyle/>
        <a:p>
          <a:endParaRPr lang="en-US"/>
        </a:p>
      </dgm:t>
    </dgm:pt>
    <dgm:pt modelId="{4BD8BE4D-9405-40C0-BF63-48AE4CB9F342}" type="pres">
      <dgm:prSet presAssocID="{A182DC28-41BA-438D-A838-522783661350}" presName="lastNode" presStyleLbl="node1" presStyleIdx="2" presStyleCnt="3" custScaleX="126506" custScaleY="119520" custLinFactNeighborX="28423">
        <dgm:presLayoutVars>
          <dgm:bulletEnabled val="1"/>
        </dgm:presLayoutVars>
      </dgm:prSet>
      <dgm:spPr/>
      <dgm:t>
        <a:bodyPr/>
        <a:lstStyle/>
        <a:p>
          <a:endParaRPr lang="en-US"/>
        </a:p>
      </dgm:t>
    </dgm:pt>
  </dgm:ptLst>
  <dgm:cxnLst>
    <dgm:cxn modelId="{E143EE4B-BE9F-4AC2-833C-D550094332CE}" type="presOf" srcId="{6D77C5EC-2B8E-4BAE-938E-C9C60F42EFB8}" destId="{4BD8BE4D-9405-40C0-BF63-48AE4CB9F342}" srcOrd="0" destOrd="0" presId="urn:microsoft.com/office/officeart/2005/8/layout/equation2"/>
    <dgm:cxn modelId="{F248D186-36A2-456D-A067-EEB0E68C234F}" type="presOf" srcId="{35EF78C8-24A2-4806-BAA6-E76E3911E9F1}" destId="{4ECA4F5B-8A6C-4AB9-8973-7DE8E28B77BD}" srcOrd="0" destOrd="0" presId="urn:microsoft.com/office/officeart/2005/8/layout/equation2"/>
    <dgm:cxn modelId="{9CCE3196-ACC4-450B-9245-4A637671796A}" type="presOf" srcId="{A182DC28-41BA-438D-A838-522783661350}" destId="{4EC98452-85A2-402A-803E-576CBC902F75}" srcOrd="0" destOrd="0" presId="urn:microsoft.com/office/officeart/2005/8/layout/equation2"/>
    <dgm:cxn modelId="{9C63E273-7042-4878-9B6C-54B0A5472F81}" type="presOf" srcId="{62201A54-A5DC-4809-94D2-371252078140}" destId="{C0465864-5D15-4D50-B9E2-A8F938FA3D41}" srcOrd="0" destOrd="0" presId="urn:microsoft.com/office/officeart/2005/8/layout/equation2"/>
    <dgm:cxn modelId="{3202BD8F-3762-46FF-8535-72F440E10A58}" srcId="{A182DC28-41BA-438D-A838-522783661350}" destId="{CDC2DE4A-5845-4AA6-9D31-FDA8207FECB1}" srcOrd="0" destOrd="0" parTransId="{3F601C2F-51E2-4273-B2C9-17201FB31F29}" sibTransId="{35EF78C8-24A2-4806-BAA6-E76E3911E9F1}"/>
    <dgm:cxn modelId="{BCC19236-7385-4A66-BF9D-574BE98B7946}" type="presOf" srcId="{61F0D6AC-2CC5-497E-9C0A-8A841E7019B2}" destId="{848AFAC8-C5F2-43D0-AFEF-31AC50C5A557}" srcOrd="1" destOrd="0" presId="urn:microsoft.com/office/officeart/2005/8/layout/equation2"/>
    <dgm:cxn modelId="{88485C75-ED3E-4042-9F25-98FD3ADB9BA9}" type="presOf" srcId="{61F0D6AC-2CC5-497E-9C0A-8A841E7019B2}" destId="{12EB4323-1914-4535-B6BD-AEEC980F21B0}" srcOrd="0" destOrd="0" presId="urn:microsoft.com/office/officeart/2005/8/layout/equation2"/>
    <dgm:cxn modelId="{480571D8-716D-40F2-8643-7E6C4F2E1807}" type="presOf" srcId="{CDC2DE4A-5845-4AA6-9D31-FDA8207FECB1}" destId="{DFE5765F-0CB0-4F18-9B14-32B4D041C3B9}" srcOrd="0" destOrd="0" presId="urn:microsoft.com/office/officeart/2005/8/layout/equation2"/>
    <dgm:cxn modelId="{D84C9D0C-F987-4B86-83EB-CBAD7E68171D}" srcId="{A182DC28-41BA-438D-A838-522783661350}" destId="{6D77C5EC-2B8E-4BAE-938E-C9C60F42EFB8}" srcOrd="2" destOrd="0" parTransId="{1B52237E-D2C6-4437-B4F7-5003D9210EAB}" sibTransId="{0221269F-8E4F-4D60-973A-ED59C7F6BA77}"/>
    <dgm:cxn modelId="{DE91F7B6-B0EA-4827-9027-CD71A4598F2A}" srcId="{A182DC28-41BA-438D-A838-522783661350}" destId="{62201A54-A5DC-4809-94D2-371252078140}" srcOrd="1" destOrd="0" parTransId="{72350106-5122-48F8-9E7B-3657164A9D63}" sibTransId="{61F0D6AC-2CC5-497E-9C0A-8A841E7019B2}"/>
    <dgm:cxn modelId="{8244A290-C72B-4E77-AB75-52327FE74491}" type="presParOf" srcId="{4EC98452-85A2-402A-803E-576CBC902F75}" destId="{EFEAFEE0-90E7-41C4-B127-F6F3AD7D4A6B}" srcOrd="0" destOrd="0" presId="urn:microsoft.com/office/officeart/2005/8/layout/equation2"/>
    <dgm:cxn modelId="{C918DF9E-FB0B-49AE-A681-991A625BF5E6}" type="presParOf" srcId="{EFEAFEE0-90E7-41C4-B127-F6F3AD7D4A6B}" destId="{DFE5765F-0CB0-4F18-9B14-32B4D041C3B9}" srcOrd="0" destOrd="0" presId="urn:microsoft.com/office/officeart/2005/8/layout/equation2"/>
    <dgm:cxn modelId="{10056EE3-0538-478F-81A2-0F8C1113509A}" type="presParOf" srcId="{EFEAFEE0-90E7-41C4-B127-F6F3AD7D4A6B}" destId="{0419C019-CAFF-4584-B4B0-5687C4757A1D}" srcOrd="1" destOrd="0" presId="urn:microsoft.com/office/officeart/2005/8/layout/equation2"/>
    <dgm:cxn modelId="{21947597-1ACA-44D0-95A4-657DF9F70CB7}" type="presParOf" srcId="{EFEAFEE0-90E7-41C4-B127-F6F3AD7D4A6B}" destId="{4ECA4F5B-8A6C-4AB9-8973-7DE8E28B77BD}" srcOrd="2" destOrd="0" presId="urn:microsoft.com/office/officeart/2005/8/layout/equation2"/>
    <dgm:cxn modelId="{704EDD37-A56B-47E0-B3C3-845308196721}" type="presParOf" srcId="{EFEAFEE0-90E7-41C4-B127-F6F3AD7D4A6B}" destId="{995642EF-46E2-4153-8561-D5FC713FC328}" srcOrd="3" destOrd="0" presId="urn:microsoft.com/office/officeart/2005/8/layout/equation2"/>
    <dgm:cxn modelId="{461451AB-1413-47DD-A2A6-212C19CD4D5B}" type="presParOf" srcId="{EFEAFEE0-90E7-41C4-B127-F6F3AD7D4A6B}" destId="{C0465864-5D15-4D50-B9E2-A8F938FA3D41}" srcOrd="4" destOrd="0" presId="urn:microsoft.com/office/officeart/2005/8/layout/equation2"/>
    <dgm:cxn modelId="{3A2BBF06-317E-407A-B88F-F097855B277B}" type="presParOf" srcId="{4EC98452-85A2-402A-803E-576CBC902F75}" destId="{12EB4323-1914-4535-B6BD-AEEC980F21B0}" srcOrd="1" destOrd="0" presId="urn:microsoft.com/office/officeart/2005/8/layout/equation2"/>
    <dgm:cxn modelId="{5F88FA2E-DE7B-482B-9EF3-307E32132F2D}" type="presParOf" srcId="{12EB4323-1914-4535-B6BD-AEEC980F21B0}" destId="{848AFAC8-C5F2-43D0-AFEF-31AC50C5A557}" srcOrd="0" destOrd="0" presId="urn:microsoft.com/office/officeart/2005/8/layout/equation2"/>
    <dgm:cxn modelId="{8596A449-D994-49D6-BD44-78830C470698}" type="presParOf" srcId="{4EC98452-85A2-402A-803E-576CBC902F75}" destId="{4BD8BE4D-9405-40C0-BF63-48AE4CB9F342}"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FA0E42-8995-4C47-8E4E-8FDA023B87C9}" type="doc">
      <dgm:prSet loTypeId="urn:microsoft.com/office/officeart/2005/8/layout/vProcess5" loCatId="process" qsTypeId="urn:microsoft.com/office/officeart/2005/8/quickstyle/simple1" qsCatId="simple" csTypeId="urn:microsoft.com/office/officeart/2005/8/colors/accent2_2" csCatId="accent2" phldr="1"/>
      <dgm:spPr/>
      <dgm:t>
        <a:bodyPr/>
        <a:lstStyle/>
        <a:p>
          <a:endParaRPr lang="en-US"/>
        </a:p>
      </dgm:t>
    </dgm:pt>
    <dgm:pt modelId="{35EF2666-55A2-405F-9A33-3D603CA45C4A}">
      <dgm:prSet phldrT="[Text]"/>
      <dgm:spPr>
        <a:scene3d>
          <a:camera prst="orthographicFront"/>
          <a:lightRig rig="threePt" dir="t"/>
        </a:scene3d>
        <a:sp3d>
          <a:bevelT w="165100" prst="coolSlant"/>
        </a:sp3d>
      </dgm:spPr>
      <dgm:t>
        <a:bodyPr/>
        <a:lstStyle/>
        <a:p>
          <a:r>
            <a:rPr lang="en-US" dirty="0" smtClean="0"/>
            <a:t>Teaching Notes: Model of Emotions (Emotion Regulation Handouts (5-6)</a:t>
          </a:r>
          <a:endParaRPr lang="en-US" dirty="0"/>
        </a:p>
      </dgm:t>
    </dgm:pt>
    <dgm:pt modelId="{B4A46F29-8236-4F7A-B427-697A413BA519}" type="parTrans" cxnId="{068C5DEF-DFE9-4B5D-B181-F842ECA3FB67}">
      <dgm:prSet/>
      <dgm:spPr/>
      <dgm:t>
        <a:bodyPr/>
        <a:lstStyle/>
        <a:p>
          <a:endParaRPr lang="en-US"/>
        </a:p>
      </dgm:t>
    </dgm:pt>
    <dgm:pt modelId="{E0CF5095-6E9E-47F9-B0C3-B237776FCF06}" type="sibTrans" cxnId="{068C5DEF-DFE9-4B5D-B181-F842ECA3FB67}">
      <dgm:prSet/>
      <dgm:spPr>
        <a:scene3d>
          <a:camera prst="orthographicFront"/>
          <a:lightRig rig="threePt" dir="t"/>
        </a:scene3d>
        <a:sp3d>
          <a:bevelT w="165100" prst="coolSlant"/>
        </a:sp3d>
      </dgm:spPr>
      <dgm:t>
        <a:bodyPr/>
        <a:lstStyle/>
        <a:p>
          <a:endParaRPr lang="en-US"/>
        </a:p>
      </dgm:t>
    </dgm:pt>
    <dgm:pt modelId="{8DB49B58-63DD-4BD1-B935-68D6DE8C4CA5}">
      <dgm:prSet phldrT="[Text]"/>
      <dgm:spPr>
        <a:scene3d>
          <a:camera prst="orthographicFront"/>
          <a:lightRig rig="threePt" dir="t"/>
        </a:scene3d>
        <a:sp3d>
          <a:bevelT w="165100" prst="coolSlant"/>
        </a:sp3d>
      </dgm:spPr>
      <dgm:t>
        <a:bodyPr/>
        <a:lstStyle/>
        <a:p>
          <a:r>
            <a:rPr lang="en-US" dirty="0" smtClean="0"/>
            <a:t>Handouts: Emotion Regulation Handout 5 (Emotion Regulation Worksheets 4, 4A)</a:t>
          </a:r>
          <a:endParaRPr lang="en-US" dirty="0"/>
        </a:p>
      </dgm:t>
    </dgm:pt>
    <dgm:pt modelId="{3DBCC16B-41EC-4419-A302-9860416C0039}" type="parTrans" cxnId="{2ED46F64-2F0F-4462-A1B7-4A3A03DCA956}">
      <dgm:prSet/>
      <dgm:spPr/>
      <dgm:t>
        <a:bodyPr/>
        <a:lstStyle/>
        <a:p>
          <a:endParaRPr lang="en-US"/>
        </a:p>
      </dgm:t>
    </dgm:pt>
    <dgm:pt modelId="{1BB80FE6-54E8-4CCF-B306-4233BD91BB22}" type="sibTrans" cxnId="{2ED46F64-2F0F-4462-A1B7-4A3A03DCA956}">
      <dgm:prSet/>
      <dgm:spPr>
        <a:scene3d>
          <a:camera prst="orthographicFront"/>
          <a:lightRig rig="threePt" dir="t"/>
        </a:scene3d>
        <a:sp3d>
          <a:bevelT w="165100" prst="coolSlant"/>
        </a:sp3d>
      </dgm:spPr>
      <dgm:t>
        <a:bodyPr/>
        <a:lstStyle/>
        <a:p>
          <a:endParaRPr lang="en-US"/>
        </a:p>
      </dgm:t>
    </dgm:pt>
    <dgm:pt modelId="{E4741D64-2BBC-4D1F-B289-EFEBD3C8B858}">
      <dgm:prSet phldrT="[Text]"/>
      <dgm:spPr>
        <a:scene3d>
          <a:camera prst="orthographicFront"/>
          <a:lightRig rig="threePt" dir="t"/>
        </a:scene3d>
        <a:sp3d>
          <a:bevelT w="165100" prst="coolSlant"/>
        </a:sp3d>
      </dgm:spPr>
      <dgm:t>
        <a:bodyPr/>
        <a:lstStyle/>
        <a:p>
          <a:r>
            <a:rPr lang="en-US" dirty="0" smtClean="0"/>
            <a:t>Worksheets: Emotion Regulation Worksheet 4, 4A</a:t>
          </a:r>
        </a:p>
        <a:p>
          <a:r>
            <a:rPr lang="en-US" dirty="0" smtClean="0"/>
            <a:t>(Emotion Regulation Handouts 5,6 )</a:t>
          </a:r>
          <a:endParaRPr lang="en-US" dirty="0"/>
        </a:p>
      </dgm:t>
    </dgm:pt>
    <dgm:pt modelId="{D3E46A34-0B75-4710-BE6B-1F65CFE15164}" type="parTrans" cxnId="{C9C10B27-1FD0-4ABA-A66E-D2C769C5D206}">
      <dgm:prSet/>
      <dgm:spPr/>
      <dgm:t>
        <a:bodyPr/>
        <a:lstStyle/>
        <a:p>
          <a:endParaRPr lang="en-US"/>
        </a:p>
      </dgm:t>
    </dgm:pt>
    <dgm:pt modelId="{B49C39D5-F5CF-4BE1-BC1C-0D05FA8C16E1}" type="sibTrans" cxnId="{C9C10B27-1FD0-4ABA-A66E-D2C769C5D206}">
      <dgm:prSet/>
      <dgm:spPr/>
      <dgm:t>
        <a:bodyPr/>
        <a:lstStyle/>
        <a:p>
          <a:endParaRPr lang="en-US"/>
        </a:p>
      </dgm:t>
    </dgm:pt>
    <dgm:pt modelId="{D481001D-65E6-4E73-B1E5-B7413827353D}" type="pres">
      <dgm:prSet presAssocID="{1CFA0E42-8995-4C47-8E4E-8FDA023B87C9}" presName="outerComposite" presStyleCnt="0">
        <dgm:presLayoutVars>
          <dgm:chMax val="5"/>
          <dgm:dir/>
          <dgm:resizeHandles val="exact"/>
        </dgm:presLayoutVars>
      </dgm:prSet>
      <dgm:spPr/>
      <dgm:t>
        <a:bodyPr/>
        <a:lstStyle/>
        <a:p>
          <a:endParaRPr lang="en-US"/>
        </a:p>
      </dgm:t>
    </dgm:pt>
    <dgm:pt modelId="{3DB75FC7-6633-42FE-8293-C9756CCA2277}" type="pres">
      <dgm:prSet presAssocID="{1CFA0E42-8995-4C47-8E4E-8FDA023B87C9}" presName="dummyMaxCanvas" presStyleCnt="0">
        <dgm:presLayoutVars/>
      </dgm:prSet>
      <dgm:spPr/>
    </dgm:pt>
    <dgm:pt modelId="{BF3E9685-0BF5-4C4B-987E-5514D2C1FACC}" type="pres">
      <dgm:prSet presAssocID="{1CFA0E42-8995-4C47-8E4E-8FDA023B87C9}" presName="ThreeNodes_1" presStyleLbl="node1" presStyleIdx="0" presStyleCnt="3">
        <dgm:presLayoutVars>
          <dgm:bulletEnabled val="1"/>
        </dgm:presLayoutVars>
      </dgm:prSet>
      <dgm:spPr/>
      <dgm:t>
        <a:bodyPr/>
        <a:lstStyle/>
        <a:p>
          <a:endParaRPr lang="en-US"/>
        </a:p>
      </dgm:t>
    </dgm:pt>
    <dgm:pt modelId="{43297BFE-524F-4EF4-8EED-9A5378C76D24}" type="pres">
      <dgm:prSet presAssocID="{1CFA0E42-8995-4C47-8E4E-8FDA023B87C9}" presName="ThreeNodes_2" presStyleLbl="node1" presStyleIdx="1" presStyleCnt="3">
        <dgm:presLayoutVars>
          <dgm:bulletEnabled val="1"/>
        </dgm:presLayoutVars>
      </dgm:prSet>
      <dgm:spPr/>
      <dgm:t>
        <a:bodyPr/>
        <a:lstStyle/>
        <a:p>
          <a:endParaRPr lang="en-US"/>
        </a:p>
      </dgm:t>
    </dgm:pt>
    <dgm:pt modelId="{8E909B78-6B8E-4805-AB87-A2897C493996}" type="pres">
      <dgm:prSet presAssocID="{1CFA0E42-8995-4C47-8E4E-8FDA023B87C9}" presName="ThreeNodes_3" presStyleLbl="node1" presStyleIdx="2" presStyleCnt="3">
        <dgm:presLayoutVars>
          <dgm:bulletEnabled val="1"/>
        </dgm:presLayoutVars>
      </dgm:prSet>
      <dgm:spPr/>
      <dgm:t>
        <a:bodyPr/>
        <a:lstStyle/>
        <a:p>
          <a:endParaRPr lang="en-US"/>
        </a:p>
      </dgm:t>
    </dgm:pt>
    <dgm:pt modelId="{CA3F8615-FA57-43EA-8E08-9AE490503B2A}" type="pres">
      <dgm:prSet presAssocID="{1CFA0E42-8995-4C47-8E4E-8FDA023B87C9}" presName="ThreeConn_1-2" presStyleLbl="fgAccFollowNode1" presStyleIdx="0" presStyleCnt="2">
        <dgm:presLayoutVars>
          <dgm:bulletEnabled val="1"/>
        </dgm:presLayoutVars>
      </dgm:prSet>
      <dgm:spPr/>
      <dgm:t>
        <a:bodyPr/>
        <a:lstStyle/>
        <a:p>
          <a:endParaRPr lang="en-US"/>
        </a:p>
      </dgm:t>
    </dgm:pt>
    <dgm:pt modelId="{03C5CD8A-A1FA-45D2-973C-CA7461928F00}" type="pres">
      <dgm:prSet presAssocID="{1CFA0E42-8995-4C47-8E4E-8FDA023B87C9}" presName="ThreeConn_2-3" presStyleLbl="fgAccFollowNode1" presStyleIdx="1" presStyleCnt="2">
        <dgm:presLayoutVars>
          <dgm:bulletEnabled val="1"/>
        </dgm:presLayoutVars>
      </dgm:prSet>
      <dgm:spPr/>
      <dgm:t>
        <a:bodyPr/>
        <a:lstStyle/>
        <a:p>
          <a:endParaRPr lang="en-US"/>
        </a:p>
      </dgm:t>
    </dgm:pt>
    <dgm:pt modelId="{1A3479D0-39BA-4248-91A8-C74FB821E308}" type="pres">
      <dgm:prSet presAssocID="{1CFA0E42-8995-4C47-8E4E-8FDA023B87C9}" presName="ThreeNodes_1_text" presStyleLbl="node1" presStyleIdx="2" presStyleCnt="3">
        <dgm:presLayoutVars>
          <dgm:bulletEnabled val="1"/>
        </dgm:presLayoutVars>
      </dgm:prSet>
      <dgm:spPr/>
      <dgm:t>
        <a:bodyPr/>
        <a:lstStyle/>
        <a:p>
          <a:endParaRPr lang="en-US"/>
        </a:p>
      </dgm:t>
    </dgm:pt>
    <dgm:pt modelId="{FD721D2F-15DA-401E-90E6-0F67017F0B3B}" type="pres">
      <dgm:prSet presAssocID="{1CFA0E42-8995-4C47-8E4E-8FDA023B87C9}" presName="ThreeNodes_2_text" presStyleLbl="node1" presStyleIdx="2" presStyleCnt="3">
        <dgm:presLayoutVars>
          <dgm:bulletEnabled val="1"/>
        </dgm:presLayoutVars>
      </dgm:prSet>
      <dgm:spPr/>
      <dgm:t>
        <a:bodyPr/>
        <a:lstStyle/>
        <a:p>
          <a:endParaRPr lang="en-US"/>
        </a:p>
      </dgm:t>
    </dgm:pt>
    <dgm:pt modelId="{35DE31F3-E637-4BD3-BC33-F848B7A438BF}" type="pres">
      <dgm:prSet presAssocID="{1CFA0E42-8995-4C47-8E4E-8FDA023B87C9}" presName="ThreeNodes_3_text" presStyleLbl="node1" presStyleIdx="2" presStyleCnt="3">
        <dgm:presLayoutVars>
          <dgm:bulletEnabled val="1"/>
        </dgm:presLayoutVars>
      </dgm:prSet>
      <dgm:spPr/>
      <dgm:t>
        <a:bodyPr/>
        <a:lstStyle/>
        <a:p>
          <a:endParaRPr lang="en-US"/>
        </a:p>
      </dgm:t>
    </dgm:pt>
  </dgm:ptLst>
  <dgm:cxnLst>
    <dgm:cxn modelId="{068C5DEF-DFE9-4B5D-B181-F842ECA3FB67}" srcId="{1CFA0E42-8995-4C47-8E4E-8FDA023B87C9}" destId="{35EF2666-55A2-405F-9A33-3D603CA45C4A}" srcOrd="0" destOrd="0" parTransId="{B4A46F29-8236-4F7A-B427-697A413BA519}" sibTransId="{E0CF5095-6E9E-47F9-B0C3-B237776FCF06}"/>
    <dgm:cxn modelId="{F8FA1CBA-A46C-4DB9-BC79-B89904B307C6}" type="presOf" srcId="{1BB80FE6-54E8-4CCF-B306-4233BD91BB22}" destId="{03C5CD8A-A1FA-45D2-973C-CA7461928F00}" srcOrd="0" destOrd="0" presId="urn:microsoft.com/office/officeart/2005/8/layout/vProcess5"/>
    <dgm:cxn modelId="{EB76D5FE-F532-4695-8BCC-7312D34E4BA7}" type="presOf" srcId="{8DB49B58-63DD-4BD1-B935-68D6DE8C4CA5}" destId="{FD721D2F-15DA-401E-90E6-0F67017F0B3B}" srcOrd="1" destOrd="0" presId="urn:microsoft.com/office/officeart/2005/8/layout/vProcess5"/>
    <dgm:cxn modelId="{2ED46F64-2F0F-4462-A1B7-4A3A03DCA956}" srcId="{1CFA0E42-8995-4C47-8E4E-8FDA023B87C9}" destId="{8DB49B58-63DD-4BD1-B935-68D6DE8C4CA5}" srcOrd="1" destOrd="0" parTransId="{3DBCC16B-41EC-4419-A302-9860416C0039}" sibTransId="{1BB80FE6-54E8-4CCF-B306-4233BD91BB22}"/>
    <dgm:cxn modelId="{CFEA49ED-FAF2-4A2C-9D54-2B545ABC9353}" type="presOf" srcId="{1CFA0E42-8995-4C47-8E4E-8FDA023B87C9}" destId="{D481001D-65E6-4E73-B1E5-B7413827353D}" srcOrd="0" destOrd="0" presId="urn:microsoft.com/office/officeart/2005/8/layout/vProcess5"/>
    <dgm:cxn modelId="{98B4C809-5666-4606-8339-73E55659511E}" type="presOf" srcId="{E0CF5095-6E9E-47F9-B0C3-B237776FCF06}" destId="{CA3F8615-FA57-43EA-8E08-9AE490503B2A}" srcOrd="0" destOrd="0" presId="urn:microsoft.com/office/officeart/2005/8/layout/vProcess5"/>
    <dgm:cxn modelId="{8887FD80-DE4F-4D8A-B877-B03A2C4CAD6D}" type="presOf" srcId="{35EF2666-55A2-405F-9A33-3D603CA45C4A}" destId="{1A3479D0-39BA-4248-91A8-C74FB821E308}" srcOrd="1" destOrd="0" presId="urn:microsoft.com/office/officeart/2005/8/layout/vProcess5"/>
    <dgm:cxn modelId="{B02861B9-BC73-403D-AB77-2E3D81C25E9C}" type="presOf" srcId="{35EF2666-55A2-405F-9A33-3D603CA45C4A}" destId="{BF3E9685-0BF5-4C4B-987E-5514D2C1FACC}" srcOrd="0" destOrd="0" presId="urn:microsoft.com/office/officeart/2005/8/layout/vProcess5"/>
    <dgm:cxn modelId="{0995FF3F-F796-4F86-BA74-37444CA72FC1}" type="presOf" srcId="{E4741D64-2BBC-4D1F-B289-EFEBD3C8B858}" destId="{8E909B78-6B8E-4805-AB87-A2897C493996}" srcOrd="0" destOrd="0" presId="urn:microsoft.com/office/officeart/2005/8/layout/vProcess5"/>
    <dgm:cxn modelId="{8F996B35-1363-41CF-A58E-94C32C26BA18}" type="presOf" srcId="{E4741D64-2BBC-4D1F-B289-EFEBD3C8B858}" destId="{35DE31F3-E637-4BD3-BC33-F848B7A438BF}" srcOrd="1" destOrd="0" presId="urn:microsoft.com/office/officeart/2005/8/layout/vProcess5"/>
    <dgm:cxn modelId="{D38363F1-A7DE-45BA-BAFB-962F72F10C37}" type="presOf" srcId="{8DB49B58-63DD-4BD1-B935-68D6DE8C4CA5}" destId="{43297BFE-524F-4EF4-8EED-9A5378C76D24}" srcOrd="0" destOrd="0" presId="urn:microsoft.com/office/officeart/2005/8/layout/vProcess5"/>
    <dgm:cxn modelId="{C9C10B27-1FD0-4ABA-A66E-D2C769C5D206}" srcId="{1CFA0E42-8995-4C47-8E4E-8FDA023B87C9}" destId="{E4741D64-2BBC-4D1F-B289-EFEBD3C8B858}" srcOrd="2" destOrd="0" parTransId="{D3E46A34-0B75-4710-BE6B-1F65CFE15164}" sibTransId="{B49C39D5-F5CF-4BE1-BC1C-0D05FA8C16E1}"/>
    <dgm:cxn modelId="{DC9AD641-876D-4942-BB9D-68146392F796}" type="presParOf" srcId="{D481001D-65E6-4E73-B1E5-B7413827353D}" destId="{3DB75FC7-6633-42FE-8293-C9756CCA2277}" srcOrd="0" destOrd="0" presId="urn:microsoft.com/office/officeart/2005/8/layout/vProcess5"/>
    <dgm:cxn modelId="{DEDAC6C2-6F3C-479D-9FAB-343C96B8FA3A}" type="presParOf" srcId="{D481001D-65E6-4E73-B1E5-B7413827353D}" destId="{BF3E9685-0BF5-4C4B-987E-5514D2C1FACC}" srcOrd="1" destOrd="0" presId="urn:microsoft.com/office/officeart/2005/8/layout/vProcess5"/>
    <dgm:cxn modelId="{9E30D5C1-8E1D-4C5E-ADC6-ED809B8C2958}" type="presParOf" srcId="{D481001D-65E6-4E73-B1E5-B7413827353D}" destId="{43297BFE-524F-4EF4-8EED-9A5378C76D24}" srcOrd="2" destOrd="0" presId="urn:microsoft.com/office/officeart/2005/8/layout/vProcess5"/>
    <dgm:cxn modelId="{99190ADA-A272-4299-9F2F-95311C40E5DE}" type="presParOf" srcId="{D481001D-65E6-4E73-B1E5-B7413827353D}" destId="{8E909B78-6B8E-4805-AB87-A2897C493996}" srcOrd="3" destOrd="0" presId="urn:microsoft.com/office/officeart/2005/8/layout/vProcess5"/>
    <dgm:cxn modelId="{12A3493C-F780-483D-95B4-A501E57D78FE}" type="presParOf" srcId="{D481001D-65E6-4E73-B1E5-B7413827353D}" destId="{CA3F8615-FA57-43EA-8E08-9AE490503B2A}" srcOrd="4" destOrd="0" presId="urn:microsoft.com/office/officeart/2005/8/layout/vProcess5"/>
    <dgm:cxn modelId="{F0D54EE4-0A4E-455B-93BE-F219B6884FCA}" type="presParOf" srcId="{D481001D-65E6-4E73-B1E5-B7413827353D}" destId="{03C5CD8A-A1FA-45D2-973C-CA7461928F00}" srcOrd="5" destOrd="0" presId="urn:microsoft.com/office/officeart/2005/8/layout/vProcess5"/>
    <dgm:cxn modelId="{11BF79B8-39CE-4858-938B-8D4B99F90E8D}" type="presParOf" srcId="{D481001D-65E6-4E73-B1E5-B7413827353D}" destId="{1A3479D0-39BA-4248-91A8-C74FB821E308}" srcOrd="6" destOrd="0" presId="urn:microsoft.com/office/officeart/2005/8/layout/vProcess5"/>
    <dgm:cxn modelId="{8B3DD8E7-6344-4F43-8518-2AF60735BC32}" type="presParOf" srcId="{D481001D-65E6-4E73-B1E5-B7413827353D}" destId="{FD721D2F-15DA-401E-90E6-0F67017F0B3B}" srcOrd="7" destOrd="0" presId="urn:microsoft.com/office/officeart/2005/8/layout/vProcess5"/>
    <dgm:cxn modelId="{CD1018FA-F2A0-47FE-82A2-A46C348673F5}" type="presParOf" srcId="{D481001D-65E6-4E73-B1E5-B7413827353D}" destId="{35DE31F3-E637-4BD3-BC33-F848B7A438BF}"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3E9685-0BF5-4C4B-987E-5514D2C1FACC}">
      <dsp:nvSpPr>
        <dsp:cNvPr id="0" name=""/>
        <dsp:cNvSpPr/>
      </dsp:nvSpPr>
      <dsp:spPr>
        <a:xfrm>
          <a:off x="0" y="0"/>
          <a:ext cx="9240520" cy="131064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Teaching Notes: Model of Emotions (Emotion Regulation Handouts (5-6)</a:t>
          </a:r>
          <a:endParaRPr lang="en-US" sz="2800" kern="1200" dirty="0"/>
        </a:p>
      </dsp:txBody>
      <dsp:txXfrm>
        <a:off x="38387" y="38387"/>
        <a:ext cx="7826237" cy="1233866"/>
      </dsp:txXfrm>
    </dsp:sp>
    <dsp:sp modelId="{43297BFE-524F-4EF4-8EED-9A5378C76D24}">
      <dsp:nvSpPr>
        <dsp:cNvPr id="0" name=""/>
        <dsp:cNvSpPr/>
      </dsp:nvSpPr>
      <dsp:spPr>
        <a:xfrm>
          <a:off x="815339" y="1529080"/>
          <a:ext cx="9240520" cy="131064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Handouts: Emotion Regulation Handout 5 (Emotion Regulation Worksheets 4, 4A)</a:t>
          </a:r>
          <a:endParaRPr lang="en-US" sz="2800" kern="1200" dirty="0"/>
        </a:p>
      </dsp:txBody>
      <dsp:txXfrm>
        <a:off x="853726" y="1567467"/>
        <a:ext cx="7496490" cy="1233866"/>
      </dsp:txXfrm>
    </dsp:sp>
    <dsp:sp modelId="{8E909B78-6B8E-4805-AB87-A2897C493996}">
      <dsp:nvSpPr>
        <dsp:cNvPr id="0" name=""/>
        <dsp:cNvSpPr/>
      </dsp:nvSpPr>
      <dsp:spPr>
        <a:xfrm>
          <a:off x="1630679" y="3058160"/>
          <a:ext cx="9240520" cy="131064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Worksheets: Emotion Regulation Worksheet 4, 4A</a:t>
          </a:r>
        </a:p>
        <a:p>
          <a:pPr lvl="0" algn="l" defTabSz="1244600">
            <a:lnSpc>
              <a:spcPct val="90000"/>
            </a:lnSpc>
            <a:spcBef>
              <a:spcPct val="0"/>
            </a:spcBef>
            <a:spcAft>
              <a:spcPct val="35000"/>
            </a:spcAft>
          </a:pPr>
          <a:r>
            <a:rPr lang="en-US" sz="2800" kern="1200" dirty="0" smtClean="0"/>
            <a:t>(Emotion Regulation Handouts 5,6 )</a:t>
          </a:r>
          <a:endParaRPr lang="en-US" sz="2800" kern="1200" dirty="0"/>
        </a:p>
      </dsp:txBody>
      <dsp:txXfrm>
        <a:off x="1669066" y="3096547"/>
        <a:ext cx="7496490" cy="1233866"/>
      </dsp:txXfrm>
    </dsp:sp>
    <dsp:sp modelId="{CA3F8615-FA57-43EA-8E08-9AE490503B2A}">
      <dsp:nvSpPr>
        <dsp:cNvPr id="0" name=""/>
        <dsp:cNvSpPr/>
      </dsp:nvSpPr>
      <dsp:spPr>
        <a:xfrm>
          <a:off x="8388604" y="993902"/>
          <a:ext cx="851916" cy="851916"/>
        </a:xfrm>
        <a:prstGeom prst="downArrow">
          <a:avLst>
            <a:gd name="adj1" fmla="val 55000"/>
            <a:gd name="adj2" fmla="val 45000"/>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8580285" y="993902"/>
        <a:ext cx="468554" cy="641067"/>
      </dsp:txXfrm>
    </dsp:sp>
    <dsp:sp modelId="{03C5CD8A-A1FA-45D2-973C-CA7461928F00}">
      <dsp:nvSpPr>
        <dsp:cNvPr id="0" name=""/>
        <dsp:cNvSpPr/>
      </dsp:nvSpPr>
      <dsp:spPr>
        <a:xfrm>
          <a:off x="9203944" y="2514244"/>
          <a:ext cx="851916" cy="851916"/>
        </a:xfrm>
        <a:prstGeom prst="downArrow">
          <a:avLst>
            <a:gd name="adj1" fmla="val 55000"/>
            <a:gd name="adj2" fmla="val 45000"/>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9395625" y="2514244"/>
        <a:ext cx="468554" cy="641067"/>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126554-7E9B-406D-9A96-36248E3D3C27}" type="datetimeFigureOut">
              <a:rPr lang="en-US" smtClean="0"/>
              <a:t>4/13/2023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A62E18-0B6C-4A9E-9719-F3261CC2F92D}" type="slidenum">
              <a:rPr lang="en-US" smtClean="0"/>
              <a:t>‹#›</a:t>
            </a:fld>
            <a:endParaRPr lang="en-US"/>
          </a:p>
        </p:txBody>
      </p:sp>
    </p:spTree>
    <p:extLst>
      <p:ext uri="{BB962C8B-B14F-4D97-AF65-F5344CB8AC3E}">
        <p14:creationId xmlns:p14="http://schemas.microsoft.com/office/powerpoint/2010/main" val="1083963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www.brainyquote.com/quotes/authors/b/buddha.html"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borderlinepersonalitytreatment.com/borderline-personality-disorder-and-self-harm.html"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dbttherapy.com/dialectical-behavior-therapy"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1</a:t>
            </a:fld>
            <a:endParaRPr lang="en-US" dirty="0"/>
          </a:p>
        </p:txBody>
      </p:sp>
    </p:spTree>
    <p:extLst>
      <p:ext uri="{BB962C8B-B14F-4D97-AF65-F5344CB8AC3E}">
        <p14:creationId xmlns:p14="http://schemas.microsoft.com/office/powerpoint/2010/main" val="2882422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	</a:t>
            </a:r>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12</a:t>
            </a:fld>
            <a:endParaRPr lang="en-US" dirty="0"/>
          </a:p>
        </p:txBody>
      </p:sp>
    </p:spTree>
    <p:extLst>
      <p:ext uri="{BB962C8B-B14F-4D97-AF65-F5344CB8AC3E}">
        <p14:creationId xmlns:p14="http://schemas.microsoft.com/office/powerpoint/2010/main" val="755882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t</a:t>
            </a:r>
            <a:r>
              <a:rPr lang="en-US" sz="1200" dirty="0" err="1" smtClean="0"/>
              <a:t>DBT</a:t>
            </a:r>
            <a:r>
              <a:rPr lang="en-US" sz="1200" dirty="0" smtClean="0"/>
              <a:t> includes four sets of behavioral skills.</a:t>
            </a:r>
          </a:p>
          <a:p>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13</a:t>
            </a:fld>
            <a:endParaRPr lang="en-US" dirty="0"/>
          </a:p>
        </p:txBody>
      </p:sp>
    </p:spTree>
    <p:extLst>
      <p:ext uri="{BB962C8B-B14F-4D97-AF65-F5344CB8AC3E}">
        <p14:creationId xmlns:p14="http://schemas.microsoft.com/office/powerpoint/2010/main" val="13804259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t>
            </a:r>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14</a:t>
            </a:fld>
            <a:endParaRPr lang="en-US" dirty="0"/>
          </a:p>
        </p:txBody>
      </p:sp>
    </p:spTree>
    <p:extLst>
      <p:ext uri="{BB962C8B-B14F-4D97-AF65-F5344CB8AC3E}">
        <p14:creationId xmlns:p14="http://schemas.microsoft.com/office/powerpoint/2010/main" val="21945818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Each class is structured similarly:</a:t>
            </a:r>
          </a:p>
          <a:p>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15</a:t>
            </a:fld>
            <a:endParaRPr lang="en-US" dirty="0"/>
          </a:p>
        </p:txBody>
      </p:sp>
    </p:spTree>
    <p:extLst>
      <p:ext uri="{BB962C8B-B14F-4D97-AF65-F5344CB8AC3E}">
        <p14:creationId xmlns:p14="http://schemas.microsoft.com/office/powerpoint/2010/main" val="18754396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
            </a:r>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16</a:t>
            </a:fld>
            <a:endParaRPr lang="en-US" dirty="0"/>
          </a:p>
        </p:txBody>
      </p:sp>
    </p:spTree>
    <p:extLst>
      <p:ext uri="{BB962C8B-B14F-4D97-AF65-F5344CB8AC3E}">
        <p14:creationId xmlns:p14="http://schemas.microsoft.com/office/powerpoint/2010/main" val="3213293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
            </a:r>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17</a:t>
            </a:fld>
            <a:endParaRPr lang="en-US" dirty="0"/>
          </a:p>
        </p:txBody>
      </p:sp>
    </p:spTree>
    <p:extLst>
      <p:ext uri="{BB962C8B-B14F-4D97-AF65-F5344CB8AC3E}">
        <p14:creationId xmlns:p14="http://schemas.microsoft.com/office/powerpoint/2010/main" val="8374344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t>
            </a:r>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18</a:t>
            </a:fld>
            <a:endParaRPr lang="en-US" dirty="0"/>
          </a:p>
        </p:txBody>
      </p:sp>
    </p:spTree>
    <p:extLst>
      <p:ext uri="{BB962C8B-B14F-4D97-AF65-F5344CB8AC3E}">
        <p14:creationId xmlns:p14="http://schemas.microsoft.com/office/powerpoint/2010/main" val="24859222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
            </a:r>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19</a:t>
            </a:fld>
            <a:endParaRPr lang="en-US" dirty="0"/>
          </a:p>
        </p:txBody>
      </p:sp>
    </p:spTree>
    <p:extLst>
      <p:ext uri="{BB962C8B-B14F-4D97-AF65-F5344CB8AC3E}">
        <p14:creationId xmlns:p14="http://schemas.microsoft.com/office/powerpoint/2010/main" val="21333925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20</a:t>
            </a:fld>
            <a:endParaRPr lang="en-US" dirty="0"/>
          </a:p>
        </p:txBody>
      </p:sp>
    </p:spTree>
    <p:extLst>
      <p:ext uri="{BB962C8B-B14F-4D97-AF65-F5344CB8AC3E}">
        <p14:creationId xmlns:p14="http://schemas.microsoft.com/office/powerpoint/2010/main" val="20644873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21</a:t>
            </a:fld>
            <a:endParaRPr lang="en-US" dirty="0"/>
          </a:p>
        </p:txBody>
      </p:sp>
    </p:spTree>
    <p:extLst>
      <p:ext uri="{BB962C8B-B14F-4D97-AF65-F5344CB8AC3E}">
        <p14:creationId xmlns:p14="http://schemas.microsoft.com/office/powerpoint/2010/main" val="2264231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5407F5E-1248-0D41-AA81-B50EA45314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30887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t>
            </a:r>
          </a:p>
          <a:p>
            <a:r>
              <a:rPr lang="en-US" dirty="0" smtClean="0"/>
              <a:t>"Learning </a:t>
            </a:r>
            <a:r>
              <a:rPr lang="en-US" dirty="0"/>
              <a:t>to be in control of your own mind instead of letting your mind be in control of you.“</a:t>
            </a:r>
          </a:p>
          <a:p>
            <a:r>
              <a:rPr lang="en-US" dirty="0"/>
              <a:t>Mindfulness skills requires </a:t>
            </a:r>
            <a:r>
              <a:rPr lang="en-US" b="1" dirty="0"/>
              <a:t>practice, practice, practice</a:t>
            </a:r>
            <a:endParaRPr lang="en-US" dirty="0"/>
          </a:p>
          <a:p>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23</a:t>
            </a:fld>
            <a:endParaRPr lang="en-US" dirty="0"/>
          </a:p>
        </p:txBody>
      </p:sp>
    </p:spTree>
    <p:extLst>
      <p:ext uri="{BB962C8B-B14F-4D97-AF65-F5344CB8AC3E}">
        <p14:creationId xmlns:p14="http://schemas.microsoft.com/office/powerpoint/2010/main" val="36679131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
            </a:r>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24</a:t>
            </a:fld>
            <a:endParaRPr lang="en-US" dirty="0"/>
          </a:p>
        </p:txBody>
      </p:sp>
    </p:spTree>
    <p:extLst>
      <p:ext uri="{BB962C8B-B14F-4D97-AF65-F5344CB8AC3E}">
        <p14:creationId xmlns:p14="http://schemas.microsoft.com/office/powerpoint/2010/main" val="17979242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Char char="q"/>
            </a:pPr>
            <a:r>
              <a:rPr lang="en-US" dirty="0"/>
              <a:t>Explain: "This is your rational, thinking, logical mind. It is that part of you that plans and evaluates things logically. It is your cool part.“</a:t>
            </a:r>
          </a:p>
          <a:p>
            <a:pPr>
              <a:buFont typeface="Wingdings" panose="05000000000000000000" pitchFamily="2" charset="2"/>
              <a:buChar char="q"/>
            </a:pPr>
            <a:r>
              <a:rPr lang="en-US" b="1" dirty="0"/>
              <a:t>Lecture Point</a:t>
            </a:r>
            <a:r>
              <a:rPr lang="en-US" dirty="0"/>
              <a:t>: Reasonable mind is easier when people feel good, and much harder when they don't.</a:t>
            </a:r>
          </a:p>
          <a:p>
            <a:r>
              <a:rPr lang="en-US" dirty="0" smtClean="0"/>
              <a:t>t</a:t>
            </a:r>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25</a:t>
            </a:fld>
            <a:endParaRPr lang="en-US" dirty="0"/>
          </a:p>
        </p:txBody>
      </p:sp>
    </p:spTree>
    <p:extLst>
      <p:ext uri="{BB962C8B-B14F-4D97-AF65-F5344CB8AC3E}">
        <p14:creationId xmlns:p14="http://schemas.microsoft.com/office/powerpoint/2010/main" val="20347218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t>
            </a:r>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26</a:t>
            </a:fld>
            <a:endParaRPr lang="en-US" dirty="0"/>
          </a:p>
        </p:txBody>
      </p:sp>
    </p:spTree>
    <p:extLst>
      <p:ext uri="{BB962C8B-B14F-4D97-AF65-F5344CB8AC3E}">
        <p14:creationId xmlns:p14="http://schemas.microsoft.com/office/powerpoint/2010/main" val="12908664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We are shaped by our thoughts;</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We become what we think.</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When the mind is pure, joy follows like a shadow that never leaves.</a:t>
            </a:r>
          </a:p>
          <a:p>
            <a:r>
              <a:rPr lang="en-US" sz="1200" b="0" i="0" u="none" strike="noStrike" kern="1200" dirty="0" smtClean="0">
                <a:solidFill>
                  <a:schemeClr val="tx1"/>
                </a:solidFill>
                <a:effectLst/>
                <a:latin typeface="+mn-lt"/>
                <a:ea typeface="+mn-ea"/>
                <a:cs typeface="+mn-cs"/>
                <a:hlinkClick r:id="rId3"/>
              </a:rPr>
              <a:t>Buddha</a:t>
            </a:r>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27</a:t>
            </a:fld>
            <a:endParaRPr lang="en-US" dirty="0"/>
          </a:p>
        </p:txBody>
      </p:sp>
    </p:spTree>
    <p:extLst>
      <p:ext uri="{BB962C8B-B14F-4D97-AF65-F5344CB8AC3E}">
        <p14:creationId xmlns:p14="http://schemas.microsoft.com/office/powerpoint/2010/main" val="6566623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t>
            </a:r>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28</a:t>
            </a:fld>
            <a:endParaRPr lang="en-US" dirty="0"/>
          </a:p>
        </p:txBody>
      </p:sp>
    </p:spTree>
    <p:extLst>
      <p:ext uri="{BB962C8B-B14F-4D97-AF65-F5344CB8AC3E}">
        <p14:creationId xmlns:p14="http://schemas.microsoft.com/office/powerpoint/2010/main" val="31494498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
            </a:r>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29</a:t>
            </a:fld>
            <a:endParaRPr lang="en-US" dirty="0"/>
          </a:p>
        </p:txBody>
      </p:sp>
    </p:spTree>
    <p:extLst>
      <p:ext uri="{BB962C8B-B14F-4D97-AF65-F5344CB8AC3E}">
        <p14:creationId xmlns:p14="http://schemas.microsoft.com/office/powerpoint/2010/main" val="30826248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
            </a:r>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30</a:t>
            </a:fld>
            <a:endParaRPr lang="en-US" dirty="0"/>
          </a:p>
        </p:txBody>
      </p:sp>
    </p:spTree>
    <p:extLst>
      <p:ext uri="{BB962C8B-B14F-4D97-AF65-F5344CB8AC3E}">
        <p14:creationId xmlns:p14="http://schemas.microsoft.com/office/powerpoint/2010/main" val="7171830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t>
            </a:r>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31</a:t>
            </a:fld>
            <a:endParaRPr lang="en-US" dirty="0"/>
          </a:p>
        </p:txBody>
      </p:sp>
    </p:spTree>
    <p:extLst>
      <p:ext uri="{BB962C8B-B14F-4D97-AF65-F5344CB8AC3E}">
        <p14:creationId xmlns:p14="http://schemas.microsoft.com/office/powerpoint/2010/main" val="20943115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
            </a:r>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32</a:t>
            </a:fld>
            <a:endParaRPr lang="en-US" dirty="0"/>
          </a:p>
        </p:txBody>
      </p:sp>
    </p:spTree>
    <p:extLst>
      <p:ext uri="{BB962C8B-B14F-4D97-AF65-F5344CB8AC3E}">
        <p14:creationId xmlns:p14="http://schemas.microsoft.com/office/powerpoint/2010/main" val="4228449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4</a:t>
            </a:fld>
            <a:endParaRPr lang="en-US" dirty="0"/>
          </a:p>
        </p:txBody>
      </p:sp>
    </p:spTree>
    <p:extLst>
      <p:ext uri="{BB962C8B-B14F-4D97-AF65-F5344CB8AC3E}">
        <p14:creationId xmlns:p14="http://schemas.microsoft.com/office/powerpoint/2010/main" val="41648031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t>
            </a:r>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33</a:t>
            </a:fld>
            <a:endParaRPr lang="en-US" dirty="0"/>
          </a:p>
        </p:txBody>
      </p:sp>
    </p:spTree>
    <p:extLst>
      <p:ext uri="{BB962C8B-B14F-4D97-AF65-F5344CB8AC3E}">
        <p14:creationId xmlns:p14="http://schemas.microsoft.com/office/powerpoint/2010/main" val="17302279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
            </a:r>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34</a:t>
            </a:fld>
            <a:endParaRPr lang="en-US" dirty="0"/>
          </a:p>
        </p:txBody>
      </p:sp>
    </p:spTree>
    <p:extLst>
      <p:ext uri="{BB962C8B-B14F-4D97-AF65-F5344CB8AC3E}">
        <p14:creationId xmlns:p14="http://schemas.microsoft.com/office/powerpoint/2010/main" val="36281929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t>
            </a:r>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35</a:t>
            </a:fld>
            <a:endParaRPr lang="en-US" dirty="0"/>
          </a:p>
        </p:txBody>
      </p:sp>
    </p:spTree>
    <p:extLst>
      <p:ext uri="{BB962C8B-B14F-4D97-AF65-F5344CB8AC3E}">
        <p14:creationId xmlns:p14="http://schemas.microsoft.com/office/powerpoint/2010/main" val="38691103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
            </a:r>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36</a:t>
            </a:fld>
            <a:endParaRPr lang="en-US" dirty="0"/>
          </a:p>
        </p:txBody>
      </p:sp>
    </p:spTree>
    <p:extLst>
      <p:ext uri="{BB962C8B-B14F-4D97-AF65-F5344CB8AC3E}">
        <p14:creationId xmlns:p14="http://schemas.microsoft.com/office/powerpoint/2010/main" val="11122844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t>
            </a:r>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37</a:t>
            </a:fld>
            <a:endParaRPr lang="en-US" dirty="0"/>
          </a:p>
        </p:txBody>
      </p:sp>
    </p:spTree>
    <p:extLst>
      <p:ext uri="{BB962C8B-B14F-4D97-AF65-F5344CB8AC3E}">
        <p14:creationId xmlns:p14="http://schemas.microsoft.com/office/powerpoint/2010/main" val="36086804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t>
            </a:r>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38</a:t>
            </a:fld>
            <a:endParaRPr lang="en-US" dirty="0"/>
          </a:p>
        </p:txBody>
      </p:sp>
    </p:spTree>
    <p:extLst>
      <p:ext uri="{BB962C8B-B14F-4D97-AF65-F5344CB8AC3E}">
        <p14:creationId xmlns:p14="http://schemas.microsoft.com/office/powerpoint/2010/main" val="4781681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1-’completely present and attentive</a:t>
            </a:r>
          </a:p>
          <a:p>
            <a:r>
              <a:rPr lang="en-US" dirty="0" smtClean="0"/>
              <a:t>4-</a:t>
            </a:r>
            <a:r>
              <a:rPr lang="en-US" baseline="0" dirty="0" smtClean="0"/>
              <a:t> “given your biology”</a:t>
            </a:r>
          </a:p>
          <a:p>
            <a:r>
              <a:rPr lang="en-US" dirty="0" smtClean="0"/>
              <a:t>5”it mases sense to me because its natural”</a:t>
            </a:r>
          </a:p>
          <a:p>
            <a:r>
              <a:rPr lang="en-US" dirty="0" smtClean="0"/>
              <a:t>6”what do you need to hear from me?”</a:t>
            </a:r>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83</a:t>
            </a:fld>
            <a:endParaRPr lang="en-US" dirty="0"/>
          </a:p>
        </p:txBody>
      </p:sp>
    </p:spTree>
    <p:extLst>
      <p:ext uri="{BB962C8B-B14F-4D97-AF65-F5344CB8AC3E}">
        <p14:creationId xmlns:p14="http://schemas.microsoft.com/office/powerpoint/2010/main" val="3677645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5</a:t>
            </a:fld>
            <a:endParaRPr lang="en-US" dirty="0"/>
          </a:p>
        </p:txBody>
      </p:sp>
    </p:spTree>
    <p:extLst>
      <p:ext uri="{BB962C8B-B14F-4D97-AF65-F5344CB8AC3E}">
        <p14:creationId xmlns:p14="http://schemas.microsoft.com/office/powerpoint/2010/main" val="1048729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Marsha- university of Washington</a:t>
            </a:r>
          </a:p>
          <a:p>
            <a:r>
              <a:rPr lang="en-US" dirty="0" smtClean="0"/>
              <a:t>Treated at age 17 in the Hartford</a:t>
            </a:r>
            <a:r>
              <a:rPr lang="en-US" baseline="0" dirty="0" smtClean="0"/>
              <a:t> Clinic in CT for 26 months!</a:t>
            </a:r>
          </a:p>
          <a:p>
            <a:r>
              <a:rPr lang="en-US" baseline="0" dirty="0" smtClean="0"/>
              <a:t>BTD not discovered yet- was treated heavily as someone with schizophrenia</a:t>
            </a:r>
          </a:p>
          <a:p>
            <a:r>
              <a:rPr lang="en-US" baseline="0" dirty="0" smtClean="0"/>
              <a:t> after d/c she had an </a:t>
            </a:r>
            <a:r>
              <a:rPr lang="en-US" baseline="0" dirty="0" err="1" smtClean="0"/>
              <a:t>ephiphany</a:t>
            </a:r>
            <a:r>
              <a:rPr lang="en-US" baseline="0" dirty="0" smtClean="0"/>
              <a:t> in 1967- and went to graduate school.  During this time she found the </a:t>
            </a:r>
            <a:r>
              <a:rPr lang="en-US" baseline="0" dirty="0" err="1" smtClean="0"/>
              <a:t>answrrs</a:t>
            </a:r>
            <a:r>
              <a:rPr lang="en-US" baseline="0" dirty="0" smtClean="0"/>
              <a:t> to her inner </a:t>
            </a:r>
            <a:r>
              <a:rPr lang="en-US" baseline="0" dirty="0" err="1" smtClean="0"/>
              <a:t>deamons</a:t>
            </a:r>
            <a:r>
              <a:rPr lang="en-US" baseline="0" dirty="0" smtClean="0"/>
              <a:t> and suicidal thoughts.  </a:t>
            </a:r>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7</a:t>
            </a:fld>
            <a:endParaRPr lang="en-US" dirty="0"/>
          </a:p>
        </p:txBody>
      </p:sp>
    </p:spTree>
    <p:extLst>
      <p:ext uri="{BB962C8B-B14F-4D97-AF65-F5344CB8AC3E}">
        <p14:creationId xmlns:p14="http://schemas.microsoft.com/office/powerpoint/2010/main" val="60163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subtle but important </a:t>
            </a:r>
            <a:r>
              <a:rPr lang="en-US" sz="1200" kern="1200" dirty="0" err="1" smtClean="0">
                <a:solidFill>
                  <a:schemeClr val="tx1"/>
                </a:solidFill>
                <a:effectLst/>
                <a:latin typeface="+mn-lt"/>
                <a:ea typeface="+mn-ea"/>
                <a:cs typeface="+mn-cs"/>
              </a:rPr>
              <a:t>tdifference</a:t>
            </a:r>
            <a:r>
              <a:rPr lang="en-US" sz="1200" kern="1200" dirty="0" smtClean="0">
                <a:solidFill>
                  <a:schemeClr val="tx1"/>
                </a:solidFill>
                <a:effectLst/>
                <a:latin typeface="+mn-lt"/>
                <a:ea typeface="+mn-ea"/>
                <a:cs typeface="+mn-cs"/>
              </a:rPr>
              <a:t> as suicidal behaviors aren't always impulsive. Self injury is also a very important target of DBT distinct from suicide</a:t>
            </a:r>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8</a:t>
            </a:fld>
            <a:endParaRPr lang="en-US" dirty="0"/>
          </a:p>
        </p:txBody>
      </p:sp>
    </p:spTree>
    <p:extLst>
      <p:ext uri="{BB962C8B-B14F-4D97-AF65-F5344CB8AC3E}">
        <p14:creationId xmlns:p14="http://schemas.microsoft.com/office/powerpoint/2010/main" val="1463630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t>
            </a:r>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9</a:t>
            </a:fld>
            <a:endParaRPr lang="en-US" dirty="0"/>
          </a:p>
        </p:txBody>
      </p:sp>
    </p:spTree>
    <p:extLst>
      <p:ext uri="{BB962C8B-B14F-4D97-AF65-F5344CB8AC3E}">
        <p14:creationId xmlns:p14="http://schemas.microsoft.com/office/powerpoint/2010/main" val="3810144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 What Is an Invalidating Environment?</a:t>
            </a:r>
          </a:p>
          <a:p>
            <a:r>
              <a:rPr lang="en-US" dirty="0" smtClean="0"/>
              <a:t>An invalidating environment isn’t necessarily one in which a child is abused or neglected. Even the most well-intentioned families can be invalidating by ignoring, ridiculing, denying, or judging a child’s feelings. Making a child believe their thoughts or feelings are just plain wrong without being understanding of them is invalidating.</a:t>
            </a:r>
          </a:p>
          <a:p>
            <a:r>
              <a:rPr lang="en-US" dirty="0" smtClean="0"/>
              <a:t>People who grow up in an invalidating environment learn to believe that their actions, thoughts, and feelings don’t matter. This can hinder their ability to recognize and label their emotions, and cause them to distrust their emotions. It can also cause them to later turn to substance abuse or </a:t>
            </a:r>
            <a:r>
              <a:rPr lang="en-US" dirty="0" smtClean="0">
                <a:hlinkClick r:id="rId3" tooltip="BPD and self-harmful behaviors"/>
              </a:rPr>
              <a:t>self-harm</a:t>
            </a:r>
            <a:r>
              <a:rPr lang="en-US" dirty="0" smtClean="0"/>
              <a:t> as a way to better cope with and control their emotions.</a:t>
            </a:r>
          </a:p>
          <a:p>
            <a:r>
              <a:rPr lang="en-US" dirty="0" smtClean="0"/>
              <a:t>The biosocial theory of BPD, posited by Marsha </a:t>
            </a:r>
            <a:r>
              <a:rPr lang="en-US" dirty="0" err="1" smtClean="0"/>
              <a:t>Linehan</a:t>
            </a:r>
            <a:r>
              <a:rPr lang="en-US" dirty="0" smtClean="0"/>
              <a:t>, Ph.D., who developed Dialectical Behavior Therapy (DBT) to treat the disorder, is that BPD is a dysfunction in how bodies regulate emotions. It is a combination of this emotional sensitivity and an invalidating environment that can ultimately trigger BPD.</a:t>
            </a:r>
          </a:p>
          <a:p>
            <a:r>
              <a:rPr lang="en-US" b="1" dirty="0" smtClean="0"/>
              <a:t>DBT Based on Biosocial Theory</a:t>
            </a:r>
          </a:p>
          <a:p>
            <a:r>
              <a:rPr lang="en-US" dirty="0" smtClean="0">
                <a:hlinkClick r:id="rId4" tooltip="DBT Therapy"/>
              </a:rPr>
              <a:t>Dialectical Behavior Therapy</a:t>
            </a:r>
            <a:r>
              <a:rPr lang="en-US" dirty="0" smtClean="0"/>
              <a:t> has its roots in the biosocial theory, making it an effective BPD treatment. The skills learned in DBT can help someone with Borderline Personality Disorder to change their emotional, thinking, and behavioral problems associated with problems in living while helping them to become more in tune with and express their emotions – and therefore feel more validated.</a:t>
            </a:r>
          </a:p>
          <a:p>
            <a:r>
              <a:rPr lang="en-US" dirty="0" smtClean="0"/>
              <a:t>“Initially, psychoanalytic treatment for individuals [with BPD] focused on developing a supportive relationship with the therapist, creating the space for a safe relationship and teaching individuals to develop better relationships. Cognitive Behavioral Therapy focused on reducing impulsivity and emotional instability,” says Philadelphia-based psychologist Daniel Lee. “The biosocial model did a good job of integrating these two models by focusing on reducing the frequency of borderline behaviors and helping the individual develop adaptive skills for society.”</a:t>
            </a:r>
          </a:p>
          <a:p>
            <a:r>
              <a:rPr lang="en-US" dirty="0" smtClean="0"/>
              <a:t>Through DBT, a person with BPD learns how to recognize and manage their emotional trauma, as well as develops skills on better emotion regulation. People in BPD treatment who are receiving DBT therapy participate in individual and group therapy sessions where they are taught skills in mindfulness techniques, interpersonal effectiveness, emotion regulation, and distress tolerance.</a:t>
            </a:r>
          </a:p>
          <a:p>
            <a:r>
              <a:rPr lang="en-US" dirty="0" smtClean="0"/>
              <a:t>“DBT provides a treatment framework that offers a continuum of support which addresses the primary symptoms of the disorder while also focusing on developing a strong therapeutic relationship, social support, and problem-solving skills,” Lee says.</a:t>
            </a:r>
          </a:p>
          <a:p>
            <a:r>
              <a:rPr lang="en-US" dirty="0" smtClean="0"/>
              <a:t>The skills learned in Dialectical Behavior Therapy can help people with Borderline Personality Disorder to get the validation they were missing growing up and help them more fully live a life worth living.</a:t>
            </a:r>
          </a:p>
          <a:p>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10</a:t>
            </a:fld>
            <a:endParaRPr lang="en-US" dirty="0"/>
          </a:p>
        </p:txBody>
      </p:sp>
    </p:spTree>
    <p:extLst>
      <p:ext uri="{BB962C8B-B14F-4D97-AF65-F5344CB8AC3E}">
        <p14:creationId xmlns:p14="http://schemas.microsoft.com/office/powerpoint/2010/main" val="185508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t>
            </a:r>
            <a:endParaRPr lang="en-US" dirty="0"/>
          </a:p>
        </p:txBody>
      </p:sp>
      <p:sp>
        <p:nvSpPr>
          <p:cNvPr id="4" name="Slide Number Placeholder 3"/>
          <p:cNvSpPr>
            <a:spLocks noGrp="1"/>
          </p:cNvSpPr>
          <p:nvPr>
            <p:ph type="sldNum" sz="quarter" idx="10"/>
          </p:nvPr>
        </p:nvSpPr>
        <p:spPr/>
        <p:txBody>
          <a:bodyPr/>
          <a:lstStyle/>
          <a:p>
            <a:fld id="{9F313D64-67BB-4AFD-BD68-E48F4A96EE35}" type="slidenum">
              <a:rPr lang="en-US" smtClean="0"/>
              <a:t>11</a:t>
            </a:fld>
            <a:endParaRPr lang="en-US" dirty="0"/>
          </a:p>
        </p:txBody>
      </p:sp>
    </p:spTree>
    <p:extLst>
      <p:ext uri="{BB962C8B-B14F-4D97-AF65-F5344CB8AC3E}">
        <p14:creationId xmlns:p14="http://schemas.microsoft.com/office/powerpoint/2010/main" val="3908153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DE3C39-865A-4600-9BEF-F4028923DC19}"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1A532-0220-4E43-B1EE-24DF64C2C677}" type="slidenum">
              <a:rPr lang="en-US" smtClean="0"/>
              <a:t>‹#›</a:t>
            </a:fld>
            <a:endParaRPr lang="en-US"/>
          </a:p>
        </p:txBody>
      </p:sp>
    </p:spTree>
    <p:extLst>
      <p:ext uri="{BB962C8B-B14F-4D97-AF65-F5344CB8AC3E}">
        <p14:creationId xmlns:p14="http://schemas.microsoft.com/office/powerpoint/2010/main" val="647423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E3C39-865A-4600-9BEF-F4028923DC19}"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1A532-0220-4E43-B1EE-24DF64C2C677}" type="slidenum">
              <a:rPr lang="en-US" smtClean="0"/>
              <a:t>‹#›</a:t>
            </a:fld>
            <a:endParaRPr lang="en-US"/>
          </a:p>
        </p:txBody>
      </p:sp>
    </p:spTree>
    <p:extLst>
      <p:ext uri="{BB962C8B-B14F-4D97-AF65-F5344CB8AC3E}">
        <p14:creationId xmlns:p14="http://schemas.microsoft.com/office/powerpoint/2010/main" val="3604301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E3C39-865A-4600-9BEF-F4028923DC19}"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1A532-0220-4E43-B1EE-24DF64C2C677}" type="slidenum">
              <a:rPr lang="en-US" smtClean="0"/>
              <a:t>‹#›</a:t>
            </a:fld>
            <a:endParaRPr lang="en-US"/>
          </a:p>
        </p:txBody>
      </p:sp>
    </p:spTree>
    <p:extLst>
      <p:ext uri="{BB962C8B-B14F-4D97-AF65-F5344CB8AC3E}">
        <p14:creationId xmlns:p14="http://schemas.microsoft.com/office/powerpoint/2010/main" val="2158363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pPr eaLnBrk="1" latinLnBrk="1" hangingPunct="1"/>
            <a:r>
              <a:rPr lang="en-US" smtClean="0"/>
              <a:t>Click to edit Master title style</a:t>
            </a:r>
            <a:endParaRPr/>
          </a:p>
        </p:txBody>
      </p:sp>
      <p:sp>
        <p:nvSpPr>
          <p:cNvPr id="3" name="Rectangle 2"/>
          <p:cNvSpPr>
            <a:spLocks noGrp="1"/>
          </p:cNvSpPr>
          <p:nvPr>
            <p:ph type="dt" sz="half" idx="10"/>
          </p:nvPr>
        </p:nvSpPr>
        <p:spPr/>
        <p:txBody>
          <a:bodyPr/>
          <a:lstStyle>
            <a:extLst/>
          </a:lstStyle>
          <a:p>
            <a:fld id="{E4606EA6-EFEA-4C30-9264-4F9291A5780D}" type="datetime1">
              <a:rPr lang="en-US" smtClean="0">
                <a:solidFill>
                  <a:srgbClr val="464646"/>
                </a:solidFill>
              </a:rPr>
              <a:pPr/>
              <a:t>4/13/2023</a:t>
            </a:fld>
            <a:endParaRPr lang="en-US" dirty="0">
              <a:solidFill>
                <a:srgbClr val="464646"/>
              </a:solidFill>
            </a:endParaRPr>
          </a:p>
        </p:txBody>
      </p:sp>
      <p:sp>
        <p:nvSpPr>
          <p:cNvPr id="4" name="Rectangle 3"/>
          <p:cNvSpPr>
            <a:spLocks noGrp="1"/>
          </p:cNvSpPr>
          <p:nvPr>
            <p:ph type="ftr" sz="quarter" idx="11"/>
          </p:nvPr>
        </p:nvSpPr>
        <p:spPr/>
        <p:txBody>
          <a:bodyPr/>
          <a:lstStyle>
            <a:extLst/>
          </a:lstStyle>
          <a:p>
            <a:endParaRPr lang="en-US" dirty="0">
              <a:solidFill>
                <a:srgbClr val="464646"/>
              </a:solidFill>
            </a:endParaRPr>
          </a:p>
        </p:txBody>
      </p:sp>
      <p:sp>
        <p:nvSpPr>
          <p:cNvPr id="5" name="Rectangle 4"/>
          <p:cNvSpPr>
            <a:spLocks noGrp="1"/>
          </p:cNvSpPr>
          <p:nvPr>
            <p:ph type="sldNum" sz="quarter" idx="12"/>
          </p:nvPr>
        </p:nvSpPr>
        <p:spPr/>
        <p:txBody>
          <a:bodyPr/>
          <a:lstStyle>
            <a:extLst/>
          </a:lstStyle>
          <a:p>
            <a:fld id="{8F82E0A0-C266-4798-8C8F-B9F91E9DA37E}" type="slidenum">
              <a:rPr lang="en-US" smtClean="0"/>
              <a:pPr/>
              <a:t>‹#›</a:t>
            </a:fld>
            <a:endParaRPr lang="en-US" dirty="0"/>
          </a:p>
        </p:txBody>
      </p:sp>
      <p:sp>
        <p:nvSpPr>
          <p:cNvPr id="7" name="Rectangle 6"/>
          <p:cNvSpPr>
            <a:spLocks noGrp="1"/>
          </p:cNvSpPr>
          <p:nvPr>
            <p:ph sz="quarter" idx="13"/>
          </p:nvPr>
        </p:nvSpPr>
        <p:spPr>
          <a:xfrm>
            <a:off x="812800" y="1803400"/>
            <a:ext cx="10871200" cy="4368800"/>
          </a:xfrm>
        </p:spPr>
        <p:txBody>
          <a:bodyPr/>
          <a:lstStyle>
            <a:extLst/>
          </a:lstStyle>
          <a:p>
            <a:pPr lvl="0" eaLnBrk="1" latinLnBrk="1" hangingPunct="1"/>
            <a:r>
              <a:rPr lang="en-US" smtClean="0"/>
              <a:t>Click to edit Master text styles</a:t>
            </a:r>
          </a:p>
          <a:p>
            <a:pPr lvl="1" eaLnBrk="1" latinLnBrk="1" hangingPunct="1"/>
            <a:r>
              <a:rPr lang="en-US" smtClean="0"/>
              <a:t>Second level</a:t>
            </a:r>
          </a:p>
          <a:p>
            <a:pPr lvl="2" eaLnBrk="1" latinLnBrk="1" hangingPunct="1"/>
            <a:r>
              <a:rPr lang="en-US" smtClean="0"/>
              <a:t>Third level</a:t>
            </a:r>
          </a:p>
          <a:p>
            <a:pPr lvl="3" eaLnBrk="1" latinLnBrk="1" hangingPunct="1"/>
            <a:r>
              <a:rPr lang="en-US" smtClean="0"/>
              <a:t>Fourth level</a:t>
            </a:r>
          </a:p>
          <a:p>
            <a:pPr lvl="4" eaLnBrk="1" latinLnBrk="1" hangingPunct="1"/>
            <a:r>
              <a:rPr lang="en-US" smtClean="0"/>
              <a:t>Fifth level</a:t>
            </a:r>
            <a:endParaRPr/>
          </a:p>
        </p:txBody>
      </p:sp>
    </p:spTree>
    <p:extLst>
      <p:ext uri="{BB962C8B-B14F-4D97-AF65-F5344CB8AC3E}">
        <p14:creationId xmlns:p14="http://schemas.microsoft.com/office/powerpoint/2010/main" val="1888072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5773"/>
            <a:ext cx="12192000" cy="940424"/>
          </a:xfrm>
        </p:spPr>
        <p:txBody>
          <a:bodyPr/>
          <a:lstStyle/>
          <a:p>
            <a:r>
              <a:rPr lang="en-US" dirty="0"/>
              <a:t>Click to edit Master title style</a:t>
            </a:r>
          </a:p>
        </p:txBody>
      </p:sp>
      <p:sp>
        <p:nvSpPr>
          <p:cNvPr id="3" name="Content Placeholder 2"/>
          <p:cNvSpPr>
            <a:spLocks noGrp="1"/>
          </p:cNvSpPr>
          <p:nvPr>
            <p:ph idx="1"/>
          </p:nvPr>
        </p:nvSpPr>
        <p:spPr>
          <a:xfrm>
            <a:off x="838200" y="1335279"/>
            <a:ext cx="10515600" cy="39486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0888" y="5538461"/>
            <a:ext cx="2481112" cy="1654076"/>
          </a:xfrm>
          <a:prstGeom prst="rect">
            <a:avLst/>
          </a:prstGeom>
        </p:spPr>
      </p:pic>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428" y="6178377"/>
            <a:ext cx="3609626" cy="642551"/>
          </a:xfrm>
          <a:prstGeom prst="rect">
            <a:avLst/>
          </a:prstGeom>
        </p:spPr>
      </p:pic>
    </p:spTree>
    <p:custDataLst>
      <p:tags r:id="rId1"/>
    </p:custDataLst>
    <p:extLst>
      <p:ext uri="{BB962C8B-B14F-4D97-AF65-F5344CB8AC3E}">
        <p14:creationId xmlns:p14="http://schemas.microsoft.com/office/powerpoint/2010/main" val="27171525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E3C39-865A-4600-9BEF-F4028923DC19}"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1A532-0220-4E43-B1EE-24DF64C2C677}" type="slidenum">
              <a:rPr lang="en-US" smtClean="0"/>
              <a:t>‹#›</a:t>
            </a:fld>
            <a:endParaRPr lang="en-US"/>
          </a:p>
        </p:txBody>
      </p:sp>
    </p:spTree>
    <p:extLst>
      <p:ext uri="{BB962C8B-B14F-4D97-AF65-F5344CB8AC3E}">
        <p14:creationId xmlns:p14="http://schemas.microsoft.com/office/powerpoint/2010/main" val="449942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DE3C39-865A-4600-9BEF-F4028923DC19}"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1A532-0220-4E43-B1EE-24DF64C2C677}" type="slidenum">
              <a:rPr lang="en-US" smtClean="0"/>
              <a:t>‹#›</a:t>
            </a:fld>
            <a:endParaRPr lang="en-US"/>
          </a:p>
        </p:txBody>
      </p:sp>
    </p:spTree>
    <p:extLst>
      <p:ext uri="{BB962C8B-B14F-4D97-AF65-F5344CB8AC3E}">
        <p14:creationId xmlns:p14="http://schemas.microsoft.com/office/powerpoint/2010/main" val="389500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DE3C39-865A-4600-9BEF-F4028923DC19}"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1A532-0220-4E43-B1EE-24DF64C2C677}" type="slidenum">
              <a:rPr lang="en-US" smtClean="0"/>
              <a:t>‹#›</a:t>
            </a:fld>
            <a:endParaRPr lang="en-US"/>
          </a:p>
        </p:txBody>
      </p:sp>
    </p:spTree>
    <p:extLst>
      <p:ext uri="{BB962C8B-B14F-4D97-AF65-F5344CB8AC3E}">
        <p14:creationId xmlns:p14="http://schemas.microsoft.com/office/powerpoint/2010/main" val="3648009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DE3C39-865A-4600-9BEF-F4028923DC19}" type="datetimeFigureOut">
              <a:rPr lang="en-US" smtClean="0"/>
              <a:t>4/13/2023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21A532-0220-4E43-B1EE-24DF64C2C677}" type="slidenum">
              <a:rPr lang="en-US" smtClean="0"/>
              <a:t>‹#›</a:t>
            </a:fld>
            <a:endParaRPr lang="en-US"/>
          </a:p>
        </p:txBody>
      </p:sp>
    </p:spTree>
    <p:extLst>
      <p:ext uri="{BB962C8B-B14F-4D97-AF65-F5344CB8AC3E}">
        <p14:creationId xmlns:p14="http://schemas.microsoft.com/office/powerpoint/2010/main" val="192453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DE3C39-865A-4600-9BEF-F4028923DC19}" type="datetimeFigureOut">
              <a:rPr lang="en-US" smtClean="0"/>
              <a:t>4/13/2023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21A532-0220-4E43-B1EE-24DF64C2C677}" type="slidenum">
              <a:rPr lang="en-US" smtClean="0"/>
              <a:t>‹#›</a:t>
            </a:fld>
            <a:endParaRPr lang="en-US"/>
          </a:p>
        </p:txBody>
      </p:sp>
    </p:spTree>
    <p:extLst>
      <p:ext uri="{BB962C8B-B14F-4D97-AF65-F5344CB8AC3E}">
        <p14:creationId xmlns:p14="http://schemas.microsoft.com/office/powerpoint/2010/main" val="4151900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DE3C39-865A-4600-9BEF-F4028923DC19}" type="datetimeFigureOut">
              <a:rPr lang="en-US" smtClean="0"/>
              <a:t>4/13/2023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21A532-0220-4E43-B1EE-24DF64C2C677}" type="slidenum">
              <a:rPr lang="en-US" smtClean="0"/>
              <a:t>‹#›</a:t>
            </a:fld>
            <a:endParaRPr lang="en-US"/>
          </a:p>
        </p:txBody>
      </p:sp>
    </p:spTree>
    <p:extLst>
      <p:ext uri="{BB962C8B-B14F-4D97-AF65-F5344CB8AC3E}">
        <p14:creationId xmlns:p14="http://schemas.microsoft.com/office/powerpoint/2010/main" val="155511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E3C39-865A-4600-9BEF-F4028923DC19}"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1A532-0220-4E43-B1EE-24DF64C2C677}" type="slidenum">
              <a:rPr lang="en-US" smtClean="0"/>
              <a:t>‹#›</a:t>
            </a:fld>
            <a:endParaRPr lang="en-US"/>
          </a:p>
        </p:txBody>
      </p:sp>
    </p:spTree>
    <p:extLst>
      <p:ext uri="{BB962C8B-B14F-4D97-AF65-F5344CB8AC3E}">
        <p14:creationId xmlns:p14="http://schemas.microsoft.com/office/powerpoint/2010/main" val="2736586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E3C39-865A-4600-9BEF-F4028923DC19}"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1A532-0220-4E43-B1EE-24DF64C2C677}" type="slidenum">
              <a:rPr lang="en-US" smtClean="0"/>
              <a:t>‹#›</a:t>
            </a:fld>
            <a:endParaRPr lang="en-US"/>
          </a:p>
        </p:txBody>
      </p:sp>
    </p:spTree>
    <p:extLst>
      <p:ext uri="{BB962C8B-B14F-4D97-AF65-F5344CB8AC3E}">
        <p14:creationId xmlns:p14="http://schemas.microsoft.com/office/powerpoint/2010/main" val="5174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DE3C39-865A-4600-9BEF-F4028923DC19}" type="datetimeFigureOut">
              <a:rPr lang="en-US" smtClean="0"/>
              <a:t>4/13/2023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21A532-0220-4E43-B1EE-24DF64C2C677}" type="slidenum">
              <a:rPr lang="en-US" smtClean="0"/>
              <a:t>‹#›</a:t>
            </a:fld>
            <a:endParaRPr lang="en-US"/>
          </a:p>
        </p:txBody>
      </p:sp>
    </p:spTree>
    <p:extLst>
      <p:ext uri="{BB962C8B-B14F-4D97-AF65-F5344CB8AC3E}">
        <p14:creationId xmlns:p14="http://schemas.microsoft.com/office/powerpoint/2010/main" val="2642677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9.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r>
              <a:rPr lang="en-US" dirty="0" smtClean="0"/>
              <a:t>Taylor D’Addario, LMHC, LCDP</a:t>
            </a:r>
            <a:endParaRPr lang="en-US" dirty="0"/>
          </a:p>
        </p:txBody>
      </p:sp>
      <p:sp>
        <p:nvSpPr>
          <p:cNvPr id="5" name="Title 4"/>
          <p:cNvSpPr>
            <a:spLocks noGrp="1"/>
          </p:cNvSpPr>
          <p:nvPr>
            <p:ph type="title"/>
          </p:nvPr>
        </p:nvSpPr>
        <p:spPr>
          <a:xfrm>
            <a:off x="1333316" y="1727199"/>
            <a:ext cx="9525368" cy="1324377"/>
          </a:xfrm>
        </p:spPr>
        <p:txBody>
          <a:bodyPr>
            <a:normAutofit fontScale="90000"/>
          </a:bodyPr>
          <a:lstStyle/>
          <a:p>
            <a:r>
              <a:rPr lang="en-US" dirty="0" smtClean="0"/>
              <a:t>Dialectical Behavior Therapy: Skills for Individuals</a:t>
            </a:r>
            <a:br>
              <a:rPr lang="en-US" dirty="0" smtClean="0"/>
            </a:br>
            <a:r>
              <a:rPr lang="en-US" dirty="0" smtClean="0"/>
              <a:t>and Groups</a:t>
            </a:r>
            <a:endParaRPr lang="en-US" dirty="0"/>
          </a:p>
        </p:txBody>
      </p:sp>
    </p:spTree>
    <p:extLst>
      <p:ext uri="{BB962C8B-B14F-4D97-AF65-F5344CB8AC3E}">
        <p14:creationId xmlns:p14="http://schemas.microsoft.com/office/powerpoint/2010/main" val="16105279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DBT Bio-Social Theory</a:t>
            </a:r>
            <a:endParaRPr lang="en-US"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777031432"/>
              </p:ext>
            </p:extLst>
          </p:nvPr>
        </p:nvGraphicFramePr>
        <p:xfrm>
          <a:off x="812800" y="1803400"/>
          <a:ext cx="10871200" cy="436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6807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Up The Group</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Every client should have a notebook with handouts and assignment</a:t>
            </a:r>
          </a:p>
          <a:p>
            <a:pPr>
              <a:buFont typeface="Wingdings" panose="05000000000000000000" pitchFamily="2" charset="2"/>
              <a:buChar char="q"/>
            </a:pPr>
            <a:r>
              <a:rPr lang="en-US" dirty="0" smtClean="0"/>
              <a:t>Have extra pen &amp; paper available</a:t>
            </a:r>
          </a:p>
          <a:p>
            <a:pPr>
              <a:buFont typeface="Wingdings" panose="05000000000000000000" pitchFamily="2" charset="2"/>
              <a:buChar char="q"/>
            </a:pPr>
            <a:r>
              <a:rPr lang="en-US" dirty="0" smtClean="0"/>
              <a:t>Sit around a table</a:t>
            </a:r>
          </a:p>
          <a:p>
            <a:pPr>
              <a:buFont typeface="Wingdings" panose="05000000000000000000" pitchFamily="2" charset="2"/>
              <a:buChar char="q"/>
            </a:pPr>
            <a:r>
              <a:rPr lang="en-US" dirty="0" smtClean="0"/>
              <a:t>Use a white board, black board or flip chart</a:t>
            </a:r>
          </a:p>
          <a:p>
            <a:pPr>
              <a:buFont typeface="Wingdings" panose="05000000000000000000" pitchFamily="2" charset="2"/>
              <a:buChar char="q"/>
            </a:pPr>
            <a:r>
              <a:rPr lang="en-US" dirty="0" smtClean="0"/>
              <a:t>Behavior, and elicit behavior, appropriate for a classroom setting</a:t>
            </a:r>
            <a:endParaRPr lang="en-US" dirty="0"/>
          </a:p>
        </p:txBody>
      </p:sp>
    </p:spTree>
    <p:extLst>
      <p:ext uri="{BB962C8B-B14F-4D97-AF65-F5344CB8AC3E}">
        <p14:creationId xmlns:p14="http://schemas.microsoft.com/office/powerpoint/2010/main" val="41811685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340" y="2512060"/>
            <a:ext cx="10871200" cy="1341120"/>
          </a:xfrm>
        </p:spPr>
        <p:txBody>
          <a:bodyPr>
            <a:normAutofit/>
          </a:bodyPr>
          <a:lstStyle/>
          <a:p>
            <a:r>
              <a:rPr lang="en-US" dirty="0"/>
              <a:t>The 4 </a:t>
            </a:r>
            <a:r>
              <a:rPr lang="en-US" dirty="0" smtClean="0"/>
              <a:t/>
            </a:r>
            <a:br>
              <a:rPr lang="en-US" dirty="0" smtClean="0"/>
            </a:br>
            <a:r>
              <a:rPr lang="en-US" dirty="0" smtClean="0"/>
              <a:t>Modules</a:t>
            </a:r>
            <a:endParaRPr lang="en-US" dirty="0"/>
          </a:p>
        </p:txBody>
      </p:sp>
      <p:pic>
        <p:nvPicPr>
          <p:cNvPr id="4" name="Content Placeholder 3"/>
          <p:cNvPicPr>
            <a:picLocks noGrp="1" noChangeAspect="1"/>
          </p:cNvPicPr>
          <p:nvPr>
            <p:ph sz="quarter" idx="13"/>
          </p:nvPr>
        </p:nvPicPr>
        <p:blipFill rotWithShape="1">
          <a:blip r:embed="rId3">
            <a:extLst>
              <a:ext uri="{28A0092B-C50C-407E-A947-70E740481C1C}">
                <a14:useLocalDpi xmlns:a14="http://schemas.microsoft.com/office/drawing/2010/main" val="0"/>
              </a:ext>
            </a:extLst>
          </a:blip>
          <a:srcRect l="-799" t="6666" r="1642" b="613"/>
          <a:stretch/>
        </p:blipFill>
        <p:spPr>
          <a:xfrm>
            <a:off x="3195320" y="0"/>
            <a:ext cx="8237220" cy="6882265"/>
          </a:xfrm>
        </p:spPr>
      </p:pic>
      <p:sp>
        <p:nvSpPr>
          <p:cNvPr id="5" name="TextBox 4"/>
          <p:cNvSpPr txBox="1"/>
          <p:nvPr/>
        </p:nvSpPr>
        <p:spPr>
          <a:xfrm>
            <a:off x="6331233" y="1301234"/>
            <a:ext cx="434340" cy="369332"/>
          </a:xfrm>
          <a:prstGeom prst="rect">
            <a:avLst/>
          </a:prstGeom>
          <a:noFill/>
        </p:spPr>
        <p:txBody>
          <a:bodyPr wrap="square" rtlCol="0">
            <a:spAutoFit/>
          </a:bodyPr>
          <a:lstStyle/>
          <a:p>
            <a:r>
              <a:rPr lang="en-US" dirty="0"/>
              <a:t>1</a:t>
            </a:r>
          </a:p>
        </p:txBody>
      </p:sp>
      <p:sp>
        <p:nvSpPr>
          <p:cNvPr id="6" name="TextBox 5"/>
          <p:cNvSpPr txBox="1"/>
          <p:nvPr/>
        </p:nvSpPr>
        <p:spPr>
          <a:xfrm>
            <a:off x="6237099" y="4390152"/>
            <a:ext cx="311304" cy="369332"/>
          </a:xfrm>
          <a:prstGeom prst="rect">
            <a:avLst/>
          </a:prstGeom>
          <a:noFill/>
        </p:spPr>
        <p:txBody>
          <a:bodyPr wrap="none" rtlCol="0">
            <a:spAutoFit/>
          </a:bodyPr>
          <a:lstStyle/>
          <a:p>
            <a:r>
              <a:rPr lang="en-US" dirty="0"/>
              <a:t>2</a:t>
            </a:r>
          </a:p>
        </p:txBody>
      </p:sp>
      <p:sp>
        <p:nvSpPr>
          <p:cNvPr id="7" name="TextBox 6"/>
          <p:cNvSpPr txBox="1"/>
          <p:nvPr/>
        </p:nvSpPr>
        <p:spPr>
          <a:xfrm>
            <a:off x="10424160" y="1139428"/>
            <a:ext cx="311304" cy="369332"/>
          </a:xfrm>
          <a:prstGeom prst="rect">
            <a:avLst/>
          </a:prstGeom>
          <a:noFill/>
        </p:spPr>
        <p:txBody>
          <a:bodyPr wrap="none" rtlCol="0">
            <a:spAutoFit/>
          </a:bodyPr>
          <a:lstStyle/>
          <a:p>
            <a:r>
              <a:rPr lang="en-US" dirty="0"/>
              <a:t>3</a:t>
            </a:r>
          </a:p>
        </p:txBody>
      </p:sp>
      <p:sp>
        <p:nvSpPr>
          <p:cNvPr id="8" name="TextBox 7"/>
          <p:cNvSpPr txBox="1"/>
          <p:nvPr/>
        </p:nvSpPr>
        <p:spPr>
          <a:xfrm>
            <a:off x="10522362" y="4616490"/>
            <a:ext cx="311304" cy="369332"/>
          </a:xfrm>
          <a:prstGeom prst="rect">
            <a:avLst/>
          </a:prstGeom>
          <a:noFill/>
        </p:spPr>
        <p:txBody>
          <a:bodyPr wrap="none" rtlCol="0">
            <a:spAutoFit/>
          </a:bodyPr>
          <a:lstStyle/>
          <a:p>
            <a:r>
              <a:rPr lang="en-US" dirty="0"/>
              <a:t>4</a:t>
            </a:r>
          </a:p>
        </p:txBody>
      </p:sp>
    </p:spTree>
    <p:extLst>
      <p:ext uri="{BB962C8B-B14F-4D97-AF65-F5344CB8AC3E}">
        <p14:creationId xmlns:p14="http://schemas.microsoft.com/office/powerpoint/2010/main" val="2200407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5655" y="135467"/>
            <a:ext cx="11318345" cy="1600200"/>
          </a:xfrm>
        </p:spPr>
        <p:txBody>
          <a:bodyPr>
            <a:normAutofit/>
          </a:bodyPr>
          <a:lstStyle/>
          <a:p>
            <a:pPr algn="ctr"/>
            <a:r>
              <a:rPr lang="en-US" sz="4400" dirty="0"/>
              <a:t>ORIENTATION TO SKILLS TRAINING</a:t>
            </a:r>
            <a:br>
              <a:rPr lang="en-US" sz="4400" dirty="0"/>
            </a:br>
            <a:r>
              <a:rPr lang="en-US" sz="4400" dirty="0"/>
              <a:t>(General Handout # 1)</a:t>
            </a:r>
          </a:p>
        </p:txBody>
      </p:sp>
      <p:sp>
        <p:nvSpPr>
          <p:cNvPr id="6" name="Content Placeholder 5"/>
          <p:cNvSpPr>
            <a:spLocks noGrp="1"/>
          </p:cNvSpPr>
          <p:nvPr>
            <p:ph sz="quarter" idx="4294967295"/>
          </p:nvPr>
        </p:nvSpPr>
        <p:spPr>
          <a:xfrm>
            <a:off x="812800" y="1905000"/>
            <a:ext cx="10871200" cy="4267200"/>
          </a:xfrm>
          <a:prstGeom prst="rect">
            <a:avLst/>
          </a:prstGeom>
        </p:spPr>
        <p:txBody>
          <a:bodyPr>
            <a:normAutofit lnSpcReduction="10000"/>
          </a:bodyPr>
          <a:lstStyle/>
          <a:p>
            <a:pPr lvl="0">
              <a:buClr>
                <a:srgbClr val="DA1F28"/>
              </a:buClr>
              <a:buFont typeface="Wingdings" panose="05000000000000000000" pitchFamily="2" charset="2"/>
              <a:buChar char="q"/>
            </a:pPr>
            <a:r>
              <a:rPr lang="en-US" sz="3100" b="1" dirty="0">
                <a:solidFill>
                  <a:srgbClr val="C00000"/>
                </a:solidFill>
              </a:rPr>
              <a:t>Mindfulness: </a:t>
            </a:r>
            <a:r>
              <a:rPr lang="en-US" sz="3100" dirty="0">
                <a:solidFill>
                  <a:prstClr val="black"/>
                </a:solidFill>
              </a:rPr>
              <a:t>the practice of being fully aware and present in this one moment.</a:t>
            </a:r>
          </a:p>
          <a:p>
            <a:pPr lvl="0">
              <a:buClr>
                <a:srgbClr val="DA1F28"/>
              </a:buClr>
              <a:buFont typeface="Wingdings" panose="05000000000000000000" pitchFamily="2" charset="2"/>
              <a:buChar char="q"/>
            </a:pPr>
            <a:r>
              <a:rPr lang="en-US" sz="3100" b="1" dirty="0">
                <a:solidFill>
                  <a:srgbClr val="C00000"/>
                </a:solidFill>
              </a:rPr>
              <a:t>Distress Tolerance</a:t>
            </a:r>
            <a:r>
              <a:rPr lang="en-US" sz="3100" dirty="0">
                <a:solidFill>
                  <a:srgbClr val="C00000"/>
                </a:solidFill>
              </a:rPr>
              <a:t>: </a:t>
            </a:r>
            <a:r>
              <a:rPr lang="en-US" sz="3100" dirty="0">
                <a:solidFill>
                  <a:prstClr val="black"/>
                </a:solidFill>
              </a:rPr>
              <a:t>how to tolerate pain in difficult situations, not change it.</a:t>
            </a:r>
          </a:p>
          <a:p>
            <a:pPr lvl="0">
              <a:buClr>
                <a:srgbClr val="DA1F28"/>
              </a:buClr>
              <a:buFont typeface="Wingdings" panose="05000000000000000000" pitchFamily="2" charset="2"/>
              <a:buChar char="q"/>
            </a:pPr>
            <a:r>
              <a:rPr lang="en-US" sz="3100" b="1" dirty="0">
                <a:solidFill>
                  <a:srgbClr val="C00000"/>
                </a:solidFill>
              </a:rPr>
              <a:t>Emotion Regulation: </a:t>
            </a:r>
            <a:r>
              <a:rPr lang="en-US" sz="3100" dirty="0">
                <a:solidFill>
                  <a:prstClr val="black"/>
                </a:solidFill>
              </a:rPr>
              <a:t>how to change emotions that you want to change.</a:t>
            </a:r>
          </a:p>
          <a:p>
            <a:pPr>
              <a:buFont typeface="Wingdings" panose="05000000000000000000" pitchFamily="2" charset="2"/>
              <a:buChar char="q"/>
            </a:pPr>
            <a:r>
              <a:rPr lang="en-US" sz="3100" b="1" dirty="0">
                <a:solidFill>
                  <a:srgbClr val="C00000"/>
                </a:solidFill>
              </a:rPr>
              <a:t>Interpersonal Effectiveness: </a:t>
            </a:r>
            <a:r>
              <a:rPr lang="en-US" sz="3100" dirty="0">
                <a:solidFill>
                  <a:prstClr val="black"/>
                </a:solidFill>
              </a:rPr>
              <a:t>how to ask for what you want and say no while maintaining self-respect and relationships with others.</a:t>
            </a:r>
            <a:endParaRPr lang="en-US" sz="3100" dirty="0"/>
          </a:p>
          <a:p>
            <a:pPr lvl="0">
              <a:buClr>
                <a:srgbClr val="DA1F28"/>
              </a:buClr>
              <a:buFont typeface="Wingdings" panose="05000000000000000000" pitchFamily="2" charset="2"/>
              <a:buChar char="q"/>
            </a:pPr>
            <a:endParaRPr lang="en-US" dirty="0"/>
          </a:p>
        </p:txBody>
      </p:sp>
    </p:spTree>
    <p:extLst>
      <p:ext uri="{BB962C8B-B14F-4D97-AF65-F5344CB8AC3E}">
        <p14:creationId xmlns:p14="http://schemas.microsoft.com/office/powerpoint/2010/main" val="35598487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a:t>ORIENTATION TO SKILLS TRAINING</a:t>
            </a:r>
            <a:r>
              <a:rPr lang="en-US" dirty="0" smtClean="0"/>
              <a:t/>
            </a:r>
            <a:br>
              <a:rPr lang="en-US" dirty="0" smtClean="0"/>
            </a:br>
            <a:r>
              <a:rPr lang="en-US" dirty="0" smtClean="0"/>
              <a:t>(General Handout # 1)</a:t>
            </a:r>
            <a:endParaRPr lang="en-US" dirty="0"/>
          </a:p>
        </p:txBody>
      </p:sp>
      <p:sp>
        <p:nvSpPr>
          <p:cNvPr id="6" name="Content Placeholder 5"/>
          <p:cNvSpPr>
            <a:spLocks noGrp="1"/>
          </p:cNvSpPr>
          <p:nvPr>
            <p:ph sz="quarter" idx="13"/>
          </p:nvPr>
        </p:nvSpPr>
        <p:spPr/>
        <p:txBody>
          <a:bodyPr>
            <a:normAutofit/>
          </a:bodyPr>
          <a:lstStyle/>
          <a:p>
            <a:pPr>
              <a:buFont typeface="Wingdings" charset="2"/>
              <a:buChar char="q"/>
            </a:pPr>
            <a:r>
              <a:rPr lang="en-US" dirty="0" smtClean="0"/>
              <a:t>In the group context, explain the purpose of the first session is to introduce members to one another and to the skills training leaders.</a:t>
            </a:r>
          </a:p>
          <a:p>
            <a:pPr>
              <a:buFont typeface="Wingdings" charset="2"/>
              <a:buChar char="q"/>
            </a:pPr>
            <a:r>
              <a:rPr lang="en-US" dirty="0" smtClean="0"/>
              <a:t>Ask </a:t>
            </a:r>
            <a:r>
              <a:rPr lang="en-US" dirty="0"/>
              <a:t>each participant to introduce herself with her name </a:t>
            </a:r>
            <a:r>
              <a:rPr lang="en-US" dirty="0" smtClean="0"/>
              <a:t>and a </a:t>
            </a:r>
            <a:r>
              <a:rPr lang="en-US" dirty="0"/>
              <a:t>statement of why </a:t>
            </a:r>
            <a:r>
              <a:rPr lang="en-US" dirty="0" smtClean="0"/>
              <a:t>the member is </a:t>
            </a:r>
            <a:r>
              <a:rPr lang="en-US" dirty="0"/>
              <a:t>here.</a:t>
            </a:r>
          </a:p>
          <a:p>
            <a:pPr>
              <a:buFont typeface="Wingdings" charset="2"/>
              <a:buChar char="q"/>
            </a:pPr>
            <a:r>
              <a:rPr lang="en-US" dirty="0"/>
              <a:t>Leaders: introduce yourself and give information about yourself and why you are leading skills training</a:t>
            </a:r>
            <a:r>
              <a:rPr lang="en-US" dirty="0" smtClean="0"/>
              <a:t>.</a:t>
            </a:r>
          </a:p>
          <a:p>
            <a:pPr>
              <a:buFont typeface="Wingdings" charset="2"/>
              <a:buChar char="q"/>
            </a:pPr>
            <a:r>
              <a:rPr lang="en-US" dirty="0"/>
              <a:t>Orient members to the structural aspects of the therapy (e.g. format, rules, and meeting times).</a:t>
            </a:r>
          </a:p>
          <a:p>
            <a:pPr>
              <a:buFont typeface="Wingdings" charset="2"/>
              <a:buChar char="q"/>
            </a:pPr>
            <a:endParaRPr lang="en-US" dirty="0"/>
          </a:p>
        </p:txBody>
      </p:sp>
    </p:spTree>
    <p:extLst>
      <p:ext uri="{BB962C8B-B14F-4D97-AF65-F5344CB8AC3E}">
        <p14:creationId xmlns:p14="http://schemas.microsoft.com/office/powerpoint/2010/main" val="775146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9438745" cy="1600200"/>
          </a:xfrm>
        </p:spPr>
        <p:txBody>
          <a:bodyPr>
            <a:normAutofit/>
          </a:bodyPr>
          <a:lstStyle/>
          <a:p>
            <a:pPr algn="ctr"/>
            <a:r>
              <a:rPr lang="en-US" sz="4400" dirty="0"/>
              <a:t>ORIENTATION TO SKILLS TRAINING</a:t>
            </a:r>
            <a:br>
              <a:rPr lang="en-US" sz="4400" dirty="0"/>
            </a:br>
            <a:r>
              <a:rPr lang="en-US" sz="4400" dirty="0"/>
              <a:t>(General Handout # 1)</a:t>
            </a:r>
          </a:p>
        </p:txBody>
      </p:sp>
      <p:sp>
        <p:nvSpPr>
          <p:cNvPr id="4" name="Content Placeholder 3"/>
          <p:cNvSpPr>
            <a:spLocks noGrp="1"/>
          </p:cNvSpPr>
          <p:nvPr>
            <p:ph sz="quarter" idx="4294967295"/>
          </p:nvPr>
        </p:nvSpPr>
        <p:spPr>
          <a:xfrm>
            <a:off x="839788" y="2345267"/>
            <a:ext cx="8534400" cy="4267200"/>
          </a:xfrm>
          <a:prstGeom prst="rect">
            <a:avLst/>
          </a:prstGeom>
        </p:spPr>
        <p:txBody>
          <a:bodyPr/>
          <a:lstStyle/>
          <a:p>
            <a:pPr marL="742950" indent="-742950">
              <a:buFont typeface="+mj-lt"/>
              <a:buAutoNum type="arabicPeriod"/>
            </a:pPr>
            <a:r>
              <a:rPr lang="en-US" dirty="0" smtClean="0"/>
              <a:t>Mindfulness skill</a:t>
            </a:r>
          </a:p>
          <a:p>
            <a:pPr marL="742950" indent="-742950">
              <a:buFont typeface="+mj-lt"/>
              <a:buAutoNum type="arabicPeriod"/>
            </a:pPr>
            <a:r>
              <a:rPr lang="en-US" dirty="0" smtClean="0"/>
              <a:t>Homework review</a:t>
            </a:r>
          </a:p>
          <a:p>
            <a:pPr marL="742950" indent="-742950">
              <a:buFont typeface="+mj-lt"/>
              <a:buAutoNum type="arabicPeriod"/>
            </a:pPr>
            <a:r>
              <a:rPr lang="en-US" dirty="0" smtClean="0"/>
              <a:t>Teach new skill(s)</a:t>
            </a:r>
          </a:p>
          <a:p>
            <a:pPr marL="742950" indent="-742950">
              <a:buFont typeface="+mj-lt"/>
              <a:buAutoNum type="arabicPeriod"/>
            </a:pPr>
            <a:r>
              <a:rPr lang="en-US" dirty="0" smtClean="0"/>
              <a:t>Lesson summary and assignment of homework</a:t>
            </a:r>
            <a:endParaRPr lang="en-US" dirty="0"/>
          </a:p>
        </p:txBody>
      </p:sp>
    </p:spTree>
    <p:extLst>
      <p:ext uri="{BB962C8B-B14F-4D97-AF65-F5344CB8AC3E}">
        <p14:creationId xmlns:p14="http://schemas.microsoft.com/office/powerpoint/2010/main" val="21231160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ORIENTATION TO SKILLS TRAINING</a:t>
            </a:r>
            <a:r>
              <a:rPr lang="en-US" dirty="0"/>
              <a:t/>
            </a:r>
            <a:br>
              <a:rPr lang="en-US" dirty="0"/>
            </a:br>
            <a:r>
              <a:rPr lang="en-US" dirty="0"/>
              <a:t>(General Handout # 1)</a:t>
            </a:r>
          </a:p>
        </p:txBody>
      </p:sp>
      <p:sp>
        <p:nvSpPr>
          <p:cNvPr id="4" name="Content Placeholder 3"/>
          <p:cNvSpPr>
            <a:spLocks noGrp="1"/>
          </p:cNvSpPr>
          <p:nvPr>
            <p:ph sz="quarter" idx="13"/>
          </p:nvPr>
        </p:nvSpPr>
        <p:spPr/>
        <p:txBody>
          <a:bodyPr>
            <a:normAutofit/>
          </a:bodyPr>
          <a:lstStyle/>
          <a:p>
            <a:pPr>
              <a:buFont typeface="Wingdings" charset="2"/>
              <a:buChar char="q"/>
            </a:pPr>
            <a:r>
              <a:rPr lang="en-US" dirty="0" smtClean="0"/>
              <a:t>Describe order and length of modules</a:t>
            </a:r>
          </a:p>
          <a:p>
            <a:pPr>
              <a:buFont typeface="Wingdings" charset="2"/>
              <a:buChar char="q"/>
            </a:pPr>
            <a:r>
              <a:rPr lang="en-US" dirty="0" smtClean="0"/>
              <a:t>Describe use of session time (1/2 for homework practice 1/2  for learning new skills)</a:t>
            </a:r>
          </a:p>
          <a:p>
            <a:pPr>
              <a:buFont typeface="Wingdings" charset="2"/>
              <a:buChar char="q"/>
            </a:pPr>
            <a:r>
              <a:rPr lang="en-US" dirty="0" smtClean="0"/>
              <a:t>Make it clear that neither time or format allows for discussion of personal problems unrelated to using behavioral skills</a:t>
            </a:r>
          </a:p>
          <a:p>
            <a:pPr>
              <a:buFont typeface="Wingdings" charset="2"/>
              <a:buChar char="q"/>
            </a:pPr>
            <a:r>
              <a:rPr lang="en-US" dirty="0" smtClean="0"/>
              <a:t>Discuss use of telephone calls to skills trainer</a:t>
            </a:r>
            <a:endParaRPr lang="en-US" dirty="0"/>
          </a:p>
        </p:txBody>
      </p:sp>
    </p:spTree>
    <p:extLst>
      <p:ext uri="{BB962C8B-B14F-4D97-AF65-F5344CB8AC3E}">
        <p14:creationId xmlns:p14="http://schemas.microsoft.com/office/powerpoint/2010/main" val="36296553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ORIENTATION TO SKILLS TRAINING</a:t>
            </a:r>
            <a:r>
              <a:rPr lang="en-US" dirty="0"/>
              <a:t/>
            </a:r>
            <a:br>
              <a:rPr lang="en-US" dirty="0"/>
            </a:br>
            <a:r>
              <a:rPr lang="en-US" dirty="0"/>
              <a:t>(General Handout # 1)</a:t>
            </a:r>
          </a:p>
        </p:txBody>
      </p:sp>
      <p:sp>
        <p:nvSpPr>
          <p:cNvPr id="4" name="Content Placeholder 3"/>
          <p:cNvSpPr>
            <a:spLocks noGrp="1"/>
          </p:cNvSpPr>
          <p:nvPr>
            <p:ph sz="quarter" idx="13"/>
          </p:nvPr>
        </p:nvSpPr>
        <p:spPr/>
        <p:txBody>
          <a:bodyPr>
            <a:normAutofit/>
          </a:bodyPr>
          <a:lstStyle/>
          <a:p>
            <a:pPr>
              <a:buFont typeface="Wingdings" charset="2"/>
              <a:buChar char="q"/>
            </a:pPr>
            <a:r>
              <a:rPr lang="en-US" dirty="0"/>
              <a:t>Goals of skill </a:t>
            </a:r>
            <a:r>
              <a:rPr lang="en-US" dirty="0" smtClean="0"/>
              <a:t>training</a:t>
            </a:r>
          </a:p>
          <a:p>
            <a:pPr>
              <a:buFont typeface="Wingdings" charset="2"/>
              <a:buChar char="q"/>
            </a:pPr>
            <a:r>
              <a:rPr lang="en-US" dirty="0" smtClean="0"/>
              <a:t>Practice commitment (practice, practice, practice)</a:t>
            </a:r>
            <a:endParaRPr lang="en-US" dirty="0"/>
          </a:p>
        </p:txBody>
      </p:sp>
    </p:spTree>
    <p:extLst>
      <p:ext uri="{BB962C8B-B14F-4D97-AF65-F5344CB8AC3E}">
        <p14:creationId xmlns:p14="http://schemas.microsoft.com/office/powerpoint/2010/main" val="23140284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GUIDE LINES FOR SKILLS TRAINING</a:t>
            </a:r>
            <a:r>
              <a:rPr lang="en-US" dirty="0"/>
              <a:t/>
            </a:r>
            <a:br>
              <a:rPr lang="en-US" dirty="0"/>
            </a:br>
            <a:r>
              <a:rPr lang="en-US" dirty="0" smtClean="0"/>
              <a:t>(General Handout #3)</a:t>
            </a:r>
            <a:endParaRPr lang="en-US" dirty="0"/>
          </a:p>
        </p:txBody>
      </p:sp>
      <p:sp>
        <p:nvSpPr>
          <p:cNvPr id="4" name="Content Placeholder 3"/>
          <p:cNvSpPr>
            <a:spLocks noGrp="1"/>
          </p:cNvSpPr>
          <p:nvPr>
            <p:ph sz="quarter" idx="13"/>
          </p:nvPr>
        </p:nvSpPr>
        <p:spPr>
          <a:xfrm>
            <a:off x="812800" y="2336800"/>
            <a:ext cx="10871200" cy="3835400"/>
          </a:xfrm>
        </p:spPr>
        <p:txBody>
          <a:bodyPr/>
          <a:lstStyle/>
          <a:p>
            <a:pPr>
              <a:buFont typeface="Wingdings" panose="05000000000000000000" pitchFamily="2" charset="2"/>
              <a:buChar char="q"/>
            </a:pPr>
            <a:r>
              <a:rPr lang="en-US" dirty="0" smtClean="0"/>
              <a:t>Group Agreements</a:t>
            </a:r>
          </a:p>
          <a:p>
            <a:pPr>
              <a:buFont typeface="Wingdings" panose="05000000000000000000" pitchFamily="2" charset="2"/>
              <a:buChar char="q"/>
            </a:pPr>
            <a:r>
              <a:rPr lang="en-US" dirty="0"/>
              <a:t>Sets boundaries</a:t>
            </a:r>
          </a:p>
          <a:p>
            <a:pPr>
              <a:buFont typeface="Wingdings" panose="05000000000000000000" pitchFamily="2" charset="2"/>
              <a:buChar char="q"/>
            </a:pPr>
            <a:endParaRPr lang="en-US" dirty="0"/>
          </a:p>
          <a:p>
            <a:endParaRPr lang="en-US" dirty="0"/>
          </a:p>
        </p:txBody>
      </p:sp>
    </p:spTree>
    <p:extLst>
      <p:ext uri="{BB962C8B-B14F-4D97-AF65-F5344CB8AC3E}">
        <p14:creationId xmlns:p14="http://schemas.microsoft.com/office/powerpoint/2010/main" val="32523933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SKILLS TRAINING ASSUMPTIONS</a:t>
            </a:r>
            <a:br>
              <a:rPr lang="en-US" dirty="0" smtClean="0"/>
            </a:br>
            <a:r>
              <a:rPr lang="en-US" dirty="0" smtClean="0"/>
              <a:t>(General Handout # 4)</a:t>
            </a:r>
            <a:endParaRPr lang="en-US" dirty="0"/>
          </a:p>
        </p:txBody>
      </p:sp>
      <p:sp>
        <p:nvSpPr>
          <p:cNvPr id="3" name="Content Placeholder 2"/>
          <p:cNvSpPr>
            <a:spLocks noGrp="1"/>
          </p:cNvSpPr>
          <p:nvPr>
            <p:ph sz="quarter" idx="13"/>
          </p:nvPr>
        </p:nvSpPr>
        <p:spPr/>
        <p:txBody>
          <a:bodyPr>
            <a:noAutofit/>
          </a:bodyPr>
          <a:lstStyle/>
          <a:p>
            <a:pPr>
              <a:buFont typeface="Wingdings" panose="05000000000000000000" pitchFamily="2" charset="2"/>
              <a:buChar char="q"/>
            </a:pPr>
            <a:r>
              <a:rPr lang="en-US" sz="2800" dirty="0" smtClean="0"/>
              <a:t>People are doing the best they can</a:t>
            </a:r>
          </a:p>
          <a:p>
            <a:pPr>
              <a:buFont typeface="Wingdings" panose="05000000000000000000" pitchFamily="2" charset="2"/>
              <a:buChar char="q"/>
            </a:pPr>
            <a:r>
              <a:rPr lang="en-US" sz="2800" dirty="0" smtClean="0"/>
              <a:t>People want to improve</a:t>
            </a:r>
          </a:p>
          <a:p>
            <a:pPr>
              <a:buFont typeface="Wingdings" panose="05000000000000000000" pitchFamily="2" charset="2"/>
              <a:buChar char="q"/>
            </a:pPr>
            <a:r>
              <a:rPr lang="en-US" sz="2800" dirty="0" smtClean="0"/>
              <a:t>People Need to be better, try harder and be more motivated to change</a:t>
            </a:r>
          </a:p>
          <a:p>
            <a:pPr>
              <a:buFont typeface="Wingdings" panose="05000000000000000000" pitchFamily="2" charset="2"/>
              <a:buChar char="q"/>
            </a:pPr>
            <a:r>
              <a:rPr lang="en-US" sz="2800" dirty="0" smtClean="0"/>
              <a:t>People may not have caused all their own problems. But they have to solve them anyway</a:t>
            </a:r>
          </a:p>
          <a:p>
            <a:pPr>
              <a:buFont typeface="Wingdings" panose="05000000000000000000" pitchFamily="2" charset="2"/>
              <a:buChar char="q"/>
            </a:pPr>
            <a:r>
              <a:rPr lang="en-US" sz="2800" dirty="0" smtClean="0"/>
              <a:t>New behaviors must be learned in all relevant contexts</a:t>
            </a:r>
          </a:p>
          <a:p>
            <a:pPr>
              <a:buFont typeface="Wingdings" panose="05000000000000000000" pitchFamily="2" charset="2"/>
              <a:buChar char="q"/>
            </a:pPr>
            <a:r>
              <a:rPr lang="en-US" sz="2800" dirty="0" smtClean="0"/>
              <a:t>All behaviors (actions, thought, emotions) are caused</a:t>
            </a:r>
          </a:p>
          <a:p>
            <a:pPr>
              <a:buFont typeface="Wingdings" panose="05000000000000000000" pitchFamily="2" charset="2"/>
              <a:buChar char="q"/>
            </a:pPr>
            <a:r>
              <a:rPr lang="en-US" sz="2800" dirty="0" smtClean="0"/>
              <a:t>Figuring out and changing the causes of behaviors work better than judging and blaming</a:t>
            </a:r>
            <a:endParaRPr lang="en-US" sz="2800" dirty="0"/>
          </a:p>
        </p:txBody>
      </p:sp>
    </p:spTree>
    <p:extLst>
      <p:ext uri="{BB962C8B-B14F-4D97-AF65-F5344CB8AC3E}">
        <p14:creationId xmlns:p14="http://schemas.microsoft.com/office/powerpoint/2010/main" val="3518503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3" name="Content Placeholder 2"/>
          <p:cNvSpPr>
            <a:spLocks noGrp="1"/>
          </p:cNvSpPr>
          <p:nvPr>
            <p:ph idx="1"/>
          </p:nvPr>
        </p:nvSpPr>
        <p:spPr/>
        <p:txBody>
          <a:bodyPr>
            <a:normAutofit/>
          </a:bodyPr>
          <a:lstStyle/>
          <a:p>
            <a:pPr>
              <a:lnSpc>
                <a:spcPct val="110000"/>
              </a:lnSpc>
            </a:pPr>
            <a:r>
              <a:rPr lang="en-US" dirty="0"/>
              <a:t>The development of these training materials were supported by grant  H79 TI080209  (PI: </a:t>
            </a:r>
            <a:r>
              <a:rPr lang="en-US" dirty="0" smtClean="0"/>
              <a:t>R. Martin) </a:t>
            </a:r>
            <a:r>
              <a:rPr lang="en-US" dirty="0"/>
              <a:t>from the Center for Substance Abuse Treatment, Substance Abuse and Mental Health Services Administration, United States Department of Health and Human Services. The views and opinions contained within this document do not necessarily reflect those of the US Department of Health and Human Services, and should not be construed as such.</a:t>
            </a:r>
          </a:p>
        </p:txBody>
      </p:sp>
    </p:spTree>
    <p:custDataLst>
      <p:tags r:id="rId1"/>
    </p:custDataLst>
    <p:extLst>
      <p:ext uri="{BB962C8B-B14F-4D97-AF65-F5344CB8AC3E}">
        <p14:creationId xmlns:p14="http://schemas.microsoft.com/office/powerpoint/2010/main" val="4845266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Modules</a:t>
            </a:r>
            <a:endParaRPr lang="en-US" dirty="0"/>
          </a:p>
        </p:txBody>
      </p:sp>
      <p:sp>
        <p:nvSpPr>
          <p:cNvPr id="5" name="Content Placeholder 4"/>
          <p:cNvSpPr>
            <a:spLocks noGrp="1"/>
          </p:cNvSpPr>
          <p:nvPr>
            <p:ph sz="quarter" idx="13"/>
          </p:nvPr>
        </p:nvSpPr>
        <p:spPr/>
        <p:txBody>
          <a:bodyPr/>
          <a:lstStyle/>
          <a:p>
            <a:pPr>
              <a:buFont typeface="Wingdings" panose="05000000000000000000" pitchFamily="2" charset="2"/>
              <a:buChar char="q"/>
            </a:pPr>
            <a:r>
              <a:rPr lang="en-US" dirty="0" smtClean="0"/>
              <a:t>Teaching Notes</a:t>
            </a:r>
          </a:p>
          <a:p>
            <a:pPr>
              <a:buFont typeface="Wingdings" panose="05000000000000000000" pitchFamily="2" charset="2"/>
              <a:buChar char="q"/>
            </a:pPr>
            <a:r>
              <a:rPr lang="en-US" dirty="0" smtClean="0"/>
              <a:t>Client Handouts</a:t>
            </a:r>
          </a:p>
          <a:p>
            <a:pPr>
              <a:buFont typeface="Wingdings" panose="05000000000000000000" pitchFamily="2" charset="2"/>
              <a:buChar char="q"/>
            </a:pPr>
            <a:r>
              <a:rPr lang="en-US" dirty="0" smtClean="0"/>
              <a:t>Client Worksheets (for homework)</a:t>
            </a:r>
            <a:endParaRPr lang="en-US" dirty="0"/>
          </a:p>
        </p:txBody>
      </p:sp>
    </p:spTree>
    <p:extLst>
      <p:ext uri="{BB962C8B-B14F-4D97-AF65-F5344CB8AC3E}">
        <p14:creationId xmlns:p14="http://schemas.microsoft.com/office/powerpoint/2010/main" val="25484151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Handouts</a:t>
            </a:r>
            <a:endParaRPr lang="en-US" dirty="0"/>
          </a:p>
        </p:txBody>
      </p:sp>
      <p:graphicFrame>
        <p:nvGraphicFramePr>
          <p:cNvPr id="6" name="Content Placeholder 5"/>
          <p:cNvGraphicFramePr>
            <a:graphicFrameLocks noGrp="1"/>
          </p:cNvGraphicFramePr>
          <p:nvPr>
            <p:ph sz="quarter" idx="13"/>
            <p:extLst/>
          </p:nvPr>
        </p:nvGraphicFramePr>
        <p:xfrm>
          <a:off x="812800" y="1803400"/>
          <a:ext cx="10871200" cy="436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256722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lstStyle/>
          <a:p>
            <a:r>
              <a:rPr lang="en-US" dirty="0" smtClean="0"/>
              <a:t>CORE MINDFULNESS SKILLS</a:t>
            </a:r>
            <a:endParaRPr lang="en-US" dirty="0"/>
          </a:p>
        </p:txBody>
      </p:sp>
    </p:spTree>
    <p:extLst>
      <p:ext uri="{BB962C8B-B14F-4D97-AF65-F5344CB8AC3E}">
        <p14:creationId xmlns:p14="http://schemas.microsoft.com/office/powerpoint/2010/main" val="24423374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CORE MINDFULNESS: GOALS</a:t>
            </a:r>
            <a:br>
              <a:rPr lang="en-US" dirty="0" smtClean="0"/>
            </a:br>
            <a:r>
              <a:rPr lang="en-US" dirty="0" smtClean="0"/>
              <a:t>(Mindfulness Handout # 1)</a:t>
            </a:r>
            <a:endParaRPr lang="en-US" dirty="0"/>
          </a:p>
        </p:txBody>
      </p:sp>
      <p:sp>
        <p:nvSpPr>
          <p:cNvPr id="5" name="Content Placeholder 4"/>
          <p:cNvSpPr>
            <a:spLocks noGrp="1"/>
          </p:cNvSpPr>
          <p:nvPr>
            <p:ph sz="quarter" idx="13"/>
          </p:nvPr>
        </p:nvSpPr>
        <p:spPr/>
        <p:txBody>
          <a:bodyPr/>
          <a:lstStyle/>
          <a:p>
            <a:pPr>
              <a:buFont typeface="Wingdings" panose="05000000000000000000" pitchFamily="2" charset="2"/>
              <a:buChar char="q"/>
            </a:pPr>
            <a:r>
              <a:rPr lang="en-US" dirty="0" smtClean="0"/>
              <a:t>To get in control of your mind</a:t>
            </a:r>
          </a:p>
          <a:p>
            <a:pPr lvl="1">
              <a:buFont typeface="Wingdings" panose="05000000000000000000" pitchFamily="2" charset="2"/>
              <a:buChar char="q"/>
            </a:pPr>
            <a:r>
              <a:rPr lang="en-US" dirty="0" smtClean="0"/>
              <a:t>By enhancing awareness</a:t>
            </a:r>
          </a:p>
          <a:p>
            <a:pPr lvl="1">
              <a:buFont typeface="Wingdings" panose="05000000000000000000" pitchFamily="2" charset="2"/>
              <a:buChar char="q"/>
            </a:pPr>
            <a:r>
              <a:rPr lang="en-US" dirty="0" smtClean="0"/>
              <a:t>By strengthen attention</a:t>
            </a:r>
          </a:p>
          <a:p>
            <a:pPr lvl="1">
              <a:buFont typeface="Wingdings" panose="05000000000000000000" pitchFamily="2" charset="2"/>
              <a:buChar char="q"/>
            </a:pPr>
            <a:r>
              <a:rPr lang="en-US" dirty="0" smtClean="0"/>
              <a:t>By increasing presence</a:t>
            </a:r>
          </a:p>
          <a:p>
            <a:pPr lvl="1">
              <a:buFont typeface="Wingdings" panose="05000000000000000000" pitchFamily="2" charset="2"/>
              <a:buChar char="q"/>
            </a:pPr>
            <a:r>
              <a:rPr lang="en-US" dirty="0" smtClean="0"/>
              <a:t>Not by controlling the contents of your mind</a:t>
            </a:r>
          </a:p>
          <a:p>
            <a:pPr>
              <a:buFont typeface="Wingdings" panose="05000000000000000000" pitchFamily="2" charset="2"/>
              <a:buChar char="q"/>
            </a:pPr>
            <a:r>
              <a:rPr lang="en-US" dirty="0" smtClean="0"/>
              <a:t>To find and activate </a:t>
            </a:r>
            <a:r>
              <a:rPr lang="en-US" b="1" dirty="0" smtClean="0"/>
              <a:t>WISE MIND</a:t>
            </a:r>
            <a:endParaRPr lang="en-US" b="1" dirty="0"/>
          </a:p>
        </p:txBody>
      </p:sp>
    </p:spTree>
    <p:extLst>
      <p:ext uri="{BB962C8B-B14F-4D97-AF65-F5344CB8AC3E}">
        <p14:creationId xmlns:p14="http://schemas.microsoft.com/office/powerpoint/2010/main" val="15325388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  MIND</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Hot Mind</a:t>
            </a:r>
          </a:p>
          <a:p>
            <a:pPr>
              <a:buFont typeface="Wingdings" panose="05000000000000000000" pitchFamily="2" charset="2"/>
              <a:buChar char="q"/>
            </a:pPr>
            <a:r>
              <a:rPr lang="en-US" dirty="0" smtClean="0"/>
              <a:t>Mood-dependent mind</a:t>
            </a:r>
          </a:p>
          <a:p>
            <a:pPr>
              <a:buFont typeface="Wingdings" panose="05000000000000000000" pitchFamily="2" charset="2"/>
              <a:buChar char="q"/>
            </a:pPr>
            <a:r>
              <a:rPr lang="en-US" dirty="0" smtClean="0"/>
              <a:t>When the mind is driven by emotions</a:t>
            </a:r>
          </a:p>
          <a:p>
            <a:pPr>
              <a:buFont typeface="Wingdings" panose="05000000000000000000" pitchFamily="2" charset="2"/>
              <a:buChar char="q"/>
            </a:pPr>
            <a:r>
              <a:rPr lang="en-US" dirty="0" smtClean="0"/>
              <a:t>Emotion mind is exaggerated by:</a:t>
            </a:r>
          </a:p>
          <a:p>
            <a:pPr lvl="1">
              <a:buFont typeface="Wingdings" panose="05000000000000000000" pitchFamily="2" charset="2"/>
              <a:buChar char="q"/>
            </a:pPr>
            <a:r>
              <a:rPr lang="en-US" dirty="0" smtClean="0"/>
              <a:t>Imbalances in sleep, eating, exercise</a:t>
            </a:r>
          </a:p>
          <a:p>
            <a:pPr lvl="1">
              <a:buFont typeface="Wingdings" panose="05000000000000000000" pitchFamily="2" charset="2"/>
              <a:buChar char="q"/>
            </a:pPr>
            <a:r>
              <a:rPr lang="en-US" dirty="0" smtClean="0"/>
              <a:t>Stress, loss, disruption</a:t>
            </a:r>
          </a:p>
          <a:p>
            <a:pPr lvl="1">
              <a:buFont typeface="Wingdings" panose="05000000000000000000" pitchFamily="2" charset="2"/>
              <a:buChar char="q"/>
            </a:pPr>
            <a:r>
              <a:rPr lang="en-US" dirty="0" smtClean="0"/>
              <a:t>Poor self care re: medical problems</a:t>
            </a:r>
          </a:p>
          <a:p>
            <a:pPr lvl="1">
              <a:buFont typeface="Wingdings" panose="05000000000000000000" pitchFamily="2" charset="2"/>
              <a:buChar char="q"/>
            </a:pPr>
            <a:r>
              <a:rPr lang="en-US" dirty="0" smtClean="0"/>
              <a:t>Some psychotropic medications</a:t>
            </a:r>
            <a:endParaRPr lang="en-US" dirty="0"/>
          </a:p>
        </p:txBody>
      </p:sp>
    </p:spTree>
    <p:extLst>
      <p:ext uri="{BB962C8B-B14F-4D97-AF65-F5344CB8AC3E}">
        <p14:creationId xmlns:p14="http://schemas.microsoft.com/office/powerpoint/2010/main" val="725765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REASONABLE MIND</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Cool mind</a:t>
            </a:r>
          </a:p>
          <a:p>
            <a:pPr>
              <a:buFont typeface="Wingdings" panose="05000000000000000000" pitchFamily="2" charset="2"/>
              <a:buChar char="q"/>
            </a:pPr>
            <a:r>
              <a:rPr lang="en-US" dirty="0" smtClean="0"/>
              <a:t>Logical Mind</a:t>
            </a:r>
          </a:p>
          <a:p>
            <a:pPr>
              <a:buFont typeface="Wingdings" panose="05000000000000000000" pitchFamily="2" charset="2"/>
              <a:buChar char="q"/>
            </a:pPr>
            <a:r>
              <a:rPr lang="en-US" dirty="0" smtClean="0"/>
              <a:t>Task-focused mind</a:t>
            </a:r>
          </a:p>
          <a:p>
            <a:pPr>
              <a:buFont typeface="Wingdings" panose="05000000000000000000" pitchFamily="2" charset="2"/>
              <a:buChar char="q"/>
            </a:pPr>
            <a:r>
              <a:rPr lang="en-US" dirty="0" smtClean="0"/>
              <a:t>Useful for soling a million logical problems:</a:t>
            </a:r>
          </a:p>
          <a:p>
            <a:pPr lvl="1">
              <a:buFont typeface="Wingdings" panose="05000000000000000000" pitchFamily="2" charset="2"/>
              <a:buChar char="q"/>
            </a:pPr>
            <a:r>
              <a:rPr lang="en-US" dirty="0" smtClean="0"/>
              <a:t>Planning, timing, travel, sequencing</a:t>
            </a:r>
          </a:p>
          <a:p>
            <a:pPr lvl="1">
              <a:buFont typeface="Wingdings" panose="05000000000000000000" pitchFamily="2" charset="2"/>
              <a:buChar char="q"/>
            </a:pPr>
            <a:r>
              <a:rPr lang="en-US" dirty="0" smtClean="0"/>
              <a:t>Predicting outcomes, weighing probabilities</a:t>
            </a:r>
          </a:p>
          <a:p>
            <a:pPr lvl="1">
              <a:buFont typeface="Wingdings" panose="05000000000000000000" pitchFamily="2" charset="2"/>
              <a:buChar char="q"/>
            </a:pPr>
            <a:r>
              <a:rPr lang="en-US" dirty="0" smtClean="0"/>
              <a:t>Finances, logistics</a:t>
            </a:r>
          </a:p>
          <a:p>
            <a:pPr>
              <a:buFont typeface="Wingdings" panose="05000000000000000000" pitchFamily="2" charset="2"/>
              <a:buChar char="q"/>
            </a:pPr>
            <a:r>
              <a:rPr lang="en-US" dirty="0" smtClean="0"/>
              <a:t>By itself, can be too dry, colorless</a:t>
            </a:r>
            <a:endParaRPr lang="en-US" dirty="0"/>
          </a:p>
        </p:txBody>
      </p:sp>
    </p:spTree>
    <p:extLst>
      <p:ext uri="{BB962C8B-B14F-4D97-AF65-F5344CB8AC3E}">
        <p14:creationId xmlns:p14="http://schemas.microsoft.com/office/powerpoint/2010/main" val="21676798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dirty="0" smtClean="0"/>
              <a:t>WISE MIND</a:t>
            </a:r>
            <a:br>
              <a:rPr lang="en-US" dirty="0" smtClean="0"/>
            </a:br>
            <a:r>
              <a:rPr lang="en-US" dirty="0" smtClean="0"/>
              <a:t>(Mindfulness Handout # 1)</a:t>
            </a:r>
            <a:endParaRPr lang="en-US" dirty="0"/>
          </a:p>
        </p:txBody>
      </p:sp>
      <p:sp>
        <p:nvSpPr>
          <p:cNvPr id="6" name="Content Placeholder 5"/>
          <p:cNvSpPr>
            <a:spLocks noGrp="1"/>
          </p:cNvSpPr>
          <p:nvPr>
            <p:ph sz="quarter" idx="13"/>
          </p:nvPr>
        </p:nvSpPr>
        <p:spPr/>
        <p:txBody>
          <a:bodyPr>
            <a:normAutofit/>
          </a:bodyPr>
          <a:lstStyle/>
          <a:p>
            <a:pPr>
              <a:buFont typeface="Wingdings" panose="05000000000000000000" pitchFamily="2" charset="2"/>
              <a:buChar char="q"/>
            </a:pPr>
            <a:r>
              <a:rPr lang="en-US" dirty="0" smtClean="0"/>
              <a:t>Difficult to describe</a:t>
            </a:r>
          </a:p>
          <a:p>
            <a:pPr>
              <a:buFont typeface="Wingdings" panose="05000000000000000000" pitchFamily="2" charset="2"/>
              <a:buChar char="q"/>
            </a:pPr>
            <a:r>
              <a:rPr lang="en-US" dirty="0" smtClean="0"/>
              <a:t>“True self”, “Center”, “Intuitive”, “Spirit”</a:t>
            </a:r>
          </a:p>
          <a:p>
            <a:pPr>
              <a:buFont typeface="Wingdings" panose="05000000000000000000" pitchFamily="2" charset="2"/>
              <a:buChar char="q"/>
            </a:pPr>
            <a:r>
              <a:rPr lang="en-US" dirty="0" smtClean="0"/>
              <a:t>Each client must “discover” wise mind through life examples</a:t>
            </a:r>
          </a:p>
          <a:p>
            <a:pPr>
              <a:buFont typeface="Wingdings" panose="05000000000000000000" pitchFamily="2" charset="2"/>
              <a:buChar char="q"/>
            </a:pPr>
            <a:r>
              <a:rPr lang="en-US" dirty="0" smtClean="0"/>
              <a:t>A central aim of core mindfulness skills in DBT is to locate and activate wise mind</a:t>
            </a:r>
          </a:p>
          <a:p>
            <a:pPr>
              <a:buFont typeface="Wingdings" panose="05000000000000000000" pitchFamily="2" charset="2"/>
              <a:buChar char="q"/>
            </a:pPr>
            <a:r>
              <a:rPr lang="en-US" dirty="0" smtClean="0"/>
              <a:t>Wise Mind is a synthesis of Emotion Mind and Reasonable Mind</a:t>
            </a:r>
            <a:endParaRPr lang="en-US" dirty="0"/>
          </a:p>
        </p:txBody>
      </p:sp>
    </p:spTree>
    <p:extLst>
      <p:ext uri="{BB962C8B-B14F-4D97-AF65-F5344CB8AC3E}">
        <p14:creationId xmlns:p14="http://schemas.microsoft.com/office/powerpoint/2010/main" val="2072498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Getting to Wise Mind</a:t>
            </a:r>
            <a:endParaRPr lang="en-US" dirty="0"/>
          </a:p>
        </p:txBody>
      </p:sp>
      <p:sp>
        <p:nvSpPr>
          <p:cNvPr id="4" name="Oval 3"/>
          <p:cNvSpPr/>
          <p:nvPr/>
        </p:nvSpPr>
        <p:spPr>
          <a:xfrm>
            <a:off x="792480" y="1982470"/>
            <a:ext cx="5455920" cy="4130040"/>
          </a:xfrm>
          <a:prstGeom prst="ellipse">
            <a:avLst/>
          </a:prstGeom>
          <a:solidFill>
            <a:srgbClr val="C00000">
              <a:alpha val="75000"/>
            </a:srgb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t>Reasonable Mind</a:t>
            </a:r>
            <a:endParaRPr lang="en-US" sz="4400" dirty="0"/>
          </a:p>
        </p:txBody>
      </p:sp>
      <p:sp>
        <p:nvSpPr>
          <p:cNvPr id="7" name="Oval 6"/>
          <p:cNvSpPr/>
          <p:nvPr/>
        </p:nvSpPr>
        <p:spPr>
          <a:xfrm>
            <a:off x="4968240" y="1982470"/>
            <a:ext cx="5455920" cy="4130040"/>
          </a:xfrm>
          <a:prstGeom prst="ellipse">
            <a:avLst/>
          </a:prstGeom>
          <a:solidFill>
            <a:srgbClr val="C00000">
              <a:alpha val="75000"/>
            </a:srgb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t>Emotion </a:t>
            </a:r>
          </a:p>
          <a:p>
            <a:pPr algn="ctr"/>
            <a:r>
              <a:rPr lang="en-US" sz="4400" dirty="0" smtClean="0"/>
              <a:t>Mind</a:t>
            </a:r>
            <a:endParaRPr lang="en-US" sz="4400" dirty="0"/>
          </a:p>
        </p:txBody>
      </p:sp>
      <p:sp>
        <p:nvSpPr>
          <p:cNvPr id="8" name="TextBox 7"/>
          <p:cNvSpPr txBox="1"/>
          <p:nvPr/>
        </p:nvSpPr>
        <p:spPr>
          <a:xfrm>
            <a:off x="5090160" y="3352800"/>
            <a:ext cx="1158240" cy="1077218"/>
          </a:xfrm>
          <a:prstGeom prst="rect">
            <a:avLst/>
          </a:prstGeom>
          <a:noFill/>
        </p:spPr>
        <p:txBody>
          <a:bodyPr wrap="square" rtlCol="0">
            <a:spAutoFit/>
          </a:bodyPr>
          <a:lstStyle/>
          <a:p>
            <a:pPr algn="ctr"/>
            <a:r>
              <a:rPr lang="en-US" sz="3200" dirty="0" smtClean="0">
                <a:solidFill>
                  <a:schemeClr val="bg1"/>
                </a:solidFill>
              </a:rPr>
              <a:t>Wise</a:t>
            </a:r>
          </a:p>
          <a:p>
            <a:pPr algn="ctr"/>
            <a:r>
              <a:rPr lang="en-US" sz="3200" dirty="0" smtClean="0">
                <a:solidFill>
                  <a:schemeClr val="bg1"/>
                </a:solidFill>
              </a:rPr>
              <a:t>Mind</a:t>
            </a:r>
            <a:endParaRPr lang="en-US" sz="3200" dirty="0">
              <a:solidFill>
                <a:schemeClr val="bg1"/>
              </a:solidFill>
            </a:endParaRPr>
          </a:p>
        </p:txBody>
      </p:sp>
    </p:spTree>
    <p:extLst>
      <p:ext uri="{BB962C8B-B14F-4D97-AF65-F5344CB8AC3E}">
        <p14:creationId xmlns:p14="http://schemas.microsoft.com/office/powerpoint/2010/main" val="20261208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Example: Pick 1</a:t>
            </a:r>
            <a:endParaRPr lang="en-US" dirty="0"/>
          </a:p>
        </p:txBody>
      </p:sp>
      <p:sp>
        <p:nvSpPr>
          <p:cNvPr id="3" name="Content Placeholder 2"/>
          <p:cNvSpPr>
            <a:spLocks noGrp="1"/>
          </p:cNvSpPr>
          <p:nvPr>
            <p:ph sz="quarter" idx="13"/>
          </p:nvPr>
        </p:nvSpPr>
        <p:spPr/>
        <p:txBody>
          <a:bodyPr/>
          <a:lstStyle/>
          <a:p>
            <a:pPr marL="0" indent="0">
              <a:buNone/>
            </a:pPr>
            <a:r>
              <a:rPr lang="en-US" dirty="0" smtClean="0"/>
              <a:t>Tanya was at a party when a friend passed her a bottle of beer.  She thought “everyone else is drinking.  Will they accept me if I don’t?”  Then she remembered that she had an important exam on Monday; she realized she wouldn’t study well the next day if she got drunk that night, so she said, “No thanks.”</a:t>
            </a:r>
            <a:endParaRPr lang="en-US" dirty="0"/>
          </a:p>
        </p:txBody>
      </p:sp>
    </p:spTree>
    <p:extLst>
      <p:ext uri="{BB962C8B-B14F-4D97-AF65-F5344CB8AC3E}">
        <p14:creationId xmlns:p14="http://schemas.microsoft.com/office/powerpoint/2010/main" val="21191968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Example: Pick 1</a:t>
            </a:r>
          </a:p>
        </p:txBody>
      </p:sp>
      <p:sp>
        <p:nvSpPr>
          <p:cNvPr id="3" name="Content Placeholder 2"/>
          <p:cNvSpPr>
            <a:spLocks noGrp="1"/>
          </p:cNvSpPr>
          <p:nvPr>
            <p:ph sz="quarter" idx="13"/>
          </p:nvPr>
        </p:nvSpPr>
        <p:spPr/>
        <p:txBody>
          <a:bodyPr/>
          <a:lstStyle/>
          <a:p>
            <a:pPr marL="0" indent="0">
              <a:buNone/>
            </a:pPr>
            <a:r>
              <a:rPr lang="en-US" dirty="0" smtClean="0"/>
              <a:t>Joe needs to take a bus to his dentist appointment next week at 2:30pm.  Joe figured that he could stand at his bus stop at 2:00pm and hope that a bus shows up.  But instead Joe looked up the bus schedule online to plan his bus ride so he gets to his dentist appointment on time next week.  </a:t>
            </a:r>
            <a:endParaRPr lang="en-US" dirty="0"/>
          </a:p>
        </p:txBody>
      </p:sp>
    </p:spTree>
    <p:extLst>
      <p:ext uri="{BB962C8B-B14F-4D97-AF65-F5344CB8AC3E}">
        <p14:creationId xmlns:p14="http://schemas.microsoft.com/office/powerpoint/2010/main" val="1637178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6898" y="417095"/>
            <a:ext cx="8458204" cy="6021448"/>
          </a:xfrm>
          <a:prstGeom prst="rect">
            <a:avLst/>
          </a:prstGeom>
        </p:spPr>
      </p:pic>
    </p:spTree>
    <p:extLst>
      <p:ext uri="{BB962C8B-B14F-4D97-AF65-F5344CB8AC3E}">
        <p14:creationId xmlns:p14="http://schemas.microsoft.com/office/powerpoint/2010/main" val="11872473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Example: Pick 1</a:t>
            </a:r>
            <a:endParaRPr lang="en-US" dirty="0"/>
          </a:p>
        </p:txBody>
      </p:sp>
      <p:sp>
        <p:nvSpPr>
          <p:cNvPr id="3" name="Content Placeholder 2"/>
          <p:cNvSpPr>
            <a:spLocks noGrp="1"/>
          </p:cNvSpPr>
          <p:nvPr>
            <p:ph sz="quarter" idx="13"/>
          </p:nvPr>
        </p:nvSpPr>
        <p:spPr/>
        <p:txBody>
          <a:bodyPr/>
          <a:lstStyle/>
          <a:p>
            <a:pPr marL="0" indent="0">
              <a:buNone/>
            </a:pPr>
            <a:r>
              <a:rPr lang="en-US" dirty="0" smtClean="0"/>
              <a:t>Makenna was shopping for a specific jacket she saw online at Macys.com. When Makenna got to the store the sales person informed her that they were sold out.  Makenna snapped at the sales person, yelling and screaming at them for ruining her life. </a:t>
            </a:r>
            <a:endParaRPr lang="en-US" dirty="0"/>
          </a:p>
        </p:txBody>
      </p:sp>
    </p:spTree>
    <p:extLst>
      <p:ext uri="{BB962C8B-B14F-4D97-AF65-F5344CB8AC3E}">
        <p14:creationId xmlns:p14="http://schemas.microsoft.com/office/powerpoint/2010/main" val="6815856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Example: Pick 1</a:t>
            </a:r>
            <a:endParaRPr lang="en-US" dirty="0"/>
          </a:p>
        </p:txBody>
      </p:sp>
      <p:sp>
        <p:nvSpPr>
          <p:cNvPr id="3" name="Content Placeholder 2"/>
          <p:cNvSpPr>
            <a:spLocks noGrp="1"/>
          </p:cNvSpPr>
          <p:nvPr>
            <p:ph sz="quarter" idx="13"/>
          </p:nvPr>
        </p:nvSpPr>
        <p:spPr/>
        <p:txBody>
          <a:bodyPr/>
          <a:lstStyle/>
          <a:p>
            <a:pPr marL="0" indent="0">
              <a:buNone/>
            </a:pPr>
            <a:r>
              <a:rPr lang="en-US" smtClean="0"/>
              <a:t>Catherine was sitting in class when a classmate tripped and knocked over her waterbottle spilling water all over the floor.  Catherine was angry and embarrassed and wanted to punch her classmate for spilling her water.  Catherine realized she didn’t want to create problems with her classmate so she went over to the sink to grab paper towels to help clean up.  </a:t>
            </a:r>
            <a:endParaRPr lang="en-US" dirty="0"/>
          </a:p>
          <a:p>
            <a:pPr marL="0" indent="0">
              <a:buNone/>
            </a:pPr>
            <a:endParaRPr lang="en-US" dirty="0"/>
          </a:p>
        </p:txBody>
      </p:sp>
    </p:spTree>
    <p:extLst>
      <p:ext uri="{BB962C8B-B14F-4D97-AF65-F5344CB8AC3E}">
        <p14:creationId xmlns:p14="http://schemas.microsoft.com/office/powerpoint/2010/main" val="6658083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TEACHING CORE MINDFULNESS SKILLS</a:t>
            </a:r>
            <a:endParaRPr lang="en-US" dirty="0"/>
          </a:p>
        </p:txBody>
      </p:sp>
      <p:sp>
        <p:nvSpPr>
          <p:cNvPr id="6" name="Content Placeholder 5"/>
          <p:cNvSpPr>
            <a:spLocks noGrp="1"/>
          </p:cNvSpPr>
          <p:nvPr>
            <p:ph sz="quarter" idx="13"/>
          </p:nvPr>
        </p:nvSpPr>
        <p:spPr/>
        <p:txBody>
          <a:bodyPr/>
          <a:lstStyle/>
          <a:p>
            <a:pPr>
              <a:buFont typeface="Wingdings" panose="05000000000000000000" pitchFamily="2" charset="2"/>
              <a:buChar char="q"/>
            </a:pPr>
            <a:r>
              <a:rPr lang="en-US" dirty="0" smtClean="0"/>
              <a:t>After helping each client find “Wise Mind”…</a:t>
            </a:r>
          </a:p>
          <a:p>
            <a:pPr>
              <a:buFont typeface="Wingdings" panose="05000000000000000000" pitchFamily="2" charset="2"/>
              <a:buChar char="q"/>
            </a:pPr>
            <a:r>
              <a:rPr lang="en-US" dirty="0" smtClean="0"/>
              <a:t>Teach that there are six skills to “Wise Mind”.</a:t>
            </a:r>
          </a:p>
          <a:p>
            <a:pPr>
              <a:buFont typeface="Wingdings" panose="05000000000000000000" pitchFamily="2" charset="2"/>
              <a:buChar char="q"/>
            </a:pPr>
            <a:r>
              <a:rPr lang="en-US" dirty="0" smtClean="0"/>
              <a:t>Three “What Skills” (what you do)</a:t>
            </a:r>
          </a:p>
          <a:p>
            <a:pPr lvl="1">
              <a:buFont typeface="Wingdings" panose="05000000000000000000" pitchFamily="2" charset="2"/>
              <a:buChar char="q"/>
            </a:pPr>
            <a:r>
              <a:rPr lang="en-US" dirty="0" smtClean="0"/>
              <a:t>Observe, Describe, Participate</a:t>
            </a:r>
          </a:p>
          <a:p>
            <a:pPr>
              <a:buFont typeface="Wingdings" panose="05000000000000000000" pitchFamily="2" charset="2"/>
              <a:buChar char="q"/>
            </a:pPr>
            <a:r>
              <a:rPr lang="en-US" dirty="0" smtClean="0"/>
              <a:t>Three “How” skills (how you do what you do)</a:t>
            </a:r>
          </a:p>
          <a:p>
            <a:pPr lvl="1">
              <a:buFont typeface="Wingdings" panose="05000000000000000000" pitchFamily="2" charset="2"/>
              <a:buChar char="q"/>
            </a:pPr>
            <a:r>
              <a:rPr lang="en-US" dirty="0" smtClean="0"/>
              <a:t>Non-judgmentally, One-mindfully, Effectively</a:t>
            </a:r>
            <a:endParaRPr lang="en-US" dirty="0"/>
          </a:p>
        </p:txBody>
      </p:sp>
    </p:spTree>
    <p:extLst>
      <p:ext uri="{BB962C8B-B14F-4D97-AF65-F5344CB8AC3E}">
        <p14:creationId xmlns:p14="http://schemas.microsoft.com/office/powerpoint/2010/main" val="1745427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OBSERVE</a:t>
            </a:r>
            <a:br>
              <a:rPr lang="en-US" dirty="0" smtClean="0"/>
            </a:br>
            <a:r>
              <a:rPr lang="en-US" dirty="0" smtClean="0"/>
              <a:t>(Mindfulness Handout #4)</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Just noticing </a:t>
            </a:r>
            <a:r>
              <a:rPr lang="en-US" b="1" dirty="0" smtClean="0"/>
              <a:t>exactly what is</a:t>
            </a:r>
          </a:p>
          <a:p>
            <a:pPr>
              <a:buFont typeface="Wingdings" panose="05000000000000000000" pitchFamily="2" charset="2"/>
              <a:buChar char="q"/>
            </a:pPr>
            <a:r>
              <a:rPr lang="en-US" dirty="0" smtClean="0"/>
              <a:t>Being like a guard at the place gate</a:t>
            </a:r>
          </a:p>
          <a:p>
            <a:pPr lvl="1">
              <a:buFont typeface="Wingdings" panose="05000000000000000000" pitchFamily="2" charset="2"/>
              <a:buChar char="q"/>
            </a:pPr>
            <a:r>
              <a:rPr lang="en-US" dirty="0" smtClean="0"/>
              <a:t>Alert to everything that comes and goes</a:t>
            </a:r>
          </a:p>
          <a:p>
            <a:pPr>
              <a:buFont typeface="Wingdings" panose="05000000000000000000" pitchFamily="2" charset="2"/>
              <a:buChar char="q"/>
            </a:pPr>
            <a:r>
              <a:rPr lang="en-US" dirty="0" smtClean="0"/>
              <a:t>Having a “Teflon Mind”</a:t>
            </a:r>
          </a:p>
          <a:p>
            <a:pPr>
              <a:buFont typeface="Wingdings" panose="05000000000000000000" pitchFamily="2" charset="2"/>
              <a:buChar char="q"/>
            </a:pPr>
            <a:r>
              <a:rPr lang="en-US" dirty="0" smtClean="0"/>
              <a:t>Just noticing without labeling, interpreting, judging, or finding patterns</a:t>
            </a:r>
          </a:p>
          <a:p>
            <a:pPr>
              <a:buFont typeface="Wingdings" panose="05000000000000000000" pitchFamily="2" charset="2"/>
              <a:buChar char="q"/>
            </a:pPr>
            <a:r>
              <a:rPr lang="en-US" dirty="0" smtClean="0"/>
              <a:t>Children do it all the time (looking at sky, water, fire, bugs, etc)</a:t>
            </a:r>
            <a:endParaRPr lang="en-US" dirty="0"/>
          </a:p>
        </p:txBody>
      </p:sp>
    </p:spTree>
    <p:extLst>
      <p:ext uri="{BB962C8B-B14F-4D97-AF65-F5344CB8AC3E}">
        <p14:creationId xmlns:p14="http://schemas.microsoft.com/office/powerpoint/2010/main" val="36814210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dirty="0" smtClean="0"/>
              <a:t>DESCRIBE</a:t>
            </a:r>
            <a:br>
              <a:rPr lang="en-US" dirty="0" smtClean="0"/>
            </a:br>
            <a:r>
              <a:rPr lang="en-US" dirty="0" smtClean="0"/>
              <a:t>(Mindfulness Handout #4)</a:t>
            </a:r>
            <a:endParaRPr lang="en-US" dirty="0"/>
          </a:p>
        </p:txBody>
      </p:sp>
      <p:sp>
        <p:nvSpPr>
          <p:cNvPr id="6" name="Content Placeholder 5"/>
          <p:cNvSpPr>
            <a:spLocks noGrp="1"/>
          </p:cNvSpPr>
          <p:nvPr>
            <p:ph sz="quarter" idx="13"/>
          </p:nvPr>
        </p:nvSpPr>
        <p:spPr/>
        <p:txBody>
          <a:bodyPr>
            <a:normAutofit/>
          </a:bodyPr>
          <a:lstStyle/>
          <a:p>
            <a:pPr>
              <a:buFont typeface="Wingdings" panose="05000000000000000000" pitchFamily="2" charset="2"/>
              <a:buChar char="q"/>
            </a:pPr>
            <a:r>
              <a:rPr lang="en-US" dirty="0" smtClean="0"/>
              <a:t>Adding a label to an observed experience</a:t>
            </a:r>
          </a:p>
          <a:p>
            <a:pPr>
              <a:buFont typeface="Wingdings" panose="05000000000000000000" pitchFamily="2" charset="2"/>
              <a:buChar char="q"/>
            </a:pPr>
            <a:r>
              <a:rPr lang="en-US" dirty="0" smtClean="0"/>
              <a:t>Putting words on experience</a:t>
            </a:r>
          </a:p>
          <a:p>
            <a:pPr>
              <a:buFont typeface="Wingdings" panose="05000000000000000000" pitchFamily="2" charset="2"/>
              <a:buChar char="q"/>
            </a:pPr>
            <a:r>
              <a:rPr lang="en-US" dirty="0" smtClean="0"/>
              <a:t>Noting</a:t>
            </a:r>
          </a:p>
          <a:p>
            <a:pPr>
              <a:buFont typeface="Wingdings" panose="05000000000000000000" pitchFamily="2" charset="2"/>
              <a:buChar char="q"/>
            </a:pPr>
            <a:r>
              <a:rPr lang="en-US" dirty="0" smtClean="0"/>
              <a:t>Just the facts</a:t>
            </a:r>
          </a:p>
          <a:p>
            <a:pPr>
              <a:buFont typeface="Wingdings" panose="05000000000000000000" pitchFamily="2" charset="2"/>
              <a:buChar char="q"/>
            </a:pPr>
            <a:r>
              <a:rPr lang="en-US" dirty="0" smtClean="0"/>
              <a:t>You cannot describe something unless you  observe it; be aware of assumptions</a:t>
            </a:r>
          </a:p>
          <a:p>
            <a:pPr lvl="1">
              <a:buFont typeface="Wingdings" panose="05000000000000000000" pitchFamily="2" charset="2"/>
              <a:buChar char="q"/>
            </a:pPr>
            <a:r>
              <a:rPr lang="en-US" dirty="0" smtClean="0"/>
              <a:t>You cannot observe another person’s thoughts, emotions, or intentions</a:t>
            </a:r>
            <a:endParaRPr lang="en-US" dirty="0"/>
          </a:p>
        </p:txBody>
      </p:sp>
    </p:spTree>
    <p:extLst>
      <p:ext uri="{BB962C8B-B14F-4D97-AF65-F5344CB8AC3E}">
        <p14:creationId xmlns:p14="http://schemas.microsoft.com/office/powerpoint/2010/main" val="10441734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PARTICIPATE</a:t>
            </a:r>
            <a:br>
              <a:rPr lang="en-US" dirty="0" smtClean="0"/>
            </a:br>
            <a:r>
              <a:rPr lang="en-US" dirty="0"/>
              <a:t>(</a:t>
            </a:r>
            <a:r>
              <a:rPr lang="en-US" dirty="0" smtClean="0"/>
              <a:t>Mindfulness </a:t>
            </a:r>
            <a:r>
              <a:rPr lang="en-US" dirty="0"/>
              <a:t>Handout #4)</a:t>
            </a:r>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To enter completely into what you are doing in the present moment</a:t>
            </a:r>
          </a:p>
          <a:p>
            <a:pPr>
              <a:buFont typeface="Wingdings" panose="05000000000000000000" pitchFamily="2" charset="2"/>
              <a:buChar char="q"/>
            </a:pPr>
            <a:r>
              <a:rPr lang="en-US" dirty="0" smtClean="0"/>
              <a:t>Responding spontaneously, without ruminating, without self-consciousness</a:t>
            </a:r>
            <a:endParaRPr lang="en-US" dirty="0"/>
          </a:p>
          <a:p>
            <a:pPr>
              <a:buFont typeface="Wingdings" panose="05000000000000000000" pitchFamily="2" charset="2"/>
              <a:buChar char="q"/>
            </a:pPr>
            <a:r>
              <a:rPr lang="en-US" dirty="0" smtClean="0"/>
              <a:t>Engaging completely, with immersion</a:t>
            </a:r>
          </a:p>
          <a:p>
            <a:pPr>
              <a:buFont typeface="Wingdings" panose="05000000000000000000" pitchFamily="2" charset="2"/>
              <a:buChar char="q"/>
            </a:pPr>
            <a:r>
              <a:rPr lang="en-US" dirty="0" smtClean="0"/>
              <a:t>Being in “the zone”, being one with the activity; no boundary between self and activity</a:t>
            </a:r>
            <a:endParaRPr lang="en-US" dirty="0"/>
          </a:p>
        </p:txBody>
      </p:sp>
    </p:spTree>
    <p:extLst>
      <p:ext uri="{BB962C8B-B14F-4D97-AF65-F5344CB8AC3E}">
        <p14:creationId xmlns:p14="http://schemas.microsoft.com/office/powerpoint/2010/main" val="30946247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NON-JUDGMENTAL</a:t>
            </a:r>
            <a:br>
              <a:rPr lang="en-US" dirty="0" smtClean="0"/>
            </a:br>
            <a:r>
              <a:rPr lang="en-US" dirty="0"/>
              <a:t>(Mindful Handout </a:t>
            </a:r>
            <a:r>
              <a:rPr lang="en-US" dirty="0" smtClean="0"/>
              <a:t>#5)</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See reality exactly as it is, without judging it as either good or bad</a:t>
            </a:r>
          </a:p>
          <a:p>
            <a:pPr>
              <a:buFont typeface="Wingdings" panose="05000000000000000000" pitchFamily="2" charset="2"/>
              <a:buChar char="q"/>
            </a:pPr>
            <a:r>
              <a:rPr lang="en-US" dirty="0" smtClean="0"/>
              <a:t>Notice judgments as judgments, facts as facts</a:t>
            </a:r>
          </a:p>
          <a:p>
            <a:pPr>
              <a:buFont typeface="Wingdings" panose="05000000000000000000" pitchFamily="2" charset="2"/>
              <a:buChar char="q"/>
            </a:pPr>
            <a:r>
              <a:rPr lang="en-US" dirty="0" smtClean="0"/>
              <a:t>Evaluate, by discriminating and measuring, but without adding on judgments</a:t>
            </a:r>
          </a:p>
          <a:p>
            <a:pPr>
              <a:buFont typeface="Wingdings" panose="05000000000000000000" pitchFamily="2" charset="2"/>
              <a:buChar char="q"/>
            </a:pPr>
            <a:r>
              <a:rPr lang="en-US" dirty="0" smtClean="0"/>
              <a:t>Judgments are compact statements condensing valid events, reactions, consequences</a:t>
            </a:r>
            <a:endParaRPr lang="en-US" dirty="0"/>
          </a:p>
        </p:txBody>
      </p:sp>
    </p:spTree>
    <p:extLst>
      <p:ext uri="{BB962C8B-B14F-4D97-AF65-F5344CB8AC3E}">
        <p14:creationId xmlns:p14="http://schemas.microsoft.com/office/powerpoint/2010/main" val="37227502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ONE-MINDFULLY</a:t>
            </a:r>
            <a:br>
              <a:rPr lang="en-US" dirty="0" smtClean="0"/>
            </a:br>
            <a:r>
              <a:rPr lang="en-US" dirty="0"/>
              <a:t>(</a:t>
            </a:r>
            <a:r>
              <a:rPr lang="en-US" dirty="0" smtClean="0"/>
              <a:t>Mindfulness </a:t>
            </a:r>
            <a:r>
              <a:rPr lang="en-US" dirty="0"/>
              <a:t>Handout #5)</a:t>
            </a:r>
          </a:p>
        </p:txBody>
      </p:sp>
      <p:sp>
        <p:nvSpPr>
          <p:cNvPr id="3" name="Content Placeholder 2"/>
          <p:cNvSpPr>
            <a:spLocks noGrp="1"/>
          </p:cNvSpPr>
          <p:nvPr>
            <p:ph sz="quarter" idx="13"/>
          </p:nvPr>
        </p:nvSpPr>
        <p:spPr/>
        <p:txBody>
          <a:bodyPr/>
          <a:lstStyle/>
          <a:p>
            <a:pPr>
              <a:buFont typeface="Wingdings" panose="05000000000000000000" pitchFamily="2" charset="2"/>
              <a:buChar char="q"/>
            </a:pPr>
            <a:r>
              <a:rPr lang="en-US" dirty="0" smtClean="0"/>
              <a:t>To do one thing at a time, with awareness</a:t>
            </a:r>
          </a:p>
          <a:p>
            <a:pPr>
              <a:buFont typeface="Wingdings" panose="05000000000000000000" pitchFamily="2" charset="2"/>
              <a:buChar char="q"/>
            </a:pPr>
            <a:r>
              <a:rPr lang="en-US" dirty="0" smtClean="0"/>
              <a:t>Bring your entire attention to this one moment</a:t>
            </a:r>
          </a:p>
          <a:p>
            <a:pPr>
              <a:buFont typeface="Wingdings" panose="05000000000000000000" pitchFamily="2" charset="2"/>
              <a:buChar char="q"/>
            </a:pPr>
            <a:r>
              <a:rPr lang="en-US" dirty="0" smtClean="0"/>
              <a:t>When overwhelmed by many things simply do one thing at a time, with total focus</a:t>
            </a:r>
          </a:p>
          <a:p>
            <a:pPr>
              <a:buFont typeface="Wingdings" panose="05000000000000000000" pitchFamily="2" charset="2"/>
              <a:buChar char="q"/>
            </a:pPr>
            <a:r>
              <a:rPr lang="en-US" dirty="0" smtClean="0"/>
              <a:t>Wash the dishes, one at a time, to wash the dishes (Thich Nhat Hanh)</a:t>
            </a:r>
            <a:endParaRPr lang="en-US" dirty="0"/>
          </a:p>
        </p:txBody>
      </p:sp>
    </p:spTree>
    <p:extLst>
      <p:ext uri="{BB962C8B-B14F-4D97-AF65-F5344CB8AC3E}">
        <p14:creationId xmlns:p14="http://schemas.microsoft.com/office/powerpoint/2010/main" val="7731750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EFFECTIVELY</a:t>
            </a:r>
            <a:br>
              <a:rPr lang="en-US" dirty="0" smtClean="0"/>
            </a:br>
            <a:r>
              <a:rPr lang="en-US" dirty="0"/>
              <a:t>(</a:t>
            </a:r>
            <a:r>
              <a:rPr lang="en-US" dirty="0" smtClean="0"/>
              <a:t>Mindfulness </a:t>
            </a:r>
            <a:r>
              <a:rPr lang="en-US" dirty="0"/>
              <a:t>Handout #5)</a:t>
            </a:r>
          </a:p>
        </p:txBody>
      </p:sp>
      <p:sp>
        <p:nvSpPr>
          <p:cNvPr id="3" name="Content Placeholder 2"/>
          <p:cNvSpPr>
            <a:spLocks noGrp="1"/>
          </p:cNvSpPr>
          <p:nvPr>
            <p:ph sz="quarter" idx="13"/>
          </p:nvPr>
        </p:nvSpPr>
        <p:spPr/>
        <p:txBody>
          <a:bodyPr/>
          <a:lstStyle/>
          <a:p>
            <a:pPr>
              <a:buFont typeface="Wingdings" panose="05000000000000000000" pitchFamily="2" charset="2"/>
              <a:buChar char="q"/>
            </a:pPr>
            <a:r>
              <a:rPr lang="en-US" dirty="0" smtClean="0"/>
              <a:t>To use skillful means</a:t>
            </a:r>
          </a:p>
          <a:p>
            <a:pPr>
              <a:buFont typeface="Wingdings" panose="05000000000000000000" pitchFamily="2" charset="2"/>
              <a:buChar char="q"/>
            </a:pPr>
            <a:r>
              <a:rPr lang="en-US" dirty="0"/>
              <a:t>F</a:t>
            </a:r>
            <a:r>
              <a:rPr lang="en-US" dirty="0" smtClean="0"/>
              <a:t>ocus on what works</a:t>
            </a:r>
          </a:p>
          <a:p>
            <a:pPr lvl="1">
              <a:buFont typeface="Wingdings" panose="05000000000000000000" pitchFamily="2" charset="2"/>
              <a:buChar char="q"/>
            </a:pPr>
            <a:r>
              <a:rPr lang="en-US" dirty="0" smtClean="0"/>
              <a:t>Not what is right versus wrong</a:t>
            </a:r>
          </a:p>
          <a:p>
            <a:pPr>
              <a:buFont typeface="Wingdings" panose="05000000000000000000" pitchFamily="2" charset="2"/>
              <a:buChar char="q"/>
            </a:pPr>
            <a:r>
              <a:rPr lang="en-US" dirty="0" smtClean="0"/>
              <a:t>Play by life’s rule, just do what’s needed</a:t>
            </a:r>
          </a:p>
          <a:p>
            <a:pPr>
              <a:buFont typeface="Wingdings" panose="05000000000000000000" pitchFamily="2" charset="2"/>
              <a:buChar char="q"/>
            </a:pPr>
            <a:r>
              <a:rPr lang="en-US" dirty="0" smtClean="0"/>
              <a:t>Keep an eye on your goals and your values</a:t>
            </a:r>
          </a:p>
          <a:p>
            <a:pPr>
              <a:buFont typeface="Wingdings" panose="05000000000000000000" pitchFamily="2" charset="2"/>
              <a:buChar char="q"/>
            </a:pPr>
            <a:r>
              <a:rPr lang="en-US" dirty="0" smtClean="0"/>
              <a:t>It sometimes </a:t>
            </a:r>
            <a:r>
              <a:rPr lang="en-US" dirty="0" smtClean="0"/>
              <a:t>means </a:t>
            </a:r>
            <a:r>
              <a:rPr lang="en-US" dirty="0" smtClean="0"/>
              <a:t>letting go of your “ego”</a:t>
            </a:r>
            <a:endParaRPr lang="en-US" dirty="0"/>
          </a:p>
        </p:txBody>
      </p:sp>
    </p:spTree>
    <p:extLst>
      <p:ext uri="{BB962C8B-B14F-4D97-AF65-F5344CB8AC3E}">
        <p14:creationId xmlns:p14="http://schemas.microsoft.com/office/powerpoint/2010/main" val="23940080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Diary Card- Practice Makes </a:t>
            </a:r>
            <a:r>
              <a:rPr lang="en-US" strike="sngStrike" dirty="0" smtClean="0"/>
              <a:t>Perfect</a:t>
            </a:r>
            <a:r>
              <a:rPr lang="en-US" dirty="0" smtClean="0"/>
              <a:t> Progress</a:t>
            </a:r>
            <a:endParaRPr lang="en-US" dirty="0"/>
          </a:p>
        </p:txBody>
      </p:sp>
      <p:sp>
        <p:nvSpPr>
          <p:cNvPr id="3" name="Content Placeholder 2"/>
          <p:cNvSpPr>
            <a:spLocks noGrp="1"/>
          </p:cNvSpPr>
          <p:nvPr>
            <p:ph sz="quarter" idx="13"/>
          </p:nvPr>
        </p:nvSpPr>
        <p:spPr/>
        <p:txBody>
          <a:bodyPr/>
          <a:lstStyle/>
          <a:p>
            <a:pPr>
              <a:buFont typeface="Wingdings" panose="05000000000000000000" pitchFamily="2" charset="2"/>
              <a:buChar char="q"/>
            </a:pPr>
            <a:r>
              <a:rPr lang="en-US" dirty="0" smtClean="0"/>
              <a:t>To be completed every day</a:t>
            </a:r>
          </a:p>
          <a:p>
            <a:pPr>
              <a:buFont typeface="Wingdings" panose="05000000000000000000" pitchFamily="2" charset="2"/>
              <a:buChar char="q"/>
            </a:pPr>
            <a:r>
              <a:rPr lang="en-US" dirty="0"/>
              <a:t>Review skills monitoring only</a:t>
            </a:r>
          </a:p>
          <a:p>
            <a:pPr>
              <a:buFont typeface="Wingdings" panose="05000000000000000000" pitchFamily="2" charset="2"/>
              <a:buChar char="q"/>
            </a:pPr>
            <a:endParaRPr lang="en-US" dirty="0"/>
          </a:p>
        </p:txBody>
      </p:sp>
    </p:spTree>
    <p:extLst>
      <p:ext uri="{BB962C8B-B14F-4D97-AF65-F5344CB8AC3E}">
        <p14:creationId xmlns:p14="http://schemas.microsoft.com/office/powerpoint/2010/main" val="3832375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Grounding Exercise 5,4,3,2,1</a:t>
            </a:r>
            <a:endParaRPr lang="en-US" dirty="0"/>
          </a:p>
        </p:txBody>
      </p:sp>
      <p:sp>
        <p:nvSpPr>
          <p:cNvPr id="3" name="Content Placeholder 2"/>
          <p:cNvSpPr>
            <a:spLocks noGrp="1"/>
          </p:cNvSpPr>
          <p:nvPr>
            <p:ph sz="quarter" idx="13"/>
          </p:nvPr>
        </p:nvSpPr>
        <p:spPr/>
        <p:txBody>
          <a:bodyPr/>
          <a:lstStyle/>
          <a:p>
            <a:r>
              <a:rPr lang="en-US" dirty="0" smtClean="0"/>
              <a:t>What is mindfulness?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4389" y="1690688"/>
            <a:ext cx="5454995" cy="4085492"/>
          </a:xfrm>
          <a:prstGeom prst="rect">
            <a:avLst/>
          </a:prstGeom>
        </p:spPr>
      </p:pic>
    </p:spTree>
    <p:extLst>
      <p:ext uri="{BB962C8B-B14F-4D97-AF65-F5344CB8AC3E}">
        <p14:creationId xmlns:p14="http://schemas.microsoft.com/office/powerpoint/2010/main" val="33822642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Getting through a painful moment without making</a:t>
            </a:r>
          </a:p>
          <a:p>
            <a:r>
              <a:rPr lang="en-US" dirty="0" smtClean="0"/>
              <a:t>things worse.</a:t>
            </a:r>
            <a:endParaRPr lang="en-US" dirty="0"/>
          </a:p>
        </p:txBody>
      </p:sp>
      <p:sp>
        <p:nvSpPr>
          <p:cNvPr id="4" name="Title 3"/>
          <p:cNvSpPr>
            <a:spLocks noGrp="1"/>
          </p:cNvSpPr>
          <p:nvPr>
            <p:ph type="title"/>
          </p:nvPr>
        </p:nvSpPr>
        <p:spPr/>
        <p:txBody>
          <a:bodyPr/>
          <a:lstStyle/>
          <a:p>
            <a:r>
              <a:rPr lang="en-US" dirty="0" smtClean="0"/>
              <a:t>DISTRESS TOLERANCE SKILLS</a:t>
            </a:r>
            <a:endParaRPr lang="en-US" dirty="0"/>
          </a:p>
        </p:txBody>
      </p:sp>
    </p:spTree>
    <p:extLst>
      <p:ext uri="{BB962C8B-B14F-4D97-AF65-F5344CB8AC3E}">
        <p14:creationId xmlns:p14="http://schemas.microsoft.com/office/powerpoint/2010/main" val="36518235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smtClean="0"/>
              <a:t>DISTRESS TOLERANCE:</a:t>
            </a:r>
            <a:br>
              <a:rPr lang="en-US" dirty="0" smtClean="0"/>
            </a:br>
            <a:r>
              <a:rPr lang="en-US" dirty="0" smtClean="0"/>
              <a:t>Overview of Module</a:t>
            </a:r>
            <a:endParaRPr lang="en-US" dirty="0"/>
          </a:p>
        </p:txBody>
      </p:sp>
      <p:sp>
        <p:nvSpPr>
          <p:cNvPr id="5" name="Content Placeholder 4"/>
          <p:cNvSpPr>
            <a:spLocks noGrp="1"/>
          </p:cNvSpPr>
          <p:nvPr>
            <p:ph sz="quarter" idx="13"/>
          </p:nvPr>
        </p:nvSpPr>
        <p:spPr/>
        <p:txBody>
          <a:bodyPr/>
          <a:lstStyle/>
          <a:p>
            <a:pPr>
              <a:buFont typeface="Wingdings" panose="05000000000000000000" pitchFamily="2" charset="2"/>
              <a:buChar char="q"/>
            </a:pPr>
            <a:r>
              <a:rPr lang="en-US" dirty="0" smtClean="0"/>
              <a:t>Goals of the Module</a:t>
            </a:r>
          </a:p>
          <a:p>
            <a:pPr>
              <a:buFont typeface="Wingdings" panose="05000000000000000000" pitchFamily="2" charset="2"/>
              <a:buChar char="q"/>
            </a:pPr>
            <a:r>
              <a:rPr lang="en-US" dirty="0" smtClean="0"/>
              <a:t>When to Use Crisis Survival Strategies vs. Reality Acceptance Skills</a:t>
            </a:r>
          </a:p>
          <a:p>
            <a:pPr>
              <a:buFont typeface="Wingdings" panose="05000000000000000000" pitchFamily="2" charset="2"/>
              <a:buChar char="q"/>
            </a:pPr>
            <a:r>
              <a:rPr lang="en-US" dirty="0" smtClean="0"/>
              <a:t>Crisis Survival Skills</a:t>
            </a:r>
          </a:p>
          <a:p>
            <a:pPr>
              <a:buFont typeface="Wingdings" panose="05000000000000000000" pitchFamily="2" charset="2"/>
              <a:buChar char="q"/>
            </a:pPr>
            <a:r>
              <a:rPr lang="en-US" dirty="0" smtClean="0"/>
              <a:t>Reality Acceptance Skills</a:t>
            </a:r>
            <a:endParaRPr lang="en-US" dirty="0"/>
          </a:p>
        </p:txBody>
      </p:sp>
    </p:spTree>
    <p:extLst>
      <p:ext uri="{BB962C8B-B14F-4D97-AF65-F5344CB8AC3E}">
        <p14:creationId xmlns:p14="http://schemas.microsoft.com/office/powerpoint/2010/main" val="18265397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GOALS OF THE MODULE</a:t>
            </a:r>
            <a:br>
              <a:rPr lang="en-US" dirty="0" smtClean="0"/>
            </a:br>
            <a:r>
              <a:rPr lang="en-US" dirty="0" smtClean="0"/>
              <a:t>(Distress Tolerance Handout #1)</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Survive Crisis Situation w/o Making Them Worse</a:t>
            </a:r>
          </a:p>
          <a:p>
            <a:pPr>
              <a:buFont typeface="Wingdings" panose="05000000000000000000" pitchFamily="2" charset="2"/>
              <a:buChar char="q"/>
            </a:pPr>
            <a:r>
              <a:rPr lang="en-US" dirty="0" smtClean="0"/>
              <a:t>Accept Reality As It is In The Moment</a:t>
            </a:r>
          </a:p>
          <a:p>
            <a:pPr>
              <a:buFont typeface="Wingdings" panose="05000000000000000000" pitchFamily="2" charset="2"/>
              <a:buChar char="q"/>
            </a:pPr>
            <a:r>
              <a:rPr lang="en-US" dirty="0" smtClean="0"/>
              <a:t>Become Free</a:t>
            </a:r>
          </a:p>
          <a:p>
            <a:pPr lvl="1">
              <a:buFont typeface="Wingdings" panose="05000000000000000000" pitchFamily="2" charset="2"/>
              <a:buChar char="q"/>
            </a:pPr>
            <a:r>
              <a:rPr lang="en-US" dirty="0" smtClean="0"/>
              <a:t>When we are free, we can look in the face of distress, cravings, and desires</a:t>
            </a:r>
          </a:p>
          <a:p>
            <a:pPr>
              <a:buFont typeface="Wingdings" panose="05000000000000000000" pitchFamily="2" charset="2"/>
              <a:buChar char="q"/>
            </a:pPr>
            <a:r>
              <a:rPr lang="en-US" dirty="0" smtClean="0"/>
              <a:t>Pain and distress are a part of life</a:t>
            </a:r>
          </a:p>
          <a:p>
            <a:pPr lvl="1">
              <a:buFont typeface="Wingdings" panose="05000000000000000000" pitchFamily="2" charset="2"/>
              <a:buChar char="q"/>
            </a:pPr>
            <a:r>
              <a:rPr lang="en-US" dirty="0" smtClean="0"/>
              <a:t>Try to get rid of them can increase suffering</a:t>
            </a:r>
          </a:p>
          <a:p>
            <a:pPr>
              <a:buFont typeface="Wingdings" panose="05000000000000000000" pitchFamily="2" charset="2"/>
              <a:buChar char="q"/>
            </a:pPr>
            <a:endParaRPr lang="en-US" dirty="0"/>
          </a:p>
        </p:txBody>
      </p:sp>
    </p:spTree>
    <p:extLst>
      <p:ext uri="{BB962C8B-B14F-4D97-AF65-F5344CB8AC3E}">
        <p14:creationId xmlns:p14="http://schemas.microsoft.com/office/powerpoint/2010/main" val="34854525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WHEN TO USE CRISIS SURVIVAL SKILLS</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When intense pain or problems that can’t be helped quickly</a:t>
            </a:r>
          </a:p>
          <a:p>
            <a:pPr>
              <a:buFont typeface="Wingdings" panose="05000000000000000000" pitchFamily="2" charset="2"/>
              <a:buChar char="q"/>
            </a:pPr>
            <a:r>
              <a:rPr lang="en-US" dirty="0" smtClean="0"/>
              <a:t>When acting on emotion mind would make things worse</a:t>
            </a:r>
          </a:p>
          <a:p>
            <a:pPr>
              <a:buFont typeface="Wingdings" panose="05000000000000000000" pitchFamily="2" charset="2"/>
              <a:buChar char="q"/>
            </a:pPr>
            <a:r>
              <a:rPr lang="en-US" dirty="0" smtClean="0"/>
              <a:t>When emotional distress threatens to be overwhelming</a:t>
            </a:r>
          </a:p>
          <a:p>
            <a:pPr>
              <a:buFont typeface="Wingdings" panose="05000000000000000000" pitchFamily="2" charset="2"/>
              <a:buChar char="q"/>
            </a:pPr>
            <a:r>
              <a:rPr lang="en-US" dirty="0" smtClean="0"/>
              <a:t>When feeling overwhelmed but </a:t>
            </a:r>
            <a:r>
              <a:rPr lang="en-US" dirty="0"/>
              <a:t>n</a:t>
            </a:r>
            <a:r>
              <a:rPr lang="en-US" dirty="0" smtClean="0"/>
              <a:t>eeding to meet demands</a:t>
            </a:r>
            <a:endParaRPr lang="en-US" dirty="0"/>
          </a:p>
        </p:txBody>
      </p:sp>
    </p:spTree>
    <p:extLst>
      <p:ext uri="{BB962C8B-B14F-4D97-AF65-F5344CB8AC3E}">
        <p14:creationId xmlns:p14="http://schemas.microsoft.com/office/powerpoint/2010/main" val="21965755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CRISIS SURVIVAL STRATEGIES</a:t>
            </a:r>
            <a:br>
              <a:rPr lang="en-US" dirty="0" smtClean="0"/>
            </a:br>
            <a:r>
              <a:rPr lang="en-US" dirty="0"/>
              <a:t>(Distress Tolerance Handout </a:t>
            </a:r>
            <a:r>
              <a:rPr lang="en-US" dirty="0" smtClean="0"/>
              <a:t>#2)</a:t>
            </a:r>
            <a:endParaRPr lang="en-US" dirty="0"/>
          </a:p>
        </p:txBody>
      </p:sp>
      <p:sp>
        <p:nvSpPr>
          <p:cNvPr id="3" name="Content Placeholder 2"/>
          <p:cNvSpPr>
            <a:spLocks noGrp="1"/>
          </p:cNvSpPr>
          <p:nvPr>
            <p:ph sz="quarter" idx="13"/>
          </p:nvPr>
        </p:nvSpPr>
        <p:spPr/>
        <p:txBody>
          <a:bodyPr/>
          <a:lstStyle/>
          <a:p>
            <a:pPr>
              <a:buFont typeface="Wingdings" panose="05000000000000000000" pitchFamily="2" charset="2"/>
              <a:buChar char="q"/>
            </a:pPr>
            <a:r>
              <a:rPr lang="en-US" dirty="0" smtClean="0"/>
              <a:t>The STOP Skill</a:t>
            </a:r>
          </a:p>
          <a:p>
            <a:pPr>
              <a:buFont typeface="Wingdings" panose="05000000000000000000" pitchFamily="2" charset="2"/>
              <a:buChar char="q"/>
            </a:pPr>
            <a:r>
              <a:rPr lang="en-US" dirty="0" smtClean="0"/>
              <a:t>Pros and Cons</a:t>
            </a:r>
          </a:p>
          <a:p>
            <a:pPr>
              <a:buFont typeface="Wingdings" panose="05000000000000000000" pitchFamily="2" charset="2"/>
              <a:buChar char="q"/>
            </a:pPr>
            <a:r>
              <a:rPr lang="en-US" dirty="0" smtClean="0"/>
              <a:t>TIPS Skills, for Changing Body Chemistry</a:t>
            </a:r>
          </a:p>
          <a:p>
            <a:pPr>
              <a:buFont typeface="Wingdings" panose="05000000000000000000" pitchFamily="2" charset="2"/>
              <a:buChar char="q"/>
            </a:pPr>
            <a:r>
              <a:rPr lang="en-US" dirty="0" smtClean="0"/>
              <a:t>Distracting Skills</a:t>
            </a:r>
          </a:p>
          <a:p>
            <a:pPr>
              <a:buFont typeface="Wingdings" panose="05000000000000000000" pitchFamily="2" charset="2"/>
              <a:buChar char="q"/>
            </a:pPr>
            <a:r>
              <a:rPr lang="en-US" dirty="0" smtClean="0"/>
              <a:t>Self-Soothing Skills</a:t>
            </a:r>
          </a:p>
          <a:p>
            <a:pPr>
              <a:buFont typeface="Wingdings" panose="05000000000000000000" pitchFamily="2" charset="2"/>
              <a:buChar char="q"/>
            </a:pPr>
            <a:r>
              <a:rPr lang="en-US" dirty="0" smtClean="0"/>
              <a:t>Improving the Moment Skills</a:t>
            </a:r>
            <a:endParaRPr lang="en-US" dirty="0"/>
          </a:p>
        </p:txBody>
      </p:sp>
    </p:spTree>
    <p:extLst>
      <p:ext uri="{BB962C8B-B14F-4D97-AF65-F5344CB8AC3E}">
        <p14:creationId xmlns:p14="http://schemas.microsoft.com/office/powerpoint/2010/main" val="7383135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CRISIS SURVIVAL SKILLS</a:t>
            </a:r>
            <a:br>
              <a:rPr lang="en-US" dirty="0" smtClean="0"/>
            </a:br>
            <a:r>
              <a:rPr lang="en-US" dirty="0"/>
              <a:t>(Distress Tolerance Handout </a:t>
            </a:r>
            <a:r>
              <a:rPr lang="en-US" dirty="0" smtClean="0"/>
              <a:t>#4)</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The STOP Skill</a:t>
            </a:r>
          </a:p>
          <a:p>
            <a:pPr lvl="1">
              <a:buFont typeface="Wingdings" panose="05000000000000000000" pitchFamily="2" charset="2"/>
              <a:buChar char="q"/>
            </a:pPr>
            <a:r>
              <a:rPr lang="en-US" b="1" dirty="0" smtClean="0"/>
              <a:t>S</a:t>
            </a:r>
            <a:r>
              <a:rPr lang="en-US" dirty="0" smtClean="0"/>
              <a:t>top</a:t>
            </a:r>
          </a:p>
          <a:p>
            <a:pPr lvl="2">
              <a:buFont typeface="Wingdings" panose="05000000000000000000" pitchFamily="2" charset="2"/>
              <a:buChar char="q"/>
            </a:pPr>
            <a:r>
              <a:rPr lang="en-US" dirty="0" smtClean="0"/>
              <a:t>When emotions are about to take control, freeze!</a:t>
            </a:r>
          </a:p>
          <a:p>
            <a:pPr lvl="1">
              <a:buFont typeface="Wingdings" panose="05000000000000000000" pitchFamily="2" charset="2"/>
              <a:buChar char="q"/>
            </a:pPr>
            <a:r>
              <a:rPr lang="en-US" b="1" dirty="0" smtClean="0"/>
              <a:t>T</a:t>
            </a:r>
            <a:r>
              <a:rPr lang="en-US" dirty="0" smtClean="0"/>
              <a:t>ake a Step Back</a:t>
            </a:r>
          </a:p>
          <a:p>
            <a:pPr lvl="2">
              <a:buFont typeface="Wingdings" panose="05000000000000000000" pitchFamily="2" charset="2"/>
              <a:buChar char="q"/>
            </a:pPr>
            <a:r>
              <a:rPr lang="en-US" dirty="0" smtClean="0"/>
              <a:t>Take a step back physically or in your mind; get unstuck</a:t>
            </a:r>
          </a:p>
          <a:p>
            <a:pPr lvl="1">
              <a:buFont typeface="Wingdings" panose="05000000000000000000" pitchFamily="2" charset="2"/>
              <a:buChar char="q"/>
            </a:pPr>
            <a:r>
              <a:rPr lang="en-US" b="1" dirty="0" smtClean="0"/>
              <a:t>O</a:t>
            </a:r>
            <a:r>
              <a:rPr lang="en-US" dirty="0" smtClean="0"/>
              <a:t>bserve</a:t>
            </a:r>
          </a:p>
          <a:p>
            <a:pPr lvl="2">
              <a:buFont typeface="Wingdings" panose="05000000000000000000" pitchFamily="2" charset="2"/>
              <a:buChar char="q"/>
            </a:pPr>
            <a:r>
              <a:rPr lang="en-US" dirty="0" smtClean="0"/>
              <a:t>What is happening inside and around you</a:t>
            </a:r>
          </a:p>
          <a:p>
            <a:pPr lvl="1">
              <a:buFont typeface="Wingdings" panose="05000000000000000000" pitchFamily="2" charset="2"/>
              <a:buChar char="q"/>
            </a:pPr>
            <a:r>
              <a:rPr lang="en-US" b="1" dirty="0" smtClean="0"/>
              <a:t>P</a:t>
            </a:r>
            <a:r>
              <a:rPr lang="en-US" dirty="0" smtClean="0"/>
              <a:t>roceed Mindfully</a:t>
            </a:r>
          </a:p>
          <a:p>
            <a:pPr lvl="2">
              <a:buFont typeface="Wingdings" panose="05000000000000000000" pitchFamily="2" charset="2"/>
              <a:buChar char="q"/>
            </a:pPr>
            <a:r>
              <a:rPr lang="en-US" dirty="0" smtClean="0"/>
              <a:t>Ask Wise Mind how to deal with the problem</a:t>
            </a:r>
            <a:endParaRPr lang="en-US" dirty="0"/>
          </a:p>
        </p:txBody>
      </p:sp>
    </p:spTree>
    <p:extLst>
      <p:ext uri="{BB962C8B-B14F-4D97-AF65-F5344CB8AC3E}">
        <p14:creationId xmlns:p14="http://schemas.microsoft.com/office/powerpoint/2010/main" val="49889778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PROS AND CONS</a:t>
            </a:r>
            <a:br>
              <a:rPr lang="en-US" dirty="0" smtClean="0"/>
            </a:br>
            <a:r>
              <a:rPr lang="en-US" dirty="0"/>
              <a:t>(Distress Tolerance Handout </a:t>
            </a:r>
            <a:r>
              <a:rPr lang="en-US" dirty="0" smtClean="0"/>
              <a:t>#5)</a:t>
            </a:r>
            <a:endParaRPr lang="en-US" dirty="0"/>
          </a:p>
        </p:txBody>
      </p:sp>
      <p:sp>
        <p:nvSpPr>
          <p:cNvPr id="3" name="Content Placeholder 2"/>
          <p:cNvSpPr>
            <a:spLocks noGrp="1"/>
          </p:cNvSpPr>
          <p:nvPr>
            <p:ph sz="quarter" idx="13"/>
          </p:nvPr>
        </p:nvSpPr>
        <p:spPr/>
        <p:txBody>
          <a:bodyPr/>
          <a:lstStyle/>
          <a:p>
            <a:pPr>
              <a:buFont typeface="Wingdings" panose="05000000000000000000" pitchFamily="2" charset="2"/>
              <a:buChar char="q"/>
            </a:pPr>
            <a:r>
              <a:rPr lang="en-US" dirty="0" smtClean="0"/>
              <a:t>Main Goal: To learn that accepting reality &amp; tolerating distress leads to better outcomes than rejecting reality and refusing to tolerate</a:t>
            </a:r>
          </a:p>
          <a:p>
            <a:pPr>
              <a:buFont typeface="Wingdings" panose="05000000000000000000" pitchFamily="2" charset="2"/>
              <a:buChar char="q"/>
            </a:pPr>
            <a:r>
              <a:rPr lang="en-US" dirty="0" smtClean="0"/>
              <a:t>When to Use Pros and Cons:</a:t>
            </a:r>
          </a:p>
          <a:p>
            <a:pPr lvl="1">
              <a:buFont typeface="Wingdings" panose="05000000000000000000" pitchFamily="2" charset="2"/>
              <a:buChar char="q"/>
            </a:pPr>
            <a:r>
              <a:rPr lang="en-US" dirty="0" smtClean="0"/>
              <a:t>Compare pros and cons of different people</a:t>
            </a:r>
          </a:p>
          <a:p>
            <a:pPr lvl="1">
              <a:buFont typeface="Wingdings" panose="05000000000000000000" pitchFamily="2" charset="2"/>
              <a:buChar char="q"/>
            </a:pPr>
            <a:r>
              <a:rPr lang="en-US" dirty="0" smtClean="0"/>
              <a:t>Helps to resist impulsive or destructive urges</a:t>
            </a:r>
            <a:endParaRPr lang="en-US" dirty="0"/>
          </a:p>
        </p:txBody>
      </p:sp>
    </p:spTree>
    <p:extLst>
      <p:ext uri="{BB962C8B-B14F-4D97-AF65-F5344CB8AC3E}">
        <p14:creationId xmlns:p14="http://schemas.microsoft.com/office/powerpoint/2010/main" val="261640534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 And Cons: How to </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Thinking of Pros and Cons</a:t>
            </a:r>
          </a:p>
          <a:p>
            <a:pPr lvl="1">
              <a:buFont typeface="Wingdings" panose="05000000000000000000" pitchFamily="2" charset="2"/>
              <a:buChar char="q"/>
            </a:pPr>
            <a:r>
              <a:rPr lang="en-US" dirty="0" smtClean="0"/>
              <a:t>When in distress, and considering engaging in a problem behavior (cutting, drugs, purging, etc.)</a:t>
            </a:r>
          </a:p>
          <a:p>
            <a:pPr lvl="1">
              <a:buFont typeface="Wingdings" panose="05000000000000000000" pitchFamily="2" charset="2"/>
              <a:buChar char="q"/>
            </a:pPr>
            <a:r>
              <a:rPr lang="en-US" dirty="0" smtClean="0"/>
              <a:t>List the pros and cons of acting on crisis urges; then</a:t>
            </a:r>
          </a:p>
          <a:p>
            <a:pPr lvl="1">
              <a:buFont typeface="Wingdings" panose="05000000000000000000" pitchFamily="2" charset="2"/>
              <a:buChar char="q"/>
            </a:pPr>
            <a:r>
              <a:rPr lang="en-US" dirty="0" smtClean="0"/>
              <a:t>List the pros and cons of resisting crisis urges</a:t>
            </a:r>
          </a:p>
          <a:p>
            <a:pPr>
              <a:buFont typeface="Wingdings" panose="05000000000000000000" pitchFamily="2" charset="2"/>
              <a:buChar char="q"/>
            </a:pPr>
            <a:r>
              <a:rPr lang="en-US" dirty="0" smtClean="0"/>
              <a:t>While doing pros and cons notice</a:t>
            </a:r>
          </a:p>
          <a:p>
            <a:pPr lvl="1">
              <a:buFont typeface="Wingdings" panose="05000000000000000000" pitchFamily="2" charset="2"/>
              <a:buChar char="q"/>
            </a:pPr>
            <a:r>
              <a:rPr lang="en-US" dirty="0" smtClean="0"/>
              <a:t>Positive long term consequences of tolerating</a:t>
            </a:r>
          </a:p>
          <a:p>
            <a:pPr lvl="1">
              <a:buFont typeface="Wingdings" panose="05000000000000000000" pitchFamily="2" charset="2"/>
              <a:buChar char="q"/>
            </a:pPr>
            <a:r>
              <a:rPr lang="en-US" dirty="0" smtClean="0"/>
              <a:t>Versus negative consequences of using the problem behavior for short term relief</a:t>
            </a:r>
            <a:endParaRPr lang="en-US" dirty="0"/>
          </a:p>
        </p:txBody>
      </p:sp>
    </p:spTree>
    <p:extLst>
      <p:ext uri="{BB962C8B-B14F-4D97-AF65-F5344CB8AC3E}">
        <p14:creationId xmlns:p14="http://schemas.microsoft.com/office/powerpoint/2010/main" val="42063344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Pros and Cons of Self-Cutting</a:t>
            </a:r>
            <a:endParaRPr lang="en-US" dirty="0"/>
          </a:p>
        </p:txBody>
      </p:sp>
      <p:graphicFrame>
        <p:nvGraphicFramePr>
          <p:cNvPr id="4" name="Content Placeholder 3"/>
          <p:cNvGraphicFramePr>
            <a:graphicFrameLocks noGrp="1"/>
          </p:cNvGraphicFramePr>
          <p:nvPr>
            <p:ph sz="quarter" idx="13"/>
            <p:extLst/>
          </p:nvPr>
        </p:nvGraphicFramePr>
        <p:xfrm>
          <a:off x="812800" y="1803400"/>
          <a:ext cx="10871199" cy="4128770"/>
        </p:xfrm>
        <a:graphic>
          <a:graphicData uri="http://schemas.openxmlformats.org/drawingml/2006/table">
            <a:tbl>
              <a:tblPr firstRow="1" bandRow="1">
                <a:tableStyleId>{2D5ABB26-0587-4C30-8999-92F81FD0307C}</a:tableStyleId>
              </a:tblPr>
              <a:tblGrid>
                <a:gridCol w="2444750"/>
                <a:gridCol w="3905250"/>
                <a:gridCol w="4521199"/>
              </a:tblGrid>
              <a:tr h="65405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600" dirty="0" smtClean="0"/>
                        <a:t>Pros</a:t>
                      </a:r>
                      <a:endParaRPr lang="en-US"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600" dirty="0" smtClean="0"/>
                        <a:t>Cons</a:t>
                      </a:r>
                      <a:endParaRPr lang="en-US"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68917">
                <a:tc>
                  <a:txBody>
                    <a:bodyPr/>
                    <a:lstStyle/>
                    <a:p>
                      <a:r>
                        <a:rPr lang="en-US" sz="3600" dirty="0" smtClean="0"/>
                        <a:t>Self- Cutting</a:t>
                      </a:r>
                      <a:endParaRPr lang="en-US"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Reduce tension</a:t>
                      </a:r>
                    </a:p>
                    <a:p>
                      <a:r>
                        <a:rPr lang="en-US" sz="2400" dirty="0" smtClean="0"/>
                        <a:t>Reduce negative emotions</a:t>
                      </a:r>
                    </a:p>
                    <a:p>
                      <a:r>
                        <a:rPr lang="en-US" sz="2400" dirty="0" smtClean="0"/>
                        <a:t>Get support</a:t>
                      </a:r>
                    </a:p>
                    <a:p>
                      <a:r>
                        <a:rPr lang="en-US" sz="2400" dirty="0" smtClean="0"/>
                        <a:t>Show misery externally</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Scars</a:t>
                      </a:r>
                    </a:p>
                    <a:p>
                      <a:r>
                        <a:rPr lang="en-US" sz="2400" dirty="0" smtClean="0"/>
                        <a:t>Alienate others</a:t>
                      </a:r>
                    </a:p>
                    <a:p>
                      <a:r>
                        <a:rPr lang="en-US" sz="2400" dirty="0" smtClean="0"/>
                        <a:t>Self hatred</a:t>
                      </a:r>
                    </a:p>
                    <a:p>
                      <a:r>
                        <a:rPr lang="en-US" sz="2400" dirty="0" smtClean="0"/>
                        <a:t>Sense of failure</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68917">
                <a:tc>
                  <a:txBody>
                    <a:bodyPr/>
                    <a:lstStyle/>
                    <a:p>
                      <a:r>
                        <a:rPr lang="en-US" sz="3600" dirty="0" smtClean="0"/>
                        <a:t>Resisting</a:t>
                      </a:r>
                      <a:r>
                        <a:rPr lang="en-US" sz="3600" baseline="0" dirty="0" smtClean="0"/>
                        <a:t> Cutting</a:t>
                      </a:r>
                      <a:endParaRPr lang="en-US"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Scars diminish</a:t>
                      </a:r>
                    </a:p>
                    <a:p>
                      <a:r>
                        <a:rPr lang="en-US" sz="2400" dirty="0" smtClean="0"/>
                        <a:t>Others approve</a:t>
                      </a:r>
                    </a:p>
                    <a:p>
                      <a:r>
                        <a:rPr lang="en-US" sz="2400" dirty="0" smtClean="0"/>
                        <a:t>Move towards goals</a:t>
                      </a:r>
                    </a:p>
                    <a:p>
                      <a:r>
                        <a:rPr lang="en-US" sz="2400" dirty="0" smtClean="0"/>
                        <a:t>Increase positive feeling; pride</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Distress remains</a:t>
                      </a:r>
                    </a:p>
                    <a:p>
                      <a:r>
                        <a:rPr lang="en-US" sz="2400" dirty="0" smtClean="0"/>
                        <a:t>Other behaviors are not as effective in short run</a:t>
                      </a:r>
                    </a:p>
                    <a:p>
                      <a:r>
                        <a:rPr lang="en-US" sz="2400" dirty="0" smtClean="0"/>
                        <a:t>Can’t function as well in the moment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172199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Further Teaching Points: Pros and Cons</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Rehearse pros and cons multiple times</a:t>
            </a:r>
          </a:p>
          <a:p>
            <a:pPr>
              <a:buFont typeface="Wingdings" panose="05000000000000000000" pitchFamily="2" charset="2"/>
              <a:buChar char="q"/>
            </a:pPr>
            <a:r>
              <a:rPr lang="en-US" dirty="0" smtClean="0"/>
              <a:t>Review earlier pros and cons that have been written down</a:t>
            </a:r>
          </a:p>
          <a:p>
            <a:pPr lvl="1">
              <a:buFont typeface="Wingdings" panose="05000000000000000000" pitchFamily="2" charset="2"/>
              <a:buChar char="q"/>
            </a:pPr>
            <a:r>
              <a:rPr lang="en-US" dirty="0" smtClean="0"/>
              <a:t>It can be difficult to do it in emotional mind</a:t>
            </a:r>
          </a:p>
          <a:p>
            <a:pPr>
              <a:buFont typeface="Wingdings" panose="05000000000000000000" pitchFamily="2" charset="2"/>
              <a:buChar char="q"/>
            </a:pPr>
            <a:r>
              <a:rPr lang="en-US" dirty="0" smtClean="0"/>
              <a:t>Say “NO” to crisis urges (out loud) when over whelming emotions hit</a:t>
            </a:r>
          </a:p>
          <a:p>
            <a:pPr lvl="1">
              <a:buFont typeface="Wingdings" panose="05000000000000000000" pitchFamily="2" charset="2"/>
              <a:buChar char="q"/>
            </a:pPr>
            <a:r>
              <a:rPr lang="en-US" dirty="0" smtClean="0"/>
              <a:t>E.g., “NO! There’s no going back!”.</a:t>
            </a:r>
            <a:endParaRPr lang="en-US" dirty="0"/>
          </a:p>
        </p:txBody>
      </p:sp>
    </p:spTree>
    <p:extLst>
      <p:ext uri="{BB962C8B-B14F-4D97-AF65-F5344CB8AC3E}">
        <p14:creationId xmlns:p14="http://schemas.microsoft.com/office/powerpoint/2010/main" val="1646947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3" name="Content Placeholder 2"/>
          <p:cNvSpPr>
            <a:spLocks noGrp="1"/>
          </p:cNvSpPr>
          <p:nvPr>
            <p:ph sz="quarter" idx="13"/>
          </p:nvPr>
        </p:nvSpPr>
        <p:spPr>
          <a:xfrm>
            <a:off x="812800" y="1827676"/>
            <a:ext cx="10871200" cy="4368800"/>
          </a:xfrm>
        </p:spPr>
        <p:txBody>
          <a:bodyPr/>
          <a:lstStyle/>
          <a:p>
            <a:r>
              <a:rPr lang="en-US" dirty="0" smtClean="0"/>
              <a:t>Your Name</a:t>
            </a:r>
          </a:p>
          <a:p>
            <a:r>
              <a:rPr lang="en-US" dirty="0" smtClean="0"/>
              <a:t>Your Job/Agency</a:t>
            </a:r>
          </a:p>
          <a:p>
            <a:r>
              <a:rPr lang="en-US" dirty="0" smtClean="0"/>
              <a:t>What You </a:t>
            </a:r>
            <a:r>
              <a:rPr lang="en-US" dirty="0"/>
              <a:t>H</a:t>
            </a:r>
            <a:r>
              <a:rPr lang="en-US" dirty="0" smtClean="0"/>
              <a:t>ope </a:t>
            </a:r>
            <a:r>
              <a:rPr lang="en-US" dirty="0"/>
              <a:t>T</a:t>
            </a:r>
            <a:r>
              <a:rPr lang="en-US" dirty="0" smtClean="0"/>
              <a:t>o </a:t>
            </a:r>
            <a:r>
              <a:rPr lang="en-US" dirty="0"/>
              <a:t>L</a:t>
            </a:r>
            <a:r>
              <a:rPr lang="en-US" dirty="0" smtClean="0"/>
              <a:t>earn </a:t>
            </a:r>
            <a:r>
              <a:rPr lang="en-US" dirty="0"/>
              <a:t>T</a:t>
            </a:r>
            <a:r>
              <a:rPr lang="en-US" dirty="0" smtClean="0"/>
              <a:t>oday</a:t>
            </a:r>
          </a:p>
          <a:p>
            <a:r>
              <a:rPr lang="en-US" dirty="0" smtClean="0"/>
              <a:t>How Familiar </a:t>
            </a:r>
            <a:r>
              <a:rPr lang="en-US" dirty="0"/>
              <a:t>A</a:t>
            </a:r>
            <a:r>
              <a:rPr lang="en-US" dirty="0" smtClean="0"/>
              <a:t>re </a:t>
            </a:r>
            <a:r>
              <a:rPr lang="en-US" dirty="0"/>
              <a:t>Y</a:t>
            </a:r>
            <a:r>
              <a:rPr lang="en-US" dirty="0" smtClean="0"/>
              <a:t>ou </a:t>
            </a:r>
            <a:r>
              <a:rPr lang="en-US" dirty="0"/>
              <a:t>W</a:t>
            </a:r>
            <a:r>
              <a:rPr lang="en-US" dirty="0" smtClean="0"/>
              <a:t>ith DBT (  1-10  )</a:t>
            </a:r>
          </a:p>
          <a:p>
            <a:endParaRPr lang="en-US" dirty="0"/>
          </a:p>
        </p:txBody>
      </p:sp>
    </p:spTree>
    <p:extLst>
      <p:ext uri="{BB962C8B-B14F-4D97-AF65-F5344CB8AC3E}">
        <p14:creationId xmlns:p14="http://schemas.microsoft.com/office/powerpoint/2010/main" val="36176105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600" y="157480"/>
            <a:ext cx="10871200" cy="1341120"/>
          </a:xfrm>
        </p:spPr>
        <p:txBody>
          <a:bodyPr>
            <a:normAutofit fontScale="90000"/>
          </a:bodyPr>
          <a:lstStyle/>
          <a:p>
            <a:pPr algn="ctr"/>
            <a:r>
              <a:rPr lang="en-US" sz="4900" dirty="0" smtClean="0"/>
              <a:t>TIP SKILLS TO MANAGE EXTREME AROUSAL </a:t>
            </a:r>
            <a:r>
              <a:rPr lang="en-US" dirty="0" smtClean="0"/>
              <a:t/>
            </a:r>
            <a:br>
              <a:rPr lang="en-US" dirty="0" smtClean="0"/>
            </a:br>
            <a:r>
              <a:rPr lang="en-US" dirty="0" smtClean="0"/>
              <a:t>(</a:t>
            </a:r>
            <a:r>
              <a:rPr lang="en-US" dirty="0"/>
              <a:t>Distress Tolerance Handout </a:t>
            </a:r>
            <a:r>
              <a:rPr lang="en-US" dirty="0" smtClean="0"/>
              <a:t>#6)</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Rapid ways to reduce arousal when very high</a:t>
            </a:r>
          </a:p>
          <a:p>
            <a:pPr lvl="1">
              <a:buFont typeface="Wingdings" panose="05000000000000000000" pitchFamily="2" charset="2"/>
              <a:buChar char="q"/>
            </a:pPr>
            <a:r>
              <a:rPr lang="en-US" dirty="0" smtClean="0"/>
              <a:t>Work within seconds to minutes</a:t>
            </a:r>
          </a:p>
          <a:p>
            <a:pPr>
              <a:buFont typeface="Wingdings" panose="05000000000000000000" pitchFamily="2" charset="2"/>
              <a:buChar char="q"/>
            </a:pPr>
            <a:r>
              <a:rPr lang="en-US" dirty="0" smtClean="0"/>
              <a:t>4 Skills</a:t>
            </a:r>
          </a:p>
          <a:p>
            <a:pPr>
              <a:buFont typeface="Wingdings" panose="05000000000000000000" pitchFamily="2" charset="2"/>
              <a:buChar char="q"/>
            </a:pPr>
            <a:r>
              <a:rPr lang="en-US" dirty="0" smtClean="0"/>
              <a:t>Temperature</a:t>
            </a:r>
          </a:p>
          <a:p>
            <a:pPr lvl="1">
              <a:buFont typeface="Wingdings" panose="05000000000000000000" pitchFamily="2" charset="2"/>
              <a:buChar char="q"/>
            </a:pPr>
            <a:r>
              <a:rPr lang="en-US" dirty="0" smtClean="0"/>
              <a:t>Use of cold water on </a:t>
            </a:r>
            <a:r>
              <a:rPr lang="en-US" dirty="0"/>
              <a:t>f</a:t>
            </a:r>
            <a:r>
              <a:rPr lang="en-US" dirty="0" smtClean="0"/>
              <a:t>ace to elicit “diver response”</a:t>
            </a:r>
          </a:p>
          <a:p>
            <a:pPr>
              <a:buFont typeface="Wingdings" panose="05000000000000000000" pitchFamily="2" charset="2"/>
              <a:buChar char="q"/>
            </a:pPr>
            <a:r>
              <a:rPr lang="en-US" dirty="0" smtClean="0"/>
              <a:t>Intense Exercise</a:t>
            </a:r>
          </a:p>
          <a:p>
            <a:pPr>
              <a:buFont typeface="Wingdings" panose="05000000000000000000" pitchFamily="2" charset="2"/>
              <a:buChar char="q"/>
            </a:pPr>
            <a:r>
              <a:rPr lang="en-US" dirty="0" smtClean="0"/>
              <a:t>Paced Breathing</a:t>
            </a:r>
          </a:p>
          <a:p>
            <a:pPr>
              <a:buFont typeface="Wingdings" panose="05000000000000000000" pitchFamily="2" charset="2"/>
              <a:buChar char="q"/>
            </a:pPr>
            <a:r>
              <a:rPr lang="en-US" dirty="0" smtClean="0"/>
              <a:t>Paired Muscle Relaxation</a:t>
            </a:r>
            <a:endParaRPr lang="en-US" dirty="0"/>
          </a:p>
        </p:txBody>
      </p:sp>
    </p:spTree>
    <p:extLst>
      <p:ext uri="{BB962C8B-B14F-4D97-AF65-F5344CB8AC3E}">
        <p14:creationId xmlns:p14="http://schemas.microsoft.com/office/powerpoint/2010/main" val="9269311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t>
            </a:r>
            <a:r>
              <a:rPr lang="en-US" sz="4900" dirty="0" smtClean="0"/>
              <a:t>FACIAL TEMPERATURE </a:t>
            </a:r>
            <a:br>
              <a:rPr lang="en-US" sz="4900" dirty="0" smtClean="0"/>
            </a:br>
            <a:r>
              <a:rPr lang="en-US" sz="4900" dirty="0" smtClean="0"/>
              <a:t>WITH COLD WATER</a:t>
            </a:r>
            <a:endParaRPr lang="en-US" sz="4900"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Induce the “dive reflex” which activates para- sympathetic system, slows heart rate, etc.</a:t>
            </a:r>
          </a:p>
          <a:p>
            <a:pPr>
              <a:buFont typeface="Wingdings" panose="05000000000000000000" pitchFamily="2" charset="2"/>
              <a:buChar char="q"/>
            </a:pPr>
            <a:r>
              <a:rPr lang="en-US" dirty="0" smtClean="0"/>
              <a:t>Induce with</a:t>
            </a:r>
          </a:p>
          <a:p>
            <a:pPr lvl="1">
              <a:buFont typeface="Wingdings" panose="05000000000000000000" pitchFamily="2" charset="2"/>
              <a:buChar char="q"/>
            </a:pPr>
            <a:r>
              <a:rPr lang="en-US" dirty="0" smtClean="0"/>
              <a:t>Bowl of cold water (30-60 seconds)</a:t>
            </a:r>
          </a:p>
          <a:p>
            <a:pPr lvl="1">
              <a:buFont typeface="Wingdings" panose="05000000000000000000" pitchFamily="2" charset="2"/>
              <a:buChar char="q"/>
            </a:pPr>
            <a:r>
              <a:rPr lang="en-US" dirty="0" smtClean="0"/>
              <a:t>Ice pack over eyes and upper cheeks</a:t>
            </a:r>
          </a:p>
          <a:p>
            <a:pPr lvl="1">
              <a:buFont typeface="Wingdings" panose="05000000000000000000" pitchFamily="2" charset="2"/>
              <a:buChar char="q"/>
            </a:pPr>
            <a:r>
              <a:rPr lang="en-US" dirty="0" smtClean="0"/>
              <a:t>Splash cold water on eyes and cheeks might work</a:t>
            </a:r>
          </a:p>
          <a:p>
            <a:pPr>
              <a:buFont typeface="Wingdings" panose="05000000000000000000" pitchFamily="2" charset="2"/>
              <a:buChar char="q"/>
            </a:pPr>
            <a:r>
              <a:rPr lang="en-US" dirty="0" smtClean="0"/>
              <a:t>Can try when cannot sleep, or when dissociate</a:t>
            </a:r>
            <a:endParaRPr lang="en-US" dirty="0"/>
          </a:p>
        </p:txBody>
      </p:sp>
      <p:sp>
        <p:nvSpPr>
          <p:cNvPr id="4" name="Down Arrow 3"/>
          <p:cNvSpPr/>
          <p:nvPr/>
        </p:nvSpPr>
        <p:spPr>
          <a:xfrm>
            <a:off x="3109383" y="365125"/>
            <a:ext cx="482600" cy="723900"/>
          </a:xfrm>
          <a:prstGeom prst="downArrow">
            <a:avLst/>
          </a:prstGeom>
          <a:solidFill>
            <a:srgbClr val="C000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8256190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INTENSE AEROBIC EXERCISE</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Why intense exercise?</a:t>
            </a:r>
          </a:p>
          <a:p>
            <a:pPr lvl="1">
              <a:buFont typeface="Wingdings" panose="05000000000000000000" pitchFamily="2" charset="2"/>
              <a:buChar char="q"/>
            </a:pPr>
            <a:r>
              <a:rPr lang="en-US" dirty="0" smtClean="0"/>
              <a:t>State anxiety will increase if HR gets to 70% of Max.</a:t>
            </a:r>
          </a:p>
          <a:p>
            <a:pPr lvl="1">
              <a:buFont typeface="Wingdings" panose="05000000000000000000" pitchFamily="2" charset="2"/>
              <a:buChar char="q"/>
            </a:pPr>
            <a:r>
              <a:rPr lang="en-US" dirty="0" smtClean="0"/>
              <a:t>  Decrease in positive emotions if HR is up to 55-70%</a:t>
            </a:r>
          </a:p>
          <a:p>
            <a:pPr lvl="1">
              <a:buFont typeface="Wingdings" panose="05000000000000000000" pitchFamily="2" charset="2"/>
              <a:buChar char="q"/>
            </a:pPr>
            <a:r>
              <a:rPr lang="en-US" dirty="0" smtClean="0"/>
              <a:t>Can re-regulate the body to a less emotional state</a:t>
            </a:r>
          </a:p>
          <a:p>
            <a:pPr>
              <a:buFont typeface="Wingdings" panose="05000000000000000000" pitchFamily="2" charset="2"/>
              <a:buChar char="q"/>
            </a:pPr>
            <a:r>
              <a:rPr lang="en-US" dirty="0" smtClean="0"/>
              <a:t>When to use intense exercise</a:t>
            </a:r>
          </a:p>
          <a:p>
            <a:pPr lvl="1">
              <a:buFont typeface="Wingdings" panose="05000000000000000000" pitchFamily="2" charset="2"/>
              <a:buChar char="q"/>
            </a:pPr>
            <a:r>
              <a:rPr lang="en-US" dirty="0" smtClean="0"/>
              <a:t>Agitated, angry, ruminating</a:t>
            </a:r>
          </a:p>
          <a:p>
            <a:pPr lvl="1">
              <a:buFont typeface="Wingdings" panose="05000000000000000000" pitchFamily="2" charset="2"/>
              <a:buChar char="q"/>
            </a:pPr>
            <a:r>
              <a:rPr lang="en-US" dirty="0" smtClean="0"/>
              <a:t>When you need to bring mood and willingness up to a higher level</a:t>
            </a:r>
          </a:p>
          <a:p>
            <a:pPr marL="0" indent="0">
              <a:buNone/>
            </a:pPr>
            <a:endParaRPr lang="en-US" dirty="0" smtClean="0"/>
          </a:p>
          <a:p>
            <a:pPr>
              <a:buFont typeface="Wingdings" panose="05000000000000000000" pitchFamily="2" charset="2"/>
              <a:buChar char="q"/>
            </a:pPr>
            <a:endParaRPr lang="en-US" dirty="0"/>
          </a:p>
        </p:txBody>
      </p:sp>
    </p:spTree>
    <p:extLst>
      <p:ext uri="{BB962C8B-B14F-4D97-AF65-F5344CB8AC3E}">
        <p14:creationId xmlns:p14="http://schemas.microsoft.com/office/powerpoint/2010/main" val="82652021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PACED BREATHING</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Slowing the pace of inhaling and exhaling to an average of 5-6 breath cycles per minute</a:t>
            </a:r>
          </a:p>
          <a:p>
            <a:pPr>
              <a:buFont typeface="Wingdings" panose="05000000000000000000" pitchFamily="2" charset="2"/>
              <a:buChar char="q"/>
            </a:pPr>
            <a:r>
              <a:rPr lang="en-US" dirty="0" smtClean="0"/>
              <a:t>Breathing deeply from the abdomen</a:t>
            </a:r>
          </a:p>
          <a:p>
            <a:pPr>
              <a:buFont typeface="Wingdings" panose="05000000000000000000" pitchFamily="2" charset="2"/>
              <a:buChar char="q"/>
            </a:pPr>
            <a:r>
              <a:rPr lang="en-US" dirty="0" smtClean="0"/>
              <a:t>Breathing out slower than breathing in</a:t>
            </a:r>
          </a:p>
          <a:p>
            <a:pPr lvl="1">
              <a:buFont typeface="Wingdings" panose="05000000000000000000" pitchFamily="2" charset="2"/>
              <a:buChar char="q"/>
            </a:pPr>
            <a:r>
              <a:rPr lang="en-US" dirty="0" smtClean="0"/>
              <a:t>This activates the parasympathetic nervous system and leads to decrease emotional arousal</a:t>
            </a:r>
          </a:p>
          <a:p>
            <a:pPr>
              <a:buFont typeface="Wingdings" panose="05000000000000000000" pitchFamily="2" charset="2"/>
              <a:buChar char="q"/>
            </a:pPr>
            <a:r>
              <a:rPr lang="en-US" dirty="0" smtClean="0"/>
              <a:t>Use a clock, to count seconds inhale, seconds exhale</a:t>
            </a:r>
            <a:endParaRPr lang="en-US" dirty="0"/>
          </a:p>
        </p:txBody>
      </p:sp>
    </p:spTree>
    <p:extLst>
      <p:ext uri="{BB962C8B-B14F-4D97-AF65-F5344CB8AC3E}">
        <p14:creationId xmlns:p14="http://schemas.microsoft.com/office/powerpoint/2010/main" val="375275210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PAIRED MUSCLE RELAXATION</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Pairing muscles relaxing with breathing out</a:t>
            </a:r>
          </a:p>
          <a:p>
            <a:pPr>
              <a:buFont typeface="Wingdings" panose="05000000000000000000" pitchFamily="2" charset="2"/>
              <a:buChar char="q"/>
            </a:pPr>
            <a:r>
              <a:rPr lang="en-US" dirty="0" smtClean="0"/>
              <a:t>Tense muscle groups, notice sensation of tension while breathing in…</a:t>
            </a:r>
          </a:p>
          <a:p>
            <a:pPr>
              <a:buFont typeface="Wingdings" panose="05000000000000000000" pitchFamily="2" charset="2"/>
              <a:buChar char="q"/>
            </a:pPr>
            <a:r>
              <a:rPr lang="en-US" dirty="0" smtClean="0"/>
              <a:t>Then relax them by letting go of tension, notice sensations as tension goes down</a:t>
            </a:r>
          </a:p>
          <a:p>
            <a:pPr>
              <a:buFont typeface="Wingdings" panose="05000000000000000000" pitchFamily="2" charset="2"/>
              <a:buChar char="q"/>
            </a:pPr>
            <a:r>
              <a:rPr lang="en-US" dirty="0" smtClean="0"/>
              <a:t>Teach participants to notice tension and then relax muscles</a:t>
            </a:r>
          </a:p>
          <a:p>
            <a:pPr>
              <a:buFont typeface="Wingdings" panose="05000000000000000000" pitchFamily="2" charset="2"/>
              <a:buChar char="q"/>
            </a:pPr>
            <a:r>
              <a:rPr lang="en-US" dirty="0" smtClean="0"/>
              <a:t>Pair exhaling with word “relax”</a:t>
            </a:r>
            <a:endParaRPr lang="en-US" dirty="0"/>
          </a:p>
        </p:txBody>
      </p:sp>
    </p:spTree>
    <p:extLst>
      <p:ext uri="{BB962C8B-B14F-4D97-AF65-F5344CB8AC3E}">
        <p14:creationId xmlns:p14="http://schemas.microsoft.com/office/powerpoint/2010/main" val="406539504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DISTRACTING SKILLS (ACCEPTS)</a:t>
            </a:r>
            <a:br>
              <a:rPr lang="en-US" dirty="0" smtClean="0"/>
            </a:br>
            <a:r>
              <a:rPr lang="en-US" dirty="0" smtClean="0"/>
              <a:t>(Distress </a:t>
            </a:r>
            <a:r>
              <a:rPr lang="en-US" dirty="0"/>
              <a:t>Tolerance Handout </a:t>
            </a:r>
            <a:r>
              <a:rPr lang="en-US" dirty="0" smtClean="0"/>
              <a:t>#7)</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Wise Mind ACCEPTS by focusing the mind on:</a:t>
            </a:r>
          </a:p>
          <a:p>
            <a:pPr>
              <a:buFont typeface="Wingdings" panose="05000000000000000000" pitchFamily="2" charset="2"/>
              <a:buChar char="q"/>
            </a:pPr>
            <a:r>
              <a:rPr lang="en-US" dirty="0" smtClean="0"/>
              <a:t>Activities</a:t>
            </a:r>
          </a:p>
          <a:p>
            <a:pPr>
              <a:buFont typeface="Wingdings" panose="05000000000000000000" pitchFamily="2" charset="2"/>
              <a:buChar char="q"/>
            </a:pPr>
            <a:r>
              <a:rPr lang="en-US" dirty="0" smtClean="0"/>
              <a:t>Contributing</a:t>
            </a:r>
          </a:p>
          <a:p>
            <a:pPr>
              <a:buFont typeface="Wingdings" panose="05000000000000000000" pitchFamily="2" charset="2"/>
              <a:buChar char="q"/>
            </a:pPr>
            <a:r>
              <a:rPr lang="en-US" dirty="0" smtClean="0"/>
              <a:t>Comparisons</a:t>
            </a:r>
          </a:p>
          <a:p>
            <a:pPr>
              <a:buFont typeface="Wingdings" panose="05000000000000000000" pitchFamily="2" charset="2"/>
              <a:buChar char="q"/>
            </a:pPr>
            <a:r>
              <a:rPr lang="en-US" dirty="0" smtClean="0"/>
              <a:t>Emotions (opposite action to the aversive emotions)</a:t>
            </a:r>
          </a:p>
          <a:p>
            <a:pPr>
              <a:buFont typeface="Wingdings" panose="05000000000000000000" pitchFamily="2" charset="2"/>
              <a:buChar char="q"/>
            </a:pPr>
            <a:r>
              <a:rPr lang="en-US" dirty="0" smtClean="0"/>
              <a:t>Push away</a:t>
            </a:r>
          </a:p>
          <a:p>
            <a:pPr>
              <a:buFont typeface="Wingdings" panose="05000000000000000000" pitchFamily="2" charset="2"/>
              <a:buChar char="q"/>
            </a:pPr>
            <a:r>
              <a:rPr lang="en-US" dirty="0" smtClean="0"/>
              <a:t>Thoughts</a:t>
            </a:r>
          </a:p>
          <a:p>
            <a:pPr>
              <a:buFont typeface="Wingdings" panose="05000000000000000000" pitchFamily="2" charset="2"/>
              <a:buChar char="q"/>
            </a:pPr>
            <a:r>
              <a:rPr lang="en-US" dirty="0" smtClean="0"/>
              <a:t>Sensations (intense sensations)</a:t>
            </a:r>
            <a:endParaRPr lang="en-US" dirty="0"/>
          </a:p>
        </p:txBody>
      </p:sp>
    </p:spTree>
    <p:extLst>
      <p:ext uri="{BB962C8B-B14F-4D97-AF65-F5344CB8AC3E}">
        <p14:creationId xmlns:p14="http://schemas.microsoft.com/office/powerpoint/2010/main" val="169335530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SELF SOOTHING SKILLS</a:t>
            </a:r>
            <a:br>
              <a:rPr lang="en-US" dirty="0" smtClean="0"/>
            </a:br>
            <a:r>
              <a:rPr lang="en-US" dirty="0" smtClean="0"/>
              <a:t>(Distress </a:t>
            </a:r>
            <a:r>
              <a:rPr lang="en-US" dirty="0"/>
              <a:t>Tolerance Handout </a:t>
            </a:r>
            <a:r>
              <a:rPr lang="en-US" dirty="0" smtClean="0"/>
              <a:t>#8)</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Get through difficult moments/episodes by focusing the mind on soothing stimuli, using each of the FIVE SENSES</a:t>
            </a:r>
          </a:p>
          <a:p>
            <a:pPr lvl="1">
              <a:buFont typeface="Wingdings" panose="05000000000000000000" pitchFamily="2" charset="2"/>
              <a:buChar char="q"/>
            </a:pPr>
            <a:r>
              <a:rPr lang="en-US" dirty="0" smtClean="0"/>
              <a:t>Vision</a:t>
            </a:r>
          </a:p>
          <a:p>
            <a:pPr lvl="1">
              <a:buFont typeface="Wingdings" panose="05000000000000000000" pitchFamily="2" charset="2"/>
              <a:buChar char="q"/>
            </a:pPr>
            <a:r>
              <a:rPr lang="en-US" dirty="0" smtClean="0"/>
              <a:t>Hearing</a:t>
            </a:r>
          </a:p>
          <a:p>
            <a:pPr lvl="1">
              <a:buFont typeface="Wingdings" panose="05000000000000000000" pitchFamily="2" charset="2"/>
              <a:buChar char="q"/>
            </a:pPr>
            <a:r>
              <a:rPr lang="en-US" dirty="0" smtClean="0"/>
              <a:t>Smell</a:t>
            </a:r>
          </a:p>
          <a:p>
            <a:pPr lvl="1">
              <a:buFont typeface="Wingdings" panose="05000000000000000000" pitchFamily="2" charset="2"/>
              <a:buChar char="q"/>
            </a:pPr>
            <a:r>
              <a:rPr lang="en-US" dirty="0" smtClean="0"/>
              <a:t>Taste</a:t>
            </a:r>
          </a:p>
          <a:p>
            <a:pPr lvl="1">
              <a:buFont typeface="Wingdings" panose="05000000000000000000" pitchFamily="2" charset="2"/>
              <a:buChar char="q"/>
            </a:pPr>
            <a:r>
              <a:rPr lang="en-US" dirty="0" smtClean="0"/>
              <a:t>Touch</a:t>
            </a:r>
          </a:p>
          <a:p>
            <a:pPr>
              <a:buFont typeface="Wingdings" panose="05000000000000000000" pitchFamily="2" charset="2"/>
              <a:buChar char="q"/>
            </a:pPr>
            <a:endParaRPr lang="en-US" dirty="0"/>
          </a:p>
          <a:p>
            <a:pPr marL="0" indent="0">
              <a:buNone/>
            </a:pPr>
            <a:endParaRPr lang="en-US" dirty="0"/>
          </a:p>
        </p:txBody>
      </p:sp>
    </p:spTree>
    <p:extLst>
      <p:ext uri="{BB962C8B-B14F-4D97-AF65-F5344CB8AC3E}">
        <p14:creationId xmlns:p14="http://schemas.microsoft.com/office/powerpoint/2010/main" val="209493233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IMPROVE SKILLS</a:t>
            </a:r>
            <a:br>
              <a:rPr lang="en-US" dirty="0" smtClean="0"/>
            </a:br>
            <a:r>
              <a:rPr lang="en-US" dirty="0" smtClean="0"/>
              <a:t>(Distress </a:t>
            </a:r>
            <a:r>
              <a:rPr lang="en-US" dirty="0"/>
              <a:t>Tolerance Handout </a:t>
            </a:r>
            <a:r>
              <a:rPr lang="en-US" dirty="0" smtClean="0"/>
              <a:t>#9)</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IMPROVE the moment by engaging in:</a:t>
            </a:r>
          </a:p>
          <a:p>
            <a:pPr>
              <a:buFont typeface="Wingdings" panose="05000000000000000000" pitchFamily="2" charset="2"/>
              <a:buChar char="q"/>
            </a:pPr>
            <a:r>
              <a:rPr lang="en-US" dirty="0" smtClean="0"/>
              <a:t>Imagery</a:t>
            </a:r>
          </a:p>
          <a:p>
            <a:pPr>
              <a:buFont typeface="Wingdings" panose="05000000000000000000" pitchFamily="2" charset="2"/>
              <a:buChar char="q"/>
            </a:pPr>
            <a:r>
              <a:rPr lang="en-US" dirty="0" smtClean="0"/>
              <a:t>Meaning</a:t>
            </a:r>
          </a:p>
          <a:p>
            <a:pPr>
              <a:buFont typeface="Wingdings" panose="05000000000000000000" pitchFamily="2" charset="2"/>
              <a:buChar char="q"/>
            </a:pPr>
            <a:r>
              <a:rPr lang="en-US" dirty="0" smtClean="0"/>
              <a:t>Prayer</a:t>
            </a:r>
          </a:p>
          <a:p>
            <a:pPr>
              <a:buFont typeface="Wingdings" panose="05000000000000000000" pitchFamily="2" charset="2"/>
              <a:buChar char="q"/>
            </a:pPr>
            <a:r>
              <a:rPr lang="en-US" dirty="0" smtClean="0"/>
              <a:t>Relaxation</a:t>
            </a:r>
          </a:p>
          <a:p>
            <a:pPr>
              <a:buFont typeface="Wingdings" panose="05000000000000000000" pitchFamily="2" charset="2"/>
              <a:buChar char="q"/>
            </a:pPr>
            <a:r>
              <a:rPr lang="en-US" dirty="0" smtClean="0"/>
              <a:t>One-mindfulness (one thing in the moment)</a:t>
            </a:r>
          </a:p>
          <a:p>
            <a:pPr>
              <a:buFont typeface="Wingdings" panose="05000000000000000000" pitchFamily="2" charset="2"/>
              <a:buChar char="q"/>
            </a:pPr>
            <a:r>
              <a:rPr lang="en-US" dirty="0" smtClean="0"/>
              <a:t>Vacation</a:t>
            </a:r>
          </a:p>
          <a:p>
            <a:pPr>
              <a:buFont typeface="Wingdings" panose="05000000000000000000" pitchFamily="2" charset="2"/>
              <a:buChar char="q"/>
            </a:pPr>
            <a:r>
              <a:rPr lang="en-US" dirty="0" smtClean="0"/>
              <a:t>Encouragement</a:t>
            </a:r>
            <a:endParaRPr lang="en-US" dirty="0"/>
          </a:p>
        </p:txBody>
      </p:sp>
    </p:spTree>
    <p:extLst>
      <p:ext uri="{BB962C8B-B14F-4D97-AF65-F5344CB8AC3E}">
        <p14:creationId xmlns:p14="http://schemas.microsoft.com/office/powerpoint/2010/main" val="383505298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REALITY ACCEPTANCE SKILLS</a:t>
            </a:r>
            <a:br>
              <a:rPr lang="en-US" dirty="0" smtClean="0"/>
            </a:br>
            <a:r>
              <a:rPr lang="en-US" dirty="0" smtClean="0"/>
              <a:t>(Distress </a:t>
            </a:r>
            <a:r>
              <a:rPr lang="en-US" dirty="0"/>
              <a:t>Tolerance Handout </a:t>
            </a:r>
            <a:r>
              <a:rPr lang="en-US" dirty="0" smtClean="0"/>
              <a:t>#10)</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To decrease suffering and increase freedom</a:t>
            </a:r>
          </a:p>
          <a:p>
            <a:pPr>
              <a:buFont typeface="Wingdings" panose="05000000000000000000" pitchFamily="2" charset="2"/>
              <a:buChar char="q"/>
            </a:pPr>
            <a:r>
              <a:rPr lang="en-US" dirty="0" smtClean="0"/>
              <a:t>Skills for Accepting Your Life as it is Now</a:t>
            </a:r>
          </a:p>
          <a:p>
            <a:pPr>
              <a:buFont typeface="Wingdings" panose="05000000000000000000" pitchFamily="2" charset="2"/>
              <a:buChar char="q"/>
            </a:pPr>
            <a:r>
              <a:rPr lang="en-US" dirty="0" smtClean="0"/>
              <a:t>Six Skills</a:t>
            </a:r>
          </a:p>
          <a:p>
            <a:pPr lvl="1">
              <a:buFont typeface="Wingdings" panose="05000000000000000000" pitchFamily="2" charset="2"/>
              <a:buChar char="q"/>
            </a:pPr>
            <a:r>
              <a:rPr lang="en-US" dirty="0" smtClean="0"/>
              <a:t>Radical Acceptance</a:t>
            </a:r>
          </a:p>
          <a:p>
            <a:pPr lvl="1">
              <a:buFont typeface="Wingdings" panose="05000000000000000000" pitchFamily="2" charset="2"/>
              <a:buChar char="q"/>
            </a:pPr>
            <a:r>
              <a:rPr lang="en-US" dirty="0" smtClean="0"/>
              <a:t>Turning the Mind</a:t>
            </a:r>
          </a:p>
          <a:p>
            <a:pPr lvl="1">
              <a:buFont typeface="Wingdings" panose="05000000000000000000" pitchFamily="2" charset="2"/>
              <a:buChar char="q"/>
            </a:pPr>
            <a:r>
              <a:rPr lang="en-US" dirty="0" smtClean="0"/>
              <a:t>Willingness</a:t>
            </a:r>
          </a:p>
          <a:p>
            <a:pPr lvl="1">
              <a:buFont typeface="Wingdings" panose="05000000000000000000" pitchFamily="2" charset="2"/>
              <a:buChar char="q"/>
            </a:pPr>
            <a:r>
              <a:rPr lang="en-US" dirty="0" smtClean="0"/>
              <a:t>Half Smiling &amp; Willing Hands </a:t>
            </a:r>
          </a:p>
          <a:p>
            <a:pPr lvl="1">
              <a:buFont typeface="Wingdings" panose="05000000000000000000" pitchFamily="2" charset="2"/>
              <a:buChar char="q"/>
            </a:pPr>
            <a:r>
              <a:rPr lang="en-US" dirty="0" smtClean="0"/>
              <a:t>Allowing the mind: mindfulness of thoughts</a:t>
            </a:r>
            <a:endParaRPr lang="en-US" dirty="0"/>
          </a:p>
        </p:txBody>
      </p:sp>
    </p:spTree>
    <p:extLst>
      <p:ext uri="{BB962C8B-B14F-4D97-AF65-F5344CB8AC3E}">
        <p14:creationId xmlns:p14="http://schemas.microsoft.com/office/powerpoint/2010/main" val="407046299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RADICAL ACCEPTANCE</a:t>
            </a:r>
            <a:br>
              <a:rPr lang="en-US" dirty="0" smtClean="0"/>
            </a:br>
            <a:r>
              <a:rPr lang="en-US" dirty="0" smtClean="0"/>
              <a:t>(Distress </a:t>
            </a:r>
            <a:r>
              <a:rPr lang="en-US" dirty="0"/>
              <a:t>Tolerance Handout </a:t>
            </a:r>
            <a:r>
              <a:rPr lang="en-US" dirty="0" smtClean="0"/>
              <a:t>#11)</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Acknowledge exactly what is, see the truth</a:t>
            </a:r>
          </a:p>
          <a:p>
            <a:pPr lvl="1">
              <a:buFont typeface="Wingdings" panose="05000000000000000000" pitchFamily="2" charset="2"/>
              <a:buChar char="q"/>
            </a:pPr>
            <a:r>
              <a:rPr lang="en-US" dirty="0" smtClean="0"/>
              <a:t>Allow what is, allow the truth</a:t>
            </a:r>
          </a:p>
          <a:p>
            <a:pPr>
              <a:buFont typeface="Wingdings" panose="05000000000000000000" pitchFamily="2" charset="2"/>
              <a:buChar char="q"/>
            </a:pPr>
            <a:r>
              <a:rPr lang="en-US" dirty="0" smtClean="0"/>
              <a:t>Don’t push away realities, even painful ones</a:t>
            </a:r>
          </a:p>
          <a:p>
            <a:pPr>
              <a:buFont typeface="Wingdings" panose="05000000000000000000" pitchFamily="2" charset="2"/>
              <a:buChar char="q"/>
            </a:pPr>
            <a:r>
              <a:rPr lang="en-US" dirty="0" smtClean="0"/>
              <a:t>Not the same as approving, agreeing</a:t>
            </a:r>
          </a:p>
          <a:p>
            <a:pPr>
              <a:buFont typeface="Wingdings" panose="05000000000000000000" pitchFamily="2" charset="2"/>
              <a:buChar char="q"/>
            </a:pPr>
            <a:r>
              <a:rPr lang="en-US" dirty="0" smtClean="0"/>
              <a:t>Not a passive position</a:t>
            </a:r>
          </a:p>
          <a:p>
            <a:pPr>
              <a:buFont typeface="Wingdings" panose="05000000000000000000" pitchFamily="2" charset="2"/>
              <a:buChar char="q"/>
            </a:pPr>
            <a:r>
              <a:rPr lang="en-US" dirty="0" smtClean="0"/>
              <a:t>Once reality has been radically accepted, the door opens to using skillful strategies for tolerating</a:t>
            </a:r>
            <a:endParaRPr lang="en-US" dirty="0"/>
          </a:p>
        </p:txBody>
      </p:sp>
    </p:spTree>
    <p:extLst>
      <p:ext uri="{BB962C8B-B14F-4D97-AF65-F5344CB8AC3E}">
        <p14:creationId xmlns:p14="http://schemas.microsoft.com/office/powerpoint/2010/main" val="2452788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Todays Training</a:t>
            </a:r>
            <a:endParaRPr lang="en-US" dirty="0"/>
          </a:p>
        </p:txBody>
      </p:sp>
      <p:sp>
        <p:nvSpPr>
          <p:cNvPr id="3" name="Content Placeholder 2"/>
          <p:cNvSpPr>
            <a:spLocks noGrp="1"/>
          </p:cNvSpPr>
          <p:nvPr>
            <p:ph sz="quarter" idx="13"/>
          </p:nvPr>
        </p:nvSpPr>
        <p:spPr/>
        <p:txBody>
          <a:bodyPr/>
          <a:lstStyle/>
          <a:p>
            <a:r>
              <a:rPr lang="en-US" dirty="0" smtClean="0"/>
              <a:t>Learn DBT skills for yourself</a:t>
            </a:r>
          </a:p>
          <a:p>
            <a:r>
              <a:rPr lang="en-US" dirty="0" smtClean="0"/>
              <a:t>Learn how to use DBT with clients</a:t>
            </a:r>
          </a:p>
          <a:p>
            <a:r>
              <a:rPr lang="en-US" dirty="0" smtClean="0"/>
              <a:t>Learn how to facilitate a DBT skill building group</a:t>
            </a:r>
          </a:p>
          <a:p>
            <a:r>
              <a:rPr lang="en-US" dirty="0" smtClean="0"/>
              <a:t>Learn about the DBT manual</a:t>
            </a:r>
          </a:p>
          <a:p>
            <a:r>
              <a:rPr lang="en-US" dirty="0" smtClean="0"/>
              <a:t>Learn about what behaviors DBT treats</a:t>
            </a:r>
            <a:endParaRPr lang="en-US" dirty="0"/>
          </a:p>
        </p:txBody>
      </p:sp>
    </p:spTree>
    <p:extLst>
      <p:ext uri="{BB962C8B-B14F-4D97-AF65-F5344CB8AC3E}">
        <p14:creationId xmlns:p14="http://schemas.microsoft.com/office/powerpoint/2010/main" val="118707675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TURNING THE MIND</a:t>
            </a:r>
            <a:br>
              <a:rPr lang="en-US" dirty="0" smtClean="0"/>
            </a:br>
            <a:r>
              <a:rPr lang="en-US" dirty="0" smtClean="0"/>
              <a:t>(</a:t>
            </a:r>
            <a:r>
              <a:rPr lang="en-US" dirty="0"/>
              <a:t>Distress Tolerance Handout </a:t>
            </a:r>
            <a:r>
              <a:rPr lang="en-US" dirty="0" smtClean="0"/>
              <a:t>#12)</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The act of choosing to accept what is</a:t>
            </a:r>
          </a:p>
          <a:p>
            <a:pPr lvl="1">
              <a:buFont typeface="Wingdings" panose="05000000000000000000" pitchFamily="2" charset="2"/>
              <a:buChar char="q"/>
            </a:pPr>
            <a:r>
              <a:rPr lang="en-US" dirty="0" smtClean="0"/>
              <a:t>Again and again and again</a:t>
            </a:r>
          </a:p>
          <a:p>
            <a:pPr>
              <a:buFont typeface="Wingdings" panose="05000000000000000000" pitchFamily="2" charset="2"/>
              <a:buChar char="q"/>
            </a:pPr>
            <a:r>
              <a:rPr lang="en-US" dirty="0" smtClean="0"/>
              <a:t>Noticing that you are no long accepting</a:t>
            </a:r>
          </a:p>
          <a:p>
            <a:pPr lvl="1">
              <a:buFont typeface="Wingdings" panose="05000000000000000000" pitchFamily="2" charset="2"/>
              <a:buChar char="q"/>
            </a:pPr>
            <a:r>
              <a:rPr lang="en-US" dirty="0" smtClean="0"/>
              <a:t>Then make an inner commitment to accept</a:t>
            </a:r>
          </a:p>
          <a:p>
            <a:pPr lvl="1">
              <a:buFont typeface="Wingdings" panose="05000000000000000000" pitchFamily="2" charset="2"/>
              <a:buChar char="q"/>
            </a:pPr>
            <a:r>
              <a:rPr lang="en-US" dirty="0" smtClean="0"/>
              <a:t>Then do it again, over and over</a:t>
            </a:r>
          </a:p>
          <a:p>
            <a:pPr>
              <a:buFont typeface="Wingdings" panose="05000000000000000000" pitchFamily="2" charset="2"/>
              <a:buChar char="q"/>
            </a:pPr>
            <a:r>
              <a:rPr lang="en-US" dirty="0" smtClean="0"/>
              <a:t>Making a plan to catching yourself when you drift out of acceptance</a:t>
            </a:r>
          </a:p>
          <a:p>
            <a:pPr lvl="1">
              <a:buFont typeface="Wingdings" panose="05000000000000000000" pitchFamily="2" charset="2"/>
              <a:buChar char="q"/>
            </a:pPr>
            <a:r>
              <a:rPr lang="en-US" dirty="0" smtClean="0"/>
              <a:t>What cues tell you that you are drifting?</a:t>
            </a:r>
            <a:endParaRPr lang="en-US" dirty="0"/>
          </a:p>
        </p:txBody>
      </p:sp>
    </p:spTree>
    <p:extLst>
      <p:ext uri="{BB962C8B-B14F-4D97-AF65-F5344CB8AC3E}">
        <p14:creationId xmlns:p14="http://schemas.microsoft.com/office/powerpoint/2010/main" val="121218836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WILLINGNESS</a:t>
            </a:r>
            <a:br>
              <a:rPr lang="en-US" dirty="0" smtClean="0"/>
            </a:br>
            <a:r>
              <a:rPr lang="en-US" dirty="0" smtClean="0"/>
              <a:t>(Distress </a:t>
            </a:r>
            <a:r>
              <a:rPr lang="en-US" dirty="0"/>
              <a:t>Tolerance Handout </a:t>
            </a:r>
            <a:r>
              <a:rPr lang="en-US" dirty="0" smtClean="0"/>
              <a:t>#13)</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Willingness (over willfulness)</a:t>
            </a:r>
          </a:p>
          <a:p>
            <a:pPr lvl="1">
              <a:buFont typeface="Wingdings" panose="05000000000000000000" pitchFamily="2" charset="2"/>
              <a:buChar char="q"/>
            </a:pPr>
            <a:r>
              <a:rPr lang="en-US" dirty="0" smtClean="0"/>
              <a:t>Readiness to respond to life's situations wisely, as needed, voluntarily, without grudge</a:t>
            </a:r>
          </a:p>
          <a:p>
            <a:pPr lvl="1">
              <a:buFont typeface="Wingdings" panose="05000000000000000000" pitchFamily="2" charset="2"/>
              <a:buChar char="q"/>
            </a:pPr>
            <a:r>
              <a:rPr lang="en-US" dirty="0" smtClean="0"/>
              <a:t>Choosing to “go with” reality</a:t>
            </a:r>
          </a:p>
          <a:p>
            <a:pPr lvl="1">
              <a:buFont typeface="Wingdings" panose="05000000000000000000" pitchFamily="2" charset="2"/>
              <a:buChar char="q"/>
            </a:pPr>
            <a:r>
              <a:rPr lang="en-US" dirty="0" smtClean="0"/>
              <a:t>Rather than to opposing it</a:t>
            </a:r>
          </a:p>
          <a:p>
            <a:pPr>
              <a:buFont typeface="Wingdings" panose="05000000000000000000" pitchFamily="2" charset="2"/>
              <a:buChar char="q"/>
            </a:pPr>
            <a:r>
              <a:rPr lang="en-US" dirty="0" smtClean="0"/>
              <a:t>Complete openness to the moment</a:t>
            </a:r>
          </a:p>
          <a:p>
            <a:pPr>
              <a:buFont typeface="Wingdings" panose="05000000000000000000" pitchFamily="2" charset="2"/>
              <a:buChar char="q"/>
            </a:pPr>
            <a:r>
              <a:rPr lang="en-US" dirty="0" smtClean="0"/>
              <a:t>Willfulness</a:t>
            </a:r>
          </a:p>
          <a:p>
            <a:pPr lvl="1">
              <a:buFont typeface="Wingdings" panose="05000000000000000000" pitchFamily="2" charset="2"/>
              <a:buChar char="q"/>
            </a:pPr>
            <a:r>
              <a:rPr lang="en-US" dirty="0" smtClean="0"/>
              <a:t>Acting in opposite to the processes and rules of reality, in order to counter them, oppose then, control them, revers them, or overcome them.</a:t>
            </a:r>
            <a:endParaRPr lang="en-US" dirty="0"/>
          </a:p>
        </p:txBody>
      </p:sp>
    </p:spTree>
    <p:extLst>
      <p:ext uri="{BB962C8B-B14F-4D97-AF65-F5344CB8AC3E}">
        <p14:creationId xmlns:p14="http://schemas.microsoft.com/office/powerpoint/2010/main" val="353020806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HALF-SMILE</a:t>
            </a:r>
            <a:br>
              <a:rPr lang="en-US" dirty="0" smtClean="0"/>
            </a:br>
            <a:r>
              <a:rPr lang="en-US" dirty="0" smtClean="0"/>
              <a:t>(Distress </a:t>
            </a:r>
            <a:r>
              <a:rPr lang="en-US" dirty="0"/>
              <a:t>Tolerance Handout </a:t>
            </a:r>
            <a:r>
              <a:rPr lang="en-US" dirty="0" smtClean="0"/>
              <a:t>#14)</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A Way of Accepting Reality with the Body</a:t>
            </a:r>
          </a:p>
          <a:p>
            <a:pPr>
              <a:buFont typeface="Wingdings" panose="05000000000000000000" pitchFamily="2" charset="2"/>
              <a:buChar char="q"/>
            </a:pPr>
            <a:r>
              <a:rPr lang="en-US" dirty="0" smtClean="0"/>
              <a:t>Adopt a serene facial expression</a:t>
            </a:r>
          </a:p>
          <a:p>
            <a:pPr lvl="1">
              <a:buFont typeface="Wingdings" panose="05000000000000000000" pitchFamily="2" charset="2"/>
              <a:buChar char="q"/>
            </a:pPr>
            <a:r>
              <a:rPr lang="en-US" dirty="0" smtClean="0"/>
              <a:t>Relax face, neck, shoulder muscles</a:t>
            </a:r>
          </a:p>
          <a:p>
            <a:pPr lvl="2">
              <a:buFont typeface="Wingdings" panose="05000000000000000000" pitchFamily="2" charset="2"/>
              <a:buChar char="q"/>
            </a:pPr>
            <a:r>
              <a:rPr lang="en-US" dirty="0" smtClean="0"/>
              <a:t>By letting go or tensing and letting go</a:t>
            </a:r>
          </a:p>
          <a:p>
            <a:pPr lvl="1">
              <a:buFont typeface="Wingdings" panose="05000000000000000000" pitchFamily="2" charset="2"/>
              <a:buChar char="q"/>
            </a:pPr>
            <a:r>
              <a:rPr lang="en-US" dirty="0" smtClean="0"/>
              <a:t>Then, lift corner of lips, just slightly</a:t>
            </a:r>
          </a:p>
          <a:p>
            <a:pPr>
              <a:buFont typeface="Wingdings" panose="05000000000000000000" pitchFamily="2" charset="2"/>
              <a:buChar char="q"/>
            </a:pPr>
            <a:r>
              <a:rPr lang="en-US" dirty="0" smtClean="0"/>
              <a:t>Half Smile…</a:t>
            </a:r>
          </a:p>
          <a:p>
            <a:pPr lvl="1">
              <a:buFont typeface="Wingdings" panose="05000000000000000000" pitchFamily="2" charset="2"/>
              <a:buChar char="q"/>
            </a:pPr>
            <a:r>
              <a:rPr lang="en-US" dirty="0" smtClean="0"/>
              <a:t>When you wake up, during free moments, while listening to music, when lying down, in sitting position</a:t>
            </a:r>
          </a:p>
          <a:p>
            <a:pPr lvl="1">
              <a:buFont typeface="Wingdings" panose="05000000000000000000" pitchFamily="2" charset="2"/>
              <a:buChar char="q"/>
            </a:pPr>
            <a:r>
              <a:rPr lang="en-US" dirty="0" smtClean="0"/>
              <a:t>When irritated</a:t>
            </a:r>
          </a:p>
          <a:p>
            <a:pPr lvl="1">
              <a:buFont typeface="Wingdings" panose="05000000000000000000" pitchFamily="2" charset="2"/>
              <a:buChar char="q"/>
            </a:pPr>
            <a:r>
              <a:rPr lang="en-US" dirty="0" smtClean="0"/>
              <a:t>When contemplating the person you hate or despise</a:t>
            </a:r>
            <a:endParaRPr lang="en-US" dirty="0"/>
          </a:p>
        </p:txBody>
      </p:sp>
    </p:spTree>
    <p:extLst>
      <p:ext uri="{BB962C8B-B14F-4D97-AF65-F5344CB8AC3E}">
        <p14:creationId xmlns:p14="http://schemas.microsoft.com/office/powerpoint/2010/main" val="380338196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WILLING HANDS</a:t>
            </a:r>
            <a:br>
              <a:rPr lang="en-US" dirty="0" smtClean="0"/>
            </a:br>
            <a:r>
              <a:rPr lang="en-US" dirty="0" smtClean="0"/>
              <a:t>(Distress </a:t>
            </a:r>
            <a:r>
              <a:rPr lang="en-US" dirty="0"/>
              <a:t>Tolerance Handout </a:t>
            </a:r>
            <a:r>
              <a:rPr lang="en-US" dirty="0" smtClean="0"/>
              <a:t>#14)</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Another Way to Accept Reality with the Body</a:t>
            </a:r>
          </a:p>
          <a:p>
            <a:pPr>
              <a:buFont typeface="Wingdings" panose="05000000000000000000" pitchFamily="2" charset="2"/>
              <a:buChar char="q"/>
            </a:pPr>
            <a:r>
              <a:rPr lang="en-US" dirty="0" smtClean="0"/>
              <a:t>Hands unclenched, palms up, fingers relaxed</a:t>
            </a:r>
          </a:p>
          <a:p>
            <a:pPr lvl="1">
              <a:buFont typeface="Wingdings" panose="05000000000000000000" pitchFamily="2" charset="2"/>
              <a:buChar char="q"/>
            </a:pPr>
            <a:r>
              <a:rPr lang="en-US" dirty="0" smtClean="0"/>
              <a:t>Clenched hands go with anger; opening up the hands acts opposite to anger</a:t>
            </a:r>
          </a:p>
          <a:p>
            <a:pPr lvl="1">
              <a:buFont typeface="Wingdings" panose="05000000000000000000" pitchFamily="2" charset="2"/>
              <a:buChar char="q"/>
            </a:pPr>
            <a:r>
              <a:rPr lang="en-US" dirty="0" smtClean="0"/>
              <a:t>Acceptance rather than control</a:t>
            </a:r>
          </a:p>
          <a:p>
            <a:pPr>
              <a:buFont typeface="Wingdings" panose="05000000000000000000" pitchFamily="2" charset="2"/>
              <a:buChar char="q"/>
            </a:pPr>
            <a:r>
              <a:rPr lang="en-US" dirty="0" smtClean="0"/>
              <a:t>Practice</a:t>
            </a:r>
          </a:p>
          <a:p>
            <a:pPr lvl="1">
              <a:buFont typeface="Wingdings" panose="05000000000000000000" pitchFamily="2" charset="2"/>
              <a:buChar char="q"/>
            </a:pPr>
            <a:r>
              <a:rPr lang="en-US" dirty="0" smtClean="0"/>
              <a:t>When you wake up, during free moments, while listening to music, when irritated, etc.</a:t>
            </a:r>
            <a:endParaRPr lang="en-US" dirty="0"/>
          </a:p>
        </p:txBody>
      </p:sp>
    </p:spTree>
    <p:extLst>
      <p:ext uri="{BB962C8B-B14F-4D97-AF65-F5344CB8AC3E}">
        <p14:creationId xmlns:p14="http://schemas.microsoft.com/office/powerpoint/2010/main" val="177053987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MINDFULNESS OF CURRENT THOUGHTS</a:t>
            </a:r>
            <a:br>
              <a:rPr lang="en-US" dirty="0" smtClean="0"/>
            </a:br>
            <a:r>
              <a:rPr lang="en-US" dirty="0" smtClean="0"/>
              <a:t>(Distress </a:t>
            </a:r>
            <a:r>
              <a:rPr lang="en-US" dirty="0"/>
              <a:t>Tolerance Handout </a:t>
            </a:r>
            <a:r>
              <a:rPr lang="en-US" dirty="0" smtClean="0"/>
              <a:t>#15)</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Let thoughts come and go; just notice them</a:t>
            </a:r>
          </a:p>
          <a:p>
            <a:pPr>
              <a:buFont typeface="Wingdings" panose="05000000000000000000" pitchFamily="2" charset="2"/>
              <a:buChar char="q"/>
            </a:pPr>
            <a:r>
              <a:rPr lang="en-US" dirty="0" smtClean="0"/>
              <a:t>Notice them, radically accept them</a:t>
            </a:r>
          </a:p>
          <a:p>
            <a:pPr lvl="1">
              <a:buFont typeface="Wingdings" panose="05000000000000000000" pitchFamily="2" charset="2"/>
              <a:buChar char="q"/>
            </a:pPr>
            <a:r>
              <a:rPr lang="en-US" dirty="0" smtClean="0"/>
              <a:t>As thoughts, not facts</a:t>
            </a:r>
          </a:p>
          <a:p>
            <a:pPr lvl="1">
              <a:buFont typeface="Wingdings" panose="05000000000000000000" pitchFamily="2" charset="2"/>
              <a:buChar char="q"/>
            </a:pPr>
            <a:r>
              <a:rPr lang="en-US" dirty="0" smtClean="0"/>
              <a:t>Reducing suffering caused by believing thoughts</a:t>
            </a:r>
          </a:p>
          <a:p>
            <a:pPr>
              <a:buFont typeface="Wingdings" panose="05000000000000000000" pitchFamily="2" charset="2"/>
              <a:buChar char="q"/>
            </a:pPr>
            <a:r>
              <a:rPr lang="en-US" dirty="0" smtClean="0"/>
              <a:t>Observe thoughts, adopt curious mind about thoughts</a:t>
            </a:r>
          </a:p>
          <a:p>
            <a:pPr>
              <a:buFont typeface="Wingdings" panose="05000000000000000000" pitchFamily="2" charset="2"/>
              <a:buChar char="q"/>
            </a:pPr>
            <a:r>
              <a:rPr lang="en-US" dirty="0" smtClean="0"/>
              <a:t>Remember: you are not your thoughts</a:t>
            </a:r>
          </a:p>
          <a:p>
            <a:pPr>
              <a:buFont typeface="Wingdings" panose="05000000000000000000" pitchFamily="2" charset="2"/>
              <a:buChar char="q"/>
            </a:pPr>
            <a:r>
              <a:rPr lang="en-US" dirty="0" smtClean="0"/>
              <a:t>Observing thoughts is the path to freedom</a:t>
            </a:r>
            <a:endParaRPr lang="en-US" dirty="0"/>
          </a:p>
        </p:txBody>
      </p:sp>
    </p:spTree>
    <p:extLst>
      <p:ext uri="{BB962C8B-B14F-4D97-AF65-F5344CB8AC3E}">
        <p14:creationId xmlns:p14="http://schemas.microsoft.com/office/powerpoint/2010/main" val="409544910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Distress Tolerance Practices</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Every day: notice something difficult to accept</a:t>
            </a:r>
          </a:p>
          <a:p>
            <a:pPr lvl="1">
              <a:buFont typeface="Wingdings" panose="05000000000000000000" pitchFamily="2" charset="2"/>
              <a:buChar char="q"/>
            </a:pPr>
            <a:r>
              <a:rPr lang="en-US" dirty="0" smtClean="0"/>
              <a:t>Turn the mind to radically accept it</a:t>
            </a:r>
          </a:p>
          <a:p>
            <a:pPr lvl="1">
              <a:buFont typeface="Wingdings" panose="05000000000000000000" pitchFamily="2" charset="2"/>
              <a:buChar char="q"/>
            </a:pPr>
            <a:r>
              <a:rPr lang="en-US" dirty="0" smtClean="0"/>
              <a:t>Use the Crisis Survival Strategies</a:t>
            </a:r>
          </a:p>
          <a:p>
            <a:pPr>
              <a:buFont typeface="Wingdings" panose="05000000000000000000" pitchFamily="2" charset="2"/>
              <a:buChar char="q"/>
            </a:pPr>
            <a:r>
              <a:rPr lang="en-US" dirty="0" smtClean="0"/>
              <a:t>Observe your own willing responses</a:t>
            </a:r>
          </a:p>
          <a:p>
            <a:pPr lvl="1">
              <a:buFont typeface="Wingdings" panose="05000000000000000000" pitchFamily="2" charset="2"/>
              <a:buChar char="q"/>
            </a:pPr>
            <a:r>
              <a:rPr lang="en-US" dirty="0" smtClean="0"/>
              <a:t>And observe your own willful responses</a:t>
            </a:r>
          </a:p>
          <a:p>
            <a:pPr lvl="1">
              <a:buFont typeface="Wingdings" panose="05000000000000000000" pitchFamily="2" charset="2"/>
              <a:buChar char="q"/>
            </a:pPr>
            <a:r>
              <a:rPr lang="en-US" dirty="0" smtClean="0"/>
              <a:t>Replace willful ones with willing ones</a:t>
            </a:r>
          </a:p>
          <a:p>
            <a:pPr>
              <a:buFont typeface="Wingdings" panose="05000000000000000000" pitchFamily="2" charset="2"/>
              <a:buChar char="q"/>
            </a:pPr>
            <a:r>
              <a:rPr lang="en-US" dirty="0" smtClean="0"/>
              <a:t>Allow yourself to notice your connections</a:t>
            </a:r>
          </a:p>
          <a:p>
            <a:pPr lvl="1">
              <a:buFont typeface="Wingdings" panose="05000000000000000000" pitchFamily="2" charset="2"/>
              <a:buChar char="q"/>
            </a:pPr>
            <a:r>
              <a:rPr lang="en-US" dirty="0" smtClean="0"/>
              <a:t>To a chair, to a person, to nature, to the universe</a:t>
            </a:r>
            <a:endParaRPr lang="en-US" dirty="0"/>
          </a:p>
        </p:txBody>
      </p:sp>
    </p:spTree>
    <p:extLst>
      <p:ext uri="{BB962C8B-B14F-4D97-AF65-F5344CB8AC3E}">
        <p14:creationId xmlns:p14="http://schemas.microsoft.com/office/powerpoint/2010/main" val="189126256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Reduce emotional vulnerability and suffering by</a:t>
            </a:r>
          </a:p>
          <a:p>
            <a:r>
              <a:rPr lang="en-US" dirty="0" smtClean="0"/>
              <a:t>better regulation of emotions.</a:t>
            </a:r>
            <a:endParaRPr lang="en-US" dirty="0"/>
          </a:p>
        </p:txBody>
      </p:sp>
      <p:sp>
        <p:nvSpPr>
          <p:cNvPr id="4" name="Title 3"/>
          <p:cNvSpPr>
            <a:spLocks noGrp="1"/>
          </p:cNvSpPr>
          <p:nvPr>
            <p:ph type="title"/>
          </p:nvPr>
        </p:nvSpPr>
        <p:spPr/>
        <p:txBody>
          <a:bodyPr/>
          <a:lstStyle/>
          <a:p>
            <a:r>
              <a:rPr lang="en-US" dirty="0" smtClean="0"/>
              <a:t>EMOTION REGULATION SKILLS</a:t>
            </a:r>
            <a:endParaRPr lang="en-US" dirty="0"/>
          </a:p>
        </p:txBody>
      </p:sp>
    </p:spTree>
    <p:extLst>
      <p:ext uri="{BB962C8B-B14F-4D97-AF65-F5344CB8AC3E}">
        <p14:creationId xmlns:p14="http://schemas.microsoft.com/office/powerpoint/2010/main" val="194459456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smtClean="0"/>
              <a:t>EMOTION REGULATION</a:t>
            </a:r>
            <a:br>
              <a:rPr lang="en-US" dirty="0" smtClean="0"/>
            </a:br>
            <a:r>
              <a:rPr lang="en-US" dirty="0" smtClean="0"/>
              <a:t>Overview of Module</a:t>
            </a:r>
            <a:endParaRPr lang="en-US" dirty="0"/>
          </a:p>
        </p:txBody>
      </p:sp>
      <p:sp>
        <p:nvSpPr>
          <p:cNvPr id="5" name="Content Placeholder 4"/>
          <p:cNvSpPr>
            <a:spLocks noGrp="1"/>
          </p:cNvSpPr>
          <p:nvPr>
            <p:ph sz="quarter" idx="13"/>
          </p:nvPr>
        </p:nvSpPr>
        <p:spPr/>
        <p:txBody>
          <a:bodyPr>
            <a:normAutofit/>
          </a:bodyPr>
          <a:lstStyle/>
          <a:p>
            <a:pPr>
              <a:buFont typeface="Wingdings" panose="05000000000000000000" pitchFamily="2" charset="2"/>
              <a:buChar char="q"/>
            </a:pPr>
            <a:r>
              <a:rPr lang="en-US" dirty="0" smtClean="0"/>
              <a:t>Understanding and Naming Emotions</a:t>
            </a:r>
          </a:p>
          <a:p>
            <a:pPr lvl="1">
              <a:buFont typeface="Wingdings" panose="05000000000000000000" pitchFamily="2" charset="2"/>
              <a:buChar char="q"/>
            </a:pPr>
            <a:r>
              <a:rPr lang="en-US" dirty="0" smtClean="0"/>
              <a:t>Identify (Observe and Describe) emotions</a:t>
            </a:r>
          </a:p>
          <a:p>
            <a:pPr lvl="1">
              <a:buFont typeface="Wingdings" panose="05000000000000000000" pitchFamily="2" charset="2"/>
              <a:buChar char="q"/>
            </a:pPr>
            <a:r>
              <a:rPr lang="en-US" dirty="0" smtClean="0"/>
              <a:t>Understand the function of emotions</a:t>
            </a:r>
          </a:p>
          <a:p>
            <a:pPr lvl="1">
              <a:buFont typeface="Wingdings" panose="05000000000000000000" pitchFamily="2" charset="2"/>
              <a:buChar char="q"/>
            </a:pPr>
            <a:r>
              <a:rPr lang="en-US" dirty="0" smtClean="0"/>
              <a:t>Identify obstacles to changing emotions</a:t>
            </a:r>
          </a:p>
          <a:p>
            <a:pPr>
              <a:buFont typeface="Wingdings" panose="05000000000000000000" pitchFamily="2" charset="2"/>
              <a:buChar char="q"/>
            </a:pPr>
            <a:r>
              <a:rPr lang="en-US" dirty="0" smtClean="0"/>
              <a:t>Changing Unwanted </a:t>
            </a:r>
            <a:r>
              <a:rPr lang="en-US" dirty="0"/>
              <a:t>E</a:t>
            </a:r>
            <a:r>
              <a:rPr lang="en-US" dirty="0" smtClean="0"/>
              <a:t>motions</a:t>
            </a:r>
          </a:p>
          <a:p>
            <a:pPr lvl="1">
              <a:buFont typeface="Wingdings" panose="05000000000000000000" pitchFamily="2" charset="2"/>
              <a:buChar char="q"/>
            </a:pPr>
            <a:r>
              <a:rPr lang="en-US" dirty="0" smtClean="0"/>
              <a:t>Checking the facts</a:t>
            </a:r>
          </a:p>
          <a:p>
            <a:pPr lvl="1">
              <a:buFont typeface="Wingdings" panose="05000000000000000000" pitchFamily="2" charset="2"/>
              <a:buChar char="q"/>
            </a:pPr>
            <a:r>
              <a:rPr lang="en-US" dirty="0" smtClean="0"/>
              <a:t>Problem solving</a:t>
            </a:r>
          </a:p>
          <a:p>
            <a:pPr lvl="1">
              <a:buFont typeface="Wingdings" panose="05000000000000000000" pitchFamily="2" charset="2"/>
              <a:buChar char="q"/>
            </a:pPr>
            <a:r>
              <a:rPr lang="en-US" dirty="0" smtClean="0"/>
              <a:t>Opposite action</a:t>
            </a:r>
            <a:endParaRPr lang="en-US" dirty="0"/>
          </a:p>
        </p:txBody>
      </p:sp>
    </p:spTree>
    <p:extLst>
      <p:ext uri="{BB962C8B-B14F-4D97-AF65-F5344CB8AC3E}">
        <p14:creationId xmlns:p14="http://schemas.microsoft.com/office/powerpoint/2010/main" val="169725512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EMOTION REGULATION</a:t>
            </a:r>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Reduce Vulnerability to Emotion </a:t>
            </a:r>
            <a:r>
              <a:rPr lang="en-US" dirty="0"/>
              <a:t>M</a:t>
            </a:r>
            <a:r>
              <a:rPr lang="en-US" dirty="0" smtClean="0"/>
              <a:t>ind </a:t>
            </a:r>
          </a:p>
          <a:p>
            <a:pPr lvl="1">
              <a:buFont typeface="Wingdings" panose="05000000000000000000" pitchFamily="2" charset="2"/>
              <a:buChar char="q"/>
            </a:pPr>
            <a:r>
              <a:rPr lang="en-US" dirty="0" smtClean="0"/>
              <a:t>Accumulate positive emotions</a:t>
            </a:r>
          </a:p>
          <a:p>
            <a:pPr lvl="1">
              <a:buFont typeface="Wingdings" panose="05000000000000000000" pitchFamily="2" charset="2"/>
              <a:buChar char="q"/>
            </a:pPr>
            <a:r>
              <a:rPr lang="en-US" dirty="0" smtClean="0"/>
              <a:t>Build mastery and learn to cope ahead</a:t>
            </a:r>
          </a:p>
          <a:p>
            <a:pPr lvl="1">
              <a:buFont typeface="Wingdings" panose="05000000000000000000" pitchFamily="2" charset="2"/>
              <a:buChar char="q"/>
            </a:pPr>
            <a:r>
              <a:rPr lang="en-US" dirty="0" smtClean="0"/>
              <a:t>Take care of the body (PLEASE skills)</a:t>
            </a:r>
          </a:p>
          <a:p>
            <a:pPr>
              <a:buFont typeface="Wingdings" panose="05000000000000000000" pitchFamily="2" charset="2"/>
              <a:buChar char="q"/>
            </a:pPr>
            <a:r>
              <a:rPr lang="en-US" dirty="0" smtClean="0"/>
              <a:t>Managing Extreme Emotions</a:t>
            </a:r>
          </a:p>
          <a:p>
            <a:pPr lvl="1">
              <a:buFont typeface="Wingdings" panose="05000000000000000000" pitchFamily="2" charset="2"/>
              <a:buChar char="q"/>
            </a:pPr>
            <a:r>
              <a:rPr lang="en-US" dirty="0" smtClean="0"/>
              <a:t>Mindfulness of current emotions</a:t>
            </a:r>
          </a:p>
          <a:p>
            <a:pPr lvl="1">
              <a:buFont typeface="Wingdings" panose="05000000000000000000" pitchFamily="2" charset="2"/>
              <a:buChar char="q"/>
            </a:pPr>
            <a:r>
              <a:rPr lang="en-US" dirty="0" smtClean="0"/>
              <a:t>Identifying the skills breakdown point</a:t>
            </a:r>
            <a:endParaRPr lang="en-US" dirty="0"/>
          </a:p>
        </p:txBody>
      </p:sp>
    </p:spTree>
    <p:extLst>
      <p:ext uri="{BB962C8B-B14F-4D97-AF65-F5344CB8AC3E}">
        <p14:creationId xmlns:p14="http://schemas.microsoft.com/office/powerpoint/2010/main" val="312758507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UNDERSTANDING and NAMING EMOTIONS</a:t>
            </a:r>
            <a:r>
              <a:rPr lang="en-US" dirty="0" smtClean="0"/>
              <a:t/>
            </a:r>
            <a:br>
              <a:rPr lang="en-US" dirty="0" smtClean="0"/>
            </a:br>
            <a:r>
              <a:rPr lang="en-US" dirty="0" smtClean="0"/>
              <a:t>(Emotion Regulation Handout #2)</a:t>
            </a:r>
            <a:endParaRPr lang="en-US" dirty="0"/>
          </a:p>
        </p:txBody>
      </p:sp>
      <p:sp>
        <p:nvSpPr>
          <p:cNvPr id="3" name="Content Placeholder 2"/>
          <p:cNvSpPr>
            <a:spLocks noGrp="1"/>
          </p:cNvSpPr>
          <p:nvPr>
            <p:ph sz="quarter" idx="13"/>
          </p:nvPr>
        </p:nvSpPr>
        <p:spPr/>
        <p:txBody>
          <a:bodyPr/>
          <a:lstStyle/>
          <a:p>
            <a:pPr>
              <a:buFont typeface="Wingdings" panose="05000000000000000000" pitchFamily="2" charset="2"/>
              <a:buChar char="q"/>
            </a:pPr>
            <a:r>
              <a:rPr lang="en-US" dirty="0" smtClean="0"/>
              <a:t>Functions of Emotions</a:t>
            </a:r>
          </a:p>
          <a:p>
            <a:pPr lvl="1">
              <a:buFont typeface="Wingdings" panose="05000000000000000000" pitchFamily="2" charset="2"/>
              <a:buChar char="q"/>
            </a:pPr>
            <a:r>
              <a:rPr lang="en-US" dirty="0" smtClean="0"/>
              <a:t>What emotions does for us</a:t>
            </a:r>
          </a:p>
          <a:p>
            <a:pPr>
              <a:buFont typeface="Wingdings" panose="05000000000000000000" pitchFamily="2" charset="2"/>
              <a:buChar char="q"/>
            </a:pPr>
            <a:r>
              <a:rPr lang="en-US" dirty="0" smtClean="0"/>
              <a:t>Factors that Make it Hard to Regulate Emotions</a:t>
            </a:r>
          </a:p>
          <a:p>
            <a:pPr>
              <a:buFont typeface="Wingdings" panose="05000000000000000000" pitchFamily="2" charset="2"/>
              <a:buChar char="q"/>
            </a:pPr>
            <a:r>
              <a:rPr lang="en-US" dirty="0" smtClean="0"/>
              <a:t>A Model for Describing Emptions</a:t>
            </a:r>
          </a:p>
          <a:p>
            <a:pPr>
              <a:buFont typeface="Wingdings" panose="05000000000000000000" pitchFamily="2" charset="2"/>
              <a:buChar char="q"/>
            </a:pPr>
            <a:r>
              <a:rPr lang="en-US" dirty="0" smtClean="0"/>
              <a:t>Ways to Describe Emotions</a:t>
            </a:r>
            <a:endParaRPr lang="en-US" dirty="0"/>
          </a:p>
        </p:txBody>
      </p:sp>
    </p:spTree>
    <p:extLst>
      <p:ext uri="{BB962C8B-B14F-4D97-AF65-F5344CB8AC3E}">
        <p14:creationId xmlns:p14="http://schemas.microsoft.com/office/powerpoint/2010/main" val="1463671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Dialectical Behavioral Therapy History</a:t>
            </a:r>
            <a:endParaRPr lang="en-US" dirty="0"/>
          </a:p>
        </p:txBody>
      </p:sp>
      <p:sp>
        <p:nvSpPr>
          <p:cNvPr id="3" name="Content Placeholder 2"/>
          <p:cNvSpPr>
            <a:spLocks noGrp="1"/>
          </p:cNvSpPr>
          <p:nvPr>
            <p:ph sz="quarter" idx="13"/>
          </p:nvPr>
        </p:nvSpPr>
        <p:spPr/>
        <p:txBody>
          <a:bodyPr/>
          <a:lstStyle/>
          <a:p>
            <a:r>
              <a:rPr lang="en-US" dirty="0" smtClean="0"/>
              <a:t>Developed in the 1980’s by Marsha </a:t>
            </a:r>
            <a:r>
              <a:rPr lang="en-US" dirty="0" err="1" smtClean="0"/>
              <a:t>Linehan</a:t>
            </a:r>
            <a:endParaRPr lang="en-US" dirty="0" smtClean="0"/>
          </a:p>
          <a:p>
            <a:r>
              <a:rPr lang="en-US" dirty="0" smtClean="0"/>
              <a:t>Originally used to treat Borderline Personality Disorder</a:t>
            </a:r>
          </a:p>
          <a:p>
            <a:r>
              <a:rPr lang="en-US" dirty="0" smtClean="0"/>
              <a:t>Combines standard CBT with emotional regulation, distress tolerance, acceptance and mindful awareness</a:t>
            </a:r>
            <a:endParaRPr lang="en-US" dirty="0"/>
          </a:p>
        </p:txBody>
      </p:sp>
    </p:spTree>
    <p:extLst>
      <p:ext uri="{BB962C8B-B14F-4D97-AF65-F5344CB8AC3E}">
        <p14:creationId xmlns:p14="http://schemas.microsoft.com/office/powerpoint/2010/main" val="278150815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FUNCTION OF EMOTIONS</a:t>
            </a:r>
            <a:br>
              <a:rPr lang="en-US" dirty="0" smtClean="0"/>
            </a:br>
            <a:r>
              <a:rPr lang="en-US" dirty="0"/>
              <a:t>(Emotion Regulation Handout </a:t>
            </a:r>
            <a:r>
              <a:rPr lang="en-US" dirty="0" smtClean="0"/>
              <a:t>#3)</a:t>
            </a:r>
            <a:endParaRPr lang="en-US" dirty="0"/>
          </a:p>
        </p:txBody>
      </p:sp>
      <p:sp>
        <p:nvSpPr>
          <p:cNvPr id="3" name="Content Placeholder 2"/>
          <p:cNvSpPr>
            <a:spLocks noGrp="1"/>
          </p:cNvSpPr>
          <p:nvPr>
            <p:ph sz="quarter" idx="13"/>
          </p:nvPr>
        </p:nvSpPr>
        <p:spPr/>
        <p:txBody>
          <a:bodyPr/>
          <a:lstStyle/>
          <a:p>
            <a:pPr>
              <a:buFont typeface="Wingdings" panose="05000000000000000000" pitchFamily="2" charset="2"/>
              <a:buChar char="q"/>
            </a:pPr>
            <a:r>
              <a:rPr lang="en-US" dirty="0" smtClean="0"/>
              <a:t>Emotions Have Functions that Help Our Species Survive</a:t>
            </a:r>
          </a:p>
          <a:p>
            <a:pPr>
              <a:buFont typeface="Wingdings" panose="05000000000000000000" pitchFamily="2" charset="2"/>
              <a:buChar char="q"/>
            </a:pPr>
            <a:r>
              <a:rPr lang="en-US" dirty="0" smtClean="0"/>
              <a:t>Emotions Motivate and Organize US for Action</a:t>
            </a:r>
          </a:p>
          <a:p>
            <a:pPr>
              <a:buFont typeface="Wingdings" panose="05000000000000000000" pitchFamily="2" charset="2"/>
              <a:buChar char="q"/>
            </a:pPr>
            <a:r>
              <a:rPr lang="en-US" dirty="0" smtClean="0"/>
              <a:t>Emotions Communicate to (and influence) Others</a:t>
            </a:r>
          </a:p>
          <a:p>
            <a:pPr>
              <a:buFont typeface="Wingdings" panose="05000000000000000000" pitchFamily="2" charset="2"/>
              <a:buChar char="q"/>
            </a:pPr>
            <a:r>
              <a:rPr lang="en-US" dirty="0" smtClean="0"/>
              <a:t>Emotions Communicate to Ourselves</a:t>
            </a:r>
            <a:endParaRPr lang="en-US" dirty="0"/>
          </a:p>
        </p:txBody>
      </p:sp>
    </p:spTree>
    <p:extLst>
      <p:ext uri="{BB962C8B-B14F-4D97-AF65-F5344CB8AC3E}">
        <p14:creationId xmlns:p14="http://schemas.microsoft.com/office/powerpoint/2010/main" val="289169792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FACTORS MAKING IT HARD TO REGULATE</a:t>
            </a:r>
            <a:br>
              <a:rPr lang="en-US" sz="4400" dirty="0" smtClean="0"/>
            </a:br>
            <a:r>
              <a:rPr lang="en-US" sz="4000" dirty="0"/>
              <a:t>(Emotion Regulation Handout </a:t>
            </a:r>
            <a:r>
              <a:rPr lang="en-US" sz="4000" dirty="0" smtClean="0"/>
              <a:t>#4)</a:t>
            </a:r>
            <a:endParaRPr lang="en-US" sz="4400" dirty="0"/>
          </a:p>
        </p:txBody>
      </p:sp>
      <p:sp>
        <p:nvSpPr>
          <p:cNvPr id="3" name="Content Placeholder 2"/>
          <p:cNvSpPr>
            <a:spLocks noGrp="1"/>
          </p:cNvSpPr>
          <p:nvPr>
            <p:ph sz="quarter" idx="13"/>
          </p:nvPr>
        </p:nvSpPr>
        <p:spPr/>
        <p:txBody>
          <a:bodyPr/>
          <a:lstStyle/>
          <a:p>
            <a:pPr>
              <a:buFont typeface="Wingdings" panose="05000000000000000000" pitchFamily="2" charset="2"/>
              <a:buChar char="q"/>
            </a:pPr>
            <a:r>
              <a:rPr lang="en-US" dirty="0" smtClean="0"/>
              <a:t>Biology</a:t>
            </a:r>
          </a:p>
          <a:p>
            <a:pPr>
              <a:buFont typeface="Wingdings" panose="05000000000000000000" pitchFamily="2" charset="2"/>
              <a:buChar char="q"/>
            </a:pPr>
            <a:r>
              <a:rPr lang="en-US" dirty="0" smtClean="0"/>
              <a:t>Lack of Skills</a:t>
            </a:r>
          </a:p>
          <a:p>
            <a:pPr>
              <a:buFont typeface="Wingdings" panose="05000000000000000000" pitchFamily="2" charset="2"/>
              <a:buChar char="q"/>
            </a:pPr>
            <a:r>
              <a:rPr lang="en-US" dirty="0" smtClean="0"/>
              <a:t>Reinforcement of Emotional Behaviors</a:t>
            </a:r>
          </a:p>
          <a:p>
            <a:pPr>
              <a:buFont typeface="Wingdings" panose="05000000000000000000" pitchFamily="2" charset="2"/>
              <a:buChar char="q"/>
            </a:pPr>
            <a:r>
              <a:rPr lang="en-US" dirty="0" smtClean="0"/>
              <a:t>Moodiness</a:t>
            </a:r>
          </a:p>
          <a:p>
            <a:pPr>
              <a:buFont typeface="Wingdings" panose="05000000000000000000" pitchFamily="2" charset="2"/>
              <a:buChar char="q"/>
            </a:pPr>
            <a:r>
              <a:rPr lang="en-US" dirty="0" smtClean="0"/>
              <a:t>Emotional Overload</a:t>
            </a:r>
          </a:p>
          <a:p>
            <a:pPr>
              <a:buFont typeface="Wingdings" panose="05000000000000000000" pitchFamily="2" charset="2"/>
              <a:buChar char="q"/>
            </a:pPr>
            <a:r>
              <a:rPr lang="en-US" dirty="0" smtClean="0"/>
              <a:t>Myths about Emotions</a:t>
            </a:r>
            <a:endParaRPr lang="en-US" dirty="0"/>
          </a:p>
        </p:txBody>
      </p:sp>
    </p:spTree>
    <p:extLst>
      <p:ext uri="{BB962C8B-B14F-4D97-AF65-F5344CB8AC3E}">
        <p14:creationId xmlns:p14="http://schemas.microsoft.com/office/powerpoint/2010/main" val="98477967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 MODEL OF EMOTIONS</a:t>
            </a:r>
            <a:br>
              <a:rPr lang="en-US" dirty="0" smtClean="0"/>
            </a:br>
            <a:r>
              <a:rPr lang="en-US" dirty="0"/>
              <a:t>(Emotion Regulation Handout </a:t>
            </a:r>
            <a:r>
              <a:rPr lang="en-US" dirty="0" smtClean="0"/>
              <a:t>#5)</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Characteristics of Emotions</a:t>
            </a:r>
          </a:p>
          <a:p>
            <a:pPr lvl="1">
              <a:buFont typeface="Wingdings" panose="05000000000000000000" pitchFamily="2" charset="2"/>
              <a:buChar char="q"/>
            </a:pPr>
            <a:r>
              <a:rPr lang="en-US" dirty="0" smtClean="0"/>
              <a:t>Complex, Automatic, Can’t be Directly Changed</a:t>
            </a:r>
          </a:p>
          <a:p>
            <a:pPr lvl="1">
              <a:buFont typeface="Wingdings" panose="05000000000000000000" pitchFamily="2" charset="2"/>
              <a:buChar char="q"/>
            </a:pPr>
            <a:r>
              <a:rPr lang="en-US" dirty="0" smtClean="0"/>
              <a:t>Sudden (rise and Fall), self perpetuating</a:t>
            </a:r>
          </a:p>
          <a:p>
            <a:pPr>
              <a:buFont typeface="Wingdings" panose="05000000000000000000" pitchFamily="2" charset="2"/>
              <a:buChar char="q"/>
            </a:pPr>
            <a:r>
              <a:rPr lang="en-US" dirty="0" smtClean="0"/>
              <a:t>Components of Emotions</a:t>
            </a:r>
          </a:p>
          <a:p>
            <a:pPr lvl="1">
              <a:buFont typeface="Wingdings" panose="05000000000000000000" pitchFamily="2" charset="2"/>
              <a:buChar char="q"/>
            </a:pPr>
            <a:r>
              <a:rPr lang="en-US" dirty="0" smtClean="0"/>
              <a:t>See Emotion Regulation Handout # 5</a:t>
            </a:r>
          </a:p>
          <a:p>
            <a:pPr>
              <a:buFont typeface="Wingdings" panose="05000000000000000000" pitchFamily="2" charset="2"/>
              <a:buChar char="q"/>
            </a:pPr>
            <a:r>
              <a:rPr lang="en-US" dirty="0" smtClean="0"/>
              <a:t>Observe and Describe Emotions</a:t>
            </a:r>
          </a:p>
          <a:p>
            <a:pPr lvl="1">
              <a:buFont typeface="Wingdings" panose="05000000000000000000" pitchFamily="2" charset="2"/>
              <a:buChar char="q"/>
            </a:pPr>
            <a:r>
              <a:rPr lang="en-US" dirty="0" smtClean="0"/>
              <a:t>See Emotion Regulation Handout 6</a:t>
            </a:r>
            <a:endParaRPr lang="en-US" dirty="0"/>
          </a:p>
        </p:txBody>
      </p:sp>
    </p:spTree>
    <p:extLst>
      <p:ext uri="{BB962C8B-B14F-4D97-AF65-F5344CB8AC3E}">
        <p14:creationId xmlns:p14="http://schemas.microsoft.com/office/powerpoint/2010/main" val="123171197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CHANGING EMOTIONAL RESPONSES</a:t>
            </a:r>
            <a:br>
              <a:rPr lang="en-US" dirty="0" smtClean="0"/>
            </a:br>
            <a:r>
              <a:rPr lang="en-US" dirty="0"/>
              <a:t>(Emotion Regulation Handout </a:t>
            </a:r>
            <a:r>
              <a:rPr lang="en-US" dirty="0" smtClean="0"/>
              <a:t>#7)</a:t>
            </a:r>
            <a:endParaRPr lang="en-US" dirty="0"/>
          </a:p>
        </p:txBody>
      </p:sp>
      <p:sp>
        <p:nvSpPr>
          <p:cNvPr id="3" name="Content Placeholder 2"/>
          <p:cNvSpPr>
            <a:spLocks noGrp="1"/>
          </p:cNvSpPr>
          <p:nvPr>
            <p:ph sz="quarter" idx="13"/>
          </p:nvPr>
        </p:nvSpPr>
        <p:spPr/>
        <p:txBody>
          <a:bodyPr/>
          <a:lstStyle/>
          <a:p>
            <a:pPr>
              <a:buFont typeface="Wingdings" panose="05000000000000000000" pitchFamily="2" charset="2"/>
              <a:buChar char="q"/>
            </a:pPr>
            <a:r>
              <a:rPr lang="en-US" dirty="0" smtClean="0"/>
              <a:t>Check the Facts (Handout #8)</a:t>
            </a:r>
          </a:p>
          <a:p>
            <a:pPr>
              <a:buFont typeface="Wingdings" panose="05000000000000000000" pitchFamily="2" charset="2"/>
              <a:buChar char="q"/>
            </a:pPr>
            <a:r>
              <a:rPr lang="en-US" dirty="0" smtClean="0"/>
              <a:t>Opposite Action (Handout #9, 10, 11)</a:t>
            </a:r>
          </a:p>
          <a:p>
            <a:pPr>
              <a:buFont typeface="Wingdings" panose="05000000000000000000" pitchFamily="2" charset="2"/>
              <a:buChar char="q"/>
            </a:pPr>
            <a:r>
              <a:rPr lang="en-US" dirty="0" smtClean="0"/>
              <a:t>Problem Solve (Handout # 12)</a:t>
            </a:r>
          </a:p>
          <a:p>
            <a:pPr>
              <a:buFont typeface="Wingdings" panose="05000000000000000000" pitchFamily="2" charset="2"/>
              <a:buChar char="q"/>
            </a:pPr>
            <a:r>
              <a:rPr lang="en-US" dirty="0" smtClean="0"/>
              <a:t>The “Yes, BUT” Barrier to Changing Emotions</a:t>
            </a:r>
            <a:endParaRPr lang="en-US" dirty="0"/>
          </a:p>
        </p:txBody>
      </p:sp>
    </p:spTree>
    <p:extLst>
      <p:ext uri="{BB962C8B-B14F-4D97-AF65-F5344CB8AC3E}">
        <p14:creationId xmlns:p14="http://schemas.microsoft.com/office/powerpoint/2010/main" val="10504459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smtClean="0"/>
              <a:t>REDUCE VULNERABILITY  TO EMOTION MIND</a:t>
            </a:r>
            <a:br>
              <a:rPr lang="en-US" sz="4400" dirty="0" smtClean="0"/>
            </a:br>
            <a:r>
              <a:rPr lang="en-US" sz="5300" dirty="0"/>
              <a:t>(Emotion Regulation Handout </a:t>
            </a:r>
            <a:r>
              <a:rPr lang="en-US" sz="5300" dirty="0" smtClean="0"/>
              <a:t>#14)</a:t>
            </a:r>
            <a:endParaRPr lang="en-US" sz="5300"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Become Less Vulnerable to Painful Emotions</a:t>
            </a:r>
          </a:p>
          <a:p>
            <a:pPr>
              <a:buFont typeface="Wingdings" panose="05000000000000000000" pitchFamily="2" charset="2"/>
              <a:buChar char="q"/>
            </a:pPr>
            <a:r>
              <a:rPr lang="en-US" dirty="0" smtClean="0"/>
              <a:t>ABC Please Skills</a:t>
            </a:r>
          </a:p>
          <a:p>
            <a:pPr>
              <a:buFont typeface="Wingdings" panose="05000000000000000000" pitchFamily="2" charset="2"/>
              <a:buChar char="q"/>
            </a:pPr>
            <a:r>
              <a:rPr lang="en-US" dirty="0" smtClean="0"/>
              <a:t>Accumulate Positive Emotions</a:t>
            </a:r>
          </a:p>
          <a:p>
            <a:pPr>
              <a:buFont typeface="Wingdings" panose="05000000000000000000" pitchFamily="2" charset="2"/>
              <a:buChar char="q"/>
            </a:pPr>
            <a:r>
              <a:rPr lang="en-US" dirty="0" smtClean="0"/>
              <a:t>Build Mastery</a:t>
            </a:r>
          </a:p>
          <a:p>
            <a:pPr>
              <a:buFont typeface="Wingdings" panose="05000000000000000000" pitchFamily="2" charset="2"/>
              <a:buChar char="q"/>
            </a:pPr>
            <a:r>
              <a:rPr lang="en-US" dirty="0" smtClean="0"/>
              <a:t>Tacking Care of the Body</a:t>
            </a:r>
          </a:p>
          <a:p>
            <a:pPr>
              <a:buFont typeface="Wingdings" panose="05000000000000000000" pitchFamily="2" charset="2"/>
              <a:buChar char="q"/>
            </a:pPr>
            <a:r>
              <a:rPr lang="en-US" dirty="0" smtClean="0"/>
              <a:t>Nightmare Protocol</a:t>
            </a:r>
          </a:p>
          <a:p>
            <a:pPr>
              <a:buFont typeface="Wingdings" panose="05000000000000000000" pitchFamily="2" charset="2"/>
              <a:buChar char="q"/>
            </a:pPr>
            <a:r>
              <a:rPr lang="en-US" dirty="0" smtClean="0"/>
              <a:t>Sleeping Hygiene Protocol</a:t>
            </a:r>
            <a:endParaRPr lang="en-US" dirty="0"/>
          </a:p>
        </p:txBody>
      </p:sp>
    </p:spTree>
    <p:extLst>
      <p:ext uri="{BB962C8B-B14F-4D97-AF65-F5344CB8AC3E}">
        <p14:creationId xmlns:p14="http://schemas.microsoft.com/office/powerpoint/2010/main" val="362860757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MANAGE REALLY DIFFICULT EMOTIONS</a:t>
            </a:r>
            <a:br>
              <a:rPr lang="en-US" dirty="0" smtClean="0"/>
            </a:br>
            <a:r>
              <a:rPr lang="en-US" dirty="0"/>
              <a:t>(Emotion Regulation Handout #</a:t>
            </a:r>
            <a:r>
              <a:rPr lang="en-US" dirty="0" smtClean="0"/>
              <a:t>21)</a:t>
            </a:r>
            <a:endParaRPr lang="en-US" dirty="0"/>
          </a:p>
        </p:txBody>
      </p:sp>
      <p:sp>
        <p:nvSpPr>
          <p:cNvPr id="3" name="Content Placeholder 2"/>
          <p:cNvSpPr>
            <a:spLocks noGrp="1"/>
          </p:cNvSpPr>
          <p:nvPr>
            <p:ph sz="quarter" idx="13"/>
          </p:nvPr>
        </p:nvSpPr>
        <p:spPr/>
        <p:txBody>
          <a:bodyPr/>
          <a:lstStyle/>
          <a:p>
            <a:pPr>
              <a:buFont typeface="Wingdings" panose="05000000000000000000" pitchFamily="2" charset="2"/>
              <a:buChar char="q"/>
            </a:pPr>
            <a:r>
              <a:rPr lang="en-US" dirty="0" smtClean="0"/>
              <a:t>Mindful of Current Emotions (Handout #22)</a:t>
            </a:r>
          </a:p>
          <a:p>
            <a:pPr>
              <a:buFont typeface="Wingdings" panose="05000000000000000000" pitchFamily="2" charset="2"/>
              <a:buChar char="q"/>
            </a:pPr>
            <a:r>
              <a:rPr lang="en-US" dirty="0" smtClean="0"/>
              <a:t>Manage Extreme Emotions (Handout #23)</a:t>
            </a:r>
          </a:p>
          <a:p>
            <a:pPr>
              <a:buFont typeface="Wingdings" panose="05000000000000000000" pitchFamily="2" charset="2"/>
              <a:buChar char="q"/>
            </a:pPr>
            <a:r>
              <a:rPr lang="en-US" dirty="0" smtClean="0"/>
              <a:t>Troubleshooting Emotion Regulation Skills (Handout #24)</a:t>
            </a:r>
          </a:p>
          <a:p>
            <a:pPr>
              <a:buFont typeface="Wingdings" panose="05000000000000000000" pitchFamily="2" charset="2"/>
              <a:buChar char="q"/>
            </a:pPr>
            <a:r>
              <a:rPr lang="en-US" dirty="0" smtClean="0"/>
              <a:t>Reviewing Skills (Handout #25)</a:t>
            </a:r>
            <a:endParaRPr lang="en-US" dirty="0"/>
          </a:p>
        </p:txBody>
      </p:sp>
    </p:spTree>
    <p:extLst>
      <p:ext uri="{BB962C8B-B14F-4D97-AF65-F5344CB8AC3E}">
        <p14:creationId xmlns:p14="http://schemas.microsoft.com/office/powerpoint/2010/main" val="68879902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rmAutofit/>
          </a:bodyPr>
          <a:lstStyle/>
          <a:p>
            <a:r>
              <a:rPr lang="en-US" dirty="0" smtClean="0"/>
              <a:t>Getting Relationships in Order </a:t>
            </a:r>
          </a:p>
          <a:p>
            <a:r>
              <a:rPr lang="en-US" dirty="0" smtClean="0"/>
              <a:t>Dealing with Conflict</a:t>
            </a:r>
          </a:p>
          <a:p>
            <a:r>
              <a:rPr lang="en-US" dirty="0" smtClean="0"/>
              <a:t>Asserting Yourself</a:t>
            </a:r>
            <a:endParaRPr lang="en-US" dirty="0"/>
          </a:p>
        </p:txBody>
      </p:sp>
      <p:sp>
        <p:nvSpPr>
          <p:cNvPr id="4" name="Title 3"/>
          <p:cNvSpPr>
            <a:spLocks noGrp="1"/>
          </p:cNvSpPr>
          <p:nvPr>
            <p:ph type="title"/>
          </p:nvPr>
        </p:nvSpPr>
        <p:spPr/>
        <p:txBody>
          <a:bodyPr>
            <a:normAutofit/>
          </a:bodyPr>
          <a:lstStyle/>
          <a:p>
            <a:r>
              <a:rPr lang="en-US" sz="4800" dirty="0" smtClean="0"/>
              <a:t>INTERPERSONAL EFFECTIVENESS SKILLS</a:t>
            </a:r>
            <a:endParaRPr lang="en-US" sz="4800" dirty="0"/>
          </a:p>
        </p:txBody>
      </p:sp>
    </p:spTree>
    <p:extLst>
      <p:ext uri="{BB962C8B-B14F-4D97-AF65-F5344CB8AC3E}">
        <p14:creationId xmlns:p14="http://schemas.microsoft.com/office/powerpoint/2010/main" val="412634030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smtClean="0"/>
              <a:t>INTERPERSONAL EFFECTIVENESS</a:t>
            </a:r>
            <a:br>
              <a:rPr lang="en-US" dirty="0" smtClean="0"/>
            </a:br>
            <a:r>
              <a:rPr lang="en-US" dirty="0" smtClean="0"/>
              <a:t>Over of Module (Handout #1)</a:t>
            </a:r>
            <a:endParaRPr lang="en-US" dirty="0"/>
          </a:p>
        </p:txBody>
      </p:sp>
      <p:sp>
        <p:nvSpPr>
          <p:cNvPr id="5" name="Content Placeholder 4"/>
          <p:cNvSpPr>
            <a:spLocks noGrp="1"/>
          </p:cNvSpPr>
          <p:nvPr>
            <p:ph sz="quarter" idx="13"/>
          </p:nvPr>
        </p:nvSpPr>
        <p:spPr/>
        <p:txBody>
          <a:bodyPr>
            <a:normAutofit/>
          </a:bodyPr>
          <a:lstStyle/>
          <a:p>
            <a:pPr>
              <a:buFont typeface="Wingdings" panose="05000000000000000000" pitchFamily="2" charset="2"/>
              <a:buChar char="q"/>
            </a:pPr>
            <a:r>
              <a:rPr lang="en-US" dirty="0" smtClean="0"/>
              <a:t>Core Interpersonal Effectiveness Skills:</a:t>
            </a:r>
          </a:p>
          <a:p>
            <a:pPr lvl="1">
              <a:buFont typeface="Wingdings" panose="05000000000000000000" pitchFamily="2" charset="2"/>
              <a:buChar char="q"/>
            </a:pPr>
            <a:r>
              <a:rPr lang="en-US" dirty="0" smtClean="0"/>
              <a:t>Obtaining objectives while maintaining relationships and self-respect</a:t>
            </a:r>
          </a:p>
          <a:p>
            <a:pPr>
              <a:buFont typeface="Wingdings" panose="05000000000000000000" pitchFamily="2" charset="2"/>
              <a:buChar char="q"/>
            </a:pPr>
            <a:r>
              <a:rPr lang="en-US" dirty="0" smtClean="0"/>
              <a:t>Skills for Building Relationships and Ending Destructive Ones</a:t>
            </a:r>
          </a:p>
          <a:p>
            <a:pPr lvl="1">
              <a:buFont typeface="Wingdings" panose="05000000000000000000" pitchFamily="2" charset="2"/>
              <a:buChar char="q"/>
            </a:pPr>
            <a:r>
              <a:rPr lang="en-US" dirty="0" smtClean="0"/>
              <a:t>Finding potential friends</a:t>
            </a:r>
          </a:p>
          <a:p>
            <a:pPr lvl="1">
              <a:buFont typeface="Wingdings" panose="05000000000000000000" pitchFamily="2" charset="2"/>
              <a:buChar char="q"/>
            </a:pPr>
            <a:r>
              <a:rPr lang="en-US" dirty="0" smtClean="0"/>
              <a:t>Mindfulness of others</a:t>
            </a:r>
          </a:p>
          <a:p>
            <a:pPr lvl="1">
              <a:buFont typeface="Wingdings" panose="05000000000000000000" pitchFamily="2" charset="2"/>
              <a:buChar char="q"/>
            </a:pPr>
            <a:r>
              <a:rPr lang="en-US" dirty="0" smtClean="0"/>
              <a:t>How to end relationships</a:t>
            </a:r>
          </a:p>
          <a:p>
            <a:pPr>
              <a:buFont typeface="Wingdings" panose="05000000000000000000" pitchFamily="2" charset="2"/>
              <a:buChar char="q"/>
            </a:pPr>
            <a:r>
              <a:rPr lang="en-US" dirty="0" smtClean="0"/>
              <a:t>Walking the Middle Path</a:t>
            </a:r>
          </a:p>
          <a:p>
            <a:pPr lvl="1">
              <a:buFont typeface="Wingdings" panose="05000000000000000000" pitchFamily="2" charset="2"/>
              <a:buChar char="q"/>
            </a:pPr>
            <a:r>
              <a:rPr lang="en-US" dirty="0" smtClean="0"/>
              <a:t>Dialectics</a:t>
            </a:r>
          </a:p>
          <a:p>
            <a:pPr lvl="1">
              <a:buFont typeface="Wingdings" panose="05000000000000000000" pitchFamily="2" charset="2"/>
              <a:buChar char="q"/>
            </a:pPr>
            <a:r>
              <a:rPr lang="en-US" dirty="0" smtClean="0"/>
              <a:t>Validation</a:t>
            </a:r>
          </a:p>
          <a:p>
            <a:pPr lvl="1">
              <a:buFont typeface="Wingdings" panose="05000000000000000000" pitchFamily="2" charset="2"/>
              <a:buChar char="q"/>
            </a:pPr>
            <a:r>
              <a:rPr lang="en-US" dirty="0" smtClean="0"/>
              <a:t>Strategies for changing behavior</a:t>
            </a:r>
            <a:endParaRPr lang="en-US" dirty="0"/>
          </a:p>
        </p:txBody>
      </p:sp>
    </p:spTree>
    <p:extLst>
      <p:ext uri="{BB962C8B-B14F-4D97-AF65-F5344CB8AC3E}">
        <p14:creationId xmlns:p14="http://schemas.microsoft.com/office/powerpoint/2010/main" val="15214903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Three Priorities/Goals for Interpersonal  Effectiveness (Handout #4)</a:t>
            </a:r>
            <a:endParaRPr lang="en-US" dirty="0"/>
          </a:p>
        </p:txBody>
      </p:sp>
      <p:sp>
        <p:nvSpPr>
          <p:cNvPr id="3" name="Content Placeholder 2"/>
          <p:cNvSpPr>
            <a:spLocks noGrp="1"/>
          </p:cNvSpPr>
          <p:nvPr>
            <p:ph sz="quarter" idx="13"/>
          </p:nvPr>
        </p:nvSpPr>
        <p:spPr/>
        <p:txBody>
          <a:bodyPr/>
          <a:lstStyle/>
          <a:p>
            <a:pPr marL="742950" indent="-742950">
              <a:buFont typeface="+mj-lt"/>
              <a:buAutoNum type="arabicPeriod"/>
            </a:pPr>
            <a:r>
              <a:rPr lang="en-US" dirty="0" smtClean="0"/>
              <a:t>Objectives Effectiveness</a:t>
            </a:r>
          </a:p>
          <a:p>
            <a:pPr marL="1169660" lvl="1" indent="-742950">
              <a:buFont typeface="+mj-lt"/>
              <a:buAutoNum type="arabicPeriod"/>
            </a:pPr>
            <a:r>
              <a:rPr lang="en-US" dirty="0" smtClean="0"/>
              <a:t>Getting your objectives or goals in a situation</a:t>
            </a:r>
          </a:p>
          <a:p>
            <a:pPr marL="742950" indent="-742950">
              <a:buFont typeface="+mj-lt"/>
              <a:buAutoNum type="arabicPeriod"/>
            </a:pPr>
            <a:r>
              <a:rPr lang="en-US" dirty="0" smtClean="0"/>
              <a:t>Relationship Effectiveness</a:t>
            </a:r>
          </a:p>
          <a:p>
            <a:pPr marL="1169660" lvl="1" indent="-742950">
              <a:buFont typeface="+mj-lt"/>
              <a:buAutoNum type="arabicPeriod"/>
            </a:pPr>
            <a:r>
              <a:rPr lang="en-US" dirty="0" smtClean="0"/>
              <a:t>Getting or keeping a good relationship</a:t>
            </a:r>
          </a:p>
          <a:p>
            <a:pPr marL="742950" indent="-742950">
              <a:buFont typeface="+mj-lt"/>
              <a:buAutoNum type="arabicPeriod"/>
            </a:pPr>
            <a:r>
              <a:rPr lang="en-US" dirty="0" smtClean="0"/>
              <a:t>Self-Respect Effectiveness</a:t>
            </a:r>
          </a:p>
          <a:p>
            <a:pPr marL="1169660" lvl="1" indent="-742950">
              <a:buFont typeface="+mj-lt"/>
              <a:buAutoNum type="arabicPeriod"/>
            </a:pPr>
            <a:r>
              <a:rPr lang="en-US" dirty="0" smtClean="0"/>
              <a:t>Keeping or improving respect/liking for self</a:t>
            </a:r>
            <a:endParaRPr lang="en-US" dirty="0"/>
          </a:p>
        </p:txBody>
      </p:sp>
    </p:spTree>
    <p:extLst>
      <p:ext uri="{BB962C8B-B14F-4D97-AF65-F5344CB8AC3E}">
        <p14:creationId xmlns:p14="http://schemas.microsoft.com/office/powerpoint/2010/main" val="354417000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Skills </a:t>
            </a:r>
            <a:r>
              <a:rPr lang="en-US" dirty="0"/>
              <a:t>f</a:t>
            </a:r>
            <a:r>
              <a:rPr lang="en-US" dirty="0" smtClean="0"/>
              <a:t>or Getting Your Objective: D.E.A.R. M.A.N. (Handout #5)</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b="1" dirty="0" smtClean="0"/>
              <a:t>D</a:t>
            </a:r>
            <a:r>
              <a:rPr lang="en-US" dirty="0" smtClean="0"/>
              <a:t>escribe the current situation (stick to the facts)</a:t>
            </a:r>
          </a:p>
          <a:p>
            <a:pPr>
              <a:buFont typeface="Wingdings" panose="05000000000000000000" pitchFamily="2" charset="2"/>
              <a:buChar char="q"/>
            </a:pPr>
            <a:r>
              <a:rPr lang="en-US" b="1" dirty="0" smtClean="0"/>
              <a:t>E</a:t>
            </a:r>
            <a:r>
              <a:rPr lang="en-US" dirty="0" smtClean="0"/>
              <a:t>xpress your feelings and opinions about it</a:t>
            </a:r>
          </a:p>
          <a:p>
            <a:pPr>
              <a:buFont typeface="Wingdings" panose="05000000000000000000" pitchFamily="2" charset="2"/>
              <a:buChar char="q"/>
            </a:pPr>
            <a:r>
              <a:rPr lang="en-US" b="1" dirty="0" smtClean="0"/>
              <a:t>A</a:t>
            </a:r>
            <a:r>
              <a:rPr lang="en-US" dirty="0" smtClean="0"/>
              <a:t>ssert yourself by asking directly or say no</a:t>
            </a:r>
          </a:p>
          <a:p>
            <a:pPr>
              <a:buFont typeface="Wingdings" panose="05000000000000000000" pitchFamily="2" charset="2"/>
              <a:buChar char="q"/>
            </a:pPr>
            <a:r>
              <a:rPr lang="en-US" b="1" dirty="0" smtClean="0"/>
              <a:t>R</a:t>
            </a:r>
            <a:r>
              <a:rPr lang="en-US" dirty="0" smtClean="0"/>
              <a:t>einforce the other person ahead of time</a:t>
            </a:r>
          </a:p>
          <a:p>
            <a:pPr>
              <a:buFont typeface="Wingdings" panose="05000000000000000000" pitchFamily="2" charset="2"/>
              <a:buChar char="q"/>
            </a:pPr>
            <a:endParaRPr lang="en-US" dirty="0" smtClean="0"/>
          </a:p>
          <a:p>
            <a:pPr>
              <a:buFont typeface="Wingdings" panose="05000000000000000000" pitchFamily="2" charset="2"/>
              <a:buChar char="q"/>
            </a:pPr>
            <a:r>
              <a:rPr lang="en-US" b="1" dirty="0" smtClean="0"/>
              <a:t>M</a:t>
            </a:r>
            <a:r>
              <a:rPr lang="en-US" dirty="0" smtClean="0"/>
              <a:t>indful: Stay focused on your objectives</a:t>
            </a:r>
          </a:p>
          <a:p>
            <a:pPr>
              <a:buFont typeface="Wingdings" panose="05000000000000000000" pitchFamily="2" charset="2"/>
              <a:buChar char="q"/>
            </a:pPr>
            <a:r>
              <a:rPr lang="en-US" b="1" dirty="0" smtClean="0"/>
              <a:t>A</a:t>
            </a:r>
            <a:r>
              <a:rPr lang="en-US" dirty="0" smtClean="0"/>
              <a:t>ppearance: Appear effective and competent</a:t>
            </a:r>
          </a:p>
          <a:p>
            <a:pPr>
              <a:buFont typeface="Wingdings" panose="05000000000000000000" pitchFamily="2" charset="2"/>
              <a:buChar char="q"/>
            </a:pPr>
            <a:r>
              <a:rPr lang="en-US" b="1" dirty="0" smtClean="0"/>
              <a:t>N</a:t>
            </a:r>
            <a:r>
              <a:rPr lang="en-US" dirty="0" smtClean="0"/>
              <a:t>egotiation: be willing to negotiate</a:t>
            </a:r>
            <a:endParaRPr lang="en-US" dirty="0"/>
          </a:p>
        </p:txBody>
      </p:sp>
    </p:spTree>
    <p:extLst>
      <p:ext uri="{BB962C8B-B14F-4D97-AF65-F5344CB8AC3E}">
        <p14:creationId xmlns:p14="http://schemas.microsoft.com/office/powerpoint/2010/main" val="734275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Behaviors Does DBT Treat</a:t>
            </a:r>
            <a:endParaRPr lang="en-US" dirty="0"/>
          </a:p>
        </p:txBody>
      </p:sp>
      <p:sp>
        <p:nvSpPr>
          <p:cNvPr id="3" name="Content Placeholder 2"/>
          <p:cNvSpPr>
            <a:spLocks noGrp="1"/>
          </p:cNvSpPr>
          <p:nvPr>
            <p:ph sz="quarter" idx="13"/>
          </p:nvPr>
        </p:nvSpPr>
        <p:spPr>
          <a:xfrm>
            <a:off x="254000" y="1690688"/>
            <a:ext cx="11684000" cy="3979333"/>
          </a:xfrm>
        </p:spPr>
        <p:txBody>
          <a:bodyPr>
            <a:normAutofit fontScale="92500" lnSpcReduction="20000"/>
          </a:bodyPr>
          <a:lstStyle/>
          <a:p>
            <a:pPr>
              <a:buFont typeface="Wingdings" panose="05000000000000000000" pitchFamily="2" charset="2"/>
              <a:buChar char="q"/>
            </a:pPr>
            <a:r>
              <a:rPr lang="en-US" sz="3000" b="1" dirty="0" smtClean="0"/>
              <a:t>Emotion Dysregulation</a:t>
            </a:r>
          </a:p>
          <a:p>
            <a:pPr lvl="1">
              <a:buFont typeface="Wingdings" panose="05000000000000000000" pitchFamily="2" charset="2"/>
              <a:buChar char="q"/>
            </a:pPr>
            <a:r>
              <a:rPr lang="en-US" sz="3000" dirty="0" smtClean="0"/>
              <a:t>Affective lability, intense anger</a:t>
            </a:r>
          </a:p>
          <a:p>
            <a:pPr>
              <a:buFont typeface="Wingdings" panose="05000000000000000000" pitchFamily="2" charset="2"/>
              <a:buChar char="q"/>
            </a:pPr>
            <a:r>
              <a:rPr lang="en-US" sz="3000" b="1" dirty="0" smtClean="0"/>
              <a:t>Interpersonal Dysregulation</a:t>
            </a:r>
          </a:p>
          <a:p>
            <a:pPr lvl="1">
              <a:buFont typeface="Wingdings" panose="05000000000000000000" pitchFamily="2" charset="2"/>
              <a:buChar char="q"/>
            </a:pPr>
            <a:r>
              <a:rPr lang="en-US" sz="3000" dirty="0" smtClean="0"/>
              <a:t>Fear of abandonment, idealization, &amp; devaluation</a:t>
            </a:r>
          </a:p>
          <a:p>
            <a:pPr>
              <a:buFont typeface="Wingdings" panose="05000000000000000000" pitchFamily="2" charset="2"/>
              <a:buChar char="q"/>
            </a:pPr>
            <a:r>
              <a:rPr lang="en-US" sz="3000" b="1" dirty="0" smtClean="0"/>
              <a:t>Behavior Dysregulation</a:t>
            </a:r>
          </a:p>
          <a:p>
            <a:pPr lvl="1">
              <a:buFont typeface="Wingdings" panose="05000000000000000000" pitchFamily="2" charset="2"/>
              <a:buChar char="q"/>
            </a:pPr>
            <a:r>
              <a:rPr lang="en-US" sz="3000" dirty="0" smtClean="0">
                <a:latin typeface="Calibri" panose="020F0502020204030204" pitchFamily="34" charset="0"/>
              </a:rPr>
              <a:t>Suicidal </a:t>
            </a:r>
            <a:r>
              <a:rPr lang="en-US" sz="3000" dirty="0">
                <a:latin typeface="Calibri" panose="020F0502020204030204" pitchFamily="34" charset="0"/>
              </a:rPr>
              <a:t>behaviors, other self-injurious behaviors, &amp; impulsivity </a:t>
            </a:r>
            <a:endParaRPr lang="en-US" sz="3000" dirty="0" smtClean="0"/>
          </a:p>
          <a:p>
            <a:pPr>
              <a:buFont typeface="Wingdings" panose="05000000000000000000" pitchFamily="2" charset="2"/>
              <a:buChar char="q"/>
            </a:pPr>
            <a:r>
              <a:rPr lang="en-US" sz="3000" b="1" dirty="0" smtClean="0"/>
              <a:t>Self Dysregulation</a:t>
            </a:r>
          </a:p>
          <a:p>
            <a:pPr lvl="1">
              <a:buFont typeface="Wingdings" panose="05000000000000000000" pitchFamily="2" charset="2"/>
              <a:buChar char="q"/>
            </a:pPr>
            <a:r>
              <a:rPr lang="en-US" sz="3000" dirty="0" smtClean="0"/>
              <a:t>Emptiness, identity disturbance</a:t>
            </a:r>
          </a:p>
          <a:p>
            <a:pPr>
              <a:buFont typeface="Wingdings" panose="05000000000000000000" pitchFamily="2" charset="2"/>
              <a:buChar char="q"/>
            </a:pPr>
            <a:r>
              <a:rPr lang="en-US" sz="3000" b="1" dirty="0" smtClean="0"/>
              <a:t>Cognitive Dysregulation</a:t>
            </a:r>
          </a:p>
          <a:p>
            <a:pPr lvl="1">
              <a:buFont typeface="Wingdings" panose="05000000000000000000" pitchFamily="2" charset="2"/>
              <a:buChar char="q"/>
            </a:pPr>
            <a:r>
              <a:rPr lang="en-US" sz="3000" dirty="0" smtClean="0"/>
              <a:t>Dissociation &amp; paranoia</a:t>
            </a:r>
          </a:p>
          <a:p>
            <a:pPr marL="0" indent="0">
              <a:buNone/>
            </a:pPr>
            <a:endParaRPr lang="en-US" dirty="0"/>
          </a:p>
        </p:txBody>
      </p:sp>
    </p:spTree>
    <p:extLst>
      <p:ext uri="{BB962C8B-B14F-4D97-AF65-F5344CB8AC3E}">
        <p14:creationId xmlns:p14="http://schemas.microsoft.com/office/powerpoint/2010/main" val="307786699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233680"/>
            <a:ext cx="10871200" cy="1341120"/>
          </a:xfrm>
        </p:spPr>
        <p:txBody>
          <a:bodyPr>
            <a:normAutofit/>
          </a:bodyPr>
          <a:lstStyle/>
          <a:p>
            <a:pPr algn="ctr"/>
            <a:r>
              <a:rPr lang="en-US" dirty="0" smtClean="0"/>
              <a:t>Skills for Keeping A Good Relationship: G.I.V.E. (Handout #6)</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b="1" dirty="0" smtClean="0"/>
              <a:t>G</a:t>
            </a:r>
            <a:r>
              <a:rPr lang="en-US" dirty="0" smtClean="0"/>
              <a:t>entle: be courteous and temperate</a:t>
            </a:r>
          </a:p>
          <a:p>
            <a:pPr lvl="1">
              <a:buFont typeface="Wingdings" panose="05000000000000000000" pitchFamily="2" charset="2"/>
              <a:buChar char="q"/>
            </a:pPr>
            <a:r>
              <a:rPr lang="en-US" dirty="0" smtClean="0"/>
              <a:t>No attacks, threats  moralizing, blaming; show genuine interest</a:t>
            </a:r>
          </a:p>
          <a:p>
            <a:pPr>
              <a:buFont typeface="Wingdings" panose="05000000000000000000" pitchFamily="2" charset="2"/>
              <a:buChar char="q"/>
            </a:pPr>
            <a:r>
              <a:rPr lang="en-US" b="1" dirty="0" smtClean="0"/>
              <a:t>I</a:t>
            </a:r>
            <a:r>
              <a:rPr lang="en-US" dirty="0" smtClean="0"/>
              <a:t>nterested: really </a:t>
            </a:r>
            <a:r>
              <a:rPr lang="en-US" dirty="0"/>
              <a:t>l</a:t>
            </a:r>
            <a:r>
              <a:rPr lang="en-US" dirty="0" smtClean="0"/>
              <a:t>isten to the other person’s feeling, difficulties, wants, opinions</a:t>
            </a:r>
          </a:p>
          <a:p>
            <a:pPr>
              <a:buFont typeface="Wingdings" panose="05000000000000000000" pitchFamily="2" charset="2"/>
              <a:buChar char="q"/>
            </a:pPr>
            <a:r>
              <a:rPr lang="en-US" b="1" dirty="0" smtClean="0"/>
              <a:t>V</a:t>
            </a:r>
            <a:r>
              <a:rPr lang="en-US" dirty="0" smtClean="0"/>
              <a:t>alidate</a:t>
            </a:r>
          </a:p>
          <a:p>
            <a:pPr>
              <a:buFont typeface="Wingdings" panose="05000000000000000000" pitchFamily="2" charset="2"/>
              <a:buChar char="q"/>
            </a:pPr>
            <a:r>
              <a:rPr lang="en-US" b="1" dirty="0" smtClean="0"/>
              <a:t>E</a:t>
            </a:r>
            <a:r>
              <a:rPr lang="en-US" dirty="0" smtClean="0"/>
              <a:t>asy Manner: use humor; use a light touch, a “soft sell”</a:t>
            </a:r>
            <a:endParaRPr lang="en-US" dirty="0"/>
          </a:p>
        </p:txBody>
      </p:sp>
    </p:spTree>
    <p:extLst>
      <p:ext uri="{BB962C8B-B14F-4D97-AF65-F5344CB8AC3E}">
        <p14:creationId xmlns:p14="http://schemas.microsoft.com/office/powerpoint/2010/main" val="249534120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Validation in DBT?</a:t>
            </a:r>
            <a:endParaRPr lang="en-US" dirty="0"/>
          </a:p>
        </p:txBody>
      </p:sp>
      <p:sp>
        <p:nvSpPr>
          <p:cNvPr id="3" name="Content Placeholder 2"/>
          <p:cNvSpPr>
            <a:spLocks noGrp="1"/>
          </p:cNvSpPr>
          <p:nvPr>
            <p:ph sz="quarter" idx="13"/>
          </p:nvPr>
        </p:nvSpPr>
        <p:spPr/>
        <p:txBody>
          <a:bodyPr/>
          <a:lstStyle/>
          <a:p>
            <a:r>
              <a:rPr lang="en-US" dirty="0" smtClean="0"/>
              <a:t>To recognize and acknowledge a response (past, present of future)</a:t>
            </a:r>
          </a:p>
          <a:p>
            <a:pPr marL="0" indent="0">
              <a:buNone/>
            </a:pPr>
            <a:r>
              <a:rPr lang="en-US" dirty="0" smtClean="0"/>
              <a:t>Emotion- Cognition- or Action</a:t>
            </a:r>
          </a:p>
          <a:p>
            <a:r>
              <a:rPr lang="en-US" dirty="0" smtClean="0"/>
              <a:t>To convey the response makes sense</a:t>
            </a:r>
          </a:p>
          <a:p>
            <a:r>
              <a:rPr lang="en-US" dirty="0" smtClean="0"/>
              <a:t>Empathy is a prerequisite for validation</a:t>
            </a:r>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139549600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a:t>
            </a:r>
            <a:r>
              <a:rPr lang="en-US" dirty="0"/>
              <a:t>D</a:t>
            </a:r>
            <a:r>
              <a:rPr lang="en-US" dirty="0" smtClean="0"/>
              <a:t>o </a:t>
            </a:r>
            <a:r>
              <a:rPr lang="en-US" dirty="0"/>
              <a:t>W</a:t>
            </a:r>
            <a:r>
              <a:rPr lang="en-US" dirty="0" smtClean="0"/>
              <a:t>e </a:t>
            </a:r>
            <a:r>
              <a:rPr lang="en-US" dirty="0"/>
              <a:t>V</a:t>
            </a:r>
            <a:r>
              <a:rPr lang="en-US" dirty="0" smtClean="0"/>
              <a:t>alidate?</a:t>
            </a:r>
            <a:endParaRPr lang="en-US" dirty="0"/>
          </a:p>
        </p:txBody>
      </p:sp>
      <p:sp>
        <p:nvSpPr>
          <p:cNvPr id="3" name="Content Placeholder 2"/>
          <p:cNvSpPr>
            <a:spLocks noGrp="1"/>
          </p:cNvSpPr>
          <p:nvPr>
            <p:ph sz="quarter" idx="13"/>
          </p:nvPr>
        </p:nvSpPr>
        <p:spPr/>
        <p:txBody>
          <a:bodyPr/>
          <a:lstStyle/>
          <a:p>
            <a:r>
              <a:rPr lang="en-US" dirty="0" smtClean="0"/>
              <a:t>Reduce negative emotional arousal</a:t>
            </a:r>
          </a:p>
          <a:p>
            <a:r>
              <a:rPr lang="en-US" dirty="0" smtClean="0"/>
              <a:t>Counter habitual self-invalidation</a:t>
            </a:r>
          </a:p>
          <a:p>
            <a:r>
              <a:rPr lang="en-US" dirty="0" smtClean="0"/>
              <a:t>Strengthen the bond with the client</a:t>
            </a:r>
          </a:p>
          <a:p>
            <a:r>
              <a:rPr lang="en-US" dirty="0" smtClean="0"/>
              <a:t>Strengthen clients capacity to problem solve</a:t>
            </a:r>
          </a:p>
          <a:p>
            <a:r>
              <a:rPr lang="en-US" dirty="0" smtClean="0"/>
              <a:t>Strengthen clinical progress (reinforcement)</a:t>
            </a:r>
          </a:p>
          <a:p>
            <a:endParaRPr lang="en-US" dirty="0"/>
          </a:p>
        </p:txBody>
      </p:sp>
    </p:spTree>
    <p:extLst>
      <p:ext uri="{BB962C8B-B14F-4D97-AF65-F5344CB8AC3E}">
        <p14:creationId xmlns:p14="http://schemas.microsoft.com/office/powerpoint/2010/main" val="366356549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levels of Validation</a:t>
            </a:r>
            <a:endParaRPr lang="en-US" dirty="0"/>
          </a:p>
        </p:txBody>
      </p:sp>
      <p:sp>
        <p:nvSpPr>
          <p:cNvPr id="3" name="Content Placeholder 2"/>
          <p:cNvSpPr>
            <a:spLocks noGrp="1"/>
          </p:cNvSpPr>
          <p:nvPr>
            <p:ph sz="quarter" idx="13"/>
          </p:nvPr>
        </p:nvSpPr>
        <p:spPr/>
        <p:txBody>
          <a:bodyPr>
            <a:normAutofit/>
          </a:bodyPr>
          <a:lstStyle/>
          <a:p>
            <a:pPr marL="742950" indent="-742950">
              <a:buFont typeface="+mj-lt"/>
              <a:buAutoNum type="arabicPeriod"/>
            </a:pPr>
            <a:r>
              <a:rPr lang="en-US" dirty="0" smtClean="0"/>
              <a:t>Wide awake </a:t>
            </a:r>
            <a:r>
              <a:rPr lang="en-US" dirty="0"/>
              <a:t>m</a:t>
            </a:r>
            <a:r>
              <a:rPr lang="en-US" dirty="0" smtClean="0"/>
              <a:t>indful </a:t>
            </a:r>
            <a:r>
              <a:rPr lang="en-US" dirty="0"/>
              <a:t>l</a:t>
            </a:r>
            <a:r>
              <a:rPr lang="en-US" dirty="0" smtClean="0"/>
              <a:t>istening</a:t>
            </a:r>
          </a:p>
          <a:p>
            <a:pPr marL="742950" indent="-742950">
              <a:buFont typeface="+mj-lt"/>
              <a:buAutoNum type="arabicPeriod"/>
            </a:pPr>
            <a:r>
              <a:rPr lang="en-US" dirty="0" smtClean="0"/>
              <a:t>Accurately reflecting clients communications</a:t>
            </a:r>
          </a:p>
          <a:p>
            <a:pPr marL="742950" indent="-742950">
              <a:buFont typeface="+mj-lt"/>
              <a:buAutoNum type="arabicPeriod"/>
            </a:pPr>
            <a:r>
              <a:rPr lang="en-US" dirty="0" smtClean="0"/>
              <a:t>Articulating clients non-verbal thoughts/emotions/behavior patterns</a:t>
            </a:r>
          </a:p>
          <a:p>
            <a:pPr marL="742950" indent="-742950">
              <a:buFont typeface="+mj-lt"/>
              <a:buAutoNum type="arabicPeriod"/>
            </a:pPr>
            <a:r>
              <a:rPr lang="en-US" dirty="0" smtClean="0"/>
              <a:t>Making sense of clients behavior(past and biology)</a:t>
            </a:r>
          </a:p>
          <a:p>
            <a:pPr marL="742950" indent="-742950">
              <a:buFont typeface="+mj-lt"/>
              <a:buAutoNum type="arabicPeriod"/>
            </a:pPr>
            <a:r>
              <a:rPr lang="en-US" dirty="0" smtClean="0"/>
              <a:t>Normalizing clients behavior in the current </a:t>
            </a:r>
            <a:r>
              <a:rPr lang="en-US" dirty="0" smtClean="0"/>
              <a:t>context</a:t>
            </a:r>
            <a:endParaRPr lang="en-US" dirty="0" smtClean="0"/>
          </a:p>
          <a:p>
            <a:pPr marL="742950" indent="-742950">
              <a:buFont typeface="+mj-lt"/>
              <a:buAutoNum type="arabicPeriod"/>
            </a:pPr>
            <a:r>
              <a:rPr lang="en-US" dirty="0" smtClean="0"/>
              <a:t>Radical genuineness</a:t>
            </a:r>
            <a:endParaRPr lang="en-US" dirty="0"/>
          </a:p>
        </p:txBody>
      </p:sp>
    </p:spTree>
    <p:extLst>
      <p:ext uri="{BB962C8B-B14F-4D97-AF65-F5344CB8AC3E}">
        <p14:creationId xmlns:p14="http://schemas.microsoft.com/office/powerpoint/2010/main" val="196284467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Skills for Improving Self-Respect:</a:t>
            </a:r>
            <a:br>
              <a:rPr lang="en-US" dirty="0" smtClean="0"/>
            </a:br>
            <a:r>
              <a:rPr lang="en-US" dirty="0" smtClean="0"/>
              <a:t>F.A.S.T. (Handout #7).</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b="1" dirty="0" smtClean="0"/>
              <a:t>F</a:t>
            </a:r>
            <a:r>
              <a:rPr lang="en-US" dirty="0" smtClean="0"/>
              <a:t>air:</a:t>
            </a:r>
          </a:p>
          <a:p>
            <a:pPr lvl="1">
              <a:buFont typeface="Wingdings" panose="05000000000000000000" pitchFamily="2" charset="2"/>
              <a:buChar char="q"/>
            </a:pPr>
            <a:r>
              <a:rPr lang="en-US" dirty="0" smtClean="0"/>
              <a:t>Be fair to yourself and the other person</a:t>
            </a:r>
          </a:p>
          <a:p>
            <a:pPr>
              <a:buFont typeface="Wingdings" panose="05000000000000000000" pitchFamily="2" charset="2"/>
              <a:buChar char="q"/>
            </a:pPr>
            <a:r>
              <a:rPr lang="en-US" dirty="0" smtClean="0"/>
              <a:t>(No excessive) </a:t>
            </a:r>
            <a:r>
              <a:rPr lang="en-US" b="1" dirty="0" smtClean="0"/>
              <a:t>A</a:t>
            </a:r>
            <a:r>
              <a:rPr lang="en-US" dirty="0" smtClean="0"/>
              <a:t>pologies:</a:t>
            </a:r>
          </a:p>
          <a:p>
            <a:pPr lvl="1">
              <a:buFont typeface="Wingdings" panose="05000000000000000000" pitchFamily="2" charset="2"/>
              <a:buChar char="q"/>
            </a:pPr>
            <a:r>
              <a:rPr lang="en-US" dirty="0" smtClean="0"/>
              <a:t>Don’t overly apologize for making a request; having an opinion, or being alive</a:t>
            </a:r>
          </a:p>
          <a:p>
            <a:pPr>
              <a:buFont typeface="Wingdings" panose="05000000000000000000" pitchFamily="2" charset="2"/>
              <a:buChar char="q"/>
            </a:pPr>
            <a:r>
              <a:rPr lang="en-US" b="1" dirty="0" smtClean="0"/>
              <a:t>S</a:t>
            </a:r>
            <a:r>
              <a:rPr lang="en-US" dirty="0" smtClean="0"/>
              <a:t>tick </a:t>
            </a:r>
            <a:r>
              <a:rPr lang="en-US" dirty="0"/>
              <a:t>t</a:t>
            </a:r>
            <a:r>
              <a:rPr lang="en-US" dirty="0" smtClean="0"/>
              <a:t>o Values: </a:t>
            </a:r>
          </a:p>
          <a:p>
            <a:pPr lvl="1">
              <a:buFont typeface="Wingdings" panose="05000000000000000000" pitchFamily="2" charset="2"/>
              <a:buChar char="q"/>
            </a:pPr>
            <a:r>
              <a:rPr lang="en-US" dirty="0" smtClean="0"/>
              <a:t>Stick to your own values; don’t sell out</a:t>
            </a:r>
          </a:p>
          <a:p>
            <a:pPr>
              <a:buFont typeface="Wingdings" panose="05000000000000000000" pitchFamily="2" charset="2"/>
              <a:buChar char="q"/>
            </a:pPr>
            <a:r>
              <a:rPr lang="en-US" dirty="0" smtClean="0"/>
              <a:t>(Be) </a:t>
            </a:r>
            <a:r>
              <a:rPr lang="en-US" b="1" dirty="0" smtClean="0"/>
              <a:t>T</a:t>
            </a:r>
            <a:r>
              <a:rPr lang="en-US" dirty="0" smtClean="0"/>
              <a:t>ruthful:</a:t>
            </a:r>
          </a:p>
          <a:p>
            <a:pPr lvl="1">
              <a:buFont typeface="Wingdings" panose="05000000000000000000" pitchFamily="2" charset="2"/>
              <a:buChar char="q"/>
            </a:pPr>
            <a:r>
              <a:rPr lang="en-US" dirty="0" smtClean="0"/>
              <a:t>Don’t lie, act helpless, exaggerate, or make-up excuses</a:t>
            </a:r>
            <a:endParaRPr lang="en-US" dirty="0"/>
          </a:p>
        </p:txBody>
      </p:sp>
    </p:spTree>
    <p:extLst>
      <p:ext uri="{BB962C8B-B14F-4D97-AF65-F5344CB8AC3E}">
        <p14:creationId xmlns:p14="http://schemas.microsoft.com/office/powerpoint/2010/main" val="188550054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Factors Reducing Interpersonal Effectiveness (Handout #2)</a:t>
            </a:r>
            <a:endParaRPr lang="en-US" dirty="0"/>
          </a:p>
        </p:txBody>
      </p:sp>
      <p:sp>
        <p:nvSpPr>
          <p:cNvPr id="3" name="Content Placeholder 2"/>
          <p:cNvSpPr>
            <a:spLocks noGrp="1"/>
          </p:cNvSpPr>
          <p:nvPr>
            <p:ph sz="quarter" idx="13"/>
          </p:nvPr>
        </p:nvSpPr>
        <p:spPr/>
        <p:txBody>
          <a:bodyPr>
            <a:normAutofit/>
          </a:bodyPr>
          <a:lstStyle/>
          <a:p>
            <a:pPr marL="742950" indent="-742950">
              <a:buFont typeface="+mj-lt"/>
              <a:buAutoNum type="arabicPeriod"/>
            </a:pPr>
            <a:r>
              <a:rPr lang="en-US" u="sng" dirty="0" smtClean="0"/>
              <a:t>Lack of Skill</a:t>
            </a:r>
            <a:r>
              <a:rPr lang="en-US" dirty="0" smtClean="0"/>
              <a:t>: not knowing what to say or do</a:t>
            </a:r>
          </a:p>
          <a:p>
            <a:pPr marL="742950" indent="-742950">
              <a:buFont typeface="+mj-lt"/>
              <a:buAutoNum type="arabicPeriod"/>
            </a:pPr>
            <a:r>
              <a:rPr lang="en-US" u="sng" dirty="0" smtClean="0"/>
              <a:t>Worry Thoughts</a:t>
            </a:r>
            <a:r>
              <a:rPr lang="en-US" dirty="0" smtClean="0"/>
              <a:t>: worries about bad consequences, badness, effectiveness</a:t>
            </a:r>
          </a:p>
          <a:p>
            <a:pPr marL="742950" indent="-742950">
              <a:buFont typeface="+mj-lt"/>
              <a:buAutoNum type="arabicPeriod"/>
            </a:pPr>
            <a:r>
              <a:rPr lang="en-US" u="sng" dirty="0" smtClean="0"/>
              <a:t>Emotions</a:t>
            </a:r>
            <a:r>
              <a:rPr lang="en-US" dirty="0" smtClean="0"/>
              <a:t>: negative emotions get in the way</a:t>
            </a:r>
          </a:p>
          <a:p>
            <a:pPr marL="742950" indent="-742950">
              <a:buFont typeface="+mj-lt"/>
              <a:buAutoNum type="arabicPeriod"/>
            </a:pPr>
            <a:r>
              <a:rPr lang="en-US" u="sng" dirty="0" smtClean="0"/>
              <a:t>Indecision</a:t>
            </a:r>
            <a:r>
              <a:rPr lang="en-US" dirty="0" smtClean="0"/>
              <a:t>: not being sure really what you want or what matters most</a:t>
            </a:r>
          </a:p>
          <a:p>
            <a:pPr marL="742950" indent="-742950">
              <a:buFont typeface="+mj-lt"/>
              <a:buAutoNum type="arabicPeriod"/>
            </a:pPr>
            <a:r>
              <a:rPr lang="en-US" u="sng" dirty="0" smtClean="0"/>
              <a:t>Environment</a:t>
            </a:r>
            <a:r>
              <a:rPr lang="en-US" dirty="0" smtClean="0"/>
              <a:t> (Reality): even if you are very skillful, sometimes reality blocks you</a:t>
            </a:r>
            <a:endParaRPr lang="en-US" dirty="0"/>
          </a:p>
        </p:txBody>
      </p:sp>
    </p:spTree>
    <p:extLst>
      <p:ext uri="{BB962C8B-B14F-4D97-AF65-F5344CB8AC3E}">
        <p14:creationId xmlns:p14="http://schemas.microsoft.com/office/powerpoint/2010/main" val="64857270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Myths About Interpersonal Effectiveness</a:t>
            </a:r>
            <a:br>
              <a:rPr lang="en-US" dirty="0" smtClean="0"/>
            </a:br>
            <a:r>
              <a:rPr lang="en-US" dirty="0" smtClean="0"/>
              <a:t>(Handout #4)</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a:t>Review all myths listed in handout  #</a:t>
            </a:r>
            <a:r>
              <a:rPr lang="en-US" dirty="0" smtClean="0"/>
              <a:t>4</a:t>
            </a:r>
          </a:p>
          <a:p>
            <a:pPr>
              <a:buFont typeface="Wingdings" panose="05000000000000000000" pitchFamily="2" charset="2"/>
              <a:buChar char="q"/>
            </a:pPr>
            <a:r>
              <a:rPr lang="en-US" dirty="0" smtClean="0"/>
              <a:t>Consider which  myths belong to you</a:t>
            </a:r>
          </a:p>
          <a:p>
            <a:pPr>
              <a:buFont typeface="Wingdings" panose="05000000000000000000" pitchFamily="2" charset="2"/>
              <a:buChar char="q"/>
            </a:pPr>
            <a:r>
              <a:rPr lang="en-US" dirty="0" smtClean="0"/>
              <a:t>Make up challenges fore each myth: reasonable re-frames (look at “Cheerleading Statements”)</a:t>
            </a:r>
          </a:p>
          <a:p>
            <a:pPr>
              <a:buFont typeface="Wingdings" panose="05000000000000000000" pitchFamily="2" charset="2"/>
              <a:buChar char="q"/>
            </a:pPr>
            <a:r>
              <a:rPr lang="en-US" dirty="0" smtClean="0"/>
              <a:t>Come up with other myths of yours about relationships that are not listed and come up with challenges</a:t>
            </a:r>
            <a:endParaRPr lang="en-US" dirty="0"/>
          </a:p>
        </p:txBody>
      </p:sp>
    </p:spTree>
    <p:extLst>
      <p:ext uri="{BB962C8B-B14F-4D97-AF65-F5344CB8AC3E}">
        <p14:creationId xmlns:p14="http://schemas.microsoft.com/office/powerpoint/2010/main" val="182119016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Decide How Intensely to Assert Yourself: (Handout #8)</a:t>
            </a:r>
            <a:endParaRPr lang="en-US" dirty="0"/>
          </a:p>
        </p:txBody>
      </p:sp>
      <p:sp>
        <p:nvSpPr>
          <p:cNvPr id="3" name="Content Placeholder 2"/>
          <p:cNvSpPr>
            <a:spLocks noGrp="1"/>
          </p:cNvSpPr>
          <p:nvPr>
            <p:ph sz="quarter" idx="13"/>
          </p:nvPr>
        </p:nvSpPr>
        <p:spPr/>
        <p:txBody>
          <a:bodyPr/>
          <a:lstStyle/>
          <a:p>
            <a:pPr>
              <a:buFont typeface="Wingdings" panose="05000000000000000000" pitchFamily="2" charset="2"/>
              <a:buChar char="q"/>
            </a:pPr>
            <a:r>
              <a:rPr lang="en-US" dirty="0" smtClean="0"/>
              <a:t>Six point scale from 6 to 0</a:t>
            </a:r>
          </a:p>
          <a:p>
            <a:pPr lvl="1">
              <a:buFont typeface="Wingdings" panose="05000000000000000000" pitchFamily="2" charset="2"/>
              <a:buChar char="q"/>
            </a:pPr>
            <a:r>
              <a:rPr lang="en-US" dirty="0" smtClean="0"/>
              <a:t>6= Ask or say not with the maximum intensity</a:t>
            </a:r>
          </a:p>
          <a:p>
            <a:pPr lvl="1">
              <a:buFont typeface="Wingdings" panose="05000000000000000000" pitchFamily="2" charset="2"/>
              <a:buChar char="q"/>
            </a:pPr>
            <a:r>
              <a:rPr lang="en-US" dirty="0" smtClean="0"/>
              <a:t>4=Ask or say no firmly; willing to take no for an answer, expressing unwillingness but say yes</a:t>
            </a:r>
          </a:p>
          <a:p>
            <a:pPr lvl="1">
              <a:buFont typeface="Wingdings" panose="05000000000000000000" pitchFamily="2" charset="2"/>
              <a:buChar char="q"/>
            </a:pPr>
            <a:r>
              <a:rPr lang="en-US" dirty="0" smtClean="0"/>
              <a:t>0=Don’t even ask, don’t hint, and don’t say no</a:t>
            </a:r>
          </a:p>
          <a:p>
            <a:pPr>
              <a:buFont typeface="Wingdings" panose="05000000000000000000" pitchFamily="2" charset="2"/>
              <a:buChar char="q"/>
            </a:pPr>
            <a:r>
              <a:rPr lang="en-US" dirty="0" smtClean="0"/>
              <a:t>Consider factors while deciding </a:t>
            </a:r>
            <a:endParaRPr lang="en-US" dirty="0"/>
          </a:p>
        </p:txBody>
      </p:sp>
    </p:spTree>
    <p:extLst>
      <p:ext uri="{BB962C8B-B14F-4D97-AF65-F5344CB8AC3E}">
        <p14:creationId xmlns:p14="http://schemas.microsoft.com/office/powerpoint/2010/main" val="82876558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Factors to Consider When Deciding Intensity in Asking, Saying No</a:t>
            </a:r>
            <a:endParaRPr lang="en-US" dirty="0"/>
          </a:p>
        </p:txBody>
      </p:sp>
      <p:graphicFrame>
        <p:nvGraphicFramePr>
          <p:cNvPr id="4" name="Content Placeholder 3"/>
          <p:cNvGraphicFramePr>
            <a:graphicFrameLocks noGrp="1"/>
          </p:cNvGraphicFramePr>
          <p:nvPr>
            <p:ph sz="quarter" idx="13"/>
            <p:extLst/>
          </p:nvPr>
        </p:nvGraphicFramePr>
        <p:xfrm>
          <a:off x="812800" y="1803400"/>
          <a:ext cx="10871200" cy="4470400"/>
        </p:xfrm>
        <a:graphic>
          <a:graphicData uri="http://schemas.openxmlformats.org/drawingml/2006/table">
            <a:tbl>
              <a:tblPr firstRow="1" bandRow="1">
                <a:tableStyleId>{2D5ABB26-0587-4C30-8999-92F81FD0307C}</a:tableStyleId>
              </a:tblPr>
              <a:tblGrid>
                <a:gridCol w="577850"/>
                <a:gridCol w="4857750"/>
                <a:gridCol w="704850"/>
                <a:gridCol w="4730750"/>
              </a:tblGrid>
              <a:tr h="820420">
                <a:tc>
                  <a:txBody>
                    <a:bodyPr/>
                    <a:lstStyle/>
                    <a:p>
                      <a:r>
                        <a:rPr lang="en-US" sz="2800" dirty="0" smtClean="0"/>
                        <a:t>1.</a:t>
                      </a:r>
                      <a:endParaRPr lang="en-US" sz="2800" dirty="0"/>
                    </a:p>
                  </a:txBody>
                  <a:tcPr/>
                </a:tc>
                <a:tc>
                  <a:txBody>
                    <a:bodyPr/>
                    <a:lstStyle/>
                    <a:p>
                      <a:r>
                        <a:rPr lang="en-US" sz="3600" dirty="0" smtClean="0"/>
                        <a:t>Priorities</a:t>
                      </a:r>
                      <a:endParaRPr lang="en-US" sz="3600" dirty="0"/>
                    </a:p>
                  </a:txBody>
                  <a:tcPr/>
                </a:tc>
                <a:tc>
                  <a:txBody>
                    <a:bodyPr/>
                    <a:lstStyle/>
                    <a:p>
                      <a:r>
                        <a:rPr lang="en-US" sz="3600" dirty="0" smtClean="0"/>
                        <a:t>6.</a:t>
                      </a:r>
                      <a:endParaRPr lang="en-US" sz="3600" dirty="0"/>
                    </a:p>
                  </a:txBody>
                  <a:tcPr/>
                </a:tc>
                <a:tc>
                  <a:txBody>
                    <a:bodyPr/>
                    <a:lstStyle/>
                    <a:p>
                      <a:r>
                        <a:rPr lang="en-US" sz="3600" dirty="0" smtClean="0"/>
                        <a:t>Rights</a:t>
                      </a:r>
                      <a:endParaRPr lang="en-US" sz="3600" dirty="0"/>
                    </a:p>
                  </a:txBody>
                  <a:tcPr/>
                </a:tc>
              </a:tr>
              <a:tr h="820420">
                <a:tc>
                  <a:txBody>
                    <a:bodyPr/>
                    <a:lstStyle/>
                    <a:p>
                      <a:r>
                        <a:rPr lang="en-US" sz="2800" dirty="0" smtClean="0"/>
                        <a:t>2.</a:t>
                      </a:r>
                      <a:endParaRPr lang="en-US" sz="2800" dirty="0"/>
                    </a:p>
                  </a:txBody>
                  <a:tcPr/>
                </a:tc>
                <a:tc>
                  <a:txBody>
                    <a:bodyPr/>
                    <a:lstStyle/>
                    <a:p>
                      <a:r>
                        <a:rPr lang="en-US" sz="3600" dirty="0" smtClean="0"/>
                        <a:t>Capacity</a:t>
                      </a:r>
                      <a:endParaRPr lang="en-US" sz="3600" dirty="0"/>
                    </a:p>
                  </a:txBody>
                  <a:tcPr/>
                </a:tc>
                <a:tc>
                  <a:txBody>
                    <a:bodyPr/>
                    <a:lstStyle/>
                    <a:p>
                      <a:r>
                        <a:rPr lang="en-US" sz="3600" dirty="0" smtClean="0"/>
                        <a:t>7.</a:t>
                      </a:r>
                      <a:endParaRPr lang="en-US" sz="3600" dirty="0"/>
                    </a:p>
                  </a:txBody>
                  <a:tcPr/>
                </a:tc>
                <a:tc>
                  <a:txBody>
                    <a:bodyPr/>
                    <a:lstStyle/>
                    <a:p>
                      <a:r>
                        <a:rPr lang="en-US" sz="3600" dirty="0" smtClean="0"/>
                        <a:t>Relationship</a:t>
                      </a:r>
                      <a:endParaRPr lang="en-US" sz="3600" dirty="0"/>
                    </a:p>
                  </a:txBody>
                  <a:tcPr/>
                </a:tc>
              </a:tr>
              <a:tr h="820420">
                <a:tc>
                  <a:txBody>
                    <a:bodyPr/>
                    <a:lstStyle/>
                    <a:p>
                      <a:r>
                        <a:rPr lang="en-US" sz="2800" dirty="0" smtClean="0"/>
                        <a:t>3.</a:t>
                      </a:r>
                      <a:endParaRPr lang="en-US" sz="2800" dirty="0"/>
                    </a:p>
                  </a:txBody>
                  <a:tcPr/>
                </a:tc>
                <a:tc>
                  <a:txBody>
                    <a:bodyPr/>
                    <a:lstStyle/>
                    <a:p>
                      <a:r>
                        <a:rPr lang="en-US" sz="3600" dirty="0" smtClean="0"/>
                        <a:t>Timeliness</a:t>
                      </a:r>
                      <a:endParaRPr lang="en-US" sz="3600" dirty="0"/>
                    </a:p>
                  </a:txBody>
                  <a:tcPr/>
                </a:tc>
                <a:tc>
                  <a:txBody>
                    <a:bodyPr/>
                    <a:lstStyle/>
                    <a:p>
                      <a:r>
                        <a:rPr lang="en-US" sz="3600" dirty="0" smtClean="0"/>
                        <a:t>8.</a:t>
                      </a:r>
                      <a:endParaRPr lang="en-US" sz="3600" dirty="0"/>
                    </a:p>
                  </a:txBody>
                  <a:tcPr/>
                </a:tc>
                <a:tc>
                  <a:txBody>
                    <a:bodyPr/>
                    <a:lstStyle/>
                    <a:p>
                      <a:r>
                        <a:rPr lang="en-US" sz="3600" dirty="0" smtClean="0"/>
                        <a:t>Reciprocity</a:t>
                      </a:r>
                      <a:endParaRPr lang="en-US" sz="3600" dirty="0"/>
                    </a:p>
                  </a:txBody>
                  <a:tcPr/>
                </a:tc>
              </a:tr>
              <a:tr h="820420">
                <a:tc>
                  <a:txBody>
                    <a:bodyPr/>
                    <a:lstStyle/>
                    <a:p>
                      <a:r>
                        <a:rPr lang="en-US" sz="2800" dirty="0" smtClean="0"/>
                        <a:t>4.</a:t>
                      </a:r>
                      <a:endParaRPr lang="en-US" sz="2800" dirty="0"/>
                    </a:p>
                  </a:txBody>
                  <a:tcPr/>
                </a:tc>
                <a:tc>
                  <a:txBody>
                    <a:bodyPr/>
                    <a:lstStyle/>
                    <a:p>
                      <a:r>
                        <a:rPr lang="en-US" sz="3600" dirty="0" smtClean="0"/>
                        <a:t>Homework</a:t>
                      </a:r>
                      <a:endParaRPr lang="en-US" sz="3600" dirty="0"/>
                    </a:p>
                  </a:txBody>
                  <a:tcPr/>
                </a:tc>
                <a:tc>
                  <a:txBody>
                    <a:bodyPr/>
                    <a:lstStyle/>
                    <a:p>
                      <a:r>
                        <a:rPr lang="en-US" sz="3600" dirty="0" smtClean="0"/>
                        <a:t>9.</a:t>
                      </a:r>
                      <a:endParaRPr lang="en-US" sz="3600" dirty="0"/>
                    </a:p>
                  </a:txBody>
                  <a:tcPr/>
                </a:tc>
                <a:tc>
                  <a:txBody>
                    <a:bodyPr/>
                    <a:lstStyle/>
                    <a:p>
                      <a:r>
                        <a:rPr lang="en-US" sz="3600" dirty="0" smtClean="0"/>
                        <a:t>Long vs. Short Term</a:t>
                      </a:r>
                      <a:endParaRPr lang="en-US" sz="3600" dirty="0"/>
                    </a:p>
                  </a:txBody>
                  <a:tcPr/>
                </a:tc>
              </a:tr>
              <a:tr h="820420">
                <a:tc>
                  <a:txBody>
                    <a:bodyPr/>
                    <a:lstStyle/>
                    <a:p>
                      <a:r>
                        <a:rPr lang="en-US" sz="2800" dirty="0" smtClean="0"/>
                        <a:t>5.</a:t>
                      </a:r>
                      <a:endParaRPr lang="en-US" sz="2800" dirty="0"/>
                    </a:p>
                  </a:txBody>
                  <a:tcPr/>
                </a:tc>
                <a:tc>
                  <a:txBody>
                    <a:bodyPr/>
                    <a:lstStyle/>
                    <a:p>
                      <a:r>
                        <a:rPr lang="en-US" sz="3600" dirty="0" smtClean="0"/>
                        <a:t>Authority</a:t>
                      </a:r>
                      <a:endParaRPr lang="en-US" sz="3600" dirty="0"/>
                    </a:p>
                  </a:txBody>
                  <a:tcPr/>
                </a:tc>
                <a:tc>
                  <a:txBody>
                    <a:bodyPr/>
                    <a:lstStyle/>
                    <a:p>
                      <a:r>
                        <a:rPr lang="en-US" sz="3600" dirty="0" smtClean="0"/>
                        <a:t>10.</a:t>
                      </a:r>
                      <a:endParaRPr lang="en-US" sz="3600" dirty="0"/>
                    </a:p>
                  </a:txBody>
                  <a:tcPr/>
                </a:tc>
                <a:tc>
                  <a:txBody>
                    <a:bodyPr/>
                    <a:lstStyle/>
                    <a:p>
                      <a:r>
                        <a:rPr lang="en-US" sz="3600" dirty="0" smtClean="0"/>
                        <a:t>Respect</a:t>
                      </a:r>
                      <a:endParaRPr lang="en-US" sz="3600" dirty="0"/>
                    </a:p>
                  </a:txBody>
                  <a:tcPr/>
                </a:tc>
              </a:tr>
            </a:tbl>
          </a:graphicData>
        </a:graphic>
      </p:graphicFrame>
    </p:spTree>
    <p:extLst>
      <p:ext uri="{BB962C8B-B14F-4D97-AF65-F5344CB8AC3E}">
        <p14:creationId xmlns:p14="http://schemas.microsoft.com/office/powerpoint/2010/main" val="98886703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Interpersonal Effectiveness: Teaching Tips</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Start out first session discussing relationships</a:t>
            </a:r>
          </a:p>
          <a:p>
            <a:pPr>
              <a:buFont typeface="Wingdings" panose="05000000000000000000" pitchFamily="2" charset="2"/>
              <a:buChar char="q"/>
            </a:pPr>
            <a:r>
              <a:rPr lang="en-US" dirty="0" smtClean="0"/>
              <a:t>Role-plays are essential</a:t>
            </a:r>
          </a:p>
          <a:p>
            <a:pPr>
              <a:buFont typeface="Wingdings" panose="05000000000000000000" pitchFamily="2" charset="2"/>
              <a:buChar char="q"/>
            </a:pPr>
            <a:r>
              <a:rPr lang="en-US" dirty="0" smtClean="0"/>
              <a:t>Each person should be working on one or several relationships “projects” during module</a:t>
            </a:r>
          </a:p>
          <a:p>
            <a:pPr>
              <a:buFont typeface="Wingdings" panose="05000000000000000000" pitchFamily="2" charset="2"/>
              <a:buChar char="q"/>
            </a:pPr>
            <a:r>
              <a:rPr lang="en-US" dirty="0" smtClean="0"/>
              <a:t>Judicious and  frequent  self-disclosure is often very helpful</a:t>
            </a:r>
          </a:p>
          <a:p>
            <a:pPr>
              <a:buFont typeface="Wingdings" panose="05000000000000000000" pitchFamily="2" charset="2"/>
              <a:buChar char="q"/>
            </a:pPr>
            <a:r>
              <a:rPr lang="en-US" dirty="0" smtClean="0"/>
              <a:t>Assign/watching videos with examples</a:t>
            </a:r>
            <a:endParaRPr lang="en-US" dirty="0"/>
          </a:p>
        </p:txBody>
      </p:sp>
    </p:spTree>
    <p:extLst>
      <p:ext uri="{BB962C8B-B14F-4D97-AF65-F5344CB8AC3E}">
        <p14:creationId xmlns:p14="http://schemas.microsoft.com/office/powerpoint/2010/main" val="23231205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Typical DBT Outcomes</a:t>
            </a:r>
            <a:endParaRPr lang="en-US" dirty="0"/>
          </a:p>
        </p:txBody>
      </p:sp>
      <p:sp>
        <p:nvSpPr>
          <p:cNvPr id="6" name="Content Placeholder 5"/>
          <p:cNvSpPr>
            <a:spLocks noGrp="1"/>
          </p:cNvSpPr>
          <p:nvPr>
            <p:ph sz="quarter" idx="13"/>
          </p:nvPr>
        </p:nvSpPr>
        <p:spPr/>
        <p:txBody>
          <a:bodyPr>
            <a:normAutofit/>
          </a:bodyPr>
          <a:lstStyle/>
          <a:p>
            <a:pPr>
              <a:buFont typeface="Wingdings" panose="05000000000000000000" pitchFamily="2" charset="2"/>
              <a:buChar char="q"/>
            </a:pPr>
            <a:r>
              <a:rPr lang="en-US" dirty="0" smtClean="0"/>
              <a:t>   Suicidal attempts, self-injury</a:t>
            </a:r>
          </a:p>
          <a:p>
            <a:pPr>
              <a:buFont typeface="Wingdings" panose="05000000000000000000" pitchFamily="2" charset="2"/>
              <a:buChar char="q"/>
            </a:pPr>
            <a:r>
              <a:rPr lang="en-US" dirty="0" smtClean="0"/>
              <a:t>   Substance misuse, binge-eating disorder</a:t>
            </a:r>
          </a:p>
          <a:p>
            <a:pPr>
              <a:buFont typeface="Wingdings" panose="05000000000000000000" pitchFamily="2" charset="2"/>
              <a:buChar char="q"/>
            </a:pPr>
            <a:r>
              <a:rPr lang="en-US" dirty="0" smtClean="0"/>
              <a:t>   Hospitalizations, emergency-care</a:t>
            </a:r>
          </a:p>
          <a:p>
            <a:pPr>
              <a:buFont typeface="Wingdings" panose="05000000000000000000" pitchFamily="2" charset="2"/>
              <a:buChar char="q"/>
            </a:pPr>
            <a:r>
              <a:rPr lang="en-US" dirty="0" smtClean="0"/>
              <a:t>   Drop-out from treatment</a:t>
            </a:r>
          </a:p>
          <a:p>
            <a:pPr>
              <a:buFont typeface="Wingdings" panose="05000000000000000000" pitchFamily="2" charset="2"/>
              <a:buChar char="q"/>
            </a:pPr>
            <a:r>
              <a:rPr lang="en-US" dirty="0" smtClean="0"/>
              <a:t>   Anger &amp; hopelessness</a:t>
            </a:r>
          </a:p>
          <a:p>
            <a:pPr>
              <a:buFont typeface="Wingdings" panose="05000000000000000000" pitchFamily="2" charset="2"/>
              <a:buChar char="q"/>
            </a:pPr>
            <a:r>
              <a:rPr lang="en-US" dirty="0" smtClean="0"/>
              <a:t>   Social adjustment &amp; self-esteem</a:t>
            </a:r>
          </a:p>
          <a:p>
            <a:pPr>
              <a:buFont typeface="Wingdings" panose="05000000000000000000" pitchFamily="2" charset="2"/>
              <a:buChar char="q"/>
            </a:pPr>
            <a:r>
              <a:rPr lang="en-US" dirty="0" smtClean="0"/>
              <a:t>   Costs of treatment</a:t>
            </a:r>
            <a:endParaRPr lang="en-US" dirty="0"/>
          </a:p>
        </p:txBody>
      </p:sp>
      <p:sp>
        <p:nvSpPr>
          <p:cNvPr id="8" name="Down Arrow 7"/>
          <p:cNvSpPr/>
          <p:nvPr/>
        </p:nvSpPr>
        <p:spPr>
          <a:xfrm>
            <a:off x="5706533" y="1803400"/>
            <a:ext cx="396240" cy="452120"/>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5" name="Down Arrow 14"/>
          <p:cNvSpPr/>
          <p:nvPr/>
        </p:nvSpPr>
        <p:spPr>
          <a:xfrm>
            <a:off x="7398173" y="2281767"/>
            <a:ext cx="396240" cy="452120"/>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6" name="Down Arrow 15"/>
          <p:cNvSpPr/>
          <p:nvPr/>
        </p:nvSpPr>
        <p:spPr>
          <a:xfrm>
            <a:off x="6466840" y="2733887"/>
            <a:ext cx="396240" cy="452120"/>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7" name="Down Arrow 16"/>
          <p:cNvSpPr/>
          <p:nvPr/>
        </p:nvSpPr>
        <p:spPr>
          <a:xfrm>
            <a:off x="5146040" y="3360843"/>
            <a:ext cx="396240" cy="452120"/>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8" name="Down Arrow 17"/>
          <p:cNvSpPr/>
          <p:nvPr/>
        </p:nvSpPr>
        <p:spPr>
          <a:xfrm>
            <a:off x="4749800" y="3898793"/>
            <a:ext cx="396240" cy="452120"/>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9" name="Down Arrow 18"/>
          <p:cNvSpPr/>
          <p:nvPr/>
        </p:nvSpPr>
        <p:spPr>
          <a:xfrm>
            <a:off x="4312920" y="4940723"/>
            <a:ext cx="396240" cy="452120"/>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0" name="Up Arrow 19"/>
          <p:cNvSpPr/>
          <p:nvPr/>
        </p:nvSpPr>
        <p:spPr>
          <a:xfrm>
            <a:off x="6197600" y="4288153"/>
            <a:ext cx="457200" cy="489585"/>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191081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Using Role Plays in Group</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Role plays are essential in this module, but clients and therapists often avoid them</a:t>
            </a:r>
          </a:p>
          <a:p>
            <a:pPr>
              <a:buFont typeface="Wingdings" panose="05000000000000000000" pitchFamily="2" charset="2"/>
              <a:buChar char="q"/>
            </a:pPr>
            <a:r>
              <a:rPr lang="en-US" dirty="0" smtClean="0"/>
              <a:t>Suggestions:</a:t>
            </a:r>
          </a:p>
          <a:p>
            <a:pPr lvl="1">
              <a:buFont typeface="Wingdings" panose="05000000000000000000" pitchFamily="2" charset="2"/>
              <a:buChar char="q"/>
            </a:pPr>
            <a:r>
              <a:rPr lang="en-US" dirty="0" smtClean="0"/>
              <a:t>Co-leaders can role play first</a:t>
            </a:r>
          </a:p>
          <a:p>
            <a:pPr>
              <a:buFont typeface="Wingdings" panose="05000000000000000000" pitchFamily="2" charset="2"/>
              <a:buChar char="q"/>
            </a:pPr>
            <a:r>
              <a:rPr lang="en-US" dirty="0" smtClean="0"/>
              <a:t>Start with simple ones in the first session</a:t>
            </a:r>
          </a:p>
          <a:p>
            <a:pPr lvl="1">
              <a:buFont typeface="Wingdings" panose="05000000000000000000" pitchFamily="2" charset="2"/>
              <a:buChar char="q"/>
            </a:pPr>
            <a:r>
              <a:rPr lang="en-US" dirty="0" smtClean="0"/>
              <a:t>Round robin roleplays</a:t>
            </a:r>
          </a:p>
          <a:p>
            <a:pPr lvl="1">
              <a:buFont typeface="Wingdings" panose="05000000000000000000" pitchFamily="2" charset="2"/>
              <a:buChar char="q"/>
            </a:pPr>
            <a:r>
              <a:rPr lang="en-US" dirty="0" smtClean="0"/>
              <a:t>At first, leader plays client</a:t>
            </a:r>
          </a:p>
          <a:p>
            <a:pPr lvl="1">
              <a:buFont typeface="Wingdings" panose="05000000000000000000" pitchFamily="2" charset="2"/>
              <a:buChar char="q"/>
            </a:pPr>
            <a:r>
              <a:rPr lang="en-US" dirty="0" smtClean="0"/>
              <a:t>Two clients role play, leader coaches them</a:t>
            </a:r>
          </a:p>
          <a:p>
            <a:pPr>
              <a:buFont typeface="Wingdings" panose="05000000000000000000" pitchFamily="2" charset="2"/>
              <a:buChar char="q"/>
            </a:pPr>
            <a:r>
              <a:rPr lang="en-US" dirty="0" smtClean="0"/>
              <a:t>REINFOCE EVERYONE FOR ROLE PLAYS!</a:t>
            </a:r>
            <a:endParaRPr lang="en-US" dirty="0"/>
          </a:p>
        </p:txBody>
      </p:sp>
    </p:spTree>
    <p:extLst>
      <p:ext uri="{BB962C8B-B14F-4D97-AF65-F5344CB8AC3E}">
        <p14:creationId xmlns:p14="http://schemas.microsoft.com/office/powerpoint/2010/main" val="329210042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Building Relationships and Ending Destructive Ones (Handout #10)</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Building New Relationships (Handout #11):</a:t>
            </a:r>
          </a:p>
          <a:p>
            <a:pPr lvl="1">
              <a:buFont typeface="Wingdings" panose="05000000000000000000" pitchFamily="2" charset="2"/>
              <a:buChar char="q"/>
            </a:pPr>
            <a:r>
              <a:rPr lang="en-US" dirty="0" smtClean="0"/>
              <a:t>Find Friends</a:t>
            </a:r>
          </a:p>
          <a:p>
            <a:pPr lvl="1">
              <a:buFont typeface="Wingdings" panose="05000000000000000000" pitchFamily="2" charset="2"/>
              <a:buChar char="q"/>
            </a:pPr>
            <a:r>
              <a:rPr lang="en-US" dirty="0" smtClean="0"/>
              <a:t>Proximity Favors Friendship</a:t>
            </a:r>
          </a:p>
          <a:p>
            <a:pPr lvl="1">
              <a:buFont typeface="Wingdings" panose="05000000000000000000" pitchFamily="2" charset="2"/>
              <a:buChar char="q"/>
            </a:pPr>
            <a:r>
              <a:rPr lang="en-US" dirty="0" smtClean="0"/>
              <a:t>Similarity Tend to Increase Liking</a:t>
            </a:r>
          </a:p>
          <a:p>
            <a:pPr lvl="1">
              <a:buFont typeface="Wingdings" panose="05000000000000000000" pitchFamily="2" charset="2"/>
              <a:buChar char="q"/>
            </a:pPr>
            <a:r>
              <a:rPr lang="en-US" dirty="0" smtClean="0"/>
              <a:t>Conversation Skills are Important</a:t>
            </a:r>
          </a:p>
          <a:p>
            <a:pPr lvl="1">
              <a:buFont typeface="Wingdings" panose="05000000000000000000" pitchFamily="2" charset="2"/>
              <a:buChar char="q"/>
            </a:pPr>
            <a:r>
              <a:rPr lang="en-US" dirty="0" smtClean="0"/>
              <a:t>Express Liking Selectively</a:t>
            </a:r>
          </a:p>
          <a:p>
            <a:pPr lvl="1">
              <a:buFont typeface="Wingdings" panose="05000000000000000000" pitchFamily="2" charset="2"/>
              <a:buChar char="q"/>
            </a:pPr>
            <a:r>
              <a:rPr lang="en-US" dirty="0" smtClean="0"/>
              <a:t>Join Conversation Groups</a:t>
            </a:r>
          </a:p>
          <a:p>
            <a:pPr lvl="1">
              <a:buFont typeface="Wingdings" panose="05000000000000000000" pitchFamily="2" charset="2"/>
              <a:buChar char="q"/>
            </a:pPr>
            <a:r>
              <a:rPr lang="en-US" dirty="0" smtClean="0"/>
              <a:t>Join Organized Groups</a:t>
            </a:r>
            <a:endParaRPr lang="en-US" dirty="0"/>
          </a:p>
        </p:txBody>
      </p:sp>
    </p:spTree>
    <p:extLst>
      <p:ext uri="{BB962C8B-B14F-4D97-AF65-F5344CB8AC3E}">
        <p14:creationId xmlns:p14="http://schemas.microsoft.com/office/powerpoint/2010/main" val="102803597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Building Relationships and Ending Destructive Ones</a:t>
            </a:r>
            <a:endParaRPr lang="en-US" dirty="0"/>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Mindfulness of Others, by Observing (Handout #12):</a:t>
            </a:r>
          </a:p>
          <a:p>
            <a:pPr>
              <a:buFont typeface="Wingdings" panose="05000000000000000000" pitchFamily="2" charset="2"/>
              <a:buChar char="q"/>
            </a:pPr>
            <a:r>
              <a:rPr lang="en-US" dirty="0" smtClean="0"/>
              <a:t>Paying attention with interest and curiosity</a:t>
            </a:r>
          </a:p>
          <a:p>
            <a:pPr>
              <a:buFont typeface="Wingdings" panose="05000000000000000000" pitchFamily="2" charset="2"/>
              <a:buChar char="q"/>
            </a:pPr>
            <a:r>
              <a:rPr lang="en-US" dirty="0" smtClean="0"/>
              <a:t>Being open to new information and others</a:t>
            </a:r>
          </a:p>
          <a:p>
            <a:pPr>
              <a:buFont typeface="Wingdings" panose="05000000000000000000" pitchFamily="2" charset="2"/>
              <a:buChar char="q"/>
            </a:pPr>
            <a:r>
              <a:rPr lang="en-US" dirty="0" smtClean="0"/>
              <a:t>Letting go  of overly focusing on self</a:t>
            </a:r>
          </a:p>
          <a:p>
            <a:pPr>
              <a:buFont typeface="Wingdings" panose="05000000000000000000" pitchFamily="2" charset="2"/>
              <a:buChar char="q"/>
            </a:pPr>
            <a:r>
              <a:rPr lang="en-US" dirty="0" smtClean="0"/>
              <a:t>Staying in the present</a:t>
            </a:r>
          </a:p>
          <a:p>
            <a:pPr>
              <a:buFont typeface="Wingdings" panose="05000000000000000000" pitchFamily="2" charset="2"/>
              <a:buChar char="q"/>
            </a:pPr>
            <a:r>
              <a:rPr lang="en-US" dirty="0" smtClean="0"/>
              <a:t>Stopping multi-tasking</a:t>
            </a:r>
          </a:p>
          <a:p>
            <a:pPr>
              <a:buFont typeface="Wingdings" panose="05000000000000000000" pitchFamily="2" charset="2"/>
              <a:buChar char="q"/>
            </a:pPr>
            <a:r>
              <a:rPr lang="en-US" dirty="0" smtClean="0"/>
              <a:t>Giving up judgments and being right</a:t>
            </a:r>
            <a:endParaRPr lang="en-US" dirty="0"/>
          </a:p>
        </p:txBody>
      </p:sp>
    </p:spTree>
    <p:extLst>
      <p:ext uri="{BB962C8B-B14F-4D97-AF65-F5344CB8AC3E}">
        <p14:creationId xmlns:p14="http://schemas.microsoft.com/office/powerpoint/2010/main" val="324311288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Building Relationships and Ending Destructive Ones</a:t>
            </a:r>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q"/>
            </a:pPr>
            <a:r>
              <a:rPr lang="en-US" dirty="0" smtClean="0"/>
              <a:t>Mindful of Others by Describing</a:t>
            </a:r>
          </a:p>
          <a:p>
            <a:pPr lvl="1">
              <a:buFont typeface="Wingdings" panose="05000000000000000000" pitchFamily="2" charset="2"/>
              <a:buChar char="q"/>
            </a:pPr>
            <a:r>
              <a:rPr lang="en-US" dirty="0" smtClean="0"/>
              <a:t>Describe what you observe</a:t>
            </a:r>
          </a:p>
          <a:p>
            <a:pPr lvl="1">
              <a:buFont typeface="Wingdings" panose="05000000000000000000" pitchFamily="2" charset="2"/>
              <a:buChar char="q"/>
            </a:pPr>
            <a:r>
              <a:rPr lang="en-US" dirty="0" smtClean="0"/>
              <a:t>Put aside judgmental thoughts and statements</a:t>
            </a:r>
          </a:p>
          <a:p>
            <a:pPr lvl="1">
              <a:buFont typeface="Wingdings" panose="05000000000000000000" pitchFamily="2" charset="2"/>
              <a:buChar char="q"/>
            </a:pPr>
            <a:r>
              <a:rPr lang="en-US" dirty="0" smtClean="0"/>
              <a:t>Don’t make assumptions about others</a:t>
            </a:r>
          </a:p>
          <a:p>
            <a:pPr lvl="1">
              <a:buFont typeface="Wingdings" panose="05000000000000000000" pitchFamily="2" charset="2"/>
              <a:buChar char="q"/>
            </a:pPr>
            <a:r>
              <a:rPr lang="en-US" dirty="0" smtClean="0"/>
              <a:t>Don’t question others’ motives and intent</a:t>
            </a:r>
          </a:p>
          <a:p>
            <a:pPr lvl="1">
              <a:buFont typeface="Wingdings" panose="05000000000000000000" pitchFamily="2" charset="2"/>
              <a:buChar char="q"/>
            </a:pPr>
            <a:r>
              <a:rPr lang="en-US" dirty="0" smtClean="0"/>
              <a:t>Give others the benefit of the doubt</a:t>
            </a:r>
          </a:p>
          <a:p>
            <a:pPr lvl="1">
              <a:buFont typeface="Wingdings" panose="05000000000000000000" pitchFamily="2" charset="2"/>
              <a:buChar char="q"/>
            </a:pPr>
            <a:r>
              <a:rPr lang="en-US" dirty="0" smtClean="0"/>
              <a:t>Allow others to earn your trust</a:t>
            </a:r>
          </a:p>
          <a:p>
            <a:pPr>
              <a:buFont typeface="Wingdings" panose="05000000000000000000" pitchFamily="2" charset="2"/>
              <a:buChar char="q"/>
            </a:pPr>
            <a:r>
              <a:rPr lang="en-US" dirty="0" smtClean="0"/>
              <a:t>Mindfulness of Others, by Participating</a:t>
            </a:r>
          </a:p>
          <a:p>
            <a:pPr lvl="1">
              <a:buFont typeface="Wingdings" panose="05000000000000000000" pitchFamily="2" charset="2"/>
              <a:buChar char="q"/>
            </a:pPr>
            <a:r>
              <a:rPr lang="en-US" dirty="0" smtClean="0"/>
              <a:t>Throw yourself in, go with the flow</a:t>
            </a:r>
            <a:endParaRPr lang="en-US" dirty="0"/>
          </a:p>
        </p:txBody>
      </p:sp>
    </p:spTree>
    <p:extLst>
      <p:ext uri="{BB962C8B-B14F-4D97-AF65-F5344CB8AC3E}">
        <p14:creationId xmlns:p14="http://schemas.microsoft.com/office/powerpoint/2010/main" val="144933948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How to End Relationships</a:t>
            </a:r>
            <a:br>
              <a:rPr lang="en-US" dirty="0" smtClean="0"/>
            </a:br>
            <a:r>
              <a:rPr lang="en-US" dirty="0" smtClean="0"/>
              <a:t>(Handout #13)</a:t>
            </a:r>
            <a:endParaRPr lang="en-US" dirty="0"/>
          </a:p>
        </p:txBody>
      </p:sp>
      <p:sp>
        <p:nvSpPr>
          <p:cNvPr id="3" name="Content Placeholder 2"/>
          <p:cNvSpPr>
            <a:spLocks noGrp="1"/>
          </p:cNvSpPr>
          <p:nvPr>
            <p:ph sz="quarter" idx="13"/>
          </p:nvPr>
        </p:nvSpPr>
        <p:spPr/>
        <p:txBody>
          <a:bodyPr/>
          <a:lstStyle/>
          <a:p>
            <a:pPr>
              <a:buFont typeface="Wingdings" panose="05000000000000000000" pitchFamily="2" charset="2"/>
              <a:buChar char="q"/>
            </a:pPr>
            <a:r>
              <a:rPr lang="en-US" dirty="0" smtClean="0"/>
              <a:t>Think clearly and use finesse</a:t>
            </a:r>
          </a:p>
          <a:p>
            <a:pPr>
              <a:buFont typeface="Wingdings" panose="05000000000000000000" pitchFamily="2" charset="2"/>
              <a:buChar char="q"/>
            </a:pPr>
            <a:r>
              <a:rPr lang="en-US" dirty="0" smtClean="0"/>
              <a:t>Decide to end relationships in wise mind</a:t>
            </a:r>
          </a:p>
          <a:p>
            <a:pPr>
              <a:buFont typeface="Wingdings" panose="05000000000000000000" pitchFamily="2" charset="2"/>
              <a:buChar char="q"/>
            </a:pPr>
            <a:r>
              <a:rPr lang="en-US" dirty="0" smtClean="0"/>
              <a:t>Try problem solving to repair difficult relationship</a:t>
            </a:r>
          </a:p>
          <a:p>
            <a:pPr>
              <a:buFont typeface="Wingdings" panose="05000000000000000000" pitchFamily="2" charset="2"/>
              <a:buChar char="q"/>
            </a:pPr>
            <a:r>
              <a:rPr lang="en-US" dirty="0" smtClean="0"/>
              <a:t>Use cope ahead skills to plan how to end it</a:t>
            </a:r>
          </a:p>
          <a:p>
            <a:pPr>
              <a:buFont typeface="Wingdings" panose="05000000000000000000" pitchFamily="2" charset="2"/>
              <a:buChar char="q"/>
            </a:pPr>
            <a:r>
              <a:rPr lang="en-US" dirty="0" smtClean="0"/>
              <a:t>Be direct: DEAR MAN, GIVE, FAST</a:t>
            </a:r>
            <a:endParaRPr lang="en-US" dirty="0"/>
          </a:p>
        </p:txBody>
      </p:sp>
    </p:spTree>
    <p:extLst>
      <p:ext uri="{BB962C8B-B14F-4D97-AF65-F5344CB8AC3E}">
        <p14:creationId xmlns:p14="http://schemas.microsoft.com/office/powerpoint/2010/main" val="270911384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Walking the Middle Path Skills</a:t>
            </a:r>
            <a:br>
              <a:rPr lang="en-US" dirty="0" smtClean="0"/>
            </a:br>
            <a:r>
              <a:rPr lang="en-US" dirty="0" smtClean="0"/>
              <a:t>(Handout # 14)</a:t>
            </a:r>
            <a:endParaRPr lang="en-US" dirty="0"/>
          </a:p>
        </p:txBody>
      </p:sp>
      <p:sp>
        <p:nvSpPr>
          <p:cNvPr id="3" name="Content Placeholder 2"/>
          <p:cNvSpPr>
            <a:spLocks noGrp="1"/>
          </p:cNvSpPr>
          <p:nvPr>
            <p:ph sz="quarter" idx="13"/>
          </p:nvPr>
        </p:nvSpPr>
        <p:spPr/>
        <p:txBody>
          <a:bodyPr/>
          <a:lstStyle/>
          <a:p>
            <a:pPr>
              <a:buFont typeface="Wingdings" panose="05000000000000000000" pitchFamily="2" charset="2"/>
              <a:buChar char="q"/>
            </a:pPr>
            <a:r>
              <a:rPr lang="en-US" dirty="0" smtClean="0"/>
              <a:t>Being Dialectical (pp. 286-294)</a:t>
            </a:r>
          </a:p>
          <a:p>
            <a:pPr>
              <a:buFont typeface="Wingdings" panose="05000000000000000000" pitchFamily="2" charset="2"/>
              <a:buChar char="q"/>
            </a:pPr>
            <a:r>
              <a:rPr lang="en-US" dirty="0" smtClean="0"/>
              <a:t>Using Validation (pp.294-206)</a:t>
            </a:r>
          </a:p>
          <a:p>
            <a:pPr>
              <a:buFont typeface="Wingdings" panose="05000000000000000000" pitchFamily="2" charset="2"/>
              <a:buChar char="q"/>
            </a:pPr>
            <a:r>
              <a:rPr lang="en-US" dirty="0" smtClean="0"/>
              <a:t>Strategies for Changing Behavior (pp. 306-316)</a:t>
            </a:r>
            <a:endParaRPr lang="en-US" dirty="0"/>
          </a:p>
        </p:txBody>
      </p:sp>
    </p:spTree>
    <p:extLst>
      <p:ext uri="{BB962C8B-B14F-4D97-AF65-F5344CB8AC3E}">
        <p14:creationId xmlns:p14="http://schemas.microsoft.com/office/powerpoint/2010/main" val="373841459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Content Placeholder 2"/>
          <p:cNvSpPr>
            <a:spLocks noGrp="1"/>
          </p:cNvSpPr>
          <p:nvPr>
            <p:ph sz="quarter" idx="13"/>
          </p:nvPr>
        </p:nvSpPr>
        <p:spPr/>
        <p:txBody>
          <a:bodyPr/>
          <a:lstStyle/>
          <a:p>
            <a:r>
              <a:rPr lang="en-US" dirty="0" smtClean="0"/>
              <a:t>Contact Information: </a:t>
            </a:r>
          </a:p>
          <a:p>
            <a:pPr marL="0" indent="0">
              <a:buNone/>
            </a:pPr>
            <a:endParaRPr lang="en-US" dirty="0" smtClean="0"/>
          </a:p>
          <a:p>
            <a:pPr marL="0" indent="0">
              <a:buNone/>
            </a:pPr>
            <a:r>
              <a:rPr lang="en-US" dirty="0" smtClean="0"/>
              <a:t>Taylor D’Addario</a:t>
            </a:r>
          </a:p>
          <a:p>
            <a:pPr marL="0" indent="0">
              <a:buNone/>
            </a:pPr>
            <a:r>
              <a:rPr lang="en-US" dirty="0" smtClean="0"/>
              <a:t>Taylor.daddario@salve.edu</a:t>
            </a:r>
          </a:p>
        </p:txBody>
      </p:sp>
    </p:spTree>
    <p:extLst>
      <p:ext uri="{BB962C8B-B14F-4D97-AF65-F5344CB8AC3E}">
        <p14:creationId xmlns:p14="http://schemas.microsoft.com/office/powerpoint/2010/main" val="239852128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4690</Words>
  <Application>Microsoft Office PowerPoint</Application>
  <PresentationFormat>Widescreen</PresentationFormat>
  <Paragraphs>703</Paragraphs>
  <Slides>96</Slides>
  <Notes>36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96</vt:i4>
      </vt:variant>
    </vt:vector>
  </HeadingPairs>
  <TitlesOfParts>
    <vt:vector size="101" baseType="lpstr">
      <vt:lpstr>Arial</vt:lpstr>
      <vt:lpstr>Calibri</vt:lpstr>
      <vt:lpstr>Calibri Light</vt:lpstr>
      <vt:lpstr>Wingdings</vt:lpstr>
      <vt:lpstr>Office Theme</vt:lpstr>
      <vt:lpstr>Dialectical Behavior Therapy: Skills for Individuals and Groups</vt:lpstr>
      <vt:lpstr>Disclosures</vt:lpstr>
      <vt:lpstr>PowerPoint Presentation</vt:lpstr>
      <vt:lpstr>Grounding Exercise 5,4,3,2,1</vt:lpstr>
      <vt:lpstr>Welcome</vt:lpstr>
      <vt:lpstr>Goals of Todays Training</vt:lpstr>
      <vt:lpstr>Dialectical Behavioral Therapy History</vt:lpstr>
      <vt:lpstr>What Behaviors Does DBT Treat</vt:lpstr>
      <vt:lpstr>Typical DBT Outcomes</vt:lpstr>
      <vt:lpstr>DBT Bio-Social Theory</vt:lpstr>
      <vt:lpstr>Set Up The Group</vt:lpstr>
      <vt:lpstr>The 4  Modules</vt:lpstr>
      <vt:lpstr>ORIENTATION TO SKILLS TRAINING (General Handout # 1)</vt:lpstr>
      <vt:lpstr>ORIENTATION TO SKILLS TRAINING (General Handout # 1)</vt:lpstr>
      <vt:lpstr>ORIENTATION TO SKILLS TRAINING (General Handout # 1)</vt:lpstr>
      <vt:lpstr>ORIENTATION TO SKILLS TRAINING (General Handout # 1)</vt:lpstr>
      <vt:lpstr>ORIENTATION TO SKILLS TRAINING (General Handout # 1)</vt:lpstr>
      <vt:lpstr>GUIDE LINES FOR SKILLS TRAINING (General Handout #3)</vt:lpstr>
      <vt:lpstr>SKILLS TRAINING ASSUMPTIONS (General Handout # 4)</vt:lpstr>
      <vt:lpstr>Modules</vt:lpstr>
      <vt:lpstr>Module Handouts</vt:lpstr>
      <vt:lpstr>CORE MINDFULNESS SKILLS</vt:lpstr>
      <vt:lpstr>CORE MINDFULNESS: GOALS (Mindfulness Handout # 1)</vt:lpstr>
      <vt:lpstr>EMOTION  MIND</vt:lpstr>
      <vt:lpstr>REASONABLE MIND</vt:lpstr>
      <vt:lpstr>WISE MIND (Mindfulness Handout # 1)</vt:lpstr>
      <vt:lpstr>Getting to Wise Mind</vt:lpstr>
      <vt:lpstr>Case Example: Pick 1</vt:lpstr>
      <vt:lpstr>Case Example: Pick 1</vt:lpstr>
      <vt:lpstr>Case Example: Pick 1</vt:lpstr>
      <vt:lpstr>Case Example: Pick 1</vt:lpstr>
      <vt:lpstr>TEACHING CORE MINDFULNESS SKILLS</vt:lpstr>
      <vt:lpstr>OBSERVE (Mindfulness Handout #4)</vt:lpstr>
      <vt:lpstr>DESCRIBE (Mindfulness Handout #4)</vt:lpstr>
      <vt:lpstr>PARTICIPATE (Mindfulness Handout #4)</vt:lpstr>
      <vt:lpstr>NON-JUDGMENTAL (Mindful Handout #5)</vt:lpstr>
      <vt:lpstr>ONE-MINDFULLY (Mindfulness Handout #5)</vt:lpstr>
      <vt:lpstr>EFFECTIVELY (Mindfulness Handout #5)</vt:lpstr>
      <vt:lpstr>Diary Card- Practice Makes Perfect Progress</vt:lpstr>
      <vt:lpstr>DISTRESS TOLERANCE SKILLS</vt:lpstr>
      <vt:lpstr>DISTRESS TOLERANCE: Overview of Module</vt:lpstr>
      <vt:lpstr>GOALS OF THE MODULE (Distress Tolerance Handout #1)</vt:lpstr>
      <vt:lpstr>WHEN TO USE CRISIS SURVIVAL SKILLS</vt:lpstr>
      <vt:lpstr>CRISIS SURVIVAL STRATEGIES (Distress Tolerance Handout #2)</vt:lpstr>
      <vt:lpstr>CRISIS SURVIVAL SKILLS (Distress Tolerance Handout #4)</vt:lpstr>
      <vt:lpstr>PROS AND CONS (Distress Tolerance Handout #5)</vt:lpstr>
      <vt:lpstr>Pros And Cons: How to </vt:lpstr>
      <vt:lpstr>Example: Pros and Cons of Self-Cutting</vt:lpstr>
      <vt:lpstr>Further Teaching Points: Pros and Cons</vt:lpstr>
      <vt:lpstr>TIP SKILLS TO MANAGE EXTREME AROUSAL  (Distress Tolerance Handout #6)</vt:lpstr>
      <vt:lpstr>   FACIAL TEMPERATURE  WITH COLD WATER</vt:lpstr>
      <vt:lpstr>INTENSE AEROBIC EXERCISE</vt:lpstr>
      <vt:lpstr>PACED BREATHING</vt:lpstr>
      <vt:lpstr>PAIRED MUSCLE RELAXATION</vt:lpstr>
      <vt:lpstr>DISTRACTING SKILLS (ACCEPTS) (Distress Tolerance Handout #7)</vt:lpstr>
      <vt:lpstr>SELF SOOTHING SKILLS (Distress Tolerance Handout #8)</vt:lpstr>
      <vt:lpstr>IMPROVE SKILLS (Distress Tolerance Handout #9)</vt:lpstr>
      <vt:lpstr>REALITY ACCEPTANCE SKILLS (Distress Tolerance Handout #10)</vt:lpstr>
      <vt:lpstr>RADICAL ACCEPTANCE (Distress Tolerance Handout #11)</vt:lpstr>
      <vt:lpstr>TURNING THE MIND (Distress Tolerance Handout #12)</vt:lpstr>
      <vt:lpstr>WILLINGNESS (Distress Tolerance Handout #13)</vt:lpstr>
      <vt:lpstr>HALF-SMILE (Distress Tolerance Handout #14)</vt:lpstr>
      <vt:lpstr>WILLING HANDS (Distress Tolerance Handout #14)</vt:lpstr>
      <vt:lpstr>MINDFULNESS OF CURRENT THOUGHTS (Distress Tolerance Handout #15)</vt:lpstr>
      <vt:lpstr>Distress Tolerance Practices</vt:lpstr>
      <vt:lpstr>EMOTION REGULATION SKILLS</vt:lpstr>
      <vt:lpstr>EMOTION REGULATION Overview of Module</vt:lpstr>
      <vt:lpstr>EMOTION REGULATION</vt:lpstr>
      <vt:lpstr>UNDERSTANDING and NAMING EMOTIONS (Emotion Regulation Handout #2)</vt:lpstr>
      <vt:lpstr>FUNCTION OF EMOTIONS (Emotion Regulation Handout #3)</vt:lpstr>
      <vt:lpstr>FACTORS MAKING IT HARD TO REGULATE (Emotion Regulation Handout #4)</vt:lpstr>
      <vt:lpstr>A MODEL OF EMOTIONS (Emotion Regulation Handout #5)</vt:lpstr>
      <vt:lpstr>CHANGING EMOTIONAL RESPONSES (Emotion Regulation Handout #7)</vt:lpstr>
      <vt:lpstr>REDUCE VULNERABILITY  TO EMOTION MIND (Emotion Regulation Handout #14)</vt:lpstr>
      <vt:lpstr>MANAGE REALLY DIFFICULT EMOTIONS (Emotion Regulation Handout #21)</vt:lpstr>
      <vt:lpstr>INTERPERSONAL EFFECTIVENESS SKILLS</vt:lpstr>
      <vt:lpstr>INTERPERSONAL EFFECTIVENESS Over of Module (Handout #1)</vt:lpstr>
      <vt:lpstr>Three Priorities/Goals for Interpersonal  Effectiveness (Handout #4)</vt:lpstr>
      <vt:lpstr>Skills for Getting Your Objective: D.E.A.R. M.A.N. (Handout #5)</vt:lpstr>
      <vt:lpstr>Skills for Keeping A Good Relationship: G.I.V.E. (Handout #6)</vt:lpstr>
      <vt:lpstr>What Is Validation in DBT?</vt:lpstr>
      <vt:lpstr>Why Do We Validate?</vt:lpstr>
      <vt:lpstr>6 levels of Validation</vt:lpstr>
      <vt:lpstr>Skills for Improving Self-Respect: F.A.S.T. (Handout #7).</vt:lpstr>
      <vt:lpstr>Factors Reducing Interpersonal Effectiveness (Handout #2)</vt:lpstr>
      <vt:lpstr>Myths About Interpersonal Effectiveness (Handout #4)</vt:lpstr>
      <vt:lpstr>Decide How Intensely to Assert Yourself: (Handout #8)</vt:lpstr>
      <vt:lpstr>Factors to Consider When Deciding Intensity in Asking, Saying No</vt:lpstr>
      <vt:lpstr>Interpersonal Effectiveness: Teaching Tips</vt:lpstr>
      <vt:lpstr>Using Role Plays in Group</vt:lpstr>
      <vt:lpstr>Building Relationships and Ending Destructive Ones (Handout #10)</vt:lpstr>
      <vt:lpstr>Building Relationships and Ending Destructive Ones</vt:lpstr>
      <vt:lpstr>Building Relationships and Ending Destructive Ones</vt:lpstr>
      <vt:lpstr>How to End Relationships (Handout #13)</vt:lpstr>
      <vt:lpstr>Walking the Middle Path Skills (Handout # 14)</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DAddario</dc:creator>
  <cp:lastModifiedBy>Taylor DAddario</cp:lastModifiedBy>
  <cp:revision>15</cp:revision>
  <dcterms:created xsi:type="dcterms:W3CDTF">2022-03-22T16:02:51Z</dcterms:created>
  <dcterms:modified xsi:type="dcterms:W3CDTF">2023-04-13T17:09:42Z</dcterms:modified>
</cp:coreProperties>
</file>