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8"/>
  </p:notesMasterIdLst>
  <p:sldIdLst>
    <p:sldId id="260" r:id="rId2"/>
    <p:sldId id="265" r:id="rId3"/>
    <p:sldId id="257" r:id="rId4"/>
    <p:sldId id="266" r:id="rId5"/>
    <p:sldId id="271" r:id="rId6"/>
    <p:sldId id="272" r:id="rId7"/>
    <p:sldId id="277" r:id="rId8"/>
    <p:sldId id="273" r:id="rId9"/>
    <p:sldId id="275" r:id="rId10"/>
    <p:sldId id="274" r:id="rId11"/>
    <p:sldId id="276" r:id="rId12"/>
    <p:sldId id="279" r:id="rId13"/>
    <p:sldId id="270" r:id="rId14"/>
    <p:sldId id="267" r:id="rId15"/>
    <p:sldId id="269" r:id="rId16"/>
    <p:sldId id="278" r:id="rId17"/>
  </p:sldIdLst>
  <p:sldSz cx="12192000" cy="6858000"/>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er, Kendra L" initials="BK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9" autoAdjust="0"/>
    <p:restoredTop sz="92795" autoAdjust="0"/>
  </p:normalViewPr>
  <p:slideViewPr>
    <p:cSldViewPr snapToGrid="0">
      <p:cViewPr varScale="1">
        <p:scale>
          <a:sx n="62" d="100"/>
          <a:sy n="62" d="100"/>
        </p:scale>
        <p:origin x="904" y="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DB2F0-809C-134C-925F-566299F81A41}" type="datetimeFigureOut">
              <a:rPr lang="en-US" smtClean="0"/>
              <a:t>9/22/2023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7F5E-1248-0D41-AA81-B50EA45314DF}" type="slidenum">
              <a:rPr lang="en-US" smtClean="0"/>
              <a:t>‹#›</a:t>
            </a:fld>
            <a:endParaRPr lang="en-US"/>
          </a:p>
        </p:txBody>
      </p:sp>
    </p:spTree>
    <p:extLst>
      <p:ext uri="{BB962C8B-B14F-4D97-AF65-F5344CB8AC3E}">
        <p14:creationId xmlns:p14="http://schemas.microsoft.com/office/powerpoint/2010/main" val="89596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indent="0">
              <a:lnSpc>
                <a:spcPct val="110000"/>
              </a:lnSpc>
              <a:buNone/>
            </a:pPr>
            <a:r>
              <a:rPr lang="en-US" dirty="0"/>
              <a:t>Place your title on this first slide and include any</a:t>
            </a:r>
            <a:r>
              <a:rPr lang="en-US" baseline="0" dirty="0"/>
              <a:t> subtitle. </a:t>
            </a:r>
          </a:p>
          <a:p>
            <a:pPr marL="0" indent="0">
              <a:lnSpc>
                <a:spcPct val="110000"/>
              </a:lnSpc>
              <a:buNone/>
            </a:pPr>
            <a:endParaRPr lang="en-US" dirty="0"/>
          </a:p>
          <a:p>
            <a:pPr>
              <a:lnSpc>
                <a:spcPct val="110000"/>
              </a:lnSpc>
            </a:pPr>
            <a:r>
              <a:rPr lang="en-US" sz="1400" dirty="0">
                <a:latin typeface="Arial" panose="020B0604020202020204" pitchFamily="34" charset="0"/>
                <a:cs typeface="Arial" panose="020B0604020202020204" pitchFamily="34" charset="0"/>
              </a:rPr>
              <a:t>DO NOT CHANGE THE FORMAT OF THIS TEMPLATE.</a:t>
            </a:r>
            <a:r>
              <a:rPr lang="en-US" sz="1400" baseline="0" dirty="0">
                <a:latin typeface="Arial" panose="020B0604020202020204" pitchFamily="34" charset="0"/>
                <a:cs typeface="Arial" panose="020B0604020202020204" pitchFamily="34" charset="0"/>
              </a:rPr>
              <a:t> If you are creating ATTC-branded slides, you must use this template.</a:t>
            </a:r>
            <a:r>
              <a:rPr lang="en-US" sz="1400" dirty="0">
                <a:latin typeface="Arial" panose="020B0604020202020204" pitchFamily="34" charset="0"/>
                <a:cs typeface="Arial" panose="020B0604020202020204" pitchFamily="34" charset="0"/>
              </a:rPr>
              <a:t>  If you move around boxes, make</a:t>
            </a:r>
            <a:r>
              <a:rPr lang="en-US" sz="1400" baseline="0" dirty="0">
                <a:latin typeface="Arial" panose="020B0604020202020204" pitchFamily="34" charset="0"/>
                <a:cs typeface="Arial" panose="020B0604020202020204" pitchFamily="34" charset="0"/>
              </a:rPr>
              <a:t> sure to check the reading order.  If you widen any boxes they must not overlap any other box.</a:t>
            </a:r>
            <a:endParaRPr lang="en-US" sz="1400" dirty="0">
              <a:latin typeface="Arial" panose="020B0604020202020204" pitchFamily="34" charset="0"/>
              <a:cs typeface="Arial" panose="020B0604020202020204" pitchFamily="34" charset="0"/>
            </a:endParaRPr>
          </a:p>
          <a:p>
            <a:pPr>
              <a:lnSpc>
                <a:spcPct val="110000"/>
              </a:lnSpc>
            </a:pPr>
            <a:endParaRPr lang="en-US" sz="1400" dirty="0">
              <a:latin typeface="Arial" panose="020B0604020202020204" pitchFamily="34" charset="0"/>
              <a:cs typeface="Arial" panose="020B0604020202020204" pitchFamily="34" charset="0"/>
            </a:endParaRPr>
          </a:p>
          <a:p>
            <a:pPr>
              <a:lnSpc>
                <a:spcPct val="110000"/>
              </a:lnSpc>
            </a:pPr>
            <a:r>
              <a:rPr lang="en-US" sz="1400" dirty="0">
                <a:latin typeface="Arial" panose="020B0604020202020204" pitchFamily="34" charset="0"/>
                <a:cs typeface="Arial" panose="020B0604020202020204" pitchFamily="34" charset="0"/>
              </a:rPr>
              <a:t>IF YOU ADD ANY GRAPHICS,</a:t>
            </a:r>
            <a:r>
              <a:rPr lang="en-US" sz="1400" baseline="0" dirty="0">
                <a:latin typeface="Arial" panose="020B0604020202020204" pitchFamily="34" charset="0"/>
                <a:cs typeface="Arial" panose="020B0604020202020204" pitchFamily="34" charset="0"/>
              </a:rPr>
              <a:t> you will need to add ALT TEXT and check READING ORDER.  </a:t>
            </a:r>
            <a:endParaRPr lang="en-US" baseline="0" dirty="0"/>
          </a:p>
          <a:p>
            <a:pPr>
              <a:lnSpc>
                <a:spcPct val="110000"/>
              </a:lnSpc>
            </a:pPr>
            <a:endParaRPr lang="en-US" sz="140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10000"/>
              </a:lnSpc>
              <a:spcBef>
                <a:spcPts val="0"/>
              </a:spcBef>
              <a:spcAft>
                <a:spcPts val="0"/>
              </a:spcAft>
              <a:buClrTx/>
              <a:buSzTx/>
              <a:buFontTx/>
              <a:buNone/>
              <a:tabLst/>
              <a:defRPr/>
            </a:pPr>
            <a:r>
              <a:rPr lang="en-US" sz="1400" baseline="0" dirty="0">
                <a:latin typeface="Arial" panose="020B0604020202020204" pitchFamily="34" charset="0"/>
                <a:cs typeface="Arial" panose="020B0604020202020204" pitchFamily="34" charset="0"/>
              </a:rPr>
              <a:t>(If the notes on ALT TEXT and READING ORDER do not make sense to you, please let the ATTC National Coordinating Office know to help with remediation.)</a:t>
            </a:r>
          </a:p>
          <a:p>
            <a:pPr>
              <a:lnSpc>
                <a:spcPct val="110000"/>
              </a:lnSpc>
            </a:pP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a:t>
            </a:fld>
            <a:endParaRPr lang="en-US"/>
          </a:p>
        </p:txBody>
      </p:sp>
    </p:spTree>
    <p:extLst>
      <p:ext uri="{BB962C8B-B14F-4D97-AF65-F5344CB8AC3E}">
        <p14:creationId xmlns:p14="http://schemas.microsoft.com/office/powerpoint/2010/main" val="337128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Of course you know that using these templates does not mean that your presentation is 508 compliant.  There is much more to making a presentation 508 compliant than just using templates. However, if you use these slides </a:t>
            </a:r>
            <a:r>
              <a:rPr lang="en-US" sz="1400" baseline="0" dirty="0">
                <a:latin typeface="Arial" panose="020B0604020202020204" pitchFamily="34" charset="0"/>
                <a:cs typeface="Arial" panose="020B0604020202020204" pitchFamily="34" charset="0"/>
              </a:rPr>
              <a:t>it makes remediation easier and quicker.</a:t>
            </a:r>
            <a:endParaRPr lang="en-US" sz="14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3</a:t>
            </a:fld>
            <a:endParaRPr lang="en-US"/>
          </a:p>
        </p:txBody>
      </p:sp>
    </p:spTree>
    <p:extLst>
      <p:ext uri="{BB962C8B-B14F-4D97-AF65-F5344CB8AC3E}">
        <p14:creationId xmlns:p14="http://schemas.microsoft.com/office/powerpoint/2010/main" val="861803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716915"/>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p:cNvSpPr>
            <a:spLocks noGrp="1"/>
          </p:cNvSpPr>
          <p:nvPr>
            <p:ph type="pic" sz="quarter" idx="10" hasCustomPrompt="1"/>
          </p:nvPr>
        </p:nvSpPr>
        <p:spPr>
          <a:xfrm>
            <a:off x="2148418" y="1"/>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ATTC Stacked bars here on actual first slide (not in Master).  Don’t forget to add alt text.</a:t>
            </a:r>
          </a:p>
        </p:txBody>
      </p:sp>
    </p:spTree>
    <p:custDataLst>
      <p:tags r:id="rId1"/>
    </p:custDataLst>
    <p:extLst>
      <p:ext uri="{BB962C8B-B14F-4D97-AF65-F5344CB8AC3E}">
        <p14:creationId xmlns:p14="http://schemas.microsoft.com/office/powerpoint/2010/main" val="540022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773"/>
            <a:ext cx="12192000" cy="940424"/>
          </a:xfrm>
        </p:spPr>
        <p:txBody>
          <a:bodyPr/>
          <a:lstStyle/>
          <a:p>
            <a:r>
              <a:rPr lang="en-US" dirty="0"/>
              <a:t>Click to edit Master title style</a:t>
            </a:r>
          </a:p>
        </p:txBody>
      </p:sp>
      <p:sp>
        <p:nvSpPr>
          <p:cNvPr id="3" name="Content Placeholder 2"/>
          <p:cNvSpPr>
            <a:spLocks noGrp="1"/>
          </p:cNvSpPr>
          <p:nvPr>
            <p:ph idx="1"/>
          </p:nvPr>
        </p:nvSpPr>
        <p:spPr>
          <a:xfrm>
            <a:off x="838200" y="1335279"/>
            <a:ext cx="10515600" cy="39486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p:cNvSpPr>
            <a:spLocks noGrp="1"/>
          </p:cNvSpPr>
          <p:nvPr>
            <p:ph type="pic" sz="quarter" idx="10" hasCustomPrompt="1"/>
          </p:nvPr>
        </p:nvSpPr>
        <p:spPr>
          <a:xfrm>
            <a:off x="0" y="5995989"/>
            <a:ext cx="4447117" cy="788987"/>
          </a:xfrm>
        </p:spPr>
        <p:txBody>
          <a:bodyPr>
            <a:noAutofit/>
          </a:bodyPr>
          <a:lstStyle>
            <a:lvl1pPr>
              <a:defRPr sz="2000" baseline="0"/>
            </a:lvl1pPr>
          </a:lstStyle>
          <a:p>
            <a:r>
              <a:rPr lang="en-US" dirty="0"/>
              <a:t>If second slide, put your logo on actual slide here (Master) with alt text.</a:t>
            </a:r>
          </a:p>
        </p:txBody>
      </p:sp>
      <p:sp>
        <p:nvSpPr>
          <p:cNvPr id="7" name="Picture Placeholder 6"/>
          <p:cNvSpPr>
            <a:spLocks noGrp="1"/>
          </p:cNvSpPr>
          <p:nvPr>
            <p:ph type="pic" sz="quarter" idx="11" hasCustomPrompt="1"/>
          </p:nvPr>
        </p:nvSpPr>
        <p:spPr>
          <a:xfrm>
            <a:off x="7440085" y="5923396"/>
            <a:ext cx="4751916" cy="862012"/>
          </a:xfrm>
        </p:spPr>
        <p:txBody>
          <a:bodyPr>
            <a:noAutofit/>
          </a:bodyPr>
          <a:lstStyle>
            <a:lvl1pPr>
              <a:defRPr sz="2000" baseline="0"/>
            </a:lvl1pPr>
          </a:lstStyle>
          <a:p>
            <a:r>
              <a:rPr lang="en-US" dirty="0"/>
              <a:t>If this is your second slide, put the ATTC stacked bars here (Master) with alt text.</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896147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773"/>
            <a:ext cx="12192000" cy="940424"/>
          </a:xfrm>
        </p:spPr>
        <p:txBody>
          <a:bodyPr/>
          <a:lstStyle/>
          <a:p>
            <a:r>
              <a:rPr lang="en-US" dirty="0"/>
              <a:t>Click to edit Master title style</a:t>
            </a:r>
          </a:p>
        </p:txBody>
      </p:sp>
      <p:sp>
        <p:nvSpPr>
          <p:cNvPr id="3" name="Content Placeholder 2"/>
          <p:cNvSpPr>
            <a:spLocks noGrp="1"/>
          </p:cNvSpPr>
          <p:nvPr>
            <p:ph idx="1"/>
          </p:nvPr>
        </p:nvSpPr>
        <p:spPr>
          <a:xfrm>
            <a:off x="838200" y="1335279"/>
            <a:ext cx="10515600" cy="39486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428" y="6178377"/>
            <a:ext cx="3609626" cy="642551"/>
          </a:xfrm>
          <a:prstGeom prst="rect">
            <a:avLst/>
          </a:prstGeom>
        </p:spPr>
      </p:pic>
    </p:spTree>
    <p:custDataLst>
      <p:tags r:id="rId1"/>
    </p:custDataLst>
    <p:extLst>
      <p:ext uri="{BB962C8B-B14F-4D97-AF65-F5344CB8AC3E}">
        <p14:creationId xmlns:p14="http://schemas.microsoft.com/office/powerpoint/2010/main" val="1395642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8730"/>
          </a:xfrm>
        </p:spPr>
        <p:txBody>
          <a:bodyPr/>
          <a:lstStyle/>
          <a:p>
            <a:r>
              <a:rPr lang="en-US" dirty="0"/>
              <a:t>Click to edit Master title style</a:t>
            </a:r>
          </a:p>
        </p:txBody>
      </p:sp>
      <p:sp>
        <p:nvSpPr>
          <p:cNvPr id="3" name="Text Placeholder 2"/>
          <p:cNvSpPr>
            <a:spLocks noGrp="1"/>
          </p:cNvSpPr>
          <p:nvPr>
            <p:ph type="body" idx="1"/>
          </p:nvPr>
        </p:nvSpPr>
        <p:spPr>
          <a:xfrm>
            <a:off x="840099" y="1360457"/>
            <a:ext cx="51574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099" y="2184369"/>
            <a:ext cx="5157477" cy="35317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513" y="1360457"/>
            <a:ext cx="51828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513" y="2184369"/>
            <a:ext cx="5182876" cy="3531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7"/>
          <p:cNvSpPr>
            <a:spLocks noGrp="1"/>
          </p:cNvSpPr>
          <p:nvPr>
            <p:ph type="pic" sz="quarter" idx="10"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730988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12192000" cy="1081816"/>
          </a:xfrm>
        </p:spPr>
        <p:txBody>
          <a:bodyPr/>
          <a:lstStyle/>
          <a:p>
            <a:r>
              <a:rPr lang="en-US" dirty="0"/>
              <a:t>Click to edit Master title style</a:t>
            </a:r>
          </a:p>
        </p:txBody>
      </p:sp>
      <p:sp>
        <p:nvSpPr>
          <p:cNvPr id="7" name="Content Placeholder 6"/>
          <p:cNvSpPr>
            <a:spLocks noGrp="1"/>
          </p:cNvSpPr>
          <p:nvPr>
            <p:ph sz="quarter" idx="10"/>
          </p:nvPr>
        </p:nvSpPr>
        <p:spPr>
          <a:xfrm>
            <a:off x="3716340" y="5004952"/>
            <a:ext cx="4440237" cy="4651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276228" y="1710896"/>
            <a:ext cx="4919889" cy="3178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2"/>
          </p:nvPr>
        </p:nvSpPr>
        <p:spPr>
          <a:xfrm>
            <a:off x="6996113" y="1710890"/>
            <a:ext cx="4919472" cy="31821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p:cNvSpPr>
            <a:spLocks noGrp="1"/>
          </p:cNvSpPr>
          <p:nvPr>
            <p:ph type="pic" sz="quarter" idx="13" hasCustomPrompt="1"/>
          </p:nvPr>
        </p:nvSpPr>
        <p:spPr>
          <a:xfrm>
            <a:off x="152401" y="6151564"/>
            <a:ext cx="5236633" cy="706437"/>
          </a:xfrm>
        </p:spPr>
        <p:txBody>
          <a:bodyPr/>
          <a:lstStyle>
            <a:lvl1pPr>
              <a:defRPr baseline="0"/>
            </a:lvl1pPr>
          </a:lstStyle>
          <a:p>
            <a:r>
              <a:rPr lang="en-US" dirty="0"/>
              <a:t>Your logo on Master slide</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932288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 y="2309"/>
            <a:ext cx="12191999" cy="887693"/>
          </a:xfrm>
        </p:spPr>
        <p:txBody>
          <a:bodyPr anchor="b">
            <a:normAutofit/>
          </a:bodyPr>
          <a:lstStyle>
            <a:lvl1pPr>
              <a:defRPr sz="4400"/>
            </a:lvl1pPr>
          </a:lstStyle>
          <a:p>
            <a:r>
              <a:rPr lang="en-US" dirty="0"/>
              <a:t>Click to edit Master title style</a:t>
            </a:r>
          </a:p>
        </p:txBody>
      </p:sp>
      <p:sp>
        <p:nvSpPr>
          <p:cNvPr id="11" name="Text Placeholder 10"/>
          <p:cNvSpPr>
            <a:spLocks noGrp="1"/>
          </p:cNvSpPr>
          <p:nvPr>
            <p:ph type="body" sz="quarter" idx="11"/>
          </p:nvPr>
        </p:nvSpPr>
        <p:spPr>
          <a:xfrm>
            <a:off x="377825" y="3526024"/>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Content Placeholder 12"/>
          <p:cNvSpPr>
            <a:spLocks noGrp="1"/>
          </p:cNvSpPr>
          <p:nvPr>
            <p:ph sz="quarter" idx="12"/>
          </p:nvPr>
        </p:nvSpPr>
        <p:spPr>
          <a:xfrm>
            <a:off x="377825" y="1668649"/>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Picture Placeholder 14"/>
          <p:cNvSpPr>
            <a:spLocks noGrp="1"/>
          </p:cNvSpPr>
          <p:nvPr>
            <p:ph type="pic" sz="quarter" idx="13"/>
          </p:nvPr>
        </p:nvSpPr>
        <p:spPr>
          <a:xfrm>
            <a:off x="7735888" y="1668643"/>
            <a:ext cx="3570288" cy="1392918"/>
          </a:xfrm>
        </p:spPr>
        <p:txBody>
          <a:bodyPr/>
          <a:lstStyle/>
          <a:p>
            <a:endParaRPr lang="en-US"/>
          </a:p>
        </p:txBody>
      </p:sp>
      <p:sp>
        <p:nvSpPr>
          <p:cNvPr id="17" name="Picture Placeholder 16"/>
          <p:cNvSpPr>
            <a:spLocks noGrp="1"/>
          </p:cNvSpPr>
          <p:nvPr>
            <p:ph type="pic" sz="quarter" idx="14"/>
          </p:nvPr>
        </p:nvSpPr>
        <p:spPr>
          <a:xfrm>
            <a:off x="7735888" y="3526018"/>
            <a:ext cx="3575304" cy="1389888"/>
          </a:xfrm>
        </p:spPr>
        <p:txBody>
          <a:bodyPr/>
          <a:lstStyle/>
          <a:p>
            <a:endParaRPr lang="en-US"/>
          </a:p>
        </p:txBody>
      </p:sp>
      <p:sp>
        <p:nvSpPr>
          <p:cNvPr id="8" name="Picture Placeholder 7"/>
          <p:cNvSpPr>
            <a:spLocks noGrp="1"/>
          </p:cNvSpPr>
          <p:nvPr>
            <p:ph type="pic" sz="quarter" idx="15"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6864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49490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9" r:id="rId14"/>
    <p:sldLayoutId id="2147483663" r:id="rId15"/>
    <p:sldLayoutId id="2147483655" r:id="rId16"/>
    <p:sldLayoutId id="2147483657"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8.xml"/><Relationship Id="rId5"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9.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s://nccc.georgetown.edu/"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1728788"/>
            <a:ext cx="11201400" cy="1814512"/>
          </a:xfrm>
        </p:spPr>
        <p:txBody>
          <a:bodyPr>
            <a:normAutofit fontScale="90000"/>
          </a:bodyPr>
          <a:lstStyle/>
          <a:p>
            <a:r>
              <a:rPr lang="en-US" sz="4400" b="1" dirty="0">
                <a:latin typeface="Arial"/>
              </a:rPr>
              <a:t>Eliminating Disparities, Building Equity, </a:t>
            </a:r>
            <a:br>
              <a:rPr lang="en-US" sz="4400" b="1" dirty="0">
                <a:latin typeface="Arial"/>
              </a:rPr>
            </a:br>
            <a:r>
              <a:rPr lang="en-US" sz="4400" b="1" dirty="0">
                <a:latin typeface="Arial"/>
              </a:rPr>
              <a:t>and the Enhanced CLAS Standards: </a:t>
            </a:r>
            <a:br>
              <a:rPr lang="en-US" sz="4400" b="1" dirty="0">
                <a:latin typeface="Arial"/>
              </a:rPr>
            </a:br>
            <a:r>
              <a:rPr lang="en-US" sz="4400" b="1" dirty="0">
                <a:latin typeface="Arial"/>
              </a:rPr>
              <a:t>Current Context and Approaches</a:t>
            </a:r>
            <a:endParaRPr lang="en-US" sz="4400" dirty="0"/>
          </a:p>
        </p:txBody>
      </p:sp>
      <p:sp>
        <p:nvSpPr>
          <p:cNvPr id="3" name="Subtitle 2"/>
          <p:cNvSpPr>
            <a:spLocks noGrp="1"/>
          </p:cNvSpPr>
          <p:nvPr>
            <p:ph type="subTitle" idx="1"/>
          </p:nvPr>
        </p:nvSpPr>
        <p:spPr>
          <a:xfrm>
            <a:off x="1524000" y="4031240"/>
            <a:ext cx="9144000" cy="969962"/>
          </a:xfrm>
        </p:spPr>
        <p:txBody>
          <a:bodyPr>
            <a:normAutofit/>
          </a:bodyPr>
          <a:lstStyle/>
          <a:p>
            <a:r>
              <a:rPr lang="en-US" sz="3200" dirty="0" err="1">
                <a:latin typeface="Arial"/>
              </a:rPr>
              <a:t>Haner</a:t>
            </a:r>
            <a:r>
              <a:rPr lang="en-US" sz="3200" dirty="0">
                <a:latin typeface="Arial"/>
              </a:rPr>
              <a:t> Hernandez, PhD, CPS, CACII, LADCI</a:t>
            </a:r>
          </a:p>
        </p:txBody>
      </p:sp>
      <p:pic>
        <p:nvPicPr>
          <p:cNvPr id="8" name="Picture Placeholder 7" descr="ATTC Stacked Color Bars"/>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8213436" y="4756327"/>
            <a:ext cx="3978564" cy="2652376"/>
          </a:xfr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03621" y="198316"/>
            <a:ext cx="6384758" cy="1136553"/>
          </a:xfrm>
          <a:prstGeom prst="rect">
            <a:avLst/>
          </a:prstGeom>
        </p:spPr>
      </p:pic>
    </p:spTree>
    <p:custDataLst>
      <p:tags r:id="rId1"/>
    </p:custDataLst>
    <p:extLst>
      <p:ext uri="{BB962C8B-B14F-4D97-AF65-F5344CB8AC3E}">
        <p14:creationId xmlns:p14="http://schemas.microsoft.com/office/powerpoint/2010/main" val="1296378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Equity</a:t>
            </a:r>
          </a:p>
        </p:txBody>
      </p:sp>
      <p:sp>
        <p:nvSpPr>
          <p:cNvPr id="3" name="Content Placeholder 2"/>
          <p:cNvSpPr>
            <a:spLocks noGrp="1"/>
          </p:cNvSpPr>
          <p:nvPr>
            <p:ph idx="1"/>
          </p:nvPr>
        </p:nvSpPr>
        <p:spPr>
          <a:xfrm>
            <a:off x="838200" y="1335279"/>
            <a:ext cx="10515600" cy="4065396"/>
          </a:xfrm>
        </p:spPr>
        <p:txBody>
          <a:bodyPr/>
          <a:lstStyle/>
          <a:p>
            <a:pPr marL="0" indent="0">
              <a:buNone/>
            </a:pPr>
            <a:r>
              <a:rPr lang="en-US" dirty="0"/>
              <a:t>“Behavioral </a:t>
            </a:r>
            <a:r>
              <a:rPr lang="en-US" b="1" dirty="0"/>
              <a:t>Health Equity is the right to access quality health care for all populations</a:t>
            </a:r>
            <a:r>
              <a:rPr lang="en-US" dirty="0"/>
              <a:t> regardless of the individual’s race, ethnicity, gender, socioeconomic status, sexual orientation, geographical location and social conditions through prevention and treatment of mental health and substance use conditions and disorders.”  SAMHSA, 2017</a:t>
            </a:r>
          </a:p>
          <a:p>
            <a:endParaRPr lang="en-US" dirty="0"/>
          </a:p>
        </p:txBody>
      </p:sp>
    </p:spTree>
    <p:extLst>
      <p:ext uri="{BB962C8B-B14F-4D97-AF65-F5344CB8AC3E}">
        <p14:creationId xmlns:p14="http://schemas.microsoft.com/office/powerpoint/2010/main" val="2095348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1510"/>
            <a:ext cx="12192000" cy="940424"/>
          </a:xfrm>
        </p:spPr>
        <p:txBody>
          <a:bodyPr>
            <a:normAutofit fontScale="90000"/>
          </a:bodyPr>
          <a:lstStyle/>
          <a:p>
            <a:r>
              <a:rPr lang="en-US" dirty="0"/>
              <a:t>Federal Changes Related to</a:t>
            </a:r>
            <a:br>
              <a:rPr lang="en-US" dirty="0"/>
            </a:br>
            <a:r>
              <a:rPr lang="en-US" dirty="0"/>
              <a:t>Harm Reduction Policies and Practices</a:t>
            </a:r>
          </a:p>
        </p:txBody>
      </p:sp>
      <p:sp>
        <p:nvSpPr>
          <p:cNvPr id="3" name="Content Placeholder 2"/>
          <p:cNvSpPr>
            <a:spLocks noGrp="1"/>
          </p:cNvSpPr>
          <p:nvPr>
            <p:ph idx="1"/>
          </p:nvPr>
        </p:nvSpPr>
        <p:spPr>
          <a:xfrm>
            <a:off x="823912" y="1592454"/>
            <a:ext cx="10515600" cy="4065396"/>
          </a:xfrm>
        </p:spPr>
        <p:txBody>
          <a:bodyPr>
            <a:normAutofit fontScale="92500" lnSpcReduction="20000"/>
          </a:bodyPr>
          <a:lstStyle/>
          <a:p>
            <a:r>
              <a:rPr lang="en-US" dirty="0"/>
              <a:t>SAMHSA, CDC, ONDCP Convened a 2 Day Summit on Harm Reduction in December of 2021</a:t>
            </a:r>
          </a:p>
          <a:p>
            <a:endParaRPr lang="en-US" dirty="0"/>
          </a:p>
          <a:p>
            <a:r>
              <a:rPr lang="en-US" dirty="0"/>
              <a:t>Harm Reduction Defined, Principles and Pillars Established</a:t>
            </a:r>
          </a:p>
          <a:p>
            <a:endParaRPr lang="en-US" dirty="0"/>
          </a:p>
          <a:p>
            <a:r>
              <a:rPr lang="en-US" dirty="0"/>
              <a:t>Steering Committee Established and Providing Direction</a:t>
            </a:r>
          </a:p>
          <a:p>
            <a:endParaRPr lang="en-US" dirty="0"/>
          </a:p>
          <a:p>
            <a:r>
              <a:rPr lang="en-US" dirty="0"/>
              <a:t>National Harm Reduction Technical Assistance Center Established</a:t>
            </a:r>
          </a:p>
          <a:p>
            <a:endParaRPr lang="en-US" dirty="0"/>
          </a:p>
          <a:p>
            <a:r>
              <a:rPr lang="en-US" dirty="0"/>
              <a:t>30 Million in Initial Funding Made Available; More to Follow!</a:t>
            </a:r>
          </a:p>
          <a:p>
            <a:endParaRPr lang="en-US" dirty="0"/>
          </a:p>
        </p:txBody>
      </p:sp>
    </p:spTree>
    <p:extLst>
      <p:ext uri="{BB962C8B-B14F-4D97-AF65-F5344CB8AC3E}">
        <p14:creationId xmlns:p14="http://schemas.microsoft.com/office/powerpoint/2010/main" val="1951105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1510"/>
            <a:ext cx="12192000" cy="940424"/>
          </a:xfrm>
        </p:spPr>
        <p:txBody>
          <a:bodyPr>
            <a:normAutofit/>
          </a:bodyPr>
          <a:lstStyle/>
          <a:p>
            <a:r>
              <a:rPr lang="en-US" dirty="0"/>
              <a:t>Multiple Pathways of Recovery</a:t>
            </a:r>
          </a:p>
        </p:txBody>
      </p:sp>
      <p:sp>
        <p:nvSpPr>
          <p:cNvPr id="3" name="Content Placeholder 2"/>
          <p:cNvSpPr>
            <a:spLocks noGrp="1"/>
          </p:cNvSpPr>
          <p:nvPr>
            <p:ph idx="1"/>
          </p:nvPr>
        </p:nvSpPr>
        <p:spPr>
          <a:xfrm>
            <a:off x="823912" y="1592454"/>
            <a:ext cx="10515600" cy="4065396"/>
          </a:xfrm>
        </p:spPr>
        <p:txBody>
          <a:bodyPr>
            <a:normAutofit/>
          </a:bodyPr>
          <a:lstStyle/>
          <a:p>
            <a:r>
              <a:rPr lang="en-US" dirty="0"/>
              <a:t>23* Million People Identify as Being in Recovery</a:t>
            </a:r>
          </a:p>
          <a:p>
            <a:endParaRPr lang="en-US" dirty="0"/>
          </a:p>
          <a:p>
            <a:r>
              <a:rPr lang="en-US" dirty="0"/>
              <a:t>Peer Movement, Integration into the Workforce, and Improved Outcomes</a:t>
            </a:r>
          </a:p>
          <a:p>
            <a:endParaRPr lang="en-US" dirty="0"/>
          </a:p>
          <a:p>
            <a:r>
              <a:rPr lang="en-US" dirty="0"/>
              <a:t>Menu Options, Voice, Agency, and Self-Determination</a:t>
            </a:r>
          </a:p>
          <a:p>
            <a:endParaRPr lang="en-US" dirty="0"/>
          </a:p>
        </p:txBody>
      </p:sp>
    </p:spTree>
    <p:extLst>
      <p:ext uri="{BB962C8B-B14F-4D97-AF65-F5344CB8AC3E}">
        <p14:creationId xmlns:p14="http://schemas.microsoft.com/office/powerpoint/2010/main" val="4162759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513114"/>
          </a:xfrm>
          <a:solidFill>
            <a:schemeClr val="bg1"/>
          </a:solidFill>
        </p:spPr>
        <p:txBody>
          <a:bodyPr>
            <a:normAutofit/>
          </a:bodyPr>
          <a:lstStyle/>
          <a:p>
            <a:r>
              <a:rPr lang="en-US" sz="4000" dirty="0"/>
              <a:t>Purpose of the Culturally and Linguistically Appropriate Services (CLAS) Standards</a:t>
            </a:r>
          </a:p>
        </p:txBody>
      </p:sp>
      <p:sp>
        <p:nvSpPr>
          <p:cNvPr id="3" name="Content Placeholder 2"/>
          <p:cNvSpPr>
            <a:spLocks noGrp="1"/>
          </p:cNvSpPr>
          <p:nvPr>
            <p:ph idx="1"/>
          </p:nvPr>
        </p:nvSpPr>
        <p:spPr>
          <a:xfrm>
            <a:off x="805543" y="2010874"/>
            <a:ext cx="10515600" cy="3948668"/>
          </a:xfrm>
        </p:spPr>
        <p:txBody>
          <a:bodyPr>
            <a:normAutofit/>
          </a:bodyPr>
          <a:lstStyle/>
          <a:p>
            <a:pPr marL="0" indent="0">
              <a:buNone/>
            </a:pPr>
            <a:r>
              <a:rPr lang="en-US" sz="3200" dirty="0">
                <a:latin typeface="Arial" panose="020B0604020202020204" pitchFamily="34" charset="0"/>
                <a:cs typeface="Arial" panose="020B0604020202020204" pitchFamily="34" charset="0"/>
              </a:rPr>
              <a:t>“The Enhanced CLAS Standards are intended to </a:t>
            </a:r>
            <a:r>
              <a:rPr lang="en-US" sz="3200" b="1" dirty="0">
                <a:latin typeface="Arial" panose="020B0604020202020204" pitchFamily="34" charset="0"/>
                <a:cs typeface="Arial" panose="020B0604020202020204" pitchFamily="34" charset="0"/>
              </a:rPr>
              <a:t>advance health equity</a:t>
            </a:r>
            <a:r>
              <a:rPr lang="en-US" sz="3200"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improve quality of care </a:t>
            </a:r>
            <a:r>
              <a:rPr lang="en-US" sz="3200" dirty="0">
                <a:latin typeface="Arial" panose="020B0604020202020204" pitchFamily="34" charset="0"/>
                <a:cs typeface="Arial" panose="020B0604020202020204" pitchFamily="34" charset="0"/>
              </a:rPr>
              <a:t>and help </a:t>
            </a:r>
            <a:r>
              <a:rPr lang="en-US" sz="3200" b="1" dirty="0">
                <a:latin typeface="Arial" panose="020B0604020202020204" pitchFamily="34" charset="0"/>
                <a:cs typeface="Arial" panose="020B0604020202020204" pitchFamily="34" charset="0"/>
              </a:rPr>
              <a:t>eliminate health care disparities </a:t>
            </a:r>
            <a:r>
              <a:rPr lang="en-US" sz="3200" dirty="0">
                <a:latin typeface="Arial" panose="020B0604020202020204" pitchFamily="34" charset="0"/>
                <a:cs typeface="Arial" panose="020B0604020202020204" pitchFamily="34" charset="0"/>
              </a:rPr>
              <a:t>by providing a blueprint for </a:t>
            </a:r>
            <a:r>
              <a:rPr lang="en-US" sz="3200" b="1" i="1" dirty="0">
                <a:latin typeface="Arial" panose="020B0604020202020204" pitchFamily="34" charset="0"/>
                <a:cs typeface="Arial" panose="020B0604020202020204" pitchFamily="34" charset="0"/>
              </a:rPr>
              <a:t>individuals</a:t>
            </a:r>
            <a:r>
              <a:rPr lang="en-US" sz="3200" dirty="0">
                <a:latin typeface="Arial" panose="020B0604020202020204" pitchFamily="34" charset="0"/>
                <a:cs typeface="Arial" panose="020B0604020202020204" pitchFamily="34" charset="0"/>
              </a:rPr>
              <a:t> and health and health care </a:t>
            </a:r>
            <a:r>
              <a:rPr lang="en-US" sz="3200" b="1" i="1" dirty="0">
                <a:latin typeface="Arial" panose="020B0604020202020204" pitchFamily="34" charset="0"/>
                <a:cs typeface="Arial" panose="020B0604020202020204" pitchFamily="34" charset="0"/>
              </a:rPr>
              <a:t>organizations</a:t>
            </a:r>
            <a:r>
              <a:rPr lang="en-US" sz="3200" dirty="0">
                <a:latin typeface="Arial" panose="020B0604020202020204" pitchFamily="34" charset="0"/>
                <a:cs typeface="Arial" panose="020B0604020202020204" pitchFamily="34" charset="0"/>
              </a:rPr>
              <a:t> to implement culturally and linguistically appropriate services.” </a:t>
            </a:r>
          </a:p>
          <a:p>
            <a:pPr marL="0" indent="0">
              <a:buNone/>
            </a:pPr>
            <a:endParaRPr lang="en-US" sz="1000" dirty="0">
              <a:latin typeface="Arial" panose="020B060402020202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Office of Minority Health 2013</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89723"/>
            <a:ext cx="3192382" cy="568277"/>
          </a:xfrm>
          <a:prstGeom prst="rect">
            <a:avLst/>
          </a:prstGeom>
        </p:spPr>
      </p:pic>
    </p:spTree>
    <p:extLst>
      <p:ext uri="{BB962C8B-B14F-4D97-AF65-F5344CB8AC3E}">
        <p14:creationId xmlns:p14="http://schemas.microsoft.com/office/powerpoint/2010/main" val="4273161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20098"/>
            <a:ext cx="12192000" cy="940424"/>
          </a:xfrm>
        </p:spPr>
        <p:txBody>
          <a:bodyPr/>
          <a:lstStyle/>
          <a:p>
            <a:r>
              <a:rPr lang="en-US" dirty="0"/>
              <a:t>Enhanced CLAS Standards</a:t>
            </a:r>
            <a:endParaRPr lang="en-US" sz="2000" dirty="0"/>
          </a:p>
        </p:txBody>
      </p:sp>
      <p:sp>
        <p:nvSpPr>
          <p:cNvPr id="6" name="Content Placeholder 5"/>
          <p:cNvSpPr>
            <a:spLocks noGrp="1"/>
          </p:cNvSpPr>
          <p:nvPr>
            <p:ph idx="1"/>
          </p:nvPr>
        </p:nvSpPr>
        <p:spPr>
          <a:xfrm>
            <a:off x="838200" y="1835342"/>
            <a:ext cx="10515600" cy="3948668"/>
          </a:xfrm>
        </p:spPr>
        <p:txBody>
          <a:bodyPr/>
          <a:lstStyle/>
          <a:p>
            <a:pPr marL="0" indent="0">
              <a:buNone/>
            </a:pPr>
            <a:r>
              <a:rPr lang="en-US" b="1" dirty="0"/>
              <a:t>Principle Standard:</a:t>
            </a:r>
          </a:p>
          <a:p>
            <a:endParaRPr lang="en-US" dirty="0"/>
          </a:p>
          <a:p>
            <a:r>
              <a:rPr lang="en-US" dirty="0"/>
              <a:t>Provide effective, equitable, understandable and respectful quality care and services that are responsive to diverse cultural health beliefs and practices, preferred languages, health literacy and other communication needs.</a:t>
            </a:r>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89723"/>
            <a:ext cx="3192382" cy="568277"/>
          </a:xfrm>
          <a:prstGeom prst="rect">
            <a:avLst/>
          </a:prstGeom>
        </p:spPr>
      </p:pic>
    </p:spTree>
    <p:extLst>
      <p:ext uri="{BB962C8B-B14F-4D97-AF65-F5344CB8AC3E}">
        <p14:creationId xmlns:p14="http://schemas.microsoft.com/office/powerpoint/2010/main" val="745137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320098"/>
            <a:ext cx="12192000" cy="940424"/>
          </a:xfrm>
        </p:spPr>
        <p:txBody>
          <a:bodyPr/>
          <a:lstStyle/>
          <a:p>
            <a:r>
              <a:rPr lang="en-US" dirty="0"/>
              <a:t>CLAS Three Broader Themes</a:t>
            </a:r>
            <a:endParaRPr lang="en-US" sz="2000" dirty="0"/>
          </a:p>
        </p:txBody>
      </p:sp>
      <p:sp>
        <p:nvSpPr>
          <p:cNvPr id="6" name="Content Placeholder 5"/>
          <p:cNvSpPr>
            <a:spLocks noGrp="1"/>
          </p:cNvSpPr>
          <p:nvPr>
            <p:ph idx="1"/>
          </p:nvPr>
        </p:nvSpPr>
        <p:spPr>
          <a:xfrm>
            <a:off x="838200" y="1835342"/>
            <a:ext cx="10515600" cy="3948668"/>
          </a:xfrm>
        </p:spPr>
        <p:txBody>
          <a:bodyPr/>
          <a:lstStyle/>
          <a:p>
            <a:pPr lvl="0"/>
            <a:r>
              <a:rPr lang="en-US" dirty="0"/>
              <a:t>Theme 1: Governance, Leadership and Workforce     (Standards 2-4).</a:t>
            </a:r>
          </a:p>
          <a:p>
            <a:endParaRPr lang="en-US" dirty="0"/>
          </a:p>
          <a:p>
            <a:r>
              <a:rPr lang="en-US" dirty="0"/>
              <a:t>Theme 2: Communication and Language Assistance (Standards 5-8).</a:t>
            </a:r>
          </a:p>
          <a:p>
            <a:endParaRPr lang="en-US" dirty="0"/>
          </a:p>
          <a:p>
            <a:r>
              <a:rPr lang="en-US" dirty="0"/>
              <a:t>Theme 3: Engagement, Continuous improvement and Accountability (Standards 9-15).</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89723"/>
            <a:ext cx="3192382" cy="568277"/>
          </a:xfrm>
          <a:prstGeom prst="rect">
            <a:avLst/>
          </a:prstGeom>
        </p:spPr>
      </p:pic>
    </p:spTree>
    <p:extLst>
      <p:ext uri="{BB962C8B-B14F-4D97-AF65-F5344CB8AC3E}">
        <p14:creationId xmlns:p14="http://schemas.microsoft.com/office/powerpoint/2010/main" val="1961864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48935"/>
            <a:ext cx="12192000" cy="940424"/>
          </a:xfrm>
        </p:spPr>
        <p:txBody>
          <a:bodyPr/>
          <a:lstStyle/>
          <a:p>
            <a:r>
              <a:rPr lang="en-US" dirty="0" err="1"/>
              <a:t>Muchas</a:t>
            </a:r>
            <a:r>
              <a:rPr lang="en-US" dirty="0"/>
              <a:t> Gracias - Thanks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89723"/>
            <a:ext cx="3192382" cy="568277"/>
          </a:xfrm>
          <a:prstGeom prst="rect">
            <a:avLst/>
          </a:prstGeom>
        </p:spPr>
      </p:pic>
    </p:spTree>
    <p:extLst>
      <p:ext uri="{BB962C8B-B14F-4D97-AF65-F5344CB8AC3E}">
        <p14:creationId xmlns:p14="http://schemas.microsoft.com/office/powerpoint/2010/main" val="420924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Context</a:t>
            </a:r>
          </a:p>
        </p:txBody>
      </p:sp>
      <p:sp>
        <p:nvSpPr>
          <p:cNvPr id="3" name="Content Placeholder 2"/>
          <p:cNvSpPr>
            <a:spLocks noGrp="1"/>
          </p:cNvSpPr>
          <p:nvPr>
            <p:ph idx="1"/>
          </p:nvPr>
        </p:nvSpPr>
        <p:spPr>
          <a:xfrm>
            <a:off x="538161" y="1406717"/>
            <a:ext cx="11091863" cy="3948668"/>
          </a:xfrm>
        </p:spPr>
        <p:txBody>
          <a:bodyPr>
            <a:normAutofit fontScale="85000" lnSpcReduction="20000"/>
          </a:bodyPr>
          <a:lstStyle/>
          <a:p>
            <a:r>
              <a:rPr lang="en-US" dirty="0"/>
              <a:t>Punitive Approaches (Criminal Justice Approach to a Public Health Problem)</a:t>
            </a:r>
          </a:p>
          <a:p>
            <a:endParaRPr lang="en-US" dirty="0"/>
          </a:p>
          <a:p>
            <a:r>
              <a:rPr lang="en-US" dirty="0"/>
              <a:t>Main Focus and Onus on Individuals</a:t>
            </a:r>
          </a:p>
          <a:p>
            <a:endParaRPr lang="en-US" dirty="0"/>
          </a:p>
          <a:p>
            <a:pPr marL="0" indent="0">
              <a:buNone/>
            </a:pPr>
            <a:r>
              <a:rPr lang="en-US" dirty="0"/>
              <a:t>________________________________________________________</a:t>
            </a:r>
          </a:p>
          <a:p>
            <a:pPr marL="0" indent="0">
              <a:buNone/>
            </a:pPr>
            <a:endParaRPr lang="en-US" dirty="0"/>
          </a:p>
          <a:p>
            <a:r>
              <a:rPr lang="en-US" dirty="0"/>
              <a:t>Disparities and Inequities</a:t>
            </a:r>
          </a:p>
          <a:p>
            <a:endParaRPr lang="en-US" dirty="0"/>
          </a:p>
          <a:p>
            <a:r>
              <a:rPr lang="en-US" dirty="0"/>
              <a:t>Focus on Eliminating Disparities, Structural Determinants of Health, and Leading with Equity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89723"/>
            <a:ext cx="3192382" cy="568277"/>
          </a:xfrm>
          <a:prstGeom prst="rect">
            <a:avLst/>
          </a:prstGeom>
        </p:spPr>
      </p:pic>
    </p:spTree>
    <p:extLst>
      <p:ext uri="{BB962C8B-B14F-4D97-AF65-F5344CB8AC3E}">
        <p14:creationId xmlns:p14="http://schemas.microsoft.com/office/powerpoint/2010/main" val="1374756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Disparities</a:t>
            </a:r>
          </a:p>
        </p:txBody>
      </p:sp>
      <p:sp>
        <p:nvSpPr>
          <p:cNvPr id="3" name="Content Placeholder 2"/>
          <p:cNvSpPr>
            <a:spLocks noGrp="1"/>
          </p:cNvSpPr>
          <p:nvPr>
            <p:ph idx="1"/>
          </p:nvPr>
        </p:nvSpPr>
        <p:spPr/>
        <p:txBody>
          <a:bodyPr>
            <a:normAutofit lnSpcReduction="10000"/>
          </a:bodyPr>
          <a:lstStyle/>
          <a:p>
            <a:pPr marL="0" indent="0">
              <a:lnSpc>
                <a:spcPct val="110000"/>
              </a:lnSpc>
              <a:buNone/>
            </a:pPr>
            <a:r>
              <a:rPr lang="en-US" dirty="0"/>
              <a:t>“Particular type of health difference that is closely linked with social, economic, and/or environmental disadvantage. Health disparities adversely affect groups of people who have systematically experienced greater obstacles to health based on their racial or ethnic group; religion; socioeconomic status; gender; age; mental health; cognitive, sensory, or physical disability; sexual orientation or gender identity; geographic location; or other characteristics historically linked to discrimination or exclusion.”     Healthy People 2030</a:t>
            </a:r>
          </a:p>
          <a:p>
            <a:pPr marL="0" indent="0">
              <a:lnSpc>
                <a:spcPct val="110000"/>
              </a:lnSpc>
              <a:buNone/>
            </a:pPr>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304011"/>
            <a:ext cx="3192382" cy="568277"/>
          </a:xfrm>
          <a:prstGeom prst="rect">
            <a:avLst/>
          </a:prstGeom>
        </p:spPr>
      </p:pic>
    </p:spTree>
    <p:custDataLst>
      <p:tags r:id="rId1"/>
    </p:custDataLst>
    <p:extLst>
      <p:ext uri="{BB962C8B-B14F-4D97-AF65-F5344CB8AC3E}">
        <p14:creationId xmlns:p14="http://schemas.microsoft.com/office/powerpoint/2010/main" val="3521892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Disparities</a:t>
            </a:r>
          </a:p>
        </p:txBody>
      </p:sp>
      <p:sp>
        <p:nvSpPr>
          <p:cNvPr id="3" name="Content Placeholder 2"/>
          <p:cNvSpPr>
            <a:spLocks noGrp="1"/>
          </p:cNvSpPr>
          <p:nvPr>
            <p:ph idx="1"/>
          </p:nvPr>
        </p:nvSpPr>
        <p:spPr>
          <a:xfrm>
            <a:off x="838200" y="1335278"/>
            <a:ext cx="4176713" cy="4722621"/>
          </a:xfrm>
        </p:spPr>
        <p:txBody>
          <a:bodyPr>
            <a:normAutofit fontScale="85000" lnSpcReduction="20000"/>
          </a:bodyPr>
          <a:lstStyle/>
          <a:p>
            <a:r>
              <a:rPr lang="en-US" dirty="0"/>
              <a:t>Health Insurance</a:t>
            </a:r>
          </a:p>
          <a:p>
            <a:endParaRPr lang="en-US" dirty="0"/>
          </a:p>
          <a:p>
            <a:r>
              <a:rPr lang="en-US" dirty="0"/>
              <a:t>Access to the Continuum of Care and Quality Thereof</a:t>
            </a:r>
          </a:p>
          <a:p>
            <a:endParaRPr lang="en-US" dirty="0"/>
          </a:p>
          <a:p>
            <a:r>
              <a:rPr lang="en-US" dirty="0"/>
              <a:t>Opioid Overdose Deaths</a:t>
            </a:r>
          </a:p>
          <a:p>
            <a:endParaRPr lang="en-US" dirty="0"/>
          </a:p>
          <a:p>
            <a:r>
              <a:rPr lang="en-US" dirty="0"/>
              <a:t>HIV/AIDS</a:t>
            </a:r>
          </a:p>
          <a:p>
            <a:endParaRPr lang="en-US" dirty="0"/>
          </a:p>
          <a:p>
            <a:r>
              <a:rPr lang="en-US" dirty="0"/>
              <a:t>HCV – </a:t>
            </a:r>
            <a:r>
              <a:rPr lang="en-US" dirty="0" err="1"/>
              <a:t>Hep</a:t>
            </a:r>
            <a:r>
              <a:rPr lang="en-US" dirty="0"/>
              <a:t> C</a:t>
            </a:r>
          </a:p>
          <a:p>
            <a:endParaRPr lang="en-US" dirty="0"/>
          </a:p>
          <a:p>
            <a:r>
              <a:rPr lang="en-US" dirty="0"/>
              <a:t>Covid-19</a:t>
            </a:r>
          </a:p>
          <a:p>
            <a:endParaRPr lang="en-US" dirty="0"/>
          </a:p>
          <a:p>
            <a:endParaRPr lang="en-US" dirty="0"/>
          </a:p>
          <a:p>
            <a:endParaRPr lang="en-US" dirty="0"/>
          </a:p>
        </p:txBody>
      </p:sp>
      <p:sp>
        <p:nvSpPr>
          <p:cNvPr id="8" name="Content Placeholder 7"/>
          <p:cNvSpPr>
            <a:spLocks noGrp="1"/>
          </p:cNvSpPr>
          <p:nvPr>
            <p:ph sz="half" idx="4294967295"/>
          </p:nvPr>
        </p:nvSpPr>
        <p:spPr>
          <a:xfrm>
            <a:off x="6067425" y="1354137"/>
            <a:ext cx="5181600" cy="4351338"/>
          </a:xfrm>
        </p:spPr>
        <p:txBody>
          <a:bodyPr>
            <a:normAutofit fontScale="85000" lnSpcReduction="20000"/>
          </a:bodyPr>
          <a:lstStyle/>
          <a:p>
            <a:r>
              <a:rPr lang="en-US" dirty="0"/>
              <a:t>Education</a:t>
            </a:r>
          </a:p>
          <a:p>
            <a:endParaRPr lang="en-US" dirty="0"/>
          </a:p>
          <a:p>
            <a:r>
              <a:rPr lang="en-US" dirty="0"/>
              <a:t>Criminal Justice and Incarceration</a:t>
            </a:r>
          </a:p>
          <a:p>
            <a:endParaRPr lang="en-US" dirty="0"/>
          </a:p>
          <a:p>
            <a:r>
              <a:rPr lang="en-US" dirty="0"/>
              <a:t>Housing</a:t>
            </a:r>
          </a:p>
          <a:p>
            <a:endParaRPr lang="en-US" dirty="0"/>
          </a:p>
          <a:p>
            <a:r>
              <a:rPr lang="en-US" dirty="0"/>
              <a:t>Employment</a:t>
            </a:r>
          </a:p>
          <a:p>
            <a:endParaRPr lang="en-US" dirty="0"/>
          </a:p>
          <a:p>
            <a:r>
              <a:rPr lang="en-US" dirty="0"/>
              <a:t>Behavioral Health Workforce</a:t>
            </a:r>
          </a:p>
          <a:p>
            <a:endParaRPr lang="en-US" dirty="0"/>
          </a:p>
          <a:p>
            <a:r>
              <a:rPr lang="en-US" dirty="0"/>
              <a:t>Others</a:t>
            </a:r>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289723"/>
            <a:ext cx="3192382" cy="568277"/>
          </a:xfrm>
          <a:prstGeom prst="rect">
            <a:avLst/>
          </a:prstGeom>
        </p:spPr>
      </p:pic>
    </p:spTree>
    <p:extLst>
      <p:ext uri="{BB962C8B-B14F-4D97-AF65-F5344CB8AC3E}">
        <p14:creationId xmlns:p14="http://schemas.microsoft.com/office/powerpoint/2010/main" val="254579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Structural and Social Determinants of Health (SDOH)</a:t>
            </a:r>
          </a:p>
        </p:txBody>
      </p:sp>
      <p:sp>
        <p:nvSpPr>
          <p:cNvPr id="3" name="Content Placeholder 2"/>
          <p:cNvSpPr>
            <a:spLocks noGrp="1"/>
          </p:cNvSpPr>
          <p:nvPr>
            <p:ph idx="1"/>
          </p:nvPr>
        </p:nvSpPr>
        <p:spPr>
          <a:xfrm>
            <a:off x="323850" y="1378141"/>
            <a:ext cx="8105775" cy="4551171"/>
          </a:xfrm>
        </p:spPr>
        <p:txBody>
          <a:bodyPr>
            <a:normAutofit lnSpcReduction="10000"/>
          </a:bodyPr>
          <a:lstStyle/>
          <a:p>
            <a:r>
              <a:rPr lang="en-US" dirty="0"/>
              <a:t>Structural and Social Determinants of Health are </a:t>
            </a:r>
            <a:r>
              <a:rPr lang="en-US" b="1" dirty="0"/>
              <a:t>conditions in the environments in which people are born, live, learn, work, play, worship, and age that affect a wide range of health, functioning, and quality-of-life outcomes and risks</a:t>
            </a:r>
            <a:r>
              <a:rPr lang="en-US" dirty="0"/>
              <a:t>. </a:t>
            </a:r>
          </a:p>
          <a:p>
            <a:endParaRPr lang="en-US" dirty="0"/>
          </a:p>
          <a:p>
            <a:r>
              <a:rPr lang="en-US" dirty="0"/>
              <a:t>Healthy People 2030 states that our goal should be to: </a:t>
            </a:r>
            <a:r>
              <a:rPr lang="en-US" b="1" dirty="0"/>
              <a:t>“Create social and physical environments that promote good health for all.”</a:t>
            </a:r>
          </a:p>
        </p:txBody>
      </p:sp>
    </p:spTree>
    <p:extLst>
      <p:ext uri="{BB962C8B-B14F-4D97-AF65-F5344CB8AC3E}">
        <p14:creationId xmlns:p14="http://schemas.microsoft.com/office/powerpoint/2010/main" val="1637289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Key Areas of the SDOH</a:t>
            </a:r>
          </a:p>
        </p:txBody>
      </p:sp>
      <p:pic>
        <p:nvPicPr>
          <p:cNvPr id="2050" name="Picture 2" descr="C:\Users\janer\Deskto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985837"/>
            <a:ext cx="9372600" cy="4986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593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1810"/>
            <a:ext cx="12192000" cy="940424"/>
          </a:xfrm>
        </p:spPr>
        <p:txBody>
          <a:bodyPr/>
          <a:lstStyle/>
          <a:p>
            <a:r>
              <a:rPr lang="en-US" dirty="0"/>
              <a:t> Changes, Approaches, Tools, and Actions…..</a:t>
            </a:r>
          </a:p>
        </p:txBody>
      </p:sp>
    </p:spTree>
    <p:extLst>
      <p:ext uri="{BB962C8B-B14F-4D97-AF65-F5344CB8AC3E}">
        <p14:creationId xmlns:p14="http://schemas.microsoft.com/office/powerpoint/2010/main" val="3245466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Humility and Humanization</a:t>
            </a:r>
          </a:p>
        </p:txBody>
      </p:sp>
      <p:sp>
        <p:nvSpPr>
          <p:cNvPr id="3" name="Content Placeholder 2"/>
          <p:cNvSpPr>
            <a:spLocks noGrp="1"/>
          </p:cNvSpPr>
          <p:nvPr>
            <p:ph idx="1"/>
          </p:nvPr>
        </p:nvSpPr>
        <p:spPr/>
        <p:txBody>
          <a:bodyPr/>
          <a:lstStyle/>
          <a:p>
            <a:pPr marL="0" indent="0">
              <a:buNone/>
            </a:pPr>
            <a:r>
              <a:rPr lang="en-US" dirty="0"/>
              <a:t>“Cultural Humility incorporates a </a:t>
            </a:r>
            <a:r>
              <a:rPr lang="en-US" b="1" dirty="0"/>
              <a:t>lifelong commitment to self-evaluation and self critique</a:t>
            </a:r>
            <a:r>
              <a:rPr lang="en-US" dirty="0"/>
              <a:t> to </a:t>
            </a:r>
            <a:r>
              <a:rPr lang="en-US" b="1" dirty="0"/>
              <a:t>redressing the power imbalances </a:t>
            </a:r>
            <a:r>
              <a:rPr lang="en-US" dirty="0"/>
              <a:t>in the </a:t>
            </a:r>
            <a:r>
              <a:rPr lang="en-US" strike="sngStrike" dirty="0"/>
              <a:t>patient-physician</a:t>
            </a:r>
            <a:r>
              <a:rPr lang="en-US" dirty="0"/>
              <a:t> dynamic and to developing </a:t>
            </a:r>
            <a:r>
              <a:rPr lang="en-US" b="1" dirty="0"/>
              <a:t>mutually beneficial and non-paternalistic</a:t>
            </a:r>
            <a:r>
              <a:rPr lang="en-US" dirty="0"/>
              <a:t> clinical and </a:t>
            </a:r>
            <a:r>
              <a:rPr lang="en-US" b="1" dirty="0"/>
              <a:t>advocacy partnerships with communities</a:t>
            </a:r>
            <a:r>
              <a:rPr lang="en-US" dirty="0"/>
              <a:t> on behalf of individuals and the defined population.” </a:t>
            </a:r>
          </a:p>
          <a:p>
            <a:pPr marL="0" indent="0">
              <a:buNone/>
            </a:pPr>
            <a:r>
              <a:rPr lang="en-US" dirty="0"/>
              <a:t>(</a:t>
            </a:r>
            <a:r>
              <a:rPr lang="en-US" dirty="0" err="1"/>
              <a:t>Tervalon</a:t>
            </a:r>
            <a:r>
              <a:rPr lang="en-US" dirty="0"/>
              <a:t> and </a:t>
            </a:r>
            <a:r>
              <a:rPr lang="en-US" dirty="0" err="1"/>
              <a:t>Murry</a:t>
            </a:r>
            <a:r>
              <a:rPr lang="en-US" dirty="0"/>
              <a:t>-Garcia, 1998)</a:t>
            </a:r>
          </a:p>
        </p:txBody>
      </p:sp>
    </p:spTree>
    <p:extLst>
      <p:ext uri="{BB962C8B-B14F-4D97-AF65-F5344CB8AC3E}">
        <p14:creationId xmlns:p14="http://schemas.microsoft.com/office/powerpoint/2010/main" val="2597017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Self-Assessments</a:t>
            </a:r>
          </a:p>
        </p:txBody>
      </p:sp>
      <p:sp>
        <p:nvSpPr>
          <p:cNvPr id="3" name="Content Placeholder 2"/>
          <p:cNvSpPr>
            <a:spLocks noGrp="1"/>
          </p:cNvSpPr>
          <p:nvPr>
            <p:ph idx="1"/>
          </p:nvPr>
        </p:nvSpPr>
        <p:spPr/>
        <p:txBody>
          <a:bodyPr>
            <a:normAutofit fontScale="85000" lnSpcReduction="20000"/>
          </a:bodyPr>
          <a:lstStyle/>
          <a:p>
            <a:pPr marL="457200" indent="-457200"/>
            <a:r>
              <a:rPr lang="en-US" dirty="0"/>
              <a:t>Developed for individuals and organizations</a:t>
            </a:r>
          </a:p>
          <a:p>
            <a:pPr marL="457200" indent="-457200"/>
            <a:endParaRPr lang="en-US" dirty="0"/>
          </a:p>
          <a:p>
            <a:pPr marL="457200" indent="-457200"/>
            <a:r>
              <a:rPr lang="en-US" dirty="0"/>
              <a:t>Gauge the degree to which you are effectively addressing the needs of culturally and linguistically diverse groups</a:t>
            </a:r>
          </a:p>
          <a:p>
            <a:pPr marL="457200" indent="-457200"/>
            <a:endParaRPr lang="en-US" dirty="0"/>
          </a:p>
          <a:p>
            <a:pPr marL="457200" indent="-457200"/>
            <a:r>
              <a:rPr lang="en-US" dirty="0"/>
              <a:t>Determine your strengths and areas for growth</a:t>
            </a:r>
          </a:p>
          <a:p>
            <a:pPr marL="457200" indent="-457200"/>
            <a:endParaRPr lang="en-US" dirty="0"/>
          </a:p>
          <a:p>
            <a:pPr marL="457200" indent="-457200"/>
            <a:r>
              <a:rPr lang="en-US" dirty="0"/>
              <a:t>Plan strategically for the systematic incorporation of culturally and linguistically competent policy, structures, and practices</a:t>
            </a:r>
          </a:p>
          <a:p>
            <a:pPr marL="457200" indent="-457200"/>
            <a:endParaRPr lang="en-US" dirty="0"/>
          </a:p>
          <a:p>
            <a:pPr marL="0" indent="0">
              <a:buNone/>
            </a:pPr>
            <a:r>
              <a:rPr lang="en-US" sz="2600" dirty="0"/>
              <a:t>Source: National Center for Cultural Competency, </a:t>
            </a:r>
            <a:r>
              <a:rPr lang="en-US" sz="2600" dirty="0">
                <a:hlinkClick r:id="rId2"/>
              </a:rPr>
              <a:t>https://nccc.georgetown.edu</a:t>
            </a:r>
            <a:endParaRPr lang="en-US" sz="2600" dirty="0"/>
          </a:p>
        </p:txBody>
      </p:sp>
    </p:spTree>
    <p:extLst>
      <p:ext uri="{BB962C8B-B14F-4D97-AF65-F5344CB8AC3E}">
        <p14:creationId xmlns:p14="http://schemas.microsoft.com/office/powerpoint/2010/main" val="21555796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OFFICE THEME" val="ZDFfUi8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2328</TotalTime>
  <Words>848</Words>
  <Application>Microsoft Office PowerPoint</Application>
  <PresentationFormat>Widescreen</PresentationFormat>
  <Paragraphs>100</Paragraphs>
  <Slides>16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Eliminating Disparities, Building Equity,  and the Enhanced CLAS Standards:  Current Context and Approaches</vt:lpstr>
      <vt:lpstr>Historical Context</vt:lpstr>
      <vt:lpstr>Disparities</vt:lpstr>
      <vt:lpstr>Examples of Disparities</vt:lpstr>
      <vt:lpstr>Structural and Social Determinants of Health (SDOH)</vt:lpstr>
      <vt:lpstr>Five Key Areas of the SDOH</vt:lpstr>
      <vt:lpstr> Changes, Approaches, Tools, and Actions…..</vt:lpstr>
      <vt:lpstr>Cultural Humility and Humanization</vt:lpstr>
      <vt:lpstr>Cultural Self-Assessments</vt:lpstr>
      <vt:lpstr>Health Equity</vt:lpstr>
      <vt:lpstr>Federal Changes Related to Harm Reduction Policies and Practices</vt:lpstr>
      <vt:lpstr>Multiple Pathways of Recovery</vt:lpstr>
      <vt:lpstr>Purpose of the Culturally and Linguistically Appropriate Services (CLAS) Standards</vt:lpstr>
      <vt:lpstr>Enhanced CLAS Standards</vt:lpstr>
      <vt:lpstr>CLAS Three Broader Themes</vt:lpstr>
      <vt:lpstr>Muchas Gracias - Thanks</vt:lpstr>
    </vt:vector>
  </TitlesOfParts>
  <Company>UMKC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Barker, Kendra L</dc:creator>
  <cp:lastModifiedBy>Kemo, Madeleine</cp:lastModifiedBy>
  <cp:revision>64</cp:revision>
  <dcterms:created xsi:type="dcterms:W3CDTF">2017-10-19T14:29:41Z</dcterms:created>
  <dcterms:modified xsi:type="dcterms:W3CDTF">2023-09-22T15:53:31Z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6C20144C-0AD0-4CE7-9B12-88696D45CBD6</vt:lpwstr>
  </property>
  <property fmtid="{D5CDD505-2E9C-101B-9397-08002B2CF9AE}" pid="3" name="ArticulatePath">
    <vt:lpwstr>508_compliant_basic_slides_mg</vt:lpwstr>
  </property>
</Properties>
</file>