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57"/>
  </p:notesMasterIdLst>
  <p:sldIdLst>
    <p:sldId id="256" r:id="rId2"/>
    <p:sldId id="351" r:id="rId3"/>
    <p:sldId id="1405" r:id="rId4"/>
    <p:sldId id="1462" r:id="rId5"/>
    <p:sldId id="1404" r:id="rId6"/>
    <p:sldId id="1437" r:id="rId7"/>
    <p:sldId id="345" r:id="rId8"/>
    <p:sldId id="346" r:id="rId9"/>
    <p:sldId id="1474" r:id="rId10"/>
    <p:sldId id="326" r:id="rId11"/>
    <p:sldId id="1464" r:id="rId12"/>
    <p:sldId id="289" r:id="rId13"/>
    <p:sldId id="1463" r:id="rId14"/>
    <p:sldId id="300" r:id="rId15"/>
    <p:sldId id="457" r:id="rId16"/>
    <p:sldId id="425" r:id="rId17"/>
    <p:sldId id="424" r:id="rId18"/>
    <p:sldId id="426" r:id="rId19"/>
    <p:sldId id="449" r:id="rId20"/>
    <p:sldId id="448" r:id="rId21"/>
    <p:sldId id="1455" r:id="rId22"/>
    <p:sldId id="1406" r:id="rId23"/>
    <p:sldId id="1456" r:id="rId24"/>
    <p:sldId id="431" r:id="rId25"/>
    <p:sldId id="1457" r:id="rId26"/>
    <p:sldId id="428" r:id="rId27"/>
    <p:sldId id="429" r:id="rId28"/>
    <p:sldId id="394" r:id="rId29"/>
    <p:sldId id="1438" r:id="rId30"/>
    <p:sldId id="353" r:id="rId31"/>
    <p:sldId id="1466" r:id="rId32"/>
    <p:sldId id="1467" r:id="rId33"/>
    <p:sldId id="1470" r:id="rId34"/>
    <p:sldId id="1471" r:id="rId35"/>
    <p:sldId id="1472" r:id="rId36"/>
    <p:sldId id="1469" r:id="rId37"/>
    <p:sldId id="359" r:id="rId38"/>
    <p:sldId id="446" r:id="rId39"/>
    <p:sldId id="1423" r:id="rId40"/>
    <p:sldId id="1385" r:id="rId41"/>
    <p:sldId id="1386" r:id="rId42"/>
    <p:sldId id="1387" r:id="rId43"/>
    <p:sldId id="1388" r:id="rId44"/>
    <p:sldId id="1389" r:id="rId45"/>
    <p:sldId id="1390" r:id="rId46"/>
    <p:sldId id="1391" r:id="rId47"/>
    <p:sldId id="1421" r:id="rId48"/>
    <p:sldId id="1458" r:id="rId49"/>
    <p:sldId id="443" r:id="rId50"/>
    <p:sldId id="1459" r:id="rId51"/>
    <p:sldId id="427" r:id="rId52"/>
    <p:sldId id="432" r:id="rId53"/>
    <p:sldId id="1460" r:id="rId54"/>
    <p:sldId id="1461" r:id="rId55"/>
    <p:sldId id="315" r:id="rId56"/>
  </p:sldIdLst>
  <p:sldSz cx="9144000" cy="5143500" type="screen16x9"/>
  <p:notesSz cx="6858000" cy="9144000"/>
  <p:embeddedFontLst>
    <p:embeddedFont>
      <p:font typeface="Gothic A1" pitchFamily="2" charset="-127"/>
      <p:regular r:id="rId58"/>
      <p:bold r:id="rId58"/>
      <p:italic r:id="rId58"/>
    </p:embeddedFont>
    <p:embeddedFont>
      <p:font typeface="Calibri" panose="020F0502020204030204" pitchFamily="34" charset="0"/>
      <p:regular r:id="rId59"/>
      <p:bold r:id="rId60"/>
      <p:italic r:id="rId61"/>
      <p:boldItalic r:id="rId62"/>
    </p:embeddedFont>
    <p:embeddedFont>
      <p:font typeface="Cambria" panose="02040503050406030204" pitchFamily="18" charset="0"/>
      <p:regular r:id="rId63"/>
      <p:bold r:id="rId64"/>
      <p:italic r:id="rId65"/>
      <p:boldItalic r:id="rId66"/>
    </p:embeddedFont>
    <p:embeddedFont>
      <p:font typeface="Lato" panose="020F0502020204030203" pitchFamily="34" charset="0"/>
      <p:regular r:id="rId67"/>
      <p:bold r:id="rId68"/>
      <p:italic r:id="rId69"/>
      <p:boldItalic r:id="rId70"/>
    </p:embeddedFont>
    <p:embeddedFont>
      <p:font typeface="Merriweather" pitchFamily="2" charset="77"/>
      <p:regular r:id="rId71"/>
      <p:bold r:id="rId72"/>
      <p:italic r:id="rId73"/>
      <p:boldItalic r:id="rId74"/>
    </p:embeddedFont>
    <p:embeddedFont>
      <p:font typeface="Open Sans" panose="020B0606030504020204" pitchFamily="34" charset="0"/>
      <p:regular r:id="rId75"/>
      <p:bold r:id="rId76"/>
      <p:italic r:id="rId77"/>
      <p:boldItalic r:id="rId78"/>
    </p:embeddedFont>
    <p:embeddedFont>
      <p:font typeface="Poppins ExtraBold" panose="020B0604020202020204" pitchFamily="34" charset="0"/>
      <p:bold r:id="rId79"/>
      <p:italic r:id="rId80"/>
      <p:boldItalic r:id="rId81"/>
    </p:embeddedFont>
    <p:embeddedFont>
      <p:font typeface="Red Hat Text" pitchFamily="2" charset="77"/>
      <p:regular r:id="rId58"/>
      <p:bold r:id="rId82"/>
      <p:italic r:id="rId83"/>
      <p:boldItalic r:id="rId83"/>
    </p:embeddedFont>
    <p:embeddedFont>
      <p:font typeface="Roboto" panose="02000000000000000000" pitchFamily="2" charset="0"/>
      <p:regular r:id="rId84"/>
      <p:bold r:id="rId85"/>
      <p:italic r:id="rId86"/>
      <p:boldItalic r:id="rId87"/>
    </p:embeddedFont>
    <p:embeddedFont>
      <p:font typeface="Roboto Condensed" panose="020F0502020204030204" pitchFamily="34" charset="0"/>
      <p:regular r:id="rId88"/>
      <p:bold r:id="rId89"/>
      <p:italic r:id="rId90"/>
      <p:boldItalic r:id="rId91"/>
    </p:embeddedFont>
    <p:embeddedFont>
      <p:font typeface="Roboto Condensed Light" panose="020F0302020204030204" pitchFamily="34" charset="0"/>
      <p:regular r:id="rId92"/>
      <p:italic r:id="rId93"/>
    </p:embeddedFont>
    <p:embeddedFont>
      <p:font typeface="Sniglet" panose="020F0502020204030203" pitchFamily="34" charset="0"/>
      <p:regular r:id="rId83"/>
      <p:bold r:id="rId83"/>
      <p:italic r:id="rId83"/>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12CF39-5476-49C5-AFFB-49342654A582}">
  <a:tblStyle styleId="{5E12CF39-5476-49C5-AFFB-49342654A5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6418"/>
  </p:normalViewPr>
  <p:slideViewPr>
    <p:cSldViewPr snapToGrid="0">
      <p:cViewPr varScale="1">
        <p:scale>
          <a:sx n="146" d="100"/>
          <a:sy n="146" d="100"/>
        </p:scale>
        <p:origin x="176" y="2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font" Target="fonts/font27.fntdata"/><Relationship Id="rId89" Type="http://schemas.openxmlformats.org/officeDocument/2006/relationships/font" Target="fonts/font3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4.xml"/><Relationship Id="rId90" Type="http://schemas.openxmlformats.org/officeDocument/2006/relationships/font" Target="fonts/font33.fntdata"/><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7.fntdata"/><Relationship Id="rId69" Type="http://schemas.openxmlformats.org/officeDocument/2006/relationships/font" Target="fonts/font12.fntdata"/><Relationship Id="rId80" Type="http://schemas.openxmlformats.org/officeDocument/2006/relationships/font" Target="fonts/font23.fntdata"/><Relationship Id="rId85" Type="http://schemas.openxmlformats.org/officeDocument/2006/relationships/font" Target="fonts/font2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font" Target="fonts/font26.fntdata"/><Relationship Id="rId88" Type="http://schemas.openxmlformats.org/officeDocument/2006/relationships/font" Target="fonts/font31.fntdata"/><Relationship Id="rId91" Type="http://schemas.openxmlformats.org/officeDocument/2006/relationships/font" Target="fonts/font34.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86" Type="http://schemas.openxmlformats.org/officeDocument/2006/relationships/font" Target="fonts/font29.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9.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4.fntdata"/><Relationship Id="rId92" Type="http://schemas.openxmlformats.org/officeDocument/2006/relationships/font" Target="fonts/font3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9.fntdata"/><Relationship Id="rId87" Type="http://schemas.openxmlformats.org/officeDocument/2006/relationships/font" Target="fonts/font30.fntdata"/><Relationship Id="rId61" Type="http://schemas.openxmlformats.org/officeDocument/2006/relationships/font" Target="fonts/font4.fntdata"/><Relationship Id="rId82" Type="http://schemas.openxmlformats.org/officeDocument/2006/relationships/font" Target="fonts/font25.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93" Type="http://schemas.openxmlformats.org/officeDocument/2006/relationships/font" Target="fonts/font36.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A0A7-C9E5-7049-BFB0-A8F75E7BB300}"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B5ABB22C-8579-5E4E-A55B-C89DBC722926}">
      <dgm:prSet phldrT="[Text]"/>
      <dgm:spPr/>
      <dgm:t>
        <a:bodyPr/>
        <a:lstStyle/>
        <a:p>
          <a:r>
            <a:rPr lang="en-US" dirty="0"/>
            <a:t>What’s the difference between race vs. racism; sexual orientation vs heterosexism; gender identity vs. cis-sexism?</a:t>
          </a:r>
        </a:p>
      </dgm:t>
    </dgm:pt>
    <dgm:pt modelId="{A28840E9-DE2D-4F42-B8EB-319073B0E341}" type="parTrans" cxnId="{05CC5C1C-EF43-F140-A819-B0F9FB5E7C9F}">
      <dgm:prSet/>
      <dgm:spPr/>
      <dgm:t>
        <a:bodyPr/>
        <a:lstStyle/>
        <a:p>
          <a:endParaRPr lang="en-US"/>
        </a:p>
      </dgm:t>
    </dgm:pt>
    <dgm:pt modelId="{41F6E60A-3B27-A349-A68E-97016C2060BE}" type="sibTrans" cxnId="{05CC5C1C-EF43-F140-A819-B0F9FB5E7C9F}">
      <dgm:prSet/>
      <dgm:spPr/>
      <dgm:t>
        <a:bodyPr/>
        <a:lstStyle/>
        <a:p>
          <a:endParaRPr lang="en-US"/>
        </a:p>
      </dgm:t>
    </dgm:pt>
    <dgm:pt modelId="{EA01E03E-F21F-C14A-800E-85EF94EE4C7C}">
      <dgm:prSet phldrT="[Text]"/>
      <dgm:spPr/>
      <dgm:t>
        <a:bodyPr/>
        <a:lstStyle/>
        <a:p>
          <a:r>
            <a:rPr lang="en-US" dirty="0"/>
            <a:t>What unique factors do racial, sexual and gender minorities face in healthcare? And those living at the intersections?</a:t>
          </a:r>
        </a:p>
      </dgm:t>
    </dgm:pt>
    <dgm:pt modelId="{3641C7BA-2AFE-664A-8305-A1888CC3E3C0}" type="parTrans" cxnId="{53F0396D-B660-E742-A743-D366014E322E}">
      <dgm:prSet/>
      <dgm:spPr/>
      <dgm:t>
        <a:bodyPr/>
        <a:lstStyle/>
        <a:p>
          <a:endParaRPr lang="en-US"/>
        </a:p>
      </dgm:t>
    </dgm:pt>
    <dgm:pt modelId="{680CB620-1BB0-CB44-8384-267721D58D4F}" type="sibTrans" cxnId="{53F0396D-B660-E742-A743-D366014E322E}">
      <dgm:prSet/>
      <dgm:spPr/>
      <dgm:t>
        <a:bodyPr/>
        <a:lstStyle/>
        <a:p>
          <a:endParaRPr lang="en-US"/>
        </a:p>
      </dgm:t>
    </dgm:pt>
    <dgm:pt modelId="{BC4E0020-2CB4-6142-89EC-6B5C16CF087F}">
      <dgm:prSet/>
      <dgm:spPr/>
      <dgm:t>
        <a:bodyPr/>
        <a:lstStyle/>
        <a:p>
          <a:r>
            <a:rPr lang="en-US" dirty="0"/>
            <a:t>How do systems of oppressions impact healthcare and health outcomes?</a:t>
          </a:r>
        </a:p>
      </dgm:t>
    </dgm:pt>
    <dgm:pt modelId="{E0DFA09F-23CB-4C44-B46E-66C32C649825}" type="parTrans" cxnId="{FD50AA29-9A59-7E42-84AD-2DAF471354C3}">
      <dgm:prSet/>
      <dgm:spPr/>
      <dgm:t>
        <a:bodyPr/>
        <a:lstStyle/>
        <a:p>
          <a:endParaRPr lang="en-US"/>
        </a:p>
      </dgm:t>
    </dgm:pt>
    <dgm:pt modelId="{39C1C3FF-E798-EF41-A6EE-BAF82854C30F}" type="sibTrans" cxnId="{FD50AA29-9A59-7E42-84AD-2DAF471354C3}">
      <dgm:prSet/>
      <dgm:spPr/>
      <dgm:t>
        <a:bodyPr/>
        <a:lstStyle/>
        <a:p>
          <a:endParaRPr lang="en-US"/>
        </a:p>
      </dgm:t>
    </dgm:pt>
    <dgm:pt modelId="{D6AB2F97-2E01-C242-87D9-649B14DE522E}">
      <dgm:prSet phldrT="[Text]"/>
      <dgm:spPr/>
      <dgm:t>
        <a:bodyPr/>
        <a:lstStyle/>
        <a:p>
          <a:r>
            <a:rPr lang="en-US" dirty="0"/>
            <a:t>How might your own positionality impact your work?</a:t>
          </a:r>
        </a:p>
      </dgm:t>
    </dgm:pt>
    <dgm:pt modelId="{3D18A781-BC55-1644-A52B-5F05E92DBD2B}" type="parTrans" cxnId="{DED6FEF5-B3C4-C347-B339-87C9B4400A21}">
      <dgm:prSet/>
      <dgm:spPr/>
      <dgm:t>
        <a:bodyPr/>
        <a:lstStyle/>
        <a:p>
          <a:endParaRPr lang="en-US"/>
        </a:p>
      </dgm:t>
    </dgm:pt>
    <dgm:pt modelId="{354AA34F-34D6-8C4E-92AD-632CE087CBB4}" type="sibTrans" cxnId="{DED6FEF5-B3C4-C347-B339-87C9B4400A21}">
      <dgm:prSet/>
      <dgm:spPr/>
      <dgm:t>
        <a:bodyPr/>
        <a:lstStyle/>
        <a:p>
          <a:endParaRPr lang="en-US"/>
        </a:p>
      </dgm:t>
    </dgm:pt>
    <dgm:pt modelId="{3292CF4E-C50F-4D4C-B529-EE696C5E0555}" type="pres">
      <dgm:prSet presAssocID="{162FA0A7-C9E5-7049-BFB0-A8F75E7BB300}" presName="Name0" presStyleCnt="0">
        <dgm:presLayoutVars>
          <dgm:chMax val="7"/>
          <dgm:chPref val="7"/>
          <dgm:dir/>
        </dgm:presLayoutVars>
      </dgm:prSet>
      <dgm:spPr/>
    </dgm:pt>
    <dgm:pt modelId="{0DE81F7B-09C6-0547-B1E1-33D058961007}" type="pres">
      <dgm:prSet presAssocID="{162FA0A7-C9E5-7049-BFB0-A8F75E7BB300}" presName="Name1" presStyleCnt="0"/>
      <dgm:spPr/>
    </dgm:pt>
    <dgm:pt modelId="{E2806990-7E8A-1C46-A555-153BADBE7232}" type="pres">
      <dgm:prSet presAssocID="{162FA0A7-C9E5-7049-BFB0-A8F75E7BB300}" presName="cycle" presStyleCnt="0"/>
      <dgm:spPr/>
    </dgm:pt>
    <dgm:pt modelId="{7BC0F2CB-45F1-6B4B-8BD3-034AB7EAF4C7}" type="pres">
      <dgm:prSet presAssocID="{162FA0A7-C9E5-7049-BFB0-A8F75E7BB300}" presName="srcNode" presStyleLbl="node1" presStyleIdx="0" presStyleCnt="4"/>
      <dgm:spPr/>
    </dgm:pt>
    <dgm:pt modelId="{369D06E9-EA38-5D48-9FA6-316A4DE36ADD}" type="pres">
      <dgm:prSet presAssocID="{162FA0A7-C9E5-7049-BFB0-A8F75E7BB300}" presName="conn" presStyleLbl="parChTrans1D2" presStyleIdx="0" presStyleCnt="1"/>
      <dgm:spPr/>
    </dgm:pt>
    <dgm:pt modelId="{689269C7-BF31-B44F-AF49-E069190B4A67}" type="pres">
      <dgm:prSet presAssocID="{162FA0A7-C9E5-7049-BFB0-A8F75E7BB300}" presName="extraNode" presStyleLbl="node1" presStyleIdx="0" presStyleCnt="4"/>
      <dgm:spPr/>
    </dgm:pt>
    <dgm:pt modelId="{5DAE1847-1791-394F-9AC7-921641D17AF8}" type="pres">
      <dgm:prSet presAssocID="{162FA0A7-C9E5-7049-BFB0-A8F75E7BB300}" presName="dstNode" presStyleLbl="node1" presStyleIdx="0" presStyleCnt="4"/>
      <dgm:spPr/>
    </dgm:pt>
    <dgm:pt modelId="{D1FBB51E-3B8B-814F-99FD-571CBFF24D8E}" type="pres">
      <dgm:prSet presAssocID="{B5ABB22C-8579-5E4E-A55B-C89DBC722926}" presName="text_1" presStyleLbl="node1" presStyleIdx="0" presStyleCnt="4">
        <dgm:presLayoutVars>
          <dgm:bulletEnabled val="1"/>
        </dgm:presLayoutVars>
      </dgm:prSet>
      <dgm:spPr/>
    </dgm:pt>
    <dgm:pt modelId="{B0B65955-AB4A-FF41-9FA2-A4DC12FE87C1}" type="pres">
      <dgm:prSet presAssocID="{B5ABB22C-8579-5E4E-A55B-C89DBC722926}" presName="accent_1" presStyleCnt="0"/>
      <dgm:spPr/>
    </dgm:pt>
    <dgm:pt modelId="{270C89FF-4C03-2C40-A423-07D3F1FDF178}" type="pres">
      <dgm:prSet presAssocID="{B5ABB22C-8579-5E4E-A55B-C89DBC722926}" presName="accentRepeatNode" presStyleLbl="solidFgAcc1" presStyleIdx="0" presStyleCnt="4"/>
      <dgm:spPr/>
    </dgm:pt>
    <dgm:pt modelId="{D4437A05-492F-9640-9D7C-1C28199361AC}" type="pres">
      <dgm:prSet presAssocID="{BC4E0020-2CB4-6142-89EC-6B5C16CF087F}" presName="text_2" presStyleLbl="node1" presStyleIdx="1" presStyleCnt="4">
        <dgm:presLayoutVars>
          <dgm:bulletEnabled val="1"/>
        </dgm:presLayoutVars>
      </dgm:prSet>
      <dgm:spPr/>
    </dgm:pt>
    <dgm:pt modelId="{801E40B3-2796-D34F-AF50-8C88D26F81B8}" type="pres">
      <dgm:prSet presAssocID="{BC4E0020-2CB4-6142-89EC-6B5C16CF087F}" presName="accent_2" presStyleCnt="0"/>
      <dgm:spPr/>
    </dgm:pt>
    <dgm:pt modelId="{88319BD2-C433-A748-B68C-877FB83A3B3A}" type="pres">
      <dgm:prSet presAssocID="{BC4E0020-2CB4-6142-89EC-6B5C16CF087F}" presName="accentRepeatNode" presStyleLbl="solidFgAcc1" presStyleIdx="1" presStyleCnt="4"/>
      <dgm:spPr/>
    </dgm:pt>
    <dgm:pt modelId="{23CAAEB5-C898-C446-883D-84729F7CFE6A}" type="pres">
      <dgm:prSet presAssocID="{EA01E03E-F21F-C14A-800E-85EF94EE4C7C}" presName="text_3" presStyleLbl="node1" presStyleIdx="2" presStyleCnt="4">
        <dgm:presLayoutVars>
          <dgm:bulletEnabled val="1"/>
        </dgm:presLayoutVars>
      </dgm:prSet>
      <dgm:spPr/>
    </dgm:pt>
    <dgm:pt modelId="{A7A67D04-3A9B-5940-B59E-516BCF077D10}" type="pres">
      <dgm:prSet presAssocID="{EA01E03E-F21F-C14A-800E-85EF94EE4C7C}" presName="accent_3" presStyleCnt="0"/>
      <dgm:spPr/>
    </dgm:pt>
    <dgm:pt modelId="{A0D2EF73-8069-3240-B7A8-CA373B43E1C7}" type="pres">
      <dgm:prSet presAssocID="{EA01E03E-F21F-C14A-800E-85EF94EE4C7C}" presName="accentRepeatNode" presStyleLbl="solidFgAcc1" presStyleIdx="2" presStyleCnt="4"/>
      <dgm:spPr/>
    </dgm:pt>
    <dgm:pt modelId="{26959E63-4B83-0D45-93B0-2B513C108B20}" type="pres">
      <dgm:prSet presAssocID="{D6AB2F97-2E01-C242-87D9-649B14DE522E}" presName="text_4" presStyleLbl="node1" presStyleIdx="3" presStyleCnt="4" custLinFactNeighborX="637" custLinFactNeighborY="2035">
        <dgm:presLayoutVars>
          <dgm:bulletEnabled val="1"/>
        </dgm:presLayoutVars>
      </dgm:prSet>
      <dgm:spPr/>
    </dgm:pt>
    <dgm:pt modelId="{6E72DD30-A225-2C40-88CB-693290489A9B}" type="pres">
      <dgm:prSet presAssocID="{D6AB2F97-2E01-C242-87D9-649B14DE522E}" presName="accent_4" presStyleCnt="0"/>
      <dgm:spPr/>
    </dgm:pt>
    <dgm:pt modelId="{D12B0373-AD08-CB44-B7F7-D04AFBC2D605}" type="pres">
      <dgm:prSet presAssocID="{D6AB2F97-2E01-C242-87D9-649B14DE522E}" presName="accentRepeatNode" presStyleLbl="solidFgAcc1" presStyleIdx="3" presStyleCnt="4"/>
      <dgm:spPr/>
    </dgm:pt>
  </dgm:ptLst>
  <dgm:cxnLst>
    <dgm:cxn modelId="{05CC5C1C-EF43-F140-A819-B0F9FB5E7C9F}" srcId="{162FA0A7-C9E5-7049-BFB0-A8F75E7BB300}" destId="{B5ABB22C-8579-5E4E-A55B-C89DBC722926}" srcOrd="0" destOrd="0" parTransId="{A28840E9-DE2D-4F42-B8EB-319073B0E341}" sibTransId="{41F6E60A-3B27-A349-A68E-97016C2060BE}"/>
    <dgm:cxn modelId="{FD50AA29-9A59-7E42-84AD-2DAF471354C3}" srcId="{162FA0A7-C9E5-7049-BFB0-A8F75E7BB300}" destId="{BC4E0020-2CB4-6142-89EC-6B5C16CF087F}" srcOrd="1" destOrd="0" parTransId="{E0DFA09F-23CB-4C44-B46E-66C32C649825}" sibTransId="{39C1C3FF-E798-EF41-A6EE-BAF82854C30F}"/>
    <dgm:cxn modelId="{1C3E9431-3F9F-F543-8D4B-0CD0D42B85FD}" type="presOf" srcId="{D6AB2F97-2E01-C242-87D9-649B14DE522E}" destId="{26959E63-4B83-0D45-93B0-2B513C108B20}" srcOrd="0" destOrd="0" presId="urn:microsoft.com/office/officeart/2008/layout/VerticalCurvedList"/>
    <dgm:cxn modelId="{0054744A-8A31-8A4C-8FFC-47E7445A54F8}" type="presOf" srcId="{162FA0A7-C9E5-7049-BFB0-A8F75E7BB300}" destId="{3292CF4E-C50F-4D4C-B529-EE696C5E0555}" srcOrd="0" destOrd="0" presId="urn:microsoft.com/office/officeart/2008/layout/VerticalCurvedList"/>
    <dgm:cxn modelId="{53BD4B6B-0DA3-844E-86E4-4A5BD46F60C6}" type="presOf" srcId="{41F6E60A-3B27-A349-A68E-97016C2060BE}" destId="{369D06E9-EA38-5D48-9FA6-316A4DE36ADD}" srcOrd="0" destOrd="0" presId="urn:microsoft.com/office/officeart/2008/layout/VerticalCurvedList"/>
    <dgm:cxn modelId="{53F0396D-B660-E742-A743-D366014E322E}" srcId="{162FA0A7-C9E5-7049-BFB0-A8F75E7BB300}" destId="{EA01E03E-F21F-C14A-800E-85EF94EE4C7C}" srcOrd="2" destOrd="0" parTransId="{3641C7BA-2AFE-664A-8305-A1888CC3E3C0}" sibTransId="{680CB620-1BB0-CB44-8384-267721D58D4F}"/>
    <dgm:cxn modelId="{6B8D0D9B-B383-DD4A-BDC8-EBA933610DD5}" type="presOf" srcId="{B5ABB22C-8579-5E4E-A55B-C89DBC722926}" destId="{D1FBB51E-3B8B-814F-99FD-571CBFF24D8E}" srcOrd="0" destOrd="0" presId="urn:microsoft.com/office/officeart/2008/layout/VerticalCurvedList"/>
    <dgm:cxn modelId="{034AF5C8-8697-F449-9D1E-9C5C0A167231}" type="presOf" srcId="{EA01E03E-F21F-C14A-800E-85EF94EE4C7C}" destId="{23CAAEB5-C898-C446-883D-84729F7CFE6A}" srcOrd="0" destOrd="0" presId="urn:microsoft.com/office/officeart/2008/layout/VerticalCurvedList"/>
    <dgm:cxn modelId="{DED6FEF5-B3C4-C347-B339-87C9B4400A21}" srcId="{162FA0A7-C9E5-7049-BFB0-A8F75E7BB300}" destId="{D6AB2F97-2E01-C242-87D9-649B14DE522E}" srcOrd="3" destOrd="0" parTransId="{3D18A781-BC55-1644-A52B-5F05E92DBD2B}" sibTransId="{354AA34F-34D6-8C4E-92AD-632CE087CBB4}"/>
    <dgm:cxn modelId="{09D101F6-4ACD-6449-BE4A-8A77D3A63E8E}" type="presOf" srcId="{BC4E0020-2CB4-6142-89EC-6B5C16CF087F}" destId="{D4437A05-492F-9640-9D7C-1C28199361AC}" srcOrd="0" destOrd="0" presId="urn:microsoft.com/office/officeart/2008/layout/VerticalCurvedList"/>
    <dgm:cxn modelId="{1C291E0E-4DE6-C545-AA64-274789F34C7D}" type="presParOf" srcId="{3292CF4E-C50F-4D4C-B529-EE696C5E0555}" destId="{0DE81F7B-09C6-0547-B1E1-33D058961007}" srcOrd="0" destOrd="0" presId="urn:microsoft.com/office/officeart/2008/layout/VerticalCurvedList"/>
    <dgm:cxn modelId="{2BC6F7BA-0DA1-0D4B-A52D-521A3409B832}" type="presParOf" srcId="{0DE81F7B-09C6-0547-B1E1-33D058961007}" destId="{E2806990-7E8A-1C46-A555-153BADBE7232}" srcOrd="0" destOrd="0" presId="urn:microsoft.com/office/officeart/2008/layout/VerticalCurvedList"/>
    <dgm:cxn modelId="{7C415923-7281-9248-B883-37CFB75A7194}" type="presParOf" srcId="{E2806990-7E8A-1C46-A555-153BADBE7232}" destId="{7BC0F2CB-45F1-6B4B-8BD3-034AB7EAF4C7}" srcOrd="0" destOrd="0" presId="urn:microsoft.com/office/officeart/2008/layout/VerticalCurvedList"/>
    <dgm:cxn modelId="{957D9A71-5A17-DE42-BB9D-F5C4A5776547}" type="presParOf" srcId="{E2806990-7E8A-1C46-A555-153BADBE7232}" destId="{369D06E9-EA38-5D48-9FA6-316A4DE36ADD}" srcOrd="1" destOrd="0" presId="urn:microsoft.com/office/officeart/2008/layout/VerticalCurvedList"/>
    <dgm:cxn modelId="{F6BB3EA7-AF9A-F54D-BE59-29513C4FFEB3}" type="presParOf" srcId="{E2806990-7E8A-1C46-A555-153BADBE7232}" destId="{689269C7-BF31-B44F-AF49-E069190B4A67}" srcOrd="2" destOrd="0" presId="urn:microsoft.com/office/officeart/2008/layout/VerticalCurvedList"/>
    <dgm:cxn modelId="{0E724001-BA61-3C49-9643-3FF9D4F6B8BB}" type="presParOf" srcId="{E2806990-7E8A-1C46-A555-153BADBE7232}" destId="{5DAE1847-1791-394F-9AC7-921641D17AF8}" srcOrd="3" destOrd="0" presId="urn:microsoft.com/office/officeart/2008/layout/VerticalCurvedList"/>
    <dgm:cxn modelId="{5552749C-205A-A94F-9AE9-E61C030A12C9}" type="presParOf" srcId="{0DE81F7B-09C6-0547-B1E1-33D058961007}" destId="{D1FBB51E-3B8B-814F-99FD-571CBFF24D8E}" srcOrd="1" destOrd="0" presId="urn:microsoft.com/office/officeart/2008/layout/VerticalCurvedList"/>
    <dgm:cxn modelId="{04839FFC-0AE4-CC40-BED1-1A11FB45A59E}" type="presParOf" srcId="{0DE81F7B-09C6-0547-B1E1-33D058961007}" destId="{B0B65955-AB4A-FF41-9FA2-A4DC12FE87C1}" srcOrd="2" destOrd="0" presId="urn:microsoft.com/office/officeart/2008/layout/VerticalCurvedList"/>
    <dgm:cxn modelId="{FAB81FB2-DE2F-444A-AB2F-E10178A74649}" type="presParOf" srcId="{B0B65955-AB4A-FF41-9FA2-A4DC12FE87C1}" destId="{270C89FF-4C03-2C40-A423-07D3F1FDF178}" srcOrd="0" destOrd="0" presId="urn:microsoft.com/office/officeart/2008/layout/VerticalCurvedList"/>
    <dgm:cxn modelId="{56A03B0A-794C-5D4C-90C5-FB8ED5B8B439}" type="presParOf" srcId="{0DE81F7B-09C6-0547-B1E1-33D058961007}" destId="{D4437A05-492F-9640-9D7C-1C28199361AC}" srcOrd="3" destOrd="0" presId="urn:microsoft.com/office/officeart/2008/layout/VerticalCurvedList"/>
    <dgm:cxn modelId="{2258332C-5D2C-1F40-88A8-197273BAB7F1}" type="presParOf" srcId="{0DE81F7B-09C6-0547-B1E1-33D058961007}" destId="{801E40B3-2796-D34F-AF50-8C88D26F81B8}" srcOrd="4" destOrd="0" presId="urn:microsoft.com/office/officeart/2008/layout/VerticalCurvedList"/>
    <dgm:cxn modelId="{5A151834-C794-FA42-94DD-BA59BA6C8F50}" type="presParOf" srcId="{801E40B3-2796-D34F-AF50-8C88D26F81B8}" destId="{88319BD2-C433-A748-B68C-877FB83A3B3A}" srcOrd="0" destOrd="0" presId="urn:microsoft.com/office/officeart/2008/layout/VerticalCurvedList"/>
    <dgm:cxn modelId="{D66A56A8-810C-8C4B-9969-D851F42DC77A}" type="presParOf" srcId="{0DE81F7B-09C6-0547-B1E1-33D058961007}" destId="{23CAAEB5-C898-C446-883D-84729F7CFE6A}" srcOrd="5" destOrd="0" presId="urn:microsoft.com/office/officeart/2008/layout/VerticalCurvedList"/>
    <dgm:cxn modelId="{B2FAC809-C378-1D4C-862A-9BD8179EE4DC}" type="presParOf" srcId="{0DE81F7B-09C6-0547-B1E1-33D058961007}" destId="{A7A67D04-3A9B-5940-B59E-516BCF077D10}" srcOrd="6" destOrd="0" presId="urn:microsoft.com/office/officeart/2008/layout/VerticalCurvedList"/>
    <dgm:cxn modelId="{BDCE8E4F-B39E-254B-9ED5-362731E97F62}" type="presParOf" srcId="{A7A67D04-3A9B-5940-B59E-516BCF077D10}" destId="{A0D2EF73-8069-3240-B7A8-CA373B43E1C7}" srcOrd="0" destOrd="0" presId="urn:microsoft.com/office/officeart/2008/layout/VerticalCurvedList"/>
    <dgm:cxn modelId="{3084F350-1878-4F44-972C-F0A77122F1BC}" type="presParOf" srcId="{0DE81F7B-09C6-0547-B1E1-33D058961007}" destId="{26959E63-4B83-0D45-93B0-2B513C108B20}" srcOrd="7" destOrd="0" presId="urn:microsoft.com/office/officeart/2008/layout/VerticalCurvedList"/>
    <dgm:cxn modelId="{B52B4454-5358-4546-ADC1-C283CBE8ABA8}" type="presParOf" srcId="{0DE81F7B-09C6-0547-B1E1-33D058961007}" destId="{6E72DD30-A225-2C40-88CB-693290489A9B}" srcOrd="8" destOrd="0" presId="urn:microsoft.com/office/officeart/2008/layout/VerticalCurvedList"/>
    <dgm:cxn modelId="{5EBF0FC2-4B3C-A047-B380-4585C56DFD13}" type="presParOf" srcId="{6E72DD30-A225-2C40-88CB-693290489A9B}" destId="{D12B0373-AD08-CB44-B7F7-D04AFBC2D60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3080FE-2BA0-8A43-9150-1D7C90C89B6C}" type="doc">
      <dgm:prSet loTypeId="urn:microsoft.com/office/officeart/2005/8/layout/default" loCatId="" qsTypeId="urn:microsoft.com/office/officeart/2005/8/quickstyle/simple2" qsCatId="simple" csTypeId="urn:microsoft.com/office/officeart/2005/8/colors/colorful3" csCatId="colorful" phldr="1"/>
      <dgm:spPr/>
      <dgm:t>
        <a:bodyPr/>
        <a:lstStyle/>
        <a:p>
          <a:endParaRPr lang="en-US"/>
        </a:p>
      </dgm:t>
    </dgm:pt>
    <dgm:pt modelId="{C94EA1E4-B4C2-234D-924D-B6CA2C961250}">
      <dgm:prSet phldrT="[Text]" custT="1"/>
      <dgm:spPr/>
      <dgm:t>
        <a:bodyPr/>
        <a:lstStyle/>
        <a:p>
          <a:r>
            <a:rPr lang="en-US" sz="2400" dirty="0"/>
            <a:t>Poverty</a:t>
          </a:r>
        </a:p>
      </dgm:t>
    </dgm:pt>
    <dgm:pt modelId="{F0BF51A0-5F6D-2F4E-BD45-BD5C01044D23}" type="parTrans" cxnId="{1CEE59DD-EA43-8146-882B-92A81CF0CFDE}">
      <dgm:prSet/>
      <dgm:spPr/>
      <dgm:t>
        <a:bodyPr/>
        <a:lstStyle/>
        <a:p>
          <a:endParaRPr lang="en-US"/>
        </a:p>
      </dgm:t>
    </dgm:pt>
    <dgm:pt modelId="{9585BCCC-1239-A748-9862-97EDA4C7E125}" type="sibTrans" cxnId="{1CEE59DD-EA43-8146-882B-92A81CF0CFDE}">
      <dgm:prSet/>
      <dgm:spPr/>
      <dgm:t>
        <a:bodyPr/>
        <a:lstStyle/>
        <a:p>
          <a:endParaRPr lang="en-US"/>
        </a:p>
      </dgm:t>
    </dgm:pt>
    <dgm:pt modelId="{9A679D2F-CDD2-5344-8802-C5689219713D}">
      <dgm:prSet phldrT="[Text]" custT="1"/>
      <dgm:spPr/>
      <dgm:t>
        <a:bodyPr/>
        <a:lstStyle/>
        <a:p>
          <a:r>
            <a:rPr lang="en-US" sz="2400" dirty="0"/>
            <a:t>Acculturative stress</a:t>
          </a:r>
        </a:p>
      </dgm:t>
    </dgm:pt>
    <dgm:pt modelId="{23322CA2-3A3D-1E41-8230-F8670A08AB0F}" type="parTrans" cxnId="{D2D0F184-3BD0-B54F-84F9-0ECCA68C697F}">
      <dgm:prSet/>
      <dgm:spPr/>
      <dgm:t>
        <a:bodyPr/>
        <a:lstStyle/>
        <a:p>
          <a:endParaRPr lang="en-US"/>
        </a:p>
      </dgm:t>
    </dgm:pt>
    <dgm:pt modelId="{DC402FBF-0C9A-2F45-99D1-9DC638F38D84}" type="sibTrans" cxnId="{D2D0F184-3BD0-B54F-84F9-0ECCA68C697F}">
      <dgm:prSet/>
      <dgm:spPr/>
      <dgm:t>
        <a:bodyPr/>
        <a:lstStyle/>
        <a:p>
          <a:endParaRPr lang="en-US"/>
        </a:p>
      </dgm:t>
    </dgm:pt>
    <dgm:pt modelId="{485CC704-160C-1542-A4D2-0B37E44E5AD5}">
      <dgm:prSet phldrT="[Text]" custT="1"/>
      <dgm:spPr/>
      <dgm:t>
        <a:bodyPr/>
        <a:lstStyle/>
        <a:p>
          <a:r>
            <a:rPr lang="en-US" sz="2400" dirty="0"/>
            <a:t>Education &amp; Employment </a:t>
          </a:r>
        </a:p>
      </dgm:t>
    </dgm:pt>
    <dgm:pt modelId="{F8E618F1-32D6-684F-B6CB-F1B9909643CA}" type="parTrans" cxnId="{E59E71C0-7A9F-2240-A12B-E39E8EEF64B7}">
      <dgm:prSet/>
      <dgm:spPr/>
      <dgm:t>
        <a:bodyPr/>
        <a:lstStyle/>
        <a:p>
          <a:endParaRPr lang="en-US"/>
        </a:p>
      </dgm:t>
    </dgm:pt>
    <dgm:pt modelId="{0556A5F1-2FA4-E94E-8A31-9E910FA9004C}" type="sibTrans" cxnId="{E59E71C0-7A9F-2240-A12B-E39E8EEF64B7}">
      <dgm:prSet/>
      <dgm:spPr/>
      <dgm:t>
        <a:bodyPr/>
        <a:lstStyle/>
        <a:p>
          <a:endParaRPr lang="en-US"/>
        </a:p>
      </dgm:t>
    </dgm:pt>
    <dgm:pt modelId="{1C26EA43-949B-6B4B-98F7-F7369BB5E0A5}">
      <dgm:prSet phldrT="[Text]" custT="1"/>
      <dgm:spPr/>
      <dgm:t>
        <a:bodyPr/>
        <a:lstStyle/>
        <a:p>
          <a:r>
            <a:rPr lang="en-US" sz="2400" dirty="0"/>
            <a:t>Colorism</a:t>
          </a:r>
        </a:p>
      </dgm:t>
    </dgm:pt>
    <dgm:pt modelId="{824AF94D-F4B0-E340-9B52-36CF40FB53EE}" type="parTrans" cxnId="{F6B08F8A-E3CD-484E-8423-2680A14AAA7B}">
      <dgm:prSet/>
      <dgm:spPr/>
      <dgm:t>
        <a:bodyPr/>
        <a:lstStyle/>
        <a:p>
          <a:endParaRPr lang="en-US"/>
        </a:p>
      </dgm:t>
    </dgm:pt>
    <dgm:pt modelId="{329B4583-C00E-634D-9565-DBAF7F5E7538}" type="sibTrans" cxnId="{F6B08F8A-E3CD-484E-8423-2680A14AAA7B}">
      <dgm:prSet/>
      <dgm:spPr/>
      <dgm:t>
        <a:bodyPr/>
        <a:lstStyle/>
        <a:p>
          <a:endParaRPr lang="en-US"/>
        </a:p>
      </dgm:t>
    </dgm:pt>
    <dgm:pt modelId="{55F1BC6C-8DA5-6943-B921-426396C0B241}">
      <dgm:prSet phldrT="[Text]" custT="1"/>
      <dgm:spPr/>
      <dgm:t>
        <a:bodyPr/>
        <a:lstStyle/>
        <a:p>
          <a:r>
            <a:rPr lang="en-US" sz="2400" dirty="0"/>
            <a:t>Trauma </a:t>
          </a:r>
        </a:p>
      </dgm:t>
    </dgm:pt>
    <dgm:pt modelId="{B9BC96DC-1021-D745-8749-DDE9C7BC2BC1}" type="parTrans" cxnId="{D9CCAB55-F735-1246-96B5-1A63DA90161C}">
      <dgm:prSet/>
      <dgm:spPr/>
      <dgm:t>
        <a:bodyPr/>
        <a:lstStyle/>
        <a:p>
          <a:endParaRPr lang="en-US"/>
        </a:p>
      </dgm:t>
    </dgm:pt>
    <dgm:pt modelId="{6EC65F33-4564-8B45-A267-332CE1B66737}" type="sibTrans" cxnId="{D9CCAB55-F735-1246-96B5-1A63DA90161C}">
      <dgm:prSet/>
      <dgm:spPr/>
      <dgm:t>
        <a:bodyPr/>
        <a:lstStyle/>
        <a:p>
          <a:endParaRPr lang="en-US"/>
        </a:p>
      </dgm:t>
    </dgm:pt>
    <dgm:pt modelId="{8825D0EC-1B39-7D42-B48C-FA5092E41CAC}">
      <dgm:prSet phldrT="[Text]" custT="1"/>
      <dgm:spPr/>
      <dgm:t>
        <a:bodyPr/>
        <a:lstStyle/>
        <a:p>
          <a:r>
            <a:rPr lang="en-US" sz="2400" dirty="0"/>
            <a:t>Language barriers</a:t>
          </a:r>
        </a:p>
      </dgm:t>
    </dgm:pt>
    <dgm:pt modelId="{D65A9EE3-1CBC-B945-93E8-5B708421DD28}" type="parTrans" cxnId="{951CDB37-CE70-3943-BD9E-244614637DAD}">
      <dgm:prSet/>
      <dgm:spPr/>
      <dgm:t>
        <a:bodyPr/>
        <a:lstStyle/>
        <a:p>
          <a:endParaRPr lang="en-US"/>
        </a:p>
      </dgm:t>
    </dgm:pt>
    <dgm:pt modelId="{C4415BE5-A84B-4F47-B5FD-D329403B970F}" type="sibTrans" cxnId="{951CDB37-CE70-3943-BD9E-244614637DAD}">
      <dgm:prSet/>
      <dgm:spPr/>
      <dgm:t>
        <a:bodyPr/>
        <a:lstStyle/>
        <a:p>
          <a:endParaRPr lang="en-US"/>
        </a:p>
      </dgm:t>
    </dgm:pt>
    <dgm:pt modelId="{58E0F789-5BA3-9F46-8135-B2218319AC12}">
      <dgm:prSet phldrT="[Text]" custT="1"/>
      <dgm:spPr/>
      <dgm:t>
        <a:bodyPr/>
        <a:lstStyle/>
        <a:p>
          <a:r>
            <a:rPr lang="en-US" sz="2400" dirty="0"/>
            <a:t>Documentation</a:t>
          </a:r>
        </a:p>
        <a:p>
          <a:r>
            <a:rPr lang="en-US" sz="2400" dirty="0"/>
            <a:t>status </a:t>
          </a:r>
        </a:p>
      </dgm:t>
    </dgm:pt>
    <dgm:pt modelId="{865E50A1-E21C-EB49-A939-BD268622FF79}" type="parTrans" cxnId="{CDC54F14-223D-B441-A0F2-91AED3746309}">
      <dgm:prSet/>
      <dgm:spPr/>
      <dgm:t>
        <a:bodyPr/>
        <a:lstStyle/>
        <a:p>
          <a:endParaRPr lang="en-US"/>
        </a:p>
      </dgm:t>
    </dgm:pt>
    <dgm:pt modelId="{7F1FDBD5-3558-9642-8AD0-882EC123CA25}" type="sibTrans" cxnId="{CDC54F14-223D-B441-A0F2-91AED3746309}">
      <dgm:prSet/>
      <dgm:spPr/>
      <dgm:t>
        <a:bodyPr/>
        <a:lstStyle/>
        <a:p>
          <a:endParaRPr lang="en-US"/>
        </a:p>
      </dgm:t>
    </dgm:pt>
    <dgm:pt modelId="{19E4D8F3-6735-F747-9AA0-EE123831B8B6}">
      <dgm:prSet phldrT="[Text]" custT="1"/>
      <dgm:spPr/>
      <dgm:t>
        <a:bodyPr/>
        <a:lstStyle/>
        <a:p>
          <a:r>
            <a:rPr lang="en-US" sz="2400" dirty="0"/>
            <a:t>Health Insurance</a:t>
          </a:r>
        </a:p>
      </dgm:t>
    </dgm:pt>
    <dgm:pt modelId="{9E80DC3E-0FA5-694F-9AA4-0909EC348449}" type="parTrans" cxnId="{EC3264B6-11F2-9047-82BF-50FB70AA59B8}">
      <dgm:prSet/>
      <dgm:spPr/>
    </dgm:pt>
    <dgm:pt modelId="{0C041E25-F0AB-F84C-A51B-138755FEB9B7}" type="sibTrans" cxnId="{EC3264B6-11F2-9047-82BF-50FB70AA59B8}">
      <dgm:prSet/>
      <dgm:spPr/>
    </dgm:pt>
    <dgm:pt modelId="{3157705D-521B-3441-9521-DFF39EFEB132}" type="pres">
      <dgm:prSet presAssocID="{063080FE-2BA0-8A43-9150-1D7C90C89B6C}" presName="diagram" presStyleCnt="0">
        <dgm:presLayoutVars>
          <dgm:dir/>
          <dgm:resizeHandles val="exact"/>
        </dgm:presLayoutVars>
      </dgm:prSet>
      <dgm:spPr/>
    </dgm:pt>
    <dgm:pt modelId="{E9FCA7C2-54CF-814C-A21F-13C8433845E9}" type="pres">
      <dgm:prSet presAssocID="{C94EA1E4-B4C2-234D-924D-B6CA2C961250}" presName="node" presStyleLbl="node1" presStyleIdx="0" presStyleCnt="8">
        <dgm:presLayoutVars>
          <dgm:bulletEnabled val="1"/>
        </dgm:presLayoutVars>
      </dgm:prSet>
      <dgm:spPr/>
    </dgm:pt>
    <dgm:pt modelId="{97289249-5724-134A-BB33-E395699284CA}" type="pres">
      <dgm:prSet presAssocID="{9585BCCC-1239-A748-9862-97EDA4C7E125}" presName="sibTrans" presStyleCnt="0"/>
      <dgm:spPr/>
    </dgm:pt>
    <dgm:pt modelId="{4B7CAB94-FFA6-B84D-B4B0-0FA1FBBF83C7}" type="pres">
      <dgm:prSet presAssocID="{9A679D2F-CDD2-5344-8802-C5689219713D}" presName="node" presStyleLbl="node1" presStyleIdx="1" presStyleCnt="8">
        <dgm:presLayoutVars>
          <dgm:bulletEnabled val="1"/>
        </dgm:presLayoutVars>
      </dgm:prSet>
      <dgm:spPr/>
    </dgm:pt>
    <dgm:pt modelId="{A642DAAA-1C6D-7E4C-BA44-EAD263E7DA5E}" type="pres">
      <dgm:prSet presAssocID="{DC402FBF-0C9A-2F45-99D1-9DC638F38D84}" presName="sibTrans" presStyleCnt="0"/>
      <dgm:spPr/>
    </dgm:pt>
    <dgm:pt modelId="{20A0F4F8-B74D-F245-AEC7-DCC7B846FDE8}" type="pres">
      <dgm:prSet presAssocID="{485CC704-160C-1542-A4D2-0B37E44E5AD5}" presName="node" presStyleLbl="node1" presStyleIdx="2" presStyleCnt="8">
        <dgm:presLayoutVars>
          <dgm:bulletEnabled val="1"/>
        </dgm:presLayoutVars>
      </dgm:prSet>
      <dgm:spPr/>
    </dgm:pt>
    <dgm:pt modelId="{ABEEF858-686F-EE4A-8860-0D0EB808F150}" type="pres">
      <dgm:prSet presAssocID="{0556A5F1-2FA4-E94E-8A31-9E910FA9004C}" presName="sibTrans" presStyleCnt="0"/>
      <dgm:spPr/>
    </dgm:pt>
    <dgm:pt modelId="{E402E4D1-7623-1145-83A9-229F53125E35}" type="pres">
      <dgm:prSet presAssocID="{1C26EA43-949B-6B4B-98F7-F7369BB5E0A5}" presName="node" presStyleLbl="node1" presStyleIdx="3" presStyleCnt="8">
        <dgm:presLayoutVars>
          <dgm:bulletEnabled val="1"/>
        </dgm:presLayoutVars>
      </dgm:prSet>
      <dgm:spPr/>
    </dgm:pt>
    <dgm:pt modelId="{0F1E7F3D-3130-494F-BB5E-786DE9308908}" type="pres">
      <dgm:prSet presAssocID="{329B4583-C00E-634D-9565-DBAF7F5E7538}" presName="sibTrans" presStyleCnt="0"/>
      <dgm:spPr/>
    </dgm:pt>
    <dgm:pt modelId="{9FC4367E-EBF4-C241-8C76-52E49CA90CAB}" type="pres">
      <dgm:prSet presAssocID="{58E0F789-5BA3-9F46-8135-B2218319AC12}" presName="node" presStyleLbl="node1" presStyleIdx="4" presStyleCnt="8" custScaleX="120311">
        <dgm:presLayoutVars>
          <dgm:bulletEnabled val="1"/>
        </dgm:presLayoutVars>
      </dgm:prSet>
      <dgm:spPr/>
    </dgm:pt>
    <dgm:pt modelId="{6DAA66C0-9E7D-B943-B766-EE1954884210}" type="pres">
      <dgm:prSet presAssocID="{7F1FDBD5-3558-9642-8AD0-882EC123CA25}" presName="sibTrans" presStyleCnt="0"/>
      <dgm:spPr/>
    </dgm:pt>
    <dgm:pt modelId="{96CAF040-8DFB-6C41-B50E-5A6CA00E4913}" type="pres">
      <dgm:prSet presAssocID="{55F1BC6C-8DA5-6943-B921-426396C0B241}" presName="node" presStyleLbl="node1" presStyleIdx="5" presStyleCnt="8">
        <dgm:presLayoutVars>
          <dgm:bulletEnabled val="1"/>
        </dgm:presLayoutVars>
      </dgm:prSet>
      <dgm:spPr/>
    </dgm:pt>
    <dgm:pt modelId="{764B83DD-2F8D-E84E-9A95-087E42DB19F9}" type="pres">
      <dgm:prSet presAssocID="{6EC65F33-4564-8B45-A267-332CE1B66737}" presName="sibTrans" presStyleCnt="0"/>
      <dgm:spPr/>
    </dgm:pt>
    <dgm:pt modelId="{E3151FC3-8A5B-F647-81E2-AABCD3E2452B}" type="pres">
      <dgm:prSet presAssocID="{8825D0EC-1B39-7D42-B48C-FA5092E41CAC}" presName="node" presStyleLbl="node1" presStyleIdx="6" presStyleCnt="8">
        <dgm:presLayoutVars>
          <dgm:bulletEnabled val="1"/>
        </dgm:presLayoutVars>
      </dgm:prSet>
      <dgm:spPr/>
    </dgm:pt>
    <dgm:pt modelId="{4357AD17-C7DB-7D42-978D-E32D0B99F490}" type="pres">
      <dgm:prSet presAssocID="{C4415BE5-A84B-4F47-B5FD-D329403B970F}" presName="sibTrans" presStyleCnt="0"/>
      <dgm:spPr/>
    </dgm:pt>
    <dgm:pt modelId="{4681C27B-02DF-8E44-AA06-7A11265BBA81}" type="pres">
      <dgm:prSet presAssocID="{19E4D8F3-6735-F747-9AA0-EE123831B8B6}" presName="node" presStyleLbl="node1" presStyleIdx="7" presStyleCnt="8">
        <dgm:presLayoutVars>
          <dgm:bulletEnabled val="1"/>
        </dgm:presLayoutVars>
      </dgm:prSet>
      <dgm:spPr/>
    </dgm:pt>
  </dgm:ptLst>
  <dgm:cxnLst>
    <dgm:cxn modelId="{CDC54F14-223D-B441-A0F2-91AED3746309}" srcId="{063080FE-2BA0-8A43-9150-1D7C90C89B6C}" destId="{58E0F789-5BA3-9F46-8135-B2218319AC12}" srcOrd="4" destOrd="0" parTransId="{865E50A1-E21C-EB49-A939-BD268622FF79}" sibTransId="{7F1FDBD5-3558-9642-8AD0-882EC123CA25}"/>
    <dgm:cxn modelId="{95DB6731-6356-1C45-BBAE-112F5F6A1808}" type="presOf" srcId="{55F1BC6C-8DA5-6943-B921-426396C0B241}" destId="{96CAF040-8DFB-6C41-B50E-5A6CA00E4913}" srcOrd="0" destOrd="0" presId="urn:microsoft.com/office/officeart/2005/8/layout/default"/>
    <dgm:cxn modelId="{951CDB37-CE70-3943-BD9E-244614637DAD}" srcId="{063080FE-2BA0-8A43-9150-1D7C90C89B6C}" destId="{8825D0EC-1B39-7D42-B48C-FA5092E41CAC}" srcOrd="6" destOrd="0" parTransId="{D65A9EE3-1CBC-B945-93E8-5B708421DD28}" sibTransId="{C4415BE5-A84B-4F47-B5FD-D329403B970F}"/>
    <dgm:cxn modelId="{C4A21047-181A-1D40-8A9F-0A004AC6F52A}" type="presOf" srcId="{1C26EA43-949B-6B4B-98F7-F7369BB5E0A5}" destId="{E402E4D1-7623-1145-83A9-229F53125E35}" srcOrd="0" destOrd="0" presId="urn:microsoft.com/office/officeart/2005/8/layout/default"/>
    <dgm:cxn modelId="{D9CCAB55-F735-1246-96B5-1A63DA90161C}" srcId="{063080FE-2BA0-8A43-9150-1D7C90C89B6C}" destId="{55F1BC6C-8DA5-6943-B921-426396C0B241}" srcOrd="5" destOrd="0" parTransId="{B9BC96DC-1021-D745-8749-DDE9C7BC2BC1}" sibTransId="{6EC65F33-4564-8B45-A267-332CE1B66737}"/>
    <dgm:cxn modelId="{113DCE56-E456-9643-BB00-B87925329CC6}" type="presOf" srcId="{485CC704-160C-1542-A4D2-0B37E44E5AD5}" destId="{20A0F4F8-B74D-F245-AEC7-DCC7B846FDE8}" srcOrd="0" destOrd="0" presId="urn:microsoft.com/office/officeart/2005/8/layout/default"/>
    <dgm:cxn modelId="{3EF40757-13D9-2042-8665-C0253ABB6C1B}" type="presOf" srcId="{063080FE-2BA0-8A43-9150-1D7C90C89B6C}" destId="{3157705D-521B-3441-9521-DFF39EFEB132}" srcOrd="0" destOrd="0" presId="urn:microsoft.com/office/officeart/2005/8/layout/default"/>
    <dgm:cxn modelId="{DB411979-CF1F-5643-A63D-7E356C7AB62D}" type="presOf" srcId="{8825D0EC-1B39-7D42-B48C-FA5092E41CAC}" destId="{E3151FC3-8A5B-F647-81E2-AABCD3E2452B}" srcOrd="0" destOrd="0" presId="urn:microsoft.com/office/officeart/2005/8/layout/default"/>
    <dgm:cxn modelId="{D2D0F184-3BD0-B54F-84F9-0ECCA68C697F}" srcId="{063080FE-2BA0-8A43-9150-1D7C90C89B6C}" destId="{9A679D2F-CDD2-5344-8802-C5689219713D}" srcOrd="1" destOrd="0" parTransId="{23322CA2-3A3D-1E41-8230-F8670A08AB0F}" sibTransId="{DC402FBF-0C9A-2F45-99D1-9DC638F38D84}"/>
    <dgm:cxn modelId="{F6B08F8A-E3CD-484E-8423-2680A14AAA7B}" srcId="{063080FE-2BA0-8A43-9150-1D7C90C89B6C}" destId="{1C26EA43-949B-6B4B-98F7-F7369BB5E0A5}" srcOrd="3" destOrd="0" parTransId="{824AF94D-F4B0-E340-9B52-36CF40FB53EE}" sibTransId="{329B4583-C00E-634D-9565-DBAF7F5E7538}"/>
    <dgm:cxn modelId="{1D2517AA-DCAB-B84A-99B2-737AEA31B4AF}" type="presOf" srcId="{19E4D8F3-6735-F747-9AA0-EE123831B8B6}" destId="{4681C27B-02DF-8E44-AA06-7A11265BBA81}" srcOrd="0" destOrd="0" presId="urn:microsoft.com/office/officeart/2005/8/layout/default"/>
    <dgm:cxn modelId="{EC3264B6-11F2-9047-82BF-50FB70AA59B8}" srcId="{063080FE-2BA0-8A43-9150-1D7C90C89B6C}" destId="{19E4D8F3-6735-F747-9AA0-EE123831B8B6}" srcOrd="7" destOrd="0" parTransId="{9E80DC3E-0FA5-694F-9AA4-0909EC348449}" sibTransId="{0C041E25-F0AB-F84C-A51B-138755FEB9B7}"/>
    <dgm:cxn modelId="{E59E71C0-7A9F-2240-A12B-E39E8EEF64B7}" srcId="{063080FE-2BA0-8A43-9150-1D7C90C89B6C}" destId="{485CC704-160C-1542-A4D2-0B37E44E5AD5}" srcOrd="2" destOrd="0" parTransId="{F8E618F1-32D6-684F-B6CB-F1B9909643CA}" sibTransId="{0556A5F1-2FA4-E94E-8A31-9E910FA9004C}"/>
    <dgm:cxn modelId="{1CEE59DD-EA43-8146-882B-92A81CF0CFDE}" srcId="{063080FE-2BA0-8A43-9150-1D7C90C89B6C}" destId="{C94EA1E4-B4C2-234D-924D-B6CA2C961250}" srcOrd="0" destOrd="0" parTransId="{F0BF51A0-5F6D-2F4E-BD45-BD5C01044D23}" sibTransId="{9585BCCC-1239-A748-9862-97EDA4C7E125}"/>
    <dgm:cxn modelId="{15B09BF3-C1D4-EB41-AC37-2843C6450142}" type="presOf" srcId="{C94EA1E4-B4C2-234D-924D-B6CA2C961250}" destId="{E9FCA7C2-54CF-814C-A21F-13C8433845E9}" srcOrd="0" destOrd="0" presId="urn:microsoft.com/office/officeart/2005/8/layout/default"/>
    <dgm:cxn modelId="{FC04ADF9-35D1-7C4D-AECB-44C2BF528B6E}" type="presOf" srcId="{58E0F789-5BA3-9F46-8135-B2218319AC12}" destId="{9FC4367E-EBF4-C241-8C76-52E49CA90CAB}" srcOrd="0" destOrd="0" presId="urn:microsoft.com/office/officeart/2005/8/layout/default"/>
    <dgm:cxn modelId="{345BB5FA-A666-A24F-8A5B-C8756576D032}" type="presOf" srcId="{9A679D2F-CDD2-5344-8802-C5689219713D}" destId="{4B7CAB94-FFA6-B84D-B4B0-0FA1FBBF83C7}" srcOrd="0" destOrd="0" presId="urn:microsoft.com/office/officeart/2005/8/layout/default"/>
    <dgm:cxn modelId="{E6DB7EB8-3AD9-1141-B597-C01E109B00D9}" type="presParOf" srcId="{3157705D-521B-3441-9521-DFF39EFEB132}" destId="{E9FCA7C2-54CF-814C-A21F-13C8433845E9}" srcOrd="0" destOrd="0" presId="urn:microsoft.com/office/officeart/2005/8/layout/default"/>
    <dgm:cxn modelId="{E51B3187-050E-C346-80EF-3D437423969C}" type="presParOf" srcId="{3157705D-521B-3441-9521-DFF39EFEB132}" destId="{97289249-5724-134A-BB33-E395699284CA}" srcOrd="1" destOrd="0" presId="urn:microsoft.com/office/officeart/2005/8/layout/default"/>
    <dgm:cxn modelId="{DC4B3FFB-AA25-B748-A9C3-B8CCD1931B73}" type="presParOf" srcId="{3157705D-521B-3441-9521-DFF39EFEB132}" destId="{4B7CAB94-FFA6-B84D-B4B0-0FA1FBBF83C7}" srcOrd="2" destOrd="0" presId="urn:microsoft.com/office/officeart/2005/8/layout/default"/>
    <dgm:cxn modelId="{751D97AA-5322-6740-A42F-B4948F5D70B6}" type="presParOf" srcId="{3157705D-521B-3441-9521-DFF39EFEB132}" destId="{A642DAAA-1C6D-7E4C-BA44-EAD263E7DA5E}" srcOrd="3" destOrd="0" presId="urn:microsoft.com/office/officeart/2005/8/layout/default"/>
    <dgm:cxn modelId="{E07BB134-C4BE-9D4E-B616-49CB7D9130B3}" type="presParOf" srcId="{3157705D-521B-3441-9521-DFF39EFEB132}" destId="{20A0F4F8-B74D-F245-AEC7-DCC7B846FDE8}" srcOrd="4" destOrd="0" presId="urn:microsoft.com/office/officeart/2005/8/layout/default"/>
    <dgm:cxn modelId="{74D7D8B5-051D-F148-99E3-D1999CD82185}" type="presParOf" srcId="{3157705D-521B-3441-9521-DFF39EFEB132}" destId="{ABEEF858-686F-EE4A-8860-0D0EB808F150}" srcOrd="5" destOrd="0" presId="urn:microsoft.com/office/officeart/2005/8/layout/default"/>
    <dgm:cxn modelId="{78F9C9F4-3CE2-BC44-BF1D-2C9623B237A7}" type="presParOf" srcId="{3157705D-521B-3441-9521-DFF39EFEB132}" destId="{E402E4D1-7623-1145-83A9-229F53125E35}" srcOrd="6" destOrd="0" presId="urn:microsoft.com/office/officeart/2005/8/layout/default"/>
    <dgm:cxn modelId="{9C491B48-ABFA-E342-949D-6B6128243522}" type="presParOf" srcId="{3157705D-521B-3441-9521-DFF39EFEB132}" destId="{0F1E7F3D-3130-494F-BB5E-786DE9308908}" srcOrd="7" destOrd="0" presId="urn:microsoft.com/office/officeart/2005/8/layout/default"/>
    <dgm:cxn modelId="{51848366-3545-8847-B4C9-C51F200DE6F7}" type="presParOf" srcId="{3157705D-521B-3441-9521-DFF39EFEB132}" destId="{9FC4367E-EBF4-C241-8C76-52E49CA90CAB}" srcOrd="8" destOrd="0" presId="urn:microsoft.com/office/officeart/2005/8/layout/default"/>
    <dgm:cxn modelId="{7061A04B-4282-484F-9AF6-77E3A2FA6529}" type="presParOf" srcId="{3157705D-521B-3441-9521-DFF39EFEB132}" destId="{6DAA66C0-9E7D-B943-B766-EE1954884210}" srcOrd="9" destOrd="0" presId="urn:microsoft.com/office/officeart/2005/8/layout/default"/>
    <dgm:cxn modelId="{A89DFA31-0EC5-3944-B39C-C50B24FED1BF}" type="presParOf" srcId="{3157705D-521B-3441-9521-DFF39EFEB132}" destId="{96CAF040-8DFB-6C41-B50E-5A6CA00E4913}" srcOrd="10" destOrd="0" presId="urn:microsoft.com/office/officeart/2005/8/layout/default"/>
    <dgm:cxn modelId="{88421647-4DC0-8746-9746-1B44F95887B9}" type="presParOf" srcId="{3157705D-521B-3441-9521-DFF39EFEB132}" destId="{764B83DD-2F8D-E84E-9A95-087E42DB19F9}" srcOrd="11" destOrd="0" presId="urn:microsoft.com/office/officeart/2005/8/layout/default"/>
    <dgm:cxn modelId="{3CD74220-F6AE-5D49-8EAC-A81849258AF9}" type="presParOf" srcId="{3157705D-521B-3441-9521-DFF39EFEB132}" destId="{E3151FC3-8A5B-F647-81E2-AABCD3E2452B}" srcOrd="12" destOrd="0" presId="urn:microsoft.com/office/officeart/2005/8/layout/default"/>
    <dgm:cxn modelId="{9676DFB6-9B6B-D84E-A6BA-90C5B56FF6A2}" type="presParOf" srcId="{3157705D-521B-3441-9521-DFF39EFEB132}" destId="{4357AD17-C7DB-7D42-978D-E32D0B99F490}" srcOrd="13" destOrd="0" presId="urn:microsoft.com/office/officeart/2005/8/layout/default"/>
    <dgm:cxn modelId="{5F5E907F-13C9-5941-8720-60FF9BA7386B}" type="presParOf" srcId="{3157705D-521B-3441-9521-DFF39EFEB132}" destId="{4681C27B-02DF-8E44-AA06-7A11265BBA8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3080FE-2BA0-8A43-9150-1D7C90C89B6C}" type="doc">
      <dgm:prSet loTypeId="urn:microsoft.com/office/officeart/2005/8/layout/default" loCatId="" qsTypeId="urn:microsoft.com/office/officeart/2005/8/quickstyle/simple2" qsCatId="simple" csTypeId="urn:microsoft.com/office/officeart/2005/8/colors/colorful3" csCatId="colorful" phldr="1"/>
      <dgm:spPr/>
      <dgm:t>
        <a:bodyPr/>
        <a:lstStyle/>
        <a:p>
          <a:endParaRPr lang="en-US"/>
        </a:p>
      </dgm:t>
    </dgm:pt>
    <dgm:pt modelId="{C94EA1E4-B4C2-234D-924D-B6CA2C961250}">
      <dgm:prSet phldrT="[Text]"/>
      <dgm:spPr/>
      <dgm:t>
        <a:bodyPr/>
        <a:lstStyle/>
        <a:p>
          <a:r>
            <a:rPr lang="en-US" dirty="0"/>
            <a:t>Minority Stress</a:t>
          </a:r>
        </a:p>
      </dgm:t>
    </dgm:pt>
    <dgm:pt modelId="{F0BF51A0-5F6D-2F4E-BD45-BD5C01044D23}" type="parTrans" cxnId="{1CEE59DD-EA43-8146-882B-92A81CF0CFDE}">
      <dgm:prSet/>
      <dgm:spPr/>
      <dgm:t>
        <a:bodyPr/>
        <a:lstStyle/>
        <a:p>
          <a:endParaRPr lang="en-US"/>
        </a:p>
      </dgm:t>
    </dgm:pt>
    <dgm:pt modelId="{9585BCCC-1239-A748-9862-97EDA4C7E125}" type="sibTrans" cxnId="{1CEE59DD-EA43-8146-882B-92A81CF0CFDE}">
      <dgm:prSet/>
      <dgm:spPr/>
      <dgm:t>
        <a:bodyPr/>
        <a:lstStyle/>
        <a:p>
          <a:endParaRPr lang="en-US"/>
        </a:p>
      </dgm:t>
    </dgm:pt>
    <dgm:pt modelId="{314A04E3-23D5-F249-B629-DE3E0E990620}">
      <dgm:prSet phldrT="[Text]"/>
      <dgm:spPr/>
      <dgm:t>
        <a:bodyPr/>
        <a:lstStyle/>
        <a:p>
          <a:r>
            <a:rPr lang="en-US" dirty="0"/>
            <a:t>Internalized heterosexism </a:t>
          </a:r>
        </a:p>
      </dgm:t>
    </dgm:pt>
    <dgm:pt modelId="{317F3FDD-7370-874F-B165-DAC0D101243E}" type="parTrans" cxnId="{3F9B18C7-4CD8-2240-A2B0-61914754DB3B}">
      <dgm:prSet/>
      <dgm:spPr/>
      <dgm:t>
        <a:bodyPr/>
        <a:lstStyle/>
        <a:p>
          <a:endParaRPr lang="en-US"/>
        </a:p>
      </dgm:t>
    </dgm:pt>
    <dgm:pt modelId="{B8154155-7E75-3142-90C0-D1F96231ABB0}" type="sibTrans" cxnId="{3F9B18C7-4CD8-2240-A2B0-61914754DB3B}">
      <dgm:prSet/>
      <dgm:spPr/>
      <dgm:t>
        <a:bodyPr/>
        <a:lstStyle/>
        <a:p>
          <a:endParaRPr lang="en-US"/>
        </a:p>
      </dgm:t>
    </dgm:pt>
    <dgm:pt modelId="{FFD2FF21-066D-1049-838C-E3A79220F995}">
      <dgm:prSet phldrT="[Text]"/>
      <dgm:spPr/>
      <dgm:t>
        <a:bodyPr/>
        <a:lstStyle/>
        <a:p>
          <a:r>
            <a:rPr lang="en-US" dirty="0"/>
            <a:t>Victimization</a:t>
          </a:r>
        </a:p>
      </dgm:t>
    </dgm:pt>
    <dgm:pt modelId="{02D552E7-E85E-E34B-99B5-901DA04DF2BC}" type="parTrans" cxnId="{CC0E3FD0-56EC-4446-ADC3-F459A44C38BB}">
      <dgm:prSet/>
      <dgm:spPr/>
      <dgm:t>
        <a:bodyPr/>
        <a:lstStyle/>
        <a:p>
          <a:endParaRPr lang="en-US"/>
        </a:p>
      </dgm:t>
    </dgm:pt>
    <dgm:pt modelId="{3D2DEA3F-74B3-3B43-9E71-737275C7D090}" type="sibTrans" cxnId="{CC0E3FD0-56EC-4446-ADC3-F459A44C38BB}">
      <dgm:prSet/>
      <dgm:spPr/>
      <dgm:t>
        <a:bodyPr/>
        <a:lstStyle/>
        <a:p>
          <a:endParaRPr lang="en-US"/>
        </a:p>
      </dgm:t>
    </dgm:pt>
    <dgm:pt modelId="{BD5733D7-D857-A247-87D4-792B34510B93}">
      <dgm:prSet phldrT="[Text]"/>
      <dgm:spPr/>
      <dgm:t>
        <a:bodyPr/>
        <a:lstStyle/>
        <a:p>
          <a:r>
            <a:rPr lang="en-US" dirty="0"/>
            <a:t>Rejection</a:t>
          </a:r>
          <a:r>
            <a:rPr lang="en-US" baseline="0" dirty="0"/>
            <a:t>/Rejection sensitivity</a:t>
          </a:r>
        </a:p>
      </dgm:t>
    </dgm:pt>
    <dgm:pt modelId="{D57A932E-57E1-B549-A50F-02EE03959A9B}" type="parTrans" cxnId="{E79DEFDF-131F-004D-A493-1AC554CE634D}">
      <dgm:prSet/>
      <dgm:spPr/>
      <dgm:t>
        <a:bodyPr/>
        <a:lstStyle/>
        <a:p>
          <a:endParaRPr lang="en-US"/>
        </a:p>
      </dgm:t>
    </dgm:pt>
    <dgm:pt modelId="{45D7547B-555B-6D4C-B562-BD5C463091DA}" type="sibTrans" cxnId="{E79DEFDF-131F-004D-A493-1AC554CE634D}">
      <dgm:prSet/>
      <dgm:spPr/>
      <dgm:t>
        <a:bodyPr/>
        <a:lstStyle/>
        <a:p>
          <a:endParaRPr lang="en-US"/>
        </a:p>
      </dgm:t>
    </dgm:pt>
    <dgm:pt modelId="{92A92DDA-E822-7B43-AA0E-C94E0D2D53F2}">
      <dgm:prSet phldrT="[Text]"/>
      <dgm:spPr/>
      <dgm:t>
        <a:bodyPr/>
        <a:lstStyle/>
        <a:p>
          <a:r>
            <a:rPr lang="en-US" baseline="0" dirty="0"/>
            <a:t>Discrimination in healthcare/workplace settings</a:t>
          </a:r>
        </a:p>
      </dgm:t>
    </dgm:pt>
    <dgm:pt modelId="{B9CE8446-E136-E64F-B684-6455BC7F1FAF}" type="parTrans" cxnId="{B6D6F1EA-9004-CB4F-A39A-821BE0ACF819}">
      <dgm:prSet/>
      <dgm:spPr/>
      <dgm:t>
        <a:bodyPr/>
        <a:lstStyle/>
        <a:p>
          <a:endParaRPr lang="en-US"/>
        </a:p>
      </dgm:t>
    </dgm:pt>
    <dgm:pt modelId="{2D7AB2F3-4570-A742-871D-D89B63231E8A}" type="sibTrans" cxnId="{B6D6F1EA-9004-CB4F-A39A-821BE0ACF819}">
      <dgm:prSet/>
      <dgm:spPr/>
      <dgm:t>
        <a:bodyPr/>
        <a:lstStyle/>
        <a:p>
          <a:endParaRPr lang="en-US"/>
        </a:p>
      </dgm:t>
    </dgm:pt>
    <dgm:pt modelId="{50B73891-64B1-CD4B-A101-1F9DA83E6EEB}">
      <dgm:prSet phldrT="[Text]"/>
      <dgm:spPr/>
      <dgm:t>
        <a:bodyPr/>
        <a:lstStyle/>
        <a:p>
          <a:r>
            <a:rPr lang="en-US" baseline="0" dirty="0"/>
            <a:t>Violence</a:t>
          </a:r>
        </a:p>
      </dgm:t>
    </dgm:pt>
    <dgm:pt modelId="{C2101604-6716-E442-95E6-D9D51875B314}" type="parTrans" cxnId="{DF3C7360-8660-A746-BC07-93C5B1D32ABF}">
      <dgm:prSet/>
      <dgm:spPr/>
    </dgm:pt>
    <dgm:pt modelId="{0A56FB58-3061-DC46-9514-DE95963D252B}" type="sibTrans" cxnId="{DF3C7360-8660-A746-BC07-93C5B1D32ABF}">
      <dgm:prSet/>
      <dgm:spPr/>
    </dgm:pt>
    <dgm:pt modelId="{AA069873-373A-3B43-A8AE-86D70F1FC00E}" type="pres">
      <dgm:prSet presAssocID="{063080FE-2BA0-8A43-9150-1D7C90C89B6C}" presName="diagram" presStyleCnt="0">
        <dgm:presLayoutVars>
          <dgm:dir/>
          <dgm:resizeHandles val="exact"/>
        </dgm:presLayoutVars>
      </dgm:prSet>
      <dgm:spPr/>
    </dgm:pt>
    <dgm:pt modelId="{8469A665-8AB7-6845-8BDE-35EF51F4C7CB}" type="pres">
      <dgm:prSet presAssocID="{C94EA1E4-B4C2-234D-924D-B6CA2C961250}" presName="node" presStyleLbl="node1" presStyleIdx="0" presStyleCnt="6">
        <dgm:presLayoutVars>
          <dgm:bulletEnabled val="1"/>
        </dgm:presLayoutVars>
      </dgm:prSet>
      <dgm:spPr/>
    </dgm:pt>
    <dgm:pt modelId="{70A96906-AA26-8648-BBA2-29C5AB6A2D7C}" type="pres">
      <dgm:prSet presAssocID="{9585BCCC-1239-A748-9862-97EDA4C7E125}" presName="sibTrans" presStyleCnt="0"/>
      <dgm:spPr/>
    </dgm:pt>
    <dgm:pt modelId="{781FDCB9-4AAE-E94E-B5E6-0D30B4FD3B4D}" type="pres">
      <dgm:prSet presAssocID="{314A04E3-23D5-F249-B629-DE3E0E990620}" presName="node" presStyleLbl="node1" presStyleIdx="1" presStyleCnt="6">
        <dgm:presLayoutVars>
          <dgm:bulletEnabled val="1"/>
        </dgm:presLayoutVars>
      </dgm:prSet>
      <dgm:spPr/>
    </dgm:pt>
    <dgm:pt modelId="{DD0CF7A4-8510-B749-BF2C-FFA7F049391B}" type="pres">
      <dgm:prSet presAssocID="{B8154155-7E75-3142-90C0-D1F96231ABB0}" presName="sibTrans" presStyleCnt="0"/>
      <dgm:spPr/>
    </dgm:pt>
    <dgm:pt modelId="{6AC0FD6B-BBAD-2C4C-AF1D-B8BF7752A7D0}" type="pres">
      <dgm:prSet presAssocID="{FFD2FF21-066D-1049-838C-E3A79220F995}" presName="node" presStyleLbl="node1" presStyleIdx="2" presStyleCnt="6">
        <dgm:presLayoutVars>
          <dgm:bulletEnabled val="1"/>
        </dgm:presLayoutVars>
      </dgm:prSet>
      <dgm:spPr/>
    </dgm:pt>
    <dgm:pt modelId="{69DFD6B5-1D77-834B-A96C-47FDB556EF99}" type="pres">
      <dgm:prSet presAssocID="{3D2DEA3F-74B3-3B43-9E71-737275C7D090}" presName="sibTrans" presStyleCnt="0"/>
      <dgm:spPr/>
    </dgm:pt>
    <dgm:pt modelId="{48E34D34-05C9-4E43-BB61-2D9A66D5A210}" type="pres">
      <dgm:prSet presAssocID="{BD5733D7-D857-A247-87D4-792B34510B93}" presName="node" presStyleLbl="node1" presStyleIdx="3" presStyleCnt="6">
        <dgm:presLayoutVars>
          <dgm:bulletEnabled val="1"/>
        </dgm:presLayoutVars>
      </dgm:prSet>
      <dgm:spPr/>
    </dgm:pt>
    <dgm:pt modelId="{99B1547C-D546-D443-883B-DD28C1E5B103}" type="pres">
      <dgm:prSet presAssocID="{45D7547B-555B-6D4C-B562-BD5C463091DA}" presName="sibTrans" presStyleCnt="0"/>
      <dgm:spPr/>
    </dgm:pt>
    <dgm:pt modelId="{30A488F9-7491-C348-8B36-611E636FBDEA}" type="pres">
      <dgm:prSet presAssocID="{92A92DDA-E822-7B43-AA0E-C94E0D2D53F2}" presName="node" presStyleLbl="node1" presStyleIdx="4" presStyleCnt="6">
        <dgm:presLayoutVars>
          <dgm:bulletEnabled val="1"/>
        </dgm:presLayoutVars>
      </dgm:prSet>
      <dgm:spPr/>
    </dgm:pt>
    <dgm:pt modelId="{B667D6F9-1374-2348-87AD-D7DE436919E8}" type="pres">
      <dgm:prSet presAssocID="{2D7AB2F3-4570-A742-871D-D89B63231E8A}" presName="sibTrans" presStyleCnt="0"/>
      <dgm:spPr/>
    </dgm:pt>
    <dgm:pt modelId="{FBB158EE-7039-AB40-A6C2-36151FABDDCB}" type="pres">
      <dgm:prSet presAssocID="{50B73891-64B1-CD4B-A101-1F9DA83E6EEB}" presName="node" presStyleLbl="node1" presStyleIdx="5" presStyleCnt="6">
        <dgm:presLayoutVars>
          <dgm:bulletEnabled val="1"/>
        </dgm:presLayoutVars>
      </dgm:prSet>
      <dgm:spPr/>
    </dgm:pt>
  </dgm:ptLst>
  <dgm:cxnLst>
    <dgm:cxn modelId="{4BDFBD07-6E5A-3D48-B865-89E608D881B0}" type="presOf" srcId="{50B73891-64B1-CD4B-A101-1F9DA83E6EEB}" destId="{FBB158EE-7039-AB40-A6C2-36151FABDDCB}" srcOrd="0" destOrd="0" presId="urn:microsoft.com/office/officeart/2005/8/layout/default"/>
    <dgm:cxn modelId="{9EB53224-74EE-DC42-8934-CFB3B95841B0}" type="presOf" srcId="{BD5733D7-D857-A247-87D4-792B34510B93}" destId="{48E34D34-05C9-4E43-BB61-2D9A66D5A210}" srcOrd="0" destOrd="0" presId="urn:microsoft.com/office/officeart/2005/8/layout/default"/>
    <dgm:cxn modelId="{DF3C7360-8660-A746-BC07-93C5B1D32ABF}" srcId="{063080FE-2BA0-8A43-9150-1D7C90C89B6C}" destId="{50B73891-64B1-CD4B-A101-1F9DA83E6EEB}" srcOrd="5" destOrd="0" parTransId="{C2101604-6716-E442-95E6-D9D51875B314}" sibTransId="{0A56FB58-3061-DC46-9514-DE95963D252B}"/>
    <dgm:cxn modelId="{CDD65767-31F1-7B47-AE0F-0819A42D4856}" type="presOf" srcId="{FFD2FF21-066D-1049-838C-E3A79220F995}" destId="{6AC0FD6B-BBAD-2C4C-AF1D-B8BF7752A7D0}" srcOrd="0" destOrd="0" presId="urn:microsoft.com/office/officeart/2005/8/layout/default"/>
    <dgm:cxn modelId="{6570C572-B3BD-F641-B3D5-2AC946EEDF58}" type="presOf" srcId="{C94EA1E4-B4C2-234D-924D-B6CA2C961250}" destId="{8469A665-8AB7-6845-8BDE-35EF51F4C7CB}" srcOrd="0" destOrd="0" presId="urn:microsoft.com/office/officeart/2005/8/layout/default"/>
    <dgm:cxn modelId="{E25EDE84-386B-C74C-B205-FCC9D8E0941E}" type="presOf" srcId="{063080FE-2BA0-8A43-9150-1D7C90C89B6C}" destId="{AA069873-373A-3B43-A8AE-86D70F1FC00E}" srcOrd="0" destOrd="0" presId="urn:microsoft.com/office/officeart/2005/8/layout/default"/>
    <dgm:cxn modelId="{275A1BBD-EDE4-8648-B879-ACF999EC8EE6}" type="presOf" srcId="{92A92DDA-E822-7B43-AA0E-C94E0D2D53F2}" destId="{30A488F9-7491-C348-8B36-611E636FBDEA}" srcOrd="0" destOrd="0" presId="urn:microsoft.com/office/officeart/2005/8/layout/default"/>
    <dgm:cxn modelId="{3F9B18C7-4CD8-2240-A2B0-61914754DB3B}" srcId="{063080FE-2BA0-8A43-9150-1D7C90C89B6C}" destId="{314A04E3-23D5-F249-B629-DE3E0E990620}" srcOrd="1" destOrd="0" parTransId="{317F3FDD-7370-874F-B165-DAC0D101243E}" sibTransId="{B8154155-7E75-3142-90C0-D1F96231ABB0}"/>
    <dgm:cxn modelId="{CC0E3FD0-56EC-4446-ADC3-F459A44C38BB}" srcId="{063080FE-2BA0-8A43-9150-1D7C90C89B6C}" destId="{FFD2FF21-066D-1049-838C-E3A79220F995}" srcOrd="2" destOrd="0" parTransId="{02D552E7-E85E-E34B-99B5-901DA04DF2BC}" sibTransId="{3D2DEA3F-74B3-3B43-9E71-737275C7D090}"/>
    <dgm:cxn modelId="{1CEE59DD-EA43-8146-882B-92A81CF0CFDE}" srcId="{063080FE-2BA0-8A43-9150-1D7C90C89B6C}" destId="{C94EA1E4-B4C2-234D-924D-B6CA2C961250}" srcOrd="0" destOrd="0" parTransId="{F0BF51A0-5F6D-2F4E-BD45-BD5C01044D23}" sibTransId="{9585BCCC-1239-A748-9862-97EDA4C7E125}"/>
    <dgm:cxn modelId="{E79DEFDF-131F-004D-A493-1AC554CE634D}" srcId="{063080FE-2BA0-8A43-9150-1D7C90C89B6C}" destId="{BD5733D7-D857-A247-87D4-792B34510B93}" srcOrd="3" destOrd="0" parTransId="{D57A932E-57E1-B549-A50F-02EE03959A9B}" sibTransId="{45D7547B-555B-6D4C-B562-BD5C463091DA}"/>
    <dgm:cxn modelId="{B6D6F1EA-9004-CB4F-A39A-821BE0ACF819}" srcId="{063080FE-2BA0-8A43-9150-1D7C90C89B6C}" destId="{92A92DDA-E822-7B43-AA0E-C94E0D2D53F2}" srcOrd="4" destOrd="0" parTransId="{B9CE8446-E136-E64F-B684-6455BC7F1FAF}" sibTransId="{2D7AB2F3-4570-A742-871D-D89B63231E8A}"/>
    <dgm:cxn modelId="{A70EADEC-9E76-E84B-9C86-D2524F2843B9}" type="presOf" srcId="{314A04E3-23D5-F249-B629-DE3E0E990620}" destId="{781FDCB9-4AAE-E94E-B5E6-0D30B4FD3B4D}" srcOrd="0" destOrd="0" presId="urn:microsoft.com/office/officeart/2005/8/layout/default"/>
    <dgm:cxn modelId="{FBD28DF0-8952-2D42-BA2B-2E28A970DAB3}" type="presParOf" srcId="{AA069873-373A-3B43-A8AE-86D70F1FC00E}" destId="{8469A665-8AB7-6845-8BDE-35EF51F4C7CB}" srcOrd="0" destOrd="0" presId="urn:microsoft.com/office/officeart/2005/8/layout/default"/>
    <dgm:cxn modelId="{DDF14009-DCFE-1948-A3D2-C8EFF6BBE831}" type="presParOf" srcId="{AA069873-373A-3B43-A8AE-86D70F1FC00E}" destId="{70A96906-AA26-8648-BBA2-29C5AB6A2D7C}" srcOrd="1" destOrd="0" presId="urn:microsoft.com/office/officeart/2005/8/layout/default"/>
    <dgm:cxn modelId="{F1F45C2F-F9C7-844B-A187-B76A79AF08C2}" type="presParOf" srcId="{AA069873-373A-3B43-A8AE-86D70F1FC00E}" destId="{781FDCB9-4AAE-E94E-B5E6-0D30B4FD3B4D}" srcOrd="2" destOrd="0" presId="urn:microsoft.com/office/officeart/2005/8/layout/default"/>
    <dgm:cxn modelId="{710461E0-3126-8E41-9E36-ABBC5E4FED3E}" type="presParOf" srcId="{AA069873-373A-3B43-A8AE-86D70F1FC00E}" destId="{DD0CF7A4-8510-B749-BF2C-FFA7F049391B}" srcOrd="3" destOrd="0" presId="urn:microsoft.com/office/officeart/2005/8/layout/default"/>
    <dgm:cxn modelId="{F1668EB5-FACD-E84E-A280-8917BFC053BF}" type="presParOf" srcId="{AA069873-373A-3B43-A8AE-86D70F1FC00E}" destId="{6AC0FD6B-BBAD-2C4C-AF1D-B8BF7752A7D0}" srcOrd="4" destOrd="0" presId="urn:microsoft.com/office/officeart/2005/8/layout/default"/>
    <dgm:cxn modelId="{7B64F8A4-C162-AC45-999C-842AAAA1446D}" type="presParOf" srcId="{AA069873-373A-3B43-A8AE-86D70F1FC00E}" destId="{69DFD6B5-1D77-834B-A96C-47FDB556EF99}" srcOrd="5" destOrd="0" presId="urn:microsoft.com/office/officeart/2005/8/layout/default"/>
    <dgm:cxn modelId="{5E1E7A16-D42D-8D42-B3E5-7459B3541425}" type="presParOf" srcId="{AA069873-373A-3B43-A8AE-86D70F1FC00E}" destId="{48E34D34-05C9-4E43-BB61-2D9A66D5A210}" srcOrd="6" destOrd="0" presId="urn:microsoft.com/office/officeart/2005/8/layout/default"/>
    <dgm:cxn modelId="{14D2A193-B4FE-F440-A913-8B553C39425A}" type="presParOf" srcId="{AA069873-373A-3B43-A8AE-86D70F1FC00E}" destId="{99B1547C-D546-D443-883B-DD28C1E5B103}" srcOrd="7" destOrd="0" presId="urn:microsoft.com/office/officeart/2005/8/layout/default"/>
    <dgm:cxn modelId="{24F26E57-8B9D-054D-9B60-FCB8624AAB94}" type="presParOf" srcId="{AA069873-373A-3B43-A8AE-86D70F1FC00E}" destId="{30A488F9-7491-C348-8B36-611E636FBDEA}" srcOrd="8" destOrd="0" presId="urn:microsoft.com/office/officeart/2005/8/layout/default"/>
    <dgm:cxn modelId="{A5A3C0DB-A7C5-2849-B84C-69F07A1E165B}" type="presParOf" srcId="{AA069873-373A-3B43-A8AE-86D70F1FC00E}" destId="{B667D6F9-1374-2348-87AD-D7DE436919E8}" srcOrd="9" destOrd="0" presId="urn:microsoft.com/office/officeart/2005/8/layout/default"/>
    <dgm:cxn modelId="{EC4E791B-C9C5-6545-982A-F03877EAB1B5}" type="presParOf" srcId="{AA069873-373A-3B43-A8AE-86D70F1FC00E}" destId="{FBB158EE-7039-AB40-A6C2-36151FABDDC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0AD906-EE7A-B84A-A051-E630F53AB5B5}" type="doc">
      <dgm:prSet loTypeId="urn:microsoft.com/office/officeart/2005/8/layout/venn1" loCatId="" qsTypeId="urn:microsoft.com/office/officeart/2005/8/quickstyle/simple2" qsCatId="simple" csTypeId="urn:microsoft.com/office/officeart/2005/8/colors/colorful1" csCatId="colorful" phldr="1"/>
      <dgm:spPr/>
    </dgm:pt>
    <dgm:pt modelId="{538BD3E6-81EC-B249-981D-46AF2BEC3B04}">
      <dgm:prSet phldrT="[Text]"/>
      <dgm:spPr/>
      <dgm:t>
        <a:bodyPr/>
        <a:lstStyle/>
        <a:p>
          <a:r>
            <a:rPr lang="en-US" dirty="0">
              <a:solidFill>
                <a:schemeClr val="bg1"/>
              </a:solidFill>
            </a:rPr>
            <a:t>Racism within the LGBT community </a:t>
          </a:r>
        </a:p>
      </dgm:t>
    </dgm:pt>
    <dgm:pt modelId="{C77B9C7C-118A-1542-9403-06FF43F9B7E3}" type="parTrans" cxnId="{7ACAA10A-EC05-7847-BCFF-D7EFC020225A}">
      <dgm:prSet/>
      <dgm:spPr/>
      <dgm:t>
        <a:bodyPr/>
        <a:lstStyle/>
        <a:p>
          <a:endParaRPr lang="en-US"/>
        </a:p>
      </dgm:t>
    </dgm:pt>
    <dgm:pt modelId="{40EF2DAD-5FE9-B041-A341-F978D3FA6F21}" type="sibTrans" cxnId="{7ACAA10A-EC05-7847-BCFF-D7EFC020225A}">
      <dgm:prSet/>
      <dgm:spPr/>
      <dgm:t>
        <a:bodyPr/>
        <a:lstStyle/>
        <a:p>
          <a:endParaRPr lang="en-US"/>
        </a:p>
      </dgm:t>
    </dgm:pt>
    <dgm:pt modelId="{9E483123-31B9-D841-8ABA-3CFD918D809B}">
      <dgm:prSet/>
      <dgm:spPr/>
      <dgm:t>
        <a:bodyPr/>
        <a:lstStyle/>
        <a:p>
          <a:r>
            <a:rPr lang="en-US" dirty="0">
              <a:solidFill>
                <a:schemeClr val="bg1"/>
              </a:solidFill>
            </a:rPr>
            <a:t>Heterosexism within Communities of Color </a:t>
          </a:r>
        </a:p>
      </dgm:t>
    </dgm:pt>
    <dgm:pt modelId="{E9580438-57C3-C54B-A671-7CB6409C22E4}" type="parTrans" cxnId="{E419672A-BE22-A34E-892A-65975DD2A83C}">
      <dgm:prSet/>
      <dgm:spPr/>
      <dgm:t>
        <a:bodyPr/>
        <a:lstStyle/>
        <a:p>
          <a:endParaRPr lang="en-US"/>
        </a:p>
      </dgm:t>
    </dgm:pt>
    <dgm:pt modelId="{EDDB3F72-0883-F64C-A55F-105B336A14C8}" type="sibTrans" cxnId="{E419672A-BE22-A34E-892A-65975DD2A83C}">
      <dgm:prSet/>
      <dgm:spPr/>
      <dgm:t>
        <a:bodyPr/>
        <a:lstStyle/>
        <a:p>
          <a:endParaRPr lang="en-US"/>
        </a:p>
      </dgm:t>
    </dgm:pt>
    <dgm:pt modelId="{6407F6F7-9C15-2749-AAA7-CF56B45860CC}">
      <dgm:prSet/>
      <dgm:spPr/>
      <dgm:t>
        <a:bodyPr/>
        <a:lstStyle/>
        <a:p>
          <a:r>
            <a:rPr lang="en-US" dirty="0">
              <a:solidFill>
                <a:schemeClr val="bg1"/>
              </a:solidFill>
            </a:rPr>
            <a:t>Racism in Close Relationship and Dating </a:t>
          </a:r>
        </a:p>
      </dgm:t>
    </dgm:pt>
    <dgm:pt modelId="{1E9FE433-2D56-2449-B681-9BF6A7E50C6F}" type="parTrans" cxnId="{9FD33F0A-9B13-7C4B-B18A-81F0165D87F6}">
      <dgm:prSet/>
      <dgm:spPr/>
      <dgm:t>
        <a:bodyPr/>
        <a:lstStyle/>
        <a:p>
          <a:endParaRPr lang="en-US"/>
        </a:p>
      </dgm:t>
    </dgm:pt>
    <dgm:pt modelId="{4064CADF-3681-C14F-B7F1-1DF8617AF48C}" type="sibTrans" cxnId="{9FD33F0A-9B13-7C4B-B18A-81F0165D87F6}">
      <dgm:prSet/>
      <dgm:spPr/>
      <dgm:t>
        <a:bodyPr/>
        <a:lstStyle/>
        <a:p>
          <a:endParaRPr lang="en-US"/>
        </a:p>
      </dgm:t>
    </dgm:pt>
    <dgm:pt modelId="{B077C6A6-CBD8-334C-98E8-EE0C84FE8E7E}" type="pres">
      <dgm:prSet presAssocID="{0B0AD906-EE7A-B84A-A051-E630F53AB5B5}" presName="compositeShape" presStyleCnt="0">
        <dgm:presLayoutVars>
          <dgm:chMax val="7"/>
          <dgm:dir/>
          <dgm:resizeHandles val="exact"/>
        </dgm:presLayoutVars>
      </dgm:prSet>
      <dgm:spPr/>
    </dgm:pt>
    <dgm:pt modelId="{2FD7A24C-7035-2B41-865E-404AD3C1E57F}" type="pres">
      <dgm:prSet presAssocID="{538BD3E6-81EC-B249-981D-46AF2BEC3B04}" presName="circ1" presStyleLbl="vennNode1" presStyleIdx="0" presStyleCnt="3"/>
      <dgm:spPr/>
    </dgm:pt>
    <dgm:pt modelId="{E9F52B1B-3E5F-3342-97F0-ACBEBD2A1460}" type="pres">
      <dgm:prSet presAssocID="{538BD3E6-81EC-B249-981D-46AF2BEC3B04}" presName="circ1Tx" presStyleLbl="revTx" presStyleIdx="0" presStyleCnt="0">
        <dgm:presLayoutVars>
          <dgm:chMax val="0"/>
          <dgm:chPref val="0"/>
          <dgm:bulletEnabled val="1"/>
        </dgm:presLayoutVars>
      </dgm:prSet>
      <dgm:spPr/>
    </dgm:pt>
    <dgm:pt modelId="{A2E7138A-5D7C-2248-8682-33E91021B121}" type="pres">
      <dgm:prSet presAssocID="{9E483123-31B9-D841-8ABA-3CFD918D809B}" presName="circ2" presStyleLbl="vennNode1" presStyleIdx="1" presStyleCnt="3"/>
      <dgm:spPr/>
    </dgm:pt>
    <dgm:pt modelId="{11EC3EC2-17FC-0E4B-B55E-BD333E6C8AC6}" type="pres">
      <dgm:prSet presAssocID="{9E483123-31B9-D841-8ABA-3CFD918D809B}" presName="circ2Tx" presStyleLbl="revTx" presStyleIdx="0" presStyleCnt="0">
        <dgm:presLayoutVars>
          <dgm:chMax val="0"/>
          <dgm:chPref val="0"/>
          <dgm:bulletEnabled val="1"/>
        </dgm:presLayoutVars>
      </dgm:prSet>
      <dgm:spPr/>
    </dgm:pt>
    <dgm:pt modelId="{C17D1251-D93E-D349-B45D-B982B8F7DA62}" type="pres">
      <dgm:prSet presAssocID="{6407F6F7-9C15-2749-AAA7-CF56B45860CC}" presName="circ3" presStyleLbl="vennNode1" presStyleIdx="2" presStyleCnt="3"/>
      <dgm:spPr/>
    </dgm:pt>
    <dgm:pt modelId="{373E6647-ED4E-9547-8A0A-225643E10A73}" type="pres">
      <dgm:prSet presAssocID="{6407F6F7-9C15-2749-AAA7-CF56B45860CC}" presName="circ3Tx" presStyleLbl="revTx" presStyleIdx="0" presStyleCnt="0">
        <dgm:presLayoutVars>
          <dgm:chMax val="0"/>
          <dgm:chPref val="0"/>
          <dgm:bulletEnabled val="1"/>
        </dgm:presLayoutVars>
      </dgm:prSet>
      <dgm:spPr/>
    </dgm:pt>
  </dgm:ptLst>
  <dgm:cxnLst>
    <dgm:cxn modelId="{9FD33F0A-9B13-7C4B-B18A-81F0165D87F6}" srcId="{0B0AD906-EE7A-B84A-A051-E630F53AB5B5}" destId="{6407F6F7-9C15-2749-AAA7-CF56B45860CC}" srcOrd="2" destOrd="0" parTransId="{1E9FE433-2D56-2449-B681-9BF6A7E50C6F}" sibTransId="{4064CADF-3681-C14F-B7F1-1DF8617AF48C}"/>
    <dgm:cxn modelId="{7ACAA10A-EC05-7847-BCFF-D7EFC020225A}" srcId="{0B0AD906-EE7A-B84A-A051-E630F53AB5B5}" destId="{538BD3E6-81EC-B249-981D-46AF2BEC3B04}" srcOrd="0" destOrd="0" parTransId="{C77B9C7C-118A-1542-9403-06FF43F9B7E3}" sibTransId="{40EF2DAD-5FE9-B041-A341-F978D3FA6F21}"/>
    <dgm:cxn modelId="{47F7EC1A-334A-D84F-83FD-43CF4926046F}" type="presOf" srcId="{9E483123-31B9-D841-8ABA-3CFD918D809B}" destId="{11EC3EC2-17FC-0E4B-B55E-BD333E6C8AC6}" srcOrd="1" destOrd="0" presId="urn:microsoft.com/office/officeart/2005/8/layout/venn1"/>
    <dgm:cxn modelId="{4791E91B-ED08-1B44-BC93-C45825C75324}" type="presOf" srcId="{9E483123-31B9-D841-8ABA-3CFD918D809B}" destId="{A2E7138A-5D7C-2248-8682-33E91021B121}" srcOrd="0" destOrd="0" presId="urn:microsoft.com/office/officeart/2005/8/layout/venn1"/>
    <dgm:cxn modelId="{E419672A-BE22-A34E-892A-65975DD2A83C}" srcId="{0B0AD906-EE7A-B84A-A051-E630F53AB5B5}" destId="{9E483123-31B9-D841-8ABA-3CFD918D809B}" srcOrd="1" destOrd="0" parTransId="{E9580438-57C3-C54B-A671-7CB6409C22E4}" sibTransId="{EDDB3F72-0883-F64C-A55F-105B336A14C8}"/>
    <dgm:cxn modelId="{8061AA40-F41F-034A-8A62-5023073A74D8}" type="presOf" srcId="{538BD3E6-81EC-B249-981D-46AF2BEC3B04}" destId="{E9F52B1B-3E5F-3342-97F0-ACBEBD2A1460}" srcOrd="1" destOrd="0" presId="urn:microsoft.com/office/officeart/2005/8/layout/venn1"/>
    <dgm:cxn modelId="{F0B23779-BD09-A340-AC44-6BD2A2C3CE68}" type="presOf" srcId="{0B0AD906-EE7A-B84A-A051-E630F53AB5B5}" destId="{B077C6A6-CBD8-334C-98E8-EE0C84FE8E7E}" srcOrd="0" destOrd="0" presId="urn:microsoft.com/office/officeart/2005/8/layout/venn1"/>
    <dgm:cxn modelId="{DC77CB9A-9447-5B4F-9113-EC03C7DDAF27}" type="presOf" srcId="{6407F6F7-9C15-2749-AAA7-CF56B45860CC}" destId="{C17D1251-D93E-D349-B45D-B982B8F7DA62}" srcOrd="0" destOrd="0" presId="urn:microsoft.com/office/officeart/2005/8/layout/venn1"/>
    <dgm:cxn modelId="{DAA410A4-D1A0-4B47-A1C0-7151D5F2C963}" type="presOf" srcId="{6407F6F7-9C15-2749-AAA7-CF56B45860CC}" destId="{373E6647-ED4E-9547-8A0A-225643E10A73}" srcOrd="1" destOrd="0" presId="urn:microsoft.com/office/officeart/2005/8/layout/venn1"/>
    <dgm:cxn modelId="{DDB76ECB-D82B-BF4B-B3D2-7E77F8ED63B4}" type="presOf" srcId="{538BD3E6-81EC-B249-981D-46AF2BEC3B04}" destId="{2FD7A24C-7035-2B41-865E-404AD3C1E57F}" srcOrd="0" destOrd="0" presId="urn:microsoft.com/office/officeart/2005/8/layout/venn1"/>
    <dgm:cxn modelId="{1B334663-F3BF-0642-AA70-475B29C5FCDB}" type="presParOf" srcId="{B077C6A6-CBD8-334C-98E8-EE0C84FE8E7E}" destId="{2FD7A24C-7035-2B41-865E-404AD3C1E57F}" srcOrd="0" destOrd="0" presId="urn:microsoft.com/office/officeart/2005/8/layout/venn1"/>
    <dgm:cxn modelId="{FC8D39FC-B51E-C541-B7F9-4D0EED9B2E1B}" type="presParOf" srcId="{B077C6A6-CBD8-334C-98E8-EE0C84FE8E7E}" destId="{E9F52B1B-3E5F-3342-97F0-ACBEBD2A1460}" srcOrd="1" destOrd="0" presId="urn:microsoft.com/office/officeart/2005/8/layout/venn1"/>
    <dgm:cxn modelId="{437C7C80-C16A-1547-B4A9-3BB12FFF686D}" type="presParOf" srcId="{B077C6A6-CBD8-334C-98E8-EE0C84FE8E7E}" destId="{A2E7138A-5D7C-2248-8682-33E91021B121}" srcOrd="2" destOrd="0" presId="urn:microsoft.com/office/officeart/2005/8/layout/venn1"/>
    <dgm:cxn modelId="{BF63BC0E-F5C3-F644-A625-6B7E9DA3D9A5}" type="presParOf" srcId="{B077C6A6-CBD8-334C-98E8-EE0C84FE8E7E}" destId="{11EC3EC2-17FC-0E4B-B55E-BD333E6C8AC6}" srcOrd="3" destOrd="0" presId="urn:microsoft.com/office/officeart/2005/8/layout/venn1"/>
    <dgm:cxn modelId="{A7D1BCC3-A058-3D44-AE93-25B7E234B4E8}" type="presParOf" srcId="{B077C6A6-CBD8-334C-98E8-EE0C84FE8E7E}" destId="{C17D1251-D93E-D349-B45D-B982B8F7DA62}" srcOrd="4" destOrd="0" presId="urn:microsoft.com/office/officeart/2005/8/layout/venn1"/>
    <dgm:cxn modelId="{E42FCAB2-7727-3E48-A582-1750C177BD55}" type="presParOf" srcId="{B077C6A6-CBD8-334C-98E8-EE0C84FE8E7E}" destId="{373E6647-ED4E-9547-8A0A-225643E10A7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8D4D0E-255F-CC49-A8FF-180A73631887}" type="doc">
      <dgm:prSet loTypeId="urn:microsoft.com/office/officeart/2005/8/layout/process3" loCatId="" qsTypeId="urn:microsoft.com/office/officeart/2005/8/quickstyle/simple1" qsCatId="simple" csTypeId="urn:microsoft.com/office/officeart/2005/8/colors/colorful1" csCatId="colorful" phldr="1"/>
      <dgm:spPr/>
      <dgm:t>
        <a:bodyPr/>
        <a:lstStyle/>
        <a:p>
          <a:endParaRPr lang="en-US"/>
        </a:p>
      </dgm:t>
    </dgm:pt>
    <dgm:pt modelId="{6F8BFD7C-1061-0540-AB91-1338CD24756D}">
      <dgm:prSet phldrT="[Text]" custT="1"/>
      <dgm:spPr/>
      <dgm:t>
        <a:bodyPr/>
        <a:lstStyle/>
        <a:p>
          <a:r>
            <a:rPr lang="en-US" sz="2800" b="1" dirty="0"/>
            <a:t>Differences for PoC in: </a:t>
          </a:r>
        </a:p>
      </dgm:t>
    </dgm:pt>
    <dgm:pt modelId="{9D013873-F09E-7542-BB17-6D6FF3A9028A}" type="parTrans" cxnId="{5437655E-4297-EB4B-B30C-BBE580F4FF0E}">
      <dgm:prSet/>
      <dgm:spPr/>
      <dgm:t>
        <a:bodyPr/>
        <a:lstStyle/>
        <a:p>
          <a:endParaRPr lang="en-US"/>
        </a:p>
      </dgm:t>
    </dgm:pt>
    <dgm:pt modelId="{E909FA02-BDCC-8F48-91A0-134971956210}" type="sibTrans" cxnId="{5437655E-4297-EB4B-B30C-BBE580F4FF0E}">
      <dgm:prSet/>
      <dgm:spPr/>
      <dgm:t>
        <a:bodyPr/>
        <a:lstStyle/>
        <a:p>
          <a:endParaRPr lang="en-US"/>
        </a:p>
      </dgm:t>
    </dgm:pt>
    <dgm:pt modelId="{260F317E-885F-EE4C-BA70-F42FACF1BBDB}">
      <dgm:prSet/>
      <dgm:spPr/>
      <dgm:t>
        <a:bodyPr/>
        <a:lstStyle/>
        <a:p>
          <a:r>
            <a:rPr lang="en-US" dirty="0"/>
            <a:t>access to quality treatment</a:t>
          </a:r>
        </a:p>
      </dgm:t>
    </dgm:pt>
    <dgm:pt modelId="{4FE3E5E4-30D7-3644-94DA-1CDDADF979EA}" type="parTrans" cxnId="{E4B2451B-3C1F-5043-B59C-93ABCEDFAA7B}">
      <dgm:prSet/>
      <dgm:spPr/>
      <dgm:t>
        <a:bodyPr/>
        <a:lstStyle/>
        <a:p>
          <a:endParaRPr lang="en-US"/>
        </a:p>
      </dgm:t>
    </dgm:pt>
    <dgm:pt modelId="{2A584280-5096-624E-83C0-0B5352CBE341}" type="sibTrans" cxnId="{E4B2451B-3C1F-5043-B59C-93ABCEDFAA7B}">
      <dgm:prSet/>
      <dgm:spPr/>
      <dgm:t>
        <a:bodyPr/>
        <a:lstStyle/>
        <a:p>
          <a:endParaRPr lang="en-US"/>
        </a:p>
      </dgm:t>
    </dgm:pt>
    <dgm:pt modelId="{B27CC465-F003-3845-A7BE-51173C7AA265}">
      <dgm:prSet/>
      <dgm:spPr/>
      <dgm:t>
        <a:bodyPr/>
        <a:lstStyle/>
        <a:p>
          <a:r>
            <a:rPr lang="en-US" dirty="0"/>
            <a:t>accurate diagnosis</a:t>
          </a:r>
        </a:p>
      </dgm:t>
    </dgm:pt>
    <dgm:pt modelId="{A0550719-CBE5-014B-A8D8-81A4565D63BD}" type="parTrans" cxnId="{3056659C-CA54-CC4A-8856-EFF44CBFA5F5}">
      <dgm:prSet/>
      <dgm:spPr/>
      <dgm:t>
        <a:bodyPr/>
        <a:lstStyle/>
        <a:p>
          <a:endParaRPr lang="en-US"/>
        </a:p>
      </dgm:t>
    </dgm:pt>
    <dgm:pt modelId="{461DFD77-F990-F449-BD64-FD793161B167}" type="sibTrans" cxnId="{3056659C-CA54-CC4A-8856-EFF44CBFA5F5}">
      <dgm:prSet/>
      <dgm:spPr/>
      <dgm:t>
        <a:bodyPr/>
        <a:lstStyle/>
        <a:p>
          <a:endParaRPr lang="en-US"/>
        </a:p>
      </dgm:t>
    </dgm:pt>
    <dgm:pt modelId="{B55C7D90-3FEE-2B45-96F0-E7371074FF33}">
      <dgm:prSet/>
      <dgm:spPr/>
      <dgm:t>
        <a:bodyPr/>
        <a:lstStyle/>
        <a:p>
          <a:r>
            <a:rPr lang="en-US" dirty="0"/>
            <a:t>addiction treatment vs. criminal justice system</a:t>
          </a:r>
        </a:p>
      </dgm:t>
    </dgm:pt>
    <dgm:pt modelId="{32723C98-CBD0-0148-B3A3-A38F77B4FB4A}" type="parTrans" cxnId="{67CA7F15-8745-DD49-A18F-03A4F5559E10}">
      <dgm:prSet/>
      <dgm:spPr/>
      <dgm:t>
        <a:bodyPr/>
        <a:lstStyle/>
        <a:p>
          <a:endParaRPr lang="en-US"/>
        </a:p>
      </dgm:t>
    </dgm:pt>
    <dgm:pt modelId="{B3EFAF24-9054-1F4A-81C6-0C93B92ACBF0}" type="sibTrans" cxnId="{67CA7F15-8745-DD49-A18F-03A4F5559E10}">
      <dgm:prSet/>
      <dgm:spPr/>
      <dgm:t>
        <a:bodyPr/>
        <a:lstStyle/>
        <a:p>
          <a:endParaRPr lang="en-US"/>
        </a:p>
      </dgm:t>
    </dgm:pt>
    <dgm:pt modelId="{7D37F5AF-ABDF-F543-ABC0-8907C57E969B}">
      <dgm:prSet/>
      <dgm:spPr/>
      <dgm:t>
        <a:bodyPr/>
        <a:lstStyle/>
        <a:p>
          <a:r>
            <a:rPr lang="en-US" dirty="0"/>
            <a:t>length of stay in a treatment program</a:t>
          </a:r>
        </a:p>
      </dgm:t>
    </dgm:pt>
    <dgm:pt modelId="{43617511-C0E7-B840-B001-450BF8863DD4}" type="parTrans" cxnId="{FE032558-10F8-1945-9792-061AE76326E5}">
      <dgm:prSet/>
      <dgm:spPr/>
      <dgm:t>
        <a:bodyPr/>
        <a:lstStyle/>
        <a:p>
          <a:endParaRPr lang="en-US"/>
        </a:p>
      </dgm:t>
    </dgm:pt>
    <dgm:pt modelId="{60C74145-D73E-9C47-A815-FA97FD4CB221}" type="sibTrans" cxnId="{FE032558-10F8-1945-9792-061AE76326E5}">
      <dgm:prSet/>
      <dgm:spPr/>
      <dgm:t>
        <a:bodyPr/>
        <a:lstStyle/>
        <a:p>
          <a:endParaRPr lang="en-US"/>
        </a:p>
      </dgm:t>
    </dgm:pt>
    <dgm:pt modelId="{C48A7349-7767-F84C-967F-DAC4FA5AD2D2}">
      <dgm:prSet/>
      <dgm:spPr/>
      <dgm:t>
        <a:bodyPr/>
        <a:lstStyle/>
        <a:p>
          <a:r>
            <a:rPr lang="en-US" dirty="0"/>
            <a:t>completing drug and alcohol abuse treatment</a:t>
          </a:r>
        </a:p>
      </dgm:t>
    </dgm:pt>
    <dgm:pt modelId="{B053B385-4AF0-FE4A-8C72-58DEA22D1ECE}" type="parTrans" cxnId="{A442222F-386E-CB48-BE57-7C31CA879B47}">
      <dgm:prSet/>
      <dgm:spPr/>
      <dgm:t>
        <a:bodyPr/>
        <a:lstStyle/>
        <a:p>
          <a:endParaRPr lang="en-US"/>
        </a:p>
      </dgm:t>
    </dgm:pt>
    <dgm:pt modelId="{B773D547-20E1-2F4D-9A88-C6602B953AF3}" type="sibTrans" cxnId="{A442222F-386E-CB48-BE57-7C31CA879B47}">
      <dgm:prSet/>
      <dgm:spPr/>
      <dgm:t>
        <a:bodyPr/>
        <a:lstStyle/>
        <a:p>
          <a:endParaRPr lang="en-US"/>
        </a:p>
      </dgm:t>
    </dgm:pt>
    <dgm:pt modelId="{D67FA8DA-5AEE-064D-B860-59680140EC42}">
      <dgm:prSet/>
      <dgm:spPr/>
      <dgm:t>
        <a:bodyPr/>
        <a:lstStyle/>
        <a:p>
          <a:r>
            <a:rPr lang="en-US" dirty="0"/>
            <a:t>recovery rates</a:t>
          </a:r>
        </a:p>
      </dgm:t>
    </dgm:pt>
    <dgm:pt modelId="{97BE2411-6A0A-E643-81FE-07E857A6D562}" type="parTrans" cxnId="{72485F01-100F-6E4A-8F0A-7BDD2B987C3D}">
      <dgm:prSet/>
      <dgm:spPr/>
      <dgm:t>
        <a:bodyPr/>
        <a:lstStyle/>
        <a:p>
          <a:endParaRPr lang="en-US"/>
        </a:p>
      </dgm:t>
    </dgm:pt>
    <dgm:pt modelId="{28EC51EA-FBE8-6447-9518-3C9FEA9204BB}" type="sibTrans" cxnId="{72485F01-100F-6E4A-8F0A-7BDD2B987C3D}">
      <dgm:prSet/>
      <dgm:spPr/>
      <dgm:t>
        <a:bodyPr/>
        <a:lstStyle/>
        <a:p>
          <a:endParaRPr lang="en-US"/>
        </a:p>
      </dgm:t>
    </dgm:pt>
    <dgm:pt modelId="{448B6D40-D9E3-C24A-92EE-78EE42C04AD2}" type="pres">
      <dgm:prSet presAssocID="{D88D4D0E-255F-CC49-A8FF-180A73631887}" presName="linearFlow" presStyleCnt="0">
        <dgm:presLayoutVars>
          <dgm:dir/>
          <dgm:animLvl val="lvl"/>
          <dgm:resizeHandles val="exact"/>
        </dgm:presLayoutVars>
      </dgm:prSet>
      <dgm:spPr/>
    </dgm:pt>
    <dgm:pt modelId="{B048962F-16FB-C24A-925F-13DC551042DF}" type="pres">
      <dgm:prSet presAssocID="{6F8BFD7C-1061-0540-AB91-1338CD24756D}" presName="composite" presStyleCnt="0"/>
      <dgm:spPr/>
    </dgm:pt>
    <dgm:pt modelId="{BE46A2F3-FDA4-9F4C-9ABE-E9592A8E740F}" type="pres">
      <dgm:prSet presAssocID="{6F8BFD7C-1061-0540-AB91-1338CD24756D}" presName="parTx" presStyleLbl="node1" presStyleIdx="0" presStyleCnt="1">
        <dgm:presLayoutVars>
          <dgm:chMax val="0"/>
          <dgm:chPref val="0"/>
          <dgm:bulletEnabled val="1"/>
        </dgm:presLayoutVars>
      </dgm:prSet>
      <dgm:spPr/>
    </dgm:pt>
    <dgm:pt modelId="{10CB983C-314D-764E-A141-6EB0ADFEC595}" type="pres">
      <dgm:prSet presAssocID="{6F8BFD7C-1061-0540-AB91-1338CD24756D}" presName="parSh" presStyleLbl="node1" presStyleIdx="0" presStyleCnt="1"/>
      <dgm:spPr/>
    </dgm:pt>
    <dgm:pt modelId="{F8E34AFC-6728-5D43-B4AA-1A1E72BA13CA}" type="pres">
      <dgm:prSet presAssocID="{6F8BFD7C-1061-0540-AB91-1338CD24756D}" presName="desTx" presStyleLbl="fgAcc1" presStyleIdx="0" presStyleCnt="1">
        <dgm:presLayoutVars>
          <dgm:bulletEnabled val="1"/>
        </dgm:presLayoutVars>
      </dgm:prSet>
      <dgm:spPr/>
    </dgm:pt>
  </dgm:ptLst>
  <dgm:cxnLst>
    <dgm:cxn modelId="{72485F01-100F-6E4A-8F0A-7BDD2B987C3D}" srcId="{6F8BFD7C-1061-0540-AB91-1338CD24756D}" destId="{D67FA8DA-5AEE-064D-B860-59680140EC42}" srcOrd="4" destOrd="0" parTransId="{97BE2411-6A0A-E643-81FE-07E857A6D562}" sibTransId="{28EC51EA-FBE8-6447-9518-3C9FEA9204BB}"/>
    <dgm:cxn modelId="{547DE301-00D2-3548-A986-FFD57D370DDE}" type="presOf" srcId="{7D37F5AF-ABDF-F543-ABC0-8907C57E969B}" destId="{F8E34AFC-6728-5D43-B4AA-1A1E72BA13CA}" srcOrd="0" destOrd="3" presId="urn:microsoft.com/office/officeart/2005/8/layout/process3"/>
    <dgm:cxn modelId="{67CA7F15-8745-DD49-A18F-03A4F5559E10}" srcId="{6F8BFD7C-1061-0540-AB91-1338CD24756D}" destId="{B55C7D90-3FEE-2B45-96F0-E7371074FF33}" srcOrd="2" destOrd="0" parTransId="{32723C98-CBD0-0148-B3A3-A38F77B4FB4A}" sibTransId="{B3EFAF24-9054-1F4A-81C6-0C93B92ACBF0}"/>
    <dgm:cxn modelId="{E4B2451B-3C1F-5043-B59C-93ABCEDFAA7B}" srcId="{6F8BFD7C-1061-0540-AB91-1338CD24756D}" destId="{260F317E-885F-EE4C-BA70-F42FACF1BBDB}" srcOrd="0" destOrd="0" parTransId="{4FE3E5E4-30D7-3644-94DA-1CDDADF979EA}" sibTransId="{2A584280-5096-624E-83C0-0B5352CBE341}"/>
    <dgm:cxn modelId="{FF13DA1D-8EE6-FE42-9A6C-A263D2EB101B}" type="presOf" srcId="{6F8BFD7C-1061-0540-AB91-1338CD24756D}" destId="{10CB983C-314D-764E-A141-6EB0ADFEC595}" srcOrd="1" destOrd="0" presId="urn:microsoft.com/office/officeart/2005/8/layout/process3"/>
    <dgm:cxn modelId="{A442222F-386E-CB48-BE57-7C31CA879B47}" srcId="{6F8BFD7C-1061-0540-AB91-1338CD24756D}" destId="{C48A7349-7767-F84C-967F-DAC4FA5AD2D2}" srcOrd="5" destOrd="0" parTransId="{B053B385-4AF0-FE4A-8C72-58DEA22D1ECE}" sibTransId="{B773D547-20E1-2F4D-9A88-C6602B953AF3}"/>
    <dgm:cxn modelId="{2C1AD555-6F17-B947-944C-FDF5AEEE1617}" type="presOf" srcId="{6F8BFD7C-1061-0540-AB91-1338CD24756D}" destId="{BE46A2F3-FDA4-9F4C-9ABE-E9592A8E740F}" srcOrd="0" destOrd="0" presId="urn:microsoft.com/office/officeart/2005/8/layout/process3"/>
    <dgm:cxn modelId="{FE032558-10F8-1945-9792-061AE76326E5}" srcId="{6F8BFD7C-1061-0540-AB91-1338CD24756D}" destId="{7D37F5AF-ABDF-F543-ABC0-8907C57E969B}" srcOrd="3" destOrd="0" parTransId="{43617511-C0E7-B840-B001-450BF8863DD4}" sibTransId="{60C74145-D73E-9C47-A815-FA97FD4CB221}"/>
    <dgm:cxn modelId="{5437655E-4297-EB4B-B30C-BBE580F4FF0E}" srcId="{D88D4D0E-255F-CC49-A8FF-180A73631887}" destId="{6F8BFD7C-1061-0540-AB91-1338CD24756D}" srcOrd="0" destOrd="0" parTransId="{9D013873-F09E-7542-BB17-6D6FF3A9028A}" sibTransId="{E909FA02-BDCC-8F48-91A0-134971956210}"/>
    <dgm:cxn modelId="{15BDD562-84C2-2A4A-A8FC-D014EB711058}" type="presOf" srcId="{260F317E-885F-EE4C-BA70-F42FACF1BBDB}" destId="{F8E34AFC-6728-5D43-B4AA-1A1E72BA13CA}" srcOrd="0" destOrd="0" presId="urn:microsoft.com/office/officeart/2005/8/layout/process3"/>
    <dgm:cxn modelId="{3056659C-CA54-CC4A-8856-EFF44CBFA5F5}" srcId="{6F8BFD7C-1061-0540-AB91-1338CD24756D}" destId="{B27CC465-F003-3845-A7BE-51173C7AA265}" srcOrd="1" destOrd="0" parTransId="{A0550719-CBE5-014B-A8D8-81A4565D63BD}" sibTransId="{461DFD77-F990-F449-BD64-FD793161B167}"/>
    <dgm:cxn modelId="{6CF5E8AD-5835-014B-9F7F-2D1424F9EA40}" type="presOf" srcId="{C48A7349-7767-F84C-967F-DAC4FA5AD2D2}" destId="{F8E34AFC-6728-5D43-B4AA-1A1E72BA13CA}" srcOrd="0" destOrd="5" presId="urn:microsoft.com/office/officeart/2005/8/layout/process3"/>
    <dgm:cxn modelId="{1B95BCD0-CBEE-0848-80FC-38647D090144}" type="presOf" srcId="{B55C7D90-3FEE-2B45-96F0-E7371074FF33}" destId="{F8E34AFC-6728-5D43-B4AA-1A1E72BA13CA}" srcOrd="0" destOrd="2" presId="urn:microsoft.com/office/officeart/2005/8/layout/process3"/>
    <dgm:cxn modelId="{31A482E3-55F4-484D-9E08-BCE1DD3150C6}" type="presOf" srcId="{B27CC465-F003-3845-A7BE-51173C7AA265}" destId="{F8E34AFC-6728-5D43-B4AA-1A1E72BA13CA}" srcOrd="0" destOrd="1" presId="urn:microsoft.com/office/officeart/2005/8/layout/process3"/>
    <dgm:cxn modelId="{0E7FB1E4-C0C8-3842-8577-3981701DCBDC}" type="presOf" srcId="{D67FA8DA-5AEE-064D-B860-59680140EC42}" destId="{F8E34AFC-6728-5D43-B4AA-1A1E72BA13CA}" srcOrd="0" destOrd="4" presId="urn:microsoft.com/office/officeart/2005/8/layout/process3"/>
    <dgm:cxn modelId="{A3B367F1-3251-724F-AF08-D2DBC767418C}" type="presOf" srcId="{D88D4D0E-255F-CC49-A8FF-180A73631887}" destId="{448B6D40-D9E3-C24A-92EE-78EE42C04AD2}" srcOrd="0" destOrd="0" presId="urn:microsoft.com/office/officeart/2005/8/layout/process3"/>
    <dgm:cxn modelId="{7807C414-4CBA-4744-9361-8EC980C60563}" type="presParOf" srcId="{448B6D40-D9E3-C24A-92EE-78EE42C04AD2}" destId="{B048962F-16FB-C24A-925F-13DC551042DF}" srcOrd="0" destOrd="0" presId="urn:microsoft.com/office/officeart/2005/8/layout/process3"/>
    <dgm:cxn modelId="{8894EF08-CD2D-224A-80E5-EE24AABC5451}" type="presParOf" srcId="{B048962F-16FB-C24A-925F-13DC551042DF}" destId="{BE46A2F3-FDA4-9F4C-9ABE-E9592A8E740F}" srcOrd="0" destOrd="0" presId="urn:microsoft.com/office/officeart/2005/8/layout/process3"/>
    <dgm:cxn modelId="{C61A8C88-0FEF-F046-9058-5B82380DA3E5}" type="presParOf" srcId="{B048962F-16FB-C24A-925F-13DC551042DF}" destId="{10CB983C-314D-764E-A141-6EB0ADFEC595}" srcOrd="1" destOrd="0" presId="urn:microsoft.com/office/officeart/2005/8/layout/process3"/>
    <dgm:cxn modelId="{1A13DD3A-EC18-F64B-89A6-7F53A693EB8A}" type="presParOf" srcId="{B048962F-16FB-C24A-925F-13DC551042DF}" destId="{F8E34AFC-6728-5D43-B4AA-1A1E72BA13C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9D8567-D4D1-3A49-B9C8-1249C916DD1B}" type="doc">
      <dgm:prSet loTypeId="urn:microsoft.com/office/officeart/2005/8/layout/pyramid1" loCatId="" qsTypeId="urn:microsoft.com/office/officeart/2005/8/quickstyle/simple1" qsCatId="simple" csTypeId="urn:microsoft.com/office/officeart/2005/8/colors/colorful2" csCatId="colorful" phldr="1"/>
      <dgm:spPr/>
      <dgm:t>
        <a:bodyPr/>
        <a:lstStyle/>
        <a:p>
          <a:endParaRPr lang="en-US"/>
        </a:p>
      </dgm:t>
    </dgm:pt>
    <dgm:pt modelId="{41A65C8E-7F6E-9B46-833C-DC1E0FBFD3C7}">
      <dgm:prSet phldrT="[Text]"/>
      <dgm:spPr/>
      <dgm:t>
        <a:bodyPr/>
        <a:lstStyle/>
        <a:p>
          <a:r>
            <a:rPr lang="en-US" dirty="0">
              <a:solidFill>
                <a:schemeClr val="accent1">
                  <a:lumMod val="75000"/>
                </a:schemeClr>
              </a:solidFill>
            </a:rPr>
            <a:t>Cultural Humility</a:t>
          </a:r>
        </a:p>
      </dgm:t>
    </dgm:pt>
    <dgm:pt modelId="{E55A7551-FF57-3344-8B28-89602920ECB0}" type="parTrans" cxnId="{DD4DD213-E9AF-4643-9DB5-1E9F89DD6ED0}">
      <dgm:prSet/>
      <dgm:spPr/>
      <dgm:t>
        <a:bodyPr/>
        <a:lstStyle/>
        <a:p>
          <a:endParaRPr lang="en-US"/>
        </a:p>
      </dgm:t>
    </dgm:pt>
    <dgm:pt modelId="{17CE4418-1998-8448-8052-D91C91B02C3D}" type="sibTrans" cxnId="{DD4DD213-E9AF-4643-9DB5-1E9F89DD6ED0}">
      <dgm:prSet/>
      <dgm:spPr/>
      <dgm:t>
        <a:bodyPr/>
        <a:lstStyle/>
        <a:p>
          <a:endParaRPr lang="en-US"/>
        </a:p>
      </dgm:t>
    </dgm:pt>
    <dgm:pt modelId="{A066E52E-E8BD-304B-B126-1E7620744B8B}">
      <dgm:prSet phldrT="[Text]"/>
      <dgm:spPr/>
      <dgm:t>
        <a:bodyPr/>
        <a:lstStyle/>
        <a:p>
          <a:r>
            <a:rPr lang="en-US"/>
            <a:t>Multicultural orientation</a:t>
          </a:r>
          <a:endParaRPr lang="en-US" dirty="0"/>
        </a:p>
      </dgm:t>
    </dgm:pt>
    <dgm:pt modelId="{6C483F1E-C484-4949-A6AC-CBF719A9C230}" type="parTrans" cxnId="{60CD4AE8-524B-B44E-98FD-DFB36B0B8B4B}">
      <dgm:prSet/>
      <dgm:spPr/>
      <dgm:t>
        <a:bodyPr/>
        <a:lstStyle/>
        <a:p>
          <a:endParaRPr lang="en-US"/>
        </a:p>
      </dgm:t>
    </dgm:pt>
    <dgm:pt modelId="{A41CB9BB-8877-2248-9AD0-687243F63E65}" type="sibTrans" cxnId="{60CD4AE8-524B-B44E-98FD-DFB36B0B8B4B}">
      <dgm:prSet/>
      <dgm:spPr/>
      <dgm:t>
        <a:bodyPr/>
        <a:lstStyle/>
        <a:p>
          <a:endParaRPr lang="en-US"/>
        </a:p>
      </dgm:t>
    </dgm:pt>
    <dgm:pt modelId="{37B8DB64-8E96-464D-B6B5-4905A68747C4}">
      <dgm:prSet phldrT="[Text]"/>
      <dgm:spPr/>
      <dgm:t>
        <a:bodyPr/>
        <a:lstStyle/>
        <a:p>
          <a:r>
            <a:rPr lang="en-US" dirty="0">
              <a:solidFill>
                <a:schemeClr val="accent1">
                  <a:lumMod val="75000"/>
                </a:schemeClr>
              </a:solidFill>
            </a:rPr>
            <a:t>Cultural Competency</a:t>
          </a:r>
        </a:p>
      </dgm:t>
    </dgm:pt>
    <dgm:pt modelId="{A31E4F81-3685-DF4E-8104-234034403EE2}" type="parTrans" cxnId="{A8966740-7BB5-3141-9F80-53E6E8D39D85}">
      <dgm:prSet/>
      <dgm:spPr/>
      <dgm:t>
        <a:bodyPr/>
        <a:lstStyle/>
        <a:p>
          <a:endParaRPr lang="en-US"/>
        </a:p>
      </dgm:t>
    </dgm:pt>
    <dgm:pt modelId="{DD88728C-4E98-F148-8520-E3B44B09332D}" type="sibTrans" cxnId="{A8966740-7BB5-3141-9F80-53E6E8D39D85}">
      <dgm:prSet/>
      <dgm:spPr/>
      <dgm:t>
        <a:bodyPr/>
        <a:lstStyle/>
        <a:p>
          <a:endParaRPr lang="en-US"/>
        </a:p>
      </dgm:t>
    </dgm:pt>
    <dgm:pt modelId="{42D94EFD-1E96-1142-AACA-1F7B2BEEF303}">
      <dgm:prSet phldrT="[Text]"/>
      <dgm:spPr/>
      <dgm:t>
        <a:bodyPr/>
        <a:lstStyle/>
        <a:p>
          <a:r>
            <a:rPr lang="en-US"/>
            <a:t>Knowledge</a:t>
          </a:r>
          <a:endParaRPr lang="en-US" dirty="0"/>
        </a:p>
      </dgm:t>
    </dgm:pt>
    <dgm:pt modelId="{D85E0D55-9E2F-4249-993E-379AD260D6BA}" type="parTrans" cxnId="{BEAD38E1-2224-4C45-9E7E-7D4787C568B6}">
      <dgm:prSet/>
      <dgm:spPr/>
      <dgm:t>
        <a:bodyPr/>
        <a:lstStyle/>
        <a:p>
          <a:endParaRPr lang="en-US"/>
        </a:p>
      </dgm:t>
    </dgm:pt>
    <dgm:pt modelId="{D50DDA0B-4FC3-EA41-863D-05A6D702A5B8}" type="sibTrans" cxnId="{BEAD38E1-2224-4C45-9E7E-7D4787C568B6}">
      <dgm:prSet/>
      <dgm:spPr/>
      <dgm:t>
        <a:bodyPr/>
        <a:lstStyle/>
        <a:p>
          <a:endParaRPr lang="en-US"/>
        </a:p>
      </dgm:t>
    </dgm:pt>
    <dgm:pt modelId="{66D5DBBE-EA05-644A-9C51-469CAC6C89F2}">
      <dgm:prSet phldrT="[Text]"/>
      <dgm:spPr/>
      <dgm:t>
        <a:bodyPr/>
        <a:lstStyle/>
        <a:p>
          <a:r>
            <a:rPr lang="en-US"/>
            <a:t>Attitudes</a:t>
          </a:r>
          <a:endParaRPr lang="en-US" dirty="0"/>
        </a:p>
      </dgm:t>
    </dgm:pt>
    <dgm:pt modelId="{DA6FF212-8902-B547-AF91-D8214BE3314E}" type="parTrans" cxnId="{3498DE97-6996-3B42-9B6A-68FD2675F54D}">
      <dgm:prSet/>
      <dgm:spPr/>
      <dgm:t>
        <a:bodyPr/>
        <a:lstStyle/>
        <a:p>
          <a:endParaRPr lang="en-US"/>
        </a:p>
      </dgm:t>
    </dgm:pt>
    <dgm:pt modelId="{B9E95815-F0D7-6D4E-9EB4-0D574FF20051}" type="sibTrans" cxnId="{3498DE97-6996-3B42-9B6A-68FD2675F54D}">
      <dgm:prSet/>
      <dgm:spPr/>
      <dgm:t>
        <a:bodyPr/>
        <a:lstStyle/>
        <a:p>
          <a:endParaRPr lang="en-US"/>
        </a:p>
      </dgm:t>
    </dgm:pt>
    <dgm:pt modelId="{E5F12623-A5F6-9F40-A99D-0B4AC203EC09}">
      <dgm:prSet phldrT="[Text]"/>
      <dgm:spPr/>
      <dgm:t>
        <a:bodyPr/>
        <a:lstStyle/>
        <a:p>
          <a:r>
            <a:rPr lang="en-US"/>
            <a:t>Awareness</a:t>
          </a:r>
          <a:endParaRPr lang="en-US" dirty="0"/>
        </a:p>
      </dgm:t>
    </dgm:pt>
    <dgm:pt modelId="{A31CF954-2217-144F-9676-A0CB699C6AE9}" type="parTrans" cxnId="{58C83F2F-E3F7-644A-92B1-3D1FE5F4F3BE}">
      <dgm:prSet/>
      <dgm:spPr/>
      <dgm:t>
        <a:bodyPr/>
        <a:lstStyle/>
        <a:p>
          <a:endParaRPr lang="en-US"/>
        </a:p>
      </dgm:t>
    </dgm:pt>
    <dgm:pt modelId="{467A7FFA-D526-7D48-8239-86533A57A917}" type="sibTrans" cxnId="{58C83F2F-E3F7-644A-92B1-3D1FE5F4F3BE}">
      <dgm:prSet/>
      <dgm:spPr/>
      <dgm:t>
        <a:bodyPr/>
        <a:lstStyle/>
        <a:p>
          <a:endParaRPr lang="en-US"/>
        </a:p>
      </dgm:t>
    </dgm:pt>
    <dgm:pt modelId="{2AE0CB11-69B2-8F4A-A9CF-38DB8450CB8F}">
      <dgm:prSet phldrT="[Text]"/>
      <dgm:spPr/>
      <dgm:t>
        <a:bodyPr/>
        <a:lstStyle/>
        <a:p>
          <a:r>
            <a:rPr lang="en-US"/>
            <a:t>Skills</a:t>
          </a:r>
          <a:endParaRPr lang="en-US" dirty="0"/>
        </a:p>
      </dgm:t>
    </dgm:pt>
    <dgm:pt modelId="{3793F093-6245-1E47-94ED-76C1DC0D8F14}" type="parTrans" cxnId="{3B0BBBDE-1BF2-664C-88E5-D22913EB05A2}">
      <dgm:prSet/>
      <dgm:spPr/>
      <dgm:t>
        <a:bodyPr/>
        <a:lstStyle/>
        <a:p>
          <a:endParaRPr lang="en-US"/>
        </a:p>
      </dgm:t>
    </dgm:pt>
    <dgm:pt modelId="{B70562A1-2AB2-C047-901C-1264C69E2AA8}" type="sibTrans" cxnId="{3B0BBBDE-1BF2-664C-88E5-D22913EB05A2}">
      <dgm:prSet/>
      <dgm:spPr/>
      <dgm:t>
        <a:bodyPr/>
        <a:lstStyle/>
        <a:p>
          <a:endParaRPr lang="en-US"/>
        </a:p>
      </dgm:t>
    </dgm:pt>
    <dgm:pt modelId="{DF9EFA90-EF49-AB41-905E-8020D8A22BF8}">
      <dgm:prSet phldrT="[Text]"/>
      <dgm:spPr/>
      <dgm:t>
        <a:bodyPr/>
        <a:lstStyle/>
        <a:p>
          <a:r>
            <a:rPr lang="en-US"/>
            <a:t>Lifelong learning</a:t>
          </a:r>
          <a:endParaRPr lang="en-US" dirty="0"/>
        </a:p>
      </dgm:t>
    </dgm:pt>
    <dgm:pt modelId="{AEC67486-7534-614C-B59F-C6C58E045228}" type="parTrans" cxnId="{C5907BF5-1E51-4547-AF79-E6B8ABB65590}">
      <dgm:prSet/>
      <dgm:spPr/>
      <dgm:t>
        <a:bodyPr/>
        <a:lstStyle/>
        <a:p>
          <a:endParaRPr lang="en-US"/>
        </a:p>
      </dgm:t>
    </dgm:pt>
    <dgm:pt modelId="{FE76546E-A5FF-AD40-96D5-84CCCD9DF2E7}" type="sibTrans" cxnId="{C5907BF5-1E51-4547-AF79-E6B8ABB65590}">
      <dgm:prSet/>
      <dgm:spPr/>
      <dgm:t>
        <a:bodyPr/>
        <a:lstStyle/>
        <a:p>
          <a:endParaRPr lang="en-US"/>
        </a:p>
      </dgm:t>
    </dgm:pt>
    <dgm:pt modelId="{ED4F0ACC-9485-3242-BA7D-0E59D38BB70A}">
      <dgm:prSet phldrT="[Text]"/>
      <dgm:spPr/>
      <dgm:t>
        <a:bodyPr/>
        <a:lstStyle/>
        <a:p>
          <a:r>
            <a:rPr lang="en-US" dirty="0"/>
            <a:t>Holding institutions accountable</a:t>
          </a:r>
        </a:p>
      </dgm:t>
    </dgm:pt>
    <dgm:pt modelId="{5231C0A4-23F6-F748-8166-7F46F9A72EF3}" type="parTrans" cxnId="{F3DDEE90-0685-D34F-B53D-76C4FAA9E06A}">
      <dgm:prSet/>
      <dgm:spPr/>
      <dgm:t>
        <a:bodyPr/>
        <a:lstStyle/>
        <a:p>
          <a:endParaRPr lang="en-US"/>
        </a:p>
      </dgm:t>
    </dgm:pt>
    <dgm:pt modelId="{C1788810-CD83-834A-A77A-AD3B1E5A584B}" type="sibTrans" cxnId="{F3DDEE90-0685-D34F-B53D-76C4FAA9E06A}">
      <dgm:prSet/>
      <dgm:spPr/>
      <dgm:t>
        <a:bodyPr/>
        <a:lstStyle/>
        <a:p>
          <a:endParaRPr lang="en-US"/>
        </a:p>
      </dgm:t>
    </dgm:pt>
    <dgm:pt modelId="{03127111-CEBA-324F-83F2-49BE7D6DE784}">
      <dgm:prSet phldrT="[Text]"/>
      <dgm:spPr/>
      <dgm:t>
        <a:bodyPr/>
        <a:lstStyle/>
        <a:p>
          <a:r>
            <a:rPr lang="en-US" dirty="0"/>
            <a:t>Recognizes power imbalance</a:t>
          </a:r>
        </a:p>
      </dgm:t>
    </dgm:pt>
    <dgm:pt modelId="{E348EEDD-6F11-5449-B9D5-AB1754E8A19D}" type="parTrans" cxnId="{30C9446F-7DD3-AE4C-AC1A-9720BF3D7374}">
      <dgm:prSet/>
      <dgm:spPr/>
      <dgm:t>
        <a:bodyPr/>
        <a:lstStyle/>
        <a:p>
          <a:endParaRPr lang="en-US"/>
        </a:p>
      </dgm:t>
    </dgm:pt>
    <dgm:pt modelId="{AEF4FE8C-0624-2C43-9477-824CFE83D245}" type="sibTrans" cxnId="{30C9446F-7DD3-AE4C-AC1A-9720BF3D7374}">
      <dgm:prSet/>
      <dgm:spPr/>
      <dgm:t>
        <a:bodyPr/>
        <a:lstStyle/>
        <a:p>
          <a:endParaRPr lang="en-US"/>
        </a:p>
      </dgm:t>
    </dgm:pt>
    <dgm:pt modelId="{8AC8A114-730F-FF48-9430-E304C1E4BBD8}" type="pres">
      <dgm:prSet presAssocID="{359D8567-D4D1-3A49-B9C8-1249C916DD1B}" presName="Name0" presStyleCnt="0">
        <dgm:presLayoutVars>
          <dgm:dir/>
          <dgm:animLvl val="lvl"/>
          <dgm:resizeHandles val="exact"/>
        </dgm:presLayoutVars>
      </dgm:prSet>
      <dgm:spPr/>
    </dgm:pt>
    <dgm:pt modelId="{95B96974-996C-6442-940A-ACFA66112CD9}" type="pres">
      <dgm:prSet presAssocID="{41A65C8E-7F6E-9B46-833C-DC1E0FBFD3C7}" presName="Name8" presStyleCnt="0"/>
      <dgm:spPr/>
    </dgm:pt>
    <dgm:pt modelId="{89668732-C0B4-B941-BE32-736D3FBB4209}" type="pres">
      <dgm:prSet presAssocID="{41A65C8E-7F6E-9B46-833C-DC1E0FBFD3C7}" presName="acctBkgd" presStyleLbl="alignAcc1" presStyleIdx="0" presStyleCnt="2"/>
      <dgm:spPr/>
    </dgm:pt>
    <dgm:pt modelId="{A1AECA91-6FB0-1844-9FB3-1939A6C9C69C}" type="pres">
      <dgm:prSet presAssocID="{41A65C8E-7F6E-9B46-833C-DC1E0FBFD3C7}" presName="acctTx" presStyleLbl="alignAcc1" presStyleIdx="0" presStyleCnt="2">
        <dgm:presLayoutVars>
          <dgm:bulletEnabled val="1"/>
        </dgm:presLayoutVars>
      </dgm:prSet>
      <dgm:spPr/>
    </dgm:pt>
    <dgm:pt modelId="{BC697907-25F3-7143-9AFE-FD192F57BE9B}" type="pres">
      <dgm:prSet presAssocID="{41A65C8E-7F6E-9B46-833C-DC1E0FBFD3C7}" presName="level" presStyleLbl="node1" presStyleIdx="0" presStyleCnt="2">
        <dgm:presLayoutVars>
          <dgm:chMax val="1"/>
          <dgm:bulletEnabled val="1"/>
        </dgm:presLayoutVars>
      </dgm:prSet>
      <dgm:spPr/>
    </dgm:pt>
    <dgm:pt modelId="{F08ACEC4-5932-3045-8C77-21B76C8EA198}" type="pres">
      <dgm:prSet presAssocID="{41A65C8E-7F6E-9B46-833C-DC1E0FBFD3C7}" presName="levelTx" presStyleLbl="revTx" presStyleIdx="0" presStyleCnt="0">
        <dgm:presLayoutVars>
          <dgm:chMax val="1"/>
          <dgm:bulletEnabled val="1"/>
        </dgm:presLayoutVars>
      </dgm:prSet>
      <dgm:spPr/>
    </dgm:pt>
    <dgm:pt modelId="{3B9FD203-F2DC-5449-9366-6F593B9B1FD7}" type="pres">
      <dgm:prSet presAssocID="{37B8DB64-8E96-464D-B6B5-4905A68747C4}" presName="Name8" presStyleCnt="0"/>
      <dgm:spPr/>
    </dgm:pt>
    <dgm:pt modelId="{8768EDE3-E64E-3640-95A0-C2533B5AD3F7}" type="pres">
      <dgm:prSet presAssocID="{37B8DB64-8E96-464D-B6B5-4905A68747C4}" presName="acctBkgd" presStyleLbl="alignAcc1" presStyleIdx="1" presStyleCnt="2"/>
      <dgm:spPr/>
    </dgm:pt>
    <dgm:pt modelId="{8BAF0DF9-4780-0C44-9F1E-DD4B496908D5}" type="pres">
      <dgm:prSet presAssocID="{37B8DB64-8E96-464D-B6B5-4905A68747C4}" presName="acctTx" presStyleLbl="alignAcc1" presStyleIdx="1" presStyleCnt="2">
        <dgm:presLayoutVars>
          <dgm:bulletEnabled val="1"/>
        </dgm:presLayoutVars>
      </dgm:prSet>
      <dgm:spPr/>
    </dgm:pt>
    <dgm:pt modelId="{3C58A06A-09CB-574A-8200-EAE65FB9764A}" type="pres">
      <dgm:prSet presAssocID="{37B8DB64-8E96-464D-B6B5-4905A68747C4}" presName="level" presStyleLbl="node1" presStyleIdx="1" presStyleCnt="2">
        <dgm:presLayoutVars>
          <dgm:chMax val="1"/>
          <dgm:bulletEnabled val="1"/>
        </dgm:presLayoutVars>
      </dgm:prSet>
      <dgm:spPr/>
    </dgm:pt>
    <dgm:pt modelId="{BD62A67D-9D35-1E43-A967-46668D937271}" type="pres">
      <dgm:prSet presAssocID="{37B8DB64-8E96-464D-B6B5-4905A68747C4}" presName="levelTx" presStyleLbl="revTx" presStyleIdx="0" presStyleCnt="0">
        <dgm:presLayoutVars>
          <dgm:chMax val="1"/>
          <dgm:bulletEnabled val="1"/>
        </dgm:presLayoutVars>
      </dgm:prSet>
      <dgm:spPr/>
    </dgm:pt>
  </dgm:ptLst>
  <dgm:cxnLst>
    <dgm:cxn modelId="{DD4DD213-E9AF-4643-9DB5-1E9F89DD6ED0}" srcId="{359D8567-D4D1-3A49-B9C8-1249C916DD1B}" destId="{41A65C8E-7F6E-9B46-833C-DC1E0FBFD3C7}" srcOrd="0" destOrd="0" parTransId="{E55A7551-FF57-3344-8B28-89602920ECB0}" sibTransId="{17CE4418-1998-8448-8052-D91C91B02C3D}"/>
    <dgm:cxn modelId="{569E0C1C-D26A-4743-8B5B-9C5D7EB02111}" type="presOf" srcId="{A066E52E-E8BD-304B-B126-1E7620744B8B}" destId="{89668732-C0B4-B941-BE32-736D3FBB4209}" srcOrd="0" destOrd="0" presId="urn:microsoft.com/office/officeart/2005/8/layout/pyramid1"/>
    <dgm:cxn modelId="{EF2BA82C-D4CD-564A-9666-0E72A99AFE88}" type="presOf" srcId="{ED4F0ACC-9485-3242-BA7D-0E59D38BB70A}" destId="{A1AECA91-6FB0-1844-9FB3-1939A6C9C69C}" srcOrd="1" destOrd="2" presId="urn:microsoft.com/office/officeart/2005/8/layout/pyramid1"/>
    <dgm:cxn modelId="{58C83F2F-E3F7-644A-92B1-3D1FE5F4F3BE}" srcId="{37B8DB64-8E96-464D-B6B5-4905A68747C4}" destId="{E5F12623-A5F6-9F40-A99D-0B4AC203EC09}" srcOrd="2" destOrd="0" parTransId="{A31CF954-2217-144F-9676-A0CB699C6AE9}" sibTransId="{467A7FFA-D526-7D48-8239-86533A57A917}"/>
    <dgm:cxn modelId="{A8966740-7BB5-3141-9F80-53E6E8D39D85}" srcId="{359D8567-D4D1-3A49-B9C8-1249C916DD1B}" destId="{37B8DB64-8E96-464D-B6B5-4905A68747C4}" srcOrd="1" destOrd="0" parTransId="{A31E4F81-3685-DF4E-8104-234034403EE2}" sibTransId="{DD88728C-4E98-F148-8520-E3B44B09332D}"/>
    <dgm:cxn modelId="{7354F954-B3CA-5C4D-B4A0-EA71DED6838C}" type="presOf" srcId="{359D8567-D4D1-3A49-B9C8-1249C916DD1B}" destId="{8AC8A114-730F-FF48-9430-E304C1E4BBD8}" srcOrd="0" destOrd="0" presId="urn:microsoft.com/office/officeart/2005/8/layout/pyramid1"/>
    <dgm:cxn modelId="{85FE6E59-C552-774C-A82B-7CC3CF93BBFF}" type="presOf" srcId="{A066E52E-E8BD-304B-B126-1E7620744B8B}" destId="{A1AECA91-6FB0-1844-9FB3-1939A6C9C69C}" srcOrd="1" destOrd="0" presId="urn:microsoft.com/office/officeart/2005/8/layout/pyramid1"/>
    <dgm:cxn modelId="{40788A69-2132-7C4B-A96A-49F3D82737AB}" type="presOf" srcId="{42D94EFD-1E96-1142-AACA-1F7B2BEEF303}" destId="{8768EDE3-E64E-3640-95A0-C2533B5AD3F7}" srcOrd="0" destOrd="0" presId="urn:microsoft.com/office/officeart/2005/8/layout/pyramid1"/>
    <dgm:cxn modelId="{30C9446F-7DD3-AE4C-AC1A-9720BF3D7374}" srcId="{41A65C8E-7F6E-9B46-833C-DC1E0FBFD3C7}" destId="{03127111-CEBA-324F-83F2-49BE7D6DE784}" srcOrd="3" destOrd="0" parTransId="{E348EEDD-6F11-5449-B9D5-AB1754E8A19D}" sibTransId="{AEF4FE8C-0624-2C43-9477-824CFE83D245}"/>
    <dgm:cxn modelId="{125A1570-E6A8-F84F-AD8A-364AA912C125}" type="presOf" srcId="{37B8DB64-8E96-464D-B6B5-4905A68747C4}" destId="{BD62A67D-9D35-1E43-A967-46668D937271}" srcOrd="1" destOrd="0" presId="urn:microsoft.com/office/officeart/2005/8/layout/pyramid1"/>
    <dgm:cxn modelId="{5FCD7476-DC17-6E42-9C67-538F66ACA35D}" type="presOf" srcId="{66D5DBBE-EA05-644A-9C51-469CAC6C89F2}" destId="{8BAF0DF9-4780-0C44-9F1E-DD4B496908D5}" srcOrd="1" destOrd="1" presId="urn:microsoft.com/office/officeart/2005/8/layout/pyramid1"/>
    <dgm:cxn modelId="{5A7F5A77-BDA0-AE4D-B905-C58CECA95CB7}" type="presOf" srcId="{37B8DB64-8E96-464D-B6B5-4905A68747C4}" destId="{3C58A06A-09CB-574A-8200-EAE65FB9764A}" srcOrd="0" destOrd="0" presId="urn:microsoft.com/office/officeart/2005/8/layout/pyramid1"/>
    <dgm:cxn modelId="{46C58689-F8E4-1B42-BCE1-E57DBE06393B}" type="presOf" srcId="{41A65C8E-7F6E-9B46-833C-DC1E0FBFD3C7}" destId="{F08ACEC4-5932-3045-8C77-21B76C8EA198}" srcOrd="1" destOrd="0" presId="urn:microsoft.com/office/officeart/2005/8/layout/pyramid1"/>
    <dgm:cxn modelId="{F3DDEE90-0685-D34F-B53D-76C4FAA9E06A}" srcId="{41A65C8E-7F6E-9B46-833C-DC1E0FBFD3C7}" destId="{ED4F0ACC-9485-3242-BA7D-0E59D38BB70A}" srcOrd="2" destOrd="0" parTransId="{5231C0A4-23F6-F748-8166-7F46F9A72EF3}" sibTransId="{C1788810-CD83-834A-A77A-AD3B1E5A584B}"/>
    <dgm:cxn modelId="{214C4A95-8A84-9E44-8270-2F24A1A42697}" type="presOf" srcId="{2AE0CB11-69B2-8F4A-A9CF-38DB8450CB8F}" destId="{8BAF0DF9-4780-0C44-9F1E-DD4B496908D5}" srcOrd="1" destOrd="3" presId="urn:microsoft.com/office/officeart/2005/8/layout/pyramid1"/>
    <dgm:cxn modelId="{3498DE97-6996-3B42-9B6A-68FD2675F54D}" srcId="{37B8DB64-8E96-464D-B6B5-4905A68747C4}" destId="{66D5DBBE-EA05-644A-9C51-469CAC6C89F2}" srcOrd="1" destOrd="0" parTransId="{DA6FF212-8902-B547-AF91-D8214BE3314E}" sibTransId="{B9E95815-F0D7-6D4E-9EB4-0D574FF20051}"/>
    <dgm:cxn modelId="{9DE99A98-944D-884D-AA2A-8312D9063C69}" type="presOf" srcId="{E5F12623-A5F6-9F40-A99D-0B4AC203EC09}" destId="{8BAF0DF9-4780-0C44-9F1E-DD4B496908D5}" srcOrd="1" destOrd="2" presId="urn:microsoft.com/office/officeart/2005/8/layout/pyramid1"/>
    <dgm:cxn modelId="{0567C09F-6A38-994E-AB6A-AB60EF3E6875}" type="presOf" srcId="{2AE0CB11-69B2-8F4A-A9CF-38DB8450CB8F}" destId="{8768EDE3-E64E-3640-95A0-C2533B5AD3F7}" srcOrd="0" destOrd="3" presId="urn:microsoft.com/office/officeart/2005/8/layout/pyramid1"/>
    <dgm:cxn modelId="{436427AF-95DF-FC4D-BBFC-134E25A6302B}" type="presOf" srcId="{66D5DBBE-EA05-644A-9C51-469CAC6C89F2}" destId="{8768EDE3-E64E-3640-95A0-C2533B5AD3F7}" srcOrd="0" destOrd="1" presId="urn:microsoft.com/office/officeart/2005/8/layout/pyramid1"/>
    <dgm:cxn modelId="{C6B465BC-30D1-8645-845E-D55A7D9CCE5D}" type="presOf" srcId="{ED4F0ACC-9485-3242-BA7D-0E59D38BB70A}" destId="{89668732-C0B4-B941-BE32-736D3FBB4209}" srcOrd="0" destOrd="2" presId="urn:microsoft.com/office/officeart/2005/8/layout/pyramid1"/>
    <dgm:cxn modelId="{12DB70BC-1B1C-0D45-8F4D-24C3099E8360}" type="presOf" srcId="{42D94EFD-1E96-1142-AACA-1F7B2BEEF303}" destId="{8BAF0DF9-4780-0C44-9F1E-DD4B496908D5}" srcOrd="1" destOrd="0" presId="urn:microsoft.com/office/officeart/2005/8/layout/pyramid1"/>
    <dgm:cxn modelId="{9AF6E4CD-1016-1044-8303-026A7C8D7934}" type="presOf" srcId="{41A65C8E-7F6E-9B46-833C-DC1E0FBFD3C7}" destId="{BC697907-25F3-7143-9AFE-FD192F57BE9B}" srcOrd="0" destOrd="0" presId="urn:microsoft.com/office/officeart/2005/8/layout/pyramid1"/>
    <dgm:cxn modelId="{0FCA62D1-7C66-EC49-B5C7-8EB69D3FC71A}" type="presOf" srcId="{03127111-CEBA-324F-83F2-49BE7D6DE784}" destId="{A1AECA91-6FB0-1844-9FB3-1939A6C9C69C}" srcOrd="1" destOrd="3" presId="urn:microsoft.com/office/officeart/2005/8/layout/pyramid1"/>
    <dgm:cxn modelId="{C90FE0DA-562E-574D-86A1-DE9A98F08F58}" type="presOf" srcId="{DF9EFA90-EF49-AB41-905E-8020D8A22BF8}" destId="{89668732-C0B4-B941-BE32-736D3FBB4209}" srcOrd="0" destOrd="1" presId="urn:microsoft.com/office/officeart/2005/8/layout/pyramid1"/>
    <dgm:cxn modelId="{3B0BBBDE-1BF2-664C-88E5-D22913EB05A2}" srcId="{37B8DB64-8E96-464D-B6B5-4905A68747C4}" destId="{2AE0CB11-69B2-8F4A-A9CF-38DB8450CB8F}" srcOrd="3" destOrd="0" parTransId="{3793F093-6245-1E47-94ED-76C1DC0D8F14}" sibTransId="{B70562A1-2AB2-C047-901C-1264C69E2AA8}"/>
    <dgm:cxn modelId="{BEAD38E1-2224-4C45-9E7E-7D4787C568B6}" srcId="{37B8DB64-8E96-464D-B6B5-4905A68747C4}" destId="{42D94EFD-1E96-1142-AACA-1F7B2BEEF303}" srcOrd="0" destOrd="0" parTransId="{D85E0D55-9E2F-4249-993E-379AD260D6BA}" sibTransId="{D50DDA0B-4FC3-EA41-863D-05A6D702A5B8}"/>
    <dgm:cxn modelId="{843312E5-D1CA-1740-BD3F-334BC14027E0}" type="presOf" srcId="{03127111-CEBA-324F-83F2-49BE7D6DE784}" destId="{89668732-C0B4-B941-BE32-736D3FBB4209}" srcOrd="0" destOrd="3" presId="urn:microsoft.com/office/officeart/2005/8/layout/pyramid1"/>
    <dgm:cxn modelId="{60CD4AE8-524B-B44E-98FD-DFB36B0B8B4B}" srcId="{41A65C8E-7F6E-9B46-833C-DC1E0FBFD3C7}" destId="{A066E52E-E8BD-304B-B126-1E7620744B8B}" srcOrd="0" destOrd="0" parTransId="{6C483F1E-C484-4949-A6AC-CBF719A9C230}" sibTransId="{A41CB9BB-8877-2248-9AD0-687243F63E65}"/>
    <dgm:cxn modelId="{DDD537EE-243D-0648-B27F-1BEACD840AF0}" type="presOf" srcId="{E5F12623-A5F6-9F40-A99D-0B4AC203EC09}" destId="{8768EDE3-E64E-3640-95A0-C2533B5AD3F7}" srcOrd="0" destOrd="2" presId="urn:microsoft.com/office/officeart/2005/8/layout/pyramid1"/>
    <dgm:cxn modelId="{4AAC83EF-D308-4D41-82EF-2E87533409FE}" type="presOf" srcId="{DF9EFA90-EF49-AB41-905E-8020D8A22BF8}" destId="{A1AECA91-6FB0-1844-9FB3-1939A6C9C69C}" srcOrd="1" destOrd="1" presId="urn:microsoft.com/office/officeart/2005/8/layout/pyramid1"/>
    <dgm:cxn modelId="{C5907BF5-1E51-4547-AF79-E6B8ABB65590}" srcId="{41A65C8E-7F6E-9B46-833C-DC1E0FBFD3C7}" destId="{DF9EFA90-EF49-AB41-905E-8020D8A22BF8}" srcOrd="1" destOrd="0" parTransId="{AEC67486-7534-614C-B59F-C6C58E045228}" sibTransId="{FE76546E-A5FF-AD40-96D5-84CCCD9DF2E7}"/>
    <dgm:cxn modelId="{C4907FFC-ACF8-1E4E-BD83-79724563B637}" type="presParOf" srcId="{8AC8A114-730F-FF48-9430-E304C1E4BBD8}" destId="{95B96974-996C-6442-940A-ACFA66112CD9}" srcOrd="0" destOrd="0" presId="urn:microsoft.com/office/officeart/2005/8/layout/pyramid1"/>
    <dgm:cxn modelId="{41CF7A7E-E8C9-9146-AE13-D68C8710452B}" type="presParOf" srcId="{95B96974-996C-6442-940A-ACFA66112CD9}" destId="{89668732-C0B4-B941-BE32-736D3FBB4209}" srcOrd="0" destOrd="0" presId="urn:microsoft.com/office/officeart/2005/8/layout/pyramid1"/>
    <dgm:cxn modelId="{9A4C1F0E-B8EC-1D4C-B467-4CBF81D2BF6E}" type="presParOf" srcId="{95B96974-996C-6442-940A-ACFA66112CD9}" destId="{A1AECA91-6FB0-1844-9FB3-1939A6C9C69C}" srcOrd="1" destOrd="0" presId="urn:microsoft.com/office/officeart/2005/8/layout/pyramid1"/>
    <dgm:cxn modelId="{7A9F0B45-995E-9242-BF47-12B59F7B2397}" type="presParOf" srcId="{95B96974-996C-6442-940A-ACFA66112CD9}" destId="{BC697907-25F3-7143-9AFE-FD192F57BE9B}" srcOrd="2" destOrd="0" presId="urn:microsoft.com/office/officeart/2005/8/layout/pyramid1"/>
    <dgm:cxn modelId="{15922A83-52C0-5344-8ECA-513BEB294B74}" type="presParOf" srcId="{95B96974-996C-6442-940A-ACFA66112CD9}" destId="{F08ACEC4-5932-3045-8C77-21B76C8EA198}" srcOrd="3" destOrd="0" presId="urn:microsoft.com/office/officeart/2005/8/layout/pyramid1"/>
    <dgm:cxn modelId="{1BA1099E-B7DD-F742-8C18-0D9A7D85C54F}" type="presParOf" srcId="{8AC8A114-730F-FF48-9430-E304C1E4BBD8}" destId="{3B9FD203-F2DC-5449-9366-6F593B9B1FD7}" srcOrd="1" destOrd="0" presId="urn:microsoft.com/office/officeart/2005/8/layout/pyramid1"/>
    <dgm:cxn modelId="{3A3FB980-8A91-6845-AF9A-2AC63583D6A2}" type="presParOf" srcId="{3B9FD203-F2DC-5449-9366-6F593B9B1FD7}" destId="{8768EDE3-E64E-3640-95A0-C2533B5AD3F7}" srcOrd="0" destOrd="0" presId="urn:microsoft.com/office/officeart/2005/8/layout/pyramid1"/>
    <dgm:cxn modelId="{D9B6F0DC-197B-1446-B535-344526560052}" type="presParOf" srcId="{3B9FD203-F2DC-5449-9366-6F593B9B1FD7}" destId="{8BAF0DF9-4780-0C44-9F1E-DD4B496908D5}" srcOrd="1" destOrd="0" presId="urn:microsoft.com/office/officeart/2005/8/layout/pyramid1"/>
    <dgm:cxn modelId="{3B3AA42B-38B5-A048-BFB6-95F441AE0CBE}" type="presParOf" srcId="{3B9FD203-F2DC-5449-9366-6F593B9B1FD7}" destId="{3C58A06A-09CB-574A-8200-EAE65FB9764A}" srcOrd="2" destOrd="0" presId="urn:microsoft.com/office/officeart/2005/8/layout/pyramid1"/>
    <dgm:cxn modelId="{701CFE8B-9CB1-A344-A946-FF6AB6F483CA}" type="presParOf" srcId="{3B9FD203-F2DC-5449-9366-6F593B9B1FD7}" destId="{BD62A67D-9D35-1E43-A967-46668D937271}"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29883B-A2E1-D047-8D37-73BB7FDB37AB}" type="doc">
      <dgm:prSet loTypeId="urn:microsoft.com/office/officeart/2005/8/layout/matrix1" loCatId="" qsTypeId="urn:microsoft.com/office/officeart/2005/8/quickstyle/simple1" qsCatId="simple" csTypeId="urn:microsoft.com/office/officeart/2005/8/colors/colorful1" csCatId="colorful" phldr="1"/>
      <dgm:spPr/>
      <dgm:t>
        <a:bodyPr/>
        <a:lstStyle/>
        <a:p>
          <a:endParaRPr lang="en-US"/>
        </a:p>
      </dgm:t>
    </dgm:pt>
    <dgm:pt modelId="{4E7740C1-2E11-DC42-9844-10B9C87D4E78}">
      <dgm:prSet phldrT="[Text]"/>
      <dgm:spPr/>
      <dgm:t>
        <a:bodyPr/>
        <a:lstStyle/>
        <a:p>
          <a:r>
            <a:rPr lang="en-US" b="1" dirty="0">
              <a:solidFill>
                <a:schemeClr val="accent5"/>
              </a:solidFill>
            </a:rPr>
            <a:t>Health Disparities</a:t>
          </a:r>
        </a:p>
      </dgm:t>
    </dgm:pt>
    <dgm:pt modelId="{958E20C1-683C-724C-ACE7-853D8C899FFA}" type="parTrans" cxnId="{F76B7CD8-AA75-7141-8427-203C46BEB743}">
      <dgm:prSet/>
      <dgm:spPr/>
      <dgm:t>
        <a:bodyPr/>
        <a:lstStyle/>
        <a:p>
          <a:endParaRPr lang="en-US"/>
        </a:p>
      </dgm:t>
    </dgm:pt>
    <dgm:pt modelId="{0E95FADC-687C-9443-8015-16DFF0788C09}" type="sibTrans" cxnId="{F76B7CD8-AA75-7141-8427-203C46BEB743}">
      <dgm:prSet/>
      <dgm:spPr/>
      <dgm:t>
        <a:bodyPr/>
        <a:lstStyle/>
        <a:p>
          <a:endParaRPr lang="en-US"/>
        </a:p>
      </dgm:t>
    </dgm:pt>
    <dgm:pt modelId="{2C2942E1-176E-1049-8458-B237881BF485}">
      <dgm:prSet phldrT="[Text]" custT="1"/>
      <dgm:spPr/>
      <dgm:t>
        <a:bodyPr/>
        <a:lstStyle/>
        <a:p>
          <a:r>
            <a:rPr lang="en-US" sz="2800" dirty="0"/>
            <a:t>Ideological</a:t>
          </a:r>
        </a:p>
      </dgm:t>
    </dgm:pt>
    <dgm:pt modelId="{2C3FAE26-557D-EF46-A070-3A4D17A5FA61}" type="parTrans" cxnId="{33ABC3AC-F38D-5144-8469-137CC02EA406}">
      <dgm:prSet/>
      <dgm:spPr/>
      <dgm:t>
        <a:bodyPr/>
        <a:lstStyle/>
        <a:p>
          <a:endParaRPr lang="en-US"/>
        </a:p>
      </dgm:t>
    </dgm:pt>
    <dgm:pt modelId="{F248C74A-5CAB-284D-8999-32B2A18A79FB}" type="sibTrans" cxnId="{33ABC3AC-F38D-5144-8469-137CC02EA406}">
      <dgm:prSet/>
      <dgm:spPr/>
      <dgm:t>
        <a:bodyPr/>
        <a:lstStyle/>
        <a:p>
          <a:endParaRPr lang="en-US"/>
        </a:p>
      </dgm:t>
    </dgm:pt>
    <dgm:pt modelId="{CC9F4173-14AB-B848-A95A-19F6118F653B}">
      <dgm:prSet phldrT="[Text]" custT="1"/>
      <dgm:spPr/>
      <dgm:t>
        <a:bodyPr/>
        <a:lstStyle/>
        <a:p>
          <a:r>
            <a:rPr lang="en-US" sz="2800" dirty="0"/>
            <a:t>Institutional</a:t>
          </a:r>
        </a:p>
      </dgm:t>
    </dgm:pt>
    <dgm:pt modelId="{4CB43A87-7A7E-1149-B84C-11B2EC9BA1D4}" type="parTrans" cxnId="{43216554-E53A-CF4F-80D5-67A82AF57E68}">
      <dgm:prSet/>
      <dgm:spPr/>
      <dgm:t>
        <a:bodyPr/>
        <a:lstStyle/>
        <a:p>
          <a:endParaRPr lang="en-US"/>
        </a:p>
      </dgm:t>
    </dgm:pt>
    <dgm:pt modelId="{8107CBCE-BD50-8D46-8C33-EC6C217C9FA3}" type="sibTrans" cxnId="{43216554-E53A-CF4F-80D5-67A82AF57E68}">
      <dgm:prSet/>
      <dgm:spPr/>
      <dgm:t>
        <a:bodyPr/>
        <a:lstStyle/>
        <a:p>
          <a:endParaRPr lang="en-US"/>
        </a:p>
      </dgm:t>
    </dgm:pt>
    <dgm:pt modelId="{90A80D36-A824-7242-8169-0DEF0FF70B0D}">
      <dgm:prSet phldrT="[Text]" custT="1"/>
      <dgm:spPr/>
      <dgm:t>
        <a:bodyPr/>
        <a:lstStyle/>
        <a:p>
          <a:r>
            <a:rPr lang="en-US" sz="2800" dirty="0"/>
            <a:t>Interpersonal</a:t>
          </a:r>
        </a:p>
      </dgm:t>
    </dgm:pt>
    <dgm:pt modelId="{C67D91F1-1E93-C543-B38B-9686F7B8B029}" type="parTrans" cxnId="{0A759A3F-7947-C24E-8CA8-AA7052DE0C4B}">
      <dgm:prSet/>
      <dgm:spPr/>
      <dgm:t>
        <a:bodyPr/>
        <a:lstStyle/>
        <a:p>
          <a:endParaRPr lang="en-US"/>
        </a:p>
      </dgm:t>
    </dgm:pt>
    <dgm:pt modelId="{BAC72114-E9AC-C349-9775-0F4D89E4992D}" type="sibTrans" cxnId="{0A759A3F-7947-C24E-8CA8-AA7052DE0C4B}">
      <dgm:prSet/>
      <dgm:spPr/>
      <dgm:t>
        <a:bodyPr/>
        <a:lstStyle/>
        <a:p>
          <a:endParaRPr lang="en-US"/>
        </a:p>
      </dgm:t>
    </dgm:pt>
    <dgm:pt modelId="{68F0B60D-C69C-BC44-928B-AF16ACE69F91}">
      <dgm:prSet phldrT="[Text]" custT="1"/>
      <dgm:spPr/>
      <dgm:t>
        <a:bodyPr/>
        <a:lstStyle/>
        <a:p>
          <a:r>
            <a:rPr lang="en-US" sz="2800" dirty="0"/>
            <a:t>Internalized</a:t>
          </a:r>
        </a:p>
      </dgm:t>
    </dgm:pt>
    <dgm:pt modelId="{28659C70-C5A9-4F4F-AD2A-69C62ABE97B9}" type="parTrans" cxnId="{613B5FC3-6111-CB41-AE36-1D480CC2D84D}">
      <dgm:prSet/>
      <dgm:spPr/>
      <dgm:t>
        <a:bodyPr/>
        <a:lstStyle/>
        <a:p>
          <a:endParaRPr lang="en-US"/>
        </a:p>
      </dgm:t>
    </dgm:pt>
    <dgm:pt modelId="{9A4E2F47-727B-3C44-AF65-91FA56B09EB3}" type="sibTrans" cxnId="{613B5FC3-6111-CB41-AE36-1D480CC2D84D}">
      <dgm:prSet/>
      <dgm:spPr/>
      <dgm:t>
        <a:bodyPr/>
        <a:lstStyle/>
        <a:p>
          <a:endParaRPr lang="en-US"/>
        </a:p>
      </dgm:t>
    </dgm:pt>
    <dgm:pt modelId="{B9F1C3C5-D1BE-6445-8066-5A02A02C478E}" type="pres">
      <dgm:prSet presAssocID="{BA29883B-A2E1-D047-8D37-73BB7FDB37AB}" presName="diagram" presStyleCnt="0">
        <dgm:presLayoutVars>
          <dgm:chMax val="1"/>
          <dgm:dir/>
          <dgm:animLvl val="ctr"/>
          <dgm:resizeHandles val="exact"/>
        </dgm:presLayoutVars>
      </dgm:prSet>
      <dgm:spPr/>
    </dgm:pt>
    <dgm:pt modelId="{F7CED194-2DF8-FE46-BFF0-8D57A1C50C20}" type="pres">
      <dgm:prSet presAssocID="{BA29883B-A2E1-D047-8D37-73BB7FDB37AB}" presName="matrix" presStyleCnt="0"/>
      <dgm:spPr/>
    </dgm:pt>
    <dgm:pt modelId="{267248EC-B8AD-9049-98CE-948E8D11D55A}" type="pres">
      <dgm:prSet presAssocID="{BA29883B-A2E1-D047-8D37-73BB7FDB37AB}" presName="tile1" presStyleLbl="node1" presStyleIdx="0" presStyleCnt="4"/>
      <dgm:spPr/>
    </dgm:pt>
    <dgm:pt modelId="{C27EB8A5-3FF2-2247-A243-97E775B09BB5}" type="pres">
      <dgm:prSet presAssocID="{BA29883B-A2E1-D047-8D37-73BB7FDB37AB}" presName="tile1text" presStyleLbl="node1" presStyleIdx="0" presStyleCnt="4">
        <dgm:presLayoutVars>
          <dgm:chMax val="0"/>
          <dgm:chPref val="0"/>
          <dgm:bulletEnabled val="1"/>
        </dgm:presLayoutVars>
      </dgm:prSet>
      <dgm:spPr/>
    </dgm:pt>
    <dgm:pt modelId="{A21E601F-45C2-AE4B-AA01-3BD46B3F5513}" type="pres">
      <dgm:prSet presAssocID="{BA29883B-A2E1-D047-8D37-73BB7FDB37AB}" presName="tile2" presStyleLbl="node1" presStyleIdx="1" presStyleCnt="4"/>
      <dgm:spPr/>
    </dgm:pt>
    <dgm:pt modelId="{0D855B3D-EE50-9243-B8A7-B7F950A23B2F}" type="pres">
      <dgm:prSet presAssocID="{BA29883B-A2E1-D047-8D37-73BB7FDB37AB}" presName="tile2text" presStyleLbl="node1" presStyleIdx="1" presStyleCnt="4">
        <dgm:presLayoutVars>
          <dgm:chMax val="0"/>
          <dgm:chPref val="0"/>
          <dgm:bulletEnabled val="1"/>
        </dgm:presLayoutVars>
      </dgm:prSet>
      <dgm:spPr/>
    </dgm:pt>
    <dgm:pt modelId="{AE397595-F38C-D145-B7AA-6715C052D345}" type="pres">
      <dgm:prSet presAssocID="{BA29883B-A2E1-D047-8D37-73BB7FDB37AB}" presName="tile3" presStyleLbl="node1" presStyleIdx="2" presStyleCnt="4" custLinFactNeighborX="-311" custLinFactNeighborY="-1118"/>
      <dgm:spPr/>
    </dgm:pt>
    <dgm:pt modelId="{BD36F17D-1C71-9D4D-838A-72EA4A201B9C}" type="pres">
      <dgm:prSet presAssocID="{BA29883B-A2E1-D047-8D37-73BB7FDB37AB}" presName="tile3text" presStyleLbl="node1" presStyleIdx="2" presStyleCnt="4">
        <dgm:presLayoutVars>
          <dgm:chMax val="0"/>
          <dgm:chPref val="0"/>
          <dgm:bulletEnabled val="1"/>
        </dgm:presLayoutVars>
      </dgm:prSet>
      <dgm:spPr/>
    </dgm:pt>
    <dgm:pt modelId="{BDA53242-30F9-3B4A-A5EB-B7D7C88FADDD}" type="pres">
      <dgm:prSet presAssocID="{BA29883B-A2E1-D047-8D37-73BB7FDB37AB}" presName="tile4" presStyleLbl="node1" presStyleIdx="3" presStyleCnt="4"/>
      <dgm:spPr/>
    </dgm:pt>
    <dgm:pt modelId="{E37FF872-CCC8-5F49-8F5C-B7714213FCC0}" type="pres">
      <dgm:prSet presAssocID="{BA29883B-A2E1-D047-8D37-73BB7FDB37AB}" presName="tile4text" presStyleLbl="node1" presStyleIdx="3" presStyleCnt="4">
        <dgm:presLayoutVars>
          <dgm:chMax val="0"/>
          <dgm:chPref val="0"/>
          <dgm:bulletEnabled val="1"/>
        </dgm:presLayoutVars>
      </dgm:prSet>
      <dgm:spPr/>
    </dgm:pt>
    <dgm:pt modelId="{6AF61A57-756D-FA4D-98C8-A9F2EED65305}" type="pres">
      <dgm:prSet presAssocID="{BA29883B-A2E1-D047-8D37-73BB7FDB37AB}" presName="centerTile" presStyleLbl="fgShp" presStyleIdx="0" presStyleCnt="1">
        <dgm:presLayoutVars>
          <dgm:chMax val="0"/>
          <dgm:chPref val="0"/>
        </dgm:presLayoutVars>
      </dgm:prSet>
      <dgm:spPr/>
    </dgm:pt>
  </dgm:ptLst>
  <dgm:cxnLst>
    <dgm:cxn modelId="{FFEF8807-EBD5-E047-B6B0-6652DD7BCEA2}" type="presOf" srcId="{CC9F4173-14AB-B848-A95A-19F6118F653B}" destId="{0D855B3D-EE50-9243-B8A7-B7F950A23B2F}" srcOrd="1" destOrd="0" presId="urn:microsoft.com/office/officeart/2005/8/layout/matrix1"/>
    <dgm:cxn modelId="{D4919817-90D2-B642-A794-6D476F5FF56A}" type="presOf" srcId="{68F0B60D-C69C-BC44-928B-AF16ACE69F91}" destId="{BDA53242-30F9-3B4A-A5EB-B7D7C88FADDD}" srcOrd="0" destOrd="0" presId="urn:microsoft.com/office/officeart/2005/8/layout/matrix1"/>
    <dgm:cxn modelId="{B9858E29-B59F-CD46-9D35-B02846DD181B}" type="presOf" srcId="{90A80D36-A824-7242-8169-0DEF0FF70B0D}" destId="{AE397595-F38C-D145-B7AA-6715C052D345}" srcOrd="0" destOrd="0" presId="urn:microsoft.com/office/officeart/2005/8/layout/matrix1"/>
    <dgm:cxn modelId="{0A759A3F-7947-C24E-8CA8-AA7052DE0C4B}" srcId="{4E7740C1-2E11-DC42-9844-10B9C87D4E78}" destId="{90A80D36-A824-7242-8169-0DEF0FF70B0D}" srcOrd="2" destOrd="0" parTransId="{C67D91F1-1E93-C543-B38B-9686F7B8B029}" sibTransId="{BAC72114-E9AC-C349-9775-0F4D89E4992D}"/>
    <dgm:cxn modelId="{A532E644-B34D-7543-8D9B-75756FFBCAAE}" type="presOf" srcId="{BA29883B-A2E1-D047-8D37-73BB7FDB37AB}" destId="{B9F1C3C5-D1BE-6445-8066-5A02A02C478E}" srcOrd="0" destOrd="0" presId="urn:microsoft.com/office/officeart/2005/8/layout/matrix1"/>
    <dgm:cxn modelId="{43216554-E53A-CF4F-80D5-67A82AF57E68}" srcId="{4E7740C1-2E11-DC42-9844-10B9C87D4E78}" destId="{CC9F4173-14AB-B848-A95A-19F6118F653B}" srcOrd="1" destOrd="0" parTransId="{4CB43A87-7A7E-1149-B84C-11B2EC9BA1D4}" sibTransId="{8107CBCE-BD50-8D46-8C33-EC6C217C9FA3}"/>
    <dgm:cxn modelId="{D5AF479D-8E55-5B4E-BB1D-9755FD7CEF92}" type="presOf" srcId="{2C2942E1-176E-1049-8458-B237881BF485}" destId="{C27EB8A5-3FF2-2247-A243-97E775B09BB5}" srcOrd="1" destOrd="0" presId="urn:microsoft.com/office/officeart/2005/8/layout/matrix1"/>
    <dgm:cxn modelId="{FD1E5BAB-61BF-F440-9A3D-8DEE4DCB47EB}" type="presOf" srcId="{CC9F4173-14AB-B848-A95A-19F6118F653B}" destId="{A21E601F-45C2-AE4B-AA01-3BD46B3F5513}" srcOrd="0" destOrd="0" presId="urn:microsoft.com/office/officeart/2005/8/layout/matrix1"/>
    <dgm:cxn modelId="{33ABC3AC-F38D-5144-8469-137CC02EA406}" srcId="{4E7740C1-2E11-DC42-9844-10B9C87D4E78}" destId="{2C2942E1-176E-1049-8458-B237881BF485}" srcOrd="0" destOrd="0" parTransId="{2C3FAE26-557D-EF46-A070-3A4D17A5FA61}" sibTransId="{F248C74A-5CAB-284D-8999-32B2A18A79FB}"/>
    <dgm:cxn modelId="{5A43FEBF-553C-5B42-95A6-FBABE5E457C6}" type="presOf" srcId="{68F0B60D-C69C-BC44-928B-AF16ACE69F91}" destId="{E37FF872-CCC8-5F49-8F5C-B7714213FCC0}" srcOrd="1" destOrd="0" presId="urn:microsoft.com/office/officeart/2005/8/layout/matrix1"/>
    <dgm:cxn modelId="{613B5FC3-6111-CB41-AE36-1D480CC2D84D}" srcId="{4E7740C1-2E11-DC42-9844-10B9C87D4E78}" destId="{68F0B60D-C69C-BC44-928B-AF16ACE69F91}" srcOrd="3" destOrd="0" parTransId="{28659C70-C5A9-4F4F-AD2A-69C62ABE97B9}" sibTransId="{9A4E2F47-727B-3C44-AF65-91FA56B09EB3}"/>
    <dgm:cxn modelId="{F76B7CD8-AA75-7141-8427-203C46BEB743}" srcId="{BA29883B-A2E1-D047-8D37-73BB7FDB37AB}" destId="{4E7740C1-2E11-DC42-9844-10B9C87D4E78}" srcOrd="0" destOrd="0" parTransId="{958E20C1-683C-724C-ACE7-853D8C899FFA}" sibTransId="{0E95FADC-687C-9443-8015-16DFF0788C09}"/>
    <dgm:cxn modelId="{C1F3F1E4-9FD6-D84D-B0A6-C4841FDE1DF1}" type="presOf" srcId="{90A80D36-A824-7242-8169-0DEF0FF70B0D}" destId="{BD36F17D-1C71-9D4D-838A-72EA4A201B9C}" srcOrd="1" destOrd="0" presId="urn:microsoft.com/office/officeart/2005/8/layout/matrix1"/>
    <dgm:cxn modelId="{33AD54FE-E08B-6242-BD13-56886B5ADE2E}" type="presOf" srcId="{4E7740C1-2E11-DC42-9844-10B9C87D4E78}" destId="{6AF61A57-756D-FA4D-98C8-A9F2EED65305}" srcOrd="0" destOrd="0" presId="urn:microsoft.com/office/officeart/2005/8/layout/matrix1"/>
    <dgm:cxn modelId="{72A146FF-8859-B648-BB4D-016F09A6C403}" type="presOf" srcId="{2C2942E1-176E-1049-8458-B237881BF485}" destId="{267248EC-B8AD-9049-98CE-948E8D11D55A}" srcOrd="0" destOrd="0" presId="urn:microsoft.com/office/officeart/2005/8/layout/matrix1"/>
    <dgm:cxn modelId="{DFBE4AC1-AC73-944E-A837-8C145E36EC95}" type="presParOf" srcId="{B9F1C3C5-D1BE-6445-8066-5A02A02C478E}" destId="{F7CED194-2DF8-FE46-BFF0-8D57A1C50C20}" srcOrd="0" destOrd="0" presId="urn:microsoft.com/office/officeart/2005/8/layout/matrix1"/>
    <dgm:cxn modelId="{D75E9AF8-2F23-FE40-956D-A89C931FE8C8}" type="presParOf" srcId="{F7CED194-2DF8-FE46-BFF0-8D57A1C50C20}" destId="{267248EC-B8AD-9049-98CE-948E8D11D55A}" srcOrd="0" destOrd="0" presId="urn:microsoft.com/office/officeart/2005/8/layout/matrix1"/>
    <dgm:cxn modelId="{8E96EF08-0C90-1347-AACF-661C2388ADB6}" type="presParOf" srcId="{F7CED194-2DF8-FE46-BFF0-8D57A1C50C20}" destId="{C27EB8A5-3FF2-2247-A243-97E775B09BB5}" srcOrd="1" destOrd="0" presId="urn:microsoft.com/office/officeart/2005/8/layout/matrix1"/>
    <dgm:cxn modelId="{90B0F0C7-2D31-E84C-A003-9D057A4C1CE4}" type="presParOf" srcId="{F7CED194-2DF8-FE46-BFF0-8D57A1C50C20}" destId="{A21E601F-45C2-AE4B-AA01-3BD46B3F5513}" srcOrd="2" destOrd="0" presId="urn:microsoft.com/office/officeart/2005/8/layout/matrix1"/>
    <dgm:cxn modelId="{1F440EA6-03FA-BD4C-A1BA-D6753CCF399F}" type="presParOf" srcId="{F7CED194-2DF8-FE46-BFF0-8D57A1C50C20}" destId="{0D855B3D-EE50-9243-B8A7-B7F950A23B2F}" srcOrd="3" destOrd="0" presId="urn:microsoft.com/office/officeart/2005/8/layout/matrix1"/>
    <dgm:cxn modelId="{B8530E0E-AD17-A340-A9C2-977F08F7E0D6}" type="presParOf" srcId="{F7CED194-2DF8-FE46-BFF0-8D57A1C50C20}" destId="{AE397595-F38C-D145-B7AA-6715C052D345}" srcOrd="4" destOrd="0" presId="urn:microsoft.com/office/officeart/2005/8/layout/matrix1"/>
    <dgm:cxn modelId="{C5206183-AA95-404A-A042-C999D3686F4F}" type="presParOf" srcId="{F7CED194-2DF8-FE46-BFF0-8D57A1C50C20}" destId="{BD36F17D-1C71-9D4D-838A-72EA4A201B9C}" srcOrd="5" destOrd="0" presId="urn:microsoft.com/office/officeart/2005/8/layout/matrix1"/>
    <dgm:cxn modelId="{1D3F4163-B98D-9A4A-B5EA-84D6B43BEEEA}" type="presParOf" srcId="{F7CED194-2DF8-FE46-BFF0-8D57A1C50C20}" destId="{BDA53242-30F9-3B4A-A5EB-B7D7C88FADDD}" srcOrd="6" destOrd="0" presId="urn:microsoft.com/office/officeart/2005/8/layout/matrix1"/>
    <dgm:cxn modelId="{AE658CC0-F109-ED4A-9EDD-21AE68432479}" type="presParOf" srcId="{F7CED194-2DF8-FE46-BFF0-8D57A1C50C20}" destId="{E37FF872-CCC8-5F49-8F5C-B7714213FCC0}" srcOrd="7" destOrd="0" presId="urn:microsoft.com/office/officeart/2005/8/layout/matrix1"/>
    <dgm:cxn modelId="{AAF033D6-22E1-BF4E-80E6-3A58C91D74D3}" type="presParOf" srcId="{B9F1C3C5-D1BE-6445-8066-5A02A02C478E}" destId="{6AF61A57-756D-FA4D-98C8-A9F2EED6530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A76C7-0853-D84C-BCF4-519FF9A04826}" type="doc">
      <dgm:prSet loTypeId="urn:microsoft.com/office/officeart/2005/8/layout/arrow5" loCatId="" qsTypeId="urn:microsoft.com/office/officeart/2005/8/quickstyle/simple1" qsCatId="simple" csTypeId="urn:microsoft.com/office/officeart/2005/8/colors/colorful1" csCatId="colorful" phldr="1"/>
      <dgm:spPr/>
      <dgm:t>
        <a:bodyPr/>
        <a:lstStyle/>
        <a:p>
          <a:endParaRPr lang="en-US"/>
        </a:p>
      </dgm:t>
    </dgm:pt>
    <dgm:pt modelId="{FBD8CFF6-B276-B244-B63B-BC3B32F76421}">
      <dgm:prSet phldrT="[Text]"/>
      <dgm:spPr/>
      <dgm:t>
        <a:bodyPr/>
        <a:lstStyle/>
        <a:p>
          <a:r>
            <a:rPr lang="en-US" dirty="0"/>
            <a:t>Ideological</a:t>
          </a:r>
        </a:p>
        <a:p>
          <a:r>
            <a:rPr lang="en-US" dirty="0"/>
            <a:t>Oppression</a:t>
          </a:r>
        </a:p>
      </dgm:t>
    </dgm:pt>
    <dgm:pt modelId="{727A3436-FDD3-C948-B1AE-E0A913437658}" type="parTrans" cxnId="{A2181DFC-C66E-8144-AE31-54BA5D64522D}">
      <dgm:prSet/>
      <dgm:spPr/>
      <dgm:t>
        <a:bodyPr/>
        <a:lstStyle/>
        <a:p>
          <a:endParaRPr lang="en-US"/>
        </a:p>
      </dgm:t>
    </dgm:pt>
    <dgm:pt modelId="{0FED3C91-8F21-844F-A59E-44289E5DE21A}" type="sibTrans" cxnId="{A2181DFC-C66E-8144-AE31-54BA5D64522D}">
      <dgm:prSet/>
      <dgm:spPr/>
      <dgm:t>
        <a:bodyPr/>
        <a:lstStyle/>
        <a:p>
          <a:endParaRPr lang="en-US"/>
        </a:p>
      </dgm:t>
    </dgm:pt>
    <dgm:pt modelId="{C76933E7-7F95-2D44-BABC-3CEB5175C953}">
      <dgm:prSet phldrT="[Text]"/>
      <dgm:spPr/>
      <dgm:t>
        <a:bodyPr/>
        <a:lstStyle/>
        <a:p>
          <a:r>
            <a:rPr lang="en-US" dirty="0"/>
            <a:t>Institutional</a:t>
          </a:r>
        </a:p>
        <a:p>
          <a:r>
            <a:rPr lang="en-US" dirty="0"/>
            <a:t>Oppression</a:t>
          </a:r>
        </a:p>
      </dgm:t>
    </dgm:pt>
    <dgm:pt modelId="{1A838E17-ADDE-1649-BCD9-77E46FE98828}" type="parTrans" cxnId="{3237919F-6338-F24E-949F-5BBC51F40E88}">
      <dgm:prSet/>
      <dgm:spPr/>
      <dgm:t>
        <a:bodyPr/>
        <a:lstStyle/>
        <a:p>
          <a:endParaRPr lang="en-US"/>
        </a:p>
      </dgm:t>
    </dgm:pt>
    <dgm:pt modelId="{497FEF44-447E-1842-A93F-365B0914C16B}" type="sibTrans" cxnId="{3237919F-6338-F24E-949F-5BBC51F40E88}">
      <dgm:prSet/>
      <dgm:spPr/>
      <dgm:t>
        <a:bodyPr/>
        <a:lstStyle/>
        <a:p>
          <a:endParaRPr lang="en-US"/>
        </a:p>
      </dgm:t>
    </dgm:pt>
    <dgm:pt modelId="{65BD08E3-EB15-414C-ACC8-720D9BD7ECD3}" type="pres">
      <dgm:prSet presAssocID="{482A76C7-0853-D84C-BCF4-519FF9A04826}" presName="diagram" presStyleCnt="0">
        <dgm:presLayoutVars>
          <dgm:dir/>
          <dgm:resizeHandles val="exact"/>
        </dgm:presLayoutVars>
      </dgm:prSet>
      <dgm:spPr/>
    </dgm:pt>
    <dgm:pt modelId="{709CC4F9-0739-3748-B78E-F598521543F6}" type="pres">
      <dgm:prSet presAssocID="{FBD8CFF6-B276-B244-B63B-BC3B32F76421}" presName="arrow" presStyleLbl="node1" presStyleIdx="0" presStyleCnt="2" custScaleY="57181" custRadScaleRad="123186" custRadScaleInc="-489">
        <dgm:presLayoutVars>
          <dgm:bulletEnabled val="1"/>
        </dgm:presLayoutVars>
      </dgm:prSet>
      <dgm:spPr/>
    </dgm:pt>
    <dgm:pt modelId="{1D5FBB68-5439-F045-B94B-EAACD5877740}" type="pres">
      <dgm:prSet presAssocID="{C76933E7-7F95-2D44-BABC-3CEB5175C953}" presName="arrow" presStyleLbl="node1" presStyleIdx="1" presStyleCnt="2" custScaleY="57949" custRadScaleRad="148549" custRadScaleInc="-277">
        <dgm:presLayoutVars>
          <dgm:bulletEnabled val="1"/>
        </dgm:presLayoutVars>
      </dgm:prSet>
      <dgm:spPr/>
    </dgm:pt>
  </dgm:ptLst>
  <dgm:cxnLst>
    <dgm:cxn modelId="{4AD47204-92EC-664B-89E0-476A433A7ED6}" type="presOf" srcId="{482A76C7-0853-D84C-BCF4-519FF9A04826}" destId="{65BD08E3-EB15-414C-ACC8-720D9BD7ECD3}" srcOrd="0" destOrd="0" presId="urn:microsoft.com/office/officeart/2005/8/layout/arrow5"/>
    <dgm:cxn modelId="{52824842-6C2A-4049-A876-DA66F18FC229}" type="presOf" srcId="{FBD8CFF6-B276-B244-B63B-BC3B32F76421}" destId="{709CC4F9-0739-3748-B78E-F598521543F6}" srcOrd="0" destOrd="0" presId="urn:microsoft.com/office/officeart/2005/8/layout/arrow5"/>
    <dgm:cxn modelId="{3237919F-6338-F24E-949F-5BBC51F40E88}" srcId="{482A76C7-0853-D84C-BCF4-519FF9A04826}" destId="{C76933E7-7F95-2D44-BABC-3CEB5175C953}" srcOrd="1" destOrd="0" parTransId="{1A838E17-ADDE-1649-BCD9-77E46FE98828}" sibTransId="{497FEF44-447E-1842-A93F-365B0914C16B}"/>
    <dgm:cxn modelId="{EF9F5DCB-F459-8F4E-8D3A-B4CA91720895}" type="presOf" srcId="{C76933E7-7F95-2D44-BABC-3CEB5175C953}" destId="{1D5FBB68-5439-F045-B94B-EAACD5877740}" srcOrd="0" destOrd="0" presId="urn:microsoft.com/office/officeart/2005/8/layout/arrow5"/>
    <dgm:cxn modelId="{A2181DFC-C66E-8144-AE31-54BA5D64522D}" srcId="{482A76C7-0853-D84C-BCF4-519FF9A04826}" destId="{FBD8CFF6-B276-B244-B63B-BC3B32F76421}" srcOrd="0" destOrd="0" parTransId="{727A3436-FDD3-C948-B1AE-E0A913437658}" sibTransId="{0FED3C91-8F21-844F-A59E-44289E5DE21A}"/>
    <dgm:cxn modelId="{A4698F17-3A12-4C4C-A392-C3938F7A0FF7}" type="presParOf" srcId="{65BD08E3-EB15-414C-ACC8-720D9BD7ECD3}" destId="{709CC4F9-0739-3748-B78E-F598521543F6}" srcOrd="0" destOrd="0" presId="urn:microsoft.com/office/officeart/2005/8/layout/arrow5"/>
    <dgm:cxn modelId="{46A0D4A8-8A0A-2B42-BFD4-E68FD2956A3B}" type="presParOf" srcId="{65BD08E3-EB15-414C-ACC8-720D9BD7ECD3}" destId="{1D5FBB68-5439-F045-B94B-EAACD5877740}"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3E91E6-519D-CC43-BA82-EEF503C551A6}"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6EFB20F2-4CF3-2546-BA4C-7B4EC4659939}">
      <dgm:prSet phldrT="[Text]"/>
      <dgm:spPr/>
      <dgm:t>
        <a:bodyPr/>
        <a:lstStyle/>
        <a:p>
          <a:r>
            <a:rPr lang="en-US" dirty="0"/>
            <a:t>“Concept denotes various way in which race and gender interact to shape the multiple dimensions of Black women”</a:t>
          </a:r>
        </a:p>
      </dgm:t>
    </dgm:pt>
    <dgm:pt modelId="{A3EEF45D-B0B4-054A-887D-031221B200ED}" type="parTrans" cxnId="{5A63F588-9C62-B148-86D0-42D7EE59D03D}">
      <dgm:prSet/>
      <dgm:spPr/>
      <dgm:t>
        <a:bodyPr/>
        <a:lstStyle/>
        <a:p>
          <a:endParaRPr lang="en-US"/>
        </a:p>
      </dgm:t>
    </dgm:pt>
    <dgm:pt modelId="{0146A9BF-088F-A74F-88D4-EF7EE7C7401C}" type="sibTrans" cxnId="{5A63F588-9C62-B148-86D0-42D7EE59D03D}">
      <dgm:prSet/>
      <dgm:spPr/>
      <dgm:t>
        <a:bodyPr/>
        <a:lstStyle/>
        <a:p>
          <a:endParaRPr lang="en-US"/>
        </a:p>
      </dgm:t>
    </dgm:pt>
    <dgm:pt modelId="{B97A5FCC-987E-4B48-AB51-A7C9FF78A8C9}">
      <dgm:prSet phldrT="[Text]"/>
      <dgm:spPr/>
      <dgm:t>
        <a:bodyPr/>
        <a:lstStyle/>
        <a:p>
          <a:r>
            <a:rPr lang="en-US" dirty="0"/>
            <a:t>“Women of color are differently situated in the economic, social, and political worlds...where systems of race, gender, and class domination converge”</a:t>
          </a:r>
        </a:p>
      </dgm:t>
    </dgm:pt>
    <dgm:pt modelId="{01CB84BE-0DDB-C24D-B588-4B56A1F73629}" type="parTrans" cxnId="{E7FD1ED9-A032-0844-84B1-F9FBD19B28BC}">
      <dgm:prSet/>
      <dgm:spPr/>
      <dgm:t>
        <a:bodyPr/>
        <a:lstStyle/>
        <a:p>
          <a:endParaRPr lang="en-US"/>
        </a:p>
      </dgm:t>
    </dgm:pt>
    <dgm:pt modelId="{AABF6955-8DAB-B140-A9AB-7B195304AC21}" type="sibTrans" cxnId="{E7FD1ED9-A032-0844-84B1-F9FBD19B28BC}">
      <dgm:prSet/>
      <dgm:spPr/>
      <dgm:t>
        <a:bodyPr/>
        <a:lstStyle/>
        <a:p>
          <a:endParaRPr lang="en-US"/>
        </a:p>
      </dgm:t>
    </dgm:pt>
    <dgm:pt modelId="{EBC6BA69-684C-5D41-9CC4-5F6933E08AE1}">
      <dgm:prSet phldrT="[Text]"/>
      <dgm:spPr/>
      <dgm:t>
        <a:bodyPr/>
        <a:lstStyle/>
        <a:p>
          <a:r>
            <a:rPr lang="en-US" dirty="0"/>
            <a:t>“Women of color are situated within at least two subordinated groups that frequently pursue conflicting political agendas”</a:t>
          </a:r>
        </a:p>
      </dgm:t>
    </dgm:pt>
    <dgm:pt modelId="{B897FEFA-AF87-C74B-A3E9-D992769B75E4}" type="parTrans" cxnId="{F710F836-E39C-D440-A83D-5BF0E33DCA77}">
      <dgm:prSet/>
      <dgm:spPr/>
      <dgm:t>
        <a:bodyPr/>
        <a:lstStyle/>
        <a:p>
          <a:endParaRPr lang="en-US"/>
        </a:p>
      </dgm:t>
    </dgm:pt>
    <dgm:pt modelId="{212ABC0F-02C2-9A42-BDAB-945DAE95F1F9}" type="sibTrans" cxnId="{F710F836-E39C-D440-A83D-5BF0E33DCA77}">
      <dgm:prSet/>
      <dgm:spPr/>
      <dgm:t>
        <a:bodyPr/>
        <a:lstStyle/>
        <a:p>
          <a:endParaRPr lang="en-US"/>
        </a:p>
      </dgm:t>
    </dgm:pt>
    <dgm:pt modelId="{7DAA3962-DA40-D44A-B09C-6D40D2F56F28}">
      <dgm:prSet phldrT="[Text]"/>
      <dgm:spPr/>
      <dgm:t>
        <a:bodyPr/>
        <a:lstStyle/>
        <a:p>
          <a:r>
            <a:rPr lang="en-US" dirty="0"/>
            <a:t>Cumulative ways in which discrimination </a:t>
          </a:r>
          <a:r>
            <a:rPr lang="en-US" i="1" dirty="0"/>
            <a:t>combine, overlap, and intersect</a:t>
          </a:r>
          <a:r>
            <a:rPr lang="en-US" i="0" dirty="0"/>
            <a:t> not isolated and distinct (e.g., misogynoir)</a:t>
          </a:r>
          <a:endParaRPr lang="en-US" i="1" dirty="0"/>
        </a:p>
      </dgm:t>
    </dgm:pt>
    <dgm:pt modelId="{950587B2-4686-E44D-B485-23390ED51F2A}" type="parTrans" cxnId="{880CB362-A125-BD46-8B9E-7AEFC09C3A0C}">
      <dgm:prSet/>
      <dgm:spPr/>
    </dgm:pt>
    <dgm:pt modelId="{F7D030E2-842E-BE42-BD35-219BE099638B}" type="sibTrans" cxnId="{880CB362-A125-BD46-8B9E-7AEFC09C3A0C}">
      <dgm:prSet/>
      <dgm:spPr/>
    </dgm:pt>
    <dgm:pt modelId="{BB769072-6974-BE42-B6A7-1F4B0E0C2E2F}" type="pres">
      <dgm:prSet presAssocID="{E23E91E6-519D-CC43-BA82-EEF503C551A6}" presName="Name0" presStyleCnt="0">
        <dgm:presLayoutVars>
          <dgm:chMax val="7"/>
          <dgm:chPref val="7"/>
          <dgm:dir/>
        </dgm:presLayoutVars>
      </dgm:prSet>
      <dgm:spPr/>
    </dgm:pt>
    <dgm:pt modelId="{11187F45-2C4B-F64C-8EA1-0A9652353740}" type="pres">
      <dgm:prSet presAssocID="{E23E91E6-519D-CC43-BA82-EEF503C551A6}" presName="Name1" presStyleCnt="0"/>
      <dgm:spPr/>
    </dgm:pt>
    <dgm:pt modelId="{69CA9D95-4B66-404A-971C-04DDB680C059}" type="pres">
      <dgm:prSet presAssocID="{E23E91E6-519D-CC43-BA82-EEF503C551A6}" presName="cycle" presStyleCnt="0"/>
      <dgm:spPr/>
    </dgm:pt>
    <dgm:pt modelId="{2B405E03-54B5-204B-A779-BCA2251C2619}" type="pres">
      <dgm:prSet presAssocID="{E23E91E6-519D-CC43-BA82-EEF503C551A6}" presName="srcNode" presStyleLbl="node1" presStyleIdx="0" presStyleCnt="4"/>
      <dgm:spPr/>
    </dgm:pt>
    <dgm:pt modelId="{CB85223C-5FE7-6846-A094-05C31CB2A816}" type="pres">
      <dgm:prSet presAssocID="{E23E91E6-519D-CC43-BA82-EEF503C551A6}" presName="conn" presStyleLbl="parChTrans1D2" presStyleIdx="0" presStyleCnt="1"/>
      <dgm:spPr/>
    </dgm:pt>
    <dgm:pt modelId="{DF198C5B-95E8-164A-85F4-912FD30863FD}" type="pres">
      <dgm:prSet presAssocID="{E23E91E6-519D-CC43-BA82-EEF503C551A6}" presName="extraNode" presStyleLbl="node1" presStyleIdx="0" presStyleCnt="4"/>
      <dgm:spPr/>
    </dgm:pt>
    <dgm:pt modelId="{BCCA3D9E-3F9E-9A40-9BF5-9CF3228A2DD5}" type="pres">
      <dgm:prSet presAssocID="{E23E91E6-519D-CC43-BA82-EEF503C551A6}" presName="dstNode" presStyleLbl="node1" presStyleIdx="0" presStyleCnt="4"/>
      <dgm:spPr/>
    </dgm:pt>
    <dgm:pt modelId="{AE3399B7-3285-4345-B19F-4FADAF7D8B77}" type="pres">
      <dgm:prSet presAssocID="{7DAA3962-DA40-D44A-B09C-6D40D2F56F28}" presName="text_1" presStyleLbl="node1" presStyleIdx="0" presStyleCnt="4">
        <dgm:presLayoutVars>
          <dgm:bulletEnabled val="1"/>
        </dgm:presLayoutVars>
      </dgm:prSet>
      <dgm:spPr/>
    </dgm:pt>
    <dgm:pt modelId="{FA87C95A-0E97-7B4F-A9E9-7048E3234AFC}" type="pres">
      <dgm:prSet presAssocID="{7DAA3962-DA40-D44A-B09C-6D40D2F56F28}" presName="accent_1" presStyleCnt="0"/>
      <dgm:spPr/>
    </dgm:pt>
    <dgm:pt modelId="{34120B1A-9B2E-0A47-AED5-B6F279B02D4C}" type="pres">
      <dgm:prSet presAssocID="{7DAA3962-DA40-D44A-B09C-6D40D2F56F28}" presName="accentRepeatNode" presStyleLbl="solidFgAcc1" presStyleIdx="0" presStyleCnt="4"/>
      <dgm:spPr/>
    </dgm:pt>
    <dgm:pt modelId="{6C19D039-6AF5-5A40-BF47-4491F11349FE}" type="pres">
      <dgm:prSet presAssocID="{6EFB20F2-4CF3-2546-BA4C-7B4EC4659939}" presName="text_2" presStyleLbl="node1" presStyleIdx="1" presStyleCnt="4">
        <dgm:presLayoutVars>
          <dgm:bulletEnabled val="1"/>
        </dgm:presLayoutVars>
      </dgm:prSet>
      <dgm:spPr/>
    </dgm:pt>
    <dgm:pt modelId="{D22A0712-BEB2-5443-B767-1AD5CFDD9178}" type="pres">
      <dgm:prSet presAssocID="{6EFB20F2-4CF3-2546-BA4C-7B4EC4659939}" presName="accent_2" presStyleCnt="0"/>
      <dgm:spPr/>
    </dgm:pt>
    <dgm:pt modelId="{C9F7E8B0-DE1E-F74C-8054-FBA4CD873DC6}" type="pres">
      <dgm:prSet presAssocID="{6EFB20F2-4CF3-2546-BA4C-7B4EC4659939}" presName="accentRepeatNode" presStyleLbl="solidFgAcc1" presStyleIdx="1" presStyleCnt="4"/>
      <dgm:spPr/>
    </dgm:pt>
    <dgm:pt modelId="{248398E2-3AFC-504E-AC7E-44A3DEA26EAF}" type="pres">
      <dgm:prSet presAssocID="{B97A5FCC-987E-4B48-AB51-A7C9FF78A8C9}" presName="text_3" presStyleLbl="node1" presStyleIdx="2" presStyleCnt="4">
        <dgm:presLayoutVars>
          <dgm:bulletEnabled val="1"/>
        </dgm:presLayoutVars>
      </dgm:prSet>
      <dgm:spPr/>
    </dgm:pt>
    <dgm:pt modelId="{B353B15B-EBFF-6443-8853-FD473485C0EB}" type="pres">
      <dgm:prSet presAssocID="{B97A5FCC-987E-4B48-AB51-A7C9FF78A8C9}" presName="accent_3" presStyleCnt="0"/>
      <dgm:spPr/>
    </dgm:pt>
    <dgm:pt modelId="{37875642-281E-6046-97FA-065B2BDF923E}" type="pres">
      <dgm:prSet presAssocID="{B97A5FCC-987E-4B48-AB51-A7C9FF78A8C9}" presName="accentRepeatNode" presStyleLbl="solidFgAcc1" presStyleIdx="2" presStyleCnt="4"/>
      <dgm:spPr/>
    </dgm:pt>
    <dgm:pt modelId="{3500F631-B016-464D-AC43-B5FD132C154A}" type="pres">
      <dgm:prSet presAssocID="{EBC6BA69-684C-5D41-9CC4-5F6933E08AE1}" presName="text_4" presStyleLbl="node1" presStyleIdx="3" presStyleCnt="4">
        <dgm:presLayoutVars>
          <dgm:bulletEnabled val="1"/>
        </dgm:presLayoutVars>
      </dgm:prSet>
      <dgm:spPr/>
    </dgm:pt>
    <dgm:pt modelId="{8B41939D-A8F4-8B46-BC1C-F6B70168B3FD}" type="pres">
      <dgm:prSet presAssocID="{EBC6BA69-684C-5D41-9CC4-5F6933E08AE1}" presName="accent_4" presStyleCnt="0"/>
      <dgm:spPr/>
    </dgm:pt>
    <dgm:pt modelId="{E2A0F73C-2463-A44D-86C5-244DA3DD4D77}" type="pres">
      <dgm:prSet presAssocID="{EBC6BA69-684C-5D41-9CC4-5F6933E08AE1}" presName="accentRepeatNode" presStyleLbl="solidFgAcc1" presStyleIdx="3" presStyleCnt="4"/>
      <dgm:spPr/>
    </dgm:pt>
  </dgm:ptLst>
  <dgm:cxnLst>
    <dgm:cxn modelId="{52D79E35-5204-8949-85A1-18E6D9A09FE5}" type="presOf" srcId="{7DAA3962-DA40-D44A-B09C-6D40D2F56F28}" destId="{AE3399B7-3285-4345-B19F-4FADAF7D8B77}" srcOrd="0" destOrd="0" presId="urn:microsoft.com/office/officeart/2008/layout/VerticalCurvedList"/>
    <dgm:cxn modelId="{F710F836-E39C-D440-A83D-5BF0E33DCA77}" srcId="{E23E91E6-519D-CC43-BA82-EEF503C551A6}" destId="{EBC6BA69-684C-5D41-9CC4-5F6933E08AE1}" srcOrd="3" destOrd="0" parTransId="{B897FEFA-AF87-C74B-A3E9-D992769B75E4}" sibTransId="{212ABC0F-02C2-9A42-BDAB-945DAE95F1F9}"/>
    <dgm:cxn modelId="{E9EF4155-0CA6-2148-B07C-89D3E373B86B}" type="presOf" srcId="{EBC6BA69-684C-5D41-9CC4-5F6933E08AE1}" destId="{3500F631-B016-464D-AC43-B5FD132C154A}" srcOrd="0" destOrd="0" presId="urn:microsoft.com/office/officeart/2008/layout/VerticalCurvedList"/>
    <dgm:cxn modelId="{98168D55-C3AB-9D41-89EA-3C4180C6E68C}" type="presOf" srcId="{B97A5FCC-987E-4B48-AB51-A7C9FF78A8C9}" destId="{248398E2-3AFC-504E-AC7E-44A3DEA26EAF}" srcOrd="0" destOrd="0" presId="urn:microsoft.com/office/officeart/2008/layout/VerticalCurvedList"/>
    <dgm:cxn modelId="{880CB362-A125-BD46-8B9E-7AEFC09C3A0C}" srcId="{E23E91E6-519D-CC43-BA82-EEF503C551A6}" destId="{7DAA3962-DA40-D44A-B09C-6D40D2F56F28}" srcOrd="0" destOrd="0" parTransId="{950587B2-4686-E44D-B485-23390ED51F2A}" sibTransId="{F7D030E2-842E-BE42-BD35-219BE099638B}"/>
    <dgm:cxn modelId="{5A63F588-9C62-B148-86D0-42D7EE59D03D}" srcId="{E23E91E6-519D-CC43-BA82-EEF503C551A6}" destId="{6EFB20F2-4CF3-2546-BA4C-7B4EC4659939}" srcOrd="1" destOrd="0" parTransId="{A3EEF45D-B0B4-054A-887D-031221B200ED}" sibTransId="{0146A9BF-088F-A74F-88D4-EF7EE7C7401C}"/>
    <dgm:cxn modelId="{241E9BA5-F750-9741-8F15-DEF3F9B8FE0A}" type="presOf" srcId="{F7D030E2-842E-BE42-BD35-219BE099638B}" destId="{CB85223C-5FE7-6846-A094-05C31CB2A816}" srcOrd="0" destOrd="0" presId="urn:microsoft.com/office/officeart/2008/layout/VerticalCurvedList"/>
    <dgm:cxn modelId="{14C3C8CB-4180-B24B-9092-0E6453846971}" type="presOf" srcId="{E23E91E6-519D-CC43-BA82-EEF503C551A6}" destId="{BB769072-6974-BE42-B6A7-1F4B0E0C2E2F}" srcOrd="0" destOrd="0" presId="urn:microsoft.com/office/officeart/2008/layout/VerticalCurvedList"/>
    <dgm:cxn modelId="{E7FD1ED9-A032-0844-84B1-F9FBD19B28BC}" srcId="{E23E91E6-519D-CC43-BA82-EEF503C551A6}" destId="{B97A5FCC-987E-4B48-AB51-A7C9FF78A8C9}" srcOrd="2" destOrd="0" parTransId="{01CB84BE-0DDB-C24D-B588-4B56A1F73629}" sibTransId="{AABF6955-8DAB-B140-A9AB-7B195304AC21}"/>
    <dgm:cxn modelId="{E5CD7AF2-0C58-EC49-85F5-D79A31C8607F}" type="presOf" srcId="{6EFB20F2-4CF3-2546-BA4C-7B4EC4659939}" destId="{6C19D039-6AF5-5A40-BF47-4491F11349FE}" srcOrd="0" destOrd="0" presId="urn:microsoft.com/office/officeart/2008/layout/VerticalCurvedList"/>
    <dgm:cxn modelId="{72B16706-6A0F-DF44-B577-D25301C92477}" type="presParOf" srcId="{BB769072-6974-BE42-B6A7-1F4B0E0C2E2F}" destId="{11187F45-2C4B-F64C-8EA1-0A9652353740}" srcOrd="0" destOrd="0" presId="urn:microsoft.com/office/officeart/2008/layout/VerticalCurvedList"/>
    <dgm:cxn modelId="{ED8C8E08-7DAA-F747-9B93-EB7ECE0201D9}" type="presParOf" srcId="{11187F45-2C4B-F64C-8EA1-0A9652353740}" destId="{69CA9D95-4B66-404A-971C-04DDB680C059}" srcOrd="0" destOrd="0" presId="urn:microsoft.com/office/officeart/2008/layout/VerticalCurvedList"/>
    <dgm:cxn modelId="{9937A081-A068-4A4D-A95D-7C22D67857A1}" type="presParOf" srcId="{69CA9D95-4B66-404A-971C-04DDB680C059}" destId="{2B405E03-54B5-204B-A779-BCA2251C2619}" srcOrd="0" destOrd="0" presId="urn:microsoft.com/office/officeart/2008/layout/VerticalCurvedList"/>
    <dgm:cxn modelId="{447F3616-BA49-2744-AE12-67DFD3A6E4B4}" type="presParOf" srcId="{69CA9D95-4B66-404A-971C-04DDB680C059}" destId="{CB85223C-5FE7-6846-A094-05C31CB2A816}" srcOrd="1" destOrd="0" presId="urn:microsoft.com/office/officeart/2008/layout/VerticalCurvedList"/>
    <dgm:cxn modelId="{A8C60A22-2306-5141-8747-B5F348457955}" type="presParOf" srcId="{69CA9D95-4B66-404A-971C-04DDB680C059}" destId="{DF198C5B-95E8-164A-85F4-912FD30863FD}" srcOrd="2" destOrd="0" presId="urn:microsoft.com/office/officeart/2008/layout/VerticalCurvedList"/>
    <dgm:cxn modelId="{CC13E0D2-1267-6341-9504-46CC32B7E257}" type="presParOf" srcId="{69CA9D95-4B66-404A-971C-04DDB680C059}" destId="{BCCA3D9E-3F9E-9A40-9BF5-9CF3228A2DD5}" srcOrd="3" destOrd="0" presId="urn:microsoft.com/office/officeart/2008/layout/VerticalCurvedList"/>
    <dgm:cxn modelId="{7B50B519-EB78-8949-96CC-77A3B3403D05}" type="presParOf" srcId="{11187F45-2C4B-F64C-8EA1-0A9652353740}" destId="{AE3399B7-3285-4345-B19F-4FADAF7D8B77}" srcOrd="1" destOrd="0" presId="urn:microsoft.com/office/officeart/2008/layout/VerticalCurvedList"/>
    <dgm:cxn modelId="{8B41B00B-A5B0-A240-84F2-5F13374C9CE6}" type="presParOf" srcId="{11187F45-2C4B-F64C-8EA1-0A9652353740}" destId="{FA87C95A-0E97-7B4F-A9E9-7048E3234AFC}" srcOrd="2" destOrd="0" presId="urn:microsoft.com/office/officeart/2008/layout/VerticalCurvedList"/>
    <dgm:cxn modelId="{56C1E5BC-D12F-AE49-BB30-01A002B8042B}" type="presParOf" srcId="{FA87C95A-0E97-7B4F-A9E9-7048E3234AFC}" destId="{34120B1A-9B2E-0A47-AED5-B6F279B02D4C}" srcOrd="0" destOrd="0" presId="urn:microsoft.com/office/officeart/2008/layout/VerticalCurvedList"/>
    <dgm:cxn modelId="{693BF495-3A4A-8148-8A01-5620B99DD937}" type="presParOf" srcId="{11187F45-2C4B-F64C-8EA1-0A9652353740}" destId="{6C19D039-6AF5-5A40-BF47-4491F11349FE}" srcOrd="3" destOrd="0" presId="urn:microsoft.com/office/officeart/2008/layout/VerticalCurvedList"/>
    <dgm:cxn modelId="{9E996881-DBD3-C145-BF39-52B2E89AFACD}" type="presParOf" srcId="{11187F45-2C4B-F64C-8EA1-0A9652353740}" destId="{D22A0712-BEB2-5443-B767-1AD5CFDD9178}" srcOrd="4" destOrd="0" presId="urn:microsoft.com/office/officeart/2008/layout/VerticalCurvedList"/>
    <dgm:cxn modelId="{47A4FDAC-503A-2A40-933E-62ACBB5BC0F5}" type="presParOf" srcId="{D22A0712-BEB2-5443-B767-1AD5CFDD9178}" destId="{C9F7E8B0-DE1E-F74C-8054-FBA4CD873DC6}" srcOrd="0" destOrd="0" presId="urn:microsoft.com/office/officeart/2008/layout/VerticalCurvedList"/>
    <dgm:cxn modelId="{E1E23A6D-063B-934B-85B6-EF96DDC1A48E}" type="presParOf" srcId="{11187F45-2C4B-F64C-8EA1-0A9652353740}" destId="{248398E2-3AFC-504E-AC7E-44A3DEA26EAF}" srcOrd="5" destOrd="0" presId="urn:microsoft.com/office/officeart/2008/layout/VerticalCurvedList"/>
    <dgm:cxn modelId="{5AF6F88C-48E0-5B4F-99FC-30500547B3EE}" type="presParOf" srcId="{11187F45-2C4B-F64C-8EA1-0A9652353740}" destId="{B353B15B-EBFF-6443-8853-FD473485C0EB}" srcOrd="6" destOrd="0" presId="urn:microsoft.com/office/officeart/2008/layout/VerticalCurvedList"/>
    <dgm:cxn modelId="{D62C1353-5390-C743-89DA-1FBC71F6F0E8}" type="presParOf" srcId="{B353B15B-EBFF-6443-8853-FD473485C0EB}" destId="{37875642-281E-6046-97FA-065B2BDF923E}" srcOrd="0" destOrd="0" presId="urn:microsoft.com/office/officeart/2008/layout/VerticalCurvedList"/>
    <dgm:cxn modelId="{65AF92C6-CE17-E84B-BC52-9FA0824BB0D0}" type="presParOf" srcId="{11187F45-2C4B-F64C-8EA1-0A9652353740}" destId="{3500F631-B016-464D-AC43-B5FD132C154A}" srcOrd="7" destOrd="0" presId="urn:microsoft.com/office/officeart/2008/layout/VerticalCurvedList"/>
    <dgm:cxn modelId="{7A99BBD6-E59E-5E47-8F2B-404A1DA9EA07}" type="presParOf" srcId="{11187F45-2C4B-F64C-8EA1-0A9652353740}" destId="{8B41939D-A8F4-8B46-BC1C-F6B70168B3FD}" srcOrd="8" destOrd="0" presId="urn:microsoft.com/office/officeart/2008/layout/VerticalCurvedList"/>
    <dgm:cxn modelId="{04AAA2A7-54A9-FA4D-AF6A-E39C5C4CAE14}" type="presParOf" srcId="{8B41939D-A8F4-8B46-BC1C-F6B70168B3FD}" destId="{E2A0F73C-2463-A44D-86C5-244DA3DD4D7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5D312D-ADE4-B748-A5D1-1EE453B8E8DD}" type="doc">
      <dgm:prSet loTypeId="urn:microsoft.com/office/officeart/2005/8/layout/radial4" loCatId="" qsTypeId="urn:microsoft.com/office/officeart/2005/8/quickstyle/simple1" qsCatId="simple" csTypeId="urn:microsoft.com/office/officeart/2005/8/colors/colorful3" csCatId="colorful" phldr="1"/>
      <dgm:spPr/>
      <dgm:t>
        <a:bodyPr/>
        <a:lstStyle/>
        <a:p>
          <a:endParaRPr lang="en-US"/>
        </a:p>
      </dgm:t>
    </dgm:pt>
    <dgm:pt modelId="{300E2D6E-BC1C-9245-A44B-134540C1DF0C}">
      <dgm:prSet phldrT="[Text]"/>
      <dgm:spPr/>
      <dgm:t>
        <a:bodyPr/>
        <a:lstStyle/>
        <a:p>
          <a:r>
            <a:rPr lang="en-US" dirty="0"/>
            <a:t>Intersectional invisibility</a:t>
          </a:r>
        </a:p>
      </dgm:t>
    </dgm:pt>
    <dgm:pt modelId="{6A65F290-E527-244D-94E6-5B33C26A3499}" type="parTrans" cxnId="{71188ABF-D2A2-894A-842C-2F90D40DF114}">
      <dgm:prSet/>
      <dgm:spPr/>
      <dgm:t>
        <a:bodyPr/>
        <a:lstStyle/>
        <a:p>
          <a:endParaRPr lang="en-US"/>
        </a:p>
      </dgm:t>
    </dgm:pt>
    <dgm:pt modelId="{9B112B16-51A7-D141-936E-A6AC2F6B0F0D}" type="sibTrans" cxnId="{71188ABF-D2A2-894A-842C-2F90D40DF114}">
      <dgm:prSet/>
      <dgm:spPr/>
      <dgm:t>
        <a:bodyPr/>
        <a:lstStyle/>
        <a:p>
          <a:endParaRPr lang="en-US"/>
        </a:p>
      </dgm:t>
    </dgm:pt>
    <dgm:pt modelId="{1CC7AD45-5337-7B49-A21D-724778A2B560}">
      <dgm:prSet phldrT="[Text]" custT="1"/>
      <dgm:spPr/>
      <dgm:t>
        <a:bodyPr/>
        <a:lstStyle/>
        <a:p>
          <a:r>
            <a:rPr lang="en-US" sz="1600" dirty="0"/>
            <a:t>Androcentrism</a:t>
          </a:r>
        </a:p>
      </dgm:t>
    </dgm:pt>
    <dgm:pt modelId="{A10D4D69-DDB5-0742-9503-82080A7F5241}" type="parTrans" cxnId="{CAAFF4F0-FA3A-E344-8FC1-385397C0BF25}">
      <dgm:prSet/>
      <dgm:spPr/>
      <dgm:t>
        <a:bodyPr/>
        <a:lstStyle/>
        <a:p>
          <a:endParaRPr lang="en-US"/>
        </a:p>
      </dgm:t>
    </dgm:pt>
    <dgm:pt modelId="{97A8C02B-0492-DC47-97DB-804819559071}" type="sibTrans" cxnId="{CAAFF4F0-FA3A-E344-8FC1-385397C0BF25}">
      <dgm:prSet/>
      <dgm:spPr/>
      <dgm:t>
        <a:bodyPr/>
        <a:lstStyle/>
        <a:p>
          <a:endParaRPr lang="en-US"/>
        </a:p>
      </dgm:t>
    </dgm:pt>
    <dgm:pt modelId="{CFF8A2BD-5791-E94E-B9BD-E71AEFF36A40}">
      <dgm:prSet phldrT="[Text]" custT="1"/>
      <dgm:spPr/>
      <dgm:t>
        <a:bodyPr/>
        <a:lstStyle/>
        <a:p>
          <a:r>
            <a:rPr lang="en-US" sz="1600" dirty="0"/>
            <a:t>Ethnocentrism</a:t>
          </a:r>
        </a:p>
      </dgm:t>
    </dgm:pt>
    <dgm:pt modelId="{80C2FA71-77B3-7942-A5E9-8EA4F4EB114D}" type="parTrans" cxnId="{536C86E4-7BE2-7141-9BAA-34B36139A3F4}">
      <dgm:prSet/>
      <dgm:spPr/>
      <dgm:t>
        <a:bodyPr/>
        <a:lstStyle/>
        <a:p>
          <a:endParaRPr lang="en-US"/>
        </a:p>
      </dgm:t>
    </dgm:pt>
    <dgm:pt modelId="{BBFF4F20-EA21-6442-9C5F-3129A8746927}" type="sibTrans" cxnId="{536C86E4-7BE2-7141-9BAA-34B36139A3F4}">
      <dgm:prSet/>
      <dgm:spPr/>
      <dgm:t>
        <a:bodyPr/>
        <a:lstStyle/>
        <a:p>
          <a:endParaRPr lang="en-US"/>
        </a:p>
      </dgm:t>
    </dgm:pt>
    <dgm:pt modelId="{E72C52DC-1A38-9149-A897-F842CA4213AF}">
      <dgm:prSet phldrT="[Text]" custT="1"/>
      <dgm:spPr/>
      <dgm:t>
        <a:bodyPr/>
        <a:lstStyle/>
        <a:p>
          <a:r>
            <a:rPr lang="en-US" sz="1600" dirty="0" err="1"/>
            <a:t>Heterocentrism</a:t>
          </a:r>
          <a:endParaRPr lang="en-US" sz="1600" dirty="0"/>
        </a:p>
      </dgm:t>
    </dgm:pt>
    <dgm:pt modelId="{F013C528-9835-E542-95BE-C213A4C338EB}" type="parTrans" cxnId="{727A4785-8A18-1E42-890F-AB038B35B652}">
      <dgm:prSet/>
      <dgm:spPr/>
      <dgm:t>
        <a:bodyPr/>
        <a:lstStyle/>
        <a:p>
          <a:endParaRPr lang="en-US"/>
        </a:p>
      </dgm:t>
    </dgm:pt>
    <dgm:pt modelId="{306AABF7-2079-664C-83BE-E47DD68019F0}" type="sibTrans" cxnId="{727A4785-8A18-1E42-890F-AB038B35B652}">
      <dgm:prSet/>
      <dgm:spPr/>
      <dgm:t>
        <a:bodyPr/>
        <a:lstStyle/>
        <a:p>
          <a:endParaRPr lang="en-US"/>
        </a:p>
      </dgm:t>
    </dgm:pt>
    <dgm:pt modelId="{7A437DAE-7642-144F-9D33-882B78D07EEB}">
      <dgm:prSet phldrT="[Text]" custT="1"/>
      <dgm:spPr/>
      <dgm:t>
        <a:bodyPr/>
        <a:lstStyle/>
        <a:p>
          <a:r>
            <a:rPr lang="en-US" sz="1600" dirty="0" err="1"/>
            <a:t>Ciscentrism</a:t>
          </a:r>
          <a:endParaRPr lang="en-US" sz="1600" dirty="0"/>
        </a:p>
      </dgm:t>
    </dgm:pt>
    <dgm:pt modelId="{2AE03DF6-0022-4F44-8E2D-D984BBFC7BAF}" type="parTrans" cxnId="{491C2AB3-2327-0D48-A8DE-D619D7D36B42}">
      <dgm:prSet/>
      <dgm:spPr/>
      <dgm:t>
        <a:bodyPr/>
        <a:lstStyle/>
        <a:p>
          <a:endParaRPr lang="en-US"/>
        </a:p>
      </dgm:t>
    </dgm:pt>
    <dgm:pt modelId="{21773618-ABCC-734D-B26E-9D903C58BF76}" type="sibTrans" cxnId="{491C2AB3-2327-0D48-A8DE-D619D7D36B42}">
      <dgm:prSet/>
      <dgm:spPr/>
      <dgm:t>
        <a:bodyPr/>
        <a:lstStyle/>
        <a:p>
          <a:endParaRPr lang="en-US"/>
        </a:p>
      </dgm:t>
    </dgm:pt>
    <dgm:pt modelId="{5C00755A-89A2-1943-B591-6F00F415B863}" type="pres">
      <dgm:prSet presAssocID="{345D312D-ADE4-B748-A5D1-1EE453B8E8DD}" presName="cycle" presStyleCnt="0">
        <dgm:presLayoutVars>
          <dgm:chMax val="1"/>
          <dgm:dir/>
          <dgm:animLvl val="ctr"/>
          <dgm:resizeHandles val="exact"/>
        </dgm:presLayoutVars>
      </dgm:prSet>
      <dgm:spPr/>
    </dgm:pt>
    <dgm:pt modelId="{DD228023-79E9-4646-89A7-7520B195A582}" type="pres">
      <dgm:prSet presAssocID="{300E2D6E-BC1C-9245-A44B-134540C1DF0C}" presName="centerShape" presStyleLbl="node0" presStyleIdx="0" presStyleCnt="1"/>
      <dgm:spPr/>
    </dgm:pt>
    <dgm:pt modelId="{32E890A4-AEB7-1A47-8880-0D7C22B15F3B}" type="pres">
      <dgm:prSet presAssocID="{A10D4D69-DDB5-0742-9503-82080A7F5241}" presName="parTrans" presStyleLbl="bgSibTrans2D1" presStyleIdx="0" presStyleCnt="4"/>
      <dgm:spPr/>
    </dgm:pt>
    <dgm:pt modelId="{FABAD1E4-E21D-1D49-A640-30BDDB378376}" type="pres">
      <dgm:prSet presAssocID="{1CC7AD45-5337-7B49-A21D-724778A2B560}" presName="node" presStyleLbl="node1" presStyleIdx="0" presStyleCnt="4">
        <dgm:presLayoutVars>
          <dgm:bulletEnabled val="1"/>
        </dgm:presLayoutVars>
      </dgm:prSet>
      <dgm:spPr/>
    </dgm:pt>
    <dgm:pt modelId="{AD804E0F-CB98-2741-94EA-06C065D8E7CD}" type="pres">
      <dgm:prSet presAssocID="{80C2FA71-77B3-7942-A5E9-8EA4F4EB114D}" presName="parTrans" presStyleLbl="bgSibTrans2D1" presStyleIdx="1" presStyleCnt="4"/>
      <dgm:spPr/>
    </dgm:pt>
    <dgm:pt modelId="{5C3116F4-4E33-974C-A5E8-B663D372F5CD}" type="pres">
      <dgm:prSet presAssocID="{CFF8A2BD-5791-E94E-B9BD-E71AEFF36A40}" presName="node" presStyleLbl="node1" presStyleIdx="1" presStyleCnt="4">
        <dgm:presLayoutVars>
          <dgm:bulletEnabled val="1"/>
        </dgm:presLayoutVars>
      </dgm:prSet>
      <dgm:spPr/>
    </dgm:pt>
    <dgm:pt modelId="{212E5793-269E-604E-A5B4-BE9F18FEB598}" type="pres">
      <dgm:prSet presAssocID="{F013C528-9835-E542-95BE-C213A4C338EB}" presName="parTrans" presStyleLbl="bgSibTrans2D1" presStyleIdx="2" presStyleCnt="4"/>
      <dgm:spPr/>
    </dgm:pt>
    <dgm:pt modelId="{ECC36143-A9DA-C944-8C24-8193A254DD29}" type="pres">
      <dgm:prSet presAssocID="{E72C52DC-1A38-9149-A897-F842CA4213AF}" presName="node" presStyleLbl="node1" presStyleIdx="2" presStyleCnt="4">
        <dgm:presLayoutVars>
          <dgm:bulletEnabled val="1"/>
        </dgm:presLayoutVars>
      </dgm:prSet>
      <dgm:spPr/>
    </dgm:pt>
    <dgm:pt modelId="{09185769-B66A-E549-AC80-690488A2CF90}" type="pres">
      <dgm:prSet presAssocID="{2AE03DF6-0022-4F44-8E2D-D984BBFC7BAF}" presName="parTrans" presStyleLbl="bgSibTrans2D1" presStyleIdx="3" presStyleCnt="4"/>
      <dgm:spPr/>
    </dgm:pt>
    <dgm:pt modelId="{D7921C0F-1F86-0B49-874C-46CB0BAE2F86}" type="pres">
      <dgm:prSet presAssocID="{7A437DAE-7642-144F-9D33-882B78D07EEB}" presName="node" presStyleLbl="node1" presStyleIdx="3" presStyleCnt="4">
        <dgm:presLayoutVars>
          <dgm:bulletEnabled val="1"/>
        </dgm:presLayoutVars>
      </dgm:prSet>
      <dgm:spPr/>
    </dgm:pt>
  </dgm:ptLst>
  <dgm:cxnLst>
    <dgm:cxn modelId="{D97DE758-3461-C14C-A71C-F54BB444E733}" type="presOf" srcId="{E72C52DC-1A38-9149-A897-F842CA4213AF}" destId="{ECC36143-A9DA-C944-8C24-8193A254DD29}" srcOrd="0" destOrd="0" presId="urn:microsoft.com/office/officeart/2005/8/layout/radial4"/>
    <dgm:cxn modelId="{006FAC76-8D47-A14B-B7AB-61C428814434}" type="presOf" srcId="{80C2FA71-77B3-7942-A5E9-8EA4F4EB114D}" destId="{AD804E0F-CB98-2741-94EA-06C065D8E7CD}" srcOrd="0" destOrd="0" presId="urn:microsoft.com/office/officeart/2005/8/layout/radial4"/>
    <dgm:cxn modelId="{A179887B-0C87-2B4D-9B8C-D69E56F8B92F}" type="presOf" srcId="{CFF8A2BD-5791-E94E-B9BD-E71AEFF36A40}" destId="{5C3116F4-4E33-974C-A5E8-B663D372F5CD}" srcOrd="0" destOrd="0" presId="urn:microsoft.com/office/officeart/2005/8/layout/radial4"/>
    <dgm:cxn modelId="{727A4785-8A18-1E42-890F-AB038B35B652}" srcId="{300E2D6E-BC1C-9245-A44B-134540C1DF0C}" destId="{E72C52DC-1A38-9149-A897-F842CA4213AF}" srcOrd="2" destOrd="0" parTransId="{F013C528-9835-E542-95BE-C213A4C338EB}" sibTransId="{306AABF7-2079-664C-83BE-E47DD68019F0}"/>
    <dgm:cxn modelId="{E1BBDE91-FBF6-9A4C-90EB-294FD155DA64}" type="presOf" srcId="{300E2D6E-BC1C-9245-A44B-134540C1DF0C}" destId="{DD228023-79E9-4646-89A7-7520B195A582}" srcOrd="0" destOrd="0" presId="urn:microsoft.com/office/officeart/2005/8/layout/radial4"/>
    <dgm:cxn modelId="{491C2AB3-2327-0D48-A8DE-D619D7D36B42}" srcId="{300E2D6E-BC1C-9245-A44B-134540C1DF0C}" destId="{7A437DAE-7642-144F-9D33-882B78D07EEB}" srcOrd="3" destOrd="0" parTransId="{2AE03DF6-0022-4F44-8E2D-D984BBFC7BAF}" sibTransId="{21773618-ABCC-734D-B26E-9D903C58BF76}"/>
    <dgm:cxn modelId="{4B1C88B5-4DDC-0B41-B5BD-840E58407FA5}" type="presOf" srcId="{A10D4D69-DDB5-0742-9503-82080A7F5241}" destId="{32E890A4-AEB7-1A47-8880-0D7C22B15F3B}" srcOrd="0" destOrd="0" presId="urn:microsoft.com/office/officeart/2005/8/layout/radial4"/>
    <dgm:cxn modelId="{D27FF3BE-496E-8E44-A141-09770B8EB3AF}" type="presOf" srcId="{1CC7AD45-5337-7B49-A21D-724778A2B560}" destId="{FABAD1E4-E21D-1D49-A640-30BDDB378376}" srcOrd="0" destOrd="0" presId="urn:microsoft.com/office/officeart/2005/8/layout/radial4"/>
    <dgm:cxn modelId="{71188ABF-D2A2-894A-842C-2F90D40DF114}" srcId="{345D312D-ADE4-B748-A5D1-1EE453B8E8DD}" destId="{300E2D6E-BC1C-9245-A44B-134540C1DF0C}" srcOrd="0" destOrd="0" parTransId="{6A65F290-E527-244D-94E6-5B33C26A3499}" sibTransId="{9B112B16-51A7-D141-936E-A6AC2F6B0F0D}"/>
    <dgm:cxn modelId="{58DF51C7-7199-BC40-B058-A11904CAD6CF}" type="presOf" srcId="{7A437DAE-7642-144F-9D33-882B78D07EEB}" destId="{D7921C0F-1F86-0B49-874C-46CB0BAE2F86}" srcOrd="0" destOrd="0" presId="urn:microsoft.com/office/officeart/2005/8/layout/radial4"/>
    <dgm:cxn modelId="{7B8A9ACF-FF6A-BF41-BB7B-E4BCC8341E66}" type="presOf" srcId="{345D312D-ADE4-B748-A5D1-1EE453B8E8DD}" destId="{5C00755A-89A2-1943-B591-6F00F415B863}" srcOrd="0" destOrd="0" presId="urn:microsoft.com/office/officeart/2005/8/layout/radial4"/>
    <dgm:cxn modelId="{DE3503DB-EBF8-EA4B-A913-2823EC1CACF5}" type="presOf" srcId="{2AE03DF6-0022-4F44-8E2D-D984BBFC7BAF}" destId="{09185769-B66A-E549-AC80-690488A2CF90}" srcOrd="0" destOrd="0" presId="urn:microsoft.com/office/officeart/2005/8/layout/radial4"/>
    <dgm:cxn modelId="{536C86E4-7BE2-7141-9BAA-34B36139A3F4}" srcId="{300E2D6E-BC1C-9245-A44B-134540C1DF0C}" destId="{CFF8A2BD-5791-E94E-B9BD-E71AEFF36A40}" srcOrd="1" destOrd="0" parTransId="{80C2FA71-77B3-7942-A5E9-8EA4F4EB114D}" sibTransId="{BBFF4F20-EA21-6442-9C5F-3129A8746927}"/>
    <dgm:cxn modelId="{CAAFF4F0-FA3A-E344-8FC1-385397C0BF25}" srcId="{300E2D6E-BC1C-9245-A44B-134540C1DF0C}" destId="{1CC7AD45-5337-7B49-A21D-724778A2B560}" srcOrd="0" destOrd="0" parTransId="{A10D4D69-DDB5-0742-9503-82080A7F5241}" sibTransId="{97A8C02B-0492-DC47-97DB-804819559071}"/>
    <dgm:cxn modelId="{41F061FD-2BE3-054B-80E5-CDE1EB2CEB28}" type="presOf" srcId="{F013C528-9835-E542-95BE-C213A4C338EB}" destId="{212E5793-269E-604E-A5B4-BE9F18FEB598}" srcOrd="0" destOrd="0" presId="urn:microsoft.com/office/officeart/2005/8/layout/radial4"/>
    <dgm:cxn modelId="{561B3F85-9E3D-FB41-A780-C2C34020322B}" type="presParOf" srcId="{5C00755A-89A2-1943-B591-6F00F415B863}" destId="{DD228023-79E9-4646-89A7-7520B195A582}" srcOrd="0" destOrd="0" presId="urn:microsoft.com/office/officeart/2005/8/layout/radial4"/>
    <dgm:cxn modelId="{341FCBA3-8C9F-9645-8C4B-C52FA5AF1188}" type="presParOf" srcId="{5C00755A-89A2-1943-B591-6F00F415B863}" destId="{32E890A4-AEB7-1A47-8880-0D7C22B15F3B}" srcOrd="1" destOrd="0" presId="urn:microsoft.com/office/officeart/2005/8/layout/radial4"/>
    <dgm:cxn modelId="{35B5624A-8147-AD42-97AC-E0B4845C9B94}" type="presParOf" srcId="{5C00755A-89A2-1943-B591-6F00F415B863}" destId="{FABAD1E4-E21D-1D49-A640-30BDDB378376}" srcOrd="2" destOrd="0" presId="urn:microsoft.com/office/officeart/2005/8/layout/radial4"/>
    <dgm:cxn modelId="{716B5149-2CCF-C244-9AFE-EED9B1A39606}" type="presParOf" srcId="{5C00755A-89A2-1943-B591-6F00F415B863}" destId="{AD804E0F-CB98-2741-94EA-06C065D8E7CD}" srcOrd="3" destOrd="0" presId="urn:microsoft.com/office/officeart/2005/8/layout/radial4"/>
    <dgm:cxn modelId="{99D30F84-47AB-AF49-BC98-71EA99E8AD33}" type="presParOf" srcId="{5C00755A-89A2-1943-B591-6F00F415B863}" destId="{5C3116F4-4E33-974C-A5E8-B663D372F5CD}" srcOrd="4" destOrd="0" presId="urn:microsoft.com/office/officeart/2005/8/layout/radial4"/>
    <dgm:cxn modelId="{C8A3CE87-0A79-C64A-996C-96409A7208FE}" type="presParOf" srcId="{5C00755A-89A2-1943-B591-6F00F415B863}" destId="{212E5793-269E-604E-A5B4-BE9F18FEB598}" srcOrd="5" destOrd="0" presId="urn:microsoft.com/office/officeart/2005/8/layout/radial4"/>
    <dgm:cxn modelId="{67314F62-509F-EB45-8EDE-CFAB51842474}" type="presParOf" srcId="{5C00755A-89A2-1943-B591-6F00F415B863}" destId="{ECC36143-A9DA-C944-8C24-8193A254DD29}" srcOrd="6" destOrd="0" presId="urn:microsoft.com/office/officeart/2005/8/layout/radial4"/>
    <dgm:cxn modelId="{ED83E741-D6B6-8147-8FE5-0A2A7C45719D}" type="presParOf" srcId="{5C00755A-89A2-1943-B591-6F00F415B863}" destId="{09185769-B66A-E549-AC80-690488A2CF90}" srcOrd="7" destOrd="0" presId="urn:microsoft.com/office/officeart/2005/8/layout/radial4"/>
    <dgm:cxn modelId="{1D8B8E1E-7096-AF42-A55A-102DEB08850F}" type="presParOf" srcId="{5C00755A-89A2-1943-B591-6F00F415B863}" destId="{D7921C0F-1F86-0B49-874C-46CB0BAE2F86}"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2A19BF-B387-1949-8BFB-5807B9372E40}"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B628BA28-3704-DD46-8E11-73A37D4CF5EA}">
      <dgm:prSet phldrT="[Text]"/>
      <dgm:spPr/>
      <dgm:t>
        <a:bodyPr/>
        <a:lstStyle/>
        <a:p>
          <a:r>
            <a:rPr lang="en-US"/>
            <a:t>Unique form of stress in addition to everyday stress that is experienced by marginalized groups</a:t>
          </a:r>
        </a:p>
      </dgm:t>
    </dgm:pt>
    <dgm:pt modelId="{816FDB1C-BB57-2547-98B5-EC8CE308EFA3}" type="parTrans" cxnId="{AC465DC7-75E6-184F-8848-49467620DE0B}">
      <dgm:prSet/>
      <dgm:spPr/>
      <dgm:t>
        <a:bodyPr/>
        <a:lstStyle/>
        <a:p>
          <a:endParaRPr lang="en-US"/>
        </a:p>
      </dgm:t>
    </dgm:pt>
    <dgm:pt modelId="{08082215-BF42-684D-AA73-960B4776CDFE}" type="sibTrans" cxnId="{AC465DC7-75E6-184F-8848-49467620DE0B}">
      <dgm:prSet/>
      <dgm:spPr/>
      <dgm:t>
        <a:bodyPr/>
        <a:lstStyle/>
        <a:p>
          <a:endParaRPr lang="en-US"/>
        </a:p>
      </dgm:t>
    </dgm:pt>
    <dgm:pt modelId="{568DBB12-A14E-464F-A4B6-EAA726ABB46B}">
      <dgm:prSet/>
      <dgm:spPr/>
      <dgm:t>
        <a:bodyPr/>
        <a:lstStyle/>
        <a:p>
          <a:r>
            <a:rPr lang="en-US"/>
            <a:t>Chronic- related to underlying social and cultural structures (i.e., oppression)</a:t>
          </a:r>
          <a:endParaRPr lang="en-US" dirty="0"/>
        </a:p>
      </dgm:t>
    </dgm:pt>
    <dgm:pt modelId="{21A14BCA-833A-AA4A-A8A7-3C1821FD1FF7}" type="parTrans" cxnId="{11168510-78C7-8D4F-BC32-BEC7BF8C259A}">
      <dgm:prSet/>
      <dgm:spPr/>
      <dgm:t>
        <a:bodyPr/>
        <a:lstStyle/>
        <a:p>
          <a:endParaRPr lang="en-US"/>
        </a:p>
      </dgm:t>
    </dgm:pt>
    <dgm:pt modelId="{6499A3C8-7742-3744-9A58-3E9F76FBC7C1}" type="sibTrans" cxnId="{11168510-78C7-8D4F-BC32-BEC7BF8C259A}">
      <dgm:prSet/>
      <dgm:spPr/>
      <dgm:t>
        <a:bodyPr/>
        <a:lstStyle/>
        <a:p>
          <a:endParaRPr lang="en-US"/>
        </a:p>
      </dgm:t>
    </dgm:pt>
    <dgm:pt modelId="{CD694E5D-772C-3F4B-8995-8D5142811A48}">
      <dgm:prSet/>
      <dgm:spPr/>
      <dgm:t>
        <a:bodyPr/>
        <a:lstStyle/>
        <a:p>
          <a:r>
            <a:rPr lang="en-US" dirty="0"/>
            <a:t>Socially based- meaning is happens from social processes, institutions, and structures outside of the individual </a:t>
          </a:r>
        </a:p>
      </dgm:t>
    </dgm:pt>
    <dgm:pt modelId="{E3D9DDC1-BD00-6646-B2A6-FFC420EC5D7E}" type="parTrans" cxnId="{4A4D80B7-B38D-5F46-85DA-0AF3A536AD9B}">
      <dgm:prSet/>
      <dgm:spPr/>
      <dgm:t>
        <a:bodyPr/>
        <a:lstStyle/>
        <a:p>
          <a:endParaRPr lang="en-US"/>
        </a:p>
      </dgm:t>
    </dgm:pt>
    <dgm:pt modelId="{BBED0F4C-6627-1941-97C6-60DDDEDC9239}" type="sibTrans" cxnId="{4A4D80B7-B38D-5F46-85DA-0AF3A536AD9B}">
      <dgm:prSet/>
      <dgm:spPr/>
      <dgm:t>
        <a:bodyPr/>
        <a:lstStyle/>
        <a:p>
          <a:endParaRPr lang="en-US"/>
        </a:p>
      </dgm:t>
    </dgm:pt>
    <dgm:pt modelId="{779909C1-7437-7D41-AA2D-EC4F5B7AB853}" type="pres">
      <dgm:prSet presAssocID="{172A19BF-B387-1949-8BFB-5807B9372E40}" presName="Name0" presStyleCnt="0">
        <dgm:presLayoutVars>
          <dgm:chMax val="7"/>
          <dgm:chPref val="7"/>
          <dgm:dir/>
        </dgm:presLayoutVars>
      </dgm:prSet>
      <dgm:spPr/>
    </dgm:pt>
    <dgm:pt modelId="{3F8F334B-6BAA-AB4D-A42F-7460DF66C517}" type="pres">
      <dgm:prSet presAssocID="{172A19BF-B387-1949-8BFB-5807B9372E40}" presName="Name1" presStyleCnt="0"/>
      <dgm:spPr/>
    </dgm:pt>
    <dgm:pt modelId="{2BFA82AA-E548-A341-A27D-A4277A900D05}" type="pres">
      <dgm:prSet presAssocID="{172A19BF-B387-1949-8BFB-5807B9372E40}" presName="cycle" presStyleCnt="0"/>
      <dgm:spPr/>
    </dgm:pt>
    <dgm:pt modelId="{12ECE5DC-676E-FB46-BA93-42C3A5B2B120}" type="pres">
      <dgm:prSet presAssocID="{172A19BF-B387-1949-8BFB-5807B9372E40}" presName="srcNode" presStyleLbl="node1" presStyleIdx="0" presStyleCnt="3"/>
      <dgm:spPr/>
    </dgm:pt>
    <dgm:pt modelId="{5AEB2921-F768-8847-9A7D-D680E5594F9D}" type="pres">
      <dgm:prSet presAssocID="{172A19BF-B387-1949-8BFB-5807B9372E40}" presName="conn" presStyleLbl="parChTrans1D2" presStyleIdx="0" presStyleCnt="1"/>
      <dgm:spPr/>
    </dgm:pt>
    <dgm:pt modelId="{5330C646-4817-E64D-A791-55A0844C33AC}" type="pres">
      <dgm:prSet presAssocID="{172A19BF-B387-1949-8BFB-5807B9372E40}" presName="extraNode" presStyleLbl="node1" presStyleIdx="0" presStyleCnt="3"/>
      <dgm:spPr/>
    </dgm:pt>
    <dgm:pt modelId="{DCC37F03-33D3-1E4A-B7FD-954C086B0418}" type="pres">
      <dgm:prSet presAssocID="{172A19BF-B387-1949-8BFB-5807B9372E40}" presName="dstNode" presStyleLbl="node1" presStyleIdx="0" presStyleCnt="3"/>
      <dgm:spPr/>
    </dgm:pt>
    <dgm:pt modelId="{C4219AB5-B3D2-C649-B17A-742C561C1300}" type="pres">
      <dgm:prSet presAssocID="{B628BA28-3704-DD46-8E11-73A37D4CF5EA}" presName="text_1" presStyleLbl="node1" presStyleIdx="0" presStyleCnt="3">
        <dgm:presLayoutVars>
          <dgm:bulletEnabled val="1"/>
        </dgm:presLayoutVars>
      </dgm:prSet>
      <dgm:spPr/>
    </dgm:pt>
    <dgm:pt modelId="{FB188981-E90C-8E45-B1AE-DB0651BD3775}" type="pres">
      <dgm:prSet presAssocID="{B628BA28-3704-DD46-8E11-73A37D4CF5EA}" presName="accent_1" presStyleCnt="0"/>
      <dgm:spPr/>
    </dgm:pt>
    <dgm:pt modelId="{7A23E6FA-C4C3-5B40-A55C-B09E4AF43C27}" type="pres">
      <dgm:prSet presAssocID="{B628BA28-3704-DD46-8E11-73A37D4CF5EA}" presName="accentRepeatNode" presStyleLbl="solidFgAcc1" presStyleIdx="0" presStyleCnt="3"/>
      <dgm:spPr/>
    </dgm:pt>
    <dgm:pt modelId="{5B6A0D39-1F1A-E941-80BA-9565D81E8DC5}" type="pres">
      <dgm:prSet presAssocID="{568DBB12-A14E-464F-A4B6-EAA726ABB46B}" presName="text_2" presStyleLbl="node1" presStyleIdx="1" presStyleCnt="3">
        <dgm:presLayoutVars>
          <dgm:bulletEnabled val="1"/>
        </dgm:presLayoutVars>
      </dgm:prSet>
      <dgm:spPr/>
    </dgm:pt>
    <dgm:pt modelId="{B24A679D-2EE1-9941-A1E3-93F83AFDD754}" type="pres">
      <dgm:prSet presAssocID="{568DBB12-A14E-464F-A4B6-EAA726ABB46B}" presName="accent_2" presStyleCnt="0"/>
      <dgm:spPr/>
    </dgm:pt>
    <dgm:pt modelId="{9369E581-95D8-B742-837E-8BE1E710E7EF}" type="pres">
      <dgm:prSet presAssocID="{568DBB12-A14E-464F-A4B6-EAA726ABB46B}" presName="accentRepeatNode" presStyleLbl="solidFgAcc1" presStyleIdx="1" presStyleCnt="3"/>
      <dgm:spPr/>
    </dgm:pt>
    <dgm:pt modelId="{26CDACF2-1229-C74B-A9A2-A8F396F1234B}" type="pres">
      <dgm:prSet presAssocID="{CD694E5D-772C-3F4B-8995-8D5142811A48}" presName="text_3" presStyleLbl="node1" presStyleIdx="2" presStyleCnt="3">
        <dgm:presLayoutVars>
          <dgm:bulletEnabled val="1"/>
        </dgm:presLayoutVars>
      </dgm:prSet>
      <dgm:spPr/>
    </dgm:pt>
    <dgm:pt modelId="{111DECA2-8ECE-C342-BA97-EE4014F2AC8E}" type="pres">
      <dgm:prSet presAssocID="{CD694E5D-772C-3F4B-8995-8D5142811A48}" presName="accent_3" presStyleCnt="0"/>
      <dgm:spPr/>
    </dgm:pt>
    <dgm:pt modelId="{36AC2059-12F0-D74F-9332-FC4A345C57FC}" type="pres">
      <dgm:prSet presAssocID="{CD694E5D-772C-3F4B-8995-8D5142811A48}" presName="accentRepeatNode" presStyleLbl="solidFgAcc1" presStyleIdx="2" presStyleCnt="3"/>
      <dgm:spPr/>
    </dgm:pt>
  </dgm:ptLst>
  <dgm:cxnLst>
    <dgm:cxn modelId="{11168510-78C7-8D4F-BC32-BEC7BF8C259A}" srcId="{172A19BF-B387-1949-8BFB-5807B9372E40}" destId="{568DBB12-A14E-464F-A4B6-EAA726ABB46B}" srcOrd="1" destOrd="0" parTransId="{21A14BCA-833A-AA4A-A8A7-3C1821FD1FF7}" sibTransId="{6499A3C8-7742-3744-9A58-3E9F76FBC7C1}"/>
    <dgm:cxn modelId="{D0DA0016-C896-0746-ACB2-96D513F971FB}" type="presOf" srcId="{CD694E5D-772C-3F4B-8995-8D5142811A48}" destId="{26CDACF2-1229-C74B-A9A2-A8F396F1234B}" srcOrd="0" destOrd="0" presId="urn:microsoft.com/office/officeart/2008/layout/VerticalCurvedList"/>
    <dgm:cxn modelId="{BA717731-B791-144B-8831-AAD06086405C}" type="presOf" srcId="{B628BA28-3704-DD46-8E11-73A37D4CF5EA}" destId="{C4219AB5-B3D2-C649-B17A-742C561C1300}" srcOrd="0" destOrd="0" presId="urn:microsoft.com/office/officeart/2008/layout/VerticalCurvedList"/>
    <dgm:cxn modelId="{9A9CA994-C820-8F43-A195-E812D886F555}" type="presOf" srcId="{172A19BF-B387-1949-8BFB-5807B9372E40}" destId="{779909C1-7437-7D41-AA2D-EC4F5B7AB853}" srcOrd="0" destOrd="0" presId="urn:microsoft.com/office/officeart/2008/layout/VerticalCurvedList"/>
    <dgm:cxn modelId="{34D8389B-E61E-D641-BCA9-5D4FE1D2F56C}" type="presOf" srcId="{08082215-BF42-684D-AA73-960B4776CDFE}" destId="{5AEB2921-F768-8847-9A7D-D680E5594F9D}" srcOrd="0" destOrd="0" presId="urn:microsoft.com/office/officeart/2008/layout/VerticalCurvedList"/>
    <dgm:cxn modelId="{4A4D80B7-B38D-5F46-85DA-0AF3A536AD9B}" srcId="{172A19BF-B387-1949-8BFB-5807B9372E40}" destId="{CD694E5D-772C-3F4B-8995-8D5142811A48}" srcOrd="2" destOrd="0" parTransId="{E3D9DDC1-BD00-6646-B2A6-FFC420EC5D7E}" sibTransId="{BBED0F4C-6627-1941-97C6-60DDDEDC9239}"/>
    <dgm:cxn modelId="{AC465DC7-75E6-184F-8848-49467620DE0B}" srcId="{172A19BF-B387-1949-8BFB-5807B9372E40}" destId="{B628BA28-3704-DD46-8E11-73A37D4CF5EA}" srcOrd="0" destOrd="0" parTransId="{816FDB1C-BB57-2547-98B5-EC8CE308EFA3}" sibTransId="{08082215-BF42-684D-AA73-960B4776CDFE}"/>
    <dgm:cxn modelId="{E7DBDFFB-9183-C143-AD44-EFF6E94872A5}" type="presOf" srcId="{568DBB12-A14E-464F-A4B6-EAA726ABB46B}" destId="{5B6A0D39-1F1A-E941-80BA-9565D81E8DC5}" srcOrd="0" destOrd="0" presId="urn:microsoft.com/office/officeart/2008/layout/VerticalCurvedList"/>
    <dgm:cxn modelId="{E87E9C8E-F046-1444-8013-84C11E14FE06}" type="presParOf" srcId="{779909C1-7437-7D41-AA2D-EC4F5B7AB853}" destId="{3F8F334B-6BAA-AB4D-A42F-7460DF66C517}" srcOrd="0" destOrd="0" presId="urn:microsoft.com/office/officeart/2008/layout/VerticalCurvedList"/>
    <dgm:cxn modelId="{E9B36C65-82FF-CF4B-B1FA-16C74B136632}" type="presParOf" srcId="{3F8F334B-6BAA-AB4D-A42F-7460DF66C517}" destId="{2BFA82AA-E548-A341-A27D-A4277A900D05}" srcOrd="0" destOrd="0" presId="urn:microsoft.com/office/officeart/2008/layout/VerticalCurvedList"/>
    <dgm:cxn modelId="{9D6116CF-0C60-A84E-AFA7-F9B51F23FB86}" type="presParOf" srcId="{2BFA82AA-E548-A341-A27D-A4277A900D05}" destId="{12ECE5DC-676E-FB46-BA93-42C3A5B2B120}" srcOrd="0" destOrd="0" presId="urn:microsoft.com/office/officeart/2008/layout/VerticalCurvedList"/>
    <dgm:cxn modelId="{7C105DB5-4A09-2A45-8E57-81C60FB55C43}" type="presParOf" srcId="{2BFA82AA-E548-A341-A27D-A4277A900D05}" destId="{5AEB2921-F768-8847-9A7D-D680E5594F9D}" srcOrd="1" destOrd="0" presId="urn:microsoft.com/office/officeart/2008/layout/VerticalCurvedList"/>
    <dgm:cxn modelId="{B1CB638A-01B2-C940-8488-F519765A1FCC}" type="presParOf" srcId="{2BFA82AA-E548-A341-A27D-A4277A900D05}" destId="{5330C646-4817-E64D-A791-55A0844C33AC}" srcOrd="2" destOrd="0" presId="urn:microsoft.com/office/officeart/2008/layout/VerticalCurvedList"/>
    <dgm:cxn modelId="{4F653CE7-4B76-A249-992F-A6C55BE084F7}" type="presParOf" srcId="{2BFA82AA-E548-A341-A27D-A4277A900D05}" destId="{DCC37F03-33D3-1E4A-B7FD-954C086B0418}" srcOrd="3" destOrd="0" presId="urn:microsoft.com/office/officeart/2008/layout/VerticalCurvedList"/>
    <dgm:cxn modelId="{20AC21C4-1489-CE45-85A8-FB349BDD8786}" type="presParOf" srcId="{3F8F334B-6BAA-AB4D-A42F-7460DF66C517}" destId="{C4219AB5-B3D2-C649-B17A-742C561C1300}" srcOrd="1" destOrd="0" presId="urn:microsoft.com/office/officeart/2008/layout/VerticalCurvedList"/>
    <dgm:cxn modelId="{671F569F-2565-0540-89B8-0EAECC158C79}" type="presParOf" srcId="{3F8F334B-6BAA-AB4D-A42F-7460DF66C517}" destId="{FB188981-E90C-8E45-B1AE-DB0651BD3775}" srcOrd="2" destOrd="0" presId="urn:microsoft.com/office/officeart/2008/layout/VerticalCurvedList"/>
    <dgm:cxn modelId="{F15EFE05-D244-2C45-B9CA-6F6710070166}" type="presParOf" srcId="{FB188981-E90C-8E45-B1AE-DB0651BD3775}" destId="{7A23E6FA-C4C3-5B40-A55C-B09E4AF43C27}" srcOrd="0" destOrd="0" presId="urn:microsoft.com/office/officeart/2008/layout/VerticalCurvedList"/>
    <dgm:cxn modelId="{E41D480C-396B-094E-91B0-9A2C9C77F393}" type="presParOf" srcId="{3F8F334B-6BAA-AB4D-A42F-7460DF66C517}" destId="{5B6A0D39-1F1A-E941-80BA-9565D81E8DC5}" srcOrd="3" destOrd="0" presId="urn:microsoft.com/office/officeart/2008/layout/VerticalCurvedList"/>
    <dgm:cxn modelId="{9AB31101-96F8-8944-BC08-069D5E5C0A58}" type="presParOf" srcId="{3F8F334B-6BAA-AB4D-A42F-7460DF66C517}" destId="{B24A679D-2EE1-9941-A1E3-93F83AFDD754}" srcOrd="4" destOrd="0" presId="urn:microsoft.com/office/officeart/2008/layout/VerticalCurvedList"/>
    <dgm:cxn modelId="{098D8C45-F791-B64B-8BE8-F3A5127B4B0C}" type="presParOf" srcId="{B24A679D-2EE1-9941-A1E3-93F83AFDD754}" destId="{9369E581-95D8-B742-837E-8BE1E710E7EF}" srcOrd="0" destOrd="0" presId="urn:microsoft.com/office/officeart/2008/layout/VerticalCurvedList"/>
    <dgm:cxn modelId="{5B0A6903-731C-6E44-ABB6-3B78FB08D071}" type="presParOf" srcId="{3F8F334B-6BAA-AB4D-A42F-7460DF66C517}" destId="{26CDACF2-1229-C74B-A9A2-A8F396F1234B}" srcOrd="5" destOrd="0" presId="urn:microsoft.com/office/officeart/2008/layout/VerticalCurvedList"/>
    <dgm:cxn modelId="{1FD90621-FF03-8344-8293-A81CACA37B9F}" type="presParOf" srcId="{3F8F334B-6BAA-AB4D-A42F-7460DF66C517}" destId="{111DECA2-8ECE-C342-BA97-EE4014F2AC8E}" srcOrd="6" destOrd="0" presId="urn:microsoft.com/office/officeart/2008/layout/VerticalCurvedList"/>
    <dgm:cxn modelId="{225FA31B-E952-8F4F-91F5-5B4055B0E68D}" type="presParOf" srcId="{111DECA2-8ECE-C342-BA97-EE4014F2AC8E}" destId="{36AC2059-12F0-D74F-9332-FC4A345C57F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9FD43D-4D54-A049-AD2D-34A7814C56EA}" type="doc">
      <dgm:prSet loTypeId="urn:microsoft.com/office/officeart/2005/8/layout/hProcess9" loCatId="" qsTypeId="urn:microsoft.com/office/officeart/2005/8/quickstyle/simple1" qsCatId="simple" csTypeId="urn:microsoft.com/office/officeart/2005/8/colors/colorful4" csCatId="colorful" phldr="1"/>
      <dgm:spPr/>
    </dgm:pt>
    <dgm:pt modelId="{DD7616B8-57A7-1A4E-A5FD-B16D38BF7EED}">
      <dgm:prSet phldrT="[Text]"/>
      <dgm:spPr/>
      <dgm:t>
        <a:bodyPr/>
        <a:lstStyle/>
        <a:p>
          <a:r>
            <a:rPr lang="en-US" dirty="0"/>
            <a:t>Socially Marginalized Identity </a:t>
          </a:r>
        </a:p>
      </dgm:t>
    </dgm:pt>
    <dgm:pt modelId="{B8484BAB-243C-6643-8FD8-8AC9C3048476}" type="parTrans" cxnId="{71F0AB1B-097B-824C-9E5C-E53BD30DBA8E}">
      <dgm:prSet/>
      <dgm:spPr/>
      <dgm:t>
        <a:bodyPr/>
        <a:lstStyle/>
        <a:p>
          <a:endParaRPr lang="en-US"/>
        </a:p>
      </dgm:t>
    </dgm:pt>
    <dgm:pt modelId="{8E09B4D7-2AE4-B846-BBBE-D5FD90B5C538}" type="sibTrans" cxnId="{71F0AB1B-097B-824C-9E5C-E53BD30DBA8E}">
      <dgm:prSet/>
      <dgm:spPr/>
      <dgm:t>
        <a:bodyPr/>
        <a:lstStyle/>
        <a:p>
          <a:endParaRPr lang="en-US"/>
        </a:p>
      </dgm:t>
    </dgm:pt>
    <dgm:pt modelId="{09BEC652-0D1D-2D46-AAD6-D48DF4D383EB}">
      <dgm:prSet phldrT="[Text]"/>
      <dgm:spPr/>
      <dgm:t>
        <a:bodyPr/>
        <a:lstStyle/>
        <a:p>
          <a:pPr algn="ctr"/>
          <a:r>
            <a:rPr lang="en-US" dirty="0"/>
            <a:t>Chronic forms of stress</a:t>
          </a:r>
        </a:p>
      </dgm:t>
    </dgm:pt>
    <dgm:pt modelId="{18255522-71FD-D944-8D48-606DC502F5F1}" type="parTrans" cxnId="{6C364D5C-D18F-0A4C-B1B6-EFFEE72531DE}">
      <dgm:prSet/>
      <dgm:spPr/>
      <dgm:t>
        <a:bodyPr/>
        <a:lstStyle/>
        <a:p>
          <a:endParaRPr lang="en-US"/>
        </a:p>
      </dgm:t>
    </dgm:pt>
    <dgm:pt modelId="{74833C9B-7E8F-D044-B130-E89361225257}" type="sibTrans" cxnId="{6C364D5C-D18F-0A4C-B1B6-EFFEE72531DE}">
      <dgm:prSet/>
      <dgm:spPr/>
      <dgm:t>
        <a:bodyPr/>
        <a:lstStyle/>
        <a:p>
          <a:endParaRPr lang="en-US"/>
        </a:p>
      </dgm:t>
    </dgm:pt>
    <dgm:pt modelId="{100469F8-4330-1C4A-9006-81727DD4EF68}">
      <dgm:prSet phldrT="[Text]"/>
      <dgm:spPr/>
      <dgm:t>
        <a:bodyPr/>
        <a:lstStyle/>
        <a:p>
          <a:r>
            <a:rPr lang="en-US" dirty="0"/>
            <a:t>Deleterious Mental and Physical Outcomes </a:t>
          </a:r>
        </a:p>
      </dgm:t>
    </dgm:pt>
    <dgm:pt modelId="{1163DD9D-99C2-BA45-9D5F-2D98841BC0E4}" type="parTrans" cxnId="{1F228130-9658-AC42-92E6-7C6B8D179C76}">
      <dgm:prSet/>
      <dgm:spPr/>
      <dgm:t>
        <a:bodyPr/>
        <a:lstStyle/>
        <a:p>
          <a:endParaRPr lang="en-US"/>
        </a:p>
      </dgm:t>
    </dgm:pt>
    <dgm:pt modelId="{445F05D2-9723-034A-A20E-4468AF0283E7}" type="sibTrans" cxnId="{1F228130-9658-AC42-92E6-7C6B8D179C76}">
      <dgm:prSet/>
      <dgm:spPr/>
      <dgm:t>
        <a:bodyPr/>
        <a:lstStyle/>
        <a:p>
          <a:endParaRPr lang="en-US"/>
        </a:p>
      </dgm:t>
    </dgm:pt>
    <dgm:pt modelId="{A13D56F8-7266-D440-8F37-AB6EB9DC88CC}">
      <dgm:prSet phldrT="[Text]"/>
      <dgm:spPr/>
      <dgm:t>
        <a:bodyPr/>
        <a:lstStyle/>
        <a:p>
          <a:pPr algn="ctr"/>
          <a:r>
            <a:rPr lang="en-US" dirty="0"/>
            <a:t>Proximal</a:t>
          </a:r>
        </a:p>
      </dgm:t>
    </dgm:pt>
    <dgm:pt modelId="{E037DA57-8DE4-6E41-B64F-56BB267AE32E}" type="parTrans" cxnId="{5C5A9631-6C2F-F641-8C93-E7941325B08E}">
      <dgm:prSet/>
      <dgm:spPr/>
      <dgm:t>
        <a:bodyPr/>
        <a:lstStyle/>
        <a:p>
          <a:endParaRPr lang="en-US"/>
        </a:p>
      </dgm:t>
    </dgm:pt>
    <dgm:pt modelId="{B7E8A72B-60C6-0F49-B036-F1A42A3DEFDA}" type="sibTrans" cxnId="{5C5A9631-6C2F-F641-8C93-E7941325B08E}">
      <dgm:prSet/>
      <dgm:spPr/>
      <dgm:t>
        <a:bodyPr/>
        <a:lstStyle/>
        <a:p>
          <a:endParaRPr lang="en-US"/>
        </a:p>
      </dgm:t>
    </dgm:pt>
    <dgm:pt modelId="{D7B19907-EB40-1D45-9C78-B83361A834BC}">
      <dgm:prSet phldrT="[Text]"/>
      <dgm:spPr/>
      <dgm:t>
        <a:bodyPr/>
        <a:lstStyle/>
        <a:p>
          <a:pPr algn="ctr"/>
          <a:r>
            <a:rPr lang="en-US" dirty="0"/>
            <a:t>Distal</a:t>
          </a:r>
        </a:p>
      </dgm:t>
    </dgm:pt>
    <dgm:pt modelId="{C8EE11DC-4A27-B940-B709-F8E755EFAD99}" type="parTrans" cxnId="{EE239F57-4C30-C741-BBE7-A58761A2FD40}">
      <dgm:prSet/>
      <dgm:spPr/>
      <dgm:t>
        <a:bodyPr/>
        <a:lstStyle/>
        <a:p>
          <a:endParaRPr lang="en-US"/>
        </a:p>
      </dgm:t>
    </dgm:pt>
    <dgm:pt modelId="{FBF22148-7D20-5B43-B7EA-E97BF9F9996A}" type="sibTrans" cxnId="{EE239F57-4C30-C741-BBE7-A58761A2FD40}">
      <dgm:prSet/>
      <dgm:spPr/>
      <dgm:t>
        <a:bodyPr/>
        <a:lstStyle/>
        <a:p>
          <a:endParaRPr lang="en-US"/>
        </a:p>
      </dgm:t>
    </dgm:pt>
    <dgm:pt modelId="{D2199CC2-C10D-304D-A9F2-775A28D4BAF5}" type="pres">
      <dgm:prSet presAssocID="{B89FD43D-4D54-A049-AD2D-34A7814C56EA}" presName="CompostProcess" presStyleCnt="0">
        <dgm:presLayoutVars>
          <dgm:dir/>
          <dgm:resizeHandles val="exact"/>
        </dgm:presLayoutVars>
      </dgm:prSet>
      <dgm:spPr/>
    </dgm:pt>
    <dgm:pt modelId="{F83D7F05-5871-194D-84C8-E0F9EC28ADBF}" type="pres">
      <dgm:prSet presAssocID="{B89FD43D-4D54-A049-AD2D-34A7814C56EA}" presName="arrow" presStyleLbl="bgShp" presStyleIdx="0" presStyleCnt="1"/>
      <dgm:spPr/>
    </dgm:pt>
    <dgm:pt modelId="{3B465CF9-E2C8-3140-84FE-B2CEEE8A9D08}" type="pres">
      <dgm:prSet presAssocID="{B89FD43D-4D54-A049-AD2D-34A7814C56EA}" presName="linearProcess" presStyleCnt="0"/>
      <dgm:spPr/>
    </dgm:pt>
    <dgm:pt modelId="{9072096E-48BB-A441-A5D5-2207A3D7655C}" type="pres">
      <dgm:prSet presAssocID="{DD7616B8-57A7-1A4E-A5FD-B16D38BF7EED}" presName="textNode" presStyleLbl="node1" presStyleIdx="0" presStyleCnt="3">
        <dgm:presLayoutVars>
          <dgm:bulletEnabled val="1"/>
        </dgm:presLayoutVars>
      </dgm:prSet>
      <dgm:spPr/>
    </dgm:pt>
    <dgm:pt modelId="{BC1E3E70-FDBB-234C-81FB-85F30D4A2BF8}" type="pres">
      <dgm:prSet presAssocID="{8E09B4D7-2AE4-B846-BBBE-D5FD90B5C538}" presName="sibTrans" presStyleCnt="0"/>
      <dgm:spPr/>
    </dgm:pt>
    <dgm:pt modelId="{3375FBBE-9865-8347-AA3D-4D7BC079DD33}" type="pres">
      <dgm:prSet presAssocID="{09BEC652-0D1D-2D46-AAD6-D48DF4D383EB}" presName="textNode" presStyleLbl="node1" presStyleIdx="1" presStyleCnt="3">
        <dgm:presLayoutVars>
          <dgm:bulletEnabled val="1"/>
        </dgm:presLayoutVars>
      </dgm:prSet>
      <dgm:spPr/>
    </dgm:pt>
    <dgm:pt modelId="{91F1C3AD-67BD-1042-A556-72AA0D5CE742}" type="pres">
      <dgm:prSet presAssocID="{74833C9B-7E8F-D044-B130-E89361225257}" presName="sibTrans" presStyleCnt="0"/>
      <dgm:spPr/>
    </dgm:pt>
    <dgm:pt modelId="{B25A1049-6518-3844-8986-AC7051AC7BCB}" type="pres">
      <dgm:prSet presAssocID="{100469F8-4330-1C4A-9006-81727DD4EF68}" presName="textNode" presStyleLbl="node1" presStyleIdx="2" presStyleCnt="3">
        <dgm:presLayoutVars>
          <dgm:bulletEnabled val="1"/>
        </dgm:presLayoutVars>
      </dgm:prSet>
      <dgm:spPr/>
    </dgm:pt>
  </dgm:ptLst>
  <dgm:cxnLst>
    <dgm:cxn modelId="{71F0AB1B-097B-824C-9E5C-E53BD30DBA8E}" srcId="{B89FD43D-4D54-A049-AD2D-34A7814C56EA}" destId="{DD7616B8-57A7-1A4E-A5FD-B16D38BF7EED}" srcOrd="0" destOrd="0" parTransId="{B8484BAB-243C-6643-8FD8-8AC9C3048476}" sibTransId="{8E09B4D7-2AE4-B846-BBBE-D5FD90B5C538}"/>
    <dgm:cxn modelId="{1F228130-9658-AC42-92E6-7C6B8D179C76}" srcId="{B89FD43D-4D54-A049-AD2D-34A7814C56EA}" destId="{100469F8-4330-1C4A-9006-81727DD4EF68}" srcOrd="2" destOrd="0" parTransId="{1163DD9D-99C2-BA45-9D5F-2D98841BC0E4}" sibTransId="{445F05D2-9723-034A-A20E-4468AF0283E7}"/>
    <dgm:cxn modelId="{5C5A9631-6C2F-F641-8C93-E7941325B08E}" srcId="{09BEC652-0D1D-2D46-AAD6-D48DF4D383EB}" destId="{A13D56F8-7266-D440-8F37-AB6EB9DC88CC}" srcOrd="0" destOrd="0" parTransId="{E037DA57-8DE4-6E41-B64F-56BB267AE32E}" sibTransId="{B7E8A72B-60C6-0F49-B036-F1A42A3DEFDA}"/>
    <dgm:cxn modelId="{EE239F57-4C30-C741-BBE7-A58761A2FD40}" srcId="{09BEC652-0D1D-2D46-AAD6-D48DF4D383EB}" destId="{D7B19907-EB40-1D45-9C78-B83361A834BC}" srcOrd="1" destOrd="0" parTransId="{C8EE11DC-4A27-B940-B709-F8E755EFAD99}" sibTransId="{FBF22148-7D20-5B43-B7EA-E97BF9F9996A}"/>
    <dgm:cxn modelId="{6C364D5C-D18F-0A4C-B1B6-EFFEE72531DE}" srcId="{B89FD43D-4D54-A049-AD2D-34A7814C56EA}" destId="{09BEC652-0D1D-2D46-AAD6-D48DF4D383EB}" srcOrd="1" destOrd="0" parTransId="{18255522-71FD-D944-8D48-606DC502F5F1}" sibTransId="{74833C9B-7E8F-D044-B130-E89361225257}"/>
    <dgm:cxn modelId="{A8C0D96F-FBB4-A240-8F24-1D2FC34D6D39}" type="presOf" srcId="{DD7616B8-57A7-1A4E-A5FD-B16D38BF7EED}" destId="{9072096E-48BB-A441-A5D5-2207A3D7655C}" srcOrd="0" destOrd="0" presId="urn:microsoft.com/office/officeart/2005/8/layout/hProcess9"/>
    <dgm:cxn modelId="{EF15E074-668F-B54D-AA66-BC950CBDCD87}" type="presOf" srcId="{D7B19907-EB40-1D45-9C78-B83361A834BC}" destId="{3375FBBE-9865-8347-AA3D-4D7BC079DD33}" srcOrd="0" destOrd="2" presId="urn:microsoft.com/office/officeart/2005/8/layout/hProcess9"/>
    <dgm:cxn modelId="{96BFDE75-7E33-E143-8512-BACC90C45A18}" type="presOf" srcId="{A13D56F8-7266-D440-8F37-AB6EB9DC88CC}" destId="{3375FBBE-9865-8347-AA3D-4D7BC079DD33}" srcOrd="0" destOrd="1" presId="urn:microsoft.com/office/officeart/2005/8/layout/hProcess9"/>
    <dgm:cxn modelId="{057AFF91-36E1-E24C-A473-9DA97DED92A4}" type="presOf" srcId="{B89FD43D-4D54-A049-AD2D-34A7814C56EA}" destId="{D2199CC2-C10D-304D-A9F2-775A28D4BAF5}" srcOrd="0" destOrd="0" presId="urn:microsoft.com/office/officeart/2005/8/layout/hProcess9"/>
    <dgm:cxn modelId="{87AD82CF-DED5-9740-86B2-2F0A6E4CE828}" type="presOf" srcId="{100469F8-4330-1C4A-9006-81727DD4EF68}" destId="{B25A1049-6518-3844-8986-AC7051AC7BCB}" srcOrd="0" destOrd="0" presId="urn:microsoft.com/office/officeart/2005/8/layout/hProcess9"/>
    <dgm:cxn modelId="{051158ED-4D97-5041-856C-DF2CC00E70B3}" type="presOf" srcId="{09BEC652-0D1D-2D46-AAD6-D48DF4D383EB}" destId="{3375FBBE-9865-8347-AA3D-4D7BC079DD33}" srcOrd="0" destOrd="0" presId="urn:microsoft.com/office/officeart/2005/8/layout/hProcess9"/>
    <dgm:cxn modelId="{86AAFD81-DDAE-9941-9ADC-DC2C46FE0AD0}" type="presParOf" srcId="{D2199CC2-C10D-304D-A9F2-775A28D4BAF5}" destId="{F83D7F05-5871-194D-84C8-E0F9EC28ADBF}" srcOrd="0" destOrd="0" presId="urn:microsoft.com/office/officeart/2005/8/layout/hProcess9"/>
    <dgm:cxn modelId="{7B730EA5-046C-3E44-8608-A81CF8E91FAD}" type="presParOf" srcId="{D2199CC2-C10D-304D-A9F2-775A28D4BAF5}" destId="{3B465CF9-E2C8-3140-84FE-B2CEEE8A9D08}" srcOrd="1" destOrd="0" presId="urn:microsoft.com/office/officeart/2005/8/layout/hProcess9"/>
    <dgm:cxn modelId="{D819D33E-0BD8-A44C-9639-C30B4EA24153}" type="presParOf" srcId="{3B465CF9-E2C8-3140-84FE-B2CEEE8A9D08}" destId="{9072096E-48BB-A441-A5D5-2207A3D7655C}" srcOrd="0" destOrd="0" presId="urn:microsoft.com/office/officeart/2005/8/layout/hProcess9"/>
    <dgm:cxn modelId="{8E99F73C-0596-BB44-BCBE-CD490C5F979A}" type="presParOf" srcId="{3B465CF9-E2C8-3140-84FE-B2CEEE8A9D08}" destId="{BC1E3E70-FDBB-234C-81FB-85F30D4A2BF8}" srcOrd="1" destOrd="0" presId="urn:microsoft.com/office/officeart/2005/8/layout/hProcess9"/>
    <dgm:cxn modelId="{1EC6D7A5-0107-A649-B780-F31B007E6943}" type="presParOf" srcId="{3B465CF9-E2C8-3140-84FE-B2CEEE8A9D08}" destId="{3375FBBE-9865-8347-AA3D-4D7BC079DD33}" srcOrd="2" destOrd="0" presId="urn:microsoft.com/office/officeart/2005/8/layout/hProcess9"/>
    <dgm:cxn modelId="{78CD0EA6-96BD-3C42-A3CB-853AF705BFDC}" type="presParOf" srcId="{3B465CF9-E2C8-3140-84FE-B2CEEE8A9D08}" destId="{91F1C3AD-67BD-1042-A556-72AA0D5CE742}" srcOrd="3" destOrd="0" presId="urn:microsoft.com/office/officeart/2005/8/layout/hProcess9"/>
    <dgm:cxn modelId="{D2C7DEC0-C8C1-024A-BE4E-AAF6B508F30A}" type="presParOf" srcId="{3B465CF9-E2C8-3140-84FE-B2CEEE8A9D08}" destId="{B25A1049-6518-3844-8986-AC7051AC7BC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383D24-F8C3-6648-98C9-B1FB629C0256}" type="doc">
      <dgm:prSet loTypeId="urn:microsoft.com/office/officeart/2008/layout/RadialCluster" loCatId="" qsTypeId="urn:microsoft.com/office/officeart/2005/8/quickstyle/simple1" qsCatId="simple" csTypeId="urn:microsoft.com/office/officeart/2005/8/colors/colorful1" csCatId="colorful" phldr="1"/>
      <dgm:spPr/>
      <dgm:t>
        <a:bodyPr/>
        <a:lstStyle/>
        <a:p>
          <a:endParaRPr lang="en-US"/>
        </a:p>
      </dgm:t>
    </dgm:pt>
    <dgm:pt modelId="{97AE629A-E06F-B449-A140-76602BA02ABC}">
      <dgm:prSet phldrT="[Text]"/>
      <dgm:spPr/>
      <dgm:t>
        <a:bodyPr/>
        <a:lstStyle/>
        <a:p>
          <a:r>
            <a:rPr lang="en-US" dirty="0"/>
            <a:t>Minority Stress</a:t>
          </a:r>
        </a:p>
      </dgm:t>
    </dgm:pt>
    <dgm:pt modelId="{3ABE1F24-4804-1F40-9255-85B7ADE68D8E}" type="parTrans" cxnId="{0C47F6D8-E126-694A-A47C-85124B372739}">
      <dgm:prSet/>
      <dgm:spPr/>
      <dgm:t>
        <a:bodyPr/>
        <a:lstStyle/>
        <a:p>
          <a:endParaRPr lang="en-US"/>
        </a:p>
      </dgm:t>
    </dgm:pt>
    <dgm:pt modelId="{2A08CB6F-57DC-ED47-A8B4-BBE5BE0BD319}" type="sibTrans" cxnId="{0C47F6D8-E126-694A-A47C-85124B372739}">
      <dgm:prSet/>
      <dgm:spPr/>
      <dgm:t>
        <a:bodyPr/>
        <a:lstStyle/>
        <a:p>
          <a:endParaRPr lang="en-US"/>
        </a:p>
      </dgm:t>
    </dgm:pt>
    <dgm:pt modelId="{60F06C75-3708-4341-B313-E167C9D942EC}">
      <dgm:prSet phldrT="[Text]" custT="1"/>
      <dgm:spPr/>
      <dgm:t>
        <a:bodyPr/>
        <a:lstStyle/>
        <a:p>
          <a:r>
            <a:rPr lang="en-US" sz="1700" dirty="0"/>
            <a:t>Substance Use </a:t>
          </a:r>
          <a:r>
            <a:rPr lang="en-US" sz="1200" dirty="0"/>
            <a:t>(e.g., Lea et al., 2014)</a:t>
          </a:r>
        </a:p>
      </dgm:t>
    </dgm:pt>
    <dgm:pt modelId="{5D2E28EB-6C8A-B24B-8C20-BC105E2D60BC}" type="parTrans" cxnId="{DEB7C083-2C16-CB41-B2ED-6F2F593F26AA}">
      <dgm:prSet/>
      <dgm:spPr/>
      <dgm:t>
        <a:bodyPr/>
        <a:lstStyle/>
        <a:p>
          <a:endParaRPr lang="en-US"/>
        </a:p>
      </dgm:t>
    </dgm:pt>
    <dgm:pt modelId="{BDB4812E-EE9E-B84B-86AD-23DC764BAD67}" type="sibTrans" cxnId="{DEB7C083-2C16-CB41-B2ED-6F2F593F26AA}">
      <dgm:prSet/>
      <dgm:spPr/>
      <dgm:t>
        <a:bodyPr/>
        <a:lstStyle/>
        <a:p>
          <a:endParaRPr lang="en-US"/>
        </a:p>
      </dgm:t>
    </dgm:pt>
    <dgm:pt modelId="{8BD8F82A-21D6-A74F-B8A7-D0FFB53A6DE8}">
      <dgm:prSet phldrT="[Text]" custT="1"/>
      <dgm:spPr/>
      <dgm:t>
        <a:bodyPr/>
        <a:lstStyle/>
        <a:p>
          <a:r>
            <a:rPr lang="en-US" sz="1800" dirty="0"/>
            <a:t>Psychological Distress </a:t>
          </a:r>
          <a:r>
            <a:rPr lang="en-US" sz="1200" dirty="0"/>
            <a:t>(e.g., Balsam et al., 2011)</a:t>
          </a:r>
        </a:p>
      </dgm:t>
    </dgm:pt>
    <dgm:pt modelId="{7DFF3F01-0ABA-2B4A-8A15-C42F0800F81D}" type="parTrans" cxnId="{81B4688E-6478-2A4C-91C6-B4BA51D0CF00}">
      <dgm:prSet/>
      <dgm:spPr/>
      <dgm:t>
        <a:bodyPr/>
        <a:lstStyle/>
        <a:p>
          <a:endParaRPr lang="en-US"/>
        </a:p>
      </dgm:t>
    </dgm:pt>
    <dgm:pt modelId="{8C3465BA-E791-A042-899A-035508561C37}" type="sibTrans" cxnId="{81B4688E-6478-2A4C-91C6-B4BA51D0CF00}">
      <dgm:prSet/>
      <dgm:spPr/>
      <dgm:t>
        <a:bodyPr/>
        <a:lstStyle/>
        <a:p>
          <a:endParaRPr lang="en-US"/>
        </a:p>
      </dgm:t>
    </dgm:pt>
    <dgm:pt modelId="{C5255A6A-8FA7-B64B-A625-A96CED02A005}">
      <dgm:prSet phldrT="[Text]" custT="1"/>
      <dgm:spPr/>
      <dgm:t>
        <a:bodyPr/>
        <a:lstStyle/>
        <a:p>
          <a:r>
            <a:rPr lang="en-US" sz="1900" dirty="0"/>
            <a:t>Lower Physical Health </a:t>
          </a:r>
          <a:r>
            <a:rPr lang="en-US" sz="1200" dirty="0"/>
            <a:t>(e.g., Frost, et al., 2015)</a:t>
          </a:r>
        </a:p>
      </dgm:t>
    </dgm:pt>
    <dgm:pt modelId="{C84783E9-4E91-3442-8F6F-D37D3F42C2A5}" type="parTrans" cxnId="{316E7E4C-DD6F-BE42-B287-28527DE6367D}">
      <dgm:prSet/>
      <dgm:spPr/>
      <dgm:t>
        <a:bodyPr/>
        <a:lstStyle/>
        <a:p>
          <a:endParaRPr lang="en-US"/>
        </a:p>
      </dgm:t>
    </dgm:pt>
    <dgm:pt modelId="{E9AC838E-3487-8640-9F59-18DC78B3C293}" type="sibTrans" cxnId="{316E7E4C-DD6F-BE42-B287-28527DE6367D}">
      <dgm:prSet/>
      <dgm:spPr/>
      <dgm:t>
        <a:bodyPr/>
        <a:lstStyle/>
        <a:p>
          <a:endParaRPr lang="en-US"/>
        </a:p>
      </dgm:t>
    </dgm:pt>
    <dgm:pt modelId="{2F9E55CB-ACA3-344D-B9B9-717F2DFEA26B}">
      <dgm:prSet phldrT="[Text]"/>
      <dgm:spPr/>
      <dgm:t>
        <a:bodyPr/>
        <a:lstStyle/>
        <a:p>
          <a:endParaRPr lang="en-US" dirty="0"/>
        </a:p>
      </dgm:t>
    </dgm:pt>
    <dgm:pt modelId="{7F40FFBF-59B1-0A46-968C-23AD14159A18}" type="parTrans" cxnId="{28FCC706-F77E-B040-9232-F2FC68F41FA9}">
      <dgm:prSet/>
      <dgm:spPr/>
      <dgm:t>
        <a:bodyPr/>
        <a:lstStyle/>
        <a:p>
          <a:endParaRPr lang="en-US"/>
        </a:p>
      </dgm:t>
    </dgm:pt>
    <dgm:pt modelId="{7953CEC4-3F98-9744-9D7A-1AF8F2B92281}" type="sibTrans" cxnId="{28FCC706-F77E-B040-9232-F2FC68F41FA9}">
      <dgm:prSet/>
      <dgm:spPr/>
      <dgm:t>
        <a:bodyPr/>
        <a:lstStyle/>
        <a:p>
          <a:endParaRPr lang="en-US"/>
        </a:p>
      </dgm:t>
    </dgm:pt>
    <dgm:pt modelId="{B186BCF6-11DA-674E-A4A8-99CDFE64D679}" type="pres">
      <dgm:prSet presAssocID="{48383D24-F8C3-6648-98C9-B1FB629C0256}" presName="Name0" presStyleCnt="0">
        <dgm:presLayoutVars>
          <dgm:chMax val="1"/>
          <dgm:chPref val="1"/>
          <dgm:dir/>
          <dgm:animOne val="branch"/>
          <dgm:animLvl val="lvl"/>
        </dgm:presLayoutVars>
      </dgm:prSet>
      <dgm:spPr/>
    </dgm:pt>
    <dgm:pt modelId="{6F7FC3B6-E819-1C4A-BFEC-AB108C043954}" type="pres">
      <dgm:prSet presAssocID="{97AE629A-E06F-B449-A140-76602BA02ABC}" presName="singleCycle" presStyleCnt="0"/>
      <dgm:spPr/>
    </dgm:pt>
    <dgm:pt modelId="{FD7A83CB-DAD2-1243-82B9-CA65E3964D90}" type="pres">
      <dgm:prSet presAssocID="{97AE629A-E06F-B449-A140-76602BA02ABC}" presName="singleCenter" presStyleLbl="node1" presStyleIdx="0" presStyleCnt="4" custLinFactNeighborX="-392" custLinFactNeighborY="-10587">
        <dgm:presLayoutVars>
          <dgm:chMax val="7"/>
          <dgm:chPref val="7"/>
        </dgm:presLayoutVars>
      </dgm:prSet>
      <dgm:spPr/>
    </dgm:pt>
    <dgm:pt modelId="{D8405BF7-3D8A-B44B-A54E-C1E1A5B42BF2}" type="pres">
      <dgm:prSet presAssocID="{5D2E28EB-6C8A-B24B-8C20-BC105E2D60BC}" presName="Name56" presStyleLbl="parChTrans1D2" presStyleIdx="0" presStyleCnt="3"/>
      <dgm:spPr/>
    </dgm:pt>
    <dgm:pt modelId="{BC55EE06-4C12-6F4B-A15C-026E99015F13}" type="pres">
      <dgm:prSet presAssocID="{60F06C75-3708-4341-B313-E167C9D942EC}" presName="text0" presStyleLbl="node1" presStyleIdx="1" presStyleCnt="4" custScaleX="308892" custScaleY="97328">
        <dgm:presLayoutVars>
          <dgm:bulletEnabled val="1"/>
        </dgm:presLayoutVars>
      </dgm:prSet>
      <dgm:spPr/>
    </dgm:pt>
    <dgm:pt modelId="{724B5414-B8B7-FB4C-8698-3FACB4CCF772}" type="pres">
      <dgm:prSet presAssocID="{7DFF3F01-0ABA-2B4A-8A15-C42F0800F81D}" presName="Name56" presStyleLbl="parChTrans1D2" presStyleIdx="1" presStyleCnt="3"/>
      <dgm:spPr/>
    </dgm:pt>
    <dgm:pt modelId="{A6E4FB9C-2A8D-8644-ACA0-93BDD098DB03}" type="pres">
      <dgm:prSet presAssocID="{8BD8F82A-21D6-A74F-B8A7-D0FFB53A6DE8}" presName="text0" presStyleLbl="node1" presStyleIdx="2" presStyleCnt="4" custScaleX="345084" custScaleY="106761">
        <dgm:presLayoutVars>
          <dgm:bulletEnabled val="1"/>
        </dgm:presLayoutVars>
      </dgm:prSet>
      <dgm:spPr/>
    </dgm:pt>
    <dgm:pt modelId="{1AF08D64-BCAA-BB4F-A9FF-495DCA54FB5D}" type="pres">
      <dgm:prSet presAssocID="{C84783E9-4E91-3442-8F6F-D37D3F42C2A5}" presName="Name56" presStyleLbl="parChTrans1D2" presStyleIdx="2" presStyleCnt="3"/>
      <dgm:spPr/>
    </dgm:pt>
    <dgm:pt modelId="{975CC3A5-E61D-F640-967E-EF4DA406EECC}" type="pres">
      <dgm:prSet presAssocID="{C5255A6A-8FA7-B64B-A625-A96CED02A005}" presName="text0" presStyleLbl="node1" presStyleIdx="3" presStyleCnt="4" custScaleX="366897" custScaleY="99567">
        <dgm:presLayoutVars>
          <dgm:bulletEnabled val="1"/>
        </dgm:presLayoutVars>
      </dgm:prSet>
      <dgm:spPr/>
    </dgm:pt>
  </dgm:ptLst>
  <dgm:cxnLst>
    <dgm:cxn modelId="{28FCC706-F77E-B040-9232-F2FC68F41FA9}" srcId="{48383D24-F8C3-6648-98C9-B1FB629C0256}" destId="{2F9E55CB-ACA3-344D-B9B9-717F2DFEA26B}" srcOrd="1" destOrd="0" parTransId="{7F40FFBF-59B1-0A46-968C-23AD14159A18}" sibTransId="{7953CEC4-3F98-9744-9D7A-1AF8F2B92281}"/>
    <dgm:cxn modelId="{316E7E4C-DD6F-BE42-B287-28527DE6367D}" srcId="{97AE629A-E06F-B449-A140-76602BA02ABC}" destId="{C5255A6A-8FA7-B64B-A625-A96CED02A005}" srcOrd="2" destOrd="0" parTransId="{C84783E9-4E91-3442-8F6F-D37D3F42C2A5}" sibTransId="{E9AC838E-3487-8640-9F59-18DC78B3C293}"/>
    <dgm:cxn modelId="{61CF0F57-8B6E-DA4C-AF3F-BEE839ADCF1B}" type="presOf" srcId="{60F06C75-3708-4341-B313-E167C9D942EC}" destId="{BC55EE06-4C12-6F4B-A15C-026E99015F13}" srcOrd="0" destOrd="0" presId="urn:microsoft.com/office/officeart/2008/layout/RadialCluster"/>
    <dgm:cxn modelId="{315E3758-E491-2949-BA92-8CE11C590DB5}" type="presOf" srcId="{48383D24-F8C3-6648-98C9-B1FB629C0256}" destId="{B186BCF6-11DA-674E-A4A8-99CDFE64D679}" srcOrd="0" destOrd="0" presId="urn:microsoft.com/office/officeart/2008/layout/RadialCluster"/>
    <dgm:cxn modelId="{117CC565-A25D-734C-A071-53AF09DFA2F1}" type="presOf" srcId="{C5255A6A-8FA7-B64B-A625-A96CED02A005}" destId="{975CC3A5-E61D-F640-967E-EF4DA406EECC}" srcOrd="0" destOrd="0" presId="urn:microsoft.com/office/officeart/2008/layout/RadialCluster"/>
    <dgm:cxn modelId="{DEB7C083-2C16-CB41-B2ED-6F2F593F26AA}" srcId="{97AE629A-E06F-B449-A140-76602BA02ABC}" destId="{60F06C75-3708-4341-B313-E167C9D942EC}" srcOrd="0" destOrd="0" parTransId="{5D2E28EB-6C8A-B24B-8C20-BC105E2D60BC}" sibTransId="{BDB4812E-EE9E-B84B-86AD-23DC764BAD67}"/>
    <dgm:cxn modelId="{E7D7918A-FD17-2049-A66E-9E7FE083B407}" type="presOf" srcId="{7DFF3F01-0ABA-2B4A-8A15-C42F0800F81D}" destId="{724B5414-B8B7-FB4C-8698-3FACB4CCF772}" srcOrd="0" destOrd="0" presId="urn:microsoft.com/office/officeart/2008/layout/RadialCluster"/>
    <dgm:cxn modelId="{81B4688E-6478-2A4C-91C6-B4BA51D0CF00}" srcId="{97AE629A-E06F-B449-A140-76602BA02ABC}" destId="{8BD8F82A-21D6-A74F-B8A7-D0FFB53A6DE8}" srcOrd="1" destOrd="0" parTransId="{7DFF3F01-0ABA-2B4A-8A15-C42F0800F81D}" sibTransId="{8C3465BA-E791-A042-899A-035508561C37}"/>
    <dgm:cxn modelId="{09BE12AB-1815-854F-B66F-4181B6EAA55D}" type="presOf" srcId="{5D2E28EB-6C8A-B24B-8C20-BC105E2D60BC}" destId="{D8405BF7-3D8A-B44B-A54E-C1E1A5B42BF2}" srcOrd="0" destOrd="0" presId="urn:microsoft.com/office/officeart/2008/layout/RadialCluster"/>
    <dgm:cxn modelId="{6375A7C1-CF91-DB4C-B1A6-EDAAE6658AA2}" type="presOf" srcId="{97AE629A-E06F-B449-A140-76602BA02ABC}" destId="{FD7A83CB-DAD2-1243-82B9-CA65E3964D90}" srcOrd="0" destOrd="0" presId="urn:microsoft.com/office/officeart/2008/layout/RadialCluster"/>
    <dgm:cxn modelId="{0C47F6D8-E126-694A-A47C-85124B372739}" srcId="{48383D24-F8C3-6648-98C9-B1FB629C0256}" destId="{97AE629A-E06F-B449-A140-76602BA02ABC}" srcOrd="0" destOrd="0" parTransId="{3ABE1F24-4804-1F40-9255-85B7ADE68D8E}" sibTransId="{2A08CB6F-57DC-ED47-A8B4-BBE5BE0BD319}"/>
    <dgm:cxn modelId="{732685E0-51DE-4F43-9E86-352F562C9FA3}" type="presOf" srcId="{C84783E9-4E91-3442-8F6F-D37D3F42C2A5}" destId="{1AF08D64-BCAA-BB4F-A9FF-495DCA54FB5D}" srcOrd="0" destOrd="0" presId="urn:microsoft.com/office/officeart/2008/layout/RadialCluster"/>
    <dgm:cxn modelId="{F19C5DEB-C100-4C4E-94D2-B180F28CC03A}" type="presOf" srcId="{8BD8F82A-21D6-A74F-B8A7-D0FFB53A6DE8}" destId="{A6E4FB9C-2A8D-8644-ACA0-93BDD098DB03}" srcOrd="0" destOrd="0" presId="urn:microsoft.com/office/officeart/2008/layout/RadialCluster"/>
    <dgm:cxn modelId="{B51DB1F0-8997-014A-BB37-592D32491D80}" type="presParOf" srcId="{B186BCF6-11DA-674E-A4A8-99CDFE64D679}" destId="{6F7FC3B6-E819-1C4A-BFEC-AB108C043954}" srcOrd="0" destOrd="0" presId="urn:microsoft.com/office/officeart/2008/layout/RadialCluster"/>
    <dgm:cxn modelId="{558AB645-DC28-D842-BFEC-9C1DC069D2BC}" type="presParOf" srcId="{6F7FC3B6-E819-1C4A-BFEC-AB108C043954}" destId="{FD7A83CB-DAD2-1243-82B9-CA65E3964D90}" srcOrd="0" destOrd="0" presId="urn:microsoft.com/office/officeart/2008/layout/RadialCluster"/>
    <dgm:cxn modelId="{6806CB08-87BE-AD44-B100-6FA8028AB68D}" type="presParOf" srcId="{6F7FC3B6-E819-1C4A-BFEC-AB108C043954}" destId="{D8405BF7-3D8A-B44B-A54E-C1E1A5B42BF2}" srcOrd="1" destOrd="0" presId="urn:microsoft.com/office/officeart/2008/layout/RadialCluster"/>
    <dgm:cxn modelId="{6ACEF372-EF80-124C-AE98-55D908A66F01}" type="presParOf" srcId="{6F7FC3B6-E819-1C4A-BFEC-AB108C043954}" destId="{BC55EE06-4C12-6F4B-A15C-026E99015F13}" srcOrd="2" destOrd="0" presId="urn:microsoft.com/office/officeart/2008/layout/RadialCluster"/>
    <dgm:cxn modelId="{5FB0B5D4-5A61-BC47-8970-FA0322BB9386}" type="presParOf" srcId="{6F7FC3B6-E819-1C4A-BFEC-AB108C043954}" destId="{724B5414-B8B7-FB4C-8698-3FACB4CCF772}" srcOrd="3" destOrd="0" presId="urn:microsoft.com/office/officeart/2008/layout/RadialCluster"/>
    <dgm:cxn modelId="{AAB2965B-3CEC-3C48-96A7-C6C1DF21A28D}" type="presParOf" srcId="{6F7FC3B6-E819-1C4A-BFEC-AB108C043954}" destId="{A6E4FB9C-2A8D-8644-ACA0-93BDD098DB03}" srcOrd="4" destOrd="0" presId="urn:microsoft.com/office/officeart/2008/layout/RadialCluster"/>
    <dgm:cxn modelId="{8485C40C-D43D-3B46-BB76-F619CB6F4183}" type="presParOf" srcId="{6F7FC3B6-E819-1C4A-BFEC-AB108C043954}" destId="{1AF08D64-BCAA-BB4F-A9FF-495DCA54FB5D}" srcOrd="5" destOrd="0" presId="urn:microsoft.com/office/officeart/2008/layout/RadialCluster"/>
    <dgm:cxn modelId="{A5FF294D-D082-1C4A-BA5A-01D3F9B6F89A}" type="presParOf" srcId="{6F7FC3B6-E819-1C4A-BFEC-AB108C043954}" destId="{975CC3A5-E61D-F640-967E-EF4DA406EECC}"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DF466C-48D5-F847-B5E1-BB3ED997F09B}" type="doc">
      <dgm:prSet loTypeId="urn:microsoft.com/office/officeart/2005/8/layout/lProcess1" loCatId="" qsTypeId="urn:microsoft.com/office/officeart/2005/8/quickstyle/simple1" qsCatId="simple" csTypeId="urn:microsoft.com/office/officeart/2005/8/colors/colorful3" csCatId="colorful" phldr="1"/>
      <dgm:spPr/>
      <dgm:t>
        <a:bodyPr/>
        <a:lstStyle/>
        <a:p>
          <a:endParaRPr lang="en-US"/>
        </a:p>
      </dgm:t>
    </dgm:pt>
    <dgm:pt modelId="{5C4BDEE3-56BB-E049-B5B2-23147F857067}">
      <dgm:prSet phldrT="[Text]"/>
      <dgm:spPr/>
      <dgm:t>
        <a:bodyPr/>
        <a:lstStyle/>
        <a:p>
          <a:r>
            <a:rPr lang="en-US" dirty="0"/>
            <a:t>Proximal</a:t>
          </a:r>
        </a:p>
      </dgm:t>
    </dgm:pt>
    <dgm:pt modelId="{E497B32B-7E4C-3642-9B00-3F18DF97F13C}" type="parTrans" cxnId="{D2A8ADA5-07B1-F042-AF0B-470C607D81A5}">
      <dgm:prSet/>
      <dgm:spPr/>
      <dgm:t>
        <a:bodyPr/>
        <a:lstStyle/>
        <a:p>
          <a:endParaRPr lang="en-US"/>
        </a:p>
      </dgm:t>
    </dgm:pt>
    <dgm:pt modelId="{BE2C1B58-BC8D-134B-97A9-5122854FAEE5}" type="sibTrans" cxnId="{D2A8ADA5-07B1-F042-AF0B-470C607D81A5}">
      <dgm:prSet/>
      <dgm:spPr/>
      <dgm:t>
        <a:bodyPr/>
        <a:lstStyle/>
        <a:p>
          <a:endParaRPr lang="en-US"/>
        </a:p>
      </dgm:t>
    </dgm:pt>
    <dgm:pt modelId="{895F4FFC-6A54-3644-A213-78077C0C607D}">
      <dgm:prSet phldrT="[Text]" custT="1"/>
      <dgm:spPr/>
      <dgm:t>
        <a:bodyPr/>
        <a:lstStyle/>
        <a:p>
          <a:r>
            <a:rPr lang="en-US" sz="1050" dirty="0"/>
            <a:t>Internal, subjective experiences that rely on the individual’s perceptions and appraisals within their environment </a:t>
          </a:r>
        </a:p>
      </dgm:t>
    </dgm:pt>
    <dgm:pt modelId="{8ED4C5A6-95F9-E94A-A3AB-FEA5F98542F4}" type="parTrans" cxnId="{6B708231-1CE0-8747-A94B-3680796C7177}">
      <dgm:prSet/>
      <dgm:spPr/>
      <dgm:t>
        <a:bodyPr/>
        <a:lstStyle/>
        <a:p>
          <a:endParaRPr lang="en-US"/>
        </a:p>
      </dgm:t>
    </dgm:pt>
    <dgm:pt modelId="{11BE182D-315D-3A45-87B1-71F9374DD84F}" type="sibTrans" cxnId="{6B708231-1CE0-8747-A94B-3680796C7177}">
      <dgm:prSet/>
      <dgm:spPr/>
      <dgm:t>
        <a:bodyPr/>
        <a:lstStyle/>
        <a:p>
          <a:endParaRPr lang="en-US"/>
        </a:p>
      </dgm:t>
    </dgm:pt>
    <dgm:pt modelId="{1D89FA36-CF53-3848-8688-A3496F545D21}">
      <dgm:prSet phldrT="[Text]" custT="1"/>
      <dgm:spPr/>
      <dgm:t>
        <a:bodyPr/>
        <a:lstStyle/>
        <a:p>
          <a:r>
            <a:rPr lang="en-US" sz="1050" dirty="0"/>
            <a:t>Concealment of sexual identity</a:t>
          </a:r>
        </a:p>
      </dgm:t>
    </dgm:pt>
    <dgm:pt modelId="{20D29E5E-84C1-9543-8FB5-1D3FF3C755E1}" type="parTrans" cxnId="{7108225B-1A3C-014B-A0B5-0C1390CC7EA9}">
      <dgm:prSet/>
      <dgm:spPr/>
      <dgm:t>
        <a:bodyPr/>
        <a:lstStyle/>
        <a:p>
          <a:endParaRPr lang="en-US"/>
        </a:p>
      </dgm:t>
    </dgm:pt>
    <dgm:pt modelId="{AA942461-9A09-9F44-8AC4-8771F6ADF600}" type="sibTrans" cxnId="{7108225B-1A3C-014B-A0B5-0C1390CC7EA9}">
      <dgm:prSet/>
      <dgm:spPr/>
      <dgm:t>
        <a:bodyPr/>
        <a:lstStyle/>
        <a:p>
          <a:endParaRPr lang="en-US"/>
        </a:p>
      </dgm:t>
    </dgm:pt>
    <dgm:pt modelId="{7F9F283C-E5FF-DD48-B7EE-585339192E5B}">
      <dgm:prSet phldrT="[Text]"/>
      <dgm:spPr/>
      <dgm:t>
        <a:bodyPr/>
        <a:lstStyle/>
        <a:p>
          <a:r>
            <a:rPr lang="en-US" dirty="0"/>
            <a:t>Distal</a:t>
          </a:r>
        </a:p>
      </dgm:t>
    </dgm:pt>
    <dgm:pt modelId="{E150E1CA-ECF8-114C-8AD0-680E4E17BD0C}" type="parTrans" cxnId="{3EBC80A6-7812-E241-B7A4-A0CD676EC88C}">
      <dgm:prSet/>
      <dgm:spPr/>
      <dgm:t>
        <a:bodyPr/>
        <a:lstStyle/>
        <a:p>
          <a:endParaRPr lang="en-US"/>
        </a:p>
      </dgm:t>
    </dgm:pt>
    <dgm:pt modelId="{608C02BF-DA9E-CD42-AD70-904E4901D620}" type="sibTrans" cxnId="{3EBC80A6-7812-E241-B7A4-A0CD676EC88C}">
      <dgm:prSet/>
      <dgm:spPr/>
      <dgm:t>
        <a:bodyPr/>
        <a:lstStyle/>
        <a:p>
          <a:endParaRPr lang="en-US"/>
        </a:p>
      </dgm:t>
    </dgm:pt>
    <dgm:pt modelId="{42E15141-1145-5B4F-8775-C03AEEE9756B}">
      <dgm:prSet phldrT="[Text]" custT="1"/>
      <dgm:spPr/>
      <dgm:t>
        <a:bodyPr/>
        <a:lstStyle/>
        <a:p>
          <a:r>
            <a:rPr lang="en-US" sz="1200" dirty="0"/>
            <a:t>Objective events and conditions in the individual’s environment</a:t>
          </a:r>
        </a:p>
      </dgm:t>
    </dgm:pt>
    <dgm:pt modelId="{BFC2ABF8-F500-F84D-BA8A-1229489A889A}" type="parTrans" cxnId="{54A19B84-33ED-8A4F-A1E6-1DF7C771B374}">
      <dgm:prSet/>
      <dgm:spPr/>
      <dgm:t>
        <a:bodyPr/>
        <a:lstStyle/>
        <a:p>
          <a:endParaRPr lang="en-US"/>
        </a:p>
      </dgm:t>
    </dgm:pt>
    <dgm:pt modelId="{EDC0CE4A-14DB-4940-9492-8192488888AC}" type="sibTrans" cxnId="{54A19B84-33ED-8A4F-A1E6-1DF7C771B374}">
      <dgm:prSet/>
      <dgm:spPr/>
      <dgm:t>
        <a:bodyPr/>
        <a:lstStyle/>
        <a:p>
          <a:endParaRPr lang="en-US"/>
        </a:p>
      </dgm:t>
    </dgm:pt>
    <dgm:pt modelId="{3FDD8209-CA16-0140-A22C-49C166E93998}">
      <dgm:prSet phldrT="[Text]" custT="1"/>
      <dgm:spPr/>
      <dgm:t>
        <a:bodyPr/>
        <a:lstStyle/>
        <a:p>
          <a:pPr>
            <a:buFont typeface="Arial" charset="0"/>
            <a:buChar char="•"/>
          </a:pPr>
          <a:r>
            <a:rPr lang="en-US" sz="1200" dirty="0"/>
            <a:t>Structural stigma (e.g. marriage inequality) </a:t>
          </a:r>
        </a:p>
      </dgm:t>
    </dgm:pt>
    <dgm:pt modelId="{0C6402F7-49C0-1F44-A964-6097DC98CC16}" type="parTrans" cxnId="{200471C3-D104-914E-99C8-E002D9F4B17E}">
      <dgm:prSet/>
      <dgm:spPr/>
      <dgm:t>
        <a:bodyPr/>
        <a:lstStyle/>
        <a:p>
          <a:endParaRPr lang="en-US"/>
        </a:p>
      </dgm:t>
    </dgm:pt>
    <dgm:pt modelId="{B796D341-0BDC-9048-92D4-7548609B9138}" type="sibTrans" cxnId="{200471C3-D104-914E-99C8-E002D9F4B17E}">
      <dgm:prSet/>
      <dgm:spPr/>
      <dgm:t>
        <a:bodyPr/>
        <a:lstStyle/>
        <a:p>
          <a:endParaRPr lang="en-US"/>
        </a:p>
      </dgm:t>
    </dgm:pt>
    <dgm:pt modelId="{49884D00-A028-9745-8DD4-9CF38D31E05D}">
      <dgm:prSet phldrT="[Text]" custT="1"/>
      <dgm:spPr/>
      <dgm:t>
        <a:bodyPr/>
        <a:lstStyle/>
        <a:p>
          <a:pPr>
            <a:buFont typeface="Arial" charset="0"/>
            <a:buChar char="•"/>
          </a:pPr>
          <a:r>
            <a:rPr lang="en-US" sz="1050" dirty="0"/>
            <a:t>Internalized stigma</a:t>
          </a:r>
        </a:p>
      </dgm:t>
    </dgm:pt>
    <dgm:pt modelId="{92894F41-4CD1-0845-ADEB-C2FE55EE992A}" type="parTrans" cxnId="{7E786367-1FB2-2B4A-8B6D-889A392C4240}">
      <dgm:prSet/>
      <dgm:spPr/>
      <dgm:t>
        <a:bodyPr/>
        <a:lstStyle/>
        <a:p>
          <a:endParaRPr lang="en-US"/>
        </a:p>
      </dgm:t>
    </dgm:pt>
    <dgm:pt modelId="{881235AA-CFAF-C345-A35E-9A2E2C59ECD1}" type="sibTrans" cxnId="{7E786367-1FB2-2B4A-8B6D-889A392C4240}">
      <dgm:prSet/>
      <dgm:spPr/>
      <dgm:t>
        <a:bodyPr/>
        <a:lstStyle/>
        <a:p>
          <a:endParaRPr lang="en-US"/>
        </a:p>
      </dgm:t>
    </dgm:pt>
    <dgm:pt modelId="{95785983-0472-BA41-BB50-F8884C64870F}">
      <dgm:prSet phldrT="[Text]" custT="1"/>
      <dgm:spPr/>
      <dgm:t>
        <a:bodyPr/>
        <a:lstStyle/>
        <a:p>
          <a:pPr>
            <a:buFont typeface="Arial" charset="0"/>
            <a:buChar char="•"/>
          </a:pPr>
          <a:r>
            <a:rPr lang="en-US" sz="1050" dirty="0"/>
            <a:t>Rejection sensitivity</a:t>
          </a:r>
        </a:p>
      </dgm:t>
    </dgm:pt>
    <dgm:pt modelId="{6E97164A-3791-2E41-A7C0-38220F4DAD86}" type="parTrans" cxnId="{A725D8A5-A209-7D42-8510-BA20C183F6F8}">
      <dgm:prSet/>
      <dgm:spPr/>
      <dgm:t>
        <a:bodyPr/>
        <a:lstStyle/>
        <a:p>
          <a:endParaRPr lang="en-US"/>
        </a:p>
      </dgm:t>
    </dgm:pt>
    <dgm:pt modelId="{5095947A-6231-BC4A-9213-455892BDBCF2}" type="sibTrans" cxnId="{A725D8A5-A209-7D42-8510-BA20C183F6F8}">
      <dgm:prSet/>
      <dgm:spPr/>
      <dgm:t>
        <a:bodyPr/>
        <a:lstStyle/>
        <a:p>
          <a:endParaRPr lang="en-US"/>
        </a:p>
      </dgm:t>
    </dgm:pt>
    <dgm:pt modelId="{A60D7DCD-36F9-B648-BC18-41DB28C261AA}">
      <dgm:prSet phldrT="[Text]" custT="1"/>
      <dgm:spPr/>
      <dgm:t>
        <a:bodyPr/>
        <a:lstStyle/>
        <a:p>
          <a:pPr>
            <a:buFont typeface="Arial" charset="0"/>
            <a:buChar char="•"/>
          </a:pPr>
          <a:r>
            <a:rPr lang="en-US" sz="1200" dirty="0"/>
            <a:t>Prejudice-based events such as overt discrimination</a:t>
          </a:r>
        </a:p>
      </dgm:t>
    </dgm:pt>
    <dgm:pt modelId="{8D3FECDC-CCF9-6A4E-BEC9-8E490C0A0519}" type="parTrans" cxnId="{FC9A5CE6-5BF0-2149-AFE2-3C3D40864FF0}">
      <dgm:prSet/>
      <dgm:spPr/>
      <dgm:t>
        <a:bodyPr/>
        <a:lstStyle/>
        <a:p>
          <a:endParaRPr lang="en-US"/>
        </a:p>
      </dgm:t>
    </dgm:pt>
    <dgm:pt modelId="{805D1841-202D-D742-A912-D163A0DA6FB2}" type="sibTrans" cxnId="{FC9A5CE6-5BF0-2149-AFE2-3C3D40864FF0}">
      <dgm:prSet/>
      <dgm:spPr/>
      <dgm:t>
        <a:bodyPr/>
        <a:lstStyle/>
        <a:p>
          <a:endParaRPr lang="en-US"/>
        </a:p>
      </dgm:t>
    </dgm:pt>
    <dgm:pt modelId="{A3566936-A9CB-F541-A54F-704CA96570A1}">
      <dgm:prSet phldrT="[Text]" custT="1"/>
      <dgm:spPr/>
      <dgm:t>
        <a:bodyPr/>
        <a:lstStyle/>
        <a:p>
          <a:pPr>
            <a:buFont typeface="Arial" charset="0"/>
            <a:buChar char="•"/>
          </a:pPr>
          <a:r>
            <a:rPr lang="en-US" sz="1200" dirty="0"/>
            <a:t>Antigay victimization or violence</a:t>
          </a:r>
        </a:p>
      </dgm:t>
    </dgm:pt>
    <dgm:pt modelId="{5A220D39-F0E6-D844-A140-F628C72C80D2}" type="parTrans" cxnId="{96702175-E3CF-6C4E-8F5F-5F88665F8428}">
      <dgm:prSet/>
      <dgm:spPr/>
      <dgm:t>
        <a:bodyPr/>
        <a:lstStyle/>
        <a:p>
          <a:endParaRPr lang="en-US"/>
        </a:p>
      </dgm:t>
    </dgm:pt>
    <dgm:pt modelId="{1451E1E3-62BA-404C-AD92-A96F01B7FD22}" type="sibTrans" cxnId="{96702175-E3CF-6C4E-8F5F-5F88665F8428}">
      <dgm:prSet/>
      <dgm:spPr/>
      <dgm:t>
        <a:bodyPr/>
        <a:lstStyle/>
        <a:p>
          <a:endParaRPr lang="en-US"/>
        </a:p>
      </dgm:t>
    </dgm:pt>
    <dgm:pt modelId="{B5AC1315-4C17-244D-B26F-9AD05CD2FED1}" type="pres">
      <dgm:prSet presAssocID="{B2DF466C-48D5-F847-B5E1-BB3ED997F09B}" presName="Name0" presStyleCnt="0">
        <dgm:presLayoutVars>
          <dgm:dir/>
          <dgm:animLvl val="lvl"/>
          <dgm:resizeHandles val="exact"/>
        </dgm:presLayoutVars>
      </dgm:prSet>
      <dgm:spPr/>
    </dgm:pt>
    <dgm:pt modelId="{7DC71FEF-E43F-4347-BBDF-1424EDCBEF92}" type="pres">
      <dgm:prSet presAssocID="{5C4BDEE3-56BB-E049-B5B2-23147F857067}" presName="vertFlow" presStyleCnt="0"/>
      <dgm:spPr/>
    </dgm:pt>
    <dgm:pt modelId="{67AE75EB-7575-7C4B-BEEA-24FFE7E2CDE7}" type="pres">
      <dgm:prSet presAssocID="{5C4BDEE3-56BB-E049-B5B2-23147F857067}" presName="header" presStyleLbl="node1" presStyleIdx="0" presStyleCnt="2"/>
      <dgm:spPr/>
    </dgm:pt>
    <dgm:pt modelId="{0D242536-73E1-2249-BF37-2458846BEB75}" type="pres">
      <dgm:prSet presAssocID="{8ED4C5A6-95F9-E94A-A3AB-FEA5F98542F4}" presName="parTrans" presStyleLbl="sibTrans2D1" presStyleIdx="0" presStyleCnt="8"/>
      <dgm:spPr/>
    </dgm:pt>
    <dgm:pt modelId="{96F84B02-D636-444E-9ED9-2D2054686ECB}" type="pres">
      <dgm:prSet presAssocID="{895F4FFC-6A54-3644-A213-78077C0C607D}" presName="child" presStyleLbl="alignAccFollowNode1" presStyleIdx="0" presStyleCnt="8">
        <dgm:presLayoutVars>
          <dgm:chMax val="0"/>
          <dgm:bulletEnabled val="1"/>
        </dgm:presLayoutVars>
      </dgm:prSet>
      <dgm:spPr/>
    </dgm:pt>
    <dgm:pt modelId="{83255995-400D-4444-8926-AB07F40A893C}" type="pres">
      <dgm:prSet presAssocID="{11BE182D-315D-3A45-87B1-71F9374DD84F}" presName="sibTrans" presStyleLbl="sibTrans2D1" presStyleIdx="1" presStyleCnt="8"/>
      <dgm:spPr/>
    </dgm:pt>
    <dgm:pt modelId="{0CAFA8A2-A6E7-C644-A0DF-B88CCB7A027B}" type="pres">
      <dgm:prSet presAssocID="{1D89FA36-CF53-3848-8688-A3496F545D21}" presName="child" presStyleLbl="alignAccFollowNode1" presStyleIdx="1" presStyleCnt="8">
        <dgm:presLayoutVars>
          <dgm:chMax val="0"/>
          <dgm:bulletEnabled val="1"/>
        </dgm:presLayoutVars>
      </dgm:prSet>
      <dgm:spPr/>
    </dgm:pt>
    <dgm:pt modelId="{86D10FF5-2D1B-664B-BE39-30A68C73E7CB}" type="pres">
      <dgm:prSet presAssocID="{AA942461-9A09-9F44-8AC4-8771F6ADF600}" presName="sibTrans" presStyleLbl="sibTrans2D1" presStyleIdx="2" presStyleCnt="8"/>
      <dgm:spPr/>
    </dgm:pt>
    <dgm:pt modelId="{C200CA33-6DEB-7E4C-92B8-E70EB88BB014}" type="pres">
      <dgm:prSet presAssocID="{49884D00-A028-9745-8DD4-9CF38D31E05D}" presName="child" presStyleLbl="alignAccFollowNode1" presStyleIdx="2" presStyleCnt="8">
        <dgm:presLayoutVars>
          <dgm:chMax val="0"/>
          <dgm:bulletEnabled val="1"/>
        </dgm:presLayoutVars>
      </dgm:prSet>
      <dgm:spPr/>
    </dgm:pt>
    <dgm:pt modelId="{EADD6124-A063-F044-BB03-324C2670F84C}" type="pres">
      <dgm:prSet presAssocID="{881235AA-CFAF-C345-A35E-9A2E2C59ECD1}" presName="sibTrans" presStyleLbl="sibTrans2D1" presStyleIdx="3" presStyleCnt="8"/>
      <dgm:spPr/>
    </dgm:pt>
    <dgm:pt modelId="{CCD18F91-4B8D-5C46-BC3B-67986BE4497E}" type="pres">
      <dgm:prSet presAssocID="{95785983-0472-BA41-BB50-F8884C64870F}" presName="child" presStyleLbl="alignAccFollowNode1" presStyleIdx="3" presStyleCnt="8">
        <dgm:presLayoutVars>
          <dgm:chMax val="0"/>
          <dgm:bulletEnabled val="1"/>
        </dgm:presLayoutVars>
      </dgm:prSet>
      <dgm:spPr/>
    </dgm:pt>
    <dgm:pt modelId="{E1ED29D1-FF98-DC4F-AE92-473E5E2F623C}" type="pres">
      <dgm:prSet presAssocID="{5C4BDEE3-56BB-E049-B5B2-23147F857067}" presName="hSp" presStyleCnt="0"/>
      <dgm:spPr/>
    </dgm:pt>
    <dgm:pt modelId="{25B7502E-A67B-7C47-996A-51EA70AEE94A}" type="pres">
      <dgm:prSet presAssocID="{7F9F283C-E5FF-DD48-B7EE-585339192E5B}" presName="vertFlow" presStyleCnt="0"/>
      <dgm:spPr/>
    </dgm:pt>
    <dgm:pt modelId="{C9968C55-6BC1-B348-8C22-6332462A6245}" type="pres">
      <dgm:prSet presAssocID="{7F9F283C-E5FF-DD48-B7EE-585339192E5B}" presName="header" presStyleLbl="node1" presStyleIdx="1" presStyleCnt="2"/>
      <dgm:spPr/>
    </dgm:pt>
    <dgm:pt modelId="{28DCF0A8-27D6-4241-94F8-86F770193F0D}" type="pres">
      <dgm:prSet presAssocID="{BFC2ABF8-F500-F84D-BA8A-1229489A889A}" presName="parTrans" presStyleLbl="sibTrans2D1" presStyleIdx="4" presStyleCnt="8"/>
      <dgm:spPr/>
    </dgm:pt>
    <dgm:pt modelId="{0CF59002-B9A9-5C48-914C-4F8966800F74}" type="pres">
      <dgm:prSet presAssocID="{42E15141-1145-5B4F-8775-C03AEEE9756B}" presName="child" presStyleLbl="alignAccFollowNode1" presStyleIdx="4" presStyleCnt="8">
        <dgm:presLayoutVars>
          <dgm:chMax val="0"/>
          <dgm:bulletEnabled val="1"/>
        </dgm:presLayoutVars>
      </dgm:prSet>
      <dgm:spPr/>
    </dgm:pt>
    <dgm:pt modelId="{D26A1AF0-6D99-894E-974A-F63334014BD9}" type="pres">
      <dgm:prSet presAssocID="{EDC0CE4A-14DB-4940-9492-8192488888AC}" presName="sibTrans" presStyleLbl="sibTrans2D1" presStyleIdx="5" presStyleCnt="8"/>
      <dgm:spPr/>
    </dgm:pt>
    <dgm:pt modelId="{2801BF55-88E9-3444-99FA-CC52F8E8CC7B}" type="pres">
      <dgm:prSet presAssocID="{3FDD8209-CA16-0140-A22C-49C166E93998}" presName="child" presStyleLbl="alignAccFollowNode1" presStyleIdx="5" presStyleCnt="8">
        <dgm:presLayoutVars>
          <dgm:chMax val="0"/>
          <dgm:bulletEnabled val="1"/>
        </dgm:presLayoutVars>
      </dgm:prSet>
      <dgm:spPr/>
    </dgm:pt>
    <dgm:pt modelId="{A6CDEC2A-B8BA-724A-A396-E370A22FCB8C}" type="pres">
      <dgm:prSet presAssocID="{B796D341-0BDC-9048-92D4-7548609B9138}" presName="sibTrans" presStyleLbl="sibTrans2D1" presStyleIdx="6" presStyleCnt="8"/>
      <dgm:spPr/>
    </dgm:pt>
    <dgm:pt modelId="{0491FF47-949F-7346-A014-77ACA54913BD}" type="pres">
      <dgm:prSet presAssocID="{A60D7DCD-36F9-B648-BC18-41DB28C261AA}" presName="child" presStyleLbl="alignAccFollowNode1" presStyleIdx="6" presStyleCnt="8">
        <dgm:presLayoutVars>
          <dgm:chMax val="0"/>
          <dgm:bulletEnabled val="1"/>
        </dgm:presLayoutVars>
      </dgm:prSet>
      <dgm:spPr/>
    </dgm:pt>
    <dgm:pt modelId="{67FE7420-370E-4F44-ADE5-C87226E1A197}" type="pres">
      <dgm:prSet presAssocID="{805D1841-202D-D742-A912-D163A0DA6FB2}" presName="sibTrans" presStyleLbl="sibTrans2D1" presStyleIdx="7" presStyleCnt="8"/>
      <dgm:spPr/>
    </dgm:pt>
    <dgm:pt modelId="{5ABC8760-3B3A-DA44-BDDA-63E480F3AD53}" type="pres">
      <dgm:prSet presAssocID="{A3566936-A9CB-F541-A54F-704CA96570A1}" presName="child" presStyleLbl="alignAccFollowNode1" presStyleIdx="7" presStyleCnt="8">
        <dgm:presLayoutVars>
          <dgm:chMax val="0"/>
          <dgm:bulletEnabled val="1"/>
        </dgm:presLayoutVars>
      </dgm:prSet>
      <dgm:spPr/>
    </dgm:pt>
  </dgm:ptLst>
  <dgm:cxnLst>
    <dgm:cxn modelId="{DB9BD00E-1DDC-9040-A2E4-8395EBD9DE2D}" type="presOf" srcId="{11BE182D-315D-3A45-87B1-71F9374DD84F}" destId="{83255995-400D-4444-8926-AB07F40A893C}" srcOrd="0" destOrd="0" presId="urn:microsoft.com/office/officeart/2005/8/layout/lProcess1"/>
    <dgm:cxn modelId="{09B6E21E-850D-0643-ABB6-8D4163820642}" type="presOf" srcId="{881235AA-CFAF-C345-A35E-9A2E2C59ECD1}" destId="{EADD6124-A063-F044-BB03-324C2670F84C}" srcOrd="0" destOrd="0" presId="urn:microsoft.com/office/officeart/2005/8/layout/lProcess1"/>
    <dgm:cxn modelId="{26D03524-F66A-164A-8004-EB80F463E734}" type="presOf" srcId="{BFC2ABF8-F500-F84D-BA8A-1229489A889A}" destId="{28DCF0A8-27D6-4241-94F8-86F770193F0D}" srcOrd="0" destOrd="0" presId="urn:microsoft.com/office/officeart/2005/8/layout/lProcess1"/>
    <dgm:cxn modelId="{6B708231-1CE0-8747-A94B-3680796C7177}" srcId="{5C4BDEE3-56BB-E049-B5B2-23147F857067}" destId="{895F4FFC-6A54-3644-A213-78077C0C607D}" srcOrd="0" destOrd="0" parTransId="{8ED4C5A6-95F9-E94A-A3AB-FEA5F98542F4}" sibTransId="{11BE182D-315D-3A45-87B1-71F9374DD84F}"/>
    <dgm:cxn modelId="{D4674D35-4AF5-A446-B078-C1003179D1B0}" type="presOf" srcId="{B2DF466C-48D5-F847-B5E1-BB3ED997F09B}" destId="{B5AC1315-4C17-244D-B26F-9AD05CD2FED1}" srcOrd="0" destOrd="0" presId="urn:microsoft.com/office/officeart/2005/8/layout/lProcess1"/>
    <dgm:cxn modelId="{8E0C213F-A427-7244-8E04-ABC95B1076AC}" type="presOf" srcId="{EDC0CE4A-14DB-4940-9492-8192488888AC}" destId="{D26A1AF0-6D99-894E-974A-F63334014BD9}" srcOrd="0" destOrd="0" presId="urn:microsoft.com/office/officeart/2005/8/layout/lProcess1"/>
    <dgm:cxn modelId="{7108225B-1A3C-014B-A0B5-0C1390CC7EA9}" srcId="{5C4BDEE3-56BB-E049-B5B2-23147F857067}" destId="{1D89FA36-CF53-3848-8688-A3496F545D21}" srcOrd="1" destOrd="0" parTransId="{20D29E5E-84C1-9543-8FB5-1D3FF3C755E1}" sibTransId="{AA942461-9A09-9F44-8AC4-8771F6ADF600}"/>
    <dgm:cxn modelId="{90ED7E60-7F43-4645-A0D2-F2E0F5D60653}" type="presOf" srcId="{B796D341-0BDC-9048-92D4-7548609B9138}" destId="{A6CDEC2A-B8BA-724A-A396-E370A22FCB8C}" srcOrd="0" destOrd="0" presId="urn:microsoft.com/office/officeart/2005/8/layout/lProcess1"/>
    <dgm:cxn modelId="{4A20B464-C5DF-6D4E-8FE8-5A9F0FC0F0D1}" type="presOf" srcId="{42E15141-1145-5B4F-8775-C03AEEE9756B}" destId="{0CF59002-B9A9-5C48-914C-4F8966800F74}" srcOrd="0" destOrd="0" presId="urn:microsoft.com/office/officeart/2005/8/layout/lProcess1"/>
    <dgm:cxn modelId="{7E786367-1FB2-2B4A-8B6D-889A392C4240}" srcId="{5C4BDEE3-56BB-E049-B5B2-23147F857067}" destId="{49884D00-A028-9745-8DD4-9CF38D31E05D}" srcOrd="2" destOrd="0" parTransId="{92894F41-4CD1-0845-ADEB-C2FE55EE992A}" sibTransId="{881235AA-CFAF-C345-A35E-9A2E2C59ECD1}"/>
    <dgm:cxn modelId="{96702175-E3CF-6C4E-8F5F-5F88665F8428}" srcId="{7F9F283C-E5FF-DD48-B7EE-585339192E5B}" destId="{A3566936-A9CB-F541-A54F-704CA96570A1}" srcOrd="3" destOrd="0" parTransId="{5A220D39-F0E6-D844-A140-F628C72C80D2}" sibTransId="{1451E1E3-62BA-404C-AD92-A96F01B7FD22}"/>
    <dgm:cxn modelId="{32674382-1416-EE44-8228-5D1C51CD3B0C}" type="presOf" srcId="{805D1841-202D-D742-A912-D163A0DA6FB2}" destId="{67FE7420-370E-4F44-ADE5-C87226E1A197}" srcOrd="0" destOrd="0" presId="urn:microsoft.com/office/officeart/2005/8/layout/lProcess1"/>
    <dgm:cxn modelId="{54A19B84-33ED-8A4F-A1E6-1DF7C771B374}" srcId="{7F9F283C-E5FF-DD48-B7EE-585339192E5B}" destId="{42E15141-1145-5B4F-8775-C03AEEE9756B}" srcOrd="0" destOrd="0" parTransId="{BFC2ABF8-F500-F84D-BA8A-1229489A889A}" sibTransId="{EDC0CE4A-14DB-4940-9492-8192488888AC}"/>
    <dgm:cxn modelId="{5B3AEE8B-8A75-914D-8399-AEF72660553A}" type="presOf" srcId="{3FDD8209-CA16-0140-A22C-49C166E93998}" destId="{2801BF55-88E9-3444-99FA-CC52F8E8CC7B}" srcOrd="0" destOrd="0" presId="urn:microsoft.com/office/officeart/2005/8/layout/lProcess1"/>
    <dgm:cxn modelId="{8BE5FE9A-C6EA-7E4D-823F-308DE98BCC68}" type="presOf" srcId="{95785983-0472-BA41-BB50-F8884C64870F}" destId="{CCD18F91-4B8D-5C46-BC3B-67986BE4497E}" srcOrd="0" destOrd="0" presId="urn:microsoft.com/office/officeart/2005/8/layout/lProcess1"/>
    <dgm:cxn modelId="{D2A8ADA5-07B1-F042-AF0B-470C607D81A5}" srcId="{B2DF466C-48D5-F847-B5E1-BB3ED997F09B}" destId="{5C4BDEE3-56BB-E049-B5B2-23147F857067}" srcOrd="0" destOrd="0" parTransId="{E497B32B-7E4C-3642-9B00-3F18DF97F13C}" sibTransId="{BE2C1B58-BC8D-134B-97A9-5122854FAEE5}"/>
    <dgm:cxn modelId="{A725D8A5-A209-7D42-8510-BA20C183F6F8}" srcId="{5C4BDEE3-56BB-E049-B5B2-23147F857067}" destId="{95785983-0472-BA41-BB50-F8884C64870F}" srcOrd="3" destOrd="0" parTransId="{6E97164A-3791-2E41-A7C0-38220F4DAD86}" sibTransId="{5095947A-6231-BC4A-9213-455892BDBCF2}"/>
    <dgm:cxn modelId="{3EBC80A6-7812-E241-B7A4-A0CD676EC88C}" srcId="{B2DF466C-48D5-F847-B5E1-BB3ED997F09B}" destId="{7F9F283C-E5FF-DD48-B7EE-585339192E5B}" srcOrd="1" destOrd="0" parTransId="{E150E1CA-ECF8-114C-8AD0-680E4E17BD0C}" sibTransId="{608C02BF-DA9E-CD42-AD70-904E4901D620}"/>
    <dgm:cxn modelId="{FE4A38AF-8DC2-3F4E-AA2B-D9D9A564AC31}" type="presOf" srcId="{8ED4C5A6-95F9-E94A-A3AB-FEA5F98542F4}" destId="{0D242536-73E1-2249-BF37-2458846BEB75}" srcOrd="0" destOrd="0" presId="urn:microsoft.com/office/officeart/2005/8/layout/lProcess1"/>
    <dgm:cxn modelId="{B94CA0B8-F83A-7A4D-B646-D35534333E44}" type="presOf" srcId="{1D89FA36-CF53-3848-8688-A3496F545D21}" destId="{0CAFA8A2-A6E7-C644-A0DF-B88CCB7A027B}" srcOrd="0" destOrd="0" presId="urn:microsoft.com/office/officeart/2005/8/layout/lProcess1"/>
    <dgm:cxn modelId="{ED8B19BB-4837-4941-B883-32E8BA1A49B0}" type="presOf" srcId="{A3566936-A9CB-F541-A54F-704CA96570A1}" destId="{5ABC8760-3B3A-DA44-BDDA-63E480F3AD53}" srcOrd="0" destOrd="0" presId="urn:microsoft.com/office/officeart/2005/8/layout/lProcess1"/>
    <dgm:cxn modelId="{A45F03C0-945D-6A49-B36E-18883BA2F151}" type="presOf" srcId="{895F4FFC-6A54-3644-A213-78077C0C607D}" destId="{96F84B02-D636-444E-9ED9-2D2054686ECB}" srcOrd="0" destOrd="0" presId="urn:microsoft.com/office/officeart/2005/8/layout/lProcess1"/>
    <dgm:cxn modelId="{200471C3-D104-914E-99C8-E002D9F4B17E}" srcId="{7F9F283C-E5FF-DD48-B7EE-585339192E5B}" destId="{3FDD8209-CA16-0140-A22C-49C166E93998}" srcOrd="1" destOrd="0" parTransId="{0C6402F7-49C0-1F44-A964-6097DC98CC16}" sibTransId="{B796D341-0BDC-9048-92D4-7548609B9138}"/>
    <dgm:cxn modelId="{D4EC50C5-1CE4-3444-A387-1818F3671A5D}" type="presOf" srcId="{A60D7DCD-36F9-B648-BC18-41DB28C261AA}" destId="{0491FF47-949F-7346-A014-77ACA54913BD}" srcOrd="0" destOrd="0" presId="urn:microsoft.com/office/officeart/2005/8/layout/lProcess1"/>
    <dgm:cxn modelId="{43179AD4-8439-FA41-8605-8AE135F934DE}" type="presOf" srcId="{49884D00-A028-9745-8DD4-9CF38D31E05D}" destId="{C200CA33-6DEB-7E4C-92B8-E70EB88BB014}" srcOrd="0" destOrd="0" presId="urn:microsoft.com/office/officeart/2005/8/layout/lProcess1"/>
    <dgm:cxn modelId="{55ABA9D4-ED94-2F47-BF84-AED0FD051B19}" type="presOf" srcId="{AA942461-9A09-9F44-8AC4-8771F6ADF600}" destId="{86D10FF5-2D1B-664B-BE39-30A68C73E7CB}" srcOrd="0" destOrd="0" presId="urn:microsoft.com/office/officeart/2005/8/layout/lProcess1"/>
    <dgm:cxn modelId="{AA5FF7DB-C641-004D-84C2-3C878B32C754}" type="presOf" srcId="{7F9F283C-E5FF-DD48-B7EE-585339192E5B}" destId="{C9968C55-6BC1-B348-8C22-6332462A6245}" srcOrd="0" destOrd="0" presId="urn:microsoft.com/office/officeart/2005/8/layout/lProcess1"/>
    <dgm:cxn modelId="{FC9A5CE6-5BF0-2149-AFE2-3C3D40864FF0}" srcId="{7F9F283C-E5FF-DD48-B7EE-585339192E5B}" destId="{A60D7DCD-36F9-B648-BC18-41DB28C261AA}" srcOrd="2" destOrd="0" parTransId="{8D3FECDC-CCF9-6A4E-BEC9-8E490C0A0519}" sibTransId="{805D1841-202D-D742-A912-D163A0DA6FB2}"/>
    <dgm:cxn modelId="{ACB1BFEA-8B8E-CF41-8074-AB6AF3FBB007}" type="presOf" srcId="{5C4BDEE3-56BB-E049-B5B2-23147F857067}" destId="{67AE75EB-7575-7C4B-BEEA-24FFE7E2CDE7}" srcOrd="0" destOrd="0" presId="urn:microsoft.com/office/officeart/2005/8/layout/lProcess1"/>
    <dgm:cxn modelId="{276A2487-9E48-7547-92EA-39EDB65A2744}" type="presParOf" srcId="{B5AC1315-4C17-244D-B26F-9AD05CD2FED1}" destId="{7DC71FEF-E43F-4347-BBDF-1424EDCBEF92}" srcOrd="0" destOrd="0" presId="urn:microsoft.com/office/officeart/2005/8/layout/lProcess1"/>
    <dgm:cxn modelId="{A2693D4F-B632-BA40-9C5F-B535297FDF59}" type="presParOf" srcId="{7DC71FEF-E43F-4347-BBDF-1424EDCBEF92}" destId="{67AE75EB-7575-7C4B-BEEA-24FFE7E2CDE7}" srcOrd="0" destOrd="0" presId="urn:microsoft.com/office/officeart/2005/8/layout/lProcess1"/>
    <dgm:cxn modelId="{ED577115-0899-2E43-8203-DB58991A3FB1}" type="presParOf" srcId="{7DC71FEF-E43F-4347-BBDF-1424EDCBEF92}" destId="{0D242536-73E1-2249-BF37-2458846BEB75}" srcOrd="1" destOrd="0" presId="urn:microsoft.com/office/officeart/2005/8/layout/lProcess1"/>
    <dgm:cxn modelId="{67C14286-CF00-FE42-966F-0FFA8644E840}" type="presParOf" srcId="{7DC71FEF-E43F-4347-BBDF-1424EDCBEF92}" destId="{96F84B02-D636-444E-9ED9-2D2054686ECB}" srcOrd="2" destOrd="0" presId="urn:microsoft.com/office/officeart/2005/8/layout/lProcess1"/>
    <dgm:cxn modelId="{5C6E42C2-952E-6847-B295-46445723B503}" type="presParOf" srcId="{7DC71FEF-E43F-4347-BBDF-1424EDCBEF92}" destId="{83255995-400D-4444-8926-AB07F40A893C}" srcOrd="3" destOrd="0" presId="urn:microsoft.com/office/officeart/2005/8/layout/lProcess1"/>
    <dgm:cxn modelId="{98E7C3EA-850E-CF47-ADCC-D740DA3B8445}" type="presParOf" srcId="{7DC71FEF-E43F-4347-BBDF-1424EDCBEF92}" destId="{0CAFA8A2-A6E7-C644-A0DF-B88CCB7A027B}" srcOrd="4" destOrd="0" presId="urn:microsoft.com/office/officeart/2005/8/layout/lProcess1"/>
    <dgm:cxn modelId="{EC83FC58-F98E-7C4B-AD72-B3A59509CEF6}" type="presParOf" srcId="{7DC71FEF-E43F-4347-BBDF-1424EDCBEF92}" destId="{86D10FF5-2D1B-664B-BE39-30A68C73E7CB}" srcOrd="5" destOrd="0" presId="urn:microsoft.com/office/officeart/2005/8/layout/lProcess1"/>
    <dgm:cxn modelId="{463ACD32-76DF-E841-93E6-1526281F9EB0}" type="presParOf" srcId="{7DC71FEF-E43F-4347-BBDF-1424EDCBEF92}" destId="{C200CA33-6DEB-7E4C-92B8-E70EB88BB014}" srcOrd="6" destOrd="0" presId="urn:microsoft.com/office/officeart/2005/8/layout/lProcess1"/>
    <dgm:cxn modelId="{1FC5AB33-A43B-2842-9A3A-B1E3C0E2F903}" type="presParOf" srcId="{7DC71FEF-E43F-4347-BBDF-1424EDCBEF92}" destId="{EADD6124-A063-F044-BB03-324C2670F84C}" srcOrd="7" destOrd="0" presId="urn:microsoft.com/office/officeart/2005/8/layout/lProcess1"/>
    <dgm:cxn modelId="{D4A0331D-5355-1242-A6C2-ECB5AAA9AAF9}" type="presParOf" srcId="{7DC71FEF-E43F-4347-BBDF-1424EDCBEF92}" destId="{CCD18F91-4B8D-5C46-BC3B-67986BE4497E}" srcOrd="8" destOrd="0" presId="urn:microsoft.com/office/officeart/2005/8/layout/lProcess1"/>
    <dgm:cxn modelId="{5A886723-7768-3849-8968-A2DFEBD35AEA}" type="presParOf" srcId="{B5AC1315-4C17-244D-B26F-9AD05CD2FED1}" destId="{E1ED29D1-FF98-DC4F-AE92-473E5E2F623C}" srcOrd="1" destOrd="0" presId="urn:microsoft.com/office/officeart/2005/8/layout/lProcess1"/>
    <dgm:cxn modelId="{7B6E4E28-CC2F-5547-9D7A-4B836B77D377}" type="presParOf" srcId="{B5AC1315-4C17-244D-B26F-9AD05CD2FED1}" destId="{25B7502E-A67B-7C47-996A-51EA70AEE94A}" srcOrd="2" destOrd="0" presId="urn:microsoft.com/office/officeart/2005/8/layout/lProcess1"/>
    <dgm:cxn modelId="{348F507A-60C9-4749-8461-EABB8A2F591D}" type="presParOf" srcId="{25B7502E-A67B-7C47-996A-51EA70AEE94A}" destId="{C9968C55-6BC1-B348-8C22-6332462A6245}" srcOrd="0" destOrd="0" presId="urn:microsoft.com/office/officeart/2005/8/layout/lProcess1"/>
    <dgm:cxn modelId="{2F2FDB31-522D-664A-954B-20F39E189413}" type="presParOf" srcId="{25B7502E-A67B-7C47-996A-51EA70AEE94A}" destId="{28DCF0A8-27D6-4241-94F8-86F770193F0D}" srcOrd="1" destOrd="0" presId="urn:microsoft.com/office/officeart/2005/8/layout/lProcess1"/>
    <dgm:cxn modelId="{CB24BB72-86B9-8344-A194-F07DE4A424B0}" type="presParOf" srcId="{25B7502E-A67B-7C47-996A-51EA70AEE94A}" destId="{0CF59002-B9A9-5C48-914C-4F8966800F74}" srcOrd="2" destOrd="0" presId="urn:microsoft.com/office/officeart/2005/8/layout/lProcess1"/>
    <dgm:cxn modelId="{D85E23F8-DF04-7840-8536-A80065AA7575}" type="presParOf" srcId="{25B7502E-A67B-7C47-996A-51EA70AEE94A}" destId="{D26A1AF0-6D99-894E-974A-F63334014BD9}" srcOrd="3" destOrd="0" presId="urn:microsoft.com/office/officeart/2005/8/layout/lProcess1"/>
    <dgm:cxn modelId="{ED07D918-6317-A744-A8F8-9B159C885939}" type="presParOf" srcId="{25B7502E-A67B-7C47-996A-51EA70AEE94A}" destId="{2801BF55-88E9-3444-99FA-CC52F8E8CC7B}" srcOrd="4" destOrd="0" presId="urn:microsoft.com/office/officeart/2005/8/layout/lProcess1"/>
    <dgm:cxn modelId="{721EDA19-B3A0-E345-84A4-D8B6E16A6968}" type="presParOf" srcId="{25B7502E-A67B-7C47-996A-51EA70AEE94A}" destId="{A6CDEC2A-B8BA-724A-A396-E370A22FCB8C}" srcOrd="5" destOrd="0" presId="urn:microsoft.com/office/officeart/2005/8/layout/lProcess1"/>
    <dgm:cxn modelId="{71DB9082-FA3B-2A4A-BB55-82F0B71E6186}" type="presParOf" srcId="{25B7502E-A67B-7C47-996A-51EA70AEE94A}" destId="{0491FF47-949F-7346-A014-77ACA54913BD}" srcOrd="6" destOrd="0" presId="urn:microsoft.com/office/officeart/2005/8/layout/lProcess1"/>
    <dgm:cxn modelId="{21152C17-F97A-624E-B6D1-34ECB2D499FC}" type="presParOf" srcId="{25B7502E-A67B-7C47-996A-51EA70AEE94A}" destId="{67FE7420-370E-4F44-ADE5-C87226E1A197}" srcOrd="7" destOrd="0" presId="urn:microsoft.com/office/officeart/2005/8/layout/lProcess1"/>
    <dgm:cxn modelId="{D2E0D5D0-804C-754F-9AF4-59A7AC5511A3}" type="presParOf" srcId="{25B7502E-A67B-7C47-996A-51EA70AEE94A}" destId="{5ABC8760-3B3A-DA44-BDDA-63E480F3AD53}" srcOrd="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D06E9-EA38-5D48-9FA6-316A4DE36ADD}">
      <dsp:nvSpPr>
        <dsp:cNvPr id="0" name=""/>
        <dsp:cNvSpPr/>
      </dsp:nvSpPr>
      <dsp:spPr>
        <a:xfrm>
          <a:off x="-4365790" y="-669663"/>
          <a:ext cx="5201321" cy="5201321"/>
        </a:xfrm>
        <a:prstGeom prst="blockArc">
          <a:avLst>
            <a:gd name="adj1" fmla="val 18900000"/>
            <a:gd name="adj2" fmla="val 2700000"/>
            <a:gd name="adj3" fmla="val 41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FBB51E-3B8B-814F-99FD-571CBFF24D8E}">
      <dsp:nvSpPr>
        <dsp:cNvPr id="0" name=""/>
        <dsp:cNvSpPr/>
      </dsp:nvSpPr>
      <dsp:spPr>
        <a:xfrm>
          <a:off x="437704" y="296910"/>
          <a:ext cx="8164826" cy="5941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159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What’s the difference between race vs. racism; sexual orientation vs heterosexism; gender identity vs. cis-sexism?</a:t>
          </a:r>
        </a:p>
      </dsp:txBody>
      <dsp:txXfrm>
        <a:off x="437704" y="296910"/>
        <a:ext cx="8164826" cy="594129"/>
      </dsp:txXfrm>
    </dsp:sp>
    <dsp:sp modelId="{270C89FF-4C03-2C40-A423-07D3F1FDF178}">
      <dsp:nvSpPr>
        <dsp:cNvPr id="0" name=""/>
        <dsp:cNvSpPr/>
      </dsp:nvSpPr>
      <dsp:spPr>
        <a:xfrm>
          <a:off x="66374" y="222644"/>
          <a:ext cx="742661" cy="74266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437A05-492F-9640-9D7C-1C28199361AC}">
      <dsp:nvSpPr>
        <dsp:cNvPr id="0" name=""/>
        <dsp:cNvSpPr/>
      </dsp:nvSpPr>
      <dsp:spPr>
        <a:xfrm>
          <a:off x="778332" y="1188258"/>
          <a:ext cx="7824198" cy="59412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159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How do systems of oppressions impact healthcare and health outcomes?</a:t>
          </a:r>
        </a:p>
      </dsp:txBody>
      <dsp:txXfrm>
        <a:off x="778332" y="1188258"/>
        <a:ext cx="7824198" cy="594129"/>
      </dsp:txXfrm>
    </dsp:sp>
    <dsp:sp modelId="{88319BD2-C433-A748-B68C-877FB83A3B3A}">
      <dsp:nvSpPr>
        <dsp:cNvPr id="0" name=""/>
        <dsp:cNvSpPr/>
      </dsp:nvSpPr>
      <dsp:spPr>
        <a:xfrm>
          <a:off x="407001" y="1113992"/>
          <a:ext cx="742661" cy="74266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CAAEB5-C898-C446-883D-84729F7CFE6A}">
      <dsp:nvSpPr>
        <dsp:cNvPr id="0" name=""/>
        <dsp:cNvSpPr/>
      </dsp:nvSpPr>
      <dsp:spPr>
        <a:xfrm>
          <a:off x="778332" y="2079607"/>
          <a:ext cx="7824198" cy="59412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159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What unique factors do racial, sexual and gender minorities face in healthcare? And those living at the intersections?</a:t>
          </a:r>
        </a:p>
      </dsp:txBody>
      <dsp:txXfrm>
        <a:off x="778332" y="2079607"/>
        <a:ext cx="7824198" cy="594129"/>
      </dsp:txXfrm>
    </dsp:sp>
    <dsp:sp modelId="{A0D2EF73-8069-3240-B7A8-CA373B43E1C7}">
      <dsp:nvSpPr>
        <dsp:cNvPr id="0" name=""/>
        <dsp:cNvSpPr/>
      </dsp:nvSpPr>
      <dsp:spPr>
        <a:xfrm>
          <a:off x="407001" y="2005340"/>
          <a:ext cx="742661" cy="74266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959E63-4B83-0D45-93B0-2B513C108B20}">
      <dsp:nvSpPr>
        <dsp:cNvPr id="0" name=""/>
        <dsp:cNvSpPr/>
      </dsp:nvSpPr>
      <dsp:spPr>
        <a:xfrm>
          <a:off x="489700" y="2983046"/>
          <a:ext cx="8164826" cy="59412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159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How might your own positionality impact your work?</a:t>
          </a:r>
        </a:p>
      </dsp:txBody>
      <dsp:txXfrm>
        <a:off x="489700" y="2983046"/>
        <a:ext cx="8164826" cy="594129"/>
      </dsp:txXfrm>
    </dsp:sp>
    <dsp:sp modelId="{D12B0373-AD08-CB44-B7F7-D04AFBC2D605}">
      <dsp:nvSpPr>
        <dsp:cNvPr id="0" name=""/>
        <dsp:cNvSpPr/>
      </dsp:nvSpPr>
      <dsp:spPr>
        <a:xfrm>
          <a:off x="66374" y="2896689"/>
          <a:ext cx="742661" cy="74266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CA7C2-54CF-814C-A21F-13C8433845E9}">
      <dsp:nvSpPr>
        <dsp:cNvPr id="0" name=""/>
        <dsp:cNvSpPr/>
      </dsp:nvSpPr>
      <dsp:spPr>
        <a:xfrm>
          <a:off x="199976" y="658088"/>
          <a:ext cx="1941042" cy="116462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Poverty</a:t>
          </a:r>
        </a:p>
      </dsp:txBody>
      <dsp:txXfrm>
        <a:off x="199976" y="658088"/>
        <a:ext cx="1941042" cy="1164625"/>
      </dsp:txXfrm>
    </dsp:sp>
    <dsp:sp modelId="{4B7CAB94-FFA6-B84D-B4B0-0FA1FBBF83C7}">
      <dsp:nvSpPr>
        <dsp:cNvPr id="0" name=""/>
        <dsp:cNvSpPr/>
      </dsp:nvSpPr>
      <dsp:spPr>
        <a:xfrm>
          <a:off x="2335123" y="658088"/>
          <a:ext cx="1941042" cy="1164625"/>
        </a:xfrm>
        <a:prstGeom prst="rect">
          <a:avLst/>
        </a:prstGeom>
        <a:solidFill>
          <a:schemeClr val="accent3">
            <a:hueOff val="427970"/>
            <a:satOff val="-1342"/>
            <a:lumOff val="-176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Acculturative stress</a:t>
          </a:r>
        </a:p>
      </dsp:txBody>
      <dsp:txXfrm>
        <a:off x="2335123" y="658088"/>
        <a:ext cx="1941042" cy="1164625"/>
      </dsp:txXfrm>
    </dsp:sp>
    <dsp:sp modelId="{20A0F4F8-B74D-F245-AEC7-DCC7B846FDE8}">
      <dsp:nvSpPr>
        <dsp:cNvPr id="0" name=""/>
        <dsp:cNvSpPr/>
      </dsp:nvSpPr>
      <dsp:spPr>
        <a:xfrm>
          <a:off x="4470269" y="658088"/>
          <a:ext cx="1941042" cy="1164625"/>
        </a:xfrm>
        <a:prstGeom prst="rect">
          <a:avLst/>
        </a:prstGeom>
        <a:solidFill>
          <a:schemeClr val="accent3">
            <a:hueOff val="855940"/>
            <a:satOff val="-2684"/>
            <a:lumOff val="-352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Education &amp; Employment </a:t>
          </a:r>
        </a:p>
      </dsp:txBody>
      <dsp:txXfrm>
        <a:off x="4470269" y="658088"/>
        <a:ext cx="1941042" cy="1164625"/>
      </dsp:txXfrm>
    </dsp:sp>
    <dsp:sp modelId="{E402E4D1-7623-1145-83A9-229F53125E35}">
      <dsp:nvSpPr>
        <dsp:cNvPr id="0" name=""/>
        <dsp:cNvSpPr/>
      </dsp:nvSpPr>
      <dsp:spPr>
        <a:xfrm>
          <a:off x="6605416" y="658088"/>
          <a:ext cx="1941042" cy="1164625"/>
        </a:xfrm>
        <a:prstGeom prst="rect">
          <a:avLst/>
        </a:prstGeom>
        <a:solidFill>
          <a:schemeClr val="accent3">
            <a:hueOff val="1283909"/>
            <a:satOff val="-4026"/>
            <a:lumOff val="-529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Colorism</a:t>
          </a:r>
        </a:p>
      </dsp:txBody>
      <dsp:txXfrm>
        <a:off x="6605416" y="658088"/>
        <a:ext cx="1941042" cy="1164625"/>
      </dsp:txXfrm>
    </dsp:sp>
    <dsp:sp modelId="{9FC4367E-EBF4-C241-8C76-52E49CA90CAB}">
      <dsp:nvSpPr>
        <dsp:cNvPr id="0" name=""/>
        <dsp:cNvSpPr/>
      </dsp:nvSpPr>
      <dsp:spPr>
        <a:xfrm>
          <a:off x="2853" y="2016818"/>
          <a:ext cx="2335287" cy="1164625"/>
        </a:xfrm>
        <a:prstGeom prst="rect">
          <a:avLst/>
        </a:prstGeom>
        <a:solidFill>
          <a:schemeClr val="accent3">
            <a:hueOff val="1711879"/>
            <a:satOff val="-5367"/>
            <a:lumOff val="-70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Documentation</a:t>
          </a:r>
        </a:p>
        <a:p>
          <a:pPr marL="0" lvl="0" indent="0" algn="ctr" defTabSz="1066800">
            <a:lnSpc>
              <a:spcPct val="90000"/>
            </a:lnSpc>
            <a:spcBef>
              <a:spcPct val="0"/>
            </a:spcBef>
            <a:spcAft>
              <a:spcPct val="35000"/>
            </a:spcAft>
            <a:buNone/>
          </a:pPr>
          <a:r>
            <a:rPr lang="en-US" sz="2400" kern="1200" dirty="0"/>
            <a:t>status </a:t>
          </a:r>
        </a:p>
      </dsp:txBody>
      <dsp:txXfrm>
        <a:off x="2853" y="2016818"/>
        <a:ext cx="2335287" cy="1164625"/>
      </dsp:txXfrm>
    </dsp:sp>
    <dsp:sp modelId="{96CAF040-8DFB-6C41-B50E-5A6CA00E4913}">
      <dsp:nvSpPr>
        <dsp:cNvPr id="0" name=""/>
        <dsp:cNvSpPr/>
      </dsp:nvSpPr>
      <dsp:spPr>
        <a:xfrm>
          <a:off x="2532245" y="2016818"/>
          <a:ext cx="1941042" cy="1164625"/>
        </a:xfrm>
        <a:prstGeom prst="rect">
          <a:avLst/>
        </a:prstGeom>
        <a:solidFill>
          <a:schemeClr val="accent3">
            <a:hueOff val="2139849"/>
            <a:satOff val="-6709"/>
            <a:lumOff val="-88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Trauma </a:t>
          </a:r>
        </a:p>
      </dsp:txBody>
      <dsp:txXfrm>
        <a:off x="2532245" y="2016818"/>
        <a:ext cx="1941042" cy="1164625"/>
      </dsp:txXfrm>
    </dsp:sp>
    <dsp:sp modelId="{E3151FC3-8A5B-F647-81E2-AABCD3E2452B}">
      <dsp:nvSpPr>
        <dsp:cNvPr id="0" name=""/>
        <dsp:cNvSpPr/>
      </dsp:nvSpPr>
      <dsp:spPr>
        <a:xfrm>
          <a:off x="4667392" y="2016818"/>
          <a:ext cx="1941042" cy="1164625"/>
        </a:xfrm>
        <a:prstGeom prst="rect">
          <a:avLst/>
        </a:prstGeom>
        <a:solidFill>
          <a:schemeClr val="accent3">
            <a:hueOff val="2567819"/>
            <a:satOff val="-8051"/>
            <a:lumOff val="-1058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Language barriers</a:t>
          </a:r>
        </a:p>
      </dsp:txBody>
      <dsp:txXfrm>
        <a:off x="4667392" y="2016818"/>
        <a:ext cx="1941042" cy="1164625"/>
      </dsp:txXfrm>
    </dsp:sp>
    <dsp:sp modelId="{4681C27B-02DF-8E44-AA06-7A11265BBA81}">
      <dsp:nvSpPr>
        <dsp:cNvPr id="0" name=""/>
        <dsp:cNvSpPr/>
      </dsp:nvSpPr>
      <dsp:spPr>
        <a:xfrm>
          <a:off x="6802538" y="2016818"/>
          <a:ext cx="1941042" cy="1164625"/>
        </a:xfrm>
        <a:prstGeom prst="rect">
          <a:avLst/>
        </a:prstGeom>
        <a:solidFill>
          <a:schemeClr val="accent3">
            <a:hueOff val="2995789"/>
            <a:satOff val="-9393"/>
            <a:lumOff val="-123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Health Insurance</a:t>
          </a:r>
        </a:p>
      </dsp:txBody>
      <dsp:txXfrm>
        <a:off x="6802538" y="2016818"/>
        <a:ext cx="1941042" cy="11646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9A665-8AB7-6845-8BDE-35EF51F4C7CB}">
      <dsp:nvSpPr>
        <dsp:cNvPr id="0" name=""/>
        <dsp:cNvSpPr/>
      </dsp:nvSpPr>
      <dsp:spPr>
        <a:xfrm>
          <a:off x="0" y="236726"/>
          <a:ext cx="2675659" cy="160539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Minority Stress</a:t>
          </a:r>
        </a:p>
      </dsp:txBody>
      <dsp:txXfrm>
        <a:off x="0" y="236726"/>
        <a:ext cx="2675659" cy="1605395"/>
      </dsp:txXfrm>
    </dsp:sp>
    <dsp:sp modelId="{781FDCB9-4AAE-E94E-B5E6-0D30B4FD3B4D}">
      <dsp:nvSpPr>
        <dsp:cNvPr id="0" name=""/>
        <dsp:cNvSpPr/>
      </dsp:nvSpPr>
      <dsp:spPr>
        <a:xfrm>
          <a:off x="2943224" y="236726"/>
          <a:ext cx="2675659" cy="1605395"/>
        </a:xfrm>
        <a:prstGeom prst="rect">
          <a:avLst/>
        </a:prstGeom>
        <a:solidFill>
          <a:schemeClr val="accent3">
            <a:hueOff val="599158"/>
            <a:satOff val="-1879"/>
            <a:lumOff val="-247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Internalized heterosexism </a:t>
          </a:r>
        </a:p>
      </dsp:txBody>
      <dsp:txXfrm>
        <a:off x="2943224" y="236726"/>
        <a:ext cx="2675659" cy="1605395"/>
      </dsp:txXfrm>
    </dsp:sp>
    <dsp:sp modelId="{6AC0FD6B-BBAD-2C4C-AF1D-B8BF7752A7D0}">
      <dsp:nvSpPr>
        <dsp:cNvPr id="0" name=""/>
        <dsp:cNvSpPr/>
      </dsp:nvSpPr>
      <dsp:spPr>
        <a:xfrm>
          <a:off x="5886449" y="236726"/>
          <a:ext cx="2675659" cy="1605395"/>
        </a:xfrm>
        <a:prstGeom prst="rect">
          <a:avLst/>
        </a:prstGeom>
        <a:solidFill>
          <a:schemeClr val="accent3">
            <a:hueOff val="1198315"/>
            <a:satOff val="-3757"/>
            <a:lumOff val="-494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Victimization</a:t>
          </a:r>
        </a:p>
      </dsp:txBody>
      <dsp:txXfrm>
        <a:off x="5886449" y="236726"/>
        <a:ext cx="2675659" cy="1605395"/>
      </dsp:txXfrm>
    </dsp:sp>
    <dsp:sp modelId="{48E34D34-05C9-4E43-BB61-2D9A66D5A210}">
      <dsp:nvSpPr>
        <dsp:cNvPr id="0" name=""/>
        <dsp:cNvSpPr/>
      </dsp:nvSpPr>
      <dsp:spPr>
        <a:xfrm>
          <a:off x="0" y="2109687"/>
          <a:ext cx="2675659" cy="1605395"/>
        </a:xfrm>
        <a:prstGeom prst="rect">
          <a:avLst/>
        </a:prstGeom>
        <a:solidFill>
          <a:schemeClr val="accent3">
            <a:hueOff val="1797473"/>
            <a:satOff val="-5636"/>
            <a:lumOff val="-741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Rejection</a:t>
          </a:r>
          <a:r>
            <a:rPr lang="en-US" sz="2000" kern="1200" baseline="0" dirty="0"/>
            <a:t>/Rejection sensitivity</a:t>
          </a:r>
        </a:p>
      </dsp:txBody>
      <dsp:txXfrm>
        <a:off x="0" y="2109687"/>
        <a:ext cx="2675659" cy="1605395"/>
      </dsp:txXfrm>
    </dsp:sp>
    <dsp:sp modelId="{30A488F9-7491-C348-8B36-611E636FBDEA}">
      <dsp:nvSpPr>
        <dsp:cNvPr id="0" name=""/>
        <dsp:cNvSpPr/>
      </dsp:nvSpPr>
      <dsp:spPr>
        <a:xfrm>
          <a:off x="2943224" y="2109687"/>
          <a:ext cx="2675659" cy="1605395"/>
        </a:xfrm>
        <a:prstGeom prst="rect">
          <a:avLst/>
        </a:prstGeom>
        <a:solidFill>
          <a:schemeClr val="accent3">
            <a:hueOff val="2396631"/>
            <a:satOff val="-7514"/>
            <a:lumOff val="-988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Discrimination in healthcare/workplace settings</a:t>
          </a:r>
        </a:p>
      </dsp:txBody>
      <dsp:txXfrm>
        <a:off x="2943224" y="2109687"/>
        <a:ext cx="2675659" cy="1605395"/>
      </dsp:txXfrm>
    </dsp:sp>
    <dsp:sp modelId="{FBB158EE-7039-AB40-A6C2-36151FABDDCB}">
      <dsp:nvSpPr>
        <dsp:cNvPr id="0" name=""/>
        <dsp:cNvSpPr/>
      </dsp:nvSpPr>
      <dsp:spPr>
        <a:xfrm>
          <a:off x="5886449" y="2109687"/>
          <a:ext cx="2675659" cy="1605395"/>
        </a:xfrm>
        <a:prstGeom prst="rect">
          <a:avLst/>
        </a:prstGeom>
        <a:solidFill>
          <a:schemeClr val="accent3">
            <a:hueOff val="2995789"/>
            <a:satOff val="-9393"/>
            <a:lumOff val="-123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Violence</a:t>
          </a:r>
        </a:p>
      </dsp:txBody>
      <dsp:txXfrm>
        <a:off x="5886449" y="2109687"/>
        <a:ext cx="2675659" cy="16053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7A24C-7035-2B41-865E-404AD3C1E57F}">
      <dsp:nvSpPr>
        <dsp:cNvPr id="0" name=""/>
        <dsp:cNvSpPr/>
      </dsp:nvSpPr>
      <dsp:spPr>
        <a:xfrm>
          <a:off x="2354458" y="51488"/>
          <a:ext cx="2471445" cy="2471445"/>
        </a:xfrm>
        <a:prstGeom prst="ellipse">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Racism within the LGBT community </a:t>
          </a:r>
        </a:p>
      </dsp:txBody>
      <dsp:txXfrm>
        <a:off x="2683984" y="483991"/>
        <a:ext cx="1812393" cy="1112150"/>
      </dsp:txXfrm>
    </dsp:sp>
    <dsp:sp modelId="{A2E7138A-5D7C-2248-8682-33E91021B121}">
      <dsp:nvSpPr>
        <dsp:cNvPr id="0" name=""/>
        <dsp:cNvSpPr/>
      </dsp:nvSpPr>
      <dsp:spPr>
        <a:xfrm>
          <a:off x="3246238" y="1596141"/>
          <a:ext cx="2471445" cy="2471445"/>
        </a:xfrm>
        <a:prstGeom prst="ellipse">
          <a:avLst/>
        </a:prstGeom>
        <a:solidFill>
          <a:schemeClr val="accent3">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Heterosexism within Communities of Color </a:t>
          </a:r>
        </a:p>
      </dsp:txBody>
      <dsp:txXfrm>
        <a:off x="4002089" y="2234598"/>
        <a:ext cx="1482867" cy="1359294"/>
      </dsp:txXfrm>
    </dsp:sp>
    <dsp:sp modelId="{C17D1251-D93E-D349-B45D-B982B8F7DA62}">
      <dsp:nvSpPr>
        <dsp:cNvPr id="0" name=""/>
        <dsp:cNvSpPr/>
      </dsp:nvSpPr>
      <dsp:spPr>
        <a:xfrm>
          <a:off x="1462679" y="1596141"/>
          <a:ext cx="2471445" cy="2471445"/>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Racism in Close Relationship and Dating </a:t>
          </a:r>
        </a:p>
      </dsp:txBody>
      <dsp:txXfrm>
        <a:off x="1695406" y="2234598"/>
        <a:ext cx="1482867" cy="13592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B983C-314D-764E-A141-6EB0ADFEC595}">
      <dsp:nvSpPr>
        <dsp:cNvPr id="0" name=""/>
        <dsp:cNvSpPr/>
      </dsp:nvSpPr>
      <dsp:spPr>
        <a:xfrm>
          <a:off x="0" y="125472"/>
          <a:ext cx="6308571" cy="103898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en-US" sz="2800" b="1" kern="1200" dirty="0"/>
            <a:t>Differences for PoC in: </a:t>
          </a:r>
        </a:p>
      </dsp:txBody>
      <dsp:txXfrm>
        <a:off x="0" y="125472"/>
        <a:ext cx="6308571" cy="692657"/>
      </dsp:txXfrm>
    </dsp:sp>
    <dsp:sp modelId="{F8E34AFC-6728-5D43-B4AA-1A1E72BA13CA}">
      <dsp:nvSpPr>
        <dsp:cNvPr id="0" name=""/>
        <dsp:cNvSpPr/>
      </dsp:nvSpPr>
      <dsp:spPr>
        <a:xfrm>
          <a:off x="1292117" y="818130"/>
          <a:ext cx="6308571" cy="27720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access to quality treatment</a:t>
          </a:r>
        </a:p>
        <a:p>
          <a:pPr marL="228600" lvl="1" indent="-228600" algn="l" defTabSz="977900">
            <a:lnSpc>
              <a:spcPct val="90000"/>
            </a:lnSpc>
            <a:spcBef>
              <a:spcPct val="0"/>
            </a:spcBef>
            <a:spcAft>
              <a:spcPct val="15000"/>
            </a:spcAft>
            <a:buChar char="•"/>
          </a:pPr>
          <a:r>
            <a:rPr lang="en-US" sz="2200" kern="1200" dirty="0"/>
            <a:t>accurate diagnosis</a:t>
          </a:r>
        </a:p>
        <a:p>
          <a:pPr marL="228600" lvl="1" indent="-228600" algn="l" defTabSz="977900">
            <a:lnSpc>
              <a:spcPct val="90000"/>
            </a:lnSpc>
            <a:spcBef>
              <a:spcPct val="0"/>
            </a:spcBef>
            <a:spcAft>
              <a:spcPct val="15000"/>
            </a:spcAft>
            <a:buChar char="•"/>
          </a:pPr>
          <a:r>
            <a:rPr lang="en-US" sz="2200" kern="1200" dirty="0"/>
            <a:t>addiction treatment vs. criminal justice system</a:t>
          </a:r>
        </a:p>
        <a:p>
          <a:pPr marL="228600" lvl="1" indent="-228600" algn="l" defTabSz="977900">
            <a:lnSpc>
              <a:spcPct val="90000"/>
            </a:lnSpc>
            <a:spcBef>
              <a:spcPct val="0"/>
            </a:spcBef>
            <a:spcAft>
              <a:spcPct val="15000"/>
            </a:spcAft>
            <a:buChar char="•"/>
          </a:pPr>
          <a:r>
            <a:rPr lang="en-US" sz="2200" kern="1200" dirty="0"/>
            <a:t>length of stay in a treatment program</a:t>
          </a:r>
        </a:p>
        <a:p>
          <a:pPr marL="228600" lvl="1" indent="-228600" algn="l" defTabSz="977900">
            <a:lnSpc>
              <a:spcPct val="90000"/>
            </a:lnSpc>
            <a:spcBef>
              <a:spcPct val="0"/>
            </a:spcBef>
            <a:spcAft>
              <a:spcPct val="15000"/>
            </a:spcAft>
            <a:buChar char="•"/>
          </a:pPr>
          <a:r>
            <a:rPr lang="en-US" sz="2200" kern="1200" dirty="0"/>
            <a:t>recovery rates</a:t>
          </a:r>
        </a:p>
        <a:p>
          <a:pPr marL="228600" lvl="1" indent="-228600" algn="l" defTabSz="977900">
            <a:lnSpc>
              <a:spcPct val="90000"/>
            </a:lnSpc>
            <a:spcBef>
              <a:spcPct val="0"/>
            </a:spcBef>
            <a:spcAft>
              <a:spcPct val="15000"/>
            </a:spcAft>
            <a:buChar char="•"/>
          </a:pPr>
          <a:r>
            <a:rPr lang="en-US" sz="2200" kern="1200" dirty="0"/>
            <a:t>completing drug and alcohol abuse treatment</a:t>
          </a:r>
        </a:p>
      </dsp:txBody>
      <dsp:txXfrm>
        <a:off x="1373306" y="899319"/>
        <a:ext cx="6146193" cy="26096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68732-C0B4-B941-BE32-736D3FBB4209}">
      <dsp:nvSpPr>
        <dsp:cNvPr id="0" name=""/>
        <dsp:cNvSpPr/>
      </dsp:nvSpPr>
      <dsp:spPr>
        <a:xfrm rot="10800000">
          <a:off x="2529608" y="0"/>
          <a:ext cx="4910417" cy="1729341"/>
        </a:xfrm>
        <a:prstGeom prst="nonIsoscelesTrapezoid">
          <a:avLst>
            <a:gd name="adj1" fmla="val 0"/>
            <a:gd name="adj2" fmla="val 73138"/>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a:t>Multicultural orientation</a:t>
          </a:r>
          <a:endParaRPr lang="en-US" sz="1900" kern="1200" dirty="0"/>
        </a:p>
        <a:p>
          <a:pPr marL="171450" lvl="1" indent="-171450" algn="l" defTabSz="844550">
            <a:lnSpc>
              <a:spcPct val="90000"/>
            </a:lnSpc>
            <a:spcBef>
              <a:spcPct val="0"/>
            </a:spcBef>
            <a:spcAft>
              <a:spcPct val="15000"/>
            </a:spcAft>
            <a:buChar char="•"/>
          </a:pPr>
          <a:r>
            <a:rPr lang="en-US" sz="1900" kern="1200"/>
            <a:t>Lifelong learning</a:t>
          </a:r>
          <a:endParaRPr lang="en-US" sz="1900" kern="1200" dirty="0"/>
        </a:p>
        <a:p>
          <a:pPr marL="171450" lvl="1" indent="-171450" algn="l" defTabSz="844550">
            <a:lnSpc>
              <a:spcPct val="90000"/>
            </a:lnSpc>
            <a:spcBef>
              <a:spcPct val="0"/>
            </a:spcBef>
            <a:spcAft>
              <a:spcPct val="15000"/>
            </a:spcAft>
            <a:buChar char="•"/>
          </a:pPr>
          <a:r>
            <a:rPr lang="en-US" sz="1900" kern="1200" dirty="0"/>
            <a:t>Holding institutions accountable</a:t>
          </a:r>
        </a:p>
        <a:p>
          <a:pPr marL="171450" lvl="1" indent="-171450" algn="l" defTabSz="844550">
            <a:lnSpc>
              <a:spcPct val="90000"/>
            </a:lnSpc>
            <a:spcBef>
              <a:spcPct val="0"/>
            </a:spcBef>
            <a:spcAft>
              <a:spcPct val="15000"/>
            </a:spcAft>
            <a:buChar char="•"/>
          </a:pPr>
          <a:r>
            <a:rPr lang="en-US" sz="1900" kern="1200" dirty="0"/>
            <a:t>Recognizes power imbalance</a:t>
          </a:r>
        </a:p>
      </dsp:txBody>
      <dsp:txXfrm rot="10800000">
        <a:off x="3794413" y="0"/>
        <a:ext cx="3645612" cy="1729341"/>
      </dsp:txXfrm>
    </dsp:sp>
    <dsp:sp modelId="{BC697907-25F3-7143-9AFE-FD192F57BE9B}">
      <dsp:nvSpPr>
        <dsp:cNvPr id="0" name=""/>
        <dsp:cNvSpPr/>
      </dsp:nvSpPr>
      <dsp:spPr>
        <a:xfrm>
          <a:off x="1264804" y="0"/>
          <a:ext cx="2529608" cy="1729341"/>
        </a:xfrm>
        <a:prstGeom prst="trapezoid">
          <a:avLst>
            <a:gd name="adj" fmla="val 73138"/>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accent1">
                  <a:lumMod val="75000"/>
                </a:schemeClr>
              </a:solidFill>
            </a:rPr>
            <a:t>Cultural Humility</a:t>
          </a:r>
        </a:p>
      </dsp:txBody>
      <dsp:txXfrm>
        <a:off x="1264804" y="0"/>
        <a:ext cx="2529608" cy="1729341"/>
      </dsp:txXfrm>
    </dsp:sp>
    <dsp:sp modelId="{8768EDE3-E64E-3640-95A0-C2533B5AD3F7}">
      <dsp:nvSpPr>
        <dsp:cNvPr id="0" name=""/>
        <dsp:cNvSpPr/>
      </dsp:nvSpPr>
      <dsp:spPr>
        <a:xfrm rot="10800000">
          <a:off x="3794413" y="1729341"/>
          <a:ext cx="3645612" cy="1729341"/>
        </a:xfrm>
        <a:prstGeom prst="nonIsoscelesTrapezoid">
          <a:avLst>
            <a:gd name="adj1" fmla="val 0"/>
            <a:gd name="adj2" fmla="val 73138"/>
          </a:avLst>
        </a:prstGeom>
        <a:solidFill>
          <a:schemeClr val="lt1">
            <a:alpha val="90000"/>
            <a:hueOff val="0"/>
            <a:satOff val="0"/>
            <a:lumOff val="0"/>
            <a:alphaOff val="0"/>
          </a:schemeClr>
        </a:solidFill>
        <a:ln w="25400" cap="flat" cmpd="sng" algn="ctr">
          <a:solidFill>
            <a:schemeClr val="accent2">
              <a:hueOff val="5299895"/>
              <a:satOff val="-7829"/>
              <a:lumOff val="21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a:t>Knowledge</a:t>
          </a:r>
          <a:endParaRPr lang="en-US" sz="1900" kern="1200" dirty="0"/>
        </a:p>
        <a:p>
          <a:pPr marL="171450" lvl="1" indent="-171450" algn="l" defTabSz="844550">
            <a:lnSpc>
              <a:spcPct val="90000"/>
            </a:lnSpc>
            <a:spcBef>
              <a:spcPct val="0"/>
            </a:spcBef>
            <a:spcAft>
              <a:spcPct val="15000"/>
            </a:spcAft>
            <a:buChar char="•"/>
          </a:pPr>
          <a:r>
            <a:rPr lang="en-US" sz="1900" kern="1200"/>
            <a:t>Attitudes</a:t>
          </a:r>
          <a:endParaRPr lang="en-US" sz="1900" kern="1200" dirty="0"/>
        </a:p>
        <a:p>
          <a:pPr marL="171450" lvl="1" indent="-171450" algn="l" defTabSz="844550">
            <a:lnSpc>
              <a:spcPct val="90000"/>
            </a:lnSpc>
            <a:spcBef>
              <a:spcPct val="0"/>
            </a:spcBef>
            <a:spcAft>
              <a:spcPct val="15000"/>
            </a:spcAft>
            <a:buChar char="•"/>
          </a:pPr>
          <a:r>
            <a:rPr lang="en-US" sz="1900" kern="1200"/>
            <a:t>Awareness</a:t>
          </a:r>
          <a:endParaRPr lang="en-US" sz="1900" kern="1200" dirty="0"/>
        </a:p>
        <a:p>
          <a:pPr marL="171450" lvl="1" indent="-171450" algn="l" defTabSz="844550">
            <a:lnSpc>
              <a:spcPct val="90000"/>
            </a:lnSpc>
            <a:spcBef>
              <a:spcPct val="0"/>
            </a:spcBef>
            <a:spcAft>
              <a:spcPct val="15000"/>
            </a:spcAft>
            <a:buChar char="•"/>
          </a:pPr>
          <a:r>
            <a:rPr lang="en-US" sz="1900" kern="1200"/>
            <a:t>Skills</a:t>
          </a:r>
          <a:endParaRPr lang="en-US" sz="1900" kern="1200" dirty="0"/>
        </a:p>
      </dsp:txBody>
      <dsp:txXfrm rot="10800000">
        <a:off x="5059217" y="1729341"/>
        <a:ext cx="2380808" cy="1729341"/>
      </dsp:txXfrm>
    </dsp:sp>
    <dsp:sp modelId="{3C58A06A-09CB-574A-8200-EAE65FB9764A}">
      <dsp:nvSpPr>
        <dsp:cNvPr id="0" name=""/>
        <dsp:cNvSpPr/>
      </dsp:nvSpPr>
      <dsp:spPr>
        <a:xfrm>
          <a:off x="0" y="1729341"/>
          <a:ext cx="5059217" cy="1729341"/>
        </a:xfrm>
        <a:prstGeom prst="trapezoid">
          <a:avLst>
            <a:gd name="adj" fmla="val 73138"/>
          </a:avLst>
        </a:prstGeom>
        <a:solidFill>
          <a:schemeClr val="accent2">
            <a:hueOff val="5299895"/>
            <a:satOff val="-7829"/>
            <a:lumOff val="219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accent1">
                  <a:lumMod val="75000"/>
                </a:schemeClr>
              </a:solidFill>
            </a:rPr>
            <a:t>Cultural Competency</a:t>
          </a:r>
        </a:p>
      </dsp:txBody>
      <dsp:txXfrm>
        <a:off x="885363" y="1729341"/>
        <a:ext cx="3288491" cy="1729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248EC-B8AD-9049-98CE-948E8D11D55A}">
      <dsp:nvSpPr>
        <dsp:cNvPr id="0" name=""/>
        <dsp:cNvSpPr/>
      </dsp:nvSpPr>
      <dsp:spPr>
        <a:xfrm rot="16200000">
          <a:off x="453715" y="-453715"/>
          <a:ext cx="1695337" cy="260276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Ideological</a:t>
          </a:r>
        </a:p>
      </dsp:txBody>
      <dsp:txXfrm rot="5400000">
        <a:off x="-1" y="1"/>
        <a:ext cx="2602768" cy="1271502"/>
      </dsp:txXfrm>
    </dsp:sp>
    <dsp:sp modelId="{A21E601F-45C2-AE4B-AA01-3BD46B3F5513}">
      <dsp:nvSpPr>
        <dsp:cNvPr id="0" name=""/>
        <dsp:cNvSpPr/>
      </dsp:nvSpPr>
      <dsp:spPr>
        <a:xfrm>
          <a:off x="2602768" y="0"/>
          <a:ext cx="2602768" cy="1695337"/>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Institutional</a:t>
          </a:r>
        </a:p>
      </dsp:txBody>
      <dsp:txXfrm>
        <a:off x="2602768" y="0"/>
        <a:ext cx="2602768" cy="1271502"/>
      </dsp:txXfrm>
    </dsp:sp>
    <dsp:sp modelId="{AE397595-F38C-D145-B7AA-6715C052D345}">
      <dsp:nvSpPr>
        <dsp:cNvPr id="0" name=""/>
        <dsp:cNvSpPr/>
      </dsp:nvSpPr>
      <dsp:spPr>
        <a:xfrm rot="10800000">
          <a:off x="0" y="1676383"/>
          <a:ext cx="2602768" cy="1695337"/>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Interpersonal</a:t>
          </a:r>
        </a:p>
      </dsp:txBody>
      <dsp:txXfrm rot="10800000">
        <a:off x="0" y="2100217"/>
        <a:ext cx="2602768" cy="1271502"/>
      </dsp:txXfrm>
    </dsp:sp>
    <dsp:sp modelId="{BDA53242-30F9-3B4A-A5EB-B7D7C88FADDD}">
      <dsp:nvSpPr>
        <dsp:cNvPr id="0" name=""/>
        <dsp:cNvSpPr/>
      </dsp:nvSpPr>
      <dsp:spPr>
        <a:xfrm rot="5400000">
          <a:off x="3056483" y="1241621"/>
          <a:ext cx="1695337" cy="2602768"/>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Internalized</a:t>
          </a:r>
        </a:p>
      </dsp:txBody>
      <dsp:txXfrm rot="-5400000">
        <a:off x="2602767" y="2119171"/>
        <a:ext cx="2602768" cy="1271502"/>
      </dsp:txXfrm>
    </dsp:sp>
    <dsp:sp modelId="{6AF61A57-756D-FA4D-98C8-A9F2EED65305}">
      <dsp:nvSpPr>
        <dsp:cNvPr id="0" name=""/>
        <dsp:cNvSpPr/>
      </dsp:nvSpPr>
      <dsp:spPr>
        <a:xfrm>
          <a:off x="1821937" y="1271502"/>
          <a:ext cx="1561660" cy="847668"/>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5"/>
              </a:solidFill>
            </a:rPr>
            <a:t>Health Disparities</a:t>
          </a:r>
        </a:p>
      </dsp:txBody>
      <dsp:txXfrm>
        <a:off x="1863317" y="1312882"/>
        <a:ext cx="1478900" cy="764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CC4F9-0739-3748-B78E-F598521543F6}">
      <dsp:nvSpPr>
        <dsp:cNvPr id="0" name=""/>
        <dsp:cNvSpPr/>
      </dsp:nvSpPr>
      <dsp:spPr>
        <a:xfrm rot="16200000">
          <a:off x="-606884" y="690532"/>
          <a:ext cx="3222967" cy="1842925"/>
        </a:xfrm>
        <a:prstGeom prst="down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Ideological</a:t>
          </a:r>
        </a:p>
        <a:p>
          <a:pPr marL="0" lvl="0" indent="0" algn="ctr" defTabSz="844550">
            <a:lnSpc>
              <a:spcPct val="90000"/>
            </a:lnSpc>
            <a:spcBef>
              <a:spcPct val="0"/>
            </a:spcBef>
            <a:spcAft>
              <a:spcPct val="35000"/>
            </a:spcAft>
            <a:buNone/>
          </a:pPr>
          <a:r>
            <a:rPr lang="en-US" sz="1900" kern="1200" dirty="0"/>
            <a:t>Oppression</a:t>
          </a:r>
        </a:p>
      </dsp:txBody>
      <dsp:txXfrm rot="5400000">
        <a:off x="83137" y="806253"/>
        <a:ext cx="1520413" cy="1611483"/>
      </dsp:txXfrm>
    </dsp:sp>
    <dsp:sp modelId="{1D5FBB68-5439-F045-B94B-EAACD5877740}">
      <dsp:nvSpPr>
        <dsp:cNvPr id="0" name=""/>
        <dsp:cNvSpPr/>
      </dsp:nvSpPr>
      <dsp:spPr>
        <a:xfrm rot="5400000">
          <a:off x="5917034" y="677645"/>
          <a:ext cx="3222967" cy="1867677"/>
        </a:xfrm>
        <a:prstGeom prst="down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Institutional</a:t>
          </a:r>
        </a:p>
        <a:p>
          <a:pPr marL="0" lvl="0" indent="0" algn="ctr" defTabSz="844550">
            <a:lnSpc>
              <a:spcPct val="90000"/>
            </a:lnSpc>
            <a:spcBef>
              <a:spcPct val="0"/>
            </a:spcBef>
            <a:spcAft>
              <a:spcPct val="35000"/>
            </a:spcAft>
            <a:buNone/>
          </a:pPr>
          <a:r>
            <a:rPr lang="en-US" sz="1900" kern="1200" dirty="0"/>
            <a:t>Oppression</a:t>
          </a:r>
        </a:p>
      </dsp:txBody>
      <dsp:txXfrm rot="-5400000">
        <a:off x="6921522" y="805743"/>
        <a:ext cx="1540834" cy="16114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5223C-5FE7-6846-A094-05C31CB2A816}">
      <dsp:nvSpPr>
        <dsp:cNvPr id="0" name=""/>
        <dsp:cNvSpPr/>
      </dsp:nvSpPr>
      <dsp:spPr>
        <a:xfrm>
          <a:off x="-4356372" y="-668231"/>
          <a:ext cx="5190132" cy="5190132"/>
        </a:xfrm>
        <a:prstGeom prst="blockArc">
          <a:avLst>
            <a:gd name="adj1" fmla="val 18900000"/>
            <a:gd name="adj2" fmla="val 2700000"/>
            <a:gd name="adj3" fmla="val 41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399B7-3285-4345-B19F-4FADAF7D8B77}">
      <dsp:nvSpPr>
        <dsp:cNvPr id="0" name=""/>
        <dsp:cNvSpPr/>
      </dsp:nvSpPr>
      <dsp:spPr>
        <a:xfrm>
          <a:off x="436780" y="296270"/>
          <a:ext cx="8104368" cy="5928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574"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Cumulative ways in which discrimination </a:t>
          </a:r>
          <a:r>
            <a:rPr lang="en-US" sz="1600" i="1" kern="1200" dirty="0"/>
            <a:t>combine, overlap, and intersect</a:t>
          </a:r>
          <a:r>
            <a:rPr lang="en-US" sz="1600" i="0" kern="1200" dirty="0"/>
            <a:t> not isolated and distinct (e.g., misogynoir)</a:t>
          </a:r>
          <a:endParaRPr lang="en-US" sz="1600" i="1" kern="1200" dirty="0"/>
        </a:p>
      </dsp:txBody>
      <dsp:txXfrm>
        <a:off x="436780" y="296270"/>
        <a:ext cx="8104368" cy="592848"/>
      </dsp:txXfrm>
    </dsp:sp>
    <dsp:sp modelId="{34120B1A-9B2E-0A47-AED5-B6F279B02D4C}">
      <dsp:nvSpPr>
        <dsp:cNvPr id="0" name=""/>
        <dsp:cNvSpPr/>
      </dsp:nvSpPr>
      <dsp:spPr>
        <a:xfrm>
          <a:off x="66250" y="222164"/>
          <a:ext cx="741060" cy="7410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19D039-6AF5-5A40-BF47-4491F11349FE}">
      <dsp:nvSpPr>
        <dsp:cNvPr id="0" name=""/>
        <dsp:cNvSpPr/>
      </dsp:nvSpPr>
      <dsp:spPr>
        <a:xfrm>
          <a:off x="776674" y="1185697"/>
          <a:ext cx="7764474" cy="59284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574"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“Concept denotes various way in which race and gender interact to shape the multiple dimensions of Black women”</a:t>
          </a:r>
        </a:p>
      </dsp:txBody>
      <dsp:txXfrm>
        <a:off x="776674" y="1185697"/>
        <a:ext cx="7764474" cy="592848"/>
      </dsp:txXfrm>
    </dsp:sp>
    <dsp:sp modelId="{C9F7E8B0-DE1E-F74C-8054-FBA4CD873DC6}">
      <dsp:nvSpPr>
        <dsp:cNvPr id="0" name=""/>
        <dsp:cNvSpPr/>
      </dsp:nvSpPr>
      <dsp:spPr>
        <a:xfrm>
          <a:off x="406144" y="1111591"/>
          <a:ext cx="741060" cy="74106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8398E2-3AFC-504E-AC7E-44A3DEA26EAF}">
      <dsp:nvSpPr>
        <dsp:cNvPr id="0" name=""/>
        <dsp:cNvSpPr/>
      </dsp:nvSpPr>
      <dsp:spPr>
        <a:xfrm>
          <a:off x="776674" y="2075124"/>
          <a:ext cx="7764474" cy="5928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574"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“Women of color are differently situated in the economic, social, and political worlds...where systems of race, gender, and class domination converge”</a:t>
          </a:r>
        </a:p>
      </dsp:txBody>
      <dsp:txXfrm>
        <a:off x="776674" y="2075124"/>
        <a:ext cx="7764474" cy="592848"/>
      </dsp:txXfrm>
    </dsp:sp>
    <dsp:sp modelId="{37875642-281E-6046-97FA-065B2BDF923E}">
      <dsp:nvSpPr>
        <dsp:cNvPr id="0" name=""/>
        <dsp:cNvSpPr/>
      </dsp:nvSpPr>
      <dsp:spPr>
        <a:xfrm>
          <a:off x="406144" y="2001018"/>
          <a:ext cx="741060" cy="74106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00F631-B016-464D-AC43-B5FD132C154A}">
      <dsp:nvSpPr>
        <dsp:cNvPr id="0" name=""/>
        <dsp:cNvSpPr/>
      </dsp:nvSpPr>
      <dsp:spPr>
        <a:xfrm>
          <a:off x="436780" y="2964551"/>
          <a:ext cx="8104368" cy="59284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574"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“Women of color are situated within at least two subordinated groups that frequently pursue conflicting political agendas”</a:t>
          </a:r>
        </a:p>
      </dsp:txBody>
      <dsp:txXfrm>
        <a:off x="436780" y="2964551"/>
        <a:ext cx="8104368" cy="592848"/>
      </dsp:txXfrm>
    </dsp:sp>
    <dsp:sp modelId="{E2A0F73C-2463-A44D-86C5-244DA3DD4D77}">
      <dsp:nvSpPr>
        <dsp:cNvPr id="0" name=""/>
        <dsp:cNvSpPr/>
      </dsp:nvSpPr>
      <dsp:spPr>
        <a:xfrm>
          <a:off x="66250" y="2890445"/>
          <a:ext cx="741060" cy="74106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28023-79E9-4646-89A7-7520B195A582}">
      <dsp:nvSpPr>
        <dsp:cNvPr id="0" name=""/>
        <dsp:cNvSpPr/>
      </dsp:nvSpPr>
      <dsp:spPr>
        <a:xfrm>
          <a:off x="2708694" y="1723537"/>
          <a:ext cx="1646490" cy="164649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Intersectional invisibility</a:t>
          </a:r>
        </a:p>
      </dsp:txBody>
      <dsp:txXfrm>
        <a:off x="2949817" y="1964660"/>
        <a:ext cx="1164244" cy="1164244"/>
      </dsp:txXfrm>
    </dsp:sp>
    <dsp:sp modelId="{32E890A4-AEB7-1A47-8880-0D7C22B15F3B}">
      <dsp:nvSpPr>
        <dsp:cNvPr id="0" name=""/>
        <dsp:cNvSpPr/>
      </dsp:nvSpPr>
      <dsp:spPr>
        <a:xfrm rot="11700000">
          <a:off x="1464432" y="1922202"/>
          <a:ext cx="1224342" cy="46924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BAD1E4-E21D-1D49-A640-30BDDB378376}">
      <dsp:nvSpPr>
        <dsp:cNvPr id="0" name=""/>
        <dsp:cNvSpPr/>
      </dsp:nvSpPr>
      <dsp:spPr>
        <a:xfrm>
          <a:off x="703208" y="1372719"/>
          <a:ext cx="1564166" cy="125133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Androcentrism</a:t>
          </a:r>
        </a:p>
      </dsp:txBody>
      <dsp:txXfrm>
        <a:off x="739858" y="1409369"/>
        <a:ext cx="1490866" cy="1178033"/>
      </dsp:txXfrm>
    </dsp:sp>
    <dsp:sp modelId="{AD804E0F-CB98-2741-94EA-06C065D8E7CD}">
      <dsp:nvSpPr>
        <dsp:cNvPr id="0" name=""/>
        <dsp:cNvSpPr/>
      </dsp:nvSpPr>
      <dsp:spPr>
        <a:xfrm rot="14700000">
          <a:off x="2283020" y="946647"/>
          <a:ext cx="1224342" cy="469249"/>
        </a:xfrm>
        <a:prstGeom prst="leftArrow">
          <a:avLst>
            <a:gd name="adj1" fmla="val 60000"/>
            <a:gd name="adj2" fmla="val 50000"/>
          </a:avLst>
        </a:prstGeom>
        <a:solidFill>
          <a:schemeClr val="accent3">
            <a:hueOff val="998596"/>
            <a:satOff val="-3131"/>
            <a:lumOff val="-411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3116F4-4E33-974C-A5E8-B663D372F5CD}">
      <dsp:nvSpPr>
        <dsp:cNvPr id="0" name=""/>
        <dsp:cNvSpPr/>
      </dsp:nvSpPr>
      <dsp:spPr>
        <a:xfrm>
          <a:off x="1854393" y="790"/>
          <a:ext cx="1564166" cy="1251333"/>
        </a:xfrm>
        <a:prstGeom prst="roundRect">
          <a:avLst>
            <a:gd name="adj" fmla="val 10000"/>
          </a:avLst>
        </a:prstGeom>
        <a:solidFill>
          <a:schemeClr val="accent3">
            <a:hueOff val="998596"/>
            <a:satOff val="-3131"/>
            <a:lumOff val="-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Ethnocentrism</a:t>
          </a:r>
        </a:p>
      </dsp:txBody>
      <dsp:txXfrm>
        <a:off x="1891043" y="37440"/>
        <a:ext cx="1490866" cy="1178033"/>
      </dsp:txXfrm>
    </dsp:sp>
    <dsp:sp modelId="{212E5793-269E-604E-A5B4-BE9F18FEB598}">
      <dsp:nvSpPr>
        <dsp:cNvPr id="0" name=""/>
        <dsp:cNvSpPr/>
      </dsp:nvSpPr>
      <dsp:spPr>
        <a:xfrm rot="17700000">
          <a:off x="3556516" y="946647"/>
          <a:ext cx="1224342" cy="469249"/>
        </a:xfrm>
        <a:prstGeom prst="leftArrow">
          <a:avLst>
            <a:gd name="adj1" fmla="val 60000"/>
            <a:gd name="adj2" fmla="val 50000"/>
          </a:avLst>
        </a:prstGeom>
        <a:solidFill>
          <a:schemeClr val="accent3">
            <a:hueOff val="1997192"/>
            <a:satOff val="-6262"/>
            <a:lumOff val="-82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C36143-A9DA-C944-8C24-8193A254DD29}">
      <dsp:nvSpPr>
        <dsp:cNvPr id="0" name=""/>
        <dsp:cNvSpPr/>
      </dsp:nvSpPr>
      <dsp:spPr>
        <a:xfrm>
          <a:off x="3645319" y="790"/>
          <a:ext cx="1564166" cy="1251333"/>
        </a:xfrm>
        <a:prstGeom prst="roundRect">
          <a:avLst>
            <a:gd name="adj" fmla="val 10000"/>
          </a:avLst>
        </a:prstGeom>
        <a:solidFill>
          <a:schemeClr val="accent3">
            <a:hueOff val="1997192"/>
            <a:satOff val="-6262"/>
            <a:lumOff val="-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err="1"/>
            <a:t>Heterocentrism</a:t>
          </a:r>
          <a:endParaRPr lang="en-US" sz="1600" kern="1200" dirty="0"/>
        </a:p>
      </dsp:txBody>
      <dsp:txXfrm>
        <a:off x="3681969" y="37440"/>
        <a:ext cx="1490866" cy="1178033"/>
      </dsp:txXfrm>
    </dsp:sp>
    <dsp:sp modelId="{09185769-B66A-E549-AC80-690488A2CF90}">
      <dsp:nvSpPr>
        <dsp:cNvPr id="0" name=""/>
        <dsp:cNvSpPr/>
      </dsp:nvSpPr>
      <dsp:spPr>
        <a:xfrm rot="20700000">
          <a:off x="4375104" y="1922202"/>
          <a:ext cx="1224342" cy="469249"/>
        </a:xfrm>
        <a:prstGeom prst="leftArrow">
          <a:avLst>
            <a:gd name="adj1" fmla="val 60000"/>
            <a:gd name="adj2" fmla="val 50000"/>
          </a:avLst>
        </a:prstGeom>
        <a:solidFill>
          <a:schemeClr val="accent3">
            <a:hueOff val="2995789"/>
            <a:satOff val="-9393"/>
            <a:lumOff val="-123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921C0F-1F86-0B49-874C-46CB0BAE2F86}">
      <dsp:nvSpPr>
        <dsp:cNvPr id="0" name=""/>
        <dsp:cNvSpPr/>
      </dsp:nvSpPr>
      <dsp:spPr>
        <a:xfrm>
          <a:off x="4796503" y="1372719"/>
          <a:ext cx="1564166" cy="1251333"/>
        </a:xfrm>
        <a:prstGeom prst="roundRect">
          <a:avLst>
            <a:gd name="adj" fmla="val 10000"/>
          </a:avLst>
        </a:prstGeom>
        <a:solidFill>
          <a:schemeClr val="accent3">
            <a:hueOff val="2995789"/>
            <a:satOff val="-9393"/>
            <a:lumOff val="-123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err="1"/>
            <a:t>Ciscentrism</a:t>
          </a:r>
          <a:endParaRPr lang="en-US" sz="1600" kern="1200" dirty="0"/>
        </a:p>
      </dsp:txBody>
      <dsp:txXfrm>
        <a:off x="4833153" y="1409369"/>
        <a:ext cx="1490866" cy="11780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B2921-F768-8847-9A7D-D680E5594F9D}">
      <dsp:nvSpPr>
        <dsp:cNvPr id="0" name=""/>
        <dsp:cNvSpPr/>
      </dsp:nvSpPr>
      <dsp:spPr>
        <a:xfrm>
          <a:off x="-4198948" y="-644298"/>
          <a:ext cx="5003124" cy="5003124"/>
        </a:xfrm>
        <a:prstGeom prst="blockArc">
          <a:avLst>
            <a:gd name="adj1" fmla="val 18900000"/>
            <a:gd name="adj2" fmla="val 2700000"/>
            <a:gd name="adj3" fmla="val 432"/>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219AB5-B3D2-C649-B17A-742C561C1300}">
      <dsp:nvSpPr>
        <dsp:cNvPr id="0" name=""/>
        <dsp:cNvSpPr/>
      </dsp:nvSpPr>
      <dsp:spPr>
        <a:xfrm>
          <a:off x="517169" y="371452"/>
          <a:ext cx="7708076" cy="74290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68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Unique form of stress in addition to everyday stress that is experienced by marginalized groups</a:t>
          </a:r>
        </a:p>
      </dsp:txBody>
      <dsp:txXfrm>
        <a:off x="517169" y="371452"/>
        <a:ext cx="7708076" cy="742905"/>
      </dsp:txXfrm>
    </dsp:sp>
    <dsp:sp modelId="{7A23E6FA-C4C3-5B40-A55C-B09E4AF43C27}">
      <dsp:nvSpPr>
        <dsp:cNvPr id="0" name=""/>
        <dsp:cNvSpPr/>
      </dsp:nvSpPr>
      <dsp:spPr>
        <a:xfrm>
          <a:off x="52853" y="278589"/>
          <a:ext cx="928631" cy="92863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6A0D39-1F1A-E941-80BA-9565D81E8DC5}">
      <dsp:nvSpPr>
        <dsp:cNvPr id="0" name=""/>
        <dsp:cNvSpPr/>
      </dsp:nvSpPr>
      <dsp:spPr>
        <a:xfrm>
          <a:off x="787215" y="1485810"/>
          <a:ext cx="7438030" cy="74290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68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Chronic- related to underlying social and cultural structures (i.e., oppression)</a:t>
          </a:r>
          <a:endParaRPr lang="en-US" sz="2100" kern="1200" dirty="0"/>
        </a:p>
      </dsp:txBody>
      <dsp:txXfrm>
        <a:off x="787215" y="1485810"/>
        <a:ext cx="7438030" cy="742905"/>
      </dsp:txXfrm>
    </dsp:sp>
    <dsp:sp modelId="{9369E581-95D8-B742-837E-8BE1E710E7EF}">
      <dsp:nvSpPr>
        <dsp:cNvPr id="0" name=""/>
        <dsp:cNvSpPr/>
      </dsp:nvSpPr>
      <dsp:spPr>
        <a:xfrm>
          <a:off x="322900" y="1392947"/>
          <a:ext cx="928631" cy="928631"/>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CDACF2-1229-C74B-A9A2-A8F396F1234B}">
      <dsp:nvSpPr>
        <dsp:cNvPr id="0" name=""/>
        <dsp:cNvSpPr/>
      </dsp:nvSpPr>
      <dsp:spPr>
        <a:xfrm>
          <a:off x="517169" y="2600168"/>
          <a:ext cx="7708076" cy="74290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968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Socially based- meaning is happens from social processes, institutions, and structures outside of the individual </a:t>
          </a:r>
        </a:p>
      </dsp:txBody>
      <dsp:txXfrm>
        <a:off x="517169" y="2600168"/>
        <a:ext cx="7708076" cy="742905"/>
      </dsp:txXfrm>
    </dsp:sp>
    <dsp:sp modelId="{36AC2059-12F0-D74F-9332-FC4A345C57FC}">
      <dsp:nvSpPr>
        <dsp:cNvPr id="0" name=""/>
        <dsp:cNvSpPr/>
      </dsp:nvSpPr>
      <dsp:spPr>
        <a:xfrm>
          <a:off x="52853" y="2507305"/>
          <a:ext cx="928631" cy="92863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D7F05-5871-194D-84C8-E0F9EC28ADBF}">
      <dsp:nvSpPr>
        <dsp:cNvPr id="0" name=""/>
        <dsp:cNvSpPr/>
      </dsp:nvSpPr>
      <dsp:spPr>
        <a:xfrm>
          <a:off x="616717" y="0"/>
          <a:ext cx="6989465" cy="352949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72096E-48BB-A441-A5D5-2207A3D7655C}">
      <dsp:nvSpPr>
        <dsp:cNvPr id="0" name=""/>
        <dsp:cNvSpPr/>
      </dsp:nvSpPr>
      <dsp:spPr>
        <a:xfrm>
          <a:off x="278647" y="1058849"/>
          <a:ext cx="2466870" cy="14117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Socially Marginalized Identity </a:t>
          </a:r>
        </a:p>
      </dsp:txBody>
      <dsp:txXfrm>
        <a:off x="347565" y="1127767"/>
        <a:ext cx="2329034" cy="1273963"/>
      </dsp:txXfrm>
    </dsp:sp>
    <dsp:sp modelId="{3375FBBE-9865-8347-AA3D-4D7BC079DD33}">
      <dsp:nvSpPr>
        <dsp:cNvPr id="0" name=""/>
        <dsp:cNvSpPr/>
      </dsp:nvSpPr>
      <dsp:spPr>
        <a:xfrm>
          <a:off x="2878015" y="1058849"/>
          <a:ext cx="2466870" cy="1411799"/>
        </a:xfrm>
        <a:prstGeom prst="roundRect">
          <a:avLst/>
        </a:prstGeom>
        <a:solidFill>
          <a:schemeClr val="accent4">
            <a:hueOff val="-8697894"/>
            <a:satOff val="-30951"/>
            <a:lumOff val="-226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dirty="0"/>
            <a:t>Chronic forms of stress</a:t>
          </a:r>
        </a:p>
        <a:p>
          <a:pPr marL="171450" lvl="1" indent="-171450" algn="ctr" defTabSz="711200">
            <a:lnSpc>
              <a:spcPct val="90000"/>
            </a:lnSpc>
            <a:spcBef>
              <a:spcPct val="0"/>
            </a:spcBef>
            <a:spcAft>
              <a:spcPct val="15000"/>
            </a:spcAft>
            <a:buChar char="•"/>
          </a:pPr>
          <a:r>
            <a:rPr lang="en-US" sz="1600" kern="1200" dirty="0"/>
            <a:t>Proximal</a:t>
          </a:r>
        </a:p>
        <a:p>
          <a:pPr marL="171450" lvl="1" indent="-171450" algn="ctr" defTabSz="711200">
            <a:lnSpc>
              <a:spcPct val="90000"/>
            </a:lnSpc>
            <a:spcBef>
              <a:spcPct val="0"/>
            </a:spcBef>
            <a:spcAft>
              <a:spcPct val="15000"/>
            </a:spcAft>
            <a:buChar char="•"/>
          </a:pPr>
          <a:r>
            <a:rPr lang="en-US" sz="1600" kern="1200" dirty="0"/>
            <a:t>Distal</a:t>
          </a:r>
        </a:p>
      </dsp:txBody>
      <dsp:txXfrm>
        <a:off x="2946933" y="1127767"/>
        <a:ext cx="2329034" cy="1273963"/>
      </dsp:txXfrm>
    </dsp:sp>
    <dsp:sp modelId="{B25A1049-6518-3844-8986-AC7051AC7BCB}">
      <dsp:nvSpPr>
        <dsp:cNvPr id="0" name=""/>
        <dsp:cNvSpPr/>
      </dsp:nvSpPr>
      <dsp:spPr>
        <a:xfrm>
          <a:off x="5477383" y="1058849"/>
          <a:ext cx="2466870" cy="1411799"/>
        </a:xfrm>
        <a:prstGeom prst="roundRect">
          <a:avLst/>
        </a:prstGeom>
        <a:solidFill>
          <a:schemeClr val="accent4">
            <a:hueOff val="-17395789"/>
            <a:satOff val="-61903"/>
            <a:lumOff val="-4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Deleterious Mental and Physical Outcomes </a:t>
          </a:r>
        </a:p>
      </dsp:txBody>
      <dsp:txXfrm>
        <a:off x="5546301" y="1127767"/>
        <a:ext cx="2329034" cy="12739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A83CB-DAD2-1243-82B9-CA65E3964D90}">
      <dsp:nvSpPr>
        <dsp:cNvPr id="0" name=""/>
        <dsp:cNvSpPr/>
      </dsp:nvSpPr>
      <dsp:spPr>
        <a:xfrm>
          <a:off x="2915386" y="1306586"/>
          <a:ext cx="1080135" cy="10801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Minority Stress</a:t>
          </a:r>
        </a:p>
      </dsp:txBody>
      <dsp:txXfrm>
        <a:off x="2968114" y="1359314"/>
        <a:ext cx="974679" cy="974679"/>
      </dsp:txXfrm>
    </dsp:sp>
    <dsp:sp modelId="{D8405BF7-3D8A-B44B-A54E-C1E1A5B42BF2}">
      <dsp:nvSpPr>
        <dsp:cNvPr id="0" name=""/>
        <dsp:cNvSpPr/>
      </dsp:nvSpPr>
      <dsp:spPr>
        <a:xfrm rot="16234191">
          <a:off x="3254914" y="1098617"/>
          <a:ext cx="415958" cy="0"/>
        </a:xfrm>
        <a:custGeom>
          <a:avLst/>
          <a:gdLst/>
          <a:ahLst/>
          <a:cxnLst/>
          <a:rect l="0" t="0" r="0" b="0"/>
          <a:pathLst>
            <a:path>
              <a:moveTo>
                <a:pt x="0" y="0"/>
              </a:moveTo>
              <a:lnTo>
                <a:pt x="41595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55EE06-4C12-6F4B-A15C-026E99015F13}">
      <dsp:nvSpPr>
        <dsp:cNvPr id="0" name=""/>
        <dsp:cNvSpPr/>
      </dsp:nvSpPr>
      <dsp:spPr>
        <a:xfrm>
          <a:off x="2350753" y="186295"/>
          <a:ext cx="2235421" cy="7043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dirty="0"/>
            <a:t>Substance Use </a:t>
          </a:r>
          <a:r>
            <a:rPr lang="en-US" sz="1200" kern="1200" dirty="0"/>
            <a:t>(e.g., Lea et al., 2014)</a:t>
          </a:r>
        </a:p>
      </dsp:txBody>
      <dsp:txXfrm>
        <a:off x="2385137" y="220679"/>
        <a:ext cx="2166653" cy="635585"/>
      </dsp:txXfrm>
    </dsp:sp>
    <dsp:sp modelId="{724B5414-B8B7-FB4C-8698-3FACB4CCF772}">
      <dsp:nvSpPr>
        <dsp:cNvPr id="0" name=""/>
        <dsp:cNvSpPr/>
      </dsp:nvSpPr>
      <dsp:spPr>
        <a:xfrm rot="2349714">
          <a:off x="3932380" y="2464030"/>
          <a:ext cx="562158" cy="0"/>
        </a:xfrm>
        <a:custGeom>
          <a:avLst/>
          <a:gdLst/>
          <a:ahLst/>
          <a:cxnLst/>
          <a:rect l="0" t="0" r="0" b="0"/>
          <a:pathLst>
            <a:path>
              <a:moveTo>
                <a:pt x="0" y="0"/>
              </a:moveTo>
              <a:lnTo>
                <a:pt x="56215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E4FB9C-2A8D-8644-ACA0-93BDD098DB03}">
      <dsp:nvSpPr>
        <dsp:cNvPr id="0" name=""/>
        <dsp:cNvSpPr/>
      </dsp:nvSpPr>
      <dsp:spPr>
        <a:xfrm>
          <a:off x="3657035" y="2641535"/>
          <a:ext cx="2497339" cy="77261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Psychological Distress </a:t>
          </a:r>
          <a:r>
            <a:rPr lang="en-US" sz="1200" kern="1200" dirty="0"/>
            <a:t>(e.g., Balsam et al., 2011)</a:t>
          </a:r>
        </a:p>
      </dsp:txBody>
      <dsp:txXfrm>
        <a:off x="3694751" y="2679251"/>
        <a:ext cx="2421907" cy="697187"/>
      </dsp:txXfrm>
    </dsp:sp>
    <dsp:sp modelId="{1AF08D64-BCAA-BB4F-A9FF-495DCA54FB5D}">
      <dsp:nvSpPr>
        <dsp:cNvPr id="0" name=""/>
        <dsp:cNvSpPr/>
      </dsp:nvSpPr>
      <dsp:spPr>
        <a:xfrm rot="8419754">
          <a:off x="2398357" y="2481064"/>
          <a:ext cx="584304" cy="0"/>
        </a:xfrm>
        <a:custGeom>
          <a:avLst/>
          <a:gdLst/>
          <a:ahLst/>
          <a:cxnLst/>
          <a:rect l="0" t="0" r="0" b="0"/>
          <a:pathLst>
            <a:path>
              <a:moveTo>
                <a:pt x="0" y="0"/>
              </a:moveTo>
              <a:lnTo>
                <a:pt x="58430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CC3A5-E61D-F640-967E-EF4DA406EECC}">
      <dsp:nvSpPr>
        <dsp:cNvPr id="0" name=""/>
        <dsp:cNvSpPr/>
      </dsp:nvSpPr>
      <dsp:spPr>
        <a:xfrm>
          <a:off x="703624" y="2667566"/>
          <a:ext cx="2655198" cy="72055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Lower Physical Health </a:t>
          </a:r>
          <a:r>
            <a:rPr lang="en-US" sz="1200" kern="1200" dirty="0"/>
            <a:t>(e.g., Frost, et al., 2015)</a:t>
          </a:r>
        </a:p>
      </dsp:txBody>
      <dsp:txXfrm>
        <a:off x="738799" y="2702741"/>
        <a:ext cx="2584848" cy="6502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E75EB-7575-7C4B-BEEA-24FFE7E2CDE7}">
      <dsp:nvSpPr>
        <dsp:cNvPr id="0" name=""/>
        <dsp:cNvSpPr/>
      </dsp:nvSpPr>
      <dsp:spPr>
        <a:xfrm>
          <a:off x="2222104" y="0"/>
          <a:ext cx="2185147" cy="54628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Proximal</a:t>
          </a:r>
        </a:p>
      </dsp:txBody>
      <dsp:txXfrm>
        <a:off x="2238104" y="16000"/>
        <a:ext cx="2153147" cy="514286"/>
      </dsp:txXfrm>
    </dsp:sp>
    <dsp:sp modelId="{0D242536-73E1-2249-BF37-2458846BEB75}">
      <dsp:nvSpPr>
        <dsp:cNvPr id="0" name=""/>
        <dsp:cNvSpPr/>
      </dsp:nvSpPr>
      <dsp:spPr>
        <a:xfrm rot="5400000">
          <a:off x="3266877" y="594086"/>
          <a:ext cx="95600" cy="95600"/>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F84B02-D636-444E-9ED9-2D2054686ECB}">
      <dsp:nvSpPr>
        <dsp:cNvPr id="0" name=""/>
        <dsp:cNvSpPr/>
      </dsp:nvSpPr>
      <dsp:spPr>
        <a:xfrm>
          <a:off x="2222104" y="737487"/>
          <a:ext cx="2185147" cy="546286"/>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Internal, subjective experiences that rely on the individual’s perceptions and appraisals within their environment </a:t>
          </a:r>
        </a:p>
      </dsp:txBody>
      <dsp:txXfrm>
        <a:off x="2238104" y="753487"/>
        <a:ext cx="2153147" cy="514286"/>
      </dsp:txXfrm>
    </dsp:sp>
    <dsp:sp modelId="{83255995-400D-4444-8926-AB07F40A893C}">
      <dsp:nvSpPr>
        <dsp:cNvPr id="0" name=""/>
        <dsp:cNvSpPr/>
      </dsp:nvSpPr>
      <dsp:spPr>
        <a:xfrm rot="5400000">
          <a:off x="3266877" y="1331574"/>
          <a:ext cx="95600" cy="95600"/>
        </a:xfrm>
        <a:prstGeom prst="rightArrow">
          <a:avLst>
            <a:gd name="adj1" fmla="val 66700"/>
            <a:gd name="adj2" fmla="val 50000"/>
          </a:avLst>
        </a:prstGeom>
        <a:solidFill>
          <a:schemeClr val="accent3">
            <a:hueOff val="427970"/>
            <a:satOff val="-1342"/>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AFA8A2-A6E7-C644-A0DF-B88CCB7A027B}">
      <dsp:nvSpPr>
        <dsp:cNvPr id="0" name=""/>
        <dsp:cNvSpPr/>
      </dsp:nvSpPr>
      <dsp:spPr>
        <a:xfrm>
          <a:off x="2222104" y="1474974"/>
          <a:ext cx="2185147" cy="546286"/>
        </a:xfrm>
        <a:prstGeom prst="roundRect">
          <a:avLst>
            <a:gd name="adj" fmla="val 10000"/>
          </a:avLst>
        </a:prstGeom>
        <a:solidFill>
          <a:schemeClr val="accent3">
            <a:tint val="40000"/>
            <a:alpha val="90000"/>
            <a:hueOff val="379649"/>
            <a:satOff val="-3634"/>
            <a:lumOff val="-404"/>
            <a:alphaOff val="0"/>
          </a:schemeClr>
        </a:solidFill>
        <a:ln w="25400" cap="flat" cmpd="sng" algn="ctr">
          <a:solidFill>
            <a:schemeClr val="accent3">
              <a:tint val="40000"/>
              <a:alpha val="90000"/>
              <a:hueOff val="379649"/>
              <a:satOff val="-3634"/>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Concealment of sexual identity</a:t>
          </a:r>
        </a:p>
      </dsp:txBody>
      <dsp:txXfrm>
        <a:off x="2238104" y="1490974"/>
        <a:ext cx="2153147" cy="514286"/>
      </dsp:txXfrm>
    </dsp:sp>
    <dsp:sp modelId="{86D10FF5-2D1B-664B-BE39-30A68C73E7CB}">
      <dsp:nvSpPr>
        <dsp:cNvPr id="0" name=""/>
        <dsp:cNvSpPr/>
      </dsp:nvSpPr>
      <dsp:spPr>
        <a:xfrm rot="5400000">
          <a:off x="3266877" y="2069061"/>
          <a:ext cx="95600" cy="95600"/>
        </a:xfrm>
        <a:prstGeom prst="rightArrow">
          <a:avLst>
            <a:gd name="adj1" fmla="val 66700"/>
            <a:gd name="adj2" fmla="val 50000"/>
          </a:avLst>
        </a:prstGeom>
        <a:solidFill>
          <a:schemeClr val="accent3">
            <a:hueOff val="855940"/>
            <a:satOff val="-2684"/>
            <a:lumOff val="-35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00CA33-6DEB-7E4C-92B8-E70EB88BB014}">
      <dsp:nvSpPr>
        <dsp:cNvPr id="0" name=""/>
        <dsp:cNvSpPr/>
      </dsp:nvSpPr>
      <dsp:spPr>
        <a:xfrm>
          <a:off x="2222104" y="2212461"/>
          <a:ext cx="2185147" cy="546286"/>
        </a:xfrm>
        <a:prstGeom prst="roundRect">
          <a:avLst>
            <a:gd name="adj" fmla="val 10000"/>
          </a:avLst>
        </a:prstGeom>
        <a:solidFill>
          <a:schemeClr val="accent3">
            <a:tint val="40000"/>
            <a:alpha val="90000"/>
            <a:hueOff val="759299"/>
            <a:satOff val="-7269"/>
            <a:lumOff val="-807"/>
            <a:alphaOff val="0"/>
          </a:schemeClr>
        </a:solidFill>
        <a:ln w="25400" cap="flat" cmpd="sng" algn="ctr">
          <a:solidFill>
            <a:schemeClr val="accent3">
              <a:tint val="40000"/>
              <a:alpha val="90000"/>
              <a:hueOff val="759299"/>
              <a:satOff val="-7269"/>
              <a:lumOff val="-8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Font typeface="Arial" charset="0"/>
            <a:buNone/>
          </a:pPr>
          <a:r>
            <a:rPr lang="en-US" sz="1050" kern="1200" dirty="0"/>
            <a:t>Internalized stigma</a:t>
          </a:r>
        </a:p>
      </dsp:txBody>
      <dsp:txXfrm>
        <a:off x="2238104" y="2228461"/>
        <a:ext cx="2153147" cy="514286"/>
      </dsp:txXfrm>
    </dsp:sp>
    <dsp:sp modelId="{EADD6124-A063-F044-BB03-324C2670F84C}">
      <dsp:nvSpPr>
        <dsp:cNvPr id="0" name=""/>
        <dsp:cNvSpPr/>
      </dsp:nvSpPr>
      <dsp:spPr>
        <a:xfrm rot="5400000">
          <a:off x="3266877" y="2806548"/>
          <a:ext cx="95600" cy="95600"/>
        </a:xfrm>
        <a:prstGeom prst="rightArrow">
          <a:avLst>
            <a:gd name="adj1" fmla="val 66700"/>
            <a:gd name="adj2" fmla="val 50000"/>
          </a:avLst>
        </a:prstGeom>
        <a:solidFill>
          <a:schemeClr val="accent3">
            <a:hueOff val="1283909"/>
            <a:satOff val="-4026"/>
            <a:lumOff val="-5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D18F91-4B8D-5C46-BC3B-67986BE4497E}">
      <dsp:nvSpPr>
        <dsp:cNvPr id="0" name=""/>
        <dsp:cNvSpPr/>
      </dsp:nvSpPr>
      <dsp:spPr>
        <a:xfrm>
          <a:off x="2222104" y="2949949"/>
          <a:ext cx="2185147" cy="546286"/>
        </a:xfrm>
        <a:prstGeom prst="roundRect">
          <a:avLst>
            <a:gd name="adj" fmla="val 10000"/>
          </a:avLst>
        </a:prstGeom>
        <a:solidFill>
          <a:schemeClr val="accent3">
            <a:tint val="40000"/>
            <a:alpha val="90000"/>
            <a:hueOff val="1138948"/>
            <a:satOff val="-10903"/>
            <a:lumOff val="-1211"/>
            <a:alphaOff val="0"/>
          </a:schemeClr>
        </a:solidFill>
        <a:ln w="25400" cap="flat" cmpd="sng" algn="ctr">
          <a:solidFill>
            <a:schemeClr val="accent3">
              <a:tint val="40000"/>
              <a:alpha val="90000"/>
              <a:hueOff val="1138948"/>
              <a:satOff val="-10903"/>
              <a:lumOff val="-1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Font typeface="Arial" charset="0"/>
            <a:buNone/>
          </a:pPr>
          <a:r>
            <a:rPr lang="en-US" sz="1050" kern="1200" dirty="0"/>
            <a:t>Rejection sensitivity</a:t>
          </a:r>
        </a:p>
      </dsp:txBody>
      <dsp:txXfrm>
        <a:off x="2238104" y="2965949"/>
        <a:ext cx="2153147" cy="514286"/>
      </dsp:txXfrm>
    </dsp:sp>
    <dsp:sp modelId="{C9968C55-6BC1-B348-8C22-6332462A6245}">
      <dsp:nvSpPr>
        <dsp:cNvPr id="0" name=""/>
        <dsp:cNvSpPr/>
      </dsp:nvSpPr>
      <dsp:spPr>
        <a:xfrm>
          <a:off x="4713172" y="0"/>
          <a:ext cx="2185147" cy="546286"/>
        </a:xfrm>
        <a:prstGeom prst="roundRect">
          <a:avLst>
            <a:gd name="adj" fmla="val 10000"/>
          </a:avLst>
        </a:prstGeom>
        <a:solidFill>
          <a:schemeClr val="accent3">
            <a:hueOff val="2995789"/>
            <a:satOff val="-9393"/>
            <a:lumOff val="-123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Distal</a:t>
          </a:r>
        </a:p>
      </dsp:txBody>
      <dsp:txXfrm>
        <a:off x="4729172" y="16000"/>
        <a:ext cx="2153147" cy="514286"/>
      </dsp:txXfrm>
    </dsp:sp>
    <dsp:sp modelId="{28DCF0A8-27D6-4241-94F8-86F770193F0D}">
      <dsp:nvSpPr>
        <dsp:cNvPr id="0" name=""/>
        <dsp:cNvSpPr/>
      </dsp:nvSpPr>
      <dsp:spPr>
        <a:xfrm rot="5400000">
          <a:off x="5757945" y="594086"/>
          <a:ext cx="95600" cy="95600"/>
        </a:xfrm>
        <a:prstGeom prst="rightArrow">
          <a:avLst>
            <a:gd name="adj1" fmla="val 66700"/>
            <a:gd name="adj2" fmla="val 50000"/>
          </a:avLst>
        </a:prstGeom>
        <a:solidFill>
          <a:schemeClr val="accent3">
            <a:hueOff val="1711879"/>
            <a:satOff val="-5367"/>
            <a:lumOff val="-70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F59002-B9A9-5C48-914C-4F8966800F74}">
      <dsp:nvSpPr>
        <dsp:cNvPr id="0" name=""/>
        <dsp:cNvSpPr/>
      </dsp:nvSpPr>
      <dsp:spPr>
        <a:xfrm>
          <a:off x="4713172" y="737487"/>
          <a:ext cx="2185147" cy="546286"/>
        </a:xfrm>
        <a:prstGeom prst="roundRect">
          <a:avLst>
            <a:gd name="adj" fmla="val 10000"/>
          </a:avLst>
        </a:prstGeom>
        <a:solidFill>
          <a:schemeClr val="accent3">
            <a:tint val="40000"/>
            <a:alpha val="90000"/>
            <a:hueOff val="1518597"/>
            <a:satOff val="-14537"/>
            <a:lumOff val="-1614"/>
            <a:alphaOff val="0"/>
          </a:schemeClr>
        </a:solidFill>
        <a:ln w="25400" cap="flat" cmpd="sng" algn="ctr">
          <a:solidFill>
            <a:schemeClr val="accent3">
              <a:tint val="40000"/>
              <a:alpha val="90000"/>
              <a:hueOff val="1518597"/>
              <a:satOff val="-14537"/>
              <a:lumOff val="-16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Objective events and conditions in the individual’s environment</a:t>
          </a:r>
        </a:p>
      </dsp:txBody>
      <dsp:txXfrm>
        <a:off x="4729172" y="753487"/>
        <a:ext cx="2153147" cy="514286"/>
      </dsp:txXfrm>
    </dsp:sp>
    <dsp:sp modelId="{D26A1AF0-6D99-894E-974A-F63334014BD9}">
      <dsp:nvSpPr>
        <dsp:cNvPr id="0" name=""/>
        <dsp:cNvSpPr/>
      </dsp:nvSpPr>
      <dsp:spPr>
        <a:xfrm rot="5400000">
          <a:off x="5757945" y="1331574"/>
          <a:ext cx="95600" cy="95600"/>
        </a:xfrm>
        <a:prstGeom prst="rightArrow">
          <a:avLst>
            <a:gd name="adj1" fmla="val 66700"/>
            <a:gd name="adj2" fmla="val 50000"/>
          </a:avLst>
        </a:prstGeom>
        <a:solidFill>
          <a:schemeClr val="accent3">
            <a:hueOff val="2139849"/>
            <a:satOff val="-6709"/>
            <a:lumOff val="-88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01BF55-88E9-3444-99FA-CC52F8E8CC7B}">
      <dsp:nvSpPr>
        <dsp:cNvPr id="0" name=""/>
        <dsp:cNvSpPr/>
      </dsp:nvSpPr>
      <dsp:spPr>
        <a:xfrm>
          <a:off x="4713172" y="1474974"/>
          <a:ext cx="2185147" cy="546286"/>
        </a:xfrm>
        <a:prstGeom prst="roundRect">
          <a:avLst>
            <a:gd name="adj" fmla="val 10000"/>
          </a:avLst>
        </a:prstGeom>
        <a:solidFill>
          <a:schemeClr val="accent3">
            <a:tint val="40000"/>
            <a:alpha val="90000"/>
            <a:hueOff val="1898247"/>
            <a:satOff val="-18171"/>
            <a:lumOff val="-2018"/>
            <a:alphaOff val="0"/>
          </a:schemeClr>
        </a:solidFill>
        <a:ln w="25400" cap="flat" cmpd="sng" algn="ctr">
          <a:solidFill>
            <a:schemeClr val="accent3">
              <a:tint val="40000"/>
              <a:alpha val="90000"/>
              <a:hueOff val="1898247"/>
              <a:satOff val="-18171"/>
              <a:lumOff val="-2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charset="0"/>
            <a:buNone/>
          </a:pPr>
          <a:r>
            <a:rPr lang="en-US" sz="1200" kern="1200" dirty="0"/>
            <a:t>Structural stigma (e.g. marriage inequality) </a:t>
          </a:r>
        </a:p>
      </dsp:txBody>
      <dsp:txXfrm>
        <a:off x="4729172" y="1490974"/>
        <a:ext cx="2153147" cy="514286"/>
      </dsp:txXfrm>
    </dsp:sp>
    <dsp:sp modelId="{A6CDEC2A-B8BA-724A-A396-E370A22FCB8C}">
      <dsp:nvSpPr>
        <dsp:cNvPr id="0" name=""/>
        <dsp:cNvSpPr/>
      </dsp:nvSpPr>
      <dsp:spPr>
        <a:xfrm rot="5400000">
          <a:off x="5757945" y="2069061"/>
          <a:ext cx="95600" cy="95600"/>
        </a:xfrm>
        <a:prstGeom prst="rightArrow">
          <a:avLst>
            <a:gd name="adj1" fmla="val 66700"/>
            <a:gd name="adj2" fmla="val 50000"/>
          </a:avLst>
        </a:prstGeom>
        <a:solidFill>
          <a:schemeClr val="accent3">
            <a:hueOff val="2567819"/>
            <a:satOff val="-8051"/>
            <a:lumOff val="-105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91FF47-949F-7346-A014-77ACA54913BD}">
      <dsp:nvSpPr>
        <dsp:cNvPr id="0" name=""/>
        <dsp:cNvSpPr/>
      </dsp:nvSpPr>
      <dsp:spPr>
        <a:xfrm>
          <a:off x="4713172" y="2212461"/>
          <a:ext cx="2185147" cy="546286"/>
        </a:xfrm>
        <a:prstGeom prst="roundRect">
          <a:avLst>
            <a:gd name="adj" fmla="val 10000"/>
          </a:avLst>
        </a:prstGeom>
        <a:solidFill>
          <a:schemeClr val="accent3">
            <a:tint val="40000"/>
            <a:alpha val="90000"/>
            <a:hueOff val="2277896"/>
            <a:satOff val="-21806"/>
            <a:lumOff val="-2421"/>
            <a:alphaOff val="0"/>
          </a:schemeClr>
        </a:solidFill>
        <a:ln w="25400" cap="flat" cmpd="sng" algn="ctr">
          <a:solidFill>
            <a:schemeClr val="accent3">
              <a:tint val="40000"/>
              <a:alpha val="90000"/>
              <a:hueOff val="2277896"/>
              <a:satOff val="-21806"/>
              <a:lumOff val="-24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charset="0"/>
            <a:buNone/>
          </a:pPr>
          <a:r>
            <a:rPr lang="en-US" sz="1200" kern="1200" dirty="0"/>
            <a:t>Prejudice-based events such as overt discrimination</a:t>
          </a:r>
        </a:p>
      </dsp:txBody>
      <dsp:txXfrm>
        <a:off x="4729172" y="2228461"/>
        <a:ext cx="2153147" cy="514286"/>
      </dsp:txXfrm>
    </dsp:sp>
    <dsp:sp modelId="{67FE7420-370E-4F44-ADE5-C87226E1A197}">
      <dsp:nvSpPr>
        <dsp:cNvPr id="0" name=""/>
        <dsp:cNvSpPr/>
      </dsp:nvSpPr>
      <dsp:spPr>
        <a:xfrm rot="5400000">
          <a:off x="5757945" y="2806548"/>
          <a:ext cx="95600" cy="95600"/>
        </a:xfrm>
        <a:prstGeom prst="rightArrow">
          <a:avLst>
            <a:gd name="adj1" fmla="val 66700"/>
            <a:gd name="adj2" fmla="val 50000"/>
          </a:avLst>
        </a:prstGeom>
        <a:solidFill>
          <a:schemeClr val="accent3">
            <a:hueOff val="2995789"/>
            <a:satOff val="-9393"/>
            <a:lumOff val="-123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BC8760-3B3A-DA44-BDDA-63E480F3AD53}">
      <dsp:nvSpPr>
        <dsp:cNvPr id="0" name=""/>
        <dsp:cNvSpPr/>
      </dsp:nvSpPr>
      <dsp:spPr>
        <a:xfrm>
          <a:off x="4713172" y="2949949"/>
          <a:ext cx="2185147" cy="546286"/>
        </a:xfrm>
        <a:prstGeom prst="roundRect">
          <a:avLst>
            <a:gd name="adj" fmla="val 10000"/>
          </a:avLst>
        </a:prstGeom>
        <a:solidFill>
          <a:schemeClr val="accent3">
            <a:tint val="40000"/>
            <a:alpha val="90000"/>
            <a:hueOff val="2657545"/>
            <a:satOff val="-25440"/>
            <a:lumOff val="-2825"/>
            <a:alphaOff val="0"/>
          </a:schemeClr>
        </a:solidFill>
        <a:ln w="25400" cap="flat" cmpd="sng" algn="ctr">
          <a:solidFill>
            <a:schemeClr val="accent3">
              <a:tint val="40000"/>
              <a:alpha val="90000"/>
              <a:hueOff val="2657545"/>
              <a:satOff val="-25440"/>
              <a:lumOff val="-2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charset="0"/>
            <a:buNone/>
          </a:pPr>
          <a:r>
            <a:rPr lang="en-US" sz="1200" kern="1200" dirty="0"/>
            <a:t>Antigay victimization or violence</a:t>
          </a:r>
        </a:p>
      </dsp:txBody>
      <dsp:txXfrm>
        <a:off x="4729172" y="2965949"/>
        <a:ext cx="2153147" cy="51428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ce2c10d70e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ce2c10d70e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850">
              <a:solidFill>
                <a:srgbClr val="5F7D96"/>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define who counts as a health disparity group; add </a:t>
            </a:r>
            <a:r>
              <a:rPr lang="en-US" dirty="0" err="1"/>
              <a:t>latinx</a:t>
            </a:r>
            <a:endParaRPr dirty="0"/>
          </a:p>
        </p:txBody>
      </p:sp>
    </p:spTree>
    <p:extLst>
      <p:ext uri="{BB962C8B-B14F-4D97-AF65-F5344CB8AC3E}">
        <p14:creationId xmlns:p14="http://schemas.microsoft.com/office/powerpoint/2010/main" val="191506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i="0" u="none" strike="noStrike" dirty="0">
                <a:solidFill>
                  <a:srgbClr val="151515"/>
                </a:solidFill>
                <a:effectLst/>
                <a:latin typeface="freight-text-pro"/>
              </a:rPr>
              <a:t>60 percent:</a:t>
            </a:r>
            <a:r>
              <a:rPr lang="en-US" b="0" i="0" u="none" strike="noStrike" dirty="0">
                <a:solidFill>
                  <a:srgbClr val="151515"/>
                </a:solidFill>
                <a:effectLst/>
                <a:latin typeface="freight-text-pro"/>
              </a:rPr>
              <a:t> Percent of LGB Latino adults who report alcohol abuse, compared to only 33 percent of the Latino heterosexual population.</a:t>
            </a:r>
          </a:p>
          <a:p>
            <a:r>
              <a:rPr lang="en-US" b="0" i="0" u="none" strike="noStrike" dirty="0">
                <a:solidFill>
                  <a:srgbClr val="212121"/>
                </a:solidFill>
                <a:effectLst/>
                <a:latin typeface="Cambria" panose="02040503050406030204" pitchFamily="18" charset="0"/>
              </a:rPr>
              <a:t>Black and Hispanic sexual minority women reported the highest prevalence of binge drinking (45.4% and 43.4%, respectively), followed by White sexual minority women (35.7%) and White heterosexual women (23%).</a:t>
            </a:r>
            <a:endParaRPr lang="en-US" dirty="0"/>
          </a:p>
        </p:txBody>
      </p:sp>
    </p:spTree>
    <p:extLst>
      <p:ext uri="{BB962C8B-B14F-4D97-AF65-F5344CB8AC3E}">
        <p14:creationId xmlns:p14="http://schemas.microsoft.com/office/powerpoint/2010/main" val="311511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1" i="0" u="none" strike="noStrike" dirty="0">
                <a:solidFill>
                  <a:srgbClr val="151515"/>
                </a:solidFill>
                <a:effectLst/>
                <a:latin typeface="freight-text-pro"/>
              </a:rPr>
              <a:t>20 percent:</a:t>
            </a:r>
            <a:r>
              <a:rPr lang="en-US" b="0" i="0" u="none" strike="noStrike" dirty="0">
                <a:solidFill>
                  <a:srgbClr val="151515"/>
                </a:solidFill>
                <a:effectLst/>
                <a:latin typeface="freight-text-pro"/>
              </a:rPr>
              <a:t> Percent of LGB African-American adults who have diabetes, a rate 2.5 times higher than the rest of the African-American population and four times more than white LGB and heterosexual individuals.</a:t>
            </a:r>
          </a:p>
          <a:p>
            <a:br>
              <a:rPr lang="en-US" dirty="0"/>
            </a:br>
            <a:endParaRPr lang="en-US" dirty="0"/>
          </a:p>
        </p:txBody>
      </p:sp>
    </p:spTree>
    <p:extLst>
      <p:ext uri="{BB962C8B-B14F-4D97-AF65-F5344CB8AC3E}">
        <p14:creationId xmlns:p14="http://schemas.microsoft.com/office/powerpoint/2010/main" val="970694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i="0" u="none" strike="noStrike" dirty="0">
                <a:solidFill>
                  <a:srgbClr val="151515"/>
                </a:solidFill>
                <a:effectLst/>
                <a:latin typeface="freight-text-pro"/>
              </a:rPr>
              <a:t>35 percent:</a:t>
            </a:r>
            <a:r>
              <a:rPr lang="en-US" b="0" i="0" u="none" strike="noStrike" dirty="0">
                <a:solidFill>
                  <a:srgbClr val="151515"/>
                </a:solidFill>
                <a:effectLst/>
                <a:latin typeface="freight-text-pro"/>
              </a:rPr>
              <a:t> Percent of LGB African-American women who have had a mammogram in the past two years, compared to 57 percent of all LGB women and 62 percent of all heterosexual women.</a:t>
            </a:r>
            <a:endParaRPr lang="en-US" dirty="0"/>
          </a:p>
        </p:txBody>
      </p:sp>
    </p:spTree>
    <p:extLst>
      <p:ext uri="{BB962C8B-B14F-4D97-AF65-F5344CB8AC3E}">
        <p14:creationId xmlns:p14="http://schemas.microsoft.com/office/powerpoint/2010/main" val="4269975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i="0" u="none" strike="noStrike" dirty="0">
                <a:solidFill>
                  <a:srgbClr val="151515"/>
                </a:solidFill>
                <a:effectLst/>
                <a:latin typeface="freight-text-pro"/>
              </a:rPr>
              <a:t>25 percent:</a:t>
            </a:r>
            <a:r>
              <a:rPr lang="en-US" b="0" i="0" u="none" strike="noStrike" dirty="0">
                <a:solidFill>
                  <a:srgbClr val="151515"/>
                </a:solidFill>
                <a:effectLst/>
                <a:latin typeface="freight-text-pro"/>
              </a:rPr>
              <a:t> Percent of LGB Asian or Pacific Islander adults who experience psychological distress, a rate more than four times higher than heterosexual Asians and Pacific Islanders and 2.5 times more than the general heterosexual population.</a:t>
            </a:r>
          </a:p>
          <a:p>
            <a:r>
              <a:rPr lang="en-US" b="1" i="0" u="none" strike="noStrike" dirty="0">
                <a:solidFill>
                  <a:srgbClr val="003A48"/>
                </a:solidFill>
                <a:effectLst/>
                <a:latin typeface="Manrope"/>
              </a:rPr>
              <a:t> proportion of LGBTQ youth reporting a suicide attempt in the past year was higher among youth of color (21%) than White non-Hispanic youth (18%).</a:t>
            </a:r>
            <a:r>
              <a:rPr lang="en-US" b="0" i="0" u="none" strike="noStrike" dirty="0">
                <a:solidFill>
                  <a:srgbClr val="003A48"/>
                </a:solidFill>
                <a:effectLst/>
                <a:latin typeface="Manrope"/>
              </a:rPr>
              <a:t> </a:t>
            </a:r>
            <a:endParaRPr lang="en-US" b="0" i="0" u="none" strike="noStrike" dirty="0">
              <a:solidFill>
                <a:srgbClr val="151515"/>
              </a:solidFill>
              <a:effectLst/>
              <a:latin typeface="freight-text-pro"/>
            </a:endParaRPr>
          </a:p>
          <a:p>
            <a:r>
              <a:rPr lang="en-US" b="1" i="0" u="none" strike="noStrike" dirty="0">
                <a:solidFill>
                  <a:srgbClr val="003A48"/>
                </a:solidFill>
                <a:effectLst/>
                <a:latin typeface="Manrope"/>
              </a:rPr>
              <a:t>American Indian/Alaskan Native LGBTQ youth were 2.5 times more likely to report a suicide attempt compared to White non-Hispanic LGBTQ youth.</a:t>
            </a:r>
            <a:endParaRPr lang="en-US" dirty="0"/>
          </a:p>
        </p:txBody>
      </p:sp>
    </p:spTree>
    <p:extLst>
      <p:ext uri="{BB962C8B-B14F-4D97-AF65-F5344CB8AC3E}">
        <p14:creationId xmlns:p14="http://schemas.microsoft.com/office/powerpoint/2010/main" val="3315003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1" i="0" u="none" strike="noStrike" dirty="0">
                <a:solidFill>
                  <a:srgbClr val="151515"/>
                </a:solidFill>
                <a:effectLst/>
                <a:latin typeface="freight-text-pro"/>
              </a:rPr>
              <a:t>29 percent:</a:t>
            </a:r>
            <a:r>
              <a:rPr lang="en-US" b="0" i="0" u="none" strike="noStrike" dirty="0">
                <a:solidFill>
                  <a:srgbClr val="151515"/>
                </a:solidFill>
                <a:effectLst/>
                <a:latin typeface="freight-text-pro"/>
              </a:rPr>
              <a:t> Percent of African-American transgender women who are diagnosed with HIV—a substantially higher rate than all other racial or ethnic groups.</a:t>
            </a:r>
          </a:p>
          <a:p>
            <a:r>
              <a:rPr lang="en-US" b="0" i="0" u="none" strike="noStrike" dirty="0">
                <a:solidFill>
                  <a:srgbClr val="000000"/>
                </a:solidFill>
                <a:effectLst/>
                <a:latin typeface="Open Sans" panose="020F0502020204030204" pitchFamily="34" charset="0"/>
              </a:rPr>
              <a:t>2018 in the United States, HIV infection diagnoses increased 71% among Native Hawaiian/other Pacific Islander MSM (from 31 in 2014 to 53 in 2018). </a:t>
            </a:r>
          </a:p>
          <a:p>
            <a:r>
              <a:rPr lang="en-US" b="0" i="0" u="none" strike="noStrike" dirty="0">
                <a:solidFill>
                  <a:srgbClr val="000000"/>
                </a:solidFill>
                <a:effectLst/>
                <a:latin typeface="Open Sans" panose="020F0502020204030204" pitchFamily="34" charset="0"/>
              </a:rPr>
              <a:t>HIV rates continue to decrease in white MSM</a:t>
            </a:r>
            <a:br>
              <a:rPr lang="en-US" dirty="0"/>
            </a:br>
            <a:endParaRPr lang="en-US" dirty="0"/>
          </a:p>
        </p:txBody>
      </p:sp>
    </p:spTree>
    <p:extLst>
      <p:ext uri="{BB962C8B-B14F-4D97-AF65-F5344CB8AC3E}">
        <p14:creationId xmlns:p14="http://schemas.microsoft.com/office/powerpoint/2010/main" val="685410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i="0" u="none" strike="noStrike" dirty="0">
                <a:solidFill>
                  <a:srgbClr val="151515"/>
                </a:solidFill>
                <a:effectLst/>
                <a:latin typeface="freight-text-pro"/>
              </a:rPr>
              <a:t>64 percent:</a:t>
            </a:r>
            <a:r>
              <a:rPr lang="en-US" b="0" i="0" u="none" strike="noStrike" dirty="0">
                <a:solidFill>
                  <a:srgbClr val="151515"/>
                </a:solidFill>
                <a:effectLst/>
                <a:latin typeface="freight-text-pro"/>
              </a:rPr>
              <a:t> Percent of LGB Latino adults who have health insurance coverage compared to 77 percent of all LGB adults and 82 percent of the heterosexual adult population</a:t>
            </a:r>
          </a:p>
          <a:p>
            <a:r>
              <a:rPr lang="en-US" b="1" i="0" u="none" strike="noStrike" dirty="0">
                <a:solidFill>
                  <a:srgbClr val="151515"/>
                </a:solidFill>
                <a:effectLst/>
                <a:latin typeface="freight-text-pro"/>
              </a:rPr>
              <a:t>26 percent:</a:t>
            </a:r>
            <a:r>
              <a:rPr lang="en-US" b="0" i="0" u="none" strike="noStrike" dirty="0">
                <a:solidFill>
                  <a:srgbClr val="151515"/>
                </a:solidFill>
                <a:effectLst/>
                <a:latin typeface="freight-text-pro"/>
              </a:rPr>
              <a:t> Percent of LGB Latino adults who don’t have a regular source for basic health care.</a:t>
            </a:r>
          </a:p>
          <a:p>
            <a:r>
              <a:rPr lang="en-US" b="1" i="0" u="none" strike="noStrike" dirty="0">
                <a:solidFill>
                  <a:srgbClr val="151515"/>
                </a:solidFill>
                <a:effectLst/>
                <a:latin typeface="freight-text-pro"/>
              </a:rPr>
              <a:t>30 percent: </a:t>
            </a:r>
            <a:r>
              <a:rPr lang="en-US" b="0" i="0" u="none" strike="noStrike" dirty="0">
                <a:solidFill>
                  <a:srgbClr val="151515"/>
                </a:solidFill>
                <a:effectLst/>
                <a:latin typeface="freight-text-pro"/>
              </a:rPr>
              <a:t>Percent of LGB African-American adults who are likely to delay or not get needed medication compared to 19 percent of African-American heterosexual adults.</a:t>
            </a:r>
            <a:endParaRPr lang="en-US" dirty="0"/>
          </a:p>
        </p:txBody>
      </p:sp>
    </p:spTree>
    <p:extLst>
      <p:ext uri="{BB962C8B-B14F-4D97-AF65-F5344CB8AC3E}">
        <p14:creationId xmlns:p14="http://schemas.microsoft.com/office/powerpoint/2010/main" val="1026442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HCP could seek to learn about the individual in the clinical arena, based not on assumptions (</a:t>
            </a:r>
            <a:r>
              <a:rPr lang="en-US" sz="1100" b="0" i="0" u="none" strike="noStrike" cap="none" dirty="0" err="1">
                <a:solidFill>
                  <a:srgbClr val="000000"/>
                </a:solidFill>
                <a:effectLst/>
                <a:latin typeface="Arial"/>
                <a:ea typeface="Arial"/>
                <a:cs typeface="Arial"/>
                <a:sym typeface="Arial"/>
              </a:rPr>
              <a:t>eg</a:t>
            </a:r>
            <a:r>
              <a:rPr lang="en-US" sz="1100" b="0" i="0" u="none" strike="noStrike" cap="none" dirty="0">
                <a:solidFill>
                  <a:srgbClr val="000000"/>
                </a:solidFill>
                <a:effectLst/>
                <a:latin typeface="Arial"/>
                <a:ea typeface="Arial"/>
                <a:cs typeface="Arial"/>
                <a:sym typeface="Arial"/>
              </a:rPr>
              <a:t>, lesbians and transgender men are not at risk of cervical cancer) but on their actual, lived history</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800" dirty="0">
                <a:effectLst/>
                <a:latin typeface="AdvOT1ef757c0"/>
              </a:rPr>
              <a:t>A transgender person often must navigate both the health care and legal systems to change gender markers on their birth certificate, driver’s license, and passport, because some states or jurisdictions require medically certified </a:t>
            </a:r>
            <a:r>
              <a:rPr lang="en-US" sz="1800" dirty="0" err="1">
                <a:effectLst/>
                <a:latin typeface="AdvOT1ef757c0"/>
              </a:rPr>
              <a:t>docu</a:t>
            </a:r>
            <a:r>
              <a:rPr lang="en-US" sz="1800" dirty="0">
                <a:effectLst/>
                <a:latin typeface="AdvOT1ef757c0"/>
              </a:rPr>
              <a:t>- mentation confirming that an individual has undergone or is undergoing gender transition through cross-gender hormones and/or surgery </a:t>
            </a:r>
            <a:endParaRPr lang="en-US" dirty="0"/>
          </a:p>
          <a:p>
            <a:endParaRPr lang="en-US" dirty="0"/>
          </a:p>
        </p:txBody>
      </p:sp>
    </p:spTree>
    <p:extLst>
      <p:ext uri="{BB962C8B-B14F-4D97-AF65-F5344CB8AC3E}">
        <p14:creationId xmlns:p14="http://schemas.microsoft.com/office/powerpoint/2010/main" val="3859125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Asking trans man about breast cancer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latin typeface="AdvOTe94fe8f8"/>
              </a:rPr>
              <a:t>“An intersectional lens requires the clinician to confront his or her own biases, whether the presumptions are of commonality or of difference between the clinician and the patient.”</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latin typeface="AdvOTe94fe8f8"/>
              </a:rPr>
              <a:t>“Understanding clinician</a:t>
            </a:r>
            <a:r>
              <a:rPr lang="en-US" dirty="0">
                <a:latin typeface="AdvOTe94fe8f8+20"/>
              </a:rPr>
              <a:t>–</a:t>
            </a:r>
            <a:r>
              <a:rPr lang="en-US" dirty="0">
                <a:latin typeface="AdvOTe94fe8f8"/>
              </a:rPr>
              <a:t>patient interaction through an intersectional lens complicates the picture, challenges assumptions (sometimes yielding surprising information), and potentially clarifies issues that arise between the patient and the clinician”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Developing a critical self reflective lens that begins with the premise that race, class, and gender, and other axes of social identities are intertwined and mutually </a:t>
            </a:r>
            <a:r>
              <a:rPr lang="en-US" dirty="0" err="1"/>
              <a:t>constiutitive</a:t>
            </a:r>
            <a:r>
              <a:rPr lang="en-US" dirty="0"/>
              <a:t>. Such lens can help advance health disparities research by making the invisible visible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endParaRPr lang="en-US" dirty="0"/>
          </a:p>
        </p:txBody>
      </p:sp>
    </p:spTree>
    <p:extLst>
      <p:ext uri="{BB962C8B-B14F-4D97-AF65-F5344CB8AC3E}">
        <p14:creationId xmlns:p14="http://schemas.microsoft.com/office/powerpoint/2010/main" val="1226006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buFont typeface="+mj-lt"/>
              <a:buAutoNum type="arabicPeriod"/>
            </a:pPr>
            <a:r>
              <a:rPr lang="en-US" b="0" i="0" u="none" strike="noStrike" dirty="0">
                <a:solidFill>
                  <a:srgbClr val="1A1A1A"/>
                </a:solidFill>
                <a:effectLst/>
                <a:latin typeface="Merriweather" panose="020F0502020204030204" pitchFamily="34" charset="0"/>
              </a:rPr>
              <a:t>A personal </a:t>
            </a:r>
            <a:r>
              <a:rPr lang="en-US" b="1" i="0" u="none" strike="noStrike" dirty="0">
                <a:solidFill>
                  <a:srgbClr val="1A1A1A"/>
                </a:solidFill>
                <a:effectLst/>
                <a:latin typeface="Merriweather" panose="020F0502020204030204" pitchFamily="34" charset="0"/>
              </a:rPr>
              <a:t>lifelong commitment to self-evaluation and self-critique</a:t>
            </a:r>
            <a:endParaRPr lang="en-US" b="0" i="0" u="none" strike="noStrike" dirty="0">
              <a:solidFill>
                <a:srgbClr val="1A1A1A"/>
              </a:solidFill>
              <a:effectLst/>
              <a:latin typeface="Merriweather" panose="020F0502020204030204" pitchFamily="34" charset="0"/>
            </a:endParaRPr>
          </a:p>
          <a:p>
            <a:br>
              <a:rPr lang="en-US" dirty="0"/>
            </a:br>
            <a:endParaRPr lang="en-US" dirty="0"/>
          </a:p>
        </p:txBody>
      </p:sp>
    </p:spTree>
    <p:extLst>
      <p:ext uri="{BB962C8B-B14F-4D97-AF65-F5344CB8AC3E}">
        <p14:creationId xmlns:p14="http://schemas.microsoft.com/office/powerpoint/2010/main" val="213147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6321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1"/>
        <p:cNvGrpSpPr/>
        <p:nvPr/>
      </p:nvGrpSpPr>
      <p:grpSpPr>
        <a:xfrm>
          <a:off x="0" y="0"/>
          <a:ext cx="0" cy="0"/>
          <a:chOff x="0" y="0"/>
          <a:chExt cx="0" cy="0"/>
        </a:xfrm>
      </p:grpSpPr>
      <p:sp>
        <p:nvSpPr>
          <p:cNvPr id="3712" name="Google Shape;3712;gceb6577879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3" name="Google Shape;3713;gceb6577879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0013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sexual minorities are twice as likely to experience a hate crime (i.e., Pulse Nightclub shooting) compared to their heterosexual counterparts</a:t>
            </a:r>
            <a:r>
              <a:rPr lang="en-US" dirty="0">
                <a:effectLst/>
              </a:rPr>
              <a:t>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1DC02C9-1D85-B943-AEE0-DE7B2E47C5C9}" type="slidenum">
              <a:rPr lang="en-US" smtClean="0"/>
              <a:t>12</a:t>
            </a:fld>
            <a:endParaRPr lang="en-US"/>
          </a:p>
        </p:txBody>
      </p:sp>
    </p:spTree>
    <p:extLst>
      <p:ext uri="{BB962C8B-B14F-4D97-AF65-F5344CB8AC3E}">
        <p14:creationId xmlns:p14="http://schemas.microsoft.com/office/powerpoint/2010/main" val="39280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 decline in White and Black folks but none in Latinx </a:t>
            </a:r>
          </a:p>
        </p:txBody>
      </p:sp>
    </p:spTree>
    <p:extLst>
      <p:ext uri="{BB962C8B-B14F-4D97-AF65-F5344CB8AC3E}">
        <p14:creationId xmlns:p14="http://schemas.microsoft.com/office/powerpoint/2010/main" val="301329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Times New Roman" panose="02020603050405020304" pitchFamily="18" charset="0"/>
              </a:rPr>
              <a:t>is a concept and critical analytic perspective that has its roots in the scholarship and activism of Black women and other Women of color</a:t>
            </a:r>
          </a:p>
          <a:p>
            <a:r>
              <a:rPr lang="en-US" sz="1800" dirty="0">
                <a:solidFill>
                  <a:srgbClr val="000000"/>
                </a:solidFill>
                <a:effectLst/>
                <a:latin typeface="Times New Roman" panose="02020603050405020304" pitchFamily="18" charset="0"/>
                <a:ea typeface="Times New Roman" panose="02020603050405020304" pitchFamily="18" charset="0"/>
              </a:rPr>
              <a:t>of oppression are co-constituted—that is, beyond just co-occurring, systems of oppression mutually influence each other </a:t>
            </a:r>
            <a:endParaRPr lang="en-US" dirty="0"/>
          </a:p>
        </p:txBody>
      </p:sp>
    </p:spTree>
    <p:extLst>
      <p:ext uri="{BB962C8B-B14F-4D97-AF65-F5344CB8AC3E}">
        <p14:creationId xmlns:p14="http://schemas.microsoft.com/office/powerpoint/2010/main" val="307747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 how its been expanded to include </a:t>
            </a:r>
            <a:r>
              <a:rPr lang="en-US" dirty="0" err="1"/>
              <a:t>qpoc</a:t>
            </a:r>
            <a:endParaRPr lang="en-US" dirty="0"/>
          </a:p>
        </p:txBody>
      </p:sp>
    </p:spTree>
    <p:extLst>
      <p:ext uri="{BB962C8B-B14F-4D97-AF65-F5344CB8AC3E}">
        <p14:creationId xmlns:p14="http://schemas.microsoft.com/office/powerpoint/2010/main" val="243603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is it? </a:t>
            </a:r>
          </a:p>
          <a:p>
            <a:r>
              <a:rPr lang="en-US" dirty="0"/>
              <a:t>less </a:t>
            </a:r>
            <a:r>
              <a:rPr lang="en-US" dirty="0" err="1"/>
              <a:t>protoyptical</a:t>
            </a:r>
            <a:r>
              <a:rPr lang="en-US" dirty="0"/>
              <a:t> identities, further pushed to the margins</a:t>
            </a:r>
          </a:p>
          <a:p>
            <a:r>
              <a:rPr lang="en-US" dirty="0"/>
              <a:t>more people experience different types of oppression, such as cultural imperialism, </a:t>
            </a:r>
            <a:r>
              <a:rPr lang="en-US" dirty="0" err="1"/>
              <a:t>marginiazaltion</a:t>
            </a:r>
            <a:r>
              <a:rPr lang="en-US" dirty="0"/>
              <a:t>, violence, exclusion. </a:t>
            </a:r>
            <a:r>
              <a:rPr lang="en-US" dirty="0" err="1"/>
              <a:t>consdier</a:t>
            </a:r>
            <a:r>
              <a:rPr lang="en-US" dirty="0"/>
              <a:t> your own patients? implications for research? evidence based?</a:t>
            </a:r>
          </a:p>
        </p:txBody>
      </p:sp>
    </p:spTree>
    <p:extLst>
      <p:ext uri="{BB962C8B-B14F-4D97-AF65-F5344CB8AC3E}">
        <p14:creationId xmlns:p14="http://schemas.microsoft.com/office/powerpoint/2010/main" val="4113021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look diff from previous</a:t>
            </a:r>
          </a:p>
        </p:txBody>
      </p:sp>
    </p:spTree>
    <p:extLst>
      <p:ext uri="{BB962C8B-B14F-4D97-AF65-F5344CB8AC3E}">
        <p14:creationId xmlns:p14="http://schemas.microsoft.com/office/powerpoint/2010/main" val="39194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883775" y="2781800"/>
            <a:ext cx="3376500" cy="703500"/>
          </a:xfrm>
          <a:prstGeom prst="rect">
            <a:avLst/>
          </a:prstGeom>
          <a:solidFill>
            <a:schemeClr val="dk2"/>
          </a:solidFill>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2883725" y="1025650"/>
            <a:ext cx="3376500" cy="15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 name="Google Shape;23;p3"/>
          <p:cNvSpPr txBox="1">
            <a:spLocks noGrp="1"/>
          </p:cNvSpPr>
          <p:nvPr>
            <p:ph type="subTitle" idx="1"/>
          </p:nvPr>
        </p:nvSpPr>
        <p:spPr>
          <a:xfrm>
            <a:off x="3132950" y="3650750"/>
            <a:ext cx="2881500" cy="467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24" name="Google Shape;24;p3"/>
          <p:cNvGrpSpPr/>
          <p:nvPr/>
        </p:nvGrpSpPr>
        <p:grpSpPr>
          <a:xfrm>
            <a:off x="-685800" y="-186025"/>
            <a:ext cx="3477750" cy="5559000"/>
            <a:chOff x="-595975" y="-186025"/>
            <a:chExt cx="3477750" cy="5559000"/>
          </a:xfrm>
        </p:grpSpPr>
        <p:sp>
          <p:nvSpPr>
            <p:cNvPr id="25" name="Google Shape;25;p3"/>
            <p:cNvSpPr/>
            <p:nvPr/>
          </p:nvSpPr>
          <p:spPr>
            <a:xfrm rot="395212" flipH="1">
              <a:off x="1375587" y="-164230"/>
              <a:ext cx="400141" cy="551541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395212" flipH="1">
              <a:off x="555270" y="-164230"/>
              <a:ext cx="400141" cy="551541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95975" y="219700"/>
              <a:ext cx="2307900" cy="2307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395212" flipH="1">
              <a:off x="2195904" y="-164230"/>
              <a:ext cx="400141" cy="55154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636875" y="2685200"/>
              <a:ext cx="2244900" cy="2244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395212">
              <a:off x="1808939" y="-164230"/>
              <a:ext cx="400141" cy="551541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395212">
              <a:off x="988621" y="-164230"/>
              <a:ext cx="400141" cy="551541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395212">
              <a:off x="168304" y="-164230"/>
              <a:ext cx="400141" cy="551541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3"/>
          <p:cNvGrpSpPr/>
          <p:nvPr/>
        </p:nvGrpSpPr>
        <p:grpSpPr>
          <a:xfrm flipH="1">
            <a:off x="6365350" y="-186025"/>
            <a:ext cx="3477750" cy="5559000"/>
            <a:chOff x="-595975" y="-186025"/>
            <a:chExt cx="3477750" cy="5559000"/>
          </a:xfrm>
        </p:grpSpPr>
        <p:sp>
          <p:nvSpPr>
            <p:cNvPr id="34" name="Google Shape;34;p3"/>
            <p:cNvSpPr/>
            <p:nvPr/>
          </p:nvSpPr>
          <p:spPr>
            <a:xfrm rot="395212" flipH="1">
              <a:off x="1375587" y="-164230"/>
              <a:ext cx="400141" cy="551541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395212" flipH="1">
              <a:off x="555270" y="-164230"/>
              <a:ext cx="400141" cy="551541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595975" y="219700"/>
              <a:ext cx="2307900" cy="2307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395212" flipH="1">
              <a:off x="2195904" y="-164230"/>
              <a:ext cx="400141" cy="55154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636875" y="2685200"/>
              <a:ext cx="2244900" cy="2244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395212">
              <a:off x="1808939" y="-164230"/>
              <a:ext cx="400141" cy="551541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395212">
              <a:off x="988621" y="-164230"/>
              <a:ext cx="400141" cy="551541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395212">
              <a:off x="168304" y="-164230"/>
              <a:ext cx="400141" cy="551541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599"/>
        <p:cNvGrpSpPr/>
        <p:nvPr/>
      </p:nvGrpSpPr>
      <p:grpSpPr>
        <a:xfrm>
          <a:off x="0" y="0"/>
          <a:ext cx="0" cy="0"/>
          <a:chOff x="0" y="0"/>
          <a:chExt cx="0" cy="0"/>
        </a:xfrm>
      </p:grpSpPr>
      <p:sp>
        <p:nvSpPr>
          <p:cNvPr id="600" name="Google Shape;600;p44"/>
          <p:cNvSpPr txBox="1">
            <a:spLocks noGrp="1"/>
          </p:cNvSpPr>
          <p:nvPr>
            <p:ph type="title"/>
          </p:nvPr>
        </p:nvSpPr>
        <p:spPr>
          <a:xfrm>
            <a:off x="757525" y="2987900"/>
            <a:ext cx="7629000" cy="140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59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601" name="Google Shape;601;p44"/>
          <p:cNvGrpSpPr/>
          <p:nvPr/>
        </p:nvGrpSpPr>
        <p:grpSpPr>
          <a:xfrm>
            <a:off x="-93850" y="-54027"/>
            <a:ext cx="9517820" cy="2268410"/>
            <a:chOff x="-130390" y="2074"/>
            <a:chExt cx="9517820" cy="2000185"/>
          </a:xfrm>
        </p:grpSpPr>
        <p:sp>
          <p:nvSpPr>
            <p:cNvPr id="602" name="Google Shape;602;p44"/>
            <p:cNvSpPr/>
            <p:nvPr/>
          </p:nvSpPr>
          <p:spPr>
            <a:xfrm rot="5609516" flipH="1">
              <a:off x="4354737" y="-2944441"/>
              <a:ext cx="482696" cy="9411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4"/>
            <p:cNvSpPr/>
            <p:nvPr/>
          </p:nvSpPr>
          <p:spPr>
            <a:xfrm rot="5190484">
              <a:off x="4390182" y="-3352848"/>
              <a:ext cx="482696" cy="9482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4"/>
            <p:cNvSpPr/>
            <p:nvPr/>
          </p:nvSpPr>
          <p:spPr>
            <a:xfrm rot="5746674" flipH="1">
              <a:off x="4367184" y="-3567466"/>
              <a:ext cx="482753" cy="9436529"/>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4"/>
            <p:cNvSpPr/>
            <p:nvPr/>
          </p:nvSpPr>
          <p:spPr>
            <a:xfrm rot="5190484">
              <a:off x="4379750" y="-3876699"/>
              <a:ext cx="482696" cy="946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4"/>
            <p:cNvSpPr/>
            <p:nvPr/>
          </p:nvSpPr>
          <p:spPr>
            <a:xfrm rot="5731584" flipH="1">
              <a:off x="4361872" y="-4173400"/>
              <a:ext cx="482844" cy="942595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4"/>
            <p:cNvSpPr/>
            <p:nvPr/>
          </p:nvSpPr>
          <p:spPr>
            <a:xfrm rot="5190484">
              <a:off x="4378000" y="-4486076"/>
              <a:ext cx="482696" cy="9458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646"/>
        <p:cNvGrpSpPr/>
        <p:nvPr/>
      </p:nvGrpSpPr>
      <p:grpSpPr>
        <a:xfrm>
          <a:off x="0" y="0"/>
          <a:ext cx="0" cy="0"/>
          <a:chOff x="0" y="0"/>
          <a:chExt cx="0" cy="0"/>
        </a:xfrm>
      </p:grpSpPr>
      <p:sp>
        <p:nvSpPr>
          <p:cNvPr id="647" name="Google Shape;647;p47"/>
          <p:cNvSpPr txBox="1">
            <a:spLocks noGrp="1"/>
          </p:cNvSpPr>
          <p:nvPr>
            <p:ph type="ctrTitle"/>
          </p:nvPr>
        </p:nvSpPr>
        <p:spPr>
          <a:xfrm>
            <a:off x="872425" y="768600"/>
            <a:ext cx="4211700" cy="9645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000">
                <a:latin typeface="Poppins ExtraBold"/>
                <a:ea typeface="Poppins ExtraBold"/>
                <a:cs typeface="Poppins ExtraBold"/>
                <a:sym typeface="Poppins Extra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8" name="Google Shape;648;p47"/>
          <p:cNvSpPr txBox="1">
            <a:spLocks noGrp="1"/>
          </p:cNvSpPr>
          <p:nvPr>
            <p:ph type="subTitle" idx="1"/>
          </p:nvPr>
        </p:nvSpPr>
        <p:spPr>
          <a:xfrm>
            <a:off x="872400" y="2336000"/>
            <a:ext cx="4171800" cy="8748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atin typeface="Gothic A1"/>
                <a:ea typeface="Gothic A1"/>
                <a:cs typeface="Gothic A1"/>
                <a:sym typeface="Gothic A1"/>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49" name="Google Shape;649;p47"/>
          <p:cNvSpPr txBox="1">
            <a:spLocks noGrp="1"/>
          </p:cNvSpPr>
          <p:nvPr>
            <p:ph type="subTitle" idx="2"/>
          </p:nvPr>
        </p:nvSpPr>
        <p:spPr>
          <a:xfrm>
            <a:off x="872400" y="1809300"/>
            <a:ext cx="4485600" cy="444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oppins ExtraBold"/>
              <a:buNone/>
              <a:defRPr sz="2000">
                <a:latin typeface="Poppins ExtraBold"/>
                <a:ea typeface="Poppins ExtraBold"/>
                <a:cs typeface="Poppins ExtraBold"/>
                <a:sym typeface="Poppins ExtraBold"/>
              </a:defRPr>
            </a:lvl1pPr>
            <a:lvl2pPr lvl="1" algn="ctr" rtl="0">
              <a:lnSpc>
                <a:spcPct val="100000"/>
              </a:lnSpc>
              <a:spcBef>
                <a:spcPts val="0"/>
              </a:spcBef>
              <a:spcAft>
                <a:spcPts val="0"/>
              </a:spcAft>
              <a:buSzPts val="2000"/>
              <a:buFont typeface="Poppins ExtraBold"/>
              <a:buNone/>
              <a:defRPr sz="2000">
                <a:latin typeface="Poppins ExtraBold"/>
                <a:ea typeface="Poppins ExtraBold"/>
                <a:cs typeface="Poppins ExtraBold"/>
                <a:sym typeface="Poppins ExtraBold"/>
              </a:defRPr>
            </a:lvl2pPr>
            <a:lvl3pPr lvl="2" algn="ctr" rtl="0">
              <a:lnSpc>
                <a:spcPct val="100000"/>
              </a:lnSpc>
              <a:spcBef>
                <a:spcPts val="0"/>
              </a:spcBef>
              <a:spcAft>
                <a:spcPts val="0"/>
              </a:spcAft>
              <a:buSzPts val="2000"/>
              <a:buFont typeface="Poppins ExtraBold"/>
              <a:buNone/>
              <a:defRPr sz="2000">
                <a:latin typeface="Poppins ExtraBold"/>
                <a:ea typeface="Poppins ExtraBold"/>
                <a:cs typeface="Poppins ExtraBold"/>
                <a:sym typeface="Poppins ExtraBold"/>
              </a:defRPr>
            </a:lvl3pPr>
            <a:lvl4pPr lvl="3" algn="ctr" rtl="0">
              <a:lnSpc>
                <a:spcPct val="100000"/>
              </a:lnSpc>
              <a:spcBef>
                <a:spcPts val="0"/>
              </a:spcBef>
              <a:spcAft>
                <a:spcPts val="0"/>
              </a:spcAft>
              <a:buSzPts val="2000"/>
              <a:buFont typeface="Poppins ExtraBold"/>
              <a:buNone/>
              <a:defRPr sz="2000">
                <a:latin typeface="Poppins ExtraBold"/>
                <a:ea typeface="Poppins ExtraBold"/>
                <a:cs typeface="Poppins ExtraBold"/>
                <a:sym typeface="Poppins ExtraBold"/>
              </a:defRPr>
            </a:lvl4pPr>
            <a:lvl5pPr lvl="4" algn="ctr" rtl="0">
              <a:lnSpc>
                <a:spcPct val="100000"/>
              </a:lnSpc>
              <a:spcBef>
                <a:spcPts val="0"/>
              </a:spcBef>
              <a:spcAft>
                <a:spcPts val="0"/>
              </a:spcAft>
              <a:buSzPts val="2000"/>
              <a:buFont typeface="Poppins ExtraBold"/>
              <a:buNone/>
              <a:defRPr sz="2000">
                <a:latin typeface="Poppins ExtraBold"/>
                <a:ea typeface="Poppins ExtraBold"/>
                <a:cs typeface="Poppins ExtraBold"/>
                <a:sym typeface="Poppins ExtraBold"/>
              </a:defRPr>
            </a:lvl5pPr>
            <a:lvl6pPr lvl="5" algn="ctr" rtl="0">
              <a:lnSpc>
                <a:spcPct val="100000"/>
              </a:lnSpc>
              <a:spcBef>
                <a:spcPts val="0"/>
              </a:spcBef>
              <a:spcAft>
                <a:spcPts val="0"/>
              </a:spcAft>
              <a:buSzPts val="2000"/>
              <a:buFont typeface="Poppins ExtraBold"/>
              <a:buNone/>
              <a:defRPr sz="2000">
                <a:latin typeface="Poppins ExtraBold"/>
                <a:ea typeface="Poppins ExtraBold"/>
                <a:cs typeface="Poppins ExtraBold"/>
                <a:sym typeface="Poppins ExtraBold"/>
              </a:defRPr>
            </a:lvl6pPr>
            <a:lvl7pPr lvl="6" algn="ctr" rtl="0">
              <a:lnSpc>
                <a:spcPct val="100000"/>
              </a:lnSpc>
              <a:spcBef>
                <a:spcPts val="0"/>
              </a:spcBef>
              <a:spcAft>
                <a:spcPts val="0"/>
              </a:spcAft>
              <a:buSzPts val="2000"/>
              <a:buFont typeface="Poppins ExtraBold"/>
              <a:buNone/>
              <a:defRPr sz="2000">
                <a:latin typeface="Poppins ExtraBold"/>
                <a:ea typeface="Poppins ExtraBold"/>
                <a:cs typeface="Poppins ExtraBold"/>
                <a:sym typeface="Poppins ExtraBold"/>
              </a:defRPr>
            </a:lvl7pPr>
            <a:lvl8pPr lvl="7" algn="ctr" rtl="0">
              <a:lnSpc>
                <a:spcPct val="100000"/>
              </a:lnSpc>
              <a:spcBef>
                <a:spcPts val="0"/>
              </a:spcBef>
              <a:spcAft>
                <a:spcPts val="0"/>
              </a:spcAft>
              <a:buSzPts val="2000"/>
              <a:buFont typeface="Poppins ExtraBold"/>
              <a:buNone/>
              <a:defRPr sz="2000">
                <a:latin typeface="Poppins ExtraBold"/>
                <a:ea typeface="Poppins ExtraBold"/>
                <a:cs typeface="Poppins ExtraBold"/>
                <a:sym typeface="Poppins ExtraBold"/>
              </a:defRPr>
            </a:lvl8pPr>
            <a:lvl9pPr lvl="8" algn="ctr" rtl="0">
              <a:lnSpc>
                <a:spcPct val="100000"/>
              </a:lnSpc>
              <a:spcBef>
                <a:spcPts val="0"/>
              </a:spcBef>
              <a:spcAft>
                <a:spcPts val="0"/>
              </a:spcAft>
              <a:buSzPts val="2000"/>
              <a:buFont typeface="Poppins ExtraBold"/>
              <a:buNone/>
              <a:defRPr sz="2000">
                <a:latin typeface="Poppins ExtraBold"/>
                <a:ea typeface="Poppins ExtraBold"/>
                <a:cs typeface="Poppins ExtraBold"/>
                <a:sym typeface="Poppins ExtraBold"/>
              </a:defRPr>
            </a:lvl9pPr>
          </a:lstStyle>
          <a:p>
            <a:endParaRPr/>
          </a:p>
        </p:txBody>
      </p:sp>
      <p:sp>
        <p:nvSpPr>
          <p:cNvPr id="650" name="Google Shape;650;p47"/>
          <p:cNvSpPr txBox="1"/>
          <p:nvPr/>
        </p:nvSpPr>
        <p:spPr>
          <a:xfrm>
            <a:off x="872425" y="3814650"/>
            <a:ext cx="4037700" cy="556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b="1">
                <a:solidFill>
                  <a:schemeClr val="lt1"/>
                </a:solidFill>
                <a:latin typeface="Gothic A1"/>
                <a:ea typeface="Gothic A1"/>
                <a:cs typeface="Gothic A1"/>
                <a:sym typeface="Gothic A1"/>
              </a:rPr>
              <a:t>CREDITS:</a:t>
            </a:r>
            <a:r>
              <a:rPr lang="en" sz="1000">
                <a:solidFill>
                  <a:schemeClr val="lt1"/>
                </a:solidFill>
                <a:latin typeface="Gothic A1"/>
                <a:ea typeface="Gothic A1"/>
                <a:cs typeface="Gothic A1"/>
                <a:sym typeface="Gothic A1"/>
              </a:rPr>
              <a:t> This presentation template was created by </a:t>
            </a:r>
            <a:r>
              <a:rPr lang="en" sz="1000" b="1">
                <a:solidFill>
                  <a:schemeClr val="lt1"/>
                </a:solidFill>
                <a:uFill>
                  <a:noFill/>
                </a:uFill>
                <a:latin typeface="Gothic A1"/>
                <a:ea typeface="Gothic A1"/>
                <a:cs typeface="Gothic A1"/>
                <a:sym typeface="Gothic A1"/>
                <a:hlinkClick r:id="rId2">
                  <a:extLst>
                    <a:ext uri="{A12FA001-AC4F-418D-AE19-62706E023703}">
                      <ahyp:hlinkClr xmlns:ahyp="http://schemas.microsoft.com/office/drawing/2018/hyperlinkcolor" val="tx"/>
                    </a:ext>
                  </a:extLst>
                </a:hlinkClick>
              </a:rPr>
              <a:t>Slidesgo</a:t>
            </a:r>
            <a:r>
              <a:rPr lang="en" sz="1000">
                <a:solidFill>
                  <a:schemeClr val="lt1"/>
                </a:solidFill>
                <a:latin typeface="Gothic A1"/>
                <a:ea typeface="Gothic A1"/>
                <a:cs typeface="Gothic A1"/>
                <a:sym typeface="Gothic A1"/>
              </a:rPr>
              <a:t>, including icons by </a:t>
            </a:r>
            <a:r>
              <a:rPr lang="en" sz="1000" b="1">
                <a:solidFill>
                  <a:schemeClr val="lt1"/>
                </a:solidFill>
                <a:uFill>
                  <a:noFill/>
                </a:uFill>
                <a:latin typeface="Gothic A1"/>
                <a:ea typeface="Gothic A1"/>
                <a:cs typeface="Gothic A1"/>
                <a:sym typeface="Gothic A1"/>
                <a:hlinkClick r:id="rId3">
                  <a:extLst>
                    <a:ext uri="{A12FA001-AC4F-418D-AE19-62706E023703}">
                      <ahyp:hlinkClr xmlns:ahyp="http://schemas.microsoft.com/office/drawing/2018/hyperlinkcolor" val="tx"/>
                    </a:ext>
                  </a:extLst>
                </a:hlinkClick>
              </a:rPr>
              <a:t>Flaticon</a:t>
            </a:r>
            <a:r>
              <a:rPr lang="en" sz="1000">
                <a:solidFill>
                  <a:schemeClr val="lt1"/>
                </a:solidFill>
                <a:latin typeface="Gothic A1"/>
                <a:ea typeface="Gothic A1"/>
                <a:cs typeface="Gothic A1"/>
                <a:sym typeface="Gothic A1"/>
              </a:rPr>
              <a:t>, and infographics &amp; images by </a:t>
            </a:r>
            <a:r>
              <a:rPr lang="en" sz="1000" b="1">
                <a:solidFill>
                  <a:schemeClr val="lt1"/>
                </a:solidFill>
                <a:uFill>
                  <a:noFill/>
                </a:uFill>
                <a:latin typeface="Gothic A1"/>
                <a:ea typeface="Gothic A1"/>
                <a:cs typeface="Gothic A1"/>
                <a:sym typeface="Gothic A1"/>
                <a:hlinkClick r:id="rId4">
                  <a:extLst>
                    <a:ext uri="{A12FA001-AC4F-418D-AE19-62706E023703}">
                      <ahyp:hlinkClr xmlns:ahyp="http://schemas.microsoft.com/office/drawing/2018/hyperlinkcolor" val="tx"/>
                    </a:ext>
                  </a:extLst>
                </a:hlinkClick>
              </a:rPr>
              <a:t>Freepik</a:t>
            </a:r>
            <a:r>
              <a:rPr lang="en" sz="1000">
                <a:solidFill>
                  <a:schemeClr val="lt1"/>
                </a:solidFill>
                <a:latin typeface="Gothic A1"/>
                <a:ea typeface="Gothic A1"/>
                <a:cs typeface="Gothic A1"/>
                <a:sym typeface="Gothic A1"/>
              </a:rPr>
              <a:t> </a:t>
            </a:r>
            <a:endParaRPr sz="1000" b="1">
              <a:solidFill>
                <a:schemeClr val="lt1"/>
              </a:solidFill>
              <a:latin typeface="Gothic A1"/>
              <a:ea typeface="Gothic A1"/>
              <a:cs typeface="Gothic A1"/>
              <a:sym typeface="Gothic A1"/>
            </a:endParaRPr>
          </a:p>
        </p:txBody>
      </p:sp>
      <p:grpSp>
        <p:nvGrpSpPr>
          <p:cNvPr id="651" name="Google Shape;651;p47"/>
          <p:cNvGrpSpPr/>
          <p:nvPr/>
        </p:nvGrpSpPr>
        <p:grpSpPr>
          <a:xfrm flipH="1">
            <a:off x="5251625" y="-186022"/>
            <a:ext cx="3736225" cy="5559000"/>
            <a:chOff x="89825" y="-186022"/>
            <a:chExt cx="3736225" cy="5559000"/>
          </a:xfrm>
        </p:grpSpPr>
        <p:sp>
          <p:nvSpPr>
            <p:cNvPr id="652" name="Google Shape;652;p47"/>
            <p:cNvSpPr/>
            <p:nvPr/>
          </p:nvSpPr>
          <p:spPr>
            <a:xfrm rot="274079" flipH="1">
              <a:off x="1949503" y="-165485"/>
              <a:ext cx="576331" cy="5517925"/>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rot="274079" flipH="1">
              <a:off x="763722" y="-165485"/>
              <a:ext cx="576331" cy="551792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7"/>
            <p:cNvSpPr/>
            <p:nvPr/>
          </p:nvSpPr>
          <p:spPr>
            <a:xfrm>
              <a:off x="89825" y="219700"/>
              <a:ext cx="2307900" cy="2307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rot="274079" flipH="1">
              <a:off x="3135285" y="-165485"/>
              <a:ext cx="576331" cy="5517925"/>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7"/>
            <p:cNvSpPr/>
            <p:nvPr/>
          </p:nvSpPr>
          <p:spPr>
            <a:xfrm>
              <a:off x="1322675" y="2685200"/>
              <a:ext cx="2244900" cy="2244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7"/>
            <p:cNvSpPr/>
            <p:nvPr/>
          </p:nvSpPr>
          <p:spPr>
            <a:xfrm rot="-274079">
              <a:off x="2575823" y="-165485"/>
              <a:ext cx="576331" cy="5517925"/>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7"/>
            <p:cNvSpPr/>
            <p:nvPr/>
          </p:nvSpPr>
          <p:spPr>
            <a:xfrm rot="-274079">
              <a:off x="1390041" y="-165485"/>
              <a:ext cx="576331" cy="551792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7"/>
            <p:cNvSpPr/>
            <p:nvPr/>
          </p:nvSpPr>
          <p:spPr>
            <a:xfrm rot="-274079">
              <a:off x="204260" y="-165485"/>
              <a:ext cx="576331" cy="5517925"/>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TITLE_1_1">
    <p:spTree>
      <p:nvGrpSpPr>
        <p:cNvPr id="1" name="Shape 678"/>
        <p:cNvGrpSpPr/>
        <p:nvPr/>
      </p:nvGrpSpPr>
      <p:grpSpPr>
        <a:xfrm>
          <a:off x="0" y="0"/>
          <a:ext cx="0" cy="0"/>
          <a:chOff x="0" y="0"/>
          <a:chExt cx="0" cy="0"/>
        </a:xfrm>
      </p:grpSpPr>
      <p:grpSp>
        <p:nvGrpSpPr>
          <p:cNvPr id="679" name="Google Shape;679;p50"/>
          <p:cNvGrpSpPr/>
          <p:nvPr/>
        </p:nvGrpSpPr>
        <p:grpSpPr>
          <a:xfrm flipH="1">
            <a:off x="5251625" y="-186022"/>
            <a:ext cx="3736225" cy="5559000"/>
            <a:chOff x="89825" y="-186022"/>
            <a:chExt cx="3736225" cy="5559000"/>
          </a:xfrm>
        </p:grpSpPr>
        <p:sp>
          <p:nvSpPr>
            <p:cNvPr id="680" name="Google Shape;680;p50"/>
            <p:cNvSpPr/>
            <p:nvPr/>
          </p:nvSpPr>
          <p:spPr>
            <a:xfrm rot="274079" flipH="1">
              <a:off x="1949503" y="-165485"/>
              <a:ext cx="576331" cy="5517925"/>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0"/>
            <p:cNvSpPr/>
            <p:nvPr/>
          </p:nvSpPr>
          <p:spPr>
            <a:xfrm rot="274079" flipH="1">
              <a:off x="763722" y="-165485"/>
              <a:ext cx="576331" cy="551792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0"/>
            <p:cNvSpPr/>
            <p:nvPr/>
          </p:nvSpPr>
          <p:spPr>
            <a:xfrm>
              <a:off x="89825" y="219700"/>
              <a:ext cx="2307900" cy="2307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0"/>
            <p:cNvSpPr/>
            <p:nvPr/>
          </p:nvSpPr>
          <p:spPr>
            <a:xfrm rot="274079" flipH="1">
              <a:off x="3135285" y="-165485"/>
              <a:ext cx="576331" cy="5517925"/>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0"/>
            <p:cNvSpPr/>
            <p:nvPr/>
          </p:nvSpPr>
          <p:spPr>
            <a:xfrm>
              <a:off x="1322675" y="2685200"/>
              <a:ext cx="2244900" cy="2244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0"/>
            <p:cNvSpPr/>
            <p:nvPr/>
          </p:nvSpPr>
          <p:spPr>
            <a:xfrm rot="-274079">
              <a:off x="2575823" y="-165485"/>
              <a:ext cx="576331" cy="5517925"/>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0"/>
            <p:cNvSpPr/>
            <p:nvPr/>
          </p:nvSpPr>
          <p:spPr>
            <a:xfrm rot="-274079">
              <a:off x="1390041" y="-165485"/>
              <a:ext cx="576331" cy="551792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0"/>
            <p:cNvSpPr/>
            <p:nvPr/>
          </p:nvSpPr>
          <p:spPr>
            <a:xfrm rot="-274079">
              <a:off x="204260" y="-165485"/>
              <a:ext cx="576331" cy="5517925"/>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F2D3AA-D0BD-E54F-AD2D-C35DE124CA8A}" type="datetime1">
              <a:rPr lang="en-US" smtClean="0"/>
              <a:t>10/3/23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C746E-A4C2-0244-8842-A537544BCE6F}" type="slidenum">
              <a:rPr lang="en-US" smtClean="0"/>
              <a:t>‹#›</a:t>
            </a:fld>
            <a:endParaRPr lang="en-US"/>
          </a:p>
        </p:txBody>
      </p:sp>
    </p:spTree>
    <p:extLst>
      <p:ext uri="{BB962C8B-B14F-4D97-AF65-F5344CB8AC3E}">
        <p14:creationId xmlns:p14="http://schemas.microsoft.com/office/powerpoint/2010/main" val="730457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70492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00433"/>
            <a:ext cx="7886700" cy="994172"/>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28650" y="1399712"/>
            <a:ext cx="7886700" cy="306854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7201674-A195-4645-8BC3-78418DA9B604}"/>
              </a:ext>
            </a:extLst>
          </p:cNvPr>
          <p:cNvSpPr/>
          <p:nvPr userDrawn="1"/>
        </p:nvSpPr>
        <p:spPr>
          <a:xfrm>
            <a:off x="1" y="933930"/>
            <a:ext cx="9138104" cy="4209574"/>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12" name="Rectangle 7">
            <a:extLst>
              <a:ext uri="{FF2B5EF4-FFF2-40B4-BE49-F238E27FC236}">
                <a16:creationId xmlns:a16="http://schemas.microsoft.com/office/drawing/2014/main" id="{9EA24D1F-E10B-5945-96DD-C244DFC0DA42}"/>
              </a:ext>
            </a:extLst>
          </p:cNvPr>
          <p:cNvSpPr/>
          <p:nvPr userDrawn="1"/>
        </p:nvSpPr>
        <p:spPr>
          <a:xfrm flipH="1">
            <a:off x="-1" y="3427914"/>
            <a:ext cx="4288221" cy="1715586"/>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pic>
        <p:nvPicPr>
          <p:cNvPr id="13" name="Picture 12">
            <a:extLst>
              <a:ext uri="{FF2B5EF4-FFF2-40B4-BE49-F238E27FC236}">
                <a16:creationId xmlns:a16="http://schemas.microsoft.com/office/drawing/2014/main" id="{811DF743-D28B-7F4D-B2F0-60BC78719C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590332" y="4178803"/>
            <a:ext cx="1543016" cy="41238"/>
          </a:xfrm>
          <a:prstGeom prst="rect">
            <a:avLst/>
          </a:prstGeom>
        </p:spPr>
      </p:pic>
    </p:spTree>
    <p:extLst>
      <p:ext uri="{BB962C8B-B14F-4D97-AF65-F5344CB8AC3E}">
        <p14:creationId xmlns:p14="http://schemas.microsoft.com/office/powerpoint/2010/main" val="1476769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grpSp>
        <p:nvGrpSpPr>
          <p:cNvPr id="43" name="Google Shape;43;p4"/>
          <p:cNvGrpSpPr/>
          <p:nvPr/>
        </p:nvGrpSpPr>
        <p:grpSpPr>
          <a:xfrm>
            <a:off x="6946842" y="4472723"/>
            <a:ext cx="2202830" cy="670795"/>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4"/>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52" name="Google Shape;52;p4"/>
          <p:cNvGrpSpPr/>
          <p:nvPr/>
        </p:nvGrpSpPr>
        <p:grpSpPr>
          <a:xfrm>
            <a:off x="0" y="-7088"/>
            <a:ext cx="8661398" cy="5150588"/>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55" name="Google Shape;55;p4"/>
          <p:cNvGrpSpPr/>
          <p:nvPr/>
        </p:nvGrpSpPr>
        <p:grpSpPr>
          <a:xfrm rot="10800000" flipH="1">
            <a:off x="1" y="1090763"/>
            <a:ext cx="8847502" cy="2961975"/>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sp>
        <p:nvSpPr>
          <p:cNvPr id="58" name="Google Shape;58;p4"/>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9" name="Google Shape;59;p4"/>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chemeClr val="accent5"/>
                </a:solidFill>
              </a:rPr>
              <a:t>“</a:t>
            </a:r>
            <a:endParaRPr sz="7200" b="1">
              <a:solidFill>
                <a:schemeClr val="accent5"/>
              </a:solidFill>
            </a:endParaRPr>
          </a:p>
        </p:txBody>
      </p:sp>
      <p:sp>
        <p:nvSpPr>
          <p:cNvPr id="60" name="Google Shape;60;p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0431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951E7-B7D9-A943-A65F-86331794588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20EE741-045D-874D-9454-BD4A756B0955}"/>
              </a:ext>
            </a:extLst>
          </p:cNvPr>
          <p:cNvSpPr>
            <a:spLocks noGrp="1"/>
          </p:cNvSpPr>
          <p:nvPr>
            <p:ph sz="half" idx="1"/>
          </p:nvPr>
        </p:nvSpPr>
        <p:spPr>
          <a:xfrm>
            <a:off x="628650" y="1369219"/>
            <a:ext cx="3886200" cy="326350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50263CA-6440-F44B-B883-DD92FC56B120}"/>
              </a:ext>
            </a:extLst>
          </p:cNvPr>
          <p:cNvSpPr>
            <a:spLocks noGrp="1"/>
          </p:cNvSpPr>
          <p:nvPr>
            <p:ph sz="half" idx="2"/>
          </p:nvPr>
        </p:nvSpPr>
        <p:spPr>
          <a:xfrm>
            <a:off x="4629150" y="1369219"/>
            <a:ext cx="3886200" cy="3263504"/>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982566B-03A1-AB45-A15D-5BD91B66D557}"/>
              </a:ext>
            </a:extLst>
          </p:cNvPr>
          <p:cNvSpPr>
            <a:spLocks noGrp="1"/>
          </p:cNvSpPr>
          <p:nvPr>
            <p:ph type="dt" sz="half" idx="10"/>
          </p:nvPr>
        </p:nvSpPr>
        <p:spPr/>
        <p:txBody>
          <a:bodyPr/>
          <a:lstStyle/>
          <a:p>
            <a:fld id="{46354098-DEBB-064B-A6D1-291E0D0215C3}" type="datetimeFigureOut">
              <a:rPr lang="pt-BR" smtClean="0"/>
              <a:t>03/10/2023</a:t>
            </a:fld>
            <a:endParaRPr lang="pt-BR"/>
          </a:p>
        </p:txBody>
      </p:sp>
      <p:sp>
        <p:nvSpPr>
          <p:cNvPr id="6" name="Espaço Reservado para Rodapé 5">
            <a:extLst>
              <a:ext uri="{FF2B5EF4-FFF2-40B4-BE49-F238E27FC236}">
                <a16:creationId xmlns:a16="http://schemas.microsoft.com/office/drawing/2014/main" id="{7D798796-33B3-D24B-A916-3FABA3FC2AE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964FF33-7CAE-A64A-96AA-0A7DD4A2EE82}"/>
              </a:ext>
            </a:extLst>
          </p:cNvPr>
          <p:cNvSpPr>
            <a:spLocks noGrp="1"/>
          </p:cNvSpPr>
          <p:nvPr>
            <p:ph type="sldNum" sz="quarter" idx="12"/>
          </p:nvPr>
        </p:nvSpPr>
        <p:spPr/>
        <p:txBody>
          <a:bodyPr/>
          <a:lstStyle/>
          <a:p>
            <a:fld id="{176748CA-99CB-2D4F-860E-09C67C3CA3D4}" type="slidenum">
              <a:rPr lang="pt-BR" smtClean="0"/>
              <a:t>‹#›</a:t>
            </a:fld>
            <a:endParaRPr lang="pt-BR"/>
          </a:p>
        </p:txBody>
      </p:sp>
    </p:spTree>
    <p:extLst>
      <p:ext uri="{BB962C8B-B14F-4D97-AF65-F5344CB8AC3E}">
        <p14:creationId xmlns:p14="http://schemas.microsoft.com/office/powerpoint/2010/main" val="1729350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8E0C79-7074-E842-A01C-C5E19BE33E6F}" type="datetime1">
              <a:rPr lang="en-US" smtClean="0"/>
              <a:t>10/3/23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C746E-A4C2-0244-8842-A537544BCE6F}"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152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330"/>
            <a:ext cx="9144000" cy="705318"/>
          </a:xfrm>
        </p:spPr>
        <p:txBody>
          <a:bodyPr/>
          <a:lstStyle/>
          <a:p>
            <a:r>
              <a:rPr lang="en-US" dirty="0"/>
              <a:t>Click to edit Master title style</a:t>
            </a:r>
          </a:p>
        </p:txBody>
      </p:sp>
      <p:sp>
        <p:nvSpPr>
          <p:cNvPr id="3" name="Content Placeholder 2"/>
          <p:cNvSpPr>
            <a:spLocks noGrp="1"/>
          </p:cNvSpPr>
          <p:nvPr>
            <p:ph idx="1"/>
          </p:nvPr>
        </p:nvSpPr>
        <p:spPr>
          <a:xfrm>
            <a:off x="628650" y="1001459"/>
            <a:ext cx="7886700" cy="29615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3166" y="4153846"/>
            <a:ext cx="1860834" cy="1240557"/>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71" y="4633783"/>
            <a:ext cx="2707220" cy="481913"/>
          </a:xfrm>
          <a:prstGeom prst="rect">
            <a:avLst/>
          </a:prstGeom>
        </p:spPr>
      </p:pic>
    </p:spTree>
    <p:custDataLst>
      <p:tags r:id="rId1"/>
    </p:custDataLst>
    <p:extLst>
      <p:ext uri="{BB962C8B-B14F-4D97-AF65-F5344CB8AC3E}">
        <p14:creationId xmlns:p14="http://schemas.microsoft.com/office/powerpoint/2010/main" val="200698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2"/>
        <p:cNvGrpSpPr/>
        <p:nvPr/>
      </p:nvGrpSpPr>
      <p:grpSpPr>
        <a:xfrm>
          <a:off x="0" y="0"/>
          <a:ext cx="0" cy="0"/>
          <a:chOff x="0" y="0"/>
          <a:chExt cx="0" cy="0"/>
        </a:xfrm>
      </p:grpSpPr>
      <p:grpSp>
        <p:nvGrpSpPr>
          <p:cNvPr id="43" name="Google Shape;43;p4"/>
          <p:cNvGrpSpPr/>
          <p:nvPr/>
        </p:nvGrpSpPr>
        <p:grpSpPr>
          <a:xfrm>
            <a:off x="-7" y="328925"/>
            <a:ext cx="9144004" cy="804900"/>
            <a:chOff x="-7" y="328925"/>
            <a:chExt cx="9144004" cy="804900"/>
          </a:xfrm>
        </p:grpSpPr>
        <p:sp>
          <p:nvSpPr>
            <p:cNvPr id="44" name="Google Shape;44;p4"/>
            <p:cNvSpPr/>
            <p:nvPr/>
          </p:nvSpPr>
          <p:spPr>
            <a:xfrm>
              <a:off x="-7" y="328925"/>
              <a:ext cx="7876800" cy="804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8130206" y="328925"/>
              <a:ext cx="253500" cy="804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8383724" y="328925"/>
              <a:ext cx="253500" cy="804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8637092" y="328925"/>
              <a:ext cx="253500" cy="8049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890498" y="328925"/>
              <a:ext cx="253500" cy="8049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7876850" y="328925"/>
              <a:ext cx="253500" cy="8049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1" name="Google Shape;51;p4"/>
          <p:cNvSpPr txBox="1">
            <a:spLocks noGrp="1"/>
          </p:cNvSpPr>
          <p:nvPr>
            <p:ph type="body" idx="1"/>
          </p:nvPr>
        </p:nvSpPr>
        <p:spPr>
          <a:xfrm>
            <a:off x="720000" y="1279175"/>
            <a:ext cx="7704000" cy="32898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AutoNum type="arabicPeriod"/>
              <a:defRPr sz="1200"/>
            </a:lvl1pPr>
            <a:lvl2pPr marL="914400" lvl="1" indent="-304800">
              <a:spcBef>
                <a:spcPts val="0"/>
              </a:spcBef>
              <a:spcAft>
                <a:spcPts val="0"/>
              </a:spcAft>
              <a:buSzPts val="1200"/>
              <a:buFont typeface="Roboto Condensed Light"/>
              <a:buAutoNum type="alphaLcPeriod"/>
              <a:defRPr sz="1200"/>
            </a:lvl2pPr>
            <a:lvl3pPr marL="1371600" lvl="2" indent="-304800">
              <a:spcBef>
                <a:spcPts val="0"/>
              </a:spcBef>
              <a:spcAft>
                <a:spcPts val="0"/>
              </a:spcAft>
              <a:buSzPts val="1200"/>
              <a:buFont typeface="Roboto Condensed Light"/>
              <a:buAutoNum type="romanLcPeriod"/>
              <a:defRPr sz="1200"/>
            </a:lvl3pPr>
            <a:lvl4pPr marL="1828800" lvl="3" indent="-304800">
              <a:spcBef>
                <a:spcPts val="0"/>
              </a:spcBef>
              <a:spcAft>
                <a:spcPts val="0"/>
              </a:spcAft>
              <a:buSzPts val="1200"/>
              <a:buFont typeface="Roboto Condensed Light"/>
              <a:buAutoNum type="arabicPeriod"/>
              <a:defRPr sz="1200"/>
            </a:lvl4pPr>
            <a:lvl5pPr marL="2286000" lvl="4" indent="-304800">
              <a:spcBef>
                <a:spcPts val="0"/>
              </a:spcBef>
              <a:spcAft>
                <a:spcPts val="0"/>
              </a:spcAft>
              <a:buSzPts val="1200"/>
              <a:buFont typeface="Roboto Condensed Light"/>
              <a:buAutoNum type="alphaLcPeriod"/>
              <a:defRPr sz="1200"/>
            </a:lvl5pPr>
            <a:lvl6pPr marL="2743200" lvl="5" indent="-304800">
              <a:spcBef>
                <a:spcPts val="0"/>
              </a:spcBef>
              <a:spcAft>
                <a:spcPts val="0"/>
              </a:spcAft>
              <a:buSzPts val="1200"/>
              <a:buFont typeface="Roboto Condensed Light"/>
              <a:buAutoNum type="romanLcPeriod"/>
              <a:defRPr sz="1200"/>
            </a:lvl6pPr>
            <a:lvl7pPr marL="3200400" lvl="6" indent="-304800">
              <a:spcBef>
                <a:spcPts val="0"/>
              </a:spcBef>
              <a:spcAft>
                <a:spcPts val="0"/>
              </a:spcAft>
              <a:buSzPts val="1200"/>
              <a:buFont typeface="Roboto Condensed Light"/>
              <a:buAutoNum type="arabicPeriod"/>
              <a:defRPr sz="1200"/>
            </a:lvl7pPr>
            <a:lvl8pPr marL="3657600" lvl="7" indent="-304800">
              <a:spcBef>
                <a:spcPts val="0"/>
              </a:spcBef>
              <a:spcAft>
                <a:spcPts val="0"/>
              </a:spcAft>
              <a:buSzPts val="1200"/>
              <a:buFont typeface="Roboto Condensed Light"/>
              <a:buAutoNum type="alphaLcPeriod"/>
              <a:defRPr sz="1200"/>
            </a:lvl8pPr>
            <a:lvl9pPr marL="4114800" lvl="8" indent="-304800">
              <a:spcBef>
                <a:spcPts val="0"/>
              </a:spcBef>
              <a:spcAft>
                <a:spcPts val="0"/>
              </a:spcAft>
              <a:buSzPts val="1200"/>
              <a:buFont typeface="Roboto Condensed Light"/>
              <a:buAutoNum type="romanLcPeriod"/>
              <a:defRPr sz="12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14"/>
        <p:cNvGrpSpPr/>
        <p:nvPr/>
      </p:nvGrpSpPr>
      <p:grpSpPr>
        <a:xfrm>
          <a:off x="0" y="0"/>
          <a:ext cx="0" cy="0"/>
          <a:chOff x="0" y="0"/>
          <a:chExt cx="0" cy="0"/>
        </a:xfrm>
      </p:grpSpPr>
      <p:grpSp>
        <p:nvGrpSpPr>
          <p:cNvPr id="515" name="Google Shape;515;p37"/>
          <p:cNvGrpSpPr/>
          <p:nvPr/>
        </p:nvGrpSpPr>
        <p:grpSpPr>
          <a:xfrm flipH="1">
            <a:off x="-4" y="-16"/>
            <a:ext cx="9144004" cy="1924596"/>
            <a:chOff x="-7" y="328925"/>
            <a:chExt cx="9144004" cy="804900"/>
          </a:xfrm>
        </p:grpSpPr>
        <p:sp>
          <p:nvSpPr>
            <p:cNvPr id="516" name="Google Shape;516;p37"/>
            <p:cNvSpPr/>
            <p:nvPr/>
          </p:nvSpPr>
          <p:spPr>
            <a:xfrm>
              <a:off x="-7" y="328925"/>
              <a:ext cx="7876800" cy="804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7"/>
            <p:cNvSpPr/>
            <p:nvPr/>
          </p:nvSpPr>
          <p:spPr>
            <a:xfrm>
              <a:off x="8130206" y="328925"/>
              <a:ext cx="253500" cy="804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a:off x="8383724" y="328925"/>
              <a:ext cx="253500" cy="804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p:nvPr/>
          </p:nvSpPr>
          <p:spPr>
            <a:xfrm>
              <a:off x="8637092" y="328925"/>
              <a:ext cx="253500" cy="8049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7"/>
            <p:cNvSpPr/>
            <p:nvPr/>
          </p:nvSpPr>
          <p:spPr>
            <a:xfrm>
              <a:off x="8890498" y="328925"/>
              <a:ext cx="253500" cy="8049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7876850" y="328925"/>
              <a:ext cx="253500" cy="8049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 name="Google Shape;522;p37"/>
          <p:cNvSpPr txBox="1">
            <a:spLocks noGrp="1"/>
          </p:cNvSpPr>
          <p:nvPr>
            <p:ph type="title"/>
          </p:nvPr>
        </p:nvSpPr>
        <p:spPr>
          <a:xfrm>
            <a:off x="4391950" y="1202738"/>
            <a:ext cx="4032000" cy="16977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5000"/>
              <a:buNone/>
              <a:defRPr sz="7000"/>
            </a:lvl1pPr>
            <a:lvl2pPr lvl="1" algn="r" rtl="0">
              <a:spcBef>
                <a:spcPts val="0"/>
              </a:spcBef>
              <a:spcAft>
                <a:spcPts val="0"/>
              </a:spcAft>
              <a:buSzPts val="5000"/>
              <a:buNone/>
              <a:defRPr sz="5000"/>
            </a:lvl2pPr>
            <a:lvl3pPr lvl="2" algn="r" rtl="0">
              <a:spcBef>
                <a:spcPts val="0"/>
              </a:spcBef>
              <a:spcAft>
                <a:spcPts val="0"/>
              </a:spcAft>
              <a:buSzPts val="5000"/>
              <a:buNone/>
              <a:defRPr sz="5000"/>
            </a:lvl3pPr>
            <a:lvl4pPr lvl="3" algn="r" rtl="0">
              <a:spcBef>
                <a:spcPts val="0"/>
              </a:spcBef>
              <a:spcAft>
                <a:spcPts val="0"/>
              </a:spcAft>
              <a:buSzPts val="5000"/>
              <a:buNone/>
              <a:defRPr sz="5000"/>
            </a:lvl4pPr>
            <a:lvl5pPr lvl="4" algn="r" rtl="0">
              <a:spcBef>
                <a:spcPts val="0"/>
              </a:spcBef>
              <a:spcAft>
                <a:spcPts val="0"/>
              </a:spcAft>
              <a:buSzPts val="5000"/>
              <a:buNone/>
              <a:defRPr sz="5000"/>
            </a:lvl5pPr>
            <a:lvl6pPr lvl="5" algn="r" rtl="0">
              <a:spcBef>
                <a:spcPts val="0"/>
              </a:spcBef>
              <a:spcAft>
                <a:spcPts val="0"/>
              </a:spcAft>
              <a:buSzPts val="5000"/>
              <a:buNone/>
              <a:defRPr sz="5000"/>
            </a:lvl6pPr>
            <a:lvl7pPr lvl="6" algn="r" rtl="0">
              <a:spcBef>
                <a:spcPts val="0"/>
              </a:spcBef>
              <a:spcAft>
                <a:spcPts val="0"/>
              </a:spcAft>
              <a:buSzPts val="5000"/>
              <a:buNone/>
              <a:defRPr sz="5000"/>
            </a:lvl7pPr>
            <a:lvl8pPr lvl="7" algn="r" rtl="0">
              <a:spcBef>
                <a:spcPts val="0"/>
              </a:spcBef>
              <a:spcAft>
                <a:spcPts val="0"/>
              </a:spcAft>
              <a:buSzPts val="5000"/>
              <a:buNone/>
              <a:defRPr sz="5000"/>
            </a:lvl8pPr>
            <a:lvl9pPr lvl="8" algn="r" rtl="0">
              <a:spcBef>
                <a:spcPts val="0"/>
              </a:spcBef>
              <a:spcAft>
                <a:spcPts val="0"/>
              </a:spcAft>
              <a:buSzPts val="5000"/>
              <a:buNone/>
              <a:defRPr sz="5000"/>
            </a:lvl9pPr>
          </a:lstStyle>
          <a:p>
            <a:endParaRPr/>
          </a:p>
        </p:txBody>
      </p:sp>
      <p:sp>
        <p:nvSpPr>
          <p:cNvPr id="523" name="Google Shape;523;p37"/>
          <p:cNvSpPr txBox="1">
            <a:spLocks noGrp="1"/>
          </p:cNvSpPr>
          <p:nvPr>
            <p:ph type="subTitle" idx="1"/>
          </p:nvPr>
        </p:nvSpPr>
        <p:spPr>
          <a:xfrm>
            <a:off x="4959125" y="2998763"/>
            <a:ext cx="2897700" cy="942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extLst>
      <p:ext uri="{BB962C8B-B14F-4D97-AF65-F5344CB8AC3E}">
        <p14:creationId xmlns:p14="http://schemas.microsoft.com/office/powerpoint/2010/main" val="307389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44031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556"/>
        <p:cNvGrpSpPr/>
        <p:nvPr/>
      </p:nvGrpSpPr>
      <p:grpSpPr>
        <a:xfrm>
          <a:off x="0" y="0"/>
          <a:ext cx="0" cy="0"/>
          <a:chOff x="0" y="0"/>
          <a:chExt cx="0" cy="0"/>
        </a:xfrm>
      </p:grpSpPr>
      <p:grpSp>
        <p:nvGrpSpPr>
          <p:cNvPr id="557" name="Google Shape;557;p41"/>
          <p:cNvGrpSpPr/>
          <p:nvPr/>
        </p:nvGrpSpPr>
        <p:grpSpPr>
          <a:xfrm>
            <a:off x="-130400" y="3857028"/>
            <a:ext cx="9517820" cy="1286519"/>
            <a:chOff x="-130390" y="2074"/>
            <a:chExt cx="9517820" cy="2000185"/>
          </a:xfrm>
        </p:grpSpPr>
        <p:sp>
          <p:nvSpPr>
            <p:cNvPr id="558" name="Google Shape;558;p41"/>
            <p:cNvSpPr/>
            <p:nvPr/>
          </p:nvSpPr>
          <p:spPr>
            <a:xfrm rot="5609516" flipH="1">
              <a:off x="4354737" y="-2944441"/>
              <a:ext cx="482696" cy="9411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rot="5190484">
              <a:off x="4390182" y="-3352848"/>
              <a:ext cx="482696" cy="9482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rot="5746674" flipH="1">
              <a:off x="4367184" y="-3567466"/>
              <a:ext cx="482753" cy="9436529"/>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rot="5190484">
              <a:off x="4379750" y="-3876699"/>
              <a:ext cx="482696" cy="946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rot="5731584" flipH="1">
              <a:off x="4361872" y="-4173400"/>
              <a:ext cx="482844" cy="942595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1"/>
            <p:cNvSpPr/>
            <p:nvPr/>
          </p:nvSpPr>
          <p:spPr>
            <a:xfrm rot="5190484">
              <a:off x="4378000" y="-4486076"/>
              <a:ext cx="482696" cy="9458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Google Shape;564;p41"/>
          <p:cNvSpPr txBox="1">
            <a:spLocks noGrp="1"/>
          </p:cNvSpPr>
          <p:nvPr>
            <p:ph type="body" idx="1"/>
          </p:nvPr>
        </p:nvSpPr>
        <p:spPr>
          <a:xfrm>
            <a:off x="720000" y="4085625"/>
            <a:ext cx="7703700" cy="711900"/>
          </a:xfrm>
          <a:prstGeom prst="rect">
            <a:avLst/>
          </a:prstGeom>
        </p:spPr>
        <p:txBody>
          <a:bodyPr spcFirstLastPara="1" wrap="square" lIns="91425" tIns="91425" rIns="91425" bIns="91425" anchor="ctr" anchorCtr="0">
            <a:noAutofit/>
          </a:bodyPr>
          <a:lstStyle>
            <a:lvl1pPr marL="457200" lvl="0" indent="-228600" algn="ctr" rtl="0">
              <a:lnSpc>
                <a:spcPct val="115000"/>
              </a:lnSpc>
              <a:spcBef>
                <a:spcPts val="0"/>
              </a:spcBef>
              <a:spcAft>
                <a:spcPts val="0"/>
              </a:spcAft>
              <a:buSzPts val="1600"/>
              <a:buNone/>
              <a:defRPr sz="2400">
                <a:highlight>
                  <a:schemeClr val="dk1"/>
                </a:highlight>
                <a:latin typeface="Poppins ExtraBold"/>
                <a:ea typeface="Poppins ExtraBold"/>
                <a:cs typeface="Poppins ExtraBold"/>
                <a:sym typeface="Poppins ExtraBold"/>
              </a:defRPr>
            </a:lvl1pPr>
          </a:lstStyle>
          <a:p>
            <a:endParaRPr/>
          </a:p>
        </p:txBody>
      </p:sp>
    </p:spTree>
    <p:extLst>
      <p:ext uri="{BB962C8B-B14F-4D97-AF65-F5344CB8AC3E}">
        <p14:creationId xmlns:p14="http://schemas.microsoft.com/office/powerpoint/2010/main" val="2833430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264"/>
        <p:cNvGrpSpPr/>
        <p:nvPr/>
      </p:nvGrpSpPr>
      <p:grpSpPr>
        <a:xfrm>
          <a:off x="0" y="0"/>
          <a:ext cx="0" cy="0"/>
          <a:chOff x="0" y="0"/>
          <a:chExt cx="0" cy="0"/>
        </a:xfrm>
      </p:grpSpPr>
      <p:sp>
        <p:nvSpPr>
          <p:cNvPr id="265" name="Google Shape;265;p21"/>
          <p:cNvSpPr txBox="1">
            <a:spLocks noGrp="1"/>
          </p:cNvSpPr>
          <p:nvPr>
            <p:ph type="subTitle" idx="1"/>
          </p:nvPr>
        </p:nvSpPr>
        <p:spPr>
          <a:xfrm>
            <a:off x="2556275" y="1001250"/>
            <a:ext cx="4025700" cy="251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8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66" name="Google Shape;266;p21"/>
          <p:cNvSpPr txBox="1">
            <a:spLocks noGrp="1"/>
          </p:cNvSpPr>
          <p:nvPr>
            <p:ph type="subTitle" idx="2"/>
          </p:nvPr>
        </p:nvSpPr>
        <p:spPr>
          <a:xfrm>
            <a:off x="2284864" y="3633100"/>
            <a:ext cx="4580100" cy="55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Font typeface="Poppins ExtraBold"/>
              <a:buNone/>
              <a:defRPr>
                <a:latin typeface="Poppins ExtraBold"/>
                <a:ea typeface="Poppins ExtraBold"/>
                <a:cs typeface="Poppins ExtraBold"/>
                <a:sym typeface="Poppins ExtraBold"/>
              </a:defRPr>
            </a:lvl1pPr>
            <a:lvl2pPr lvl="1" algn="ctr" rtl="0">
              <a:spcBef>
                <a:spcPts val="0"/>
              </a:spcBef>
              <a:spcAft>
                <a:spcPts val="0"/>
              </a:spcAft>
              <a:buSzPts val="1600"/>
              <a:buFont typeface="Poppins ExtraBold"/>
              <a:buNone/>
              <a:defRPr>
                <a:latin typeface="Poppins ExtraBold"/>
                <a:ea typeface="Poppins ExtraBold"/>
                <a:cs typeface="Poppins ExtraBold"/>
                <a:sym typeface="Poppins ExtraBold"/>
              </a:defRPr>
            </a:lvl2pPr>
            <a:lvl3pPr lvl="2" algn="ctr" rtl="0">
              <a:spcBef>
                <a:spcPts val="0"/>
              </a:spcBef>
              <a:spcAft>
                <a:spcPts val="0"/>
              </a:spcAft>
              <a:buSzPts val="1600"/>
              <a:buFont typeface="Poppins ExtraBold"/>
              <a:buNone/>
              <a:defRPr>
                <a:latin typeface="Poppins ExtraBold"/>
                <a:ea typeface="Poppins ExtraBold"/>
                <a:cs typeface="Poppins ExtraBold"/>
                <a:sym typeface="Poppins ExtraBold"/>
              </a:defRPr>
            </a:lvl3pPr>
            <a:lvl4pPr lvl="3" algn="ctr" rtl="0">
              <a:spcBef>
                <a:spcPts val="0"/>
              </a:spcBef>
              <a:spcAft>
                <a:spcPts val="0"/>
              </a:spcAft>
              <a:buSzPts val="1600"/>
              <a:buFont typeface="Poppins ExtraBold"/>
              <a:buNone/>
              <a:defRPr>
                <a:latin typeface="Poppins ExtraBold"/>
                <a:ea typeface="Poppins ExtraBold"/>
                <a:cs typeface="Poppins ExtraBold"/>
                <a:sym typeface="Poppins ExtraBold"/>
              </a:defRPr>
            </a:lvl4pPr>
            <a:lvl5pPr lvl="4" algn="ctr" rtl="0">
              <a:spcBef>
                <a:spcPts val="0"/>
              </a:spcBef>
              <a:spcAft>
                <a:spcPts val="0"/>
              </a:spcAft>
              <a:buSzPts val="1600"/>
              <a:buFont typeface="Poppins ExtraBold"/>
              <a:buNone/>
              <a:defRPr>
                <a:latin typeface="Poppins ExtraBold"/>
                <a:ea typeface="Poppins ExtraBold"/>
                <a:cs typeface="Poppins ExtraBold"/>
                <a:sym typeface="Poppins ExtraBold"/>
              </a:defRPr>
            </a:lvl5pPr>
            <a:lvl6pPr lvl="5" algn="ctr" rtl="0">
              <a:spcBef>
                <a:spcPts val="0"/>
              </a:spcBef>
              <a:spcAft>
                <a:spcPts val="0"/>
              </a:spcAft>
              <a:buSzPts val="1600"/>
              <a:buFont typeface="Poppins ExtraBold"/>
              <a:buNone/>
              <a:defRPr>
                <a:latin typeface="Poppins ExtraBold"/>
                <a:ea typeface="Poppins ExtraBold"/>
                <a:cs typeface="Poppins ExtraBold"/>
                <a:sym typeface="Poppins ExtraBold"/>
              </a:defRPr>
            </a:lvl6pPr>
            <a:lvl7pPr lvl="6" algn="ctr" rtl="0">
              <a:spcBef>
                <a:spcPts val="0"/>
              </a:spcBef>
              <a:spcAft>
                <a:spcPts val="0"/>
              </a:spcAft>
              <a:buSzPts val="1600"/>
              <a:buFont typeface="Poppins ExtraBold"/>
              <a:buNone/>
              <a:defRPr>
                <a:latin typeface="Poppins ExtraBold"/>
                <a:ea typeface="Poppins ExtraBold"/>
                <a:cs typeface="Poppins ExtraBold"/>
                <a:sym typeface="Poppins ExtraBold"/>
              </a:defRPr>
            </a:lvl7pPr>
            <a:lvl8pPr lvl="7" algn="ctr" rtl="0">
              <a:spcBef>
                <a:spcPts val="0"/>
              </a:spcBef>
              <a:spcAft>
                <a:spcPts val="0"/>
              </a:spcAft>
              <a:buSzPts val="1600"/>
              <a:buFont typeface="Poppins ExtraBold"/>
              <a:buNone/>
              <a:defRPr>
                <a:latin typeface="Poppins ExtraBold"/>
                <a:ea typeface="Poppins ExtraBold"/>
                <a:cs typeface="Poppins ExtraBold"/>
                <a:sym typeface="Poppins ExtraBold"/>
              </a:defRPr>
            </a:lvl8pPr>
            <a:lvl9pPr lvl="8" algn="ctr" rtl="0">
              <a:spcBef>
                <a:spcPts val="0"/>
              </a:spcBef>
              <a:spcAft>
                <a:spcPts val="0"/>
              </a:spcAft>
              <a:buSzPts val="1600"/>
              <a:buFont typeface="Poppins ExtraBold"/>
              <a:buNone/>
              <a:defRPr>
                <a:latin typeface="Poppins ExtraBold"/>
                <a:ea typeface="Poppins ExtraBold"/>
                <a:cs typeface="Poppins ExtraBold"/>
                <a:sym typeface="Poppins ExtraBold"/>
              </a:defRPr>
            </a:lvl9pPr>
          </a:lstStyle>
          <a:p>
            <a:endParaRPr/>
          </a:p>
        </p:txBody>
      </p:sp>
      <p:grpSp>
        <p:nvGrpSpPr>
          <p:cNvPr id="267" name="Google Shape;267;p21"/>
          <p:cNvGrpSpPr/>
          <p:nvPr/>
        </p:nvGrpSpPr>
        <p:grpSpPr>
          <a:xfrm flipH="1">
            <a:off x="6517750" y="-186025"/>
            <a:ext cx="3477750" cy="5559000"/>
            <a:chOff x="-595975" y="-186025"/>
            <a:chExt cx="3477750" cy="5559000"/>
          </a:xfrm>
        </p:grpSpPr>
        <p:sp>
          <p:nvSpPr>
            <p:cNvPr id="268" name="Google Shape;268;p21"/>
            <p:cNvSpPr/>
            <p:nvPr/>
          </p:nvSpPr>
          <p:spPr>
            <a:xfrm rot="395212" flipH="1">
              <a:off x="1375587" y="-164230"/>
              <a:ext cx="400141" cy="551541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1"/>
            <p:cNvSpPr/>
            <p:nvPr/>
          </p:nvSpPr>
          <p:spPr>
            <a:xfrm rot="395212" flipH="1">
              <a:off x="555270" y="-164230"/>
              <a:ext cx="400141" cy="551541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1"/>
            <p:cNvSpPr/>
            <p:nvPr/>
          </p:nvSpPr>
          <p:spPr>
            <a:xfrm>
              <a:off x="-595975" y="219700"/>
              <a:ext cx="2307900" cy="2307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1"/>
            <p:cNvSpPr/>
            <p:nvPr/>
          </p:nvSpPr>
          <p:spPr>
            <a:xfrm rot="395212" flipH="1">
              <a:off x="2195904" y="-164230"/>
              <a:ext cx="400141" cy="55154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1"/>
            <p:cNvSpPr/>
            <p:nvPr/>
          </p:nvSpPr>
          <p:spPr>
            <a:xfrm>
              <a:off x="636875" y="2685200"/>
              <a:ext cx="2244900" cy="2244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1"/>
            <p:cNvSpPr/>
            <p:nvPr/>
          </p:nvSpPr>
          <p:spPr>
            <a:xfrm rot="-395212">
              <a:off x="1808939" y="-164230"/>
              <a:ext cx="400141" cy="551541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1"/>
            <p:cNvSpPr/>
            <p:nvPr/>
          </p:nvSpPr>
          <p:spPr>
            <a:xfrm rot="-395212">
              <a:off x="988621" y="-164230"/>
              <a:ext cx="400141" cy="551541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1"/>
            <p:cNvSpPr/>
            <p:nvPr/>
          </p:nvSpPr>
          <p:spPr>
            <a:xfrm rot="-395212">
              <a:off x="168304" y="-164230"/>
              <a:ext cx="400141" cy="551541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21"/>
          <p:cNvGrpSpPr/>
          <p:nvPr/>
        </p:nvGrpSpPr>
        <p:grpSpPr>
          <a:xfrm>
            <a:off x="-881450" y="-186025"/>
            <a:ext cx="3477750" cy="5559000"/>
            <a:chOff x="-595975" y="-186025"/>
            <a:chExt cx="3477750" cy="5559000"/>
          </a:xfrm>
        </p:grpSpPr>
        <p:sp>
          <p:nvSpPr>
            <p:cNvPr id="277" name="Google Shape;277;p21"/>
            <p:cNvSpPr/>
            <p:nvPr/>
          </p:nvSpPr>
          <p:spPr>
            <a:xfrm rot="395212" flipH="1">
              <a:off x="1375587" y="-164230"/>
              <a:ext cx="400141" cy="551541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1"/>
            <p:cNvSpPr/>
            <p:nvPr/>
          </p:nvSpPr>
          <p:spPr>
            <a:xfrm rot="395212" flipH="1">
              <a:off x="555270" y="-164230"/>
              <a:ext cx="400141" cy="551541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1"/>
            <p:cNvSpPr/>
            <p:nvPr/>
          </p:nvSpPr>
          <p:spPr>
            <a:xfrm>
              <a:off x="-595975" y="219700"/>
              <a:ext cx="2307900" cy="2307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1"/>
            <p:cNvSpPr/>
            <p:nvPr/>
          </p:nvSpPr>
          <p:spPr>
            <a:xfrm rot="395212" flipH="1">
              <a:off x="2195904" y="-164230"/>
              <a:ext cx="400141" cy="55154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1"/>
            <p:cNvSpPr/>
            <p:nvPr/>
          </p:nvSpPr>
          <p:spPr>
            <a:xfrm>
              <a:off x="636875" y="2685200"/>
              <a:ext cx="2244900" cy="2244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1"/>
            <p:cNvSpPr/>
            <p:nvPr/>
          </p:nvSpPr>
          <p:spPr>
            <a:xfrm rot="-395212">
              <a:off x="1808939" y="-164230"/>
              <a:ext cx="400141" cy="551541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1"/>
            <p:cNvSpPr/>
            <p:nvPr/>
          </p:nvSpPr>
          <p:spPr>
            <a:xfrm rot="-395212">
              <a:off x="988621" y="-164230"/>
              <a:ext cx="400141" cy="551541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1"/>
            <p:cNvSpPr/>
            <p:nvPr/>
          </p:nvSpPr>
          <p:spPr>
            <a:xfrm rot="-395212">
              <a:off x="168304" y="-164230"/>
              <a:ext cx="400141" cy="551541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38070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ostit">
  <p:cSld name="Blank postit">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2"/>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233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6"/>
          <p:cNvGrpSpPr/>
          <p:nvPr/>
        </p:nvGrpSpPr>
        <p:grpSpPr>
          <a:xfrm>
            <a:off x="-7" y="328925"/>
            <a:ext cx="9144004" cy="804900"/>
            <a:chOff x="-7" y="328925"/>
            <a:chExt cx="9144004" cy="804900"/>
          </a:xfrm>
        </p:grpSpPr>
        <p:sp>
          <p:nvSpPr>
            <p:cNvPr id="67" name="Google Shape;67;p6"/>
            <p:cNvSpPr/>
            <p:nvPr/>
          </p:nvSpPr>
          <p:spPr>
            <a:xfrm>
              <a:off x="-7" y="328925"/>
              <a:ext cx="7876800" cy="804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8130206" y="328925"/>
              <a:ext cx="253500" cy="804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8383724" y="328925"/>
              <a:ext cx="253500" cy="804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8637092" y="328925"/>
              <a:ext cx="253500" cy="8049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8890498" y="328925"/>
              <a:ext cx="253500" cy="8049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7876850" y="328925"/>
              <a:ext cx="253500" cy="8049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grpSp>
        <p:nvGrpSpPr>
          <p:cNvPr id="96" name="Google Shape;96;p9"/>
          <p:cNvGrpSpPr/>
          <p:nvPr/>
        </p:nvGrpSpPr>
        <p:grpSpPr>
          <a:xfrm>
            <a:off x="0" y="-1"/>
            <a:ext cx="9144004" cy="3041073"/>
            <a:chOff x="-7" y="328925"/>
            <a:chExt cx="9144004" cy="804900"/>
          </a:xfrm>
        </p:grpSpPr>
        <p:sp>
          <p:nvSpPr>
            <p:cNvPr id="97" name="Google Shape;97;p9"/>
            <p:cNvSpPr/>
            <p:nvPr/>
          </p:nvSpPr>
          <p:spPr>
            <a:xfrm>
              <a:off x="-7" y="328925"/>
              <a:ext cx="7876800" cy="804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8130206" y="328925"/>
              <a:ext cx="253500" cy="804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8383724" y="328925"/>
              <a:ext cx="253500" cy="804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8637092" y="328925"/>
              <a:ext cx="253500" cy="8049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8890498" y="328925"/>
              <a:ext cx="253500" cy="8049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7876850" y="328925"/>
              <a:ext cx="253500" cy="8049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9"/>
          <p:cNvSpPr txBox="1">
            <a:spLocks noGrp="1"/>
          </p:cNvSpPr>
          <p:nvPr>
            <p:ph type="title"/>
          </p:nvPr>
        </p:nvSpPr>
        <p:spPr>
          <a:xfrm>
            <a:off x="720000" y="976200"/>
            <a:ext cx="4260000" cy="20649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4" name="Google Shape;104;p9"/>
          <p:cNvSpPr txBox="1">
            <a:spLocks noGrp="1"/>
          </p:cNvSpPr>
          <p:nvPr>
            <p:ph type="subTitle" idx="1"/>
          </p:nvPr>
        </p:nvSpPr>
        <p:spPr>
          <a:xfrm>
            <a:off x="720000" y="3148750"/>
            <a:ext cx="3590700" cy="990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3">
  <p:cSld name="CUSTOM_6">
    <p:spTree>
      <p:nvGrpSpPr>
        <p:cNvPr id="1" name="Shape 192"/>
        <p:cNvGrpSpPr/>
        <p:nvPr/>
      </p:nvGrpSpPr>
      <p:grpSpPr>
        <a:xfrm>
          <a:off x="0" y="0"/>
          <a:ext cx="0" cy="0"/>
          <a:chOff x="0" y="0"/>
          <a:chExt cx="0" cy="0"/>
        </a:xfrm>
      </p:grpSpPr>
      <p:grpSp>
        <p:nvGrpSpPr>
          <p:cNvPr id="193" name="Google Shape;193;p16"/>
          <p:cNvGrpSpPr/>
          <p:nvPr/>
        </p:nvGrpSpPr>
        <p:grpSpPr>
          <a:xfrm>
            <a:off x="-7" y="328925"/>
            <a:ext cx="9144004" cy="804900"/>
            <a:chOff x="-7" y="328925"/>
            <a:chExt cx="9144004" cy="804900"/>
          </a:xfrm>
        </p:grpSpPr>
        <p:sp>
          <p:nvSpPr>
            <p:cNvPr id="194" name="Google Shape;194;p16"/>
            <p:cNvSpPr/>
            <p:nvPr/>
          </p:nvSpPr>
          <p:spPr>
            <a:xfrm>
              <a:off x="-7" y="328925"/>
              <a:ext cx="7876800" cy="804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8130206" y="328925"/>
              <a:ext cx="253500" cy="804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8383724" y="328925"/>
              <a:ext cx="253500" cy="804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8637092" y="328925"/>
              <a:ext cx="253500" cy="8049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8890498" y="328925"/>
              <a:ext cx="253500" cy="8049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7876850" y="328925"/>
              <a:ext cx="253500" cy="8049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01" name="Google Shape;201;p16"/>
          <p:cNvSpPr txBox="1">
            <a:spLocks noGrp="1"/>
          </p:cNvSpPr>
          <p:nvPr>
            <p:ph type="title" idx="2" hasCustomPrompt="1"/>
          </p:nvPr>
        </p:nvSpPr>
        <p:spPr>
          <a:xfrm>
            <a:off x="506250" y="1303900"/>
            <a:ext cx="1397100" cy="104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5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202" name="Google Shape;202;p16"/>
          <p:cNvSpPr txBox="1">
            <a:spLocks noGrp="1"/>
          </p:cNvSpPr>
          <p:nvPr>
            <p:ph type="subTitle" idx="1"/>
          </p:nvPr>
        </p:nvSpPr>
        <p:spPr>
          <a:xfrm>
            <a:off x="1734625" y="1633450"/>
            <a:ext cx="1938000" cy="3876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2000"/>
              <a:buFont typeface="Poppins ExtraBold"/>
              <a:buNone/>
              <a:defRPr sz="2000">
                <a:latin typeface="Poppins ExtraBold"/>
                <a:ea typeface="Poppins ExtraBold"/>
                <a:cs typeface="Poppins ExtraBold"/>
                <a:sym typeface="Poppins ExtraBold"/>
              </a:defRPr>
            </a:lvl1pPr>
            <a:lvl2pPr lvl="1" rtl="0">
              <a:spcBef>
                <a:spcPts val="0"/>
              </a:spcBef>
              <a:spcAft>
                <a:spcPts val="0"/>
              </a:spcAft>
              <a:buSzPts val="2000"/>
              <a:buFont typeface="Poppins ExtraBold"/>
              <a:buNone/>
              <a:defRPr sz="2000">
                <a:latin typeface="Poppins ExtraBold"/>
                <a:ea typeface="Poppins ExtraBold"/>
                <a:cs typeface="Poppins ExtraBold"/>
                <a:sym typeface="Poppins ExtraBold"/>
              </a:defRPr>
            </a:lvl2pPr>
            <a:lvl3pPr lvl="2" rtl="0">
              <a:spcBef>
                <a:spcPts val="0"/>
              </a:spcBef>
              <a:spcAft>
                <a:spcPts val="0"/>
              </a:spcAft>
              <a:buSzPts val="2000"/>
              <a:buFont typeface="Poppins ExtraBold"/>
              <a:buNone/>
              <a:defRPr sz="2000">
                <a:latin typeface="Poppins ExtraBold"/>
                <a:ea typeface="Poppins ExtraBold"/>
                <a:cs typeface="Poppins ExtraBold"/>
                <a:sym typeface="Poppins ExtraBold"/>
              </a:defRPr>
            </a:lvl3pPr>
            <a:lvl4pPr lvl="3" rtl="0">
              <a:spcBef>
                <a:spcPts val="0"/>
              </a:spcBef>
              <a:spcAft>
                <a:spcPts val="0"/>
              </a:spcAft>
              <a:buSzPts val="2000"/>
              <a:buFont typeface="Poppins ExtraBold"/>
              <a:buNone/>
              <a:defRPr sz="2000">
                <a:latin typeface="Poppins ExtraBold"/>
                <a:ea typeface="Poppins ExtraBold"/>
                <a:cs typeface="Poppins ExtraBold"/>
                <a:sym typeface="Poppins ExtraBold"/>
              </a:defRPr>
            </a:lvl4pPr>
            <a:lvl5pPr lvl="4" rtl="0">
              <a:spcBef>
                <a:spcPts val="0"/>
              </a:spcBef>
              <a:spcAft>
                <a:spcPts val="0"/>
              </a:spcAft>
              <a:buSzPts val="2000"/>
              <a:buFont typeface="Poppins ExtraBold"/>
              <a:buNone/>
              <a:defRPr sz="2000">
                <a:latin typeface="Poppins ExtraBold"/>
                <a:ea typeface="Poppins ExtraBold"/>
                <a:cs typeface="Poppins ExtraBold"/>
                <a:sym typeface="Poppins ExtraBold"/>
              </a:defRPr>
            </a:lvl5pPr>
            <a:lvl6pPr lvl="5" rtl="0">
              <a:spcBef>
                <a:spcPts val="0"/>
              </a:spcBef>
              <a:spcAft>
                <a:spcPts val="0"/>
              </a:spcAft>
              <a:buSzPts val="2000"/>
              <a:buFont typeface="Poppins ExtraBold"/>
              <a:buNone/>
              <a:defRPr sz="2000">
                <a:latin typeface="Poppins ExtraBold"/>
                <a:ea typeface="Poppins ExtraBold"/>
                <a:cs typeface="Poppins ExtraBold"/>
                <a:sym typeface="Poppins ExtraBold"/>
              </a:defRPr>
            </a:lvl6pPr>
            <a:lvl7pPr lvl="6" rtl="0">
              <a:spcBef>
                <a:spcPts val="0"/>
              </a:spcBef>
              <a:spcAft>
                <a:spcPts val="0"/>
              </a:spcAft>
              <a:buSzPts val="2000"/>
              <a:buFont typeface="Poppins ExtraBold"/>
              <a:buNone/>
              <a:defRPr sz="2000">
                <a:latin typeface="Poppins ExtraBold"/>
                <a:ea typeface="Poppins ExtraBold"/>
                <a:cs typeface="Poppins ExtraBold"/>
                <a:sym typeface="Poppins ExtraBold"/>
              </a:defRPr>
            </a:lvl7pPr>
            <a:lvl8pPr lvl="7" rtl="0">
              <a:spcBef>
                <a:spcPts val="0"/>
              </a:spcBef>
              <a:spcAft>
                <a:spcPts val="0"/>
              </a:spcAft>
              <a:buSzPts val="2000"/>
              <a:buFont typeface="Poppins ExtraBold"/>
              <a:buNone/>
              <a:defRPr sz="2000">
                <a:latin typeface="Poppins ExtraBold"/>
                <a:ea typeface="Poppins ExtraBold"/>
                <a:cs typeface="Poppins ExtraBold"/>
                <a:sym typeface="Poppins ExtraBold"/>
              </a:defRPr>
            </a:lvl8pPr>
            <a:lvl9pPr lvl="8" rtl="0">
              <a:spcBef>
                <a:spcPts val="0"/>
              </a:spcBef>
              <a:spcAft>
                <a:spcPts val="0"/>
              </a:spcAft>
              <a:buSzPts val="2000"/>
              <a:buFont typeface="Poppins ExtraBold"/>
              <a:buNone/>
              <a:defRPr sz="2000">
                <a:latin typeface="Poppins ExtraBold"/>
                <a:ea typeface="Poppins ExtraBold"/>
                <a:cs typeface="Poppins ExtraBold"/>
                <a:sym typeface="Poppins ExtraBold"/>
              </a:defRPr>
            </a:lvl9pPr>
          </a:lstStyle>
          <a:p>
            <a:endParaRPr/>
          </a:p>
        </p:txBody>
      </p:sp>
      <p:sp>
        <p:nvSpPr>
          <p:cNvPr id="203" name="Google Shape;203;p16"/>
          <p:cNvSpPr txBox="1">
            <a:spLocks noGrp="1"/>
          </p:cNvSpPr>
          <p:nvPr>
            <p:ph type="subTitle" idx="3"/>
          </p:nvPr>
        </p:nvSpPr>
        <p:spPr>
          <a:xfrm>
            <a:off x="1734625" y="2115400"/>
            <a:ext cx="2649300" cy="387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4" name="Google Shape;204;p16"/>
          <p:cNvSpPr txBox="1">
            <a:spLocks noGrp="1"/>
          </p:cNvSpPr>
          <p:nvPr>
            <p:ph type="title" idx="4" hasCustomPrompt="1"/>
          </p:nvPr>
        </p:nvSpPr>
        <p:spPr>
          <a:xfrm>
            <a:off x="7236575" y="1868650"/>
            <a:ext cx="1397100" cy="104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5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205" name="Google Shape;205;p16"/>
          <p:cNvSpPr txBox="1">
            <a:spLocks noGrp="1"/>
          </p:cNvSpPr>
          <p:nvPr>
            <p:ph type="subTitle" idx="5"/>
          </p:nvPr>
        </p:nvSpPr>
        <p:spPr>
          <a:xfrm>
            <a:off x="5447650" y="2198200"/>
            <a:ext cx="1938000" cy="387600"/>
          </a:xfrm>
          <a:prstGeom prst="rect">
            <a:avLst/>
          </a:prstGeom>
          <a:solidFill>
            <a:schemeClr val="accent2"/>
          </a:solidFill>
        </p:spPr>
        <p:txBody>
          <a:bodyPr spcFirstLastPara="1" wrap="square" lIns="91425" tIns="91425" rIns="91425" bIns="91425" anchor="ctr" anchorCtr="0">
            <a:noAutofit/>
          </a:bodyPr>
          <a:lstStyle>
            <a:lvl1pPr lvl="0" algn="r" rtl="0">
              <a:spcBef>
                <a:spcPts val="0"/>
              </a:spcBef>
              <a:spcAft>
                <a:spcPts val="0"/>
              </a:spcAft>
              <a:buSzPts val="2000"/>
              <a:buFont typeface="Poppins ExtraBold"/>
              <a:buNone/>
              <a:defRPr sz="2000">
                <a:latin typeface="Poppins ExtraBold"/>
                <a:ea typeface="Poppins ExtraBold"/>
                <a:cs typeface="Poppins ExtraBold"/>
                <a:sym typeface="Poppins ExtraBold"/>
              </a:defRPr>
            </a:lvl1pPr>
            <a:lvl2pPr lvl="1" rtl="0">
              <a:spcBef>
                <a:spcPts val="0"/>
              </a:spcBef>
              <a:spcAft>
                <a:spcPts val="0"/>
              </a:spcAft>
              <a:buSzPts val="2000"/>
              <a:buFont typeface="Poppins ExtraBold"/>
              <a:buNone/>
              <a:defRPr sz="2000">
                <a:latin typeface="Poppins ExtraBold"/>
                <a:ea typeface="Poppins ExtraBold"/>
                <a:cs typeface="Poppins ExtraBold"/>
                <a:sym typeface="Poppins ExtraBold"/>
              </a:defRPr>
            </a:lvl2pPr>
            <a:lvl3pPr lvl="2" rtl="0">
              <a:spcBef>
                <a:spcPts val="0"/>
              </a:spcBef>
              <a:spcAft>
                <a:spcPts val="0"/>
              </a:spcAft>
              <a:buSzPts val="2000"/>
              <a:buFont typeface="Poppins ExtraBold"/>
              <a:buNone/>
              <a:defRPr sz="2000">
                <a:latin typeface="Poppins ExtraBold"/>
                <a:ea typeface="Poppins ExtraBold"/>
                <a:cs typeface="Poppins ExtraBold"/>
                <a:sym typeface="Poppins ExtraBold"/>
              </a:defRPr>
            </a:lvl3pPr>
            <a:lvl4pPr lvl="3" rtl="0">
              <a:spcBef>
                <a:spcPts val="0"/>
              </a:spcBef>
              <a:spcAft>
                <a:spcPts val="0"/>
              </a:spcAft>
              <a:buSzPts val="2000"/>
              <a:buFont typeface="Poppins ExtraBold"/>
              <a:buNone/>
              <a:defRPr sz="2000">
                <a:latin typeface="Poppins ExtraBold"/>
                <a:ea typeface="Poppins ExtraBold"/>
                <a:cs typeface="Poppins ExtraBold"/>
                <a:sym typeface="Poppins ExtraBold"/>
              </a:defRPr>
            </a:lvl4pPr>
            <a:lvl5pPr lvl="4" rtl="0">
              <a:spcBef>
                <a:spcPts val="0"/>
              </a:spcBef>
              <a:spcAft>
                <a:spcPts val="0"/>
              </a:spcAft>
              <a:buSzPts val="2000"/>
              <a:buFont typeface="Poppins ExtraBold"/>
              <a:buNone/>
              <a:defRPr sz="2000">
                <a:latin typeface="Poppins ExtraBold"/>
                <a:ea typeface="Poppins ExtraBold"/>
                <a:cs typeface="Poppins ExtraBold"/>
                <a:sym typeface="Poppins ExtraBold"/>
              </a:defRPr>
            </a:lvl5pPr>
            <a:lvl6pPr lvl="5" rtl="0">
              <a:spcBef>
                <a:spcPts val="0"/>
              </a:spcBef>
              <a:spcAft>
                <a:spcPts val="0"/>
              </a:spcAft>
              <a:buSzPts val="2000"/>
              <a:buFont typeface="Poppins ExtraBold"/>
              <a:buNone/>
              <a:defRPr sz="2000">
                <a:latin typeface="Poppins ExtraBold"/>
                <a:ea typeface="Poppins ExtraBold"/>
                <a:cs typeface="Poppins ExtraBold"/>
                <a:sym typeface="Poppins ExtraBold"/>
              </a:defRPr>
            </a:lvl6pPr>
            <a:lvl7pPr lvl="6" rtl="0">
              <a:spcBef>
                <a:spcPts val="0"/>
              </a:spcBef>
              <a:spcAft>
                <a:spcPts val="0"/>
              </a:spcAft>
              <a:buSzPts val="2000"/>
              <a:buFont typeface="Poppins ExtraBold"/>
              <a:buNone/>
              <a:defRPr sz="2000">
                <a:latin typeface="Poppins ExtraBold"/>
                <a:ea typeface="Poppins ExtraBold"/>
                <a:cs typeface="Poppins ExtraBold"/>
                <a:sym typeface="Poppins ExtraBold"/>
              </a:defRPr>
            </a:lvl7pPr>
            <a:lvl8pPr lvl="7" rtl="0">
              <a:spcBef>
                <a:spcPts val="0"/>
              </a:spcBef>
              <a:spcAft>
                <a:spcPts val="0"/>
              </a:spcAft>
              <a:buSzPts val="2000"/>
              <a:buFont typeface="Poppins ExtraBold"/>
              <a:buNone/>
              <a:defRPr sz="2000">
                <a:latin typeface="Poppins ExtraBold"/>
                <a:ea typeface="Poppins ExtraBold"/>
                <a:cs typeface="Poppins ExtraBold"/>
                <a:sym typeface="Poppins ExtraBold"/>
              </a:defRPr>
            </a:lvl8pPr>
            <a:lvl9pPr lvl="8" rtl="0">
              <a:spcBef>
                <a:spcPts val="0"/>
              </a:spcBef>
              <a:spcAft>
                <a:spcPts val="0"/>
              </a:spcAft>
              <a:buSzPts val="2000"/>
              <a:buFont typeface="Poppins ExtraBold"/>
              <a:buNone/>
              <a:defRPr sz="2000">
                <a:latin typeface="Poppins ExtraBold"/>
                <a:ea typeface="Poppins ExtraBold"/>
                <a:cs typeface="Poppins ExtraBold"/>
                <a:sym typeface="Poppins ExtraBold"/>
              </a:defRPr>
            </a:lvl9pPr>
          </a:lstStyle>
          <a:p>
            <a:endParaRPr/>
          </a:p>
        </p:txBody>
      </p:sp>
      <p:sp>
        <p:nvSpPr>
          <p:cNvPr id="206" name="Google Shape;206;p16"/>
          <p:cNvSpPr txBox="1">
            <a:spLocks noGrp="1"/>
          </p:cNvSpPr>
          <p:nvPr>
            <p:ph type="subTitle" idx="6"/>
          </p:nvPr>
        </p:nvSpPr>
        <p:spPr>
          <a:xfrm>
            <a:off x="4736350" y="2676225"/>
            <a:ext cx="2649300" cy="38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 name="Google Shape;207;p16"/>
          <p:cNvSpPr txBox="1">
            <a:spLocks noGrp="1"/>
          </p:cNvSpPr>
          <p:nvPr>
            <p:ph type="title" idx="7" hasCustomPrompt="1"/>
          </p:nvPr>
        </p:nvSpPr>
        <p:spPr>
          <a:xfrm>
            <a:off x="506250" y="2672300"/>
            <a:ext cx="1397100" cy="104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5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208" name="Google Shape;208;p16"/>
          <p:cNvSpPr txBox="1">
            <a:spLocks noGrp="1"/>
          </p:cNvSpPr>
          <p:nvPr>
            <p:ph type="subTitle" idx="8"/>
          </p:nvPr>
        </p:nvSpPr>
        <p:spPr>
          <a:xfrm>
            <a:off x="1734625" y="3001850"/>
            <a:ext cx="1938000" cy="3876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2000"/>
              <a:buFont typeface="Poppins ExtraBold"/>
              <a:buNone/>
              <a:defRPr sz="2000">
                <a:latin typeface="Poppins ExtraBold"/>
                <a:ea typeface="Poppins ExtraBold"/>
                <a:cs typeface="Poppins ExtraBold"/>
                <a:sym typeface="Poppins ExtraBold"/>
              </a:defRPr>
            </a:lvl1pPr>
            <a:lvl2pPr lvl="1" rtl="0">
              <a:spcBef>
                <a:spcPts val="0"/>
              </a:spcBef>
              <a:spcAft>
                <a:spcPts val="0"/>
              </a:spcAft>
              <a:buSzPts val="2000"/>
              <a:buFont typeface="Poppins ExtraBold"/>
              <a:buNone/>
              <a:defRPr sz="2000">
                <a:latin typeface="Poppins ExtraBold"/>
                <a:ea typeface="Poppins ExtraBold"/>
                <a:cs typeface="Poppins ExtraBold"/>
                <a:sym typeface="Poppins ExtraBold"/>
              </a:defRPr>
            </a:lvl2pPr>
            <a:lvl3pPr lvl="2" rtl="0">
              <a:spcBef>
                <a:spcPts val="0"/>
              </a:spcBef>
              <a:spcAft>
                <a:spcPts val="0"/>
              </a:spcAft>
              <a:buSzPts val="2000"/>
              <a:buFont typeface="Poppins ExtraBold"/>
              <a:buNone/>
              <a:defRPr sz="2000">
                <a:latin typeface="Poppins ExtraBold"/>
                <a:ea typeface="Poppins ExtraBold"/>
                <a:cs typeface="Poppins ExtraBold"/>
                <a:sym typeface="Poppins ExtraBold"/>
              </a:defRPr>
            </a:lvl3pPr>
            <a:lvl4pPr lvl="3" rtl="0">
              <a:spcBef>
                <a:spcPts val="0"/>
              </a:spcBef>
              <a:spcAft>
                <a:spcPts val="0"/>
              </a:spcAft>
              <a:buSzPts val="2000"/>
              <a:buFont typeface="Poppins ExtraBold"/>
              <a:buNone/>
              <a:defRPr sz="2000">
                <a:latin typeface="Poppins ExtraBold"/>
                <a:ea typeface="Poppins ExtraBold"/>
                <a:cs typeface="Poppins ExtraBold"/>
                <a:sym typeface="Poppins ExtraBold"/>
              </a:defRPr>
            </a:lvl4pPr>
            <a:lvl5pPr lvl="4" rtl="0">
              <a:spcBef>
                <a:spcPts val="0"/>
              </a:spcBef>
              <a:spcAft>
                <a:spcPts val="0"/>
              </a:spcAft>
              <a:buSzPts val="2000"/>
              <a:buFont typeface="Poppins ExtraBold"/>
              <a:buNone/>
              <a:defRPr sz="2000">
                <a:latin typeface="Poppins ExtraBold"/>
                <a:ea typeface="Poppins ExtraBold"/>
                <a:cs typeface="Poppins ExtraBold"/>
                <a:sym typeface="Poppins ExtraBold"/>
              </a:defRPr>
            </a:lvl5pPr>
            <a:lvl6pPr lvl="5" rtl="0">
              <a:spcBef>
                <a:spcPts val="0"/>
              </a:spcBef>
              <a:spcAft>
                <a:spcPts val="0"/>
              </a:spcAft>
              <a:buSzPts val="2000"/>
              <a:buFont typeface="Poppins ExtraBold"/>
              <a:buNone/>
              <a:defRPr sz="2000">
                <a:latin typeface="Poppins ExtraBold"/>
                <a:ea typeface="Poppins ExtraBold"/>
                <a:cs typeface="Poppins ExtraBold"/>
                <a:sym typeface="Poppins ExtraBold"/>
              </a:defRPr>
            </a:lvl6pPr>
            <a:lvl7pPr lvl="6" rtl="0">
              <a:spcBef>
                <a:spcPts val="0"/>
              </a:spcBef>
              <a:spcAft>
                <a:spcPts val="0"/>
              </a:spcAft>
              <a:buSzPts val="2000"/>
              <a:buFont typeface="Poppins ExtraBold"/>
              <a:buNone/>
              <a:defRPr sz="2000">
                <a:latin typeface="Poppins ExtraBold"/>
                <a:ea typeface="Poppins ExtraBold"/>
                <a:cs typeface="Poppins ExtraBold"/>
                <a:sym typeface="Poppins ExtraBold"/>
              </a:defRPr>
            </a:lvl7pPr>
            <a:lvl8pPr lvl="7" rtl="0">
              <a:spcBef>
                <a:spcPts val="0"/>
              </a:spcBef>
              <a:spcAft>
                <a:spcPts val="0"/>
              </a:spcAft>
              <a:buSzPts val="2000"/>
              <a:buFont typeface="Poppins ExtraBold"/>
              <a:buNone/>
              <a:defRPr sz="2000">
                <a:latin typeface="Poppins ExtraBold"/>
                <a:ea typeface="Poppins ExtraBold"/>
                <a:cs typeface="Poppins ExtraBold"/>
                <a:sym typeface="Poppins ExtraBold"/>
              </a:defRPr>
            </a:lvl8pPr>
            <a:lvl9pPr lvl="8" rtl="0">
              <a:spcBef>
                <a:spcPts val="0"/>
              </a:spcBef>
              <a:spcAft>
                <a:spcPts val="0"/>
              </a:spcAft>
              <a:buSzPts val="2000"/>
              <a:buFont typeface="Poppins ExtraBold"/>
              <a:buNone/>
              <a:defRPr sz="2000">
                <a:latin typeface="Poppins ExtraBold"/>
                <a:ea typeface="Poppins ExtraBold"/>
                <a:cs typeface="Poppins ExtraBold"/>
                <a:sym typeface="Poppins ExtraBold"/>
              </a:defRPr>
            </a:lvl9pPr>
          </a:lstStyle>
          <a:p>
            <a:endParaRPr/>
          </a:p>
        </p:txBody>
      </p:sp>
      <p:sp>
        <p:nvSpPr>
          <p:cNvPr id="209" name="Google Shape;209;p16"/>
          <p:cNvSpPr txBox="1">
            <a:spLocks noGrp="1"/>
          </p:cNvSpPr>
          <p:nvPr>
            <p:ph type="subTitle" idx="9"/>
          </p:nvPr>
        </p:nvSpPr>
        <p:spPr>
          <a:xfrm>
            <a:off x="1734625" y="3479875"/>
            <a:ext cx="2649300" cy="387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10" name="Google Shape;210;p16"/>
          <p:cNvSpPr txBox="1">
            <a:spLocks noGrp="1"/>
          </p:cNvSpPr>
          <p:nvPr>
            <p:ph type="title" idx="13" hasCustomPrompt="1"/>
          </p:nvPr>
        </p:nvSpPr>
        <p:spPr>
          <a:xfrm>
            <a:off x="7236575" y="3247350"/>
            <a:ext cx="1397100" cy="104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5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211" name="Google Shape;211;p16"/>
          <p:cNvSpPr txBox="1">
            <a:spLocks noGrp="1"/>
          </p:cNvSpPr>
          <p:nvPr>
            <p:ph type="subTitle" idx="14"/>
          </p:nvPr>
        </p:nvSpPr>
        <p:spPr>
          <a:xfrm>
            <a:off x="5447650" y="3576900"/>
            <a:ext cx="1938000" cy="387600"/>
          </a:xfrm>
          <a:prstGeom prst="rect">
            <a:avLst/>
          </a:prstGeom>
          <a:solidFill>
            <a:schemeClr val="accent4"/>
          </a:solidFill>
        </p:spPr>
        <p:txBody>
          <a:bodyPr spcFirstLastPara="1" wrap="square" lIns="91425" tIns="91425" rIns="91425" bIns="91425" anchor="ctr" anchorCtr="0">
            <a:noAutofit/>
          </a:bodyPr>
          <a:lstStyle>
            <a:lvl1pPr lvl="0" algn="r" rtl="0">
              <a:spcBef>
                <a:spcPts val="0"/>
              </a:spcBef>
              <a:spcAft>
                <a:spcPts val="0"/>
              </a:spcAft>
              <a:buSzPts val="2000"/>
              <a:buFont typeface="Poppins ExtraBold"/>
              <a:buNone/>
              <a:defRPr sz="2000">
                <a:latin typeface="Poppins ExtraBold"/>
                <a:ea typeface="Poppins ExtraBold"/>
                <a:cs typeface="Poppins ExtraBold"/>
                <a:sym typeface="Poppins ExtraBold"/>
              </a:defRPr>
            </a:lvl1pPr>
            <a:lvl2pPr lvl="1" rtl="0">
              <a:spcBef>
                <a:spcPts val="0"/>
              </a:spcBef>
              <a:spcAft>
                <a:spcPts val="0"/>
              </a:spcAft>
              <a:buSzPts val="2000"/>
              <a:buFont typeface="Poppins ExtraBold"/>
              <a:buNone/>
              <a:defRPr sz="2000">
                <a:latin typeface="Poppins ExtraBold"/>
                <a:ea typeface="Poppins ExtraBold"/>
                <a:cs typeface="Poppins ExtraBold"/>
                <a:sym typeface="Poppins ExtraBold"/>
              </a:defRPr>
            </a:lvl2pPr>
            <a:lvl3pPr lvl="2" rtl="0">
              <a:spcBef>
                <a:spcPts val="0"/>
              </a:spcBef>
              <a:spcAft>
                <a:spcPts val="0"/>
              </a:spcAft>
              <a:buSzPts val="2000"/>
              <a:buFont typeface="Poppins ExtraBold"/>
              <a:buNone/>
              <a:defRPr sz="2000">
                <a:latin typeface="Poppins ExtraBold"/>
                <a:ea typeface="Poppins ExtraBold"/>
                <a:cs typeface="Poppins ExtraBold"/>
                <a:sym typeface="Poppins ExtraBold"/>
              </a:defRPr>
            </a:lvl3pPr>
            <a:lvl4pPr lvl="3" rtl="0">
              <a:spcBef>
                <a:spcPts val="0"/>
              </a:spcBef>
              <a:spcAft>
                <a:spcPts val="0"/>
              </a:spcAft>
              <a:buSzPts val="2000"/>
              <a:buFont typeface="Poppins ExtraBold"/>
              <a:buNone/>
              <a:defRPr sz="2000">
                <a:latin typeface="Poppins ExtraBold"/>
                <a:ea typeface="Poppins ExtraBold"/>
                <a:cs typeface="Poppins ExtraBold"/>
                <a:sym typeface="Poppins ExtraBold"/>
              </a:defRPr>
            </a:lvl4pPr>
            <a:lvl5pPr lvl="4" rtl="0">
              <a:spcBef>
                <a:spcPts val="0"/>
              </a:spcBef>
              <a:spcAft>
                <a:spcPts val="0"/>
              </a:spcAft>
              <a:buSzPts val="2000"/>
              <a:buFont typeface="Poppins ExtraBold"/>
              <a:buNone/>
              <a:defRPr sz="2000">
                <a:latin typeface="Poppins ExtraBold"/>
                <a:ea typeface="Poppins ExtraBold"/>
                <a:cs typeface="Poppins ExtraBold"/>
                <a:sym typeface="Poppins ExtraBold"/>
              </a:defRPr>
            </a:lvl5pPr>
            <a:lvl6pPr lvl="5" rtl="0">
              <a:spcBef>
                <a:spcPts val="0"/>
              </a:spcBef>
              <a:spcAft>
                <a:spcPts val="0"/>
              </a:spcAft>
              <a:buSzPts val="2000"/>
              <a:buFont typeface="Poppins ExtraBold"/>
              <a:buNone/>
              <a:defRPr sz="2000">
                <a:latin typeface="Poppins ExtraBold"/>
                <a:ea typeface="Poppins ExtraBold"/>
                <a:cs typeface="Poppins ExtraBold"/>
                <a:sym typeface="Poppins ExtraBold"/>
              </a:defRPr>
            </a:lvl6pPr>
            <a:lvl7pPr lvl="6" rtl="0">
              <a:spcBef>
                <a:spcPts val="0"/>
              </a:spcBef>
              <a:spcAft>
                <a:spcPts val="0"/>
              </a:spcAft>
              <a:buSzPts val="2000"/>
              <a:buFont typeface="Poppins ExtraBold"/>
              <a:buNone/>
              <a:defRPr sz="2000">
                <a:latin typeface="Poppins ExtraBold"/>
                <a:ea typeface="Poppins ExtraBold"/>
                <a:cs typeface="Poppins ExtraBold"/>
                <a:sym typeface="Poppins ExtraBold"/>
              </a:defRPr>
            </a:lvl7pPr>
            <a:lvl8pPr lvl="7" rtl="0">
              <a:spcBef>
                <a:spcPts val="0"/>
              </a:spcBef>
              <a:spcAft>
                <a:spcPts val="0"/>
              </a:spcAft>
              <a:buSzPts val="2000"/>
              <a:buFont typeface="Poppins ExtraBold"/>
              <a:buNone/>
              <a:defRPr sz="2000">
                <a:latin typeface="Poppins ExtraBold"/>
                <a:ea typeface="Poppins ExtraBold"/>
                <a:cs typeface="Poppins ExtraBold"/>
                <a:sym typeface="Poppins ExtraBold"/>
              </a:defRPr>
            </a:lvl8pPr>
            <a:lvl9pPr lvl="8" rtl="0">
              <a:spcBef>
                <a:spcPts val="0"/>
              </a:spcBef>
              <a:spcAft>
                <a:spcPts val="0"/>
              </a:spcAft>
              <a:buSzPts val="2000"/>
              <a:buFont typeface="Poppins ExtraBold"/>
              <a:buNone/>
              <a:defRPr sz="2000">
                <a:latin typeface="Poppins ExtraBold"/>
                <a:ea typeface="Poppins ExtraBold"/>
                <a:cs typeface="Poppins ExtraBold"/>
                <a:sym typeface="Poppins ExtraBold"/>
              </a:defRPr>
            </a:lvl9pPr>
          </a:lstStyle>
          <a:p>
            <a:endParaRPr/>
          </a:p>
        </p:txBody>
      </p:sp>
      <p:sp>
        <p:nvSpPr>
          <p:cNvPr id="212" name="Google Shape;212;p16"/>
          <p:cNvSpPr txBox="1">
            <a:spLocks noGrp="1"/>
          </p:cNvSpPr>
          <p:nvPr>
            <p:ph type="subTitle" idx="15"/>
          </p:nvPr>
        </p:nvSpPr>
        <p:spPr>
          <a:xfrm>
            <a:off x="4736350" y="4040700"/>
            <a:ext cx="2649300" cy="38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2">
  <p:cSld name="CUSTOM_1_2">
    <p:spTree>
      <p:nvGrpSpPr>
        <p:cNvPr id="1" name="Shape 285"/>
        <p:cNvGrpSpPr/>
        <p:nvPr/>
      </p:nvGrpSpPr>
      <p:grpSpPr>
        <a:xfrm>
          <a:off x="0" y="0"/>
          <a:ext cx="0" cy="0"/>
          <a:chOff x="0" y="0"/>
          <a:chExt cx="0" cy="0"/>
        </a:xfrm>
      </p:grpSpPr>
      <p:sp>
        <p:nvSpPr>
          <p:cNvPr id="286" name="Google Shape;286;p22"/>
          <p:cNvSpPr txBox="1">
            <a:spLocks noGrp="1"/>
          </p:cNvSpPr>
          <p:nvPr>
            <p:ph type="subTitle" idx="1"/>
          </p:nvPr>
        </p:nvSpPr>
        <p:spPr>
          <a:xfrm>
            <a:off x="4398800" y="1384425"/>
            <a:ext cx="3944400" cy="2513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800">
                <a:solidFill>
                  <a:schemeClr val="lt1"/>
                </a:solidFill>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endParaRPr/>
          </a:p>
        </p:txBody>
      </p:sp>
      <p:sp>
        <p:nvSpPr>
          <p:cNvPr id="287" name="Google Shape;287;p22"/>
          <p:cNvSpPr txBox="1">
            <a:spLocks noGrp="1"/>
          </p:cNvSpPr>
          <p:nvPr>
            <p:ph type="subTitle" idx="2"/>
          </p:nvPr>
        </p:nvSpPr>
        <p:spPr>
          <a:xfrm>
            <a:off x="4696095" y="4016275"/>
            <a:ext cx="3651600" cy="55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Font typeface="Poppins ExtraBold"/>
              <a:buNone/>
              <a:defRPr>
                <a:latin typeface="Poppins ExtraBold"/>
                <a:ea typeface="Poppins ExtraBold"/>
                <a:cs typeface="Poppins ExtraBold"/>
                <a:sym typeface="Poppins ExtraBold"/>
              </a:defRPr>
            </a:lvl1pPr>
            <a:lvl2pPr lvl="1" algn="r" rtl="0">
              <a:spcBef>
                <a:spcPts val="0"/>
              </a:spcBef>
              <a:spcAft>
                <a:spcPts val="0"/>
              </a:spcAft>
              <a:buSzPts val="1600"/>
              <a:buFont typeface="Poppins ExtraBold"/>
              <a:buNone/>
              <a:defRPr>
                <a:latin typeface="Poppins ExtraBold"/>
                <a:ea typeface="Poppins ExtraBold"/>
                <a:cs typeface="Poppins ExtraBold"/>
                <a:sym typeface="Poppins ExtraBold"/>
              </a:defRPr>
            </a:lvl2pPr>
            <a:lvl3pPr lvl="2" algn="r" rtl="0">
              <a:spcBef>
                <a:spcPts val="0"/>
              </a:spcBef>
              <a:spcAft>
                <a:spcPts val="0"/>
              </a:spcAft>
              <a:buSzPts val="1600"/>
              <a:buFont typeface="Poppins ExtraBold"/>
              <a:buNone/>
              <a:defRPr>
                <a:latin typeface="Poppins ExtraBold"/>
                <a:ea typeface="Poppins ExtraBold"/>
                <a:cs typeface="Poppins ExtraBold"/>
                <a:sym typeface="Poppins ExtraBold"/>
              </a:defRPr>
            </a:lvl3pPr>
            <a:lvl4pPr lvl="3" algn="r" rtl="0">
              <a:spcBef>
                <a:spcPts val="0"/>
              </a:spcBef>
              <a:spcAft>
                <a:spcPts val="0"/>
              </a:spcAft>
              <a:buSzPts val="1600"/>
              <a:buFont typeface="Poppins ExtraBold"/>
              <a:buNone/>
              <a:defRPr>
                <a:latin typeface="Poppins ExtraBold"/>
                <a:ea typeface="Poppins ExtraBold"/>
                <a:cs typeface="Poppins ExtraBold"/>
                <a:sym typeface="Poppins ExtraBold"/>
              </a:defRPr>
            </a:lvl4pPr>
            <a:lvl5pPr lvl="4" algn="r" rtl="0">
              <a:spcBef>
                <a:spcPts val="0"/>
              </a:spcBef>
              <a:spcAft>
                <a:spcPts val="0"/>
              </a:spcAft>
              <a:buSzPts val="1600"/>
              <a:buFont typeface="Poppins ExtraBold"/>
              <a:buNone/>
              <a:defRPr>
                <a:latin typeface="Poppins ExtraBold"/>
                <a:ea typeface="Poppins ExtraBold"/>
                <a:cs typeface="Poppins ExtraBold"/>
                <a:sym typeface="Poppins ExtraBold"/>
              </a:defRPr>
            </a:lvl5pPr>
            <a:lvl6pPr lvl="5" algn="r" rtl="0">
              <a:spcBef>
                <a:spcPts val="0"/>
              </a:spcBef>
              <a:spcAft>
                <a:spcPts val="0"/>
              </a:spcAft>
              <a:buSzPts val="1600"/>
              <a:buFont typeface="Poppins ExtraBold"/>
              <a:buNone/>
              <a:defRPr>
                <a:latin typeface="Poppins ExtraBold"/>
                <a:ea typeface="Poppins ExtraBold"/>
                <a:cs typeface="Poppins ExtraBold"/>
                <a:sym typeface="Poppins ExtraBold"/>
              </a:defRPr>
            </a:lvl6pPr>
            <a:lvl7pPr lvl="6" algn="r" rtl="0">
              <a:spcBef>
                <a:spcPts val="0"/>
              </a:spcBef>
              <a:spcAft>
                <a:spcPts val="0"/>
              </a:spcAft>
              <a:buSzPts val="1600"/>
              <a:buFont typeface="Poppins ExtraBold"/>
              <a:buNone/>
              <a:defRPr>
                <a:latin typeface="Poppins ExtraBold"/>
                <a:ea typeface="Poppins ExtraBold"/>
                <a:cs typeface="Poppins ExtraBold"/>
                <a:sym typeface="Poppins ExtraBold"/>
              </a:defRPr>
            </a:lvl7pPr>
            <a:lvl8pPr lvl="7" algn="r" rtl="0">
              <a:spcBef>
                <a:spcPts val="0"/>
              </a:spcBef>
              <a:spcAft>
                <a:spcPts val="0"/>
              </a:spcAft>
              <a:buSzPts val="1600"/>
              <a:buFont typeface="Poppins ExtraBold"/>
              <a:buNone/>
              <a:defRPr>
                <a:latin typeface="Poppins ExtraBold"/>
                <a:ea typeface="Poppins ExtraBold"/>
                <a:cs typeface="Poppins ExtraBold"/>
                <a:sym typeface="Poppins ExtraBold"/>
              </a:defRPr>
            </a:lvl8pPr>
            <a:lvl9pPr lvl="8" algn="r" rtl="0">
              <a:spcBef>
                <a:spcPts val="0"/>
              </a:spcBef>
              <a:spcAft>
                <a:spcPts val="0"/>
              </a:spcAft>
              <a:buSzPts val="1600"/>
              <a:buFont typeface="Poppins ExtraBold"/>
              <a:buNone/>
              <a:defRPr>
                <a:latin typeface="Poppins ExtraBold"/>
                <a:ea typeface="Poppins ExtraBold"/>
                <a:cs typeface="Poppins ExtraBold"/>
                <a:sym typeface="Poppins ExtraBold"/>
              </a:defRPr>
            </a:lvl9pPr>
          </a:lstStyle>
          <a:p>
            <a:endParaRPr/>
          </a:p>
        </p:txBody>
      </p:sp>
      <p:grpSp>
        <p:nvGrpSpPr>
          <p:cNvPr id="288" name="Google Shape;288;p22"/>
          <p:cNvGrpSpPr/>
          <p:nvPr/>
        </p:nvGrpSpPr>
        <p:grpSpPr>
          <a:xfrm rot="2553318">
            <a:off x="-202408" y="-2293953"/>
            <a:ext cx="3532921" cy="8343012"/>
            <a:chOff x="36225" y="-2386695"/>
            <a:chExt cx="3881917" cy="9167169"/>
          </a:xfrm>
        </p:grpSpPr>
        <p:sp>
          <p:nvSpPr>
            <p:cNvPr id="289" name="Google Shape;289;p22"/>
            <p:cNvSpPr/>
            <p:nvPr/>
          </p:nvSpPr>
          <p:spPr>
            <a:xfrm rot="274079" flipH="1">
              <a:off x="1949480" y="-1305848"/>
              <a:ext cx="576331" cy="7798721"/>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rot="274079" flipH="1">
              <a:off x="763765" y="-277642"/>
              <a:ext cx="576331" cy="5742218"/>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a:off x="36225" y="156571"/>
              <a:ext cx="2307900" cy="2307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2"/>
            <p:cNvSpPr/>
            <p:nvPr/>
          </p:nvSpPr>
          <p:spPr>
            <a:xfrm rot="274079" flipH="1">
              <a:off x="3169177" y="-2367375"/>
              <a:ext cx="576331" cy="8299861"/>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2"/>
            <p:cNvSpPr/>
            <p:nvPr/>
          </p:nvSpPr>
          <p:spPr>
            <a:xfrm>
              <a:off x="1525085" y="2451199"/>
              <a:ext cx="2244900" cy="2244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rot="-274079">
              <a:off x="2575869" y="-1574122"/>
              <a:ext cx="576331" cy="8335293"/>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rot="-274079">
              <a:off x="1390077" y="-673917"/>
              <a:ext cx="576331" cy="653491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p:nvPr/>
          </p:nvSpPr>
          <p:spPr>
            <a:xfrm rot="-274079">
              <a:off x="204260" y="-165485"/>
              <a:ext cx="576331" cy="5517925"/>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ONE_COLUMN_TEXT_1">
    <p:spTree>
      <p:nvGrpSpPr>
        <p:cNvPr id="1" name="Shape 537"/>
        <p:cNvGrpSpPr/>
        <p:nvPr/>
      </p:nvGrpSpPr>
      <p:grpSpPr>
        <a:xfrm>
          <a:off x="0" y="0"/>
          <a:ext cx="0" cy="0"/>
          <a:chOff x="0" y="0"/>
          <a:chExt cx="0" cy="0"/>
        </a:xfrm>
      </p:grpSpPr>
      <p:grpSp>
        <p:nvGrpSpPr>
          <p:cNvPr id="538" name="Google Shape;538;p39"/>
          <p:cNvGrpSpPr/>
          <p:nvPr/>
        </p:nvGrpSpPr>
        <p:grpSpPr>
          <a:xfrm>
            <a:off x="-7" y="328925"/>
            <a:ext cx="9144004" cy="804900"/>
            <a:chOff x="-7" y="328925"/>
            <a:chExt cx="9144004" cy="804900"/>
          </a:xfrm>
        </p:grpSpPr>
        <p:sp>
          <p:nvSpPr>
            <p:cNvPr id="539" name="Google Shape;539;p39"/>
            <p:cNvSpPr/>
            <p:nvPr/>
          </p:nvSpPr>
          <p:spPr>
            <a:xfrm>
              <a:off x="-7" y="328925"/>
              <a:ext cx="7876800" cy="804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9"/>
            <p:cNvSpPr/>
            <p:nvPr/>
          </p:nvSpPr>
          <p:spPr>
            <a:xfrm>
              <a:off x="8130206" y="328925"/>
              <a:ext cx="253500" cy="804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9"/>
            <p:cNvSpPr/>
            <p:nvPr/>
          </p:nvSpPr>
          <p:spPr>
            <a:xfrm>
              <a:off x="8383724" y="328925"/>
              <a:ext cx="253500" cy="804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9"/>
            <p:cNvSpPr/>
            <p:nvPr/>
          </p:nvSpPr>
          <p:spPr>
            <a:xfrm>
              <a:off x="8637092" y="328925"/>
              <a:ext cx="253500" cy="8049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9"/>
            <p:cNvSpPr/>
            <p:nvPr/>
          </p:nvSpPr>
          <p:spPr>
            <a:xfrm>
              <a:off x="8890498" y="328925"/>
              <a:ext cx="253500" cy="8049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9"/>
            <p:cNvSpPr/>
            <p:nvPr/>
          </p:nvSpPr>
          <p:spPr>
            <a:xfrm>
              <a:off x="7876850" y="328925"/>
              <a:ext cx="253500" cy="8049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 name="Google Shape;545;p39"/>
          <p:cNvSpPr txBox="1">
            <a:spLocks noGrp="1"/>
          </p:cNvSpPr>
          <p:nvPr>
            <p:ph type="body" idx="1"/>
          </p:nvPr>
        </p:nvSpPr>
        <p:spPr>
          <a:xfrm>
            <a:off x="4450800" y="1389475"/>
            <a:ext cx="3973200" cy="31794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SzPts val="1600"/>
              <a:buFont typeface="Red Hat Text"/>
              <a:buChar char="●"/>
              <a:defRPr/>
            </a:lvl1pPr>
            <a:lvl2pPr marL="914400" lvl="1" indent="-330200" rtl="0">
              <a:spcBef>
                <a:spcPts val="0"/>
              </a:spcBef>
              <a:spcAft>
                <a:spcPts val="0"/>
              </a:spcAft>
              <a:buSzPts val="1600"/>
              <a:buFont typeface="Red Hat Text"/>
              <a:buChar char="○"/>
              <a:defRPr/>
            </a:lvl2pPr>
            <a:lvl3pPr marL="1371600" lvl="2" indent="-330200" rtl="0">
              <a:spcBef>
                <a:spcPts val="0"/>
              </a:spcBef>
              <a:spcAft>
                <a:spcPts val="0"/>
              </a:spcAft>
              <a:buSzPts val="1600"/>
              <a:buFont typeface="Red Hat Text"/>
              <a:buChar char="■"/>
              <a:defRPr/>
            </a:lvl3pPr>
            <a:lvl4pPr marL="1828800" lvl="3" indent="-330200" rtl="0">
              <a:spcBef>
                <a:spcPts val="0"/>
              </a:spcBef>
              <a:spcAft>
                <a:spcPts val="0"/>
              </a:spcAft>
              <a:buSzPts val="1600"/>
              <a:buFont typeface="Red Hat Text"/>
              <a:buChar char="●"/>
              <a:defRPr/>
            </a:lvl4pPr>
            <a:lvl5pPr marL="2286000" lvl="4" indent="-330200" rtl="0">
              <a:spcBef>
                <a:spcPts val="0"/>
              </a:spcBef>
              <a:spcAft>
                <a:spcPts val="0"/>
              </a:spcAft>
              <a:buSzPts val="1600"/>
              <a:buFont typeface="Red Hat Text"/>
              <a:buChar char="○"/>
              <a:defRPr/>
            </a:lvl5pPr>
            <a:lvl6pPr marL="2743200" lvl="5" indent="-330200" rtl="0">
              <a:spcBef>
                <a:spcPts val="0"/>
              </a:spcBef>
              <a:spcAft>
                <a:spcPts val="0"/>
              </a:spcAft>
              <a:buSzPts val="1600"/>
              <a:buFont typeface="Red Hat Text"/>
              <a:buChar char="■"/>
              <a:defRPr/>
            </a:lvl6pPr>
            <a:lvl7pPr marL="3200400" lvl="6" indent="-330200" rtl="0">
              <a:spcBef>
                <a:spcPts val="0"/>
              </a:spcBef>
              <a:spcAft>
                <a:spcPts val="0"/>
              </a:spcAft>
              <a:buSzPts val="1600"/>
              <a:buFont typeface="Red Hat Text"/>
              <a:buChar char="●"/>
              <a:defRPr/>
            </a:lvl7pPr>
            <a:lvl8pPr marL="3657600" lvl="7" indent="-330200" rtl="0">
              <a:spcBef>
                <a:spcPts val="0"/>
              </a:spcBef>
              <a:spcAft>
                <a:spcPts val="0"/>
              </a:spcAft>
              <a:buSzPts val="1600"/>
              <a:buFont typeface="Red Hat Text"/>
              <a:buChar char="○"/>
              <a:defRPr/>
            </a:lvl8pPr>
            <a:lvl9pPr marL="4114800" lvl="8" indent="-330200" rtl="0">
              <a:spcBef>
                <a:spcPts val="0"/>
              </a:spcBef>
              <a:spcAft>
                <a:spcPts val="0"/>
              </a:spcAft>
              <a:buSzPts val="1600"/>
              <a:buFont typeface="Red Hat Text"/>
              <a:buChar char="■"/>
              <a:defRPr/>
            </a:lvl9pPr>
          </a:lstStyle>
          <a:p>
            <a:endParaRPr/>
          </a:p>
        </p:txBody>
      </p:sp>
      <p:sp>
        <p:nvSpPr>
          <p:cNvPr id="546" name="Google Shape;546;p3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547"/>
        <p:cNvGrpSpPr/>
        <p:nvPr/>
      </p:nvGrpSpPr>
      <p:grpSpPr>
        <a:xfrm>
          <a:off x="0" y="0"/>
          <a:ext cx="0" cy="0"/>
          <a:chOff x="0" y="0"/>
          <a:chExt cx="0" cy="0"/>
        </a:xfrm>
      </p:grpSpPr>
      <p:grpSp>
        <p:nvGrpSpPr>
          <p:cNvPr id="548" name="Google Shape;548;p40"/>
          <p:cNvGrpSpPr/>
          <p:nvPr/>
        </p:nvGrpSpPr>
        <p:grpSpPr>
          <a:xfrm rot="-5400000" flipH="1">
            <a:off x="4749219" y="839132"/>
            <a:ext cx="5281438" cy="3508124"/>
            <a:chOff x="-130390" y="2074"/>
            <a:chExt cx="9517820" cy="2000185"/>
          </a:xfrm>
        </p:grpSpPr>
        <p:sp>
          <p:nvSpPr>
            <p:cNvPr id="549" name="Google Shape;549;p40"/>
            <p:cNvSpPr/>
            <p:nvPr/>
          </p:nvSpPr>
          <p:spPr>
            <a:xfrm rot="5609516" flipH="1">
              <a:off x="4354737" y="-2944441"/>
              <a:ext cx="482696" cy="9411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0"/>
            <p:cNvSpPr/>
            <p:nvPr/>
          </p:nvSpPr>
          <p:spPr>
            <a:xfrm rot="5190484">
              <a:off x="4390182" y="-3352848"/>
              <a:ext cx="482696" cy="9482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0"/>
            <p:cNvSpPr/>
            <p:nvPr/>
          </p:nvSpPr>
          <p:spPr>
            <a:xfrm rot="5746674" flipH="1">
              <a:off x="4367184" y="-3567466"/>
              <a:ext cx="482753" cy="9436529"/>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rot="5190484">
              <a:off x="4379750" y="-3876699"/>
              <a:ext cx="482696" cy="946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rot="5731584" flipH="1">
              <a:off x="4361872" y="-4173400"/>
              <a:ext cx="482844" cy="942595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rot="5190484">
              <a:off x="4378000" y="-4486076"/>
              <a:ext cx="482696" cy="9458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40"/>
          <p:cNvSpPr txBox="1">
            <a:spLocks noGrp="1"/>
          </p:cNvSpPr>
          <p:nvPr>
            <p:ph type="body" idx="1"/>
          </p:nvPr>
        </p:nvSpPr>
        <p:spPr>
          <a:xfrm>
            <a:off x="5652175" y="2250175"/>
            <a:ext cx="2771700" cy="2318700"/>
          </a:xfrm>
          <a:prstGeom prst="rect">
            <a:avLst/>
          </a:prstGeom>
        </p:spPr>
        <p:txBody>
          <a:bodyPr spcFirstLastPara="1" wrap="square" lIns="91425" tIns="91425" rIns="91425" bIns="91425" anchor="ctr" anchorCtr="0">
            <a:noAutofit/>
          </a:bodyPr>
          <a:lstStyle>
            <a:lvl1pPr marL="457200" lvl="0" indent="-228600" algn="r" rtl="0">
              <a:lnSpc>
                <a:spcPct val="115000"/>
              </a:lnSpc>
              <a:spcBef>
                <a:spcPts val="0"/>
              </a:spcBef>
              <a:spcAft>
                <a:spcPts val="0"/>
              </a:spcAft>
              <a:buSzPts val="1600"/>
              <a:buNone/>
              <a:defRPr sz="3000">
                <a:highlight>
                  <a:schemeClr val="dk1"/>
                </a:highlight>
                <a:latin typeface="Poppins ExtraBold"/>
                <a:ea typeface="Poppins ExtraBold"/>
                <a:cs typeface="Poppins ExtraBold"/>
                <a:sym typeface="Poppins ExtraBold"/>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1pPr>
            <a:lvl2pPr lvl="1">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2pPr>
            <a:lvl3pPr lvl="2">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3pPr>
            <a:lvl4pPr lvl="3">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4pPr>
            <a:lvl5pPr lvl="4">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5pPr>
            <a:lvl6pPr lvl="5">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6pPr>
            <a:lvl7pPr lvl="6">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7pPr>
            <a:lvl8pPr lvl="7">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8pPr>
            <a:lvl9pPr lvl="8">
              <a:spcBef>
                <a:spcPts val="0"/>
              </a:spcBef>
              <a:spcAft>
                <a:spcPts val="0"/>
              </a:spcAft>
              <a:buClr>
                <a:schemeClr val="lt1"/>
              </a:buClr>
              <a:buSzPts val="3200"/>
              <a:buFont typeface="Poppins ExtraBold"/>
              <a:buNone/>
              <a:defRPr sz="3200">
                <a:solidFill>
                  <a:schemeClr val="lt1"/>
                </a:solidFill>
                <a:latin typeface="Poppins ExtraBold"/>
                <a:ea typeface="Poppins ExtraBold"/>
                <a:cs typeface="Poppins ExtraBold"/>
                <a:sym typeface="Poppins ExtraBo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1pPr>
            <a:lvl2pPr marL="914400" lvl="1"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2pPr>
            <a:lvl3pPr marL="1371600" lvl="2"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3pPr>
            <a:lvl4pPr marL="1828800" lvl="3"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4pPr>
            <a:lvl5pPr marL="2286000" lvl="4"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5pPr>
            <a:lvl6pPr marL="2743200" lvl="5"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6pPr>
            <a:lvl7pPr marL="3200400" lvl="6"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7pPr>
            <a:lvl8pPr marL="3657600" lvl="7"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8pPr>
            <a:lvl9pPr marL="4114800" lvl="8" indent="-330200">
              <a:lnSpc>
                <a:spcPct val="100000"/>
              </a:lnSpc>
              <a:spcBef>
                <a:spcPts val="0"/>
              </a:spcBef>
              <a:spcAft>
                <a:spcPts val="0"/>
              </a:spcAft>
              <a:buClr>
                <a:schemeClr val="lt1"/>
              </a:buClr>
              <a:buSzPts val="1600"/>
              <a:buFont typeface="Gothic A1"/>
              <a:buChar char="■"/>
              <a:defRPr sz="1600">
                <a:solidFill>
                  <a:schemeClr val="lt1"/>
                </a:solidFill>
                <a:latin typeface="Gothic A1"/>
                <a:ea typeface="Gothic A1"/>
                <a:cs typeface="Gothic A1"/>
                <a:sym typeface="Gothic A1"/>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8" r:id="rId5"/>
    <p:sldLayoutId id="2147483662" r:id="rId6"/>
    <p:sldLayoutId id="2147483668" r:id="rId7"/>
    <p:sldLayoutId id="2147483685" r:id="rId8"/>
    <p:sldLayoutId id="2147483686" r:id="rId9"/>
    <p:sldLayoutId id="2147483690" r:id="rId10"/>
    <p:sldLayoutId id="2147483693" r:id="rId11"/>
    <p:sldLayoutId id="2147483696" r:id="rId12"/>
    <p:sldLayoutId id="2147483701" r:id="rId13"/>
    <p:sldLayoutId id="2147483702" r:id="rId14"/>
    <p:sldLayoutId id="2147483703" r:id="rId15"/>
    <p:sldLayoutId id="2147483705" r:id="rId16"/>
    <p:sldLayoutId id="2147483706" r:id="rId17"/>
    <p:sldLayoutId id="2147483707" r:id="rId18"/>
    <p:sldLayoutId id="2147483708" r:id="rId19"/>
    <p:sldLayoutId id="2147483709" r:id="rId20"/>
    <p:sldLayoutId id="2147483711" r:id="rId21"/>
    <p:sldLayoutId id="2147483715" r:id="rId22"/>
    <p:sldLayoutId id="2147483717" r:id="rId23"/>
    <p:sldLayoutId id="2147483718"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2" name="Title 1">
            <a:extLst>
              <a:ext uri="{FF2B5EF4-FFF2-40B4-BE49-F238E27FC236}">
                <a16:creationId xmlns:a16="http://schemas.microsoft.com/office/drawing/2014/main" id="{D2D8583E-860E-1CDD-25A8-B732BBB2D7B5}"/>
              </a:ext>
            </a:extLst>
          </p:cNvPr>
          <p:cNvSpPr>
            <a:spLocks noGrp="1"/>
          </p:cNvSpPr>
          <p:nvPr>
            <p:ph type="title"/>
          </p:nvPr>
        </p:nvSpPr>
        <p:spPr>
          <a:xfrm>
            <a:off x="2883750" y="257019"/>
            <a:ext cx="3376500" cy="2488367"/>
          </a:xfrm>
        </p:spPr>
        <p:txBody>
          <a:bodyPr/>
          <a:lstStyle/>
          <a:p>
            <a:br>
              <a:rPr lang="en-US" sz="1800" b="1" dirty="0">
                <a:solidFill>
                  <a:schemeClr val="bg1"/>
                </a:solidFill>
                <a:effectLst/>
                <a:latin typeface="Helvetica Neue" panose="02000503000000020004" pitchFamily="2" charset="0"/>
              </a:rPr>
            </a:br>
            <a:r>
              <a:rPr lang="en-US" sz="1800" b="1" dirty="0">
                <a:solidFill>
                  <a:schemeClr val="bg1"/>
                </a:solidFill>
                <a:effectLst/>
                <a:latin typeface="Helvetica Neue" panose="02000503000000020004" pitchFamily="2" charset="0"/>
              </a:rPr>
              <a:t>Incorporating an Intersectionality Framework to Understand the Impact of Racism and Heterosexism on the Health Disparities Encountered by LGBTQ+ People of Color</a:t>
            </a:r>
            <a:br>
              <a:rPr lang="en-US" sz="1800" b="1" dirty="0"/>
            </a:br>
            <a:endParaRPr lang="en-US" sz="1800" b="1" dirty="0"/>
          </a:p>
        </p:txBody>
      </p:sp>
      <p:sp>
        <p:nvSpPr>
          <p:cNvPr id="704" name="Google Shape;704;p53"/>
          <p:cNvSpPr txBox="1">
            <a:spLocks noGrp="1"/>
          </p:cNvSpPr>
          <p:nvPr>
            <p:ph type="subTitle" idx="1"/>
          </p:nvPr>
        </p:nvSpPr>
        <p:spPr>
          <a:xfrm>
            <a:off x="3131250" y="3833781"/>
            <a:ext cx="2881500" cy="467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David G. Zelaya, Ph.D.</a:t>
            </a:r>
          </a:p>
          <a:p>
            <a:pPr marL="0" lvl="0" indent="0" rtl="0">
              <a:spcBef>
                <a:spcPts val="0"/>
              </a:spcBef>
              <a:spcAft>
                <a:spcPts val="0"/>
              </a:spcAft>
              <a:buNone/>
            </a:pPr>
            <a:endParaRPr lang="en" dirty="0"/>
          </a:p>
          <a:p>
            <a:pPr marL="0" lvl="0" indent="0" rtl="0">
              <a:spcBef>
                <a:spcPts val="0"/>
              </a:spcBef>
              <a:spcAft>
                <a:spcPts val="0"/>
              </a:spcAft>
              <a:buNone/>
            </a:pPr>
            <a:r>
              <a:rPr lang="en" dirty="0"/>
              <a:t>Assistant Professor</a:t>
            </a:r>
          </a:p>
          <a:p>
            <a:pPr marL="0" lvl="0" indent="0" rtl="0">
              <a:spcBef>
                <a:spcPts val="0"/>
              </a:spcBef>
              <a:spcAft>
                <a:spcPts val="0"/>
              </a:spcAft>
              <a:buNone/>
            </a:pPr>
            <a:r>
              <a:rPr lang="en" dirty="0"/>
              <a:t>Brown University School of Public Health</a:t>
            </a:r>
          </a:p>
          <a:p>
            <a:pPr marL="0" lvl="0" indent="0" rtl="0">
              <a:spcBef>
                <a:spcPts val="0"/>
              </a:spcBef>
              <a:spcAft>
                <a:spcPts val="0"/>
              </a:spcAft>
              <a:buNone/>
            </a:pPr>
            <a:endParaRPr lang="en" dirty="0"/>
          </a:p>
          <a:p>
            <a:pPr marL="0" lvl="0" indent="0" rtl="0">
              <a:spcBef>
                <a:spcPts val="0"/>
              </a:spcBef>
              <a:spcAft>
                <a:spcPts val="0"/>
              </a:spcAft>
              <a:buNone/>
            </a:pPr>
            <a:r>
              <a:rPr lang="en" dirty="0"/>
              <a:t>New England ATTC</a:t>
            </a:r>
          </a:p>
          <a:p>
            <a:pPr marL="0" lvl="0" indent="0" rtl="0">
              <a:spcBef>
                <a:spcPts val="0"/>
              </a:spcBef>
              <a:spcAft>
                <a:spcPts val="0"/>
              </a:spcAft>
              <a:buNone/>
            </a:pPr>
            <a:r>
              <a:rPr lang="en" dirty="0"/>
              <a:t>Equity, Diversity, and Inclusion Director</a:t>
            </a:r>
          </a:p>
          <a:p>
            <a:pPr marL="0" lvl="0" indent="0" algn="l" rtl="0">
              <a:spcBef>
                <a:spcPts val="0"/>
              </a:spcBef>
              <a:spcAft>
                <a:spcPts val="0"/>
              </a:spcAft>
              <a:buNone/>
            </a:pPr>
            <a:endParaRPr lang="e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Health Disparities </a:t>
            </a:r>
          </a:p>
        </p:txBody>
      </p:sp>
      <p:sp>
        <p:nvSpPr>
          <p:cNvPr id="3" name="Slide Number Placeholder 2"/>
          <p:cNvSpPr>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uk-UA"/>
          </a:p>
        </p:txBody>
      </p:sp>
      <p:sp>
        <p:nvSpPr>
          <p:cNvPr id="5" name="TextBox 4">
            <a:extLst>
              <a:ext uri="{FF2B5EF4-FFF2-40B4-BE49-F238E27FC236}">
                <a16:creationId xmlns:a16="http://schemas.microsoft.com/office/drawing/2014/main" id="{53640B0A-DBED-A941-8D5F-FBAFC87426C7}"/>
              </a:ext>
            </a:extLst>
          </p:cNvPr>
          <p:cNvSpPr txBox="1"/>
          <p:nvPr/>
        </p:nvSpPr>
        <p:spPr>
          <a:xfrm>
            <a:off x="682388" y="1705970"/>
            <a:ext cx="7383439" cy="2554545"/>
          </a:xfrm>
          <a:prstGeom prst="rect">
            <a:avLst/>
          </a:prstGeom>
          <a:noFill/>
        </p:spPr>
        <p:txBody>
          <a:bodyPr wrap="square" rtlCol="0">
            <a:spAutoFit/>
          </a:bodyPr>
          <a:lstStyle/>
          <a:p>
            <a:r>
              <a:rPr lang="en-US" sz="2000" dirty="0">
                <a:solidFill>
                  <a:schemeClr val="bg1"/>
                </a:solidFill>
              </a:rPr>
              <a:t>“A health disparity is a particular type of difference in health (or in the most important influences on health that could potentially be shaped by policies); it is a difference in which </a:t>
            </a:r>
            <a:r>
              <a:rPr lang="en-US" sz="2000" b="1" dirty="0">
                <a:solidFill>
                  <a:srgbClr val="92D050"/>
                </a:solidFill>
              </a:rPr>
              <a:t>disadvantaged social groups</a:t>
            </a:r>
            <a:r>
              <a:rPr lang="en-US" sz="2000" dirty="0">
                <a:solidFill>
                  <a:schemeClr val="bg1"/>
                </a:solidFill>
              </a:rPr>
              <a:t>—such as the [low </a:t>
            </a:r>
            <a:r>
              <a:rPr lang="en-US" sz="2000" dirty="0" err="1">
                <a:solidFill>
                  <a:schemeClr val="bg1"/>
                </a:solidFill>
              </a:rPr>
              <a:t>ses</a:t>
            </a:r>
            <a:r>
              <a:rPr lang="en-US" sz="2000" dirty="0">
                <a:solidFill>
                  <a:schemeClr val="bg1"/>
                </a:solidFill>
              </a:rPr>
              <a:t>], racial/ethnic minorities, women, or other groups who have </a:t>
            </a:r>
            <a:r>
              <a:rPr lang="en-US" sz="2000" b="1" dirty="0">
                <a:solidFill>
                  <a:srgbClr val="92D050"/>
                </a:solidFill>
              </a:rPr>
              <a:t>persistently</a:t>
            </a:r>
            <a:r>
              <a:rPr lang="en-US" sz="2000" b="1" dirty="0">
                <a:solidFill>
                  <a:schemeClr val="bg1"/>
                </a:solidFill>
              </a:rPr>
              <a:t> </a:t>
            </a:r>
            <a:r>
              <a:rPr lang="en-US" sz="2000" dirty="0">
                <a:solidFill>
                  <a:schemeClr val="bg1"/>
                </a:solidFill>
              </a:rPr>
              <a:t>experienced social disadvantage or discrimination—systematically experience </a:t>
            </a:r>
            <a:r>
              <a:rPr lang="en-US" sz="2000" b="1" dirty="0">
                <a:solidFill>
                  <a:schemeClr val="bg1"/>
                </a:solidFill>
              </a:rPr>
              <a:t>worse health or </a:t>
            </a:r>
            <a:r>
              <a:rPr lang="en-US" sz="2000" b="1" dirty="0">
                <a:solidFill>
                  <a:srgbClr val="92D050"/>
                </a:solidFill>
              </a:rPr>
              <a:t>greater health risks </a:t>
            </a:r>
            <a:r>
              <a:rPr lang="en-US" sz="2000" dirty="0">
                <a:solidFill>
                  <a:schemeClr val="bg1"/>
                </a:solidFill>
              </a:rPr>
              <a:t>than more advantaged social groups.”</a:t>
            </a:r>
          </a:p>
        </p:txBody>
      </p:sp>
      <p:sp>
        <p:nvSpPr>
          <p:cNvPr id="6" name="TextBox 5">
            <a:extLst>
              <a:ext uri="{FF2B5EF4-FFF2-40B4-BE49-F238E27FC236}">
                <a16:creationId xmlns:a16="http://schemas.microsoft.com/office/drawing/2014/main" id="{3B620E0A-1251-1B42-89C1-D06F82BCA9D9}"/>
              </a:ext>
            </a:extLst>
          </p:cNvPr>
          <p:cNvSpPr txBox="1"/>
          <p:nvPr/>
        </p:nvSpPr>
        <p:spPr>
          <a:xfrm>
            <a:off x="7233313" y="4835723"/>
            <a:ext cx="2019869" cy="307777"/>
          </a:xfrm>
          <a:prstGeom prst="rect">
            <a:avLst/>
          </a:prstGeom>
          <a:noFill/>
        </p:spPr>
        <p:txBody>
          <a:bodyPr wrap="square" rtlCol="0">
            <a:spAutoFit/>
          </a:bodyPr>
          <a:lstStyle/>
          <a:p>
            <a:r>
              <a:rPr lang="en-US" dirty="0" err="1">
                <a:solidFill>
                  <a:schemeClr val="bg1"/>
                </a:solidFill>
              </a:rPr>
              <a:t>Braveman</a:t>
            </a:r>
            <a:r>
              <a:rPr lang="en-US" dirty="0">
                <a:solidFill>
                  <a:schemeClr val="bg1"/>
                </a:solidFill>
              </a:rPr>
              <a:t> et al., 2006</a:t>
            </a:r>
          </a:p>
        </p:txBody>
      </p:sp>
    </p:spTree>
    <p:extLst>
      <p:ext uri="{BB962C8B-B14F-4D97-AF65-F5344CB8AC3E}">
        <p14:creationId xmlns:p14="http://schemas.microsoft.com/office/powerpoint/2010/main" val="866223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7EBA493D-42B7-6909-41D7-D407959C90C4}"/>
              </a:ext>
            </a:extLst>
          </p:cNvPr>
          <p:cNvSpPr>
            <a:spLocks noGrp="1"/>
          </p:cNvSpPr>
          <p:nvPr>
            <p:ph type="subTitle" idx="1"/>
          </p:nvPr>
        </p:nvSpPr>
        <p:spPr/>
        <p:txBody>
          <a:bodyPr/>
          <a:lstStyle/>
          <a:p>
            <a:r>
              <a:rPr lang="en-US" sz="1800" b="0" i="0" u="none" strike="noStrike" dirty="0">
                <a:solidFill>
                  <a:schemeClr val="bg1"/>
                </a:solidFill>
                <a:effectLst/>
                <a:latin typeface="Roboto" panose="02000000000000000000" pitchFamily="2" charset="0"/>
              </a:rPr>
              <a:t>"Intersectionality is a metaphor for understanding the ways that multiple forms of inequality or disadvantage sometimes compound themselves and create obstacles that often are not understood among conventional ways of thinking.”</a:t>
            </a:r>
          </a:p>
        </p:txBody>
      </p:sp>
      <p:sp>
        <p:nvSpPr>
          <p:cNvPr id="7" name="Subtitle 6">
            <a:extLst>
              <a:ext uri="{FF2B5EF4-FFF2-40B4-BE49-F238E27FC236}">
                <a16:creationId xmlns:a16="http://schemas.microsoft.com/office/drawing/2014/main" id="{D677569D-1C8C-71DD-0D62-3DC0AE517711}"/>
              </a:ext>
            </a:extLst>
          </p:cNvPr>
          <p:cNvSpPr>
            <a:spLocks noGrp="1"/>
          </p:cNvSpPr>
          <p:nvPr>
            <p:ph type="subTitle" idx="2"/>
          </p:nvPr>
        </p:nvSpPr>
        <p:spPr/>
        <p:txBody>
          <a:bodyPr/>
          <a:lstStyle/>
          <a:p>
            <a:r>
              <a:rPr lang="en-US" dirty="0"/>
              <a:t>Intersectionality</a:t>
            </a:r>
          </a:p>
        </p:txBody>
      </p:sp>
      <p:sp>
        <p:nvSpPr>
          <p:cNvPr id="9" name="TextBox 8">
            <a:extLst>
              <a:ext uri="{FF2B5EF4-FFF2-40B4-BE49-F238E27FC236}">
                <a16:creationId xmlns:a16="http://schemas.microsoft.com/office/drawing/2014/main" id="{B34B0CA3-1B37-6F3A-470F-3ACF1EF75811}"/>
              </a:ext>
            </a:extLst>
          </p:cNvPr>
          <p:cNvSpPr txBox="1"/>
          <p:nvPr/>
        </p:nvSpPr>
        <p:spPr>
          <a:xfrm>
            <a:off x="7593496" y="4694479"/>
            <a:ext cx="2027583" cy="307777"/>
          </a:xfrm>
          <a:prstGeom prst="rect">
            <a:avLst/>
          </a:prstGeom>
          <a:noFill/>
        </p:spPr>
        <p:txBody>
          <a:bodyPr wrap="square">
            <a:spAutoFit/>
          </a:bodyPr>
          <a:lstStyle/>
          <a:p>
            <a:r>
              <a:rPr lang="en-US" dirty="0">
                <a:solidFill>
                  <a:schemeClr val="bg1"/>
                </a:solidFill>
                <a:latin typeface="Roboto" panose="02000000000000000000" pitchFamily="2" charset="0"/>
              </a:rPr>
              <a:t>(</a:t>
            </a:r>
            <a:r>
              <a:rPr lang="en-US" sz="1400" dirty="0">
                <a:solidFill>
                  <a:schemeClr val="bg1"/>
                </a:solidFill>
                <a:latin typeface="Roboto" panose="02000000000000000000" pitchFamily="2" charset="0"/>
              </a:rPr>
              <a:t>Crenshaw, 1989)</a:t>
            </a:r>
            <a:endParaRPr lang="en-US" sz="1400" dirty="0">
              <a:solidFill>
                <a:schemeClr val="bg1"/>
              </a:solidFill>
            </a:endParaRPr>
          </a:p>
        </p:txBody>
      </p:sp>
    </p:spTree>
    <p:extLst>
      <p:ext uri="{BB962C8B-B14F-4D97-AF65-F5344CB8AC3E}">
        <p14:creationId xmlns:p14="http://schemas.microsoft.com/office/powerpoint/2010/main" val="293462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lstStyle/>
          <a:p>
            <a:pPr marL="38100" lvl="0" indent="0">
              <a:buNone/>
            </a:pPr>
            <a:r>
              <a:rPr lang="en-US" sz="2400" dirty="0"/>
              <a:t>Minority stress theory posits that having a marginalized or stigmatized identity creates unique sociocultural chronic stressors, which impact mental and physical health.</a:t>
            </a:r>
          </a:p>
          <a:p>
            <a:endParaRPr lang="en-US" dirty="0"/>
          </a:p>
        </p:txBody>
      </p:sp>
      <p:sp>
        <p:nvSpPr>
          <p:cNvPr id="5" name="Subtitle 4">
            <a:extLst>
              <a:ext uri="{FF2B5EF4-FFF2-40B4-BE49-F238E27FC236}">
                <a16:creationId xmlns:a16="http://schemas.microsoft.com/office/drawing/2014/main" id="{A2C8A50A-D81C-E5C5-5DFE-493CA4D68E4C}"/>
              </a:ext>
            </a:extLst>
          </p:cNvPr>
          <p:cNvSpPr>
            <a:spLocks noGrp="1"/>
          </p:cNvSpPr>
          <p:nvPr>
            <p:ph type="subTitle" idx="2"/>
          </p:nvPr>
        </p:nvSpPr>
        <p:spPr/>
        <p:txBody>
          <a:bodyPr/>
          <a:lstStyle/>
          <a:p>
            <a:r>
              <a:rPr lang="en-US" dirty="0"/>
              <a:t> </a:t>
            </a:r>
            <a:r>
              <a:rPr lang="en-US" sz="1600" dirty="0">
                <a:solidFill>
                  <a:schemeClr val="bg1"/>
                </a:solidFill>
              </a:rPr>
              <a:t>Minority Stress</a:t>
            </a:r>
            <a:endParaRPr lang="en-US" dirty="0"/>
          </a:p>
        </p:txBody>
      </p:sp>
      <p:sp>
        <p:nvSpPr>
          <p:cNvPr id="4" name="Rectangle 3">
            <a:extLst>
              <a:ext uri="{FF2B5EF4-FFF2-40B4-BE49-F238E27FC236}">
                <a16:creationId xmlns:a16="http://schemas.microsoft.com/office/drawing/2014/main" id="{27448D32-CBAF-954F-88E9-328B77C974AE}"/>
              </a:ext>
            </a:extLst>
          </p:cNvPr>
          <p:cNvSpPr/>
          <p:nvPr/>
        </p:nvSpPr>
        <p:spPr>
          <a:xfrm>
            <a:off x="7545489" y="4634119"/>
            <a:ext cx="1396536" cy="307777"/>
          </a:xfrm>
          <a:prstGeom prst="rect">
            <a:avLst/>
          </a:prstGeom>
        </p:spPr>
        <p:txBody>
          <a:bodyPr wrap="none">
            <a:spAutoFit/>
          </a:bodyPr>
          <a:lstStyle/>
          <a:p>
            <a:r>
              <a:rPr lang="en-US" dirty="0">
                <a:solidFill>
                  <a:schemeClr val="bg1"/>
                </a:solidFill>
              </a:rPr>
              <a:t>(Meyer, 1995) </a:t>
            </a:r>
          </a:p>
        </p:txBody>
      </p:sp>
    </p:spTree>
    <p:extLst>
      <p:ext uri="{BB962C8B-B14F-4D97-AF65-F5344CB8AC3E}">
        <p14:creationId xmlns:p14="http://schemas.microsoft.com/office/powerpoint/2010/main" val="34858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729DBE-4281-632D-B1CA-CC0CEC6B4568}"/>
              </a:ext>
            </a:extLst>
          </p:cNvPr>
          <p:cNvSpPr>
            <a:spLocks noGrp="1"/>
          </p:cNvSpPr>
          <p:nvPr>
            <p:ph type="title"/>
          </p:nvPr>
        </p:nvSpPr>
        <p:spPr/>
        <p:txBody>
          <a:bodyPr/>
          <a:lstStyle/>
          <a:p>
            <a:r>
              <a:rPr lang="en-US" sz="4800" dirty="0"/>
              <a:t>Systems of Oppression &amp; </a:t>
            </a:r>
            <a:br>
              <a:rPr lang="en-US" sz="4800" dirty="0"/>
            </a:br>
            <a:r>
              <a:rPr lang="en-US" sz="4800" dirty="0"/>
              <a:t>Intersectionality</a:t>
            </a:r>
          </a:p>
        </p:txBody>
      </p:sp>
    </p:spTree>
    <p:extLst>
      <p:ext uri="{BB962C8B-B14F-4D97-AF65-F5344CB8AC3E}">
        <p14:creationId xmlns:p14="http://schemas.microsoft.com/office/powerpoint/2010/main" val="424520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bg1"/>
                </a:solidFill>
              </a:rPr>
              <a:t>The 4 I’s of Oppression</a:t>
            </a:r>
          </a:p>
        </p:txBody>
      </p:sp>
      <p:graphicFrame>
        <p:nvGraphicFramePr>
          <p:cNvPr id="6" name="Diagram 5">
            <a:extLst>
              <a:ext uri="{FF2B5EF4-FFF2-40B4-BE49-F238E27FC236}">
                <a16:creationId xmlns:a16="http://schemas.microsoft.com/office/drawing/2014/main" id="{6808F701-914F-2A4A-B91B-D55E4EBDA691}"/>
              </a:ext>
            </a:extLst>
          </p:cNvPr>
          <p:cNvGraphicFramePr/>
          <p:nvPr>
            <p:extLst>
              <p:ext uri="{D42A27DB-BD31-4B8C-83A1-F6EECF244321}">
                <p14:modId xmlns:p14="http://schemas.microsoft.com/office/powerpoint/2010/main" val="2247538891"/>
              </p:ext>
            </p:extLst>
          </p:nvPr>
        </p:nvGraphicFramePr>
        <p:xfrm>
          <a:off x="2082770" y="1336757"/>
          <a:ext cx="5205536" cy="339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1472EBB2-2063-B348-856F-A6799341FCC8}"/>
              </a:ext>
            </a:extLst>
          </p:cNvPr>
          <p:cNvSpPr/>
          <p:nvPr/>
        </p:nvSpPr>
        <p:spPr>
          <a:xfrm>
            <a:off x="7291062" y="4694544"/>
            <a:ext cx="1191352" cy="307777"/>
          </a:xfrm>
          <a:prstGeom prst="rect">
            <a:avLst/>
          </a:prstGeom>
        </p:spPr>
        <p:txBody>
          <a:bodyPr wrap="none">
            <a:spAutoFit/>
          </a:bodyPr>
          <a:lstStyle/>
          <a:p>
            <a:r>
              <a:rPr lang="en-US" dirty="0">
                <a:solidFill>
                  <a:schemeClr val="bg1"/>
                </a:solidFill>
                <a:latin typeface="Calibri" panose="020F0502020204030204" pitchFamily="34" charset="0"/>
              </a:rPr>
              <a:t>(Jones, 2002) </a:t>
            </a:r>
            <a:endParaRPr lang="en-US" dirty="0">
              <a:solidFill>
                <a:schemeClr val="bg1"/>
              </a:solidFill>
            </a:endParaRPr>
          </a:p>
        </p:txBody>
      </p:sp>
    </p:spTree>
    <p:extLst>
      <p:ext uri="{BB962C8B-B14F-4D97-AF65-F5344CB8AC3E}">
        <p14:creationId xmlns:p14="http://schemas.microsoft.com/office/powerpoint/2010/main" val="127876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DEA03C-17E3-190E-23C1-812DCF2894E5}"/>
              </a:ext>
            </a:extLst>
          </p:cNvPr>
          <p:cNvSpPr>
            <a:spLocks noGrp="1"/>
          </p:cNvSpPr>
          <p:nvPr>
            <p:ph type="sldNum" idx="4294967295"/>
          </p:nvPr>
        </p:nvSpPr>
        <p:spPr>
          <a:xfrm>
            <a:off x="8594725" y="4697413"/>
            <a:ext cx="549275" cy="312737"/>
          </a:xfrm>
          <a:prstGeom prst="rect">
            <a:avLst/>
          </a:prstGeom>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4" name="Picture 3">
            <a:extLst>
              <a:ext uri="{FF2B5EF4-FFF2-40B4-BE49-F238E27FC236}">
                <a16:creationId xmlns:a16="http://schemas.microsoft.com/office/drawing/2014/main" id="{29A155F1-96E3-69A9-D144-19F6CFC94858}"/>
              </a:ext>
            </a:extLst>
          </p:cNvPr>
          <p:cNvPicPr>
            <a:picLocks noChangeAspect="1"/>
          </p:cNvPicPr>
          <p:nvPr/>
        </p:nvPicPr>
        <p:blipFill>
          <a:blip r:embed="rId3"/>
          <a:stretch>
            <a:fillRect/>
          </a:stretch>
        </p:blipFill>
        <p:spPr>
          <a:xfrm>
            <a:off x="3180617" y="18867"/>
            <a:ext cx="3283805" cy="3339475"/>
          </a:xfrm>
          <a:prstGeom prst="rect">
            <a:avLst/>
          </a:prstGeom>
        </p:spPr>
      </p:pic>
      <p:graphicFrame>
        <p:nvGraphicFramePr>
          <p:cNvPr id="3" name="Diagram 2">
            <a:extLst>
              <a:ext uri="{FF2B5EF4-FFF2-40B4-BE49-F238E27FC236}">
                <a16:creationId xmlns:a16="http://schemas.microsoft.com/office/drawing/2014/main" id="{4E8D8608-3306-184E-9AC6-FED03B540966}"/>
              </a:ext>
            </a:extLst>
          </p:cNvPr>
          <p:cNvGraphicFramePr/>
          <p:nvPr/>
        </p:nvGraphicFramePr>
        <p:xfrm>
          <a:off x="407005" y="322514"/>
          <a:ext cx="8462357" cy="32234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0F964355-40C3-8641-9141-D1462D9535B3}"/>
              </a:ext>
            </a:extLst>
          </p:cNvPr>
          <p:cNvSpPr/>
          <p:nvPr/>
        </p:nvSpPr>
        <p:spPr>
          <a:xfrm>
            <a:off x="301961" y="3504252"/>
            <a:ext cx="7214992" cy="1785104"/>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bg1"/>
                </a:solidFill>
                <a:latin typeface="arial" panose="020B0604020202020204" pitchFamily="34" charset="0"/>
              </a:rPr>
              <a:t>Black MSM represented 14% of </a:t>
            </a:r>
            <a:r>
              <a:rPr lang="en-US" sz="1600" dirty="0" err="1">
                <a:solidFill>
                  <a:schemeClr val="bg1"/>
                </a:solidFill>
                <a:latin typeface="arial" panose="020B0604020202020204" pitchFamily="34" charset="0"/>
              </a:rPr>
              <a:t>PrEP</a:t>
            </a:r>
            <a:r>
              <a:rPr lang="en-US" sz="1600" dirty="0">
                <a:solidFill>
                  <a:schemeClr val="bg1"/>
                </a:solidFill>
                <a:latin typeface="arial" panose="020B0604020202020204" pitchFamily="34" charset="0"/>
              </a:rPr>
              <a:t> users in 2021, but 42% of new HIV diagnoses in 2020.</a:t>
            </a:r>
          </a:p>
          <a:p>
            <a:pPr marL="285750" indent="-285750">
              <a:buFont typeface="Arial" panose="020B0604020202020204" pitchFamily="34" charset="0"/>
              <a:buChar char="•"/>
            </a:pPr>
            <a:r>
              <a:rPr lang="en-US" sz="1600" dirty="0">
                <a:solidFill>
                  <a:schemeClr val="bg1"/>
                </a:solidFill>
                <a:latin typeface="arial" panose="020B0604020202020204" pitchFamily="34" charset="0"/>
              </a:rPr>
              <a:t>Hispanic/Latinx MSM represented 17% of </a:t>
            </a:r>
            <a:r>
              <a:rPr lang="en-US" sz="1600" dirty="0" err="1">
                <a:solidFill>
                  <a:schemeClr val="bg1"/>
                </a:solidFill>
                <a:latin typeface="arial" panose="020B0604020202020204" pitchFamily="34" charset="0"/>
              </a:rPr>
              <a:t>PrEP</a:t>
            </a:r>
            <a:r>
              <a:rPr lang="en-US" sz="1600" dirty="0">
                <a:solidFill>
                  <a:schemeClr val="bg1"/>
                </a:solidFill>
                <a:latin typeface="arial" panose="020B0604020202020204" pitchFamily="34" charset="0"/>
              </a:rPr>
              <a:t> users in 2021 and 27% of new HIV diagnoses in 2020.</a:t>
            </a:r>
            <a:r>
              <a:rPr lang="en-US" sz="1600" dirty="0">
                <a:solidFill>
                  <a:schemeClr val="bg1"/>
                </a:solidFill>
              </a:rPr>
              <a:t> </a:t>
            </a:r>
          </a:p>
          <a:p>
            <a:pPr marL="285750" indent="-285750">
              <a:buFont typeface="Arial" panose="020B0604020202020204" pitchFamily="34" charset="0"/>
              <a:buChar char="•"/>
            </a:pPr>
            <a:r>
              <a:rPr lang="en-US" sz="1600" dirty="0">
                <a:solidFill>
                  <a:schemeClr val="bg1"/>
                </a:solidFill>
              </a:rPr>
              <a:t>White MSM represented 65% of </a:t>
            </a:r>
            <a:r>
              <a:rPr lang="en-US" sz="1600" dirty="0" err="1">
                <a:solidFill>
                  <a:schemeClr val="bg1"/>
                </a:solidFill>
              </a:rPr>
              <a:t>PrEP</a:t>
            </a:r>
            <a:r>
              <a:rPr lang="en-US" sz="1600" dirty="0">
                <a:solidFill>
                  <a:schemeClr val="bg1"/>
                </a:solidFill>
              </a:rPr>
              <a:t> users and 26% of new HIV diagnoses.</a:t>
            </a:r>
          </a:p>
          <a:p>
            <a:pPr algn="ctr"/>
            <a:endParaRPr lang="en-US" dirty="0">
              <a:solidFill>
                <a:schemeClr val="bg1"/>
              </a:solidFill>
            </a:endParaRPr>
          </a:p>
        </p:txBody>
      </p:sp>
      <p:sp>
        <p:nvSpPr>
          <p:cNvPr id="6" name="Rectangle 5">
            <a:extLst>
              <a:ext uri="{FF2B5EF4-FFF2-40B4-BE49-F238E27FC236}">
                <a16:creationId xmlns:a16="http://schemas.microsoft.com/office/drawing/2014/main" id="{5E43AEC6-4A3C-5D47-A45D-D774D6B618C5}"/>
              </a:ext>
            </a:extLst>
          </p:cNvPr>
          <p:cNvSpPr/>
          <p:nvPr/>
        </p:nvSpPr>
        <p:spPr>
          <a:xfrm>
            <a:off x="7478547" y="4718332"/>
            <a:ext cx="1343638" cy="307777"/>
          </a:xfrm>
          <a:prstGeom prst="rect">
            <a:avLst/>
          </a:prstGeom>
        </p:spPr>
        <p:txBody>
          <a:bodyPr wrap="none">
            <a:spAutoFit/>
          </a:bodyPr>
          <a:lstStyle/>
          <a:p>
            <a:r>
              <a:rPr lang="en-US" dirty="0">
                <a:solidFill>
                  <a:schemeClr val="bg1"/>
                </a:solidFill>
                <a:latin typeface="Calibri" panose="020F0502020204030204" pitchFamily="34" charset="0"/>
              </a:rPr>
              <a:t>(AIDSVU, 2022) </a:t>
            </a:r>
            <a:endParaRPr lang="en-US" dirty="0">
              <a:solidFill>
                <a:schemeClr val="bg1"/>
              </a:solidFill>
            </a:endParaRPr>
          </a:p>
        </p:txBody>
      </p:sp>
    </p:spTree>
    <p:extLst>
      <p:ext uri="{BB962C8B-B14F-4D97-AF65-F5344CB8AC3E}">
        <p14:creationId xmlns:p14="http://schemas.microsoft.com/office/powerpoint/2010/main" val="427983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ssolv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60BC86-7E58-42CE-772E-1D8A362487EA}"/>
              </a:ext>
            </a:extLst>
          </p:cNvPr>
          <p:cNvSpPr>
            <a:spLocks noGrp="1"/>
          </p:cNvSpPr>
          <p:nvPr>
            <p:ph type="title"/>
          </p:nvPr>
        </p:nvSpPr>
        <p:spPr/>
        <p:txBody>
          <a:bodyPr/>
          <a:lstStyle/>
          <a:p>
            <a:r>
              <a:rPr lang="en-US" sz="2400" dirty="0"/>
              <a:t>Intersectionality</a:t>
            </a:r>
          </a:p>
        </p:txBody>
      </p:sp>
      <p:pic>
        <p:nvPicPr>
          <p:cNvPr id="7" name="Picture 6">
            <a:extLst>
              <a:ext uri="{FF2B5EF4-FFF2-40B4-BE49-F238E27FC236}">
                <a16:creationId xmlns:a16="http://schemas.microsoft.com/office/drawing/2014/main" id="{7147878F-E319-29EE-DB8D-FD130A99C255}"/>
              </a:ext>
            </a:extLst>
          </p:cNvPr>
          <p:cNvPicPr>
            <a:picLocks noChangeAspect="1"/>
          </p:cNvPicPr>
          <p:nvPr/>
        </p:nvPicPr>
        <p:blipFill>
          <a:blip r:embed="rId3"/>
          <a:stretch>
            <a:fillRect/>
          </a:stretch>
        </p:blipFill>
        <p:spPr>
          <a:xfrm>
            <a:off x="3845169" y="551793"/>
            <a:ext cx="1453662" cy="1648665"/>
          </a:xfrm>
          <a:prstGeom prst="rect">
            <a:avLst/>
          </a:prstGeom>
        </p:spPr>
      </p:pic>
      <p:sp>
        <p:nvSpPr>
          <p:cNvPr id="8" name="TextBox 7">
            <a:extLst>
              <a:ext uri="{FF2B5EF4-FFF2-40B4-BE49-F238E27FC236}">
                <a16:creationId xmlns:a16="http://schemas.microsoft.com/office/drawing/2014/main" id="{9ED9C660-5961-18A3-31A4-D51EE311C6CA}"/>
              </a:ext>
            </a:extLst>
          </p:cNvPr>
          <p:cNvSpPr txBox="1"/>
          <p:nvPr/>
        </p:nvSpPr>
        <p:spPr>
          <a:xfrm>
            <a:off x="3510501" y="3853043"/>
            <a:ext cx="2122998" cy="738664"/>
          </a:xfrm>
          <a:prstGeom prst="rect">
            <a:avLst/>
          </a:prstGeom>
          <a:noFill/>
        </p:spPr>
        <p:txBody>
          <a:bodyPr wrap="square" rtlCol="0">
            <a:spAutoFit/>
          </a:bodyPr>
          <a:lstStyle/>
          <a:p>
            <a:pPr algn="ctr"/>
            <a:r>
              <a:rPr lang="en-US" b="1" dirty="0">
                <a:solidFill>
                  <a:schemeClr val="bg2"/>
                </a:solidFill>
              </a:rPr>
              <a:t>Intersecting identities </a:t>
            </a:r>
            <a:r>
              <a:rPr lang="en-US" sz="1400" b="1" dirty="0">
                <a:solidFill>
                  <a:schemeClr val="bg2"/>
                </a:solidFill>
              </a:rPr>
              <a:t>≠</a:t>
            </a:r>
          </a:p>
          <a:p>
            <a:pPr algn="ctr"/>
            <a:r>
              <a:rPr lang="en-US" b="1" dirty="0">
                <a:solidFill>
                  <a:schemeClr val="bg2"/>
                </a:solidFill>
              </a:rPr>
              <a:t>I</a:t>
            </a:r>
            <a:r>
              <a:rPr lang="en-US" sz="1400" b="1" dirty="0">
                <a:solidFill>
                  <a:schemeClr val="bg2"/>
                </a:solidFill>
              </a:rPr>
              <a:t>ntersectionality</a:t>
            </a:r>
            <a:r>
              <a:rPr lang="en-US" b="1" dirty="0">
                <a:solidFill>
                  <a:schemeClr val="bg2"/>
                </a:solidFill>
              </a:rPr>
              <a:t> </a:t>
            </a:r>
          </a:p>
        </p:txBody>
      </p:sp>
    </p:spTree>
    <p:extLst>
      <p:ext uri="{BB962C8B-B14F-4D97-AF65-F5344CB8AC3E}">
        <p14:creationId xmlns:p14="http://schemas.microsoft.com/office/powerpoint/2010/main" val="298878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7EBE-DDA8-3644-946C-B875EBA18259}"/>
              </a:ext>
            </a:extLst>
          </p:cNvPr>
          <p:cNvSpPr>
            <a:spLocks noGrp="1"/>
          </p:cNvSpPr>
          <p:nvPr>
            <p:ph type="title"/>
          </p:nvPr>
        </p:nvSpPr>
        <p:spPr/>
        <p:txBody>
          <a:bodyPr/>
          <a:lstStyle/>
          <a:p>
            <a:r>
              <a:rPr lang="en-US" b="1" dirty="0">
                <a:solidFill>
                  <a:schemeClr val="bg1"/>
                </a:solidFill>
              </a:rPr>
              <a:t>Intersectionality</a:t>
            </a:r>
          </a:p>
        </p:txBody>
      </p:sp>
      <p:sp>
        <p:nvSpPr>
          <p:cNvPr id="4" name="Slide Number Placeholder 3">
            <a:extLst>
              <a:ext uri="{FF2B5EF4-FFF2-40B4-BE49-F238E27FC236}">
                <a16:creationId xmlns:a16="http://schemas.microsoft.com/office/drawing/2014/main" id="{DEFC05EC-26F8-574D-AFCE-F7CD87F0FCCD}"/>
              </a:ext>
            </a:extLst>
          </p:cNvPr>
          <p:cNvSpPr>
            <a:spLocks noGrp="1"/>
          </p:cNvSpPr>
          <p:nvPr>
            <p:ph type="sldNum" idx="4294967295"/>
          </p:nvPr>
        </p:nvSpPr>
        <p:spPr>
          <a:xfrm>
            <a:off x="8594725" y="4697413"/>
            <a:ext cx="549275" cy="3127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17</a:t>
            </a:fld>
            <a:endParaRPr lang="en"/>
          </a:p>
        </p:txBody>
      </p:sp>
      <p:graphicFrame>
        <p:nvGraphicFramePr>
          <p:cNvPr id="8" name="Diagram 7">
            <a:extLst>
              <a:ext uri="{FF2B5EF4-FFF2-40B4-BE49-F238E27FC236}">
                <a16:creationId xmlns:a16="http://schemas.microsoft.com/office/drawing/2014/main" id="{1F450AE7-C4DF-E34D-B19F-AD37E2A656D7}"/>
              </a:ext>
            </a:extLst>
          </p:cNvPr>
          <p:cNvGraphicFramePr/>
          <p:nvPr/>
        </p:nvGraphicFramePr>
        <p:xfrm>
          <a:off x="0" y="1289830"/>
          <a:ext cx="8593014" cy="3853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068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FEBADC3-DF4C-CEB5-AC24-F513FB5D62A8}"/>
              </a:ext>
            </a:extLst>
          </p:cNvPr>
          <p:cNvGraphicFramePr/>
          <p:nvPr/>
        </p:nvGraphicFramePr>
        <p:xfrm>
          <a:off x="977461" y="1639613"/>
          <a:ext cx="7063879" cy="3370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86E79B36-3DF7-C4CA-72B7-D2407F3D7FB0}"/>
              </a:ext>
            </a:extLst>
          </p:cNvPr>
          <p:cNvSpPr>
            <a:spLocks noGrp="1"/>
          </p:cNvSpPr>
          <p:nvPr>
            <p:ph type="title"/>
          </p:nvPr>
        </p:nvSpPr>
        <p:spPr>
          <a:xfrm>
            <a:off x="337340" y="456348"/>
            <a:ext cx="7704000" cy="572700"/>
          </a:xfrm>
        </p:spPr>
        <p:txBody>
          <a:bodyPr/>
          <a:lstStyle/>
          <a:p>
            <a:r>
              <a:rPr lang="en-US" b="1" dirty="0">
                <a:solidFill>
                  <a:schemeClr val="bg1"/>
                </a:solidFill>
              </a:rPr>
              <a:t>Intersectional Invisibility</a:t>
            </a:r>
            <a:endParaRPr lang="en-US" dirty="0"/>
          </a:p>
        </p:txBody>
      </p:sp>
    </p:spTree>
    <p:extLst>
      <p:ext uri="{BB962C8B-B14F-4D97-AF65-F5344CB8AC3E}">
        <p14:creationId xmlns:p14="http://schemas.microsoft.com/office/powerpoint/2010/main" val="169406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3394-85A7-5FE6-353D-8999797F31DE}"/>
              </a:ext>
            </a:extLst>
          </p:cNvPr>
          <p:cNvSpPr>
            <a:spLocks noGrp="1"/>
          </p:cNvSpPr>
          <p:nvPr>
            <p:ph type="title"/>
          </p:nvPr>
        </p:nvSpPr>
        <p:spPr/>
        <p:txBody>
          <a:bodyPr/>
          <a:lstStyle/>
          <a:p>
            <a:pPr algn="ctr"/>
            <a:r>
              <a:rPr lang="en-US" sz="2800" dirty="0"/>
              <a:t>Conceptual Lens for Health Disparities: Minority stress</a:t>
            </a:r>
          </a:p>
        </p:txBody>
      </p:sp>
      <p:graphicFrame>
        <p:nvGraphicFramePr>
          <p:cNvPr id="4" name="Diagram 3">
            <a:extLst>
              <a:ext uri="{FF2B5EF4-FFF2-40B4-BE49-F238E27FC236}">
                <a16:creationId xmlns:a16="http://schemas.microsoft.com/office/drawing/2014/main" id="{D8C0C1E1-A040-2101-9A06-A75E9B44E895}"/>
              </a:ext>
            </a:extLst>
          </p:cNvPr>
          <p:cNvGraphicFramePr/>
          <p:nvPr/>
        </p:nvGraphicFramePr>
        <p:xfrm>
          <a:off x="149087" y="1245099"/>
          <a:ext cx="8274913" cy="3714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83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26F627-ACD8-F0C7-9538-1A03C668DCCD}"/>
              </a:ext>
            </a:extLst>
          </p:cNvPr>
          <p:cNvPicPr>
            <a:picLocks noChangeAspect="1"/>
          </p:cNvPicPr>
          <p:nvPr/>
        </p:nvPicPr>
        <p:blipFill>
          <a:blip r:embed="rId2"/>
          <a:stretch>
            <a:fillRect/>
          </a:stretch>
        </p:blipFill>
        <p:spPr>
          <a:xfrm>
            <a:off x="126415" y="173421"/>
            <a:ext cx="1749682" cy="1806963"/>
          </a:xfrm>
          <a:prstGeom prst="rect">
            <a:avLst/>
          </a:prstGeom>
        </p:spPr>
      </p:pic>
      <p:pic>
        <p:nvPicPr>
          <p:cNvPr id="6" name="Picture 5">
            <a:extLst>
              <a:ext uri="{FF2B5EF4-FFF2-40B4-BE49-F238E27FC236}">
                <a16:creationId xmlns:a16="http://schemas.microsoft.com/office/drawing/2014/main" id="{10499704-AD20-B049-034F-A4E27C06FBD8}"/>
              </a:ext>
            </a:extLst>
          </p:cNvPr>
          <p:cNvPicPr>
            <a:picLocks noChangeAspect="1"/>
          </p:cNvPicPr>
          <p:nvPr/>
        </p:nvPicPr>
        <p:blipFill>
          <a:blip r:embed="rId3"/>
          <a:stretch>
            <a:fillRect/>
          </a:stretch>
        </p:blipFill>
        <p:spPr>
          <a:xfrm>
            <a:off x="2152516" y="272861"/>
            <a:ext cx="3124566" cy="1760846"/>
          </a:xfrm>
          <a:prstGeom prst="rect">
            <a:avLst/>
          </a:prstGeom>
        </p:spPr>
      </p:pic>
      <p:pic>
        <p:nvPicPr>
          <p:cNvPr id="7" name="Picture 6">
            <a:extLst>
              <a:ext uri="{FF2B5EF4-FFF2-40B4-BE49-F238E27FC236}">
                <a16:creationId xmlns:a16="http://schemas.microsoft.com/office/drawing/2014/main" id="{7F59D9B9-5A47-DE0D-330F-7F2ABBDBA96C}"/>
              </a:ext>
            </a:extLst>
          </p:cNvPr>
          <p:cNvPicPr>
            <a:picLocks noChangeAspect="1"/>
          </p:cNvPicPr>
          <p:nvPr/>
        </p:nvPicPr>
        <p:blipFill>
          <a:blip r:embed="rId4"/>
          <a:stretch>
            <a:fillRect/>
          </a:stretch>
        </p:blipFill>
        <p:spPr>
          <a:xfrm>
            <a:off x="725213" y="2438834"/>
            <a:ext cx="4171437" cy="2202739"/>
          </a:xfrm>
          <a:prstGeom prst="rect">
            <a:avLst/>
          </a:prstGeom>
        </p:spPr>
      </p:pic>
    </p:spTree>
    <p:extLst>
      <p:ext uri="{BB962C8B-B14F-4D97-AF65-F5344CB8AC3E}">
        <p14:creationId xmlns:p14="http://schemas.microsoft.com/office/powerpoint/2010/main" val="134102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8EC3-BFE0-EEA3-2EB3-B61A26A81084}"/>
              </a:ext>
            </a:extLst>
          </p:cNvPr>
          <p:cNvSpPr>
            <a:spLocks noGrp="1"/>
          </p:cNvSpPr>
          <p:nvPr>
            <p:ph type="title"/>
          </p:nvPr>
        </p:nvSpPr>
        <p:spPr/>
        <p:txBody>
          <a:bodyPr/>
          <a:lstStyle/>
          <a:p>
            <a:r>
              <a:rPr lang="en-US" dirty="0"/>
              <a:t>Conceptual Lens: Minority stress</a:t>
            </a:r>
          </a:p>
        </p:txBody>
      </p:sp>
      <p:graphicFrame>
        <p:nvGraphicFramePr>
          <p:cNvPr id="4" name="Diagram 3">
            <a:extLst>
              <a:ext uri="{FF2B5EF4-FFF2-40B4-BE49-F238E27FC236}">
                <a16:creationId xmlns:a16="http://schemas.microsoft.com/office/drawing/2014/main" id="{6C428196-867F-DB00-F8B5-30482FDC8A05}"/>
              </a:ext>
            </a:extLst>
          </p:cNvPr>
          <p:cNvGraphicFramePr/>
          <p:nvPr/>
        </p:nvGraphicFramePr>
        <p:xfrm>
          <a:off x="460549" y="1168977"/>
          <a:ext cx="8222901" cy="3529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CFB8927-8783-26DF-F328-6354A4D34A71}"/>
              </a:ext>
            </a:extLst>
          </p:cNvPr>
          <p:cNvSpPr txBox="1"/>
          <p:nvPr/>
        </p:nvSpPr>
        <p:spPr>
          <a:xfrm>
            <a:off x="2607110" y="3926397"/>
            <a:ext cx="2629486" cy="923330"/>
          </a:xfrm>
          <a:prstGeom prst="rect">
            <a:avLst/>
          </a:prstGeom>
          <a:noFill/>
        </p:spPr>
        <p:txBody>
          <a:bodyPr wrap="square" rtlCol="0">
            <a:spAutoFit/>
          </a:bodyPr>
          <a:lstStyle/>
          <a:p>
            <a:pPr algn="ctr"/>
            <a:r>
              <a:rPr lang="en-US" sz="1800" b="1" dirty="0">
                <a:solidFill>
                  <a:srgbClr val="FF0000"/>
                </a:solidFill>
              </a:rPr>
              <a:t>Harassment </a:t>
            </a:r>
          </a:p>
          <a:p>
            <a:pPr algn="ctr"/>
            <a:r>
              <a:rPr lang="en-US" sz="1800" b="1" dirty="0">
                <a:solidFill>
                  <a:srgbClr val="FF0000"/>
                </a:solidFill>
              </a:rPr>
              <a:t>Discrimination </a:t>
            </a:r>
          </a:p>
          <a:p>
            <a:pPr algn="ctr"/>
            <a:r>
              <a:rPr lang="en-US" sz="1800" b="1" dirty="0">
                <a:solidFill>
                  <a:srgbClr val="FF0000"/>
                </a:solidFill>
              </a:rPr>
              <a:t>Victimization </a:t>
            </a:r>
          </a:p>
        </p:txBody>
      </p:sp>
    </p:spTree>
    <p:extLst>
      <p:ext uri="{BB962C8B-B14F-4D97-AF65-F5344CB8AC3E}">
        <p14:creationId xmlns:p14="http://schemas.microsoft.com/office/powerpoint/2010/main" val="41158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13D7-2EA6-E2EE-13D2-CC56EF016EA7}"/>
              </a:ext>
            </a:extLst>
          </p:cNvPr>
          <p:cNvSpPr>
            <a:spLocks noGrp="1"/>
          </p:cNvSpPr>
          <p:nvPr>
            <p:ph type="title"/>
          </p:nvPr>
        </p:nvSpPr>
        <p:spPr/>
        <p:txBody>
          <a:bodyPr/>
          <a:lstStyle/>
          <a:p>
            <a:r>
              <a:rPr lang="en-US" sz="3200" b="1" dirty="0">
                <a:solidFill>
                  <a:schemeClr val="bg1"/>
                </a:solidFill>
              </a:rPr>
              <a:t>Minority Stress: Health Disparities </a:t>
            </a:r>
            <a:endParaRPr lang="en-US" dirty="0">
              <a:solidFill>
                <a:schemeClr val="bg1"/>
              </a:solidFill>
            </a:endParaRPr>
          </a:p>
        </p:txBody>
      </p:sp>
      <p:graphicFrame>
        <p:nvGraphicFramePr>
          <p:cNvPr id="4" name="Content Placeholder 4">
            <a:extLst>
              <a:ext uri="{FF2B5EF4-FFF2-40B4-BE49-F238E27FC236}">
                <a16:creationId xmlns:a16="http://schemas.microsoft.com/office/drawing/2014/main" id="{77980FFA-273C-4C6B-D993-E9B636EAF8DF}"/>
              </a:ext>
            </a:extLst>
          </p:cNvPr>
          <p:cNvGraphicFramePr>
            <a:graphicFrameLocks/>
          </p:cNvGraphicFramePr>
          <p:nvPr/>
        </p:nvGraphicFramePr>
        <p:xfrm>
          <a:off x="1021976" y="1215788"/>
          <a:ext cx="68580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3997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BE0E-ACAD-5D35-709C-9F714BE5F3ED}"/>
              </a:ext>
            </a:extLst>
          </p:cNvPr>
          <p:cNvSpPr>
            <a:spLocks noGrp="1"/>
          </p:cNvSpPr>
          <p:nvPr>
            <p:ph type="title"/>
          </p:nvPr>
        </p:nvSpPr>
        <p:spPr>
          <a:xfrm>
            <a:off x="397271" y="458472"/>
            <a:ext cx="7704000" cy="572700"/>
          </a:xfrm>
        </p:spPr>
        <p:txBody>
          <a:bodyPr/>
          <a:lstStyle/>
          <a:p>
            <a:r>
              <a:rPr lang="en-US" sz="2400" dirty="0"/>
              <a:t>Minority Stress: Proximal &amp; Distal Stressors</a:t>
            </a:r>
          </a:p>
        </p:txBody>
      </p:sp>
      <p:graphicFrame>
        <p:nvGraphicFramePr>
          <p:cNvPr id="4" name="Diagram 3">
            <a:extLst>
              <a:ext uri="{FF2B5EF4-FFF2-40B4-BE49-F238E27FC236}">
                <a16:creationId xmlns:a16="http://schemas.microsoft.com/office/drawing/2014/main" id="{563B8781-02DC-8401-AC1D-35AF413CA581}"/>
              </a:ext>
            </a:extLst>
          </p:cNvPr>
          <p:cNvGraphicFramePr/>
          <p:nvPr/>
        </p:nvGraphicFramePr>
        <p:xfrm>
          <a:off x="-84000" y="1506070"/>
          <a:ext cx="9120424" cy="3496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3469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11CAB-3883-670B-4B89-7958A4617188}"/>
              </a:ext>
            </a:extLst>
          </p:cNvPr>
          <p:cNvSpPr>
            <a:spLocks noGrp="1"/>
          </p:cNvSpPr>
          <p:nvPr>
            <p:ph type="title"/>
          </p:nvPr>
        </p:nvSpPr>
        <p:spPr>
          <a:xfrm>
            <a:off x="94129" y="386855"/>
            <a:ext cx="7704000" cy="572700"/>
          </a:xfrm>
        </p:spPr>
        <p:txBody>
          <a:bodyPr/>
          <a:lstStyle/>
          <a:p>
            <a:r>
              <a:rPr lang="en-US" sz="2400" dirty="0"/>
              <a:t>Current climate (proximal/distal stressors)…</a:t>
            </a:r>
          </a:p>
        </p:txBody>
      </p:sp>
      <p:pic>
        <p:nvPicPr>
          <p:cNvPr id="5" name="Picture 4">
            <a:extLst>
              <a:ext uri="{FF2B5EF4-FFF2-40B4-BE49-F238E27FC236}">
                <a16:creationId xmlns:a16="http://schemas.microsoft.com/office/drawing/2014/main" id="{CFDA799F-6A7C-B5A4-1225-751DE878E7C7}"/>
              </a:ext>
            </a:extLst>
          </p:cNvPr>
          <p:cNvPicPr>
            <a:picLocks noChangeAspect="1"/>
          </p:cNvPicPr>
          <p:nvPr/>
        </p:nvPicPr>
        <p:blipFill>
          <a:blip r:embed="rId2"/>
          <a:stretch>
            <a:fillRect/>
          </a:stretch>
        </p:blipFill>
        <p:spPr>
          <a:xfrm>
            <a:off x="94129" y="1255766"/>
            <a:ext cx="3872753" cy="1315984"/>
          </a:xfrm>
          <a:prstGeom prst="rect">
            <a:avLst/>
          </a:prstGeom>
        </p:spPr>
      </p:pic>
      <p:pic>
        <p:nvPicPr>
          <p:cNvPr id="7" name="Picture 6">
            <a:extLst>
              <a:ext uri="{FF2B5EF4-FFF2-40B4-BE49-F238E27FC236}">
                <a16:creationId xmlns:a16="http://schemas.microsoft.com/office/drawing/2014/main" id="{214A6CE6-D358-7623-9DE2-46F5D6E54667}"/>
              </a:ext>
            </a:extLst>
          </p:cNvPr>
          <p:cNvPicPr>
            <a:picLocks noChangeAspect="1"/>
          </p:cNvPicPr>
          <p:nvPr/>
        </p:nvPicPr>
        <p:blipFill>
          <a:blip r:embed="rId3"/>
          <a:stretch>
            <a:fillRect/>
          </a:stretch>
        </p:blipFill>
        <p:spPr>
          <a:xfrm>
            <a:off x="3674036" y="1814389"/>
            <a:ext cx="5375835" cy="1195849"/>
          </a:xfrm>
          <a:prstGeom prst="rect">
            <a:avLst/>
          </a:prstGeom>
        </p:spPr>
      </p:pic>
      <p:pic>
        <p:nvPicPr>
          <p:cNvPr id="9" name="Picture 8">
            <a:extLst>
              <a:ext uri="{FF2B5EF4-FFF2-40B4-BE49-F238E27FC236}">
                <a16:creationId xmlns:a16="http://schemas.microsoft.com/office/drawing/2014/main" id="{2C0653D6-5499-F99D-22E8-B98424246C69}"/>
              </a:ext>
            </a:extLst>
          </p:cNvPr>
          <p:cNvPicPr>
            <a:picLocks noChangeAspect="1"/>
          </p:cNvPicPr>
          <p:nvPr/>
        </p:nvPicPr>
        <p:blipFill>
          <a:blip r:embed="rId4"/>
          <a:stretch>
            <a:fillRect/>
          </a:stretch>
        </p:blipFill>
        <p:spPr>
          <a:xfrm>
            <a:off x="0" y="3598281"/>
            <a:ext cx="5593976" cy="1411563"/>
          </a:xfrm>
          <a:prstGeom prst="rect">
            <a:avLst/>
          </a:prstGeom>
        </p:spPr>
      </p:pic>
      <p:pic>
        <p:nvPicPr>
          <p:cNvPr id="4" name="Picture 3">
            <a:extLst>
              <a:ext uri="{FF2B5EF4-FFF2-40B4-BE49-F238E27FC236}">
                <a16:creationId xmlns:a16="http://schemas.microsoft.com/office/drawing/2014/main" id="{ED2712AB-C5E3-0EB4-B606-5862BA9047E8}"/>
              </a:ext>
            </a:extLst>
          </p:cNvPr>
          <p:cNvPicPr>
            <a:picLocks noChangeAspect="1"/>
          </p:cNvPicPr>
          <p:nvPr/>
        </p:nvPicPr>
        <p:blipFill>
          <a:blip r:embed="rId5"/>
          <a:stretch>
            <a:fillRect/>
          </a:stretch>
        </p:blipFill>
        <p:spPr>
          <a:xfrm>
            <a:off x="5794300" y="3402051"/>
            <a:ext cx="3011768" cy="1335032"/>
          </a:xfrm>
          <a:prstGeom prst="rect">
            <a:avLst/>
          </a:prstGeom>
        </p:spPr>
      </p:pic>
    </p:spTree>
    <p:extLst>
      <p:ext uri="{BB962C8B-B14F-4D97-AF65-F5344CB8AC3E}">
        <p14:creationId xmlns:p14="http://schemas.microsoft.com/office/powerpoint/2010/main" val="155641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A170B6-CC9B-D951-67FE-EB39104E28DD}"/>
              </a:ext>
            </a:extLst>
          </p:cNvPr>
          <p:cNvSpPr>
            <a:spLocks noGrp="1"/>
          </p:cNvSpPr>
          <p:nvPr>
            <p:ph type="body" idx="1"/>
          </p:nvPr>
        </p:nvSpPr>
        <p:spPr>
          <a:xfrm>
            <a:off x="5652175" y="2250175"/>
            <a:ext cx="3003094" cy="2318700"/>
          </a:xfrm>
        </p:spPr>
        <p:txBody>
          <a:bodyPr/>
          <a:lstStyle/>
          <a:p>
            <a:r>
              <a:rPr lang="en-US" dirty="0"/>
              <a:t>Stressors &amp; Health</a:t>
            </a:r>
          </a:p>
          <a:p>
            <a:r>
              <a:rPr lang="en-US" dirty="0"/>
              <a:t>Disparities</a:t>
            </a:r>
          </a:p>
        </p:txBody>
      </p:sp>
      <p:sp>
        <p:nvSpPr>
          <p:cNvPr id="2" name="TextBox 1">
            <a:extLst>
              <a:ext uri="{FF2B5EF4-FFF2-40B4-BE49-F238E27FC236}">
                <a16:creationId xmlns:a16="http://schemas.microsoft.com/office/drawing/2014/main" id="{37A702E3-92DD-B5AD-68E9-7AED107FFA9F}"/>
              </a:ext>
            </a:extLst>
          </p:cNvPr>
          <p:cNvSpPr txBox="1"/>
          <p:nvPr/>
        </p:nvSpPr>
        <p:spPr>
          <a:xfrm>
            <a:off x="1311985" y="1927009"/>
            <a:ext cx="2718352" cy="2677656"/>
          </a:xfrm>
          <a:prstGeom prst="rect">
            <a:avLst/>
          </a:prstGeom>
          <a:noFill/>
        </p:spPr>
        <p:txBody>
          <a:bodyPr wrap="square">
            <a:spAutoFit/>
          </a:bodyPr>
          <a:lstStyle/>
          <a:p>
            <a:pPr algn="ctr"/>
            <a:r>
              <a:rPr lang="en-US" sz="2800" b="1" dirty="0">
                <a:solidFill>
                  <a:srgbClr val="FFFF00"/>
                </a:solidFill>
                <a:effectLst/>
                <a:ea typeface="Times New Roman" panose="02020603050405020304" pitchFamily="18" charset="0"/>
              </a:rPr>
              <a:t>Manifestations of historical trauma and interlocking systems of oppression</a:t>
            </a:r>
            <a:endParaRPr lang="en-US" sz="2000" b="1" dirty="0">
              <a:solidFill>
                <a:srgbClr val="FFFF00"/>
              </a:solidFill>
            </a:endParaRPr>
          </a:p>
        </p:txBody>
      </p:sp>
    </p:spTree>
    <p:extLst>
      <p:ext uri="{BB962C8B-B14F-4D97-AF65-F5344CB8AC3E}">
        <p14:creationId xmlns:p14="http://schemas.microsoft.com/office/powerpoint/2010/main" val="16093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A170B6-CC9B-D951-67FE-EB39104E28DD}"/>
              </a:ext>
            </a:extLst>
          </p:cNvPr>
          <p:cNvSpPr>
            <a:spLocks noGrp="1"/>
          </p:cNvSpPr>
          <p:nvPr>
            <p:ph type="body" idx="1"/>
          </p:nvPr>
        </p:nvSpPr>
        <p:spPr>
          <a:xfrm>
            <a:off x="5652175" y="2250175"/>
            <a:ext cx="3003094" cy="2318700"/>
          </a:xfrm>
        </p:spPr>
        <p:txBody>
          <a:bodyPr/>
          <a:lstStyle/>
          <a:p>
            <a:r>
              <a:rPr lang="en-US" dirty="0"/>
              <a:t>Unique Stressors</a:t>
            </a:r>
          </a:p>
        </p:txBody>
      </p:sp>
    </p:spTree>
    <p:extLst>
      <p:ext uri="{BB962C8B-B14F-4D97-AF65-F5344CB8AC3E}">
        <p14:creationId xmlns:p14="http://schemas.microsoft.com/office/powerpoint/2010/main" val="3343183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47EA-C6BA-57E7-BB67-E41A4EBB55F5}"/>
              </a:ext>
            </a:extLst>
          </p:cNvPr>
          <p:cNvSpPr>
            <a:spLocks noGrp="1"/>
          </p:cNvSpPr>
          <p:nvPr>
            <p:ph type="title"/>
          </p:nvPr>
        </p:nvSpPr>
        <p:spPr/>
        <p:txBody>
          <a:bodyPr/>
          <a:lstStyle/>
          <a:p>
            <a:r>
              <a:rPr lang="en-US" b="1" dirty="0">
                <a:solidFill>
                  <a:schemeClr val="bg1"/>
                </a:solidFill>
              </a:rPr>
              <a:t>People of Color Stressors </a:t>
            </a:r>
            <a:endParaRPr lang="en-US" dirty="0"/>
          </a:p>
        </p:txBody>
      </p:sp>
      <p:graphicFrame>
        <p:nvGraphicFramePr>
          <p:cNvPr id="4" name="Diagram 3">
            <a:extLst>
              <a:ext uri="{FF2B5EF4-FFF2-40B4-BE49-F238E27FC236}">
                <a16:creationId xmlns:a16="http://schemas.microsoft.com/office/drawing/2014/main" id="{2E30FCD8-19C7-3BFE-637E-68C4D93CB39E}"/>
              </a:ext>
            </a:extLst>
          </p:cNvPr>
          <p:cNvGraphicFramePr/>
          <p:nvPr>
            <p:extLst>
              <p:ext uri="{D42A27DB-BD31-4B8C-83A1-F6EECF244321}">
                <p14:modId xmlns:p14="http://schemas.microsoft.com/office/powerpoint/2010/main" val="299277403"/>
              </p:ext>
            </p:extLst>
          </p:nvPr>
        </p:nvGraphicFramePr>
        <p:xfrm>
          <a:off x="282840" y="857250"/>
          <a:ext cx="8746435" cy="383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4975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F4F6C-677E-A533-DA73-010CCCCEFD3D}"/>
              </a:ext>
            </a:extLst>
          </p:cNvPr>
          <p:cNvSpPr>
            <a:spLocks noGrp="1"/>
          </p:cNvSpPr>
          <p:nvPr>
            <p:ph type="title"/>
          </p:nvPr>
        </p:nvSpPr>
        <p:spPr/>
        <p:txBody>
          <a:bodyPr/>
          <a:lstStyle/>
          <a:p>
            <a:r>
              <a:rPr lang="en-US" b="1" dirty="0">
                <a:solidFill>
                  <a:schemeClr val="bg1"/>
                </a:solidFill>
              </a:rPr>
              <a:t>LGBTQ+ Stressors</a:t>
            </a:r>
            <a:endParaRPr lang="en-US" dirty="0"/>
          </a:p>
        </p:txBody>
      </p:sp>
      <p:graphicFrame>
        <p:nvGraphicFramePr>
          <p:cNvPr id="4" name="Diagram 3">
            <a:extLst>
              <a:ext uri="{FF2B5EF4-FFF2-40B4-BE49-F238E27FC236}">
                <a16:creationId xmlns:a16="http://schemas.microsoft.com/office/drawing/2014/main" id="{47684F91-E79C-1255-988E-50055BC3F628}"/>
              </a:ext>
            </a:extLst>
          </p:cNvPr>
          <p:cNvGraphicFramePr/>
          <p:nvPr>
            <p:extLst>
              <p:ext uri="{D42A27DB-BD31-4B8C-83A1-F6EECF244321}">
                <p14:modId xmlns:p14="http://schemas.microsoft.com/office/powerpoint/2010/main" val="3716732570"/>
              </p:ext>
            </p:extLst>
          </p:nvPr>
        </p:nvGraphicFramePr>
        <p:xfrm>
          <a:off x="332509" y="1058624"/>
          <a:ext cx="8562109" cy="3951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4382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EB0110-0AD0-931F-B2FD-88D38FB13CD9}"/>
              </a:ext>
            </a:extLst>
          </p:cNvPr>
          <p:cNvSpPr>
            <a:spLocks noGrp="1"/>
          </p:cNvSpPr>
          <p:nvPr>
            <p:ph type="body" idx="1"/>
          </p:nvPr>
        </p:nvSpPr>
        <p:spPr/>
        <p:txBody>
          <a:bodyPr/>
          <a:lstStyle/>
          <a:p>
            <a:r>
              <a:rPr lang="en-US" b="1" dirty="0">
                <a:solidFill>
                  <a:schemeClr val="bg1"/>
                </a:solidFill>
              </a:rPr>
              <a:t>Queer People of Color Stressors</a:t>
            </a:r>
            <a:endParaRPr lang="en-US" dirty="0"/>
          </a:p>
        </p:txBody>
      </p:sp>
      <p:sp>
        <p:nvSpPr>
          <p:cNvPr id="4" name="Slide Number Placeholder 3">
            <a:extLst>
              <a:ext uri="{FF2B5EF4-FFF2-40B4-BE49-F238E27FC236}">
                <a16:creationId xmlns:a16="http://schemas.microsoft.com/office/drawing/2014/main" id="{A3C02DC7-C9B3-654D-A365-E45FE89C5809}"/>
              </a:ext>
            </a:extLst>
          </p:cNvPr>
          <p:cNvSpPr>
            <a:spLocks noGrp="1"/>
          </p:cNvSpPr>
          <p:nvPr>
            <p:ph type="sldNum" idx="4294967295"/>
          </p:nvPr>
        </p:nvSpPr>
        <p:spPr>
          <a:xfrm>
            <a:off x="8594725" y="4697413"/>
            <a:ext cx="549275" cy="312737"/>
          </a:xfrm>
          <a:prstGeom prst="rect">
            <a:avLst/>
          </a:prstGeom>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5" name="Rectangle 4">
            <a:extLst>
              <a:ext uri="{FF2B5EF4-FFF2-40B4-BE49-F238E27FC236}">
                <a16:creationId xmlns:a16="http://schemas.microsoft.com/office/drawing/2014/main" id="{F6B8CBD8-6F1C-3B45-8207-577AC356760A}"/>
              </a:ext>
            </a:extLst>
          </p:cNvPr>
          <p:cNvSpPr/>
          <p:nvPr/>
        </p:nvSpPr>
        <p:spPr>
          <a:xfrm>
            <a:off x="7388263" y="4835723"/>
            <a:ext cx="1717137" cy="307777"/>
          </a:xfrm>
          <a:prstGeom prst="rect">
            <a:avLst/>
          </a:prstGeom>
        </p:spPr>
        <p:txBody>
          <a:bodyPr wrap="none">
            <a:spAutoFit/>
          </a:bodyPr>
          <a:lstStyle/>
          <a:p>
            <a:r>
              <a:rPr lang="en-US" dirty="0">
                <a:solidFill>
                  <a:schemeClr val="bg1"/>
                </a:solidFill>
              </a:rPr>
              <a:t>Balsam et al., 2011</a:t>
            </a:r>
          </a:p>
        </p:txBody>
      </p:sp>
      <p:graphicFrame>
        <p:nvGraphicFramePr>
          <p:cNvPr id="6" name="Diagram 5">
            <a:extLst>
              <a:ext uri="{FF2B5EF4-FFF2-40B4-BE49-F238E27FC236}">
                <a16:creationId xmlns:a16="http://schemas.microsoft.com/office/drawing/2014/main" id="{88A8E3EF-753F-8748-8F34-A69E0EA4AF63}"/>
              </a:ext>
            </a:extLst>
          </p:cNvPr>
          <p:cNvGraphicFramePr/>
          <p:nvPr/>
        </p:nvGraphicFramePr>
        <p:xfrm>
          <a:off x="-642813" y="734706"/>
          <a:ext cx="7180363" cy="4119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4130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0FC19B3-3715-26BC-7354-F4F5F5871408}"/>
              </a:ext>
            </a:extLst>
          </p:cNvPr>
          <p:cNvSpPr>
            <a:spLocks noGrp="1"/>
          </p:cNvSpPr>
          <p:nvPr>
            <p:ph type="subTitle" idx="1"/>
          </p:nvPr>
        </p:nvSpPr>
        <p:spPr/>
        <p:txBody>
          <a:bodyPr/>
          <a:lstStyle/>
          <a:p>
            <a:r>
              <a:rPr lang="en-US" b="1" dirty="0"/>
              <a:t>Health Disparities</a:t>
            </a:r>
          </a:p>
        </p:txBody>
      </p:sp>
    </p:spTree>
    <p:extLst>
      <p:ext uri="{BB962C8B-B14F-4D97-AF65-F5344CB8AC3E}">
        <p14:creationId xmlns:p14="http://schemas.microsoft.com/office/powerpoint/2010/main" val="146153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DD0ED-49C7-D79C-8CB6-D5B242524BA6}"/>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4DA098D5-4781-6C32-5B35-536B6FD62CEA}"/>
              </a:ext>
            </a:extLst>
          </p:cNvPr>
          <p:cNvSpPr>
            <a:spLocks noGrp="1"/>
          </p:cNvSpPr>
          <p:nvPr>
            <p:ph type="body" idx="1"/>
          </p:nvPr>
        </p:nvSpPr>
        <p:spPr>
          <a:xfrm>
            <a:off x="537882" y="1279174"/>
            <a:ext cx="7886118" cy="3669343"/>
          </a:xfrm>
        </p:spPr>
        <p:txBody>
          <a:bodyPr/>
          <a:lstStyle/>
          <a:p>
            <a:r>
              <a:rPr lang="en-US" sz="2400" dirty="0"/>
              <a:t>Introduction </a:t>
            </a:r>
          </a:p>
          <a:p>
            <a:pPr lvl="1"/>
            <a:r>
              <a:rPr lang="en-US" sz="2400" dirty="0"/>
              <a:t>Terminology</a:t>
            </a:r>
          </a:p>
          <a:p>
            <a:pPr lvl="1"/>
            <a:r>
              <a:rPr lang="en-US" sz="2400" dirty="0"/>
              <a:t>Intersectionality</a:t>
            </a:r>
          </a:p>
          <a:p>
            <a:pPr lvl="1"/>
            <a:r>
              <a:rPr lang="en-US" sz="2400" dirty="0"/>
              <a:t>Minority stress </a:t>
            </a:r>
          </a:p>
          <a:p>
            <a:r>
              <a:rPr lang="en-US" sz="2400" dirty="0"/>
              <a:t>Stressors &amp; Health Disparities</a:t>
            </a:r>
          </a:p>
          <a:p>
            <a:r>
              <a:rPr lang="en-US" sz="2400" dirty="0"/>
              <a:t>Cultural humility</a:t>
            </a:r>
          </a:p>
          <a:p>
            <a:r>
              <a:rPr lang="en-US" sz="2400" dirty="0"/>
              <a:t>Evidence-Based Interventions (or lack thereof)  </a:t>
            </a:r>
          </a:p>
        </p:txBody>
      </p:sp>
    </p:spTree>
    <p:extLst>
      <p:ext uri="{BB962C8B-B14F-4D97-AF65-F5344CB8AC3E}">
        <p14:creationId xmlns:p14="http://schemas.microsoft.com/office/powerpoint/2010/main" val="384618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title"/>
          </p:nvPr>
        </p:nvSpPr>
        <p:spPr>
          <a:xfrm>
            <a:off x="798509" y="250685"/>
            <a:ext cx="7041252" cy="766200"/>
          </a:xfrm>
          <a:prstGeom prst="rect">
            <a:avLst/>
          </a:prstGeom>
        </p:spPr>
        <p:txBody>
          <a:bodyPr spcFirstLastPara="1" wrap="square" lIns="91425" tIns="91425" rIns="91425" bIns="91425" anchor="ctr" anchorCtr="0">
            <a:noAutofit/>
          </a:bodyPr>
          <a:lstStyle/>
          <a:p>
            <a:pPr lvl="0" algn="ctr"/>
            <a:br>
              <a:rPr lang="en-US" b="1" dirty="0">
                <a:solidFill>
                  <a:schemeClr val="bg1"/>
                </a:solidFill>
              </a:rPr>
            </a:br>
            <a:r>
              <a:rPr lang="en-US" b="1" u="sng" dirty="0">
                <a:solidFill>
                  <a:schemeClr val="bg1"/>
                </a:solidFill>
              </a:rPr>
              <a:t>NIH Health Disparity Groups </a:t>
            </a:r>
            <a:endParaRPr b="1" u="sng" dirty="0">
              <a:solidFill>
                <a:schemeClr val="bg1"/>
              </a:solidFill>
            </a:endParaRPr>
          </a:p>
        </p:txBody>
      </p:sp>
      <p:sp>
        <p:nvSpPr>
          <p:cNvPr id="321" name="Google Shape;321;p22"/>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30</a:t>
            </a:fld>
            <a:endParaRPr/>
          </a:p>
        </p:txBody>
      </p:sp>
      <p:sp>
        <p:nvSpPr>
          <p:cNvPr id="322" name="Google Shape;322;p22"/>
          <p:cNvSpPr/>
          <p:nvPr/>
        </p:nvSpPr>
        <p:spPr>
          <a:xfrm>
            <a:off x="3378600" y="1888450"/>
            <a:ext cx="2386800" cy="2386800"/>
          </a:xfrm>
          <a:prstGeom prst="diamond">
            <a:avLst/>
          </a:prstGeom>
          <a:solidFill>
            <a:schemeClr val="accent3">
              <a:lumMod val="40000"/>
              <a:lumOff val="60000"/>
            </a:schemeClr>
          </a:solidFill>
          <a:ln w="38100" cap="flat" cmpd="sng">
            <a:solidFill>
              <a:schemeClr val="accent3">
                <a:lumMod val="60000"/>
                <a:lumOff val="40000"/>
              </a:scheme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accent5"/>
                </a:solidFill>
                <a:latin typeface="Roboto Condensed"/>
                <a:ea typeface="Roboto Condensed"/>
                <a:cs typeface="Roboto Condensed"/>
                <a:sym typeface="Roboto Condensed"/>
              </a:rPr>
              <a:t>Queer People of Color </a:t>
            </a:r>
            <a:endParaRPr b="1" dirty="0">
              <a:solidFill>
                <a:schemeClr val="accent5"/>
              </a:solidFill>
              <a:latin typeface="Roboto Condensed"/>
              <a:ea typeface="Roboto Condensed"/>
              <a:cs typeface="Roboto Condensed"/>
              <a:sym typeface="Roboto Condensed"/>
            </a:endParaRPr>
          </a:p>
        </p:txBody>
      </p:sp>
      <p:sp>
        <p:nvSpPr>
          <p:cNvPr id="323" name="Google Shape;323;p22"/>
          <p:cNvSpPr/>
          <p:nvPr/>
        </p:nvSpPr>
        <p:spPr>
          <a:xfrm>
            <a:off x="1601400" y="1888450"/>
            <a:ext cx="2386800" cy="2386800"/>
          </a:xfrm>
          <a:prstGeom prst="diamond">
            <a:avLst/>
          </a:prstGeom>
          <a:noFill/>
          <a:ln w="76200" cap="flat" cmpd="sng">
            <a:solidFill>
              <a:srgbClr val="7030A0"/>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solidFill>
                <a:latin typeface="Roboto Condensed"/>
                <a:ea typeface="Roboto Condensed"/>
                <a:cs typeface="Roboto Condensed"/>
                <a:sym typeface="Roboto Condensed"/>
              </a:rPr>
              <a:t>Sexual and Gender Minorities- Heterosexism &amp; Cis-sexism</a:t>
            </a:r>
            <a:endParaRPr b="1" dirty="0">
              <a:solidFill>
                <a:schemeClr val="bg1"/>
              </a:solidFill>
              <a:latin typeface="Roboto Condensed"/>
              <a:ea typeface="Roboto Condensed"/>
              <a:cs typeface="Roboto Condensed"/>
              <a:sym typeface="Roboto Condensed"/>
            </a:endParaRPr>
          </a:p>
        </p:txBody>
      </p:sp>
      <p:sp>
        <p:nvSpPr>
          <p:cNvPr id="324" name="Google Shape;324;p22"/>
          <p:cNvSpPr/>
          <p:nvPr/>
        </p:nvSpPr>
        <p:spPr>
          <a:xfrm>
            <a:off x="5155800" y="1888450"/>
            <a:ext cx="2386800" cy="2386800"/>
          </a:xfrm>
          <a:prstGeom prst="diamond">
            <a:avLst/>
          </a:prstGeom>
          <a:noFill/>
          <a:ln w="76200" cap="flat" cmpd="sng">
            <a:solidFill>
              <a:srgbClr val="7030A0"/>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bg1"/>
                </a:solidFill>
                <a:latin typeface="Roboto Condensed"/>
                <a:ea typeface="Roboto Condensed"/>
                <a:cs typeface="Roboto Condensed"/>
                <a:sym typeface="Roboto Condensed"/>
              </a:rPr>
              <a:t>Racial and Ethnic Minorities- Racism</a:t>
            </a:r>
            <a:endParaRPr b="1" dirty="0">
              <a:solidFill>
                <a:schemeClr val="bg1"/>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9136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blinds(horizontal)">
                                      <p:cBhvr>
                                        <p:cTn id="7" dur="500"/>
                                        <p:tgtEl>
                                          <p:spTgt spid="3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4"/>
                                        </p:tgtEl>
                                        <p:attrNameLst>
                                          <p:attrName>style.visibility</p:attrName>
                                        </p:attrNameLst>
                                      </p:cBhvr>
                                      <p:to>
                                        <p:strVal val="visible"/>
                                      </p:to>
                                    </p:set>
                                    <p:animEffect transition="in" filter="dissolve">
                                      <p:cBhvr>
                                        <p:cTn id="12" dur="500"/>
                                        <p:tgtEl>
                                          <p:spTgt spid="3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2"/>
                                        </p:tgtEl>
                                        <p:attrNameLst>
                                          <p:attrName>style.visibility</p:attrName>
                                        </p:attrNameLst>
                                      </p:cBhvr>
                                      <p:to>
                                        <p:strVal val="visible"/>
                                      </p:to>
                                    </p:set>
                                    <p:anim calcmode="lin" valueType="num">
                                      <p:cBhvr additive="base">
                                        <p:cTn id="17" dur="500" fill="hold"/>
                                        <p:tgtEl>
                                          <p:spTgt spid="322"/>
                                        </p:tgtEl>
                                        <p:attrNameLst>
                                          <p:attrName>ppt_x</p:attrName>
                                        </p:attrNameLst>
                                      </p:cBhvr>
                                      <p:tavLst>
                                        <p:tav tm="0">
                                          <p:val>
                                            <p:strVal val="#ppt_x"/>
                                          </p:val>
                                        </p:tav>
                                        <p:tav tm="100000">
                                          <p:val>
                                            <p:strVal val="#ppt_x"/>
                                          </p:val>
                                        </p:tav>
                                      </p:tavLst>
                                    </p:anim>
                                    <p:anim calcmode="lin" valueType="num">
                                      <p:cBhvr additive="base">
                                        <p:cTn id="18" dur="500" fill="hold"/>
                                        <p:tgtEl>
                                          <p:spTgt spid="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p:bldP spid="323" grpId="0" animBg="1"/>
      <p:bldP spid="3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338C-88A3-984F-6E94-34ADB60453A9}"/>
              </a:ext>
            </a:extLst>
          </p:cNvPr>
          <p:cNvSpPr>
            <a:spLocks noGrp="1"/>
          </p:cNvSpPr>
          <p:nvPr>
            <p:ph type="title"/>
          </p:nvPr>
        </p:nvSpPr>
        <p:spPr/>
        <p:txBody>
          <a:bodyPr/>
          <a:lstStyle/>
          <a:p>
            <a:r>
              <a:rPr lang="en-US" dirty="0"/>
              <a:t>Health Disparities: Alcohol Use</a:t>
            </a:r>
          </a:p>
        </p:txBody>
      </p:sp>
      <p:pic>
        <p:nvPicPr>
          <p:cNvPr id="4" name="Picture 3">
            <a:extLst>
              <a:ext uri="{FF2B5EF4-FFF2-40B4-BE49-F238E27FC236}">
                <a16:creationId xmlns:a16="http://schemas.microsoft.com/office/drawing/2014/main" id="{CA8EE922-1A31-FF7B-0FC2-A1DBB6B44F0C}"/>
              </a:ext>
            </a:extLst>
          </p:cNvPr>
          <p:cNvPicPr>
            <a:picLocks noChangeAspect="1"/>
          </p:cNvPicPr>
          <p:nvPr/>
        </p:nvPicPr>
        <p:blipFill>
          <a:blip r:embed="rId3"/>
          <a:stretch>
            <a:fillRect/>
          </a:stretch>
        </p:blipFill>
        <p:spPr>
          <a:xfrm>
            <a:off x="2629704" y="1846512"/>
            <a:ext cx="3884592" cy="2232191"/>
          </a:xfrm>
          <a:prstGeom prst="rect">
            <a:avLst/>
          </a:prstGeom>
        </p:spPr>
      </p:pic>
    </p:spTree>
    <p:extLst>
      <p:ext uri="{BB962C8B-B14F-4D97-AF65-F5344CB8AC3E}">
        <p14:creationId xmlns:p14="http://schemas.microsoft.com/office/powerpoint/2010/main" val="374403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338C-88A3-984F-6E94-34ADB60453A9}"/>
              </a:ext>
            </a:extLst>
          </p:cNvPr>
          <p:cNvSpPr>
            <a:spLocks noGrp="1"/>
          </p:cNvSpPr>
          <p:nvPr>
            <p:ph type="title"/>
          </p:nvPr>
        </p:nvSpPr>
        <p:spPr/>
        <p:txBody>
          <a:bodyPr/>
          <a:lstStyle/>
          <a:p>
            <a:r>
              <a:rPr lang="en-US" dirty="0"/>
              <a:t>Health Disparities: Diabetes</a:t>
            </a:r>
          </a:p>
        </p:txBody>
      </p:sp>
      <p:pic>
        <p:nvPicPr>
          <p:cNvPr id="5" name="Picture 4">
            <a:extLst>
              <a:ext uri="{FF2B5EF4-FFF2-40B4-BE49-F238E27FC236}">
                <a16:creationId xmlns:a16="http://schemas.microsoft.com/office/drawing/2014/main" id="{9E6F5E73-C909-A6FE-90B5-8ABBCC9D5486}"/>
              </a:ext>
            </a:extLst>
          </p:cNvPr>
          <p:cNvPicPr>
            <a:picLocks noChangeAspect="1"/>
          </p:cNvPicPr>
          <p:nvPr/>
        </p:nvPicPr>
        <p:blipFill>
          <a:blip r:embed="rId3"/>
          <a:stretch>
            <a:fillRect/>
          </a:stretch>
        </p:blipFill>
        <p:spPr>
          <a:xfrm>
            <a:off x="2702483" y="1712322"/>
            <a:ext cx="3739034" cy="2643110"/>
          </a:xfrm>
          <a:prstGeom prst="rect">
            <a:avLst/>
          </a:prstGeom>
        </p:spPr>
      </p:pic>
    </p:spTree>
    <p:extLst>
      <p:ext uri="{BB962C8B-B14F-4D97-AF65-F5344CB8AC3E}">
        <p14:creationId xmlns:p14="http://schemas.microsoft.com/office/powerpoint/2010/main" val="3673902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338C-88A3-984F-6E94-34ADB60453A9}"/>
              </a:ext>
            </a:extLst>
          </p:cNvPr>
          <p:cNvSpPr>
            <a:spLocks noGrp="1"/>
          </p:cNvSpPr>
          <p:nvPr>
            <p:ph type="title"/>
          </p:nvPr>
        </p:nvSpPr>
        <p:spPr/>
        <p:txBody>
          <a:bodyPr/>
          <a:lstStyle/>
          <a:p>
            <a:r>
              <a:rPr lang="en-US" sz="2800" dirty="0"/>
              <a:t>Health Disparities: Mammograms</a:t>
            </a:r>
          </a:p>
        </p:txBody>
      </p:sp>
      <p:pic>
        <p:nvPicPr>
          <p:cNvPr id="4" name="Picture 3">
            <a:extLst>
              <a:ext uri="{FF2B5EF4-FFF2-40B4-BE49-F238E27FC236}">
                <a16:creationId xmlns:a16="http://schemas.microsoft.com/office/drawing/2014/main" id="{623632D6-EE9F-259A-7CBB-DF0CD146CB24}"/>
              </a:ext>
            </a:extLst>
          </p:cNvPr>
          <p:cNvPicPr>
            <a:picLocks noChangeAspect="1"/>
          </p:cNvPicPr>
          <p:nvPr/>
        </p:nvPicPr>
        <p:blipFill>
          <a:blip r:embed="rId3"/>
          <a:stretch>
            <a:fillRect/>
          </a:stretch>
        </p:blipFill>
        <p:spPr>
          <a:xfrm>
            <a:off x="2681733" y="1610895"/>
            <a:ext cx="3951678" cy="2888916"/>
          </a:xfrm>
          <a:prstGeom prst="rect">
            <a:avLst/>
          </a:prstGeom>
        </p:spPr>
      </p:pic>
    </p:spTree>
    <p:extLst>
      <p:ext uri="{BB962C8B-B14F-4D97-AF65-F5344CB8AC3E}">
        <p14:creationId xmlns:p14="http://schemas.microsoft.com/office/powerpoint/2010/main" val="3756133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338C-88A3-984F-6E94-34ADB60453A9}"/>
              </a:ext>
            </a:extLst>
          </p:cNvPr>
          <p:cNvSpPr>
            <a:spLocks noGrp="1"/>
          </p:cNvSpPr>
          <p:nvPr>
            <p:ph type="title"/>
          </p:nvPr>
        </p:nvSpPr>
        <p:spPr/>
        <p:txBody>
          <a:bodyPr/>
          <a:lstStyle/>
          <a:p>
            <a:r>
              <a:rPr lang="en-US" sz="2400" dirty="0"/>
              <a:t>Health Disparities: Psychological Distress</a:t>
            </a:r>
          </a:p>
        </p:txBody>
      </p:sp>
      <p:pic>
        <p:nvPicPr>
          <p:cNvPr id="5" name="Picture 4">
            <a:extLst>
              <a:ext uri="{FF2B5EF4-FFF2-40B4-BE49-F238E27FC236}">
                <a16:creationId xmlns:a16="http://schemas.microsoft.com/office/drawing/2014/main" id="{638109B7-F882-7525-8FED-A1B6F9841BF7}"/>
              </a:ext>
            </a:extLst>
          </p:cNvPr>
          <p:cNvPicPr>
            <a:picLocks noChangeAspect="1"/>
          </p:cNvPicPr>
          <p:nvPr/>
        </p:nvPicPr>
        <p:blipFill>
          <a:blip r:embed="rId3"/>
          <a:stretch>
            <a:fillRect/>
          </a:stretch>
        </p:blipFill>
        <p:spPr>
          <a:xfrm>
            <a:off x="2761458" y="1783012"/>
            <a:ext cx="3621083" cy="2319756"/>
          </a:xfrm>
          <a:prstGeom prst="rect">
            <a:avLst/>
          </a:prstGeom>
        </p:spPr>
      </p:pic>
    </p:spTree>
    <p:extLst>
      <p:ext uri="{BB962C8B-B14F-4D97-AF65-F5344CB8AC3E}">
        <p14:creationId xmlns:p14="http://schemas.microsoft.com/office/powerpoint/2010/main" val="2405594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338C-88A3-984F-6E94-34ADB60453A9}"/>
              </a:ext>
            </a:extLst>
          </p:cNvPr>
          <p:cNvSpPr>
            <a:spLocks noGrp="1"/>
          </p:cNvSpPr>
          <p:nvPr>
            <p:ph type="title"/>
          </p:nvPr>
        </p:nvSpPr>
        <p:spPr/>
        <p:txBody>
          <a:bodyPr/>
          <a:lstStyle/>
          <a:p>
            <a:r>
              <a:rPr lang="en-US" sz="2400" dirty="0"/>
              <a:t>Health Disparities: HIV &amp; </a:t>
            </a:r>
            <a:r>
              <a:rPr lang="en-US" sz="2400" dirty="0" err="1"/>
              <a:t>PrEP</a:t>
            </a:r>
            <a:endParaRPr lang="en-US" sz="2400" dirty="0"/>
          </a:p>
        </p:txBody>
      </p:sp>
      <p:pic>
        <p:nvPicPr>
          <p:cNvPr id="4" name="Picture 3">
            <a:extLst>
              <a:ext uri="{FF2B5EF4-FFF2-40B4-BE49-F238E27FC236}">
                <a16:creationId xmlns:a16="http://schemas.microsoft.com/office/drawing/2014/main" id="{128BB0B7-53CA-85EB-81B5-33BAF9FAA953}"/>
              </a:ext>
            </a:extLst>
          </p:cNvPr>
          <p:cNvPicPr>
            <a:picLocks noChangeAspect="1"/>
          </p:cNvPicPr>
          <p:nvPr/>
        </p:nvPicPr>
        <p:blipFill>
          <a:blip r:embed="rId3"/>
          <a:stretch>
            <a:fillRect/>
          </a:stretch>
        </p:blipFill>
        <p:spPr>
          <a:xfrm>
            <a:off x="2756638" y="1646320"/>
            <a:ext cx="3630724" cy="2685047"/>
          </a:xfrm>
          <a:prstGeom prst="rect">
            <a:avLst/>
          </a:prstGeom>
        </p:spPr>
      </p:pic>
    </p:spTree>
    <p:extLst>
      <p:ext uri="{BB962C8B-B14F-4D97-AF65-F5344CB8AC3E}">
        <p14:creationId xmlns:p14="http://schemas.microsoft.com/office/powerpoint/2010/main" val="1025341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338C-88A3-984F-6E94-34ADB60453A9}"/>
              </a:ext>
            </a:extLst>
          </p:cNvPr>
          <p:cNvSpPr>
            <a:spLocks noGrp="1"/>
          </p:cNvSpPr>
          <p:nvPr>
            <p:ph type="title"/>
          </p:nvPr>
        </p:nvSpPr>
        <p:spPr/>
        <p:txBody>
          <a:bodyPr/>
          <a:lstStyle/>
          <a:p>
            <a:r>
              <a:rPr lang="en-US" sz="2800" dirty="0"/>
              <a:t>Health Disparities: Health Insurance</a:t>
            </a:r>
          </a:p>
        </p:txBody>
      </p:sp>
      <p:pic>
        <p:nvPicPr>
          <p:cNvPr id="5" name="Picture 4">
            <a:extLst>
              <a:ext uri="{FF2B5EF4-FFF2-40B4-BE49-F238E27FC236}">
                <a16:creationId xmlns:a16="http://schemas.microsoft.com/office/drawing/2014/main" id="{49315EFE-F9D9-AD38-6E2D-589879D7100B}"/>
              </a:ext>
            </a:extLst>
          </p:cNvPr>
          <p:cNvPicPr>
            <a:picLocks noChangeAspect="1"/>
          </p:cNvPicPr>
          <p:nvPr/>
        </p:nvPicPr>
        <p:blipFill>
          <a:blip r:embed="rId3"/>
          <a:stretch>
            <a:fillRect/>
          </a:stretch>
        </p:blipFill>
        <p:spPr>
          <a:xfrm>
            <a:off x="2646948" y="1829133"/>
            <a:ext cx="3342439" cy="2344957"/>
          </a:xfrm>
          <a:prstGeom prst="rect">
            <a:avLst/>
          </a:prstGeom>
        </p:spPr>
      </p:pic>
    </p:spTree>
    <p:extLst>
      <p:ext uri="{BB962C8B-B14F-4D97-AF65-F5344CB8AC3E}">
        <p14:creationId xmlns:p14="http://schemas.microsoft.com/office/powerpoint/2010/main" val="2620674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3EA4E-5E65-FD41-AD44-B43374D4979F}"/>
              </a:ext>
            </a:extLst>
          </p:cNvPr>
          <p:cNvSpPr>
            <a:spLocks noGrp="1"/>
          </p:cNvSpPr>
          <p:nvPr>
            <p:ph type="title"/>
          </p:nvPr>
        </p:nvSpPr>
        <p:spPr>
          <a:xfrm>
            <a:off x="119921" y="445025"/>
            <a:ext cx="8304079" cy="572700"/>
          </a:xfrm>
        </p:spPr>
        <p:txBody>
          <a:bodyPr/>
          <a:lstStyle/>
          <a:p>
            <a:r>
              <a:rPr lang="en-US" sz="2800" dirty="0"/>
              <a:t>Disparities in Substance use treatment</a:t>
            </a:r>
          </a:p>
        </p:txBody>
      </p:sp>
      <p:sp>
        <p:nvSpPr>
          <p:cNvPr id="2" name="Slide Number Placeholder 1">
            <a:extLst>
              <a:ext uri="{FF2B5EF4-FFF2-40B4-BE49-F238E27FC236}">
                <a16:creationId xmlns:a16="http://schemas.microsoft.com/office/drawing/2014/main" id="{F1CA074D-84ED-F346-ABBE-9F32C346E446}"/>
              </a:ext>
            </a:extLst>
          </p:cNvPr>
          <p:cNvSpPr>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5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1pPr>
            <a:lvl2pPr marR="0" lvl="1"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2pPr>
            <a:lvl3pPr marR="0" lvl="2"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3pPr>
            <a:lvl4pPr marR="0" lvl="3"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4pPr>
            <a:lvl5pPr marR="0" lvl="4"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5pPr>
            <a:lvl6pPr marR="0" lvl="5"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6pPr>
            <a:lvl7pPr marR="0" lvl="6"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7pPr>
            <a:lvl8pPr marR="0" lvl="7"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8pPr>
            <a:lvl9pPr marR="0" lvl="8" algn="r" rtl="0">
              <a:lnSpc>
                <a:spcPct val="100000"/>
              </a:lnSpc>
              <a:spcBef>
                <a:spcPts val="0"/>
              </a:spcBef>
              <a:spcAft>
                <a:spcPts val="0"/>
              </a:spcAft>
              <a:buClr>
                <a:srgbClr val="000000"/>
              </a:buClr>
              <a:buFont typeface="Arial"/>
              <a:buNone/>
              <a:defRPr sz="1100" b="0" i="0" u="none" strike="noStrike" cap="none">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37</a:t>
            </a:fld>
            <a:endParaRPr lang="en"/>
          </a:p>
        </p:txBody>
      </p:sp>
      <p:graphicFrame>
        <p:nvGraphicFramePr>
          <p:cNvPr id="5" name="Diagram 4">
            <a:extLst>
              <a:ext uri="{FF2B5EF4-FFF2-40B4-BE49-F238E27FC236}">
                <a16:creationId xmlns:a16="http://schemas.microsoft.com/office/drawing/2014/main" id="{EEABAF7C-E483-2869-869A-FE2EA3D86A31}"/>
              </a:ext>
            </a:extLst>
          </p:cNvPr>
          <p:cNvGraphicFramePr/>
          <p:nvPr>
            <p:extLst>
              <p:ext uri="{D42A27DB-BD31-4B8C-83A1-F6EECF244321}">
                <p14:modId xmlns:p14="http://schemas.microsoft.com/office/powerpoint/2010/main" val="754257848"/>
              </p:ext>
            </p:extLst>
          </p:nvPr>
        </p:nvGraphicFramePr>
        <p:xfrm>
          <a:off x="823311" y="1427897"/>
          <a:ext cx="7600689" cy="3715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9904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55211-4EFF-1A70-5589-4CC3F09E7055}"/>
              </a:ext>
            </a:extLst>
          </p:cNvPr>
          <p:cNvSpPr>
            <a:spLocks noGrp="1"/>
          </p:cNvSpPr>
          <p:nvPr>
            <p:ph type="title"/>
          </p:nvPr>
        </p:nvSpPr>
        <p:spPr/>
        <p:txBody>
          <a:bodyPr/>
          <a:lstStyle/>
          <a:p>
            <a:r>
              <a:rPr lang="en-US" sz="4800" dirty="0"/>
              <a:t>Evidence-based treatments</a:t>
            </a:r>
          </a:p>
        </p:txBody>
      </p:sp>
      <p:sp>
        <p:nvSpPr>
          <p:cNvPr id="4" name="Subtitle 3">
            <a:extLst>
              <a:ext uri="{FF2B5EF4-FFF2-40B4-BE49-F238E27FC236}">
                <a16:creationId xmlns:a16="http://schemas.microsoft.com/office/drawing/2014/main" id="{B7037CFA-34B7-92FD-CD56-E4F46E7E4C71}"/>
              </a:ext>
            </a:extLst>
          </p:cNvPr>
          <p:cNvSpPr>
            <a:spLocks noGrp="1"/>
          </p:cNvSpPr>
          <p:nvPr>
            <p:ph type="subTitle" idx="1"/>
          </p:nvPr>
        </p:nvSpPr>
        <p:spPr/>
        <p:txBody>
          <a:bodyPr/>
          <a:lstStyle/>
          <a:p>
            <a:r>
              <a:rPr lang="en-US" dirty="0"/>
              <a:t>Who do they serve? </a:t>
            </a:r>
          </a:p>
        </p:txBody>
      </p:sp>
    </p:spTree>
    <p:extLst>
      <p:ext uri="{BB962C8B-B14F-4D97-AF65-F5344CB8AC3E}">
        <p14:creationId xmlns:p14="http://schemas.microsoft.com/office/powerpoint/2010/main" val="2484623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19B17E8-10BA-2855-7C8B-A77CF463AAFA}"/>
              </a:ext>
            </a:extLst>
          </p:cNvPr>
          <p:cNvSpPr>
            <a:spLocks noGrp="1"/>
          </p:cNvSpPr>
          <p:nvPr>
            <p:ph type="subTitle" idx="1"/>
          </p:nvPr>
        </p:nvSpPr>
        <p:spPr>
          <a:xfrm>
            <a:off x="4180114" y="1384425"/>
            <a:ext cx="4163086" cy="2513700"/>
          </a:xfrm>
        </p:spPr>
        <p:txBody>
          <a:bodyPr/>
          <a:lstStyle/>
          <a:p>
            <a:r>
              <a:rPr lang="en-US" dirty="0"/>
              <a:t>We can’t wait for the “evidence” to catch up</a:t>
            </a:r>
          </a:p>
        </p:txBody>
      </p:sp>
      <p:sp>
        <p:nvSpPr>
          <p:cNvPr id="3" name="TextBox 2">
            <a:extLst>
              <a:ext uri="{FF2B5EF4-FFF2-40B4-BE49-F238E27FC236}">
                <a16:creationId xmlns:a16="http://schemas.microsoft.com/office/drawing/2014/main" id="{D9D73040-6B23-30D7-F438-25085B6E27B4}"/>
              </a:ext>
            </a:extLst>
          </p:cNvPr>
          <p:cNvSpPr txBox="1"/>
          <p:nvPr/>
        </p:nvSpPr>
        <p:spPr>
          <a:xfrm>
            <a:off x="2198915" y="3555015"/>
            <a:ext cx="5286102" cy="954107"/>
          </a:xfrm>
          <a:prstGeom prst="rect">
            <a:avLst/>
          </a:prstGeom>
          <a:noFill/>
        </p:spPr>
        <p:txBody>
          <a:bodyPr wrap="square">
            <a:spAutoFit/>
          </a:bodyPr>
          <a:lstStyle/>
          <a:p>
            <a:pPr algn="ctr"/>
            <a:r>
              <a:rPr lang="en-US" dirty="0">
                <a:solidFill>
                  <a:schemeClr val="accent1"/>
                </a:solidFill>
                <a:latin typeface="Helvetica Neue" panose="02000503000000020004" pitchFamily="2" charset="0"/>
              </a:rPr>
              <a:t>T</a:t>
            </a:r>
            <a:r>
              <a:rPr lang="en-US" dirty="0">
                <a:solidFill>
                  <a:schemeClr val="accent1"/>
                </a:solidFill>
                <a:effectLst/>
                <a:latin typeface="Helvetica Neue" panose="02000503000000020004" pitchFamily="2" charset="0"/>
              </a:rPr>
              <a:t>here is a need to develop culturally competent interventions given that fewer than 10% of substance use treatments have been adapted to meet the needs of sexual minorities and even fewer to meet the need of the broader queer community of color</a:t>
            </a:r>
          </a:p>
        </p:txBody>
      </p:sp>
    </p:spTree>
    <p:extLst>
      <p:ext uri="{BB962C8B-B14F-4D97-AF65-F5344CB8AC3E}">
        <p14:creationId xmlns:p14="http://schemas.microsoft.com/office/powerpoint/2010/main" val="26376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5DD3BB-6ED8-8A44-9AE6-65431C9A95C0}"/>
              </a:ext>
            </a:extLst>
          </p:cNvPr>
          <p:cNvSpPr>
            <a:spLocks noGrp="1"/>
          </p:cNvSpPr>
          <p:nvPr>
            <p:ph type="title"/>
          </p:nvPr>
        </p:nvSpPr>
        <p:spPr>
          <a:xfrm>
            <a:off x="139849" y="364416"/>
            <a:ext cx="6462600" cy="857400"/>
          </a:xfrm>
        </p:spPr>
        <p:txBody>
          <a:bodyPr/>
          <a:lstStyle/>
          <a:p>
            <a:r>
              <a:rPr lang="en-US" b="1" dirty="0">
                <a:solidFill>
                  <a:schemeClr val="bg1"/>
                </a:solidFill>
              </a:rPr>
              <a:t>Questions to hold</a:t>
            </a:r>
          </a:p>
        </p:txBody>
      </p:sp>
      <p:sp>
        <p:nvSpPr>
          <p:cNvPr id="3" name="Slide Number Placeholder 2">
            <a:extLst>
              <a:ext uri="{FF2B5EF4-FFF2-40B4-BE49-F238E27FC236}">
                <a16:creationId xmlns:a16="http://schemas.microsoft.com/office/drawing/2014/main" id="{6441A043-6427-8B44-913E-98F1F2309729}"/>
              </a:ext>
            </a:extLst>
          </p:cNvPr>
          <p:cNvSpPr>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graphicFrame>
        <p:nvGraphicFramePr>
          <p:cNvPr id="6" name="Diagram 5">
            <a:extLst>
              <a:ext uri="{FF2B5EF4-FFF2-40B4-BE49-F238E27FC236}">
                <a16:creationId xmlns:a16="http://schemas.microsoft.com/office/drawing/2014/main" id="{0760B051-1980-8041-A347-516D957C6085}"/>
              </a:ext>
            </a:extLst>
          </p:cNvPr>
          <p:cNvGraphicFramePr/>
          <p:nvPr>
            <p:extLst>
              <p:ext uri="{D42A27DB-BD31-4B8C-83A1-F6EECF244321}">
                <p14:modId xmlns:p14="http://schemas.microsoft.com/office/powerpoint/2010/main" val="4179933774"/>
              </p:ext>
            </p:extLst>
          </p:nvPr>
        </p:nvGraphicFramePr>
        <p:xfrm>
          <a:off x="100398" y="1148438"/>
          <a:ext cx="8654527" cy="3861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DA65AA07-E759-C34E-AD3C-07EC73C40B8D}"/>
              </a:ext>
            </a:extLst>
          </p:cNvPr>
          <p:cNvSpPr/>
          <p:nvPr/>
        </p:nvSpPr>
        <p:spPr>
          <a:xfrm>
            <a:off x="114725" y="3995062"/>
            <a:ext cx="8889426" cy="956206"/>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406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B69A11-96C9-2D58-B4B2-6F8FED769976}"/>
              </a:ext>
            </a:extLst>
          </p:cNvPr>
          <p:cNvSpPr>
            <a:spLocks noGrp="1"/>
          </p:cNvSpPr>
          <p:nvPr>
            <p:ph type="body" idx="1"/>
          </p:nvPr>
        </p:nvSpPr>
        <p:spPr>
          <a:xfrm>
            <a:off x="5059018" y="1405867"/>
            <a:ext cx="4084982" cy="3205889"/>
          </a:xfrm>
        </p:spPr>
        <p:txBody>
          <a:bodyPr/>
          <a:lstStyle/>
          <a:p>
            <a:r>
              <a:rPr lang="en-US" sz="2400" dirty="0"/>
              <a:t>A model for adapting  evidence based interventions to be LGBQ affirmative</a:t>
            </a:r>
          </a:p>
        </p:txBody>
      </p:sp>
    </p:spTree>
    <p:extLst>
      <p:ext uri="{BB962C8B-B14F-4D97-AF65-F5344CB8AC3E}">
        <p14:creationId xmlns:p14="http://schemas.microsoft.com/office/powerpoint/2010/main" val="3831441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0E1017-EBDC-31CB-02F3-AB92AEE32AD7}"/>
              </a:ext>
            </a:extLst>
          </p:cNvPr>
          <p:cNvSpPr>
            <a:spLocks noGrp="1"/>
          </p:cNvSpPr>
          <p:nvPr>
            <p:ph type="subTitle" idx="1"/>
          </p:nvPr>
        </p:nvSpPr>
        <p:spPr/>
        <p:txBody>
          <a:bodyPr/>
          <a:lstStyle/>
          <a:p>
            <a:r>
              <a:rPr lang="en-US" dirty="0"/>
              <a:t>Highlight how symptoms of depression and anxiety can be normal responses to minority stress</a:t>
            </a:r>
          </a:p>
        </p:txBody>
      </p:sp>
      <p:sp>
        <p:nvSpPr>
          <p:cNvPr id="4" name="Subtitle 3">
            <a:extLst>
              <a:ext uri="{FF2B5EF4-FFF2-40B4-BE49-F238E27FC236}">
                <a16:creationId xmlns:a16="http://schemas.microsoft.com/office/drawing/2014/main" id="{9019130B-3EE0-C1A4-50C7-695254B7BDBF}"/>
              </a:ext>
            </a:extLst>
          </p:cNvPr>
          <p:cNvSpPr>
            <a:spLocks noGrp="1"/>
          </p:cNvSpPr>
          <p:nvPr>
            <p:ph type="subTitle" idx="2"/>
          </p:nvPr>
        </p:nvSpPr>
        <p:spPr/>
        <p:txBody>
          <a:bodyPr/>
          <a:lstStyle/>
          <a:p>
            <a:r>
              <a:rPr lang="en-US" dirty="0"/>
              <a:t>Principle 1</a:t>
            </a:r>
          </a:p>
        </p:txBody>
      </p:sp>
    </p:spTree>
    <p:extLst>
      <p:ext uri="{BB962C8B-B14F-4D97-AF65-F5344CB8AC3E}">
        <p14:creationId xmlns:p14="http://schemas.microsoft.com/office/powerpoint/2010/main" val="3102772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1F633A-FEB2-65E7-E378-F8C1EBCEF2D5}"/>
              </a:ext>
            </a:extLst>
          </p:cNvPr>
          <p:cNvSpPr>
            <a:spLocks noGrp="1"/>
          </p:cNvSpPr>
          <p:nvPr>
            <p:ph type="subTitle" idx="1"/>
          </p:nvPr>
        </p:nvSpPr>
        <p:spPr/>
        <p:txBody>
          <a:bodyPr/>
          <a:lstStyle/>
          <a:p>
            <a:r>
              <a:rPr lang="en-US" sz="2400" dirty="0"/>
              <a:t>Acknowledge how early and ongoing experiences with minority stress can teach sexual minority individuals powerful, negative lessons about themselves</a:t>
            </a:r>
          </a:p>
        </p:txBody>
      </p:sp>
      <p:sp>
        <p:nvSpPr>
          <p:cNvPr id="3" name="Subtitle 2">
            <a:extLst>
              <a:ext uri="{FF2B5EF4-FFF2-40B4-BE49-F238E27FC236}">
                <a16:creationId xmlns:a16="http://schemas.microsoft.com/office/drawing/2014/main" id="{51413033-2F52-822D-4FA4-C0BEAF425FD5}"/>
              </a:ext>
            </a:extLst>
          </p:cNvPr>
          <p:cNvSpPr>
            <a:spLocks noGrp="1"/>
          </p:cNvSpPr>
          <p:nvPr>
            <p:ph type="subTitle" idx="2"/>
          </p:nvPr>
        </p:nvSpPr>
        <p:spPr/>
        <p:txBody>
          <a:bodyPr/>
          <a:lstStyle/>
          <a:p>
            <a:r>
              <a:rPr lang="en-US" dirty="0"/>
              <a:t>Principle 2</a:t>
            </a:r>
          </a:p>
        </p:txBody>
      </p:sp>
    </p:spTree>
    <p:extLst>
      <p:ext uri="{BB962C8B-B14F-4D97-AF65-F5344CB8AC3E}">
        <p14:creationId xmlns:p14="http://schemas.microsoft.com/office/powerpoint/2010/main" val="820834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10EF8C6-60DA-36F1-26F7-48A55AC9218D}"/>
              </a:ext>
            </a:extLst>
          </p:cNvPr>
          <p:cNvSpPr>
            <a:spLocks noGrp="1"/>
          </p:cNvSpPr>
          <p:nvPr>
            <p:ph type="subTitle" idx="1"/>
          </p:nvPr>
        </p:nvSpPr>
        <p:spPr/>
        <p:txBody>
          <a:bodyPr/>
          <a:lstStyle/>
          <a:p>
            <a:r>
              <a:rPr lang="en-US" dirty="0"/>
              <a:t>Empower sexual minority individuals to effectively cope with the unfair consequence of minority stress</a:t>
            </a:r>
          </a:p>
        </p:txBody>
      </p:sp>
      <p:sp>
        <p:nvSpPr>
          <p:cNvPr id="3" name="Subtitle 2">
            <a:extLst>
              <a:ext uri="{FF2B5EF4-FFF2-40B4-BE49-F238E27FC236}">
                <a16:creationId xmlns:a16="http://schemas.microsoft.com/office/drawing/2014/main" id="{C2D89BE9-5C93-B915-B94C-AD0234A8A12E}"/>
              </a:ext>
            </a:extLst>
          </p:cNvPr>
          <p:cNvSpPr>
            <a:spLocks noGrp="1"/>
          </p:cNvSpPr>
          <p:nvPr>
            <p:ph type="subTitle" idx="2"/>
          </p:nvPr>
        </p:nvSpPr>
        <p:spPr/>
        <p:txBody>
          <a:bodyPr/>
          <a:lstStyle/>
          <a:p>
            <a:r>
              <a:rPr lang="en-US" dirty="0"/>
              <a:t>Principle 3</a:t>
            </a:r>
          </a:p>
        </p:txBody>
      </p:sp>
    </p:spTree>
    <p:extLst>
      <p:ext uri="{BB962C8B-B14F-4D97-AF65-F5344CB8AC3E}">
        <p14:creationId xmlns:p14="http://schemas.microsoft.com/office/powerpoint/2010/main" val="2291172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B4063F4-2430-4D87-82ED-69F73C62F56C}"/>
              </a:ext>
            </a:extLst>
          </p:cNvPr>
          <p:cNvSpPr>
            <a:spLocks noGrp="1"/>
          </p:cNvSpPr>
          <p:nvPr>
            <p:ph type="subTitle" idx="1"/>
          </p:nvPr>
        </p:nvSpPr>
        <p:spPr/>
        <p:txBody>
          <a:bodyPr/>
          <a:lstStyle/>
          <a:p>
            <a:r>
              <a:rPr lang="en-US" dirty="0"/>
              <a:t>Help sexual minority individuals build supportive, authentic relationships</a:t>
            </a:r>
          </a:p>
        </p:txBody>
      </p:sp>
      <p:sp>
        <p:nvSpPr>
          <p:cNvPr id="3" name="Subtitle 2">
            <a:extLst>
              <a:ext uri="{FF2B5EF4-FFF2-40B4-BE49-F238E27FC236}">
                <a16:creationId xmlns:a16="http://schemas.microsoft.com/office/drawing/2014/main" id="{28D4B89E-9127-9DCE-34C0-2C92730818C7}"/>
              </a:ext>
            </a:extLst>
          </p:cNvPr>
          <p:cNvSpPr>
            <a:spLocks noGrp="1"/>
          </p:cNvSpPr>
          <p:nvPr>
            <p:ph type="subTitle" idx="2"/>
          </p:nvPr>
        </p:nvSpPr>
        <p:spPr/>
        <p:txBody>
          <a:bodyPr/>
          <a:lstStyle/>
          <a:p>
            <a:r>
              <a:rPr lang="en-US" dirty="0"/>
              <a:t>Principle 4</a:t>
            </a:r>
          </a:p>
        </p:txBody>
      </p:sp>
    </p:spTree>
    <p:extLst>
      <p:ext uri="{BB962C8B-B14F-4D97-AF65-F5344CB8AC3E}">
        <p14:creationId xmlns:p14="http://schemas.microsoft.com/office/powerpoint/2010/main" val="1667474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217CCF9-CFFC-73E9-68AA-FCECBB10810E}"/>
              </a:ext>
            </a:extLst>
          </p:cNvPr>
          <p:cNvSpPr>
            <a:spLocks noGrp="1"/>
          </p:cNvSpPr>
          <p:nvPr>
            <p:ph type="subTitle" idx="1"/>
          </p:nvPr>
        </p:nvSpPr>
        <p:spPr/>
        <p:txBody>
          <a:bodyPr/>
          <a:lstStyle/>
          <a:p>
            <a:r>
              <a:rPr lang="en-US" dirty="0"/>
              <a:t>Highlight sexual minority individuals’ unique strengths</a:t>
            </a:r>
          </a:p>
        </p:txBody>
      </p:sp>
      <p:sp>
        <p:nvSpPr>
          <p:cNvPr id="3" name="Subtitle 2">
            <a:extLst>
              <a:ext uri="{FF2B5EF4-FFF2-40B4-BE49-F238E27FC236}">
                <a16:creationId xmlns:a16="http://schemas.microsoft.com/office/drawing/2014/main" id="{712F70F0-8108-BBD5-F30B-8E48662E626F}"/>
              </a:ext>
            </a:extLst>
          </p:cNvPr>
          <p:cNvSpPr>
            <a:spLocks noGrp="1"/>
          </p:cNvSpPr>
          <p:nvPr>
            <p:ph type="subTitle" idx="2"/>
          </p:nvPr>
        </p:nvSpPr>
        <p:spPr/>
        <p:txBody>
          <a:bodyPr/>
          <a:lstStyle/>
          <a:p>
            <a:r>
              <a:rPr lang="en-US" dirty="0"/>
              <a:t>Principle 5</a:t>
            </a:r>
          </a:p>
        </p:txBody>
      </p:sp>
    </p:spTree>
    <p:extLst>
      <p:ext uri="{BB962C8B-B14F-4D97-AF65-F5344CB8AC3E}">
        <p14:creationId xmlns:p14="http://schemas.microsoft.com/office/powerpoint/2010/main" val="1952182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4C0DFAC-24FA-9C0A-C64C-17A498D9D945}"/>
              </a:ext>
            </a:extLst>
          </p:cNvPr>
          <p:cNvSpPr>
            <a:spLocks noGrp="1"/>
          </p:cNvSpPr>
          <p:nvPr>
            <p:ph type="subTitle" idx="1"/>
          </p:nvPr>
        </p:nvSpPr>
        <p:spPr/>
        <p:txBody>
          <a:bodyPr/>
          <a:lstStyle/>
          <a:p>
            <a:r>
              <a:rPr lang="en-US" dirty="0"/>
              <a:t>Understand intersecting identities as a source of stress and resilience</a:t>
            </a:r>
          </a:p>
        </p:txBody>
      </p:sp>
      <p:sp>
        <p:nvSpPr>
          <p:cNvPr id="3" name="Subtitle 2">
            <a:extLst>
              <a:ext uri="{FF2B5EF4-FFF2-40B4-BE49-F238E27FC236}">
                <a16:creationId xmlns:a16="http://schemas.microsoft.com/office/drawing/2014/main" id="{E23EE734-1A62-A65C-2197-4D711444940E}"/>
              </a:ext>
            </a:extLst>
          </p:cNvPr>
          <p:cNvSpPr>
            <a:spLocks noGrp="1"/>
          </p:cNvSpPr>
          <p:nvPr>
            <p:ph type="subTitle" idx="2"/>
          </p:nvPr>
        </p:nvSpPr>
        <p:spPr/>
        <p:txBody>
          <a:bodyPr/>
          <a:lstStyle/>
          <a:p>
            <a:r>
              <a:rPr lang="en-US" dirty="0"/>
              <a:t>Principle 6</a:t>
            </a:r>
          </a:p>
        </p:txBody>
      </p:sp>
    </p:spTree>
    <p:extLst>
      <p:ext uri="{BB962C8B-B14F-4D97-AF65-F5344CB8AC3E}">
        <p14:creationId xmlns:p14="http://schemas.microsoft.com/office/powerpoint/2010/main" val="1749229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1F438F-A5CB-EBAD-499B-538DBB8EC020}"/>
              </a:ext>
            </a:extLst>
          </p:cNvPr>
          <p:cNvSpPr>
            <a:spLocks noGrp="1"/>
          </p:cNvSpPr>
          <p:nvPr>
            <p:ph type="title"/>
          </p:nvPr>
        </p:nvSpPr>
        <p:spPr/>
        <p:txBody>
          <a:bodyPr/>
          <a:lstStyle/>
          <a:p>
            <a:r>
              <a:rPr lang="en-US" dirty="0"/>
              <a:t>Expand your clinical interview…</a:t>
            </a:r>
          </a:p>
        </p:txBody>
      </p:sp>
      <p:pic>
        <p:nvPicPr>
          <p:cNvPr id="4" name="Picture 3">
            <a:extLst>
              <a:ext uri="{FF2B5EF4-FFF2-40B4-BE49-F238E27FC236}">
                <a16:creationId xmlns:a16="http://schemas.microsoft.com/office/drawing/2014/main" id="{999A364C-79DD-5AD7-0CB1-3E7E8CC45B09}"/>
              </a:ext>
            </a:extLst>
          </p:cNvPr>
          <p:cNvPicPr>
            <a:picLocks noChangeAspect="1"/>
          </p:cNvPicPr>
          <p:nvPr/>
        </p:nvPicPr>
        <p:blipFill>
          <a:blip r:embed="rId2"/>
          <a:stretch>
            <a:fillRect/>
          </a:stretch>
        </p:blipFill>
        <p:spPr>
          <a:xfrm>
            <a:off x="1674158" y="1069816"/>
            <a:ext cx="5795684" cy="1557408"/>
          </a:xfrm>
          <a:prstGeom prst="rect">
            <a:avLst/>
          </a:prstGeom>
        </p:spPr>
      </p:pic>
      <p:pic>
        <p:nvPicPr>
          <p:cNvPr id="5" name="Picture 4" descr="Text&#10;&#10;Description automatically generated">
            <a:extLst>
              <a:ext uri="{FF2B5EF4-FFF2-40B4-BE49-F238E27FC236}">
                <a16:creationId xmlns:a16="http://schemas.microsoft.com/office/drawing/2014/main" id="{42250F9F-37F2-2930-9410-BF795D317612}"/>
              </a:ext>
            </a:extLst>
          </p:cNvPr>
          <p:cNvPicPr>
            <a:picLocks noChangeAspect="1"/>
          </p:cNvPicPr>
          <p:nvPr/>
        </p:nvPicPr>
        <p:blipFill>
          <a:blip r:embed="rId3"/>
          <a:stretch>
            <a:fillRect/>
          </a:stretch>
        </p:blipFill>
        <p:spPr>
          <a:xfrm>
            <a:off x="1674158" y="2236530"/>
            <a:ext cx="5795684" cy="2802498"/>
          </a:xfrm>
          <a:prstGeom prst="rect">
            <a:avLst/>
          </a:prstGeom>
        </p:spPr>
      </p:pic>
    </p:spTree>
    <p:extLst>
      <p:ext uri="{BB962C8B-B14F-4D97-AF65-F5344CB8AC3E}">
        <p14:creationId xmlns:p14="http://schemas.microsoft.com/office/powerpoint/2010/main" val="3173867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E36C3-F9F6-CF44-9E50-76C61C0FDAEB}"/>
              </a:ext>
            </a:extLst>
          </p:cNvPr>
          <p:cNvSpPr>
            <a:spLocks noGrp="1"/>
          </p:cNvSpPr>
          <p:nvPr>
            <p:ph type="title"/>
          </p:nvPr>
        </p:nvSpPr>
        <p:spPr>
          <a:xfrm>
            <a:off x="2902225" y="1888435"/>
            <a:ext cx="3358049" cy="1596865"/>
          </a:xfrm>
        </p:spPr>
        <p:txBody>
          <a:bodyPr/>
          <a:lstStyle/>
          <a:p>
            <a:r>
              <a:rPr lang="en-US" sz="2400" dirty="0"/>
              <a:t>Recommendations for culturally competent care</a:t>
            </a:r>
            <a:endParaRPr lang="en-US" sz="4800" dirty="0"/>
          </a:p>
        </p:txBody>
      </p:sp>
      <p:sp>
        <p:nvSpPr>
          <p:cNvPr id="4" name="Slide Number Placeholder 3">
            <a:extLst>
              <a:ext uri="{FF2B5EF4-FFF2-40B4-BE49-F238E27FC236}">
                <a16:creationId xmlns:a16="http://schemas.microsoft.com/office/drawing/2014/main" id="{65219021-FE62-D741-8406-1DF9EF38B9AA}"/>
              </a:ext>
            </a:extLst>
          </p:cNvPr>
          <p:cNvSpPr>
            <a:spLocks noGrp="1"/>
          </p:cNvSpPr>
          <p:nvPr>
            <p:ph type="sldNum" idx="4294967295"/>
          </p:nvPr>
        </p:nvSpPr>
        <p:spPr>
          <a:xfrm>
            <a:off x="0" y="4830763"/>
            <a:ext cx="9144000" cy="312737"/>
          </a:xfrm>
          <a:prstGeom prst="rect">
            <a:avLst/>
          </a:prstGeom>
        </p:spPr>
        <p:txBody>
          <a:bodyPr/>
          <a:lstStyle/>
          <a:p>
            <a:pPr marL="0" lvl="0" indent="0" algn="r" rtl="0">
              <a:spcBef>
                <a:spcPts val="0"/>
              </a:spcBef>
              <a:spcAft>
                <a:spcPts val="0"/>
              </a:spcAft>
              <a:buNone/>
            </a:pPr>
            <a:fld id="{00000000-1234-1234-1234-123412341234}" type="slidenum">
              <a:rPr lang="en" smtClean="0"/>
              <a:t>48</a:t>
            </a:fld>
            <a:endParaRPr lang="en"/>
          </a:p>
        </p:txBody>
      </p:sp>
    </p:spTree>
    <p:extLst>
      <p:ext uri="{BB962C8B-B14F-4D97-AF65-F5344CB8AC3E}">
        <p14:creationId xmlns:p14="http://schemas.microsoft.com/office/powerpoint/2010/main" val="3197346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298BB8-B55E-D249-B730-8F91C5BECC32}"/>
              </a:ext>
            </a:extLst>
          </p:cNvPr>
          <p:cNvSpPr>
            <a:spLocks noGrp="1"/>
          </p:cNvSpPr>
          <p:nvPr>
            <p:ph type="title"/>
          </p:nvPr>
        </p:nvSpPr>
        <p:spPr>
          <a:xfrm>
            <a:off x="599684" y="651347"/>
            <a:ext cx="4260000" cy="2064900"/>
          </a:xfrm>
        </p:spPr>
        <p:txBody>
          <a:bodyPr/>
          <a:lstStyle/>
          <a:p>
            <a:r>
              <a:rPr lang="en-US" sz="5400" b="1" dirty="0">
                <a:solidFill>
                  <a:schemeClr val="accent1">
                    <a:lumMod val="75000"/>
                  </a:schemeClr>
                </a:solidFill>
              </a:rPr>
              <a:t>Get to know your patients…</a:t>
            </a:r>
          </a:p>
        </p:txBody>
      </p:sp>
      <p:sp>
        <p:nvSpPr>
          <p:cNvPr id="2" name="Slide Number Placeholder 1">
            <a:extLst>
              <a:ext uri="{FF2B5EF4-FFF2-40B4-BE49-F238E27FC236}">
                <a16:creationId xmlns:a16="http://schemas.microsoft.com/office/drawing/2014/main" id="{307780CB-D19F-E54A-8A2C-55EF2A3D860C}"/>
              </a:ext>
            </a:extLst>
          </p:cNvPr>
          <p:cNvSpPr>
            <a:spLocks noGrp="1"/>
          </p:cNvSpPr>
          <p:nvPr>
            <p:ph type="sldNum" idx="4294967295"/>
          </p:nvPr>
        </p:nvSpPr>
        <p:spPr>
          <a:xfrm>
            <a:off x="8594725" y="4697413"/>
            <a:ext cx="549275" cy="3127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49</a:t>
            </a:fld>
            <a:endParaRPr lang="en"/>
          </a:p>
        </p:txBody>
      </p:sp>
      <p:sp>
        <p:nvSpPr>
          <p:cNvPr id="4" name="TextBox 3">
            <a:extLst>
              <a:ext uri="{FF2B5EF4-FFF2-40B4-BE49-F238E27FC236}">
                <a16:creationId xmlns:a16="http://schemas.microsoft.com/office/drawing/2014/main" id="{BB3D9740-73B6-5941-BF49-A19906448271}"/>
              </a:ext>
            </a:extLst>
          </p:cNvPr>
          <p:cNvSpPr txBox="1"/>
          <p:nvPr/>
        </p:nvSpPr>
        <p:spPr>
          <a:xfrm>
            <a:off x="6208143" y="3209630"/>
            <a:ext cx="2733408" cy="1323439"/>
          </a:xfrm>
          <a:prstGeom prst="rect">
            <a:avLst/>
          </a:prstGeom>
          <a:noFill/>
        </p:spPr>
        <p:txBody>
          <a:bodyPr wrap="square" rtlCol="0">
            <a:spAutoFit/>
          </a:bodyPr>
          <a:lstStyle/>
          <a:p>
            <a:pPr algn="ctr"/>
            <a:r>
              <a:rPr lang="en-US" sz="2000" b="1" dirty="0">
                <a:solidFill>
                  <a:schemeClr val="bg1"/>
                </a:solidFill>
              </a:rPr>
              <a:t>Seeking to learn about our patients not based on assumptions</a:t>
            </a:r>
          </a:p>
        </p:txBody>
      </p:sp>
    </p:spTree>
    <p:extLst>
      <p:ext uri="{BB962C8B-B14F-4D97-AF65-F5344CB8AC3E}">
        <p14:creationId xmlns:p14="http://schemas.microsoft.com/office/powerpoint/2010/main" val="32821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729DBE-4281-632D-B1CA-CC0CEC6B4568}"/>
              </a:ext>
            </a:extLst>
          </p:cNvPr>
          <p:cNvSpPr>
            <a:spLocks noGrp="1"/>
          </p:cNvSpPr>
          <p:nvPr>
            <p:ph type="title"/>
          </p:nvPr>
        </p:nvSpPr>
        <p:spPr/>
        <p:txBody>
          <a:bodyPr/>
          <a:lstStyle/>
          <a:p>
            <a:r>
              <a:rPr lang="en-US" dirty="0"/>
              <a:t>Terminology</a:t>
            </a:r>
          </a:p>
        </p:txBody>
      </p:sp>
    </p:spTree>
    <p:extLst>
      <p:ext uri="{BB962C8B-B14F-4D97-AF65-F5344CB8AC3E}">
        <p14:creationId xmlns:p14="http://schemas.microsoft.com/office/powerpoint/2010/main" val="1227354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5D3F0A-DC1F-F342-9E74-BFED1713FF5F}"/>
              </a:ext>
            </a:extLst>
          </p:cNvPr>
          <p:cNvSpPr>
            <a:spLocks noGrp="1"/>
          </p:cNvSpPr>
          <p:nvPr>
            <p:ph type="title"/>
          </p:nvPr>
        </p:nvSpPr>
        <p:spPr>
          <a:xfrm>
            <a:off x="4452108" y="2571750"/>
            <a:ext cx="4032000" cy="1697700"/>
          </a:xfrm>
        </p:spPr>
        <p:txBody>
          <a:bodyPr/>
          <a:lstStyle/>
          <a:p>
            <a:pPr algn="ctr"/>
            <a:r>
              <a:rPr lang="en-US" sz="3200" b="1" dirty="0">
                <a:solidFill>
                  <a:schemeClr val="accent1">
                    <a:lumMod val="75000"/>
                  </a:schemeClr>
                </a:solidFill>
              </a:rPr>
              <a:t>Intersectionality Perspective to care</a:t>
            </a:r>
          </a:p>
        </p:txBody>
      </p:sp>
      <p:sp>
        <p:nvSpPr>
          <p:cNvPr id="5" name="Slide Number Placeholder 4">
            <a:extLst>
              <a:ext uri="{FF2B5EF4-FFF2-40B4-BE49-F238E27FC236}">
                <a16:creationId xmlns:a16="http://schemas.microsoft.com/office/drawing/2014/main" id="{55368C70-BF26-914C-BC40-68DD0F51C833}"/>
              </a:ext>
            </a:extLst>
          </p:cNvPr>
          <p:cNvSpPr>
            <a:spLocks noGrp="1"/>
          </p:cNvSpPr>
          <p:nvPr>
            <p:ph type="sldNum" sz="quarter" idx="4294967295"/>
          </p:nvPr>
        </p:nvSpPr>
        <p:spPr>
          <a:xfrm>
            <a:off x="8594725" y="4697413"/>
            <a:ext cx="549275" cy="3127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9pPr>
          </a:lstStyle>
          <a:p>
            <a:fld id="{00000000-1234-1234-1234-123412341234}" type="slidenum">
              <a:rPr lang="en" smtClean="0"/>
              <a:pPr/>
              <a:t>50</a:t>
            </a:fld>
            <a:endParaRPr lang="en-US"/>
          </a:p>
        </p:txBody>
      </p:sp>
      <p:sp>
        <p:nvSpPr>
          <p:cNvPr id="10" name="TextBox 9">
            <a:extLst>
              <a:ext uri="{FF2B5EF4-FFF2-40B4-BE49-F238E27FC236}">
                <a16:creationId xmlns:a16="http://schemas.microsoft.com/office/drawing/2014/main" id="{C2BA64DC-2FFD-FB4B-BD08-FF4906796C86}"/>
              </a:ext>
            </a:extLst>
          </p:cNvPr>
          <p:cNvSpPr txBox="1"/>
          <p:nvPr/>
        </p:nvSpPr>
        <p:spPr>
          <a:xfrm>
            <a:off x="7142607" y="4702373"/>
            <a:ext cx="1726755" cy="307777"/>
          </a:xfrm>
          <a:prstGeom prst="rect">
            <a:avLst/>
          </a:prstGeom>
          <a:noFill/>
        </p:spPr>
        <p:txBody>
          <a:bodyPr wrap="none" rtlCol="0">
            <a:spAutoFit/>
          </a:bodyPr>
          <a:lstStyle/>
          <a:p>
            <a:r>
              <a:rPr lang="en-US" dirty="0">
                <a:solidFill>
                  <a:schemeClr val="tx1"/>
                </a:solidFill>
              </a:rPr>
              <a:t>(Wilson et al. 2019)</a:t>
            </a:r>
          </a:p>
        </p:txBody>
      </p:sp>
      <p:sp>
        <p:nvSpPr>
          <p:cNvPr id="2" name="TextBox 1">
            <a:extLst>
              <a:ext uri="{FF2B5EF4-FFF2-40B4-BE49-F238E27FC236}">
                <a16:creationId xmlns:a16="http://schemas.microsoft.com/office/drawing/2014/main" id="{0B69637C-4DE4-9C48-A07A-1124CBD52B5A}"/>
              </a:ext>
            </a:extLst>
          </p:cNvPr>
          <p:cNvSpPr txBox="1"/>
          <p:nvPr/>
        </p:nvSpPr>
        <p:spPr>
          <a:xfrm>
            <a:off x="5940413" y="478328"/>
            <a:ext cx="2543695" cy="1200329"/>
          </a:xfrm>
          <a:prstGeom prst="rect">
            <a:avLst/>
          </a:prstGeom>
          <a:noFill/>
        </p:spPr>
        <p:txBody>
          <a:bodyPr wrap="square" rtlCol="0">
            <a:spAutoFit/>
          </a:bodyPr>
          <a:lstStyle/>
          <a:p>
            <a:pPr algn="ctr"/>
            <a:r>
              <a:rPr lang="en-US" sz="1800" b="1" dirty="0">
                <a:solidFill>
                  <a:schemeClr val="bg1"/>
                </a:solidFill>
              </a:rPr>
              <a:t>Addressing intersectionality requires providers to confront own biases</a:t>
            </a:r>
          </a:p>
        </p:txBody>
      </p:sp>
    </p:spTree>
    <p:extLst>
      <p:ext uri="{BB962C8B-B14F-4D97-AF65-F5344CB8AC3E}">
        <p14:creationId xmlns:p14="http://schemas.microsoft.com/office/powerpoint/2010/main" val="295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C26F-3875-99D5-F512-3786BF120E5B}"/>
              </a:ext>
            </a:extLst>
          </p:cNvPr>
          <p:cNvSpPr>
            <a:spLocks noGrp="1"/>
          </p:cNvSpPr>
          <p:nvPr>
            <p:ph type="title"/>
          </p:nvPr>
        </p:nvSpPr>
        <p:spPr/>
        <p:txBody>
          <a:bodyPr/>
          <a:lstStyle/>
          <a:p>
            <a:r>
              <a:rPr lang="en-US" dirty="0"/>
              <a:t>Cultural Humility</a:t>
            </a:r>
          </a:p>
        </p:txBody>
      </p:sp>
      <p:sp>
        <p:nvSpPr>
          <p:cNvPr id="4" name="Slide Number Placeholder 3">
            <a:extLst>
              <a:ext uri="{FF2B5EF4-FFF2-40B4-BE49-F238E27FC236}">
                <a16:creationId xmlns:a16="http://schemas.microsoft.com/office/drawing/2014/main" id="{638CAA36-5B37-9D43-9FF2-A80EBCCADD2B}"/>
              </a:ext>
            </a:extLst>
          </p:cNvPr>
          <p:cNvSpPr>
            <a:spLocks noGrp="1"/>
          </p:cNvSpPr>
          <p:nvPr>
            <p:ph type="sldNum" idx="4294967295"/>
          </p:nvPr>
        </p:nvSpPr>
        <p:spPr>
          <a:xfrm>
            <a:off x="8594725" y="4697413"/>
            <a:ext cx="549275" cy="312737"/>
          </a:xfrm>
          <a:prstGeom prst="rect">
            <a:avLst/>
          </a:prstGeom>
        </p:spPr>
        <p:txBody>
          <a:bodyPr/>
          <a:lstStyle/>
          <a:p>
            <a:pPr marL="0" lvl="0" indent="0" algn="ctr" rtl="0">
              <a:spcBef>
                <a:spcPts val="0"/>
              </a:spcBef>
              <a:spcAft>
                <a:spcPts val="0"/>
              </a:spcAft>
              <a:buNone/>
            </a:pPr>
            <a:fld id="{00000000-1234-1234-1234-123412341234}" type="slidenum">
              <a:rPr lang="en" smtClean="0"/>
              <a:t>51</a:t>
            </a:fld>
            <a:endParaRPr lang="en"/>
          </a:p>
        </p:txBody>
      </p:sp>
      <p:graphicFrame>
        <p:nvGraphicFramePr>
          <p:cNvPr id="5" name="Diagram 4">
            <a:extLst>
              <a:ext uri="{FF2B5EF4-FFF2-40B4-BE49-F238E27FC236}">
                <a16:creationId xmlns:a16="http://schemas.microsoft.com/office/drawing/2014/main" id="{BA330003-277C-274C-90C6-3EDD69368D07}"/>
              </a:ext>
            </a:extLst>
          </p:cNvPr>
          <p:cNvGraphicFramePr/>
          <p:nvPr>
            <p:extLst>
              <p:ext uri="{D42A27DB-BD31-4B8C-83A1-F6EECF244321}">
                <p14:modId xmlns:p14="http://schemas.microsoft.com/office/powerpoint/2010/main" val="3045319852"/>
              </p:ext>
            </p:extLst>
          </p:nvPr>
        </p:nvGraphicFramePr>
        <p:xfrm>
          <a:off x="720000" y="1238250"/>
          <a:ext cx="7440026" cy="3458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729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294737-90CD-9042-BD3B-078F1369367E}"/>
              </a:ext>
            </a:extLst>
          </p:cNvPr>
          <p:cNvSpPr>
            <a:spLocks noGrp="1"/>
          </p:cNvSpPr>
          <p:nvPr>
            <p:ph type="sldNum" idx="4294967295"/>
          </p:nvPr>
        </p:nvSpPr>
        <p:spPr>
          <a:xfrm>
            <a:off x="8594725" y="4697413"/>
            <a:ext cx="549275" cy="312737"/>
          </a:xfrm>
          <a:prstGeom prst="rect">
            <a:avLst/>
          </a:prstGeom>
        </p:spPr>
        <p:txBody>
          <a:bodyPr/>
          <a:lstStyle/>
          <a:p>
            <a:pPr marL="0" lvl="0" indent="0" algn="r" rtl="0">
              <a:spcBef>
                <a:spcPts val="0"/>
              </a:spcBef>
              <a:spcAft>
                <a:spcPts val="0"/>
              </a:spcAft>
              <a:buNone/>
            </a:pPr>
            <a:fld id="{00000000-1234-1234-1234-123412341234}" type="slidenum">
              <a:rPr lang="en" smtClean="0"/>
              <a:t>52</a:t>
            </a:fld>
            <a:endParaRPr lang="en"/>
          </a:p>
        </p:txBody>
      </p:sp>
      <p:pic>
        <p:nvPicPr>
          <p:cNvPr id="3" name="Picture 2" descr="Image result for cultural humility">
            <a:extLst>
              <a:ext uri="{FF2B5EF4-FFF2-40B4-BE49-F238E27FC236}">
                <a16:creationId xmlns:a16="http://schemas.microsoft.com/office/drawing/2014/main" id="{3E290260-2FD9-034E-B104-2DBF2F026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34" y="1958441"/>
            <a:ext cx="2138621" cy="13451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8689B8F7-BE0B-5E4A-A21E-00D43B24CE83}"/>
              </a:ext>
            </a:extLst>
          </p:cNvPr>
          <p:cNvGraphicFramePr>
            <a:graphicFrameLocks noGrp="1"/>
          </p:cNvGraphicFramePr>
          <p:nvPr>
            <p:extLst>
              <p:ext uri="{D42A27DB-BD31-4B8C-83A1-F6EECF244321}">
                <p14:modId xmlns:p14="http://schemas.microsoft.com/office/powerpoint/2010/main" val="956009060"/>
              </p:ext>
            </p:extLst>
          </p:nvPr>
        </p:nvGraphicFramePr>
        <p:xfrm>
          <a:off x="2632957" y="607444"/>
          <a:ext cx="6396318" cy="4047134"/>
        </p:xfrm>
        <a:graphic>
          <a:graphicData uri="http://schemas.openxmlformats.org/drawingml/2006/table">
            <a:tbl>
              <a:tblPr firstRow="1" bandRow="1">
                <a:tableStyleId>{306799F8-075E-4A3A-A7F6-7FBC6576F1A4}</a:tableStyleId>
              </a:tblPr>
              <a:tblGrid>
                <a:gridCol w="672555">
                  <a:extLst>
                    <a:ext uri="{9D8B030D-6E8A-4147-A177-3AD203B41FA5}">
                      <a16:colId xmlns:a16="http://schemas.microsoft.com/office/drawing/2014/main" val="1878489008"/>
                    </a:ext>
                  </a:extLst>
                </a:gridCol>
                <a:gridCol w="5723763">
                  <a:extLst>
                    <a:ext uri="{9D8B030D-6E8A-4147-A177-3AD203B41FA5}">
                      <a16:colId xmlns:a16="http://schemas.microsoft.com/office/drawing/2014/main" val="2452539531"/>
                    </a:ext>
                  </a:extLst>
                </a:gridCol>
              </a:tblGrid>
              <a:tr h="578162">
                <a:tc gridSpan="2">
                  <a:txBody>
                    <a:bodyPr/>
                    <a:lstStyle/>
                    <a:p>
                      <a:r>
                        <a:rPr lang="en-US" sz="2000" dirty="0"/>
                        <a:t>Cultural Humility during a clinical interview</a:t>
                      </a:r>
                    </a:p>
                  </a:txBody>
                  <a:tcPr/>
                </a:tc>
                <a:tc hMerge="1">
                  <a:txBody>
                    <a:bodyPr/>
                    <a:lstStyle/>
                    <a:p>
                      <a:endParaRPr lang="en-US" b="1" dirty="0">
                        <a:solidFill>
                          <a:schemeClr val="bg1"/>
                        </a:solidFill>
                      </a:endParaRPr>
                    </a:p>
                  </a:txBody>
                  <a:tcPr/>
                </a:tc>
                <a:extLst>
                  <a:ext uri="{0D108BD9-81ED-4DB2-BD59-A6C34878D82A}">
                    <a16:rowId xmlns:a16="http://schemas.microsoft.com/office/drawing/2014/main" val="3765149075"/>
                  </a:ext>
                </a:extLst>
              </a:tr>
              <a:tr h="578162">
                <a:tc>
                  <a:txBody>
                    <a:bodyPr/>
                    <a:lstStyle/>
                    <a:p>
                      <a:r>
                        <a:rPr lang="en-US" sz="2000" dirty="0"/>
                        <a:t>A</a:t>
                      </a:r>
                      <a:endParaRPr lang="en-US" sz="2000" b="1" dirty="0">
                        <a:solidFill>
                          <a:schemeClr val="bg1"/>
                        </a:solidFill>
                      </a:endParaRPr>
                    </a:p>
                  </a:txBody>
                  <a:tcPr/>
                </a:tc>
                <a:tc>
                  <a:txBody>
                    <a:bodyPr/>
                    <a:lstStyle/>
                    <a:p>
                      <a:r>
                        <a:rPr lang="en-US" sz="2000" dirty="0"/>
                        <a:t>Ask questions in a humble, safe manner</a:t>
                      </a:r>
                      <a:endParaRPr lang="en-US" sz="2000" b="1" dirty="0">
                        <a:solidFill>
                          <a:schemeClr val="bg1"/>
                        </a:solidFill>
                      </a:endParaRPr>
                    </a:p>
                  </a:txBody>
                  <a:tcPr/>
                </a:tc>
                <a:extLst>
                  <a:ext uri="{0D108BD9-81ED-4DB2-BD59-A6C34878D82A}">
                    <a16:rowId xmlns:a16="http://schemas.microsoft.com/office/drawing/2014/main" val="3204129174"/>
                  </a:ext>
                </a:extLst>
              </a:tr>
              <a:tr h="578162">
                <a:tc>
                  <a:txBody>
                    <a:bodyPr/>
                    <a:lstStyle/>
                    <a:p>
                      <a:r>
                        <a:rPr lang="en-US" sz="2000" dirty="0"/>
                        <a:t>S</a:t>
                      </a:r>
                      <a:endParaRPr lang="en-US" sz="2000" b="1" dirty="0">
                        <a:solidFill>
                          <a:schemeClr val="bg1"/>
                        </a:solidFill>
                      </a:endParaRPr>
                    </a:p>
                  </a:txBody>
                  <a:tcPr/>
                </a:tc>
                <a:tc>
                  <a:txBody>
                    <a:bodyPr/>
                    <a:lstStyle/>
                    <a:p>
                      <a:r>
                        <a:rPr lang="en-US" sz="2000" dirty="0"/>
                        <a:t>Seek self-awareness</a:t>
                      </a:r>
                      <a:endParaRPr lang="en-US" sz="2000" b="1" dirty="0">
                        <a:solidFill>
                          <a:schemeClr val="bg1"/>
                        </a:solidFill>
                      </a:endParaRPr>
                    </a:p>
                  </a:txBody>
                  <a:tcPr/>
                </a:tc>
                <a:extLst>
                  <a:ext uri="{0D108BD9-81ED-4DB2-BD59-A6C34878D82A}">
                    <a16:rowId xmlns:a16="http://schemas.microsoft.com/office/drawing/2014/main" val="1891905128"/>
                  </a:ext>
                </a:extLst>
              </a:tr>
              <a:tr h="578162">
                <a:tc>
                  <a:txBody>
                    <a:bodyPr/>
                    <a:lstStyle/>
                    <a:p>
                      <a:r>
                        <a:rPr lang="en-US" sz="2000" dirty="0"/>
                        <a:t>S</a:t>
                      </a:r>
                      <a:endParaRPr lang="en-US" sz="2000" b="1" dirty="0">
                        <a:solidFill>
                          <a:schemeClr val="bg1"/>
                        </a:solidFill>
                      </a:endParaRPr>
                    </a:p>
                  </a:txBody>
                  <a:tcPr/>
                </a:tc>
                <a:tc>
                  <a:txBody>
                    <a:bodyPr/>
                    <a:lstStyle/>
                    <a:p>
                      <a:r>
                        <a:rPr lang="en-US" sz="2000" dirty="0"/>
                        <a:t>Suspend judgement</a:t>
                      </a:r>
                      <a:endParaRPr lang="en-US" sz="2000" b="1" dirty="0">
                        <a:solidFill>
                          <a:schemeClr val="bg1"/>
                        </a:solidFill>
                      </a:endParaRPr>
                    </a:p>
                  </a:txBody>
                  <a:tcPr/>
                </a:tc>
                <a:extLst>
                  <a:ext uri="{0D108BD9-81ED-4DB2-BD59-A6C34878D82A}">
                    <a16:rowId xmlns:a16="http://schemas.microsoft.com/office/drawing/2014/main" val="1137734729"/>
                  </a:ext>
                </a:extLst>
              </a:tr>
              <a:tr h="578162">
                <a:tc>
                  <a:txBody>
                    <a:bodyPr/>
                    <a:lstStyle/>
                    <a:p>
                      <a:r>
                        <a:rPr lang="en-US" sz="2000" dirty="0"/>
                        <a:t>E</a:t>
                      </a:r>
                      <a:endParaRPr lang="en-US" sz="2000" b="1" dirty="0">
                        <a:solidFill>
                          <a:schemeClr val="bg1"/>
                        </a:solidFill>
                      </a:endParaRPr>
                    </a:p>
                  </a:txBody>
                  <a:tcPr/>
                </a:tc>
                <a:tc>
                  <a:txBody>
                    <a:bodyPr/>
                    <a:lstStyle/>
                    <a:p>
                      <a:r>
                        <a:rPr lang="en-US" sz="2000" dirty="0"/>
                        <a:t>Express kindness and compassion</a:t>
                      </a:r>
                      <a:endParaRPr lang="en-US" sz="2000" b="1" dirty="0">
                        <a:solidFill>
                          <a:schemeClr val="bg1"/>
                        </a:solidFill>
                      </a:endParaRPr>
                    </a:p>
                  </a:txBody>
                  <a:tcPr/>
                </a:tc>
                <a:extLst>
                  <a:ext uri="{0D108BD9-81ED-4DB2-BD59-A6C34878D82A}">
                    <a16:rowId xmlns:a16="http://schemas.microsoft.com/office/drawing/2014/main" val="2571329563"/>
                  </a:ext>
                </a:extLst>
              </a:tr>
              <a:tr h="578162">
                <a:tc>
                  <a:txBody>
                    <a:bodyPr/>
                    <a:lstStyle/>
                    <a:p>
                      <a:r>
                        <a:rPr lang="en-US" sz="2000" dirty="0"/>
                        <a:t>S</a:t>
                      </a:r>
                      <a:endParaRPr lang="en-US" sz="2000" b="1" dirty="0">
                        <a:solidFill>
                          <a:schemeClr val="bg1"/>
                        </a:solidFill>
                      </a:endParaRPr>
                    </a:p>
                  </a:txBody>
                  <a:tcPr/>
                </a:tc>
                <a:tc>
                  <a:txBody>
                    <a:bodyPr/>
                    <a:lstStyle/>
                    <a:p>
                      <a:r>
                        <a:rPr lang="en-US" sz="2000" dirty="0"/>
                        <a:t>Support a safe and welcoming environment</a:t>
                      </a:r>
                      <a:endParaRPr lang="en-US" sz="2000" b="1" dirty="0">
                        <a:solidFill>
                          <a:schemeClr val="bg1"/>
                        </a:solidFill>
                      </a:endParaRPr>
                    </a:p>
                  </a:txBody>
                  <a:tcPr/>
                </a:tc>
                <a:extLst>
                  <a:ext uri="{0D108BD9-81ED-4DB2-BD59-A6C34878D82A}">
                    <a16:rowId xmlns:a16="http://schemas.microsoft.com/office/drawing/2014/main" val="849083469"/>
                  </a:ext>
                </a:extLst>
              </a:tr>
              <a:tr h="578162">
                <a:tc>
                  <a:txBody>
                    <a:bodyPr/>
                    <a:lstStyle/>
                    <a:p>
                      <a:r>
                        <a:rPr lang="en-US" sz="2000" dirty="0"/>
                        <a:t>S</a:t>
                      </a:r>
                      <a:endParaRPr lang="en-US" sz="2000" b="1" dirty="0">
                        <a:solidFill>
                          <a:schemeClr val="bg1"/>
                        </a:solidFill>
                      </a:endParaRPr>
                    </a:p>
                  </a:txBody>
                  <a:tcPr/>
                </a:tc>
                <a:tc>
                  <a:txBody>
                    <a:bodyPr/>
                    <a:lstStyle/>
                    <a:p>
                      <a:r>
                        <a:rPr lang="en-US" sz="2000" dirty="0"/>
                        <a:t>Start where the patient is at</a:t>
                      </a:r>
                      <a:endParaRPr lang="en-US" sz="2000" b="1" dirty="0">
                        <a:solidFill>
                          <a:schemeClr val="bg1"/>
                        </a:solidFill>
                      </a:endParaRPr>
                    </a:p>
                  </a:txBody>
                  <a:tcPr/>
                </a:tc>
                <a:extLst>
                  <a:ext uri="{0D108BD9-81ED-4DB2-BD59-A6C34878D82A}">
                    <a16:rowId xmlns:a16="http://schemas.microsoft.com/office/drawing/2014/main" val="1283293938"/>
                  </a:ext>
                </a:extLst>
              </a:tr>
            </a:tbl>
          </a:graphicData>
        </a:graphic>
      </p:graphicFrame>
    </p:spTree>
    <p:extLst>
      <p:ext uri="{BB962C8B-B14F-4D97-AF65-F5344CB8AC3E}">
        <p14:creationId xmlns:p14="http://schemas.microsoft.com/office/powerpoint/2010/main" val="2078443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2DBF-AF70-D745-B122-E46BB36DD25B}"/>
              </a:ext>
            </a:extLst>
          </p:cNvPr>
          <p:cNvSpPr>
            <a:spLocks noGrp="1"/>
          </p:cNvSpPr>
          <p:nvPr>
            <p:ph type="title"/>
          </p:nvPr>
        </p:nvSpPr>
        <p:spPr>
          <a:xfrm>
            <a:off x="200573" y="399900"/>
            <a:ext cx="6462600" cy="857400"/>
          </a:xfrm>
        </p:spPr>
        <p:txBody>
          <a:bodyPr/>
          <a:lstStyle/>
          <a:p>
            <a:r>
              <a:rPr lang="en-US" b="1" dirty="0">
                <a:solidFill>
                  <a:schemeClr val="bg1"/>
                </a:solidFill>
              </a:rPr>
              <a:t>Tools and Resources</a:t>
            </a:r>
          </a:p>
        </p:txBody>
      </p:sp>
      <p:sp>
        <p:nvSpPr>
          <p:cNvPr id="4" name="Slide Number Placeholder 3">
            <a:extLst>
              <a:ext uri="{FF2B5EF4-FFF2-40B4-BE49-F238E27FC236}">
                <a16:creationId xmlns:a16="http://schemas.microsoft.com/office/drawing/2014/main" id="{354394EA-4ED7-4744-8769-E885F5345BF2}"/>
              </a:ext>
            </a:extLst>
          </p:cNvPr>
          <p:cNvSpPr>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53</a:t>
            </a:fld>
            <a:endParaRPr lang="en"/>
          </a:p>
        </p:txBody>
      </p:sp>
      <p:graphicFrame>
        <p:nvGraphicFramePr>
          <p:cNvPr id="5" name="Table 5">
            <a:extLst>
              <a:ext uri="{FF2B5EF4-FFF2-40B4-BE49-F238E27FC236}">
                <a16:creationId xmlns:a16="http://schemas.microsoft.com/office/drawing/2014/main" id="{2897AB3A-D0F7-A84A-8670-3E00AF55B597}"/>
              </a:ext>
            </a:extLst>
          </p:cNvPr>
          <p:cNvGraphicFramePr>
            <a:graphicFrameLocks noGrp="1"/>
          </p:cNvGraphicFramePr>
          <p:nvPr>
            <p:extLst>
              <p:ext uri="{D42A27DB-BD31-4B8C-83A1-F6EECF244321}">
                <p14:modId xmlns:p14="http://schemas.microsoft.com/office/powerpoint/2010/main" val="239268578"/>
              </p:ext>
            </p:extLst>
          </p:nvPr>
        </p:nvGraphicFramePr>
        <p:xfrm>
          <a:off x="495301" y="1257300"/>
          <a:ext cx="7985274" cy="3840368"/>
        </p:xfrm>
        <a:graphic>
          <a:graphicData uri="http://schemas.openxmlformats.org/drawingml/2006/table">
            <a:tbl>
              <a:tblPr firstRow="1" bandRow="1">
                <a:tableStyleId>{FABFCF23-3B69-468F-B69F-88F6DE6A72F2}</a:tableStyleId>
              </a:tblPr>
              <a:tblGrid>
                <a:gridCol w="2661758">
                  <a:extLst>
                    <a:ext uri="{9D8B030D-6E8A-4147-A177-3AD203B41FA5}">
                      <a16:colId xmlns:a16="http://schemas.microsoft.com/office/drawing/2014/main" val="1009320125"/>
                    </a:ext>
                  </a:extLst>
                </a:gridCol>
                <a:gridCol w="2661758">
                  <a:extLst>
                    <a:ext uri="{9D8B030D-6E8A-4147-A177-3AD203B41FA5}">
                      <a16:colId xmlns:a16="http://schemas.microsoft.com/office/drawing/2014/main" val="3166930454"/>
                    </a:ext>
                  </a:extLst>
                </a:gridCol>
                <a:gridCol w="2661758">
                  <a:extLst>
                    <a:ext uri="{9D8B030D-6E8A-4147-A177-3AD203B41FA5}">
                      <a16:colId xmlns:a16="http://schemas.microsoft.com/office/drawing/2014/main" val="3631327185"/>
                    </a:ext>
                  </a:extLst>
                </a:gridCol>
              </a:tblGrid>
              <a:tr h="445602">
                <a:tc gridSpan="3">
                  <a:txBody>
                    <a:bodyPr/>
                    <a:lstStyle/>
                    <a:p>
                      <a:pPr algn="ctr"/>
                      <a:r>
                        <a:rPr lang="en-US" sz="1800" dirty="0">
                          <a:latin typeface="Arial" panose="020B0604020202020204" pitchFamily="34" charset="0"/>
                          <a:cs typeface="Arial" panose="020B0604020202020204" pitchFamily="34" charset="0"/>
                        </a:rPr>
                        <a:t>Culturally Responsive Interventions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89194311"/>
                  </a:ext>
                </a:extLst>
              </a:tr>
              <a:tr h="370490">
                <a:tc>
                  <a:txBody>
                    <a:bodyPr/>
                    <a:lstStyle/>
                    <a:p>
                      <a:r>
                        <a:rPr lang="en-US" sz="1400" b="1" dirty="0">
                          <a:solidFill>
                            <a:schemeClr val="accent5"/>
                          </a:solidFill>
                          <a:latin typeface="PT Serif"/>
                        </a:rPr>
                        <a:t>Intervention </a:t>
                      </a:r>
                    </a:p>
                  </a:txBody>
                  <a:tcPr/>
                </a:tc>
                <a:tc>
                  <a:txBody>
                    <a:bodyPr/>
                    <a:lstStyle/>
                    <a:p>
                      <a:r>
                        <a:rPr lang="en-US" sz="1400" b="1" dirty="0">
                          <a:solidFill>
                            <a:schemeClr val="accent5"/>
                          </a:solidFill>
                          <a:latin typeface="PT Serif"/>
                        </a:rPr>
                        <a:t>Authors</a:t>
                      </a:r>
                    </a:p>
                  </a:txBody>
                  <a:tcPr/>
                </a:tc>
                <a:tc>
                  <a:txBody>
                    <a:bodyPr/>
                    <a:lstStyle/>
                    <a:p>
                      <a:r>
                        <a:rPr lang="en-US" sz="1400" b="1" dirty="0">
                          <a:solidFill>
                            <a:schemeClr val="accent5"/>
                          </a:solidFill>
                          <a:latin typeface="PT Serif"/>
                        </a:rPr>
                        <a:t>Components</a:t>
                      </a:r>
                    </a:p>
                  </a:txBody>
                  <a:tcPr/>
                </a:tc>
                <a:extLst>
                  <a:ext uri="{0D108BD9-81ED-4DB2-BD59-A6C34878D82A}">
                    <a16:rowId xmlns:a16="http://schemas.microsoft.com/office/drawing/2014/main" val="2290803489"/>
                  </a:ext>
                </a:extLst>
              </a:tr>
              <a:tr h="617483">
                <a:tc>
                  <a:txBody>
                    <a:bodyPr/>
                    <a:lstStyle/>
                    <a:p>
                      <a:r>
                        <a:rPr lang="en-US" sz="1400" dirty="0">
                          <a:solidFill>
                            <a:schemeClr val="accent5"/>
                          </a:solidFill>
                          <a:latin typeface="PT Serif"/>
                        </a:rPr>
                        <a:t>ESTEEM/</a:t>
                      </a:r>
                      <a:r>
                        <a:rPr lang="en-US" sz="1400" dirty="0" err="1">
                          <a:solidFill>
                            <a:schemeClr val="accent5"/>
                          </a:solidFill>
                          <a:latin typeface="PT Serif"/>
                        </a:rPr>
                        <a:t>EQuIP</a:t>
                      </a:r>
                      <a:endParaRPr lang="en-US" sz="1400" dirty="0">
                        <a:solidFill>
                          <a:schemeClr val="accent5"/>
                        </a:solidFill>
                        <a:latin typeface="PT Serif"/>
                      </a:endParaRPr>
                    </a:p>
                  </a:txBody>
                  <a:tcPr/>
                </a:tc>
                <a:tc>
                  <a:txBody>
                    <a:bodyPr/>
                    <a:lstStyle/>
                    <a:p>
                      <a:r>
                        <a:rPr lang="en-US" sz="1400" dirty="0" err="1">
                          <a:solidFill>
                            <a:schemeClr val="accent5"/>
                          </a:solidFill>
                          <a:latin typeface="PT Serif"/>
                        </a:rPr>
                        <a:t>Pachnakis</a:t>
                      </a:r>
                      <a:r>
                        <a:rPr lang="en-US" sz="1400" dirty="0">
                          <a:solidFill>
                            <a:schemeClr val="accent5"/>
                          </a:solidFill>
                          <a:latin typeface="PT Serif"/>
                        </a:rPr>
                        <a:t> et al., 2019</a:t>
                      </a:r>
                    </a:p>
                  </a:txBody>
                  <a:tcPr/>
                </a:tc>
                <a:tc>
                  <a:txBody>
                    <a:bodyPr/>
                    <a:lstStyle/>
                    <a:p>
                      <a:r>
                        <a:rPr lang="en-US" sz="1400" dirty="0">
                          <a:solidFill>
                            <a:schemeClr val="accent5"/>
                          </a:solidFill>
                          <a:latin typeface="PT Serif"/>
                        </a:rPr>
                        <a:t>Minority stress informed 10 session intervention</a:t>
                      </a:r>
                    </a:p>
                  </a:txBody>
                  <a:tcPr/>
                </a:tc>
                <a:extLst>
                  <a:ext uri="{0D108BD9-81ED-4DB2-BD59-A6C34878D82A}">
                    <a16:rowId xmlns:a16="http://schemas.microsoft.com/office/drawing/2014/main" val="792191854"/>
                  </a:ext>
                </a:extLst>
              </a:tr>
              <a:tr h="682669">
                <a:tc>
                  <a:txBody>
                    <a:bodyPr/>
                    <a:lstStyle/>
                    <a:p>
                      <a:r>
                        <a:rPr lang="en-US" sz="1400" dirty="0">
                          <a:solidFill>
                            <a:schemeClr val="accent5"/>
                          </a:solidFill>
                          <a:latin typeface="PT Serif"/>
                        </a:rPr>
                        <a:t>Proud and Empowered</a:t>
                      </a:r>
                    </a:p>
                  </a:txBody>
                  <a:tcPr/>
                </a:tc>
                <a:tc>
                  <a:txBody>
                    <a:bodyPr/>
                    <a:lstStyle/>
                    <a:p>
                      <a:r>
                        <a:rPr lang="en-US" sz="1400" dirty="0" err="1">
                          <a:solidFill>
                            <a:schemeClr val="accent5"/>
                          </a:solidFill>
                          <a:latin typeface="PT Serif"/>
                        </a:rPr>
                        <a:t>Goldbach</a:t>
                      </a:r>
                      <a:r>
                        <a:rPr lang="en-US" sz="1400" dirty="0">
                          <a:solidFill>
                            <a:schemeClr val="accent5"/>
                          </a:solidFill>
                          <a:latin typeface="PT Serif"/>
                        </a:rPr>
                        <a:t> et al., 2021</a:t>
                      </a:r>
                    </a:p>
                  </a:txBody>
                  <a:tcPr/>
                </a:tc>
                <a:tc>
                  <a:txBody>
                    <a:bodyPr/>
                    <a:lstStyle/>
                    <a:p>
                      <a:r>
                        <a:rPr lang="en-US" sz="1400" dirty="0">
                          <a:solidFill>
                            <a:schemeClr val="accent5"/>
                          </a:solidFill>
                          <a:latin typeface="PT Serif"/>
                        </a:rPr>
                        <a:t>Intervention to improve mental health within SGM adolescents</a:t>
                      </a:r>
                    </a:p>
                  </a:txBody>
                  <a:tcPr/>
                </a:tc>
                <a:extLst>
                  <a:ext uri="{0D108BD9-81ED-4DB2-BD59-A6C34878D82A}">
                    <a16:rowId xmlns:a16="http://schemas.microsoft.com/office/drawing/2014/main" val="1297138338"/>
                  </a:ext>
                </a:extLst>
              </a:tr>
              <a:tr h="730393">
                <a:tc>
                  <a:txBody>
                    <a:bodyPr/>
                    <a:lstStyle/>
                    <a:p>
                      <a:r>
                        <a:rPr lang="en-US" sz="1400" dirty="0">
                          <a:solidFill>
                            <a:schemeClr val="accent5"/>
                          </a:solidFill>
                          <a:latin typeface="PT Serif"/>
                        </a:rPr>
                        <a:t>LGBT adapted CBT for Depression</a:t>
                      </a:r>
                    </a:p>
                  </a:txBody>
                  <a:tcPr/>
                </a:tc>
                <a:tc>
                  <a:txBody>
                    <a:bodyPr/>
                    <a:lstStyle/>
                    <a:p>
                      <a:r>
                        <a:rPr lang="en-US" sz="1400" dirty="0">
                          <a:solidFill>
                            <a:schemeClr val="accent5"/>
                          </a:solidFill>
                          <a:latin typeface="PT Serif"/>
                        </a:rPr>
                        <a:t>Ross et al., 2008</a:t>
                      </a:r>
                    </a:p>
                  </a:txBody>
                  <a:tcPr/>
                </a:tc>
                <a:tc>
                  <a:txBody>
                    <a:bodyPr/>
                    <a:lstStyle/>
                    <a:p>
                      <a:r>
                        <a:rPr lang="en-US" sz="1400" dirty="0">
                          <a:solidFill>
                            <a:schemeClr val="accent5"/>
                          </a:solidFill>
                          <a:latin typeface="PT Serif"/>
                        </a:rPr>
                        <a:t>CBT intervention informed by anti-oppression principles </a:t>
                      </a:r>
                    </a:p>
                  </a:txBody>
                  <a:tcPr/>
                </a:tc>
                <a:extLst>
                  <a:ext uri="{0D108BD9-81ED-4DB2-BD59-A6C34878D82A}">
                    <a16:rowId xmlns:a16="http://schemas.microsoft.com/office/drawing/2014/main" val="2534305307"/>
                  </a:ext>
                </a:extLst>
              </a:tr>
              <a:tr h="881781">
                <a:tc>
                  <a:txBody>
                    <a:bodyPr/>
                    <a:lstStyle/>
                    <a:p>
                      <a:r>
                        <a:rPr lang="en-US" sz="1400" dirty="0">
                          <a:solidFill>
                            <a:schemeClr val="accent5"/>
                          </a:solidFill>
                          <a:latin typeface="PT Serif"/>
                        </a:rPr>
                        <a:t>LGBTQ expressive writing intervention </a:t>
                      </a:r>
                    </a:p>
                  </a:txBody>
                  <a:tcPr/>
                </a:tc>
                <a:tc>
                  <a:txBody>
                    <a:bodyPr/>
                    <a:lstStyle/>
                    <a:p>
                      <a:r>
                        <a:rPr lang="en-US" sz="1400" dirty="0" err="1">
                          <a:solidFill>
                            <a:schemeClr val="accent5"/>
                          </a:solidFill>
                          <a:latin typeface="PT Serif"/>
                        </a:rPr>
                        <a:t>Pachankis</a:t>
                      </a:r>
                      <a:r>
                        <a:rPr lang="en-US" sz="1400" dirty="0">
                          <a:solidFill>
                            <a:schemeClr val="accent5"/>
                          </a:solidFill>
                          <a:latin typeface="PT Serif"/>
                        </a:rPr>
                        <a:t> et al., 2020</a:t>
                      </a:r>
                    </a:p>
                  </a:txBody>
                  <a:tcPr/>
                </a:tc>
                <a:tc>
                  <a:txBody>
                    <a:bodyPr/>
                    <a:lstStyle/>
                    <a:p>
                      <a:r>
                        <a:rPr lang="en-US" sz="1400" dirty="0">
                          <a:solidFill>
                            <a:schemeClr val="accent5"/>
                          </a:solidFill>
                          <a:latin typeface="PT Serif"/>
                        </a:rPr>
                        <a:t>Brief online intervention for LGBTQ young adults in high stigma and low resource context</a:t>
                      </a:r>
                    </a:p>
                  </a:txBody>
                  <a:tcPr/>
                </a:tc>
                <a:extLst>
                  <a:ext uri="{0D108BD9-81ED-4DB2-BD59-A6C34878D82A}">
                    <a16:rowId xmlns:a16="http://schemas.microsoft.com/office/drawing/2014/main" val="1264244552"/>
                  </a:ext>
                </a:extLst>
              </a:tr>
            </a:tbl>
          </a:graphicData>
        </a:graphic>
      </p:graphicFrame>
    </p:spTree>
    <p:extLst>
      <p:ext uri="{BB962C8B-B14F-4D97-AF65-F5344CB8AC3E}">
        <p14:creationId xmlns:p14="http://schemas.microsoft.com/office/powerpoint/2010/main" val="2038283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2DBF-AF70-D745-B122-E46BB36DD25B}"/>
              </a:ext>
            </a:extLst>
          </p:cNvPr>
          <p:cNvSpPr>
            <a:spLocks noGrp="1"/>
          </p:cNvSpPr>
          <p:nvPr>
            <p:ph type="title"/>
          </p:nvPr>
        </p:nvSpPr>
        <p:spPr>
          <a:xfrm>
            <a:off x="143423" y="190087"/>
            <a:ext cx="6462600" cy="857400"/>
          </a:xfrm>
        </p:spPr>
        <p:txBody>
          <a:bodyPr/>
          <a:lstStyle/>
          <a:p>
            <a:r>
              <a:rPr lang="en-US" b="1" dirty="0">
                <a:solidFill>
                  <a:schemeClr val="bg1"/>
                </a:solidFill>
              </a:rPr>
              <a:t>Tools and Resources</a:t>
            </a:r>
          </a:p>
        </p:txBody>
      </p:sp>
      <p:sp>
        <p:nvSpPr>
          <p:cNvPr id="4" name="Slide Number Placeholder 3">
            <a:extLst>
              <a:ext uri="{FF2B5EF4-FFF2-40B4-BE49-F238E27FC236}">
                <a16:creationId xmlns:a16="http://schemas.microsoft.com/office/drawing/2014/main" id="{354394EA-4ED7-4744-8769-E885F5345BF2}"/>
              </a:ext>
            </a:extLst>
          </p:cNvPr>
          <p:cNvSpPr>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54</a:t>
            </a:fld>
            <a:endParaRPr lang="en"/>
          </a:p>
        </p:txBody>
      </p:sp>
      <p:graphicFrame>
        <p:nvGraphicFramePr>
          <p:cNvPr id="5" name="Table 5">
            <a:extLst>
              <a:ext uri="{FF2B5EF4-FFF2-40B4-BE49-F238E27FC236}">
                <a16:creationId xmlns:a16="http://schemas.microsoft.com/office/drawing/2014/main" id="{2897AB3A-D0F7-A84A-8670-3E00AF55B597}"/>
              </a:ext>
            </a:extLst>
          </p:cNvPr>
          <p:cNvGraphicFramePr>
            <a:graphicFrameLocks noGrp="1"/>
          </p:cNvGraphicFramePr>
          <p:nvPr>
            <p:extLst>
              <p:ext uri="{D42A27DB-BD31-4B8C-83A1-F6EECF244321}">
                <p14:modId xmlns:p14="http://schemas.microsoft.com/office/powerpoint/2010/main" val="4144127626"/>
              </p:ext>
            </p:extLst>
          </p:nvPr>
        </p:nvGraphicFramePr>
        <p:xfrm>
          <a:off x="505621" y="1319471"/>
          <a:ext cx="7974954" cy="3534212"/>
        </p:xfrm>
        <a:graphic>
          <a:graphicData uri="http://schemas.openxmlformats.org/drawingml/2006/table">
            <a:tbl>
              <a:tblPr firstRow="1" bandRow="1">
                <a:tableStyleId>{FABFCF23-3B69-468F-B69F-88F6DE6A72F2}</a:tableStyleId>
              </a:tblPr>
              <a:tblGrid>
                <a:gridCol w="2658318">
                  <a:extLst>
                    <a:ext uri="{9D8B030D-6E8A-4147-A177-3AD203B41FA5}">
                      <a16:colId xmlns:a16="http://schemas.microsoft.com/office/drawing/2014/main" val="1009320125"/>
                    </a:ext>
                  </a:extLst>
                </a:gridCol>
                <a:gridCol w="2658318">
                  <a:extLst>
                    <a:ext uri="{9D8B030D-6E8A-4147-A177-3AD203B41FA5}">
                      <a16:colId xmlns:a16="http://schemas.microsoft.com/office/drawing/2014/main" val="3166930454"/>
                    </a:ext>
                  </a:extLst>
                </a:gridCol>
                <a:gridCol w="2658318">
                  <a:extLst>
                    <a:ext uri="{9D8B030D-6E8A-4147-A177-3AD203B41FA5}">
                      <a16:colId xmlns:a16="http://schemas.microsoft.com/office/drawing/2014/main" val="3631327185"/>
                    </a:ext>
                  </a:extLst>
                </a:gridCol>
              </a:tblGrid>
              <a:tr h="432371">
                <a:tc gridSpan="3">
                  <a:txBody>
                    <a:bodyPr/>
                    <a:lstStyle/>
                    <a:p>
                      <a:pPr algn="ctr"/>
                      <a:r>
                        <a:rPr lang="en-US" sz="1800" dirty="0">
                          <a:latin typeface="Arial" panose="020B0604020202020204" pitchFamily="34" charset="0"/>
                          <a:cs typeface="Arial" panose="020B0604020202020204" pitchFamily="34" charset="0"/>
                        </a:rPr>
                        <a:t>Culturally Responsive Interview Guides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89194311"/>
                  </a:ext>
                </a:extLst>
              </a:tr>
              <a:tr h="359489">
                <a:tc>
                  <a:txBody>
                    <a:bodyPr/>
                    <a:lstStyle/>
                    <a:p>
                      <a:r>
                        <a:rPr lang="en-US" sz="1400" b="1" dirty="0">
                          <a:solidFill>
                            <a:schemeClr val="accent5"/>
                          </a:solidFill>
                          <a:latin typeface="PT Serif"/>
                        </a:rPr>
                        <a:t>Interview Guide</a:t>
                      </a:r>
                    </a:p>
                  </a:txBody>
                  <a:tcPr/>
                </a:tc>
                <a:tc>
                  <a:txBody>
                    <a:bodyPr/>
                    <a:lstStyle/>
                    <a:p>
                      <a:r>
                        <a:rPr lang="en-US" sz="1400" b="1" dirty="0">
                          <a:solidFill>
                            <a:schemeClr val="accent5"/>
                          </a:solidFill>
                          <a:latin typeface="PT Serif"/>
                        </a:rPr>
                        <a:t>Authors</a:t>
                      </a:r>
                    </a:p>
                  </a:txBody>
                  <a:tcPr/>
                </a:tc>
                <a:tc>
                  <a:txBody>
                    <a:bodyPr/>
                    <a:lstStyle/>
                    <a:p>
                      <a:r>
                        <a:rPr lang="en-US" sz="1400" b="1" dirty="0">
                          <a:solidFill>
                            <a:schemeClr val="accent5"/>
                          </a:solidFill>
                          <a:latin typeface="PT Serif"/>
                        </a:rPr>
                        <a:t>Components</a:t>
                      </a:r>
                    </a:p>
                  </a:txBody>
                  <a:tcPr/>
                </a:tc>
                <a:extLst>
                  <a:ext uri="{0D108BD9-81ED-4DB2-BD59-A6C34878D82A}">
                    <a16:rowId xmlns:a16="http://schemas.microsoft.com/office/drawing/2014/main" val="2290803489"/>
                  </a:ext>
                </a:extLst>
              </a:tr>
              <a:tr h="599148">
                <a:tc>
                  <a:txBody>
                    <a:bodyPr/>
                    <a:lstStyle/>
                    <a:p>
                      <a:r>
                        <a:rPr lang="en-US" sz="1400" dirty="0">
                          <a:solidFill>
                            <a:schemeClr val="accent5"/>
                          </a:solidFill>
                          <a:latin typeface="PT Serif"/>
                        </a:rPr>
                        <a:t>Cultural Formulation Interview</a:t>
                      </a:r>
                    </a:p>
                  </a:txBody>
                  <a:tcPr/>
                </a:tc>
                <a:tc>
                  <a:txBody>
                    <a:bodyPr/>
                    <a:lstStyle/>
                    <a:p>
                      <a:r>
                        <a:rPr lang="en-US" sz="1400" dirty="0">
                          <a:solidFill>
                            <a:schemeClr val="accent5"/>
                          </a:solidFill>
                          <a:latin typeface="PT Serif"/>
                        </a:rPr>
                        <a:t>American Psychiatric Association (2013)</a:t>
                      </a:r>
                    </a:p>
                  </a:txBody>
                  <a:tcPr/>
                </a:tc>
                <a:tc>
                  <a:txBody>
                    <a:bodyPr/>
                    <a:lstStyle/>
                    <a:p>
                      <a:r>
                        <a:rPr lang="en-US" sz="1400" dirty="0">
                          <a:solidFill>
                            <a:schemeClr val="accent5"/>
                          </a:solidFill>
                          <a:latin typeface="PT Serif"/>
                        </a:rPr>
                        <a:t>Assesses cultural factors affecting the clinical encounter</a:t>
                      </a:r>
                    </a:p>
                  </a:txBody>
                  <a:tcPr/>
                </a:tc>
                <a:extLst>
                  <a:ext uri="{0D108BD9-81ED-4DB2-BD59-A6C34878D82A}">
                    <a16:rowId xmlns:a16="http://schemas.microsoft.com/office/drawing/2014/main" val="792191854"/>
                  </a:ext>
                </a:extLst>
              </a:tr>
              <a:tr h="547792">
                <a:tc>
                  <a:txBody>
                    <a:bodyPr/>
                    <a:lstStyle/>
                    <a:p>
                      <a:r>
                        <a:rPr lang="en-US" sz="1400" dirty="0">
                          <a:solidFill>
                            <a:schemeClr val="accent5"/>
                          </a:solidFill>
                          <a:latin typeface="PT Serif"/>
                        </a:rPr>
                        <a:t>CAMINO</a:t>
                      </a:r>
                    </a:p>
                  </a:txBody>
                  <a:tcPr/>
                </a:tc>
                <a:tc>
                  <a:txBody>
                    <a:bodyPr/>
                    <a:lstStyle/>
                    <a:p>
                      <a:r>
                        <a:rPr lang="en-US" sz="1400" dirty="0">
                          <a:solidFill>
                            <a:schemeClr val="accent5"/>
                          </a:solidFill>
                          <a:latin typeface="PT Serif"/>
                        </a:rPr>
                        <a:t>Silva et al., 2017</a:t>
                      </a:r>
                    </a:p>
                  </a:txBody>
                  <a:tcPr/>
                </a:tc>
                <a:tc>
                  <a:txBody>
                    <a:bodyPr/>
                    <a:lstStyle/>
                    <a:p>
                      <a:r>
                        <a:rPr lang="en-US" sz="1400" dirty="0">
                          <a:solidFill>
                            <a:schemeClr val="accent5"/>
                          </a:solidFill>
                          <a:latin typeface="PT Serif"/>
                        </a:rPr>
                        <a:t>Assesses aspects of the immigrant experience</a:t>
                      </a:r>
                    </a:p>
                  </a:txBody>
                  <a:tcPr/>
                </a:tc>
                <a:extLst>
                  <a:ext uri="{0D108BD9-81ED-4DB2-BD59-A6C34878D82A}">
                    <a16:rowId xmlns:a16="http://schemas.microsoft.com/office/drawing/2014/main" val="1297138338"/>
                  </a:ext>
                </a:extLst>
              </a:tr>
              <a:tr h="708706">
                <a:tc>
                  <a:txBody>
                    <a:bodyPr/>
                    <a:lstStyle/>
                    <a:p>
                      <a:r>
                        <a:rPr lang="en-US" sz="1400" dirty="0">
                          <a:solidFill>
                            <a:schemeClr val="accent5"/>
                          </a:solidFill>
                          <a:latin typeface="PT Serif"/>
                        </a:rPr>
                        <a:t>A Guide for Conducting Cultural Assessments of Hispanic and Latino Clients</a:t>
                      </a:r>
                    </a:p>
                  </a:txBody>
                  <a:tcPr/>
                </a:tc>
                <a:tc>
                  <a:txBody>
                    <a:bodyPr/>
                    <a:lstStyle/>
                    <a:p>
                      <a:r>
                        <a:rPr lang="en-US" sz="1400" dirty="0">
                          <a:solidFill>
                            <a:schemeClr val="accent5"/>
                          </a:solidFill>
                          <a:latin typeface="PT Serif"/>
                        </a:rPr>
                        <a:t>National Hispanic and Latino ATTC (2017)</a:t>
                      </a:r>
                    </a:p>
                  </a:txBody>
                  <a:tcPr/>
                </a:tc>
                <a:tc>
                  <a:txBody>
                    <a:bodyPr/>
                    <a:lstStyle/>
                    <a:p>
                      <a:r>
                        <a:rPr lang="en-US" sz="1400" dirty="0">
                          <a:solidFill>
                            <a:schemeClr val="accent5"/>
                          </a:solidFill>
                          <a:latin typeface="PT Serif"/>
                        </a:rPr>
                        <a:t>Assesses acculturation and related stress factors </a:t>
                      </a:r>
                    </a:p>
                  </a:txBody>
                  <a:tcPr/>
                </a:tc>
                <a:extLst>
                  <a:ext uri="{0D108BD9-81ED-4DB2-BD59-A6C34878D82A}">
                    <a16:rowId xmlns:a16="http://schemas.microsoft.com/office/drawing/2014/main" val="2534305307"/>
                  </a:ext>
                </a:extLst>
              </a:tr>
              <a:tr h="708706">
                <a:tc>
                  <a:txBody>
                    <a:bodyPr/>
                    <a:lstStyle/>
                    <a:p>
                      <a:r>
                        <a:rPr lang="en-US" sz="1400" dirty="0">
                          <a:solidFill>
                            <a:schemeClr val="accent5"/>
                          </a:solidFill>
                          <a:latin typeface="PT Serif"/>
                        </a:rPr>
                        <a:t>Clinical Ethnographic Interview </a:t>
                      </a:r>
                    </a:p>
                  </a:txBody>
                  <a:tcPr/>
                </a:tc>
                <a:tc>
                  <a:txBody>
                    <a:bodyPr/>
                    <a:lstStyle/>
                    <a:p>
                      <a:r>
                        <a:rPr lang="en-US" sz="1400" dirty="0" err="1">
                          <a:solidFill>
                            <a:schemeClr val="accent5"/>
                          </a:solidFill>
                          <a:latin typeface="PT Serif"/>
                        </a:rPr>
                        <a:t>Arnault</a:t>
                      </a:r>
                      <a:r>
                        <a:rPr lang="en-US" sz="1400" dirty="0">
                          <a:solidFill>
                            <a:schemeClr val="accent5"/>
                          </a:solidFill>
                          <a:latin typeface="PT Serif"/>
                        </a:rPr>
                        <a:t> D. S., &amp; Shimabukuro, S. (2012)</a:t>
                      </a:r>
                    </a:p>
                  </a:txBody>
                  <a:tcPr/>
                </a:tc>
                <a:tc>
                  <a:txBody>
                    <a:bodyPr/>
                    <a:lstStyle/>
                    <a:p>
                      <a:r>
                        <a:rPr lang="en-US" sz="1400" dirty="0">
                          <a:solidFill>
                            <a:schemeClr val="accent5"/>
                          </a:solidFill>
                          <a:latin typeface="PT Serif"/>
                        </a:rPr>
                        <a:t>Assesses and gathers clinical information beyond verbal expression of symptoms</a:t>
                      </a:r>
                    </a:p>
                  </a:txBody>
                  <a:tcPr/>
                </a:tc>
                <a:extLst>
                  <a:ext uri="{0D108BD9-81ED-4DB2-BD59-A6C34878D82A}">
                    <a16:rowId xmlns:a16="http://schemas.microsoft.com/office/drawing/2014/main" val="1264244552"/>
                  </a:ext>
                </a:extLst>
              </a:tr>
            </a:tbl>
          </a:graphicData>
        </a:graphic>
      </p:graphicFrame>
    </p:spTree>
    <p:extLst>
      <p:ext uri="{BB962C8B-B14F-4D97-AF65-F5344CB8AC3E}">
        <p14:creationId xmlns:p14="http://schemas.microsoft.com/office/powerpoint/2010/main" val="272999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714"/>
        <p:cNvGrpSpPr/>
        <p:nvPr/>
      </p:nvGrpSpPr>
      <p:grpSpPr>
        <a:xfrm>
          <a:off x="0" y="0"/>
          <a:ext cx="0" cy="0"/>
          <a:chOff x="0" y="0"/>
          <a:chExt cx="0" cy="0"/>
        </a:xfrm>
      </p:grpSpPr>
      <p:grpSp>
        <p:nvGrpSpPr>
          <p:cNvPr id="3715" name="Google Shape;3715;p112"/>
          <p:cNvGrpSpPr/>
          <p:nvPr/>
        </p:nvGrpSpPr>
        <p:grpSpPr>
          <a:xfrm flipH="1">
            <a:off x="-907" y="845800"/>
            <a:ext cx="4666845" cy="804900"/>
            <a:chOff x="963726" y="1581150"/>
            <a:chExt cx="8180272" cy="804900"/>
          </a:xfrm>
        </p:grpSpPr>
        <p:sp>
          <p:nvSpPr>
            <p:cNvPr id="3716" name="Google Shape;3716;p112"/>
            <p:cNvSpPr/>
            <p:nvPr/>
          </p:nvSpPr>
          <p:spPr>
            <a:xfrm>
              <a:off x="963726" y="1581150"/>
              <a:ext cx="6913200" cy="804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2"/>
            <p:cNvSpPr/>
            <p:nvPr/>
          </p:nvSpPr>
          <p:spPr>
            <a:xfrm>
              <a:off x="7876850" y="1581150"/>
              <a:ext cx="253500" cy="8049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2"/>
            <p:cNvSpPr/>
            <p:nvPr/>
          </p:nvSpPr>
          <p:spPr>
            <a:xfrm>
              <a:off x="8130206" y="1581150"/>
              <a:ext cx="253500" cy="804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2"/>
            <p:cNvSpPr/>
            <p:nvPr/>
          </p:nvSpPr>
          <p:spPr>
            <a:xfrm>
              <a:off x="8383724" y="1581150"/>
              <a:ext cx="253500" cy="804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2"/>
            <p:cNvSpPr/>
            <p:nvPr/>
          </p:nvSpPr>
          <p:spPr>
            <a:xfrm>
              <a:off x="8637092" y="1581150"/>
              <a:ext cx="253500" cy="8049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2"/>
            <p:cNvSpPr/>
            <p:nvPr/>
          </p:nvSpPr>
          <p:spPr>
            <a:xfrm>
              <a:off x="8890498" y="1581150"/>
              <a:ext cx="253500" cy="8049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2" name="Google Shape;3722;p112"/>
          <p:cNvSpPr txBox="1">
            <a:spLocks noGrp="1"/>
          </p:cNvSpPr>
          <p:nvPr>
            <p:ph type="subTitle" idx="1"/>
          </p:nvPr>
        </p:nvSpPr>
        <p:spPr>
          <a:xfrm>
            <a:off x="872400" y="2336000"/>
            <a:ext cx="4171800" cy="87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DAVID_ZELAYA@BROWN.EDU</a:t>
            </a:r>
            <a:endParaRPr dirty="0"/>
          </a:p>
        </p:txBody>
      </p:sp>
      <p:sp>
        <p:nvSpPr>
          <p:cNvPr id="3723" name="Google Shape;3723;p112"/>
          <p:cNvSpPr txBox="1">
            <a:spLocks noGrp="1"/>
          </p:cNvSpPr>
          <p:nvPr>
            <p:ph type="subTitle" idx="2"/>
          </p:nvPr>
        </p:nvSpPr>
        <p:spPr>
          <a:xfrm>
            <a:off x="872400" y="1809300"/>
            <a:ext cx="4485600" cy="44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ANY QUESTIONS, COMMENTS, CONCERNS?</a:t>
            </a:r>
            <a:endParaRPr dirty="0"/>
          </a:p>
        </p:txBody>
      </p:sp>
      <p:sp>
        <p:nvSpPr>
          <p:cNvPr id="3724" name="Google Shape;3724;p112"/>
          <p:cNvSpPr txBox="1">
            <a:spLocks noGrp="1"/>
          </p:cNvSpPr>
          <p:nvPr>
            <p:ph type="ctrTitle"/>
          </p:nvPr>
        </p:nvSpPr>
        <p:spPr>
          <a:xfrm>
            <a:off x="872425" y="768600"/>
            <a:ext cx="4211700" cy="96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THANK You!</a:t>
            </a:r>
            <a:endParaRPr sz="4400" dirty="0"/>
          </a:p>
        </p:txBody>
      </p:sp>
      <p:sp>
        <p:nvSpPr>
          <p:cNvPr id="2" name="Rectangle 1">
            <a:extLst>
              <a:ext uri="{FF2B5EF4-FFF2-40B4-BE49-F238E27FC236}">
                <a16:creationId xmlns:a16="http://schemas.microsoft.com/office/drawing/2014/main" id="{30A815B9-9957-8BB8-65CF-0AFBB0619C42}"/>
              </a:ext>
            </a:extLst>
          </p:cNvPr>
          <p:cNvSpPr/>
          <p:nvPr/>
        </p:nvSpPr>
        <p:spPr>
          <a:xfrm>
            <a:off x="721958" y="3727269"/>
            <a:ext cx="4093882" cy="7576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15"/>
                                        </p:tgtEl>
                                        <p:attrNameLst>
                                          <p:attrName>style.visibility</p:attrName>
                                        </p:attrNameLst>
                                      </p:cBhvr>
                                      <p:to>
                                        <p:strVal val="visible"/>
                                      </p:to>
                                    </p:set>
                                    <p:anim calcmode="lin" valueType="num">
                                      <p:cBhvr additive="base">
                                        <p:cTn id="7" dur="1000"/>
                                        <p:tgtEl>
                                          <p:spTgt spid="371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2ABA8F-E4BA-99F3-32CF-13DCF63AA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604" y="959191"/>
            <a:ext cx="6338791" cy="3902529"/>
          </a:xfrm>
          <a:prstGeom prst="rect">
            <a:avLst/>
          </a:prstGeom>
        </p:spPr>
      </p:pic>
      <p:sp>
        <p:nvSpPr>
          <p:cNvPr id="10" name="TextBox 9">
            <a:extLst>
              <a:ext uri="{FF2B5EF4-FFF2-40B4-BE49-F238E27FC236}">
                <a16:creationId xmlns:a16="http://schemas.microsoft.com/office/drawing/2014/main" id="{B8FC20FD-9161-CB57-AFD3-230A593487BE}"/>
              </a:ext>
            </a:extLst>
          </p:cNvPr>
          <p:cNvSpPr txBox="1"/>
          <p:nvPr/>
        </p:nvSpPr>
        <p:spPr>
          <a:xfrm>
            <a:off x="934278" y="64669"/>
            <a:ext cx="7911548" cy="646331"/>
          </a:xfrm>
          <a:prstGeom prst="rect">
            <a:avLst/>
          </a:prstGeom>
          <a:noFill/>
        </p:spPr>
        <p:txBody>
          <a:bodyPr wrap="square">
            <a:spAutoFit/>
          </a:bodyPr>
          <a:lstStyle/>
          <a:p>
            <a:r>
              <a:rPr lang="en-US" sz="3600" dirty="0">
                <a:solidFill>
                  <a:schemeClr val="bg1"/>
                </a:solidFill>
              </a:rPr>
              <a:t>Sexual Orientation </a:t>
            </a:r>
            <a:r>
              <a:rPr lang="en-US" sz="3600" b="0" i="0" u="none" strike="noStrike" dirty="0">
                <a:solidFill>
                  <a:schemeClr val="bg1"/>
                </a:solidFill>
                <a:effectLst/>
                <a:latin typeface="arial" panose="020B0604020202020204" pitchFamily="34" charset="0"/>
              </a:rPr>
              <a:t>≠ </a:t>
            </a:r>
            <a:r>
              <a:rPr lang="en-US" sz="3600" dirty="0">
                <a:solidFill>
                  <a:schemeClr val="bg1"/>
                </a:solidFill>
              </a:rPr>
              <a:t>Gender Identity</a:t>
            </a:r>
          </a:p>
        </p:txBody>
      </p:sp>
    </p:spTree>
    <p:extLst>
      <p:ext uri="{BB962C8B-B14F-4D97-AF65-F5344CB8AC3E}">
        <p14:creationId xmlns:p14="http://schemas.microsoft.com/office/powerpoint/2010/main" val="96198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576C4-1F19-E8B0-711B-8763CF2F14FF}"/>
              </a:ext>
            </a:extLst>
          </p:cNvPr>
          <p:cNvSpPr>
            <a:spLocks noGrp="1"/>
          </p:cNvSpPr>
          <p:nvPr>
            <p:ph type="title"/>
          </p:nvPr>
        </p:nvSpPr>
        <p:spPr/>
        <p:txBody>
          <a:bodyPr/>
          <a:lstStyle/>
          <a:p>
            <a:r>
              <a:rPr lang="en-US" dirty="0"/>
              <a:t>Sexual Orientation terminology…</a:t>
            </a:r>
          </a:p>
        </p:txBody>
      </p:sp>
      <p:pic>
        <p:nvPicPr>
          <p:cNvPr id="4" name="Picture 3">
            <a:extLst>
              <a:ext uri="{FF2B5EF4-FFF2-40B4-BE49-F238E27FC236}">
                <a16:creationId xmlns:a16="http://schemas.microsoft.com/office/drawing/2014/main" id="{C77E3862-1021-89CA-A8FD-A849A44F8099}"/>
              </a:ext>
            </a:extLst>
          </p:cNvPr>
          <p:cNvPicPr>
            <a:picLocks noChangeAspect="1"/>
          </p:cNvPicPr>
          <p:nvPr/>
        </p:nvPicPr>
        <p:blipFill>
          <a:blip r:embed="rId2"/>
          <a:stretch>
            <a:fillRect/>
          </a:stretch>
        </p:blipFill>
        <p:spPr>
          <a:xfrm>
            <a:off x="1144853" y="1429788"/>
            <a:ext cx="7350753" cy="3094510"/>
          </a:xfrm>
          <a:prstGeom prst="rect">
            <a:avLst/>
          </a:prstGeom>
        </p:spPr>
      </p:pic>
    </p:spTree>
    <p:extLst>
      <p:ext uri="{BB962C8B-B14F-4D97-AF65-F5344CB8AC3E}">
        <p14:creationId xmlns:p14="http://schemas.microsoft.com/office/powerpoint/2010/main" val="231052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42278-E883-7F9C-C196-EEEFB78970A8}"/>
              </a:ext>
            </a:extLst>
          </p:cNvPr>
          <p:cNvSpPr>
            <a:spLocks noGrp="1"/>
          </p:cNvSpPr>
          <p:nvPr>
            <p:ph type="title"/>
          </p:nvPr>
        </p:nvSpPr>
        <p:spPr/>
        <p:txBody>
          <a:bodyPr/>
          <a:lstStyle/>
          <a:p>
            <a:r>
              <a:rPr lang="en-US" dirty="0"/>
              <a:t>Gender Identity Terminology…</a:t>
            </a:r>
          </a:p>
        </p:txBody>
      </p:sp>
      <p:pic>
        <p:nvPicPr>
          <p:cNvPr id="4" name="Picture 3">
            <a:extLst>
              <a:ext uri="{FF2B5EF4-FFF2-40B4-BE49-F238E27FC236}">
                <a16:creationId xmlns:a16="http://schemas.microsoft.com/office/drawing/2014/main" id="{2825BB03-A128-9C6A-C216-40B76940456D}"/>
              </a:ext>
            </a:extLst>
          </p:cNvPr>
          <p:cNvPicPr>
            <a:picLocks noChangeAspect="1"/>
          </p:cNvPicPr>
          <p:nvPr/>
        </p:nvPicPr>
        <p:blipFill>
          <a:blip r:embed="rId2"/>
          <a:stretch>
            <a:fillRect/>
          </a:stretch>
        </p:blipFill>
        <p:spPr>
          <a:xfrm>
            <a:off x="581890" y="1536876"/>
            <a:ext cx="7780915" cy="2927059"/>
          </a:xfrm>
          <a:prstGeom prst="rect">
            <a:avLst/>
          </a:prstGeom>
        </p:spPr>
      </p:pic>
    </p:spTree>
    <p:extLst>
      <p:ext uri="{BB962C8B-B14F-4D97-AF65-F5344CB8AC3E}">
        <p14:creationId xmlns:p14="http://schemas.microsoft.com/office/powerpoint/2010/main" val="493691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7CA218-2827-1EF6-FF0F-AE824DA36602}"/>
              </a:ext>
            </a:extLst>
          </p:cNvPr>
          <p:cNvSpPr>
            <a:spLocks noGrp="1"/>
          </p:cNvSpPr>
          <p:nvPr>
            <p:ph type="title" idx="2"/>
          </p:nvPr>
        </p:nvSpPr>
        <p:spPr>
          <a:xfrm>
            <a:off x="2883750" y="2218346"/>
            <a:ext cx="3376500" cy="1548900"/>
          </a:xfrm>
        </p:spPr>
        <p:txBody>
          <a:bodyPr/>
          <a:lstStyle/>
          <a:p>
            <a:r>
              <a:rPr lang="en-US" sz="10000" dirty="0"/>
              <a:t>ASK</a:t>
            </a:r>
          </a:p>
        </p:txBody>
      </p:sp>
    </p:spTree>
    <p:extLst>
      <p:ext uri="{BB962C8B-B14F-4D97-AF65-F5344CB8AC3E}">
        <p14:creationId xmlns:p14="http://schemas.microsoft.com/office/powerpoint/2010/main" val="33955904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GBT+ Inclusive Company Profile XL by Slidesgo">
  <a:themeElements>
    <a:clrScheme name="Simple Light">
      <a:dk1>
        <a:srgbClr val="000000"/>
      </a:dk1>
      <a:lt1>
        <a:srgbClr val="FFFFFF"/>
      </a:lt1>
      <a:dk2>
        <a:srgbClr val="EC1E1E"/>
      </a:dk2>
      <a:lt2>
        <a:srgbClr val="EE841A"/>
      </a:lt2>
      <a:accent1>
        <a:srgbClr val="FFD966"/>
      </a:accent1>
      <a:accent2>
        <a:srgbClr val="13A35F"/>
      </a:accent2>
      <a:accent3>
        <a:srgbClr val="4646E0"/>
      </a:accent3>
      <a:accent4>
        <a:srgbClr val="A32CBB"/>
      </a:accent4>
      <a:accent5>
        <a:srgbClr val="000000"/>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6698</TotalTime>
  <Words>2055</Words>
  <Application>Microsoft Macintosh PowerPoint</Application>
  <PresentationFormat>On-screen Show (16:9)</PresentationFormat>
  <Paragraphs>273</Paragraphs>
  <Slides>55</Slides>
  <Notes>20</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55</vt:i4>
      </vt:variant>
    </vt:vector>
  </HeadingPairs>
  <TitlesOfParts>
    <vt:vector size="79" baseType="lpstr">
      <vt:lpstr>Times New Roman</vt:lpstr>
      <vt:lpstr>Roboto</vt:lpstr>
      <vt:lpstr>Poppins ExtraBold</vt:lpstr>
      <vt:lpstr>Helvetica Neue</vt:lpstr>
      <vt:lpstr>Arial</vt:lpstr>
      <vt:lpstr>Calibri</vt:lpstr>
      <vt:lpstr>AdvOT1ef757c0</vt:lpstr>
      <vt:lpstr>Open Sans</vt:lpstr>
      <vt:lpstr>Roboto Condensed</vt:lpstr>
      <vt:lpstr>Arial</vt:lpstr>
      <vt:lpstr>Gothic A1</vt:lpstr>
      <vt:lpstr>Lato</vt:lpstr>
      <vt:lpstr>PT Serif</vt:lpstr>
      <vt:lpstr>AdvOTe94fe8f8+20</vt:lpstr>
      <vt:lpstr>Merriweather</vt:lpstr>
      <vt:lpstr>Cambria</vt:lpstr>
      <vt:lpstr>Arvo</vt:lpstr>
      <vt:lpstr>AdvOTe94fe8f8</vt:lpstr>
      <vt:lpstr>Red Hat Text</vt:lpstr>
      <vt:lpstr>Manrope</vt:lpstr>
      <vt:lpstr>Roboto Condensed Light</vt:lpstr>
      <vt:lpstr>Sniglet</vt:lpstr>
      <vt:lpstr>freight-text-pro</vt:lpstr>
      <vt:lpstr>LGBT+ Inclusive Company Profile XL by Slidesgo</vt:lpstr>
      <vt:lpstr> Incorporating an Intersectionality Framework to Understand the Impact of Racism and Heterosexism on the Health Disparities Encountered by LGBTQ+ People of Color </vt:lpstr>
      <vt:lpstr>PowerPoint Presentation</vt:lpstr>
      <vt:lpstr>Agenda</vt:lpstr>
      <vt:lpstr>Questions to hold</vt:lpstr>
      <vt:lpstr>Terminology</vt:lpstr>
      <vt:lpstr>PowerPoint Presentation</vt:lpstr>
      <vt:lpstr>Sexual Orientation terminology…</vt:lpstr>
      <vt:lpstr>Gender Identity Terminology…</vt:lpstr>
      <vt:lpstr>ASK</vt:lpstr>
      <vt:lpstr>Health Disparities </vt:lpstr>
      <vt:lpstr>PowerPoint Presentation</vt:lpstr>
      <vt:lpstr>PowerPoint Presentation</vt:lpstr>
      <vt:lpstr>Systems of Oppression &amp;  Intersectionality</vt:lpstr>
      <vt:lpstr>The 4 I’s of Oppression</vt:lpstr>
      <vt:lpstr>PowerPoint Presentation</vt:lpstr>
      <vt:lpstr>Intersectionality</vt:lpstr>
      <vt:lpstr>Intersectionality</vt:lpstr>
      <vt:lpstr>Intersectional Invisibility</vt:lpstr>
      <vt:lpstr>Conceptual Lens for Health Disparities: Minority stress</vt:lpstr>
      <vt:lpstr>Conceptual Lens: Minority stress</vt:lpstr>
      <vt:lpstr>Minority Stress: Health Disparities </vt:lpstr>
      <vt:lpstr>Minority Stress: Proximal &amp; Distal Stressors</vt:lpstr>
      <vt:lpstr>Current climate (proximal/distal stressors)…</vt:lpstr>
      <vt:lpstr>PowerPoint Presentation</vt:lpstr>
      <vt:lpstr>PowerPoint Presentation</vt:lpstr>
      <vt:lpstr>People of Color Stressors </vt:lpstr>
      <vt:lpstr>LGBTQ+ Stressors</vt:lpstr>
      <vt:lpstr>PowerPoint Presentation</vt:lpstr>
      <vt:lpstr>PowerPoint Presentation</vt:lpstr>
      <vt:lpstr> NIH Health Disparity Groups </vt:lpstr>
      <vt:lpstr>Health Disparities: Alcohol Use</vt:lpstr>
      <vt:lpstr>Health Disparities: Diabetes</vt:lpstr>
      <vt:lpstr>Health Disparities: Mammograms</vt:lpstr>
      <vt:lpstr>Health Disparities: Psychological Distress</vt:lpstr>
      <vt:lpstr>Health Disparities: HIV &amp; PrEP</vt:lpstr>
      <vt:lpstr>Health Disparities: Health Insurance</vt:lpstr>
      <vt:lpstr>Disparities in Substance use treatment</vt:lpstr>
      <vt:lpstr>Evidence-based treatments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Expand your clinical interview…</vt:lpstr>
      <vt:lpstr>Recommendations for culturally competent care</vt:lpstr>
      <vt:lpstr>Get to know your patients…</vt:lpstr>
      <vt:lpstr>Intersectionality Perspective to care</vt:lpstr>
      <vt:lpstr>Cultural Humility</vt:lpstr>
      <vt:lpstr>PowerPoint Presentation</vt:lpstr>
      <vt:lpstr>Tools and Resources</vt:lpstr>
      <vt:lpstr>Tools and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factors for Queer People of Color with an emphasis on Latinx Queer Folks:  A  Historical Contextualization and Implications for Culturally Congruent Treatment</dc:title>
  <cp:lastModifiedBy>David Zelaya</cp:lastModifiedBy>
  <cp:revision>65</cp:revision>
  <dcterms:modified xsi:type="dcterms:W3CDTF">2023-10-03T15:41:33Z</dcterms:modified>
</cp:coreProperties>
</file>