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omments/modernComment_105_0.xml" ContentType="application/vnd.ms-powerpoint.comments+xml"/>
  <Override PartName="/ppt/comments/modernComment_10A_0.xml" ContentType="application/vnd.ms-powerpoint.comments+xml"/>
  <Override PartName="/ppt/comments/modernComment_101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85" r:id="rId3"/>
  </p:sldMasterIdLst>
  <p:notesMasterIdLst>
    <p:notesMasterId r:id="rId47"/>
  </p:notesMasterIdLst>
  <p:sldIdLst>
    <p:sldId id="256" r:id="rId4"/>
    <p:sldId id="1468" r:id="rId5"/>
    <p:sldId id="464" r:id="rId6"/>
    <p:sldId id="262" r:id="rId7"/>
    <p:sldId id="261" r:id="rId8"/>
    <p:sldId id="266" r:id="rId9"/>
    <p:sldId id="258" r:id="rId10"/>
    <p:sldId id="273" r:id="rId11"/>
    <p:sldId id="257" r:id="rId12"/>
    <p:sldId id="286" r:id="rId13"/>
    <p:sldId id="284" r:id="rId14"/>
    <p:sldId id="1467" r:id="rId15"/>
    <p:sldId id="281" r:id="rId16"/>
    <p:sldId id="269" r:id="rId17"/>
    <p:sldId id="270" r:id="rId18"/>
    <p:sldId id="259" r:id="rId19"/>
    <p:sldId id="1466" r:id="rId20"/>
    <p:sldId id="283" r:id="rId21"/>
    <p:sldId id="275" r:id="rId22"/>
    <p:sldId id="499" r:id="rId23"/>
    <p:sldId id="260" r:id="rId24"/>
    <p:sldId id="288" r:id="rId25"/>
    <p:sldId id="448" r:id="rId26"/>
    <p:sldId id="427" r:id="rId27"/>
    <p:sldId id="443" r:id="rId28"/>
    <p:sldId id="450" r:id="rId29"/>
    <p:sldId id="452" r:id="rId30"/>
    <p:sldId id="489" r:id="rId31"/>
    <p:sldId id="490" r:id="rId32"/>
    <p:sldId id="491" r:id="rId33"/>
    <p:sldId id="1405" r:id="rId34"/>
    <p:sldId id="300" r:id="rId35"/>
    <p:sldId id="426" r:id="rId36"/>
    <p:sldId id="1456" r:id="rId37"/>
    <p:sldId id="1462" r:id="rId38"/>
    <p:sldId id="354" r:id="rId39"/>
    <p:sldId id="1459" r:id="rId40"/>
    <p:sldId id="1460" r:id="rId41"/>
    <p:sldId id="1450" r:id="rId42"/>
    <p:sldId id="1461" r:id="rId43"/>
    <p:sldId id="277" r:id="rId44"/>
    <p:sldId id="278" r:id="rId45"/>
    <p:sldId id="279" r:id="rId46"/>
  </p:sldIdLst>
  <p:sldSz cx="9144000" cy="6858000" type="screen4x3"/>
  <p:notesSz cx="7010400" cy="92964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Lato" panose="020B0604020202020204" charset="0"/>
      <p:regular r:id="rId54"/>
      <p:bold r:id="rId55"/>
      <p:italic r:id="rId56"/>
      <p:boldItalic r:id="rId57"/>
    </p:embeddedFont>
    <p:embeddedFont>
      <p:font typeface="PT Serif" panose="020B0604020202020204" charset="0"/>
      <p:regular r:id="rId58"/>
      <p:bold r:id="rId59"/>
      <p:italic r:id="rId60"/>
      <p:boldItalic r:id="rId61"/>
    </p:embeddedFont>
    <p:embeddedFont>
      <p:font typeface="Raleway"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
      <p:font typeface="Roboto Condensed Light" panose="020B0604020202020204" charset="0"/>
      <p:regular r:id="rId70"/>
      <p:italic r:id="rId71"/>
    </p:embeddedFont>
    <p:embeddedFont>
      <p:font typeface="Source Sans Pro" panose="020B0503030403020204" pitchFamily="34" charset="0"/>
      <p:regular r:id="rId72"/>
      <p:bold r:id="rId73"/>
      <p:italic r:id="rId74"/>
      <p:boldItalic r:id="rId75"/>
    </p:embeddedFont>
    <p:embeddedFont>
      <p:font typeface="Tahoma" panose="020B0604030504040204" pitchFamily="34" charset="0"/>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hA6Y97KcJZg0fhBOn6I7Bp2a84L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4B850E-63F8-CCEE-64B4-F10C9EDE62E8}" name="Kemo, Madeleine" initials="MK" userId="S::mkemo@ad.brown.edu::51405aee-a563-4181-bfc1-8fb1c5f5e2a8" providerId="AD"/>
  <p188:author id="{ED3FE470-8B20-D429-5607-55B87E3914A5}" name="Martin, Rosemarie" initials="RM" userId="S::rmartinm@ad.brown.edu::4f1c1762-ec85-4e3a-9b2a-55acefaf89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57572" autoAdjust="0"/>
  </p:normalViewPr>
  <p:slideViewPr>
    <p:cSldViewPr snapToGrid="0">
      <p:cViewPr varScale="1">
        <p:scale>
          <a:sx n="61" d="100"/>
          <a:sy n="61" d="100"/>
        </p:scale>
        <p:origin x="3246" y="4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9.fntdata"/><Relationship Id="rId87" Type="http://schemas.openxmlformats.org/officeDocument/2006/relationships/viewProps" Target="viewProps.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5B04C257-9CC1-4C9F-A45E-B41F9E9BE524}" authorId="{ED3FE470-8B20-D429-5607-55B87E3914A5}" created="2023-09-15T16:04:15.398">
    <pc:sldMkLst xmlns:pc="http://schemas.microsoft.com/office/powerpoint/2013/main/command">
      <pc:docMk/>
      <pc:sldMk cId="0" sldId="257"/>
    </pc:sldMkLst>
    <p188:txBody>
      <a:bodyPr/>
      <a:lstStyle/>
      <a:p>
        <a:r>
          <a:rPr lang="en-US"/>
          <a:t>Cvoered in video?  Hode otherwise</a:t>
        </a:r>
      </a:p>
    </p188:txBody>
  </p188:cm>
  <p188:cm id="{D4C13BA1-C1A7-4278-92A2-66E6EFC2666D}" authorId="{094B850E-63F8-CCEE-64B4-F10C9EDE62E8}" created="2023-09-19T15:15:14.791">
    <pc:sldMkLst xmlns:pc="http://schemas.microsoft.com/office/powerpoint/2013/main/command">
      <pc:docMk/>
      <pc:sldMk cId="0" sldId="257"/>
    </pc:sldMkLst>
    <p188:txBody>
      <a:bodyPr/>
      <a:lstStyle/>
      <a:p>
        <a:r>
          <a:rPr lang="en-US"/>
          <a:t>Animation circling our region</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49B3C93E-8490-4F59-9178-9A60DE2777ED}" authorId="{ED3FE470-8B20-D429-5607-55B87E3914A5}" created="2023-09-15T14:25:56.725">
    <pc:sldMkLst xmlns:pc="http://schemas.microsoft.com/office/powerpoint/2013/main/command">
      <pc:docMk/>
      <pc:sldMk cId="0" sldId="261"/>
    </pc:sldMkLst>
    <p188:txBody>
      <a:bodyPr/>
      <a:lstStyle/>
      <a:p>
        <a:r>
          <a:rPr lang="en-US"/>
          <a:t>Can we get a better more crisp image for this.
https://www.samhsa.gov/sites/default/files/samhsa-strategic-plan.pdf</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6FCEA65B-1D89-4E12-970B-24A135853986}" authorId="{094B850E-63F8-CCEE-64B4-F10C9EDE62E8}" created="2023-09-19T15:15:47.285">
    <pc:sldMkLst xmlns:pc="http://schemas.microsoft.com/office/powerpoint/2013/main/command">
      <pc:docMk/>
      <pc:sldMk cId="0" sldId="266"/>
    </pc:sldMkLst>
    <p188:txBody>
      <a:bodyPr/>
      <a:lstStyle/>
      <a:p>
        <a:r>
          <a:rPr lang="en-US"/>
          <a:t>Add animation instead of multiple slides or make sure the graphic is the same size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330A2-4DB7-EF4E-93FB-007DA642E6DF}"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C88E53A4-95D1-BC43-9966-A9D3CD239D22}">
      <dgm:prSet phldrT="[Text]"/>
      <dgm:spPr/>
      <dgm:t>
        <a:bodyPr/>
        <a:lstStyle/>
        <a:p>
          <a:r>
            <a:rPr lang="en-US" dirty="0"/>
            <a:t>Sexual Orientation and Gender Diversity Language</a:t>
          </a:r>
        </a:p>
      </dgm:t>
    </dgm:pt>
    <dgm:pt modelId="{8E84580C-8D1C-D94A-863B-7E971F495C7C}" type="parTrans" cxnId="{D94011EC-6683-0B4B-9446-3E7EC78F6655}">
      <dgm:prSet/>
      <dgm:spPr/>
      <dgm:t>
        <a:bodyPr/>
        <a:lstStyle/>
        <a:p>
          <a:endParaRPr lang="en-US"/>
        </a:p>
      </dgm:t>
    </dgm:pt>
    <dgm:pt modelId="{B194861B-1866-394A-851F-840537A1F1C9}" type="sibTrans" cxnId="{D94011EC-6683-0B4B-9446-3E7EC78F6655}">
      <dgm:prSet/>
      <dgm:spPr/>
      <dgm:t>
        <a:bodyPr/>
        <a:lstStyle/>
        <a:p>
          <a:endParaRPr lang="en-US"/>
        </a:p>
      </dgm:t>
    </dgm:pt>
    <dgm:pt modelId="{44140D54-A53C-524F-AB3D-BC7C755E4243}">
      <dgm:prSet phldrT="[Text]"/>
      <dgm:spPr/>
      <dgm:t>
        <a:bodyPr/>
        <a:lstStyle/>
        <a:p>
          <a:r>
            <a:rPr lang="en-US" dirty="0"/>
            <a:t>Cultural Humility</a:t>
          </a:r>
        </a:p>
      </dgm:t>
    </dgm:pt>
    <dgm:pt modelId="{14503269-32C6-4D4E-A37E-B7B72BA488D0}" type="parTrans" cxnId="{3F3BE992-4E5D-0F4C-8B6E-FDA1D7225F41}">
      <dgm:prSet/>
      <dgm:spPr/>
      <dgm:t>
        <a:bodyPr/>
        <a:lstStyle/>
        <a:p>
          <a:endParaRPr lang="en-US"/>
        </a:p>
      </dgm:t>
    </dgm:pt>
    <dgm:pt modelId="{10B1CAEC-8B7B-5643-A946-296BB39B7989}" type="sibTrans" cxnId="{3F3BE992-4E5D-0F4C-8B6E-FDA1D7225F41}">
      <dgm:prSet/>
      <dgm:spPr/>
      <dgm:t>
        <a:bodyPr/>
        <a:lstStyle/>
        <a:p>
          <a:endParaRPr lang="en-US"/>
        </a:p>
      </dgm:t>
    </dgm:pt>
    <dgm:pt modelId="{7957BDD7-35AB-EE43-A212-213F49EAFC39}">
      <dgm:prSet phldrT="[Text]"/>
      <dgm:spPr/>
      <dgm:t>
        <a:bodyPr/>
        <a:lstStyle/>
        <a:p>
          <a:r>
            <a:rPr lang="en-US" dirty="0"/>
            <a:t>Q&amp;A/ Experiential Activity </a:t>
          </a:r>
        </a:p>
      </dgm:t>
    </dgm:pt>
    <dgm:pt modelId="{070CBAA1-EEFE-5344-B727-06792172E80E}" type="parTrans" cxnId="{79BED980-8ABD-C24D-9CA2-4519DBB453AD}">
      <dgm:prSet/>
      <dgm:spPr/>
      <dgm:t>
        <a:bodyPr/>
        <a:lstStyle/>
        <a:p>
          <a:endParaRPr lang="en-US"/>
        </a:p>
      </dgm:t>
    </dgm:pt>
    <dgm:pt modelId="{517B6C3C-BB6C-7B4A-BF8D-9E698A3FFE27}" type="sibTrans" cxnId="{79BED980-8ABD-C24D-9CA2-4519DBB453AD}">
      <dgm:prSet/>
      <dgm:spPr/>
      <dgm:t>
        <a:bodyPr/>
        <a:lstStyle/>
        <a:p>
          <a:endParaRPr lang="en-US"/>
        </a:p>
      </dgm:t>
    </dgm:pt>
    <dgm:pt modelId="{E80E5BBB-9FF5-E447-A4BB-6A4DD5CBC100}" type="pres">
      <dgm:prSet presAssocID="{12F330A2-4DB7-EF4E-93FB-007DA642E6DF}" presName="Name0" presStyleCnt="0">
        <dgm:presLayoutVars>
          <dgm:chMax val="7"/>
          <dgm:chPref val="7"/>
          <dgm:dir/>
        </dgm:presLayoutVars>
      </dgm:prSet>
      <dgm:spPr/>
    </dgm:pt>
    <dgm:pt modelId="{DAB19669-D259-E946-9D8F-6B5B36771D09}" type="pres">
      <dgm:prSet presAssocID="{12F330A2-4DB7-EF4E-93FB-007DA642E6DF}" presName="Name1" presStyleCnt="0"/>
      <dgm:spPr/>
    </dgm:pt>
    <dgm:pt modelId="{24F96517-B22C-9443-BBD1-DAA1D8665D74}" type="pres">
      <dgm:prSet presAssocID="{12F330A2-4DB7-EF4E-93FB-007DA642E6DF}" presName="cycle" presStyleCnt="0"/>
      <dgm:spPr/>
    </dgm:pt>
    <dgm:pt modelId="{CB860088-735A-E446-A385-0B3F4BBEAF93}" type="pres">
      <dgm:prSet presAssocID="{12F330A2-4DB7-EF4E-93FB-007DA642E6DF}" presName="srcNode" presStyleLbl="node1" presStyleIdx="0" presStyleCnt="3"/>
      <dgm:spPr/>
    </dgm:pt>
    <dgm:pt modelId="{CA8F5C14-BE28-8F48-B60C-9C3E90CA6480}" type="pres">
      <dgm:prSet presAssocID="{12F330A2-4DB7-EF4E-93FB-007DA642E6DF}" presName="conn" presStyleLbl="parChTrans1D2" presStyleIdx="0" presStyleCnt="1"/>
      <dgm:spPr/>
    </dgm:pt>
    <dgm:pt modelId="{CAFF462D-78B7-6649-9B3C-D3EEEDB23BC1}" type="pres">
      <dgm:prSet presAssocID="{12F330A2-4DB7-EF4E-93FB-007DA642E6DF}" presName="extraNode" presStyleLbl="node1" presStyleIdx="0" presStyleCnt="3"/>
      <dgm:spPr/>
    </dgm:pt>
    <dgm:pt modelId="{05C8015F-8045-6A4F-B016-CD486026B3F9}" type="pres">
      <dgm:prSet presAssocID="{12F330A2-4DB7-EF4E-93FB-007DA642E6DF}" presName="dstNode" presStyleLbl="node1" presStyleIdx="0" presStyleCnt="3"/>
      <dgm:spPr/>
    </dgm:pt>
    <dgm:pt modelId="{D659C81B-BAF5-2642-8FDA-A50D43594FBC}" type="pres">
      <dgm:prSet presAssocID="{C88E53A4-95D1-BC43-9966-A9D3CD239D22}" presName="text_1" presStyleLbl="node1" presStyleIdx="0" presStyleCnt="3">
        <dgm:presLayoutVars>
          <dgm:bulletEnabled val="1"/>
        </dgm:presLayoutVars>
      </dgm:prSet>
      <dgm:spPr/>
    </dgm:pt>
    <dgm:pt modelId="{5F1487DE-8E16-B844-B77C-98A42CAF704A}" type="pres">
      <dgm:prSet presAssocID="{C88E53A4-95D1-BC43-9966-A9D3CD239D22}" presName="accent_1" presStyleCnt="0"/>
      <dgm:spPr/>
    </dgm:pt>
    <dgm:pt modelId="{3FC28DC4-4E85-864C-BF19-27BAFA4A7C26}" type="pres">
      <dgm:prSet presAssocID="{C88E53A4-95D1-BC43-9966-A9D3CD239D22}" presName="accentRepeatNode" presStyleLbl="solidFgAcc1" presStyleIdx="0" presStyleCnt="3"/>
      <dgm:spPr/>
    </dgm:pt>
    <dgm:pt modelId="{6ED16D43-C9CB-4E4C-AC93-828D90C7BDA9}" type="pres">
      <dgm:prSet presAssocID="{44140D54-A53C-524F-AB3D-BC7C755E4243}" presName="text_2" presStyleLbl="node1" presStyleIdx="1" presStyleCnt="3">
        <dgm:presLayoutVars>
          <dgm:bulletEnabled val="1"/>
        </dgm:presLayoutVars>
      </dgm:prSet>
      <dgm:spPr/>
    </dgm:pt>
    <dgm:pt modelId="{24219077-D19F-EA4B-AFF8-9EF6B28732FD}" type="pres">
      <dgm:prSet presAssocID="{44140D54-A53C-524F-AB3D-BC7C755E4243}" presName="accent_2" presStyleCnt="0"/>
      <dgm:spPr/>
    </dgm:pt>
    <dgm:pt modelId="{1D5FCDCE-EE0B-954E-B33C-82D6E41FEB70}" type="pres">
      <dgm:prSet presAssocID="{44140D54-A53C-524F-AB3D-BC7C755E4243}" presName="accentRepeatNode" presStyleLbl="solidFgAcc1" presStyleIdx="1" presStyleCnt="3"/>
      <dgm:spPr/>
    </dgm:pt>
    <dgm:pt modelId="{FD8AE1C7-1D84-4F4E-8872-CB0F03B78A89}" type="pres">
      <dgm:prSet presAssocID="{7957BDD7-35AB-EE43-A212-213F49EAFC39}" presName="text_3" presStyleLbl="node1" presStyleIdx="2" presStyleCnt="3">
        <dgm:presLayoutVars>
          <dgm:bulletEnabled val="1"/>
        </dgm:presLayoutVars>
      </dgm:prSet>
      <dgm:spPr/>
    </dgm:pt>
    <dgm:pt modelId="{269B6B0A-9EA1-2B4E-A8DD-BF8360759194}" type="pres">
      <dgm:prSet presAssocID="{7957BDD7-35AB-EE43-A212-213F49EAFC39}" presName="accent_3" presStyleCnt="0"/>
      <dgm:spPr/>
    </dgm:pt>
    <dgm:pt modelId="{91DC98A4-06E9-5A46-A639-0192DD8AF975}" type="pres">
      <dgm:prSet presAssocID="{7957BDD7-35AB-EE43-A212-213F49EAFC39}" presName="accentRepeatNode" presStyleLbl="solidFgAcc1" presStyleIdx="2" presStyleCnt="3"/>
      <dgm:spPr/>
    </dgm:pt>
  </dgm:ptLst>
  <dgm:cxnLst>
    <dgm:cxn modelId="{04850901-281D-4E73-B295-D92632AAB451}" type="presOf" srcId="{12F330A2-4DB7-EF4E-93FB-007DA642E6DF}" destId="{E80E5BBB-9FF5-E447-A4BB-6A4DD5CBC100}" srcOrd="0" destOrd="0" presId="urn:microsoft.com/office/officeart/2008/layout/VerticalCurvedList"/>
    <dgm:cxn modelId="{7FD41428-94E7-49DC-BD3F-E044931AE26E}" type="presOf" srcId="{7957BDD7-35AB-EE43-A212-213F49EAFC39}" destId="{FD8AE1C7-1D84-4F4E-8872-CB0F03B78A89}" srcOrd="0" destOrd="0" presId="urn:microsoft.com/office/officeart/2008/layout/VerticalCurvedList"/>
    <dgm:cxn modelId="{E238CC54-4BD5-401F-ACB9-D4CDE1F419FB}" type="presOf" srcId="{C88E53A4-95D1-BC43-9966-A9D3CD239D22}" destId="{D659C81B-BAF5-2642-8FDA-A50D43594FBC}" srcOrd="0" destOrd="0" presId="urn:microsoft.com/office/officeart/2008/layout/VerticalCurvedList"/>
    <dgm:cxn modelId="{79BED980-8ABD-C24D-9CA2-4519DBB453AD}" srcId="{12F330A2-4DB7-EF4E-93FB-007DA642E6DF}" destId="{7957BDD7-35AB-EE43-A212-213F49EAFC39}" srcOrd="2" destOrd="0" parTransId="{070CBAA1-EEFE-5344-B727-06792172E80E}" sibTransId="{517B6C3C-BB6C-7B4A-BF8D-9E698A3FFE27}"/>
    <dgm:cxn modelId="{58D08791-B2DC-4DC7-BF62-BC69E7B151CC}" type="presOf" srcId="{B194861B-1866-394A-851F-840537A1F1C9}" destId="{CA8F5C14-BE28-8F48-B60C-9C3E90CA6480}" srcOrd="0" destOrd="0" presId="urn:microsoft.com/office/officeart/2008/layout/VerticalCurvedList"/>
    <dgm:cxn modelId="{3F3BE992-4E5D-0F4C-8B6E-FDA1D7225F41}" srcId="{12F330A2-4DB7-EF4E-93FB-007DA642E6DF}" destId="{44140D54-A53C-524F-AB3D-BC7C755E4243}" srcOrd="1" destOrd="0" parTransId="{14503269-32C6-4D4E-A37E-B7B72BA488D0}" sibTransId="{10B1CAEC-8B7B-5643-A946-296BB39B7989}"/>
    <dgm:cxn modelId="{598521C0-C353-4771-9B57-7DEFAAEEAF7E}" type="presOf" srcId="{44140D54-A53C-524F-AB3D-BC7C755E4243}" destId="{6ED16D43-C9CB-4E4C-AC93-828D90C7BDA9}" srcOrd="0" destOrd="0" presId="urn:microsoft.com/office/officeart/2008/layout/VerticalCurvedList"/>
    <dgm:cxn modelId="{D94011EC-6683-0B4B-9446-3E7EC78F6655}" srcId="{12F330A2-4DB7-EF4E-93FB-007DA642E6DF}" destId="{C88E53A4-95D1-BC43-9966-A9D3CD239D22}" srcOrd="0" destOrd="0" parTransId="{8E84580C-8D1C-D94A-863B-7E971F495C7C}" sibTransId="{B194861B-1866-394A-851F-840537A1F1C9}"/>
    <dgm:cxn modelId="{1BA37020-DEA0-4250-A28E-15DA2B0673A4}" type="presParOf" srcId="{E80E5BBB-9FF5-E447-A4BB-6A4DD5CBC100}" destId="{DAB19669-D259-E946-9D8F-6B5B36771D09}" srcOrd="0" destOrd="0" presId="urn:microsoft.com/office/officeart/2008/layout/VerticalCurvedList"/>
    <dgm:cxn modelId="{B1AE5C38-534D-4B4A-BDDB-4ACFE67F26FD}" type="presParOf" srcId="{DAB19669-D259-E946-9D8F-6B5B36771D09}" destId="{24F96517-B22C-9443-BBD1-DAA1D8665D74}" srcOrd="0" destOrd="0" presId="urn:microsoft.com/office/officeart/2008/layout/VerticalCurvedList"/>
    <dgm:cxn modelId="{5BBBF9F2-3C38-4364-A659-6257188E25D3}" type="presParOf" srcId="{24F96517-B22C-9443-BBD1-DAA1D8665D74}" destId="{CB860088-735A-E446-A385-0B3F4BBEAF93}" srcOrd="0" destOrd="0" presId="urn:microsoft.com/office/officeart/2008/layout/VerticalCurvedList"/>
    <dgm:cxn modelId="{51EAD803-484C-438E-A115-6B0001A43374}" type="presParOf" srcId="{24F96517-B22C-9443-BBD1-DAA1D8665D74}" destId="{CA8F5C14-BE28-8F48-B60C-9C3E90CA6480}" srcOrd="1" destOrd="0" presId="urn:microsoft.com/office/officeart/2008/layout/VerticalCurvedList"/>
    <dgm:cxn modelId="{50DDE8EF-B135-472A-AFC2-4BC5CA179DF6}" type="presParOf" srcId="{24F96517-B22C-9443-BBD1-DAA1D8665D74}" destId="{CAFF462D-78B7-6649-9B3C-D3EEEDB23BC1}" srcOrd="2" destOrd="0" presId="urn:microsoft.com/office/officeart/2008/layout/VerticalCurvedList"/>
    <dgm:cxn modelId="{AC7C19EF-AF1F-452B-AD06-EC950A9F145B}" type="presParOf" srcId="{24F96517-B22C-9443-BBD1-DAA1D8665D74}" destId="{05C8015F-8045-6A4F-B016-CD486026B3F9}" srcOrd="3" destOrd="0" presId="urn:microsoft.com/office/officeart/2008/layout/VerticalCurvedList"/>
    <dgm:cxn modelId="{AEFBC567-9C1F-4D8A-A2A2-903304C4B6A9}" type="presParOf" srcId="{DAB19669-D259-E946-9D8F-6B5B36771D09}" destId="{D659C81B-BAF5-2642-8FDA-A50D43594FBC}" srcOrd="1" destOrd="0" presId="urn:microsoft.com/office/officeart/2008/layout/VerticalCurvedList"/>
    <dgm:cxn modelId="{DD63BF6A-5743-489C-8304-EC243FD648BE}" type="presParOf" srcId="{DAB19669-D259-E946-9D8F-6B5B36771D09}" destId="{5F1487DE-8E16-B844-B77C-98A42CAF704A}" srcOrd="2" destOrd="0" presId="urn:microsoft.com/office/officeart/2008/layout/VerticalCurvedList"/>
    <dgm:cxn modelId="{8E86B86D-3894-400D-A88A-3A2FDE499894}" type="presParOf" srcId="{5F1487DE-8E16-B844-B77C-98A42CAF704A}" destId="{3FC28DC4-4E85-864C-BF19-27BAFA4A7C26}" srcOrd="0" destOrd="0" presId="urn:microsoft.com/office/officeart/2008/layout/VerticalCurvedList"/>
    <dgm:cxn modelId="{D7A4086B-3B1A-4B9C-992A-F0C7293D0F3D}" type="presParOf" srcId="{DAB19669-D259-E946-9D8F-6B5B36771D09}" destId="{6ED16D43-C9CB-4E4C-AC93-828D90C7BDA9}" srcOrd="3" destOrd="0" presId="urn:microsoft.com/office/officeart/2008/layout/VerticalCurvedList"/>
    <dgm:cxn modelId="{23E59B3F-4DCA-4574-8141-DF3C4D9D6926}" type="presParOf" srcId="{DAB19669-D259-E946-9D8F-6B5B36771D09}" destId="{24219077-D19F-EA4B-AFF8-9EF6B28732FD}" srcOrd="4" destOrd="0" presId="urn:microsoft.com/office/officeart/2008/layout/VerticalCurvedList"/>
    <dgm:cxn modelId="{854A59F0-4A22-47E4-B29E-B0588371CCD0}" type="presParOf" srcId="{24219077-D19F-EA4B-AFF8-9EF6B28732FD}" destId="{1D5FCDCE-EE0B-954E-B33C-82D6E41FEB70}" srcOrd="0" destOrd="0" presId="urn:microsoft.com/office/officeart/2008/layout/VerticalCurvedList"/>
    <dgm:cxn modelId="{8889FDAD-9B91-44BC-9AFB-13E5A69DDFEC}" type="presParOf" srcId="{DAB19669-D259-E946-9D8F-6B5B36771D09}" destId="{FD8AE1C7-1D84-4F4E-8872-CB0F03B78A89}" srcOrd="5" destOrd="0" presId="urn:microsoft.com/office/officeart/2008/layout/VerticalCurvedList"/>
    <dgm:cxn modelId="{2B3B7A62-DEBE-4B3C-AB55-2E6F505AA165}" type="presParOf" srcId="{DAB19669-D259-E946-9D8F-6B5B36771D09}" destId="{269B6B0A-9EA1-2B4E-A8DD-BF8360759194}" srcOrd="6" destOrd="0" presId="urn:microsoft.com/office/officeart/2008/layout/VerticalCurvedList"/>
    <dgm:cxn modelId="{0AEA36E9-DEFC-49B4-805B-407C27741479}" type="presParOf" srcId="{269B6B0A-9EA1-2B4E-A8DD-BF8360759194}" destId="{91DC98A4-06E9-5A46-A639-0192DD8AF97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9D8567-D4D1-3A49-B9C8-1249C916DD1B}" type="doc">
      <dgm:prSet loTypeId="urn:microsoft.com/office/officeart/2005/8/layout/pyramid1" loCatId="" qsTypeId="urn:microsoft.com/office/officeart/2005/8/quickstyle/simple1" qsCatId="simple" csTypeId="urn:microsoft.com/office/officeart/2005/8/colors/accent4_2" csCatId="accent4" phldr="1"/>
      <dgm:spPr/>
      <dgm:t>
        <a:bodyPr/>
        <a:lstStyle/>
        <a:p>
          <a:endParaRPr lang="en-US"/>
        </a:p>
      </dgm:t>
    </dgm:pt>
    <dgm:pt modelId="{41A65C8E-7F6E-9B46-833C-DC1E0FBFD3C7}">
      <dgm:prSet phldrT="[Text]"/>
      <dgm:spPr/>
      <dgm:t>
        <a:bodyPr/>
        <a:lstStyle/>
        <a:p>
          <a:r>
            <a:rPr lang="en-US" dirty="0">
              <a:solidFill>
                <a:schemeClr val="tx1">
                  <a:lumMod val="50000"/>
                </a:schemeClr>
              </a:solidFill>
            </a:rPr>
            <a:t>Cultural Humility</a:t>
          </a:r>
        </a:p>
      </dgm:t>
    </dgm:pt>
    <dgm:pt modelId="{E55A7551-FF57-3344-8B28-89602920ECB0}" type="parTrans" cxnId="{DD4DD213-E9AF-4643-9DB5-1E9F89DD6ED0}">
      <dgm:prSet/>
      <dgm:spPr/>
      <dgm:t>
        <a:bodyPr/>
        <a:lstStyle/>
        <a:p>
          <a:endParaRPr lang="en-US"/>
        </a:p>
      </dgm:t>
    </dgm:pt>
    <dgm:pt modelId="{17CE4418-1998-8448-8052-D91C91B02C3D}" type="sibTrans" cxnId="{DD4DD213-E9AF-4643-9DB5-1E9F89DD6ED0}">
      <dgm:prSet/>
      <dgm:spPr/>
      <dgm:t>
        <a:bodyPr/>
        <a:lstStyle/>
        <a:p>
          <a:endParaRPr lang="en-US"/>
        </a:p>
      </dgm:t>
    </dgm:pt>
    <dgm:pt modelId="{A066E52E-E8BD-304B-B126-1E7620744B8B}">
      <dgm:prSet phldrT="[Text]"/>
      <dgm:spPr/>
      <dgm:t>
        <a:bodyPr/>
        <a:lstStyle/>
        <a:p>
          <a:r>
            <a:rPr lang="en-US"/>
            <a:t>Multicultural orientation</a:t>
          </a:r>
          <a:endParaRPr lang="en-US" dirty="0"/>
        </a:p>
      </dgm:t>
    </dgm:pt>
    <dgm:pt modelId="{6C483F1E-C484-4949-A6AC-CBF719A9C230}" type="parTrans" cxnId="{60CD4AE8-524B-B44E-98FD-DFB36B0B8B4B}">
      <dgm:prSet/>
      <dgm:spPr/>
      <dgm:t>
        <a:bodyPr/>
        <a:lstStyle/>
        <a:p>
          <a:endParaRPr lang="en-US"/>
        </a:p>
      </dgm:t>
    </dgm:pt>
    <dgm:pt modelId="{A41CB9BB-8877-2248-9AD0-687243F63E65}" type="sibTrans" cxnId="{60CD4AE8-524B-B44E-98FD-DFB36B0B8B4B}">
      <dgm:prSet/>
      <dgm:spPr/>
      <dgm:t>
        <a:bodyPr/>
        <a:lstStyle/>
        <a:p>
          <a:endParaRPr lang="en-US"/>
        </a:p>
      </dgm:t>
    </dgm:pt>
    <dgm:pt modelId="{37B8DB64-8E96-464D-B6B5-4905A68747C4}">
      <dgm:prSet phldrT="[Text]"/>
      <dgm:spPr/>
      <dgm:t>
        <a:bodyPr/>
        <a:lstStyle/>
        <a:p>
          <a:r>
            <a:rPr lang="en-US" dirty="0">
              <a:solidFill>
                <a:schemeClr val="tx1">
                  <a:lumMod val="50000"/>
                </a:schemeClr>
              </a:solidFill>
            </a:rPr>
            <a:t>Cultural Competency</a:t>
          </a:r>
        </a:p>
      </dgm:t>
    </dgm:pt>
    <dgm:pt modelId="{A31E4F81-3685-DF4E-8104-234034403EE2}" type="parTrans" cxnId="{A8966740-7BB5-3141-9F80-53E6E8D39D85}">
      <dgm:prSet/>
      <dgm:spPr/>
      <dgm:t>
        <a:bodyPr/>
        <a:lstStyle/>
        <a:p>
          <a:endParaRPr lang="en-US"/>
        </a:p>
      </dgm:t>
    </dgm:pt>
    <dgm:pt modelId="{DD88728C-4E98-F148-8520-E3B44B09332D}" type="sibTrans" cxnId="{A8966740-7BB5-3141-9F80-53E6E8D39D85}">
      <dgm:prSet/>
      <dgm:spPr/>
      <dgm:t>
        <a:bodyPr/>
        <a:lstStyle/>
        <a:p>
          <a:endParaRPr lang="en-US"/>
        </a:p>
      </dgm:t>
    </dgm:pt>
    <dgm:pt modelId="{42D94EFD-1E96-1142-AACA-1F7B2BEEF303}">
      <dgm:prSet phldrT="[Text]"/>
      <dgm:spPr/>
      <dgm:t>
        <a:bodyPr/>
        <a:lstStyle/>
        <a:p>
          <a:r>
            <a:rPr lang="en-US"/>
            <a:t>Knowledge</a:t>
          </a:r>
          <a:endParaRPr lang="en-US" dirty="0"/>
        </a:p>
      </dgm:t>
    </dgm:pt>
    <dgm:pt modelId="{D85E0D55-9E2F-4249-993E-379AD260D6BA}" type="parTrans" cxnId="{BEAD38E1-2224-4C45-9E7E-7D4787C568B6}">
      <dgm:prSet/>
      <dgm:spPr/>
      <dgm:t>
        <a:bodyPr/>
        <a:lstStyle/>
        <a:p>
          <a:endParaRPr lang="en-US"/>
        </a:p>
      </dgm:t>
    </dgm:pt>
    <dgm:pt modelId="{D50DDA0B-4FC3-EA41-863D-05A6D702A5B8}" type="sibTrans" cxnId="{BEAD38E1-2224-4C45-9E7E-7D4787C568B6}">
      <dgm:prSet/>
      <dgm:spPr/>
      <dgm:t>
        <a:bodyPr/>
        <a:lstStyle/>
        <a:p>
          <a:endParaRPr lang="en-US"/>
        </a:p>
      </dgm:t>
    </dgm:pt>
    <dgm:pt modelId="{66D5DBBE-EA05-644A-9C51-469CAC6C89F2}">
      <dgm:prSet phldrT="[Text]"/>
      <dgm:spPr/>
      <dgm:t>
        <a:bodyPr/>
        <a:lstStyle/>
        <a:p>
          <a:r>
            <a:rPr lang="en-US"/>
            <a:t>Attitudes</a:t>
          </a:r>
          <a:endParaRPr lang="en-US" dirty="0"/>
        </a:p>
      </dgm:t>
    </dgm:pt>
    <dgm:pt modelId="{DA6FF212-8902-B547-AF91-D8214BE3314E}" type="parTrans" cxnId="{3498DE97-6996-3B42-9B6A-68FD2675F54D}">
      <dgm:prSet/>
      <dgm:spPr/>
      <dgm:t>
        <a:bodyPr/>
        <a:lstStyle/>
        <a:p>
          <a:endParaRPr lang="en-US"/>
        </a:p>
      </dgm:t>
    </dgm:pt>
    <dgm:pt modelId="{B9E95815-F0D7-6D4E-9EB4-0D574FF20051}" type="sibTrans" cxnId="{3498DE97-6996-3B42-9B6A-68FD2675F54D}">
      <dgm:prSet/>
      <dgm:spPr/>
      <dgm:t>
        <a:bodyPr/>
        <a:lstStyle/>
        <a:p>
          <a:endParaRPr lang="en-US"/>
        </a:p>
      </dgm:t>
    </dgm:pt>
    <dgm:pt modelId="{E5F12623-A5F6-9F40-A99D-0B4AC203EC09}">
      <dgm:prSet phldrT="[Text]"/>
      <dgm:spPr/>
      <dgm:t>
        <a:bodyPr/>
        <a:lstStyle/>
        <a:p>
          <a:r>
            <a:rPr lang="en-US"/>
            <a:t>Awareness</a:t>
          </a:r>
          <a:endParaRPr lang="en-US" dirty="0"/>
        </a:p>
      </dgm:t>
    </dgm:pt>
    <dgm:pt modelId="{A31CF954-2217-144F-9676-A0CB699C6AE9}" type="parTrans" cxnId="{58C83F2F-E3F7-644A-92B1-3D1FE5F4F3BE}">
      <dgm:prSet/>
      <dgm:spPr/>
      <dgm:t>
        <a:bodyPr/>
        <a:lstStyle/>
        <a:p>
          <a:endParaRPr lang="en-US"/>
        </a:p>
      </dgm:t>
    </dgm:pt>
    <dgm:pt modelId="{467A7FFA-D526-7D48-8239-86533A57A917}" type="sibTrans" cxnId="{58C83F2F-E3F7-644A-92B1-3D1FE5F4F3BE}">
      <dgm:prSet/>
      <dgm:spPr/>
      <dgm:t>
        <a:bodyPr/>
        <a:lstStyle/>
        <a:p>
          <a:endParaRPr lang="en-US"/>
        </a:p>
      </dgm:t>
    </dgm:pt>
    <dgm:pt modelId="{2AE0CB11-69B2-8F4A-A9CF-38DB8450CB8F}">
      <dgm:prSet phldrT="[Text]"/>
      <dgm:spPr/>
      <dgm:t>
        <a:bodyPr/>
        <a:lstStyle/>
        <a:p>
          <a:r>
            <a:rPr lang="en-US"/>
            <a:t>Skills</a:t>
          </a:r>
          <a:endParaRPr lang="en-US" dirty="0"/>
        </a:p>
      </dgm:t>
    </dgm:pt>
    <dgm:pt modelId="{3793F093-6245-1E47-94ED-76C1DC0D8F14}" type="parTrans" cxnId="{3B0BBBDE-1BF2-664C-88E5-D22913EB05A2}">
      <dgm:prSet/>
      <dgm:spPr/>
      <dgm:t>
        <a:bodyPr/>
        <a:lstStyle/>
        <a:p>
          <a:endParaRPr lang="en-US"/>
        </a:p>
      </dgm:t>
    </dgm:pt>
    <dgm:pt modelId="{B70562A1-2AB2-C047-901C-1264C69E2AA8}" type="sibTrans" cxnId="{3B0BBBDE-1BF2-664C-88E5-D22913EB05A2}">
      <dgm:prSet/>
      <dgm:spPr/>
      <dgm:t>
        <a:bodyPr/>
        <a:lstStyle/>
        <a:p>
          <a:endParaRPr lang="en-US"/>
        </a:p>
      </dgm:t>
    </dgm:pt>
    <dgm:pt modelId="{DF9EFA90-EF49-AB41-905E-8020D8A22BF8}">
      <dgm:prSet phldrT="[Text]"/>
      <dgm:spPr/>
      <dgm:t>
        <a:bodyPr/>
        <a:lstStyle/>
        <a:p>
          <a:r>
            <a:rPr lang="en-US"/>
            <a:t>Lifelong learning</a:t>
          </a:r>
          <a:endParaRPr lang="en-US" dirty="0"/>
        </a:p>
      </dgm:t>
    </dgm:pt>
    <dgm:pt modelId="{AEC67486-7534-614C-B59F-C6C58E045228}" type="parTrans" cxnId="{C5907BF5-1E51-4547-AF79-E6B8ABB65590}">
      <dgm:prSet/>
      <dgm:spPr/>
      <dgm:t>
        <a:bodyPr/>
        <a:lstStyle/>
        <a:p>
          <a:endParaRPr lang="en-US"/>
        </a:p>
      </dgm:t>
    </dgm:pt>
    <dgm:pt modelId="{FE76546E-A5FF-AD40-96D5-84CCCD9DF2E7}" type="sibTrans" cxnId="{C5907BF5-1E51-4547-AF79-E6B8ABB65590}">
      <dgm:prSet/>
      <dgm:spPr/>
      <dgm:t>
        <a:bodyPr/>
        <a:lstStyle/>
        <a:p>
          <a:endParaRPr lang="en-US"/>
        </a:p>
      </dgm:t>
    </dgm:pt>
    <dgm:pt modelId="{ED4F0ACC-9485-3242-BA7D-0E59D38BB70A}">
      <dgm:prSet phldrT="[Text]"/>
      <dgm:spPr/>
      <dgm:t>
        <a:bodyPr/>
        <a:lstStyle/>
        <a:p>
          <a:r>
            <a:rPr lang="en-US" dirty="0"/>
            <a:t>Holding institutions accountable</a:t>
          </a:r>
        </a:p>
      </dgm:t>
    </dgm:pt>
    <dgm:pt modelId="{5231C0A4-23F6-F748-8166-7F46F9A72EF3}" type="parTrans" cxnId="{F3DDEE90-0685-D34F-B53D-76C4FAA9E06A}">
      <dgm:prSet/>
      <dgm:spPr/>
      <dgm:t>
        <a:bodyPr/>
        <a:lstStyle/>
        <a:p>
          <a:endParaRPr lang="en-US"/>
        </a:p>
      </dgm:t>
    </dgm:pt>
    <dgm:pt modelId="{C1788810-CD83-834A-A77A-AD3B1E5A584B}" type="sibTrans" cxnId="{F3DDEE90-0685-D34F-B53D-76C4FAA9E06A}">
      <dgm:prSet/>
      <dgm:spPr/>
      <dgm:t>
        <a:bodyPr/>
        <a:lstStyle/>
        <a:p>
          <a:endParaRPr lang="en-US"/>
        </a:p>
      </dgm:t>
    </dgm:pt>
    <dgm:pt modelId="{03127111-CEBA-324F-83F2-49BE7D6DE784}">
      <dgm:prSet phldrT="[Text]"/>
      <dgm:spPr/>
      <dgm:t>
        <a:bodyPr/>
        <a:lstStyle/>
        <a:p>
          <a:r>
            <a:rPr lang="en-US" dirty="0"/>
            <a:t>Recognizes power imbalance</a:t>
          </a:r>
        </a:p>
      </dgm:t>
    </dgm:pt>
    <dgm:pt modelId="{E348EEDD-6F11-5449-B9D5-AB1754E8A19D}" type="parTrans" cxnId="{30C9446F-7DD3-AE4C-AC1A-9720BF3D7374}">
      <dgm:prSet/>
      <dgm:spPr/>
      <dgm:t>
        <a:bodyPr/>
        <a:lstStyle/>
        <a:p>
          <a:endParaRPr lang="en-US"/>
        </a:p>
      </dgm:t>
    </dgm:pt>
    <dgm:pt modelId="{AEF4FE8C-0624-2C43-9477-824CFE83D245}" type="sibTrans" cxnId="{30C9446F-7DD3-AE4C-AC1A-9720BF3D7374}">
      <dgm:prSet/>
      <dgm:spPr/>
      <dgm:t>
        <a:bodyPr/>
        <a:lstStyle/>
        <a:p>
          <a:endParaRPr lang="en-US"/>
        </a:p>
      </dgm:t>
    </dgm:pt>
    <dgm:pt modelId="{8AC8A114-730F-FF48-9430-E304C1E4BBD8}" type="pres">
      <dgm:prSet presAssocID="{359D8567-D4D1-3A49-B9C8-1249C916DD1B}" presName="Name0" presStyleCnt="0">
        <dgm:presLayoutVars>
          <dgm:dir/>
          <dgm:animLvl val="lvl"/>
          <dgm:resizeHandles val="exact"/>
        </dgm:presLayoutVars>
      </dgm:prSet>
      <dgm:spPr/>
    </dgm:pt>
    <dgm:pt modelId="{95B96974-996C-6442-940A-ACFA66112CD9}" type="pres">
      <dgm:prSet presAssocID="{41A65C8E-7F6E-9B46-833C-DC1E0FBFD3C7}" presName="Name8" presStyleCnt="0"/>
      <dgm:spPr/>
    </dgm:pt>
    <dgm:pt modelId="{89668732-C0B4-B941-BE32-736D3FBB4209}" type="pres">
      <dgm:prSet presAssocID="{41A65C8E-7F6E-9B46-833C-DC1E0FBFD3C7}" presName="acctBkgd" presStyleLbl="alignAcc1" presStyleIdx="0" presStyleCnt="2"/>
      <dgm:spPr/>
    </dgm:pt>
    <dgm:pt modelId="{A1AECA91-6FB0-1844-9FB3-1939A6C9C69C}" type="pres">
      <dgm:prSet presAssocID="{41A65C8E-7F6E-9B46-833C-DC1E0FBFD3C7}" presName="acctTx" presStyleLbl="alignAcc1" presStyleIdx="0" presStyleCnt="2">
        <dgm:presLayoutVars>
          <dgm:bulletEnabled val="1"/>
        </dgm:presLayoutVars>
      </dgm:prSet>
      <dgm:spPr/>
    </dgm:pt>
    <dgm:pt modelId="{BC697907-25F3-7143-9AFE-FD192F57BE9B}" type="pres">
      <dgm:prSet presAssocID="{41A65C8E-7F6E-9B46-833C-DC1E0FBFD3C7}" presName="level" presStyleLbl="node1" presStyleIdx="0" presStyleCnt="2">
        <dgm:presLayoutVars>
          <dgm:chMax val="1"/>
          <dgm:bulletEnabled val="1"/>
        </dgm:presLayoutVars>
      </dgm:prSet>
      <dgm:spPr/>
    </dgm:pt>
    <dgm:pt modelId="{F08ACEC4-5932-3045-8C77-21B76C8EA198}" type="pres">
      <dgm:prSet presAssocID="{41A65C8E-7F6E-9B46-833C-DC1E0FBFD3C7}" presName="levelTx" presStyleLbl="revTx" presStyleIdx="0" presStyleCnt="0">
        <dgm:presLayoutVars>
          <dgm:chMax val="1"/>
          <dgm:bulletEnabled val="1"/>
        </dgm:presLayoutVars>
      </dgm:prSet>
      <dgm:spPr/>
    </dgm:pt>
    <dgm:pt modelId="{3B9FD203-F2DC-5449-9366-6F593B9B1FD7}" type="pres">
      <dgm:prSet presAssocID="{37B8DB64-8E96-464D-B6B5-4905A68747C4}" presName="Name8" presStyleCnt="0"/>
      <dgm:spPr/>
    </dgm:pt>
    <dgm:pt modelId="{8768EDE3-E64E-3640-95A0-C2533B5AD3F7}" type="pres">
      <dgm:prSet presAssocID="{37B8DB64-8E96-464D-B6B5-4905A68747C4}" presName="acctBkgd" presStyleLbl="alignAcc1" presStyleIdx="1" presStyleCnt="2"/>
      <dgm:spPr/>
    </dgm:pt>
    <dgm:pt modelId="{8BAF0DF9-4780-0C44-9F1E-DD4B496908D5}" type="pres">
      <dgm:prSet presAssocID="{37B8DB64-8E96-464D-B6B5-4905A68747C4}" presName="acctTx" presStyleLbl="alignAcc1" presStyleIdx="1" presStyleCnt="2">
        <dgm:presLayoutVars>
          <dgm:bulletEnabled val="1"/>
        </dgm:presLayoutVars>
      </dgm:prSet>
      <dgm:spPr/>
    </dgm:pt>
    <dgm:pt modelId="{3C58A06A-09CB-574A-8200-EAE65FB9764A}" type="pres">
      <dgm:prSet presAssocID="{37B8DB64-8E96-464D-B6B5-4905A68747C4}" presName="level" presStyleLbl="node1" presStyleIdx="1" presStyleCnt="2">
        <dgm:presLayoutVars>
          <dgm:chMax val="1"/>
          <dgm:bulletEnabled val="1"/>
        </dgm:presLayoutVars>
      </dgm:prSet>
      <dgm:spPr/>
    </dgm:pt>
    <dgm:pt modelId="{BD62A67D-9D35-1E43-A967-46668D937271}" type="pres">
      <dgm:prSet presAssocID="{37B8DB64-8E96-464D-B6B5-4905A68747C4}" presName="levelTx" presStyleLbl="revTx" presStyleIdx="0" presStyleCnt="0">
        <dgm:presLayoutVars>
          <dgm:chMax val="1"/>
          <dgm:bulletEnabled val="1"/>
        </dgm:presLayoutVars>
      </dgm:prSet>
      <dgm:spPr/>
    </dgm:pt>
  </dgm:ptLst>
  <dgm:cxnLst>
    <dgm:cxn modelId="{DD4DD213-E9AF-4643-9DB5-1E9F89DD6ED0}" srcId="{359D8567-D4D1-3A49-B9C8-1249C916DD1B}" destId="{41A65C8E-7F6E-9B46-833C-DC1E0FBFD3C7}" srcOrd="0" destOrd="0" parTransId="{E55A7551-FF57-3344-8B28-89602920ECB0}" sibTransId="{17CE4418-1998-8448-8052-D91C91B02C3D}"/>
    <dgm:cxn modelId="{569E0C1C-D26A-4743-8B5B-9C5D7EB02111}" type="presOf" srcId="{A066E52E-E8BD-304B-B126-1E7620744B8B}" destId="{89668732-C0B4-B941-BE32-736D3FBB4209}" srcOrd="0" destOrd="0" presId="urn:microsoft.com/office/officeart/2005/8/layout/pyramid1"/>
    <dgm:cxn modelId="{EF2BA82C-D4CD-564A-9666-0E72A99AFE88}" type="presOf" srcId="{ED4F0ACC-9485-3242-BA7D-0E59D38BB70A}" destId="{A1AECA91-6FB0-1844-9FB3-1939A6C9C69C}" srcOrd="1" destOrd="2" presId="urn:microsoft.com/office/officeart/2005/8/layout/pyramid1"/>
    <dgm:cxn modelId="{58C83F2F-E3F7-644A-92B1-3D1FE5F4F3BE}" srcId="{37B8DB64-8E96-464D-B6B5-4905A68747C4}" destId="{E5F12623-A5F6-9F40-A99D-0B4AC203EC09}" srcOrd="2" destOrd="0" parTransId="{A31CF954-2217-144F-9676-A0CB699C6AE9}" sibTransId="{467A7FFA-D526-7D48-8239-86533A57A917}"/>
    <dgm:cxn modelId="{A8966740-7BB5-3141-9F80-53E6E8D39D85}" srcId="{359D8567-D4D1-3A49-B9C8-1249C916DD1B}" destId="{37B8DB64-8E96-464D-B6B5-4905A68747C4}" srcOrd="1" destOrd="0" parTransId="{A31E4F81-3685-DF4E-8104-234034403EE2}" sibTransId="{DD88728C-4E98-F148-8520-E3B44B09332D}"/>
    <dgm:cxn modelId="{40788A69-2132-7C4B-A96A-49F3D82737AB}" type="presOf" srcId="{42D94EFD-1E96-1142-AACA-1F7B2BEEF303}" destId="{8768EDE3-E64E-3640-95A0-C2533B5AD3F7}" srcOrd="0" destOrd="0" presId="urn:microsoft.com/office/officeart/2005/8/layout/pyramid1"/>
    <dgm:cxn modelId="{30C9446F-7DD3-AE4C-AC1A-9720BF3D7374}" srcId="{41A65C8E-7F6E-9B46-833C-DC1E0FBFD3C7}" destId="{03127111-CEBA-324F-83F2-49BE7D6DE784}" srcOrd="3" destOrd="0" parTransId="{E348EEDD-6F11-5449-B9D5-AB1754E8A19D}" sibTransId="{AEF4FE8C-0624-2C43-9477-824CFE83D245}"/>
    <dgm:cxn modelId="{125A1570-E6A8-F84F-AD8A-364AA912C125}" type="presOf" srcId="{37B8DB64-8E96-464D-B6B5-4905A68747C4}" destId="{BD62A67D-9D35-1E43-A967-46668D937271}" srcOrd="1" destOrd="0" presId="urn:microsoft.com/office/officeart/2005/8/layout/pyramid1"/>
    <dgm:cxn modelId="{7354F954-B3CA-5C4D-B4A0-EA71DED6838C}" type="presOf" srcId="{359D8567-D4D1-3A49-B9C8-1249C916DD1B}" destId="{8AC8A114-730F-FF48-9430-E304C1E4BBD8}" srcOrd="0" destOrd="0" presId="urn:microsoft.com/office/officeart/2005/8/layout/pyramid1"/>
    <dgm:cxn modelId="{5FCD7476-DC17-6E42-9C67-538F66ACA35D}" type="presOf" srcId="{66D5DBBE-EA05-644A-9C51-469CAC6C89F2}" destId="{8BAF0DF9-4780-0C44-9F1E-DD4B496908D5}" srcOrd="1" destOrd="1" presId="urn:microsoft.com/office/officeart/2005/8/layout/pyramid1"/>
    <dgm:cxn modelId="{5A7F5A77-BDA0-AE4D-B905-C58CECA95CB7}" type="presOf" srcId="{37B8DB64-8E96-464D-B6B5-4905A68747C4}" destId="{3C58A06A-09CB-574A-8200-EAE65FB9764A}" srcOrd="0" destOrd="0" presId="urn:microsoft.com/office/officeart/2005/8/layout/pyramid1"/>
    <dgm:cxn modelId="{85FE6E59-C552-774C-A82B-7CC3CF93BBFF}" type="presOf" srcId="{A066E52E-E8BD-304B-B126-1E7620744B8B}" destId="{A1AECA91-6FB0-1844-9FB3-1939A6C9C69C}" srcOrd="1" destOrd="0" presId="urn:microsoft.com/office/officeart/2005/8/layout/pyramid1"/>
    <dgm:cxn modelId="{46C58689-F8E4-1B42-BCE1-E57DBE06393B}" type="presOf" srcId="{41A65C8E-7F6E-9B46-833C-DC1E0FBFD3C7}" destId="{F08ACEC4-5932-3045-8C77-21B76C8EA198}" srcOrd="1" destOrd="0" presId="urn:microsoft.com/office/officeart/2005/8/layout/pyramid1"/>
    <dgm:cxn modelId="{F3DDEE90-0685-D34F-B53D-76C4FAA9E06A}" srcId="{41A65C8E-7F6E-9B46-833C-DC1E0FBFD3C7}" destId="{ED4F0ACC-9485-3242-BA7D-0E59D38BB70A}" srcOrd="2" destOrd="0" parTransId="{5231C0A4-23F6-F748-8166-7F46F9A72EF3}" sibTransId="{C1788810-CD83-834A-A77A-AD3B1E5A584B}"/>
    <dgm:cxn modelId="{214C4A95-8A84-9E44-8270-2F24A1A42697}" type="presOf" srcId="{2AE0CB11-69B2-8F4A-A9CF-38DB8450CB8F}" destId="{8BAF0DF9-4780-0C44-9F1E-DD4B496908D5}" srcOrd="1" destOrd="3" presId="urn:microsoft.com/office/officeart/2005/8/layout/pyramid1"/>
    <dgm:cxn modelId="{3498DE97-6996-3B42-9B6A-68FD2675F54D}" srcId="{37B8DB64-8E96-464D-B6B5-4905A68747C4}" destId="{66D5DBBE-EA05-644A-9C51-469CAC6C89F2}" srcOrd="1" destOrd="0" parTransId="{DA6FF212-8902-B547-AF91-D8214BE3314E}" sibTransId="{B9E95815-F0D7-6D4E-9EB4-0D574FF20051}"/>
    <dgm:cxn modelId="{9DE99A98-944D-884D-AA2A-8312D9063C69}" type="presOf" srcId="{E5F12623-A5F6-9F40-A99D-0B4AC203EC09}" destId="{8BAF0DF9-4780-0C44-9F1E-DD4B496908D5}" srcOrd="1" destOrd="2" presId="urn:microsoft.com/office/officeart/2005/8/layout/pyramid1"/>
    <dgm:cxn modelId="{0567C09F-6A38-994E-AB6A-AB60EF3E6875}" type="presOf" srcId="{2AE0CB11-69B2-8F4A-A9CF-38DB8450CB8F}" destId="{8768EDE3-E64E-3640-95A0-C2533B5AD3F7}" srcOrd="0" destOrd="3" presId="urn:microsoft.com/office/officeart/2005/8/layout/pyramid1"/>
    <dgm:cxn modelId="{436427AF-95DF-FC4D-BBFC-134E25A6302B}" type="presOf" srcId="{66D5DBBE-EA05-644A-9C51-469CAC6C89F2}" destId="{8768EDE3-E64E-3640-95A0-C2533B5AD3F7}" srcOrd="0" destOrd="1" presId="urn:microsoft.com/office/officeart/2005/8/layout/pyramid1"/>
    <dgm:cxn modelId="{C6B465BC-30D1-8645-845E-D55A7D9CCE5D}" type="presOf" srcId="{ED4F0ACC-9485-3242-BA7D-0E59D38BB70A}" destId="{89668732-C0B4-B941-BE32-736D3FBB4209}" srcOrd="0" destOrd="2" presId="urn:microsoft.com/office/officeart/2005/8/layout/pyramid1"/>
    <dgm:cxn modelId="{12DB70BC-1B1C-0D45-8F4D-24C3099E8360}" type="presOf" srcId="{42D94EFD-1E96-1142-AACA-1F7B2BEEF303}" destId="{8BAF0DF9-4780-0C44-9F1E-DD4B496908D5}" srcOrd="1" destOrd="0" presId="urn:microsoft.com/office/officeart/2005/8/layout/pyramid1"/>
    <dgm:cxn modelId="{9AF6E4CD-1016-1044-8303-026A7C8D7934}" type="presOf" srcId="{41A65C8E-7F6E-9B46-833C-DC1E0FBFD3C7}" destId="{BC697907-25F3-7143-9AFE-FD192F57BE9B}" srcOrd="0" destOrd="0" presId="urn:microsoft.com/office/officeart/2005/8/layout/pyramid1"/>
    <dgm:cxn modelId="{0FCA62D1-7C66-EC49-B5C7-8EB69D3FC71A}" type="presOf" srcId="{03127111-CEBA-324F-83F2-49BE7D6DE784}" destId="{A1AECA91-6FB0-1844-9FB3-1939A6C9C69C}" srcOrd="1" destOrd="3" presId="urn:microsoft.com/office/officeart/2005/8/layout/pyramid1"/>
    <dgm:cxn modelId="{C90FE0DA-562E-574D-86A1-DE9A98F08F58}" type="presOf" srcId="{DF9EFA90-EF49-AB41-905E-8020D8A22BF8}" destId="{89668732-C0B4-B941-BE32-736D3FBB4209}" srcOrd="0" destOrd="1" presId="urn:microsoft.com/office/officeart/2005/8/layout/pyramid1"/>
    <dgm:cxn modelId="{3B0BBBDE-1BF2-664C-88E5-D22913EB05A2}" srcId="{37B8DB64-8E96-464D-B6B5-4905A68747C4}" destId="{2AE0CB11-69B2-8F4A-A9CF-38DB8450CB8F}" srcOrd="3" destOrd="0" parTransId="{3793F093-6245-1E47-94ED-76C1DC0D8F14}" sibTransId="{B70562A1-2AB2-C047-901C-1264C69E2AA8}"/>
    <dgm:cxn modelId="{BEAD38E1-2224-4C45-9E7E-7D4787C568B6}" srcId="{37B8DB64-8E96-464D-B6B5-4905A68747C4}" destId="{42D94EFD-1E96-1142-AACA-1F7B2BEEF303}" srcOrd="0" destOrd="0" parTransId="{D85E0D55-9E2F-4249-993E-379AD260D6BA}" sibTransId="{D50DDA0B-4FC3-EA41-863D-05A6D702A5B8}"/>
    <dgm:cxn modelId="{843312E5-D1CA-1740-BD3F-334BC14027E0}" type="presOf" srcId="{03127111-CEBA-324F-83F2-49BE7D6DE784}" destId="{89668732-C0B4-B941-BE32-736D3FBB4209}" srcOrd="0" destOrd="3" presId="urn:microsoft.com/office/officeart/2005/8/layout/pyramid1"/>
    <dgm:cxn modelId="{60CD4AE8-524B-B44E-98FD-DFB36B0B8B4B}" srcId="{41A65C8E-7F6E-9B46-833C-DC1E0FBFD3C7}" destId="{A066E52E-E8BD-304B-B126-1E7620744B8B}" srcOrd="0" destOrd="0" parTransId="{6C483F1E-C484-4949-A6AC-CBF719A9C230}" sibTransId="{A41CB9BB-8877-2248-9AD0-687243F63E65}"/>
    <dgm:cxn modelId="{DDD537EE-243D-0648-B27F-1BEACD840AF0}" type="presOf" srcId="{E5F12623-A5F6-9F40-A99D-0B4AC203EC09}" destId="{8768EDE3-E64E-3640-95A0-C2533B5AD3F7}" srcOrd="0" destOrd="2" presId="urn:microsoft.com/office/officeart/2005/8/layout/pyramid1"/>
    <dgm:cxn modelId="{4AAC83EF-D308-4D41-82EF-2E87533409FE}" type="presOf" srcId="{DF9EFA90-EF49-AB41-905E-8020D8A22BF8}" destId="{A1AECA91-6FB0-1844-9FB3-1939A6C9C69C}" srcOrd="1" destOrd="1" presId="urn:microsoft.com/office/officeart/2005/8/layout/pyramid1"/>
    <dgm:cxn modelId="{C5907BF5-1E51-4547-AF79-E6B8ABB65590}" srcId="{41A65C8E-7F6E-9B46-833C-DC1E0FBFD3C7}" destId="{DF9EFA90-EF49-AB41-905E-8020D8A22BF8}" srcOrd="1" destOrd="0" parTransId="{AEC67486-7534-614C-B59F-C6C58E045228}" sibTransId="{FE76546E-A5FF-AD40-96D5-84CCCD9DF2E7}"/>
    <dgm:cxn modelId="{C4907FFC-ACF8-1E4E-BD83-79724563B637}" type="presParOf" srcId="{8AC8A114-730F-FF48-9430-E304C1E4BBD8}" destId="{95B96974-996C-6442-940A-ACFA66112CD9}" srcOrd="0" destOrd="0" presId="urn:microsoft.com/office/officeart/2005/8/layout/pyramid1"/>
    <dgm:cxn modelId="{41CF7A7E-E8C9-9146-AE13-D68C8710452B}" type="presParOf" srcId="{95B96974-996C-6442-940A-ACFA66112CD9}" destId="{89668732-C0B4-B941-BE32-736D3FBB4209}" srcOrd="0" destOrd="0" presId="urn:microsoft.com/office/officeart/2005/8/layout/pyramid1"/>
    <dgm:cxn modelId="{9A4C1F0E-B8EC-1D4C-B467-4CBF81D2BF6E}" type="presParOf" srcId="{95B96974-996C-6442-940A-ACFA66112CD9}" destId="{A1AECA91-6FB0-1844-9FB3-1939A6C9C69C}" srcOrd="1" destOrd="0" presId="urn:microsoft.com/office/officeart/2005/8/layout/pyramid1"/>
    <dgm:cxn modelId="{7A9F0B45-995E-9242-BF47-12B59F7B2397}" type="presParOf" srcId="{95B96974-996C-6442-940A-ACFA66112CD9}" destId="{BC697907-25F3-7143-9AFE-FD192F57BE9B}" srcOrd="2" destOrd="0" presId="urn:microsoft.com/office/officeart/2005/8/layout/pyramid1"/>
    <dgm:cxn modelId="{15922A83-52C0-5344-8ECA-513BEB294B74}" type="presParOf" srcId="{95B96974-996C-6442-940A-ACFA66112CD9}" destId="{F08ACEC4-5932-3045-8C77-21B76C8EA198}" srcOrd="3" destOrd="0" presId="urn:microsoft.com/office/officeart/2005/8/layout/pyramid1"/>
    <dgm:cxn modelId="{1BA1099E-B7DD-F742-8C18-0D9A7D85C54F}" type="presParOf" srcId="{8AC8A114-730F-FF48-9430-E304C1E4BBD8}" destId="{3B9FD203-F2DC-5449-9366-6F593B9B1FD7}" srcOrd="1" destOrd="0" presId="urn:microsoft.com/office/officeart/2005/8/layout/pyramid1"/>
    <dgm:cxn modelId="{3A3FB980-8A91-6845-AF9A-2AC63583D6A2}" type="presParOf" srcId="{3B9FD203-F2DC-5449-9366-6F593B9B1FD7}" destId="{8768EDE3-E64E-3640-95A0-C2533B5AD3F7}" srcOrd="0" destOrd="0" presId="urn:microsoft.com/office/officeart/2005/8/layout/pyramid1"/>
    <dgm:cxn modelId="{D9B6F0DC-197B-1446-B535-344526560052}" type="presParOf" srcId="{3B9FD203-F2DC-5449-9366-6F593B9B1FD7}" destId="{8BAF0DF9-4780-0C44-9F1E-DD4B496908D5}" srcOrd="1" destOrd="0" presId="urn:microsoft.com/office/officeart/2005/8/layout/pyramid1"/>
    <dgm:cxn modelId="{3B3AA42B-38B5-A048-BFB6-95F441AE0CBE}" type="presParOf" srcId="{3B9FD203-F2DC-5449-9366-6F593B9B1FD7}" destId="{3C58A06A-09CB-574A-8200-EAE65FB9764A}" srcOrd="2" destOrd="0" presId="urn:microsoft.com/office/officeart/2005/8/layout/pyramid1"/>
    <dgm:cxn modelId="{701CFE8B-9CB1-A344-A946-FF6AB6F483CA}" type="presParOf" srcId="{3B9FD203-F2DC-5449-9366-6F593B9B1FD7}" destId="{BD62A67D-9D35-1E43-A967-46668D937271}"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388EDF-185B-4A42-AAA6-D488D0592D37}"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4E038503-CBFE-A041-B61B-57FBFDE335C1}">
      <dgm:prSet phldrT="[Text]" custT="1"/>
      <dgm:spPr/>
      <dgm:t>
        <a:bodyPr/>
        <a:lstStyle/>
        <a:p>
          <a:r>
            <a:rPr lang="en-US" sz="2800" dirty="0"/>
            <a:t>Share your pronouns with everyone</a:t>
          </a:r>
        </a:p>
      </dgm:t>
    </dgm:pt>
    <dgm:pt modelId="{3FE17438-FD49-F44F-811C-232216905034}" type="parTrans" cxnId="{1C03BC04-84FF-6F42-A429-209D0BD0A426}">
      <dgm:prSet/>
      <dgm:spPr/>
      <dgm:t>
        <a:bodyPr/>
        <a:lstStyle/>
        <a:p>
          <a:endParaRPr lang="en-US"/>
        </a:p>
      </dgm:t>
    </dgm:pt>
    <dgm:pt modelId="{F1B1E604-A1D8-224D-AC33-1FF85F85CB04}" type="sibTrans" cxnId="{1C03BC04-84FF-6F42-A429-209D0BD0A426}">
      <dgm:prSet/>
      <dgm:spPr/>
      <dgm:t>
        <a:bodyPr/>
        <a:lstStyle/>
        <a:p>
          <a:endParaRPr lang="en-US"/>
        </a:p>
      </dgm:t>
    </dgm:pt>
    <dgm:pt modelId="{FECDC0D9-C007-A34D-81CA-9407B583371A}">
      <dgm:prSet phldrT="[Text]" custT="1"/>
      <dgm:spPr/>
      <dgm:t>
        <a:bodyPr/>
        <a:lstStyle/>
        <a:p>
          <a:r>
            <a:rPr lang="en-US" sz="2400" dirty="0"/>
            <a:t>Incorporate inclusive language (e.g., ‘hi everyone’ vs. ‘hey guys’; ‘parent/legal guardian’ vs ‘mom and dad’)</a:t>
          </a:r>
        </a:p>
      </dgm:t>
    </dgm:pt>
    <dgm:pt modelId="{4C7EC13D-331D-954F-8671-A095ED9B1887}" type="parTrans" cxnId="{3F5D6063-4957-0A48-B0CB-16AAF760BEA5}">
      <dgm:prSet/>
      <dgm:spPr/>
      <dgm:t>
        <a:bodyPr/>
        <a:lstStyle/>
        <a:p>
          <a:endParaRPr lang="en-US"/>
        </a:p>
      </dgm:t>
    </dgm:pt>
    <dgm:pt modelId="{DB88BC64-32F5-DD43-BE1A-18BE0C6CB133}" type="sibTrans" cxnId="{3F5D6063-4957-0A48-B0CB-16AAF760BEA5}">
      <dgm:prSet/>
      <dgm:spPr/>
      <dgm:t>
        <a:bodyPr/>
        <a:lstStyle/>
        <a:p>
          <a:endParaRPr lang="en-US"/>
        </a:p>
      </dgm:t>
    </dgm:pt>
    <dgm:pt modelId="{C2ECDEE7-39A5-8B46-89CA-4A3C8E3EEB71}">
      <dgm:prSet phldrT="[Text]" custT="1"/>
      <dgm:spPr/>
      <dgm:t>
        <a:bodyPr/>
        <a:lstStyle/>
        <a:p>
          <a:r>
            <a:rPr lang="en-US" sz="2800" dirty="0"/>
            <a:t>Know general definitions when talking about gender identity and sexual orientation </a:t>
          </a:r>
        </a:p>
      </dgm:t>
    </dgm:pt>
    <dgm:pt modelId="{D95F3380-DFC8-B54F-98B1-65840CF1C65E}" type="parTrans" cxnId="{AC47D4D8-2F95-6545-8B3B-44E1FC56B3B1}">
      <dgm:prSet/>
      <dgm:spPr/>
      <dgm:t>
        <a:bodyPr/>
        <a:lstStyle/>
        <a:p>
          <a:endParaRPr lang="en-US"/>
        </a:p>
      </dgm:t>
    </dgm:pt>
    <dgm:pt modelId="{7AEC59E6-0440-4E43-98A2-73841B14287B}" type="sibTrans" cxnId="{AC47D4D8-2F95-6545-8B3B-44E1FC56B3B1}">
      <dgm:prSet/>
      <dgm:spPr/>
      <dgm:t>
        <a:bodyPr/>
        <a:lstStyle/>
        <a:p>
          <a:endParaRPr lang="en-US"/>
        </a:p>
      </dgm:t>
    </dgm:pt>
    <dgm:pt modelId="{13D2C8EC-BBDF-B049-8E86-9D1A3222B40D}" type="pres">
      <dgm:prSet presAssocID="{B3388EDF-185B-4A42-AAA6-D488D0592D37}" presName="Name0" presStyleCnt="0">
        <dgm:presLayoutVars>
          <dgm:chMax val="7"/>
          <dgm:chPref val="7"/>
          <dgm:dir/>
        </dgm:presLayoutVars>
      </dgm:prSet>
      <dgm:spPr/>
    </dgm:pt>
    <dgm:pt modelId="{93C7D152-D8DB-DE4D-BBF1-86ED79213105}" type="pres">
      <dgm:prSet presAssocID="{B3388EDF-185B-4A42-AAA6-D488D0592D37}" presName="Name1" presStyleCnt="0"/>
      <dgm:spPr/>
    </dgm:pt>
    <dgm:pt modelId="{114D8893-8441-724A-959D-C4D8D168B704}" type="pres">
      <dgm:prSet presAssocID="{B3388EDF-185B-4A42-AAA6-D488D0592D37}" presName="cycle" presStyleCnt="0"/>
      <dgm:spPr/>
    </dgm:pt>
    <dgm:pt modelId="{27279768-0A1C-7845-A271-CB89EB69E909}" type="pres">
      <dgm:prSet presAssocID="{B3388EDF-185B-4A42-AAA6-D488D0592D37}" presName="srcNode" presStyleLbl="node1" presStyleIdx="0" presStyleCnt="3"/>
      <dgm:spPr/>
    </dgm:pt>
    <dgm:pt modelId="{8AC9B672-442C-0A43-8465-43AFFED68DDD}" type="pres">
      <dgm:prSet presAssocID="{B3388EDF-185B-4A42-AAA6-D488D0592D37}" presName="conn" presStyleLbl="parChTrans1D2" presStyleIdx="0" presStyleCnt="1"/>
      <dgm:spPr/>
    </dgm:pt>
    <dgm:pt modelId="{B70B5E03-4FCE-FD4A-827B-6C6837B1DAE4}" type="pres">
      <dgm:prSet presAssocID="{B3388EDF-185B-4A42-AAA6-D488D0592D37}" presName="extraNode" presStyleLbl="node1" presStyleIdx="0" presStyleCnt="3"/>
      <dgm:spPr/>
    </dgm:pt>
    <dgm:pt modelId="{4C7832AD-16CE-2F42-AE74-EE78B087663C}" type="pres">
      <dgm:prSet presAssocID="{B3388EDF-185B-4A42-AAA6-D488D0592D37}" presName="dstNode" presStyleLbl="node1" presStyleIdx="0" presStyleCnt="3"/>
      <dgm:spPr/>
    </dgm:pt>
    <dgm:pt modelId="{E01E9103-C9A5-3B4D-9C47-0A8C03746182}" type="pres">
      <dgm:prSet presAssocID="{4E038503-CBFE-A041-B61B-57FBFDE335C1}" presName="text_1" presStyleLbl="node1" presStyleIdx="0" presStyleCnt="3">
        <dgm:presLayoutVars>
          <dgm:bulletEnabled val="1"/>
        </dgm:presLayoutVars>
      </dgm:prSet>
      <dgm:spPr/>
    </dgm:pt>
    <dgm:pt modelId="{8C7AC200-81CF-8941-B100-1092E028643E}" type="pres">
      <dgm:prSet presAssocID="{4E038503-CBFE-A041-B61B-57FBFDE335C1}" presName="accent_1" presStyleCnt="0"/>
      <dgm:spPr/>
    </dgm:pt>
    <dgm:pt modelId="{BCF9796D-B09F-2C41-8D80-579656632B6A}" type="pres">
      <dgm:prSet presAssocID="{4E038503-CBFE-A041-B61B-57FBFDE335C1}" presName="accentRepeatNode" presStyleLbl="solidFgAcc1" presStyleIdx="0" presStyleCnt="3"/>
      <dgm:spPr/>
    </dgm:pt>
    <dgm:pt modelId="{4539D7F6-7EAC-7447-91DB-FAEBEE4E341C}" type="pres">
      <dgm:prSet presAssocID="{FECDC0D9-C007-A34D-81CA-9407B583371A}" presName="text_2" presStyleLbl="node1" presStyleIdx="1" presStyleCnt="3">
        <dgm:presLayoutVars>
          <dgm:bulletEnabled val="1"/>
        </dgm:presLayoutVars>
      </dgm:prSet>
      <dgm:spPr/>
    </dgm:pt>
    <dgm:pt modelId="{9EBF1564-8B69-554C-9BF6-BCD660005B86}" type="pres">
      <dgm:prSet presAssocID="{FECDC0D9-C007-A34D-81CA-9407B583371A}" presName="accent_2" presStyleCnt="0"/>
      <dgm:spPr/>
    </dgm:pt>
    <dgm:pt modelId="{91209CEB-22C6-E04F-AA0F-6CD50A0F65B8}" type="pres">
      <dgm:prSet presAssocID="{FECDC0D9-C007-A34D-81CA-9407B583371A}" presName="accentRepeatNode" presStyleLbl="solidFgAcc1" presStyleIdx="1" presStyleCnt="3"/>
      <dgm:spPr/>
    </dgm:pt>
    <dgm:pt modelId="{7AB2C852-2564-6D45-B247-F6BFB3E0AF29}" type="pres">
      <dgm:prSet presAssocID="{C2ECDEE7-39A5-8B46-89CA-4A3C8E3EEB71}" presName="text_3" presStyleLbl="node1" presStyleIdx="2" presStyleCnt="3">
        <dgm:presLayoutVars>
          <dgm:bulletEnabled val="1"/>
        </dgm:presLayoutVars>
      </dgm:prSet>
      <dgm:spPr/>
    </dgm:pt>
    <dgm:pt modelId="{064487E5-E542-C44E-BC27-DED5F11A5542}" type="pres">
      <dgm:prSet presAssocID="{C2ECDEE7-39A5-8B46-89CA-4A3C8E3EEB71}" presName="accent_3" presStyleCnt="0"/>
      <dgm:spPr/>
    </dgm:pt>
    <dgm:pt modelId="{DE660F46-9431-9C48-8FC1-776E359A4627}" type="pres">
      <dgm:prSet presAssocID="{C2ECDEE7-39A5-8B46-89CA-4A3C8E3EEB71}" presName="accentRepeatNode" presStyleLbl="solidFgAcc1" presStyleIdx="2" presStyleCnt="3"/>
      <dgm:spPr/>
    </dgm:pt>
  </dgm:ptLst>
  <dgm:cxnLst>
    <dgm:cxn modelId="{1C03BC04-84FF-6F42-A429-209D0BD0A426}" srcId="{B3388EDF-185B-4A42-AAA6-D488D0592D37}" destId="{4E038503-CBFE-A041-B61B-57FBFDE335C1}" srcOrd="0" destOrd="0" parTransId="{3FE17438-FD49-F44F-811C-232216905034}" sibTransId="{F1B1E604-A1D8-224D-AC33-1FF85F85CB04}"/>
    <dgm:cxn modelId="{FE079708-2D17-7E46-98C5-7A84C31FAAE4}" type="presOf" srcId="{FECDC0D9-C007-A34D-81CA-9407B583371A}" destId="{4539D7F6-7EAC-7447-91DB-FAEBEE4E341C}" srcOrd="0" destOrd="0" presId="urn:microsoft.com/office/officeart/2008/layout/VerticalCurvedList"/>
    <dgm:cxn modelId="{D6134410-9648-FD40-9CDC-CFF4CA498028}" type="presOf" srcId="{C2ECDEE7-39A5-8B46-89CA-4A3C8E3EEB71}" destId="{7AB2C852-2564-6D45-B247-F6BFB3E0AF29}" srcOrd="0" destOrd="0" presId="urn:microsoft.com/office/officeart/2008/layout/VerticalCurvedList"/>
    <dgm:cxn modelId="{84C39C5D-8E63-804C-BB15-FA59A5B468B7}" type="presOf" srcId="{B3388EDF-185B-4A42-AAA6-D488D0592D37}" destId="{13D2C8EC-BBDF-B049-8E86-9D1A3222B40D}" srcOrd="0" destOrd="0" presId="urn:microsoft.com/office/officeart/2008/layout/VerticalCurvedList"/>
    <dgm:cxn modelId="{3F5D6063-4957-0A48-B0CB-16AAF760BEA5}" srcId="{B3388EDF-185B-4A42-AAA6-D488D0592D37}" destId="{FECDC0D9-C007-A34D-81CA-9407B583371A}" srcOrd="1" destOrd="0" parTransId="{4C7EC13D-331D-954F-8671-A095ED9B1887}" sibTransId="{DB88BC64-32F5-DD43-BE1A-18BE0C6CB133}"/>
    <dgm:cxn modelId="{1165267B-70CA-7C43-A8A4-B8C19FA786DE}" type="presOf" srcId="{F1B1E604-A1D8-224D-AC33-1FF85F85CB04}" destId="{8AC9B672-442C-0A43-8465-43AFFED68DDD}" srcOrd="0" destOrd="0" presId="urn:microsoft.com/office/officeart/2008/layout/VerticalCurvedList"/>
    <dgm:cxn modelId="{AC47D4D8-2F95-6545-8B3B-44E1FC56B3B1}" srcId="{B3388EDF-185B-4A42-AAA6-D488D0592D37}" destId="{C2ECDEE7-39A5-8B46-89CA-4A3C8E3EEB71}" srcOrd="2" destOrd="0" parTransId="{D95F3380-DFC8-B54F-98B1-65840CF1C65E}" sibTransId="{7AEC59E6-0440-4E43-98A2-73841B14287B}"/>
    <dgm:cxn modelId="{A2C008DC-D2F8-8E44-93CC-4BF728368810}" type="presOf" srcId="{4E038503-CBFE-A041-B61B-57FBFDE335C1}" destId="{E01E9103-C9A5-3B4D-9C47-0A8C03746182}" srcOrd="0" destOrd="0" presId="urn:microsoft.com/office/officeart/2008/layout/VerticalCurvedList"/>
    <dgm:cxn modelId="{6BF7F950-2450-C548-8ECD-A36B88B5595B}" type="presParOf" srcId="{13D2C8EC-BBDF-B049-8E86-9D1A3222B40D}" destId="{93C7D152-D8DB-DE4D-BBF1-86ED79213105}" srcOrd="0" destOrd="0" presId="urn:microsoft.com/office/officeart/2008/layout/VerticalCurvedList"/>
    <dgm:cxn modelId="{D408EBB4-E5D5-AE44-8710-F76E2559DBB3}" type="presParOf" srcId="{93C7D152-D8DB-DE4D-BBF1-86ED79213105}" destId="{114D8893-8441-724A-959D-C4D8D168B704}" srcOrd="0" destOrd="0" presId="urn:microsoft.com/office/officeart/2008/layout/VerticalCurvedList"/>
    <dgm:cxn modelId="{A2E7A39D-4550-1145-A97A-26AE3DC9EC94}" type="presParOf" srcId="{114D8893-8441-724A-959D-C4D8D168B704}" destId="{27279768-0A1C-7845-A271-CB89EB69E909}" srcOrd="0" destOrd="0" presId="urn:microsoft.com/office/officeart/2008/layout/VerticalCurvedList"/>
    <dgm:cxn modelId="{D04369A8-4882-8A4F-AA15-536D69ED4759}" type="presParOf" srcId="{114D8893-8441-724A-959D-C4D8D168B704}" destId="{8AC9B672-442C-0A43-8465-43AFFED68DDD}" srcOrd="1" destOrd="0" presId="urn:microsoft.com/office/officeart/2008/layout/VerticalCurvedList"/>
    <dgm:cxn modelId="{B5C4EA74-1D16-7948-8B63-B3FDAA926000}" type="presParOf" srcId="{114D8893-8441-724A-959D-C4D8D168B704}" destId="{B70B5E03-4FCE-FD4A-827B-6C6837B1DAE4}" srcOrd="2" destOrd="0" presId="urn:microsoft.com/office/officeart/2008/layout/VerticalCurvedList"/>
    <dgm:cxn modelId="{ED341AD9-8DB2-0647-BAD1-2A4D8BFCC8D2}" type="presParOf" srcId="{114D8893-8441-724A-959D-C4D8D168B704}" destId="{4C7832AD-16CE-2F42-AE74-EE78B087663C}" srcOrd="3" destOrd="0" presId="urn:microsoft.com/office/officeart/2008/layout/VerticalCurvedList"/>
    <dgm:cxn modelId="{F8851E3D-A3A3-204F-8208-C69A28F8AD26}" type="presParOf" srcId="{93C7D152-D8DB-DE4D-BBF1-86ED79213105}" destId="{E01E9103-C9A5-3B4D-9C47-0A8C03746182}" srcOrd="1" destOrd="0" presId="urn:microsoft.com/office/officeart/2008/layout/VerticalCurvedList"/>
    <dgm:cxn modelId="{E4954E15-7870-AF4F-ABDA-B342C8B37F8D}" type="presParOf" srcId="{93C7D152-D8DB-DE4D-BBF1-86ED79213105}" destId="{8C7AC200-81CF-8941-B100-1092E028643E}" srcOrd="2" destOrd="0" presId="urn:microsoft.com/office/officeart/2008/layout/VerticalCurvedList"/>
    <dgm:cxn modelId="{D3FF7EBF-7A19-BD48-A02B-930437FF44DF}" type="presParOf" srcId="{8C7AC200-81CF-8941-B100-1092E028643E}" destId="{BCF9796D-B09F-2C41-8D80-579656632B6A}" srcOrd="0" destOrd="0" presId="urn:microsoft.com/office/officeart/2008/layout/VerticalCurvedList"/>
    <dgm:cxn modelId="{96A10618-F992-A444-B486-64ACC582D5A6}" type="presParOf" srcId="{93C7D152-D8DB-DE4D-BBF1-86ED79213105}" destId="{4539D7F6-7EAC-7447-91DB-FAEBEE4E341C}" srcOrd="3" destOrd="0" presId="urn:microsoft.com/office/officeart/2008/layout/VerticalCurvedList"/>
    <dgm:cxn modelId="{3D6D12A8-6321-7D41-B804-0081EB150869}" type="presParOf" srcId="{93C7D152-D8DB-DE4D-BBF1-86ED79213105}" destId="{9EBF1564-8B69-554C-9BF6-BCD660005B86}" srcOrd="4" destOrd="0" presId="urn:microsoft.com/office/officeart/2008/layout/VerticalCurvedList"/>
    <dgm:cxn modelId="{87ED55B2-36D4-CB40-AA21-FA8FCADEE85F}" type="presParOf" srcId="{9EBF1564-8B69-554C-9BF6-BCD660005B86}" destId="{91209CEB-22C6-E04F-AA0F-6CD50A0F65B8}" srcOrd="0" destOrd="0" presId="urn:microsoft.com/office/officeart/2008/layout/VerticalCurvedList"/>
    <dgm:cxn modelId="{2B9655D4-5F92-4442-ACD9-44B7B19E310A}" type="presParOf" srcId="{93C7D152-D8DB-DE4D-BBF1-86ED79213105}" destId="{7AB2C852-2564-6D45-B247-F6BFB3E0AF29}" srcOrd="5" destOrd="0" presId="urn:microsoft.com/office/officeart/2008/layout/VerticalCurvedList"/>
    <dgm:cxn modelId="{C6CCBED3-F357-DC46-ACDF-55A35441CDBB}" type="presParOf" srcId="{93C7D152-D8DB-DE4D-BBF1-86ED79213105}" destId="{064487E5-E542-C44E-BC27-DED5F11A5542}" srcOrd="6" destOrd="0" presId="urn:microsoft.com/office/officeart/2008/layout/VerticalCurvedList"/>
    <dgm:cxn modelId="{BE69E763-34F7-BF4A-897B-52981375D5B6}" type="presParOf" srcId="{064487E5-E542-C44E-BC27-DED5F11A5542}" destId="{DE660F46-9431-9C48-8FC1-776E359A46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388EDF-185B-4A42-AAA6-D488D0592D37}"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92A2A502-5816-EC47-B92E-2FBCCCC93ED3}">
      <dgm:prSet phldrT="[Text]" custT="1"/>
      <dgm:spPr/>
      <dgm:t>
        <a:bodyPr/>
        <a:lstStyle/>
        <a:p>
          <a:r>
            <a:rPr lang="en-US" sz="3200" dirty="0"/>
            <a:t>Include diverse LGBTQ+ themed posters</a:t>
          </a:r>
        </a:p>
      </dgm:t>
    </dgm:pt>
    <dgm:pt modelId="{067E61A1-94EE-764C-AECA-973915CA2971}" type="parTrans" cxnId="{FC26FF0C-BB9C-AB46-B4F4-D0D30B269038}">
      <dgm:prSet/>
      <dgm:spPr/>
      <dgm:t>
        <a:bodyPr/>
        <a:lstStyle/>
        <a:p>
          <a:endParaRPr lang="en-US"/>
        </a:p>
      </dgm:t>
    </dgm:pt>
    <dgm:pt modelId="{2230827E-E443-A047-85BD-C7AE1B0864B0}" type="sibTrans" cxnId="{FC26FF0C-BB9C-AB46-B4F4-D0D30B269038}">
      <dgm:prSet/>
      <dgm:spPr/>
      <dgm:t>
        <a:bodyPr/>
        <a:lstStyle/>
        <a:p>
          <a:endParaRPr lang="en-US"/>
        </a:p>
      </dgm:t>
    </dgm:pt>
    <dgm:pt modelId="{48B59DFC-BAFC-1740-9778-ACDF02568F5A}">
      <dgm:prSet phldrT="[Text]" custT="1"/>
      <dgm:spPr/>
      <dgm:t>
        <a:bodyPr/>
        <a:lstStyle/>
        <a:p>
          <a:r>
            <a:rPr lang="en-US" sz="3200" dirty="0"/>
            <a:t>Don't assume and seek further education </a:t>
          </a:r>
        </a:p>
      </dgm:t>
    </dgm:pt>
    <dgm:pt modelId="{1286088B-2036-2744-9E8F-728AA95438EF}" type="parTrans" cxnId="{0272318C-F1AB-1540-AC3A-C8D1DE7F4108}">
      <dgm:prSet/>
      <dgm:spPr/>
      <dgm:t>
        <a:bodyPr/>
        <a:lstStyle/>
        <a:p>
          <a:endParaRPr lang="en-US"/>
        </a:p>
      </dgm:t>
    </dgm:pt>
    <dgm:pt modelId="{A8909FF5-7BA9-274B-AA5D-29DA16731A5B}" type="sibTrans" cxnId="{0272318C-F1AB-1540-AC3A-C8D1DE7F4108}">
      <dgm:prSet/>
      <dgm:spPr/>
      <dgm:t>
        <a:bodyPr/>
        <a:lstStyle/>
        <a:p>
          <a:endParaRPr lang="en-US"/>
        </a:p>
      </dgm:t>
    </dgm:pt>
    <dgm:pt modelId="{4CF33FC3-CC47-8D4D-843E-D27D19221AA1}">
      <dgm:prSet phldrT="[Text]" custT="1"/>
      <dgm:spPr/>
      <dgm:t>
        <a:bodyPr/>
        <a:lstStyle/>
        <a:p>
          <a:r>
            <a:rPr lang="en-US" sz="3200" dirty="0"/>
            <a:t>You will make mistakes and its ok!</a:t>
          </a:r>
        </a:p>
      </dgm:t>
    </dgm:pt>
    <dgm:pt modelId="{1B3BB9CD-7B46-8F4E-8566-FB3AFD437221}" type="parTrans" cxnId="{9C1AF436-F8C7-EA47-9464-BADE61C0AF8B}">
      <dgm:prSet/>
      <dgm:spPr/>
    </dgm:pt>
    <dgm:pt modelId="{F92FC62B-F5B6-D741-9479-0BBCA8841C65}" type="sibTrans" cxnId="{9C1AF436-F8C7-EA47-9464-BADE61C0AF8B}">
      <dgm:prSet/>
      <dgm:spPr/>
    </dgm:pt>
    <dgm:pt modelId="{13D2C8EC-BBDF-B049-8E86-9D1A3222B40D}" type="pres">
      <dgm:prSet presAssocID="{B3388EDF-185B-4A42-AAA6-D488D0592D37}" presName="Name0" presStyleCnt="0">
        <dgm:presLayoutVars>
          <dgm:chMax val="7"/>
          <dgm:chPref val="7"/>
          <dgm:dir/>
        </dgm:presLayoutVars>
      </dgm:prSet>
      <dgm:spPr/>
    </dgm:pt>
    <dgm:pt modelId="{93C7D152-D8DB-DE4D-BBF1-86ED79213105}" type="pres">
      <dgm:prSet presAssocID="{B3388EDF-185B-4A42-AAA6-D488D0592D37}" presName="Name1" presStyleCnt="0"/>
      <dgm:spPr/>
    </dgm:pt>
    <dgm:pt modelId="{114D8893-8441-724A-959D-C4D8D168B704}" type="pres">
      <dgm:prSet presAssocID="{B3388EDF-185B-4A42-AAA6-D488D0592D37}" presName="cycle" presStyleCnt="0"/>
      <dgm:spPr/>
    </dgm:pt>
    <dgm:pt modelId="{27279768-0A1C-7845-A271-CB89EB69E909}" type="pres">
      <dgm:prSet presAssocID="{B3388EDF-185B-4A42-AAA6-D488D0592D37}" presName="srcNode" presStyleLbl="node1" presStyleIdx="0" presStyleCnt="3"/>
      <dgm:spPr/>
    </dgm:pt>
    <dgm:pt modelId="{8AC9B672-442C-0A43-8465-43AFFED68DDD}" type="pres">
      <dgm:prSet presAssocID="{B3388EDF-185B-4A42-AAA6-D488D0592D37}" presName="conn" presStyleLbl="parChTrans1D2" presStyleIdx="0" presStyleCnt="1"/>
      <dgm:spPr/>
    </dgm:pt>
    <dgm:pt modelId="{B70B5E03-4FCE-FD4A-827B-6C6837B1DAE4}" type="pres">
      <dgm:prSet presAssocID="{B3388EDF-185B-4A42-AAA6-D488D0592D37}" presName="extraNode" presStyleLbl="node1" presStyleIdx="0" presStyleCnt="3"/>
      <dgm:spPr/>
    </dgm:pt>
    <dgm:pt modelId="{4C7832AD-16CE-2F42-AE74-EE78B087663C}" type="pres">
      <dgm:prSet presAssocID="{B3388EDF-185B-4A42-AAA6-D488D0592D37}" presName="dstNode" presStyleLbl="node1" presStyleIdx="0" presStyleCnt="3"/>
      <dgm:spPr/>
    </dgm:pt>
    <dgm:pt modelId="{B1CDA732-CC34-F54E-89C3-6773C2175563}" type="pres">
      <dgm:prSet presAssocID="{92A2A502-5816-EC47-B92E-2FBCCCC93ED3}" presName="text_1" presStyleLbl="node1" presStyleIdx="0" presStyleCnt="3">
        <dgm:presLayoutVars>
          <dgm:bulletEnabled val="1"/>
        </dgm:presLayoutVars>
      </dgm:prSet>
      <dgm:spPr/>
    </dgm:pt>
    <dgm:pt modelId="{19A2A64C-E94C-F540-A0D1-66554597A3FC}" type="pres">
      <dgm:prSet presAssocID="{92A2A502-5816-EC47-B92E-2FBCCCC93ED3}" presName="accent_1" presStyleCnt="0"/>
      <dgm:spPr/>
    </dgm:pt>
    <dgm:pt modelId="{E36BC5E8-D63E-4644-BA71-D682AA6271D7}" type="pres">
      <dgm:prSet presAssocID="{92A2A502-5816-EC47-B92E-2FBCCCC93ED3}" presName="accentRepeatNode" presStyleLbl="solidFgAcc1" presStyleIdx="0" presStyleCnt="3"/>
      <dgm:spPr/>
    </dgm:pt>
    <dgm:pt modelId="{D784F5CC-EAF1-4941-B068-3E24DDB3B5E8}" type="pres">
      <dgm:prSet presAssocID="{48B59DFC-BAFC-1740-9778-ACDF02568F5A}" presName="text_2" presStyleLbl="node1" presStyleIdx="1" presStyleCnt="3">
        <dgm:presLayoutVars>
          <dgm:bulletEnabled val="1"/>
        </dgm:presLayoutVars>
      </dgm:prSet>
      <dgm:spPr/>
    </dgm:pt>
    <dgm:pt modelId="{932B6E68-DC68-D94E-B69C-42744F5AA648}" type="pres">
      <dgm:prSet presAssocID="{48B59DFC-BAFC-1740-9778-ACDF02568F5A}" presName="accent_2" presStyleCnt="0"/>
      <dgm:spPr/>
    </dgm:pt>
    <dgm:pt modelId="{E8C2C496-782D-5D44-965B-A99D88E38A5F}" type="pres">
      <dgm:prSet presAssocID="{48B59DFC-BAFC-1740-9778-ACDF02568F5A}" presName="accentRepeatNode" presStyleLbl="solidFgAcc1" presStyleIdx="1" presStyleCnt="3"/>
      <dgm:spPr/>
    </dgm:pt>
    <dgm:pt modelId="{2C9A12CF-ED63-A842-BBF8-5AAA2DCCCE51}" type="pres">
      <dgm:prSet presAssocID="{4CF33FC3-CC47-8D4D-843E-D27D19221AA1}" presName="text_3" presStyleLbl="node1" presStyleIdx="2" presStyleCnt="3">
        <dgm:presLayoutVars>
          <dgm:bulletEnabled val="1"/>
        </dgm:presLayoutVars>
      </dgm:prSet>
      <dgm:spPr/>
    </dgm:pt>
    <dgm:pt modelId="{106C1F8C-9374-4A4E-A6D0-75DBA5836B11}" type="pres">
      <dgm:prSet presAssocID="{4CF33FC3-CC47-8D4D-843E-D27D19221AA1}" presName="accent_3" presStyleCnt="0"/>
      <dgm:spPr/>
    </dgm:pt>
    <dgm:pt modelId="{71F6A424-ACF2-9C47-98CF-37220A2DCE8F}" type="pres">
      <dgm:prSet presAssocID="{4CF33FC3-CC47-8D4D-843E-D27D19221AA1}" presName="accentRepeatNode" presStyleLbl="solidFgAcc1" presStyleIdx="2" presStyleCnt="3"/>
      <dgm:spPr/>
    </dgm:pt>
  </dgm:ptLst>
  <dgm:cxnLst>
    <dgm:cxn modelId="{FC26FF0C-BB9C-AB46-B4F4-D0D30B269038}" srcId="{B3388EDF-185B-4A42-AAA6-D488D0592D37}" destId="{92A2A502-5816-EC47-B92E-2FBCCCC93ED3}" srcOrd="0" destOrd="0" parTransId="{067E61A1-94EE-764C-AECA-973915CA2971}" sibTransId="{2230827E-E443-A047-85BD-C7AE1B0864B0}"/>
    <dgm:cxn modelId="{9C1AF436-F8C7-EA47-9464-BADE61C0AF8B}" srcId="{B3388EDF-185B-4A42-AAA6-D488D0592D37}" destId="{4CF33FC3-CC47-8D4D-843E-D27D19221AA1}" srcOrd="2" destOrd="0" parTransId="{1B3BB9CD-7B46-8F4E-8566-FB3AFD437221}" sibTransId="{F92FC62B-F5B6-D741-9479-0BBCA8841C65}"/>
    <dgm:cxn modelId="{84C39C5D-8E63-804C-BB15-FA59A5B468B7}" type="presOf" srcId="{B3388EDF-185B-4A42-AAA6-D488D0592D37}" destId="{13D2C8EC-BBDF-B049-8E86-9D1A3222B40D}" srcOrd="0" destOrd="0" presId="urn:microsoft.com/office/officeart/2008/layout/VerticalCurvedList"/>
    <dgm:cxn modelId="{017BFE5E-23F0-264E-9430-28B2D0552B18}" type="presOf" srcId="{2230827E-E443-A047-85BD-C7AE1B0864B0}" destId="{8AC9B672-442C-0A43-8465-43AFFED68DDD}" srcOrd="0" destOrd="0" presId="urn:microsoft.com/office/officeart/2008/layout/VerticalCurvedList"/>
    <dgm:cxn modelId="{0272318C-F1AB-1540-AC3A-C8D1DE7F4108}" srcId="{B3388EDF-185B-4A42-AAA6-D488D0592D37}" destId="{48B59DFC-BAFC-1740-9778-ACDF02568F5A}" srcOrd="1" destOrd="0" parTransId="{1286088B-2036-2744-9E8F-728AA95438EF}" sibTransId="{A8909FF5-7BA9-274B-AA5D-29DA16731A5B}"/>
    <dgm:cxn modelId="{9E93DD8E-6EC6-4D4F-9318-BBF83AF8C10A}" type="presOf" srcId="{48B59DFC-BAFC-1740-9778-ACDF02568F5A}" destId="{D784F5CC-EAF1-4941-B068-3E24DDB3B5E8}" srcOrd="0" destOrd="0" presId="urn:microsoft.com/office/officeart/2008/layout/VerticalCurvedList"/>
    <dgm:cxn modelId="{BF8861DD-592B-5342-AA36-A37556CA2A1E}" type="presOf" srcId="{4CF33FC3-CC47-8D4D-843E-D27D19221AA1}" destId="{2C9A12CF-ED63-A842-BBF8-5AAA2DCCCE51}" srcOrd="0" destOrd="0" presId="urn:microsoft.com/office/officeart/2008/layout/VerticalCurvedList"/>
    <dgm:cxn modelId="{134C00F6-49A3-9344-B440-E1AF1467355D}" type="presOf" srcId="{92A2A502-5816-EC47-B92E-2FBCCCC93ED3}" destId="{B1CDA732-CC34-F54E-89C3-6773C2175563}" srcOrd="0" destOrd="0" presId="urn:microsoft.com/office/officeart/2008/layout/VerticalCurvedList"/>
    <dgm:cxn modelId="{6BF7F950-2450-C548-8ECD-A36B88B5595B}" type="presParOf" srcId="{13D2C8EC-BBDF-B049-8E86-9D1A3222B40D}" destId="{93C7D152-D8DB-DE4D-BBF1-86ED79213105}" srcOrd="0" destOrd="0" presId="urn:microsoft.com/office/officeart/2008/layout/VerticalCurvedList"/>
    <dgm:cxn modelId="{D408EBB4-E5D5-AE44-8710-F76E2559DBB3}" type="presParOf" srcId="{93C7D152-D8DB-DE4D-BBF1-86ED79213105}" destId="{114D8893-8441-724A-959D-C4D8D168B704}" srcOrd="0" destOrd="0" presId="urn:microsoft.com/office/officeart/2008/layout/VerticalCurvedList"/>
    <dgm:cxn modelId="{A2E7A39D-4550-1145-A97A-26AE3DC9EC94}" type="presParOf" srcId="{114D8893-8441-724A-959D-C4D8D168B704}" destId="{27279768-0A1C-7845-A271-CB89EB69E909}" srcOrd="0" destOrd="0" presId="urn:microsoft.com/office/officeart/2008/layout/VerticalCurvedList"/>
    <dgm:cxn modelId="{D04369A8-4882-8A4F-AA15-536D69ED4759}" type="presParOf" srcId="{114D8893-8441-724A-959D-C4D8D168B704}" destId="{8AC9B672-442C-0A43-8465-43AFFED68DDD}" srcOrd="1" destOrd="0" presId="urn:microsoft.com/office/officeart/2008/layout/VerticalCurvedList"/>
    <dgm:cxn modelId="{B5C4EA74-1D16-7948-8B63-B3FDAA926000}" type="presParOf" srcId="{114D8893-8441-724A-959D-C4D8D168B704}" destId="{B70B5E03-4FCE-FD4A-827B-6C6837B1DAE4}" srcOrd="2" destOrd="0" presId="urn:microsoft.com/office/officeart/2008/layout/VerticalCurvedList"/>
    <dgm:cxn modelId="{ED341AD9-8DB2-0647-BAD1-2A4D8BFCC8D2}" type="presParOf" srcId="{114D8893-8441-724A-959D-C4D8D168B704}" destId="{4C7832AD-16CE-2F42-AE74-EE78B087663C}" srcOrd="3" destOrd="0" presId="urn:microsoft.com/office/officeart/2008/layout/VerticalCurvedList"/>
    <dgm:cxn modelId="{FCF456D1-5C64-F54C-B736-236B084DBC17}" type="presParOf" srcId="{93C7D152-D8DB-DE4D-BBF1-86ED79213105}" destId="{B1CDA732-CC34-F54E-89C3-6773C2175563}" srcOrd="1" destOrd="0" presId="urn:microsoft.com/office/officeart/2008/layout/VerticalCurvedList"/>
    <dgm:cxn modelId="{C9D098D0-2E95-2D45-89A0-0946FD9093BA}" type="presParOf" srcId="{93C7D152-D8DB-DE4D-BBF1-86ED79213105}" destId="{19A2A64C-E94C-F540-A0D1-66554597A3FC}" srcOrd="2" destOrd="0" presId="urn:microsoft.com/office/officeart/2008/layout/VerticalCurvedList"/>
    <dgm:cxn modelId="{1C4785D9-033C-F847-B81F-598D7450DAF6}" type="presParOf" srcId="{19A2A64C-E94C-F540-A0D1-66554597A3FC}" destId="{E36BC5E8-D63E-4644-BA71-D682AA6271D7}" srcOrd="0" destOrd="0" presId="urn:microsoft.com/office/officeart/2008/layout/VerticalCurvedList"/>
    <dgm:cxn modelId="{EF4D6D76-C34E-5A4F-9D5E-53308B17BB70}" type="presParOf" srcId="{93C7D152-D8DB-DE4D-BBF1-86ED79213105}" destId="{D784F5CC-EAF1-4941-B068-3E24DDB3B5E8}" srcOrd="3" destOrd="0" presId="urn:microsoft.com/office/officeart/2008/layout/VerticalCurvedList"/>
    <dgm:cxn modelId="{B22E900C-42B4-1D4C-9DFE-0EE69B02CB72}" type="presParOf" srcId="{93C7D152-D8DB-DE4D-BBF1-86ED79213105}" destId="{932B6E68-DC68-D94E-B69C-42744F5AA648}" srcOrd="4" destOrd="0" presId="urn:microsoft.com/office/officeart/2008/layout/VerticalCurvedList"/>
    <dgm:cxn modelId="{533CFAB1-4A1F-A24F-9CF4-7F2500B24AC3}" type="presParOf" srcId="{932B6E68-DC68-D94E-B69C-42744F5AA648}" destId="{E8C2C496-782D-5D44-965B-A99D88E38A5F}" srcOrd="0" destOrd="0" presId="urn:microsoft.com/office/officeart/2008/layout/VerticalCurvedList"/>
    <dgm:cxn modelId="{188392F5-8B92-F242-9D4E-46A41175AD1E}" type="presParOf" srcId="{93C7D152-D8DB-DE4D-BBF1-86ED79213105}" destId="{2C9A12CF-ED63-A842-BBF8-5AAA2DCCCE51}" srcOrd="5" destOrd="0" presId="urn:microsoft.com/office/officeart/2008/layout/VerticalCurvedList"/>
    <dgm:cxn modelId="{CC5F371B-375B-6347-9CD3-9093ED14AB1A}" type="presParOf" srcId="{93C7D152-D8DB-DE4D-BBF1-86ED79213105}" destId="{106C1F8C-9374-4A4E-A6D0-75DBA5836B11}" srcOrd="6" destOrd="0" presId="urn:microsoft.com/office/officeart/2008/layout/VerticalCurvedList"/>
    <dgm:cxn modelId="{BF7AE487-C70C-4447-8BBE-305BA7BED32C}" type="presParOf" srcId="{106C1F8C-9374-4A4E-A6D0-75DBA5836B11}" destId="{71F6A424-ACF2-9C47-98CF-37220A2DCE8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29883B-A2E1-D047-8D37-73BB7FDB37AB}"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4E7740C1-2E11-DC42-9844-10B9C87D4E78}">
      <dgm:prSet phldrT="[Text]"/>
      <dgm:spPr/>
      <dgm:t>
        <a:bodyPr/>
        <a:lstStyle/>
        <a:p>
          <a:r>
            <a:rPr lang="en-US" b="1" dirty="0">
              <a:solidFill>
                <a:schemeClr val="accent5"/>
              </a:solidFill>
            </a:rPr>
            <a:t>Health Disparities</a:t>
          </a:r>
        </a:p>
      </dgm:t>
    </dgm:pt>
    <dgm:pt modelId="{958E20C1-683C-724C-ACE7-853D8C899FFA}" type="parTrans" cxnId="{F76B7CD8-AA75-7141-8427-203C46BEB743}">
      <dgm:prSet/>
      <dgm:spPr/>
      <dgm:t>
        <a:bodyPr/>
        <a:lstStyle/>
        <a:p>
          <a:endParaRPr lang="en-US"/>
        </a:p>
      </dgm:t>
    </dgm:pt>
    <dgm:pt modelId="{0E95FADC-687C-9443-8015-16DFF0788C09}" type="sibTrans" cxnId="{F76B7CD8-AA75-7141-8427-203C46BEB743}">
      <dgm:prSet/>
      <dgm:spPr/>
      <dgm:t>
        <a:bodyPr/>
        <a:lstStyle/>
        <a:p>
          <a:endParaRPr lang="en-US"/>
        </a:p>
      </dgm:t>
    </dgm:pt>
    <dgm:pt modelId="{2C2942E1-176E-1049-8458-B237881BF485}">
      <dgm:prSet phldrT="[Text]" custT="1"/>
      <dgm:spPr/>
      <dgm:t>
        <a:bodyPr/>
        <a:lstStyle/>
        <a:p>
          <a:r>
            <a:rPr lang="en-US" sz="2800" dirty="0"/>
            <a:t>Ideological</a:t>
          </a:r>
        </a:p>
      </dgm:t>
    </dgm:pt>
    <dgm:pt modelId="{2C3FAE26-557D-EF46-A070-3A4D17A5FA61}" type="parTrans" cxnId="{33ABC3AC-F38D-5144-8469-137CC02EA406}">
      <dgm:prSet/>
      <dgm:spPr/>
      <dgm:t>
        <a:bodyPr/>
        <a:lstStyle/>
        <a:p>
          <a:endParaRPr lang="en-US"/>
        </a:p>
      </dgm:t>
    </dgm:pt>
    <dgm:pt modelId="{F248C74A-5CAB-284D-8999-32B2A18A79FB}" type="sibTrans" cxnId="{33ABC3AC-F38D-5144-8469-137CC02EA406}">
      <dgm:prSet/>
      <dgm:spPr/>
      <dgm:t>
        <a:bodyPr/>
        <a:lstStyle/>
        <a:p>
          <a:endParaRPr lang="en-US"/>
        </a:p>
      </dgm:t>
    </dgm:pt>
    <dgm:pt modelId="{CC9F4173-14AB-B848-A95A-19F6118F653B}">
      <dgm:prSet phldrT="[Text]" custT="1"/>
      <dgm:spPr/>
      <dgm:t>
        <a:bodyPr/>
        <a:lstStyle/>
        <a:p>
          <a:r>
            <a:rPr lang="en-US" sz="2800" dirty="0"/>
            <a:t>Institutional</a:t>
          </a:r>
        </a:p>
      </dgm:t>
    </dgm:pt>
    <dgm:pt modelId="{4CB43A87-7A7E-1149-B84C-11B2EC9BA1D4}" type="parTrans" cxnId="{43216554-E53A-CF4F-80D5-67A82AF57E68}">
      <dgm:prSet/>
      <dgm:spPr/>
      <dgm:t>
        <a:bodyPr/>
        <a:lstStyle/>
        <a:p>
          <a:endParaRPr lang="en-US"/>
        </a:p>
      </dgm:t>
    </dgm:pt>
    <dgm:pt modelId="{8107CBCE-BD50-8D46-8C33-EC6C217C9FA3}" type="sibTrans" cxnId="{43216554-E53A-CF4F-80D5-67A82AF57E68}">
      <dgm:prSet/>
      <dgm:spPr/>
      <dgm:t>
        <a:bodyPr/>
        <a:lstStyle/>
        <a:p>
          <a:endParaRPr lang="en-US"/>
        </a:p>
      </dgm:t>
    </dgm:pt>
    <dgm:pt modelId="{90A80D36-A824-7242-8169-0DEF0FF70B0D}">
      <dgm:prSet phldrT="[Text]" custT="1"/>
      <dgm:spPr/>
      <dgm:t>
        <a:bodyPr/>
        <a:lstStyle/>
        <a:p>
          <a:r>
            <a:rPr lang="en-US" sz="2800" dirty="0"/>
            <a:t>Interpersonal</a:t>
          </a:r>
        </a:p>
      </dgm:t>
    </dgm:pt>
    <dgm:pt modelId="{C67D91F1-1E93-C543-B38B-9686F7B8B029}" type="parTrans" cxnId="{0A759A3F-7947-C24E-8CA8-AA7052DE0C4B}">
      <dgm:prSet/>
      <dgm:spPr/>
      <dgm:t>
        <a:bodyPr/>
        <a:lstStyle/>
        <a:p>
          <a:endParaRPr lang="en-US"/>
        </a:p>
      </dgm:t>
    </dgm:pt>
    <dgm:pt modelId="{BAC72114-E9AC-C349-9775-0F4D89E4992D}" type="sibTrans" cxnId="{0A759A3F-7947-C24E-8CA8-AA7052DE0C4B}">
      <dgm:prSet/>
      <dgm:spPr/>
      <dgm:t>
        <a:bodyPr/>
        <a:lstStyle/>
        <a:p>
          <a:endParaRPr lang="en-US"/>
        </a:p>
      </dgm:t>
    </dgm:pt>
    <dgm:pt modelId="{68F0B60D-C69C-BC44-928B-AF16ACE69F91}">
      <dgm:prSet phldrT="[Text]" custT="1"/>
      <dgm:spPr/>
      <dgm:t>
        <a:bodyPr/>
        <a:lstStyle/>
        <a:p>
          <a:r>
            <a:rPr lang="en-US" sz="2800" dirty="0"/>
            <a:t>Internalized</a:t>
          </a:r>
        </a:p>
      </dgm:t>
    </dgm:pt>
    <dgm:pt modelId="{28659C70-C5A9-4F4F-AD2A-69C62ABE97B9}" type="parTrans" cxnId="{613B5FC3-6111-CB41-AE36-1D480CC2D84D}">
      <dgm:prSet/>
      <dgm:spPr/>
      <dgm:t>
        <a:bodyPr/>
        <a:lstStyle/>
        <a:p>
          <a:endParaRPr lang="en-US"/>
        </a:p>
      </dgm:t>
    </dgm:pt>
    <dgm:pt modelId="{9A4E2F47-727B-3C44-AF65-91FA56B09EB3}" type="sibTrans" cxnId="{613B5FC3-6111-CB41-AE36-1D480CC2D84D}">
      <dgm:prSet/>
      <dgm:spPr/>
      <dgm:t>
        <a:bodyPr/>
        <a:lstStyle/>
        <a:p>
          <a:endParaRPr lang="en-US"/>
        </a:p>
      </dgm:t>
    </dgm:pt>
    <dgm:pt modelId="{B9F1C3C5-D1BE-6445-8066-5A02A02C478E}" type="pres">
      <dgm:prSet presAssocID="{BA29883B-A2E1-D047-8D37-73BB7FDB37AB}" presName="diagram" presStyleCnt="0">
        <dgm:presLayoutVars>
          <dgm:chMax val="1"/>
          <dgm:dir/>
          <dgm:animLvl val="ctr"/>
          <dgm:resizeHandles val="exact"/>
        </dgm:presLayoutVars>
      </dgm:prSet>
      <dgm:spPr/>
    </dgm:pt>
    <dgm:pt modelId="{F7CED194-2DF8-FE46-BFF0-8D57A1C50C20}" type="pres">
      <dgm:prSet presAssocID="{BA29883B-A2E1-D047-8D37-73BB7FDB37AB}" presName="matrix" presStyleCnt="0"/>
      <dgm:spPr/>
    </dgm:pt>
    <dgm:pt modelId="{267248EC-B8AD-9049-98CE-948E8D11D55A}" type="pres">
      <dgm:prSet presAssocID="{BA29883B-A2E1-D047-8D37-73BB7FDB37AB}" presName="tile1" presStyleLbl="node1" presStyleIdx="0" presStyleCnt="4"/>
      <dgm:spPr/>
    </dgm:pt>
    <dgm:pt modelId="{C27EB8A5-3FF2-2247-A243-97E775B09BB5}" type="pres">
      <dgm:prSet presAssocID="{BA29883B-A2E1-D047-8D37-73BB7FDB37AB}" presName="tile1text" presStyleLbl="node1" presStyleIdx="0" presStyleCnt="4">
        <dgm:presLayoutVars>
          <dgm:chMax val="0"/>
          <dgm:chPref val="0"/>
          <dgm:bulletEnabled val="1"/>
        </dgm:presLayoutVars>
      </dgm:prSet>
      <dgm:spPr/>
    </dgm:pt>
    <dgm:pt modelId="{A21E601F-45C2-AE4B-AA01-3BD46B3F5513}" type="pres">
      <dgm:prSet presAssocID="{BA29883B-A2E1-D047-8D37-73BB7FDB37AB}" presName="tile2" presStyleLbl="node1" presStyleIdx="1" presStyleCnt="4"/>
      <dgm:spPr/>
    </dgm:pt>
    <dgm:pt modelId="{0D855B3D-EE50-9243-B8A7-B7F950A23B2F}" type="pres">
      <dgm:prSet presAssocID="{BA29883B-A2E1-D047-8D37-73BB7FDB37AB}" presName="tile2text" presStyleLbl="node1" presStyleIdx="1" presStyleCnt="4">
        <dgm:presLayoutVars>
          <dgm:chMax val="0"/>
          <dgm:chPref val="0"/>
          <dgm:bulletEnabled val="1"/>
        </dgm:presLayoutVars>
      </dgm:prSet>
      <dgm:spPr/>
    </dgm:pt>
    <dgm:pt modelId="{AE397595-F38C-D145-B7AA-6715C052D345}" type="pres">
      <dgm:prSet presAssocID="{BA29883B-A2E1-D047-8D37-73BB7FDB37AB}" presName="tile3" presStyleLbl="node1" presStyleIdx="2" presStyleCnt="4" custLinFactNeighborX="-311" custLinFactNeighborY="-1118"/>
      <dgm:spPr/>
    </dgm:pt>
    <dgm:pt modelId="{BD36F17D-1C71-9D4D-838A-72EA4A201B9C}" type="pres">
      <dgm:prSet presAssocID="{BA29883B-A2E1-D047-8D37-73BB7FDB37AB}" presName="tile3text" presStyleLbl="node1" presStyleIdx="2" presStyleCnt="4">
        <dgm:presLayoutVars>
          <dgm:chMax val="0"/>
          <dgm:chPref val="0"/>
          <dgm:bulletEnabled val="1"/>
        </dgm:presLayoutVars>
      </dgm:prSet>
      <dgm:spPr/>
    </dgm:pt>
    <dgm:pt modelId="{BDA53242-30F9-3B4A-A5EB-B7D7C88FADDD}" type="pres">
      <dgm:prSet presAssocID="{BA29883B-A2E1-D047-8D37-73BB7FDB37AB}" presName="tile4" presStyleLbl="node1" presStyleIdx="3" presStyleCnt="4"/>
      <dgm:spPr/>
    </dgm:pt>
    <dgm:pt modelId="{E37FF872-CCC8-5F49-8F5C-B7714213FCC0}" type="pres">
      <dgm:prSet presAssocID="{BA29883B-A2E1-D047-8D37-73BB7FDB37AB}" presName="tile4text" presStyleLbl="node1" presStyleIdx="3" presStyleCnt="4">
        <dgm:presLayoutVars>
          <dgm:chMax val="0"/>
          <dgm:chPref val="0"/>
          <dgm:bulletEnabled val="1"/>
        </dgm:presLayoutVars>
      </dgm:prSet>
      <dgm:spPr/>
    </dgm:pt>
    <dgm:pt modelId="{6AF61A57-756D-FA4D-98C8-A9F2EED65305}" type="pres">
      <dgm:prSet presAssocID="{BA29883B-A2E1-D047-8D37-73BB7FDB37AB}" presName="centerTile" presStyleLbl="fgShp" presStyleIdx="0" presStyleCnt="1">
        <dgm:presLayoutVars>
          <dgm:chMax val="0"/>
          <dgm:chPref val="0"/>
        </dgm:presLayoutVars>
      </dgm:prSet>
      <dgm:spPr/>
    </dgm:pt>
  </dgm:ptLst>
  <dgm:cxnLst>
    <dgm:cxn modelId="{FFEF8807-EBD5-E047-B6B0-6652DD7BCEA2}" type="presOf" srcId="{CC9F4173-14AB-B848-A95A-19F6118F653B}" destId="{0D855B3D-EE50-9243-B8A7-B7F950A23B2F}" srcOrd="1" destOrd="0" presId="urn:microsoft.com/office/officeart/2005/8/layout/matrix1"/>
    <dgm:cxn modelId="{D4919817-90D2-B642-A794-6D476F5FF56A}" type="presOf" srcId="{68F0B60D-C69C-BC44-928B-AF16ACE69F91}" destId="{BDA53242-30F9-3B4A-A5EB-B7D7C88FADDD}" srcOrd="0" destOrd="0" presId="urn:microsoft.com/office/officeart/2005/8/layout/matrix1"/>
    <dgm:cxn modelId="{B9858E29-B59F-CD46-9D35-B02846DD181B}" type="presOf" srcId="{90A80D36-A824-7242-8169-0DEF0FF70B0D}" destId="{AE397595-F38C-D145-B7AA-6715C052D345}" srcOrd="0" destOrd="0" presId="urn:microsoft.com/office/officeart/2005/8/layout/matrix1"/>
    <dgm:cxn modelId="{0A759A3F-7947-C24E-8CA8-AA7052DE0C4B}" srcId="{4E7740C1-2E11-DC42-9844-10B9C87D4E78}" destId="{90A80D36-A824-7242-8169-0DEF0FF70B0D}" srcOrd="2" destOrd="0" parTransId="{C67D91F1-1E93-C543-B38B-9686F7B8B029}" sibTransId="{BAC72114-E9AC-C349-9775-0F4D89E4992D}"/>
    <dgm:cxn modelId="{A532E644-B34D-7543-8D9B-75756FFBCAAE}" type="presOf" srcId="{BA29883B-A2E1-D047-8D37-73BB7FDB37AB}" destId="{B9F1C3C5-D1BE-6445-8066-5A02A02C478E}" srcOrd="0" destOrd="0" presId="urn:microsoft.com/office/officeart/2005/8/layout/matrix1"/>
    <dgm:cxn modelId="{43216554-E53A-CF4F-80D5-67A82AF57E68}" srcId="{4E7740C1-2E11-DC42-9844-10B9C87D4E78}" destId="{CC9F4173-14AB-B848-A95A-19F6118F653B}" srcOrd="1" destOrd="0" parTransId="{4CB43A87-7A7E-1149-B84C-11B2EC9BA1D4}" sibTransId="{8107CBCE-BD50-8D46-8C33-EC6C217C9FA3}"/>
    <dgm:cxn modelId="{D5AF479D-8E55-5B4E-BB1D-9755FD7CEF92}" type="presOf" srcId="{2C2942E1-176E-1049-8458-B237881BF485}" destId="{C27EB8A5-3FF2-2247-A243-97E775B09BB5}" srcOrd="1" destOrd="0" presId="urn:microsoft.com/office/officeart/2005/8/layout/matrix1"/>
    <dgm:cxn modelId="{FD1E5BAB-61BF-F440-9A3D-8DEE4DCB47EB}" type="presOf" srcId="{CC9F4173-14AB-B848-A95A-19F6118F653B}" destId="{A21E601F-45C2-AE4B-AA01-3BD46B3F5513}" srcOrd="0" destOrd="0" presId="urn:microsoft.com/office/officeart/2005/8/layout/matrix1"/>
    <dgm:cxn modelId="{33ABC3AC-F38D-5144-8469-137CC02EA406}" srcId="{4E7740C1-2E11-DC42-9844-10B9C87D4E78}" destId="{2C2942E1-176E-1049-8458-B237881BF485}" srcOrd="0" destOrd="0" parTransId="{2C3FAE26-557D-EF46-A070-3A4D17A5FA61}" sibTransId="{F248C74A-5CAB-284D-8999-32B2A18A79FB}"/>
    <dgm:cxn modelId="{5A43FEBF-553C-5B42-95A6-FBABE5E457C6}" type="presOf" srcId="{68F0B60D-C69C-BC44-928B-AF16ACE69F91}" destId="{E37FF872-CCC8-5F49-8F5C-B7714213FCC0}" srcOrd="1" destOrd="0" presId="urn:microsoft.com/office/officeart/2005/8/layout/matrix1"/>
    <dgm:cxn modelId="{613B5FC3-6111-CB41-AE36-1D480CC2D84D}" srcId="{4E7740C1-2E11-DC42-9844-10B9C87D4E78}" destId="{68F0B60D-C69C-BC44-928B-AF16ACE69F91}" srcOrd="3" destOrd="0" parTransId="{28659C70-C5A9-4F4F-AD2A-69C62ABE97B9}" sibTransId="{9A4E2F47-727B-3C44-AF65-91FA56B09EB3}"/>
    <dgm:cxn modelId="{F76B7CD8-AA75-7141-8427-203C46BEB743}" srcId="{BA29883B-A2E1-D047-8D37-73BB7FDB37AB}" destId="{4E7740C1-2E11-DC42-9844-10B9C87D4E78}" srcOrd="0" destOrd="0" parTransId="{958E20C1-683C-724C-ACE7-853D8C899FFA}" sibTransId="{0E95FADC-687C-9443-8015-16DFF0788C09}"/>
    <dgm:cxn modelId="{C1F3F1E4-9FD6-D84D-B0A6-C4841FDE1DF1}" type="presOf" srcId="{90A80D36-A824-7242-8169-0DEF0FF70B0D}" destId="{BD36F17D-1C71-9D4D-838A-72EA4A201B9C}" srcOrd="1" destOrd="0" presId="urn:microsoft.com/office/officeart/2005/8/layout/matrix1"/>
    <dgm:cxn modelId="{33AD54FE-E08B-6242-BD13-56886B5ADE2E}" type="presOf" srcId="{4E7740C1-2E11-DC42-9844-10B9C87D4E78}" destId="{6AF61A57-756D-FA4D-98C8-A9F2EED65305}" srcOrd="0" destOrd="0" presId="urn:microsoft.com/office/officeart/2005/8/layout/matrix1"/>
    <dgm:cxn modelId="{72A146FF-8859-B648-BB4D-016F09A6C403}" type="presOf" srcId="{2C2942E1-176E-1049-8458-B237881BF485}" destId="{267248EC-B8AD-9049-98CE-948E8D11D55A}" srcOrd="0" destOrd="0" presId="urn:microsoft.com/office/officeart/2005/8/layout/matrix1"/>
    <dgm:cxn modelId="{DFBE4AC1-AC73-944E-A837-8C145E36EC95}" type="presParOf" srcId="{B9F1C3C5-D1BE-6445-8066-5A02A02C478E}" destId="{F7CED194-2DF8-FE46-BFF0-8D57A1C50C20}" srcOrd="0" destOrd="0" presId="urn:microsoft.com/office/officeart/2005/8/layout/matrix1"/>
    <dgm:cxn modelId="{D75E9AF8-2F23-FE40-956D-A89C931FE8C8}" type="presParOf" srcId="{F7CED194-2DF8-FE46-BFF0-8D57A1C50C20}" destId="{267248EC-B8AD-9049-98CE-948E8D11D55A}" srcOrd="0" destOrd="0" presId="urn:microsoft.com/office/officeart/2005/8/layout/matrix1"/>
    <dgm:cxn modelId="{8E96EF08-0C90-1347-AACF-661C2388ADB6}" type="presParOf" srcId="{F7CED194-2DF8-FE46-BFF0-8D57A1C50C20}" destId="{C27EB8A5-3FF2-2247-A243-97E775B09BB5}" srcOrd="1" destOrd="0" presId="urn:microsoft.com/office/officeart/2005/8/layout/matrix1"/>
    <dgm:cxn modelId="{90B0F0C7-2D31-E84C-A003-9D057A4C1CE4}" type="presParOf" srcId="{F7CED194-2DF8-FE46-BFF0-8D57A1C50C20}" destId="{A21E601F-45C2-AE4B-AA01-3BD46B3F5513}" srcOrd="2" destOrd="0" presId="urn:microsoft.com/office/officeart/2005/8/layout/matrix1"/>
    <dgm:cxn modelId="{1F440EA6-03FA-BD4C-A1BA-D6753CCF399F}" type="presParOf" srcId="{F7CED194-2DF8-FE46-BFF0-8D57A1C50C20}" destId="{0D855B3D-EE50-9243-B8A7-B7F950A23B2F}" srcOrd="3" destOrd="0" presId="urn:microsoft.com/office/officeart/2005/8/layout/matrix1"/>
    <dgm:cxn modelId="{B8530E0E-AD17-A340-A9C2-977F08F7E0D6}" type="presParOf" srcId="{F7CED194-2DF8-FE46-BFF0-8D57A1C50C20}" destId="{AE397595-F38C-D145-B7AA-6715C052D345}" srcOrd="4" destOrd="0" presId="urn:microsoft.com/office/officeart/2005/8/layout/matrix1"/>
    <dgm:cxn modelId="{C5206183-AA95-404A-A042-C999D3686F4F}" type="presParOf" srcId="{F7CED194-2DF8-FE46-BFF0-8D57A1C50C20}" destId="{BD36F17D-1C71-9D4D-838A-72EA4A201B9C}" srcOrd="5" destOrd="0" presId="urn:microsoft.com/office/officeart/2005/8/layout/matrix1"/>
    <dgm:cxn modelId="{1D3F4163-B98D-9A4A-B5EA-84D6B43BEEEA}" type="presParOf" srcId="{F7CED194-2DF8-FE46-BFF0-8D57A1C50C20}" destId="{BDA53242-30F9-3B4A-A5EB-B7D7C88FADDD}" srcOrd="6" destOrd="0" presId="urn:microsoft.com/office/officeart/2005/8/layout/matrix1"/>
    <dgm:cxn modelId="{AE658CC0-F109-ED4A-9EDD-21AE68432479}" type="presParOf" srcId="{F7CED194-2DF8-FE46-BFF0-8D57A1C50C20}" destId="{E37FF872-CCC8-5F49-8F5C-B7714213FCC0}" srcOrd="7" destOrd="0" presId="urn:microsoft.com/office/officeart/2005/8/layout/matrix1"/>
    <dgm:cxn modelId="{AAF033D6-22E1-BF4E-80E6-3A58C91D74D3}" type="presParOf" srcId="{B9F1C3C5-D1BE-6445-8066-5A02A02C478E}" destId="{6AF61A57-756D-FA4D-98C8-A9F2EED65305}"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D312D-ADE4-B748-A5D1-1EE453B8E8DD}"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300E2D6E-BC1C-9245-A44B-134540C1DF0C}">
      <dgm:prSet phldrT="[Text]"/>
      <dgm:spPr/>
      <dgm:t>
        <a:bodyPr/>
        <a:lstStyle/>
        <a:p>
          <a:r>
            <a:rPr lang="en-US" dirty="0"/>
            <a:t>Intersectional invisibility</a:t>
          </a:r>
        </a:p>
      </dgm:t>
    </dgm:pt>
    <dgm:pt modelId="{6A65F290-E527-244D-94E6-5B33C26A3499}" type="parTrans" cxnId="{71188ABF-D2A2-894A-842C-2F90D40DF114}">
      <dgm:prSet/>
      <dgm:spPr/>
      <dgm:t>
        <a:bodyPr/>
        <a:lstStyle/>
        <a:p>
          <a:endParaRPr lang="en-US"/>
        </a:p>
      </dgm:t>
    </dgm:pt>
    <dgm:pt modelId="{9B112B16-51A7-D141-936E-A6AC2F6B0F0D}" type="sibTrans" cxnId="{71188ABF-D2A2-894A-842C-2F90D40DF114}">
      <dgm:prSet/>
      <dgm:spPr/>
      <dgm:t>
        <a:bodyPr/>
        <a:lstStyle/>
        <a:p>
          <a:endParaRPr lang="en-US"/>
        </a:p>
      </dgm:t>
    </dgm:pt>
    <dgm:pt modelId="{1CC7AD45-5337-7B49-A21D-724778A2B560}">
      <dgm:prSet phldrT="[Text]" custT="1"/>
      <dgm:spPr/>
      <dgm:t>
        <a:bodyPr/>
        <a:lstStyle/>
        <a:p>
          <a:r>
            <a:rPr lang="en-US" sz="1600" dirty="0"/>
            <a:t>Androcentrism</a:t>
          </a:r>
        </a:p>
      </dgm:t>
    </dgm:pt>
    <dgm:pt modelId="{A10D4D69-DDB5-0742-9503-82080A7F5241}" type="parTrans" cxnId="{CAAFF4F0-FA3A-E344-8FC1-385397C0BF25}">
      <dgm:prSet/>
      <dgm:spPr/>
      <dgm:t>
        <a:bodyPr/>
        <a:lstStyle/>
        <a:p>
          <a:endParaRPr lang="en-US"/>
        </a:p>
      </dgm:t>
    </dgm:pt>
    <dgm:pt modelId="{97A8C02B-0492-DC47-97DB-804819559071}" type="sibTrans" cxnId="{CAAFF4F0-FA3A-E344-8FC1-385397C0BF25}">
      <dgm:prSet/>
      <dgm:spPr/>
      <dgm:t>
        <a:bodyPr/>
        <a:lstStyle/>
        <a:p>
          <a:endParaRPr lang="en-US"/>
        </a:p>
      </dgm:t>
    </dgm:pt>
    <dgm:pt modelId="{CFF8A2BD-5791-E94E-B9BD-E71AEFF36A40}">
      <dgm:prSet phldrT="[Text]" custT="1"/>
      <dgm:spPr/>
      <dgm:t>
        <a:bodyPr/>
        <a:lstStyle/>
        <a:p>
          <a:r>
            <a:rPr lang="en-US" sz="1600" dirty="0"/>
            <a:t>Ethnocentrism</a:t>
          </a:r>
        </a:p>
      </dgm:t>
    </dgm:pt>
    <dgm:pt modelId="{80C2FA71-77B3-7942-A5E9-8EA4F4EB114D}" type="parTrans" cxnId="{536C86E4-7BE2-7141-9BAA-34B36139A3F4}">
      <dgm:prSet/>
      <dgm:spPr/>
      <dgm:t>
        <a:bodyPr/>
        <a:lstStyle/>
        <a:p>
          <a:endParaRPr lang="en-US"/>
        </a:p>
      </dgm:t>
    </dgm:pt>
    <dgm:pt modelId="{BBFF4F20-EA21-6442-9C5F-3129A8746927}" type="sibTrans" cxnId="{536C86E4-7BE2-7141-9BAA-34B36139A3F4}">
      <dgm:prSet/>
      <dgm:spPr/>
      <dgm:t>
        <a:bodyPr/>
        <a:lstStyle/>
        <a:p>
          <a:endParaRPr lang="en-US"/>
        </a:p>
      </dgm:t>
    </dgm:pt>
    <dgm:pt modelId="{E72C52DC-1A38-9149-A897-F842CA4213AF}">
      <dgm:prSet phldrT="[Text]" custT="1"/>
      <dgm:spPr/>
      <dgm:t>
        <a:bodyPr/>
        <a:lstStyle/>
        <a:p>
          <a:r>
            <a:rPr lang="en-US" sz="1600" dirty="0" err="1"/>
            <a:t>Heterocentrism</a:t>
          </a:r>
          <a:endParaRPr lang="en-US" sz="1600" dirty="0"/>
        </a:p>
      </dgm:t>
    </dgm:pt>
    <dgm:pt modelId="{F013C528-9835-E542-95BE-C213A4C338EB}" type="parTrans" cxnId="{727A4785-8A18-1E42-890F-AB038B35B652}">
      <dgm:prSet/>
      <dgm:spPr/>
      <dgm:t>
        <a:bodyPr/>
        <a:lstStyle/>
        <a:p>
          <a:endParaRPr lang="en-US"/>
        </a:p>
      </dgm:t>
    </dgm:pt>
    <dgm:pt modelId="{306AABF7-2079-664C-83BE-E47DD68019F0}" type="sibTrans" cxnId="{727A4785-8A18-1E42-890F-AB038B35B652}">
      <dgm:prSet/>
      <dgm:spPr/>
      <dgm:t>
        <a:bodyPr/>
        <a:lstStyle/>
        <a:p>
          <a:endParaRPr lang="en-US"/>
        </a:p>
      </dgm:t>
    </dgm:pt>
    <dgm:pt modelId="{7A437DAE-7642-144F-9D33-882B78D07EEB}">
      <dgm:prSet phldrT="[Text]" custT="1"/>
      <dgm:spPr/>
      <dgm:t>
        <a:bodyPr/>
        <a:lstStyle/>
        <a:p>
          <a:r>
            <a:rPr lang="en-US" sz="1600" dirty="0" err="1"/>
            <a:t>Ciscentrism</a:t>
          </a:r>
          <a:endParaRPr lang="en-US" sz="1600" dirty="0"/>
        </a:p>
      </dgm:t>
    </dgm:pt>
    <dgm:pt modelId="{2AE03DF6-0022-4F44-8E2D-D984BBFC7BAF}" type="parTrans" cxnId="{491C2AB3-2327-0D48-A8DE-D619D7D36B42}">
      <dgm:prSet/>
      <dgm:spPr/>
      <dgm:t>
        <a:bodyPr/>
        <a:lstStyle/>
        <a:p>
          <a:endParaRPr lang="en-US"/>
        </a:p>
      </dgm:t>
    </dgm:pt>
    <dgm:pt modelId="{21773618-ABCC-734D-B26E-9D903C58BF76}" type="sibTrans" cxnId="{491C2AB3-2327-0D48-A8DE-D619D7D36B42}">
      <dgm:prSet/>
      <dgm:spPr/>
      <dgm:t>
        <a:bodyPr/>
        <a:lstStyle/>
        <a:p>
          <a:endParaRPr lang="en-US"/>
        </a:p>
      </dgm:t>
    </dgm:pt>
    <dgm:pt modelId="{5C00755A-89A2-1943-B591-6F00F415B863}" type="pres">
      <dgm:prSet presAssocID="{345D312D-ADE4-B748-A5D1-1EE453B8E8DD}" presName="cycle" presStyleCnt="0">
        <dgm:presLayoutVars>
          <dgm:chMax val="1"/>
          <dgm:dir/>
          <dgm:animLvl val="ctr"/>
          <dgm:resizeHandles val="exact"/>
        </dgm:presLayoutVars>
      </dgm:prSet>
      <dgm:spPr/>
    </dgm:pt>
    <dgm:pt modelId="{DD228023-79E9-4646-89A7-7520B195A582}" type="pres">
      <dgm:prSet presAssocID="{300E2D6E-BC1C-9245-A44B-134540C1DF0C}" presName="centerShape" presStyleLbl="node0" presStyleIdx="0" presStyleCnt="1"/>
      <dgm:spPr/>
    </dgm:pt>
    <dgm:pt modelId="{32E890A4-AEB7-1A47-8880-0D7C22B15F3B}" type="pres">
      <dgm:prSet presAssocID="{A10D4D69-DDB5-0742-9503-82080A7F5241}" presName="parTrans" presStyleLbl="bgSibTrans2D1" presStyleIdx="0" presStyleCnt="4"/>
      <dgm:spPr/>
    </dgm:pt>
    <dgm:pt modelId="{FABAD1E4-E21D-1D49-A640-30BDDB378376}" type="pres">
      <dgm:prSet presAssocID="{1CC7AD45-5337-7B49-A21D-724778A2B560}" presName="node" presStyleLbl="node1" presStyleIdx="0" presStyleCnt="4">
        <dgm:presLayoutVars>
          <dgm:bulletEnabled val="1"/>
        </dgm:presLayoutVars>
      </dgm:prSet>
      <dgm:spPr/>
    </dgm:pt>
    <dgm:pt modelId="{AD804E0F-CB98-2741-94EA-06C065D8E7CD}" type="pres">
      <dgm:prSet presAssocID="{80C2FA71-77B3-7942-A5E9-8EA4F4EB114D}" presName="parTrans" presStyleLbl="bgSibTrans2D1" presStyleIdx="1" presStyleCnt="4"/>
      <dgm:spPr/>
    </dgm:pt>
    <dgm:pt modelId="{5C3116F4-4E33-974C-A5E8-B663D372F5CD}" type="pres">
      <dgm:prSet presAssocID="{CFF8A2BD-5791-E94E-B9BD-E71AEFF36A40}" presName="node" presStyleLbl="node1" presStyleIdx="1" presStyleCnt="4">
        <dgm:presLayoutVars>
          <dgm:bulletEnabled val="1"/>
        </dgm:presLayoutVars>
      </dgm:prSet>
      <dgm:spPr/>
    </dgm:pt>
    <dgm:pt modelId="{212E5793-269E-604E-A5B4-BE9F18FEB598}" type="pres">
      <dgm:prSet presAssocID="{F013C528-9835-E542-95BE-C213A4C338EB}" presName="parTrans" presStyleLbl="bgSibTrans2D1" presStyleIdx="2" presStyleCnt="4"/>
      <dgm:spPr/>
    </dgm:pt>
    <dgm:pt modelId="{ECC36143-A9DA-C944-8C24-8193A254DD29}" type="pres">
      <dgm:prSet presAssocID="{E72C52DC-1A38-9149-A897-F842CA4213AF}" presName="node" presStyleLbl="node1" presStyleIdx="2" presStyleCnt="4">
        <dgm:presLayoutVars>
          <dgm:bulletEnabled val="1"/>
        </dgm:presLayoutVars>
      </dgm:prSet>
      <dgm:spPr/>
    </dgm:pt>
    <dgm:pt modelId="{09185769-B66A-E549-AC80-690488A2CF90}" type="pres">
      <dgm:prSet presAssocID="{2AE03DF6-0022-4F44-8E2D-D984BBFC7BAF}" presName="parTrans" presStyleLbl="bgSibTrans2D1" presStyleIdx="3" presStyleCnt="4"/>
      <dgm:spPr/>
    </dgm:pt>
    <dgm:pt modelId="{D7921C0F-1F86-0B49-874C-46CB0BAE2F86}" type="pres">
      <dgm:prSet presAssocID="{7A437DAE-7642-144F-9D33-882B78D07EEB}" presName="node" presStyleLbl="node1" presStyleIdx="3" presStyleCnt="4">
        <dgm:presLayoutVars>
          <dgm:bulletEnabled val="1"/>
        </dgm:presLayoutVars>
      </dgm:prSet>
      <dgm:spPr/>
    </dgm:pt>
  </dgm:ptLst>
  <dgm:cxnLst>
    <dgm:cxn modelId="{006FAC76-8D47-A14B-B7AB-61C428814434}" type="presOf" srcId="{80C2FA71-77B3-7942-A5E9-8EA4F4EB114D}" destId="{AD804E0F-CB98-2741-94EA-06C065D8E7CD}" srcOrd="0" destOrd="0" presId="urn:microsoft.com/office/officeart/2005/8/layout/radial4"/>
    <dgm:cxn modelId="{D97DE758-3461-C14C-A71C-F54BB444E733}" type="presOf" srcId="{E72C52DC-1A38-9149-A897-F842CA4213AF}" destId="{ECC36143-A9DA-C944-8C24-8193A254DD29}" srcOrd="0" destOrd="0" presId="urn:microsoft.com/office/officeart/2005/8/layout/radial4"/>
    <dgm:cxn modelId="{A179887B-0C87-2B4D-9B8C-D69E56F8B92F}" type="presOf" srcId="{CFF8A2BD-5791-E94E-B9BD-E71AEFF36A40}" destId="{5C3116F4-4E33-974C-A5E8-B663D372F5CD}" srcOrd="0" destOrd="0" presId="urn:microsoft.com/office/officeart/2005/8/layout/radial4"/>
    <dgm:cxn modelId="{727A4785-8A18-1E42-890F-AB038B35B652}" srcId="{300E2D6E-BC1C-9245-A44B-134540C1DF0C}" destId="{E72C52DC-1A38-9149-A897-F842CA4213AF}" srcOrd="2" destOrd="0" parTransId="{F013C528-9835-E542-95BE-C213A4C338EB}" sibTransId="{306AABF7-2079-664C-83BE-E47DD68019F0}"/>
    <dgm:cxn modelId="{E1BBDE91-FBF6-9A4C-90EB-294FD155DA64}" type="presOf" srcId="{300E2D6E-BC1C-9245-A44B-134540C1DF0C}" destId="{DD228023-79E9-4646-89A7-7520B195A582}" srcOrd="0" destOrd="0" presId="urn:microsoft.com/office/officeart/2005/8/layout/radial4"/>
    <dgm:cxn modelId="{491C2AB3-2327-0D48-A8DE-D619D7D36B42}" srcId="{300E2D6E-BC1C-9245-A44B-134540C1DF0C}" destId="{7A437DAE-7642-144F-9D33-882B78D07EEB}" srcOrd="3" destOrd="0" parTransId="{2AE03DF6-0022-4F44-8E2D-D984BBFC7BAF}" sibTransId="{21773618-ABCC-734D-B26E-9D903C58BF76}"/>
    <dgm:cxn modelId="{4B1C88B5-4DDC-0B41-B5BD-840E58407FA5}" type="presOf" srcId="{A10D4D69-DDB5-0742-9503-82080A7F5241}" destId="{32E890A4-AEB7-1A47-8880-0D7C22B15F3B}" srcOrd="0" destOrd="0" presId="urn:microsoft.com/office/officeart/2005/8/layout/radial4"/>
    <dgm:cxn modelId="{D27FF3BE-496E-8E44-A141-09770B8EB3AF}" type="presOf" srcId="{1CC7AD45-5337-7B49-A21D-724778A2B560}" destId="{FABAD1E4-E21D-1D49-A640-30BDDB378376}" srcOrd="0" destOrd="0" presId="urn:microsoft.com/office/officeart/2005/8/layout/radial4"/>
    <dgm:cxn modelId="{71188ABF-D2A2-894A-842C-2F90D40DF114}" srcId="{345D312D-ADE4-B748-A5D1-1EE453B8E8DD}" destId="{300E2D6E-BC1C-9245-A44B-134540C1DF0C}" srcOrd="0" destOrd="0" parTransId="{6A65F290-E527-244D-94E6-5B33C26A3499}" sibTransId="{9B112B16-51A7-D141-936E-A6AC2F6B0F0D}"/>
    <dgm:cxn modelId="{58DF51C7-7199-BC40-B058-A11904CAD6CF}" type="presOf" srcId="{7A437DAE-7642-144F-9D33-882B78D07EEB}" destId="{D7921C0F-1F86-0B49-874C-46CB0BAE2F86}" srcOrd="0" destOrd="0" presId="urn:microsoft.com/office/officeart/2005/8/layout/radial4"/>
    <dgm:cxn modelId="{7B8A9ACF-FF6A-BF41-BB7B-E4BCC8341E66}" type="presOf" srcId="{345D312D-ADE4-B748-A5D1-1EE453B8E8DD}" destId="{5C00755A-89A2-1943-B591-6F00F415B863}" srcOrd="0" destOrd="0" presId="urn:microsoft.com/office/officeart/2005/8/layout/radial4"/>
    <dgm:cxn modelId="{DE3503DB-EBF8-EA4B-A913-2823EC1CACF5}" type="presOf" srcId="{2AE03DF6-0022-4F44-8E2D-D984BBFC7BAF}" destId="{09185769-B66A-E549-AC80-690488A2CF90}" srcOrd="0" destOrd="0" presId="urn:microsoft.com/office/officeart/2005/8/layout/radial4"/>
    <dgm:cxn modelId="{536C86E4-7BE2-7141-9BAA-34B36139A3F4}" srcId="{300E2D6E-BC1C-9245-A44B-134540C1DF0C}" destId="{CFF8A2BD-5791-E94E-B9BD-E71AEFF36A40}" srcOrd="1" destOrd="0" parTransId="{80C2FA71-77B3-7942-A5E9-8EA4F4EB114D}" sibTransId="{BBFF4F20-EA21-6442-9C5F-3129A8746927}"/>
    <dgm:cxn modelId="{CAAFF4F0-FA3A-E344-8FC1-385397C0BF25}" srcId="{300E2D6E-BC1C-9245-A44B-134540C1DF0C}" destId="{1CC7AD45-5337-7B49-A21D-724778A2B560}" srcOrd="0" destOrd="0" parTransId="{A10D4D69-DDB5-0742-9503-82080A7F5241}" sibTransId="{97A8C02B-0492-DC47-97DB-804819559071}"/>
    <dgm:cxn modelId="{41F061FD-2BE3-054B-80E5-CDE1EB2CEB28}" type="presOf" srcId="{F013C528-9835-E542-95BE-C213A4C338EB}" destId="{212E5793-269E-604E-A5B4-BE9F18FEB598}" srcOrd="0" destOrd="0" presId="urn:microsoft.com/office/officeart/2005/8/layout/radial4"/>
    <dgm:cxn modelId="{561B3F85-9E3D-FB41-A780-C2C34020322B}" type="presParOf" srcId="{5C00755A-89A2-1943-B591-6F00F415B863}" destId="{DD228023-79E9-4646-89A7-7520B195A582}" srcOrd="0" destOrd="0" presId="urn:microsoft.com/office/officeart/2005/8/layout/radial4"/>
    <dgm:cxn modelId="{341FCBA3-8C9F-9645-8C4B-C52FA5AF1188}" type="presParOf" srcId="{5C00755A-89A2-1943-B591-6F00F415B863}" destId="{32E890A4-AEB7-1A47-8880-0D7C22B15F3B}" srcOrd="1" destOrd="0" presId="urn:microsoft.com/office/officeart/2005/8/layout/radial4"/>
    <dgm:cxn modelId="{35B5624A-8147-AD42-97AC-E0B4845C9B94}" type="presParOf" srcId="{5C00755A-89A2-1943-B591-6F00F415B863}" destId="{FABAD1E4-E21D-1D49-A640-30BDDB378376}" srcOrd="2" destOrd="0" presId="urn:microsoft.com/office/officeart/2005/8/layout/radial4"/>
    <dgm:cxn modelId="{716B5149-2CCF-C244-9AFE-EED9B1A39606}" type="presParOf" srcId="{5C00755A-89A2-1943-B591-6F00F415B863}" destId="{AD804E0F-CB98-2741-94EA-06C065D8E7CD}" srcOrd="3" destOrd="0" presId="urn:microsoft.com/office/officeart/2005/8/layout/radial4"/>
    <dgm:cxn modelId="{99D30F84-47AB-AF49-BC98-71EA99E8AD33}" type="presParOf" srcId="{5C00755A-89A2-1943-B591-6F00F415B863}" destId="{5C3116F4-4E33-974C-A5E8-B663D372F5CD}" srcOrd="4" destOrd="0" presId="urn:microsoft.com/office/officeart/2005/8/layout/radial4"/>
    <dgm:cxn modelId="{C8A3CE87-0A79-C64A-996C-96409A7208FE}" type="presParOf" srcId="{5C00755A-89A2-1943-B591-6F00F415B863}" destId="{212E5793-269E-604E-A5B4-BE9F18FEB598}" srcOrd="5" destOrd="0" presId="urn:microsoft.com/office/officeart/2005/8/layout/radial4"/>
    <dgm:cxn modelId="{67314F62-509F-EB45-8EDE-CFAB51842474}" type="presParOf" srcId="{5C00755A-89A2-1943-B591-6F00F415B863}" destId="{ECC36143-A9DA-C944-8C24-8193A254DD29}" srcOrd="6" destOrd="0" presId="urn:microsoft.com/office/officeart/2005/8/layout/radial4"/>
    <dgm:cxn modelId="{ED83E741-D6B6-8147-8FE5-0A2A7C45719D}" type="presParOf" srcId="{5C00755A-89A2-1943-B591-6F00F415B863}" destId="{09185769-B66A-E549-AC80-690488A2CF90}" srcOrd="7" destOrd="0" presId="urn:microsoft.com/office/officeart/2005/8/layout/radial4"/>
    <dgm:cxn modelId="{1D8B8E1E-7096-AF42-A55A-102DEB08850F}" type="presParOf" srcId="{5C00755A-89A2-1943-B591-6F00F415B863}" destId="{D7921C0F-1F86-0B49-874C-46CB0BAE2F86}"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121CCC-6CD5-AF4F-A7AB-7F2E81E7C884}"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US"/>
        </a:p>
      </dgm:t>
    </dgm:pt>
    <dgm:pt modelId="{4ACA8C9A-BB51-984C-9B30-CD08223446D5}">
      <dgm:prSet phldrT="[Text]"/>
      <dgm:spPr/>
      <dgm:t>
        <a:bodyPr/>
        <a:lstStyle/>
        <a:p>
          <a:r>
            <a:rPr lang="en-US" dirty="0"/>
            <a:t>Highlight how symptoms of depression and anxiety can be normal responses to minority stress</a:t>
          </a:r>
        </a:p>
      </dgm:t>
    </dgm:pt>
    <dgm:pt modelId="{AA0D7D86-15FF-074C-9971-2A5652221FAC}" type="parTrans" cxnId="{52D7474D-9861-434A-9F28-469BB2BC10D2}">
      <dgm:prSet/>
      <dgm:spPr/>
      <dgm:t>
        <a:bodyPr/>
        <a:lstStyle/>
        <a:p>
          <a:endParaRPr lang="en-US"/>
        </a:p>
      </dgm:t>
    </dgm:pt>
    <dgm:pt modelId="{1250D8A5-121B-DD4C-92E9-9E0EE3C6269E}" type="sibTrans" cxnId="{52D7474D-9861-434A-9F28-469BB2BC10D2}">
      <dgm:prSet/>
      <dgm:spPr/>
      <dgm:t>
        <a:bodyPr/>
        <a:lstStyle/>
        <a:p>
          <a:endParaRPr lang="en-US"/>
        </a:p>
      </dgm:t>
    </dgm:pt>
    <dgm:pt modelId="{095CF1B7-D22D-274D-8B72-4A1D18EDA21C}">
      <dgm:prSet phldrT="[Text]"/>
      <dgm:spPr/>
      <dgm:t>
        <a:bodyPr/>
        <a:lstStyle/>
        <a:p>
          <a:r>
            <a:rPr lang="en-US" dirty="0"/>
            <a:t>Acknowledge how early and ongoing experiences with minority stress can teach sexual minority individuals powerful, negative lessons about themselves</a:t>
          </a:r>
        </a:p>
      </dgm:t>
    </dgm:pt>
    <dgm:pt modelId="{015CB010-6DFC-7645-9921-C823A5E9057D}" type="parTrans" cxnId="{FBA2B0E4-6087-6840-894C-3F07A3A146AC}">
      <dgm:prSet/>
      <dgm:spPr/>
      <dgm:t>
        <a:bodyPr/>
        <a:lstStyle/>
        <a:p>
          <a:endParaRPr lang="en-US"/>
        </a:p>
      </dgm:t>
    </dgm:pt>
    <dgm:pt modelId="{54EFC264-EBF2-3D43-A87B-BBFB39F3B8A5}" type="sibTrans" cxnId="{FBA2B0E4-6087-6840-894C-3F07A3A146AC}">
      <dgm:prSet/>
      <dgm:spPr/>
      <dgm:t>
        <a:bodyPr/>
        <a:lstStyle/>
        <a:p>
          <a:endParaRPr lang="en-US"/>
        </a:p>
      </dgm:t>
    </dgm:pt>
    <dgm:pt modelId="{25F65F7B-AF86-B947-A96F-72CE5FBB2354}">
      <dgm:prSet phldrT="[Text]"/>
      <dgm:spPr/>
      <dgm:t>
        <a:bodyPr/>
        <a:lstStyle/>
        <a:p>
          <a:r>
            <a:rPr lang="en-US" dirty="0"/>
            <a:t>Empower sexual minority individuals to effectively cope with the unfair consequence of minority stress</a:t>
          </a:r>
        </a:p>
      </dgm:t>
    </dgm:pt>
    <dgm:pt modelId="{258EB66F-B727-BB42-98A6-092D9D716371}" type="parTrans" cxnId="{002B1937-E9E3-8C4C-900E-6D48B2CE7628}">
      <dgm:prSet/>
      <dgm:spPr/>
      <dgm:t>
        <a:bodyPr/>
        <a:lstStyle/>
        <a:p>
          <a:endParaRPr lang="en-US"/>
        </a:p>
      </dgm:t>
    </dgm:pt>
    <dgm:pt modelId="{A3A5D634-5AF0-314C-9D78-DF6CBD25B801}" type="sibTrans" cxnId="{002B1937-E9E3-8C4C-900E-6D48B2CE7628}">
      <dgm:prSet/>
      <dgm:spPr/>
      <dgm:t>
        <a:bodyPr/>
        <a:lstStyle/>
        <a:p>
          <a:endParaRPr lang="en-US"/>
        </a:p>
      </dgm:t>
    </dgm:pt>
    <dgm:pt modelId="{6D2CD2E0-E1E5-A542-AA72-CD2DD6EB8705}">
      <dgm:prSet phldrT="[Text]"/>
      <dgm:spPr/>
      <dgm:t>
        <a:bodyPr/>
        <a:lstStyle/>
        <a:p>
          <a:r>
            <a:rPr lang="en-US" dirty="0"/>
            <a:t>Help sexual minority individuals build supportive, authentic relationships</a:t>
          </a:r>
        </a:p>
      </dgm:t>
    </dgm:pt>
    <dgm:pt modelId="{4BF9A452-8875-394A-8657-6E2A093670A4}" type="parTrans" cxnId="{16E76DD7-3336-8D4B-924C-ED3E7D08DFD1}">
      <dgm:prSet/>
      <dgm:spPr/>
      <dgm:t>
        <a:bodyPr/>
        <a:lstStyle/>
        <a:p>
          <a:endParaRPr lang="en-US"/>
        </a:p>
      </dgm:t>
    </dgm:pt>
    <dgm:pt modelId="{589035F4-0B0B-EE4D-92F0-5A4E46CD8942}" type="sibTrans" cxnId="{16E76DD7-3336-8D4B-924C-ED3E7D08DFD1}">
      <dgm:prSet/>
      <dgm:spPr/>
      <dgm:t>
        <a:bodyPr/>
        <a:lstStyle/>
        <a:p>
          <a:endParaRPr lang="en-US"/>
        </a:p>
      </dgm:t>
    </dgm:pt>
    <dgm:pt modelId="{79D4F934-35E2-6648-BE8C-6F0F5DCD676A}">
      <dgm:prSet phldrT="[Text]"/>
      <dgm:spPr/>
      <dgm:t>
        <a:bodyPr/>
        <a:lstStyle/>
        <a:p>
          <a:r>
            <a:rPr lang="en-US" dirty="0"/>
            <a:t>Highlight sexual minority individuals’ unique strengths</a:t>
          </a:r>
        </a:p>
      </dgm:t>
    </dgm:pt>
    <dgm:pt modelId="{136F3A28-7D0A-164E-8F16-B5560065FC10}" type="parTrans" cxnId="{395C76F7-630A-6042-BE24-F7411903ED87}">
      <dgm:prSet/>
      <dgm:spPr/>
      <dgm:t>
        <a:bodyPr/>
        <a:lstStyle/>
        <a:p>
          <a:endParaRPr lang="en-US"/>
        </a:p>
      </dgm:t>
    </dgm:pt>
    <dgm:pt modelId="{93566B49-4229-BE47-9954-CA566CC26C45}" type="sibTrans" cxnId="{395C76F7-630A-6042-BE24-F7411903ED87}">
      <dgm:prSet/>
      <dgm:spPr/>
      <dgm:t>
        <a:bodyPr/>
        <a:lstStyle/>
        <a:p>
          <a:endParaRPr lang="en-US"/>
        </a:p>
      </dgm:t>
    </dgm:pt>
    <dgm:pt modelId="{AE54D9DE-0DEA-3E40-9B03-36EDE7D1B6E9}">
      <dgm:prSet phldrT="[Text]"/>
      <dgm:spPr/>
      <dgm:t>
        <a:bodyPr/>
        <a:lstStyle/>
        <a:p>
          <a:r>
            <a:rPr lang="en-US" dirty="0"/>
            <a:t>Understand intersecting identities as a source of stress and resilience</a:t>
          </a:r>
        </a:p>
      </dgm:t>
    </dgm:pt>
    <dgm:pt modelId="{86CED52B-4803-9248-90F5-4C474EBBD056}" type="parTrans" cxnId="{99C689B0-15D9-3B49-B3EB-F1E704D160D1}">
      <dgm:prSet/>
      <dgm:spPr/>
    </dgm:pt>
    <dgm:pt modelId="{93E4EB50-7FD0-144A-824E-B85905008177}" type="sibTrans" cxnId="{99C689B0-15D9-3B49-B3EB-F1E704D160D1}">
      <dgm:prSet/>
      <dgm:spPr/>
    </dgm:pt>
    <dgm:pt modelId="{78F568F4-B14A-0248-B68B-5120C69202A2}" type="pres">
      <dgm:prSet presAssocID="{49121CCC-6CD5-AF4F-A7AB-7F2E81E7C884}" presName="diagram" presStyleCnt="0">
        <dgm:presLayoutVars>
          <dgm:dir/>
          <dgm:resizeHandles val="exact"/>
        </dgm:presLayoutVars>
      </dgm:prSet>
      <dgm:spPr/>
    </dgm:pt>
    <dgm:pt modelId="{A4E6B096-F120-DC4D-860B-8F85D44E8D1F}" type="pres">
      <dgm:prSet presAssocID="{4ACA8C9A-BB51-984C-9B30-CD08223446D5}" presName="node" presStyleLbl="node1" presStyleIdx="0" presStyleCnt="6">
        <dgm:presLayoutVars>
          <dgm:bulletEnabled val="1"/>
        </dgm:presLayoutVars>
      </dgm:prSet>
      <dgm:spPr/>
    </dgm:pt>
    <dgm:pt modelId="{22672DA7-C14D-1C4D-BA57-4DB808892669}" type="pres">
      <dgm:prSet presAssocID="{1250D8A5-121B-DD4C-92E9-9E0EE3C6269E}" presName="sibTrans" presStyleCnt="0"/>
      <dgm:spPr/>
    </dgm:pt>
    <dgm:pt modelId="{D1581F07-8C31-364C-90C7-B18C4984DDC1}" type="pres">
      <dgm:prSet presAssocID="{095CF1B7-D22D-274D-8B72-4A1D18EDA21C}" presName="node" presStyleLbl="node1" presStyleIdx="1" presStyleCnt="6">
        <dgm:presLayoutVars>
          <dgm:bulletEnabled val="1"/>
        </dgm:presLayoutVars>
      </dgm:prSet>
      <dgm:spPr/>
    </dgm:pt>
    <dgm:pt modelId="{CAFB9F14-9916-4446-9C71-1979B8C10A3F}" type="pres">
      <dgm:prSet presAssocID="{54EFC264-EBF2-3D43-A87B-BBFB39F3B8A5}" presName="sibTrans" presStyleCnt="0"/>
      <dgm:spPr/>
    </dgm:pt>
    <dgm:pt modelId="{684C2D9D-0965-6E4B-8152-9788591C7D60}" type="pres">
      <dgm:prSet presAssocID="{25F65F7B-AF86-B947-A96F-72CE5FBB2354}" presName="node" presStyleLbl="node1" presStyleIdx="2" presStyleCnt="6">
        <dgm:presLayoutVars>
          <dgm:bulletEnabled val="1"/>
        </dgm:presLayoutVars>
      </dgm:prSet>
      <dgm:spPr/>
    </dgm:pt>
    <dgm:pt modelId="{BC34B7BB-2571-3746-B190-A06C3885316B}" type="pres">
      <dgm:prSet presAssocID="{A3A5D634-5AF0-314C-9D78-DF6CBD25B801}" presName="sibTrans" presStyleCnt="0"/>
      <dgm:spPr/>
    </dgm:pt>
    <dgm:pt modelId="{F0C37969-BB55-484A-BB1C-57096DADC4FF}" type="pres">
      <dgm:prSet presAssocID="{6D2CD2E0-E1E5-A542-AA72-CD2DD6EB8705}" presName="node" presStyleLbl="node1" presStyleIdx="3" presStyleCnt="6">
        <dgm:presLayoutVars>
          <dgm:bulletEnabled val="1"/>
        </dgm:presLayoutVars>
      </dgm:prSet>
      <dgm:spPr/>
    </dgm:pt>
    <dgm:pt modelId="{3C0445E1-13F1-4143-AB69-4E6F6D961777}" type="pres">
      <dgm:prSet presAssocID="{589035F4-0B0B-EE4D-92F0-5A4E46CD8942}" presName="sibTrans" presStyleCnt="0"/>
      <dgm:spPr/>
    </dgm:pt>
    <dgm:pt modelId="{5488E235-CF30-F04C-8B53-226296CA7F11}" type="pres">
      <dgm:prSet presAssocID="{79D4F934-35E2-6648-BE8C-6F0F5DCD676A}" presName="node" presStyleLbl="node1" presStyleIdx="4" presStyleCnt="6">
        <dgm:presLayoutVars>
          <dgm:bulletEnabled val="1"/>
        </dgm:presLayoutVars>
      </dgm:prSet>
      <dgm:spPr/>
    </dgm:pt>
    <dgm:pt modelId="{FC9ECCAA-45BA-C346-B623-096B89B04E74}" type="pres">
      <dgm:prSet presAssocID="{93566B49-4229-BE47-9954-CA566CC26C45}" presName="sibTrans" presStyleCnt="0"/>
      <dgm:spPr/>
    </dgm:pt>
    <dgm:pt modelId="{14A04F71-A754-6D46-8877-25584B9375E8}" type="pres">
      <dgm:prSet presAssocID="{AE54D9DE-0DEA-3E40-9B03-36EDE7D1B6E9}" presName="node" presStyleLbl="node1" presStyleIdx="5" presStyleCnt="6">
        <dgm:presLayoutVars>
          <dgm:bulletEnabled val="1"/>
        </dgm:presLayoutVars>
      </dgm:prSet>
      <dgm:spPr/>
    </dgm:pt>
  </dgm:ptLst>
  <dgm:cxnLst>
    <dgm:cxn modelId="{B9BAA41B-A133-B146-92CD-150283D7B868}" type="presOf" srcId="{6D2CD2E0-E1E5-A542-AA72-CD2DD6EB8705}" destId="{F0C37969-BB55-484A-BB1C-57096DADC4FF}" srcOrd="0" destOrd="0" presId="urn:microsoft.com/office/officeart/2005/8/layout/default"/>
    <dgm:cxn modelId="{34D3BD21-8763-464C-9BEE-963A1D8280D8}" type="presOf" srcId="{4ACA8C9A-BB51-984C-9B30-CD08223446D5}" destId="{A4E6B096-F120-DC4D-860B-8F85D44E8D1F}" srcOrd="0" destOrd="0" presId="urn:microsoft.com/office/officeart/2005/8/layout/default"/>
    <dgm:cxn modelId="{1D73D623-2894-F940-8907-472A49C54797}" type="presOf" srcId="{79D4F934-35E2-6648-BE8C-6F0F5DCD676A}" destId="{5488E235-CF30-F04C-8B53-226296CA7F11}" srcOrd="0" destOrd="0" presId="urn:microsoft.com/office/officeart/2005/8/layout/default"/>
    <dgm:cxn modelId="{002B1937-E9E3-8C4C-900E-6D48B2CE7628}" srcId="{49121CCC-6CD5-AF4F-A7AB-7F2E81E7C884}" destId="{25F65F7B-AF86-B947-A96F-72CE5FBB2354}" srcOrd="2" destOrd="0" parTransId="{258EB66F-B727-BB42-98A6-092D9D716371}" sibTransId="{A3A5D634-5AF0-314C-9D78-DF6CBD25B801}"/>
    <dgm:cxn modelId="{EE3DC037-5FAD-D549-8F82-32B8436163C6}" type="presOf" srcId="{095CF1B7-D22D-274D-8B72-4A1D18EDA21C}" destId="{D1581F07-8C31-364C-90C7-B18C4984DDC1}" srcOrd="0" destOrd="0" presId="urn:microsoft.com/office/officeart/2005/8/layout/default"/>
    <dgm:cxn modelId="{52D7474D-9861-434A-9F28-469BB2BC10D2}" srcId="{49121CCC-6CD5-AF4F-A7AB-7F2E81E7C884}" destId="{4ACA8C9A-BB51-984C-9B30-CD08223446D5}" srcOrd="0" destOrd="0" parTransId="{AA0D7D86-15FF-074C-9971-2A5652221FAC}" sibTransId="{1250D8A5-121B-DD4C-92E9-9E0EE3C6269E}"/>
    <dgm:cxn modelId="{6FFE1A78-6126-0B4D-8ADD-C1F4F8F0271D}" type="presOf" srcId="{25F65F7B-AF86-B947-A96F-72CE5FBB2354}" destId="{684C2D9D-0965-6E4B-8152-9788591C7D60}" srcOrd="0" destOrd="0" presId="urn:microsoft.com/office/officeart/2005/8/layout/default"/>
    <dgm:cxn modelId="{7A34CE7E-63C0-EE4E-B5C7-708A0627BCD9}" type="presOf" srcId="{AE54D9DE-0DEA-3E40-9B03-36EDE7D1B6E9}" destId="{14A04F71-A754-6D46-8877-25584B9375E8}" srcOrd="0" destOrd="0" presId="urn:microsoft.com/office/officeart/2005/8/layout/default"/>
    <dgm:cxn modelId="{99C689B0-15D9-3B49-B3EB-F1E704D160D1}" srcId="{49121CCC-6CD5-AF4F-A7AB-7F2E81E7C884}" destId="{AE54D9DE-0DEA-3E40-9B03-36EDE7D1B6E9}" srcOrd="5" destOrd="0" parTransId="{86CED52B-4803-9248-90F5-4C474EBBD056}" sibTransId="{93E4EB50-7FD0-144A-824E-B85905008177}"/>
    <dgm:cxn modelId="{16E76DD7-3336-8D4B-924C-ED3E7D08DFD1}" srcId="{49121CCC-6CD5-AF4F-A7AB-7F2E81E7C884}" destId="{6D2CD2E0-E1E5-A542-AA72-CD2DD6EB8705}" srcOrd="3" destOrd="0" parTransId="{4BF9A452-8875-394A-8657-6E2A093670A4}" sibTransId="{589035F4-0B0B-EE4D-92F0-5A4E46CD8942}"/>
    <dgm:cxn modelId="{FBA2B0E4-6087-6840-894C-3F07A3A146AC}" srcId="{49121CCC-6CD5-AF4F-A7AB-7F2E81E7C884}" destId="{095CF1B7-D22D-274D-8B72-4A1D18EDA21C}" srcOrd="1" destOrd="0" parTransId="{015CB010-6DFC-7645-9921-C823A5E9057D}" sibTransId="{54EFC264-EBF2-3D43-A87B-BBFB39F3B8A5}"/>
    <dgm:cxn modelId="{C2B6DDE6-6BCA-6A4A-A238-F4A98ED7923F}" type="presOf" srcId="{49121CCC-6CD5-AF4F-A7AB-7F2E81E7C884}" destId="{78F568F4-B14A-0248-B68B-5120C69202A2}" srcOrd="0" destOrd="0" presId="urn:microsoft.com/office/officeart/2005/8/layout/default"/>
    <dgm:cxn modelId="{395C76F7-630A-6042-BE24-F7411903ED87}" srcId="{49121CCC-6CD5-AF4F-A7AB-7F2E81E7C884}" destId="{79D4F934-35E2-6648-BE8C-6F0F5DCD676A}" srcOrd="4" destOrd="0" parTransId="{136F3A28-7D0A-164E-8F16-B5560065FC10}" sibTransId="{93566B49-4229-BE47-9954-CA566CC26C45}"/>
    <dgm:cxn modelId="{9036B562-54B8-B14A-97DA-976F0254FB4B}" type="presParOf" srcId="{78F568F4-B14A-0248-B68B-5120C69202A2}" destId="{A4E6B096-F120-DC4D-860B-8F85D44E8D1F}" srcOrd="0" destOrd="0" presId="urn:microsoft.com/office/officeart/2005/8/layout/default"/>
    <dgm:cxn modelId="{9AF331E5-B120-7E47-9E9D-2BFAFAE4BCE7}" type="presParOf" srcId="{78F568F4-B14A-0248-B68B-5120C69202A2}" destId="{22672DA7-C14D-1C4D-BA57-4DB808892669}" srcOrd="1" destOrd="0" presId="urn:microsoft.com/office/officeart/2005/8/layout/default"/>
    <dgm:cxn modelId="{75F3A3CC-40A5-BE45-8959-A188C5FCDF6F}" type="presParOf" srcId="{78F568F4-B14A-0248-B68B-5120C69202A2}" destId="{D1581F07-8C31-364C-90C7-B18C4984DDC1}" srcOrd="2" destOrd="0" presId="urn:microsoft.com/office/officeart/2005/8/layout/default"/>
    <dgm:cxn modelId="{8ABB37F6-E04C-E24A-A2F8-1A8386E5E1F3}" type="presParOf" srcId="{78F568F4-B14A-0248-B68B-5120C69202A2}" destId="{CAFB9F14-9916-4446-9C71-1979B8C10A3F}" srcOrd="3" destOrd="0" presId="urn:microsoft.com/office/officeart/2005/8/layout/default"/>
    <dgm:cxn modelId="{ACC7F033-4CC7-DA44-9F5F-6BCAC2AE7690}" type="presParOf" srcId="{78F568F4-B14A-0248-B68B-5120C69202A2}" destId="{684C2D9D-0965-6E4B-8152-9788591C7D60}" srcOrd="4" destOrd="0" presId="urn:microsoft.com/office/officeart/2005/8/layout/default"/>
    <dgm:cxn modelId="{5D773E99-1DDA-FD4A-9905-89B4B4EB7D8E}" type="presParOf" srcId="{78F568F4-B14A-0248-B68B-5120C69202A2}" destId="{BC34B7BB-2571-3746-B190-A06C3885316B}" srcOrd="5" destOrd="0" presId="urn:microsoft.com/office/officeart/2005/8/layout/default"/>
    <dgm:cxn modelId="{62758C85-B97F-9644-A18B-678FC1B59135}" type="presParOf" srcId="{78F568F4-B14A-0248-B68B-5120C69202A2}" destId="{F0C37969-BB55-484A-BB1C-57096DADC4FF}" srcOrd="6" destOrd="0" presId="urn:microsoft.com/office/officeart/2005/8/layout/default"/>
    <dgm:cxn modelId="{DAC1000B-97B5-2346-AE4E-278F1C6425E9}" type="presParOf" srcId="{78F568F4-B14A-0248-B68B-5120C69202A2}" destId="{3C0445E1-13F1-4143-AB69-4E6F6D961777}" srcOrd="7" destOrd="0" presId="urn:microsoft.com/office/officeart/2005/8/layout/default"/>
    <dgm:cxn modelId="{F60A4C9F-27A4-954C-BEE2-E562CD3FB7D1}" type="presParOf" srcId="{78F568F4-B14A-0248-B68B-5120C69202A2}" destId="{5488E235-CF30-F04C-8B53-226296CA7F11}" srcOrd="8" destOrd="0" presId="urn:microsoft.com/office/officeart/2005/8/layout/default"/>
    <dgm:cxn modelId="{69B7022B-0957-1F4E-B08E-59DFBD11B4B2}" type="presParOf" srcId="{78F568F4-B14A-0248-B68B-5120C69202A2}" destId="{FC9ECCAA-45BA-C346-B623-096B89B04E74}" srcOrd="9" destOrd="0" presId="urn:microsoft.com/office/officeart/2005/8/layout/default"/>
    <dgm:cxn modelId="{5952580F-4DDA-BC4E-AED7-13301E620AC2}" type="presParOf" srcId="{78F568F4-B14A-0248-B68B-5120C69202A2}" destId="{14A04F71-A754-6D46-8877-25584B9375E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F5C14-BE28-8F48-B60C-9C3E90CA6480}">
      <dsp:nvSpPr>
        <dsp:cNvPr id="0" name=""/>
        <dsp:cNvSpPr/>
      </dsp:nvSpPr>
      <dsp:spPr>
        <a:xfrm>
          <a:off x="-4212566" y="-646369"/>
          <a:ext cx="5019302" cy="5019302"/>
        </a:xfrm>
        <a:prstGeom prst="blockArc">
          <a:avLst>
            <a:gd name="adj1" fmla="val 18900000"/>
            <a:gd name="adj2" fmla="val 2700000"/>
            <a:gd name="adj3" fmla="val 43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59C81B-BAF5-2642-8FDA-A50D43594FBC}">
      <dsp:nvSpPr>
        <dsp:cNvPr id="0" name=""/>
        <dsp:cNvSpPr/>
      </dsp:nvSpPr>
      <dsp:spPr>
        <a:xfrm>
          <a:off x="518816" y="372656"/>
          <a:ext cx="6780196" cy="7453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592"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Sexual Orientation and Gender Diversity Language</a:t>
          </a:r>
        </a:p>
      </dsp:txBody>
      <dsp:txXfrm>
        <a:off x="518816" y="372656"/>
        <a:ext cx="6780196" cy="745312"/>
      </dsp:txXfrm>
    </dsp:sp>
    <dsp:sp modelId="{3FC28DC4-4E85-864C-BF19-27BAFA4A7C26}">
      <dsp:nvSpPr>
        <dsp:cNvPr id="0" name=""/>
        <dsp:cNvSpPr/>
      </dsp:nvSpPr>
      <dsp:spPr>
        <a:xfrm>
          <a:off x="52996" y="279492"/>
          <a:ext cx="931641" cy="93164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D16D43-C9CB-4E4C-AC93-828D90C7BDA9}">
      <dsp:nvSpPr>
        <dsp:cNvPr id="0" name=""/>
        <dsp:cNvSpPr/>
      </dsp:nvSpPr>
      <dsp:spPr>
        <a:xfrm>
          <a:off x="789737" y="1490625"/>
          <a:ext cx="6509275" cy="7453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592"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Cultural Humility</a:t>
          </a:r>
        </a:p>
      </dsp:txBody>
      <dsp:txXfrm>
        <a:off x="789737" y="1490625"/>
        <a:ext cx="6509275" cy="745312"/>
      </dsp:txXfrm>
    </dsp:sp>
    <dsp:sp modelId="{1D5FCDCE-EE0B-954E-B33C-82D6E41FEB70}">
      <dsp:nvSpPr>
        <dsp:cNvPr id="0" name=""/>
        <dsp:cNvSpPr/>
      </dsp:nvSpPr>
      <dsp:spPr>
        <a:xfrm>
          <a:off x="323917" y="1397461"/>
          <a:ext cx="931641" cy="93164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8AE1C7-1D84-4F4E-8872-CB0F03B78A89}">
      <dsp:nvSpPr>
        <dsp:cNvPr id="0" name=""/>
        <dsp:cNvSpPr/>
      </dsp:nvSpPr>
      <dsp:spPr>
        <a:xfrm>
          <a:off x="518816" y="2608594"/>
          <a:ext cx="6780196" cy="7453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592"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Q&amp;A/ Experiential Activity </a:t>
          </a:r>
        </a:p>
      </dsp:txBody>
      <dsp:txXfrm>
        <a:off x="518816" y="2608594"/>
        <a:ext cx="6780196" cy="745312"/>
      </dsp:txXfrm>
    </dsp:sp>
    <dsp:sp modelId="{91DC98A4-06E9-5A46-A639-0192DD8AF975}">
      <dsp:nvSpPr>
        <dsp:cNvPr id="0" name=""/>
        <dsp:cNvSpPr/>
      </dsp:nvSpPr>
      <dsp:spPr>
        <a:xfrm>
          <a:off x="52996" y="2515430"/>
          <a:ext cx="931641" cy="93164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68732-C0B4-B941-BE32-736D3FBB4209}">
      <dsp:nvSpPr>
        <dsp:cNvPr id="0" name=""/>
        <dsp:cNvSpPr/>
      </dsp:nvSpPr>
      <dsp:spPr>
        <a:xfrm rot="10800000">
          <a:off x="2554754" y="0"/>
          <a:ext cx="4959228" cy="2134774"/>
        </a:xfrm>
        <a:prstGeom prst="nonIsoscelesTrapezoid">
          <a:avLst>
            <a:gd name="adj1" fmla="val 0"/>
            <a:gd name="adj2" fmla="val 59837"/>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Multicultural orientation</a:t>
          </a:r>
          <a:endParaRPr lang="en-US" sz="2200" kern="1200" dirty="0"/>
        </a:p>
        <a:p>
          <a:pPr marL="228600" lvl="1" indent="-228600" algn="l" defTabSz="977900">
            <a:lnSpc>
              <a:spcPct val="90000"/>
            </a:lnSpc>
            <a:spcBef>
              <a:spcPct val="0"/>
            </a:spcBef>
            <a:spcAft>
              <a:spcPct val="15000"/>
            </a:spcAft>
            <a:buChar char="•"/>
          </a:pPr>
          <a:r>
            <a:rPr lang="en-US" sz="2200" kern="1200"/>
            <a:t>Lifelong learning</a:t>
          </a:r>
          <a:endParaRPr lang="en-US" sz="2200" kern="1200" dirty="0"/>
        </a:p>
        <a:p>
          <a:pPr marL="228600" lvl="1" indent="-228600" algn="l" defTabSz="977900">
            <a:lnSpc>
              <a:spcPct val="90000"/>
            </a:lnSpc>
            <a:spcBef>
              <a:spcPct val="0"/>
            </a:spcBef>
            <a:spcAft>
              <a:spcPct val="15000"/>
            </a:spcAft>
            <a:buChar char="•"/>
          </a:pPr>
          <a:r>
            <a:rPr lang="en-US" sz="2200" kern="1200" dirty="0"/>
            <a:t>Holding institutions accountable</a:t>
          </a:r>
        </a:p>
        <a:p>
          <a:pPr marL="228600" lvl="1" indent="-228600" algn="l" defTabSz="977900">
            <a:lnSpc>
              <a:spcPct val="90000"/>
            </a:lnSpc>
            <a:spcBef>
              <a:spcPct val="0"/>
            </a:spcBef>
            <a:spcAft>
              <a:spcPct val="15000"/>
            </a:spcAft>
            <a:buChar char="•"/>
          </a:pPr>
          <a:r>
            <a:rPr lang="en-US" sz="2200" kern="1200" dirty="0"/>
            <a:t>Recognizes power imbalance</a:t>
          </a:r>
        </a:p>
      </dsp:txBody>
      <dsp:txXfrm rot="10800000">
        <a:off x="3832131" y="0"/>
        <a:ext cx="3681851" cy="2134774"/>
      </dsp:txXfrm>
    </dsp:sp>
    <dsp:sp modelId="{BC697907-25F3-7143-9AFE-FD192F57BE9B}">
      <dsp:nvSpPr>
        <dsp:cNvPr id="0" name=""/>
        <dsp:cNvSpPr/>
      </dsp:nvSpPr>
      <dsp:spPr>
        <a:xfrm>
          <a:off x="1277377" y="0"/>
          <a:ext cx="2554754" cy="2134774"/>
        </a:xfrm>
        <a:prstGeom prst="trapezoid">
          <a:avLst>
            <a:gd name="adj" fmla="val 5983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lumMod val="50000"/>
                </a:schemeClr>
              </a:solidFill>
            </a:rPr>
            <a:t>Cultural Humility</a:t>
          </a:r>
        </a:p>
      </dsp:txBody>
      <dsp:txXfrm>
        <a:off x="1277377" y="0"/>
        <a:ext cx="2554754" cy="2134774"/>
      </dsp:txXfrm>
    </dsp:sp>
    <dsp:sp modelId="{8768EDE3-E64E-3640-95A0-C2533B5AD3F7}">
      <dsp:nvSpPr>
        <dsp:cNvPr id="0" name=""/>
        <dsp:cNvSpPr/>
      </dsp:nvSpPr>
      <dsp:spPr>
        <a:xfrm rot="10800000">
          <a:off x="3832131" y="2134774"/>
          <a:ext cx="3681851" cy="2134774"/>
        </a:xfrm>
        <a:prstGeom prst="nonIsoscelesTrapezoid">
          <a:avLst>
            <a:gd name="adj1" fmla="val 0"/>
            <a:gd name="adj2" fmla="val 59837"/>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a:t>Knowledge</a:t>
          </a:r>
          <a:endParaRPr lang="en-US" sz="2200" kern="1200" dirty="0"/>
        </a:p>
        <a:p>
          <a:pPr marL="228600" lvl="1" indent="-228600" algn="l" defTabSz="977900">
            <a:lnSpc>
              <a:spcPct val="90000"/>
            </a:lnSpc>
            <a:spcBef>
              <a:spcPct val="0"/>
            </a:spcBef>
            <a:spcAft>
              <a:spcPct val="15000"/>
            </a:spcAft>
            <a:buChar char="•"/>
          </a:pPr>
          <a:r>
            <a:rPr lang="en-US" sz="2200" kern="1200"/>
            <a:t>Attitudes</a:t>
          </a:r>
          <a:endParaRPr lang="en-US" sz="2200" kern="1200" dirty="0"/>
        </a:p>
        <a:p>
          <a:pPr marL="228600" lvl="1" indent="-228600" algn="l" defTabSz="977900">
            <a:lnSpc>
              <a:spcPct val="90000"/>
            </a:lnSpc>
            <a:spcBef>
              <a:spcPct val="0"/>
            </a:spcBef>
            <a:spcAft>
              <a:spcPct val="15000"/>
            </a:spcAft>
            <a:buChar char="•"/>
          </a:pPr>
          <a:r>
            <a:rPr lang="en-US" sz="2200" kern="1200"/>
            <a:t>Awareness</a:t>
          </a:r>
          <a:endParaRPr lang="en-US" sz="2200" kern="1200" dirty="0"/>
        </a:p>
        <a:p>
          <a:pPr marL="228600" lvl="1" indent="-228600" algn="l" defTabSz="977900">
            <a:lnSpc>
              <a:spcPct val="90000"/>
            </a:lnSpc>
            <a:spcBef>
              <a:spcPct val="0"/>
            </a:spcBef>
            <a:spcAft>
              <a:spcPct val="15000"/>
            </a:spcAft>
            <a:buChar char="•"/>
          </a:pPr>
          <a:r>
            <a:rPr lang="en-US" sz="2200" kern="1200"/>
            <a:t>Skills</a:t>
          </a:r>
          <a:endParaRPr lang="en-US" sz="2200" kern="1200" dirty="0"/>
        </a:p>
      </dsp:txBody>
      <dsp:txXfrm rot="10800000">
        <a:off x="5109508" y="2134774"/>
        <a:ext cx="2404474" cy="2134774"/>
      </dsp:txXfrm>
    </dsp:sp>
    <dsp:sp modelId="{3C58A06A-09CB-574A-8200-EAE65FB9764A}">
      <dsp:nvSpPr>
        <dsp:cNvPr id="0" name=""/>
        <dsp:cNvSpPr/>
      </dsp:nvSpPr>
      <dsp:spPr>
        <a:xfrm>
          <a:off x="0" y="2134774"/>
          <a:ext cx="5109508" cy="2134774"/>
        </a:xfrm>
        <a:prstGeom prst="trapezoid">
          <a:avLst>
            <a:gd name="adj" fmla="val 5983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lumMod val="50000"/>
                </a:schemeClr>
              </a:solidFill>
            </a:rPr>
            <a:t>Cultural Competency</a:t>
          </a:r>
        </a:p>
      </dsp:txBody>
      <dsp:txXfrm>
        <a:off x="894163" y="2134774"/>
        <a:ext cx="3321180" cy="2134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9B672-442C-0A43-8465-43AFFED68DDD}">
      <dsp:nvSpPr>
        <dsp:cNvPr id="0" name=""/>
        <dsp:cNvSpPr/>
      </dsp:nvSpPr>
      <dsp:spPr>
        <a:xfrm>
          <a:off x="-4430853" y="-679554"/>
          <a:ext cx="5278610" cy="5278610"/>
        </a:xfrm>
        <a:prstGeom prst="blockArc">
          <a:avLst>
            <a:gd name="adj1" fmla="val 18900000"/>
            <a:gd name="adj2" fmla="val 2700000"/>
            <a:gd name="adj3" fmla="val 4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E9103-C9A5-3B4D-9C47-0A8C03746182}">
      <dsp:nvSpPr>
        <dsp:cNvPr id="0" name=""/>
        <dsp:cNvSpPr/>
      </dsp:nvSpPr>
      <dsp:spPr>
        <a:xfrm>
          <a:off x="545211" y="391950"/>
          <a:ext cx="8153273" cy="7839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22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Share your pronouns with everyone</a:t>
          </a:r>
        </a:p>
      </dsp:txBody>
      <dsp:txXfrm>
        <a:off x="545211" y="391950"/>
        <a:ext cx="8153273" cy="783900"/>
      </dsp:txXfrm>
    </dsp:sp>
    <dsp:sp modelId="{BCF9796D-B09F-2C41-8D80-579656632B6A}">
      <dsp:nvSpPr>
        <dsp:cNvPr id="0" name=""/>
        <dsp:cNvSpPr/>
      </dsp:nvSpPr>
      <dsp:spPr>
        <a:xfrm>
          <a:off x="55273" y="293962"/>
          <a:ext cx="979875" cy="97987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39D7F6-7EAC-7447-91DB-FAEBEE4E341C}">
      <dsp:nvSpPr>
        <dsp:cNvPr id="0" name=""/>
        <dsp:cNvSpPr/>
      </dsp:nvSpPr>
      <dsp:spPr>
        <a:xfrm>
          <a:off x="830159" y="1567800"/>
          <a:ext cx="7868326" cy="7839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22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Incorporate inclusive language (e.g., ‘hi everyone’ vs. ‘hey guys’; ‘parent/legal guardian’ vs ‘mom and dad’)</a:t>
          </a:r>
        </a:p>
      </dsp:txBody>
      <dsp:txXfrm>
        <a:off x="830159" y="1567800"/>
        <a:ext cx="7868326" cy="783900"/>
      </dsp:txXfrm>
    </dsp:sp>
    <dsp:sp modelId="{91209CEB-22C6-E04F-AA0F-6CD50A0F65B8}">
      <dsp:nvSpPr>
        <dsp:cNvPr id="0" name=""/>
        <dsp:cNvSpPr/>
      </dsp:nvSpPr>
      <dsp:spPr>
        <a:xfrm>
          <a:off x="340221" y="1469813"/>
          <a:ext cx="979875" cy="97987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2C852-2564-6D45-B247-F6BFB3E0AF29}">
      <dsp:nvSpPr>
        <dsp:cNvPr id="0" name=""/>
        <dsp:cNvSpPr/>
      </dsp:nvSpPr>
      <dsp:spPr>
        <a:xfrm>
          <a:off x="545211" y="2743651"/>
          <a:ext cx="8153273" cy="7839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22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Know general definitions when talking about gender identity and sexual orientation </a:t>
          </a:r>
        </a:p>
      </dsp:txBody>
      <dsp:txXfrm>
        <a:off x="545211" y="2743651"/>
        <a:ext cx="8153273" cy="783900"/>
      </dsp:txXfrm>
    </dsp:sp>
    <dsp:sp modelId="{DE660F46-9431-9C48-8FC1-776E359A4627}">
      <dsp:nvSpPr>
        <dsp:cNvPr id="0" name=""/>
        <dsp:cNvSpPr/>
      </dsp:nvSpPr>
      <dsp:spPr>
        <a:xfrm>
          <a:off x="55273" y="2645663"/>
          <a:ext cx="979875" cy="97987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9B672-442C-0A43-8465-43AFFED68DDD}">
      <dsp:nvSpPr>
        <dsp:cNvPr id="0" name=""/>
        <dsp:cNvSpPr/>
      </dsp:nvSpPr>
      <dsp:spPr>
        <a:xfrm>
          <a:off x="-4430853" y="-679554"/>
          <a:ext cx="5278610" cy="5278610"/>
        </a:xfrm>
        <a:prstGeom prst="blockArc">
          <a:avLst>
            <a:gd name="adj1" fmla="val 18900000"/>
            <a:gd name="adj2" fmla="val 2700000"/>
            <a:gd name="adj3" fmla="val 4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CDA732-CC34-F54E-89C3-6773C2175563}">
      <dsp:nvSpPr>
        <dsp:cNvPr id="0" name=""/>
        <dsp:cNvSpPr/>
      </dsp:nvSpPr>
      <dsp:spPr>
        <a:xfrm>
          <a:off x="545211" y="391950"/>
          <a:ext cx="8153273" cy="7839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22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Include diverse LGBTQ+ themed posters</a:t>
          </a:r>
        </a:p>
      </dsp:txBody>
      <dsp:txXfrm>
        <a:off x="545211" y="391950"/>
        <a:ext cx="8153273" cy="783900"/>
      </dsp:txXfrm>
    </dsp:sp>
    <dsp:sp modelId="{E36BC5E8-D63E-4644-BA71-D682AA6271D7}">
      <dsp:nvSpPr>
        <dsp:cNvPr id="0" name=""/>
        <dsp:cNvSpPr/>
      </dsp:nvSpPr>
      <dsp:spPr>
        <a:xfrm>
          <a:off x="55273" y="293962"/>
          <a:ext cx="979875" cy="97987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84F5CC-EAF1-4941-B068-3E24DDB3B5E8}">
      <dsp:nvSpPr>
        <dsp:cNvPr id="0" name=""/>
        <dsp:cNvSpPr/>
      </dsp:nvSpPr>
      <dsp:spPr>
        <a:xfrm>
          <a:off x="830159" y="1567800"/>
          <a:ext cx="7868326" cy="7839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22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Don't assume and seek further education </a:t>
          </a:r>
        </a:p>
      </dsp:txBody>
      <dsp:txXfrm>
        <a:off x="830159" y="1567800"/>
        <a:ext cx="7868326" cy="783900"/>
      </dsp:txXfrm>
    </dsp:sp>
    <dsp:sp modelId="{E8C2C496-782D-5D44-965B-A99D88E38A5F}">
      <dsp:nvSpPr>
        <dsp:cNvPr id="0" name=""/>
        <dsp:cNvSpPr/>
      </dsp:nvSpPr>
      <dsp:spPr>
        <a:xfrm>
          <a:off x="340221" y="1469813"/>
          <a:ext cx="979875" cy="97987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9A12CF-ED63-A842-BBF8-5AAA2DCCCE51}">
      <dsp:nvSpPr>
        <dsp:cNvPr id="0" name=""/>
        <dsp:cNvSpPr/>
      </dsp:nvSpPr>
      <dsp:spPr>
        <a:xfrm>
          <a:off x="545211" y="2743651"/>
          <a:ext cx="8153273" cy="7839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22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You will make mistakes and its ok!</a:t>
          </a:r>
        </a:p>
      </dsp:txBody>
      <dsp:txXfrm>
        <a:off x="545211" y="2743651"/>
        <a:ext cx="8153273" cy="783900"/>
      </dsp:txXfrm>
    </dsp:sp>
    <dsp:sp modelId="{71F6A424-ACF2-9C47-98CF-37220A2DCE8F}">
      <dsp:nvSpPr>
        <dsp:cNvPr id="0" name=""/>
        <dsp:cNvSpPr/>
      </dsp:nvSpPr>
      <dsp:spPr>
        <a:xfrm>
          <a:off x="55273" y="2645663"/>
          <a:ext cx="979875" cy="97987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248EC-B8AD-9049-98CE-948E8D11D55A}">
      <dsp:nvSpPr>
        <dsp:cNvPr id="0" name=""/>
        <dsp:cNvSpPr/>
      </dsp:nvSpPr>
      <dsp:spPr>
        <a:xfrm rot="16200000">
          <a:off x="453715" y="-453715"/>
          <a:ext cx="1695337" cy="2602768"/>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Ideological</a:t>
          </a:r>
        </a:p>
      </dsp:txBody>
      <dsp:txXfrm rot="5400000">
        <a:off x="-1" y="1"/>
        <a:ext cx="2602768" cy="1271502"/>
      </dsp:txXfrm>
    </dsp:sp>
    <dsp:sp modelId="{A21E601F-45C2-AE4B-AA01-3BD46B3F5513}">
      <dsp:nvSpPr>
        <dsp:cNvPr id="0" name=""/>
        <dsp:cNvSpPr/>
      </dsp:nvSpPr>
      <dsp:spPr>
        <a:xfrm>
          <a:off x="2602768" y="0"/>
          <a:ext cx="2602768" cy="1695337"/>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Institutional</a:t>
          </a:r>
        </a:p>
      </dsp:txBody>
      <dsp:txXfrm>
        <a:off x="2602768" y="0"/>
        <a:ext cx="2602768" cy="1271502"/>
      </dsp:txXfrm>
    </dsp:sp>
    <dsp:sp modelId="{AE397595-F38C-D145-B7AA-6715C052D345}">
      <dsp:nvSpPr>
        <dsp:cNvPr id="0" name=""/>
        <dsp:cNvSpPr/>
      </dsp:nvSpPr>
      <dsp:spPr>
        <a:xfrm rot="10800000">
          <a:off x="0" y="1676383"/>
          <a:ext cx="2602768" cy="169533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Interpersonal</a:t>
          </a:r>
        </a:p>
      </dsp:txBody>
      <dsp:txXfrm rot="10800000">
        <a:off x="0" y="2100217"/>
        <a:ext cx="2602768" cy="1271502"/>
      </dsp:txXfrm>
    </dsp:sp>
    <dsp:sp modelId="{BDA53242-30F9-3B4A-A5EB-B7D7C88FADDD}">
      <dsp:nvSpPr>
        <dsp:cNvPr id="0" name=""/>
        <dsp:cNvSpPr/>
      </dsp:nvSpPr>
      <dsp:spPr>
        <a:xfrm rot="5400000">
          <a:off x="3056483" y="1241621"/>
          <a:ext cx="1695337" cy="2602768"/>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Internalized</a:t>
          </a:r>
        </a:p>
      </dsp:txBody>
      <dsp:txXfrm rot="-5400000">
        <a:off x="2602767" y="2119171"/>
        <a:ext cx="2602768" cy="1271502"/>
      </dsp:txXfrm>
    </dsp:sp>
    <dsp:sp modelId="{6AF61A57-756D-FA4D-98C8-A9F2EED65305}">
      <dsp:nvSpPr>
        <dsp:cNvPr id="0" name=""/>
        <dsp:cNvSpPr/>
      </dsp:nvSpPr>
      <dsp:spPr>
        <a:xfrm>
          <a:off x="1821937" y="1271502"/>
          <a:ext cx="1561660" cy="847668"/>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accent5"/>
              </a:solidFill>
            </a:rPr>
            <a:t>Health Disparities</a:t>
          </a:r>
        </a:p>
      </dsp:txBody>
      <dsp:txXfrm>
        <a:off x="1863317" y="1312882"/>
        <a:ext cx="1478900" cy="764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28023-79E9-4646-89A7-7520B195A582}">
      <dsp:nvSpPr>
        <dsp:cNvPr id="0" name=""/>
        <dsp:cNvSpPr/>
      </dsp:nvSpPr>
      <dsp:spPr>
        <a:xfrm>
          <a:off x="2708694" y="1723537"/>
          <a:ext cx="1646490" cy="164649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Intersectional invisibility</a:t>
          </a:r>
        </a:p>
      </dsp:txBody>
      <dsp:txXfrm>
        <a:off x="2949817" y="1964660"/>
        <a:ext cx="1164244" cy="1164244"/>
      </dsp:txXfrm>
    </dsp:sp>
    <dsp:sp modelId="{32E890A4-AEB7-1A47-8880-0D7C22B15F3B}">
      <dsp:nvSpPr>
        <dsp:cNvPr id="0" name=""/>
        <dsp:cNvSpPr/>
      </dsp:nvSpPr>
      <dsp:spPr>
        <a:xfrm rot="11700000">
          <a:off x="1464432" y="1922202"/>
          <a:ext cx="1224342" cy="46924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BAD1E4-E21D-1D49-A640-30BDDB378376}">
      <dsp:nvSpPr>
        <dsp:cNvPr id="0" name=""/>
        <dsp:cNvSpPr/>
      </dsp:nvSpPr>
      <dsp:spPr>
        <a:xfrm>
          <a:off x="703208" y="1372719"/>
          <a:ext cx="1564166" cy="12513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Androcentrism</a:t>
          </a:r>
        </a:p>
      </dsp:txBody>
      <dsp:txXfrm>
        <a:off x="739858" y="1409369"/>
        <a:ext cx="1490866" cy="1178033"/>
      </dsp:txXfrm>
    </dsp:sp>
    <dsp:sp modelId="{AD804E0F-CB98-2741-94EA-06C065D8E7CD}">
      <dsp:nvSpPr>
        <dsp:cNvPr id="0" name=""/>
        <dsp:cNvSpPr/>
      </dsp:nvSpPr>
      <dsp:spPr>
        <a:xfrm rot="14700000">
          <a:off x="2283020" y="946647"/>
          <a:ext cx="1224342" cy="469249"/>
        </a:xfrm>
        <a:prstGeom prst="leftArrow">
          <a:avLst>
            <a:gd name="adj1" fmla="val 60000"/>
            <a:gd name="adj2" fmla="val 50000"/>
          </a:avLst>
        </a:prstGeom>
        <a:solidFill>
          <a:schemeClr val="accent3">
            <a:hueOff val="903533"/>
            <a:satOff val="33333"/>
            <a:lumOff val="-4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3116F4-4E33-974C-A5E8-B663D372F5CD}">
      <dsp:nvSpPr>
        <dsp:cNvPr id="0" name=""/>
        <dsp:cNvSpPr/>
      </dsp:nvSpPr>
      <dsp:spPr>
        <a:xfrm>
          <a:off x="1854393" y="790"/>
          <a:ext cx="1564166" cy="1251333"/>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Ethnocentrism</a:t>
          </a:r>
        </a:p>
      </dsp:txBody>
      <dsp:txXfrm>
        <a:off x="1891043" y="37440"/>
        <a:ext cx="1490866" cy="1178033"/>
      </dsp:txXfrm>
    </dsp:sp>
    <dsp:sp modelId="{212E5793-269E-604E-A5B4-BE9F18FEB598}">
      <dsp:nvSpPr>
        <dsp:cNvPr id="0" name=""/>
        <dsp:cNvSpPr/>
      </dsp:nvSpPr>
      <dsp:spPr>
        <a:xfrm rot="17700000">
          <a:off x="3556516" y="946647"/>
          <a:ext cx="1224342" cy="469249"/>
        </a:xfrm>
        <a:prstGeom prst="leftArrow">
          <a:avLst>
            <a:gd name="adj1" fmla="val 60000"/>
            <a:gd name="adj2" fmla="val 50000"/>
          </a:avLst>
        </a:prstGeom>
        <a:solidFill>
          <a:schemeClr val="accent3">
            <a:hueOff val="1807066"/>
            <a:satOff val="66667"/>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C36143-A9DA-C944-8C24-8193A254DD29}">
      <dsp:nvSpPr>
        <dsp:cNvPr id="0" name=""/>
        <dsp:cNvSpPr/>
      </dsp:nvSpPr>
      <dsp:spPr>
        <a:xfrm>
          <a:off x="3645319" y="790"/>
          <a:ext cx="1564166" cy="1251333"/>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err="1"/>
            <a:t>Heterocentrism</a:t>
          </a:r>
          <a:endParaRPr lang="en-US" sz="1600" kern="1200" dirty="0"/>
        </a:p>
      </dsp:txBody>
      <dsp:txXfrm>
        <a:off x="3681969" y="37440"/>
        <a:ext cx="1490866" cy="1178033"/>
      </dsp:txXfrm>
    </dsp:sp>
    <dsp:sp modelId="{09185769-B66A-E549-AC80-690488A2CF90}">
      <dsp:nvSpPr>
        <dsp:cNvPr id="0" name=""/>
        <dsp:cNvSpPr/>
      </dsp:nvSpPr>
      <dsp:spPr>
        <a:xfrm rot="20700000">
          <a:off x="4375104" y="1922202"/>
          <a:ext cx="1224342" cy="469249"/>
        </a:xfrm>
        <a:prstGeom prst="lef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921C0F-1F86-0B49-874C-46CB0BAE2F86}">
      <dsp:nvSpPr>
        <dsp:cNvPr id="0" name=""/>
        <dsp:cNvSpPr/>
      </dsp:nvSpPr>
      <dsp:spPr>
        <a:xfrm>
          <a:off x="4796503" y="1372719"/>
          <a:ext cx="1564166" cy="1251333"/>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err="1"/>
            <a:t>Ciscentrism</a:t>
          </a:r>
          <a:endParaRPr lang="en-US" sz="1600" kern="1200" dirty="0"/>
        </a:p>
      </dsp:txBody>
      <dsp:txXfrm>
        <a:off x="4833153" y="1409369"/>
        <a:ext cx="1490866" cy="1178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6B096-F120-DC4D-860B-8F85D44E8D1F}">
      <dsp:nvSpPr>
        <dsp:cNvPr id="0" name=""/>
        <dsp:cNvSpPr/>
      </dsp:nvSpPr>
      <dsp:spPr>
        <a:xfrm>
          <a:off x="0" y="119200"/>
          <a:ext cx="2058228" cy="12349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Highlight how symptoms of depression and anxiety can be normal responses to minority stress</a:t>
          </a:r>
        </a:p>
      </dsp:txBody>
      <dsp:txXfrm>
        <a:off x="0" y="119200"/>
        <a:ext cx="2058228" cy="1234936"/>
      </dsp:txXfrm>
    </dsp:sp>
    <dsp:sp modelId="{D1581F07-8C31-364C-90C7-B18C4984DDC1}">
      <dsp:nvSpPr>
        <dsp:cNvPr id="0" name=""/>
        <dsp:cNvSpPr/>
      </dsp:nvSpPr>
      <dsp:spPr>
        <a:xfrm>
          <a:off x="2264050" y="119200"/>
          <a:ext cx="2058228" cy="1234936"/>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Acknowledge how early and ongoing experiences with minority stress can teach sexual minority individuals powerful, negative lessons about themselves</a:t>
          </a:r>
        </a:p>
      </dsp:txBody>
      <dsp:txXfrm>
        <a:off x="2264050" y="119200"/>
        <a:ext cx="2058228" cy="1234936"/>
      </dsp:txXfrm>
    </dsp:sp>
    <dsp:sp modelId="{684C2D9D-0965-6E4B-8152-9788591C7D60}">
      <dsp:nvSpPr>
        <dsp:cNvPr id="0" name=""/>
        <dsp:cNvSpPr/>
      </dsp:nvSpPr>
      <dsp:spPr>
        <a:xfrm>
          <a:off x="4528101" y="119200"/>
          <a:ext cx="2058228" cy="1234936"/>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Empower sexual minority individuals to effectively cope with the unfair consequence of minority stress</a:t>
          </a:r>
        </a:p>
      </dsp:txBody>
      <dsp:txXfrm>
        <a:off x="4528101" y="119200"/>
        <a:ext cx="2058228" cy="1234936"/>
      </dsp:txXfrm>
    </dsp:sp>
    <dsp:sp modelId="{F0C37969-BB55-484A-BB1C-57096DADC4FF}">
      <dsp:nvSpPr>
        <dsp:cNvPr id="0" name=""/>
        <dsp:cNvSpPr/>
      </dsp:nvSpPr>
      <dsp:spPr>
        <a:xfrm>
          <a:off x="0" y="1559960"/>
          <a:ext cx="2058228" cy="1234936"/>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Help sexual minority individuals build supportive, authentic relationships</a:t>
          </a:r>
        </a:p>
      </dsp:txBody>
      <dsp:txXfrm>
        <a:off x="0" y="1559960"/>
        <a:ext cx="2058228" cy="1234936"/>
      </dsp:txXfrm>
    </dsp:sp>
    <dsp:sp modelId="{5488E235-CF30-F04C-8B53-226296CA7F11}">
      <dsp:nvSpPr>
        <dsp:cNvPr id="0" name=""/>
        <dsp:cNvSpPr/>
      </dsp:nvSpPr>
      <dsp:spPr>
        <a:xfrm>
          <a:off x="2264050" y="1559960"/>
          <a:ext cx="2058228" cy="1234936"/>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Highlight sexual minority individuals’ unique strengths</a:t>
          </a:r>
        </a:p>
      </dsp:txBody>
      <dsp:txXfrm>
        <a:off x="2264050" y="1559960"/>
        <a:ext cx="2058228" cy="1234936"/>
      </dsp:txXfrm>
    </dsp:sp>
    <dsp:sp modelId="{14A04F71-A754-6D46-8877-25584B9375E8}">
      <dsp:nvSpPr>
        <dsp:cNvPr id="0" name=""/>
        <dsp:cNvSpPr/>
      </dsp:nvSpPr>
      <dsp:spPr>
        <a:xfrm>
          <a:off x="4528101" y="1559960"/>
          <a:ext cx="2058228" cy="123493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Understand intersecting identities as a source of stress and resilience</a:t>
          </a:r>
        </a:p>
      </dsp:txBody>
      <dsp:txXfrm>
        <a:off x="4528101" y="1559960"/>
        <a:ext cx="2058228" cy="123493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Welcome to CAAS rounds.  For</a:t>
            </a:r>
            <a:r>
              <a:rPr lang="en-US" baseline="0" dirty="0"/>
              <a:t> those of you who do not know me, I am Rosemarie Martin. I am here will my esteemed colleagues from the Addiction Technology Transfer Center or ATTC for short.  CAAS rounds today will focus on How the ATTC bridges that gap from science to the SERVICE.   </a:t>
            </a:r>
          </a:p>
          <a:p>
            <a:pPr marL="0" indent="0"/>
            <a:endParaRPr lang="en-US" baseline="0" dirty="0"/>
          </a:p>
          <a:p>
            <a:pPr marL="0" indent="0"/>
            <a:r>
              <a:rPr lang="en-US" baseline="0" dirty="0"/>
              <a:t>This year we are celebrating the 30</a:t>
            </a:r>
            <a:r>
              <a:rPr lang="en-US" baseline="30000" dirty="0"/>
              <a:t>th</a:t>
            </a:r>
            <a:r>
              <a:rPr lang="en-US" baseline="0" dirty="0"/>
              <a:t> year of the ATTC.  And September is national recovery month so this is perfect timing for sharing with you a bit about our history and impact in our region.  </a:t>
            </a:r>
          </a:p>
          <a:p>
            <a:pPr marL="0" indent="0"/>
            <a:endParaRPr lang="en-US" baseline="0" dirty="0"/>
          </a:p>
          <a:p>
            <a:pPr marL="0" indent="0" defTabSz="931774">
              <a:defRPr/>
            </a:pPr>
            <a:r>
              <a:rPr lang="en-US" dirty="0"/>
              <a:t>The New England ATTC at the Center for Alcohol and Addiction Studies of Brown University has been continuously funded since the ATTC network’s inception in 1993. Having a home in a world-class addiction research center, the New England ATTC fills a unique niche that sets us apart from other ATTCs in the country. Our role as technical assistance purveyors, paired with our home in a center dedicated to advancing science, makes us ideally suited to close the lengthy gap between the development of research-based addiction health services and their adoption to clinical practice.  </a:t>
            </a:r>
          </a:p>
          <a:p>
            <a:pPr marL="0" indent="0" defTabSz="931774">
              <a:defRPr/>
            </a:pPr>
            <a:endParaRPr lang="en-US" dirty="0"/>
          </a:p>
          <a:p>
            <a:r>
              <a:rPr lang="en-US" sz="1800" dirty="0">
                <a:solidFill>
                  <a:srgbClr val="333333"/>
                </a:solidFill>
                <a:latin typeface="Arial" panose="020B0604020202020204" pitchFamily="34" charset="0"/>
              </a:rPr>
              <a:t>How long does it take for new evidence-based finding to reach clinical practice?</a:t>
            </a:r>
          </a:p>
          <a:p>
            <a:r>
              <a:rPr lang="en-US" sz="1800" dirty="0">
                <a:solidFill>
                  <a:srgbClr val="333333"/>
                </a:solidFill>
                <a:latin typeface="Arial" panose="020B0604020202020204" pitchFamily="34" charset="0"/>
              </a:rPr>
              <a:t>Lack of efficient information infrastructure to better connect front-line professionals with the research community</a:t>
            </a:r>
          </a:p>
          <a:p>
            <a:r>
              <a:rPr lang="en-US" sz="1800" dirty="0">
                <a:solidFill>
                  <a:srgbClr val="333333"/>
                </a:solidFill>
                <a:latin typeface="Arial" panose="020B0604020202020204" pitchFamily="34" charset="0"/>
              </a:rPr>
              <a:t>difficulties in translating research into practice</a:t>
            </a:r>
          </a:p>
          <a:p>
            <a:r>
              <a:rPr lang="en-US" sz="1800" dirty="0">
                <a:solidFill>
                  <a:srgbClr val="333333"/>
                </a:solidFill>
                <a:latin typeface="Arial" panose="020B0604020202020204" pitchFamily="34" charset="0"/>
              </a:rPr>
              <a:t>inadequate system to help health care clinicians evaluate the strength of new study findings.</a:t>
            </a:r>
          </a:p>
          <a:p>
            <a:r>
              <a:rPr lang="en-US" sz="1800" dirty="0">
                <a:latin typeface="Times New Roman" panose="02020603050405020304" pitchFamily="18" charset="0"/>
              </a:rPr>
              <a:t>From the time you as a research scientist learn something </a:t>
            </a:r>
            <a:r>
              <a:rPr lang="en-US" sz="1800" dirty="0">
                <a:solidFill>
                  <a:srgbClr val="000000"/>
                </a:solidFill>
                <a:latin typeface="GraphikRegular"/>
              </a:rPr>
              <a:t>significant from rigorous research and when the front line workforce changes their service delivery as a result is 17 years.</a:t>
            </a:r>
            <a:endParaRPr lang="en-US" sz="1800" dirty="0">
              <a:solidFill>
                <a:srgbClr val="000000"/>
              </a:solidFill>
              <a:latin typeface="Times New Roman" panose="02020603050405020304" pitchFamily="18" charset="0"/>
            </a:endParaRPr>
          </a:p>
          <a:p>
            <a:pPr marL="0" indent="0" defTabSz="931774">
              <a:defRPr/>
            </a:pPr>
            <a:endParaRPr lang="en-US" dirty="0"/>
          </a:p>
          <a:p>
            <a:pPr marL="0" indent="0"/>
            <a:endParaRPr dirty="0"/>
          </a:p>
        </p:txBody>
      </p:sp>
      <p:sp>
        <p:nvSpPr>
          <p:cNvPr id="149" name="Google Shape;149;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e8a48c889_2_19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e8a48c889_2_19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lang="en-US" dirty="0"/>
          </a:p>
          <a:p>
            <a:pPr marL="0" indent="0"/>
            <a:r>
              <a:rPr lang="en-US" dirty="0"/>
              <a:t>Stimulant curriculum</a:t>
            </a:r>
          </a:p>
          <a:p>
            <a:pPr marL="0" indent="0"/>
            <a:endParaRPr lang="en-US" dirty="0"/>
          </a:p>
          <a:p>
            <a:pPr marL="0" indent="0"/>
            <a:r>
              <a:rPr lang="en-US" dirty="0"/>
              <a:t>Pictures from SAMHSA centers for excellence</a:t>
            </a:r>
          </a:p>
          <a:p>
            <a:pPr marL="0" indent="0"/>
            <a:r>
              <a:rPr lang="en-US" dirty="0"/>
              <a:t>	https://www.samhsa.gov/practitioner-training</a:t>
            </a:r>
          </a:p>
          <a:p>
            <a:pPr marL="0" indent="0"/>
            <a:r>
              <a:rPr lang="en-US" dirty="0"/>
              <a:t>ORN – replace 988 </a:t>
            </a:r>
          </a:p>
          <a:p>
            <a:pPr marL="0" indent="0"/>
            <a:endParaRPr lang="en-US" sz="1000" dirty="0"/>
          </a:p>
        </p:txBody>
      </p:sp>
      <p:sp>
        <p:nvSpPr>
          <p:cNvPr id="317" name="Google Shape;317;g27e8a48c889_2_19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10</a:t>
            </a:fld>
            <a:endParaRPr/>
          </a:p>
        </p:txBody>
      </p:sp>
    </p:spTree>
    <p:extLst>
      <p:ext uri="{BB962C8B-B14F-4D97-AF65-F5344CB8AC3E}">
        <p14:creationId xmlns:p14="http://schemas.microsoft.com/office/powerpoint/2010/main" val="385463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e8a48c889_2_19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e8a48c889_2_19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sz="1000" dirty="0"/>
              <a:t>Recovery rallies</a:t>
            </a:r>
          </a:p>
          <a:p>
            <a:pPr marL="0" indent="0"/>
            <a:endParaRPr lang="en-US" sz="1000" dirty="0"/>
          </a:p>
        </p:txBody>
      </p:sp>
      <p:sp>
        <p:nvSpPr>
          <p:cNvPr id="317" name="Google Shape;317;g27e8a48c889_2_19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11</a:t>
            </a:fld>
            <a:endParaRPr/>
          </a:p>
        </p:txBody>
      </p:sp>
    </p:spTree>
    <p:extLst>
      <p:ext uri="{BB962C8B-B14F-4D97-AF65-F5344CB8AC3E}">
        <p14:creationId xmlns:p14="http://schemas.microsoft.com/office/powerpoint/2010/main" val="269603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e8a48c889_2_19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e8a48c889_2_19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defTabSz="931774">
              <a:buClr>
                <a:schemeClr val="dk1"/>
              </a:buClr>
              <a:defRPr/>
            </a:pPr>
            <a:r>
              <a:rPr lang="en-US" dirty="0"/>
              <a:t>single state agency</a:t>
            </a:r>
          </a:p>
          <a:p>
            <a:pPr algn="l" fontAlgn="base"/>
            <a:r>
              <a:rPr lang="en-US" b="0" i="0" dirty="0">
                <a:solidFill>
                  <a:srgbClr val="2B2B2B"/>
                </a:solidFill>
                <a:effectLst/>
                <a:latin typeface="Roboto" panose="02000000000000000000" pitchFamily="2" charset="0"/>
              </a:rPr>
              <a:t>The Single State Agency (SSA) is the lead agency in each State responsible for managing federal funds dedicated to addressing substance use prevention, treatment, and recovery. SSAs set priorities for each state and </a:t>
            </a:r>
            <a:r>
              <a:rPr lang="en-US" b="0" i="0" dirty="0" err="1">
                <a:solidFill>
                  <a:srgbClr val="2B2B2B"/>
                </a:solidFill>
                <a:effectLst/>
                <a:latin typeface="Roboto" panose="02000000000000000000" pitchFamily="2" charset="0"/>
              </a:rPr>
              <a:t>delveop</a:t>
            </a:r>
            <a:r>
              <a:rPr lang="en-US" b="0" i="0" dirty="0">
                <a:solidFill>
                  <a:srgbClr val="2B2B2B"/>
                </a:solidFill>
                <a:effectLst/>
                <a:latin typeface="Roboto" panose="02000000000000000000" pitchFamily="2" charset="0"/>
              </a:rPr>
              <a:t> policy managing their state’s prevention, treatment, and recovery system.</a:t>
            </a:r>
          </a:p>
          <a:p>
            <a:pPr algn="l" fontAlgn="base"/>
            <a:r>
              <a:rPr lang="en-US" b="0" i="0" dirty="0">
                <a:solidFill>
                  <a:srgbClr val="2B2B2B"/>
                </a:solidFill>
                <a:effectLst/>
                <a:latin typeface="Roboto" panose="02000000000000000000" pitchFamily="2" charset="0"/>
              </a:rPr>
              <a:t>This resource explores seven key responsibilities of the SSA:</a:t>
            </a:r>
          </a:p>
          <a:p>
            <a:pPr algn="l" fontAlgn="base">
              <a:buFont typeface="Arial" panose="020B0604020202020204" pitchFamily="34" charset="0"/>
              <a:buChar char="•"/>
            </a:pPr>
            <a:r>
              <a:rPr lang="en-US" b="0" i="0" dirty="0">
                <a:solidFill>
                  <a:srgbClr val="2B2B2B"/>
                </a:solidFill>
                <a:effectLst/>
                <a:latin typeface="inherit"/>
              </a:rPr>
              <a:t>Managing the Substance Abuse Prevention and Treatment Block Grant;</a:t>
            </a:r>
          </a:p>
          <a:p>
            <a:pPr algn="l" fontAlgn="base">
              <a:buFont typeface="Arial" panose="020B0604020202020204" pitchFamily="34" charset="0"/>
              <a:buChar char="•"/>
            </a:pPr>
            <a:r>
              <a:rPr lang="en-US" b="0" i="0" dirty="0">
                <a:solidFill>
                  <a:srgbClr val="2B2B2B"/>
                </a:solidFill>
                <a:effectLst/>
                <a:latin typeface="inherit"/>
              </a:rPr>
              <a:t>Managing Opioid-Specific Grants to States;</a:t>
            </a:r>
          </a:p>
          <a:p>
            <a:pPr algn="l" fontAlgn="base">
              <a:buFont typeface="Arial" panose="020B0604020202020204" pitchFamily="34" charset="0"/>
              <a:buChar char="•"/>
            </a:pPr>
            <a:r>
              <a:rPr lang="en-US" b="0" i="0" dirty="0">
                <a:solidFill>
                  <a:srgbClr val="2B2B2B"/>
                </a:solidFill>
                <a:effectLst/>
                <a:latin typeface="inherit"/>
              </a:rPr>
              <a:t>Promoting Effectiveness Through Planning, Oversight, And Accountability;</a:t>
            </a:r>
          </a:p>
          <a:p>
            <a:pPr algn="l" fontAlgn="base">
              <a:buFont typeface="Arial" panose="020B0604020202020204" pitchFamily="34" charset="0"/>
              <a:buChar char="•"/>
            </a:pPr>
            <a:r>
              <a:rPr lang="en-US" b="0" i="0" dirty="0">
                <a:solidFill>
                  <a:srgbClr val="2B2B2B"/>
                </a:solidFill>
                <a:effectLst/>
                <a:latin typeface="inherit"/>
              </a:rPr>
              <a:t>Reporting Data;</a:t>
            </a:r>
          </a:p>
          <a:p>
            <a:pPr algn="l" fontAlgn="base">
              <a:buFont typeface="Arial" panose="020B0604020202020204" pitchFamily="34" charset="0"/>
              <a:buChar char="•"/>
            </a:pPr>
            <a:r>
              <a:rPr lang="en-US" b="0" i="0" dirty="0">
                <a:solidFill>
                  <a:srgbClr val="2B2B2B"/>
                </a:solidFill>
                <a:effectLst/>
                <a:latin typeface="inherit"/>
              </a:rPr>
              <a:t>Promoting and Ensuring Quality;</a:t>
            </a:r>
          </a:p>
          <a:p>
            <a:pPr algn="l" fontAlgn="base">
              <a:buFont typeface="Arial" panose="020B0604020202020204" pitchFamily="34" charset="0"/>
              <a:buChar char="•"/>
            </a:pPr>
            <a:r>
              <a:rPr lang="en-US" b="0" i="0" dirty="0">
                <a:solidFill>
                  <a:srgbClr val="2B2B2B"/>
                </a:solidFill>
                <a:effectLst/>
                <a:latin typeface="inherit"/>
              </a:rPr>
              <a:t>Encouraging Coordination Across State Government; and</a:t>
            </a:r>
          </a:p>
          <a:p>
            <a:pPr algn="l" fontAlgn="base">
              <a:buFont typeface="Arial" panose="020B0604020202020204" pitchFamily="34" charset="0"/>
              <a:buChar char="•"/>
            </a:pPr>
            <a:r>
              <a:rPr lang="en-US" b="0" i="0" dirty="0">
                <a:solidFill>
                  <a:srgbClr val="2B2B2B"/>
                </a:solidFill>
                <a:effectLst/>
                <a:latin typeface="inherit"/>
              </a:rPr>
              <a:t>Working with the Provider Community.</a:t>
            </a:r>
          </a:p>
          <a:p>
            <a:pPr marL="0" indent="0"/>
            <a:endParaRPr lang="en-US" dirty="0"/>
          </a:p>
          <a:p>
            <a:pPr marL="0" indent="0"/>
            <a:r>
              <a:rPr lang="en-US" dirty="0"/>
              <a:t>– Topic focused and location focused-</a:t>
            </a:r>
            <a:endParaRPr dirty="0"/>
          </a:p>
          <a:p>
            <a:pPr marL="0" indent="0">
              <a:buClr>
                <a:schemeClr val="dk1"/>
              </a:buClr>
            </a:pPr>
            <a:r>
              <a:rPr lang="en-US" dirty="0"/>
              <a:t>Stand alone</a:t>
            </a:r>
            <a:endParaRPr dirty="0"/>
          </a:p>
          <a:p>
            <a:pPr marL="0" indent="0">
              <a:buClr>
                <a:schemeClr val="dk1"/>
              </a:buClr>
              <a:buSzPts val="1100"/>
            </a:pPr>
            <a:endParaRPr lang="en-US" sz="1000" dirty="0"/>
          </a:p>
          <a:p>
            <a:pPr marL="0" indent="0">
              <a:buClr>
                <a:schemeClr val="dk1"/>
              </a:buClr>
              <a:buSzPts val="1100"/>
            </a:pPr>
            <a:r>
              <a:rPr lang="en-US" sz="1000" dirty="0"/>
              <a:t>Popular trainings from our brochure.</a:t>
            </a:r>
          </a:p>
          <a:p>
            <a:pPr marL="0" indent="0">
              <a:buClr>
                <a:schemeClr val="dk1"/>
              </a:buClr>
              <a:buSzPts val="1100"/>
            </a:pPr>
            <a:endParaRPr lang="en-US" sz="1000" dirty="0"/>
          </a:p>
          <a:p>
            <a:pPr marL="0" indent="0">
              <a:buClr>
                <a:schemeClr val="dk1"/>
              </a:buClr>
              <a:buSzPts val="1100"/>
            </a:pPr>
            <a:r>
              <a:rPr lang="en-US" sz="1000" dirty="0"/>
              <a:t>List 8-10 of them</a:t>
            </a:r>
          </a:p>
          <a:p>
            <a:pPr marL="0" indent="0">
              <a:buClr>
                <a:schemeClr val="dk1"/>
              </a:buClr>
              <a:buSzPts val="1100"/>
            </a:pPr>
            <a:r>
              <a:rPr lang="en-US" sz="1000" dirty="0"/>
              <a:t>Pictures of the 6 SSA topics </a:t>
            </a:r>
          </a:p>
          <a:p>
            <a:pPr marL="0" indent="0">
              <a:buClr>
                <a:schemeClr val="dk1"/>
              </a:buClr>
              <a:buSzPts val="1100"/>
            </a:pPr>
            <a:r>
              <a:rPr lang="en-US" sz="1000" dirty="0"/>
              <a:t>RI BHDDH </a:t>
            </a:r>
          </a:p>
          <a:p>
            <a:pPr marL="0" indent="0">
              <a:buClr>
                <a:schemeClr val="dk1"/>
              </a:buClr>
              <a:buSzPts val="1100"/>
            </a:pPr>
            <a:r>
              <a:rPr lang="en-US" sz="1000" dirty="0"/>
              <a:t>Logos from state level</a:t>
            </a:r>
          </a:p>
          <a:p>
            <a:pPr marL="0" indent="0">
              <a:buClr>
                <a:schemeClr val="dk1"/>
              </a:buClr>
              <a:buSzPts val="1100"/>
            </a:pPr>
            <a:endParaRPr lang="en-US" sz="1000" dirty="0"/>
          </a:p>
          <a:p>
            <a:pPr marL="0" indent="0">
              <a:buClr>
                <a:schemeClr val="dk1"/>
              </a:buClr>
              <a:buSzPts val="1100"/>
            </a:pPr>
            <a:r>
              <a:rPr lang="en-US" sz="1000" dirty="0"/>
              <a:t>RIDOH, Connecticut DOC, HETI Maine, </a:t>
            </a:r>
            <a:endParaRPr sz="1000" dirty="0"/>
          </a:p>
        </p:txBody>
      </p:sp>
      <p:sp>
        <p:nvSpPr>
          <p:cNvPr id="317" name="Google Shape;317;g27e8a48c889_2_19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12</a:t>
            </a:fld>
            <a:endParaRPr/>
          </a:p>
        </p:txBody>
      </p:sp>
    </p:spTree>
    <p:extLst>
      <p:ext uri="{BB962C8B-B14F-4D97-AF65-F5344CB8AC3E}">
        <p14:creationId xmlns:p14="http://schemas.microsoft.com/office/powerpoint/2010/main" val="3759003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kern="1200" dirty="0">
                <a:solidFill>
                  <a:schemeClr val="tx1"/>
                </a:solidFill>
              </a:rPr>
              <a:t>ATTC is proud to support the Recovery Month Celebration events throughout New England. All of these events are open to the public and we encourage you to attend and share these events widely. </a:t>
            </a:r>
          </a:p>
        </p:txBody>
      </p:sp>
      <p:sp>
        <p:nvSpPr>
          <p:cNvPr id="184" name="Google Shape;184;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a:t>
            </a:fld>
            <a:endParaRPr/>
          </a:p>
        </p:txBody>
      </p:sp>
    </p:spTree>
    <p:extLst>
      <p:ext uri="{BB962C8B-B14F-4D97-AF65-F5344CB8AC3E}">
        <p14:creationId xmlns:p14="http://schemas.microsoft.com/office/powerpoint/2010/main" val="266043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7e8a48c889_2_8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7e8a48c889_2_89: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buClr>
                <a:schemeClr val="dk1"/>
              </a:buClr>
            </a:pPr>
            <a:r>
              <a:rPr lang="en-US" sz="1100" b="1" dirty="0"/>
              <a:t>Practitioners</a:t>
            </a:r>
            <a:r>
              <a:rPr lang="en-US" sz="1100" dirty="0"/>
              <a:t> who provide services to people who have, or who are at risk of developing, substance use disorders, including those in:</a:t>
            </a:r>
            <a:endParaRPr dirty="0"/>
          </a:p>
          <a:p>
            <a:pPr marL="465887" lvl="1" indent="0">
              <a:buClr>
                <a:schemeClr val="dk1"/>
              </a:buClr>
            </a:pPr>
            <a:r>
              <a:rPr lang="en-US" sz="1100" dirty="0">
                <a:solidFill>
                  <a:srgbClr val="804400"/>
                </a:solidFill>
              </a:rPr>
              <a:t>Specialty SUD treatment </a:t>
            </a:r>
            <a:endParaRPr dirty="0"/>
          </a:p>
          <a:p>
            <a:pPr marL="465887" lvl="1" indent="0">
              <a:buClr>
                <a:schemeClr val="dk1"/>
              </a:buClr>
            </a:pPr>
            <a:r>
              <a:rPr lang="en-US" sz="1100" dirty="0">
                <a:solidFill>
                  <a:srgbClr val="804400"/>
                </a:solidFill>
              </a:rPr>
              <a:t>Primary healthcare </a:t>
            </a:r>
            <a:endParaRPr dirty="0"/>
          </a:p>
          <a:p>
            <a:pPr marL="465887" lvl="1" indent="0">
              <a:buClr>
                <a:schemeClr val="dk1"/>
              </a:buClr>
            </a:pPr>
            <a:r>
              <a:rPr lang="en-US" sz="1100" dirty="0">
                <a:solidFill>
                  <a:srgbClr val="804400"/>
                </a:solidFill>
              </a:rPr>
              <a:t>Criminal justice</a:t>
            </a:r>
            <a:endParaRPr dirty="0"/>
          </a:p>
          <a:p>
            <a:pPr marL="465887" lvl="1" indent="0">
              <a:buClr>
                <a:schemeClr val="dk1"/>
              </a:buClr>
            </a:pPr>
            <a:r>
              <a:rPr lang="en-US" sz="1100" dirty="0">
                <a:solidFill>
                  <a:srgbClr val="804400"/>
                </a:solidFill>
              </a:rPr>
              <a:t>Child welfare</a:t>
            </a:r>
            <a:endParaRPr dirty="0"/>
          </a:p>
          <a:p>
            <a:pPr marL="465887" lvl="1" indent="0">
              <a:buClr>
                <a:schemeClr val="dk1"/>
              </a:buClr>
            </a:pPr>
            <a:r>
              <a:rPr lang="en-US" sz="1100" dirty="0">
                <a:solidFill>
                  <a:srgbClr val="804400"/>
                </a:solidFill>
              </a:rPr>
              <a:t>Faith community</a:t>
            </a:r>
            <a:endParaRPr dirty="0"/>
          </a:p>
          <a:p>
            <a:pPr marL="465887" lvl="1" indent="0">
              <a:buClr>
                <a:schemeClr val="dk1"/>
              </a:buClr>
            </a:pPr>
            <a:r>
              <a:rPr lang="en-US" sz="1100" dirty="0">
                <a:solidFill>
                  <a:srgbClr val="804400"/>
                </a:solidFill>
              </a:rPr>
              <a:t>Peer recovery support</a:t>
            </a:r>
            <a:endParaRPr sz="1100" dirty="0"/>
          </a:p>
          <a:p>
            <a:pPr marL="0" indent="0">
              <a:buClr>
                <a:schemeClr val="dk1"/>
              </a:buClr>
            </a:pPr>
            <a:r>
              <a:rPr lang="en-US" sz="1100" b="1" dirty="0"/>
              <a:t>Students</a:t>
            </a:r>
            <a:r>
              <a:rPr lang="en-US" sz="1100" dirty="0"/>
              <a:t> learning to provide services to people who have, or who are at risk of developing, substance use disorders, including those in:</a:t>
            </a:r>
            <a:endParaRPr dirty="0"/>
          </a:p>
          <a:p>
            <a:pPr marL="465887" lvl="1" indent="0">
              <a:buClr>
                <a:schemeClr val="dk1"/>
              </a:buClr>
            </a:pPr>
            <a:r>
              <a:rPr lang="en-US" sz="1100" dirty="0">
                <a:solidFill>
                  <a:srgbClr val="804400"/>
                </a:solidFill>
              </a:rPr>
              <a:t>Specialist addiction studies programs</a:t>
            </a:r>
            <a:endParaRPr dirty="0"/>
          </a:p>
          <a:p>
            <a:pPr marL="465887" lvl="1" indent="0">
              <a:buClr>
                <a:schemeClr val="dk1"/>
              </a:buClr>
            </a:pPr>
            <a:r>
              <a:rPr lang="en-US" sz="1100" dirty="0">
                <a:solidFill>
                  <a:srgbClr val="804400"/>
                </a:solidFill>
              </a:rPr>
              <a:t>General behavioral health programs (social work, counseling)</a:t>
            </a:r>
            <a:endParaRPr dirty="0"/>
          </a:p>
          <a:p>
            <a:pPr marL="465887" lvl="1" indent="0">
              <a:buClr>
                <a:schemeClr val="dk1"/>
              </a:buClr>
            </a:pPr>
            <a:r>
              <a:rPr lang="en-US" sz="1100" dirty="0">
                <a:solidFill>
                  <a:srgbClr val="804400"/>
                </a:solidFill>
              </a:rPr>
              <a:t>Medical/health sciences programs (nursing, pharmacy, dentistry, medicine)</a:t>
            </a:r>
            <a:endParaRPr dirty="0"/>
          </a:p>
          <a:p>
            <a:pPr marL="465887" lvl="1" indent="0">
              <a:buClr>
                <a:schemeClr val="dk1"/>
              </a:buClr>
            </a:pPr>
            <a:r>
              <a:rPr lang="en-US" sz="1100" dirty="0">
                <a:solidFill>
                  <a:srgbClr val="804400"/>
                </a:solidFill>
              </a:rPr>
              <a:t>Public health programs</a:t>
            </a:r>
            <a:endParaRPr dirty="0"/>
          </a:p>
          <a:p>
            <a:pPr marL="0" indent="0">
              <a:buClr>
                <a:schemeClr val="dk1"/>
              </a:buClr>
            </a:pPr>
            <a:r>
              <a:rPr lang="en-US" sz="1100" b="1" dirty="0"/>
              <a:t>Systems</a:t>
            </a:r>
            <a:endParaRPr dirty="0"/>
          </a:p>
          <a:p>
            <a:pPr marL="459416" indent="0">
              <a:buClr>
                <a:srgbClr val="804400"/>
              </a:buClr>
              <a:buSzPts val="1210"/>
            </a:pPr>
            <a:r>
              <a:rPr lang="en-US" sz="1100" dirty="0"/>
              <a:t>State Treatment Systems</a:t>
            </a:r>
            <a:endParaRPr dirty="0"/>
          </a:p>
          <a:p>
            <a:pPr marL="459416" indent="0">
              <a:buClr>
                <a:srgbClr val="804400"/>
              </a:buClr>
              <a:buSzPts val="1210"/>
            </a:pPr>
            <a:r>
              <a:rPr lang="en-US" sz="1100" dirty="0"/>
              <a:t>Criminal Justice</a:t>
            </a:r>
            <a:endParaRPr dirty="0"/>
          </a:p>
          <a:p>
            <a:pPr marL="459416" indent="0">
              <a:buClr>
                <a:srgbClr val="804400"/>
              </a:buClr>
              <a:buSzPts val="1210"/>
            </a:pPr>
            <a:r>
              <a:rPr lang="en-US" sz="1100" dirty="0"/>
              <a:t>Primary Care</a:t>
            </a:r>
            <a:endParaRPr dirty="0"/>
          </a:p>
          <a:p>
            <a:pPr marL="459416" indent="0">
              <a:buClr>
                <a:srgbClr val="804400"/>
              </a:buClr>
              <a:buSzPts val="1210"/>
            </a:pPr>
            <a:r>
              <a:rPr lang="en-US" sz="1100" dirty="0"/>
              <a:t>Colleges, Universities</a:t>
            </a:r>
            <a:endParaRPr dirty="0"/>
          </a:p>
          <a:p>
            <a:pPr marL="459416" indent="0">
              <a:buClr>
                <a:srgbClr val="804400"/>
              </a:buClr>
              <a:buSzPts val="1210"/>
            </a:pPr>
            <a:r>
              <a:rPr lang="en-US" sz="1100" dirty="0"/>
              <a:t>Child Welfare</a:t>
            </a:r>
            <a:endParaRPr dirty="0"/>
          </a:p>
          <a:p>
            <a:pPr marL="459416" indent="0">
              <a:buClr>
                <a:srgbClr val="804400"/>
              </a:buClr>
              <a:buSzPts val="1210"/>
            </a:pPr>
            <a:r>
              <a:rPr lang="en-US" sz="1100" dirty="0"/>
              <a:t>HHS Training and TA Centers</a:t>
            </a:r>
            <a:endParaRPr dirty="0"/>
          </a:p>
          <a:p>
            <a:pPr marL="459416" indent="0">
              <a:buClr>
                <a:srgbClr val="804400"/>
              </a:buClr>
              <a:buSzPts val="1210"/>
            </a:pPr>
            <a:r>
              <a:rPr lang="en-US" sz="1100" dirty="0"/>
              <a:t>Hospitals</a:t>
            </a:r>
            <a:endParaRPr dirty="0"/>
          </a:p>
          <a:p>
            <a:pPr marL="0" indent="0">
              <a:buClr>
                <a:schemeClr val="dk1"/>
              </a:buClr>
            </a:pPr>
            <a:endParaRPr sz="1100" dirty="0"/>
          </a:p>
          <a:p>
            <a:pPr marL="0" indent="0"/>
            <a:endParaRPr dirty="0"/>
          </a:p>
        </p:txBody>
      </p:sp>
      <p:sp>
        <p:nvSpPr>
          <p:cNvPr id="280" name="Google Shape;280;g27e8a48c889_2_89: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e8a48c889_2_9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e8a48c889_2_9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buClr>
                <a:schemeClr val="dk1"/>
              </a:buClr>
            </a:pPr>
            <a:r>
              <a:rPr lang="en-US" dirty="0"/>
              <a:t>Needs assessments with each state</a:t>
            </a:r>
            <a:endParaRPr dirty="0"/>
          </a:p>
          <a:p>
            <a:pPr marL="0" indent="0">
              <a:buClr>
                <a:schemeClr val="dk1"/>
              </a:buClr>
            </a:pPr>
            <a:r>
              <a:rPr lang="en-US" dirty="0"/>
              <a:t>ATTC Advisory Board - </a:t>
            </a:r>
            <a:r>
              <a:rPr lang="en-US" b="0" i="0" dirty="0">
                <a:solidFill>
                  <a:srgbClr val="575B64"/>
                </a:solidFill>
                <a:effectLst/>
                <a:latin typeface="InterFace"/>
              </a:rPr>
              <a:t>The Mountain Plains ATTC Advisory Board meets semi-annually to build and maintain collaborative relationships; advise the Mountain Plains on workforce interests, needs, and capacities to coordinate regional training/TA services</a:t>
            </a:r>
          </a:p>
          <a:p>
            <a:pPr marL="0" indent="0">
              <a:buClr>
                <a:schemeClr val="dk1"/>
              </a:buClr>
            </a:pPr>
            <a:r>
              <a:rPr lang="en-US" b="0" i="0" dirty="0">
                <a:solidFill>
                  <a:srgbClr val="575B64"/>
                </a:solidFill>
                <a:effectLst/>
                <a:latin typeface="InterFace"/>
              </a:rPr>
              <a:t>We are bringing together partners from all 5 states in our region to discuss issues and initiatives around addiction treatment and recovery. The 2-day, in person event will provide ample networking opportunities to connect and discuss issues on a variety of different topics that include but are not limited to, culturally appropriates services of our region, workforce issues, current projects, and more. </a:t>
            </a:r>
            <a:endParaRPr dirty="0"/>
          </a:p>
          <a:p>
            <a:pPr marL="0" indent="0">
              <a:buClr>
                <a:schemeClr val="dk1"/>
              </a:buClr>
              <a:buSzPts val="1200"/>
            </a:pPr>
            <a:endParaRPr lang="en-US" dirty="0"/>
          </a:p>
          <a:p>
            <a:pPr marL="0" indent="0" defTabSz="931774">
              <a:buClr>
                <a:schemeClr val="dk1"/>
              </a:buClr>
              <a:defRPr/>
            </a:pPr>
            <a:r>
              <a:rPr lang="en-US" dirty="0"/>
              <a:t>single state agency</a:t>
            </a:r>
          </a:p>
          <a:p>
            <a:pPr algn="l" fontAlgn="base"/>
            <a:r>
              <a:rPr lang="en-US" b="0" i="0" dirty="0">
                <a:solidFill>
                  <a:srgbClr val="2B2B2B"/>
                </a:solidFill>
                <a:effectLst/>
                <a:latin typeface="Roboto" panose="02000000000000000000" pitchFamily="2" charset="0"/>
              </a:rPr>
              <a:t>The Single State Agency (SSA) is the lead agency in each State responsible for managing federal funds dedicated to addressing substance use prevention, treatment, and recovery. SSAs set priorities for each state and </a:t>
            </a:r>
            <a:r>
              <a:rPr lang="en-US" b="0" i="0" dirty="0" err="1">
                <a:solidFill>
                  <a:srgbClr val="2B2B2B"/>
                </a:solidFill>
                <a:effectLst/>
                <a:latin typeface="Roboto" panose="02000000000000000000" pitchFamily="2" charset="0"/>
              </a:rPr>
              <a:t>delveop</a:t>
            </a:r>
            <a:r>
              <a:rPr lang="en-US" b="0" i="0" dirty="0">
                <a:solidFill>
                  <a:srgbClr val="2B2B2B"/>
                </a:solidFill>
                <a:effectLst/>
                <a:latin typeface="Roboto" panose="02000000000000000000" pitchFamily="2" charset="0"/>
              </a:rPr>
              <a:t> policy managing their state’s prevention, treatment, and recovery system.</a:t>
            </a:r>
          </a:p>
          <a:p>
            <a:pPr algn="l" fontAlgn="base"/>
            <a:r>
              <a:rPr lang="en-US" b="0" i="0" dirty="0">
                <a:solidFill>
                  <a:srgbClr val="2B2B2B"/>
                </a:solidFill>
                <a:effectLst/>
                <a:latin typeface="Roboto" panose="02000000000000000000" pitchFamily="2" charset="0"/>
              </a:rPr>
              <a:t>This resource explores seven key responsibilities of the SSA:</a:t>
            </a:r>
          </a:p>
          <a:p>
            <a:pPr algn="l" fontAlgn="base">
              <a:buFont typeface="Arial" panose="020B0604020202020204" pitchFamily="34" charset="0"/>
              <a:buChar char="•"/>
            </a:pPr>
            <a:r>
              <a:rPr lang="en-US" b="0" i="0" dirty="0">
                <a:solidFill>
                  <a:srgbClr val="2B2B2B"/>
                </a:solidFill>
                <a:effectLst/>
                <a:latin typeface="inherit"/>
              </a:rPr>
              <a:t>Managing the Substance Abuse Prevention and Treatment Block Grant;</a:t>
            </a:r>
          </a:p>
          <a:p>
            <a:pPr algn="l" fontAlgn="base">
              <a:buFont typeface="Arial" panose="020B0604020202020204" pitchFamily="34" charset="0"/>
              <a:buChar char="•"/>
            </a:pPr>
            <a:r>
              <a:rPr lang="en-US" b="0" i="0" dirty="0">
                <a:solidFill>
                  <a:srgbClr val="2B2B2B"/>
                </a:solidFill>
                <a:effectLst/>
                <a:latin typeface="inherit"/>
              </a:rPr>
              <a:t>Managing Opioid-Specific Grants to States;</a:t>
            </a:r>
          </a:p>
          <a:p>
            <a:pPr algn="l" fontAlgn="base">
              <a:buFont typeface="Arial" panose="020B0604020202020204" pitchFamily="34" charset="0"/>
              <a:buChar char="•"/>
            </a:pPr>
            <a:r>
              <a:rPr lang="en-US" b="0" i="0" dirty="0">
                <a:solidFill>
                  <a:srgbClr val="2B2B2B"/>
                </a:solidFill>
                <a:effectLst/>
                <a:latin typeface="inherit"/>
              </a:rPr>
              <a:t>Promoting Effectiveness Through Planning, Oversight, And Accountability;</a:t>
            </a:r>
          </a:p>
          <a:p>
            <a:pPr algn="l" fontAlgn="base">
              <a:buFont typeface="Arial" panose="020B0604020202020204" pitchFamily="34" charset="0"/>
              <a:buChar char="•"/>
            </a:pPr>
            <a:r>
              <a:rPr lang="en-US" b="0" i="0" dirty="0">
                <a:solidFill>
                  <a:srgbClr val="2B2B2B"/>
                </a:solidFill>
                <a:effectLst/>
                <a:latin typeface="inherit"/>
              </a:rPr>
              <a:t>Reporting Data;</a:t>
            </a:r>
          </a:p>
          <a:p>
            <a:pPr algn="l" fontAlgn="base">
              <a:buFont typeface="Arial" panose="020B0604020202020204" pitchFamily="34" charset="0"/>
              <a:buChar char="•"/>
            </a:pPr>
            <a:r>
              <a:rPr lang="en-US" b="0" i="0" dirty="0">
                <a:solidFill>
                  <a:srgbClr val="2B2B2B"/>
                </a:solidFill>
                <a:effectLst/>
                <a:latin typeface="inherit"/>
              </a:rPr>
              <a:t>Promoting and Ensuring Quality;</a:t>
            </a:r>
          </a:p>
          <a:p>
            <a:pPr algn="l" fontAlgn="base">
              <a:buFont typeface="Arial" panose="020B0604020202020204" pitchFamily="34" charset="0"/>
              <a:buChar char="•"/>
            </a:pPr>
            <a:r>
              <a:rPr lang="en-US" b="0" i="0" dirty="0">
                <a:solidFill>
                  <a:srgbClr val="2B2B2B"/>
                </a:solidFill>
                <a:effectLst/>
                <a:latin typeface="inherit"/>
              </a:rPr>
              <a:t>Encouraging Coordination Across State Government; and</a:t>
            </a:r>
          </a:p>
          <a:p>
            <a:pPr algn="l" fontAlgn="base">
              <a:buFont typeface="Arial" panose="020B0604020202020204" pitchFamily="34" charset="0"/>
              <a:buChar char="•"/>
            </a:pPr>
            <a:r>
              <a:rPr lang="en-US" b="0" i="0" dirty="0">
                <a:solidFill>
                  <a:srgbClr val="2B2B2B"/>
                </a:solidFill>
                <a:effectLst/>
                <a:latin typeface="inherit"/>
              </a:rPr>
              <a:t>Working with the Provider Community.</a:t>
            </a:r>
          </a:p>
          <a:p>
            <a:pPr marL="0" indent="0"/>
            <a:endParaRPr lang="en-US" dirty="0"/>
          </a:p>
          <a:p>
            <a:pPr marL="0" indent="0"/>
            <a:r>
              <a:rPr lang="en-US" sz="1800" dirty="0">
                <a:solidFill>
                  <a:srgbClr val="403F42"/>
                </a:solidFill>
                <a:latin typeface="Arial" panose="020B0604020202020204" pitchFamily="34" charset="0"/>
              </a:rPr>
              <a:t>we held a series of one-on-one meetings with each state to learn about the state’s most pressing training and technical assistance needs</a:t>
            </a:r>
          </a:p>
          <a:p>
            <a:pPr marL="0" indent="0"/>
            <a:r>
              <a:rPr lang="en-US" sz="1800" dirty="0">
                <a:solidFill>
                  <a:srgbClr val="222222"/>
                </a:solidFill>
                <a:latin typeface="Arial" panose="020B0604020202020204" pitchFamily="34" charset="0"/>
              </a:rPr>
              <a:t>In conjunction with the Region 1 SAMHSA Administrator, we create a workplan to address regional priorities</a:t>
            </a:r>
          </a:p>
          <a:p>
            <a:pPr marL="0" indent="0" defTabSz="931774">
              <a:buClr>
                <a:schemeClr val="dk1"/>
              </a:buClr>
              <a:defRPr/>
            </a:pPr>
            <a:r>
              <a:rPr lang="en-US" dirty="0"/>
              <a:t>All of this is guided by our Advisory Board. </a:t>
            </a:r>
            <a:r>
              <a:rPr lang="en-US" b="0" i="0" dirty="0">
                <a:solidFill>
                  <a:srgbClr val="575B64"/>
                </a:solidFill>
                <a:effectLst/>
                <a:latin typeface="InterFace"/>
              </a:rPr>
              <a:t>We bring together partners from all 6 states in our region to discuss issues and initiatives around addiction treatment and recovery. </a:t>
            </a:r>
            <a:r>
              <a:rPr lang="en-US" sz="1800" dirty="0">
                <a:latin typeface="Times New Roman" panose="02020603050405020304" pitchFamily="18" charset="0"/>
              </a:rPr>
              <a:t>representatives from all six SSA offices, representatives from the treatment and recovery communities, and patient advocates participated in our semi-annual  interactive meetings. </a:t>
            </a:r>
          </a:p>
          <a:p>
            <a:pPr marL="0" indent="0" defTabSz="931774">
              <a:buClr>
                <a:schemeClr val="dk1"/>
              </a:buClr>
              <a:defRPr/>
            </a:pPr>
            <a:endParaRPr lang="en-US" sz="1800" dirty="0">
              <a:latin typeface="Times New Roman" panose="02020603050405020304" pitchFamily="18" charset="0"/>
            </a:endParaRPr>
          </a:p>
          <a:p>
            <a:pPr marL="0" indent="0">
              <a:buClr>
                <a:schemeClr val="dk1"/>
              </a:buClr>
            </a:pPr>
            <a:r>
              <a:rPr lang="en-US" dirty="0"/>
              <a:t>Board Members</a:t>
            </a:r>
          </a:p>
          <a:p>
            <a:pPr marL="0" indent="0">
              <a:buClr>
                <a:schemeClr val="dk1"/>
              </a:buClr>
            </a:pPr>
            <a:r>
              <a:rPr lang="en-US" dirty="0"/>
              <a:t>Workgroups at national and regional levels</a:t>
            </a:r>
          </a:p>
          <a:p>
            <a:pPr marL="0" indent="0">
              <a:buClr>
                <a:schemeClr val="dk1"/>
              </a:buClr>
            </a:pPr>
            <a:r>
              <a:rPr lang="en-US" dirty="0"/>
              <a:t>Direct outreach to stakeholders (exhibiting)</a:t>
            </a:r>
          </a:p>
          <a:p>
            <a:pPr marL="0" indent="0">
              <a:buClr>
                <a:schemeClr val="dk1"/>
              </a:buClr>
            </a:pPr>
            <a:r>
              <a:rPr lang="en-US" dirty="0"/>
              <a:t>Sponsorship and support of events</a:t>
            </a:r>
          </a:p>
          <a:p>
            <a:pPr marL="0" indent="0">
              <a:buClr>
                <a:schemeClr val="dk1"/>
              </a:buClr>
            </a:pPr>
            <a:endParaRPr lang="en-US" dirty="0"/>
          </a:p>
          <a:p>
            <a:pPr marL="0" indent="0">
              <a:buClr>
                <a:schemeClr val="dk1"/>
              </a:buClr>
            </a:pPr>
            <a:r>
              <a:rPr lang="en-US" dirty="0"/>
              <a:t>Direct TA</a:t>
            </a:r>
          </a:p>
          <a:p>
            <a:pPr marL="0" indent="0">
              <a:buClr>
                <a:schemeClr val="dk1"/>
              </a:buClr>
            </a:pPr>
            <a:endParaRPr lang="en-US" dirty="0"/>
          </a:p>
          <a:p>
            <a:pPr marL="0" indent="0">
              <a:buClr>
                <a:schemeClr val="dk1"/>
              </a:buClr>
            </a:pPr>
            <a:r>
              <a:rPr lang="en-US" dirty="0"/>
              <a:t>What are the forms of technical assistance</a:t>
            </a:r>
          </a:p>
          <a:p>
            <a:pPr marL="0" indent="0">
              <a:buClr>
                <a:schemeClr val="dk1"/>
              </a:buClr>
              <a:buSzPts val="1200"/>
            </a:pPr>
            <a:r>
              <a:rPr lang="en-US" dirty="0"/>
              <a:t>work in many ways to customize  and tailor the trainings to the needs of our region</a:t>
            </a:r>
          </a:p>
          <a:p>
            <a:pPr marL="0" indent="0" defTabSz="931774">
              <a:buClr>
                <a:schemeClr val="dk1"/>
              </a:buClr>
              <a:defRPr/>
            </a:pPr>
            <a:endParaRPr dirty="0"/>
          </a:p>
        </p:txBody>
      </p:sp>
      <p:sp>
        <p:nvSpPr>
          <p:cNvPr id="289" name="Google Shape;289;g27e8a48c889_2_9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Madi: Our work in pursuit of those three objectives is guided by our Technical Assistance Pyramid. This pyramid shows that the work of the ATTC network ranges from basic to intensive, with an overarching theme of grounding in cultural and linguistic appropriateness. The size of each layer of the pyramid denotes the level of time commitment involved. </a:t>
            </a:r>
            <a:endParaRPr dirty="0"/>
          </a:p>
          <a:p>
            <a:pPr marL="0" indent="0"/>
            <a:endParaRPr dirty="0"/>
          </a:p>
          <a:p>
            <a:pPr marL="0" indent="0"/>
            <a:r>
              <a:rPr lang="en-US" dirty="0"/>
              <a:t>Let me take a moment to walk you through this pyramid (start to click animation). </a:t>
            </a:r>
            <a:endParaRPr dirty="0"/>
          </a:p>
          <a:p>
            <a:pPr marL="0" indent="0"/>
            <a:endParaRPr dirty="0"/>
          </a:p>
          <a:p>
            <a:pPr marL="0" indent="0"/>
            <a:r>
              <a:rPr lang="en-US" dirty="0"/>
              <a:t>At the top of the pyramid, we offer basic TA – these are supports that we share with large groups that are generally designed to build awareness and knowledge. Examples are our regional newsletter, a national blog, self-paced courses, and webinars and major conferences that we host. If you engage with us in  basic TA, this will not require much time investment at all.</a:t>
            </a:r>
            <a:endParaRPr dirty="0"/>
          </a:p>
          <a:p>
            <a:pPr marL="0" indent="0"/>
            <a:endParaRPr dirty="0"/>
          </a:p>
          <a:p>
            <a:pPr marL="0" indent="0"/>
            <a:r>
              <a:rPr lang="en-US" dirty="0"/>
              <a:t>In  the middle of the pyramid, we offer targeted TA – these are customized training series that are generally designed to build provider skills delivering a specific service. Targeted TA often includes multiple points of contact, such as in communities of practice, learning collaboratives and other ongoing training series. If you engage with us in targeted TA, this is a moderate time commitment. </a:t>
            </a:r>
            <a:endParaRPr dirty="0"/>
          </a:p>
          <a:p>
            <a:pPr marL="0" indent="0"/>
            <a:endParaRPr dirty="0"/>
          </a:p>
          <a:p>
            <a:pPr marL="0" indent="0"/>
            <a:r>
              <a:rPr lang="en-US" dirty="0"/>
              <a:t>At the bottom of the pyramid, we offer intensive TA – this is ongoing consultation that is designed to help an individual, organization or health care system make meaningful, sustainable change. Our leadership development series is one of our flagship intensive TA offerings! When you engage with us in intensive TA, it is a much more significant time commitment, but we believe the payoff is well worth it. For this reason, our ATTC has a national reputation for investing in far more intensive TA than our peers throughout the country – because we believe making sustainable change requires an intensive commitment on your part and on our own! </a:t>
            </a:r>
            <a:endParaRPr dirty="0"/>
          </a:p>
          <a:p>
            <a:pPr marL="0" indent="0"/>
            <a:endParaRPr dirty="0"/>
          </a:p>
          <a:p>
            <a:pPr marL="0" indent="0"/>
            <a:endParaRPr dirty="0"/>
          </a:p>
        </p:txBody>
      </p:sp>
      <p:sp>
        <p:nvSpPr>
          <p:cNvPr id="172" name="Google Shape;172;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Pictures of paper covers instead</a:t>
            </a:r>
          </a:p>
          <a:p>
            <a:pPr marL="0" indent="0"/>
            <a:r>
              <a:rPr lang="en-US" dirty="0"/>
              <a:t>As a part of our mission to provide evidence-based trainings we also engage in research </a:t>
            </a:r>
          </a:p>
          <a:p>
            <a:pPr marL="0" indent="0"/>
            <a:r>
              <a:rPr lang="en-US" dirty="0"/>
              <a:t>Here are some of our previous publications</a:t>
            </a:r>
            <a:endParaRPr dirty="0"/>
          </a:p>
        </p:txBody>
      </p:sp>
      <p:sp>
        <p:nvSpPr>
          <p:cNvPr id="172" name="Google Shape;172;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17</a:t>
            </a:fld>
            <a:endParaRPr/>
          </a:p>
        </p:txBody>
      </p:sp>
    </p:spTree>
    <p:extLst>
      <p:ext uri="{BB962C8B-B14F-4D97-AF65-F5344CB8AC3E}">
        <p14:creationId xmlns:p14="http://schemas.microsoft.com/office/powerpoint/2010/main" val="3480561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e8a48c889_2_17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7e8a48c889_2_17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Kelli’s paper</a:t>
            </a:r>
          </a:p>
          <a:p>
            <a:pPr marL="0" indent="0"/>
            <a:r>
              <a:rPr lang="en-US" dirty="0"/>
              <a:t>https://www.ncbi.nlm.nih.gov/pmc/articles/PMC8509100/</a:t>
            </a:r>
          </a:p>
          <a:p>
            <a:pPr marL="0" indent="0"/>
            <a:r>
              <a:rPr lang="en-US" dirty="0"/>
              <a:t>Show figure 2, attendees </a:t>
            </a:r>
          </a:p>
          <a:p>
            <a:pPr marL="0" indent="0"/>
            <a:endParaRPr lang="en-US" dirty="0"/>
          </a:p>
          <a:p>
            <a:pPr marL="0" indent="0"/>
            <a:r>
              <a:rPr lang="en-US" dirty="0"/>
              <a:t>Analyzed nationwide- highlight that we are nationally known for doing a lot of intensive TA</a:t>
            </a:r>
          </a:p>
          <a:p>
            <a:pPr marL="0" indent="0"/>
            <a:r>
              <a:rPr lang="en-US" dirty="0"/>
              <a:t>3 fiscal years</a:t>
            </a:r>
            <a:endParaRPr dirty="0"/>
          </a:p>
        </p:txBody>
      </p:sp>
      <p:sp>
        <p:nvSpPr>
          <p:cNvPr id="339" name="Google Shape;339;g27e8a48c889_2_17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3002483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e8a48c889_2_17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7e8a48c889_2_17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Of the 10 ATTCs across the country, our center has been praised for our intensive TA</a:t>
            </a:r>
          </a:p>
          <a:p>
            <a:pPr marL="0" indent="0"/>
            <a:endParaRPr lang="en-US" dirty="0"/>
          </a:p>
          <a:p>
            <a:pPr marL="0" indent="0"/>
            <a:r>
              <a:rPr lang="en-US" dirty="0"/>
              <a:t>Emphasis on evidence based </a:t>
            </a:r>
          </a:p>
          <a:p>
            <a:pPr marL="0" indent="0"/>
            <a:endParaRPr lang="en-US" dirty="0"/>
          </a:p>
          <a:p>
            <a:pPr marL="0" indent="0"/>
            <a:r>
              <a:rPr lang="en-US" dirty="0"/>
              <a:t>Pictures of CM trainings from recent advisory board- on the drive</a:t>
            </a:r>
          </a:p>
          <a:p>
            <a:pPr marL="0" indent="0"/>
            <a:r>
              <a:rPr lang="en-US" dirty="0"/>
              <a:t>Bob </a:t>
            </a:r>
            <a:r>
              <a:rPr lang="en-US" dirty="0" err="1"/>
              <a:t>Jope</a:t>
            </a:r>
            <a:r>
              <a:rPr lang="en-US" dirty="0"/>
              <a:t> and HETI Maine</a:t>
            </a:r>
          </a:p>
          <a:p>
            <a:pPr marL="0" indent="0"/>
            <a:endParaRPr lang="en-US" dirty="0"/>
          </a:p>
          <a:p>
            <a:pPr marL="0" indent="0"/>
            <a:r>
              <a:rPr lang="en-US" dirty="0"/>
              <a:t>Check for titles of popular Intensive TA</a:t>
            </a:r>
            <a:endParaRPr dirty="0"/>
          </a:p>
        </p:txBody>
      </p:sp>
      <p:sp>
        <p:nvSpPr>
          <p:cNvPr id="339" name="Google Shape;339;g27e8a48c889_2_17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8a48c889_2_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7e8a48c889_2_5: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I went back and looked at the titles of grants funded 20 years ago.  I am going to read these out and please make note of themes.</a:t>
            </a:r>
            <a:endParaRPr dirty="0"/>
          </a:p>
        </p:txBody>
      </p:sp>
      <p:sp>
        <p:nvSpPr>
          <p:cNvPr id="208" name="Google Shape;208;g27e8a48c889_2_5: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2</a:t>
            </a:fld>
            <a:endParaRPr/>
          </a:p>
        </p:txBody>
      </p:sp>
    </p:spTree>
    <p:extLst>
      <p:ext uri="{BB962C8B-B14F-4D97-AF65-F5344CB8AC3E}">
        <p14:creationId xmlns:p14="http://schemas.microsoft.com/office/powerpoint/2010/main" val="3000848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6619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Our flagship</a:t>
            </a:r>
          </a:p>
          <a:p>
            <a:pPr marL="0" indent="0"/>
            <a:r>
              <a:rPr lang="en-US" dirty="0"/>
              <a:t>Cohort 9 in the spring was the largest cohort to date</a:t>
            </a:r>
          </a:p>
          <a:p>
            <a:pPr marL="0" indent="0"/>
            <a:r>
              <a:rPr lang="en-US" dirty="0"/>
              <a:t>We will be hosting our first annual alumni event in </a:t>
            </a:r>
            <a:r>
              <a:rPr lang="en-US" dirty="0" err="1"/>
              <a:t>october</a:t>
            </a:r>
            <a:endParaRPr dirty="0"/>
          </a:p>
        </p:txBody>
      </p:sp>
      <p:sp>
        <p:nvSpPr>
          <p:cNvPr id="184" name="Google Shape;184;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lnSpc>
                <a:spcPct val="110000"/>
              </a:lnSpc>
            </a:pPr>
            <a:r>
              <a:rPr lang="en-US" dirty="0"/>
              <a:t>Place your title on this first slide and include any</a:t>
            </a:r>
            <a:r>
              <a:rPr lang="en-US" baseline="0" dirty="0"/>
              <a:t> subtitle. </a:t>
            </a:r>
          </a:p>
          <a:p>
            <a:pPr marL="0" indent="0">
              <a:lnSpc>
                <a:spcPct val="110000"/>
              </a:lnSpc>
            </a:pPr>
            <a:endParaRPr lang="en-US" dirty="0"/>
          </a:p>
          <a:p>
            <a:pPr>
              <a:lnSpc>
                <a:spcPct val="110000"/>
              </a:lnSpc>
            </a:pPr>
            <a:r>
              <a:rPr lang="en-US" sz="1400" dirty="0">
                <a:latin typeface="Arial" panose="020B0604020202020204" pitchFamily="34" charset="0"/>
                <a:cs typeface="Arial" panose="020B0604020202020204" pitchFamily="34" charset="0"/>
              </a:rPr>
              <a:t>DO NOT CHANGE THE FORMAT OF THIS TEMPLATE. If you are creating ATTC-branded slides, you must use this template.  If you move around boxes, make sure to check the reading order.  If you widen any boxes they must not overlap any other box.</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IF YOU ADD ANY GRAPHICS, you will need to add ALT TEXT and check READING ORDER.  </a:t>
            </a:r>
            <a:endParaRPr lang="en-US" baseline="0" dirty="0"/>
          </a:p>
          <a:p>
            <a:pPr>
              <a:lnSpc>
                <a:spcPct val="110000"/>
              </a:lnSpc>
            </a:pPr>
            <a:endParaRPr lang="en-US" sz="1400" dirty="0">
              <a:latin typeface="Arial" panose="020B0604020202020204" pitchFamily="34" charset="0"/>
              <a:cs typeface="Arial" panose="020B0604020202020204" pitchFamily="34" charset="0"/>
            </a:endParaRPr>
          </a:p>
          <a:p>
            <a:pPr marL="0" indent="0" defTabSz="931774">
              <a:lnSpc>
                <a:spcPct val="110000"/>
              </a:lnSpc>
              <a:buClrTx/>
              <a:buSzTx/>
              <a:defRPr/>
            </a:pPr>
            <a:r>
              <a:rPr lang="en-US" sz="1400" dirty="0">
                <a:latin typeface="Arial" panose="020B0604020202020204" pitchFamily="34" charset="0"/>
                <a:cs typeface="Arial" panose="020B0604020202020204" pitchFamily="34" charset="0"/>
              </a:rPr>
              <a:t>(If the notes on ALT TEXT and READING ORDER do not make sense to you, please let the ATTC National Coordinating Office know to help with remediation.)</a:t>
            </a:r>
          </a:p>
          <a:p>
            <a:pPr>
              <a:lnSpc>
                <a:spcPct val="110000"/>
              </a:lnSpc>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lgn="r" defTabSz="931774">
              <a:buClrTx/>
              <a:defRPr/>
            </a:pPr>
            <a:fld id="{75407F5E-1248-0D41-AA81-B50EA45314DF}" type="slidenum">
              <a:rPr lang="en-US" sz="1200" kern="1200">
                <a:solidFill>
                  <a:prstClr val="black"/>
                </a:solidFill>
                <a:latin typeface="Calibri" panose="020F0502020204030204"/>
                <a:ea typeface="+mn-ea"/>
                <a:cs typeface="+mn-cs"/>
              </a:rPr>
              <a:pPr algn="r" defTabSz="931774">
                <a:buClrTx/>
                <a:defRPr/>
              </a:pPr>
              <a:t>22</a:t>
            </a:fld>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712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9391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78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100" dirty="0">
                <a:solidFill>
                  <a:srgbClr val="000000"/>
                </a:solidFill>
                <a:latin typeface="Arial"/>
                <a:ea typeface="Arial"/>
                <a:cs typeface="Arial"/>
                <a:sym typeface="Arial"/>
              </a:rPr>
              <a:t>HCP could seek to learn about the individual in the clinical arena, based not on assumptions (</a:t>
            </a:r>
            <a:r>
              <a:rPr lang="en-US" sz="1100" dirty="0" err="1">
                <a:solidFill>
                  <a:srgbClr val="000000"/>
                </a:solidFill>
                <a:latin typeface="Arial"/>
                <a:ea typeface="Arial"/>
                <a:cs typeface="Arial"/>
                <a:sym typeface="Arial"/>
              </a:rPr>
              <a:t>eg</a:t>
            </a:r>
            <a:r>
              <a:rPr lang="en-US" sz="1100" dirty="0">
                <a:solidFill>
                  <a:srgbClr val="000000"/>
                </a:solidFill>
                <a:latin typeface="Arial"/>
                <a:ea typeface="Arial"/>
                <a:cs typeface="Arial"/>
                <a:sym typeface="Arial"/>
              </a:rPr>
              <a:t>, lesbians and transgender men are not at risk of cervical cancer) but on their actual, lived history</a:t>
            </a:r>
          </a:p>
          <a:p>
            <a:pPr marL="465887" indent="-323533" defTabSz="931774">
              <a:buFont typeface="Arial"/>
              <a:buChar char="●"/>
              <a:defRPr/>
            </a:pPr>
            <a:r>
              <a:rPr lang="en-US" sz="1800" dirty="0">
                <a:latin typeface="AdvOT1ef757c0"/>
              </a:rPr>
              <a:t>A transgender person often must navigate both the health care and legal systems to change gender markers on their birth certificate, driver’s license, and passport, because some states or jurisdictions require medically certified </a:t>
            </a:r>
            <a:r>
              <a:rPr lang="en-US" sz="1800" dirty="0" err="1">
                <a:latin typeface="AdvOT1ef757c0"/>
              </a:rPr>
              <a:t>docu</a:t>
            </a:r>
            <a:r>
              <a:rPr lang="en-US" sz="1800" dirty="0">
                <a:latin typeface="AdvOT1ef757c0"/>
              </a:rPr>
              <a:t>- mentation confirming that an individual has undergone or is undergoing gender transition through cross-gender hormones and/or surgery </a:t>
            </a:r>
            <a:endParaRPr lang="en-US" dirty="0"/>
          </a:p>
          <a:p>
            <a:endParaRPr lang="en-US" dirty="0"/>
          </a:p>
        </p:txBody>
      </p:sp>
    </p:spTree>
    <p:extLst>
      <p:ext uri="{BB962C8B-B14F-4D97-AF65-F5344CB8AC3E}">
        <p14:creationId xmlns:p14="http://schemas.microsoft.com/office/powerpoint/2010/main" val="4038308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42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416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1217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451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two PhD students that work with us Amelia Bailey, and Siena </a:t>
            </a:r>
            <a:r>
              <a:rPr lang="en-US" dirty="0" err="1"/>
              <a:t>Napolian</a:t>
            </a:r>
            <a:r>
              <a:rPr lang="en-US" dirty="0"/>
              <a:t> that assist with our harm reduction and recovery science initiatives.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233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ce2c10d70e_0_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ce2c10d70e_0_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Clr>
                <a:schemeClr val="dk1"/>
              </a:buClr>
              <a:buSzPts val="1100"/>
            </a:pPr>
            <a:endParaRPr sz="900">
              <a:solidFill>
                <a:srgbClr val="5F7D96"/>
              </a:solidFill>
            </a:endParaRPr>
          </a:p>
          <a:p>
            <a:pPr marL="0" inden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321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1643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what is it? </a:t>
            </a:r>
          </a:p>
          <a:p>
            <a:r>
              <a:rPr lang="en-US" dirty="0"/>
              <a:t>less </a:t>
            </a:r>
            <a:r>
              <a:rPr lang="en-US" dirty="0" err="1"/>
              <a:t>protoyptical</a:t>
            </a:r>
            <a:r>
              <a:rPr lang="en-US" dirty="0"/>
              <a:t> identities, further pushed to the margins</a:t>
            </a:r>
          </a:p>
          <a:p>
            <a:r>
              <a:rPr lang="en-US" dirty="0"/>
              <a:t>more people experience different types of oppression, such as cultural imperialism, </a:t>
            </a:r>
            <a:r>
              <a:rPr lang="en-US" dirty="0" err="1"/>
              <a:t>marginiazaltion</a:t>
            </a:r>
            <a:r>
              <a:rPr lang="en-US" dirty="0"/>
              <a:t>, violence, exclusion. </a:t>
            </a:r>
            <a:r>
              <a:rPr lang="en-US" dirty="0" err="1"/>
              <a:t>consdier</a:t>
            </a:r>
            <a:r>
              <a:rPr lang="en-US" dirty="0"/>
              <a:t> your own patients? implications for research? evidence based?</a:t>
            </a:r>
          </a:p>
        </p:txBody>
      </p:sp>
    </p:spTree>
    <p:extLst>
      <p:ext uri="{BB962C8B-B14F-4D97-AF65-F5344CB8AC3E}">
        <p14:creationId xmlns:p14="http://schemas.microsoft.com/office/powerpoint/2010/main" val="4113021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093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576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add transitions</a:t>
            </a:r>
          </a:p>
        </p:txBody>
      </p:sp>
    </p:spTree>
    <p:extLst>
      <p:ext uri="{BB962C8B-B14F-4D97-AF65-F5344CB8AC3E}">
        <p14:creationId xmlns:p14="http://schemas.microsoft.com/office/powerpoint/2010/main" val="3631445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Asking trans man about breast cancer </a:t>
            </a:r>
          </a:p>
          <a:p>
            <a:pPr marL="465887" indent="-323533" defTabSz="931774">
              <a:buFont typeface="Arial"/>
              <a:buChar char="●"/>
              <a:defRPr/>
            </a:pPr>
            <a:r>
              <a:rPr lang="en-US" dirty="0">
                <a:latin typeface="AdvOTe94fe8f8"/>
              </a:rPr>
              <a:t>“An intersectional lens requires the clinician to confront his or her own biases, whether the presumptions are of commonality or of difference between the clinician and the patient.”</a:t>
            </a:r>
          </a:p>
          <a:p>
            <a:pPr marL="465887" indent="-323533" defTabSz="931774">
              <a:buFont typeface="Arial"/>
              <a:buChar char="●"/>
              <a:defRPr/>
            </a:pPr>
            <a:r>
              <a:rPr lang="en-US" dirty="0">
                <a:latin typeface="AdvOTe94fe8f8"/>
              </a:rPr>
              <a:t>“Understanding clinician</a:t>
            </a:r>
            <a:r>
              <a:rPr lang="en-US" dirty="0">
                <a:latin typeface="AdvOTe94fe8f8+20"/>
              </a:rPr>
              <a:t>–</a:t>
            </a:r>
            <a:r>
              <a:rPr lang="en-US" dirty="0">
                <a:latin typeface="AdvOTe94fe8f8"/>
              </a:rPr>
              <a:t>patient interaction through an intersectional lens complicates the picture, challenges assumptions (sometimes yielding surprising information), and potentially clarifies issues that arise between the patient and the clinician” </a:t>
            </a:r>
          </a:p>
          <a:p>
            <a:pPr marL="465887" indent="-323533" defTabSz="931774">
              <a:buFont typeface="Arial"/>
              <a:buChar char="●"/>
              <a:defRPr/>
            </a:pPr>
            <a:r>
              <a:rPr lang="en-US" dirty="0"/>
              <a:t>Developing a critical self reflective lens that begins with the premise that race, class, and gender, and other axes of social identities are intertwined and mutually </a:t>
            </a:r>
            <a:r>
              <a:rPr lang="en-US" dirty="0" err="1"/>
              <a:t>constiutitive</a:t>
            </a:r>
            <a:r>
              <a:rPr lang="en-US" dirty="0"/>
              <a:t>. Such lens can help advance health disparities research by making the invisible visible </a:t>
            </a:r>
          </a:p>
          <a:p>
            <a:pPr marL="465887" indent="-323533" defTabSz="931774">
              <a:buFont typeface="Arial"/>
              <a:buChar char="●"/>
              <a:defRPr/>
            </a:pPr>
            <a:endParaRPr lang="en-US" dirty="0"/>
          </a:p>
          <a:p>
            <a:pPr marL="465887" indent="-323533" defTabSz="931774">
              <a:buFont typeface="Arial"/>
              <a:buChar char="●"/>
              <a:defRPr/>
            </a:pPr>
            <a:endParaRPr lang="en-US" dirty="0"/>
          </a:p>
          <a:p>
            <a:endParaRPr lang="en-US" dirty="0"/>
          </a:p>
        </p:txBody>
      </p:sp>
    </p:spTree>
    <p:extLst>
      <p:ext uri="{BB962C8B-B14F-4D97-AF65-F5344CB8AC3E}">
        <p14:creationId xmlns:p14="http://schemas.microsoft.com/office/powerpoint/2010/main" val="1226006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8439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405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8a48c889_2_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7e8a48c889_2_5: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As a visual for understanding where SAMHSA</a:t>
            </a:r>
            <a:r>
              <a:rPr lang="en-US" baseline="0" dirty="0"/>
              <a:t> sits within Department of Health and Human Services – SAMHSA is Division with HHS at the same level as NIH which most folks here are most familiar.</a:t>
            </a:r>
            <a:endParaRPr dirty="0"/>
          </a:p>
        </p:txBody>
      </p:sp>
      <p:sp>
        <p:nvSpPr>
          <p:cNvPr id="208" name="Google Shape;208;g27e8a48c889_2_5: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5810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e8a48c889_2_17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7e8a48c889_2_17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 </a:t>
            </a:r>
            <a:r>
              <a:rPr lang="en-US" dirty="0" err="1"/>
              <a:t>Haner</a:t>
            </a:r>
            <a:r>
              <a:rPr lang="en-US" dirty="0"/>
              <a:t> – Q&amp;A</a:t>
            </a:r>
          </a:p>
          <a:p>
            <a:pPr marL="0" indent="0"/>
            <a:endParaRPr lang="en-US" dirty="0"/>
          </a:p>
          <a:p>
            <a:pPr marL="0" indent="0"/>
            <a:r>
              <a:rPr lang="en-US" dirty="0"/>
              <a:t>Evolution of cultural competence on a broad scale in the TTC network as well as specific focus on our region</a:t>
            </a:r>
            <a:endParaRPr dirty="0"/>
          </a:p>
        </p:txBody>
      </p:sp>
      <p:sp>
        <p:nvSpPr>
          <p:cNvPr id="355" name="Google Shape;355;g27e8a48c889_2_17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7e8a48c889_2_16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7e8a48c889_2_16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62" name="Google Shape;362;g27e8a48c889_2_16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I’ll soon be turning it over to [whomever goes next]. These slides will be shared with you. We hope you will stay connected with us by following us on social media, emailing us if you are interested in customized training or TA, and accessing free resources on our website. For the remainder of the LDP, you will also be in incredibly capable hands with our long-term partner of 29 years, Denise Adams, and our prized team member, Ray Sanchez who really deserves the credit on the New England ATTC side for bringing this program to fruition. </a:t>
            </a:r>
            <a:endParaRPr dirty="0"/>
          </a:p>
          <a:p>
            <a:pPr marL="0" indent="0"/>
            <a:endParaRPr dirty="0"/>
          </a:p>
          <a:p>
            <a:pPr marL="0" indent="0"/>
            <a:r>
              <a:rPr lang="en-US" dirty="0"/>
              <a:t>Please don’t hesitate to reach out if you have any questions or if we can be of service! </a:t>
            </a:r>
            <a:endParaRPr dirty="0"/>
          </a:p>
        </p:txBody>
      </p:sp>
      <p:sp>
        <p:nvSpPr>
          <p:cNvPr id="373" name="Google Shape;373;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e8a48c889_2_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7e8a48c889_2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dirty="0"/>
              <a:t>.  Our work at the ATTC is guided by SAMSHAs priorities and principles.  </a:t>
            </a:r>
            <a:r>
              <a:rPr lang="en-US" sz="1800" dirty="0">
                <a:solidFill>
                  <a:srgbClr val="000000"/>
                </a:solidFill>
                <a:latin typeface="Arial" panose="020B0604020202020204" pitchFamily="34" charset="0"/>
              </a:rPr>
              <a:t>The Strategic Plan integrates four overarching guiding principles across all policies and programs to support SAMHSA in achieving its mission and vision.  The four principles shown in the red bars on the right and they are equity, trauma informed approaches, recovery and commitment to data and evidence.</a:t>
            </a:r>
          </a:p>
          <a:p>
            <a:endParaRPr lang="en-US" sz="1800" dirty="0">
              <a:solidFill>
                <a:srgbClr val="000000"/>
              </a:solidFill>
              <a:latin typeface="Arial" panose="020B0604020202020204" pitchFamily="34" charset="0"/>
            </a:endParaRPr>
          </a:p>
          <a:p>
            <a:pPr algn="l"/>
            <a:r>
              <a:rPr lang="en-US" b="0" i="0" dirty="0">
                <a:solidFill>
                  <a:srgbClr val="4A4A4A"/>
                </a:solidFill>
                <a:effectLst/>
                <a:latin typeface="Source Sans Pro" panose="020B0503030403020204" pitchFamily="34" charset="0"/>
              </a:rPr>
              <a:t>To achieve its mission, SAMHSA has identified five priority areas to better meet the behavioral health needs of individuals, communities, and service providers.</a:t>
            </a:r>
          </a:p>
          <a:p>
            <a:pPr algn="l"/>
            <a:r>
              <a:rPr lang="en-US" b="0" i="0" dirty="0">
                <a:solidFill>
                  <a:srgbClr val="4A4A4A"/>
                </a:solidFill>
                <a:effectLst/>
                <a:latin typeface="Source Sans Pro" panose="020B0503030403020204" pitchFamily="34" charset="0"/>
              </a:rPr>
              <a:t>The five priority areas are:</a:t>
            </a:r>
          </a:p>
          <a:p>
            <a:pPr algn="l">
              <a:buFont typeface="Arial" panose="020B0604020202020204" pitchFamily="34" charset="0"/>
              <a:buChar char="•"/>
            </a:pPr>
            <a:r>
              <a:rPr lang="en-US" b="0" i="0" dirty="0">
                <a:solidFill>
                  <a:srgbClr val="4A4A4A"/>
                </a:solidFill>
                <a:effectLst/>
                <a:latin typeface="Source Sans Pro" panose="020B0503030403020204" pitchFamily="34" charset="0"/>
              </a:rPr>
              <a:t>Preventing Substance Use and Overdose</a:t>
            </a:r>
          </a:p>
          <a:p>
            <a:pPr algn="l">
              <a:buFont typeface="Arial" panose="020B0604020202020204" pitchFamily="34" charset="0"/>
              <a:buChar char="•"/>
            </a:pPr>
            <a:r>
              <a:rPr lang="en-US" b="0" i="0" dirty="0">
                <a:solidFill>
                  <a:srgbClr val="4A4A4A"/>
                </a:solidFill>
                <a:effectLst/>
                <a:latin typeface="Source Sans Pro" panose="020B0503030403020204" pitchFamily="34" charset="0"/>
              </a:rPr>
              <a:t>Enhancing Access to Suicide Prevention and Mental Health Services</a:t>
            </a:r>
          </a:p>
          <a:p>
            <a:pPr algn="l">
              <a:buFont typeface="Arial" panose="020B0604020202020204" pitchFamily="34" charset="0"/>
              <a:buChar char="•"/>
            </a:pPr>
            <a:r>
              <a:rPr lang="en-US" b="0" i="0" dirty="0">
                <a:solidFill>
                  <a:srgbClr val="4A4A4A"/>
                </a:solidFill>
                <a:effectLst/>
                <a:latin typeface="Source Sans Pro" panose="020B0503030403020204" pitchFamily="34" charset="0"/>
              </a:rPr>
              <a:t>Promoting Resilience and Emotional Health for Children, Youth and Families</a:t>
            </a:r>
          </a:p>
          <a:p>
            <a:pPr algn="l">
              <a:buFont typeface="Arial" panose="020B0604020202020204" pitchFamily="34" charset="0"/>
              <a:buChar char="•"/>
            </a:pPr>
            <a:r>
              <a:rPr lang="en-US" b="0" i="0" dirty="0">
                <a:solidFill>
                  <a:srgbClr val="4A4A4A"/>
                </a:solidFill>
                <a:effectLst/>
                <a:latin typeface="Source Sans Pro" panose="020B0503030403020204" pitchFamily="34" charset="0"/>
              </a:rPr>
              <a:t>Integrating Behavioral and Physical Health Care</a:t>
            </a:r>
          </a:p>
          <a:p>
            <a:pPr algn="l">
              <a:buFont typeface="Arial" panose="020B0604020202020204" pitchFamily="34" charset="0"/>
              <a:buChar char="•"/>
            </a:pPr>
            <a:r>
              <a:rPr lang="en-US" b="0" i="0" dirty="0">
                <a:solidFill>
                  <a:srgbClr val="4A4A4A"/>
                </a:solidFill>
                <a:effectLst/>
                <a:latin typeface="Source Sans Pro" panose="020B0503030403020204" pitchFamily="34" charset="0"/>
              </a:rPr>
              <a:t>Strengthening the Behavioral Health Workforce</a:t>
            </a:r>
          </a:p>
          <a:p>
            <a:endParaRPr lang="en-US" dirty="0"/>
          </a:p>
          <a:p>
            <a:pPr marL="465887" indent="-232943" defTabSz="931774">
              <a:defRPr/>
            </a:pPr>
            <a:r>
              <a:rPr lang="en-US" dirty="0"/>
              <a:t>I am</a:t>
            </a:r>
            <a:r>
              <a:rPr lang="en-US" baseline="0" dirty="0"/>
              <a:t> going to start by playing a short video that our National Coordinating Office created that provides a great overview of the ATTC national network.</a:t>
            </a:r>
            <a:endParaRPr lang="en-US" dirty="0"/>
          </a:p>
          <a:p>
            <a:endParaRPr dirty="0"/>
          </a:p>
        </p:txBody>
      </p:sp>
      <p:sp>
        <p:nvSpPr>
          <p:cNvPr id="200" name="Google Shape;200;g27e8a48c889_2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7e8a48c889_2_7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7e8a48c889_2_7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buClr>
                <a:schemeClr val="dk1"/>
              </a:buClr>
            </a:pPr>
            <a:r>
              <a:rPr lang="en-US" sz="1100" dirty="0"/>
              <a:t> Technology transfer is best understood within the broader context of diffusion. The ATTC Technology Transfer Model) illustrates the continuum of the diffusion of an innovation from creation through implementation. During development, the innovation is designed and evaluated. [Next slide] In translation, the essential elements and relevance of the innovation are explained and packaged to facilitate spread. In dissemination, awareness is promoted with the goal of encouraging the adoption process. [Next slide]  Lastly, in implementation, the innovation is incorporated into routine practice in real-world settings. Bi-directional communication is a critical component throughout the continuum, represented by the feedback loop. Highlighted in the model is technology transfer, a multidimensional process which intentionally promotes the use of an innovation. It begins during development, continues through dissemination, and extends into early implementation. This process requires multiple stakeholders and resources, and involves translation and adoption activities. Technology transfer accelerates diffusion of innovations through such strategies as adult learning techniques, social marketing, and organizational development. </a:t>
            </a:r>
          </a:p>
          <a:p>
            <a:pPr marL="0" indent="0" defTabSz="931774">
              <a:defRPr/>
            </a:pPr>
            <a:r>
              <a:rPr lang="en-US" sz="1100" dirty="0">
                <a:solidFill>
                  <a:srgbClr val="00467F"/>
                </a:solidFill>
              </a:rPr>
              <a:t>the ATTCs have focused in this area of the model, providing numerous trainings to large numbers of participants.</a:t>
            </a:r>
            <a:endParaRPr lang="en-US" sz="1100" dirty="0"/>
          </a:p>
          <a:p>
            <a:pPr marL="0" indent="0"/>
            <a:endParaRPr lang="en-US" sz="1100" dirty="0"/>
          </a:p>
          <a:p>
            <a:pPr marL="0" indent="0">
              <a:buClr>
                <a:schemeClr val="dk1"/>
              </a:buClr>
            </a:pPr>
            <a:endParaRPr sz="1100" dirty="0"/>
          </a:p>
          <a:p>
            <a:pPr marL="0" indent="0"/>
            <a:endParaRPr dirty="0"/>
          </a:p>
        </p:txBody>
      </p:sp>
      <p:sp>
        <p:nvSpPr>
          <p:cNvPr id="247" name="Google Shape;247;g27e8a48c889_2_7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232943" indent="0" defTabSz="931774" fontAlgn="base">
              <a:defRPr/>
            </a:pPr>
            <a:endParaRPr lang="en-US" b="0" i="0" dirty="0">
              <a:solidFill>
                <a:srgbClr val="575B64"/>
              </a:solidFill>
              <a:effectLst/>
              <a:latin typeface="InterFace"/>
            </a:endParaRPr>
          </a:p>
          <a:p>
            <a:pPr marL="232943" indent="0" defTabSz="931774" fontAlgn="base">
              <a:defRPr/>
            </a:pPr>
            <a:r>
              <a:rPr lang="en-US" b="0" i="0" dirty="0">
                <a:solidFill>
                  <a:srgbClr val="575B64"/>
                </a:solidFill>
                <a:effectLst/>
                <a:latin typeface="InterFace"/>
              </a:rPr>
              <a:t>The vision of the ATTC Network is to </a:t>
            </a:r>
            <a:r>
              <a:rPr lang="en-US" b="0" i="1" dirty="0">
                <a:solidFill>
                  <a:srgbClr val="575B64"/>
                </a:solidFill>
                <a:effectLst/>
                <a:latin typeface="InterFace"/>
              </a:rPr>
              <a:t>unify science, education and service to transform lives through evidence-based and promising treatment and recovery practices in a recovery-oriented system of care.</a:t>
            </a:r>
            <a:endParaRPr lang="en-US" b="0" i="0" dirty="0">
              <a:solidFill>
                <a:srgbClr val="575B64"/>
              </a:solidFill>
              <a:effectLst/>
              <a:latin typeface="InterFace"/>
            </a:endParaRPr>
          </a:p>
          <a:p>
            <a:pPr fontAlgn="base">
              <a:buFont typeface="Arial" panose="020B0604020202020204" pitchFamily="34" charset="0"/>
              <a:buChar char="•"/>
            </a:pPr>
            <a:endParaRPr lang="en-US" dirty="0"/>
          </a:p>
          <a:p>
            <a:pPr marL="232943" indent="0" fontAlgn="base"/>
            <a:r>
              <a:rPr lang="en-US" dirty="0"/>
              <a:t>Our mission is best summed up </a:t>
            </a:r>
            <a:r>
              <a:rPr lang="en-US" dirty="0">
                <a:latin typeface="Arial"/>
                <a:ea typeface="Arial"/>
                <a:cs typeface="Arial"/>
                <a:sym typeface="Arial"/>
              </a:rPr>
              <a:t>with </a:t>
            </a:r>
            <a:r>
              <a:rPr lang="en-US" dirty="0"/>
              <a:t>three major objectives.</a:t>
            </a:r>
          </a:p>
          <a:p>
            <a:pPr fontAlgn="base">
              <a:buFont typeface="Arial" panose="020B0604020202020204" pitchFamily="34" charset="0"/>
              <a:buChar char="•"/>
            </a:pPr>
            <a:r>
              <a:rPr lang="en-US" dirty="0"/>
              <a:t> </a:t>
            </a:r>
            <a:r>
              <a:rPr lang="en-US" sz="1800" dirty="0">
                <a:solidFill>
                  <a:srgbClr val="00467F"/>
                </a:solidFill>
                <a:latin typeface="Arial" panose="020B0604020202020204" pitchFamily="34" charset="0"/>
              </a:rPr>
              <a:t>Accelerate the adoption and implementation of evidence‐based and promising addiction treatment and recovery-oriented practices and services</a:t>
            </a:r>
          </a:p>
          <a:p>
            <a:pPr fontAlgn="base">
              <a:buFont typeface="Arial" panose="020B0604020202020204" pitchFamily="34" charset="0"/>
              <a:buChar char="•"/>
            </a:pPr>
            <a:r>
              <a:rPr lang="en-US" sz="1800" dirty="0">
                <a:solidFill>
                  <a:srgbClr val="00467F"/>
                </a:solidFill>
                <a:latin typeface="Arial" panose="020B0604020202020204" pitchFamily="34" charset="0"/>
              </a:rPr>
              <a:t>Heighten the awareness, knowledge, and skills of the workforce that addresses the needs of people with substance use and/or other behavioral health disorders; and</a:t>
            </a:r>
            <a:endParaRPr lang="en-US" sz="1800" dirty="0">
              <a:solidFill>
                <a:srgbClr val="804400"/>
              </a:solidFill>
              <a:latin typeface="Arial" panose="020B0604020202020204" pitchFamily="34" charset="0"/>
            </a:endParaRPr>
          </a:p>
          <a:p>
            <a:pPr fontAlgn="base">
              <a:buFont typeface="Arial" panose="020B0604020202020204" pitchFamily="34" charset="0"/>
              <a:buChar char="•"/>
            </a:pPr>
            <a:r>
              <a:rPr lang="en-US" sz="1800" dirty="0">
                <a:solidFill>
                  <a:srgbClr val="00467F"/>
                </a:solidFill>
                <a:latin typeface="Arial" panose="020B0604020202020204" pitchFamily="34" charset="0"/>
              </a:rPr>
              <a:t>Foster regional and national alliances among culturally diverse practitioners, researchers, policy makers, funders, and the recovery community.</a:t>
            </a:r>
            <a:endParaRPr lang="en-US" sz="1800" dirty="0">
              <a:solidFill>
                <a:srgbClr val="804400"/>
              </a:solidFill>
              <a:latin typeface="Arial" panose="020B0604020202020204" pitchFamily="34" charset="0"/>
            </a:endParaRPr>
          </a:p>
          <a:p>
            <a:pPr marL="0" indent="0"/>
            <a:endParaRPr dirty="0"/>
          </a:p>
        </p:txBody>
      </p:sp>
      <p:sp>
        <p:nvSpPr>
          <p:cNvPr id="164" name="Google Shape;164;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e8a48c889_2_19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e8a48c889_2_19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lang="en-US" sz="1000" dirty="0"/>
          </a:p>
        </p:txBody>
      </p:sp>
      <p:sp>
        <p:nvSpPr>
          <p:cNvPr id="317" name="Google Shape;317;g27e8a48c889_2_19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The New England ATTC is one of 10 regional ATTCs funded by the Substance Abuse and Mental Health Services Administration, which are tightly coordinated by a National Coordinating Office. One of the great things about the ATTC network is that if you reach out to a regional ATTC for support, you can form longstanding, meaningful regional connections while tapping into a national network of subject matter expertise. </a:t>
            </a:r>
            <a:endParaRPr dirty="0"/>
          </a:p>
          <a:p>
            <a:pPr marL="0" indent="0"/>
            <a:endParaRPr dirty="0"/>
          </a:p>
          <a:p>
            <a:pPr marL="0" indent="0"/>
            <a:r>
              <a:rPr lang="en-US" dirty="0"/>
              <a:t>Fun fact - the ATTC network is SAMHSA’s longest running training and technical assistance initiative, and our ATTC has been based at Brown University since the network’s inception. </a:t>
            </a:r>
            <a:endParaRPr dirty="0"/>
          </a:p>
          <a:p>
            <a:pPr marL="0" indent="0"/>
            <a:endParaRPr dirty="0"/>
          </a:p>
          <a:p>
            <a:pPr marL="0" indent="0"/>
            <a:r>
              <a:rPr lang="en-US" dirty="0"/>
              <a:t>The ATTC network has been so effective that within the past 7 years, SAMHSA decided to replicate it and form networks focused on prevention and mental health. This morning you will also be hearing from members of the ATTC</a:t>
            </a:r>
            <a:r>
              <a:rPr lang="en-US" baseline="0" dirty="0"/>
              <a:t>.</a:t>
            </a:r>
            <a:endParaRPr dirty="0"/>
          </a:p>
        </p:txBody>
      </p:sp>
      <p:sp>
        <p:nvSpPr>
          <p:cNvPr id="157" name="Google Shape;157;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sp>
        <p:nvSpPr>
          <p:cNvPr id="17" name="Google Shape;17;p8"/>
          <p:cNvSpPr txBox="1">
            <a:spLocks noGrp="1"/>
          </p:cNvSpPr>
          <p:nvPr>
            <p:ph type="sldNum" idx="12"/>
          </p:nvPr>
        </p:nvSpPr>
        <p:spPr>
          <a:xfrm>
            <a:off x="6457950" y="6356351"/>
            <a:ext cx="20574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12"/>
        <p:cNvGrpSpPr/>
        <p:nvPr/>
      </p:nvGrpSpPr>
      <p:grpSpPr>
        <a:xfrm>
          <a:off x="0" y="0"/>
          <a:ext cx="0" cy="0"/>
          <a:chOff x="0" y="0"/>
          <a:chExt cx="0" cy="0"/>
        </a:xfrm>
      </p:grpSpPr>
      <p:sp>
        <p:nvSpPr>
          <p:cNvPr id="113" name="Google Shape;113;p24"/>
          <p:cNvSpPr txBox="1">
            <a:spLocks noGrp="1"/>
          </p:cNvSpPr>
          <p:nvPr>
            <p:ph type="title"/>
          </p:nvPr>
        </p:nvSpPr>
        <p:spPr>
          <a:xfrm>
            <a:off x="311700" y="593366"/>
            <a:ext cx="8520600" cy="84527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24"/>
          <p:cNvSpPr txBox="1"/>
          <p:nvPr/>
        </p:nvSpPr>
        <p:spPr>
          <a:xfrm>
            <a:off x="1" y="2458612"/>
            <a:ext cx="2214563" cy="30903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2800"/>
              <a:buFont typeface="Raleway"/>
              <a:buNone/>
            </a:pPr>
            <a:r>
              <a:rPr lang="en-US" sz="1200" b="1" i="0" u="none" strike="noStrike" cap="none">
                <a:solidFill>
                  <a:srgbClr val="000000"/>
                </a:solidFill>
                <a:latin typeface="Raleway"/>
                <a:ea typeface="Raleway"/>
                <a:cs typeface="Raleway"/>
                <a:sym typeface="Raleway"/>
              </a:rPr>
              <a:t>Lorem ipsum dolor sit</a:t>
            </a:r>
            <a:endParaRPr/>
          </a:p>
        </p:txBody>
      </p:sp>
      <p:sp>
        <p:nvSpPr>
          <p:cNvPr id="115" name="Google Shape;115;p24"/>
          <p:cNvSpPr txBox="1">
            <a:spLocks noGrp="1"/>
          </p:cNvSpPr>
          <p:nvPr>
            <p:ph type="body" idx="1"/>
          </p:nvPr>
        </p:nvSpPr>
        <p:spPr>
          <a:xfrm>
            <a:off x="1" y="2767644"/>
            <a:ext cx="2214563" cy="734483"/>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16" name="Google Shape;116;p24"/>
          <p:cNvSpPr txBox="1"/>
          <p:nvPr/>
        </p:nvSpPr>
        <p:spPr>
          <a:xfrm>
            <a:off x="0" y="4537178"/>
            <a:ext cx="2216150" cy="30903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2800"/>
              <a:buFont typeface="Raleway"/>
              <a:buNone/>
            </a:pPr>
            <a:r>
              <a:rPr lang="en-US" sz="1200" b="1" i="0" u="none" strike="noStrike" cap="none">
                <a:solidFill>
                  <a:srgbClr val="000000"/>
                </a:solidFill>
                <a:latin typeface="Raleway"/>
                <a:ea typeface="Raleway"/>
                <a:cs typeface="Raleway"/>
                <a:sym typeface="Raleway"/>
              </a:rPr>
              <a:t>Lorem ipsum dolor sit</a:t>
            </a:r>
            <a:endParaRPr sz="1200" b="1" i="0" u="none" strike="noStrike" cap="none">
              <a:solidFill>
                <a:srgbClr val="000000"/>
              </a:solidFill>
              <a:latin typeface="Raleway"/>
              <a:ea typeface="Raleway"/>
              <a:cs typeface="Raleway"/>
              <a:sym typeface="Raleway"/>
            </a:endParaRPr>
          </a:p>
        </p:txBody>
      </p:sp>
      <p:sp>
        <p:nvSpPr>
          <p:cNvPr id="117" name="Google Shape;117;p24"/>
          <p:cNvSpPr txBox="1">
            <a:spLocks noGrp="1"/>
          </p:cNvSpPr>
          <p:nvPr>
            <p:ph type="body" idx="2"/>
          </p:nvPr>
        </p:nvSpPr>
        <p:spPr>
          <a:xfrm>
            <a:off x="0" y="4846211"/>
            <a:ext cx="2216150" cy="734483"/>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18" name="Google Shape;118;p24"/>
          <p:cNvSpPr txBox="1">
            <a:spLocks noGrp="1"/>
          </p:cNvSpPr>
          <p:nvPr>
            <p:ph type="body" idx="3"/>
          </p:nvPr>
        </p:nvSpPr>
        <p:spPr>
          <a:xfrm>
            <a:off x="6927850" y="2767644"/>
            <a:ext cx="2216150" cy="734483"/>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19" name="Google Shape;119;p24"/>
          <p:cNvSpPr txBox="1"/>
          <p:nvPr/>
        </p:nvSpPr>
        <p:spPr>
          <a:xfrm>
            <a:off x="6927850" y="4537178"/>
            <a:ext cx="2216150" cy="30903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2800"/>
              <a:buFont typeface="Raleway"/>
              <a:buNone/>
            </a:pPr>
            <a:r>
              <a:rPr lang="en-US" sz="1200" b="1" i="0" u="none" strike="noStrike" cap="none">
                <a:solidFill>
                  <a:srgbClr val="000000"/>
                </a:solidFill>
                <a:latin typeface="Raleway"/>
                <a:ea typeface="Raleway"/>
                <a:cs typeface="Raleway"/>
                <a:sym typeface="Raleway"/>
              </a:rPr>
              <a:t>Lorem ipsum dolor sit</a:t>
            </a:r>
            <a:endParaRPr sz="1200" b="1" i="0" u="none" strike="noStrike" cap="none">
              <a:solidFill>
                <a:srgbClr val="000000"/>
              </a:solidFill>
              <a:latin typeface="Raleway"/>
              <a:ea typeface="Raleway"/>
              <a:cs typeface="Raleway"/>
              <a:sym typeface="Raleway"/>
            </a:endParaRPr>
          </a:p>
        </p:txBody>
      </p:sp>
      <p:sp>
        <p:nvSpPr>
          <p:cNvPr id="120" name="Google Shape;120;p24"/>
          <p:cNvSpPr txBox="1">
            <a:spLocks noGrp="1"/>
          </p:cNvSpPr>
          <p:nvPr>
            <p:ph type="body" idx="4"/>
          </p:nvPr>
        </p:nvSpPr>
        <p:spPr>
          <a:xfrm>
            <a:off x="6927850" y="4846211"/>
            <a:ext cx="2216150" cy="734483"/>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21" name="Google Shape;121;p24"/>
          <p:cNvSpPr txBox="1"/>
          <p:nvPr/>
        </p:nvSpPr>
        <p:spPr>
          <a:xfrm>
            <a:off x="6927850" y="2456497"/>
            <a:ext cx="2216150" cy="30903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2800"/>
              <a:buFont typeface="Raleway"/>
              <a:buNone/>
            </a:pPr>
            <a:r>
              <a:rPr lang="en-US" sz="1200" b="1" i="0" u="none" strike="noStrike" cap="none">
                <a:solidFill>
                  <a:srgbClr val="000000"/>
                </a:solidFill>
                <a:latin typeface="Raleway"/>
                <a:ea typeface="Raleway"/>
                <a:cs typeface="Raleway"/>
                <a:sym typeface="Raleway"/>
              </a:rPr>
              <a:t>Lorem ipsum dolor sit</a:t>
            </a:r>
            <a:endParaRPr sz="1200" b="1" i="0" u="none" strike="noStrike" cap="none">
              <a:solidFill>
                <a:srgbClr val="000000"/>
              </a:solidFill>
              <a:latin typeface="Raleway"/>
              <a:ea typeface="Raleway"/>
              <a:cs typeface="Raleway"/>
              <a:sym typeface="Raleway"/>
            </a:endParaRPr>
          </a:p>
        </p:txBody>
      </p:sp>
      <p:sp>
        <p:nvSpPr>
          <p:cNvPr id="122" name="Google Shape;122;p24"/>
          <p:cNvSpPr txBox="1">
            <a:spLocks noGrp="1"/>
          </p:cNvSpPr>
          <p:nvPr>
            <p:ph type="body" idx="5"/>
          </p:nvPr>
        </p:nvSpPr>
        <p:spPr>
          <a:xfrm>
            <a:off x="6927850" y="2767644"/>
            <a:ext cx="2216150" cy="734483"/>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23" name="Google Shape;123;p24"/>
          <p:cNvSpPr txBox="1"/>
          <p:nvPr/>
        </p:nvSpPr>
        <p:spPr>
          <a:xfrm>
            <a:off x="460540" y="4037748"/>
            <a:ext cx="871200" cy="4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US" sz="1800" b="1" i="0" u="none" strike="noStrike" cap="none">
                <a:solidFill>
                  <a:schemeClr val="dk1"/>
                </a:solidFill>
                <a:latin typeface="Lato"/>
                <a:ea typeface="Lato"/>
                <a:cs typeface="Lato"/>
                <a:sym typeface="Lato"/>
              </a:rPr>
              <a:t>20XX</a:t>
            </a:r>
            <a:endParaRPr sz="1800" b="1" i="0" u="none" strike="noStrike" cap="none">
              <a:solidFill>
                <a:schemeClr val="dk1"/>
              </a:solidFill>
              <a:latin typeface="Lato"/>
              <a:ea typeface="Lato"/>
              <a:cs typeface="Lato"/>
              <a:sym typeface="Lato"/>
            </a:endParaRPr>
          </a:p>
        </p:txBody>
      </p:sp>
      <p:sp>
        <p:nvSpPr>
          <p:cNvPr id="124" name="Google Shape;124;p24"/>
          <p:cNvSpPr txBox="1"/>
          <p:nvPr/>
        </p:nvSpPr>
        <p:spPr>
          <a:xfrm>
            <a:off x="2062849" y="3364327"/>
            <a:ext cx="745800" cy="4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US" sz="1800" b="1" i="0" u="none" strike="noStrike" cap="none">
                <a:solidFill>
                  <a:schemeClr val="dk1"/>
                </a:solidFill>
                <a:latin typeface="Lato"/>
                <a:ea typeface="Lato"/>
                <a:cs typeface="Lato"/>
                <a:sym typeface="Lato"/>
              </a:rPr>
              <a:t>20XX</a:t>
            </a:r>
            <a:endParaRPr sz="1800" b="1" i="0" u="none" strike="noStrike" cap="none">
              <a:solidFill>
                <a:schemeClr val="dk1"/>
              </a:solidFill>
              <a:latin typeface="Lato"/>
              <a:ea typeface="Lato"/>
              <a:cs typeface="Lato"/>
              <a:sym typeface="Lato"/>
            </a:endParaRPr>
          </a:p>
        </p:txBody>
      </p:sp>
      <p:sp>
        <p:nvSpPr>
          <p:cNvPr id="125" name="Google Shape;125;p24"/>
          <p:cNvSpPr txBox="1"/>
          <p:nvPr/>
        </p:nvSpPr>
        <p:spPr>
          <a:xfrm>
            <a:off x="3465538" y="4037748"/>
            <a:ext cx="692700" cy="4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US" sz="1800" b="1" i="0" u="none" strike="noStrike" cap="none">
                <a:solidFill>
                  <a:schemeClr val="dk1"/>
                </a:solidFill>
                <a:latin typeface="Lato"/>
                <a:ea typeface="Lato"/>
                <a:cs typeface="Lato"/>
                <a:sym typeface="Lato"/>
              </a:rPr>
              <a:t>20XX</a:t>
            </a:r>
            <a:endParaRPr sz="1800" b="1" i="0" u="none" strike="noStrike" cap="none">
              <a:solidFill>
                <a:schemeClr val="dk1"/>
              </a:solidFill>
              <a:latin typeface="Lato"/>
              <a:ea typeface="Lato"/>
              <a:cs typeface="Lato"/>
              <a:sym typeface="Lato"/>
            </a:endParaRPr>
          </a:p>
        </p:txBody>
      </p:sp>
      <p:sp>
        <p:nvSpPr>
          <p:cNvPr id="126" name="Google Shape;126;p24"/>
          <p:cNvSpPr txBox="1"/>
          <p:nvPr/>
        </p:nvSpPr>
        <p:spPr>
          <a:xfrm>
            <a:off x="4871274" y="3364327"/>
            <a:ext cx="745800" cy="4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US" sz="1800" b="1" i="0" u="none" strike="noStrike" cap="none">
                <a:solidFill>
                  <a:schemeClr val="dk1"/>
                </a:solidFill>
                <a:latin typeface="Lato"/>
                <a:ea typeface="Lato"/>
                <a:cs typeface="Lato"/>
                <a:sym typeface="Lato"/>
              </a:rPr>
              <a:t>20XX</a:t>
            </a:r>
            <a:endParaRPr sz="1800" b="1" i="0" u="none" strike="noStrike" cap="none">
              <a:solidFill>
                <a:schemeClr val="dk1"/>
              </a:solidFill>
              <a:latin typeface="Lato"/>
              <a:ea typeface="Lato"/>
              <a:cs typeface="Lato"/>
              <a:sym typeface="Lato"/>
            </a:endParaRPr>
          </a:p>
        </p:txBody>
      </p:sp>
      <p:sp>
        <p:nvSpPr>
          <p:cNvPr id="127" name="Google Shape;127;p24"/>
          <p:cNvSpPr txBox="1"/>
          <p:nvPr/>
        </p:nvSpPr>
        <p:spPr>
          <a:xfrm>
            <a:off x="6325138" y="4037748"/>
            <a:ext cx="745800" cy="4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US" sz="1800" b="1" i="0" u="none" strike="noStrike" cap="none">
                <a:solidFill>
                  <a:schemeClr val="dk1"/>
                </a:solidFill>
                <a:latin typeface="Lato"/>
                <a:ea typeface="Lato"/>
                <a:cs typeface="Lato"/>
                <a:sym typeface="Lato"/>
              </a:rPr>
              <a:t>20XX</a:t>
            </a:r>
            <a:endParaRPr sz="1800" b="1" i="0" u="none" strike="noStrike" cap="none">
              <a:solidFill>
                <a:schemeClr val="dk1"/>
              </a:solidFill>
              <a:latin typeface="Lato"/>
              <a:ea typeface="Lato"/>
              <a:cs typeface="Lato"/>
              <a:sym typeface="Lato"/>
            </a:endParaRPr>
          </a:p>
        </p:txBody>
      </p:sp>
      <p:grpSp>
        <p:nvGrpSpPr>
          <p:cNvPr id="128" name="Google Shape;128;p24"/>
          <p:cNvGrpSpPr/>
          <p:nvPr/>
        </p:nvGrpSpPr>
        <p:grpSpPr>
          <a:xfrm>
            <a:off x="845575" y="3476785"/>
            <a:ext cx="92400" cy="549100"/>
            <a:chOff x="845575" y="2563700"/>
            <a:chExt cx="92400" cy="411825"/>
          </a:xfrm>
        </p:grpSpPr>
        <p:cxnSp>
          <p:nvCxnSpPr>
            <p:cNvPr id="129" name="Google Shape;129;p2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0" name="Google Shape;130;p2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31" name="Google Shape;131;p24"/>
          <p:cNvGrpSpPr/>
          <p:nvPr/>
        </p:nvGrpSpPr>
        <p:grpSpPr>
          <a:xfrm rot="10800000">
            <a:off x="2296375" y="3926958"/>
            <a:ext cx="92400" cy="549100"/>
            <a:chOff x="2070100" y="2563700"/>
            <a:chExt cx="92400" cy="411825"/>
          </a:xfrm>
        </p:grpSpPr>
        <p:cxnSp>
          <p:nvCxnSpPr>
            <p:cNvPr id="132" name="Google Shape;132;p24"/>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3" name="Google Shape;133;p24"/>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34" name="Google Shape;134;p24"/>
          <p:cNvGrpSpPr/>
          <p:nvPr/>
        </p:nvGrpSpPr>
        <p:grpSpPr>
          <a:xfrm>
            <a:off x="3747175" y="3474910"/>
            <a:ext cx="92400" cy="549100"/>
            <a:chOff x="845575" y="2563700"/>
            <a:chExt cx="92400" cy="411825"/>
          </a:xfrm>
        </p:grpSpPr>
        <p:cxnSp>
          <p:nvCxnSpPr>
            <p:cNvPr id="135" name="Google Shape;135;p2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6" name="Google Shape;136;p2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37" name="Google Shape;137;p24"/>
          <p:cNvGrpSpPr/>
          <p:nvPr/>
        </p:nvGrpSpPr>
        <p:grpSpPr>
          <a:xfrm rot="10800000">
            <a:off x="5197975" y="3926958"/>
            <a:ext cx="92400" cy="549100"/>
            <a:chOff x="2070100" y="2563700"/>
            <a:chExt cx="92400" cy="411825"/>
          </a:xfrm>
        </p:grpSpPr>
        <p:cxnSp>
          <p:nvCxnSpPr>
            <p:cNvPr id="138" name="Google Shape;138;p24"/>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9" name="Google Shape;139;p24"/>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140" name="Google Shape;140;p24"/>
          <p:cNvGrpSpPr/>
          <p:nvPr/>
        </p:nvGrpSpPr>
        <p:grpSpPr>
          <a:xfrm>
            <a:off x="6648775" y="3474910"/>
            <a:ext cx="92400" cy="549100"/>
            <a:chOff x="845575" y="2563700"/>
            <a:chExt cx="92400" cy="411825"/>
          </a:xfrm>
        </p:grpSpPr>
        <p:cxnSp>
          <p:nvCxnSpPr>
            <p:cNvPr id="141" name="Google Shape;141;p2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42" name="Google Shape;142;p2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cxnSp>
        <p:nvCxnSpPr>
          <p:cNvPr id="143" name="Google Shape;143;p24"/>
          <p:cNvCxnSpPr/>
          <p:nvPr/>
        </p:nvCxnSpPr>
        <p:spPr>
          <a:xfrm>
            <a:off x="695740" y="3972876"/>
            <a:ext cx="8448261" cy="0"/>
          </a:xfrm>
          <a:prstGeom prst="straightConnector1">
            <a:avLst/>
          </a:prstGeom>
          <a:noFill/>
          <a:ln w="101600" cap="flat" cmpd="sng">
            <a:solidFill>
              <a:srgbClr val="565656"/>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_alt1">
  <p:cSld name="Section header_alt1">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727800" y="2247605"/>
            <a:ext cx="7688400" cy="1463040"/>
          </a:xfrm>
          <a:prstGeom prst="rect">
            <a:avLst/>
          </a:prstGeom>
          <a:noFill/>
          <a:ln>
            <a:noFill/>
          </a:ln>
        </p:spPr>
        <p:txBody>
          <a:bodyPr spcFirstLastPara="1" wrap="square" lIns="91425" tIns="91425" rIns="91425" bIns="91425" anchor="t" anchorCtr="1">
            <a:noAutofit/>
          </a:bodyPr>
          <a:lstStyle>
            <a:lvl1pPr lvl="0" algn="l">
              <a:lnSpc>
                <a:spcPct val="100000"/>
              </a:lnSpc>
              <a:spcBef>
                <a:spcPts val="0"/>
              </a:spcBef>
              <a:spcAft>
                <a:spcPts val="0"/>
              </a:spcAft>
              <a:buClr>
                <a:schemeClr val="lt1"/>
              </a:buClr>
              <a:buSzPts val="3600"/>
              <a:buNone/>
              <a:defRPr sz="4800" b="0">
                <a:solidFill>
                  <a:srgbClr val="324964"/>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9144000" cy="940424"/>
          </a:xfrm>
        </p:spPr>
        <p:txBody>
          <a:bodyPr/>
          <a:lstStyle/>
          <a:p>
            <a:r>
              <a:rPr lang="en-US" dirty="0"/>
              <a:t>Click to edit Master title style</a:t>
            </a:r>
          </a:p>
        </p:txBody>
      </p:sp>
      <p:sp>
        <p:nvSpPr>
          <p:cNvPr id="3" name="Content Placeholder 2"/>
          <p:cNvSpPr>
            <a:spLocks noGrp="1"/>
          </p:cNvSpPr>
          <p:nvPr>
            <p:ph idx="1"/>
          </p:nvPr>
        </p:nvSpPr>
        <p:spPr>
          <a:xfrm>
            <a:off x="628650" y="1335279"/>
            <a:ext cx="78867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hasCustomPrompt="1"/>
          </p:nvPr>
        </p:nvSpPr>
        <p:spPr>
          <a:xfrm>
            <a:off x="0" y="5995990"/>
            <a:ext cx="3335338"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p:cNvSpPr>
          <p:nvPr>
            <p:ph type="pic" sz="quarter" idx="11" hasCustomPrompt="1"/>
          </p:nvPr>
        </p:nvSpPr>
        <p:spPr>
          <a:xfrm>
            <a:off x="5580064" y="5923396"/>
            <a:ext cx="3563937" cy="862012"/>
          </a:xfrm>
        </p:spPr>
        <p:txBody>
          <a:bodyPr>
            <a:noAutofit/>
          </a:bodyPr>
          <a:lstStyle>
            <a:lvl1pPr>
              <a:defRPr sz="1500" baseline="0"/>
            </a:lvl1pPr>
          </a:lstStyle>
          <a:p>
            <a:r>
              <a:rPr lang="en-US" dirty="0"/>
              <a:t>If this is your second slide, put the ATTC stacked bars here (Master) with alt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3166" y="5538461"/>
            <a:ext cx="1860834" cy="1654076"/>
          </a:xfrm>
          <a:prstGeom prst="rect">
            <a:avLst/>
          </a:prstGeom>
        </p:spPr>
      </p:pic>
    </p:spTree>
    <p:custDataLst>
      <p:tags r:id="rId1"/>
    </p:custDataLst>
    <p:extLst>
      <p:ext uri="{BB962C8B-B14F-4D97-AF65-F5344CB8AC3E}">
        <p14:creationId xmlns:p14="http://schemas.microsoft.com/office/powerpoint/2010/main" val="1981917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775C-5903-37C5-F6A7-47D68745E75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F57A181-4340-594B-FE4D-BB8D5E0903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A73B758-5DD7-F917-AB69-4D4F0BA66F9C}"/>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5" name="Footer Placeholder 4">
            <a:extLst>
              <a:ext uri="{FF2B5EF4-FFF2-40B4-BE49-F238E27FC236}">
                <a16:creationId xmlns:a16="http://schemas.microsoft.com/office/drawing/2014/main" id="{8CCA3DA9-0080-F0DA-B966-2CADAC878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F3753-A8F6-3B0D-C686-A0B039FDA136}"/>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705937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2A2C-2A0A-4B12-E8BA-B72E5C52A5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3ED74-BC9B-4432-216C-5F6DCE593B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D1CC8-813F-04FA-CD5A-758E0C9AA04E}"/>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5" name="Footer Placeholder 4">
            <a:extLst>
              <a:ext uri="{FF2B5EF4-FFF2-40B4-BE49-F238E27FC236}">
                <a16:creationId xmlns:a16="http://schemas.microsoft.com/office/drawing/2014/main" id="{4D4D8214-FAAA-A23D-1D94-DD2580DC7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2A9B0-7EC0-7AB6-56F4-F73CA9206338}"/>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1513231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E0F1-41C7-2C98-BA23-4C3D17B2DD2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3243B4B-81C8-BD0D-7B9A-DF50D842BD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D13E46-393D-78A8-12E5-A656B0497F60}"/>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5" name="Footer Placeholder 4">
            <a:extLst>
              <a:ext uri="{FF2B5EF4-FFF2-40B4-BE49-F238E27FC236}">
                <a16:creationId xmlns:a16="http://schemas.microsoft.com/office/drawing/2014/main" id="{F857F65D-A95F-9C43-C74F-4C1B2AE5E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F5788-C60A-074F-241B-00F6134BA07E}"/>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291259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036-07BA-BCD9-896A-14FA6A583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64BB3-9D03-8124-954D-E21C44B73C4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625C1-D283-E79B-0B7B-DA1479C2C1F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FE612-8DFC-B295-2574-BB76152B8D58}"/>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6" name="Footer Placeholder 5">
            <a:extLst>
              <a:ext uri="{FF2B5EF4-FFF2-40B4-BE49-F238E27FC236}">
                <a16:creationId xmlns:a16="http://schemas.microsoft.com/office/drawing/2014/main" id="{84B33136-3C2E-1861-7480-0A8EDB7BF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A6939-A9D2-37CA-7EF1-153C367951F4}"/>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31940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C834-0858-316C-C2F8-54D9E55B8E7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5BFF6-61C6-2675-5465-AA9B346372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C770078-A2DD-8D8D-65AA-F2278C6B7AA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14E839-E05B-7A4B-CF59-EFD73947734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5D86AC-C9D7-A999-B054-7B4D46AF153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43E6EB-037F-5640-BD49-AEAFEE08362D}"/>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8" name="Footer Placeholder 7">
            <a:extLst>
              <a:ext uri="{FF2B5EF4-FFF2-40B4-BE49-F238E27FC236}">
                <a16:creationId xmlns:a16="http://schemas.microsoft.com/office/drawing/2014/main" id="{27ECDFCA-D486-6A9D-1A99-D3C2729D27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99F63C-57CA-412E-6A43-0E2FEE62300D}"/>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303216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6735-06A6-41B3-5C41-B762BA999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C714B-0886-8AC8-3929-27A641C3FB40}"/>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4" name="Footer Placeholder 3">
            <a:extLst>
              <a:ext uri="{FF2B5EF4-FFF2-40B4-BE49-F238E27FC236}">
                <a16:creationId xmlns:a16="http://schemas.microsoft.com/office/drawing/2014/main" id="{563C5D03-C664-162F-FCA8-6D2D21B82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51656-5D56-E78B-D0A5-A642F22A23B0}"/>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3368122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7CCE-F582-ECE1-78CA-C04DC4854B67}"/>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3" name="Footer Placeholder 2">
            <a:extLst>
              <a:ext uri="{FF2B5EF4-FFF2-40B4-BE49-F238E27FC236}">
                <a16:creationId xmlns:a16="http://schemas.microsoft.com/office/drawing/2014/main" id="{0DF070FE-7D3B-9D40-E1AA-95C1286E12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A43C54-1310-7456-3C3B-FEF013858D40}"/>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252275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637383" y="1325249"/>
            <a:ext cx="5887500" cy="202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4800">
                <a:solidFill>
                  <a:srgbClr val="324964"/>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pic>
        <p:nvPicPr>
          <p:cNvPr id="61" name="Google Shape;61;p16"/>
          <p:cNvPicPr preferRelativeResize="0"/>
          <p:nvPr/>
        </p:nvPicPr>
        <p:blipFill rotWithShape="1">
          <a:blip r:embed="rId2">
            <a:alphaModFix/>
          </a:blip>
          <a:srcRect l="326" t="1078" r="3478" b="78419"/>
          <a:stretch/>
        </p:blipFill>
        <p:spPr>
          <a:xfrm>
            <a:off x="-12425" y="4333463"/>
            <a:ext cx="9168850" cy="163001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1D2C-3CC3-C1EF-4908-5DBFF707BA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07BAEC2-19FA-DEC4-DFEB-62837E311E9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A5A6D-066C-FAC1-E93A-28ACC248AEB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FFB723-4C81-0204-15D7-183C0B4B0ACF}"/>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6" name="Footer Placeholder 5">
            <a:extLst>
              <a:ext uri="{FF2B5EF4-FFF2-40B4-BE49-F238E27FC236}">
                <a16:creationId xmlns:a16="http://schemas.microsoft.com/office/drawing/2014/main" id="{24A42367-D372-039A-4BA4-F51B151FF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F5D6-6E41-62F6-8A7D-5D267E56388C}"/>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2298821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9CEB-679E-24A3-7E29-6B2A718ABB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135D2C-36BF-A421-DBC1-4DFECE07565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13AA857-E98E-0E7C-8524-21F07B187C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3AF72E-1085-4ACD-172E-FE28E1036C08}"/>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6" name="Footer Placeholder 5">
            <a:extLst>
              <a:ext uri="{FF2B5EF4-FFF2-40B4-BE49-F238E27FC236}">
                <a16:creationId xmlns:a16="http://schemas.microsoft.com/office/drawing/2014/main" id="{3503D15F-9047-045F-F76D-A0C5FF484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94A19-B52A-21BC-E9C3-79C065456D82}"/>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2157341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7B1C-78C0-B2AF-8BAD-E7ED1157EA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60E41-2058-17B7-91A9-3B18694D95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82E18-482F-B6DB-D285-EA289B56401C}"/>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5" name="Footer Placeholder 4">
            <a:extLst>
              <a:ext uri="{FF2B5EF4-FFF2-40B4-BE49-F238E27FC236}">
                <a16:creationId xmlns:a16="http://schemas.microsoft.com/office/drawing/2014/main" id="{7D6ED1E4-1F36-AB22-89FD-9868EDB22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A7F42-65B5-C2D9-0E00-182568F5ED0E}"/>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3895894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1F46C-8DC3-7B12-468B-3414D1BE61D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FFA8C-C459-FD7B-2D63-D2074385DFF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9E176-425E-A2DD-28B3-5BC6DC429994}"/>
              </a:ext>
            </a:extLst>
          </p:cNvPr>
          <p:cNvSpPr>
            <a:spLocks noGrp="1"/>
          </p:cNvSpPr>
          <p:nvPr>
            <p:ph type="dt" sz="half" idx="10"/>
          </p:nvPr>
        </p:nvSpPr>
        <p:spPr/>
        <p:txBody>
          <a:bodyPr/>
          <a:lstStyle/>
          <a:p>
            <a:fld id="{4C318EB0-E80D-7046-A5F4-93C46F1CF145}" type="datetimeFigureOut">
              <a:rPr lang="en-US" smtClean="0"/>
              <a:t>10/10/2023</a:t>
            </a:fld>
            <a:endParaRPr lang="en-US"/>
          </a:p>
        </p:txBody>
      </p:sp>
      <p:sp>
        <p:nvSpPr>
          <p:cNvPr id="5" name="Footer Placeholder 4">
            <a:extLst>
              <a:ext uri="{FF2B5EF4-FFF2-40B4-BE49-F238E27FC236}">
                <a16:creationId xmlns:a16="http://schemas.microsoft.com/office/drawing/2014/main" id="{4ECF8291-B22C-C553-0FC8-AC5A2A9F3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D153C-1F10-06B7-3A71-F0E7E4664290}"/>
              </a:ext>
            </a:extLst>
          </p:cNvPr>
          <p:cNvSpPr>
            <a:spLocks noGrp="1"/>
          </p:cNvSpPr>
          <p:nvPr>
            <p:ph type="sldNum" sz="quarter" idx="12"/>
          </p:nvPr>
        </p:nvSpPr>
        <p:spPr/>
        <p:txBody>
          <a:bodyPr/>
          <a:lstStyle/>
          <a:p>
            <a:fld id="{D3222C78-E7C0-D041-900B-131588D84F23}" type="slidenum">
              <a:rPr lang="en-US" smtClean="0"/>
              <a:t>‹#›</a:t>
            </a:fld>
            <a:endParaRPr lang="en-US"/>
          </a:p>
        </p:txBody>
      </p:sp>
    </p:spTree>
    <p:extLst>
      <p:ext uri="{BB962C8B-B14F-4D97-AF65-F5344CB8AC3E}">
        <p14:creationId xmlns:p14="http://schemas.microsoft.com/office/powerpoint/2010/main" val="2339022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p:cNvSpPr>
          <p:nvPr>
            <p:ph type="pic" sz="quarter" idx="10" hasCustomPrompt="1"/>
          </p:nvPr>
        </p:nvSpPr>
        <p:spPr>
          <a:xfrm>
            <a:off x="1611314" y="2"/>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ATTC Stacked bars here on actual first slide (not in Master).  Don’t forget to add alt text.</a:t>
            </a:r>
          </a:p>
        </p:txBody>
      </p:sp>
    </p:spTree>
    <p:custDataLst>
      <p:tags r:id="rId1"/>
    </p:custDataLst>
    <p:extLst>
      <p:ext uri="{BB962C8B-B14F-4D97-AF65-F5344CB8AC3E}">
        <p14:creationId xmlns:p14="http://schemas.microsoft.com/office/powerpoint/2010/main" val="345414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9144000" cy="940424"/>
          </a:xfrm>
        </p:spPr>
        <p:txBody>
          <a:bodyPr/>
          <a:lstStyle/>
          <a:p>
            <a:r>
              <a:rPr lang="en-US" dirty="0"/>
              <a:t>Click to edit Master title style</a:t>
            </a:r>
          </a:p>
        </p:txBody>
      </p:sp>
      <p:sp>
        <p:nvSpPr>
          <p:cNvPr id="3" name="Content Placeholder 2"/>
          <p:cNvSpPr>
            <a:spLocks noGrp="1"/>
          </p:cNvSpPr>
          <p:nvPr>
            <p:ph idx="1"/>
          </p:nvPr>
        </p:nvSpPr>
        <p:spPr>
          <a:xfrm>
            <a:off x="628650" y="1335279"/>
            <a:ext cx="78867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3166" y="5538461"/>
            <a:ext cx="1860834" cy="165407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71" y="6178378"/>
            <a:ext cx="2707220" cy="642551"/>
          </a:xfrm>
          <a:prstGeom prst="rect">
            <a:avLst/>
          </a:prstGeom>
        </p:spPr>
      </p:pic>
    </p:spTree>
    <p:custDataLst>
      <p:tags r:id="rId1"/>
    </p:custDataLst>
    <p:extLst>
      <p:ext uri="{BB962C8B-B14F-4D97-AF65-F5344CB8AC3E}">
        <p14:creationId xmlns:p14="http://schemas.microsoft.com/office/powerpoint/2010/main" val="273133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9144000" cy="940424"/>
          </a:xfrm>
        </p:spPr>
        <p:txBody>
          <a:bodyPr/>
          <a:lstStyle/>
          <a:p>
            <a:r>
              <a:rPr lang="en-US" dirty="0"/>
              <a:t>Click to edit Master title style</a:t>
            </a:r>
          </a:p>
        </p:txBody>
      </p:sp>
      <p:sp>
        <p:nvSpPr>
          <p:cNvPr id="3" name="Content Placeholder 2"/>
          <p:cNvSpPr>
            <a:spLocks noGrp="1"/>
          </p:cNvSpPr>
          <p:nvPr>
            <p:ph idx="1"/>
          </p:nvPr>
        </p:nvSpPr>
        <p:spPr>
          <a:xfrm>
            <a:off x="628650" y="1335279"/>
            <a:ext cx="78867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hasCustomPrompt="1"/>
          </p:nvPr>
        </p:nvSpPr>
        <p:spPr>
          <a:xfrm>
            <a:off x="0" y="5995990"/>
            <a:ext cx="3335338"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p:cNvSpPr>
          <p:nvPr>
            <p:ph type="pic" sz="quarter" idx="11" hasCustomPrompt="1"/>
          </p:nvPr>
        </p:nvSpPr>
        <p:spPr>
          <a:xfrm>
            <a:off x="5580064" y="5923396"/>
            <a:ext cx="3563937" cy="862012"/>
          </a:xfrm>
        </p:spPr>
        <p:txBody>
          <a:bodyPr>
            <a:noAutofit/>
          </a:bodyPr>
          <a:lstStyle>
            <a:lvl1pPr>
              <a:defRPr sz="1500" baseline="0"/>
            </a:lvl1pPr>
          </a:lstStyle>
          <a:p>
            <a:r>
              <a:rPr lang="en-US" dirty="0"/>
              <a:t>If this is your second slide, put the ATTC stacked bars here (Master) with alt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3166" y="5538461"/>
            <a:ext cx="1860834" cy="1654076"/>
          </a:xfrm>
          <a:prstGeom prst="rect">
            <a:avLst/>
          </a:prstGeom>
        </p:spPr>
      </p:pic>
    </p:spTree>
    <p:custDataLst>
      <p:tags r:id="rId1"/>
    </p:custDataLst>
    <p:extLst>
      <p:ext uri="{BB962C8B-B14F-4D97-AF65-F5344CB8AC3E}">
        <p14:creationId xmlns:p14="http://schemas.microsoft.com/office/powerpoint/2010/main" val="561842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2883775" y="3709067"/>
            <a:ext cx="3376500" cy="9380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2883725" y="1367533"/>
            <a:ext cx="3376500" cy="2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3"/>
          <p:cNvSpPr txBox="1">
            <a:spLocks noGrp="1"/>
          </p:cNvSpPr>
          <p:nvPr>
            <p:ph type="subTitle" idx="1"/>
          </p:nvPr>
        </p:nvSpPr>
        <p:spPr>
          <a:xfrm>
            <a:off x="3132950" y="4867667"/>
            <a:ext cx="2881500" cy="62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24" name="Google Shape;24;p3"/>
          <p:cNvGrpSpPr/>
          <p:nvPr/>
        </p:nvGrpSpPr>
        <p:grpSpPr>
          <a:xfrm>
            <a:off x="-685800" y="-248033"/>
            <a:ext cx="3477750" cy="7412000"/>
            <a:chOff x="-595975" y="-186025"/>
            <a:chExt cx="3477750" cy="5559000"/>
          </a:xfrm>
        </p:grpSpPr>
        <p:sp>
          <p:nvSpPr>
            <p:cNvPr id="25" name="Google Shape;25;p3"/>
            <p:cNvSpPr/>
            <p:nvPr/>
          </p:nvSpPr>
          <p:spPr>
            <a:xfrm rot="395212" flipH="1">
              <a:off x="1375587" y="-164230"/>
              <a:ext cx="400141" cy="551541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3"/>
            <p:cNvSpPr/>
            <p:nvPr/>
          </p:nvSpPr>
          <p:spPr>
            <a:xfrm rot="395212" flipH="1">
              <a:off x="555270" y="-164230"/>
              <a:ext cx="400141" cy="551541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3"/>
            <p:cNvSpPr/>
            <p:nvPr/>
          </p:nvSpPr>
          <p:spPr>
            <a:xfrm>
              <a:off x="-595975" y="219700"/>
              <a:ext cx="2307900" cy="2307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3"/>
            <p:cNvSpPr/>
            <p:nvPr/>
          </p:nvSpPr>
          <p:spPr>
            <a:xfrm rot="395212" flipH="1">
              <a:off x="2195904" y="-164230"/>
              <a:ext cx="400141" cy="55154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636875" y="2685200"/>
              <a:ext cx="2244900" cy="2244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rot="-395212">
              <a:off x="1808939" y="-164230"/>
              <a:ext cx="400141" cy="551541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rot="-395212">
              <a:off x="988621" y="-164230"/>
              <a:ext cx="400141" cy="551541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rot="-395212">
              <a:off x="168304" y="-164230"/>
              <a:ext cx="400141" cy="551541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 name="Google Shape;33;p3"/>
          <p:cNvGrpSpPr/>
          <p:nvPr/>
        </p:nvGrpSpPr>
        <p:grpSpPr>
          <a:xfrm flipH="1">
            <a:off x="6365350" y="-248033"/>
            <a:ext cx="3477750" cy="7412000"/>
            <a:chOff x="-595975" y="-186025"/>
            <a:chExt cx="3477750" cy="5559000"/>
          </a:xfrm>
        </p:grpSpPr>
        <p:sp>
          <p:nvSpPr>
            <p:cNvPr id="34" name="Google Shape;34;p3"/>
            <p:cNvSpPr/>
            <p:nvPr/>
          </p:nvSpPr>
          <p:spPr>
            <a:xfrm rot="395212" flipH="1">
              <a:off x="1375587" y="-164230"/>
              <a:ext cx="400141" cy="551541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3"/>
            <p:cNvSpPr/>
            <p:nvPr/>
          </p:nvSpPr>
          <p:spPr>
            <a:xfrm rot="395212" flipH="1">
              <a:off x="555270" y="-164230"/>
              <a:ext cx="400141" cy="551541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3"/>
            <p:cNvSpPr/>
            <p:nvPr/>
          </p:nvSpPr>
          <p:spPr>
            <a:xfrm>
              <a:off x="-595975" y="219700"/>
              <a:ext cx="2307900" cy="2307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rot="395212" flipH="1">
              <a:off x="2195904" y="-164230"/>
              <a:ext cx="400141" cy="55154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636875" y="2685200"/>
              <a:ext cx="2244900" cy="2244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rot="-395212">
              <a:off x="1808939" y="-164230"/>
              <a:ext cx="400141" cy="551541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rot="-395212">
              <a:off x="988621" y="-164230"/>
              <a:ext cx="400141" cy="551541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rot="-395212">
              <a:off x="168304" y="-164230"/>
              <a:ext cx="400141" cy="551541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39751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2"/>
        <p:cNvGrpSpPr/>
        <p:nvPr/>
      </p:nvGrpSpPr>
      <p:grpSpPr>
        <a:xfrm>
          <a:off x="0" y="0"/>
          <a:ext cx="0" cy="0"/>
          <a:chOff x="0" y="0"/>
          <a:chExt cx="0" cy="0"/>
        </a:xfrm>
      </p:grpSpPr>
      <p:grpSp>
        <p:nvGrpSpPr>
          <p:cNvPr id="43" name="Google Shape;43;p4"/>
          <p:cNvGrpSpPr/>
          <p:nvPr/>
        </p:nvGrpSpPr>
        <p:grpSpPr>
          <a:xfrm>
            <a:off x="-7" y="438567"/>
            <a:ext cx="9144004" cy="1073200"/>
            <a:chOff x="-7" y="328925"/>
            <a:chExt cx="9144004" cy="804900"/>
          </a:xfrm>
        </p:grpSpPr>
        <p:sp>
          <p:nvSpPr>
            <p:cNvPr id="44" name="Google Shape;44;p4"/>
            <p:cNvSpPr/>
            <p:nvPr/>
          </p:nvSpPr>
          <p:spPr>
            <a:xfrm>
              <a:off x="-7" y="328925"/>
              <a:ext cx="7876800" cy="804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4"/>
            <p:cNvSpPr/>
            <p:nvPr/>
          </p:nvSpPr>
          <p:spPr>
            <a:xfrm>
              <a:off x="8130206" y="328925"/>
              <a:ext cx="253500" cy="804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4"/>
            <p:cNvSpPr/>
            <p:nvPr/>
          </p:nvSpPr>
          <p:spPr>
            <a:xfrm>
              <a:off x="8383724" y="328925"/>
              <a:ext cx="253500" cy="804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4"/>
            <p:cNvSpPr/>
            <p:nvPr/>
          </p:nvSpPr>
          <p:spPr>
            <a:xfrm>
              <a:off x="8637092" y="328925"/>
              <a:ext cx="253500" cy="8049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4"/>
            <p:cNvSpPr/>
            <p:nvPr/>
          </p:nvSpPr>
          <p:spPr>
            <a:xfrm>
              <a:off x="8890498" y="328925"/>
              <a:ext cx="253500" cy="8049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4"/>
            <p:cNvSpPr/>
            <p:nvPr/>
          </p:nvSpPr>
          <p:spPr>
            <a:xfrm>
              <a:off x="7876850" y="328925"/>
              <a:ext cx="253500" cy="8049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0" name="Google Shape;50;p4"/>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1" name="Google Shape;51;p4"/>
          <p:cNvSpPr txBox="1">
            <a:spLocks noGrp="1"/>
          </p:cNvSpPr>
          <p:nvPr>
            <p:ph type="body" idx="1"/>
          </p:nvPr>
        </p:nvSpPr>
        <p:spPr>
          <a:xfrm>
            <a:off x="720000" y="1705567"/>
            <a:ext cx="7704000" cy="4386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AutoNum type="arabicPeriod"/>
              <a:defRPr sz="1200"/>
            </a:lvl1pPr>
            <a:lvl2pPr marL="914378" lvl="1" indent="-304793">
              <a:spcBef>
                <a:spcPts val="0"/>
              </a:spcBef>
              <a:spcAft>
                <a:spcPts val="0"/>
              </a:spcAft>
              <a:buSzPts val="1200"/>
              <a:buFont typeface="Roboto Condensed Light"/>
              <a:buAutoNum type="alphaLcPeriod"/>
              <a:defRPr sz="1200"/>
            </a:lvl2pPr>
            <a:lvl3pPr marL="1371566" lvl="2" indent="-304793">
              <a:spcBef>
                <a:spcPts val="0"/>
              </a:spcBef>
              <a:spcAft>
                <a:spcPts val="0"/>
              </a:spcAft>
              <a:buSzPts val="1200"/>
              <a:buFont typeface="Roboto Condensed Light"/>
              <a:buAutoNum type="romanLcPeriod"/>
              <a:defRPr sz="1200"/>
            </a:lvl3pPr>
            <a:lvl4pPr marL="1828754" lvl="3" indent="-304793">
              <a:spcBef>
                <a:spcPts val="0"/>
              </a:spcBef>
              <a:spcAft>
                <a:spcPts val="0"/>
              </a:spcAft>
              <a:buSzPts val="1200"/>
              <a:buFont typeface="Roboto Condensed Light"/>
              <a:buAutoNum type="arabicPeriod"/>
              <a:defRPr sz="1200"/>
            </a:lvl4pPr>
            <a:lvl5pPr marL="2285943" lvl="4" indent="-304793">
              <a:spcBef>
                <a:spcPts val="0"/>
              </a:spcBef>
              <a:spcAft>
                <a:spcPts val="0"/>
              </a:spcAft>
              <a:buSzPts val="1200"/>
              <a:buFont typeface="Roboto Condensed Light"/>
              <a:buAutoNum type="alphaLcPeriod"/>
              <a:defRPr sz="1200"/>
            </a:lvl5pPr>
            <a:lvl6pPr marL="2743132" lvl="5" indent="-304793">
              <a:spcBef>
                <a:spcPts val="0"/>
              </a:spcBef>
              <a:spcAft>
                <a:spcPts val="0"/>
              </a:spcAft>
              <a:buSzPts val="1200"/>
              <a:buFont typeface="Roboto Condensed Light"/>
              <a:buAutoNum type="romanLcPeriod"/>
              <a:defRPr sz="1200"/>
            </a:lvl6pPr>
            <a:lvl7pPr marL="3200320" lvl="6" indent="-304793">
              <a:spcBef>
                <a:spcPts val="0"/>
              </a:spcBef>
              <a:spcAft>
                <a:spcPts val="0"/>
              </a:spcAft>
              <a:buSzPts val="1200"/>
              <a:buFont typeface="Roboto Condensed Light"/>
              <a:buAutoNum type="arabicPeriod"/>
              <a:defRPr sz="1200"/>
            </a:lvl7pPr>
            <a:lvl8pPr marL="3657509" lvl="7" indent="-304793">
              <a:spcBef>
                <a:spcPts val="0"/>
              </a:spcBef>
              <a:spcAft>
                <a:spcPts val="0"/>
              </a:spcAft>
              <a:buSzPts val="1200"/>
              <a:buFont typeface="Roboto Condensed Light"/>
              <a:buAutoNum type="alphaLcPeriod"/>
              <a:defRPr sz="1200"/>
            </a:lvl8pPr>
            <a:lvl9pPr marL="4114697" lvl="8" indent="-304793">
              <a:spcBef>
                <a:spcPts val="0"/>
              </a:spcBef>
              <a:spcAft>
                <a:spcPts val="0"/>
              </a:spcAft>
              <a:buSzPts val="1200"/>
              <a:buFont typeface="Roboto Condensed Light"/>
              <a:buAutoNum type="romanLcPeriod"/>
              <a:defRPr sz="1200"/>
            </a:lvl9pPr>
          </a:lstStyle>
          <a:p>
            <a:endParaRPr/>
          </a:p>
        </p:txBody>
      </p:sp>
    </p:spTree>
    <p:extLst>
      <p:ext uri="{BB962C8B-B14F-4D97-AF65-F5344CB8AC3E}">
        <p14:creationId xmlns:p14="http://schemas.microsoft.com/office/powerpoint/2010/main" val="1342382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14"/>
        <p:cNvGrpSpPr/>
        <p:nvPr/>
      </p:nvGrpSpPr>
      <p:grpSpPr>
        <a:xfrm>
          <a:off x="0" y="0"/>
          <a:ext cx="0" cy="0"/>
          <a:chOff x="0" y="0"/>
          <a:chExt cx="0" cy="0"/>
        </a:xfrm>
      </p:grpSpPr>
      <p:grpSp>
        <p:nvGrpSpPr>
          <p:cNvPr id="515" name="Google Shape;515;p37"/>
          <p:cNvGrpSpPr/>
          <p:nvPr/>
        </p:nvGrpSpPr>
        <p:grpSpPr>
          <a:xfrm flipH="1">
            <a:off x="-4" y="-21"/>
            <a:ext cx="9144004" cy="2566128"/>
            <a:chOff x="-7" y="328925"/>
            <a:chExt cx="9144004" cy="804900"/>
          </a:xfrm>
        </p:grpSpPr>
        <p:sp>
          <p:nvSpPr>
            <p:cNvPr id="516" name="Google Shape;516;p37"/>
            <p:cNvSpPr/>
            <p:nvPr/>
          </p:nvSpPr>
          <p:spPr>
            <a:xfrm>
              <a:off x="-7" y="328925"/>
              <a:ext cx="7876800" cy="804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7"/>
            <p:cNvSpPr/>
            <p:nvPr/>
          </p:nvSpPr>
          <p:spPr>
            <a:xfrm>
              <a:off x="8130206" y="328925"/>
              <a:ext cx="253500" cy="804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37"/>
            <p:cNvSpPr/>
            <p:nvPr/>
          </p:nvSpPr>
          <p:spPr>
            <a:xfrm>
              <a:off x="8383724" y="328925"/>
              <a:ext cx="253500" cy="804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37"/>
            <p:cNvSpPr/>
            <p:nvPr/>
          </p:nvSpPr>
          <p:spPr>
            <a:xfrm>
              <a:off x="8637092" y="328925"/>
              <a:ext cx="253500" cy="8049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37"/>
            <p:cNvSpPr/>
            <p:nvPr/>
          </p:nvSpPr>
          <p:spPr>
            <a:xfrm>
              <a:off x="8890498" y="328925"/>
              <a:ext cx="253500" cy="8049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7"/>
            <p:cNvSpPr/>
            <p:nvPr/>
          </p:nvSpPr>
          <p:spPr>
            <a:xfrm>
              <a:off x="7876850" y="328925"/>
              <a:ext cx="253500" cy="8049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2" name="Google Shape;522;p37"/>
          <p:cNvSpPr txBox="1">
            <a:spLocks noGrp="1"/>
          </p:cNvSpPr>
          <p:nvPr>
            <p:ph type="title"/>
          </p:nvPr>
        </p:nvSpPr>
        <p:spPr>
          <a:xfrm>
            <a:off x="4391950" y="1603651"/>
            <a:ext cx="4032000" cy="226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000"/>
              <a:buNone/>
              <a:defRPr sz="7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endParaRPr/>
          </a:p>
        </p:txBody>
      </p:sp>
      <p:sp>
        <p:nvSpPr>
          <p:cNvPr id="523" name="Google Shape;523;p37"/>
          <p:cNvSpPr txBox="1">
            <a:spLocks noGrp="1"/>
          </p:cNvSpPr>
          <p:nvPr>
            <p:ph type="subTitle" idx="1"/>
          </p:nvPr>
        </p:nvSpPr>
        <p:spPr>
          <a:xfrm>
            <a:off x="4959125" y="3998351"/>
            <a:ext cx="2897700" cy="1256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76373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mp; Image">
  <p:cSld name="Section Title &amp; Image">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283992" y="519475"/>
            <a:ext cx="6587863" cy="228838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17"/>
          <p:cNvSpPr txBox="1">
            <a:spLocks noGrp="1"/>
          </p:cNvSpPr>
          <p:nvPr>
            <p:ph type="sldNum" idx="12"/>
          </p:nvPr>
        </p:nvSpPr>
        <p:spPr>
          <a:xfrm>
            <a:off x="6457950" y="6356351"/>
            <a:ext cx="20574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17"/>
          <p:cNvSpPr>
            <a:spLocks noGrp="1"/>
          </p:cNvSpPr>
          <p:nvPr>
            <p:ph type="pic" idx="2"/>
          </p:nvPr>
        </p:nvSpPr>
        <p:spPr>
          <a:xfrm>
            <a:off x="4128512" y="2277727"/>
            <a:ext cx="4156075" cy="3608916"/>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5" name="Shape 15"/>
          <p:cNvSpPr txBox="1">
            <a:spLocks noGrp="1"/>
          </p:cNvSpPr>
          <p:nvPr>
            <p:ph type="ctrTitle" hasCustomPrompt="1"/>
          </p:nvPr>
        </p:nvSpPr>
        <p:spPr>
          <a:xfrm>
            <a:off x="729450" y="1763267"/>
            <a:ext cx="7688100" cy="221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3600" b="0">
                <a:ln>
                  <a:noFill/>
                </a:ln>
                <a:solidFill>
                  <a:srgbClr val="2C4B88"/>
                </a:solidFill>
                <a:effectLst>
                  <a:outerShdw blurRad="50800" dist="38100" dir="2700000" algn="tl" rotWithShape="0">
                    <a:prstClr val="black">
                      <a:alpha val="40000"/>
                    </a:prstClr>
                  </a:outerShdw>
                </a:effectLst>
              </a:defRPr>
            </a:lvl1pPr>
            <a:lvl2pPr lvl="1">
              <a:spcBef>
                <a:spcPts val="0"/>
              </a:spcBef>
              <a:spcAft>
                <a:spcPts val="0"/>
              </a:spcAft>
              <a:buClr>
                <a:schemeClr val="dk2"/>
              </a:buClr>
              <a:buSzPts val="4200"/>
              <a:buNone/>
              <a:defRPr sz="3150">
                <a:solidFill>
                  <a:schemeClr val="dk2"/>
                </a:solidFill>
              </a:defRPr>
            </a:lvl2pPr>
            <a:lvl3pPr lvl="2">
              <a:spcBef>
                <a:spcPts val="0"/>
              </a:spcBef>
              <a:spcAft>
                <a:spcPts val="0"/>
              </a:spcAft>
              <a:buClr>
                <a:schemeClr val="dk2"/>
              </a:buClr>
              <a:buSzPts val="4200"/>
              <a:buNone/>
              <a:defRPr sz="3150">
                <a:solidFill>
                  <a:schemeClr val="dk2"/>
                </a:solidFill>
              </a:defRPr>
            </a:lvl3pPr>
            <a:lvl4pPr lvl="3">
              <a:spcBef>
                <a:spcPts val="0"/>
              </a:spcBef>
              <a:spcAft>
                <a:spcPts val="0"/>
              </a:spcAft>
              <a:buClr>
                <a:schemeClr val="dk2"/>
              </a:buClr>
              <a:buSzPts val="4200"/>
              <a:buNone/>
              <a:defRPr sz="3150">
                <a:solidFill>
                  <a:schemeClr val="dk2"/>
                </a:solidFill>
              </a:defRPr>
            </a:lvl4pPr>
            <a:lvl5pPr lvl="4">
              <a:spcBef>
                <a:spcPts val="0"/>
              </a:spcBef>
              <a:spcAft>
                <a:spcPts val="0"/>
              </a:spcAft>
              <a:buClr>
                <a:schemeClr val="dk2"/>
              </a:buClr>
              <a:buSzPts val="4200"/>
              <a:buNone/>
              <a:defRPr sz="3150">
                <a:solidFill>
                  <a:schemeClr val="dk2"/>
                </a:solidFill>
              </a:defRPr>
            </a:lvl5pPr>
            <a:lvl6pPr lvl="5">
              <a:spcBef>
                <a:spcPts val="0"/>
              </a:spcBef>
              <a:spcAft>
                <a:spcPts val="0"/>
              </a:spcAft>
              <a:buClr>
                <a:schemeClr val="dk2"/>
              </a:buClr>
              <a:buSzPts val="4200"/>
              <a:buNone/>
              <a:defRPr sz="3150">
                <a:solidFill>
                  <a:schemeClr val="dk2"/>
                </a:solidFill>
              </a:defRPr>
            </a:lvl6pPr>
            <a:lvl7pPr lvl="6">
              <a:spcBef>
                <a:spcPts val="0"/>
              </a:spcBef>
              <a:spcAft>
                <a:spcPts val="0"/>
              </a:spcAft>
              <a:buClr>
                <a:schemeClr val="dk2"/>
              </a:buClr>
              <a:buSzPts val="4200"/>
              <a:buNone/>
              <a:defRPr sz="3150">
                <a:solidFill>
                  <a:schemeClr val="dk2"/>
                </a:solidFill>
              </a:defRPr>
            </a:lvl7pPr>
            <a:lvl8pPr lvl="7">
              <a:spcBef>
                <a:spcPts val="0"/>
              </a:spcBef>
              <a:spcAft>
                <a:spcPts val="0"/>
              </a:spcAft>
              <a:buClr>
                <a:schemeClr val="dk2"/>
              </a:buClr>
              <a:buSzPts val="4200"/>
              <a:buNone/>
              <a:defRPr sz="3150">
                <a:solidFill>
                  <a:schemeClr val="dk2"/>
                </a:solidFill>
              </a:defRPr>
            </a:lvl8pPr>
            <a:lvl9pPr lvl="8">
              <a:spcBef>
                <a:spcPts val="0"/>
              </a:spcBef>
              <a:spcAft>
                <a:spcPts val="0"/>
              </a:spcAft>
              <a:buClr>
                <a:schemeClr val="dk2"/>
              </a:buClr>
              <a:buSzPts val="4200"/>
              <a:buNone/>
              <a:defRPr sz="3150">
                <a:solidFill>
                  <a:schemeClr val="dk2"/>
                </a:solidFill>
              </a:defRPr>
            </a:lvl9pPr>
          </a:lstStyle>
          <a:p>
            <a:r>
              <a:rPr lang="en-GB" sz="3300" dirty="0">
                <a:solidFill>
                  <a:srgbClr val="405D80"/>
                </a:solidFill>
              </a:rPr>
              <a:t>[Presentation Title]</a:t>
            </a:r>
            <a:endParaRPr dirty="0"/>
          </a:p>
        </p:txBody>
      </p:sp>
      <p:sp>
        <p:nvSpPr>
          <p:cNvPr id="16" name="Shape 16"/>
          <p:cNvSpPr txBox="1">
            <a:spLocks noGrp="1"/>
          </p:cNvSpPr>
          <p:nvPr>
            <p:ph type="subTitle" idx="1" hasCustomPrompt="1"/>
          </p:nvPr>
        </p:nvSpPr>
        <p:spPr>
          <a:xfrm>
            <a:off x="729627" y="4230533"/>
            <a:ext cx="7688100" cy="721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200" b="1">
                <a:solidFill>
                  <a:schemeClr val="tx1"/>
                </a:solidFill>
              </a:defRPr>
            </a:lvl1pPr>
            <a:lvl2pPr lvl="1">
              <a:lnSpc>
                <a:spcPct val="100000"/>
              </a:lnSpc>
              <a:spcBef>
                <a:spcPts val="0"/>
              </a:spcBef>
              <a:spcAft>
                <a:spcPts val="0"/>
              </a:spcAft>
              <a:buSzPts val="1600"/>
              <a:buNone/>
              <a:defRPr sz="1200"/>
            </a:lvl2pPr>
            <a:lvl3pPr lvl="2">
              <a:lnSpc>
                <a:spcPct val="100000"/>
              </a:lnSpc>
              <a:spcBef>
                <a:spcPts val="0"/>
              </a:spcBef>
              <a:spcAft>
                <a:spcPts val="0"/>
              </a:spcAft>
              <a:buSzPts val="1600"/>
              <a:buNone/>
              <a:defRPr sz="1200"/>
            </a:lvl3pPr>
            <a:lvl4pPr lvl="3">
              <a:lnSpc>
                <a:spcPct val="100000"/>
              </a:lnSpc>
              <a:spcBef>
                <a:spcPts val="0"/>
              </a:spcBef>
              <a:spcAft>
                <a:spcPts val="0"/>
              </a:spcAft>
              <a:buSzPts val="1600"/>
              <a:buNone/>
              <a:defRPr sz="1200"/>
            </a:lvl4pPr>
            <a:lvl5pPr lvl="4">
              <a:lnSpc>
                <a:spcPct val="100000"/>
              </a:lnSpc>
              <a:spcBef>
                <a:spcPts val="0"/>
              </a:spcBef>
              <a:spcAft>
                <a:spcPts val="0"/>
              </a:spcAft>
              <a:buSzPts val="1600"/>
              <a:buNone/>
              <a:defRPr sz="1200"/>
            </a:lvl5pPr>
            <a:lvl6pPr lvl="5">
              <a:lnSpc>
                <a:spcPct val="100000"/>
              </a:lnSpc>
              <a:spcBef>
                <a:spcPts val="0"/>
              </a:spcBef>
              <a:spcAft>
                <a:spcPts val="0"/>
              </a:spcAft>
              <a:buSzPts val="1600"/>
              <a:buNone/>
              <a:defRPr sz="1200"/>
            </a:lvl6pPr>
            <a:lvl7pPr lvl="6">
              <a:lnSpc>
                <a:spcPct val="100000"/>
              </a:lnSpc>
              <a:spcBef>
                <a:spcPts val="0"/>
              </a:spcBef>
              <a:spcAft>
                <a:spcPts val="0"/>
              </a:spcAft>
              <a:buSzPts val="1600"/>
              <a:buNone/>
              <a:defRPr sz="1200"/>
            </a:lvl7pPr>
            <a:lvl8pPr lvl="7">
              <a:lnSpc>
                <a:spcPct val="100000"/>
              </a:lnSpc>
              <a:spcBef>
                <a:spcPts val="0"/>
              </a:spcBef>
              <a:spcAft>
                <a:spcPts val="0"/>
              </a:spcAft>
              <a:buSzPts val="1600"/>
              <a:buNone/>
              <a:defRPr sz="1200"/>
            </a:lvl8pPr>
            <a:lvl9pPr lvl="8">
              <a:lnSpc>
                <a:spcPct val="100000"/>
              </a:lnSpc>
              <a:spcBef>
                <a:spcPts val="0"/>
              </a:spcBef>
              <a:spcAft>
                <a:spcPts val="0"/>
              </a:spcAft>
              <a:buSzPts val="1600"/>
              <a:buNone/>
              <a:defRPr sz="1200"/>
            </a:lvl9pPr>
          </a:lstStyle>
          <a:p>
            <a:r>
              <a:rPr lang="en-GB" sz="1200" dirty="0">
                <a:solidFill>
                  <a:srgbClr val="405D80"/>
                </a:solidFill>
              </a:rPr>
              <a:t>Subtitle</a:t>
            </a:r>
            <a:endParaRPr dirty="0"/>
          </a:p>
        </p:txBody>
      </p:sp>
      <p:sp>
        <p:nvSpPr>
          <p:cNvPr id="17" name="Shape 17"/>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5068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7000">
              <a:schemeClr val="accent1">
                <a:lumMod val="2000"/>
                <a:lumOff val="98000"/>
              </a:schemeClr>
            </a:gs>
            <a:gs pos="32000">
              <a:schemeClr val="accent1">
                <a:lumMod val="5000"/>
                <a:lumOff val="95000"/>
              </a:schemeClr>
            </a:gs>
            <a:gs pos="83000">
              <a:srgbClr val="C6CDD8">
                <a:alpha val="96000"/>
                <a:lumMod val="57000"/>
                <a:lumOff val="43000"/>
              </a:srgbClr>
            </a:gs>
            <a:gs pos="100000">
              <a:srgbClr val="B6CEE4">
                <a:lumMod val="57000"/>
                <a:lumOff val="43000"/>
              </a:srgb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11" y="388427"/>
            <a:ext cx="4823115" cy="2904137"/>
          </a:xfrm>
        </p:spPr>
        <p:txBody>
          <a:bodyPr/>
          <a:lstStyle>
            <a:lvl1pPr>
              <a:defRPr sz="3600" b="0">
                <a:effectLst>
                  <a:outerShdw blurRad="50800" dist="38100" dir="2700000" algn="tl" rotWithShape="0">
                    <a:prstClr val="black">
                      <a:alpha val="40000"/>
                    </a:prstClr>
                  </a:outerShdw>
                </a:effectLst>
              </a:defRPr>
            </a:lvl1pPr>
          </a:lstStyle>
          <a:p>
            <a:r>
              <a:rPr lang="en-US" dirty="0"/>
              <a:t>Click to edit Master title style</a:t>
            </a:r>
          </a:p>
        </p:txBody>
      </p:sp>
      <p:sp>
        <p:nvSpPr>
          <p:cNvPr id="11" name="Rectangle 10"/>
          <p:cNvSpPr/>
          <p:nvPr userDrawn="1"/>
        </p:nvSpPr>
        <p:spPr>
          <a:xfrm>
            <a:off x="0" y="3874358"/>
            <a:ext cx="9144000" cy="251796"/>
          </a:xfrm>
          <a:prstGeom prst="rect">
            <a:avLst/>
          </a:prstGeom>
          <a:solidFill>
            <a:srgbClr val="4F7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grpSp>
        <p:nvGrpSpPr>
          <p:cNvPr id="10" name="Group 9"/>
          <p:cNvGrpSpPr/>
          <p:nvPr userDrawn="1"/>
        </p:nvGrpSpPr>
        <p:grpSpPr>
          <a:xfrm>
            <a:off x="5455981" y="1"/>
            <a:ext cx="3688021" cy="3883385"/>
            <a:chOff x="6686547" y="-1"/>
            <a:chExt cx="1980977" cy="4486506"/>
          </a:xfrm>
          <a:blipFill dpi="0" rotWithShape="1">
            <a:blip r:embed="rId2">
              <a:extLst>
                <a:ext uri="{28A0092B-C50C-407E-A947-70E740481C1C}">
                  <a14:useLocalDpi xmlns:a14="http://schemas.microsoft.com/office/drawing/2010/main" val="0"/>
                </a:ext>
              </a:extLst>
            </a:blip>
            <a:srcRect/>
            <a:stretch>
              <a:fillRect/>
            </a:stretch>
          </a:blipFill>
        </p:grpSpPr>
        <p:sp>
          <p:nvSpPr>
            <p:cNvPr id="7" name="Parallelogram 6"/>
            <p:cNvSpPr/>
            <p:nvPr userDrawn="1"/>
          </p:nvSpPr>
          <p:spPr>
            <a:xfrm>
              <a:off x="7426839" y="-1"/>
              <a:ext cx="969015" cy="4483191"/>
            </a:xfrm>
            <a:prstGeom prst="parallelogram">
              <a:avLst>
                <a:gd name="adj" fmla="val 639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arallelogram 7"/>
            <p:cNvSpPr/>
            <p:nvPr userDrawn="1"/>
          </p:nvSpPr>
          <p:spPr>
            <a:xfrm>
              <a:off x="6686547" y="-1"/>
              <a:ext cx="1249795" cy="4483191"/>
            </a:xfrm>
            <a:prstGeom prst="parallelogram">
              <a:avLst>
                <a:gd name="adj" fmla="val 5261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arallelogram 8"/>
            <p:cNvSpPr/>
            <p:nvPr userDrawn="1"/>
          </p:nvSpPr>
          <p:spPr>
            <a:xfrm>
              <a:off x="7941368" y="3314"/>
              <a:ext cx="726156" cy="4483191"/>
            </a:xfrm>
            <a:prstGeom prst="parallelogram">
              <a:avLst>
                <a:gd name="adj" fmla="val 8032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Rectangle 11"/>
          <p:cNvSpPr/>
          <p:nvPr userDrawn="1"/>
        </p:nvSpPr>
        <p:spPr>
          <a:xfrm>
            <a:off x="0" y="4218606"/>
            <a:ext cx="9144000" cy="75101"/>
          </a:xfrm>
          <a:prstGeom prst="rect">
            <a:avLst/>
          </a:prstGeom>
          <a:solidFill>
            <a:srgbClr val="C6C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3"/>
          <p:cNvSpPr>
            <a:spLocks noGrp="1"/>
          </p:cNvSpPr>
          <p:nvPr>
            <p:ph type="body" sz="quarter" idx="11" hasCustomPrompt="1"/>
          </p:nvPr>
        </p:nvSpPr>
        <p:spPr>
          <a:xfrm>
            <a:off x="365127" y="4466170"/>
            <a:ext cx="4614863" cy="649817"/>
          </a:xfrm>
        </p:spPr>
        <p:txBody>
          <a:bodyPr/>
          <a:lstStyle>
            <a:lvl1pPr marL="109538" indent="0">
              <a:buNone/>
              <a:defRPr/>
            </a:lvl1pPr>
          </a:lstStyle>
          <a:p>
            <a:pPr lvl="0"/>
            <a:r>
              <a:rPr lang="en-US" dirty="0"/>
              <a:t>By: Enter Author’s Name Here</a:t>
            </a:r>
          </a:p>
        </p:txBody>
      </p:sp>
    </p:spTree>
    <p:extLst>
      <p:ext uri="{BB962C8B-B14F-4D97-AF65-F5344CB8AC3E}">
        <p14:creationId xmlns:p14="http://schemas.microsoft.com/office/powerpoint/2010/main" val="609328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414" y="77109"/>
            <a:ext cx="6684390" cy="5837661"/>
          </a:xfrm>
          <a:prstGeom prst="rect">
            <a:avLst/>
          </a:prstGeom>
        </p:spPr>
      </p:pic>
      <p:sp>
        <p:nvSpPr>
          <p:cNvPr id="8" name="TextBox 7"/>
          <p:cNvSpPr txBox="1"/>
          <p:nvPr userDrawn="1"/>
        </p:nvSpPr>
        <p:spPr>
          <a:xfrm>
            <a:off x="6627044" y="515322"/>
            <a:ext cx="2432116" cy="923330"/>
          </a:xfrm>
          <a:prstGeom prst="rect">
            <a:avLst/>
          </a:prstGeom>
          <a:noFill/>
        </p:spPr>
        <p:txBody>
          <a:bodyPr wrap="square" rtlCol="0">
            <a:spAutoFit/>
          </a:bodyPr>
          <a:lstStyle/>
          <a:p>
            <a:pPr algn="ctr"/>
            <a:r>
              <a:rPr lang="en-US" sz="3300" b="0" dirty="0">
                <a:solidFill>
                  <a:srgbClr val="324964"/>
                </a:solidFill>
                <a:latin typeface="Raleway" panose="020B0604020202020204" charset="0"/>
              </a:rPr>
              <a:t>ATTC</a:t>
            </a:r>
          </a:p>
          <a:p>
            <a:pPr algn="ctr"/>
            <a:r>
              <a:rPr lang="en-US" sz="2100" b="0" dirty="0">
                <a:solidFill>
                  <a:srgbClr val="324964"/>
                </a:solidFill>
                <a:latin typeface="Raleway" panose="020B0604020202020204" charset="0"/>
              </a:rPr>
              <a:t>on the map</a:t>
            </a:r>
            <a:endParaRPr lang="en-US" sz="2100" dirty="0">
              <a:solidFill>
                <a:srgbClr val="324964"/>
              </a:solidFill>
              <a:latin typeface="Raleway" panose="020B0604020202020204" charset="0"/>
            </a:endParaRPr>
          </a:p>
        </p:txBody>
      </p:sp>
    </p:spTree>
    <p:extLst>
      <p:ext uri="{BB962C8B-B14F-4D97-AF65-F5344CB8AC3E}">
        <p14:creationId xmlns:p14="http://schemas.microsoft.com/office/powerpoint/2010/main" val="746614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a:lvl1pPr>
          </a:lstStyle>
          <a:p>
            <a:r>
              <a:rPr lang="en-US" dirty="0"/>
              <a:t>Table of Contents</a:t>
            </a:r>
          </a:p>
        </p:txBody>
      </p:sp>
      <p:sp>
        <p:nvSpPr>
          <p:cNvPr id="4" name="Text Placeholder 3"/>
          <p:cNvSpPr>
            <a:spLocks noGrp="1"/>
          </p:cNvSpPr>
          <p:nvPr>
            <p:ph type="body" sz="quarter" idx="10"/>
          </p:nvPr>
        </p:nvSpPr>
        <p:spPr>
          <a:xfrm>
            <a:off x="627638" y="1982747"/>
            <a:ext cx="2447925" cy="3571393"/>
          </a:xfrm>
        </p:spPr>
        <p:txBody>
          <a:bodyPr/>
          <a:lstStyle>
            <a:lvl1pPr>
              <a:defRPr sz="1200">
                <a:solidFill>
                  <a:srgbClr val="324964"/>
                </a:solidFill>
                <a:latin typeface="Raleway" panose="020B0604020202020204" charset="0"/>
              </a:defRPr>
            </a:lvl1pPr>
          </a:lstStyle>
          <a:p>
            <a:pPr lvl="0"/>
            <a:r>
              <a:rPr lang="en-US" dirty="0"/>
              <a:t>Edit Master text styles</a:t>
            </a:r>
          </a:p>
        </p:txBody>
      </p:sp>
      <p:sp>
        <p:nvSpPr>
          <p:cNvPr id="5" name="Text Placeholder 3"/>
          <p:cNvSpPr>
            <a:spLocks noGrp="1"/>
          </p:cNvSpPr>
          <p:nvPr>
            <p:ph type="body" sz="quarter" idx="11"/>
          </p:nvPr>
        </p:nvSpPr>
        <p:spPr>
          <a:xfrm>
            <a:off x="3339758" y="1982746"/>
            <a:ext cx="2447925" cy="3571393"/>
          </a:xfrm>
        </p:spPr>
        <p:txBody>
          <a:bodyPr/>
          <a:lstStyle>
            <a:lvl1pPr>
              <a:defRPr sz="1200">
                <a:solidFill>
                  <a:srgbClr val="324964"/>
                </a:solidFill>
                <a:latin typeface="Raleway" panose="020B0604020202020204" charset="0"/>
              </a:defRPr>
            </a:lvl1pPr>
          </a:lstStyle>
          <a:p>
            <a:pPr lvl="0"/>
            <a:r>
              <a:rPr lang="en-US" dirty="0"/>
              <a:t>Edit Master text styles</a:t>
            </a:r>
          </a:p>
        </p:txBody>
      </p:sp>
      <p:sp>
        <p:nvSpPr>
          <p:cNvPr id="6" name="Text Placeholder 3"/>
          <p:cNvSpPr>
            <a:spLocks noGrp="1"/>
          </p:cNvSpPr>
          <p:nvPr>
            <p:ph type="body" sz="quarter" idx="12"/>
          </p:nvPr>
        </p:nvSpPr>
        <p:spPr>
          <a:xfrm>
            <a:off x="6051878" y="1982744"/>
            <a:ext cx="2447925" cy="3571393"/>
          </a:xfrm>
        </p:spPr>
        <p:txBody>
          <a:bodyPr/>
          <a:lstStyle>
            <a:lvl1pPr>
              <a:defRPr sz="1200">
                <a:solidFill>
                  <a:srgbClr val="324964"/>
                </a:solidFill>
                <a:latin typeface="Raleway" panose="020B0604020202020204" charset="0"/>
              </a:defRPr>
            </a:lvl1pPr>
          </a:lstStyle>
          <a:p>
            <a:pPr lvl="0"/>
            <a:r>
              <a:rPr lang="en-US" dirty="0"/>
              <a:t>Edit Master text styles</a:t>
            </a:r>
          </a:p>
        </p:txBody>
      </p:sp>
    </p:spTree>
    <p:extLst>
      <p:ext uri="{BB962C8B-B14F-4D97-AF65-F5344CB8AC3E}">
        <p14:creationId xmlns:p14="http://schemas.microsoft.com/office/powerpoint/2010/main" val="1319741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609" y="704200"/>
            <a:ext cx="7797829" cy="845273"/>
          </a:xfrm>
        </p:spPr>
        <p:txBody>
          <a:bodyPr/>
          <a:lstStyle>
            <a:lvl1pPr>
              <a:defRPr sz="2400" baseline="0"/>
            </a:lvl1pPr>
          </a:lstStyle>
          <a:p>
            <a:r>
              <a:rPr lang="en-US" dirty="0"/>
              <a:t>Click to Enter Main Points</a:t>
            </a:r>
          </a:p>
        </p:txBody>
      </p:sp>
      <p:sp>
        <p:nvSpPr>
          <p:cNvPr id="3" name="Shape 207"/>
          <p:cNvSpPr txBox="1">
            <a:spLocks noGrp="1"/>
          </p:cNvSpPr>
          <p:nvPr>
            <p:ph type="body" idx="1"/>
          </p:nvPr>
        </p:nvSpPr>
        <p:spPr>
          <a:xfrm>
            <a:off x="1672207" y="2223163"/>
            <a:ext cx="2832900" cy="1402400"/>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GB" sz="825" dirty="0"/>
              <a:t>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 </a:t>
            </a:r>
            <a:r>
              <a:rPr lang="en-GB" sz="825" dirty="0" err="1"/>
              <a:t>Sed</a:t>
            </a:r>
            <a:r>
              <a:rPr lang="en-GB" sz="825" dirty="0"/>
              <a:t> do </a:t>
            </a:r>
            <a:r>
              <a:rPr lang="en-GB" sz="825" dirty="0" err="1"/>
              <a:t>eiusmod</a:t>
            </a:r>
            <a:r>
              <a:rPr lang="en-GB" sz="825" dirty="0"/>
              <a:t> </a:t>
            </a:r>
            <a:r>
              <a:rPr lang="en-GB" sz="825" dirty="0" err="1"/>
              <a:t>tempor</a:t>
            </a:r>
            <a:r>
              <a:rPr lang="en-GB" sz="825" dirty="0"/>
              <a:t> </a:t>
            </a:r>
            <a:r>
              <a:rPr lang="en-GB" sz="825" dirty="0" err="1"/>
              <a:t>incididunt</a:t>
            </a:r>
            <a:r>
              <a:rPr lang="en-GB" sz="825" dirty="0"/>
              <a:t> </a:t>
            </a:r>
            <a:r>
              <a:rPr lang="en-GB" sz="825" dirty="0" err="1"/>
              <a:t>ut</a:t>
            </a:r>
            <a:r>
              <a:rPr lang="en-GB" sz="825" dirty="0"/>
              <a:t> </a:t>
            </a:r>
            <a:r>
              <a:rPr lang="en-GB" sz="825" dirty="0" err="1"/>
              <a:t>labore</a:t>
            </a:r>
            <a:r>
              <a:rPr lang="en-GB" sz="825" dirty="0"/>
              <a:t> et </a:t>
            </a:r>
            <a:r>
              <a:rPr lang="en-GB" sz="825" dirty="0" err="1"/>
              <a:t>dolore</a:t>
            </a:r>
            <a:r>
              <a:rPr lang="en-GB" sz="825" dirty="0"/>
              <a:t> magna </a:t>
            </a:r>
            <a:r>
              <a:rPr lang="en-GB" sz="825" dirty="0" err="1"/>
              <a:t>nec</a:t>
            </a:r>
            <a:r>
              <a:rPr lang="en-GB" sz="825" dirty="0"/>
              <a:t>. 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a:t>
            </a:r>
            <a:endParaRPr sz="825" dirty="0"/>
          </a:p>
        </p:txBody>
      </p:sp>
      <p:sp>
        <p:nvSpPr>
          <p:cNvPr id="4" name="Shape 209"/>
          <p:cNvSpPr txBox="1">
            <a:spLocks noGrp="1"/>
          </p:cNvSpPr>
          <p:nvPr>
            <p:ph type="body" idx="4294967295"/>
          </p:nvPr>
        </p:nvSpPr>
        <p:spPr>
          <a:xfrm>
            <a:off x="1672207" y="3869266"/>
            <a:ext cx="2832100" cy="1401233"/>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GB" sz="825" dirty="0"/>
              <a:t>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 </a:t>
            </a:r>
            <a:r>
              <a:rPr lang="en-GB" sz="825" dirty="0" err="1"/>
              <a:t>Sed</a:t>
            </a:r>
            <a:r>
              <a:rPr lang="en-GB" sz="825" dirty="0"/>
              <a:t> do </a:t>
            </a:r>
            <a:r>
              <a:rPr lang="en-GB" sz="825" dirty="0" err="1"/>
              <a:t>eiusmod</a:t>
            </a:r>
            <a:r>
              <a:rPr lang="en-GB" sz="825" dirty="0"/>
              <a:t> </a:t>
            </a:r>
            <a:r>
              <a:rPr lang="en-GB" sz="825" dirty="0" err="1"/>
              <a:t>tempor</a:t>
            </a:r>
            <a:r>
              <a:rPr lang="en-GB" sz="825" dirty="0"/>
              <a:t> </a:t>
            </a:r>
            <a:r>
              <a:rPr lang="en-GB" sz="825" dirty="0" err="1"/>
              <a:t>incididunt</a:t>
            </a:r>
            <a:r>
              <a:rPr lang="en-GB" sz="825" dirty="0"/>
              <a:t> </a:t>
            </a:r>
            <a:r>
              <a:rPr lang="en-GB" sz="825" dirty="0" err="1"/>
              <a:t>ut</a:t>
            </a:r>
            <a:r>
              <a:rPr lang="en-GB" sz="825" dirty="0"/>
              <a:t> </a:t>
            </a:r>
            <a:r>
              <a:rPr lang="en-GB" sz="825" dirty="0" err="1"/>
              <a:t>labore</a:t>
            </a:r>
            <a:r>
              <a:rPr lang="en-GB" sz="825" dirty="0"/>
              <a:t> et </a:t>
            </a:r>
            <a:r>
              <a:rPr lang="en-GB" sz="825" dirty="0" err="1"/>
              <a:t>dolore</a:t>
            </a:r>
            <a:r>
              <a:rPr lang="en-GB" sz="825" dirty="0"/>
              <a:t> magna </a:t>
            </a:r>
            <a:r>
              <a:rPr lang="en-GB" sz="825" dirty="0" err="1"/>
              <a:t>nec</a:t>
            </a:r>
            <a:r>
              <a:rPr lang="en-GB" sz="825" dirty="0"/>
              <a:t>. 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a:t>
            </a:r>
            <a:endParaRPr sz="825" dirty="0"/>
          </a:p>
        </p:txBody>
      </p:sp>
      <p:sp>
        <p:nvSpPr>
          <p:cNvPr id="5" name="Shape 211"/>
          <p:cNvSpPr txBox="1">
            <a:spLocks noGrp="1"/>
          </p:cNvSpPr>
          <p:nvPr>
            <p:ph type="body" idx="4294967295"/>
          </p:nvPr>
        </p:nvSpPr>
        <p:spPr>
          <a:xfrm>
            <a:off x="5654343" y="2222215"/>
            <a:ext cx="2833687" cy="1403351"/>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GB" sz="825" dirty="0"/>
              <a:t>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 </a:t>
            </a:r>
            <a:r>
              <a:rPr lang="en-GB" sz="825" dirty="0" err="1"/>
              <a:t>Sed</a:t>
            </a:r>
            <a:r>
              <a:rPr lang="en-GB" sz="825" dirty="0"/>
              <a:t> do </a:t>
            </a:r>
            <a:r>
              <a:rPr lang="en-GB" sz="825" dirty="0" err="1"/>
              <a:t>eiusmod</a:t>
            </a:r>
            <a:r>
              <a:rPr lang="en-GB" sz="825" dirty="0"/>
              <a:t> </a:t>
            </a:r>
            <a:r>
              <a:rPr lang="en-GB" sz="825" dirty="0" err="1"/>
              <a:t>tempor</a:t>
            </a:r>
            <a:r>
              <a:rPr lang="en-GB" sz="825" dirty="0"/>
              <a:t> </a:t>
            </a:r>
            <a:r>
              <a:rPr lang="en-GB" sz="825" dirty="0" err="1"/>
              <a:t>incididunt</a:t>
            </a:r>
            <a:r>
              <a:rPr lang="en-GB" sz="825" dirty="0"/>
              <a:t> </a:t>
            </a:r>
            <a:r>
              <a:rPr lang="en-GB" sz="825" dirty="0" err="1"/>
              <a:t>ut</a:t>
            </a:r>
            <a:r>
              <a:rPr lang="en-GB" sz="825" dirty="0"/>
              <a:t> </a:t>
            </a:r>
            <a:r>
              <a:rPr lang="en-GB" sz="825" dirty="0" err="1"/>
              <a:t>labore</a:t>
            </a:r>
            <a:r>
              <a:rPr lang="en-GB" sz="825" dirty="0"/>
              <a:t> et </a:t>
            </a:r>
            <a:r>
              <a:rPr lang="en-GB" sz="825" dirty="0" err="1"/>
              <a:t>dolore</a:t>
            </a:r>
            <a:r>
              <a:rPr lang="en-GB" sz="825" dirty="0"/>
              <a:t> magna </a:t>
            </a:r>
            <a:r>
              <a:rPr lang="en-GB" sz="825" dirty="0" err="1"/>
              <a:t>nec</a:t>
            </a:r>
            <a:r>
              <a:rPr lang="en-GB" sz="825" dirty="0"/>
              <a:t>. 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a:t>
            </a:r>
            <a:endParaRPr sz="825" dirty="0"/>
          </a:p>
        </p:txBody>
      </p:sp>
      <p:sp>
        <p:nvSpPr>
          <p:cNvPr id="6" name="Shape 213"/>
          <p:cNvSpPr txBox="1">
            <a:spLocks noGrp="1"/>
          </p:cNvSpPr>
          <p:nvPr>
            <p:ph type="body" idx="4294967295"/>
          </p:nvPr>
        </p:nvSpPr>
        <p:spPr>
          <a:xfrm>
            <a:off x="5654343" y="3869264"/>
            <a:ext cx="2833687" cy="1401233"/>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GB" sz="825" dirty="0"/>
              <a:t>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 </a:t>
            </a:r>
            <a:r>
              <a:rPr lang="en-GB" sz="825" dirty="0" err="1"/>
              <a:t>Sed</a:t>
            </a:r>
            <a:r>
              <a:rPr lang="en-GB" sz="825" dirty="0"/>
              <a:t> do </a:t>
            </a:r>
            <a:r>
              <a:rPr lang="en-GB" sz="825" dirty="0" err="1"/>
              <a:t>eiusmod</a:t>
            </a:r>
            <a:r>
              <a:rPr lang="en-GB" sz="825" dirty="0"/>
              <a:t> </a:t>
            </a:r>
            <a:r>
              <a:rPr lang="en-GB" sz="825" dirty="0" err="1"/>
              <a:t>tempor</a:t>
            </a:r>
            <a:r>
              <a:rPr lang="en-GB" sz="825" dirty="0"/>
              <a:t> </a:t>
            </a:r>
            <a:r>
              <a:rPr lang="en-GB" sz="825" dirty="0" err="1"/>
              <a:t>incididunt</a:t>
            </a:r>
            <a:r>
              <a:rPr lang="en-GB" sz="825" dirty="0"/>
              <a:t> </a:t>
            </a:r>
            <a:r>
              <a:rPr lang="en-GB" sz="825" dirty="0" err="1"/>
              <a:t>ut</a:t>
            </a:r>
            <a:r>
              <a:rPr lang="en-GB" sz="825" dirty="0"/>
              <a:t> </a:t>
            </a:r>
            <a:r>
              <a:rPr lang="en-GB" sz="825" dirty="0" err="1"/>
              <a:t>labore</a:t>
            </a:r>
            <a:r>
              <a:rPr lang="en-GB" sz="825" dirty="0"/>
              <a:t> et </a:t>
            </a:r>
            <a:r>
              <a:rPr lang="en-GB" sz="825" dirty="0" err="1"/>
              <a:t>dolore</a:t>
            </a:r>
            <a:r>
              <a:rPr lang="en-GB" sz="825" dirty="0"/>
              <a:t> magna </a:t>
            </a:r>
            <a:r>
              <a:rPr lang="en-GB" sz="825" dirty="0" err="1"/>
              <a:t>nec</a:t>
            </a:r>
            <a:r>
              <a:rPr lang="en-GB" sz="825" dirty="0"/>
              <a:t>. Lorem ipsum </a:t>
            </a:r>
            <a:r>
              <a:rPr lang="en-GB" sz="825" dirty="0" err="1"/>
              <a:t>dolor</a:t>
            </a:r>
            <a:r>
              <a:rPr lang="en-GB" sz="825" dirty="0"/>
              <a:t> sit </a:t>
            </a:r>
            <a:r>
              <a:rPr lang="en-GB" sz="825" dirty="0" err="1"/>
              <a:t>amet</a:t>
            </a:r>
            <a:r>
              <a:rPr lang="en-GB" sz="825" dirty="0"/>
              <a:t>, </a:t>
            </a:r>
            <a:r>
              <a:rPr lang="en-GB" sz="825" dirty="0" err="1"/>
              <a:t>consectetur</a:t>
            </a:r>
            <a:r>
              <a:rPr lang="en-GB" sz="825" dirty="0"/>
              <a:t> </a:t>
            </a:r>
            <a:r>
              <a:rPr lang="en-GB" sz="825" dirty="0" err="1"/>
              <a:t>adipiscing</a:t>
            </a:r>
            <a:r>
              <a:rPr lang="en-GB" sz="825" dirty="0"/>
              <a:t> </a:t>
            </a:r>
            <a:r>
              <a:rPr lang="en-GB" sz="825" dirty="0" err="1"/>
              <a:t>elit</a:t>
            </a:r>
            <a:r>
              <a:rPr lang="en-GB" sz="825" dirty="0"/>
              <a:t>.</a:t>
            </a:r>
            <a:endParaRPr sz="825" dirty="0"/>
          </a:p>
        </p:txBody>
      </p:sp>
      <p:sp>
        <p:nvSpPr>
          <p:cNvPr id="7" name="Shape 206"/>
          <p:cNvSpPr/>
          <p:nvPr userDrawn="1"/>
        </p:nvSpPr>
        <p:spPr>
          <a:xfrm>
            <a:off x="1225306" y="2367029"/>
            <a:ext cx="328800" cy="438400"/>
          </a:xfrm>
          <a:prstGeom prst="ellipse">
            <a:avLst/>
          </a:prstGeom>
          <a:solidFill>
            <a:srgbClr val="4F739F"/>
          </a:solid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GB" sz="750" b="1" dirty="0">
                <a:solidFill>
                  <a:srgbClr val="FFFFFF"/>
                </a:solidFill>
              </a:rPr>
              <a:t>1</a:t>
            </a:r>
            <a:endParaRPr sz="750" b="1" dirty="0">
              <a:solidFill>
                <a:srgbClr val="FFFFFF"/>
              </a:solidFill>
            </a:endParaRPr>
          </a:p>
        </p:txBody>
      </p:sp>
      <p:sp>
        <p:nvSpPr>
          <p:cNvPr id="8" name="Shape 208"/>
          <p:cNvSpPr/>
          <p:nvPr userDrawn="1"/>
        </p:nvSpPr>
        <p:spPr>
          <a:xfrm>
            <a:off x="1225306" y="3996896"/>
            <a:ext cx="328800" cy="438400"/>
          </a:xfrm>
          <a:prstGeom prst="ellipse">
            <a:avLst/>
          </a:prstGeom>
          <a:solidFill>
            <a:srgbClr val="4F739F"/>
          </a:solid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GB" sz="750" b="1" dirty="0">
                <a:solidFill>
                  <a:srgbClr val="FFFFFF"/>
                </a:solidFill>
              </a:rPr>
              <a:t>2</a:t>
            </a:r>
            <a:endParaRPr sz="750" b="1" dirty="0">
              <a:solidFill>
                <a:srgbClr val="FFFFFF"/>
              </a:solidFill>
            </a:endParaRPr>
          </a:p>
        </p:txBody>
      </p:sp>
      <p:sp>
        <p:nvSpPr>
          <p:cNvPr id="9" name="Shape 210"/>
          <p:cNvSpPr/>
          <p:nvPr userDrawn="1"/>
        </p:nvSpPr>
        <p:spPr>
          <a:xfrm>
            <a:off x="4915325" y="2367029"/>
            <a:ext cx="328800" cy="438400"/>
          </a:xfrm>
          <a:prstGeom prst="ellipse">
            <a:avLst/>
          </a:prstGeom>
          <a:solidFill>
            <a:srgbClr val="4F739F"/>
          </a:solid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GB" sz="750" b="1" dirty="0">
                <a:solidFill>
                  <a:srgbClr val="FFFFFF"/>
                </a:solidFill>
              </a:rPr>
              <a:t>3</a:t>
            </a:r>
            <a:endParaRPr sz="750" b="1" dirty="0">
              <a:solidFill>
                <a:srgbClr val="FFFFFF"/>
              </a:solidFill>
            </a:endParaRPr>
          </a:p>
        </p:txBody>
      </p:sp>
      <p:sp>
        <p:nvSpPr>
          <p:cNvPr id="10" name="Shape 212"/>
          <p:cNvSpPr/>
          <p:nvPr userDrawn="1"/>
        </p:nvSpPr>
        <p:spPr>
          <a:xfrm>
            <a:off x="4915325" y="3996896"/>
            <a:ext cx="328800" cy="438400"/>
          </a:xfrm>
          <a:prstGeom prst="ellipse">
            <a:avLst/>
          </a:prstGeom>
          <a:solidFill>
            <a:srgbClr val="4F739F"/>
          </a:solid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GB" sz="750" b="1" dirty="0">
                <a:solidFill>
                  <a:srgbClr val="FFFFFF"/>
                </a:solidFill>
              </a:rPr>
              <a:t>4</a:t>
            </a:r>
            <a:endParaRPr sz="750" b="1" dirty="0">
              <a:solidFill>
                <a:srgbClr val="FFFFFF"/>
              </a:solidFill>
            </a:endParaRPr>
          </a:p>
        </p:txBody>
      </p:sp>
    </p:spTree>
    <p:extLst>
      <p:ext uri="{BB962C8B-B14F-4D97-AF65-F5344CB8AC3E}">
        <p14:creationId xmlns:p14="http://schemas.microsoft.com/office/powerpoint/2010/main" val="3191390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9" name="Shape 49"/>
          <p:cNvSpPr txBox="1">
            <a:spLocks noGrp="1"/>
          </p:cNvSpPr>
          <p:nvPr>
            <p:ph type="title"/>
          </p:nvPr>
        </p:nvSpPr>
        <p:spPr>
          <a:xfrm>
            <a:off x="729450" y="699403"/>
            <a:ext cx="7688700" cy="876939"/>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400">
                <a:solidFill>
                  <a:srgbClr val="324964"/>
                </a:solidFill>
              </a:defRPr>
            </a:lvl1pPr>
            <a:lvl2pPr lvl="1">
              <a:spcBef>
                <a:spcPts val="0"/>
              </a:spcBef>
              <a:spcAft>
                <a:spcPts val="0"/>
              </a:spcAft>
              <a:buClr>
                <a:schemeClr val="dk2"/>
              </a:buClr>
              <a:buSzPts val="2600"/>
              <a:buNone/>
              <a:defRPr sz="1950">
                <a:solidFill>
                  <a:schemeClr val="dk2"/>
                </a:solidFill>
              </a:defRPr>
            </a:lvl2pPr>
            <a:lvl3pPr lvl="2">
              <a:spcBef>
                <a:spcPts val="0"/>
              </a:spcBef>
              <a:spcAft>
                <a:spcPts val="0"/>
              </a:spcAft>
              <a:buClr>
                <a:schemeClr val="dk2"/>
              </a:buClr>
              <a:buSzPts val="2600"/>
              <a:buNone/>
              <a:defRPr sz="1950">
                <a:solidFill>
                  <a:schemeClr val="dk2"/>
                </a:solidFill>
              </a:defRPr>
            </a:lvl3pPr>
            <a:lvl4pPr lvl="3">
              <a:spcBef>
                <a:spcPts val="0"/>
              </a:spcBef>
              <a:spcAft>
                <a:spcPts val="0"/>
              </a:spcAft>
              <a:buClr>
                <a:schemeClr val="dk2"/>
              </a:buClr>
              <a:buSzPts val="2600"/>
              <a:buNone/>
              <a:defRPr sz="1950">
                <a:solidFill>
                  <a:schemeClr val="dk2"/>
                </a:solidFill>
              </a:defRPr>
            </a:lvl4pPr>
            <a:lvl5pPr lvl="4">
              <a:spcBef>
                <a:spcPts val="0"/>
              </a:spcBef>
              <a:spcAft>
                <a:spcPts val="0"/>
              </a:spcAft>
              <a:buClr>
                <a:schemeClr val="dk2"/>
              </a:buClr>
              <a:buSzPts val="2600"/>
              <a:buNone/>
              <a:defRPr sz="1950">
                <a:solidFill>
                  <a:schemeClr val="dk2"/>
                </a:solidFill>
              </a:defRPr>
            </a:lvl5pPr>
            <a:lvl6pPr lvl="5">
              <a:spcBef>
                <a:spcPts val="0"/>
              </a:spcBef>
              <a:spcAft>
                <a:spcPts val="0"/>
              </a:spcAft>
              <a:buClr>
                <a:schemeClr val="dk2"/>
              </a:buClr>
              <a:buSzPts val="2600"/>
              <a:buNone/>
              <a:defRPr sz="1950">
                <a:solidFill>
                  <a:schemeClr val="dk2"/>
                </a:solidFill>
              </a:defRPr>
            </a:lvl6pPr>
            <a:lvl7pPr lvl="6">
              <a:spcBef>
                <a:spcPts val="0"/>
              </a:spcBef>
              <a:spcAft>
                <a:spcPts val="0"/>
              </a:spcAft>
              <a:buClr>
                <a:schemeClr val="dk2"/>
              </a:buClr>
              <a:buSzPts val="2600"/>
              <a:buNone/>
              <a:defRPr sz="1950">
                <a:solidFill>
                  <a:schemeClr val="dk2"/>
                </a:solidFill>
              </a:defRPr>
            </a:lvl7pPr>
            <a:lvl8pPr lvl="7">
              <a:spcBef>
                <a:spcPts val="0"/>
              </a:spcBef>
              <a:spcAft>
                <a:spcPts val="0"/>
              </a:spcAft>
              <a:buClr>
                <a:schemeClr val="dk2"/>
              </a:buClr>
              <a:buSzPts val="2600"/>
              <a:buNone/>
              <a:defRPr sz="1950">
                <a:solidFill>
                  <a:schemeClr val="dk2"/>
                </a:solidFill>
              </a:defRPr>
            </a:lvl8pPr>
            <a:lvl9pPr lvl="8">
              <a:spcBef>
                <a:spcPts val="0"/>
              </a:spcBef>
              <a:spcAft>
                <a:spcPts val="0"/>
              </a:spcAft>
              <a:buClr>
                <a:schemeClr val="dk2"/>
              </a:buClr>
              <a:buSzPts val="2600"/>
              <a:buNone/>
              <a:defRPr sz="1950">
                <a:solidFill>
                  <a:schemeClr val="dk2"/>
                </a:solidFill>
              </a:defRPr>
            </a:lvl9pPr>
          </a:lstStyle>
          <a:p>
            <a:endParaRPr dirty="0"/>
          </a:p>
        </p:txBody>
      </p:sp>
      <p:sp>
        <p:nvSpPr>
          <p:cNvPr id="50" name="Shape 50"/>
          <p:cNvSpPr txBox="1">
            <a:spLocks noGrp="1"/>
          </p:cNvSpPr>
          <p:nvPr>
            <p:ph type="body" idx="1"/>
          </p:nvPr>
        </p:nvSpPr>
        <p:spPr>
          <a:xfrm>
            <a:off x="729450" y="1713038"/>
            <a:ext cx="7688700" cy="3837523"/>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sz="1200"/>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dirty="0"/>
          </a:p>
        </p:txBody>
      </p:sp>
      <p:sp>
        <p:nvSpPr>
          <p:cNvPr id="51" name="Shape 51"/>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81130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4"/>
        <p:cNvGrpSpPr/>
        <p:nvPr/>
      </p:nvGrpSpPr>
      <p:grpSpPr>
        <a:xfrm>
          <a:off x="0" y="0"/>
          <a:ext cx="0" cy="0"/>
          <a:chOff x="0" y="0"/>
          <a:chExt cx="0" cy="0"/>
        </a:xfrm>
      </p:grpSpPr>
      <p:sp>
        <p:nvSpPr>
          <p:cNvPr id="49" name="Shape 49"/>
          <p:cNvSpPr txBox="1">
            <a:spLocks noGrp="1"/>
          </p:cNvSpPr>
          <p:nvPr>
            <p:ph type="title"/>
          </p:nvPr>
        </p:nvSpPr>
        <p:spPr>
          <a:xfrm>
            <a:off x="729450" y="699403"/>
            <a:ext cx="7688700" cy="876939"/>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400">
                <a:solidFill>
                  <a:srgbClr val="324964"/>
                </a:solidFill>
              </a:defRPr>
            </a:lvl1pPr>
            <a:lvl2pPr lvl="1">
              <a:spcBef>
                <a:spcPts val="0"/>
              </a:spcBef>
              <a:spcAft>
                <a:spcPts val="0"/>
              </a:spcAft>
              <a:buClr>
                <a:schemeClr val="dk2"/>
              </a:buClr>
              <a:buSzPts val="2600"/>
              <a:buNone/>
              <a:defRPr sz="1950">
                <a:solidFill>
                  <a:schemeClr val="dk2"/>
                </a:solidFill>
              </a:defRPr>
            </a:lvl2pPr>
            <a:lvl3pPr lvl="2">
              <a:spcBef>
                <a:spcPts val="0"/>
              </a:spcBef>
              <a:spcAft>
                <a:spcPts val="0"/>
              </a:spcAft>
              <a:buClr>
                <a:schemeClr val="dk2"/>
              </a:buClr>
              <a:buSzPts val="2600"/>
              <a:buNone/>
              <a:defRPr sz="1950">
                <a:solidFill>
                  <a:schemeClr val="dk2"/>
                </a:solidFill>
              </a:defRPr>
            </a:lvl3pPr>
            <a:lvl4pPr lvl="3">
              <a:spcBef>
                <a:spcPts val="0"/>
              </a:spcBef>
              <a:spcAft>
                <a:spcPts val="0"/>
              </a:spcAft>
              <a:buClr>
                <a:schemeClr val="dk2"/>
              </a:buClr>
              <a:buSzPts val="2600"/>
              <a:buNone/>
              <a:defRPr sz="1950">
                <a:solidFill>
                  <a:schemeClr val="dk2"/>
                </a:solidFill>
              </a:defRPr>
            </a:lvl4pPr>
            <a:lvl5pPr lvl="4">
              <a:spcBef>
                <a:spcPts val="0"/>
              </a:spcBef>
              <a:spcAft>
                <a:spcPts val="0"/>
              </a:spcAft>
              <a:buClr>
                <a:schemeClr val="dk2"/>
              </a:buClr>
              <a:buSzPts val="2600"/>
              <a:buNone/>
              <a:defRPr sz="1950">
                <a:solidFill>
                  <a:schemeClr val="dk2"/>
                </a:solidFill>
              </a:defRPr>
            </a:lvl5pPr>
            <a:lvl6pPr lvl="5">
              <a:spcBef>
                <a:spcPts val="0"/>
              </a:spcBef>
              <a:spcAft>
                <a:spcPts val="0"/>
              </a:spcAft>
              <a:buClr>
                <a:schemeClr val="dk2"/>
              </a:buClr>
              <a:buSzPts val="2600"/>
              <a:buNone/>
              <a:defRPr sz="1950">
                <a:solidFill>
                  <a:schemeClr val="dk2"/>
                </a:solidFill>
              </a:defRPr>
            </a:lvl6pPr>
            <a:lvl7pPr lvl="6">
              <a:spcBef>
                <a:spcPts val="0"/>
              </a:spcBef>
              <a:spcAft>
                <a:spcPts val="0"/>
              </a:spcAft>
              <a:buClr>
                <a:schemeClr val="dk2"/>
              </a:buClr>
              <a:buSzPts val="2600"/>
              <a:buNone/>
              <a:defRPr sz="1950">
                <a:solidFill>
                  <a:schemeClr val="dk2"/>
                </a:solidFill>
              </a:defRPr>
            </a:lvl7pPr>
            <a:lvl8pPr lvl="7">
              <a:spcBef>
                <a:spcPts val="0"/>
              </a:spcBef>
              <a:spcAft>
                <a:spcPts val="0"/>
              </a:spcAft>
              <a:buClr>
                <a:schemeClr val="dk2"/>
              </a:buClr>
              <a:buSzPts val="2600"/>
              <a:buNone/>
              <a:defRPr sz="1950">
                <a:solidFill>
                  <a:schemeClr val="dk2"/>
                </a:solidFill>
              </a:defRPr>
            </a:lvl8pPr>
            <a:lvl9pPr lvl="8">
              <a:spcBef>
                <a:spcPts val="0"/>
              </a:spcBef>
              <a:spcAft>
                <a:spcPts val="0"/>
              </a:spcAft>
              <a:buClr>
                <a:schemeClr val="dk2"/>
              </a:buClr>
              <a:buSzPts val="2600"/>
              <a:buNone/>
              <a:defRPr sz="1950">
                <a:solidFill>
                  <a:schemeClr val="dk2"/>
                </a:solidFill>
              </a:defRPr>
            </a:lvl9pPr>
          </a:lstStyle>
          <a:p>
            <a:endParaRPr dirty="0"/>
          </a:p>
        </p:txBody>
      </p:sp>
      <p:sp>
        <p:nvSpPr>
          <p:cNvPr id="51" name="Shape 51"/>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 name="Content Placeholder 2"/>
          <p:cNvSpPr>
            <a:spLocks noGrp="1"/>
          </p:cNvSpPr>
          <p:nvPr>
            <p:ph sz="quarter" idx="13"/>
          </p:nvPr>
        </p:nvSpPr>
        <p:spPr>
          <a:xfrm>
            <a:off x="728301" y="1794889"/>
            <a:ext cx="7689850" cy="3977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921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64"/>
        <p:cNvGrpSpPr/>
        <p:nvPr/>
      </p:nvGrpSpPr>
      <p:grpSpPr>
        <a:xfrm>
          <a:off x="0" y="0"/>
          <a:ext cx="0" cy="0"/>
          <a:chOff x="0" y="0"/>
          <a:chExt cx="0" cy="0"/>
        </a:xfrm>
      </p:grpSpPr>
      <p:sp>
        <p:nvSpPr>
          <p:cNvPr id="72" name="Shape 72"/>
          <p:cNvSpPr txBox="1">
            <a:spLocks noGrp="1"/>
          </p:cNvSpPr>
          <p:nvPr>
            <p:ph type="title"/>
          </p:nvPr>
        </p:nvSpPr>
        <p:spPr>
          <a:xfrm>
            <a:off x="637383" y="1325249"/>
            <a:ext cx="5887500" cy="20248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3600">
                <a:solidFill>
                  <a:srgbClr val="324964"/>
                </a:solidFill>
                <a:effectLst>
                  <a:outerShdw blurRad="50800" dist="38100" dir="2700000" algn="tl" rotWithShape="0">
                    <a:prstClr val="black">
                      <a:alpha val="40000"/>
                    </a:prstClr>
                  </a:outerShdw>
                </a:effectLst>
              </a:defRPr>
            </a:lvl1pPr>
            <a:lvl2pPr lvl="1" rtl="0">
              <a:spcBef>
                <a:spcPts val="0"/>
              </a:spcBef>
              <a:spcAft>
                <a:spcPts val="0"/>
              </a:spcAft>
              <a:buClr>
                <a:schemeClr val="lt1"/>
              </a:buClr>
              <a:buSzPts val="3600"/>
              <a:buNone/>
              <a:defRPr sz="2700">
                <a:solidFill>
                  <a:schemeClr val="lt1"/>
                </a:solidFill>
              </a:defRPr>
            </a:lvl2pPr>
            <a:lvl3pPr lvl="2" rtl="0">
              <a:spcBef>
                <a:spcPts val="0"/>
              </a:spcBef>
              <a:spcAft>
                <a:spcPts val="0"/>
              </a:spcAft>
              <a:buClr>
                <a:schemeClr val="lt1"/>
              </a:buClr>
              <a:buSzPts val="3600"/>
              <a:buNone/>
              <a:defRPr sz="2700">
                <a:solidFill>
                  <a:schemeClr val="lt1"/>
                </a:solidFill>
              </a:defRPr>
            </a:lvl3pPr>
            <a:lvl4pPr lvl="3" rtl="0">
              <a:spcBef>
                <a:spcPts val="0"/>
              </a:spcBef>
              <a:spcAft>
                <a:spcPts val="0"/>
              </a:spcAft>
              <a:buClr>
                <a:schemeClr val="lt1"/>
              </a:buClr>
              <a:buSzPts val="3600"/>
              <a:buNone/>
              <a:defRPr sz="2700">
                <a:solidFill>
                  <a:schemeClr val="lt1"/>
                </a:solidFill>
              </a:defRPr>
            </a:lvl4pPr>
            <a:lvl5pPr lvl="4" rtl="0">
              <a:spcBef>
                <a:spcPts val="0"/>
              </a:spcBef>
              <a:spcAft>
                <a:spcPts val="0"/>
              </a:spcAft>
              <a:buClr>
                <a:schemeClr val="lt1"/>
              </a:buClr>
              <a:buSzPts val="3600"/>
              <a:buNone/>
              <a:defRPr sz="2700">
                <a:solidFill>
                  <a:schemeClr val="lt1"/>
                </a:solidFill>
              </a:defRPr>
            </a:lvl5pPr>
            <a:lvl6pPr lvl="5" rtl="0">
              <a:spcBef>
                <a:spcPts val="0"/>
              </a:spcBef>
              <a:spcAft>
                <a:spcPts val="0"/>
              </a:spcAft>
              <a:buClr>
                <a:schemeClr val="lt1"/>
              </a:buClr>
              <a:buSzPts val="3600"/>
              <a:buNone/>
              <a:defRPr sz="2700">
                <a:solidFill>
                  <a:schemeClr val="lt1"/>
                </a:solidFill>
              </a:defRPr>
            </a:lvl6pPr>
            <a:lvl7pPr lvl="6" rtl="0">
              <a:spcBef>
                <a:spcPts val="0"/>
              </a:spcBef>
              <a:spcAft>
                <a:spcPts val="0"/>
              </a:spcAft>
              <a:buClr>
                <a:schemeClr val="lt1"/>
              </a:buClr>
              <a:buSzPts val="3600"/>
              <a:buNone/>
              <a:defRPr sz="2700">
                <a:solidFill>
                  <a:schemeClr val="lt1"/>
                </a:solidFill>
              </a:defRPr>
            </a:lvl7pPr>
            <a:lvl8pPr lvl="7" rtl="0">
              <a:spcBef>
                <a:spcPts val="0"/>
              </a:spcBef>
              <a:spcAft>
                <a:spcPts val="0"/>
              </a:spcAft>
              <a:buClr>
                <a:schemeClr val="lt1"/>
              </a:buClr>
              <a:buSzPts val="3600"/>
              <a:buNone/>
              <a:defRPr sz="2700">
                <a:solidFill>
                  <a:schemeClr val="lt1"/>
                </a:solidFill>
              </a:defRPr>
            </a:lvl8pPr>
            <a:lvl9pPr lvl="8" rtl="0">
              <a:spcBef>
                <a:spcPts val="0"/>
              </a:spcBef>
              <a:spcAft>
                <a:spcPts val="0"/>
              </a:spcAft>
              <a:buClr>
                <a:schemeClr val="lt1"/>
              </a:buClr>
              <a:buSzPts val="3600"/>
              <a:buNone/>
              <a:defRPr sz="2700">
                <a:solidFill>
                  <a:schemeClr val="lt1"/>
                </a:solidFill>
              </a:defRPr>
            </a:lvl9pPr>
          </a:lstStyle>
          <a:p>
            <a:endParaRPr dirty="0"/>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26" t="1078" r="3478" b="78419"/>
          <a:stretch/>
        </p:blipFill>
        <p:spPr>
          <a:xfrm>
            <a:off x="-12425" y="4333465"/>
            <a:ext cx="9168850" cy="1630019"/>
          </a:xfrm>
          <a:prstGeom prst="rect">
            <a:avLst/>
          </a:prstGeom>
        </p:spPr>
      </p:pic>
    </p:spTree>
    <p:extLst>
      <p:ext uri="{BB962C8B-B14F-4D97-AF65-F5344CB8AC3E}">
        <p14:creationId xmlns:p14="http://schemas.microsoft.com/office/powerpoint/2010/main" val="4126017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mp; Image">
    <p:spTree>
      <p:nvGrpSpPr>
        <p:cNvPr id="1" name=""/>
        <p:cNvGrpSpPr/>
        <p:nvPr/>
      </p:nvGrpSpPr>
      <p:grpSpPr>
        <a:xfrm>
          <a:off x="0" y="0"/>
          <a:ext cx="0" cy="0"/>
          <a:chOff x="0" y="0"/>
          <a:chExt cx="0" cy="0"/>
        </a:xfrm>
      </p:grpSpPr>
      <p:sp>
        <p:nvSpPr>
          <p:cNvPr id="2" name="Title 1"/>
          <p:cNvSpPr>
            <a:spLocks noGrp="1"/>
          </p:cNvSpPr>
          <p:nvPr>
            <p:ph type="title"/>
          </p:nvPr>
        </p:nvSpPr>
        <p:spPr>
          <a:xfrm>
            <a:off x="283993" y="519475"/>
            <a:ext cx="6587863" cy="2288380"/>
          </a:xfrm>
        </p:spPr>
        <p:txBody>
          <a:bodyPr/>
          <a:lstStyle>
            <a:lvl1pPr>
              <a:defRPr sz="3600">
                <a:effectLst>
                  <a:outerShdw blurRad="50800" dist="38100" dir="2700000" algn="tl" rotWithShape="0">
                    <a:prstClr val="black">
                      <a:alpha val="40000"/>
                    </a:prstClr>
                  </a:outerShdw>
                </a:effectLs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sp>
        <p:nvSpPr>
          <p:cNvPr id="5" name="Picture Placeholder 4"/>
          <p:cNvSpPr>
            <a:spLocks noGrp="1"/>
          </p:cNvSpPr>
          <p:nvPr>
            <p:ph type="pic" sz="quarter" idx="11"/>
          </p:nvPr>
        </p:nvSpPr>
        <p:spPr>
          <a:xfrm>
            <a:off x="4128513" y="2277727"/>
            <a:ext cx="4156075" cy="3608916"/>
          </a:xfrm>
        </p:spPr>
        <p:txBody>
          <a:bodyPr/>
          <a:lstStyle/>
          <a:p>
            <a:endParaRPr lang="en-US"/>
          </a:p>
        </p:txBody>
      </p:sp>
    </p:spTree>
    <p:extLst>
      <p:ext uri="{BB962C8B-B14F-4D97-AF65-F5344CB8AC3E}">
        <p14:creationId xmlns:p14="http://schemas.microsoft.com/office/powerpoint/2010/main" val="1471923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86"/>
        <p:cNvGrpSpPr/>
        <p:nvPr/>
      </p:nvGrpSpPr>
      <p:grpSpPr>
        <a:xfrm>
          <a:off x="0" y="0"/>
          <a:ext cx="0" cy="0"/>
          <a:chOff x="0" y="0"/>
          <a:chExt cx="0" cy="0"/>
        </a:xfrm>
      </p:grpSpPr>
      <p:sp>
        <p:nvSpPr>
          <p:cNvPr id="91" name="Shape 91"/>
          <p:cNvSpPr txBox="1">
            <a:spLocks noGrp="1"/>
          </p:cNvSpPr>
          <p:nvPr>
            <p:ph type="title"/>
          </p:nvPr>
        </p:nvSpPr>
        <p:spPr>
          <a:xfrm>
            <a:off x="729450" y="699419"/>
            <a:ext cx="76884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400">
                <a:solidFill>
                  <a:srgbClr val="324964"/>
                </a:solidFill>
              </a:defRPr>
            </a:lvl1pPr>
            <a:lvl2pPr lvl="1">
              <a:spcBef>
                <a:spcPts val="0"/>
              </a:spcBef>
              <a:spcAft>
                <a:spcPts val="0"/>
              </a:spcAft>
              <a:buClr>
                <a:schemeClr val="dk2"/>
              </a:buClr>
              <a:buSzPts val="2600"/>
              <a:buNone/>
              <a:defRPr sz="1950">
                <a:solidFill>
                  <a:schemeClr val="dk2"/>
                </a:solidFill>
              </a:defRPr>
            </a:lvl2pPr>
            <a:lvl3pPr lvl="2">
              <a:spcBef>
                <a:spcPts val="0"/>
              </a:spcBef>
              <a:spcAft>
                <a:spcPts val="0"/>
              </a:spcAft>
              <a:buClr>
                <a:schemeClr val="dk2"/>
              </a:buClr>
              <a:buSzPts val="2600"/>
              <a:buNone/>
              <a:defRPr sz="1950">
                <a:solidFill>
                  <a:schemeClr val="dk2"/>
                </a:solidFill>
              </a:defRPr>
            </a:lvl3pPr>
            <a:lvl4pPr lvl="3">
              <a:spcBef>
                <a:spcPts val="0"/>
              </a:spcBef>
              <a:spcAft>
                <a:spcPts val="0"/>
              </a:spcAft>
              <a:buClr>
                <a:schemeClr val="dk2"/>
              </a:buClr>
              <a:buSzPts val="2600"/>
              <a:buNone/>
              <a:defRPr sz="1950">
                <a:solidFill>
                  <a:schemeClr val="dk2"/>
                </a:solidFill>
              </a:defRPr>
            </a:lvl4pPr>
            <a:lvl5pPr lvl="4">
              <a:spcBef>
                <a:spcPts val="0"/>
              </a:spcBef>
              <a:spcAft>
                <a:spcPts val="0"/>
              </a:spcAft>
              <a:buClr>
                <a:schemeClr val="dk2"/>
              </a:buClr>
              <a:buSzPts val="2600"/>
              <a:buNone/>
              <a:defRPr sz="1950">
                <a:solidFill>
                  <a:schemeClr val="dk2"/>
                </a:solidFill>
              </a:defRPr>
            </a:lvl5pPr>
            <a:lvl6pPr lvl="5">
              <a:spcBef>
                <a:spcPts val="0"/>
              </a:spcBef>
              <a:spcAft>
                <a:spcPts val="0"/>
              </a:spcAft>
              <a:buClr>
                <a:schemeClr val="dk2"/>
              </a:buClr>
              <a:buSzPts val="2600"/>
              <a:buNone/>
              <a:defRPr sz="1950">
                <a:solidFill>
                  <a:schemeClr val="dk2"/>
                </a:solidFill>
              </a:defRPr>
            </a:lvl6pPr>
            <a:lvl7pPr lvl="6">
              <a:spcBef>
                <a:spcPts val="0"/>
              </a:spcBef>
              <a:spcAft>
                <a:spcPts val="0"/>
              </a:spcAft>
              <a:buClr>
                <a:schemeClr val="dk2"/>
              </a:buClr>
              <a:buSzPts val="2600"/>
              <a:buNone/>
              <a:defRPr sz="1950">
                <a:solidFill>
                  <a:schemeClr val="dk2"/>
                </a:solidFill>
              </a:defRPr>
            </a:lvl7pPr>
            <a:lvl8pPr lvl="7">
              <a:spcBef>
                <a:spcPts val="0"/>
              </a:spcBef>
              <a:spcAft>
                <a:spcPts val="0"/>
              </a:spcAft>
              <a:buClr>
                <a:schemeClr val="dk2"/>
              </a:buClr>
              <a:buSzPts val="2600"/>
              <a:buNone/>
              <a:defRPr sz="1950">
                <a:solidFill>
                  <a:schemeClr val="dk2"/>
                </a:solidFill>
              </a:defRPr>
            </a:lvl8pPr>
            <a:lvl9pPr lvl="8">
              <a:spcBef>
                <a:spcPts val="0"/>
              </a:spcBef>
              <a:spcAft>
                <a:spcPts val="0"/>
              </a:spcAft>
              <a:buClr>
                <a:schemeClr val="dk2"/>
              </a:buClr>
              <a:buSzPts val="2600"/>
              <a:buNone/>
              <a:defRPr sz="1950">
                <a:solidFill>
                  <a:schemeClr val="dk2"/>
                </a:solidFill>
              </a:defRPr>
            </a:lvl9pPr>
          </a:lstStyle>
          <a:p>
            <a:endParaRPr dirty="0"/>
          </a:p>
        </p:txBody>
      </p:sp>
      <p:sp>
        <p:nvSpPr>
          <p:cNvPr id="3" name="Chart Placeholder 2"/>
          <p:cNvSpPr>
            <a:spLocks noGrp="1"/>
          </p:cNvSpPr>
          <p:nvPr>
            <p:ph type="chart" sz="quarter" idx="10"/>
          </p:nvPr>
        </p:nvSpPr>
        <p:spPr>
          <a:xfrm>
            <a:off x="728664" y="1571568"/>
            <a:ext cx="7689850" cy="3994149"/>
          </a:xfrm>
        </p:spPr>
        <p:txBody>
          <a:bodyPr/>
          <a:lstStyle/>
          <a:p>
            <a:endParaRPr lang="en-US" dirty="0"/>
          </a:p>
        </p:txBody>
      </p:sp>
    </p:spTree>
    <p:extLst>
      <p:ext uri="{BB962C8B-B14F-4D97-AF65-F5344CB8AC3E}">
        <p14:creationId xmlns:p14="http://schemas.microsoft.com/office/powerpoint/2010/main" val="229428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729450" y="699419"/>
            <a:ext cx="76884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200">
                <a:solidFill>
                  <a:srgbClr val="324964"/>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68" name="Google Shape;68;p18"/>
          <p:cNvSpPr>
            <a:spLocks noGrp="1"/>
          </p:cNvSpPr>
          <p:nvPr>
            <p:ph type="chart" idx="2"/>
          </p:nvPr>
        </p:nvSpPr>
        <p:spPr>
          <a:xfrm>
            <a:off x="728663" y="1571566"/>
            <a:ext cx="7689850" cy="3994149"/>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a:xfrm>
            <a:off x="960440" y="593368"/>
            <a:ext cx="7213600" cy="845273"/>
          </a:xfrm>
        </p:spPr>
        <p:txBody>
          <a:bodyPr/>
          <a:lstStyle>
            <a:lvl1pPr algn="ctr">
              <a:defRPr sz="240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sp>
        <p:nvSpPr>
          <p:cNvPr id="6" name="Media Placeholder 5"/>
          <p:cNvSpPr>
            <a:spLocks noGrp="1"/>
          </p:cNvSpPr>
          <p:nvPr>
            <p:ph type="media" sz="quarter" idx="11"/>
          </p:nvPr>
        </p:nvSpPr>
        <p:spPr>
          <a:xfrm>
            <a:off x="960438" y="1551518"/>
            <a:ext cx="7213600" cy="4163483"/>
          </a:xfrm>
        </p:spPr>
        <p:txBody>
          <a:bodyPr/>
          <a:lstStyle/>
          <a:p>
            <a:endParaRPr lang="en-US"/>
          </a:p>
        </p:txBody>
      </p:sp>
    </p:spTree>
    <p:extLst>
      <p:ext uri="{BB962C8B-B14F-4D97-AF65-F5344CB8AC3E}">
        <p14:creationId xmlns:p14="http://schemas.microsoft.com/office/powerpoint/2010/main" val="4016572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97"/>
        <p:cNvGrpSpPr/>
        <p:nvPr/>
      </p:nvGrpSpPr>
      <p:grpSpPr>
        <a:xfrm>
          <a:off x="0" y="0"/>
          <a:ext cx="0" cy="0"/>
          <a:chOff x="0" y="0"/>
          <a:chExt cx="0" cy="0"/>
        </a:xfrm>
      </p:grpSpPr>
      <p:sp>
        <p:nvSpPr>
          <p:cNvPr id="102" name="Shape 102"/>
          <p:cNvSpPr txBox="1">
            <a:spLocks noGrp="1"/>
          </p:cNvSpPr>
          <p:nvPr>
            <p:ph type="title"/>
          </p:nvPr>
        </p:nvSpPr>
        <p:spPr>
          <a:xfrm>
            <a:off x="730000" y="1036308"/>
            <a:ext cx="3300900" cy="18420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400">
                <a:solidFill>
                  <a:srgbClr val="324964"/>
                </a:solidFill>
              </a:defRPr>
            </a:lvl1pPr>
            <a:lvl2pPr lvl="1">
              <a:spcBef>
                <a:spcPts val="0"/>
              </a:spcBef>
              <a:spcAft>
                <a:spcPts val="0"/>
              </a:spcAft>
              <a:buClr>
                <a:schemeClr val="dk2"/>
              </a:buClr>
              <a:buSzPts val="2600"/>
              <a:buNone/>
              <a:defRPr sz="1950">
                <a:solidFill>
                  <a:schemeClr val="dk2"/>
                </a:solidFill>
              </a:defRPr>
            </a:lvl2pPr>
            <a:lvl3pPr lvl="2">
              <a:spcBef>
                <a:spcPts val="0"/>
              </a:spcBef>
              <a:spcAft>
                <a:spcPts val="0"/>
              </a:spcAft>
              <a:buClr>
                <a:schemeClr val="dk2"/>
              </a:buClr>
              <a:buSzPts val="2600"/>
              <a:buNone/>
              <a:defRPr sz="1950">
                <a:solidFill>
                  <a:schemeClr val="dk2"/>
                </a:solidFill>
              </a:defRPr>
            </a:lvl3pPr>
            <a:lvl4pPr lvl="3">
              <a:spcBef>
                <a:spcPts val="0"/>
              </a:spcBef>
              <a:spcAft>
                <a:spcPts val="0"/>
              </a:spcAft>
              <a:buClr>
                <a:schemeClr val="dk2"/>
              </a:buClr>
              <a:buSzPts val="2600"/>
              <a:buNone/>
              <a:defRPr sz="1950">
                <a:solidFill>
                  <a:schemeClr val="dk2"/>
                </a:solidFill>
              </a:defRPr>
            </a:lvl4pPr>
            <a:lvl5pPr lvl="4">
              <a:spcBef>
                <a:spcPts val="0"/>
              </a:spcBef>
              <a:spcAft>
                <a:spcPts val="0"/>
              </a:spcAft>
              <a:buClr>
                <a:schemeClr val="dk2"/>
              </a:buClr>
              <a:buSzPts val="2600"/>
              <a:buNone/>
              <a:defRPr sz="1950">
                <a:solidFill>
                  <a:schemeClr val="dk2"/>
                </a:solidFill>
              </a:defRPr>
            </a:lvl5pPr>
            <a:lvl6pPr lvl="5">
              <a:spcBef>
                <a:spcPts val="0"/>
              </a:spcBef>
              <a:spcAft>
                <a:spcPts val="0"/>
              </a:spcAft>
              <a:buClr>
                <a:schemeClr val="dk2"/>
              </a:buClr>
              <a:buSzPts val="2600"/>
              <a:buNone/>
              <a:defRPr sz="1950">
                <a:solidFill>
                  <a:schemeClr val="dk2"/>
                </a:solidFill>
              </a:defRPr>
            </a:lvl6pPr>
            <a:lvl7pPr lvl="6">
              <a:spcBef>
                <a:spcPts val="0"/>
              </a:spcBef>
              <a:spcAft>
                <a:spcPts val="0"/>
              </a:spcAft>
              <a:buClr>
                <a:schemeClr val="dk2"/>
              </a:buClr>
              <a:buSzPts val="2600"/>
              <a:buNone/>
              <a:defRPr sz="1950">
                <a:solidFill>
                  <a:schemeClr val="dk2"/>
                </a:solidFill>
              </a:defRPr>
            </a:lvl7pPr>
            <a:lvl8pPr lvl="7">
              <a:spcBef>
                <a:spcPts val="0"/>
              </a:spcBef>
              <a:spcAft>
                <a:spcPts val="0"/>
              </a:spcAft>
              <a:buClr>
                <a:schemeClr val="dk2"/>
              </a:buClr>
              <a:buSzPts val="2600"/>
              <a:buNone/>
              <a:defRPr sz="1950">
                <a:solidFill>
                  <a:schemeClr val="dk2"/>
                </a:solidFill>
              </a:defRPr>
            </a:lvl8pPr>
            <a:lvl9pPr lvl="8">
              <a:spcBef>
                <a:spcPts val="0"/>
              </a:spcBef>
              <a:spcAft>
                <a:spcPts val="0"/>
              </a:spcAft>
              <a:buClr>
                <a:schemeClr val="dk2"/>
              </a:buClr>
              <a:buSzPts val="2600"/>
              <a:buNone/>
              <a:defRPr sz="1950">
                <a:solidFill>
                  <a:schemeClr val="dk2"/>
                </a:solidFill>
              </a:defRPr>
            </a:lvl9pPr>
          </a:lstStyle>
          <a:p>
            <a:endParaRPr dirty="0"/>
          </a:p>
        </p:txBody>
      </p:sp>
      <p:sp>
        <p:nvSpPr>
          <p:cNvPr id="103" name="Shape 103"/>
          <p:cNvSpPr txBox="1">
            <a:spLocks noGrp="1"/>
          </p:cNvSpPr>
          <p:nvPr>
            <p:ph type="body" idx="1"/>
          </p:nvPr>
        </p:nvSpPr>
        <p:spPr>
          <a:xfrm>
            <a:off x="721225" y="2987075"/>
            <a:ext cx="3300900" cy="2130000"/>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sz="1200"/>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dirty="0"/>
          </a:p>
        </p:txBody>
      </p:sp>
      <p:sp>
        <p:nvSpPr>
          <p:cNvPr id="3" name="Picture Placeholder 2"/>
          <p:cNvSpPr>
            <a:spLocks noGrp="1"/>
          </p:cNvSpPr>
          <p:nvPr>
            <p:ph type="pic" sz="quarter" idx="10"/>
          </p:nvPr>
        </p:nvSpPr>
        <p:spPr>
          <a:xfrm>
            <a:off x="4581527" y="1037167"/>
            <a:ext cx="4562475" cy="4079908"/>
          </a:xfrm>
        </p:spPr>
        <p:txBody>
          <a:bodyPr/>
          <a:lstStyle/>
          <a:p>
            <a:endParaRPr lang="en-US"/>
          </a:p>
        </p:txBody>
      </p:sp>
    </p:spTree>
    <p:extLst>
      <p:ext uri="{BB962C8B-B14F-4D97-AF65-F5344CB8AC3E}">
        <p14:creationId xmlns:p14="http://schemas.microsoft.com/office/powerpoint/2010/main" val="1620048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7607" y="1037169"/>
            <a:ext cx="3632538" cy="190615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sp>
        <p:nvSpPr>
          <p:cNvPr id="4" name="Shape 103"/>
          <p:cNvSpPr txBox="1">
            <a:spLocks noGrp="1"/>
          </p:cNvSpPr>
          <p:nvPr>
            <p:ph type="body" idx="1"/>
          </p:nvPr>
        </p:nvSpPr>
        <p:spPr>
          <a:xfrm>
            <a:off x="416099" y="2987075"/>
            <a:ext cx="3606027" cy="2130000"/>
          </a:xfrm>
          <a:prstGeom prst="rect">
            <a:avLst/>
          </a:prstGeom>
        </p:spPr>
        <p:txBody>
          <a:bodyPr spcFirstLastPara="1" wrap="square" lIns="91425" tIns="91425" rIns="91425" bIns="91425" anchor="t" anchorCtr="0"/>
          <a:lstStyle>
            <a:lvl1pPr marL="342900" lvl="0" indent="-233363">
              <a:spcBef>
                <a:spcPts val="0"/>
              </a:spcBef>
              <a:spcAft>
                <a:spcPts val="0"/>
              </a:spcAft>
              <a:buSzPts val="1300"/>
              <a:buChar char="●"/>
              <a:defRPr sz="1200"/>
            </a:lvl1pPr>
            <a:lvl2pPr marL="685800" lvl="1" indent="-223838">
              <a:spcBef>
                <a:spcPts val="1200"/>
              </a:spcBef>
              <a:spcAft>
                <a:spcPts val="0"/>
              </a:spcAft>
              <a:buSzPts val="1100"/>
              <a:buChar char="○"/>
              <a:defRPr/>
            </a:lvl2pPr>
            <a:lvl3pPr marL="1028700" lvl="2" indent="-223838">
              <a:spcBef>
                <a:spcPts val="1200"/>
              </a:spcBef>
              <a:spcAft>
                <a:spcPts val="0"/>
              </a:spcAft>
              <a:buSzPts val="1100"/>
              <a:buChar char="■"/>
              <a:defRPr/>
            </a:lvl3pPr>
            <a:lvl4pPr marL="1371600" lvl="3" indent="-223838">
              <a:spcBef>
                <a:spcPts val="1200"/>
              </a:spcBef>
              <a:spcAft>
                <a:spcPts val="0"/>
              </a:spcAft>
              <a:buSzPts val="1100"/>
              <a:buChar char="●"/>
              <a:defRPr/>
            </a:lvl4pPr>
            <a:lvl5pPr marL="1714500" lvl="4" indent="-223838">
              <a:spcBef>
                <a:spcPts val="1200"/>
              </a:spcBef>
              <a:spcAft>
                <a:spcPts val="0"/>
              </a:spcAft>
              <a:buSzPts val="1100"/>
              <a:buChar char="○"/>
              <a:defRPr/>
            </a:lvl5pPr>
            <a:lvl6pPr marL="2057400" lvl="5" indent="-223838">
              <a:spcBef>
                <a:spcPts val="1200"/>
              </a:spcBef>
              <a:spcAft>
                <a:spcPts val="0"/>
              </a:spcAft>
              <a:buSzPts val="1100"/>
              <a:buChar char="■"/>
              <a:defRPr/>
            </a:lvl6pPr>
            <a:lvl7pPr marL="2400300" lvl="6" indent="-223838">
              <a:spcBef>
                <a:spcPts val="1200"/>
              </a:spcBef>
              <a:spcAft>
                <a:spcPts val="0"/>
              </a:spcAft>
              <a:buSzPts val="1100"/>
              <a:buChar char="●"/>
              <a:defRPr/>
            </a:lvl7pPr>
            <a:lvl8pPr marL="2743200" lvl="7" indent="-223838">
              <a:spcBef>
                <a:spcPts val="1200"/>
              </a:spcBef>
              <a:spcAft>
                <a:spcPts val="0"/>
              </a:spcAft>
              <a:buSzPts val="1100"/>
              <a:buChar char="○"/>
              <a:defRPr/>
            </a:lvl8pPr>
            <a:lvl9pPr marL="3086100" lvl="8" indent="-223838">
              <a:spcBef>
                <a:spcPts val="1200"/>
              </a:spcBef>
              <a:spcAft>
                <a:spcPts val="1200"/>
              </a:spcAft>
              <a:buSzPts val="1100"/>
              <a:buChar char="■"/>
              <a:defRPr/>
            </a:lvl9pPr>
          </a:lstStyle>
          <a:p>
            <a:endParaRPr dirty="0"/>
          </a:p>
        </p:txBody>
      </p:sp>
      <p:sp>
        <p:nvSpPr>
          <p:cNvPr id="5" name="Picture Placeholder 2"/>
          <p:cNvSpPr>
            <a:spLocks noGrp="1"/>
          </p:cNvSpPr>
          <p:nvPr>
            <p:ph type="pic" sz="quarter" idx="11"/>
          </p:nvPr>
        </p:nvSpPr>
        <p:spPr>
          <a:xfrm>
            <a:off x="4110182" y="1037167"/>
            <a:ext cx="2286000" cy="4079908"/>
          </a:xfrm>
        </p:spPr>
        <p:txBody>
          <a:bodyPr/>
          <a:lstStyle/>
          <a:p>
            <a:endParaRPr lang="en-US" dirty="0"/>
          </a:p>
        </p:txBody>
      </p:sp>
      <p:sp>
        <p:nvSpPr>
          <p:cNvPr id="6" name="Picture Placeholder 2"/>
          <p:cNvSpPr>
            <a:spLocks noGrp="1"/>
          </p:cNvSpPr>
          <p:nvPr>
            <p:ph type="pic" sz="quarter" idx="12"/>
          </p:nvPr>
        </p:nvSpPr>
        <p:spPr>
          <a:xfrm>
            <a:off x="6456221" y="1037167"/>
            <a:ext cx="2281381" cy="4079908"/>
          </a:xfrm>
        </p:spPr>
        <p:txBody>
          <a:bodyPr/>
          <a:lstStyle/>
          <a:p>
            <a:endParaRPr lang="en-US" dirty="0"/>
          </a:p>
        </p:txBody>
      </p:sp>
    </p:spTree>
    <p:extLst>
      <p:ext uri="{BB962C8B-B14F-4D97-AF65-F5344CB8AC3E}">
        <p14:creationId xmlns:p14="http://schemas.microsoft.com/office/powerpoint/2010/main" val="643093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pic>
        <p:nvPicPr>
          <p:cNvPr id="4" name="Shape 562"/>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t="28594"/>
          <a:stretch/>
        </p:blipFill>
        <p:spPr>
          <a:xfrm>
            <a:off x="5819299" y="1812700"/>
            <a:ext cx="2505456" cy="1691481"/>
          </a:xfrm>
          <a:prstGeom prst="rect">
            <a:avLst/>
          </a:prstGeom>
          <a:noFill/>
          <a:ln>
            <a:noFill/>
          </a:ln>
        </p:spPr>
      </p:pic>
      <p:grpSp>
        <p:nvGrpSpPr>
          <p:cNvPr id="6" name="Shape 564"/>
          <p:cNvGrpSpPr/>
          <p:nvPr userDrawn="1"/>
        </p:nvGrpSpPr>
        <p:grpSpPr>
          <a:xfrm>
            <a:off x="830400" y="3393236"/>
            <a:ext cx="2501700" cy="1805271"/>
            <a:chOff x="830400" y="3274596"/>
            <a:chExt cx="2501700" cy="1353953"/>
          </a:xfrm>
          <a:solidFill>
            <a:schemeClr val="bg1"/>
          </a:solidFill>
        </p:grpSpPr>
        <p:sp>
          <p:nvSpPr>
            <p:cNvPr id="7" name="Shape 565"/>
            <p:cNvSpPr/>
            <p:nvPr/>
          </p:nvSpPr>
          <p:spPr>
            <a:xfrm>
              <a:off x="830400" y="3360750"/>
              <a:ext cx="2501700" cy="1267800"/>
            </a:xfrm>
            <a:prstGeom prst="rect">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sp>
          <p:nvSpPr>
            <p:cNvPr id="8" name="Shape 566"/>
            <p:cNvSpPr/>
            <p:nvPr/>
          </p:nvSpPr>
          <p:spPr>
            <a:xfrm>
              <a:off x="1059092" y="3274596"/>
              <a:ext cx="219600" cy="93600"/>
            </a:xfrm>
            <a:prstGeom prst="triangle">
              <a:avLst>
                <a:gd name="adj" fmla="val 50000"/>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pic>
        <p:nvPicPr>
          <p:cNvPr id="9" name="Shape 569"/>
          <p:cNvPicPr preferRelativeResize="0">
            <a:picLocks noChangeAspect="1"/>
          </p:cNvPicPr>
          <p:nvPr userDrawn="1"/>
        </p:nvPicPr>
        <p:blipFill rotWithShape="1">
          <a:blip r:embed="rId3">
            <a:extLst>
              <a:ext uri="{28A0092B-C50C-407E-A947-70E740481C1C}">
                <a14:useLocalDpi xmlns:a14="http://schemas.microsoft.com/office/drawing/2010/main" val="0"/>
              </a:ext>
            </a:extLst>
          </a:blip>
          <a:srcRect t="8434" b="15446"/>
          <a:stretch/>
        </p:blipFill>
        <p:spPr>
          <a:xfrm>
            <a:off x="3329695" y="3508370"/>
            <a:ext cx="2505456" cy="1698633"/>
          </a:xfrm>
          <a:prstGeom prst="rect">
            <a:avLst/>
          </a:prstGeom>
          <a:noFill/>
          <a:ln>
            <a:noFill/>
          </a:ln>
        </p:spPr>
      </p:pic>
      <p:sp>
        <p:nvSpPr>
          <p:cNvPr id="10" name="Shape 570"/>
          <p:cNvSpPr txBox="1"/>
          <p:nvPr userDrawn="1"/>
        </p:nvSpPr>
        <p:spPr>
          <a:xfrm>
            <a:off x="3389243" y="3777875"/>
            <a:ext cx="586500" cy="12540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1200"/>
              </a:spcAft>
              <a:buNone/>
            </a:pPr>
            <a:r>
              <a:rPr lang="en-GB" sz="2250" b="1">
                <a:solidFill>
                  <a:srgbClr val="FFFFFF"/>
                </a:solidFill>
                <a:latin typeface="Lato"/>
                <a:ea typeface="Lato"/>
                <a:cs typeface="Lato"/>
                <a:sym typeface="Lato"/>
              </a:rPr>
              <a:t>02 </a:t>
            </a:r>
            <a:endParaRPr sz="2250" b="1">
              <a:solidFill>
                <a:srgbClr val="FFFFFF"/>
              </a:solidFill>
              <a:latin typeface="Raleway"/>
              <a:ea typeface="Raleway"/>
              <a:cs typeface="Raleway"/>
              <a:sym typeface="Raleway"/>
            </a:endParaRPr>
          </a:p>
        </p:txBody>
      </p:sp>
      <p:grpSp>
        <p:nvGrpSpPr>
          <p:cNvPr id="12" name="Shape 571"/>
          <p:cNvGrpSpPr/>
          <p:nvPr userDrawn="1"/>
        </p:nvGrpSpPr>
        <p:grpSpPr>
          <a:xfrm rot="10800000" flipH="1">
            <a:off x="3332867" y="1815336"/>
            <a:ext cx="2501700" cy="1805271"/>
            <a:chOff x="830400" y="3274596"/>
            <a:chExt cx="2501700" cy="1353953"/>
          </a:xfrm>
          <a:solidFill>
            <a:schemeClr val="bg1"/>
          </a:solidFill>
        </p:grpSpPr>
        <p:sp>
          <p:nvSpPr>
            <p:cNvPr id="13" name="Shape 572"/>
            <p:cNvSpPr/>
            <p:nvPr/>
          </p:nvSpPr>
          <p:spPr>
            <a:xfrm>
              <a:off x="830400" y="3360750"/>
              <a:ext cx="2501700" cy="12678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350"/>
            </a:p>
          </p:txBody>
        </p:sp>
        <p:sp>
          <p:nvSpPr>
            <p:cNvPr id="14" name="Shape 573"/>
            <p:cNvSpPr/>
            <p:nvPr/>
          </p:nvSpPr>
          <p:spPr>
            <a:xfrm>
              <a:off x="1059092" y="3274596"/>
              <a:ext cx="219600" cy="93600"/>
            </a:xfrm>
            <a:prstGeom prst="triangle">
              <a:avLst>
                <a:gd name="adj" fmla="val 50000"/>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pic>
        <p:nvPicPr>
          <p:cNvPr id="17" name="Shape 576"/>
          <p:cNvPicPr preferRelativeResize="0"/>
          <p:nvPr userDrawn="1"/>
        </p:nvPicPr>
        <p:blipFill>
          <a:blip r:embed="rId4">
            <a:extLst>
              <a:ext uri="{28A0092B-C50C-407E-A947-70E740481C1C}">
                <a14:useLocalDpi xmlns:a14="http://schemas.microsoft.com/office/drawing/2010/main" val="0"/>
              </a:ext>
            </a:extLst>
          </a:blip>
          <a:stretch>
            <a:fillRect/>
          </a:stretch>
        </p:blipFill>
        <p:spPr>
          <a:xfrm>
            <a:off x="829533" y="1815201"/>
            <a:ext cx="2501197" cy="1691807"/>
          </a:xfrm>
          <a:prstGeom prst="rect">
            <a:avLst/>
          </a:prstGeom>
          <a:noFill/>
          <a:ln>
            <a:noFill/>
          </a:ln>
        </p:spPr>
      </p:pic>
      <p:grpSp>
        <p:nvGrpSpPr>
          <p:cNvPr id="18" name="Shape 578"/>
          <p:cNvGrpSpPr/>
          <p:nvPr userDrawn="1"/>
        </p:nvGrpSpPr>
        <p:grpSpPr>
          <a:xfrm>
            <a:off x="5832591" y="3393236"/>
            <a:ext cx="2501700" cy="1805271"/>
            <a:chOff x="830400" y="3274596"/>
            <a:chExt cx="2501700" cy="1353953"/>
          </a:xfrm>
          <a:solidFill>
            <a:schemeClr val="bg1"/>
          </a:solidFill>
        </p:grpSpPr>
        <p:sp>
          <p:nvSpPr>
            <p:cNvPr id="19" name="Shape 579"/>
            <p:cNvSpPr/>
            <p:nvPr/>
          </p:nvSpPr>
          <p:spPr>
            <a:xfrm>
              <a:off x="830400" y="3360750"/>
              <a:ext cx="2501700" cy="12678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350"/>
            </a:p>
          </p:txBody>
        </p:sp>
        <p:sp>
          <p:nvSpPr>
            <p:cNvPr id="20" name="Shape 580"/>
            <p:cNvSpPr/>
            <p:nvPr/>
          </p:nvSpPr>
          <p:spPr>
            <a:xfrm>
              <a:off x="1059092" y="3274596"/>
              <a:ext cx="219600" cy="93600"/>
            </a:xfrm>
            <a:prstGeom prst="triangle">
              <a:avLst>
                <a:gd name="adj" fmla="val 50000"/>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sp>
        <p:nvSpPr>
          <p:cNvPr id="24" name="Shape 577"/>
          <p:cNvSpPr txBox="1"/>
          <p:nvPr userDrawn="1"/>
        </p:nvSpPr>
        <p:spPr>
          <a:xfrm>
            <a:off x="5856250" y="2251372"/>
            <a:ext cx="586500" cy="12540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1200"/>
              </a:spcAft>
              <a:buNone/>
            </a:pPr>
            <a:r>
              <a:rPr lang="en-GB" sz="2250" b="1" dirty="0">
                <a:solidFill>
                  <a:srgbClr val="FFFFFF"/>
                </a:solidFill>
                <a:latin typeface="Lato"/>
                <a:ea typeface="Lato"/>
                <a:cs typeface="Lato"/>
                <a:sym typeface="Lato"/>
              </a:rPr>
              <a:t>03 </a:t>
            </a:r>
            <a:endParaRPr sz="2250" b="1" dirty="0">
              <a:solidFill>
                <a:srgbClr val="FFFFFF"/>
              </a:solidFill>
              <a:latin typeface="Raleway"/>
              <a:ea typeface="Raleway"/>
              <a:cs typeface="Raleway"/>
              <a:sym typeface="Raleway"/>
            </a:endParaRPr>
          </a:p>
        </p:txBody>
      </p:sp>
      <p:sp>
        <p:nvSpPr>
          <p:cNvPr id="27" name="Title 26"/>
          <p:cNvSpPr>
            <a:spLocks noGrp="1"/>
          </p:cNvSpPr>
          <p:nvPr>
            <p:ph type="title" hasCustomPrompt="1"/>
          </p:nvPr>
        </p:nvSpPr>
        <p:spPr>
          <a:xfrm>
            <a:off x="830402" y="594207"/>
            <a:ext cx="7122109" cy="845273"/>
          </a:xfrm>
        </p:spPr>
        <p:txBody>
          <a:bodyPr/>
          <a:lstStyle>
            <a:lvl1pPr>
              <a:defRPr sz="2400"/>
            </a:lvl1pPr>
          </a:lstStyle>
          <a:p>
            <a:r>
              <a:rPr lang="en-US" dirty="0"/>
              <a:t>Click to Enter Title</a:t>
            </a:r>
          </a:p>
        </p:txBody>
      </p:sp>
      <p:sp>
        <p:nvSpPr>
          <p:cNvPr id="5" name="Shape 563"/>
          <p:cNvSpPr txBox="1"/>
          <p:nvPr userDrawn="1"/>
        </p:nvSpPr>
        <p:spPr>
          <a:xfrm>
            <a:off x="862816" y="2251388"/>
            <a:ext cx="586500" cy="12540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1200"/>
              </a:spcAft>
              <a:buNone/>
            </a:pPr>
            <a:r>
              <a:rPr lang="en-GB" sz="2250" b="1" dirty="0">
                <a:solidFill>
                  <a:srgbClr val="FFFFFF"/>
                </a:solidFill>
                <a:latin typeface="Lato"/>
                <a:ea typeface="Lato"/>
                <a:cs typeface="Lato"/>
                <a:sym typeface="Lato"/>
              </a:rPr>
              <a:t>01 </a:t>
            </a:r>
            <a:endParaRPr sz="2250" b="1" dirty="0">
              <a:solidFill>
                <a:srgbClr val="FFFFFF"/>
              </a:solidFill>
              <a:latin typeface="Raleway"/>
              <a:ea typeface="Raleway"/>
              <a:cs typeface="Raleway"/>
              <a:sym typeface="Raleway"/>
            </a:endParaRPr>
          </a:p>
        </p:txBody>
      </p:sp>
      <p:sp>
        <p:nvSpPr>
          <p:cNvPr id="3" name="Text Placeholder 2"/>
          <p:cNvSpPr>
            <a:spLocks noGrp="1"/>
          </p:cNvSpPr>
          <p:nvPr>
            <p:ph type="body" sz="quarter" idx="10" hasCustomPrompt="1"/>
          </p:nvPr>
        </p:nvSpPr>
        <p:spPr>
          <a:xfrm>
            <a:off x="844746" y="3583908"/>
            <a:ext cx="2465388" cy="1584960"/>
          </a:xfrm>
        </p:spPr>
        <p:txBody>
          <a:bodyPr/>
          <a:lstStyle>
            <a:lvl1pPr>
              <a:defRPr/>
            </a:lvl1pPr>
          </a:lstStyle>
          <a:p>
            <a:pPr lvl="0"/>
            <a:r>
              <a:rPr lang="en-US" dirty="0"/>
              <a:t>Insert Text Here</a:t>
            </a:r>
          </a:p>
        </p:txBody>
      </p:sp>
      <p:sp>
        <p:nvSpPr>
          <p:cNvPr id="26" name="Text Placeholder 25"/>
          <p:cNvSpPr>
            <a:spLocks noGrp="1"/>
          </p:cNvSpPr>
          <p:nvPr>
            <p:ph type="body" sz="quarter" idx="11" hasCustomPrompt="1"/>
          </p:nvPr>
        </p:nvSpPr>
        <p:spPr>
          <a:xfrm>
            <a:off x="3370459" y="1849577"/>
            <a:ext cx="2430462" cy="1581151"/>
          </a:xfrm>
        </p:spPr>
        <p:txBody>
          <a:bodyPr/>
          <a:lstStyle>
            <a:lvl1pPr>
              <a:defRPr baseline="0"/>
            </a:lvl1pPr>
          </a:lstStyle>
          <a:p>
            <a:pPr lvl="0"/>
            <a:r>
              <a:rPr lang="en-US" dirty="0"/>
              <a:t>Insert Text Here</a:t>
            </a:r>
          </a:p>
        </p:txBody>
      </p:sp>
      <p:sp>
        <p:nvSpPr>
          <p:cNvPr id="29" name="Text Placeholder 28"/>
          <p:cNvSpPr>
            <a:spLocks noGrp="1"/>
          </p:cNvSpPr>
          <p:nvPr>
            <p:ph type="body" sz="quarter" idx="12" hasCustomPrompt="1"/>
          </p:nvPr>
        </p:nvSpPr>
        <p:spPr>
          <a:xfrm>
            <a:off x="5846861" y="3583517"/>
            <a:ext cx="2468562" cy="1584960"/>
          </a:xfrm>
        </p:spPr>
        <p:txBody>
          <a:bodyPr/>
          <a:lstStyle>
            <a:lvl1pPr>
              <a:defRPr/>
            </a:lvl1pPr>
          </a:lstStyle>
          <a:p>
            <a:pPr lvl="0"/>
            <a:r>
              <a:rPr lang="en-US" dirty="0"/>
              <a:t>Insert Text Here</a:t>
            </a:r>
          </a:p>
        </p:txBody>
      </p:sp>
    </p:spTree>
    <p:extLst>
      <p:ext uri="{BB962C8B-B14F-4D97-AF65-F5344CB8AC3E}">
        <p14:creationId xmlns:p14="http://schemas.microsoft.com/office/powerpoint/2010/main" val="1672742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liver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701" y="673646"/>
            <a:ext cx="3293600" cy="1526217"/>
          </a:xfrm>
        </p:spPr>
        <p:txBody>
          <a:bodyPr/>
          <a:lstStyle>
            <a:lvl1pPr>
              <a:defRPr sz="2400"/>
            </a:lvl1pPr>
          </a:lstStyle>
          <a:p>
            <a:r>
              <a:rPr lang="en-US" dirty="0"/>
              <a:t>Deliverables</a:t>
            </a:r>
          </a:p>
        </p:txBody>
      </p:sp>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sp>
        <p:nvSpPr>
          <p:cNvPr id="5" name="Shape 588"/>
          <p:cNvSpPr txBox="1">
            <a:spLocks noGrp="1"/>
          </p:cNvSpPr>
          <p:nvPr>
            <p:ph type="body" idx="1"/>
          </p:nvPr>
        </p:nvSpPr>
        <p:spPr>
          <a:xfrm>
            <a:off x="3605300" y="673644"/>
            <a:ext cx="4798200" cy="1379200"/>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en-GB" sz="825" dirty="0">
                <a:solidFill>
                  <a:srgbClr val="324964"/>
                </a:solidFill>
              </a:rPr>
              <a:t>Lorem ipsum </a:t>
            </a:r>
            <a:r>
              <a:rPr lang="en-GB" sz="825" dirty="0" err="1">
                <a:solidFill>
                  <a:srgbClr val="324964"/>
                </a:solidFill>
              </a:rPr>
              <a:t>dolor</a:t>
            </a:r>
            <a:r>
              <a:rPr lang="en-GB" sz="825" dirty="0">
                <a:solidFill>
                  <a:srgbClr val="324964"/>
                </a:solidFill>
              </a:rPr>
              <a:t> sit </a:t>
            </a:r>
            <a:r>
              <a:rPr lang="en-GB" sz="825" dirty="0" err="1">
                <a:solidFill>
                  <a:srgbClr val="324964"/>
                </a:solidFill>
              </a:rPr>
              <a:t>amet</a:t>
            </a:r>
            <a:r>
              <a:rPr lang="en-GB" sz="825" dirty="0">
                <a:solidFill>
                  <a:srgbClr val="324964"/>
                </a:solidFill>
              </a:rPr>
              <a:t>, </a:t>
            </a:r>
            <a:r>
              <a:rPr lang="en-GB" sz="825" dirty="0" err="1">
                <a:solidFill>
                  <a:srgbClr val="324964"/>
                </a:solidFill>
              </a:rPr>
              <a:t>consectetur</a:t>
            </a:r>
            <a:r>
              <a:rPr lang="en-GB" sz="825" dirty="0">
                <a:solidFill>
                  <a:srgbClr val="324964"/>
                </a:solidFill>
              </a:rPr>
              <a:t> </a:t>
            </a:r>
            <a:r>
              <a:rPr lang="en-GB" sz="825" dirty="0" err="1">
                <a:solidFill>
                  <a:srgbClr val="324964"/>
                </a:solidFill>
              </a:rPr>
              <a:t>adipiscing</a:t>
            </a:r>
            <a:r>
              <a:rPr lang="en-GB" sz="825" dirty="0">
                <a:solidFill>
                  <a:srgbClr val="324964"/>
                </a:solidFill>
              </a:rPr>
              <a:t> </a:t>
            </a:r>
            <a:r>
              <a:rPr lang="en-GB" sz="825" dirty="0" err="1">
                <a:solidFill>
                  <a:srgbClr val="324964"/>
                </a:solidFill>
              </a:rPr>
              <a:t>elit</a:t>
            </a:r>
            <a:r>
              <a:rPr lang="en-GB" sz="825" dirty="0">
                <a:solidFill>
                  <a:srgbClr val="324964"/>
                </a:solidFill>
              </a:rPr>
              <a:t>, </a:t>
            </a:r>
            <a:r>
              <a:rPr lang="en-GB" sz="825" dirty="0" err="1">
                <a:solidFill>
                  <a:srgbClr val="324964"/>
                </a:solidFill>
              </a:rPr>
              <a:t>sed</a:t>
            </a:r>
            <a:r>
              <a:rPr lang="en-GB" sz="825" dirty="0">
                <a:solidFill>
                  <a:srgbClr val="324964"/>
                </a:solidFill>
              </a:rPr>
              <a:t> do </a:t>
            </a:r>
            <a:r>
              <a:rPr lang="en-GB" sz="825" dirty="0" err="1">
                <a:solidFill>
                  <a:srgbClr val="324964"/>
                </a:solidFill>
              </a:rPr>
              <a:t>eiusmod</a:t>
            </a:r>
            <a:r>
              <a:rPr lang="en-GB" sz="825" dirty="0">
                <a:solidFill>
                  <a:srgbClr val="324964"/>
                </a:solidFill>
              </a:rPr>
              <a:t> </a:t>
            </a:r>
            <a:r>
              <a:rPr lang="en-GB" sz="825" dirty="0" err="1">
                <a:solidFill>
                  <a:srgbClr val="324964"/>
                </a:solidFill>
              </a:rPr>
              <a:t>tempor</a:t>
            </a:r>
            <a:r>
              <a:rPr lang="en-GB" sz="825" dirty="0">
                <a:solidFill>
                  <a:srgbClr val="324964"/>
                </a:solidFill>
              </a:rPr>
              <a:t> </a:t>
            </a:r>
            <a:r>
              <a:rPr lang="en-GB" sz="825" dirty="0" err="1">
                <a:solidFill>
                  <a:srgbClr val="324964"/>
                </a:solidFill>
              </a:rPr>
              <a:t>incididunt</a:t>
            </a:r>
            <a:r>
              <a:rPr lang="en-GB" sz="825" dirty="0">
                <a:solidFill>
                  <a:srgbClr val="324964"/>
                </a:solidFill>
              </a:rPr>
              <a:t> </a:t>
            </a:r>
            <a:r>
              <a:rPr lang="en-GB" sz="825" dirty="0" err="1">
                <a:solidFill>
                  <a:srgbClr val="324964"/>
                </a:solidFill>
              </a:rPr>
              <a:t>labore</a:t>
            </a:r>
            <a:r>
              <a:rPr lang="en-GB" sz="825" dirty="0">
                <a:solidFill>
                  <a:srgbClr val="324964"/>
                </a:solidFill>
              </a:rPr>
              <a:t> </a:t>
            </a:r>
            <a:r>
              <a:rPr lang="en-GB" sz="825" dirty="0" err="1">
                <a:solidFill>
                  <a:srgbClr val="324964"/>
                </a:solidFill>
              </a:rPr>
              <a:t>dolore</a:t>
            </a:r>
            <a:r>
              <a:rPr lang="en-GB" sz="825" dirty="0">
                <a:solidFill>
                  <a:srgbClr val="324964"/>
                </a:solidFill>
              </a:rPr>
              <a:t> magna </a:t>
            </a:r>
            <a:r>
              <a:rPr lang="en-GB" sz="825" dirty="0" err="1">
                <a:solidFill>
                  <a:srgbClr val="324964"/>
                </a:solidFill>
              </a:rPr>
              <a:t>aliqua</a:t>
            </a:r>
            <a:r>
              <a:rPr lang="en-GB" sz="825" dirty="0">
                <a:solidFill>
                  <a:srgbClr val="324964"/>
                </a:solidFill>
              </a:rPr>
              <a:t>. Lorem ipsum </a:t>
            </a:r>
            <a:r>
              <a:rPr lang="en-GB" sz="825" dirty="0" err="1">
                <a:solidFill>
                  <a:srgbClr val="324964"/>
                </a:solidFill>
              </a:rPr>
              <a:t>dolor</a:t>
            </a:r>
            <a:r>
              <a:rPr lang="en-GB" sz="825" dirty="0">
                <a:solidFill>
                  <a:srgbClr val="324964"/>
                </a:solidFill>
              </a:rPr>
              <a:t> sit </a:t>
            </a:r>
            <a:r>
              <a:rPr lang="en-GB" sz="825" dirty="0" err="1">
                <a:solidFill>
                  <a:srgbClr val="324964"/>
                </a:solidFill>
              </a:rPr>
              <a:t>amet</a:t>
            </a:r>
            <a:r>
              <a:rPr lang="en-GB" sz="825" dirty="0">
                <a:solidFill>
                  <a:srgbClr val="324964"/>
                </a:solidFill>
              </a:rPr>
              <a:t>, </a:t>
            </a:r>
            <a:r>
              <a:rPr lang="en-GB" sz="825" dirty="0" err="1">
                <a:solidFill>
                  <a:srgbClr val="324964"/>
                </a:solidFill>
              </a:rPr>
              <a:t>consectetur</a:t>
            </a:r>
            <a:r>
              <a:rPr lang="en-GB" sz="825" dirty="0">
                <a:solidFill>
                  <a:srgbClr val="324964"/>
                </a:solidFill>
              </a:rPr>
              <a:t> </a:t>
            </a:r>
            <a:r>
              <a:rPr lang="en-GB" sz="825" dirty="0" err="1">
                <a:solidFill>
                  <a:srgbClr val="324964"/>
                </a:solidFill>
              </a:rPr>
              <a:t>adipiscing</a:t>
            </a:r>
            <a:r>
              <a:rPr lang="en-GB" sz="825" dirty="0">
                <a:solidFill>
                  <a:srgbClr val="324964"/>
                </a:solidFill>
              </a:rPr>
              <a:t> </a:t>
            </a:r>
            <a:r>
              <a:rPr lang="en-GB" sz="825" dirty="0" err="1">
                <a:solidFill>
                  <a:srgbClr val="324964"/>
                </a:solidFill>
              </a:rPr>
              <a:t>elit</a:t>
            </a:r>
            <a:r>
              <a:rPr lang="en-GB" sz="825" dirty="0">
                <a:solidFill>
                  <a:srgbClr val="324964"/>
                </a:solidFill>
              </a:rPr>
              <a:t>. Lorem ipsum </a:t>
            </a:r>
            <a:r>
              <a:rPr lang="en-GB" sz="825" dirty="0" err="1">
                <a:solidFill>
                  <a:srgbClr val="324964"/>
                </a:solidFill>
              </a:rPr>
              <a:t>dolor</a:t>
            </a:r>
            <a:r>
              <a:rPr lang="en-GB" sz="825" dirty="0">
                <a:solidFill>
                  <a:srgbClr val="324964"/>
                </a:solidFill>
              </a:rPr>
              <a:t> sit </a:t>
            </a:r>
            <a:r>
              <a:rPr lang="en-GB" sz="825" dirty="0" err="1">
                <a:solidFill>
                  <a:srgbClr val="324964"/>
                </a:solidFill>
              </a:rPr>
              <a:t>amet</a:t>
            </a:r>
            <a:r>
              <a:rPr lang="en-GB" sz="825" dirty="0">
                <a:solidFill>
                  <a:srgbClr val="324964"/>
                </a:solidFill>
              </a:rPr>
              <a:t>, </a:t>
            </a:r>
            <a:r>
              <a:rPr lang="en-GB" sz="825" dirty="0" err="1">
                <a:solidFill>
                  <a:srgbClr val="324964"/>
                </a:solidFill>
              </a:rPr>
              <a:t>consectetur</a:t>
            </a:r>
            <a:r>
              <a:rPr lang="en-GB" sz="825" dirty="0">
                <a:solidFill>
                  <a:srgbClr val="324964"/>
                </a:solidFill>
              </a:rPr>
              <a:t> </a:t>
            </a:r>
            <a:r>
              <a:rPr lang="en-GB" sz="825" dirty="0" err="1">
                <a:solidFill>
                  <a:srgbClr val="324964"/>
                </a:solidFill>
              </a:rPr>
              <a:t>adipiscing</a:t>
            </a:r>
            <a:r>
              <a:rPr lang="en-GB" sz="825" dirty="0">
                <a:solidFill>
                  <a:srgbClr val="324964"/>
                </a:solidFill>
              </a:rPr>
              <a:t> </a:t>
            </a:r>
            <a:r>
              <a:rPr lang="en-GB" sz="825" dirty="0" err="1">
                <a:solidFill>
                  <a:srgbClr val="324964"/>
                </a:solidFill>
              </a:rPr>
              <a:t>elit</a:t>
            </a:r>
            <a:r>
              <a:rPr lang="en-GB" sz="825" dirty="0">
                <a:solidFill>
                  <a:srgbClr val="324964"/>
                </a:solidFill>
              </a:rPr>
              <a:t>, </a:t>
            </a:r>
            <a:r>
              <a:rPr lang="en-GB" sz="825" dirty="0" err="1">
                <a:solidFill>
                  <a:srgbClr val="324964"/>
                </a:solidFill>
              </a:rPr>
              <a:t>sed</a:t>
            </a:r>
            <a:r>
              <a:rPr lang="en-GB" sz="825" dirty="0">
                <a:solidFill>
                  <a:srgbClr val="324964"/>
                </a:solidFill>
              </a:rPr>
              <a:t> do </a:t>
            </a:r>
            <a:r>
              <a:rPr lang="en-GB" sz="825" dirty="0" err="1">
                <a:solidFill>
                  <a:srgbClr val="324964"/>
                </a:solidFill>
              </a:rPr>
              <a:t>eiusmod</a:t>
            </a:r>
            <a:r>
              <a:rPr lang="en-GB" sz="825" dirty="0">
                <a:solidFill>
                  <a:srgbClr val="324964"/>
                </a:solidFill>
              </a:rPr>
              <a:t> </a:t>
            </a:r>
            <a:r>
              <a:rPr lang="en-GB" sz="825" dirty="0" err="1">
                <a:solidFill>
                  <a:srgbClr val="324964"/>
                </a:solidFill>
              </a:rPr>
              <a:t>tempor</a:t>
            </a:r>
            <a:r>
              <a:rPr lang="en-GB" sz="825" dirty="0">
                <a:solidFill>
                  <a:srgbClr val="324964"/>
                </a:solidFill>
              </a:rPr>
              <a:t> </a:t>
            </a:r>
            <a:r>
              <a:rPr lang="en-GB" sz="825" dirty="0" err="1">
                <a:solidFill>
                  <a:srgbClr val="324964"/>
                </a:solidFill>
              </a:rPr>
              <a:t>incididunt</a:t>
            </a:r>
            <a:r>
              <a:rPr lang="en-GB" sz="825" dirty="0">
                <a:solidFill>
                  <a:srgbClr val="324964"/>
                </a:solidFill>
              </a:rPr>
              <a:t> </a:t>
            </a:r>
            <a:r>
              <a:rPr lang="en-GB" sz="825" dirty="0" err="1">
                <a:solidFill>
                  <a:srgbClr val="324964"/>
                </a:solidFill>
              </a:rPr>
              <a:t>labore</a:t>
            </a:r>
            <a:r>
              <a:rPr lang="en-GB" sz="825" dirty="0">
                <a:solidFill>
                  <a:srgbClr val="324964"/>
                </a:solidFill>
              </a:rPr>
              <a:t> </a:t>
            </a:r>
            <a:r>
              <a:rPr lang="en-GB" sz="825" dirty="0" err="1">
                <a:solidFill>
                  <a:srgbClr val="324964"/>
                </a:solidFill>
              </a:rPr>
              <a:t>dolore</a:t>
            </a:r>
            <a:r>
              <a:rPr lang="en-GB" sz="825" dirty="0">
                <a:solidFill>
                  <a:srgbClr val="324964"/>
                </a:solidFill>
              </a:rPr>
              <a:t> magna </a:t>
            </a:r>
            <a:r>
              <a:rPr lang="en-GB" sz="825" dirty="0" err="1">
                <a:solidFill>
                  <a:srgbClr val="324964"/>
                </a:solidFill>
              </a:rPr>
              <a:t>aliqua</a:t>
            </a:r>
            <a:r>
              <a:rPr lang="en-GB" sz="825" dirty="0">
                <a:solidFill>
                  <a:srgbClr val="324964"/>
                </a:solidFill>
              </a:rPr>
              <a:t>. Lorem ipsum </a:t>
            </a:r>
            <a:r>
              <a:rPr lang="en-GB" sz="825" dirty="0" err="1">
                <a:solidFill>
                  <a:srgbClr val="324964"/>
                </a:solidFill>
              </a:rPr>
              <a:t>dolor</a:t>
            </a:r>
            <a:r>
              <a:rPr lang="en-GB" sz="825" dirty="0">
                <a:solidFill>
                  <a:srgbClr val="324964"/>
                </a:solidFill>
              </a:rPr>
              <a:t> sit </a:t>
            </a:r>
            <a:r>
              <a:rPr lang="en-GB" sz="825" dirty="0" err="1">
                <a:solidFill>
                  <a:srgbClr val="324964"/>
                </a:solidFill>
              </a:rPr>
              <a:t>amet</a:t>
            </a:r>
            <a:r>
              <a:rPr lang="en-GB" sz="825" dirty="0">
                <a:solidFill>
                  <a:srgbClr val="324964"/>
                </a:solidFill>
              </a:rPr>
              <a:t>, </a:t>
            </a:r>
            <a:r>
              <a:rPr lang="en-GB" sz="825" dirty="0" err="1">
                <a:solidFill>
                  <a:srgbClr val="324964"/>
                </a:solidFill>
              </a:rPr>
              <a:t>consectetur</a:t>
            </a:r>
            <a:r>
              <a:rPr lang="en-GB" sz="825" dirty="0">
                <a:solidFill>
                  <a:srgbClr val="324964"/>
                </a:solidFill>
              </a:rPr>
              <a:t> </a:t>
            </a:r>
            <a:r>
              <a:rPr lang="en-GB" sz="825" dirty="0" err="1">
                <a:solidFill>
                  <a:srgbClr val="324964"/>
                </a:solidFill>
              </a:rPr>
              <a:t>adipiscing</a:t>
            </a:r>
            <a:r>
              <a:rPr lang="en-GB" sz="825" dirty="0">
                <a:solidFill>
                  <a:srgbClr val="324964"/>
                </a:solidFill>
              </a:rPr>
              <a:t> </a:t>
            </a:r>
            <a:r>
              <a:rPr lang="en-GB" sz="825" dirty="0" err="1">
                <a:solidFill>
                  <a:srgbClr val="324964"/>
                </a:solidFill>
              </a:rPr>
              <a:t>elit</a:t>
            </a:r>
            <a:r>
              <a:rPr lang="en-GB" sz="825" dirty="0">
                <a:solidFill>
                  <a:srgbClr val="324964"/>
                </a:solidFill>
              </a:rPr>
              <a:t>.</a:t>
            </a:r>
            <a:endParaRPr sz="825" dirty="0">
              <a:solidFill>
                <a:srgbClr val="324964"/>
              </a:solidFill>
            </a:endParaRPr>
          </a:p>
        </p:txBody>
      </p:sp>
      <p:cxnSp>
        <p:nvCxnSpPr>
          <p:cNvPr id="9" name="Shape 592"/>
          <p:cNvCxnSpPr/>
          <p:nvPr userDrawn="1"/>
        </p:nvCxnSpPr>
        <p:spPr>
          <a:xfrm>
            <a:off x="3224350" y="2857444"/>
            <a:ext cx="0" cy="2442800"/>
          </a:xfrm>
          <a:prstGeom prst="straightConnector1">
            <a:avLst/>
          </a:prstGeom>
          <a:noFill/>
          <a:ln w="9525" cap="flat" cmpd="sng">
            <a:solidFill>
              <a:schemeClr val="accent1"/>
            </a:solidFill>
            <a:prstDash val="dot"/>
            <a:round/>
            <a:headEnd type="none" w="med" len="med"/>
            <a:tailEnd type="none" w="med" len="med"/>
          </a:ln>
        </p:spPr>
      </p:cxnSp>
      <p:cxnSp>
        <p:nvCxnSpPr>
          <p:cNvPr id="13" name="Shape 596"/>
          <p:cNvCxnSpPr/>
          <p:nvPr userDrawn="1"/>
        </p:nvCxnSpPr>
        <p:spPr>
          <a:xfrm>
            <a:off x="5919650" y="2857444"/>
            <a:ext cx="0" cy="2442800"/>
          </a:xfrm>
          <a:prstGeom prst="straightConnector1">
            <a:avLst/>
          </a:prstGeom>
          <a:noFill/>
          <a:ln w="9525" cap="flat" cmpd="sng">
            <a:solidFill>
              <a:schemeClr val="accent1"/>
            </a:solidFill>
            <a:prstDash val="dot"/>
            <a:round/>
            <a:headEnd type="none" w="med" len="med"/>
            <a:tailEnd type="none" w="med" len="med"/>
          </a:ln>
        </p:spPr>
      </p:cxnSp>
      <p:sp>
        <p:nvSpPr>
          <p:cNvPr id="6" name="Text Placeholder 5"/>
          <p:cNvSpPr>
            <a:spLocks noGrp="1"/>
          </p:cNvSpPr>
          <p:nvPr>
            <p:ph type="body" sz="quarter" idx="11"/>
          </p:nvPr>
        </p:nvSpPr>
        <p:spPr>
          <a:xfrm>
            <a:off x="562814" y="2634841"/>
            <a:ext cx="2582863" cy="29591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5"/>
          <p:cNvSpPr>
            <a:spLocks noGrp="1"/>
          </p:cNvSpPr>
          <p:nvPr>
            <p:ph type="body" sz="quarter" idx="12"/>
          </p:nvPr>
        </p:nvSpPr>
        <p:spPr>
          <a:xfrm>
            <a:off x="3280442" y="2633430"/>
            <a:ext cx="2582863" cy="29591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5"/>
          <p:cNvSpPr>
            <a:spLocks noGrp="1"/>
          </p:cNvSpPr>
          <p:nvPr>
            <p:ph type="body" sz="quarter" idx="13"/>
          </p:nvPr>
        </p:nvSpPr>
        <p:spPr>
          <a:xfrm>
            <a:off x="5998070" y="2634841"/>
            <a:ext cx="2582863" cy="29591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495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5" name="Shape 606"/>
          <p:cNvSpPr txBox="1">
            <a:spLocks/>
          </p:cNvSpPr>
          <p:nvPr userDrawn="1"/>
        </p:nvSpPr>
        <p:spPr>
          <a:xfrm>
            <a:off x="2" y="2458614"/>
            <a:ext cx="2214563" cy="30903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Raleway"/>
              <a:buNone/>
              <a:defRPr sz="2800" b="1" i="0" u="none" strike="noStrike" cap="none">
                <a:ln>
                  <a:noFill/>
                </a:ln>
                <a:solidFill>
                  <a:srgbClr val="324964"/>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pPr>
              <a:spcAft>
                <a:spcPts val="1200"/>
              </a:spcAft>
            </a:pPr>
            <a:r>
              <a:rPr lang="en-GB" sz="900" dirty="0">
                <a:solidFill>
                  <a:srgbClr val="000000"/>
                </a:solidFill>
              </a:rPr>
              <a:t>Lorem ipsum </a:t>
            </a:r>
            <a:r>
              <a:rPr lang="en-GB" sz="900" dirty="0" err="1">
                <a:solidFill>
                  <a:srgbClr val="000000"/>
                </a:solidFill>
              </a:rPr>
              <a:t>dolor</a:t>
            </a:r>
            <a:r>
              <a:rPr lang="en-GB" sz="900" dirty="0">
                <a:solidFill>
                  <a:srgbClr val="000000"/>
                </a:solidFill>
              </a:rPr>
              <a:t> sit</a:t>
            </a:r>
          </a:p>
        </p:txBody>
      </p:sp>
      <p:sp>
        <p:nvSpPr>
          <p:cNvPr id="26" name="Shape 607"/>
          <p:cNvSpPr txBox="1">
            <a:spLocks noGrp="1"/>
          </p:cNvSpPr>
          <p:nvPr>
            <p:ph type="body" idx="4294967295"/>
          </p:nvPr>
        </p:nvSpPr>
        <p:spPr>
          <a:xfrm>
            <a:off x="2" y="2767646"/>
            <a:ext cx="2214563" cy="734483"/>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GB" sz="525" dirty="0"/>
              <a:t>Lorem ipsum </a:t>
            </a:r>
            <a:r>
              <a:rPr lang="en-GB" sz="525" dirty="0" err="1"/>
              <a:t>dolor</a:t>
            </a:r>
            <a:r>
              <a:rPr lang="en-GB" sz="525" dirty="0"/>
              <a:t> sit </a:t>
            </a:r>
            <a:r>
              <a:rPr lang="en-GB" sz="525" dirty="0" err="1"/>
              <a:t>amet</a:t>
            </a:r>
            <a:r>
              <a:rPr lang="en-GB" sz="525" dirty="0"/>
              <a:t>, </a:t>
            </a:r>
            <a:r>
              <a:rPr lang="en-GB" sz="525" dirty="0" err="1"/>
              <a:t>consectetur</a:t>
            </a:r>
            <a:r>
              <a:rPr lang="en-GB" sz="525" dirty="0"/>
              <a:t> </a:t>
            </a:r>
            <a:r>
              <a:rPr lang="en-GB" sz="525" dirty="0" err="1"/>
              <a:t>adipiscing</a:t>
            </a:r>
            <a:r>
              <a:rPr lang="en-GB" sz="525" dirty="0"/>
              <a:t> </a:t>
            </a:r>
            <a:r>
              <a:rPr lang="en-GB" sz="525" dirty="0" err="1"/>
              <a:t>elit</a:t>
            </a:r>
            <a:r>
              <a:rPr lang="en-GB" sz="525" dirty="0"/>
              <a:t>, </a:t>
            </a:r>
            <a:r>
              <a:rPr lang="en-GB" sz="525" dirty="0" err="1"/>
              <a:t>sed</a:t>
            </a:r>
            <a:r>
              <a:rPr lang="en-GB" sz="525" dirty="0"/>
              <a:t> do </a:t>
            </a:r>
            <a:r>
              <a:rPr lang="en-GB" sz="525" dirty="0" err="1"/>
              <a:t>eiusmod</a:t>
            </a:r>
            <a:r>
              <a:rPr lang="en-GB" sz="525" dirty="0"/>
              <a:t> </a:t>
            </a:r>
            <a:r>
              <a:rPr lang="en-GB" sz="525" dirty="0" err="1"/>
              <a:t>tempor</a:t>
            </a:r>
            <a:r>
              <a:rPr lang="en-GB" sz="525" dirty="0"/>
              <a:t> </a:t>
            </a:r>
            <a:r>
              <a:rPr lang="en-GB" sz="525" dirty="0" err="1"/>
              <a:t>incididunt</a:t>
            </a:r>
            <a:r>
              <a:rPr lang="en-GB" sz="525" dirty="0"/>
              <a:t> </a:t>
            </a:r>
            <a:r>
              <a:rPr lang="en-GB" sz="525" dirty="0" err="1"/>
              <a:t>labore</a:t>
            </a:r>
            <a:r>
              <a:rPr lang="en-GB" sz="525" dirty="0"/>
              <a:t> </a:t>
            </a:r>
            <a:r>
              <a:rPr lang="en-GB" sz="525" dirty="0" err="1"/>
              <a:t>dolore</a:t>
            </a:r>
            <a:r>
              <a:rPr lang="en-GB" sz="525" dirty="0"/>
              <a:t> magna </a:t>
            </a:r>
            <a:r>
              <a:rPr lang="en-GB" sz="525" dirty="0" err="1"/>
              <a:t>aliqua</a:t>
            </a:r>
            <a:r>
              <a:rPr lang="en-GB" sz="525" dirty="0"/>
              <a:t> </a:t>
            </a:r>
            <a:r>
              <a:rPr lang="en-GB" sz="525" dirty="0" err="1"/>
              <a:t>dolor</a:t>
            </a:r>
            <a:r>
              <a:rPr lang="en-GB" sz="525" dirty="0"/>
              <a:t> sit </a:t>
            </a:r>
            <a:r>
              <a:rPr lang="en-GB" sz="525" dirty="0" err="1"/>
              <a:t>amet</a:t>
            </a:r>
            <a:r>
              <a:rPr lang="en-GB" sz="525" dirty="0"/>
              <a:t>, </a:t>
            </a:r>
            <a:r>
              <a:rPr lang="en-GB" sz="525" dirty="0" err="1"/>
              <a:t>consectetur</a:t>
            </a:r>
            <a:r>
              <a:rPr lang="en-GB" sz="525" dirty="0"/>
              <a:t> </a:t>
            </a:r>
            <a:r>
              <a:rPr lang="en-GB" sz="525" dirty="0" err="1"/>
              <a:t>adipiscing</a:t>
            </a:r>
            <a:r>
              <a:rPr lang="en-GB" sz="525" dirty="0"/>
              <a:t>.</a:t>
            </a:r>
            <a:endParaRPr sz="525" dirty="0"/>
          </a:p>
        </p:txBody>
      </p:sp>
      <p:sp>
        <p:nvSpPr>
          <p:cNvPr id="27" name="Shape 609"/>
          <p:cNvSpPr txBox="1">
            <a:spLocks/>
          </p:cNvSpPr>
          <p:nvPr userDrawn="1"/>
        </p:nvSpPr>
        <p:spPr>
          <a:xfrm>
            <a:off x="1" y="4537180"/>
            <a:ext cx="2216150" cy="30903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Raleway"/>
              <a:buNone/>
              <a:defRPr sz="2800" b="1" i="0" u="none" strike="noStrike" cap="none">
                <a:ln>
                  <a:noFill/>
                </a:ln>
                <a:solidFill>
                  <a:srgbClr val="324964"/>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pPr>
              <a:spcAft>
                <a:spcPts val="1200"/>
              </a:spcAft>
            </a:pPr>
            <a:r>
              <a:rPr lang="en-GB" sz="900">
                <a:solidFill>
                  <a:srgbClr val="000000"/>
                </a:solidFill>
              </a:rPr>
              <a:t>Lorem ipsum dolor sit</a:t>
            </a:r>
            <a:endParaRPr lang="en-GB" sz="900" dirty="0">
              <a:solidFill>
                <a:srgbClr val="000000"/>
              </a:solidFill>
            </a:endParaRPr>
          </a:p>
        </p:txBody>
      </p:sp>
      <p:sp>
        <p:nvSpPr>
          <p:cNvPr id="28" name="Shape 610"/>
          <p:cNvSpPr txBox="1">
            <a:spLocks noGrp="1"/>
          </p:cNvSpPr>
          <p:nvPr>
            <p:ph type="body" idx="4294967295"/>
          </p:nvPr>
        </p:nvSpPr>
        <p:spPr>
          <a:xfrm>
            <a:off x="1" y="4846213"/>
            <a:ext cx="2216150" cy="734483"/>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GB" sz="525" dirty="0"/>
              <a:t>Lorem ipsum </a:t>
            </a:r>
            <a:r>
              <a:rPr lang="en-GB" sz="525" dirty="0" err="1"/>
              <a:t>dolor</a:t>
            </a:r>
            <a:r>
              <a:rPr lang="en-GB" sz="525" dirty="0"/>
              <a:t> sit </a:t>
            </a:r>
            <a:r>
              <a:rPr lang="en-GB" sz="525" dirty="0" err="1"/>
              <a:t>amet</a:t>
            </a:r>
            <a:r>
              <a:rPr lang="en-GB" sz="525" dirty="0"/>
              <a:t>, </a:t>
            </a:r>
            <a:r>
              <a:rPr lang="en-GB" sz="525" dirty="0" err="1"/>
              <a:t>consectetur</a:t>
            </a:r>
            <a:r>
              <a:rPr lang="en-GB" sz="525" dirty="0"/>
              <a:t> </a:t>
            </a:r>
            <a:r>
              <a:rPr lang="en-GB" sz="525" dirty="0" err="1"/>
              <a:t>adipiscing</a:t>
            </a:r>
            <a:r>
              <a:rPr lang="en-GB" sz="525" dirty="0"/>
              <a:t> </a:t>
            </a:r>
            <a:r>
              <a:rPr lang="en-GB" sz="525" dirty="0" err="1"/>
              <a:t>elit</a:t>
            </a:r>
            <a:r>
              <a:rPr lang="en-GB" sz="525" dirty="0"/>
              <a:t>, </a:t>
            </a:r>
            <a:r>
              <a:rPr lang="en-GB" sz="525" dirty="0" err="1"/>
              <a:t>sed</a:t>
            </a:r>
            <a:r>
              <a:rPr lang="en-GB" sz="525" dirty="0"/>
              <a:t> do </a:t>
            </a:r>
            <a:r>
              <a:rPr lang="en-GB" sz="525" dirty="0" err="1"/>
              <a:t>eiusmod</a:t>
            </a:r>
            <a:r>
              <a:rPr lang="en-GB" sz="525" dirty="0"/>
              <a:t> </a:t>
            </a:r>
            <a:r>
              <a:rPr lang="en-GB" sz="525" dirty="0" err="1"/>
              <a:t>tempor</a:t>
            </a:r>
            <a:r>
              <a:rPr lang="en-GB" sz="525" dirty="0"/>
              <a:t> </a:t>
            </a:r>
            <a:r>
              <a:rPr lang="en-GB" sz="525" dirty="0" err="1"/>
              <a:t>incididunt</a:t>
            </a:r>
            <a:r>
              <a:rPr lang="en-GB" sz="525" dirty="0"/>
              <a:t> </a:t>
            </a:r>
            <a:r>
              <a:rPr lang="en-GB" sz="525" dirty="0" err="1"/>
              <a:t>labore</a:t>
            </a:r>
            <a:r>
              <a:rPr lang="en-GB" sz="525" dirty="0"/>
              <a:t> </a:t>
            </a:r>
            <a:r>
              <a:rPr lang="en-GB" sz="525" dirty="0" err="1"/>
              <a:t>dolore</a:t>
            </a:r>
            <a:r>
              <a:rPr lang="en-GB" sz="525" dirty="0"/>
              <a:t> magna </a:t>
            </a:r>
            <a:r>
              <a:rPr lang="en-GB" sz="525" dirty="0" err="1"/>
              <a:t>aliqua</a:t>
            </a:r>
            <a:r>
              <a:rPr lang="en-GB" sz="525" dirty="0"/>
              <a:t> </a:t>
            </a:r>
            <a:r>
              <a:rPr lang="en-GB" sz="525" dirty="0" err="1"/>
              <a:t>dolor</a:t>
            </a:r>
            <a:r>
              <a:rPr lang="en-GB" sz="525" dirty="0"/>
              <a:t> sit </a:t>
            </a:r>
            <a:r>
              <a:rPr lang="en-GB" sz="525" dirty="0" err="1"/>
              <a:t>amet</a:t>
            </a:r>
            <a:r>
              <a:rPr lang="en-GB" sz="525" dirty="0"/>
              <a:t>, </a:t>
            </a:r>
            <a:r>
              <a:rPr lang="en-GB" sz="525" dirty="0" err="1"/>
              <a:t>consectetur</a:t>
            </a:r>
            <a:r>
              <a:rPr lang="en-GB" sz="525" dirty="0"/>
              <a:t> </a:t>
            </a:r>
            <a:r>
              <a:rPr lang="en-GB" sz="525" dirty="0" err="1"/>
              <a:t>adipiscing</a:t>
            </a:r>
            <a:r>
              <a:rPr lang="en-GB" sz="525" dirty="0"/>
              <a:t>.</a:t>
            </a:r>
            <a:endParaRPr sz="525" dirty="0"/>
          </a:p>
        </p:txBody>
      </p:sp>
      <p:sp>
        <p:nvSpPr>
          <p:cNvPr id="29" name="Shape 613"/>
          <p:cNvSpPr txBox="1">
            <a:spLocks noGrp="1"/>
          </p:cNvSpPr>
          <p:nvPr>
            <p:ph type="body" idx="4294967295"/>
          </p:nvPr>
        </p:nvSpPr>
        <p:spPr>
          <a:xfrm>
            <a:off x="6927850" y="2767646"/>
            <a:ext cx="2216150" cy="734483"/>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GB" sz="525"/>
              <a:t>Lorem ipsum dolor sit amet, consectetur adipiscing elit, sed do eiusmod tempor incididunt labore dolore magna aliqua dolor sit amet, consectetur adipiscing.</a:t>
            </a:r>
            <a:endParaRPr sz="525"/>
          </a:p>
        </p:txBody>
      </p:sp>
      <p:sp>
        <p:nvSpPr>
          <p:cNvPr id="30" name="Shape 615"/>
          <p:cNvSpPr txBox="1">
            <a:spLocks/>
          </p:cNvSpPr>
          <p:nvPr userDrawn="1"/>
        </p:nvSpPr>
        <p:spPr>
          <a:xfrm>
            <a:off x="6927850" y="4537180"/>
            <a:ext cx="2216150" cy="30903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Raleway"/>
              <a:buNone/>
              <a:defRPr sz="2800" b="1" i="0" u="none" strike="noStrike" cap="none">
                <a:ln>
                  <a:noFill/>
                </a:ln>
                <a:solidFill>
                  <a:srgbClr val="324964"/>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pPr>
              <a:spcAft>
                <a:spcPts val="1200"/>
              </a:spcAft>
            </a:pPr>
            <a:r>
              <a:rPr lang="en-GB" sz="900">
                <a:solidFill>
                  <a:srgbClr val="000000"/>
                </a:solidFill>
              </a:rPr>
              <a:t>Lorem ipsum dolor sit</a:t>
            </a:r>
            <a:endParaRPr lang="en-GB" sz="900" dirty="0">
              <a:solidFill>
                <a:srgbClr val="000000"/>
              </a:solidFill>
            </a:endParaRPr>
          </a:p>
        </p:txBody>
      </p:sp>
      <p:sp>
        <p:nvSpPr>
          <p:cNvPr id="31" name="Shape 616"/>
          <p:cNvSpPr txBox="1">
            <a:spLocks noGrp="1"/>
          </p:cNvSpPr>
          <p:nvPr>
            <p:ph type="body" idx="4294967295"/>
          </p:nvPr>
        </p:nvSpPr>
        <p:spPr>
          <a:xfrm>
            <a:off x="6927850" y="4846213"/>
            <a:ext cx="2216150" cy="734483"/>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GB" sz="525"/>
              <a:t>Lorem ipsum dolor sit amet, consectetur adipiscing elit, sed do eiusmod tempor incididunt labore dolore magna aliqua dolor sit amet, consectetur adipiscing.</a:t>
            </a:r>
            <a:endParaRPr sz="525"/>
          </a:p>
        </p:txBody>
      </p:sp>
      <p:sp>
        <p:nvSpPr>
          <p:cNvPr id="32" name="Shape 618"/>
          <p:cNvSpPr txBox="1">
            <a:spLocks/>
          </p:cNvSpPr>
          <p:nvPr userDrawn="1"/>
        </p:nvSpPr>
        <p:spPr>
          <a:xfrm>
            <a:off x="6927850" y="2456499"/>
            <a:ext cx="2216150" cy="30903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Raleway"/>
              <a:buNone/>
              <a:defRPr sz="2800" b="1" i="0" u="none" strike="noStrike" cap="none">
                <a:ln>
                  <a:noFill/>
                </a:ln>
                <a:solidFill>
                  <a:srgbClr val="324964"/>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pPr>
              <a:spcAft>
                <a:spcPts val="1200"/>
              </a:spcAft>
            </a:pPr>
            <a:r>
              <a:rPr lang="en-GB" sz="900">
                <a:solidFill>
                  <a:srgbClr val="000000"/>
                </a:solidFill>
              </a:rPr>
              <a:t>Lorem ipsum dolor sit</a:t>
            </a:r>
            <a:endParaRPr lang="en-GB" sz="900" dirty="0">
              <a:solidFill>
                <a:srgbClr val="000000"/>
              </a:solidFill>
            </a:endParaRPr>
          </a:p>
        </p:txBody>
      </p:sp>
      <p:sp>
        <p:nvSpPr>
          <p:cNvPr id="33" name="Shape 619"/>
          <p:cNvSpPr txBox="1">
            <a:spLocks noGrp="1"/>
          </p:cNvSpPr>
          <p:nvPr>
            <p:ph type="body" idx="4294967295"/>
          </p:nvPr>
        </p:nvSpPr>
        <p:spPr>
          <a:xfrm>
            <a:off x="6927850" y="2767646"/>
            <a:ext cx="2216150" cy="734483"/>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GB" sz="525"/>
              <a:t>Lorem ipsum dolor sit amet, consectetur adipiscing elit, sed do eiusmod tempor incididunt labore dolore magna aliqua dolor sit amet, consectetur adipiscing.</a:t>
            </a:r>
            <a:endParaRPr sz="525"/>
          </a:p>
        </p:txBody>
      </p:sp>
      <p:sp>
        <p:nvSpPr>
          <p:cNvPr id="34" name="Shape 605"/>
          <p:cNvSpPr txBox="1"/>
          <p:nvPr userDrawn="1"/>
        </p:nvSpPr>
        <p:spPr>
          <a:xfrm>
            <a:off x="460540" y="4037748"/>
            <a:ext cx="871200" cy="495200"/>
          </a:xfrm>
          <a:prstGeom prst="rect">
            <a:avLst/>
          </a:prstGeom>
          <a:noFill/>
          <a:ln>
            <a:noFill/>
          </a:ln>
        </p:spPr>
        <p:txBody>
          <a:bodyPr spcFirstLastPara="1" wrap="square" lIns="68569" tIns="68569" rIns="68569" bIns="68569" anchor="t" anchorCtr="0">
            <a:noAutofit/>
          </a:bodyPr>
          <a:lstStyle/>
          <a:p>
            <a:pPr marL="0" lvl="0" indent="0" algn="ctr" rtl="0">
              <a:lnSpc>
                <a:spcPct val="115000"/>
              </a:lnSpc>
              <a:spcBef>
                <a:spcPts val="0"/>
              </a:spcBef>
              <a:spcAft>
                <a:spcPts val="1200"/>
              </a:spcAft>
              <a:buClr>
                <a:srgbClr val="000000"/>
              </a:buClr>
              <a:buSzPts val="1100"/>
              <a:buFont typeface="Arial"/>
              <a:buNone/>
            </a:pPr>
            <a:r>
              <a:rPr lang="en-GB" sz="1350" b="1" dirty="0">
                <a:latin typeface="Lato"/>
                <a:ea typeface="Lato"/>
                <a:cs typeface="Lato"/>
                <a:sym typeface="Lato"/>
              </a:rPr>
              <a:t>20XX</a:t>
            </a:r>
            <a:endParaRPr sz="1350" b="1" dirty="0">
              <a:latin typeface="Lato"/>
              <a:ea typeface="Lato"/>
              <a:cs typeface="Lato"/>
              <a:sym typeface="Lato"/>
            </a:endParaRPr>
          </a:p>
        </p:txBody>
      </p:sp>
      <p:sp>
        <p:nvSpPr>
          <p:cNvPr id="35" name="Shape 608"/>
          <p:cNvSpPr txBox="1"/>
          <p:nvPr userDrawn="1"/>
        </p:nvSpPr>
        <p:spPr>
          <a:xfrm>
            <a:off x="2062849" y="3364327"/>
            <a:ext cx="745800" cy="495200"/>
          </a:xfrm>
          <a:prstGeom prst="rect">
            <a:avLst/>
          </a:prstGeom>
          <a:noFill/>
          <a:ln>
            <a:noFill/>
          </a:ln>
        </p:spPr>
        <p:txBody>
          <a:bodyPr spcFirstLastPara="1" wrap="square" lIns="68569" tIns="68569" rIns="68569" bIns="68569" anchor="t" anchorCtr="0">
            <a:noAutofit/>
          </a:bodyPr>
          <a:lstStyle/>
          <a:p>
            <a:pPr marL="0" lvl="0" indent="0" algn="ctr" rtl="0">
              <a:lnSpc>
                <a:spcPct val="115000"/>
              </a:lnSpc>
              <a:spcBef>
                <a:spcPts val="0"/>
              </a:spcBef>
              <a:spcAft>
                <a:spcPts val="1200"/>
              </a:spcAft>
              <a:buClr>
                <a:srgbClr val="000000"/>
              </a:buClr>
              <a:buSzPts val="1100"/>
              <a:buFont typeface="Arial"/>
              <a:buNone/>
            </a:pPr>
            <a:r>
              <a:rPr lang="en-GB" sz="1350" b="1">
                <a:latin typeface="Lato"/>
                <a:ea typeface="Lato"/>
                <a:cs typeface="Lato"/>
                <a:sym typeface="Lato"/>
              </a:rPr>
              <a:t>20XX</a:t>
            </a:r>
            <a:endParaRPr sz="1350" b="1">
              <a:latin typeface="Lato"/>
              <a:ea typeface="Lato"/>
              <a:cs typeface="Lato"/>
              <a:sym typeface="Lato"/>
            </a:endParaRPr>
          </a:p>
        </p:txBody>
      </p:sp>
      <p:sp>
        <p:nvSpPr>
          <p:cNvPr id="36" name="Shape 611"/>
          <p:cNvSpPr txBox="1"/>
          <p:nvPr userDrawn="1"/>
        </p:nvSpPr>
        <p:spPr>
          <a:xfrm>
            <a:off x="3465538" y="4037748"/>
            <a:ext cx="692700" cy="495200"/>
          </a:xfrm>
          <a:prstGeom prst="rect">
            <a:avLst/>
          </a:prstGeom>
          <a:noFill/>
          <a:ln>
            <a:noFill/>
          </a:ln>
        </p:spPr>
        <p:txBody>
          <a:bodyPr spcFirstLastPara="1" wrap="square" lIns="68569" tIns="68569" rIns="68569" bIns="68569" anchor="t" anchorCtr="0">
            <a:noAutofit/>
          </a:bodyPr>
          <a:lstStyle/>
          <a:p>
            <a:pPr marL="0" lvl="0" indent="0" algn="ctr" rtl="0">
              <a:lnSpc>
                <a:spcPct val="115000"/>
              </a:lnSpc>
              <a:spcBef>
                <a:spcPts val="0"/>
              </a:spcBef>
              <a:spcAft>
                <a:spcPts val="1200"/>
              </a:spcAft>
              <a:buClr>
                <a:srgbClr val="000000"/>
              </a:buClr>
              <a:buSzPts val="1100"/>
              <a:buFont typeface="Arial"/>
              <a:buNone/>
            </a:pPr>
            <a:r>
              <a:rPr lang="en-GB" sz="1350" b="1">
                <a:latin typeface="Lato"/>
                <a:ea typeface="Lato"/>
                <a:cs typeface="Lato"/>
                <a:sym typeface="Lato"/>
              </a:rPr>
              <a:t>20XX</a:t>
            </a:r>
            <a:endParaRPr sz="1350" b="1">
              <a:latin typeface="Lato"/>
              <a:ea typeface="Lato"/>
              <a:cs typeface="Lato"/>
              <a:sym typeface="Lato"/>
            </a:endParaRPr>
          </a:p>
        </p:txBody>
      </p:sp>
      <p:sp>
        <p:nvSpPr>
          <p:cNvPr id="37" name="Shape 614"/>
          <p:cNvSpPr txBox="1"/>
          <p:nvPr userDrawn="1"/>
        </p:nvSpPr>
        <p:spPr>
          <a:xfrm>
            <a:off x="4871274" y="3364327"/>
            <a:ext cx="745800" cy="495200"/>
          </a:xfrm>
          <a:prstGeom prst="rect">
            <a:avLst/>
          </a:prstGeom>
          <a:noFill/>
          <a:ln>
            <a:noFill/>
          </a:ln>
        </p:spPr>
        <p:txBody>
          <a:bodyPr spcFirstLastPara="1" wrap="square" lIns="68569" tIns="68569" rIns="68569" bIns="68569" anchor="t" anchorCtr="0">
            <a:noAutofit/>
          </a:bodyPr>
          <a:lstStyle/>
          <a:p>
            <a:pPr marL="0" lvl="0" indent="0" algn="ctr" rtl="0">
              <a:lnSpc>
                <a:spcPct val="115000"/>
              </a:lnSpc>
              <a:spcBef>
                <a:spcPts val="0"/>
              </a:spcBef>
              <a:spcAft>
                <a:spcPts val="1200"/>
              </a:spcAft>
              <a:buClr>
                <a:srgbClr val="000000"/>
              </a:buClr>
              <a:buSzPts val="1100"/>
              <a:buFont typeface="Arial"/>
              <a:buNone/>
            </a:pPr>
            <a:r>
              <a:rPr lang="en-GB" sz="1350" b="1">
                <a:latin typeface="Lato"/>
                <a:ea typeface="Lato"/>
                <a:cs typeface="Lato"/>
                <a:sym typeface="Lato"/>
              </a:rPr>
              <a:t>20XX</a:t>
            </a:r>
            <a:endParaRPr sz="1350" b="1">
              <a:latin typeface="Lato"/>
              <a:ea typeface="Lato"/>
              <a:cs typeface="Lato"/>
              <a:sym typeface="Lato"/>
            </a:endParaRPr>
          </a:p>
        </p:txBody>
      </p:sp>
      <p:sp>
        <p:nvSpPr>
          <p:cNvPr id="38" name="Shape 617"/>
          <p:cNvSpPr txBox="1"/>
          <p:nvPr userDrawn="1"/>
        </p:nvSpPr>
        <p:spPr>
          <a:xfrm>
            <a:off x="6325138" y="4037748"/>
            <a:ext cx="745800" cy="495200"/>
          </a:xfrm>
          <a:prstGeom prst="rect">
            <a:avLst/>
          </a:prstGeom>
          <a:noFill/>
          <a:ln>
            <a:noFill/>
          </a:ln>
        </p:spPr>
        <p:txBody>
          <a:bodyPr spcFirstLastPara="1" wrap="square" lIns="68569" tIns="68569" rIns="68569" bIns="68569" anchor="t" anchorCtr="0">
            <a:noAutofit/>
          </a:bodyPr>
          <a:lstStyle/>
          <a:p>
            <a:pPr marL="0" lvl="0" indent="0" algn="ctr" rtl="0">
              <a:lnSpc>
                <a:spcPct val="115000"/>
              </a:lnSpc>
              <a:spcBef>
                <a:spcPts val="0"/>
              </a:spcBef>
              <a:spcAft>
                <a:spcPts val="1200"/>
              </a:spcAft>
              <a:buClr>
                <a:srgbClr val="000000"/>
              </a:buClr>
              <a:buSzPts val="1100"/>
              <a:buFont typeface="Arial"/>
              <a:buNone/>
            </a:pPr>
            <a:r>
              <a:rPr lang="en-GB" sz="1350" b="1">
                <a:latin typeface="Lato"/>
                <a:ea typeface="Lato"/>
                <a:cs typeface="Lato"/>
                <a:sym typeface="Lato"/>
              </a:rPr>
              <a:t>20XX</a:t>
            </a:r>
            <a:endParaRPr sz="1350" b="1">
              <a:latin typeface="Lato"/>
              <a:ea typeface="Lato"/>
              <a:cs typeface="Lato"/>
              <a:sym typeface="Lato"/>
            </a:endParaRPr>
          </a:p>
        </p:txBody>
      </p:sp>
      <p:grpSp>
        <p:nvGrpSpPr>
          <p:cNvPr id="39" name="Shape 621"/>
          <p:cNvGrpSpPr/>
          <p:nvPr userDrawn="1"/>
        </p:nvGrpSpPr>
        <p:grpSpPr>
          <a:xfrm>
            <a:off x="845575" y="3476785"/>
            <a:ext cx="92400" cy="549100"/>
            <a:chOff x="845575" y="2563700"/>
            <a:chExt cx="92400" cy="411825"/>
          </a:xfrm>
        </p:grpSpPr>
        <p:cxnSp>
          <p:nvCxnSpPr>
            <p:cNvPr id="40" name="Shape 622"/>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41" name="Shape 623"/>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grpSp>
        <p:nvGrpSpPr>
          <p:cNvPr id="42" name="Shape 624"/>
          <p:cNvGrpSpPr/>
          <p:nvPr userDrawn="1"/>
        </p:nvGrpSpPr>
        <p:grpSpPr>
          <a:xfrm rot="10800000">
            <a:off x="2296375" y="3926958"/>
            <a:ext cx="92400" cy="549100"/>
            <a:chOff x="2070100" y="2563700"/>
            <a:chExt cx="92400" cy="411825"/>
          </a:xfrm>
        </p:grpSpPr>
        <p:cxnSp>
          <p:nvCxnSpPr>
            <p:cNvPr id="43" name="Shape 625"/>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44" name="Shape 626"/>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grpSp>
        <p:nvGrpSpPr>
          <p:cNvPr id="45" name="Shape 627"/>
          <p:cNvGrpSpPr/>
          <p:nvPr userDrawn="1"/>
        </p:nvGrpSpPr>
        <p:grpSpPr>
          <a:xfrm>
            <a:off x="3747175" y="3474910"/>
            <a:ext cx="92400" cy="549100"/>
            <a:chOff x="845575" y="2563700"/>
            <a:chExt cx="92400" cy="411825"/>
          </a:xfrm>
        </p:grpSpPr>
        <p:cxnSp>
          <p:nvCxnSpPr>
            <p:cNvPr id="46" name="Shape 628"/>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47" name="Shape 629"/>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grpSp>
        <p:nvGrpSpPr>
          <p:cNvPr id="48" name="Shape 630"/>
          <p:cNvGrpSpPr/>
          <p:nvPr userDrawn="1"/>
        </p:nvGrpSpPr>
        <p:grpSpPr>
          <a:xfrm rot="10800000">
            <a:off x="5197975" y="3926958"/>
            <a:ext cx="92400" cy="549100"/>
            <a:chOff x="2070100" y="2563700"/>
            <a:chExt cx="92400" cy="411825"/>
          </a:xfrm>
        </p:grpSpPr>
        <p:cxnSp>
          <p:nvCxnSpPr>
            <p:cNvPr id="49" name="Shape 631"/>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50" name="Shape 632"/>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grpSp>
        <p:nvGrpSpPr>
          <p:cNvPr id="51" name="Shape 633"/>
          <p:cNvGrpSpPr/>
          <p:nvPr userDrawn="1"/>
        </p:nvGrpSpPr>
        <p:grpSpPr>
          <a:xfrm>
            <a:off x="6648775" y="3474910"/>
            <a:ext cx="92400" cy="549100"/>
            <a:chOff x="845575" y="2563700"/>
            <a:chExt cx="92400" cy="411825"/>
          </a:xfrm>
        </p:grpSpPr>
        <p:cxnSp>
          <p:nvCxnSpPr>
            <p:cNvPr id="52" name="Shape 634"/>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53" name="Shape 63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350"/>
            </a:p>
          </p:txBody>
        </p:sp>
      </p:grpSp>
      <p:cxnSp>
        <p:nvCxnSpPr>
          <p:cNvPr id="57" name="Straight Connector 56"/>
          <p:cNvCxnSpPr/>
          <p:nvPr userDrawn="1"/>
        </p:nvCxnSpPr>
        <p:spPr>
          <a:xfrm>
            <a:off x="695741" y="3972876"/>
            <a:ext cx="8448261" cy="0"/>
          </a:xfrm>
          <a:prstGeom prst="line">
            <a:avLst/>
          </a:prstGeom>
          <a:ln w="1016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169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56A7EFC-0D38-4F73-9505-D4A49C672A2F}" type="slidenum">
              <a:rPr lang="en-US" smtClean="0"/>
              <a:t>‹#›</a:t>
            </a:fld>
            <a:endParaRPr lang="en-US"/>
          </a:p>
        </p:txBody>
      </p:sp>
    </p:spTree>
    <p:extLst>
      <p:ext uri="{BB962C8B-B14F-4D97-AF65-F5344CB8AC3E}">
        <p14:creationId xmlns:p14="http://schemas.microsoft.com/office/powerpoint/2010/main" val="3966704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_alt1">
  <p:cSld name="Section header_alt1">
    <p:spTree>
      <p:nvGrpSpPr>
        <p:cNvPr id="1" name="Shape 162"/>
        <p:cNvGrpSpPr/>
        <p:nvPr/>
      </p:nvGrpSpPr>
      <p:grpSpPr>
        <a:xfrm>
          <a:off x="0" y="0"/>
          <a:ext cx="0" cy="0"/>
          <a:chOff x="0" y="0"/>
          <a:chExt cx="0" cy="0"/>
        </a:xfrm>
      </p:grpSpPr>
      <p:sp>
        <p:nvSpPr>
          <p:cNvPr id="166" name="Shape 166"/>
          <p:cNvSpPr txBox="1">
            <a:spLocks noGrp="1"/>
          </p:cNvSpPr>
          <p:nvPr>
            <p:ph type="title"/>
          </p:nvPr>
        </p:nvSpPr>
        <p:spPr>
          <a:xfrm>
            <a:off x="727800" y="2247605"/>
            <a:ext cx="7688400" cy="1463040"/>
          </a:xfrm>
          <a:prstGeom prst="rect">
            <a:avLst/>
          </a:prstGeom>
        </p:spPr>
        <p:txBody>
          <a:bodyPr spcFirstLastPara="1" wrap="square" lIns="91425" tIns="91425" rIns="91425" bIns="91425" anchor="t" anchorCtr="1"/>
          <a:lstStyle>
            <a:lvl1pPr lvl="0" rtl="0">
              <a:spcBef>
                <a:spcPts val="0"/>
              </a:spcBef>
              <a:spcAft>
                <a:spcPts val="0"/>
              </a:spcAft>
              <a:buClr>
                <a:schemeClr val="lt1"/>
              </a:buClr>
              <a:buSzPts val="3600"/>
              <a:buNone/>
              <a:defRPr sz="3600" b="0">
                <a:solidFill>
                  <a:srgbClr val="324964"/>
                </a:solidFill>
                <a:effectLst>
                  <a:outerShdw blurRad="50800" dist="38100" dir="2700000" algn="tl" rotWithShape="0">
                    <a:prstClr val="black">
                      <a:alpha val="40000"/>
                    </a:prstClr>
                  </a:outerShdw>
                </a:effectLst>
              </a:defRPr>
            </a:lvl1pPr>
            <a:lvl2pPr lvl="1" rtl="0">
              <a:spcBef>
                <a:spcPts val="0"/>
              </a:spcBef>
              <a:spcAft>
                <a:spcPts val="0"/>
              </a:spcAft>
              <a:buClr>
                <a:schemeClr val="lt1"/>
              </a:buClr>
              <a:buSzPts val="3600"/>
              <a:buNone/>
              <a:defRPr sz="2700">
                <a:solidFill>
                  <a:schemeClr val="lt1"/>
                </a:solidFill>
              </a:defRPr>
            </a:lvl2pPr>
            <a:lvl3pPr lvl="2" rtl="0">
              <a:spcBef>
                <a:spcPts val="0"/>
              </a:spcBef>
              <a:spcAft>
                <a:spcPts val="0"/>
              </a:spcAft>
              <a:buClr>
                <a:schemeClr val="lt1"/>
              </a:buClr>
              <a:buSzPts val="3600"/>
              <a:buNone/>
              <a:defRPr sz="2700">
                <a:solidFill>
                  <a:schemeClr val="lt1"/>
                </a:solidFill>
              </a:defRPr>
            </a:lvl3pPr>
            <a:lvl4pPr lvl="3" rtl="0">
              <a:spcBef>
                <a:spcPts val="0"/>
              </a:spcBef>
              <a:spcAft>
                <a:spcPts val="0"/>
              </a:spcAft>
              <a:buClr>
                <a:schemeClr val="lt1"/>
              </a:buClr>
              <a:buSzPts val="3600"/>
              <a:buNone/>
              <a:defRPr sz="2700">
                <a:solidFill>
                  <a:schemeClr val="lt1"/>
                </a:solidFill>
              </a:defRPr>
            </a:lvl4pPr>
            <a:lvl5pPr lvl="4" rtl="0">
              <a:spcBef>
                <a:spcPts val="0"/>
              </a:spcBef>
              <a:spcAft>
                <a:spcPts val="0"/>
              </a:spcAft>
              <a:buClr>
                <a:schemeClr val="lt1"/>
              </a:buClr>
              <a:buSzPts val="3600"/>
              <a:buNone/>
              <a:defRPr sz="2700">
                <a:solidFill>
                  <a:schemeClr val="lt1"/>
                </a:solidFill>
              </a:defRPr>
            </a:lvl5pPr>
            <a:lvl6pPr lvl="5" rtl="0">
              <a:spcBef>
                <a:spcPts val="0"/>
              </a:spcBef>
              <a:spcAft>
                <a:spcPts val="0"/>
              </a:spcAft>
              <a:buClr>
                <a:schemeClr val="lt1"/>
              </a:buClr>
              <a:buSzPts val="3600"/>
              <a:buNone/>
              <a:defRPr sz="2700">
                <a:solidFill>
                  <a:schemeClr val="lt1"/>
                </a:solidFill>
              </a:defRPr>
            </a:lvl6pPr>
            <a:lvl7pPr lvl="6" rtl="0">
              <a:spcBef>
                <a:spcPts val="0"/>
              </a:spcBef>
              <a:spcAft>
                <a:spcPts val="0"/>
              </a:spcAft>
              <a:buClr>
                <a:schemeClr val="lt1"/>
              </a:buClr>
              <a:buSzPts val="3600"/>
              <a:buNone/>
              <a:defRPr sz="2700">
                <a:solidFill>
                  <a:schemeClr val="lt1"/>
                </a:solidFill>
              </a:defRPr>
            </a:lvl7pPr>
            <a:lvl8pPr lvl="7" rtl="0">
              <a:spcBef>
                <a:spcPts val="0"/>
              </a:spcBef>
              <a:spcAft>
                <a:spcPts val="0"/>
              </a:spcAft>
              <a:buClr>
                <a:schemeClr val="lt1"/>
              </a:buClr>
              <a:buSzPts val="3600"/>
              <a:buNone/>
              <a:defRPr sz="2700">
                <a:solidFill>
                  <a:schemeClr val="lt1"/>
                </a:solidFill>
              </a:defRPr>
            </a:lvl8pPr>
            <a:lvl9pPr lvl="8" rtl="0">
              <a:spcBef>
                <a:spcPts val="0"/>
              </a:spcBef>
              <a:spcAft>
                <a:spcPts val="0"/>
              </a:spcAft>
              <a:buClr>
                <a:schemeClr val="lt1"/>
              </a:buClr>
              <a:buSzPts val="3600"/>
              <a:buNone/>
              <a:defRPr sz="2700">
                <a:solidFill>
                  <a:schemeClr val="lt1"/>
                </a:solidFill>
              </a:defRPr>
            </a:lvl9pPr>
          </a:lstStyle>
          <a:p>
            <a:endParaRPr dirty="0"/>
          </a:p>
        </p:txBody>
      </p:sp>
    </p:spTree>
    <p:extLst>
      <p:ext uri="{BB962C8B-B14F-4D97-AF65-F5344CB8AC3E}">
        <p14:creationId xmlns:p14="http://schemas.microsoft.com/office/powerpoint/2010/main" val="213624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960439" y="593366"/>
            <a:ext cx="7213600" cy="845273"/>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19"/>
          <p:cNvSpPr txBox="1">
            <a:spLocks noGrp="1"/>
          </p:cNvSpPr>
          <p:nvPr>
            <p:ph type="sldNum" idx="12"/>
          </p:nvPr>
        </p:nvSpPr>
        <p:spPr>
          <a:xfrm>
            <a:off x="6457950" y="6356351"/>
            <a:ext cx="20574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9"/>
          <p:cNvSpPr>
            <a:spLocks noGrp="1"/>
          </p:cNvSpPr>
          <p:nvPr>
            <p:ph type="media" idx="2"/>
          </p:nvPr>
        </p:nvSpPr>
        <p:spPr>
          <a:xfrm>
            <a:off x="960438" y="1551517"/>
            <a:ext cx="7213600" cy="416348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R="0" lvl="1"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R="0" lvl="2"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R="0" lvl="3"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R="0" lvl="4"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R="0" lvl="5"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R="0" lvl="6"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R="0" lvl="7"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R="0" lvl="8"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730000" y="1036308"/>
            <a:ext cx="3300900" cy="184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200">
                <a:solidFill>
                  <a:srgbClr val="324964"/>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75" name="Google Shape;75;p20"/>
          <p:cNvSpPr txBox="1">
            <a:spLocks noGrp="1"/>
          </p:cNvSpPr>
          <p:nvPr>
            <p:ph type="body" idx="1"/>
          </p:nvPr>
        </p:nvSpPr>
        <p:spPr>
          <a:xfrm>
            <a:off x="721225" y="2987075"/>
            <a:ext cx="3300900" cy="2130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sz="1600"/>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76" name="Google Shape;76;p20"/>
          <p:cNvSpPr>
            <a:spLocks noGrp="1"/>
          </p:cNvSpPr>
          <p:nvPr>
            <p:ph type="pic" idx="2"/>
          </p:nvPr>
        </p:nvSpPr>
        <p:spPr>
          <a:xfrm>
            <a:off x="4581526" y="1037167"/>
            <a:ext cx="4562475" cy="4079908"/>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7"/>
        <p:cNvGrpSpPr/>
        <p:nvPr/>
      </p:nvGrpSpPr>
      <p:grpSpPr>
        <a:xfrm>
          <a:off x="0" y="0"/>
          <a:ext cx="0" cy="0"/>
          <a:chOff x="0" y="0"/>
          <a:chExt cx="0" cy="0"/>
        </a:xfrm>
      </p:grpSpPr>
      <p:sp>
        <p:nvSpPr>
          <p:cNvPr id="78" name="Google Shape;78;p21"/>
          <p:cNvSpPr txBox="1">
            <a:spLocks noGrp="1"/>
          </p:cNvSpPr>
          <p:nvPr>
            <p:ph type="title"/>
          </p:nvPr>
        </p:nvSpPr>
        <p:spPr>
          <a:xfrm>
            <a:off x="417607" y="1037167"/>
            <a:ext cx="3632538" cy="190615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 name="Google Shape;79;p21"/>
          <p:cNvSpPr txBox="1">
            <a:spLocks noGrp="1"/>
          </p:cNvSpPr>
          <p:nvPr>
            <p:ph type="sldNum" idx="12"/>
          </p:nvPr>
        </p:nvSpPr>
        <p:spPr>
          <a:xfrm>
            <a:off x="6457950" y="6356351"/>
            <a:ext cx="20574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21"/>
          <p:cNvSpPr txBox="1">
            <a:spLocks noGrp="1"/>
          </p:cNvSpPr>
          <p:nvPr>
            <p:ph type="body" idx="1"/>
          </p:nvPr>
        </p:nvSpPr>
        <p:spPr>
          <a:xfrm>
            <a:off x="416099" y="2987075"/>
            <a:ext cx="3606027" cy="2130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sz="1600"/>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81" name="Google Shape;81;p21"/>
          <p:cNvSpPr>
            <a:spLocks noGrp="1"/>
          </p:cNvSpPr>
          <p:nvPr>
            <p:ph type="pic" idx="2"/>
          </p:nvPr>
        </p:nvSpPr>
        <p:spPr>
          <a:xfrm>
            <a:off x="4110182" y="1037167"/>
            <a:ext cx="2286000" cy="4079908"/>
          </a:xfrm>
          <a:prstGeom prst="rect">
            <a:avLst/>
          </a:prstGeom>
          <a:noFill/>
          <a:ln>
            <a:noFill/>
          </a:ln>
        </p:spPr>
      </p:sp>
      <p:sp>
        <p:nvSpPr>
          <p:cNvPr id="82" name="Google Shape;82;p21"/>
          <p:cNvSpPr>
            <a:spLocks noGrp="1"/>
          </p:cNvSpPr>
          <p:nvPr>
            <p:ph type="pic" idx="3"/>
          </p:nvPr>
        </p:nvSpPr>
        <p:spPr>
          <a:xfrm>
            <a:off x="6456220" y="1037167"/>
            <a:ext cx="2281381" cy="4079908"/>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ocess">
  <p:cSld name="Process">
    <p:spTree>
      <p:nvGrpSpPr>
        <p:cNvPr id="1" name="Shape 83"/>
        <p:cNvGrpSpPr/>
        <p:nvPr/>
      </p:nvGrpSpPr>
      <p:grpSpPr>
        <a:xfrm>
          <a:off x="0" y="0"/>
          <a:ext cx="0" cy="0"/>
          <a:chOff x="0" y="0"/>
          <a:chExt cx="0" cy="0"/>
        </a:xfrm>
      </p:grpSpPr>
      <p:sp>
        <p:nvSpPr>
          <p:cNvPr id="84" name="Google Shape;84;p22"/>
          <p:cNvSpPr/>
          <p:nvPr/>
        </p:nvSpPr>
        <p:spPr>
          <a:xfrm>
            <a:off x="5819299" y="1812698"/>
            <a:ext cx="2505456" cy="1691481"/>
          </a:xfrm>
          <a:prstGeom prst="rect">
            <a:avLst/>
          </a:prstGeom>
          <a:solidFill>
            <a:srgbClr val="FFFFFF"/>
          </a:solidFill>
          <a:ln>
            <a:noFill/>
          </a:ln>
        </p:spPr>
      </p:sp>
      <p:grpSp>
        <p:nvGrpSpPr>
          <p:cNvPr id="85" name="Google Shape;85;p22"/>
          <p:cNvGrpSpPr/>
          <p:nvPr/>
        </p:nvGrpSpPr>
        <p:grpSpPr>
          <a:xfrm>
            <a:off x="830400" y="3393234"/>
            <a:ext cx="2501700" cy="1805272"/>
            <a:chOff x="830400" y="3274596"/>
            <a:chExt cx="2501700" cy="1353954"/>
          </a:xfrm>
        </p:grpSpPr>
        <p:sp>
          <p:nvSpPr>
            <p:cNvPr id="86" name="Google Shape;86;p22"/>
            <p:cNvSpPr/>
            <p:nvPr/>
          </p:nvSpPr>
          <p:spPr>
            <a:xfrm>
              <a:off x="830400" y="3360750"/>
              <a:ext cx="2501700" cy="126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22"/>
            <p:cNvSpPr/>
            <p:nvPr/>
          </p:nvSpPr>
          <p:spPr>
            <a:xfrm>
              <a:off x="1059092" y="3274596"/>
              <a:ext cx="219600" cy="936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88" name="Google Shape;88;p22"/>
          <p:cNvPicPr preferRelativeResize="0"/>
          <p:nvPr/>
        </p:nvPicPr>
        <p:blipFill rotWithShape="1">
          <a:blip r:embed="rId2">
            <a:alphaModFix/>
          </a:blip>
          <a:srcRect t="8434" b="15446"/>
          <a:stretch/>
        </p:blipFill>
        <p:spPr>
          <a:xfrm>
            <a:off x="3329695" y="3508368"/>
            <a:ext cx="2505456" cy="1698633"/>
          </a:xfrm>
          <a:prstGeom prst="rect">
            <a:avLst/>
          </a:prstGeom>
          <a:noFill/>
          <a:ln>
            <a:noFill/>
          </a:ln>
        </p:spPr>
      </p:pic>
      <p:sp>
        <p:nvSpPr>
          <p:cNvPr id="89" name="Google Shape;89;p22"/>
          <p:cNvSpPr txBox="1"/>
          <p:nvPr/>
        </p:nvSpPr>
        <p:spPr>
          <a:xfrm>
            <a:off x="3389243" y="3777875"/>
            <a:ext cx="586500" cy="125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1600"/>
              </a:spcAft>
              <a:buClr>
                <a:srgbClr val="FFFFFF"/>
              </a:buClr>
              <a:buSzPts val="3000"/>
              <a:buFont typeface="Lato"/>
              <a:buNone/>
            </a:pPr>
            <a:r>
              <a:rPr lang="en-US" sz="3000" b="1" i="0" u="none" strike="noStrike" cap="none">
                <a:solidFill>
                  <a:srgbClr val="FFFFFF"/>
                </a:solidFill>
                <a:latin typeface="Lato"/>
                <a:ea typeface="Lato"/>
                <a:cs typeface="Lato"/>
                <a:sym typeface="Lato"/>
              </a:rPr>
              <a:t>02 </a:t>
            </a:r>
            <a:endParaRPr sz="3000" b="1" i="0" u="none" strike="noStrike" cap="none">
              <a:solidFill>
                <a:srgbClr val="FFFFFF"/>
              </a:solidFill>
              <a:latin typeface="Raleway"/>
              <a:ea typeface="Raleway"/>
              <a:cs typeface="Raleway"/>
              <a:sym typeface="Raleway"/>
            </a:endParaRPr>
          </a:p>
        </p:txBody>
      </p:sp>
      <p:grpSp>
        <p:nvGrpSpPr>
          <p:cNvPr id="90" name="Google Shape;90;p22"/>
          <p:cNvGrpSpPr/>
          <p:nvPr/>
        </p:nvGrpSpPr>
        <p:grpSpPr>
          <a:xfrm rot="10800000" flipH="1">
            <a:off x="3332867" y="1815333"/>
            <a:ext cx="2501700" cy="1805272"/>
            <a:chOff x="830400" y="3274596"/>
            <a:chExt cx="2501700" cy="1353954"/>
          </a:xfrm>
        </p:grpSpPr>
        <p:sp>
          <p:nvSpPr>
            <p:cNvPr id="91" name="Google Shape;91;p22"/>
            <p:cNvSpPr/>
            <p:nvPr/>
          </p:nvSpPr>
          <p:spPr>
            <a:xfrm>
              <a:off x="830400" y="3360750"/>
              <a:ext cx="2501700" cy="126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22"/>
            <p:cNvSpPr/>
            <p:nvPr/>
          </p:nvSpPr>
          <p:spPr>
            <a:xfrm>
              <a:off x="1059092" y="3274596"/>
              <a:ext cx="219600" cy="936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93" name="Google Shape;93;p22"/>
          <p:cNvPicPr preferRelativeResize="0"/>
          <p:nvPr/>
        </p:nvPicPr>
        <p:blipFill rotWithShape="1">
          <a:blip r:embed="rId3">
            <a:alphaModFix/>
          </a:blip>
          <a:srcRect/>
          <a:stretch/>
        </p:blipFill>
        <p:spPr>
          <a:xfrm>
            <a:off x="829532" y="1815199"/>
            <a:ext cx="2501197" cy="1691807"/>
          </a:xfrm>
          <a:prstGeom prst="rect">
            <a:avLst/>
          </a:prstGeom>
          <a:noFill/>
          <a:ln>
            <a:noFill/>
          </a:ln>
        </p:spPr>
      </p:pic>
      <p:grpSp>
        <p:nvGrpSpPr>
          <p:cNvPr id="94" name="Google Shape;94;p22"/>
          <p:cNvGrpSpPr/>
          <p:nvPr/>
        </p:nvGrpSpPr>
        <p:grpSpPr>
          <a:xfrm>
            <a:off x="5832591" y="3393234"/>
            <a:ext cx="2501700" cy="1805272"/>
            <a:chOff x="830400" y="3274596"/>
            <a:chExt cx="2501700" cy="1353954"/>
          </a:xfrm>
        </p:grpSpPr>
        <p:sp>
          <p:nvSpPr>
            <p:cNvPr id="95" name="Google Shape;95;p22"/>
            <p:cNvSpPr/>
            <p:nvPr/>
          </p:nvSpPr>
          <p:spPr>
            <a:xfrm>
              <a:off x="830400" y="3360750"/>
              <a:ext cx="2501700" cy="126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p22"/>
            <p:cNvSpPr/>
            <p:nvPr/>
          </p:nvSpPr>
          <p:spPr>
            <a:xfrm>
              <a:off x="1059092" y="3274596"/>
              <a:ext cx="219600" cy="936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97" name="Google Shape;97;p22"/>
          <p:cNvSpPr txBox="1"/>
          <p:nvPr/>
        </p:nvSpPr>
        <p:spPr>
          <a:xfrm>
            <a:off x="5856250" y="2251372"/>
            <a:ext cx="586500" cy="125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1600"/>
              </a:spcAft>
              <a:buClr>
                <a:srgbClr val="FFFFFF"/>
              </a:buClr>
              <a:buSzPts val="3000"/>
              <a:buFont typeface="Lato"/>
              <a:buNone/>
            </a:pPr>
            <a:r>
              <a:rPr lang="en-US" sz="3000" b="1" i="0" u="none" strike="noStrike" cap="none">
                <a:solidFill>
                  <a:srgbClr val="FFFFFF"/>
                </a:solidFill>
                <a:latin typeface="Lato"/>
                <a:ea typeface="Lato"/>
                <a:cs typeface="Lato"/>
                <a:sym typeface="Lato"/>
              </a:rPr>
              <a:t>03 </a:t>
            </a:r>
            <a:endParaRPr sz="3000" b="1" i="0" u="none" strike="noStrike" cap="none">
              <a:solidFill>
                <a:srgbClr val="FFFFFF"/>
              </a:solidFill>
              <a:latin typeface="Raleway"/>
              <a:ea typeface="Raleway"/>
              <a:cs typeface="Raleway"/>
              <a:sym typeface="Raleway"/>
            </a:endParaRPr>
          </a:p>
        </p:txBody>
      </p:sp>
      <p:sp>
        <p:nvSpPr>
          <p:cNvPr id="98" name="Google Shape;98;p22"/>
          <p:cNvSpPr txBox="1">
            <a:spLocks noGrp="1"/>
          </p:cNvSpPr>
          <p:nvPr>
            <p:ph type="title"/>
          </p:nvPr>
        </p:nvSpPr>
        <p:spPr>
          <a:xfrm>
            <a:off x="830401" y="594207"/>
            <a:ext cx="7122109" cy="84527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22"/>
          <p:cNvSpPr txBox="1"/>
          <p:nvPr/>
        </p:nvSpPr>
        <p:spPr>
          <a:xfrm>
            <a:off x="862816" y="2251388"/>
            <a:ext cx="586500" cy="12540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1600"/>
              </a:spcAft>
              <a:buClr>
                <a:srgbClr val="FFFFFF"/>
              </a:buClr>
              <a:buSzPts val="3000"/>
              <a:buFont typeface="Lato"/>
              <a:buNone/>
            </a:pPr>
            <a:r>
              <a:rPr lang="en-US" sz="3000" b="1" i="0" u="none" strike="noStrike" cap="none">
                <a:solidFill>
                  <a:srgbClr val="FFFFFF"/>
                </a:solidFill>
                <a:latin typeface="Lato"/>
                <a:ea typeface="Lato"/>
                <a:cs typeface="Lato"/>
                <a:sym typeface="Lato"/>
              </a:rPr>
              <a:t>01 </a:t>
            </a:r>
            <a:endParaRPr sz="3000" b="1" i="0" u="none" strike="noStrike" cap="none">
              <a:solidFill>
                <a:srgbClr val="FFFFFF"/>
              </a:solidFill>
              <a:latin typeface="Raleway"/>
              <a:ea typeface="Raleway"/>
              <a:cs typeface="Raleway"/>
              <a:sym typeface="Raleway"/>
            </a:endParaRPr>
          </a:p>
        </p:txBody>
      </p:sp>
      <p:sp>
        <p:nvSpPr>
          <p:cNvPr id="100" name="Google Shape;100;p22"/>
          <p:cNvSpPr txBox="1">
            <a:spLocks noGrp="1"/>
          </p:cNvSpPr>
          <p:nvPr>
            <p:ph type="body" idx="1"/>
          </p:nvPr>
        </p:nvSpPr>
        <p:spPr>
          <a:xfrm>
            <a:off x="844746" y="3583908"/>
            <a:ext cx="2465388" cy="158496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1" name="Google Shape;101;p22"/>
          <p:cNvSpPr txBox="1">
            <a:spLocks noGrp="1"/>
          </p:cNvSpPr>
          <p:nvPr>
            <p:ph type="body" idx="2"/>
          </p:nvPr>
        </p:nvSpPr>
        <p:spPr>
          <a:xfrm>
            <a:off x="3370459" y="1849575"/>
            <a:ext cx="2430462" cy="1581151"/>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2" name="Google Shape;102;p22"/>
          <p:cNvSpPr txBox="1">
            <a:spLocks noGrp="1"/>
          </p:cNvSpPr>
          <p:nvPr>
            <p:ph type="body" idx="3"/>
          </p:nvPr>
        </p:nvSpPr>
        <p:spPr>
          <a:xfrm>
            <a:off x="5846861" y="3583517"/>
            <a:ext cx="2468562" cy="158496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liverables">
  <p:cSld name="Deliverables">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311700" y="673644"/>
            <a:ext cx="3293600" cy="1526217"/>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 name="Google Shape;105;p23"/>
          <p:cNvSpPr txBox="1">
            <a:spLocks noGrp="1"/>
          </p:cNvSpPr>
          <p:nvPr>
            <p:ph type="sldNum" idx="12"/>
          </p:nvPr>
        </p:nvSpPr>
        <p:spPr>
          <a:xfrm>
            <a:off x="6457950" y="6356351"/>
            <a:ext cx="20574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23"/>
          <p:cNvSpPr txBox="1">
            <a:spLocks noGrp="1"/>
          </p:cNvSpPr>
          <p:nvPr>
            <p:ph type="body" idx="1"/>
          </p:nvPr>
        </p:nvSpPr>
        <p:spPr>
          <a:xfrm>
            <a:off x="3605300" y="673644"/>
            <a:ext cx="4798200" cy="13792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cxnSp>
        <p:nvCxnSpPr>
          <p:cNvPr id="107" name="Google Shape;107;p23"/>
          <p:cNvCxnSpPr/>
          <p:nvPr/>
        </p:nvCxnSpPr>
        <p:spPr>
          <a:xfrm>
            <a:off x="3224350" y="2857444"/>
            <a:ext cx="0" cy="2442800"/>
          </a:xfrm>
          <a:prstGeom prst="straightConnector1">
            <a:avLst/>
          </a:prstGeom>
          <a:noFill/>
          <a:ln w="9525" cap="flat" cmpd="sng">
            <a:solidFill>
              <a:schemeClr val="accent1"/>
            </a:solidFill>
            <a:prstDash val="dot"/>
            <a:round/>
            <a:headEnd type="none" w="sm" len="sm"/>
            <a:tailEnd type="none" w="sm" len="sm"/>
          </a:ln>
        </p:spPr>
      </p:cxnSp>
      <p:cxnSp>
        <p:nvCxnSpPr>
          <p:cNvPr id="108" name="Google Shape;108;p23"/>
          <p:cNvCxnSpPr/>
          <p:nvPr/>
        </p:nvCxnSpPr>
        <p:spPr>
          <a:xfrm>
            <a:off x="5919650" y="2857444"/>
            <a:ext cx="0" cy="2442800"/>
          </a:xfrm>
          <a:prstGeom prst="straightConnector1">
            <a:avLst/>
          </a:prstGeom>
          <a:noFill/>
          <a:ln w="9525" cap="flat" cmpd="sng">
            <a:solidFill>
              <a:schemeClr val="accent1"/>
            </a:solidFill>
            <a:prstDash val="dot"/>
            <a:round/>
            <a:headEnd type="none" w="sm" len="sm"/>
            <a:tailEnd type="none" w="sm" len="sm"/>
          </a:ln>
        </p:spPr>
      </p:cxnSp>
      <p:sp>
        <p:nvSpPr>
          <p:cNvPr id="109" name="Google Shape;109;p23"/>
          <p:cNvSpPr txBox="1">
            <a:spLocks noGrp="1"/>
          </p:cNvSpPr>
          <p:nvPr>
            <p:ph type="body" idx="2"/>
          </p:nvPr>
        </p:nvSpPr>
        <p:spPr>
          <a:xfrm>
            <a:off x="562813" y="2634841"/>
            <a:ext cx="2582863" cy="2959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10" name="Google Shape;110;p23"/>
          <p:cNvSpPr txBox="1">
            <a:spLocks noGrp="1"/>
          </p:cNvSpPr>
          <p:nvPr>
            <p:ph type="body" idx="3"/>
          </p:nvPr>
        </p:nvSpPr>
        <p:spPr>
          <a:xfrm>
            <a:off x="3280441" y="2633430"/>
            <a:ext cx="2582863" cy="2959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11" name="Google Shape;111;p23"/>
          <p:cNvSpPr txBox="1">
            <a:spLocks noGrp="1"/>
          </p:cNvSpPr>
          <p:nvPr>
            <p:ph type="body" idx="4"/>
          </p:nvPr>
        </p:nvSpPr>
        <p:spPr>
          <a:xfrm>
            <a:off x="5998069" y="2634841"/>
            <a:ext cx="2582863" cy="2959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AFAFA"/>
            </a:gs>
            <a:gs pos="17000">
              <a:srgbClr val="FAFAFA"/>
            </a:gs>
            <a:gs pos="32000">
              <a:srgbClr val="F6F6F6"/>
            </a:gs>
            <a:gs pos="83000">
              <a:srgbClr val="DDE2E8">
                <a:alpha val="95686"/>
              </a:srgbClr>
            </a:gs>
            <a:gs pos="100000">
              <a:srgbClr val="D4E2EF"/>
            </a:gs>
          </a:gsLst>
          <a:lin ang="16200000" scaled="0"/>
        </a:gra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311700" y="593366"/>
            <a:ext cx="8520600" cy="845273"/>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Raleway"/>
              <a:buNone/>
              <a:defRPr sz="2800" b="1" i="0" u="none" strike="noStrike" cap="none">
                <a:solidFill>
                  <a:srgbClr val="324964"/>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endParaRPr/>
          </a:p>
        </p:txBody>
      </p:sp>
      <p:sp>
        <p:nvSpPr>
          <p:cNvPr id="11" name="Google Shape;11;p7"/>
          <p:cNvSpPr txBox="1">
            <a:spLocks noGrp="1"/>
          </p:cNvSpPr>
          <p:nvPr>
            <p:ph type="body" idx="1"/>
          </p:nvPr>
        </p:nvSpPr>
        <p:spPr>
          <a:xfrm>
            <a:off x="311700" y="1536633"/>
            <a:ext cx="8520600" cy="4347799"/>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grpSp>
        <p:nvGrpSpPr>
          <p:cNvPr id="12" name="Google Shape;12;p7"/>
          <p:cNvGrpSpPr/>
          <p:nvPr/>
        </p:nvGrpSpPr>
        <p:grpSpPr>
          <a:xfrm>
            <a:off x="0" y="5993707"/>
            <a:ext cx="9144000" cy="864293"/>
            <a:chOff x="0" y="4495280"/>
            <a:chExt cx="9144000" cy="648220"/>
          </a:xfrm>
        </p:grpSpPr>
        <p:sp>
          <p:nvSpPr>
            <p:cNvPr id="13" name="Google Shape;13;p7"/>
            <p:cNvSpPr/>
            <p:nvPr/>
          </p:nvSpPr>
          <p:spPr>
            <a:xfrm>
              <a:off x="0" y="4495280"/>
              <a:ext cx="9144000" cy="6482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4" name="Google Shape;14;p7"/>
            <p:cNvPicPr preferRelativeResize="0"/>
            <p:nvPr/>
          </p:nvPicPr>
          <p:blipFill rotWithShape="1">
            <a:blip r:embed="rId14">
              <a:alphaModFix/>
            </a:blip>
            <a:srcRect/>
            <a:stretch/>
          </p:blipFill>
          <p:spPr>
            <a:xfrm>
              <a:off x="142856" y="4577236"/>
              <a:ext cx="2720661" cy="484308"/>
            </a:xfrm>
            <a:prstGeom prst="rect">
              <a:avLst/>
            </a:prstGeom>
            <a:noFill/>
            <a:ln>
              <a:noFill/>
            </a:ln>
          </p:spPr>
        </p:pic>
      </p:grpSp>
      <p:sp>
        <p:nvSpPr>
          <p:cNvPr id="15" name="Google Shape;15;p7"/>
          <p:cNvSpPr txBox="1">
            <a:spLocks noGrp="1"/>
          </p:cNvSpPr>
          <p:nvPr>
            <p:ph type="sldNum" idx="12"/>
          </p:nvPr>
        </p:nvSpPr>
        <p:spPr>
          <a:xfrm>
            <a:off x="6457950" y="6356351"/>
            <a:ext cx="2057400" cy="36618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69696"/>
                </a:solidFill>
                <a:latin typeface="Arial"/>
                <a:ea typeface="Arial"/>
                <a:cs typeface="Arial"/>
                <a:sym typeface="Arial"/>
              </a:defRPr>
            </a:lvl1pPr>
            <a:lvl2pPr marL="0" marR="0" lvl="1" indent="0" algn="r" rtl="0">
              <a:spcBef>
                <a:spcPts val="0"/>
              </a:spcBef>
              <a:buNone/>
              <a:defRPr sz="1200" b="0" i="0" u="none" strike="noStrike" cap="none">
                <a:solidFill>
                  <a:srgbClr val="969696"/>
                </a:solidFill>
                <a:latin typeface="Arial"/>
                <a:ea typeface="Arial"/>
                <a:cs typeface="Arial"/>
                <a:sym typeface="Arial"/>
              </a:defRPr>
            </a:lvl2pPr>
            <a:lvl3pPr marL="0" marR="0" lvl="2" indent="0" algn="r" rtl="0">
              <a:spcBef>
                <a:spcPts val="0"/>
              </a:spcBef>
              <a:buNone/>
              <a:defRPr sz="1200" b="0" i="0" u="none" strike="noStrike" cap="none">
                <a:solidFill>
                  <a:srgbClr val="969696"/>
                </a:solidFill>
                <a:latin typeface="Arial"/>
                <a:ea typeface="Arial"/>
                <a:cs typeface="Arial"/>
                <a:sym typeface="Arial"/>
              </a:defRPr>
            </a:lvl3pPr>
            <a:lvl4pPr marL="0" marR="0" lvl="3" indent="0" algn="r" rtl="0">
              <a:spcBef>
                <a:spcPts val="0"/>
              </a:spcBef>
              <a:buNone/>
              <a:defRPr sz="1200" b="0" i="0" u="none" strike="noStrike" cap="none">
                <a:solidFill>
                  <a:srgbClr val="969696"/>
                </a:solidFill>
                <a:latin typeface="Arial"/>
                <a:ea typeface="Arial"/>
                <a:cs typeface="Arial"/>
                <a:sym typeface="Arial"/>
              </a:defRPr>
            </a:lvl4pPr>
            <a:lvl5pPr marL="0" marR="0" lvl="4" indent="0" algn="r" rtl="0">
              <a:spcBef>
                <a:spcPts val="0"/>
              </a:spcBef>
              <a:buNone/>
              <a:defRPr sz="1200" b="0" i="0" u="none" strike="noStrike" cap="none">
                <a:solidFill>
                  <a:srgbClr val="969696"/>
                </a:solidFill>
                <a:latin typeface="Arial"/>
                <a:ea typeface="Arial"/>
                <a:cs typeface="Arial"/>
                <a:sym typeface="Arial"/>
              </a:defRPr>
            </a:lvl5pPr>
            <a:lvl6pPr marL="0" marR="0" lvl="5" indent="0" algn="r" rtl="0">
              <a:spcBef>
                <a:spcPts val="0"/>
              </a:spcBef>
              <a:buNone/>
              <a:defRPr sz="1200" b="0" i="0" u="none" strike="noStrike" cap="none">
                <a:solidFill>
                  <a:srgbClr val="969696"/>
                </a:solidFill>
                <a:latin typeface="Arial"/>
                <a:ea typeface="Arial"/>
                <a:cs typeface="Arial"/>
                <a:sym typeface="Arial"/>
              </a:defRPr>
            </a:lvl6pPr>
            <a:lvl7pPr marL="0" marR="0" lvl="6" indent="0" algn="r" rtl="0">
              <a:spcBef>
                <a:spcPts val="0"/>
              </a:spcBef>
              <a:buNone/>
              <a:defRPr sz="1200" b="0" i="0" u="none" strike="noStrike" cap="none">
                <a:solidFill>
                  <a:srgbClr val="969696"/>
                </a:solidFill>
                <a:latin typeface="Arial"/>
                <a:ea typeface="Arial"/>
                <a:cs typeface="Arial"/>
                <a:sym typeface="Arial"/>
              </a:defRPr>
            </a:lvl7pPr>
            <a:lvl8pPr marL="0" marR="0" lvl="7" indent="0" algn="r" rtl="0">
              <a:spcBef>
                <a:spcPts val="0"/>
              </a:spcBef>
              <a:buNone/>
              <a:defRPr sz="1200" b="0" i="0" u="none" strike="noStrike" cap="none">
                <a:solidFill>
                  <a:srgbClr val="969696"/>
                </a:solidFill>
                <a:latin typeface="Arial"/>
                <a:ea typeface="Arial"/>
                <a:cs typeface="Arial"/>
                <a:sym typeface="Arial"/>
              </a:defRPr>
            </a:lvl8pPr>
            <a:lvl9pPr marL="0" marR="0" lvl="8" indent="0" algn="r" rtl="0">
              <a:spcBef>
                <a:spcPts val="0"/>
              </a:spcBef>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CD4C10-3E1F-B40A-A1E0-5293F086E93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EADB3C-4BB2-6B08-8454-8C957EDF1A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C8840-5717-4EB0-9EDE-9ABAE6D4F14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318EB0-E80D-7046-A5F4-93C46F1CF145}" type="datetimeFigureOut">
              <a:rPr lang="en-US" smtClean="0"/>
              <a:t>10/10/2023</a:t>
            </a:fld>
            <a:endParaRPr lang="en-US"/>
          </a:p>
        </p:txBody>
      </p:sp>
      <p:sp>
        <p:nvSpPr>
          <p:cNvPr id="5" name="Footer Placeholder 4">
            <a:extLst>
              <a:ext uri="{FF2B5EF4-FFF2-40B4-BE49-F238E27FC236}">
                <a16:creationId xmlns:a16="http://schemas.microsoft.com/office/drawing/2014/main" id="{F236540E-7D63-85AA-F428-B6BB80312A7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18E06B-DCE6-CC0C-ACE7-DBF9732A616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222C78-E7C0-D041-900B-131588D84F23}" type="slidenum">
              <a:rPr lang="en-US" smtClean="0"/>
              <a:t>‹#›</a:t>
            </a:fld>
            <a:endParaRPr lang="en-US"/>
          </a:p>
        </p:txBody>
      </p:sp>
    </p:spTree>
    <p:extLst>
      <p:ext uri="{BB962C8B-B14F-4D97-AF65-F5344CB8AC3E}">
        <p14:creationId xmlns:p14="http://schemas.microsoft.com/office/powerpoint/2010/main" val="203431388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accent1">
                <a:lumMod val="2000"/>
                <a:lumOff val="98000"/>
              </a:schemeClr>
            </a:gs>
            <a:gs pos="32000">
              <a:schemeClr val="accent1">
                <a:lumMod val="5000"/>
                <a:lumOff val="95000"/>
              </a:schemeClr>
            </a:gs>
            <a:gs pos="83000">
              <a:srgbClr val="C6CDD8">
                <a:alpha val="96000"/>
                <a:lumMod val="57000"/>
                <a:lumOff val="43000"/>
              </a:srgbClr>
            </a:gs>
            <a:gs pos="100000">
              <a:srgbClr val="B6CEE4">
                <a:lumMod val="57000"/>
                <a:lumOff val="43000"/>
              </a:srgbClr>
            </a:gs>
          </a:gsLst>
          <a:lin ang="16200000" scaled="1"/>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8"/>
            <a:ext cx="8520600" cy="845273"/>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dirty="0"/>
          </a:p>
        </p:txBody>
      </p:sp>
      <p:sp>
        <p:nvSpPr>
          <p:cNvPr id="7" name="Shape 7"/>
          <p:cNvSpPr txBox="1">
            <a:spLocks noGrp="1"/>
          </p:cNvSpPr>
          <p:nvPr>
            <p:ph type="body" idx="1"/>
          </p:nvPr>
        </p:nvSpPr>
        <p:spPr>
          <a:xfrm>
            <a:off x="311700" y="1536635"/>
            <a:ext cx="8520600" cy="4347799"/>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dirty="0"/>
          </a:p>
        </p:txBody>
      </p:sp>
      <p:grpSp>
        <p:nvGrpSpPr>
          <p:cNvPr id="2" name="Group 1"/>
          <p:cNvGrpSpPr/>
          <p:nvPr userDrawn="1"/>
        </p:nvGrpSpPr>
        <p:grpSpPr>
          <a:xfrm>
            <a:off x="0" y="5993709"/>
            <a:ext cx="9144000" cy="864293"/>
            <a:chOff x="0" y="4495280"/>
            <a:chExt cx="9144000" cy="648220"/>
          </a:xfrm>
        </p:grpSpPr>
        <p:sp>
          <p:nvSpPr>
            <p:cNvPr id="9" name="Rectangle 8"/>
            <p:cNvSpPr/>
            <p:nvPr/>
          </p:nvSpPr>
          <p:spPr>
            <a:xfrm>
              <a:off x="0" y="4495280"/>
              <a:ext cx="9144000" cy="648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2856" y="4577236"/>
              <a:ext cx="2720661" cy="484308"/>
            </a:xfrm>
            <a:prstGeom prst="rect">
              <a:avLst/>
            </a:prstGeom>
          </p:spPr>
        </p:pic>
      </p:grpSp>
      <p:sp>
        <p:nvSpPr>
          <p:cNvPr id="4" name="Slide Number Placeholder 3"/>
          <p:cNvSpPr>
            <a:spLocks noGrp="1"/>
          </p:cNvSpPr>
          <p:nvPr>
            <p:ph type="sldNum" sz="quarter" idx="4"/>
          </p:nvPr>
        </p:nvSpPr>
        <p:spPr>
          <a:xfrm>
            <a:off x="6457950" y="6356353"/>
            <a:ext cx="2057400" cy="366183"/>
          </a:xfrm>
          <a:prstGeom prst="rect">
            <a:avLst/>
          </a:prstGeom>
        </p:spPr>
        <p:txBody>
          <a:bodyPr vert="horz" lIns="91440" tIns="45720" rIns="91440" bIns="45720" rtlCol="0" anchor="ctr"/>
          <a:lstStyle>
            <a:lvl1pPr algn="r">
              <a:defRPr sz="900">
                <a:solidFill>
                  <a:schemeClr val="tx1">
                    <a:tint val="75000"/>
                  </a:schemeClr>
                </a:solidFill>
              </a:defRPr>
            </a:lvl1pPr>
          </a:lstStyle>
          <a:p>
            <a:fld id="{856A7EFC-0D38-4F73-9505-D4A49C672A2F}" type="slidenum">
              <a:rPr lang="en-US" smtClean="0"/>
              <a:t>‹#›</a:t>
            </a:fld>
            <a:endParaRPr lang="en-US"/>
          </a:p>
        </p:txBody>
      </p:sp>
    </p:spTree>
    <p:extLst>
      <p:ext uri="{BB962C8B-B14F-4D97-AF65-F5344CB8AC3E}">
        <p14:creationId xmlns:p14="http://schemas.microsoft.com/office/powerpoint/2010/main" val="224176005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ln>
            <a:noFill/>
          </a:ln>
          <a:solidFill>
            <a:srgbClr val="324964"/>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png"/><Relationship Id="rId7" Type="http://schemas.openxmlformats.org/officeDocument/2006/relationships/image" Target="../media/image49.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0.pn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png"/><Relationship Id="rId7"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12.png"/><Relationship Id="rId9"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16.jpeg"/><Relationship Id="rId11" Type="http://schemas.openxmlformats.org/officeDocument/2006/relationships/image" Target="../media/image21.jp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youtube.com/watch?v=3WWyVRo4Uas" TargetMode="External"/><Relationship Id="rId7"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newenglandattc@brown.edu" TargetMode="External"/><Relationship Id="rId7"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hyperlink" Target="https://opioidresponsenetwork.org/SubmitTARequest.aspx" TargetMode="External"/><Relationship Id="rId4" Type="http://schemas.openxmlformats.org/officeDocument/2006/relationships/hyperlink" Target="https://attcnetwork.org/centers/new-england-attc/ho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18/10/relationships/comments" Target="../comments/modernComment_105_0.xml"/><Relationship Id="rId5" Type="http://schemas.openxmlformats.org/officeDocument/2006/relationships/image" Target="../media/image12.pn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18/10/relationships/comments" Target="../comments/modernComment_10A_0.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18/10/relationships/comments" Target="../comments/modernComment_101_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
          <p:cNvSpPr txBox="1"/>
          <p:nvPr/>
        </p:nvSpPr>
        <p:spPr>
          <a:xfrm>
            <a:off x="1297719" y="4312566"/>
            <a:ext cx="636161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i="0" u="none" strike="noStrike" cap="none" dirty="0">
                <a:solidFill>
                  <a:srgbClr val="FFFFFF"/>
                </a:solidFill>
                <a:latin typeface="Arial"/>
                <a:ea typeface="Arial"/>
                <a:cs typeface="Arial"/>
                <a:sym typeface="Arial"/>
              </a:rPr>
              <a:t>Bridging the gap between science and service…</a:t>
            </a:r>
            <a:endParaRPr dirty="0"/>
          </a:p>
        </p:txBody>
      </p:sp>
      <p:pic>
        <p:nvPicPr>
          <p:cNvPr id="152" name="Google Shape;152;p1" descr="Home"/>
          <p:cNvPicPr preferRelativeResize="0"/>
          <p:nvPr/>
        </p:nvPicPr>
        <p:blipFill rotWithShape="1">
          <a:blip r:embed="rId4">
            <a:alphaModFix/>
          </a:blip>
          <a:srcRect/>
          <a:stretch/>
        </p:blipFill>
        <p:spPr>
          <a:xfrm>
            <a:off x="128843" y="170734"/>
            <a:ext cx="6861892" cy="1146789"/>
          </a:xfrm>
          <a:prstGeom prst="rect">
            <a:avLst/>
          </a:prstGeom>
          <a:noFill/>
          <a:ln>
            <a:noFill/>
          </a:ln>
        </p:spPr>
      </p:pic>
      <p:pic>
        <p:nvPicPr>
          <p:cNvPr id="153" name="Google Shape;153;p1" descr="Home | Epidemiology | Brown University"/>
          <p:cNvPicPr preferRelativeResize="0"/>
          <p:nvPr/>
        </p:nvPicPr>
        <p:blipFill rotWithShape="1">
          <a:blip r:embed="rId5">
            <a:alphaModFix/>
          </a:blip>
          <a:srcRect/>
          <a:stretch/>
        </p:blipFill>
        <p:spPr>
          <a:xfrm>
            <a:off x="7937500" y="6019800"/>
            <a:ext cx="1206500" cy="838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g27e8a48c889_2_193"/>
          <p:cNvSpPr txBox="1"/>
          <p:nvPr/>
        </p:nvSpPr>
        <p:spPr>
          <a:xfrm>
            <a:off x="200850" y="331500"/>
            <a:ext cx="7285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324964"/>
                </a:solidFill>
              </a:rPr>
              <a:t>How we work with and leverage partners</a:t>
            </a:r>
            <a:endParaRPr sz="2600">
              <a:solidFill>
                <a:srgbClr val="324964"/>
              </a:solidFill>
            </a:endParaRPr>
          </a:p>
        </p:txBody>
      </p:sp>
      <p:sp>
        <p:nvSpPr>
          <p:cNvPr id="3" name="TextBox 2">
            <a:extLst>
              <a:ext uri="{FF2B5EF4-FFF2-40B4-BE49-F238E27FC236}">
                <a16:creationId xmlns:a16="http://schemas.microsoft.com/office/drawing/2014/main" id="{ACDB565B-FF82-6E8C-7454-1F02BEE44A40}"/>
              </a:ext>
            </a:extLst>
          </p:cNvPr>
          <p:cNvSpPr txBox="1"/>
          <p:nvPr/>
        </p:nvSpPr>
        <p:spPr>
          <a:xfrm>
            <a:off x="508858" y="916500"/>
            <a:ext cx="2052165" cy="461665"/>
          </a:xfrm>
          <a:prstGeom prst="rect">
            <a:avLst/>
          </a:prstGeom>
          <a:noFill/>
        </p:spPr>
        <p:txBody>
          <a:bodyPr wrap="none" rtlCol="0">
            <a:spAutoFit/>
          </a:bodyPr>
          <a:lstStyle/>
          <a:p>
            <a:r>
              <a:rPr lang="en-US" sz="2400" dirty="0">
                <a:solidFill>
                  <a:srgbClr val="002060"/>
                </a:solidFill>
              </a:rPr>
              <a:t>Federal Level</a:t>
            </a:r>
          </a:p>
        </p:txBody>
      </p:sp>
      <p:pic>
        <p:nvPicPr>
          <p:cNvPr id="9" name="Google Shape;332;g27e8a48c889_2_182">
            <a:extLst>
              <a:ext uri="{FF2B5EF4-FFF2-40B4-BE49-F238E27FC236}">
                <a16:creationId xmlns:a16="http://schemas.microsoft.com/office/drawing/2014/main" id="{59599DAC-0CC1-640D-A1C5-430474638EC3}"/>
              </a:ext>
            </a:extLst>
          </p:cNvPr>
          <p:cNvPicPr preferRelativeResize="0"/>
          <p:nvPr/>
        </p:nvPicPr>
        <p:blipFill>
          <a:blip r:embed="rId3">
            <a:alphaModFix/>
          </a:blip>
          <a:stretch>
            <a:fillRect/>
          </a:stretch>
        </p:blipFill>
        <p:spPr>
          <a:xfrm>
            <a:off x="585116" y="2625755"/>
            <a:ext cx="4063142" cy="725359"/>
          </a:xfrm>
          <a:prstGeom prst="rect">
            <a:avLst/>
          </a:prstGeom>
          <a:noFill/>
          <a:ln>
            <a:noFill/>
          </a:ln>
        </p:spPr>
      </p:pic>
      <p:pic>
        <p:nvPicPr>
          <p:cNvPr id="11" name="Google Shape;335;g27e8a48c889_2_182">
            <a:extLst>
              <a:ext uri="{FF2B5EF4-FFF2-40B4-BE49-F238E27FC236}">
                <a16:creationId xmlns:a16="http://schemas.microsoft.com/office/drawing/2014/main" id="{DAFB1A44-5434-B9D8-127F-B08586F569F2}"/>
              </a:ext>
            </a:extLst>
          </p:cNvPr>
          <p:cNvPicPr preferRelativeResize="0"/>
          <p:nvPr/>
        </p:nvPicPr>
        <p:blipFill>
          <a:blip r:embed="rId4">
            <a:alphaModFix/>
          </a:blip>
          <a:stretch>
            <a:fillRect/>
          </a:stretch>
        </p:blipFill>
        <p:spPr>
          <a:xfrm>
            <a:off x="616271" y="1703672"/>
            <a:ext cx="4456243" cy="725358"/>
          </a:xfrm>
          <a:prstGeom prst="rect">
            <a:avLst/>
          </a:prstGeom>
          <a:noFill/>
          <a:ln>
            <a:noFill/>
          </a:ln>
        </p:spPr>
      </p:pic>
      <p:pic>
        <p:nvPicPr>
          <p:cNvPr id="12" name="Google Shape;331;g27e8a48c889_2_182">
            <a:extLst>
              <a:ext uri="{FF2B5EF4-FFF2-40B4-BE49-F238E27FC236}">
                <a16:creationId xmlns:a16="http://schemas.microsoft.com/office/drawing/2014/main" id="{403C1AE9-E8DA-E1D3-B303-A48AF1A1F9E5}"/>
              </a:ext>
            </a:extLst>
          </p:cNvPr>
          <p:cNvPicPr preferRelativeResize="0"/>
          <p:nvPr/>
        </p:nvPicPr>
        <p:blipFill rotWithShape="1">
          <a:blip r:embed="rId5">
            <a:alphaModFix/>
          </a:blip>
          <a:srcRect/>
          <a:stretch/>
        </p:blipFill>
        <p:spPr>
          <a:xfrm>
            <a:off x="1087909" y="3351114"/>
            <a:ext cx="2839198" cy="999316"/>
          </a:xfrm>
          <a:prstGeom prst="rect">
            <a:avLst/>
          </a:prstGeom>
          <a:noFill/>
          <a:ln>
            <a:noFill/>
          </a:ln>
        </p:spPr>
      </p:pic>
      <p:pic>
        <p:nvPicPr>
          <p:cNvPr id="14" name="Picture 13" descr="A logo with a star and text&#10;&#10;Description automatically generated">
            <a:extLst>
              <a:ext uri="{FF2B5EF4-FFF2-40B4-BE49-F238E27FC236}">
                <a16:creationId xmlns:a16="http://schemas.microsoft.com/office/drawing/2014/main" id="{C51B0B12-1A9F-31FD-79B7-3987C209D257}"/>
              </a:ext>
            </a:extLst>
          </p:cNvPr>
          <p:cNvPicPr>
            <a:picLocks noChangeAspect="1"/>
          </p:cNvPicPr>
          <p:nvPr/>
        </p:nvPicPr>
        <p:blipFill>
          <a:blip r:embed="rId6"/>
          <a:stretch>
            <a:fillRect/>
          </a:stretch>
        </p:blipFill>
        <p:spPr>
          <a:xfrm>
            <a:off x="5760336" y="1023318"/>
            <a:ext cx="2378967" cy="1130431"/>
          </a:xfrm>
          <a:prstGeom prst="rect">
            <a:avLst/>
          </a:prstGeom>
        </p:spPr>
      </p:pic>
      <p:pic>
        <p:nvPicPr>
          <p:cNvPr id="4" name="Google Shape;319;g27e8a48c889_2_193" descr="Stacked color bars with 8 different colors" title="Stacked Color Bars">
            <a:extLst>
              <a:ext uri="{FF2B5EF4-FFF2-40B4-BE49-F238E27FC236}">
                <a16:creationId xmlns:a16="http://schemas.microsoft.com/office/drawing/2014/main" id="{53CB54E9-7598-356C-F801-39ECC93B1DFE}"/>
              </a:ext>
            </a:extLst>
          </p:cNvPr>
          <p:cNvPicPr preferRelativeResize="0"/>
          <p:nvPr/>
        </p:nvPicPr>
        <p:blipFill rotWithShape="1">
          <a:blip r:embed="rId7">
            <a:alphaModFix/>
          </a:blip>
          <a:srcRect l="-37906" r="4573"/>
          <a:stretch/>
        </p:blipFill>
        <p:spPr>
          <a:xfrm>
            <a:off x="6202017" y="5699645"/>
            <a:ext cx="2941983" cy="1470991"/>
          </a:xfrm>
          <a:prstGeom prst="rect">
            <a:avLst/>
          </a:prstGeom>
          <a:noFill/>
          <a:ln>
            <a:noFill/>
          </a:ln>
        </p:spPr>
      </p:pic>
      <p:pic>
        <p:nvPicPr>
          <p:cNvPr id="2050" name="Picture 2" descr="Engage, Educate, Empower for Equity: E4 Center of Excellence for Behavioral  Health Disparities in Aging | SAMHSA">
            <a:extLst>
              <a:ext uri="{FF2B5EF4-FFF2-40B4-BE49-F238E27FC236}">
                <a16:creationId xmlns:a16="http://schemas.microsoft.com/office/drawing/2014/main" id="{BC0E8B7F-B211-2BA1-4A3A-9585DC7AB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1051" y="2379781"/>
            <a:ext cx="3597539" cy="999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er Recovery Center of Excellence | SAMHSA">
            <a:extLst>
              <a:ext uri="{FF2B5EF4-FFF2-40B4-BE49-F238E27FC236}">
                <a16:creationId xmlns:a16="http://schemas.microsoft.com/office/drawing/2014/main" id="{7EF4B361-B0EC-0D36-A2A2-9312ED2BA5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350" t="-180" r="31350" b="180"/>
          <a:stretch/>
        </p:blipFill>
        <p:spPr bwMode="auto">
          <a:xfrm>
            <a:off x="1226776" y="4519287"/>
            <a:ext cx="1802694" cy="13424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GBTQ+ Behavioral Health Equity Center of Excellence | SAMHSA">
            <a:extLst>
              <a:ext uri="{FF2B5EF4-FFF2-40B4-BE49-F238E27FC236}">
                <a16:creationId xmlns:a16="http://schemas.microsoft.com/office/drawing/2014/main" id="{ADE4B7FF-49C2-2E20-6D1D-5F17BC02F5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900" y="3495062"/>
            <a:ext cx="4203961" cy="11677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rican American Behavioral Health Center of Excellence | SAMHSA">
            <a:extLst>
              <a:ext uri="{FF2B5EF4-FFF2-40B4-BE49-F238E27FC236}">
                <a16:creationId xmlns:a16="http://schemas.microsoft.com/office/drawing/2014/main" id="{ACE65B2D-2F9C-0F26-DC86-13AA4730C6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663" y="4778794"/>
            <a:ext cx="4456244" cy="123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77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g27e8a48c889_2_193"/>
          <p:cNvSpPr txBox="1"/>
          <p:nvPr/>
        </p:nvSpPr>
        <p:spPr>
          <a:xfrm>
            <a:off x="200850" y="331500"/>
            <a:ext cx="7285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324964"/>
                </a:solidFill>
              </a:rPr>
              <a:t>How we work with and leverage partners</a:t>
            </a:r>
            <a:endParaRPr sz="2600">
              <a:solidFill>
                <a:srgbClr val="324964"/>
              </a:solidFill>
            </a:endParaRPr>
          </a:p>
        </p:txBody>
      </p:sp>
      <p:sp>
        <p:nvSpPr>
          <p:cNvPr id="3" name="TextBox 2">
            <a:extLst>
              <a:ext uri="{FF2B5EF4-FFF2-40B4-BE49-F238E27FC236}">
                <a16:creationId xmlns:a16="http://schemas.microsoft.com/office/drawing/2014/main" id="{ACDB565B-FF82-6E8C-7454-1F02BEE44A40}"/>
              </a:ext>
            </a:extLst>
          </p:cNvPr>
          <p:cNvSpPr txBox="1"/>
          <p:nvPr/>
        </p:nvSpPr>
        <p:spPr>
          <a:xfrm>
            <a:off x="508858" y="916500"/>
            <a:ext cx="2225289" cy="461665"/>
          </a:xfrm>
          <a:prstGeom prst="rect">
            <a:avLst/>
          </a:prstGeom>
          <a:noFill/>
        </p:spPr>
        <p:txBody>
          <a:bodyPr wrap="none" rtlCol="0">
            <a:spAutoFit/>
          </a:bodyPr>
          <a:lstStyle/>
          <a:p>
            <a:r>
              <a:rPr lang="en-US" sz="2400" dirty="0">
                <a:solidFill>
                  <a:srgbClr val="002060"/>
                </a:solidFill>
              </a:rPr>
              <a:t>Regional Level</a:t>
            </a:r>
          </a:p>
        </p:txBody>
      </p:sp>
      <p:pic>
        <p:nvPicPr>
          <p:cNvPr id="2" name="Google Shape;310;g27e8a48c889_2_152">
            <a:extLst>
              <a:ext uri="{FF2B5EF4-FFF2-40B4-BE49-F238E27FC236}">
                <a16:creationId xmlns:a16="http://schemas.microsoft.com/office/drawing/2014/main" id="{B7E929D2-61AB-B732-E4FA-96BFDBAE1B45}"/>
              </a:ext>
            </a:extLst>
          </p:cNvPr>
          <p:cNvPicPr preferRelativeResize="0"/>
          <p:nvPr/>
        </p:nvPicPr>
        <p:blipFill>
          <a:blip r:embed="rId3">
            <a:alphaModFix/>
          </a:blip>
          <a:stretch>
            <a:fillRect/>
          </a:stretch>
        </p:blipFill>
        <p:spPr>
          <a:xfrm>
            <a:off x="3244958" y="3065646"/>
            <a:ext cx="2744438" cy="1312662"/>
          </a:xfrm>
          <a:prstGeom prst="rect">
            <a:avLst/>
          </a:prstGeom>
          <a:noFill/>
          <a:ln>
            <a:noFill/>
          </a:ln>
        </p:spPr>
      </p:pic>
      <p:pic>
        <p:nvPicPr>
          <p:cNvPr id="4" name="Google Shape;313;g27e8a48c889_2_152">
            <a:extLst>
              <a:ext uri="{FF2B5EF4-FFF2-40B4-BE49-F238E27FC236}">
                <a16:creationId xmlns:a16="http://schemas.microsoft.com/office/drawing/2014/main" id="{4E8A4F61-4A0D-40C3-63E5-14786A522ECD}"/>
              </a:ext>
            </a:extLst>
          </p:cNvPr>
          <p:cNvPicPr preferRelativeResize="0"/>
          <p:nvPr/>
        </p:nvPicPr>
        <p:blipFill>
          <a:blip r:embed="rId4">
            <a:alphaModFix/>
          </a:blip>
          <a:stretch>
            <a:fillRect/>
          </a:stretch>
        </p:blipFill>
        <p:spPr>
          <a:xfrm>
            <a:off x="621321" y="2182307"/>
            <a:ext cx="2057475" cy="1482336"/>
          </a:xfrm>
          <a:prstGeom prst="rect">
            <a:avLst/>
          </a:prstGeom>
          <a:noFill/>
          <a:ln>
            <a:noFill/>
          </a:ln>
        </p:spPr>
      </p:pic>
      <p:pic>
        <p:nvPicPr>
          <p:cNvPr id="5" name="Google Shape;309;g27e8a48c889_2_152">
            <a:extLst>
              <a:ext uri="{FF2B5EF4-FFF2-40B4-BE49-F238E27FC236}">
                <a16:creationId xmlns:a16="http://schemas.microsoft.com/office/drawing/2014/main" id="{7318C63F-5FA4-54A1-A60A-7FE9FAAD90FB}"/>
              </a:ext>
            </a:extLst>
          </p:cNvPr>
          <p:cNvPicPr preferRelativeResize="0"/>
          <p:nvPr/>
        </p:nvPicPr>
        <p:blipFill>
          <a:blip r:embed="rId5">
            <a:alphaModFix/>
          </a:blip>
          <a:stretch>
            <a:fillRect/>
          </a:stretch>
        </p:blipFill>
        <p:spPr>
          <a:xfrm>
            <a:off x="2970709" y="1189583"/>
            <a:ext cx="3292935" cy="1733892"/>
          </a:xfrm>
          <a:prstGeom prst="rect">
            <a:avLst/>
          </a:prstGeom>
          <a:noFill/>
          <a:ln>
            <a:noFill/>
          </a:ln>
        </p:spPr>
      </p:pic>
      <p:pic>
        <p:nvPicPr>
          <p:cNvPr id="6" name="Google Shape;308;g27e8a48c889_2_152">
            <a:extLst>
              <a:ext uri="{FF2B5EF4-FFF2-40B4-BE49-F238E27FC236}">
                <a16:creationId xmlns:a16="http://schemas.microsoft.com/office/drawing/2014/main" id="{88DB564F-8F4C-0E9F-D0D4-52AB241ECD69}"/>
              </a:ext>
            </a:extLst>
          </p:cNvPr>
          <p:cNvPicPr preferRelativeResize="0"/>
          <p:nvPr/>
        </p:nvPicPr>
        <p:blipFill rotWithShape="1">
          <a:blip r:embed="rId6">
            <a:alphaModFix/>
          </a:blip>
          <a:srcRect r="26868"/>
          <a:stretch/>
        </p:blipFill>
        <p:spPr>
          <a:xfrm rot="774305">
            <a:off x="6514575" y="545851"/>
            <a:ext cx="2527875" cy="3456584"/>
          </a:xfrm>
          <a:prstGeom prst="rect">
            <a:avLst/>
          </a:prstGeom>
          <a:noFill/>
          <a:ln>
            <a:noFill/>
          </a:ln>
        </p:spPr>
      </p:pic>
      <p:pic>
        <p:nvPicPr>
          <p:cNvPr id="7" name="Google Shape;312;g27e8a48c889_2_152">
            <a:extLst>
              <a:ext uri="{FF2B5EF4-FFF2-40B4-BE49-F238E27FC236}">
                <a16:creationId xmlns:a16="http://schemas.microsoft.com/office/drawing/2014/main" id="{5BC4E5D3-3A9A-5DE5-1C42-4991C9C1791C}"/>
              </a:ext>
            </a:extLst>
          </p:cNvPr>
          <p:cNvPicPr preferRelativeResize="0"/>
          <p:nvPr/>
        </p:nvPicPr>
        <p:blipFill>
          <a:blip r:embed="rId7">
            <a:alphaModFix/>
          </a:blip>
          <a:stretch>
            <a:fillRect/>
          </a:stretch>
        </p:blipFill>
        <p:spPr>
          <a:xfrm>
            <a:off x="291365" y="4534848"/>
            <a:ext cx="3292935" cy="1141071"/>
          </a:xfrm>
          <a:prstGeom prst="rect">
            <a:avLst/>
          </a:prstGeom>
          <a:noFill/>
          <a:ln>
            <a:noFill/>
          </a:ln>
        </p:spPr>
      </p:pic>
      <p:pic>
        <p:nvPicPr>
          <p:cNvPr id="8" name="Google Shape;311;g27e8a48c889_2_152">
            <a:extLst>
              <a:ext uri="{FF2B5EF4-FFF2-40B4-BE49-F238E27FC236}">
                <a16:creationId xmlns:a16="http://schemas.microsoft.com/office/drawing/2014/main" id="{A4380168-0C95-2E1B-65EB-F542CD9D0950}"/>
              </a:ext>
            </a:extLst>
          </p:cNvPr>
          <p:cNvPicPr preferRelativeResize="0"/>
          <p:nvPr/>
        </p:nvPicPr>
        <p:blipFill>
          <a:blip r:embed="rId8">
            <a:alphaModFix/>
          </a:blip>
          <a:stretch>
            <a:fillRect/>
          </a:stretch>
        </p:blipFill>
        <p:spPr>
          <a:xfrm>
            <a:off x="4084697" y="3818915"/>
            <a:ext cx="4437979" cy="2572939"/>
          </a:xfrm>
          <a:prstGeom prst="rect">
            <a:avLst/>
          </a:prstGeom>
          <a:noFill/>
          <a:ln>
            <a:noFill/>
          </a:ln>
        </p:spPr>
      </p:pic>
      <p:pic>
        <p:nvPicPr>
          <p:cNvPr id="9" name="Google Shape;319;g27e8a48c889_2_193" descr="Stacked color bars with 8 different colors" title="Stacked Color Bars">
            <a:extLst>
              <a:ext uri="{FF2B5EF4-FFF2-40B4-BE49-F238E27FC236}">
                <a16:creationId xmlns:a16="http://schemas.microsoft.com/office/drawing/2014/main" id="{62577324-839D-9A32-2AE6-CFD3D9A6036D}"/>
              </a:ext>
            </a:extLst>
          </p:cNvPr>
          <p:cNvPicPr preferRelativeResize="0"/>
          <p:nvPr/>
        </p:nvPicPr>
        <p:blipFill rotWithShape="1">
          <a:blip r:embed="rId9">
            <a:alphaModFix/>
          </a:blip>
          <a:srcRect l="-37906" r="4573"/>
          <a:stretch/>
        </p:blipFill>
        <p:spPr>
          <a:xfrm>
            <a:off x="6202017" y="5699645"/>
            <a:ext cx="2941983" cy="1470991"/>
          </a:xfrm>
          <a:prstGeom prst="rect">
            <a:avLst/>
          </a:prstGeom>
          <a:noFill/>
          <a:ln>
            <a:noFill/>
          </a:ln>
        </p:spPr>
      </p:pic>
    </p:spTree>
    <p:extLst>
      <p:ext uri="{BB962C8B-B14F-4D97-AF65-F5344CB8AC3E}">
        <p14:creationId xmlns:p14="http://schemas.microsoft.com/office/powerpoint/2010/main" val="398575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g27e8a48c889_2_193"/>
          <p:cNvSpPr txBox="1"/>
          <p:nvPr/>
        </p:nvSpPr>
        <p:spPr>
          <a:xfrm>
            <a:off x="200850" y="331500"/>
            <a:ext cx="7285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324964"/>
                </a:solidFill>
              </a:rPr>
              <a:t>How we work with and leverage partners</a:t>
            </a:r>
            <a:endParaRPr sz="2600">
              <a:solidFill>
                <a:srgbClr val="324964"/>
              </a:solidFill>
            </a:endParaRPr>
          </a:p>
        </p:txBody>
      </p:sp>
      <p:pic>
        <p:nvPicPr>
          <p:cNvPr id="322" name="Google Shape;322;g27e8a48c889_2_193"/>
          <p:cNvPicPr preferRelativeResize="0"/>
          <p:nvPr/>
        </p:nvPicPr>
        <p:blipFill>
          <a:blip r:embed="rId3">
            <a:alphaModFix/>
          </a:blip>
          <a:stretch>
            <a:fillRect/>
          </a:stretch>
        </p:blipFill>
        <p:spPr>
          <a:xfrm>
            <a:off x="6076149" y="-22272"/>
            <a:ext cx="2820401" cy="3839570"/>
          </a:xfrm>
          <a:prstGeom prst="rect">
            <a:avLst/>
          </a:prstGeom>
          <a:noFill/>
          <a:ln>
            <a:noFill/>
          </a:ln>
        </p:spPr>
      </p:pic>
      <p:sp>
        <p:nvSpPr>
          <p:cNvPr id="3" name="TextBox 2">
            <a:extLst>
              <a:ext uri="{FF2B5EF4-FFF2-40B4-BE49-F238E27FC236}">
                <a16:creationId xmlns:a16="http://schemas.microsoft.com/office/drawing/2014/main" id="{ACDB565B-FF82-6E8C-7454-1F02BEE44A40}"/>
              </a:ext>
            </a:extLst>
          </p:cNvPr>
          <p:cNvSpPr txBox="1"/>
          <p:nvPr/>
        </p:nvSpPr>
        <p:spPr>
          <a:xfrm>
            <a:off x="508858" y="916500"/>
            <a:ext cx="1725152" cy="461665"/>
          </a:xfrm>
          <a:prstGeom prst="rect">
            <a:avLst/>
          </a:prstGeom>
          <a:noFill/>
        </p:spPr>
        <p:txBody>
          <a:bodyPr wrap="none" rtlCol="0">
            <a:spAutoFit/>
          </a:bodyPr>
          <a:lstStyle/>
          <a:p>
            <a:r>
              <a:rPr lang="en-US" sz="2400" dirty="0">
                <a:solidFill>
                  <a:srgbClr val="002060"/>
                </a:solidFill>
              </a:rPr>
              <a:t>State Level</a:t>
            </a:r>
          </a:p>
        </p:txBody>
      </p:sp>
      <p:pic>
        <p:nvPicPr>
          <p:cNvPr id="4" name="Picture 3" descr="A logo with blue text&#10;&#10;Description automatically generated">
            <a:extLst>
              <a:ext uri="{FF2B5EF4-FFF2-40B4-BE49-F238E27FC236}">
                <a16:creationId xmlns:a16="http://schemas.microsoft.com/office/drawing/2014/main" id="{8565BC61-780F-1521-DD85-3F8708B744DF}"/>
              </a:ext>
            </a:extLst>
          </p:cNvPr>
          <p:cNvPicPr>
            <a:picLocks noChangeAspect="1"/>
          </p:cNvPicPr>
          <p:nvPr/>
        </p:nvPicPr>
        <p:blipFill>
          <a:blip r:embed="rId4"/>
          <a:stretch>
            <a:fillRect/>
          </a:stretch>
        </p:blipFill>
        <p:spPr>
          <a:xfrm>
            <a:off x="6195932" y="3829373"/>
            <a:ext cx="1974472" cy="2011663"/>
          </a:xfrm>
          <a:prstGeom prst="rect">
            <a:avLst/>
          </a:prstGeom>
        </p:spPr>
      </p:pic>
      <p:pic>
        <p:nvPicPr>
          <p:cNvPr id="1026" name="Picture 2" descr="Jope Consulting Services">
            <a:extLst>
              <a:ext uri="{FF2B5EF4-FFF2-40B4-BE49-F238E27FC236}">
                <a16:creationId xmlns:a16="http://schemas.microsoft.com/office/drawing/2014/main" id="{26294E56-A0E2-2DBC-D50B-CE23792D6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419" y="1735088"/>
            <a:ext cx="3010468" cy="16939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with a flag and a flag&#10;&#10;Description automatically generated">
            <a:extLst>
              <a:ext uri="{FF2B5EF4-FFF2-40B4-BE49-F238E27FC236}">
                <a16:creationId xmlns:a16="http://schemas.microsoft.com/office/drawing/2014/main" id="{F451C864-C508-8D1D-9020-159F6FFC936E}"/>
              </a:ext>
            </a:extLst>
          </p:cNvPr>
          <p:cNvPicPr>
            <a:picLocks noChangeAspect="1"/>
          </p:cNvPicPr>
          <p:nvPr/>
        </p:nvPicPr>
        <p:blipFill>
          <a:blip r:embed="rId6"/>
          <a:stretch>
            <a:fillRect/>
          </a:stretch>
        </p:blipFill>
        <p:spPr>
          <a:xfrm>
            <a:off x="3646833" y="1897513"/>
            <a:ext cx="2011664" cy="2011664"/>
          </a:xfrm>
          <a:prstGeom prst="rect">
            <a:avLst/>
          </a:prstGeom>
        </p:spPr>
      </p:pic>
      <p:pic>
        <p:nvPicPr>
          <p:cNvPr id="8" name="Picture 7" descr="A logo with a cross and a symbol&#10;&#10;Description automatically generated">
            <a:extLst>
              <a:ext uri="{FF2B5EF4-FFF2-40B4-BE49-F238E27FC236}">
                <a16:creationId xmlns:a16="http://schemas.microsoft.com/office/drawing/2014/main" id="{35D2FA02-1E32-92F8-25C7-BD98163179E8}"/>
              </a:ext>
            </a:extLst>
          </p:cNvPr>
          <p:cNvPicPr>
            <a:picLocks noChangeAspect="1"/>
          </p:cNvPicPr>
          <p:nvPr/>
        </p:nvPicPr>
        <p:blipFill>
          <a:blip r:embed="rId7"/>
          <a:stretch>
            <a:fillRect/>
          </a:stretch>
        </p:blipFill>
        <p:spPr>
          <a:xfrm>
            <a:off x="620935" y="3711038"/>
            <a:ext cx="1974472" cy="1974472"/>
          </a:xfrm>
          <a:prstGeom prst="rect">
            <a:avLst/>
          </a:prstGeom>
        </p:spPr>
      </p:pic>
      <p:pic>
        <p:nvPicPr>
          <p:cNvPr id="2" name="Picture 2">
            <a:extLst>
              <a:ext uri="{FF2B5EF4-FFF2-40B4-BE49-F238E27FC236}">
                <a16:creationId xmlns:a16="http://schemas.microsoft.com/office/drawing/2014/main" id="{723A12B4-CDE1-2BF3-84D4-218762275A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9972" y="4167771"/>
            <a:ext cx="2245303" cy="1444838"/>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19;g27e8a48c889_2_193" descr="Stacked color bars with 8 different colors" title="Stacked Color Bars">
            <a:extLst>
              <a:ext uri="{FF2B5EF4-FFF2-40B4-BE49-F238E27FC236}">
                <a16:creationId xmlns:a16="http://schemas.microsoft.com/office/drawing/2014/main" id="{09538E6B-9990-0E0D-D71C-A47C76ACB4F1}"/>
              </a:ext>
            </a:extLst>
          </p:cNvPr>
          <p:cNvPicPr preferRelativeResize="0"/>
          <p:nvPr/>
        </p:nvPicPr>
        <p:blipFill rotWithShape="1">
          <a:blip r:embed="rId9">
            <a:alphaModFix/>
          </a:blip>
          <a:srcRect l="-37906" r="4573"/>
          <a:stretch/>
        </p:blipFill>
        <p:spPr>
          <a:xfrm>
            <a:off x="6202017" y="5699645"/>
            <a:ext cx="2941983" cy="1470991"/>
          </a:xfrm>
          <a:prstGeom prst="rect">
            <a:avLst/>
          </a:prstGeom>
          <a:noFill/>
          <a:ln>
            <a:noFill/>
          </a:ln>
        </p:spPr>
      </p:pic>
    </p:spTree>
    <p:extLst>
      <p:ext uri="{BB962C8B-B14F-4D97-AF65-F5344CB8AC3E}">
        <p14:creationId xmlns:p14="http://schemas.microsoft.com/office/powerpoint/2010/main" val="176348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6" name="Google Shape;196;p5"/>
          <p:cNvSpPr txBox="1"/>
          <p:nvPr/>
        </p:nvSpPr>
        <p:spPr>
          <a:xfrm>
            <a:off x="0" y="706373"/>
            <a:ext cx="8505332" cy="80852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dirty="0"/>
          </a:p>
        </p:txBody>
      </p:sp>
      <p:pic>
        <p:nvPicPr>
          <p:cNvPr id="3" name="Picture 2" descr="A group of people standing under a tent&#10;&#10;Description automatically generated">
            <a:extLst>
              <a:ext uri="{FF2B5EF4-FFF2-40B4-BE49-F238E27FC236}">
                <a16:creationId xmlns:a16="http://schemas.microsoft.com/office/drawing/2014/main" id="{43322409-BB7F-F91D-9559-3A79A53E5234}"/>
              </a:ext>
            </a:extLst>
          </p:cNvPr>
          <p:cNvPicPr>
            <a:picLocks noChangeAspect="1"/>
          </p:cNvPicPr>
          <p:nvPr/>
        </p:nvPicPr>
        <p:blipFill>
          <a:blip r:embed="rId3"/>
          <a:stretch>
            <a:fillRect/>
          </a:stretch>
        </p:blipFill>
        <p:spPr>
          <a:xfrm>
            <a:off x="4657184" y="2135405"/>
            <a:ext cx="4327453" cy="3245590"/>
          </a:xfrm>
          <a:prstGeom prst="rect">
            <a:avLst/>
          </a:prstGeom>
        </p:spPr>
      </p:pic>
      <p:pic>
        <p:nvPicPr>
          <p:cNvPr id="9" name="Picture 8" descr="A group of people standing under a blue tent&#10;&#10;Description automatically generated">
            <a:extLst>
              <a:ext uri="{FF2B5EF4-FFF2-40B4-BE49-F238E27FC236}">
                <a16:creationId xmlns:a16="http://schemas.microsoft.com/office/drawing/2014/main" id="{9A9B1626-475D-0F20-5974-D1A5E824F303}"/>
              </a:ext>
            </a:extLst>
          </p:cNvPr>
          <p:cNvPicPr>
            <a:picLocks noChangeAspect="1"/>
          </p:cNvPicPr>
          <p:nvPr/>
        </p:nvPicPr>
        <p:blipFill>
          <a:blip r:embed="rId4"/>
          <a:stretch>
            <a:fillRect/>
          </a:stretch>
        </p:blipFill>
        <p:spPr>
          <a:xfrm>
            <a:off x="222152" y="2135405"/>
            <a:ext cx="4372869" cy="3245590"/>
          </a:xfrm>
          <a:prstGeom prst="rect">
            <a:avLst/>
          </a:prstGeom>
        </p:spPr>
      </p:pic>
      <p:sp>
        <p:nvSpPr>
          <p:cNvPr id="10" name="TextBox 9">
            <a:extLst>
              <a:ext uri="{FF2B5EF4-FFF2-40B4-BE49-F238E27FC236}">
                <a16:creationId xmlns:a16="http://schemas.microsoft.com/office/drawing/2014/main" id="{A83F4C19-3666-BEF6-979C-53E2763E7C4E}"/>
              </a:ext>
            </a:extLst>
          </p:cNvPr>
          <p:cNvSpPr txBox="1"/>
          <p:nvPr/>
        </p:nvSpPr>
        <p:spPr>
          <a:xfrm>
            <a:off x="825682" y="5499590"/>
            <a:ext cx="3119765" cy="400110"/>
          </a:xfrm>
          <a:prstGeom prst="rect">
            <a:avLst/>
          </a:prstGeom>
          <a:noFill/>
        </p:spPr>
        <p:txBody>
          <a:bodyPr wrap="none" rtlCol="0">
            <a:spAutoFit/>
          </a:bodyPr>
          <a:lstStyle/>
          <a:p>
            <a:pPr algn="ctr"/>
            <a:r>
              <a:rPr lang="en-US" sz="2000" b="1" dirty="0">
                <a:solidFill>
                  <a:srgbClr val="002060"/>
                </a:solidFill>
              </a:rPr>
              <a:t>Rhode Island Rally 2022</a:t>
            </a:r>
          </a:p>
        </p:txBody>
      </p:sp>
      <p:sp>
        <p:nvSpPr>
          <p:cNvPr id="11" name="TextBox 10">
            <a:extLst>
              <a:ext uri="{FF2B5EF4-FFF2-40B4-BE49-F238E27FC236}">
                <a16:creationId xmlns:a16="http://schemas.microsoft.com/office/drawing/2014/main" id="{6178BC91-0E1F-EA10-6463-5BB4D2223F77}"/>
              </a:ext>
            </a:extLst>
          </p:cNvPr>
          <p:cNvSpPr txBox="1"/>
          <p:nvPr/>
        </p:nvSpPr>
        <p:spPr>
          <a:xfrm>
            <a:off x="5261029" y="5499590"/>
            <a:ext cx="3119765" cy="400110"/>
          </a:xfrm>
          <a:prstGeom prst="rect">
            <a:avLst/>
          </a:prstGeom>
          <a:noFill/>
        </p:spPr>
        <p:txBody>
          <a:bodyPr wrap="none" rtlCol="0">
            <a:spAutoFit/>
          </a:bodyPr>
          <a:lstStyle/>
          <a:p>
            <a:pPr algn="ctr"/>
            <a:r>
              <a:rPr lang="en-US" sz="2000" b="1" dirty="0">
                <a:solidFill>
                  <a:srgbClr val="002060"/>
                </a:solidFill>
              </a:rPr>
              <a:t>Rhode Island Rally 2023</a:t>
            </a:r>
          </a:p>
        </p:txBody>
      </p:sp>
      <p:pic>
        <p:nvPicPr>
          <p:cNvPr id="2050" name="Picture 2">
            <a:extLst>
              <a:ext uri="{FF2B5EF4-FFF2-40B4-BE49-F238E27FC236}">
                <a16:creationId xmlns:a16="http://schemas.microsoft.com/office/drawing/2014/main" id="{BA7F3665-B4DA-A74E-F3CF-36EB82F22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948" y="16835"/>
            <a:ext cx="2926103" cy="1882929"/>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319;g27e8a48c889_2_193" descr="Stacked color bars with 8 different colors" title="Stacked Color Bars">
            <a:extLst>
              <a:ext uri="{FF2B5EF4-FFF2-40B4-BE49-F238E27FC236}">
                <a16:creationId xmlns:a16="http://schemas.microsoft.com/office/drawing/2014/main" id="{B4DCF886-4DAF-4105-B56D-AE09AF45F516}"/>
              </a:ext>
            </a:extLst>
          </p:cNvPr>
          <p:cNvPicPr preferRelativeResize="0"/>
          <p:nvPr/>
        </p:nvPicPr>
        <p:blipFill rotWithShape="1">
          <a:blip r:embed="rId6">
            <a:alphaModFix/>
          </a:blip>
          <a:srcRect l="-37906" r="4573"/>
          <a:stretch/>
        </p:blipFill>
        <p:spPr>
          <a:xfrm>
            <a:off x="6202017" y="5699645"/>
            <a:ext cx="2941983" cy="1470991"/>
          </a:xfrm>
          <a:prstGeom prst="rect">
            <a:avLst/>
          </a:prstGeom>
          <a:noFill/>
          <a:ln>
            <a:noFill/>
          </a:ln>
        </p:spPr>
      </p:pic>
    </p:spTree>
    <p:extLst>
      <p:ext uri="{BB962C8B-B14F-4D97-AF65-F5344CB8AC3E}">
        <p14:creationId xmlns:p14="http://schemas.microsoft.com/office/powerpoint/2010/main" val="4132731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3" name="Google Shape;283;g27e8a48c889_2_89"/>
          <p:cNvPicPr preferRelativeResize="0"/>
          <p:nvPr/>
        </p:nvPicPr>
        <p:blipFill rotWithShape="1">
          <a:blip r:embed="rId3">
            <a:alphaModFix/>
          </a:blip>
          <a:srcRect l="57501" t="11516" r="7419" b="13649"/>
          <a:stretch/>
        </p:blipFill>
        <p:spPr>
          <a:xfrm>
            <a:off x="3743500" y="743375"/>
            <a:ext cx="4724401" cy="4386943"/>
          </a:xfrm>
          <a:prstGeom prst="rect">
            <a:avLst/>
          </a:prstGeom>
          <a:noFill/>
          <a:ln>
            <a:noFill/>
          </a:ln>
        </p:spPr>
      </p:pic>
      <p:sp>
        <p:nvSpPr>
          <p:cNvPr id="284" name="Google Shape;284;g27e8a48c889_2_89"/>
          <p:cNvSpPr txBox="1"/>
          <p:nvPr/>
        </p:nvSpPr>
        <p:spPr>
          <a:xfrm>
            <a:off x="232756" y="2618400"/>
            <a:ext cx="3510744" cy="2139017"/>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Clr>
                <a:srgbClr val="00467F"/>
              </a:buClr>
              <a:buSzPts val="2800"/>
              <a:buChar char="•"/>
            </a:pPr>
            <a:r>
              <a:rPr lang="en-US" sz="2800" dirty="0">
                <a:solidFill>
                  <a:srgbClr val="003058"/>
                </a:solidFill>
              </a:rPr>
              <a:t>Practitioners</a:t>
            </a:r>
            <a:endParaRPr sz="2800" dirty="0">
              <a:solidFill>
                <a:srgbClr val="003058"/>
              </a:solidFill>
            </a:endParaRPr>
          </a:p>
          <a:p>
            <a:pPr marL="342900" lvl="0" indent="-342900" algn="l" rtl="0">
              <a:spcBef>
                <a:spcPts val="560"/>
              </a:spcBef>
              <a:spcAft>
                <a:spcPts val="0"/>
              </a:spcAft>
              <a:buClr>
                <a:srgbClr val="00467F"/>
              </a:buClr>
              <a:buSzPts val="2800"/>
              <a:buChar char="•"/>
            </a:pPr>
            <a:r>
              <a:rPr lang="en-US" sz="2800" dirty="0">
                <a:solidFill>
                  <a:srgbClr val="003058"/>
                </a:solidFill>
              </a:rPr>
              <a:t>Students</a:t>
            </a:r>
            <a:endParaRPr sz="2800" dirty="0">
              <a:solidFill>
                <a:srgbClr val="003058"/>
              </a:solidFill>
            </a:endParaRPr>
          </a:p>
          <a:p>
            <a:pPr marL="342900" lvl="0" indent="-342900" algn="l" rtl="0">
              <a:spcBef>
                <a:spcPts val="560"/>
              </a:spcBef>
              <a:spcAft>
                <a:spcPts val="0"/>
              </a:spcAft>
              <a:buClr>
                <a:srgbClr val="00467F"/>
              </a:buClr>
              <a:buSzPts val="2800"/>
              <a:buChar char="•"/>
            </a:pPr>
            <a:r>
              <a:rPr lang="en-US" sz="2800" dirty="0">
                <a:solidFill>
                  <a:srgbClr val="003058"/>
                </a:solidFill>
              </a:rPr>
              <a:t>Systems</a:t>
            </a:r>
          </a:p>
          <a:p>
            <a:pPr marL="342900" lvl="0" indent="-342900" algn="l" rtl="0">
              <a:spcBef>
                <a:spcPts val="560"/>
              </a:spcBef>
              <a:spcAft>
                <a:spcPts val="0"/>
              </a:spcAft>
              <a:buClr>
                <a:srgbClr val="00467F"/>
              </a:buClr>
              <a:buSzPts val="2800"/>
              <a:buChar char="•"/>
            </a:pPr>
            <a:r>
              <a:rPr lang="en-US" sz="2800" dirty="0">
                <a:solidFill>
                  <a:srgbClr val="003058"/>
                </a:solidFill>
              </a:rPr>
              <a:t>State agencies</a:t>
            </a:r>
            <a:endParaRPr sz="2800" dirty="0">
              <a:solidFill>
                <a:srgbClr val="003058"/>
              </a:solidFill>
            </a:endParaRPr>
          </a:p>
        </p:txBody>
      </p:sp>
      <p:sp>
        <p:nvSpPr>
          <p:cNvPr id="285" name="Google Shape;285;g27e8a48c889_2_89"/>
          <p:cNvSpPr txBox="1"/>
          <p:nvPr/>
        </p:nvSpPr>
        <p:spPr>
          <a:xfrm>
            <a:off x="232756" y="1568399"/>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dirty="0">
                <a:solidFill>
                  <a:srgbClr val="4F3A25"/>
                </a:solidFill>
              </a:rPr>
              <a:t>Our Audience</a:t>
            </a:r>
            <a:endParaRPr sz="3200" dirty="0">
              <a:solidFill>
                <a:srgbClr val="003058"/>
              </a:solidFill>
            </a:endParaRPr>
          </a:p>
        </p:txBody>
      </p:sp>
      <p:pic>
        <p:nvPicPr>
          <p:cNvPr id="2" name="Google Shape;319;g27e8a48c889_2_193" descr="Stacked color bars with 8 different colors" title="Stacked Color Bars">
            <a:extLst>
              <a:ext uri="{FF2B5EF4-FFF2-40B4-BE49-F238E27FC236}">
                <a16:creationId xmlns:a16="http://schemas.microsoft.com/office/drawing/2014/main" id="{4C6FDFBD-3D3D-E540-4ED8-D2B0D032E661}"/>
              </a:ext>
            </a:extLst>
          </p:cNvPr>
          <p:cNvPicPr preferRelativeResize="0"/>
          <p:nvPr/>
        </p:nvPicPr>
        <p:blipFill rotWithShape="1">
          <a:blip r:embed="rId4">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g27e8a48c889_2_94" descr="Stacked color bars with 8 different colors" title="Stacked Color Bars"/>
          <p:cNvPicPr preferRelativeResize="0"/>
          <p:nvPr/>
        </p:nvPicPr>
        <p:blipFill rotWithShape="1">
          <a:blip r:embed="rId3">
            <a:alphaModFix/>
          </a:blip>
          <a:srcRect l="-37906" r="4573"/>
          <a:stretch/>
        </p:blipFill>
        <p:spPr>
          <a:xfrm>
            <a:off x="6202017" y="5699645"/>
            <a:ext cx="2941983" cy="1470991"/>
          </a:xfrm>
          <a:prstGeom prst="rect">
            <a:avLst/>
          </a:prstGeom>
          <a:noFill/>
          <a:ln>
            <a:noFill/>
          </a:ln>
        </p:spPr>
      </p:pic>
      <p:sp>
        <p:nvSpPr>
          <p:cNvPr id="292" name="Google Shape;292;g27e8a48c889_2_94"/>
          <p:cNvSpPr txBox="1"/>
          <p:nvPr/>
        </p:nvSpPr>
        <p:spPr>
          <a:xfrm>
            <a:off x="2615850" y="916975"/>
            <a:ext cx="39123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b="1">
                <a:solidFill>
                  <a:srgbClr val="324964"/>
                </a:solidFill>
                <a:latin typeface="Calibri"/>
                <a:ea typeface="Calibri"/>
                <a:cs typeface="Calibri"/>
                <a:sym typeface="Calibri"/>
              </a:rPr>
              <a:t>How we do what we do</a:t>
            </a:r>
            <a:endParaRPr sz="2900" b="1">
              <a:solidFill>
                <a:srgbClr val="324964"/>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8D67C7FA-317A-4A29-8CEF-640D88B0D40A}"/>
              </a:ext>
            </a:extLst>
          </p:cNvPr>
          <p:cNvSpPr/>
          <p:nvPr/>
        </p:nvSpPr>
        <p:spPr>
          <a:xfrm>
            <a:off x="1735282" y="1839191"/>
            <a:ext cx="5122718" cy="2031325"/>
          </a:xfrm>
          <a:prstGeom prst="rect">
            <a:avLst/>
          </a:prstGeom>
        </p:spPr>
        <p:txBody>
          <a:bodyPr wrap="square">
            <a:spAutoFit/>
          </a:bodyPr>
          <a:lstStyle/>
          <a:p>
            <a:pPr lvl="0">
              <a:buClr>
                <a:schemeClr val="dk1"/>
              </a:buClr>
            </a:pPr>
            <a:r>
              <a:rPr lang="en-US" dirty="0"/>
              <a:t>Needs assessments with each state</a:t>
            </a:r>
          </a:p>
          <a:p>
            <a:pPr lvl="0">
              <a:buClr>
                <a:schemeClr val="dk1"/>
              </a:buClr>
            </a:pPr>
            <a:r>
              <a:rPr lang="en-US" dirty="0"/>
              <a:t>Develop workplan with SAMHSA Director</a:t>
            </a:r>
          </a:p>
          <a:p>
            <a:pPr lvl="0">
              <a:buClr>
                <a:schemeClr val="dk1"/>
              </a:buClr>
            </a:pPr>
            <a:r>
              <a:rPr lang="en-US" dirty="0"/>
              <a:t>ATTC Advisory Board</a:t>
            </a:r>
          </a:p>
          <a:p>
            <a:pPr lvl="0">
              <a:buClr>
                <a:schemeClr val="dk1"/>
              </a:buClr>
            </a:pPr>
            <a:r>
              <a:rPr lang="en-US" dirty="0"/>
              <a:t>Board Members</a:t>
            </a:r>
          </a:p>
          <a:p>
            <a:pPr lvl="0">
              <a:buClr>
                <a:schemeClr val="dk1"/>
              </a:buClr>
            </a:pPr>
            <a:r>
              <a:rPr lang="en-US" dirty="0"/>
              <a:t>Workgroups at national and regional levels</a:t>
            </a:r>
          </a:p>
          <a:p>
            <a:pPr lvl="0">
              <a:buClr>
                <a:schemeClr val="dk1"/>
              </a:buClr>
            </a:pPr>
            <a:r>
              <a:rPr lang="en-US" dirty="0"/>
              <a:t>Direct outreach to stakeholders (exhibiting)</a:t>
            </a:r>
          </a:p>
          <a:p>
            <a:pPr lvl="0">
              <a:buClr>
                <a:schemeClr val="dk1"/>
              </a:buClr>
            </a:pPr>
            <a:r>
              <a:rPr lang="en-US" dirty="0"/>
              <a:t>Sponsorship and support of events</a:t>
            </a:r>
          </a:p>
          <a:p>
            <a:pPr lvl="0">
              <a:buClr>
                <a:schemeClr val="dk1"/>
              </a:buClr>
            </a:pPr>
            <a:endParaRPr lang="en-US" dirty="0"/>
          </a:p>
          <a:p>
            <a:pPr lvl="0">
              <a:buClr>
                <a:schemeClr val="dk1"/>
              </a:buClr>
            </a:pPr>
            <a:r>
              <a:rPr lang="en-US" dirty="0"/>
              <a:t>Direct 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4"/>
          <p:cNvSpPr txBox="1"/>
          <p:nvPr/>
        </p:nvSpPr>
        <p:spPr>
          <a:xfrm>
            <a:off x="54450" y="162951"/>
            <a:ext cx="9035100" cy="595200"/>
          </a:xfrm>
          <a:prstGeom prst="rect">
            <a:avLst/>
          </a:prstGeom>
          <a:noFill/>
          <a:ln>
            <a:noFill/>
          </a:ln>
        </p:spPr>
        <p:txBody>
          <a:bodyPr spcFirstLastPara="1" wrap="square" lIns="91425" tIns="45700" rIns="91425" bIns="45700" anchor="t" anchorCtr="0">
            <a:normAutofit fontScale="90000" lnSpcReduction="10000"/>
          </a:bodyPr>
          <a:lstStyle/>
          <a:p>
            <a:pPr marL="0" marR="0" lvl="0" indent="0" algn="ctr" rtl="0">
              <a:lnSpc>
                <a:spcPct val="100000"/>
              </a:lnSpc>
              <a:spcBef>
                <a:spcPts val="0"/>
              </a:spcBef>
              <a:spcAft>
                <a:spcPts val="0"/>
              </a:spcAft>
              <a:buNone/>
            </a:pPr>
            <a:r>
              <a:rPr lang="en-US" sz="4000" b="1" i="0" u="none" strike="noStrike" cap="none">
                <a:solidFill>
                  <a:srgbClr val="324964"/>
                </a:solidFill>
                <a:latin typeface="Calibri"/>
                <a:ea typeface="Calibri"/>
                <a:cs typeface="Calibri"/>
                <a:sym typeface="Calibri"/>
              </a:rPr>
              <a:t>Technical Assistance Pyramid </a:t>
            </a:r>
            <a:endParaRPr/>
          </a:p>
        </p:txBody>
      </p:sp>
      <p:pic>
        <p:nvPicPr>
          <p:cNvPr id="176" name="Google Shape;176;p4"/>
          <p:cNvPicPr preferRelativeResize="0"/>
          <p:nvPr/>
        </p:nvPicPr>
        <p:blipFill rotWithShape="1">
          <a:blip r:embed="rId3">
            <a:alphaModFix/>
          </a:blip>
          <a:srcRect l="1" t="2" r="31009" b="26461"/>
          <a:stretch/>
        </p:blipFill>
        <p:spPr>
          <a:xfrm>
            <a:off x="280100" y="739225"/>
            <a:ext cx="5768400" cy="4960426"/>
          </a:xfrm>
          <a:prstGeom prst="rect">
            <a:avLst/>
          </a:prstGeom>
          <a:noFill/>
          <a:ln>
            <a:noFill/>
          </a:ln>
        </p:spPr>
      </p:pic>
      <p:sp>
        <p:nvSpPr>
          <p:cNvPr id="177" name="Google Shape;177;p4"/>
          <p:cNvSpPr txBox="1"/>
          <p:nvPr/>
        </p:nvSpPr>
        <p:spPr>
          <a:xfrm>
            <a:off x="5681849" y="1525483"/>
            <a:ext cx="3058500" cy="73890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dirty="0">
                <a:solidFill>
                  <a:schemeClr val="bg2"/>
                </a:solidFill>
                <a:sym typeface="Arial"/>
              </a:rPr>
              <a:t>Regional newsletter, national blog, national self-paced courses, webinars and conferences</a:t>
            </a:r>
            <a:endParaRPr dirty="0">
              <a:solidFill>
                <a:schemeClr val="bg2"/>
              </a:solidFill>
            </a:endParaRPr>
          </a:p>
        </p:txBody>
      </p:sp>
      <p:sp>
        <p:nvSpPr>
          <p:cNvPr id="178" name="Google Shape;178;p4"/>
          <p:cNvSpPr txBox="1"/>
          <p:nvPr/>
        </p:nvSpPr>
        <p:spPr>
          <a:xfrm>
            <a:off x="5672861" y="2428494"/>
            <a:ext cx="3018000" cy="1384954"/>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dirty="0">
                <a:solidFill>
                  <a:schemeClr val="bg2"/>
                </a:solidFill>
                <a:sym typeface="Arial"/>
              </a:rPr>
              <a:t>Menu of customized training and targeted TA on evidence-based treatment, harm reduction and recovery practices </a:t>
            </a:r>
            <a:endParaRPr dirty="0">
              <a:solidFill>
                <a:schemeClr val="bg2"/>
              </a:solidFill>
            </a:endParaRPr>
          </a:p>
          <a:p>
            <a:pPr marL="0" marR="0" lvl="0" indent="0" algn="ctr" rtl="0">
              <a:spcBef>
                <a:spcPts val="0"/>
              </a:spcBef>
              <a:spcAft>
                <a:spcPts val="0"/>
              </a:spcAft>
              <a:buNone/>
            </a:pPr>
            <a:r>
              <a:rPr lang="en-US" sz="1400" b="0" i="0" u="none" strike="noStrike" cap="none" dirty="0">
                <a:solidFill>
                  <a:schemeClr val="bg2"/>
                </a:solidFill>
                <a:sym typeface="Arial"/>
              </a:rPr>
              <a:t>(new national content on stimulants, compassion fatigue, health equity)</a:t>
            </a:r>
            <a:endParaRPr dirty="0">
              <a:solidFill>
                <a:schemeClr val="bg2"/>
              </a:solidFill>
            </a:endParaRPr>
          </a:p>
        </p:txBody>
      </p:sp>
      <p:sp>
        <p:nvSpPr>
          <p:cNvPr id="179" name="Google Shape;179;p4"/>
          <p:cNvSpPr txBox="1"/>
          <p:nvPr/>
        </p:nvSpPr>
        <p:spPr>
          <a:xfrm>
            <a:off x="5681849" y="4309964"/>
            <a:ext cx="3000000" cy="954300"/>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dirty="0">
                <a:solidFill>
                  <a:schemeClr val="bg2"/>
                </a:solidFill>
                <a:sym typeface="Arial"/>
              </a:rPr>
              <a:t>Leadership Development Initiative, Opioid Response Network, Motivational Interviewing, Health Equity Assessments</a:t>
            </a:r>
            <a:endParaRPr dirty="0">
              <a:solidFill>
                <a:schemeClr val="bg2"/>
              </a:solidFill>
            </a:endParaRPr>
          </a:p>
        </p:txBody>
      </p:sp>
      <p:sp>
        <p:nvSpPr>
          <p:cNvPr id="180" name="Google Shape;180;p4"/>
          <p:cNvSpPr/>
          <p:nvPr/>
        </p:nvSpPr>
        <p:spPr>
          <a:xfrm>
            <a:off x="545607" y="4309966"/>
            <a:ext cx="5237400" cy="155610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 name="Google Shape;319;g27e8a48c889_2_193" descr="Stacked color bars with 8 different colors" title="Stacked Color Bars">
            <a:extLst>
              <a:ext uri="{FF2B5EF4-FFF2-40B4-BE49-F238E27FC236}">
                <a16:creationId xmlns:a16="http://schemas.microsoft.com/office/drawing/2014/main" id="{D960BCED-8324-AA31-C25F-B2B7F8CBE866}"/>
              </a:ext>
            </a:extLst>
          </p:cNvPr>
          <p:cNvPicPr preferRelativeResize="0"/>
          <p:nvPr/>
        </p:nvPicPr>
        <p:blipFill rotWithShape="1">
          <a:blip r:embed="rId4">
            <a:alphaModFix/>
          </a:blip>
          <a:srcRect l="-37906" r="4573"/>
          <a:stretch/>
        </p:blipFill>
        <p:spPr>
          <a:xfrm>
            <a:off x="6202017" y="5699645"/>
            <a:ext cx="2941983" cy="14709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5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3" name="Picture 12" descr="A document with text on it&#10;&#10;Description automatically generated">
            <a:extLst>
              <a:ext uri="{FF2B5EF4-FFF2-40B4-BE49-F238E27FC236}">
                <a16:creationId xmlns:a16="http://schemas.microsoft.com/office/drawing/2014/main" id="{2357BCCD-409A-1373-15DE-80D993DE6DE2}"/>
              </a:ext>
            </a:extLst>
          </p:cNvPr>
          <p:cNvPicPr>
            <a:picLocks noChangeAspect="1"/>
          </p:cNvPicPr>
          <p:nvPr/>
        </p:nvPicPr>
        <p:blipFill>
          <a:blip r:embed="rId3"/>
          <a:stretch>
            <a:fillRect/>
          </a:stretch>
        </p:blipFill>
        <p:spPr>
          <a:xfrm>
            <a:off x="4965106" y="1219884"/>
            <a:ext cx="3742065" cy="3288801"/>
          </a:xfrm>
          <a:prstGeom prst="rect">
            <a:avLst/>
          </a:prstGeom>
        </p:spPr>
      </p:pic>
      <p:sp>
        <p:nvSpPr>
          <p:cNvPr id="175" name="Google Shape;175;p4"/>
          <p:cNvSpPr txBox="1"/>
          <p:nvPr/>
        </p:nvSpPr>
        <p:spPr>
          <a:xfrm>
            <a:off x="1653894" y="143701"/>
            <a:ext cx="5836211" cy="59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i="0" u="none" strike="noStrike" cap="none" dirty="0">
                <a:solidFill>
                  <a:srgbClr val="324964"/>
                </a:solidFill>
                <a:latin typeface="Calibri"/>
                <a:ea typeface="Calibri"/>
                <a:cs typeface="Calibri"/>
                <a:sym typeface="Calibri"/>
              </a:rPr>
              <a:t>Evidence–Based Training and Practice–Based Evidence</a:t>
            </a:r>
            <a:endParaRPr sz="2800" dirty="0"/>
          </a:p>
        </p:txBody>
      </p:sp>
      <p:pic>
        <p:nvPicPr>
          <p:cNvPr id="2" name="Google Shape;319;g27e8a48c889_2_193" descr="Stacked color bars with 8 different colors" title="Stacked Color Bars">
            <a:extLst>
              <a:ext uri="{FF2B5EF4-FFF2-40B4-BE49-F238E27FC236}">
                <a16:creationId xmlns:a16="http://schemas.microsoft.com/office/drawing/2014/main" id="{3CBF2225-98FA-DAFE-8298-9E0CFA8340FC}"/>
              </a:ext>
            </a:extLst>
          </p:cNvPr>
          <p:cNvPicPr preferRelativeResize="0"/>
          <p:nvPr/>
        </p:nvPicPr>
        <p:blipFill rotWithShape="1">
          <a:blip r:embed="rId4">
            <a:alphaModFix/>
          </a:blip>
          <a:srcRect l="-37906" r="4573"/>
          <a:stretch/>
        </p:blipFill>
        <p:spPr>
          <a:xfrm>
            <a:off x="6202017" y="5699645"/>
            <a:ext cx="2941983" cy="1470991"/>
          </a:xfrm>
          <a:prstGeom prst="rect">
            <a:avLst/>
          </a:prstGeom>
          <a:noFill/>
          <a:ln>
            <a:noFill/>
          </a:ln>
        </p:spPr>
      </p:pic>
      <p:pic>
        <p:nvPicPr>
          <p:cNvPr id="7" name="Picture 6" descr="A document with text on it&#10;&#10;Description automatically generated">
            <a:extLst>
              <a:ext uri="{FF2B5EF4-FFF2-40B4-BE49-F238E27FC236}">
                <a16:creationId xmlns:a16="http://schemas.microsoft.com/office/drawing/2014/main" id="{9EDCEC9F-7C5D-F56F-43D9-212089CDC5AD}"/>
              </a:ext>
            </a:extLst>
          </p:cNvPr>
          <p:cNvPicPr>
            <a:picLocks noChangeAspect="1"/>
          </p:cNvPicPr>
          <p:nvPr/>
        </p:nvPicPr>
        <p:blipFill>
          <a:blip r:embed="rId5"/>
          <a:stretch>
            <a:fillRect/>
          </a:stretch>
        </p:blipFill>
        <p:spPr>
          <a:xfrm>
            <a:off x="946206" y="1219884"/>
            <a:ext cx="3832087" cy="2690977"/>
          </a:xfrm>
          <a:prstGeom prst="rect">
            <a:avLst/>
          </a:prstGeom>
        </p:spPr>
      </p:pic>
      <p:pic>
        <p:nvPicPr>
          <p:cNvPr id="9" name="Picture 8" descr="A close-up of a document&#10;&#10;Description automatically generated">
            <a:extLst>
              <a:ext uri="{FF2B5EF4-FFF2-40B4-BE49-F238E27FC236}">
                <a16:creationId xmlns:a16="http://schemas.microsoft.com/office/drawing/2014/main" id="{F840CF59-141F-1D9C-6B52-95FE2422F6F5}"/>
              </a:ext>
            </a:extLst>
          </p:cNvPr>
          <p:cNvPicPr>
            <a:picLocks noChangeAspect="1"/>
          </p:cNvPicPr>
          <p:nvPr/>
        </p:nvPicPr>
        <p:blipFill>
          <a:blip r:embed="rId6"/>
          <a:stretch>
            <a:fillRect/>
          </a:stretch>
        </p:blipFill>
        <p:spPr>
          <a:xfrm>
            <a:off x="1312376" y="2810578"/>
            <a:ext cx="4638197" cy="3086384"/>
          </a:xfrm>
          <a:prstGeom prst="rect">
            <a:avLst/>
          </a:prstGeom>
        </p:spPr>
      </p:pic>
      <p:pic>
        <p:nvPicPr>
          <p:cNvPr id="11" name="Picture 10" descr="A close up of a text&#10;&#10;Description automatically generated">
            <a:extLst>
              <a:ext uri="{FF2B5EF4-FFF2-40B4-BE49-F238E27FC236}">
                <a16:creationId xmlns:a16="http://schemas.microsoft.com/office/drawing/2014/main" id="{FC466D71-989C-3CDC-AB70-4EDFCC12B984}"/>
              </a:ext>
            </a:extLst>
          </p:cNvPr>
          <p:cNvPicPr>
            <a:picLocks noChangeAspect="1"/>
          </p:cNvPicPr>
          <p:nvPr/>
        </p:nvPicPr>
        <p:blipFill>
          <a:blip r:embed="rId7"/>
          <a:stretch>
            <a:fillRect/>
          </a:stretch>
        </p:blipFill>
        <p:spPr>
          <a:xfrm>
            <a:off x="4403244" y="3901022"/>
            <a:ext cx="4740756" cy="1592213"/>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5BF012E-3DFC-4875-1448-A4FB8B706430}"/>
              </a:ext>
            </a:extLst>
          </p:cNvPr>
          <p:cNvPicPr>
            <a:picLocks noChangeAspect="1"/>
          </p:cNvPicPr>
          <p:nvPr/>
        </p:nvPicPr>
        <p:blipFill>
          <a:blip r:embed="rId8"/>
          <a:stretch>
            <a:fillRect/>
          </a:stretch>
        </p:blipFill>
        <p:spPr>
          <a:xfrm>
            <a:off x="436829" y="3242715"/>
            <a:ext cx="4557385" cy="1574585"/>
          </a:xfrm>
          <a:prstGeom prst="rect">
            <a:avLst/>
          </a:prstGeom>
        </p:spPr>
      </p:pic>
      <p:pic>
        <p:nvPicPr>
          <p:cNvPr id="15" name="Picture 14" descr="A white text with black text&#10;&#10;Description automatically generated">
            <a:extLst>
              <a:ext uri="{FF2B5EF4-FFF2-40B4-BE49-F238E27FC236}">
                <a16:creationId xmlns:a16="http://schemas.microsoft.com/office/drawing/2014/main" id="{C45AF3EB-0D17-B934-582D-BCC780F721F8}"/>
              </a:ext>
            </a:extLst>
          </p:cNvPr>
          <p:cNvPicPr>
            <a:picLocks noChangeAspect="1"/>
          </p:cNvPicPr>
          <p:nvPr/>
        </p:nvPicPr>
        <p:blipFill>
          <a:blip r:embed="rId9"/>
          <a:stretch>
            <a:fillRect/>
          </a:stretch>
        </p:blipFill>
        <p:spPr>
          <a:xfrm>
            <a:off x="1232827" y="2003610"/>
            <a:ext cx="7115175" cy="2505075"/>
          </a:xfrm>
          <a:prstGeom prst="rect">
            <a:avLst/>
          </a:prstGeom>
        </p:spPr>
      </p:pic>
    </p:spTree>
    <p:extLst>
      <p:ext uri="{BB962C8B-B14F-4D97-AF65-F5344CB8AC3E}">
        <p14:creationId xmlns:p14="http://schemas.microsoft.com/office/powerpoint/2010/main" val="36570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g27e8a48c889_2_177"/>
          <p:cNvSpPr txBox="1"/>
          <p:nvPr/>
        </p:nvSpPr>
        <p:spPr>
          <a:xfrm>
            <a:off x="457190" y="492737"/>
            <a:ext cx="8229600" cy="64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a:solidFill>
                  <a:schemeClr val="accent5"/>
                </a:solidFill>
              </a:rPr>
              <a:t>Trends in Training</a:t>
            </a:r>
            <a:endParaRPr sz="2800" dirty="0">
              <a:solidFill>
                <a:schemeClr val="accent5"/>
              </a:solidFill>
            </a:endParaRPr>
          </a:p>
        </p:txBody>
      </p:sp>
      <p:sp>
        <p:nvSpPr>
          <p:cNvPr id="343" name="Google Shape;343;g27e8a48c889_2_177"/>
          <p:cNvSpPr/>
          <p:nvPr/>
        </p:nvSpPr>
        <p:spPr>
          <a:xfrm>
            <a:off x="457200" y="1220125"/>
            <a:ext cx="4287300" cy="1791300"/>
          </a:xfrm>
          <a:prstGeom prst="rect">
            <a:avLst/>
          </a:prstGeom>
          <a:noFill/>
          <a:ln>
            <a:noFill/>
          </a:ln>
        </p:spPr>
        <p:txBody>
          <a:bodyPr spcFirstLastPara="1" wrap="square" lIns="91425" tIns="45700" rIns="91425" bIns="45700" anchor="t" anchorCtr="0">
            <a:noAutofit/>
          </a:bodyPr>
          <a:lstStyle/>
          <a:p>
            <a:pPr marL="0" marR="0" lvl="0" indent="0" algn="l" rtl="0">
              <a:spcBef>
                <a:spcPts val="480"/>
              </a:spcBef>
              <a:spcAft>
                <a:spcPts val="0"/>
              </a:spcAft>
              <a:buNone/>
            </a:pPr>
            <a:endParaRPr sz="2400" dirty="0">
              <a:solidFill>
                <a:srgbClr val="003058"/>
              </a:solidFill>
              <a:latin typeface="Arial"/>
              <a:ea typeface="Arial"/>
              <a:cs typeface="Arial"/>
              <a:sym typeface="Arial"/>
            </a:endParaRPr>
          </a:p>
        </p:txBody>
      </p:sp>
      <p:pic>
        <p:nvPicPr>
          <p:cNvPr id="3" name="Picture 2" descr="A graph of a number of events&#10;&#10;Description automatically generated with medium confidence">
            <a:extLst>
              <a:ext uri="{FF2B5EF4-FFF2-40B4-BE49-F238E27FC236}">
                <a16:creationId xmlns:a16="http://schemas.microsoft.com/office/drawing/2014/main" id="{3F244DE0-E75E-8534-5070-499A6FD2CB24}"/>
              </a:ext>
            </a:extLst>
          </p:cNvPr>
          <p:cNvPicPr>
            <a:picLocks noChangeAspect="1"/>
          </p:cNvPicPr>
          <p:nvPr/>
        </p:nvPicPr>
        <p:blipFill>
          <a:blip r:embed="rId3"/>
          <a:stretch>
            <a:fillRect/>
          </a:stretch>
        </p:blipFill>
        <p:spPr>
          <a:xfrm>
            <a:off x="4075517" y="640874"/>
            <a:ext cx="4526958" cy="4997001"/>
          </a:xfrm>
          <a:prstGeom prst="rect">
            <a:avLst/>
          </a:prstGeom>
        </p:spPr>
      </p:pic>
      <p:sp>
        <p:nvSpPr>
          <p:cNvPr id="4" name="TextBox 3">
            <a:extLst>
              <a:ext uri="{FF2B5EF4-FFF2-40B4-BE49-F238E27FC236}">
                <a16:creationId xmlns:a16="http://schemas.microsoft.com/office/drawing/2014/main" id="{B2FB881D-7F0F-6B1D-F613-2C28639E0D80}"/>
              </a:ext>
            </a:extLst>
          </p:cNvPr>
          <p:cNvSpPr txBox="1"/>
          <p:nvPr/>
        </p:nvSpPr>
        <p:spPr>
          <a:xfrm>
            <a:off x="702642" y="1530808"/>
            <a:ext cx="3040683" cy="27938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chemeClr val="tx1"/>
                </a:solidFill>
              </a:rPr>
              <a:t>October 2017 - September 2020</a:t>
            </a:r>
          </a:p>
          <a:p>
            <a:pPr marL="285750" indent="-285750">
              <a:lnSpc>
                <a:spcPct val="150000"/>
              </a:lnSpc>
              <a:buFont typeface="Arial" panose="020B0604020202020204" pitchFamily="34" charset="0"/>
              <a:buChar char="•"/>
            </a:pPr>
            <a:r>
              <a:rPr lang="en-US" sz="2400" dirty="0">
                <a:solidFill>
                  <a:srgbClr val="FF0000"/>
                </a:solidFill>
              </a:rPr>
              <a:t>258</a:t>
            </a:r>
            <a:r>
              <a:rPr lang="en-US" sz="2400" dirty="0"/>
              <a:t> </a:t>
            </a:r>
            <a:r>
              <a:rPr lang="en-US" sz="2400" dirty="0">
                <a:solidFill>
                  <a:schemeClr val="tx1"/>
                </a:solidFill>
              </a:rPr>
              <a:t>events</a:t>
            </a:r>
          </a:p>
          <a:p>
            <a:pPr marL="285750" indent="-285750">
              <a:lnSpc>
                <a:spcPct val="150000"/>
              </a:lnSpc>
              <a:buFont typeface="Arial" panose="020B0604020202020204" pitchFamily="34" charset="0"/>
              <a:buChar char="•"/>
            </a:pPr>
            <a:r>
              <a:rPr lang="en-US" sz="2400" dirty="0">
                <a:solidFill>
                  <a:srgbClr val="FF0000"/>
                </a:solidFill>
              </a:rPr>
              <a:t>10,143</a:t>
            </a:r>
            <a:r>
              <a:rPr lang="en-US" sz="2400" dirty="0"/>
              <a:t> </a:t>
            </a:r>
            <a:r>
              <a:rPr lang="en-US" sz="2400" dirty="0">
                <a:solidFill>
                  <a:schemeClr val="tx1"/>
                </a:solidFill>
              </a:rPr>
              <a:t>event</a:t>
            </a:r>
            <a:r>
              <a:rPr lang="en-US" sz="2400" dirty="0"/>
              <a:t> </a:t>
            </a:r>
            <a:r>
              <a:rPr lang="en-US" sz="2400" dirty="0">
                <a:solidFill>
                  <a:schemeClr val="tx1"/>
                </a:solidFill>
              </a:rPr>
              <a:t>attendees</a:t>
            </a:r>
            <a:r>
              <a:rPr lang="en-US" sz="2400" dirty="0"/>
              <a:t> </a:t>
            </a:r>
          </a:p>
        </p:txBody>
      </p:sp>
      <p:pic>
        <p:nvPicPr>
          <p:cNvPr id="2" name="Google Shape;319;g27e8a48c889_2_193" descr="Stacked color bars with 8 different colors" title="Stacked Color Bars">
            <a:extLst>
              <a:ext uri="{FF2B5EF4-FFF2-40B4-BE49-F238E27FC236}">
                <a16:creationId xmlns:a16="http://schemas.microsoft.com/office/drawing/2014/main" id="{0E820EBB-DA4C-9252-5FE9-F2696FDC0E2F}"/>
              </a:ext>
            </a:extLst>
          </p:cNvPr>
          <p:cNvPicPr preferRelativeResize="0"/>
          <p:nvPr/>
        </p:nvPicPr>
        <p:blipFill rotWithShape="1">
          <a:blip r:embed="rId4">
            <a:alphaModFix/>
          </a:blip>
          <a:srcRect l="-37906" r="4573"/>
          <a:stretch/>
        </p:blipFill>
        <p:spPr>
          <a:xfrm>
            <a:off x="6202017" y="5699645"/>
            <a:ext cx="2941983" cy="1470991"/>
          </a:xfrm>
          <a:prstGeom prst="rect">
            <a:avLst/>
          </a:prstGeom>
          <a:noFill/>
          <a:ln>
            <a:noFill/>
          </a:ln>
        </p:spPr>
      </p:pic>
    </p:spTree>
    <p:extLst>
      <p:ext uri="{BB962C8B-B14F-4D97-AF65-F5344CB8AC3E}">
        <p14:creationId xmlns:p14="http://schemas.microsoft.com/office/powerpoint/2010/main" val="3277093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4" name="Picture 3">
            <a:extLst>
              <a:ext uri="{FF2B5EF4-FFF2-40B4-BE49-F238E27FC236}">
                <a16:creationId xmlns:a16="http://schemas.microsoft.com/office/drawing/2014/main" id="{B2DBCA8E-C86B-E59C-7C1B-C3E1F0372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48" r="1927" b="9059"/>
          <a:stretch/>
        </p:blipFill>
        <p:spPr>
          <a:xfrm>
            <a:off x="508756" y="2490463"/>
            <a:ext cx="4204202" cy="3406439"/>
          </a:xfrm>
          <a:prstGeom prst="rect">
            <a:avLst/>
          </a:prstGeom>
        </p:spPr>
      </p:pic>
      <p:sp>
        <p:nvSpPr>
          <p:cNvPr id="342" name="Google Shape;342;g27e8a48c889_2_177"/>
          <p:cNvSpPr txBox="1"/>
          <p:nvPr/>
        </p:nvSpPr>
        <p:spPr>
          <a:xfrm>
            <a:off x="457200" y="460783"/>
            <a:ext cx="8229600" cy="64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a:solidFill>
                  <a:srgbClr val="4F3A25"/>
                </a:solidFill>
              </a:rPr>
              <a:t>Examples of Intensive TA</a:t>
            </a:r>
            <a:endParaRPr sz="2800" dirty="0">
              <a:solidFill>
                <a:srgbClr val="003058"/>
              </a:solidFill>
            </a:endParaRPr>
          </a:p>
        </p:txBody>
      </p:sp>
      <p:sp>
        <p:nvSpPr>
          <p:cNvPr id="343" name="Google Shape;343;g27e8a48c889_2_177"/>
          <p:cNvSpPr/>
          <p:nvPr/>
        </p:nvSpPr>
        <p:spPr>
          <a:xfrm>
            <a:off x="284700" y="1274588"/>
            <a:ext cx="42873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003058"/>
                </a:solidFill>
                <a:latin typeface="Arial"/>
                <a:ea typeface="Arial"/>
                <a:cs typeface="Arial"/>
                <a:sym typeface="Arial"/>
              </a:rPr>
              <a:t>C</a:t>
            </a:r>
            <a:r>
              <a:rPr lang="en-US" sz="2400" dirty="0">
                <a:solidFill>
                  <a:srgbClr val="003058"/>
                </a:solidFill>
              </a:rPr>
              <a:t>ontingency Management</a:t>
            </a:r>
            <a:endParaRPr dirty="0"/>
          </a:p>
        </p:txBody>
      </p:sp>
      <p:pic>
        <p:nvPicPr>
          <p:cNvPr id="5" name="Picture 4" descr="A person with a mustache and a beard&#10;&#10;Description automatically generated with medium confidence">
            <a:extLst>
              <a:ext uri="{FF2B5EF4-FFF2-40B4-BE49-F238E27FC236}">
                <a16:creationId xmlns:a16="http://schemas.microsoft.com/office/drawing/2014/main" id="{D88FE1C8-1391-7302-F36F-1DA9FBDB8C07}"/>
              </a:ext>
            </a:extLst>
          </p:cNvPr>
          <p:cNvPicPr>
            <a:picLocks noChangeAspect="1"/>
          </p:cNvPicPr>
          <p:nvPr/>
        </p:nvPicPr>
        <p:blipFill>
          <a:blip r:embed="rId4"/>
          <a:stretch>
            <a:fillRect/>
          </a:stretch>
        </p:blipFill>
        <p:spPr>
          <a:xfrm>
            <a:off x="6997565" y="2176979"/>
            <a:ext cx="1886929" cy="1969591"/>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A508AB99-3DAF-6259-CC9A-27FBD3BA3B71}"/>
              </a:ext>
            </a:extLst>
          </p:cNvPr>
          <p:cNvPicPr>
            <a:picLocks noChangeAspect="1"/>
          </p:cNvPicPr>
          <p:nvPr/>
        </p:nvPicPr>
        <p:blipFill>
          <a:blip r:embed="rId5"/>
          <a:stretch>
            <a:fillRect/>
          </a:stretch>
        </p:blipFill>
        <p:spPr>
          <a:xfrm>
            <a:off x="4947463" y="2180569"/>
            <a:ext cx="1951824" cy="1966001"/>
          </a:xfrm>
          <a:prstGeom prst="rect">
            <a:avLst/>
          </a:prstGeom>
        </p:spPr>
      </p:pic>
      <p:sp>
        <p:nvSpPr>
          <p:cNvPr id="8" name="TextBox 7">
            <a:extLst>
              <a:ext uri="{FF2B5EF4-FFF2-40B4-BE49-F238E27FC236}">
                <a16:creationId xmlns:a16="http://schemas.microsoft.com/office/drawing/2014/main" id="{1FAEE64D-85A0-891D-C854-A56F06EFF3EA}"/>
              </a:ext>
            </a:extLst>
          </p:cNvPr>
          <p:cNvSpPr txBox="1"/>
          <p:nvPr/>
        </p:nvSpPr>
        <p:spPr>
          <a:xfrm>
            <a:off x="5119793" y="1274587"/>
            <a:ext cx="3558988" cy="461665"/>
          </a:xfrm>
          <a:prstGeom prst="rect">
            <a:avLst/>
          </a:prstGeom>
          <a:noFill/>
        </p:spPr>
        <p:txBody>
          <a:bodyPr wrap="none" rtlCol="0">
            <a:spAutoFit/>
          </a:bodyPr>
          <a:lstStyle/>
          <a:p>
            <a:r>
              <a:rPr lang="en-US" sz="2400" dirty="0">
                <a:solidFill>
                  <a:srgbClr val="002060"/>
                </a:solidFill>
              </a:rPr>
              <a:t>Motivational Interviewing</a:t>
            </a:r>
          </a:p>
        </p:txBody>
      </p:sp>
      <p:sp>
        <p:nvSpPr>
          <p:cNvPr id="9" name="TextBox 8">
            <a:extLst>
              <a:ext uri="{FF2B5EF4-FFF2-40B4-BE49-F238E27FC236}">
                <a16:creationId xmlns:a16="http://schemas.microsoft.com/office/drawing/2014/main" id="{C8F9AD9F-B2B1-BBE6-9871-8F08AC4A5010}"/>
              </a:ext>
            </a:extLst>
          </p:cNvPr>
          <p:cNvSpPr txBox="1"/>
          <p:nvPr/>
        </p:nvSpPr>
        <p:spPr>
          <a:xfrm>
            <a:off x="4947463" y="4296464"/>
            <a:ext cx="2050103" cy="1600438"/>
          </a:xfrm>
          <a:prstGeom prst="rect">
            <a:avLst/>
          </a:prstGeom>
          <a:noFill/>
        </p:spPr>
        <p:txBody>
          <a:bodyPr wrap="square" rtlCol="0">
            <a:spAutoFit/>
          </a:bodyPr>
          <a:lstStyle/>
          <a:p>
            <a:r>
              <a:rPr lang="en-US" sz="1200" i="1" dirty="0">
                <a:solidFill>
                  <a:srgbClr val="002060"/>
                </a:solidFill>
              </a:rPr>
              <a:t>“Bob has a knack for helping people learn by saying just the right thing, in just the right way. His knowledge of Motivational Interviewing is deep and wide.”</a:t>
            </a:r>
          </a:p>
          <a:p>
            <a:endParaRPr lang="en-US" dirty="0"/>
          </a:p>
        </p:txBody>
      </p:sp>
      <p:sp>
        <p:nvSpPr>
          <p:cNvPr id="11" name="TextBox 10">
            <a:extLst>
              <a:ext uri="{FF2B5EF4-FFF2-40B4-BE49-F238E27FC236}">
                <a16:creationId xmlns:a16="http://schemas.microsoft.com/office/drawing/2014/main" id="{F3EEEDC4-A1BD-E742-1BDD-9B09D967E7DD}"/>
              </a:ext>
            </a:extLst>
          </p:cNvPr>
          <p:cNvSpPr txBox="1"/>
          <p:nvPr/>
        </p:nvSpPr>
        <p:spPr>
          <a:xfrm>
            <a:off x="7088817" y="4296464"/>
            <a:ext cx="1704426" cy="1200329"/>
          </a:xfrm>
          <a:prstGeom prst="rect">
            <a:avLst/>
          </a:prstGeom>
          <a:noFill/>
        </p:spPr>
        <p:txBody>
          <a:bodyPr wrap="square">
            <a:spAutoFit/>
          </a:bodyPr>
          <a:lstStyle/>
          <a:p>
            <a:r>
              <a:rPr lang="en-US" sz="1200" i="1" dirty="0">
                <a:solidFill>
                  <a:srgbClr val="002060"/>
                </a:solidFill>
              </a:rPr>
              <a:t>“This was  GREAT training. Stephen was a captivating, humble, open-minded, inspiring, ‘intelligent’ teacher!”</a:t>
            </a:r>
          </a:p>
        </p:txBody>
      </p:sp>
      <p:pic>
        <p:nvPicPr>
          <p:cNvPr id="3" name="Picture 2">
            <a:extLst>
              <a:ext uri="{FF2B5EF4-FFF2-40B4-BE49-F238E27FC236}">
                <a16:creationId xmlns:a16="http://schemas.microsoft.com/office/drawing/2014/main" id="{C8D47154-8221-A148-B3D6-D3EBF345EF91}"/>
              </a:ext>
            </a:extLst>
          </p:cNvPr>
          <p:cNvPicPr>
            <a:picLocks noChangeAspect="1"/>
          </p:cNvPicPr>
          <p:nvPr/>
        </p:nvPicPr>
        <p:blipFill>
          <a:blip r:embed="rId6"/>
          <a:stretch>
            <a:fillRect/>
          </a:stretch>
        </p:blipFill>
        <p:spPr>
          <a:xfrm>
            <a:off x="445416" y="2038215"/>
            <a:ext cx="1982934" cy="904496"/>
          </a:xfrm>
          <a:prstGeom prst="rect">
            <a:avLst/>
          </a:prstGeom>
        </p:spPr>
      </p:pic>
      <p:pic>
        <p:nvPicPr>
          <p:cNvPr id="6" name="Google Shape;319;g27e8a48c889_2_193" descr="Stacked color bars with 8 different colors" title="Stacked Color Bars">
            <a:extLst>
              <a:ext uri="{FF2B5EF4-FFF2-40B4-BE49-F238E27FC236}">
                <a16:creationId xmlns:a16="http://schemas.microsoft.com/office/drawing/2014/main" id="{B03AAD4D-404B-AABB-8EB2-5605EDCB0587}"/>
              </a:ext>
            </a:extLst>
          </p:cNvPr>
          <p:cNvPicPr preferRelativeResize="0"/>
          <p:nvPr/>
        </p:nvPicPr>
        <p:blipFill rotWithShape="1">
          <a:blip r:embed="rId7">
            <a:alphaModFix/>
          </a:blip>
          <a:srcRect l="-37906" r="4573"/>
          <a:stretch/>
        </p:blipFill>
        <p:spPr>
          <a:xfrm>
            <a:off x="6202017" y="5699645"/>
            <a:ext cx="2941983" cy="14709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 name="Google Shape;319;g27e8a48c889_2_193" descr="Stacked color bars with 8 different colors" title="Stacked Color Bars">
            <a:extLst>
              <a:ext uri="{FF2B5EF4-FFF2-40B4-BE49-F238E27FC236}">
                <a16:creationId xmlns:a16="http://schemas.microsoft.com/office/drawing/2014/main" id="{A77D8139-CA24-2C25-AA94-CC2513A72630}"/>
              </a:ext>
            </a:extLst>
          </p:cNvPr>
          <p:cNvPicPr preferRelativeResize="0"/>
          <p:nvPr/>
        </p:nvPicPr>
        <p:blipFill rotWithShape="1">
          <a:blip r:embed="rId3">
            <a:alphaModFix/>
          </a:blip>
          <a:srcRect l="-37906" r="4573"/>
          <a:stretch/>
        </p:blipFill>
        <p:spPr>
          <a:xfrm>
            <a:off x="6202017" y="5699645"/>
            <a:ext cx="2941983" cy="1470991"/>
          </a:xfrm>
          <a:prstGeom prst="rect">
            <a:avLst/>
          </a:prstGeom>
          <a:noFill/>
          <a:ln>
            <a:noFill/>
          </a:ln>
        </p:spPr>
      </p:pic>
      <p:sp>
        <p:nvSpPr>
          <p:cNvPr id="4" name="Rectangle 3">
            <a:extLst>
              <a:ext uri="{FF2B5EF4-FFF2-40B4-BE49-F238E27FC236}">
                <a16:creationId xmlns:a16="http://schemas.microsoft.com/office/drawing/2014/main" id="{EF8A48B6-9EA2-443D-B3A6-B2AAAF752D9C}"/>
              </a:ext>
            </a:extLst>
          </p:cNvPr>
          <p:cNvSpPr/>
          <p:nvPr/>
        </p:nvSpPr>
        <p:spPr>
          <a:xfrm>
            <a:off x="687514" y="479924"/>
            <a:ext cx="8141175" cy="5468933"/>
          </a:xfrm>
          <a:prstGeom prst="rect">
            <a:avLst/>
          </a:prstGeom>
        </p:spPr>
        <p:txBody>
          <a:bodyPr wrap="square">
            <a:spAutoFit/>
          </a:bodyPr>
          <a:lstStyle/>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Motivating Outpatient Alcoholics to Quit Smoking</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Smoking Cessation Treatment for Substance Abusers</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Motivational Interviewing for Teen Smoking in the E.R.</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Smoke-free Incentives for Pregnant Women and their Partners.</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Motivational Interviewing with Adolescent Smoking</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Adolescents, Alcohol, and Substance Abuse: Reaching Teens Through Brief Intervention.</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Motivational interviewing for teen drinking and driving</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Increasing alcoholics’ motivation to quit smoking</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Motivational interviewing for ETOH+ in the E.R</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Contingency Management and MET for Adolescent Smoking</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Family Motivational Interviews for ETOH+ Teens in the ER</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Incentives Plus Bupropion for Smoking in Schizophrenics</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Smoking Versus Alternative Reinforcers in Adolescents</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Contingent vouchers for smoking in substance abusers as adjunct to nicotine patch</a:t>
            </a:r>
          </a:p>
          <a:p>
            <a:pPr>
              <a:lnSpc>
                <a:spcPct val="107000"/>
              </a:lnSpc>
              <a:spcAft>
                <a:spcPts val="800"/>
              </a:spcAft>
            </a:pPr>
            <a:r>
              <a:rPr lang="en-US" sz="1600" kern="100" dirty="0">
                <a:latin typeface="Calibri" panose="020F0502020204030204" pitchFamily="34" charset="0"/>
                <a:ea typeface="Calibri" panose="020F0502020204030204" pitchFamily="34" charset="0"/>
                <a:cs typeface="Times New Roman" panose="02020603050405020304" pitchFamily="18" charset="0"/>
              </a:rPr>
              <a:t>Contingency Management for Drug Use in HIV+ Adults after Prison or Jail Release</a:t>
            </a:r>
          </a:p>
        </p:txBody>
      </p:sp>
    </p:spTree>
    <p:extLst>
      <p:ext uri="{BB962C8B-B14F-4D97-AF65-F5344CB8AC3E}">
        <p14:creationId xmlns:p14="http://schemas.microsoft.com/office/powerpoint/2010/main" val="122190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3B07-430B-334E-84F8-6EF588DBB5FD}"/>
              </a:ext>
            </a:extLst>
          </p:cNvPr>
          <p:cNvSpPr>
            <a:spLocks noGrp="1"/>
          </p:cNvSpPr>
          <p:nvPr>
            <p:ph type="title"/>
          </p:nvPr>
        </p:nvSpPr>
        <p:spPr/>
        <p:txBody>
          <a:bodyPr/>
          <a:lstStyle/>
          <a:p>
            <a:pPr algn="ctr"/>
            <a:r>
              <a:rPr lang="en-US" sz="2400" dirty="0">
                <a:latin typeface="+mn-lt"/>
              </a:rPr>
              <a:t>Motivational Interviewing (MI): Intensive and </a:t>
            </a:r>
            <a:br>
              <a:rPr lang="en-US" sz="2400" dirty="0">
                <a:latin typeface="+mn-lt"/>
              </a:rPr>
            </a:br>
            <a:r>
              <a:rPr lang="en-US" sz="2400" dirty="0">
                <a:latin typeface="+mn-lt"/>
              </a:rPr>
              <a:t>Targeted TA Initiatives </a:t>
            </a:r>
          </a:p>
        </p:txBody>
      </p:sp>
      <p:sp>
        <p:nvSpPr>
          <p:cNvPr id="3" name="Rectangle 2">
            <a:extLst>
              <a:ext uri="{FF2B5EF4-FFF2-40B4-BE49-F238E27FC236}">
                <a16:creationId xmlns:a16="http://schemas.microsoft.com/office/drawing/2014/main" id="{1E5EDA17-71F2-47A0-9178-3462DACEACB3}"/>
              </a:ext>
            </a:extLst>
          </p:cNvPr>
          <p:cNvSpPr/>
          <p:nvPr/>
        </p:nvSpPr>
        <p:spPr>
          <a:xfrm>
            <a:off x="2960370" y="1762198"/>
            <a:ext cx="6092190" cy="3693319"/>
          </a:xfrm>
          <a:prstGeom prst="rect">
            <a:avLst/>
          </a:prstGeom>
        </p:spPr>
        <p:txBody>
          <a:bodyPr wrap="square">
            <a:spAutoFit/>
          </a:bodyPr>
          <a:lstStyle/>
          <a:p>
            <a:pPr defTabSz="342900">
              <a:buClrTx/>
              <a:defRPr/>
            </a:pPr>
            <a:r>
              <a:rPr lang="en-US" sz="2100" kern="1200" dirty="0">
                <a:solidFill>
                  <a:srgbClr val="002060"/>
                </a:solidFill>
                <a:latin typeface="Tahoma" panose="020B0604030504040204" pitchFamily="34" charset="0"/>
                <a:ea typeface="+mn-ea"/>
                <a:cs typeface="+mn-cs"/>
              </a:rPr>
              <a:t>Bob Jope – MI Trainer Extraordinaire!</a:t>
            </a:r>
            <a:br>
              <a:rPr lang="en-US" sz="1350" kern="1200" dirty="0">
                <a:solidFill>
                  <a:srgbClr val="4A4A4A"/>
                </a:solidFill>
                <a:latin typeface="Tahoma" panose="020B0604030504040204" pitchFamily="34" charset="0"/>
                <a:ea typeface="+mn-ea"/>
                <a:cs typeface="+mn-cs"/>
              </a:rPr>
            </a:br>
            <a:endParaRPr lang="en-US" sz="1350" kern="1200" dirty="0">
              <a:solidFill>
                <a:srgbClr val="4A4A4A"/>
              </a:solidFill>
              <a:latin typeface="Tahoma" panose="020B0604030504040204" pitchFamily="34" charset="0"/>
              <a:ea typeface="+mn-ea"/>
              <a:cs typeface="+mn-cs"/>
            </a:endParaRPr>
          </a:p>
          <a:p>
            <a:pPr defTabSz="342900">
              <a:buClrTx/>
              <a:defRPr/>
            </a:pPr>
            <a:r>
              <a:rPr lang="en-US" sz="1350" kern="1200" dirty="0">
                <a:solidFill>
                  <a:srgbClr val="1A1A1A"/>
                </a:solidFill>
                <a:latin typeface="Tahoma" panose="020B0604030504040204" pitchFamily="34" charset="0"/>
                <a:ea typeface="+mn-ea"/>
                <a:cs typeface="+mn-cs"/>
              </a:rPr>
              <a:t>Bob Jope is our subject matter expert providing the following MI targeted and intensive TA in the New England Region:</a:t>
            </a:r>
          </a:p>
          <a:p>
            <a:pPr defTabSz="342900">
              <a:buClrTx/>
              <a:defRPr/>
            </a:pPr>
            <a:endParaRPr lang="en-US" sz="1350" kern="1200" dirty="0">
              <a:solidFill>
                <a:srgbClr val="1A1A1A"/>
              </a:solidFill>
              <a:latin typeface="Tahoma" panose="020B0604030504040204" pitchFamily="34" charset="0"/>
              <a:ea typeface="+mn-ea"/>
              <a:cs typeface="+mn-cs"/>
            </a:endParaRPr>
          </a:p>
          <a:p>
            <a:pPr marL="214313" indent="-214313" defTabSz="342900">
              <a:buClrTx/>
              <a:buFont typeface="Wingdings" panose="05000000000000000000" pitchFamily="2" charset="2"/>
              <a:buChar char="v"/>
              <a:defRPr/>
            </a:pPr>
            <a:r>
              <a:rPr lang="en-US" sz="1350" kern="1200" dirty="0">
                <a:solidFill>
                  <a:srgbClr val="1A1A1A"/>
                </a:solidFill>
                <a:latin typeface="Tahoma" panose="020B0604030504040204" pitchFamily="34" charset="0"/>
                <a:ea typeface="+mn-ea"/>
                <a:cs typeface="+mn-cs"/>
              </a:rPr>
              <a:t>Overview of Motivational Interviewing</a:t>
            </a:r>
          </a:p>
          <a:p>
            <a:pPr marL="214313" indent="-214313" defTabSz="342900">
              <a:buClrTx/>
              <a:buFont typeface="Wingdings" panose="05000000000000000000" pitchFamily="2" charset="2"/>
              <a:buChar char="v"/>
              <a:defRPr/>
            </a:pPr>
            <a:r>
              <a:rPr lang="en-US" sz="1350" kern="1200" dirty="0">
                <a:solidFill>
                  <a:srgbClr val="1A1A1A"/>
                </a:solidFill>
                <a:latin typeface="Tahoma" panose="020B0604030504040204" pitchFamily="34" charset="0"/>
                <a:ea typeface="+mn-ea"/>
                <a:cs typeface="+mn-cs"/>
              </a:rPr>
              <a:t>Basic, Intermediate, and Advanced Motivational Interviewing</a:t>
            </a:r>
          </a:p>
          <a:p>
            <a:pPr marL="214313" indent="-214313" defTabSz="342900">
              <a:buClrTx/>
              <a:buFont typeface="Wingdings" panose="05000000000000000000" pitchFamily="2" charset="2"/>
              <a:buChar char="v"/>
              <a:defRPr/>
            </a:pPr>
            <a:r>
              <a:rPr lang="en-US" sz="1350" kern="1200" dirty="0">
                <a:solidFill>
                  <a:srgbClr val="1A1A1A"/>
                </a:solidFill>
                <a:latin typeface="Tahoma" panose="020B0604030504040204" pitchFamily="34" charset="0"/>
                <a:ea typeface="+mn-ea"/>
                <a:cs typeface="+mn-cs"/>
              </a:rPr>
              <a:t>Motivational Interviewing in Groups</a:t>
            </a:r>
          </a:p>
          <a:p>
            <a:pPr marL="214313" indent="-214313" defTabSz="342900">
              <a:buClrTx/>
              <a:buFont typeface="Wingdings" panose="05000000000000000000" pitchFamily="2" charset="2"/>
              <a:buChar char="v"/>
              <a:defRPr/>
            </a:pPr>
            <a:r>
              <a:rPr lang="en-US" sz="1350" kern="1200" dirty="0">
                <a:solidFill>
                  <a:srgbClr val="1A1A1A"/>
                </a:solidFill>
                <a:latin typeface="Tahoma" panose="020B0604030504040204" pitchFamily="34" charset="0"/>
                <a:ea typeface="+mn-ea"/>
                <a:cs typeface="+mn-cs"/>
              </a:rPr>
              <a:t>Motivational Interviewing in Supervision </a:t>
            </a:r>
          </a:p>
          <a:p>
            <a:pPr marL="214313" indent="-214313" defTabSz="342900">
              <a:buClrTx/>
              <a:buFont typeface="Wingdings" panose="05000000000000000000" pitchFamily="2" charset="2"/>
              <a:buChar char="v"/>
              <a:defRPr/>
            </a:pPr>
            <a:r>
              <a:rPr lang="en-US" sz="1350" kern="1200" dirty="0">
                <a:solidFill>
                  <a:srgbClr val="1A1A1A"/>
                </a:solidFill>
                <a:latin typeface="Tahoma" panose="020B0604030504040204" pitchFamily="34" charset="0"/>
                <a:ea typeface="+mn-ea"/>
                <a:cs typeface="+mn-cs"/>
              </a:rPr>
              <a:t>Teaching Motivational Interviewing</a:t>
            </a:r>
          </a:p>
          <a:p>
            <a:pPr defTabSz="342900">
              <a:buClrTx/>
              <a:defRPr/>
            </a:pPr>
            <a:endParaRPr lang="en-US" sz="1350" kern="1200" dirty="0">
              <a:solidFill>
                <a:srgbClr val="1A1A1A"/>
              </a:solidFill>
              <a:latin typeface="Tahoma" panose="020B0604030504040204" pitchFamily="34" charset="0"/>
              <a:ea typeface="+mn-ea"/>
              <a:cs typeface="+mn-cs"/>
            </a:endParaRPr>
          </a:p>
          <a:p>
            <a:pPr defTabSz="342900">
              <a:buClrTx/>
              <a:defRPr/>
            </a:pPr>
            <a:r>
              <a:rPr lang="en-US" sz="1350" kern="1200" dirty="0">
                <a:solidFill>
                  <a:srgbClr val="1A1A1A"/>
                </a:solidFill>
                <a:latin typeface="Tahoma" panose="020B0604030504040204" pitchFamily="34" charset="0"/>
                <a:ea typeface="+mn-ea"/>
                <a:cs typeface="+mn-cs"/>
              </a:rPr>
              <a:t>Bob has also </a:t>
            </a:r>
            <a:r>
              <a:rPr lang="en-US" sz="1350" kern="1200" dirty="0">
                <a:solidFill>
                  <a:srgbClr val="1A1A1A"/>
                </a:solidFill>
                <a:ea typeface="+mn-ea"/>
                <a:cs typeface="+mn-cs"/>
              </a:rPr>
              <a:t>established a “bank” of coding slots available to those in the region who don’t otherwise have support in their organization for sustained  support for MI fidelity. </a:t>
            </a:r>
          </a:p>
          <a:p>
            <a:pPr defTabSz="342900">
              <a:buClrTx/>
              <a:defRPr/>
            </a:pPr>
            <a:endParaRPr lang="en-US" sz="1050" dirty="0">
              <a:solidFill>
                <a:srgbClr val="1A1A1A"/>
              </a:solidFill>
            </a:endParaRPr>
          </a:p>
          <a:p>
            <a:pPr defTabSz="342900">
              <a:buClrTx/>
              <a:defRPr/>
            </a:pPr>
            <a:r>
              <a:rPr lang="en-US" sz="1350" kern="1200" dirty="0">
                <a:solidFill>
                  <a:srgbClr val="1A1A1A"/>
                </a:solidFill>
                <a:ea typeface="+mn-ea"/>
                <a:cs typeface="+mn-cs"/>
              </a:rPr>
              <a:t>This intensive TA involves participants submitting a tape of their MI sessions for coding and individual feedback.</a:t>
            </a:r>
            <a:endParaRPr lang="en-US" sz="1350" kern="1200" dirty="0">
              <a:solidFill>
                <a:srgbClr val="1A1A1A"/>
              </a:solidFill>
              <a:latin typeface="Tahoma" panose="020B0604030504040204" pitchFamily="34" charset="0"/>
              <a:ea typeface="+mn-ea"/>
              <a:cs typeface="+mn-cs"/>
            </a:endParaRPr>
          </a:p>
        </p:txBody>
      </p:sp>
      <p:pic>
        <p:nvPicPr>
          <p:cNvPr id="5" name="Picture 4">
            <a:extLst>
              <a:ext uri="{FF2B5EF4-FFF2-40B4-BE49-F238E27FC236}">
                <a16:creationId xmlns:a16="http://schemas.microsoft.com/office/drawing/2014/main" id="{E13E38B2-061B-4880-B668-22E39368A5FD}"/>
              </a:ext>
            </a:extLst>
          </p:cNvPr>
          <p:cNvPicPr>
            <a:picLocks noChangeAspect="1"/>
          </p:cNvPicPr>
          <p:nvPr/>
        </p:nvPicPr>
        <p:blipFill>
          <a:blip r:embed="rId3"/>
          <a:stretch>
            <a:fillRect/>
          </a:stretch>
        </p:blipFill>
        <p:spPr>
          <a:xfrm>
            <a:off x="390868" y="1948755"/>
            <a:ext cx="2050202" cy="2297461"/>
          </a:xfrm>
          <a:prstGeom prst="rect">
            <a:avLst/>
          </a:prstGeom>
        </p:spPr>
      </p:pic>
    </p:spTree>
    <p:extLst>
      <p:ext uri="{BB962C8B-B14F-4D97-AF65-F5344CB8AC3E}">
        <p14:creationId xmlns:p14="http://schemas.microsoft.com/office/powerpoint/2010/main" val="91138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7" name="Google Shape;187;p5"/>
          <p:cNvPicPr preferRelativeResize="0"/>
          <p:nvPr/>
        </p:nvPicPr>
        <p:blipFill rotWithShape="1">
          <a:blip r:embed="rId3">
            <a:alphaModFix/>
          </a:blip>
          <a:srcRect/>
          <a:stretch/>
        </p:blipFill>
        <p:spPr>
          <a:xfrm>
            <a:off x="645840" y="1405016"/>
            <a:ext cx="3735119" cy="1589254"/>
          </a:xfrm>
          <a:prstGeom prst="roundRect">
            <a:avLst>
              <a:gd name="adj" fmla="val 8594"/>
            </a:avLst>
          </a:prstGeom>
          <a:solidFill>
            <a:srgbClr val="ECECEC"/>
          </a:solidFill>
          <a:ln>
            <a:noFill/>
          </a:ln>
          <a:effectLst>
            <a:outerShdw blurRad="50800" dist="38100" dir="2700000" algn="tl" rotWithShape="0">
              <a:srgbClr val="000000">
                <a:alpha val="40000"/>
              </a:srgbClr>
            </a:outerShdw>
          </a:effectLst>
        </p:spPr>
      </p:pic>
      <p:pic>
        <p:nvPicPr>
          <p:cNvPr id="188" name="Google Shape;188;p5"/>
          <p:cNvPicPr preferRelativeResize="0"/>
          <p:nvPr/>
        </p:nvPicPr>
        <p:blipFill rotWithShape="1">
          <a:blip r:embed="rId4">
            <a:alphaModFix/>
          </a:blip>
          <a:srcRect t="10799" b="24754"/>
          <a:stretch/>
        </p:blipFill>
        <p:spPr>
          <a:xfrm>
            <a:off x="730933" y="2857394"/>
            <a:ext cx="3585440" cy="1464935"/>
          </a:xfrm>
          <a:prstGeom prst="roundRect">
            <a:avLst>
              <a:gd name="adj" fmla="val 8594"/>
            </a:avLst>
          </a:prstGeom>
          <a:solidFill>
            <a:srgbClr val="ECECEC"/>
          </a:solidFill>
          <a:ln>
            <a:noFill/>
          </a:ln>
          <a:effectLst>
            <a:outerShdw blurRad="50800" dist="38100" dir="5400000" algn="t" rotWithShape="0">
              <a:srgbClr val="000000">
                <a:alpha val="40000"/>
              </a:srgbClr>
            </a:outerShdw>
          </a:effectLst>
        </p:spPr>
      </p:pic>
      <p:sp>
        <p:nvSpPr>
          <p:cNvPr id="189" name="Google Shape;189;p5"/>
          <p:cNvSpPr txBox="1"/>
          <p:nvPr/>
        </p:nvSpPr>
        <p:spPr>
          <a:xfrm>
            <a:off x="2113852" y="1660104"/>
            <a:ext cx="1279919" cy="76385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Raleway"/>
              <a:buNone/>
            </a:pPr>
            <a:endParaRPr sz="3400" b="0" i="0" u="none" strike="noStrike" cap="none" dirty="0">
              <a:solidFill>
                <a:srgbClr val="00467F"/>
              </a:solidFill>
              <a:latin typeface="Arial"/>
              <a:ea typeface="Arial"/>
              <a:cs typeface="Arial"/>
              <a:sym typeface="Arial"/>
            </a:endParaRPr>
          </a:p>
        </p:txBody>
      </p:sp>
      <p:pic>
        <p:nvPicPr>
          <p:cNvPr id="190" name="Google Shape;190;p5"/>
          <p:cNvPicPr preferRelativeResize="0"/>
          <p:nvPr/>
        </p:nvPicPr>
        <p:blipFill rotWithShape="1">
          <a:blip r:embed="rId5">
            <a:alphaModFix/>
          </a:blip>
          <a:srcRect/>
          <a:stretch/>
        </p:blipFill>
        <p:spPr>
          <a:xfrm>
            <a:off x="963276" y="4212234"/>
            <a:ext cx="3109871" cy="1611730"/>
          </a:xfrm>
          <a:prstGeom prst="roundRect">
            <a:avLst>
              <a:gd name="adj" fmla="val 8594"/>
            </a:avLst>
          </a:prstGeom>
          <a:solidFill>
            <a:srgbClr val="ECECEC"/>
          </a:solidFill>
          <a:ln>
            <a:noFill/>
          </a:ln>
          <a:effectLst>
            <a:outerShdw blurRad="50800" dist="38100" dir="5400000" algn="t" rotWithShape="0">
              <a:srgbClr val="000000">
                <a:alpha val="40000"/>
              </a:srgbClr>
            </a:outerShdw>
          </a:effectLst>
        </p:spPr>
      </p:pic>
      <p:sp>
        <p:nvSpPr>
          <p:cNvPr id="191" name="Google Shape;191;p5"/>
          <p:cNvSpPr txBox="1"/>
          <p:nvPr/>
        </p:nvSpPr>
        <p:spPr>
          <a:xfrm>
            <a:off x="4922844" y="3491579"/>
            <a:ext cx="1173156" cy="59633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Raleway"/>
              <a:buNone/>
            </a:pPr>
            <a:endParaRPr sz="3400" b="0" i="0" u="none" strike="noStrike" cap="none" dirty="0">
              <a:solidFill>
                <a:srgbClr val="00467F"/>
              </a:solidFill>
              <a:latin typeface="Arial"/>
              <a:ea typeface="Arial"/>
              <a:cs typeface="Arial"/>
              <a:sym typeface="Arial"/>
            </a:endParaRPr>
          </a:p>
        </p:txBody>
      </p:sp>
      <p:sp>
        <p:nvSpPr>
          <p:cNvPr id="192" name="Google Shape;192;p5"/>
          <p:cNvSpPr txBox="1"/>
          <p:nvPr/>
        </p:nvSpPr>
        <p:spPr>
          <a:xfrm>
            <a:off x="5714814" y="1265656"/>
            <a:ext cx="1173156" cy="3944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Raleway"/>
              <a:buNone/>
            </a:pPr>
            <a:endParaRPr sz="1600" b="0" i="0" u="none" strike="noStrike" cap="none" dirty="0">
              <a:solidFill>
                <a:srgbClr val="94A545"/>
              </a:solidFill>
              <a:latin typeface="Arial"/>
              <a:ea typeface="Arial"/>
              <a:cs typeface="Arial"/>
              <a:sym typeface="Arial"/>
            </a:endParaRPr>
          </a:p>
        </p:txBody>
      </p:sp>
      <p:sp>
        <p:nvSpPr>
          <p:cNvPr id="193" name="Google Shape;193;p5"/>
          <p:cNvSpPr txBox="1"/>
          <p:nvPr/>
        </p:nvSpPr>
        <p:spPr>
          <a:xfrm>
            <a:off x="248132" y="3747480"/>
            <a:ext cx="1167713" cy="5257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Raleway"/>
              <a:buNone/>
            </a:pPr>
            <a:endParaRPr sz="3400" b="0" i="0" u="none" strike="noStrike" cap="none" dirty="0">
              <a:solidFill>
                <a:srgbClr val="00467F"/>
              </a:solidFill>
              <a:latin typeface="Arial"/>
              <a:ea typeface="Arial"/>
              <a:cs typeface="Arial"/>
              <a:sym typeface="Arial"/>
            </a:endParaRPr>
          </a:p>
        </p:txBody>
      </p:sp>
      <p:pic>
        <p:nvPicPr>
          <p:cNvPr id="2" name="Picture 1">
            <a:extLst>
              <a:ext uri="{FF2B5EF4-FFF2-40B4-BE49-F238E27FC236}">
                <a16:creationId xmlns:a16="http://schemas.microsoft.com/office/drawing/2014/main" id="{5E715FE9-025D-D460-6967-BEFF0C289854}"/>
              </a:ext>
            </a:extLst>
          </p:cNvPr>
          <p:cNvPicPr>
            <a:picLocks noChangeAspect="1"/>
          </p:cNvPicPr>
          <p:nvPr/>
        </p:nvPicPr>
        <p:blipFill rotWithShape="1">
          <a:blip r:embed="rId6"/>
          <a:srcRect t="1811" b="2491"/>
          <a:stretch/>
        </p:blipFill>
        <p:spPr>
          <a:xfrm>
            <a:off x="4688771" y="1409307"/>
            <a:ext cx="3950404" cy="4361107"/>
          </a:xfrm>
          <a:prstGeom prst="rect">
            <a:avLst/>
          </a:prstGeom>
          <a:ln>
            <a:noFill/>
          </a:ln>
          <a:effectLst/>
        </p:spPr>
      </p:pic>
      <p:pic>
        <p:nvPicPr>
          <p:cNvPr id="3" name="Google Shape;310;g27e8a48c889_2_152">
            <a:extLst>
              <a:ext uri="{FF2B5EF4-FFF2-40B4-BE49-F238E27FC236}">
                <a16:creationId xmlns:a16="http://schemas.microsoft.com/office/drawing/2014/main" id="{FB5A8F83-F5D0-7077-4B16-A1AC25C3E2C9}"/>
              </a:ext>
            </a:extLst>
          </p:cNvPr>
          <p:cNvPicPr preferRelativeResize="0"/>
          <p:nvPr/>
        </p:nvPicPr>
        <p:blipFill>
          <a:blip r:embed="rId7">
            <a:alphaModFix/>
          </a:blip>
          <a:stretch>
            <a:fillRect/>
          </a:stretch>
        </p:blipFill>
        <p:spPr>
          <a:xfrm>
            <a:off x="3298500" y="208837"/>
            <a:ext cx="2547000" cy="1146922"/>
          </a:xfrm>
          <a:prstGeom prst="rect">
            <a:avLst/>
          </a:prstGeom>
          <a:noFill/>
          <a:ln>
            <a:noFill/>
          </a:ln>
        </p:spPr>
      </p:pic>
      <p:pic>
        <p:nvPicPr>
          <p:cNvPr id="4" name="Google Shape;319;g27e8a48c889_2_193" descr="Stacked color bars with 8 different colors" title="Stacked Color Bars">
            <a:extLst>
              <a:ext uri="{FF2B5EF4-FFF2-40B4-BE49-F238E27FC236}">
                <a16:creationId xmlns:a16="http://schemas.microsoft.com/office/drawing/2014/main" id="{3C574E5B-C2F2-FBB9-4C24-A4ADD1BF6D4D}"/>
              </a:ext>
            </a:extLst>
          </p:cNvPr>
          <p:cNvPicPr preferRelativeResize="0"/>
          <p:nvPr/>
        </p:nvPicPr>
        <p:blipFill rotWithShape="1">
          <a:blip r:embed="rId8">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89984"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28650" y="484632"/>
            <a:ext cx="4561284" cy="3566160"/>
          </a:xfrm>
        </p:spPr>
        <p:txBody>
          <a:bodyPr vert="horz" lIns="91440" tIns="45720" rIns="91440" bIns="45720" rtlCol="0" anchor="b">
            <a:normAutofit/>
          </a:bodyPr>
          <a:lstStyle/>
          <a:p>
            <a:pPr algn="l" defTabSz="914400"/>
            <a:r>
              <a:rPr lang="en-US" sz="3100" b="1" dirty="0">
                <a:solidFill>
                  <a:srgbClr val="FFFFFF"/>
                </a:solidFill>
              </a:rPr>
              <a:t>SAMSHA’s National Outcome Measures Service Tool: Collecting Sexual Orientation, Gender Identity, and Race/Ethnicity Demographic Information in a Culturally Humble and Sensitive Approach </a:t>
            </a:r>
            <a:endParaRPr lang="en-US" sz="3100" dirty="0">
              <a:solidFill>
                <a:srgbClr val="FFFFFF"/>
              </a:solidFill>
            </a:endParaRPr>
          </a:p>
        </p:txBody>
      </p:sp>
      <p:sp>
        <p:nvSpPr>
          <p:cNvPr id="3" name="Subtitle 2"/>
          <p:cNvSpPr>
            <a:spLocks noGrp="1"/>
          </p:cNvSpPr>
          <p:nvPr>
            <p:ph type="subTitle" idx="1"/>
          </p:nvPr>
        </p:nvSpPr>
        <p:spPr>
          <a:xfrm>
            <a:off x="628650" y="4480560"/>
            <a:ext cx="4561284" cy="1572768"/>
          </a:xfrm>
        </p:spPr>
        <p:txBody>
          <a:bodyPr vert="horz" lIns="91440" tIns="45720" rIns="91440" bIns="45720" rtlCol="0">
            <a:normAutofit/>
          </a:bodyPr>
          <a:lstStyle/>
          <a:p>
            <a:pPr algn="l" defTabSz="914400">
              <a:spcBef>
                <a:spcPts val="1000"/>
              </a:spcBef>
            </a:pPr>
            <a:r>
              <a:rPr lang="en-US" sz="2200">
                <a:solidFill>
                  <a:srgbClr val="FFFFFF"/>
                </a:solidFill>
              </a:rPr>
              <a:t>David G. Zelaya, Ph.D. (he/him/el)</a:t>
            </a:r>
          </a:p>
          <a:p>
            <a:pPr algn="l" defTabSz="914400">
              <a:spcBef>
                <a:spcPts val="1000"/>
              </a:spcBef>
            </a:pPr>
            <a:r>
              <a:rPr lang="en-US" sz="2200">
                <a:solidFill>
                  <a:srgbClr val="FFFFFF"/>
                </a:solidFill>
              </a:rPr>
              <a:t>Equity, Diversity, and Inclusion Director</a:t>
            </a:r>
          </a:p>
          <a:p>
            <a:pPr algn="l" defTabSz="914400">
              <a:spcBef>
                <a:spcPts val="1000"/>
              </a:spcBef>
            </a:pPr>
            <a:r>
              <a:rPr lang="en-US" sz="2200">
                <a:solidFill>
                  <a:srgbClr val="FFFFFF"/>
                </a:solidFill>
              </a:rPr>
              <a:t>April 13</a:t>
            </a:r>
            <a:r>
              <a:rPr lang="en-US" sz="2200" baseline="30000">
                <a:solidFill>
                  <a:srgbClr val="FFFFFF"/>
                </a:solidFill>
              </a:rPr>
              <a:t>th</a:t>
            </a:r>
            <a:r>
              <a:rPr lang="en-US" sz="2200">
                <a:solidFill>
                  <a:srgbClr val="FFFFFF"/>
                </a:solidFill>
              </a:rPr>
              <a:t>, 2023</a:t>
            </a:r>
          </a:p>
        </p:txBody>
      </p:sp>
      <p:sp>
        <p:nvSpPr>
          <p:cNvPr id="16"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106" y="4252192"/>
            <a:ext cx="3042412" cy="18288"/>
          </a:xfrm>
          <a:custGeom>
            <a:avLst/>
            <a:gdLst>
              <a:gd name="connsiteX0" fmla="*/ 0 w 3042412"/>
              <a:gd name="connsiteY0" fmla="*/ 0 h 18288"/>
              <a:gd name="connsiteX1" fmla="*/ 608482 w 3042412"/>
              <a:gd name="connsiteY1" fmla="*/ 0 h 18288"/>
              <a:gd name="connsiteX2" fmla="*/ 1216965 w 3042412"/>
              <a:gd name="connsiteY2" fmla="*/ 0 h 18288"/>
              <a:gd name="connsiteX3" fmla="*/ 1825447 w 3042412"/>
              <a:gd name="connsiteY3" fmla="*/ 0 h 18288"/>
              <a:gd name="connsiteX4" fmla="*/ 2373081 w 3042412"/>
              <a:gd name="connsiteY4" fmla="*/ 0 h 18288"/>
              <a:gd name="connsiteX5" fmla="*/ 3042412 w 3042412"/>
              <a:gd name="connsiteY5" fmla="*/ 0 h 18288"/>
              <a:gd name="connsiteX6" fmla="*/ 3042412 w 3042412"/>
              <a:gd name="connsiteY6" fmla="*/ 18288 h 18288"/>
              <a:gd name="connsiteX7" fmla="*/ 2494778 w 3042412"/>
              <a:gd name="connsiteY7" fmla="*/ 18288 h 18288"/>
              <a:gd name="connsiteX8" fmla="*/ 1977568 w 3042412"/>
              <a:gd name="connsiteY8" fmla="*/ 18288 h 18288"/>
              <a:gd name="connsiteX9" fmla="*/ 1369085 w 3042412"/>
              <a:gd name="connsiteY9" fmla="*/ 18288 h 18288"/>
              <a:gd name="connsiteX10" fmla="*/ 821451 w 3042412"/>
              <a:gd name="connsiteY10" fmla="*/ 18288 h 18288"/>
              <a:gd name="connsiteX11" fmla="*/ 0 w 3042412"/>
              <a:gd name="connsiteY11" fmla="*/ 18288 h 18288"/>
              <a:gd name="connsiteX12" fmla="*/ 0 w 3042412"/>
              <a:gd name="connsiteY12" fmla="*/ 0 h 18288"/>
              <a:gd name="connsiteX0" fmla="*/ 0 w 3042412"/>
              <a:gd name="connsiteY0" fmla="*/ 0 h 18288"/>
              <a:gd name="connsiteX1" fmla="*/ 547634 w 3042412"/>
              <a:gd name="connsiteY1" fmla="*/ 0 h 18288"/>
              <a:gd name="connsiteX2" fmla="*/ 1064844 w 3042412"/>
              <a:gd name="connsiteY2" fmla="*/ 0 h 18288"/>
              <a:gd name="connsiteX3" fmla="*/ 1612478 w 3042412"/>
              <a:gd name="connsiteY3" fmla="*/ 0 h 18288"/>
              <a:gd name="connsiteX4" fmla="*/ 2220961 w 3042412"/>
              <a:gd name="connsiteY4" fmla="*/ 0 h 18288"/>
              <a:gd name="connsiteX5" fmla="*/ 3042412 w 3042412"/>
              <a:gd name="connsiteY5" fmla="*/ 0 h 18288"/>
              <a:gd name="connsiteX6" fmla="*/ 3042412 w 3042412"/>
              <a:gd name="connsiteY6" fmla="*/ 18288 h 18288"/>
              <a:gd name="connsiteX7" fmla="*/ 2433930 w 3042412"/>
              <a:gd name="connsiteY7" fmla="*/ 18288 h 18288"/>
              <a:gd name="connsiteX8" fmla="*/ 1764599 w 3042412"/>
              <a:gd name="connsiteY8" fmla="*/ 18288 h 18288"/>
              <a:gd name="connsiteX9" fmla="*/ 1247389 w 3042412"/>
              <a:gd name="connsiteY9" fmla="*/ 18288 h 18288"/>
              <a:gd name="connsiteX10" fmla="*/ 578058 w 3042412"/>
              <a:gd name="connsiteY10" fmla="*/ 18288 h 18288"/>
              <a:gd name="connsiteX11" fmla="*/ 0 w 3042412"/>
              <a:gd name="connsiteY11" fmla="*/ 18288 h 18288"/>
              <a:gd name="connsiteX12" fmla="*/ 0 w 30424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8288" fill="none" extrusionOk="0">
                <a:moveTo>
                  <a:pt x="0" y="0"/>
                </a:moveTo>
                <a:cubicBezTo>
                  <a:pt x="241527" y="1934"/>
                  <a:pt x="312357" y="-25541"/>
                  <a:pt x="608482" y="0"/>
                </a:cubicBezTo>
                <a:cubicBezTo>
                  <a:pt x="905825" y="26755"/>
                  <a:pt x="942048" y="23771"/>
                  <a:pt x="1216965" y="0"/>
                </a:cubicBezTo>
                <a:cubicBezTo>
                  <a:pt x="1478453" y="-59231"/>
                  <a:pt x="1664162" y="8588"/>
                  <a:pt x="1825447" y="0"/>
                </a:cubicBezTo>
                <a:cubicBezTo>
                  <a:pt x="1988078" y="-33898"/>
                  <a:pt x="2137561" y="9222"/>
                  <a:pt x="2373081" y="0"/>
                </a:cubicBezTo>
                <a:cubicBezTo>
                  <a:pt x="2586708" y="28336"/>
                  <a:pt x="2815076" y="-64836"/>
                  <a:pt x="3042412" y="0"/>
                </a:cubicBezTo>
                <a:cubicBezTo>
                  <a:pt x="3042378" y="4844"/>
                  <a:pt x="3042002" y="11009"/>
                  <a:pt x="3042412" y="18288"/>
                </a:cubicBezTo>
                <a:cubicBezTo>
                  <a:pt x="2911904" y="16374"/>
                  <a:pt x="2661250" y="-38049"/>
                  <a:pt x="2494778" y="18288"/>
                </a:cubicBezTo>
                <a:cubicBezTo>
                  <a:pt x="2307404" y="32907"/>
                  <a:pt x="2098663" y="30051"/>
                  <a:pt x="1977568" y="18288"/>
                </a:cubicBezTo>
                <a:cubicBezTo>
                  <a:pt x="1870622" y="-9869"/>
                  <a:pt x="1546198" y="30007"/>
                  <a:pt x="1369085" y="18288"/>
                </a:cubicBezTo>
                <a:cubicBezTo>
                  <a:pt x="1212400" y="-20955"/>
                  <a:pt x="1052388" y="6064"/>
                  <a:pt x="821451" y="18288"/>
                </a:cubicBezTo>
                <a:cubicBezTo>
                  <a:pt x="599490" y="17953"/>
                  <a:pt x="163903" y="63790"/>
                  <a:pt x="0" y="18288"/>
                </a:cubicBezTo>
                <a:cubicBezTo>
                  <a:pt x="-649" y="11698"/>
                  <a:pt x="663" y="5413"/>
                  <a:pt x="0" y="0"/>
                </a:cubicBezTo>
                <a:close/>
              </a:path>
              <a:path w="3042412" h="18288" stroke="0" extrusionOk="0">
                <a:moveTo>
                  <a:pt x="0" y="0"/>
                </a:moveTo>
                <a:cubicBezTo>
                  <a:pt x="245586" y="-7794"/>
                  <a:pt x="305354" y="-17085"/>
                  <a:pt x="547634" y="0"/>
                </a:cubicBezTo>
                <a:cubicBezTo>
                  <a:pt x="792151" y="22754"/>
                  <a:pt x="862568" y="-6918"/>
                  <a:pt x="1064844" y="0"/>
                </a:cubicBezTo>
                <a:cubicBezTo>
                  <a:pt x="1287782" y="14358"/>
                  <a:pt x="1408399" y="22587"/>
                  <a:pt x="1612478" y="0"/>
                </a:cubicBezTo>
                <a:cubicBezTo>
                  <a:pt x="1806201" y="-7497"/>
                  <a:pt x="2001135" y="-14315"/>
                  <a:pt x="2220961" y="0"/>
                </a:cubicBezTo>
                <a:cubicBezTo>
                  <a:pt x="2478404" y="56174"/>
                  <a:pt x="2863949" y="-41485"/>
                  <a:pt x="3042412" y="0"/>
                </a:cubicBezTo>
                <a:cubicBezTo>
                  <a:pt x="3041887" y="5049"/>
                  <a:pt x="3042605" y="12044"/>
                  <a:pt x="3042412" y="18288"/>
                </a:cubicBezTo>
                <a:cubicBezTo>
                  <a:pt x="2898261" y="22698"/>
                  <a:pt x="2711835" y="-4312"/>
                  <a:pt x="2433930" y="18288"/>
                </a:cubicBezTo>
                <a:cubicBezTo>
                  <a:pt x="2161458" y="45802"/>
                  <a:pt x="1964714" y="57508"/>
                  <a:pt x="1764599" y="18288"/>
                </a:cubicBezTo>
                <a:cubicBezTo>
                  <a:pt x="1552072" y="-5458"/>
                  <a:pt x="1481649" y="6173"/>
                  <a:pt x="1247389" y="18288"/>
                </a:cubicBezTo>
                <a:cubicBezTo>
                  <a:pt x="1065494" y="13144"/>
                  <a:pt x="864941" y="37672"/>
                  <a:pt x="578058" y="18288"/>
                </a:cubicBezTo>
                <a:cubicBezTo>
                  <a:pt x="292954" y="5041"/>
                  <a:pt x="152988" y="18121"/>
                  <a:pt x="0" y="18288"/>
                </a:cubicBezTo>
                <a:cubicBezTo>
                  <a:pt x="-39" y="12511"/>
                  <a:pt x="-381" y="8039"/>
                  <a:pt x="0" y="0"/>
                </a:cubicBezTo>
                <a:close/>
              </a:path>
              <a:path w="3042412" h="18288" fill="none" stroke="0" extrusionOk="0">
                <a:moveTo>
                  <a:pt x="0" y="0"/>
                </a:moveTo>
                <a:cubicBezTo>
                  <a:pt x="235158" y="5862"/>
                  <a:pt x="308044" y="-31950"/>
                  <a:pt x="608482" y="0"/>
                </a:cubicBezTo>
                <a:cubicBezTo>
                  <a:pt x="902629" y="27860"/>
                  <a:pt x="934292" y="30978"/>
                  <a:pt x="1216965" y="0"/>
                </a:cubicBezTo>
                <a:cubicBezTo>
                  <a:pt x="1510808" y="-36562"/>
                  <a:pt x="1634425" y="34680"/>
                  <a:pt x="1825447" y="0"/>
                </a:cubicBezTo>
                <a:cubicBezTo>
                  <a:pt x="1997408" y="-14401"/>
                  <a:pt x="2165611" y="21191"/>
                  <a:pt x="2373081" y="0"/>
                </a:cubicBezTo>
                <a:cubicBezTo>
                  <a:pt x="2621557" y="-225"/>
                  <a:pt x="2827861" y="-55622"/>
                  <a:pt x="3042412" y="0"/>
                </a:cubicBezTo>
                <a:cubicBezTo>
                  <a:pt x="3042726" y="4158"/>
                  <a:pt x="3041433" y="12539"/>
                  <a:pt x="3042412" y="18288"/>
                </a:cubicBezTo>
                <a:cubicBezTo>
                  <a:pt x="2956012" y="48012"/>
                  <a:pt x="2647692" y="-10464"/>
                  <a:pt x="2494778" y="18288"/>
                </a:cubicBezTo>
                <a:cubicBezTo>
                  <a:pt x="2306192" y="30912"/>
                  <a:pt x="2106948" y="29535"/>
                  <a:pt x="1977568" y="18288"/>
                </a:cubicBezTo>
                <a:cubicBezTo>
                  <a:pt x="1853031" y="-3851"/>
                  <a:pt x="1540302" y="30019"/>
                  <a:pt x="1369085" y="18288"/>
                </a:cubicBezTo>
                <a:cubicBezTo>
                  <a:pt x="1191765" y="-2739"/>
                  <a:pt x="1065499" y="-6890"/>
                  <a:pt x="821451" y="18288"/>
                </a:cubicBezTo>
                <a:cubicBezTo>
                  <a:pt x="599984" y="42417"/>
                  <a:pt x="179854" y="44896"/>
                  <a:pt x="0" y="18288"/>
                </a:cubicBezTo>
                <a:cubicBezTo>
                  <a:pt x="20" y="11469"/>
                  <a:pt x="-29" y="5154"/>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2727557108">
                  <a:custGeom>
                    <a:avLst/>
                    <a:gdLst>
                      <a:gd name="connsiteX0" fmla="*/ 0 w 3042412"/>
                      <a:gd name="connsiteY0" fmla="*/ 0 h 18288"/>
                      <a:gd name="connsiteX1" fmla="*/ 608482 w 3042412"/>
                      <a:gd name="connsiteY1" fmla="*/ 0 h 18288"/>
                      <a:gd name="connsiteX2" fmla="*/ 1216965 w 3042412"/>
                      <a:gd name="connsiteY2" fmla="*/ 0 h 18288"/>
                      <a:gd name="connsiteX3" fmla="*/ 1825447 w 3042412"/>
                      <a:gd name="connsiteY3" fmla="*/ 0 h 18288"/>
                      <a:gd name="connsiteX4" fmla="*/ 2373081 w 3042412"/>
                      <a:gd name="connsiteY4" fmla="*/ 0 h 18288"/>
                      <a:gd name="connsiteX5" fmla="*/ 3042412 w 3042412"/>
                      <a:gd name="connsiteY5" fmla="*/ 0 h 18288"/>
                      <a:gd name="connsiteX6" fmla="*/ 3042412 w 3042412"/>
                      <a:gd name="connsiteY6" fmla="*/ 18288 h 18288"/>
                      <a:gd name="connsiteX7" fmla="*/ 2494778 w 3042412"/>
                      <a:gd name="connsiteY7" fmla="*/ 18288 h 18288"/>
                      <a:gd name="connsiteX8" fmla="*/ 1977568 w 3042412"/>
                      <a:gd name="connsiteY8" fmla="*/ 18288 h 18288"/>
                      <a:gd name="connsiteX9" fmla="*/ 1369085 w 3042412"/>
                      <a:gd name="connsiteY9" fmla="*/ 18288 h 18288"/>
                      <a:gd name="connsiteX10" fmla="*/ 821451 w 3042412"/>
                      <a:gd name="connsiteY10" fmla="*/ 18288 h 18288"/>
                      <a:gd name="connsiteX11" fmla="*/ 0 w 3042412"/>
                      <a:gd name="connsiteY11" fmla="*/ 18288 h 18288"/>
                      <a:gd name="connsiteX12" fmla="*/ 0 w 30424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8288" fill="none" extrusionOk="0">
                        <a:moveTo>
                          <a:pt x="0" y="0"/>
                        </a:moveTo>
                        <a:cubicBezTo>
                          <a:pt x="247021" y="406"/>
                          <a:pt x="311375" y="-28103"/>
                          <a:pt x="608482" y="0"/>
                        </a:cubicBezTo>
                        <a:cubicBezTo>
                          <a:pt x="905589" y="28103"/>
                          <a:pt x="941513" y="26984"/>
                          <a:pt x="1216965" y="0"/>
                        </a:cubicBezTo>
                        <a:cubicBezTo>
                          <a:pt x="1492417" y="-26984"/>
                          <a:pt x="1661512" y="20769"/>
                          <a:pt x="1825447" y="0"/>
                        </a:cubicBezTo>
                        <a:cubicBezTo>
                          <a:pt x="1989382" y="-20769"/>
                          <a:pt x="2140981" y="8352"/>
                          <a:pt x="2373081" y="0"/>
                        </a:cubicBezTo>
                        <a:cubicBezTo>
                          <a:pt x="2605181" y="-8352"/>
                          <a:pt x="2830372" y="-14633"/>
                          <a:pt x="3042412" y="0"/>
                        </a:cubicBezTo>
                        <a:cubicBezTo>
                          <a:pt x="3042854" y="4516"/>
                          <a:pt x="3041585" y="12266"/>
                          <a:pt x="3042412" y="18288"/>
                        </a:cubicBezTo>
                        <a:cubicBezTo>
                          <a:pt x="2922119" y="39475"/>
                          <a:pt x="2679586" y="-798"/>
                          <a:pt x="2494778" y="18288"/>
                        </a:cubicBezTo>
                        <a:cubicBezTo>
                          <a:pt x="2309970" y="37374"/>
                          <a:pt x="2104493" y="36554"/>
                          <a:pt x="1977568" y="18288"/>
                        </a:cubicBezTo>
                        <a:cubicBezTo>
                          <a:pt x="1850643" y="23"/>
                          <a:pt x="1545734" y="34278"/>
                          <a:pt x="1369085" y="18288"/>
                        </a:cubicBezTo>
                        <a:cubicBezTo>
                          <a:pt x="1192436" y="2298"/>
                          <a:pt x="1048764" y="-2260"/>
                          <a:pt x="821451" y="18288"/>
                        </a:cubicBezTo>
                        <a:cubicBezTo>
                          <a:pt x="594138" y="38836"/>
                          <a:pt x="213550" y="54130"/>
                          <a:pt x="0" y="18288"/>
                        </a:cubicBezTo>
                        <a:cubicBezTo>
                          <a:pt x="-306" y="11477"/>
                          <a:pt x="485" y="4355"/>
                          <a:pt x="0" y="0"/>
                        </a:cubicBezTo>
                        <a:close/>
                      </a:path>
                      <a:path w="3042412" h="18288" stroke="0" extrusionOk="0">
                        <a:moveTo>
                          <a:pt x="0" y="0"/>
                        </a:moveTo>
                        <a:cubicBezTo>
                          <a:pt x="254249" y="43"/>
                          <a:pt x="299528" y="-14916"/>
                          <a:pt x="547634" y="0"/>
                        </a:cubicBezTo>
                        <a:cubicBezTo>
                          <a:pt x="795740" y="14916"/>
                          <a:pt x="855495" y="-10692"/>
                          <a:pt x="1064844" y="0"/>
                        </a:cubicBezTo>
                        <a:cubicBezTo>
                          <a:pt x="1274193" y="10692"/>
                          <a:pt x="1405125" y="19931"/>
                          <a:pt x="1612478" y="0"/>
                        </a:cubicBezTo>
                        <a:cubicBezTo>
                          <a:pt x="1819831" y="-19931"/>
                          <a:pt x="1987615" y="-25056"/>
                          <a:pt x="2220961" y="0"/>
                        </a:cubicBezTo>
                        <a:cubicBezTo>
                          <a:pt x="2454307" y="25056"/>
                          <a:pt x="2867952" y="-30598"/>
                          <a:pt x="3042412" y="0"/>
                        </a:cubicBezTo>
                        <a:cubicBezTo>
                          <a:pt x="3042989" y="4624"/>
                          <a:pt x="3043231" y="11191"/>
                          <a:pt x="3042412" y="18288"/>
                        </a:cubicBezTo>
                        <a:cubicBezTo>
                          <a:pt x="2909174" y="44498"/>
                          <a:pt x="2715419" y="-8999"/>
                          <a:pt x="2433930" y="18288"/>
                        </a:cubicBezTo>
                        <a:cubicBezTo>
                          <a:pt x="2152441" y="45575"/>
                          <a:pt x="1986593" y="28277"/>
                          <a:pt x="1764599" y="18288"/>
                        </a:cubicBezTo>
                        <a:cubicBezTo>
                          <a:pt x="1542605" y="8299"/>
                          <a:pt x="1467397" y="18704"/>
                          <a:pt x="1247389" y="18288"/>
                        </a:cubicBezTo>
                        <a:cubicBezTo>
                          <a:pt x="1027381" y="17873"/>
                          <a:pt x="870240" y="28275"/>
                          <a:pt x="578058" y="18288"/>
                        </a:cubicBezTo>
                        <a:cubicBezTo>
                          <a:pt x="285876" y="8301"/>
                          <a:pt x="157187" y="20360"/>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34564"/>
            <a:ext cx="2948940" cy="523436"/>
          </a:xfrm>
          <a:prstGeom prst="rect">
            <a:avLst/>
          </a:prstGeom>
        </p:spPr>
      </p:pic>
      <p:pic>
        <p:nvPicPr>
          <p:cNvPr id="9" name="Google Shape;319;g27e8a48c889_2_193" descr="Stacked color bars with 8 different colors" title="Stacked Color Bars">
            <a:extLst>
              <a:ext uri="{FF2B5EF4-FFF2-40B4-BE49-F238E27FC236}">
                <a16:creationId xmlns:a16="http://schemas.microsoft.com/office/drawing/2014/main" id="{005851E8-206B-2C8E-02F5-2767C4375968}"/>
              </a:ext>
            </a:extLst>
          </p:cNvPr>
          <p:cNvPicPr preferRelativeResize="0"/>
          <p:nvPr/>
        </p:nvPicPr>
        <p:blipFill rotWithShape="1">
          <a:blip r:embed="rId5">
            <a:alphaModFix/>
          </a:blip>
          <a:srcRect l="-37906" r="4573"/>
          <a:stretch/>
        </p:blipFill>
        <p:spPr>
          <a:xfrm>
            <a:off x="6202017" y="5699645"/>
            <a:ext cx="2941983" cy="1470991"/>
          </a:xfrm>
          <a:prstGeom prst="rect">
            <a:avLst/>
          </a:prstGeom>
          <a:noFill/>
          <a:ln>
            <a:noFill/>
          </a:ln>
        </p:spPr>
      </p:pic>
    </p:spTree>
    <p:custDataLst>
      <p:tags r:id="rId1"/>
    </p:custDataLst>
    <p:extLst>
      <p:ext uri="{BB962C8B-B14F-4D97-AF65-F5344CB8AC3E}">
        <p14:creationId xmlns:p14="http://schemas.microsoft.com/office/powerpoint/2010/main" val="1296378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B3DF-2931-2024-0878-7781EA8516BE}"/>
              </a:ext>
            </a:extLst>
          </p:cNvPr>
          <p:cNvSpPr>
            <a:spLocks noGrp="1"/>
          </p:cNvSpPr>
          <p:nvPr>
            <p:ph type="title"/>
          </p:nvPr>
        </p:nvSpPr>
        <p:spPr/>
        <p:txBody>
          <a:bodyPr/>
          <a:lstStyle/>
          <a:p>
            <a:r>
              <a:rPr lang="en-US"/>
              <a:t>Agenda</a:t>
            </a:r>
            <a:endParaRPr lang="en-US" dirty="0"/>
          </a:p>
        </p:txBody>
      </p:sp>
      <p:graphicFrame>
        <p:nvGraphicFramePr>
          <p:cNvPr id="4" name="Diagram 3">
            <a:extLst>
              <a:ext uri="{FF2B5EF4-FFF2-40B4-BE49-F238E27FC236}">
                <a16:creationId xmlns:a16="http://schemas.microsoft.com/office/drawing/2014/main" id="{934415A1-DBC8-2437-B0DF-E8C2B4B4DD43}"/>
              </a:ext>
            </a:extLst>
          </p:cNvPr>
          <p:cNvGraphicFramePr/>
          <p:nvPr>
            <p:extLst>
              <p:ext uri="{D42A27DB-BD31-4B8C-83A1-F6EECF244321}">
                <p14:modId xmlns:p14="http://schemas.microsoft.com/office/powerpoint/2010/main" val="2097671610"/>
              </p:ext>
            </p:extLst>
          </p:nvPr>
        </p:nvGraphicFramePr>
        <p:xfrm>
          <a:off x="271131" y="1734436"/>
          <a:ext cx="7348870" cy="3726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207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8CAA36-5B37-9D43-9FF2-A80EBCCADD2B}"/>
              </a:ext>
            </a:extLst>
          </p:cNvPr>
          <p:cNvSpPr>
            <a:spLocks noGrp="1"/>
          </p:cNvSpPr>
          <p:nvPr>
            <p:ph type="sldNum" idx="4294967295"/>
          </p:nvPr>
        </p:nvSpPr>
        <p:spPr>
          <a:xfrm>
            <a:off x="8595123" y="5554266"/>
            <a:ext cx="548878" cy="313134"/>
          </a:xfrm>
        </p:spPr>
        <p:txBody>
          <a:bodyPr/>
          <a:lstStyle/>
          <a:p>
            <a:pPr algn="ctr"/>
            <a:fld id="{00000000-1234-1234-1234-123412341234}" type="slidenum">
              <a:rPr lang="en" smtClean="0"/>
              <a:pPr algn="ctr"/>
              <a:t>24</a:t>
            </a:fld>
            <a:endParaRPr lang="en"/>
          </a:p>
        </p:txBody>
      </p:sp>
      <p:graphicFrame>
        <p:nvGraphicFramePr>
          <p:cNvPr id="5" name="Diagram 4">
            <a:extLst>
              <a:ext uri="{FF2B5EF4-FFF2-40B4-BE49-F238E27FC236}">
                <a16:creationId xmlns:a16="http://schemas.microsoft.com/office/drawing/2014/main" id="{BA330003-277C-274C-90C6-3EDD69368D07}"/>
              </a:ext>
            </a:extLst>
          </p:cNvPr>
          <p:cNvGraphicFramePr/>
          <p:nvPr/>
        </p:nvGraphicFramePr>
        <p:xfrm>
          <a:off x="423158" y="1003178"/>
          <a:ext cx="7513983" cy="4269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E440F33-6ABD-76EF-E879-A956DA7DBBF2}"/>
              </a:ext>
            </a:extLst>
          </p:cNvPr>
          <p:cNvSpPr txBox="1"/>
          <p:nvPr/>
        </p:nvSpPr>
        <p:spPr>
          <a:xfrm>
            <a:off x="5504214" y="5467335"/>
            <a:ext cx="2691246" cy="230832"/>
          </a:xfrm>
          <a:prstGeom prst="rect">
            <a:avLst/>
          </a:prstGeom>
          <a:noFill/>
        </p:spPr>
        <p:txBody>
          <a:bodyPr wrap="square" rtlCol="0">
            <a:spAutoFit/>
          </a:bodyPr>
          <a:lstStyle/>
          <a:p>
            <a:r>
              <a:rPr lang="en-US" sz="900" dirty="0"/>
              <a:t>(Mosher et al., 2017)</a:t>
            </a:r>
          </a:p>
        </p:txBody>
      </p:sp>
    </p:spTree>
    <p:extLst>
      <p:ext uri="{BB962C8B-B14F-4D97-AF65-F5344CB8AC3E}">
        <p14:creationId xmlns:p14="http://schemas.microsoft.com/office/powerpoint/2010/main" val="50672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98BB8-B55E-D249-B730-8F91C5BECC32}"/>
              </a:ext>
            </a:extLst>
          </p:cNvPr>
          <p:cNvSpPr>
            <a:spLocks noGrp="1"/>
          </p:cNvSpPr>
          <p:nvPr>
            <p:ph type="title"/>
          </p:nvPr>
        </p:nvSpPr>
        <p:spPr>
          <a:xfrm>
            <a:off x="154305" y="1255915"/>
            <a:ext cx="6395085" cy="539658"/>
          </a:xfrm>
        </p:spPr>
        <p:txBody>
          <a:bodyPr>
            <a:normAutofit fontScale="90000"/>
          </a:bodyPr>
          <a:lstStyle/>
          <a:p>
            <a:r>
              <a:rPr lang="en-US" b="1" dirty="0">
                <a:solidFill>
                  <a:schemeClr val="accent1"/>
                </a:solidFill>
              </a:rPr>
              <a:t>Get to know your patients…</a:t>
            </a:r>
          </a:p>
        </p:txBody>
      </p:sp>
      <p:sp>
        <p:nvSpPr>
          <p:cNvPr id="2" name="Slide Number Placeholder 1">
            <a:extLst>
              <a:ext uri="{FF2B5EF4-FFF2-40B4-BE49-F238E27FC236}">
                <a16:creationId xmlns:a16="http://schemas.microsoft.com/office/drawing/2014/main" id="{307780CB-D19F-E54A-8A2C-55EF2A3D860C}"/>
              </a:ext>
            </a:extLst>
          </p:cNvPr>
          <p:cNvSpPr>
            <a:spLocks noGrp="1"/>
          </p:cNvSpPr>
          <p:nvPr>
            <p:ph type="sldNum" idx="4294967295"/>
          </p:nvPr>
        </p:nvSpPr>
        <p:spPr>
          <a:xfrm>
            <a:off x="8595123" y="5554266"/>
            <a:ext cx="548878" cy="313134"/>
          </a:xfrm>
        </p:spPr>
        <p:txBody>
          <a:bodyPr/>
          <a:lstStyle/>
          <a:p>
            <a:fld id="{00000000-1234-1234-1234-123412341234}" type="slidenum">
              <a:rPr lang="en" smtClean="0"/>
              <a:pPr/>
              <a:t>25</a:t>
            </a:fld>
            <a:endParaRPr lang="en"/>
          </a:p>
        </p:txBody>
      </p:sp>
      <p:sp>
        <p:nvSpPr>
          <p:cNvPr id="4" name="TextBox 3">
            <a:extLst>
              <a:ext uri="{FF2B5EF4-FFF2-40B4-BE49-F238E27FC236}">
                <a16:creationId xmlns:a16="http://schemas.microsoft.com/office/drawing/2014/main" id="{BB3D9740-73B6-5941-BF49-A19906448271}"/>
              </a:ext>
            </a:extLst>
          </p:cNvPr>
          <p:cNvSpPr txBox="1"/>
          <p:nvPr/>
        </p:nvSpPr>
        <p:spPr>
          <a:xfrm>
            <a:off x="2753512" y="2424569"/>
            <a:ext cx="2733408" cy="2400657"/>
          </a:xfrm>
          <a:prstGeom prst="rect">
            <a:avLst/>
          </a:prstGeom>
          <a:noFill/>
        </p:spPr>
        <p:txBody>
          <a:bodyPr wrap="square" rtlCol="0">
            <a:spAutoFit/>
          </a:bodyPr>
          <a:lstStyle/>
          <a:p>
            <a:pPr algn="ctr"/>
            <a:r>
              <a:rPr lang="en-US" sz="3000" b="1" dirty="0">
                <a:solidFill>
                  <a:schemeClr val="accent1"/>
                </a:solidFill>
              </a:rPr>
              <a:t>Seeking to learn about our patients not based on assumptions</a:t>
            </a:r>
          </a:p>
        </p:txBody>
      </p:sp>
    </p:spTree>
    <p:extLst>
      <p:ext uri="{BB962C8B-B14F-4D97-AF65-F5344CB8AC3E}">
        <p14:creationId xmlns:p14="http://schemas.microsoft.com/office/powerpoint/2010/main" val="163434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FA084-86A4-6931-587A-F5FB451E4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652" y="1540063"/>
            <a:ext cx="5829300" cy="3777874"/>
          </a:xfrm>
          <a:prstGeom prst="rect">
            <a:avLst/>
          </a:prstGeom>
        </p:spPr>
      </p:pic>
    </p:spTree>
    <p:extLst>
      <p:ext uri="{BB962C8B-B14F-4D97-AF65-F5344CB8AC3E}">
        <p14:creationId xmlns:p14="http://schemas.microsoft.com/office/powerpoint/2010/main" val="32868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03DBB-FB39-69C1-4CDC-C78B8681A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75" y="1918335"/>
            <a:ext cx="8364029" cy="3019425"/>
          </a:xfrm>
          <a:prstGeom prst="rect">
            <a:avLst/>
          </a:prstGeom>
        </p:spPr>
      </p:pic>
      <p:sp>
        <p:nvSpPr>
          <p:cNvPr id="2" name="TextBox 1">
            <a:extLst>
              <a:ext uri="{FF2B5EF4-FFF2-40B4-BE49-F238E27FC236}">
                <a16:creationId xmlns:a16="http://schemas.microsoft.com/office/drawing/2014/main" id="{F99FC49A-90B1-657D-98C8-1410F462CB39}"/>
              </a:ext>
            </a:extLst>
          </p:cNvPr>
          <p:cNvSpPr txBox="1"/>
          <p:nvPr/>
        </p:nvSpPr>
        <p:spPr>
          <a:xfrm>
            <a:off x="5755341" y="1798544"/>
            <a:ext cx="2474259" cy="577081"/>
          </a:xfrm>
          <a:prstGeom prst="rect">
            <a:avLst/>
          </a:prstGeom>
          <a:noFill/>
        </p:spPr>
        <p:txBody>
          <a:bodyPr wrap="square" rtlCol="0">
            <a:spAutoFit/>
          </a:bodyPr>
          <a:lstStyle/>
          <a:p>
            <a:pPr algn="ctr"/>
            <a:r>
              <a:rPr lang="en-US" sz="1050" dirty="0"/>
              <a:t>Straight/heterosexual is first (implies heterosexuality is the norm and default)</a:t>
            </a:r>
          </a:p>
        </p:txBody>
      </p:sp>
    </p:spTree>
    <p:extLst>
      <p:ext uri="{BB962C8B-B14F-4D97-AF65-F5344CB8AC3E}">
        <p14:creationId xmlns:p14="http://schemas.microsoft.com/office/powerpoint/2010/main" val="27581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9E33-E7D2-D882-8206-29E871EBCE6D}"/>
              </a:ext>
            </a:extLst>
          </p:cNvPr>
          <p:cNvSpPr>
            <a:spLocks noGrp="1"/>
          </p:cNvSpPr>
          <p:nvPr>
            <p:ph type="title"/>
          </p:nvPr>
        </p:nvSpPr>
        <p:spPr/>
        <p:txBody>
          <a:bodyPr/>
          <a:lstStyle/>
          <a:p>
            <a:r>
              <a:rPr lang="en-US" dirty="0"/>
              <a:t>Tips for creating an inclusive environment…</a:t>
            </a:r>
          </a:p>
        </p:txBody>
      </p:sp>
      <p:graphicFrame>
        <p:nvGraphicFramePr>
          <p:cNvPr id="4" name="Diagram 3">
            <a:extLst>
              <a:ext uri="{FF2B5EF4-FFF2-40B4-BE49-F238E27FC236}">
                <a16:creationId xmlns:a16="http://schemas.microsoft.com/office/drawing/2014/main" id="{FC7535A1-5A95-874B-B431-0EED43049629}"/>
              </a:ext>
            </a:extLst>
          </p:cNvPr>
          <p:cNvGraphicFramePr/>
          <p:nvPr>
            <p:extLst>
              <p:ext uri="{D42A27DB-BD31-4B8C-83A1-F6EECF244321}">
                <p14:modId xmlns:p14="http://schemas.microsoft.com/office/powerpoint/2010/main" val="2070113296"/>
              </p:ext>
            </p:extLst>
          </p:nvPr>
        </p:nvGraphicFramePr>
        <p:xfrm>
          <a:off x="181155" y="1566898"/>
          <a:ext cx="8751390" cy="3919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8960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9E33-E7D2-D882-8206-29E871EBCE6D}"/>
              </a:ext>
            </a:extLst>
          </p:cNvPr>
          <p:cNvSpPr>
            <a:spLocks noGrp="1"/>
          </p:cNvSpPr>
          <p:nvPr>
            <p:ph type="title"/>
          </p:nvPr>
        </p:nvSpPr>
        <p:spPr/>
        <p:txBody>
          <a:bodyPr/>
          <a:lstStyle/>
          <a:p>
            <a:r>
              <a:rPr lang="en-US" dirty="0"/>
              <a:t>Tips for creating an inclusive environment…</a:t>
            </a:r>
          </a:p>
        </p:txBody>
      </p:sp>
      <p:graphicFrame>
        <p:nvGraphicFramePr>
          <p:cNvPr id="4" name="Diagram 3">
            <a:extLst>
              <a:ext uri="{FF2B5EF4-FFF2-40B4-BE49-F238E27FC236}">
                <a16:creationId xmlns:a16="http://schemas.microsoft.com/office/drawing/2014/main" id="{FC7535A1-5A95-874B-B431-0EED43049629}"/>
              </a:ext>
            </a:extLst>
          </p:cNvPr>
          <p:cNvGraphicFramePr/>
          <p:nvPr/>
        </p:nvGraphicFramePr>
        <p:xfrm>
          <a:off x="181155" y="1566898"/>
          <a:ext cx="8751390" cy="3919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687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D19952-B72C-41A7-9743-F00F16089228}"/>
              </a:ext>
            </a:extLst>
          </p:cNvPr>
          <p:cNvSpPr txBox="1">
            <a:spLocks/>
          </p:cNvSpPr>
          <p:nvPr/>
        </p:nvSpPr>
        <p:spPr>
          <a:xfrm>
            <a:off x="0" y="483391"/>
            <a:ext cx="9144000" cy="51765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ln>
                  <a:noFill/>
                </a:ln>
                <a:solidFill>
                  <a:srgbClr val="324964"/>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en-US" sz="2400" b="1" dirty="0"/>
              <a:t>Meet the Team</a:t>
            </a:r>
          </a:p>
        </p:txBody>
      </p:sp>
      <p:pic>
        <p:nvPicPr>
          <p:cNvPr id="2054" name="Picture 6" descr="Sara Becker, Ph.D. (@sjbeckerphd) | Twitter">
            <a:extLst>
              <a:ext uri="{FF2B5EF4-FFF2-40B4-BE49-F238E27FC236}">
                <a16:creationId xmlns:a16="http://schemas.microsoft.com/office/drawing/2014/main" id="{86356604-FCF9-40AA-9636-2FA881E5E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843" y="1210971"/>
            <a:ext cx="1440180" cy="14401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lcome New CAAS Staff | Center for Alcohol and Addiction Studies | Brown  University">
            <a:extLst>
              <a:ext uri="{FF2B5EF4-FFF2-40B4-BE49-F238E27FC236}">
                <a16:creationId xmlns:a16="http://schemas.microsoft.com/office/drawing/2014/main" id="{FA934B1E-9A0B-4E58-9B12-1784D0230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19" t="3341" r="1" b="55821"/>
          <a:stretch/>
        </p:blipFill>
        <p:spPr bwMode="auto">
          <a:xfrm>
            <a:off x="3688815" y="3452521"/>
            <a:ext cx="1439488" cy="14401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enise Bayles - Project Coordinator - Brown University | LinkedIn">
            <a:extLst>
              <a:ext uri="{FF2B5EF4-FFF2-40B4-BE49-F238E27FC236}">
                <a16:creationId xmlns:a16="http://schemas.microsoft.com/office/drawing/2014/main" id="{C6CDC9EA-FE85-4A65-93BF-16E5134DE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488" y="125664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cott, Kelli">
            <a:extLst>
              <a:ext uri="{FF2B5EF4-FFF2-40B4-BE49-F238E27FC236}">
                <a16:creationId xmlns:a16="http://schemas.microsoft.com/office/drawing/2014/main" id="{3F7969AA-F85B-40BF-B63B-F989255308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099"/>
          <a:stretch/>
        </p:blipFill>
        <p:spPr bwMode="auto">
          <a:xfrm>
            <a:off x="2012843" y="3429000"/>
            <a:ext cx="1439487" cy="1440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600BC8-A7A1-4A93-B36A-F351F7BAAC87}"/>
              </a:ext>
            </a:extLst>
          </p:cNvPr>
          <p:cNvSpPr txBox="1"/>
          <p:nvPr/>
        </p:nvSpPr>
        <p:spPr>
          <a:xfrm>
            <a:off x="2012843" y="2640698"/>
            <a:ext cx="1440180" cy="415498"/>
          </a:xfrm>
          <a:prstGeom prst="rect">
            <a:avLst/>
          </a:prstGeom>
          <a:solidFill>
            <a:schemeClr val="accent5">
              <a:lumMod val="75000"/>
            </a:schemeClr>
          </a:solidFill>
        </p:spPr>
        <p:txBody>
          <a:bodyPr wrap="square" rtlCol="0">
            <a:spAutoFit/>
          </a:bodyPr>
          <a:lstStyle/>
          <a:p>
            <a:pPr algn="ctr" defTabSz="342900">
              <a:buClrTx/>
            </a:pPr>
            <a:r>
              <a:rPr lang="en-US" sz="1050" kern="1200" dirty="0">
                <a:solidFill>
                  <a:srgbClr val="FFFFFF"/>
                </a:solidFill>
                <a:ea typeface="+mn-ea"/>
                <a:cs typeface="+mn-cs"/>
              </a:rPr>
              <a:t>Sara Becker, </a:t>
            </a:r>
          </a:p>
          <a:p>
            <a:pPr algn="ctr" defTabSz="342900">
              <a:buClrTx/>
            </a:pPr>
            <a:r>
              <a:rPr lang="en-US" sz="1050" kern="1200" dirty="0">
                <a:solidFill>
                  <a:srgbClr val="FFFFFF"/>
                </a:solidFill>
                <a:ea typeface="+mn-ea"/>
                <a:cs typeface="+mn-cs"/>
              </a:rPr>
              <a:t>Co-Director</a:t>
            </a:r>
          </a:p>
        </p:txBody>
      </p:sp>
      <p:sp>
        <p:nvSpPr>
          <p:cNvPr id="18" name="TextBox 17">
            <a:extLst>
              <a:ext uri="{FF2B5EF4-FFF2-40B4-BE49-F238E27FC236}">
                <a16:creationId xmlns:a16="http://schemas.microsoft.com/office/drawing/2014/main" id="{D383404F-B708-4C85-9BEC-3A3380197214}"/>
              </a:ext>
            </a:extLst>
          </p:cNvPr>
          <p:cNvSpPr txBox="1"/>
          <p:nvPr/>
        </p:nvSpPr>
        <p:spPr>
          <a:xfrm>
            <a:off x="330027" y="2665277"/>
            <a:ext cx="1440180" cy="415498"/>
          </a:xfrm>
          <a:prstGeom prst="rect">
            <a:avLst/>
          </a:prstGeom>
          <a:solidFill>
            <a:schemeClr val="accent5">
              <a:lumMod val="75000"/>
            </a:schemeClr>
          </a:solidFill>
        </p:spPr>
        <p:txBody>
          <a:bodyPr wrap="square" rtlCol="0">
            <a:spAutoFit/>
          </a:bodyPr>
          <a:lstStyle/>
          <a:p>
            <a:pPr algn="ctr" defTabSz="342900">
              <a:buClrTx/>
            </a:pPr>
            <a:r>
              <a:rPr lang="en-US" sz="1050" kern="1200" dirty="0">
                <a:solidFill>
                  <a:srgbClr val="FFFFFF"/>
                </a:solidFill>
                <a:ea typeface="+mn-ea"/>
                <a:cs typeface="+mn-cs"/>
              </a:rPr>
              <a:t>Rosemarie Martin,</a:t>
            </a:r>
          </a:p>
          <a:p>
            <a:pPr algn="ctr" defTabSz="342900">
              <a:buClrTx/>
            </a:pPr>
            <a:r>
              <a:rPr lang="en-US" sz="1050" kern="1200" dirty="0">
                <a:solidFill>
                  <a:srgbClr val="FFFFFF"/>
                </a:solidFill>
                <a:ea typeface="+mn-ea"/>
                <a:cs typeface="+mn-cs"/>
              </a:rPr>
              <a:t> Project Director</a:t>
            </a:r>
          </a:p>
        </p:txBody>
      </p:sp>
      <p:sp>
        <p:nvSpPr>
          <p:cNvPr id="19" name="TextBox 18">
            <a:extLst>
              <a:ext uri="{FF2B5EF4-FFF2-40B4-BE49-F238E27FC236}">
                <a16:creationId xmlns:a16="http://schemas.microsoft.com/office/drawing/2014/main" id="{E1AE102D-F998-438A-9776-3B485324B1B6}"/>
              </a:ext>
            </a:extLst>
          </p:cNvPr>
          <p:cNvSpPr txBox="1"/>
          <p:nvPr/>
        </p:nvSpPr>
        <p:spPr>
          <a:xfrm>
            <a:off x="3688815" y="2640698"/>
            <a:ext cx="1359689" cy="577081"/>
          </a:xfrm>
          <a:prstGeom prst="rect">
            <a:avLst/>
          </a:prstGeom>
          <a:solidFill>
            <a:srgbClr val="002060"/>
          </a:solidFill>
        </p:spPr>
        <p:txBody>
          <a:bodyPr wrap="square" rtlCol="0">
            <a:spAutoFit/>
          </a:bodyPr>
          <a:lstStyle/>
          <a:p>
            <a:pPr algn="ctr" defTabSz="342900">
              <a:buClrTx/>
            </a:pPr>
            <a:r>
              <a:rPr lang="en-US" sz="1050" kern="1200" dirty="0">
                <a:solidFill>
                  <a:srgbClr val="FFFFFF"/>
                </a:solidFill>
                <a:ea typeface="+mn-ea"/>
                <a:cs typeface="+mn-cs"/>
              </a:rPr>
              <a:t>Ray Sanchez, </a:t>
            </a:r>
          </a:p>
          <a:p>
            <a:pPr algn="ctr" defTabSz="342900">
              <a:buClrTx/>
            </a:pPr>
            <a:r>
              <a:rPr lang="en-US" sz="1050" kern="1200" dirty="0">
                <a:solidFill>
                  <a:srgbClr val="FFFFFF"/>
                </a:solidFill>
                <a:ea typeface="+mn-ea"/>
                <a:cs typeface="+mn-cs"/>
              </a:rPr>
              <a:t>App/Tech Coordinator</a:t>
            </a:r>
          </a:p>
        </p:txBody>
      </p:sp>
      <p:sp>
        <p:nvSpPr>
          <p:cNvPr id="20" name="TextBox 19">
            <a:extLst>
              <a:ext uri="{FF2B5EF4-FFF2-40B4-BE49-F238E27FC236}">
                <a16:creationId xmlns:a16="http://schemas.microsoft.com/office/drawing/2014/main" id="{2A058491-641B-4360-B1BF-E4F37BAC5C10}"/>
              </a:ext>
            </a:extLst>
          </p:cNvPr>
          <p:cNvSpPr txBox="1"/>
          <p:nvPr/>
        </p:nvSpPr>
        <p:spPr>
          <a:xfrm>
            <a:off x="5316076" y="2684932"/>
            <a:ext cx="1435594" cy="415498"/>
          </a:xfrm>
          <a:prstGeom prst="rect">
            <a:avLst/>
          </a:prstGeom>
          <a:solidFill>
            <a:srgbClr val="002060"/>
          </a:solidFill>
        </p:spPr>
        <p:txBody>
          <a:bodyPr wrap="square" rtlCol="0">
            <a:spAutoFit/>
          </a:bodyPr>
          <a:lstStyle/>
          <a:p>
            <a:pPr algn="ctr" defTabSz="342900">
              <a:buClrTx/>
            </a:pPr>
            <a:r>
              <a:rPr lang="en-US" sz="1050" kern="1200" dirty="0">
                <a:solidFill>
                  <a:srgbClr val="FFFFFF"/>
                </a:solidFill>
                <a:ea typeface="+mn-ea"/>
                <a:cs typeface="+mn-cs"/>
              </a:rPr>
              <a:t>Denise Bayles, </a:t>
            </a:r>
          </a:p>
          <a:p>
            <a:pPr algn="ctr" defTabSz="342900">
              <a:buClrTx/>
            </a:pPr>
            <a:r>
              <a:rPr lang="en-US" sz="1050" kern="1200" dirty="0">
                <a:solidFill>
                  <a:srgbClr val="FFFFFF"/>
                </a:solidFill>
                <a:ea typeface="+mn-ea"/>
                <a:cs typeface="+mn-cs"/>
              </a:rPr>
              <a:t>Training Coordinator</a:t>
            </a:r>
          </a:p>
        </p:txBody>
      </p:sp>
      <p:pic>
        <p:nvPicPr>
          <p:cNvPr id="2058" name="Picture 10" descr="BPR Interviews: Rosemarie Martin - Brown Political Review">
            <a:extLst>
              <a:ext uri="{FF2B5EF4-FFF2-40B4-BE49-F238E27FC236}">
                <a16:creationId xmlns:a16="http://schemas.microsoft.com/office/drawing/2014/main" id="{959E2D07-153E-4A78-8AD2-9EEDEAFBC6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108" t="5128" r="16337" b="32608"/>
          <a:stretch/>
        </p:blipFill>
        <p:spPr bwMode="auto">
          <a:xfrm>
            <a:off x="330027" y="1225097"/>
            <a:ext cx="1440180" cy="14401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C5A470-6905-49AE-A9E2-4AA11ABBC7F4}"/>
              </a:ext>
            </a:extLst>
          </p:cNvPr>
          <p:cNvSpPr txBox="1"/>
          <p:nvPr/>
        </p:nvSpPr>
        <p:spPr>
          <a:xfrm>
            <a:off x="2012843" y="4926749"/>
            <a:ext cx="1498132" cy="415498"/>
          </a:xfrm>
          <a:prstGeom prst="rect">
            <a:avLst/>
          </a:prstGeom>
          <a:solidFill>
            <a:schemeClr val="accent5">
              <a:lumMod val="75000"/>
            </a:schemeClr>
          </a:solidFill>
        </p:spPr>
        <p:txBody>
          <a:bodyPr wrap="square" rtlCol="0">
            <a:spAutoFit/>
          </a:bodyPr>
          <a:lstStyle/>
          <a:p>
            <a:pPr algn="ctr" defTabSz="342900">
              <a:buClrTx/>
            </a:pPr>
            <a:r>
              <a:rPr lang="en-US" sz="1050" kern="1200" dirty="0">
                <a:solidFill>
                  <a:srgbClr val="FFFFFF"/>
                </a:solidFill>
                <a:ea typeface="+mn-ea"/>
                <a:cs typeface="+mn-cs"/>
              </a:rPr>
              <a:t>Kelli Scott, </a:t>
            </a:r>
          </a:p>
          <a:p>
            <a:pPr algn="ctr" defTabSz="342900">
              <a:buClrTx/>
            </a:pPr>
            <a:r>
              <a:rPr lang="en-US" sz="1050" kern="1200" dirty="0">
                <a:solidFill>
                  <a:srgbClr val="FFFFFF"/>
                </a:solidFill>
                <a:ea typeface="+mn-ea"/>
                <a:cs typeface="+mn-cs"/>
              </a:rPr>
              <a:t>Evaluation Director</a:t>
            </a:r>
          </a:p>
        </p:txBody>
      </p:sp>
      <p:sp>
        <p:nvSpPr>
          <p:cNvPr id="26" name="TextBox 25">
            <a:extLst>
              <a:ext uri="{FF2B5EF4-FFF2-40B4-BE49-F238E27FC236}">
                <a16:creationId xmlns:a16="http://schemas.microsoft.com/office/drawing/2014/main" id="{0B2C8FB4-ED66-4DB8-BF39-7D2F70BA0837}"/>
              </a:ext>
            </a:extLst>
          </p:cNvPr>
          <p:cNvSpPr txBox="1"/>
          <p:nvPr/>
        </p:nvSpPr>
        <p:spPr>
          <a:xfrm>
            <a:off x="3688815" y="4869180"/>
            <a:ext cx="1435595" cy="577081"/>
          </a:xfrm>
          <a:prstGeom prst="rect">
            <a:avLst/>
          </a:prstGeom>
          <a:solidFill>
            <a:schemeClr val="accent5">
              <a:lumMod val="75000"/>
            </a:schemeClr>
          </a:solidFill>
        </p:spPr>
        <p:txBody>
          <a:bodyPr wrap="square" rtlCol="0">
            <a:spAutoFit/>
          </a:bodyPr>
          <a:lstStyle/>
          <a:p>
            <a:pPr algn="ctr" defTabSz="342900">
              <a:buClrTx/>
            </a:pPr>
            <a:r>
              <a:rPr lang="en-US" sz="1050" kern="1200" dirty="0">
                <a:solidFill>
                  <a:srgbClr val="FFFFFF"/>
                </a:solidFill>
                <a:ea typeface="+mn-ea"/>
                <a:cs typeface="+mn-cs"/>
              </a:rPr>
              <a:t>Mika Salas, </a:t>
            </a:r>
          </a:p>
          <a:p>
            <a:pPr algn="ctr" defTabSz="342900">
              <a:buClrTx/>
            </a:pPr>
            <a:r>
              <a:rPr lang="en-US" sz="1050" kern="1200" dirty="0">
                <a:solidFill>
                  <a:srgbClr val="FFFFFF"/>
                </a:solidFill>
                <a:ea typeface="+mn-ea"/>
                <a:cs typeface="+mn-cs"/>
              </a:rPr>
              <a:t>Operations Coordinator</a:t>
            </a:r>
          </a:p>
        </p:txBody>
      </p:sp>
      <p:pic>
        <p:nvPicPr>
          <p:cNvPr id="7" name="Picture 6">
            <a:extLst>
              <a:ext uri="{FF2B5EF4-FFF2-40B4-BE49-F238E27FC236}">
                <a16:creationId xmlns:a16="http://schemas.microsoft.com/office/drawing/2014/main" id="{787BF7BA-F33B-4890-B9EC-843D669371FB}"/>
              </a:ext>
            </a:extLst>
          </p:cNvPr>
          <p:cNvPicPr>
            <a:picLocks noChangeAspect="1"/>
          </p:cNvPicPr>
          <p:nvPr/>
        </p:nvPicPr>
        <p:blipFill>
          <a:blip r:embed="rId8"/>
          <a:stretch>
            <a:fillRect/>
          </a:stretch>
        </p:blipFill>
        <p:spPr>
          <a:xfrm>
            <a:off x="3695659" y="1245210"/>
            <a:ext cx="1356764" cy="1440180"/>
          </a:xfrm>
          <a:prstGeom prst="rect">
            <a:avLst/>
          </a:prstGeom>
        </p:spPr>
      </p:pic>
      <p:pic>
        <p:nvPicPr>
          <p:cNvPr id="2050" name="Picture 2" descr="Madeleine Kemo headshot">
            <a:extLst>
              <a:ext uri="{FF2B5EF4-FFF2-40B4-BE49-F238E27FC236}">
                <a16:creationId xmlns:a16="http://schemas.microsoft.com/office/drawing/2014/main" id="{B93C3EE9-EA82-426B-901A-970D49D0BB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5488" y="3512061"/>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Tonya TAVARES | Assistant Project Director; Technology Transfer Specialist  | Brown University, Rhode Island | Center for Alcohol and Addiction Studies">
            <a:extLst>
              <a:ext uri="{FF2B5EF4-FFF2-40B4-BE49-F238E27FC236}">
                <a16:creationId xmlns:a16="http://schemas.microsoft.com/office/drawing/2014/main" id="{B24BA1A1-4E92-1738-B67A-C7A51C9DC4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075" y="3384098"/>
            <a:ext cx="1498132" cy="1612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215E3F-5DA2-2C7F-596C-0D8D21A2E05E}"/>
              </a:ext>
            </a:extLst>
          </p:cNvPr>
          <p:cNvSpPr txBox="1"/>
          <p:nvPr/>
        </p:nvSpPr>
        <p:spPr>
          <a:xfrm>
            <a:off x="272075" y="5048329"/>
            <a:ext cx="1498132" cy="577081"/>
          </a:xfrm>
          <a:prstGeom prst="rect">
            <a:avLst/>
          </a:prstGeom>
          <a:solidFill>
            <a:srgbClr val="002060"/>
          </a:solidFill>
        </p:spPr>
        <p:txBody>
          <a:bodyPr wrap="square" rtlCol="0">
            <a:spAutoFit/>
          </a:bodyPr>
          <a:lstStyle/>
          <a:p>
            <a:pPr algn="ctr"/>
            <a:r>
              <a:rPr lang="en-US" sz="1050" dirty="0">
                <a:solidFill>
                  <a:schemeClr val="bg1"/>
                </a:solidFill>
              </a:rPr>
              <a:t>Tonya Tavares, </a:t>
            </a:r>
          </a:p>
          <a:p>
            <a:pPr algn="ctr"/>
            <a:r>
              <a:rPr lang="en-US" sz="1050" dirty="0">
                <a:solidFill>
                  <a:schemeClr val="bg1"/>
                </a:solidFill>
              </a:rPr>
              <a:t>Tech Transfer Specialist</a:t>
            </a:r>
          </a:p>
        </p:txBody>
      </p:sp>
      <p:pic>
        <p:nvPicPr>
          <p:cNvPr id="10" name="Picture 9" descr="A person smiling for a picture&#10;&#10;Description automatically generated">
            <a:extLst>
              <a:ext uri="{FF2B5EF4-FFF2-40B4-BE49-F238E27FC236}">
                <a16:creationId xmlns:a16="http://schemas.microsoft.com/office/drawing/2014/main" id="{1877636F-68E5-A836-6932-6F3D1E15EE39}"/>
              </a:ext>
            </a:extLst>
          </p:cNvPr>
          <p:cNvPicPr>
            <a:picLocks noChangeAspect="1"/>
          </p:cNvPicPr>
          <p:nvPr/>
        </p:nvPicPr>
        <p:blipFill>
          <a:blip r:embed="rId11"/>
          <a:stretch>
            <a:fillRect/>
          </a:stretch>
        </p:blipFill>
        <p:spPr>
          <a:xfrm>
            <a:off x="7024735" y="3452521"/>
            <a:ext cx="1800268" cy="1804082"/>
          </a:xfrm>
          <a:prstGeom prst="rect">
            <a:avLst/>
          </a:prstGeom>
        </p:spPr>
      </p:pic>
      <p:sp>
        <p:nvSpPr>
          <p:cNvPr id="11" name="TextBox 10">
            <a:extLst>
              <a:ext uri="{FF2B5EF4-FFF2-40B4-BE49-F238E27FC236}">
                <a16:creationId xmlns:a16="http://schemas.microsoft.com/office/drawing/2014/main" id="{ECF963F3-9CA0-AFC0-3CE0-D59DE71CE000}"/>
              </a:ext>
            </a:extLst>
          </p:cNvPr>
          <p:cNvSpPr txBox="1"/>
          <p:nvPr/>
        </p:nvSpPr>
        <p:spPr>
          <a:xfrm>
            <a:off x="6983543" y="4788388"/>
            <a:ext cx="1841460" cy="577081"/>
          </a:xfrm>
          <a:prstGeom prst="rect">
            <a:avLst/>
          </a:prstGeom>
          <a:solidFill>
            <a:srgbClr val="002060"/>
          </a:solidFill>
        </p:spPr>
        <p:txBody>
          <a:bodyPr wrap="square" rtlCol="0">
            <a:spAutoFit/>
          </a:bodyPr>
          <a:lstStyle/>
          <a:p>
            <a:pPr algn="ctr" defTabSz="342900">
              <a:buClrTx/>
            </a:pPr>
            <a:r>
              <a:rPr lang="en-US" sz="1050" kern="1200" dirty="0">
                <a:solidFill>
                  <a:srgbClr val="FFFFFF"/>
                </a:solidFill>
                <a:ea typeface="+mn-ea"/>
                <a:cs typeface="+mn-cs"/>
              </a:rPr>
              <a:t>David Zelaya, </a:t>
            </a:r>
          </a:p>
          <a:p>
            <a:pPr algn="ctr" defTabSz="342900">
              <a:buClrTx/>
            </a:pPr>
            <a:r>
              <a:rPr lang="en-US" sz="1050" kern="1200" dirty="0">
                <a:solidFill>
                  <a:srgbClr val="FFFFFF"/>
                </a:solidFill>
                <a:ea typeface="+mn-ea"/>
                <a:cs typeface="+mn-cs"/>
              </a:rPr>
              <a:t>Equity, Diversity, and Inclusion Director</a:t>
            </a:r>
          </a:p>
        </p:txBody>
      </p:sp>
      <p:sp>
        <p:nvSpPr>
          <p:cNvPr id="27" name="TextBox 26">
            <a:extLst>
              <a:ext uri="{FF2B5EF4-FFF2-40B4-BE49-F238E27FC236}">
                <a16:creationId xmlns:a16="http://schemas.microsoft.com/office/drawing/2014/main" id="{72E57190-A900-4DB7-AF79-148534695429}"/>
              </a:ext>
            </a:extLst>
          </p:cNvPr>
          <p:cNvSpPr txBox="1"/>
          <p:nvPr/>
        </p:nvSpPr>
        <p:spPr>
          <a:xfrm>
            <a:off x="5325488" y="4949971"/>
            <a:ext cx="1539518" cy="415498"/>
          </a:xfrm>
          <a:prstGeom prst="rect">
            <a:avLst/>
          </a:prstGeom>
          <a:solidFill>
            <a:schemeClr val="accent5">
              <a:lumMod val="75000"/>
            </a:schemeClr>
          </a:solidFill>
        </p:spPr>
        <p:txBody>
          <a:bodyPr wrap="square" rtlCol="0">
            <a:spAutoFit/>
          </a:bodyPr>
          <a:lstStyle/>
          <a:p>
            <a:pPr algn="ctr" defTabSz="342900">
              <a:buClrTx/>
            </a:pPr>
            <a:r>
              <a:rPr lang="en-US" sz="1050" kern="1200" dirty="0">
                <a:solidFill>
                  <a:srgbClr val="FFFFFF"/>
                </a:solidFill>
                <a:ea typeface="+mn-ea"/>
                <a:cs typeface="+mn-cs"/>
              </a:rPr>
              <a:t>Madeleine </a:t>
            </a:r>
            <a:r>
              <a:rPr lang="en-US" sz="1050" kern="1200" dirty="0" err="1">
                <a:solidFill>
                  <a:srgbClr val="FFFFFF"/>
                </a:solidFill>
                <a:ea typeface="+mn-ea"/>
                <a:cs typeface="+mn-cs"/>
              </a:rPr>
              <a:t>Kemo</a:t>
            </a:r>
            <a:r>
              <a:rPr lang="en-US" sz="1050" kern="1200" dirty="0">
                <a:solidFill>
                  <a:srgbClr val="FFFFFF"/>
                </a:solidFill>
                <a:ea typeface="+mn-ea"/>
                <a:cs typeface="+mn-cs"/>
              </a:rPr>
              <a:t>,</a:t>
            </a:r>
          </a:p>
          <a:p>
            <a:pPr algn="ctr" defTabSz="342900">
              <a:buClrTx/>
            </a:pPr>
            <a:r>
              <a:rPr lang="en-US" sz="1050" kern="1200" dirty="0">
                <a:solidFill>
                  <a:srgbClr val="FFFFFF"/>
                </a:solidFill>
                <a:ea typeface="+mn-ea"/>
                <a:cs typeface="+mn-cs"/>
              </a:rPr>
              <a:t>Research Assistant</a:t>
            </a:r>
          </a:p>
        </p:txBody>
      </p:sp>
      <p:pic>
        <p:nvPicPr>
          <p:cNvPr id="12" name="Google Shape;319;g27e8a48c889_2_193" descr="Stacked color bars with 8 different colors" title="Stacked Color Bars">
            <a:extLst>
              <a:ext uri="{FF2B5EF4-FFF2-40B4-BE49-F238E27FC236}">
                <a16:creationId xmlns:a16="http://schemas.microsoft.com/office/drawing/2014/main" id="{FF56953F-7DE2-D541-1DC8-42AA6982EDB6}"/>
              </a:ext>
            </a:extLst>
          </p:cNvPr>
          <p:cNvPicPr preferRelativeResize="0"/>
          <p:nvPr/>
        </p:nvPicPr>
        <p:blipFill rotWithShape="1">
          <a:blip r:embed="rId12">
            <a:alphaModFix/>
          </a:blip>
          <a:srcRect l="-37906" r="4573"/>
          <a:stretch/>
        </p:blipFill>
        <p:spPr>
          <a:xfrm>
            <a:off x="6202017" y="5699645"/>
            <a:ext cx="2941983" cy="1470991"/>
          </a:xfrm>
          <a:prstGeom prst="rect">
            <a:avLst/>
          </a:prstGeom>
          <a:noFill/>
          <a:ln>
            <a:noFill/>
          </a:ln>
        </p:spPr>
      </p:pic>
      <p:pic>
        <p:nvPicPr>
          <p:cNvPr id="2" name="Picture 2">
            <a:extLst>
              <a:ext uri="{FF2B5EF4-FFF2-40B4-BE49-F238E27FC236}">
                <a16:creationId xmlns:a16="http://schemas.microsoft.com/office/drawing/2014/main" id="{E4219BB2-10CD-0297-B139-DB239B048F4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 b="27982"/>
          <a:stretch/>
        </p:blipFill>
        <p:spPr bwMode="auto">
          <a:xfrm>
            <a:off x="7024735" y="1262672"/>
            <a:ext cx="1435594" cy="1578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BCBDF6-00F9-5BBA-759B-988B741EC637}"/>
              </a:ext>
            </a:extLst>
          </p:cNvPr>
          <p:cNvSpPr txBox="1"/>
          <p:nvPr/>
        </p:nvSpPr>
        <p:spPr>
          <a:xfrm>
            <a:off x="7027783" y="2802281"/>
            <a:ext cx="1435595" cy="415498"/>
          </a:xfrm>
          <a:prstGeom prst="rect">
            <a:avLst/>
          </a:prstGeom>
          <a:solidFill>
            <a:schemeClr val="accent5">
              <a:lumMod val="75000"/>
            </a:schemeClr>
          </a:solidFill>
        </p:spPr>
        <p:txBody>
          <a:bodyPr wrap="square" rtlCol="0">
            <a:spAutoFit/>
          </a:bodyPr>
          <a:lstStyle/>
          <a:p>
            <a:pPr algn="ctr" defTabSz="342900">
              <a:buClrTx/>
            </a:pPr>
            <a:r>
              <a:rPr lang="en-US" sz="1050" kern="1200" dirty="0" err="1">
                <a:solidFill>
                  <a:srgbClr val="FFFFFF"/>
                </a:solidFill>
                <a:ea typeface="+mn-ea"/>
                <a:cs typeface="+mn-cs"/>
              </a:rPr>
              <a:t>Haner</a:t>
            </a:r>
            <a:r>
              <a:rPr lang="en-US" sz="1050" kern="1200" dirty="0">
                <a:solidFill>
                  <a:srgbClr val="FFFFFF"/>
                </a:solidFill>
                <a:ea typeface="+mn-ea"/>
                <a:cs typeface="+mn-cs"/>
              </a:rPr>
              <a:t> Hernandez</a:t>
            </a:r>
          </a:p>
          <a:p>
            <a:pPr algn="ctr" defTabSz="342900">
              <a:buClrTx/>
            </a:pPr>
            <a:r>
              <a:rPr lang="en-US" sz="1050" kern="1200" dirty="0">
                <a:solidFill>
                  <a:srgbClr val="FFFFFF"/>
                </a:solidFill>
                <a:ea typeface="+mn-ea"/>
                <a:cs typeface="+mn-cs"/>
              </a:rPr>
              <a:t>Senior Consultant</a:t>
            </a:r>
          </a:p>
        </p:txBody>
      </p:sp>
    </p:spTree>
    <p:extLst>
      <p:ext uri="{BB962C8B-B14F-4D97-AF65-F5344CB8AC3E}">
        <p14:creationId xmlns:p14="http://schemas.microsoft.com/office/powerpoint/2010/main" val="2990337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2" name="Title 1">
            <a:extLst>
              <a:ext uri="{FF2B5EF4-FFF2-40B4-BE49-F238E27FC236}">
                <a16:creationId xmlns:a16="http://schemas.microsoft.com/office/drawing/2014/main" id="{D2D8583E-860E-1CDD-25A8-B732BBB2D7B5}"/>
              </a:ext>
            </a:extLst>
          </p:cNvPr>
          <p:cNvSpPr>
            <a:spLocks noGrp="1"/>
          </p:cNvSpPr>
          <p:nvPr>
            <p:ph type="title"/>
          </p:nvPr>
        </p:nvSpPr>
        <p:spPr>
          <a:xfrm>
            <a:off x="2796226" y="1180384"/>
            <a:ext cx="3485411" cy="1923955"/>
          </a:xfrm>
        </p:spPr>
        <p:txBody>
          <a:bodyPr>
            <a:noAutofit/>
          </a:bodyPr>
          <a:lstStyle/>
          <a:p>
            <a:br>
              <a:rPr lang="en-US" sz="1800" b="1" dirty="0">
                <a:solidFill>
                  <a:schemeClr val="bg1"/>
                </a:solidFill>
                <a:latin typeface="Helvetica Neue" panose="02000503000000020004" pitchFamily="2" charset="0"/>
              </a:rPr>
            </a:br>
            <a:r>
              <a:rPr lang="en-US" sz="1800" b="1" dirty="0">
                <a:solidFill>
                  <a:schemeClr val="bg1"/>
                </a:solidFill>
                <a:latin typeface="Helvetica Neue" panose="02000503000000020004" pitchFamily="2" charset="0"/>
              </a:rPr>
              <a:t>Incorporating an Intersectionality Framework to Understand the Impact of Racism and Heterosexism on the Health Disparities Encountered by LGBTQ+ People of Color</a:t>
            </a:r>
            <a:br>
              <a:rPr lang="en-US" sz="1800" b="1" dirty="0"/>
            </a:br>
            <a:endParaRPr lang="en-US" sz="1800" b="1" dirty="0"/>
          </a:p>
        </p:txBody>
      </p:sp>
      <p:sp>
        <p:nvSpPr>
          <p:cNvPr id="704" name="Google Shape;704;p53"/>
          <p:cNvSpPr txBox="1">
            <a:spLocks noGrp="1"/>
          </p:cNvSpPr>
          <p:nvPr>
            <p:ph type="subTitle" idx="1"/>
          </p:nvPr>
        </p:nvSpPr>
        <p:spPr>
          <a:xfrm>
            <a:off x="3204208" y="4551774"/>
            <a:ext cx="2881500" cy="467100"/>
          </a:xfrm>
          <a:prstGeom prst="rect">
            <a:avLst/>
          </a:prstGeom>
        </p:spPr>
        <p:txBody>
          <a:bodyPr spcFirstLastPara="1" vert="horz" wrap="square" lIns="91425" tIns="91425" rIns="91425" bIns="91425" rtlCol="0" anchor="ctr" anchorCtr="0">
            <a:noAutofit/>
          </a:bodyPr>
          <a:lstStyle/>
          <a:p>
            <a:pPr marL="0" indent="0"/>
            <a:r>
              <a:rPr lang="en" dirty="0"/>
              <a:t>David G. Zelaya, Ph.D.</a:t>
            </a:r>
          </a:p>
          <a:p>
            <a:pPr marL="0" indent="0"/>
            <a:endParaRPr lang="en" dirty="0"/>
          </a:p>
          <a:p>
            <a:pPr marL="0" indent="0"/>
            <a:r>
              <a:rPr lang="en" dirty="0"/>
              <a:t>Assistant Professor</a:t>
            </a:r>
          </a:p>
          <a:p>
            <a:pPr marL="0" indent="0"/>
            <a:r>
              <a:rPr lang="en" dirty="0"/>
              <a:t>Brown University School of Public Health</a:t>
            </a:r>
          </a:p>
          <a:p>
            <a:pPr marL="0" indent="0"/>
            <a:endParaRPr lang="en" dirty="0"/>
          </a:p>
          <a:p>
            <a:pPr marL="0" indent="0"/>
            <a:r>
              <a:rPr lang="en" dirty="0"/>
              <a:t>New England ATTC</a:t>
            </a:r>
          </a:p>
          <a:p>
            <a:pPr marL="0" indent="0"/>
            <a:r>
              <a:rPr lang="en" dirty="0"/>
              <a:t>Equity, Diversity, and Inclusion Director</a:t>
            </a:r>
          </a:p>
          <a:p>
            <a:pPr marL="0" indent="0" algn="l"/>
            <a:endParaRPr lang="e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D0ED-49C7-D79C-8CB6-D5B242524BA6}"/>
              </a:ext>
            </a:extLst>
          </p:cNvPr>
          <p:cNvSpPr>
            <a:spLocks noGrp="1"/>
          </p:cNvSpPr>
          <p:nvPr>
            <p:ph type="title"/>
          </p:nvPr>
        </p:nvSpPr>
        <p:spPr/>
        <p:txBody>
          <a:bodyPr/>
          <a:lstStyle/>
          <a:p>
            <a:r>
              <a:rPr lang="en-US" dirty="0">
                <a:solidFill>
                  <a:schemeClr val="bg1"/>
                </a:solidFill>
              </a:rPr>
              <a:t>Agenda</a:t>
            </a:r>
          </a:p>
        </p:txBody>
      </p:sp>
      <p:sp>
        <p:nvSpPr>
          <p:cNvPr id="3" name="Text Placeholder 2">
            <a:extLst>
              <a:ext uri="{FF2B5EF4-FFF2-40B4-BE49-F238E27FC236}">
                <a16:creationId xmlns:a16="http://schemas.microsoft.com/office/drawing/2014/main" id="{4DA098D5-4781-6C32-5B35-536B6FD62CEA}"/>
              </a:ext>
            </a:extLst>
          </p:cNvPr>
          <p:cNvSpPr>
            <a:spLocks noGrp="1"/>
          </p:cNvSpPr>
          <p:nvPr>
            <p:ph type="body" idx="1"/>
          </p:nvPr>
        </p:nvSpPr>
        <p:spPr>
          <a:xfrm>
            <a:off x="326306" y="2151016"/>
            <a:ext cx="7886118" cy="3669343"/>
          </a:xfrm>
        </p:spPr>
        <p:txBody>
          <a:bodyPr/>
          <a:lstStyle/>
          <a:p>
            <a:r>
              <a:rPr lang="en-US" sz="3000" dirty="0"/>
              <a:t>Introduction </a:t>
            </a:r>
          </a:p>
          <a:p>
            <a:pPr lvl="1"/>
            <a:r>
              <a:rPr lang="en-US" sz="3000" dirty="0"/>
              <a:t>Terminology</a:t>
            </a:r>
          </a:p>
          <a:p>
            <a:pPr lvl="1"/>
            <a:r>
              <a:rPr lang="en-US" sz="3000" dirty="0"/>
              <a:t>Intersectionality</a:t>
            </a:r>
          </a:p>
          <a:p>
            <a:pPr lvl="1"/>
            <a:r>
              <a:rPr lang="en-US" sz="3000" dirty="0"/>
              <a:t>Minority stress </a:t>
            </a:r>
          </a:p>
          <a:p>
            <a:r>
              <a:rPr lang="en-US" sz="3000" dirty="0"/>
              <a:t>Stressors &amp; Health Disparities</a:t>
            </a:r>
          </a:p>
          <a:p>
            <a:r>
              <a:rPr lang="en-US" sz="3000" dirty="0"/>
              <a:t>Cultural humility</a:t>
            </a:r>
          </a:p>
          <a:p>
            <a:r>
              <a:rPr lang="en-US" sz="3000" dirty="0"/>
              <a:t>Evidence-Based Interventions (or lack thereof)  </a:t>
            </a:r>
          </a:p>
        </p:txBody>
      </p:sp>
    </p:spTree>
    <p:extLst>
      <p:ext uri="{BB962C8B-B14F-4D97-AF65-F5344CB8AC3E}">
        <p14:creationId xmlns:p14="http://schemas.microsoft.com/office/powerpoint/2010/main" val="38461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bg1"/>
                </a:solidFill>
                <a:hlinkClick r:id="rId3"/>
              </a:rPr>
              <a:t>The 4 I’s of Oppression</a:t>
            </a:r>
            <a:endParaRPr lang="en-US" b="1" dirty="0">
              <a:solidFill>
                <a:schemeClr val="bg1"/>
              </a:solidFill>
            </a:endParaRPr>
          </a:p>
        </p:txBody>
      </p:sp>
      <p:graphicFrame>
        <p:nvGraphicFramePr>
          <p:cNvPr id="6" name="Diagram 5">
            <a:extLst>
              <a:ext uri="{FF2B5EF4-FFF2-40B4-BE49-F238E27FC236}">
                <a16:creationId xmlns:a16="http://schemas.microsoft.com/office/drawing/2014/main" id="{6808F701-914F-2A4A-B91B-D55E4EBDA691}"/>
              </a:ext>
            </a:extLst>
          </p:cNvPr>
          <p:cNvGraphicFramePr/>
          <p:nvPr/>
        </p:nvGraphicFramePr>
        <p:xfrm>
          <a:off x="2082771" y="2194008"/>
          <a:ext cx="5205536" cy="33906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F7BF3CF2-8B84-7641-B35F-34E30E6000AE}"/>
              </a:ext>
            </a:extLst>
          </p:cNvPr>
          <p:cNvSpPr txBox="1"/>
          <p:nvPr/>
        </p:nvSpPr>
        <p:spPr>
          <a:xfrm>
            <a:off x="371139" y="1998235"/>
            <a:ext cx="1703539" cy="1754326"/>
          </a:xfrm>
          <a:prstGeom prst="rect">
            <a:avLst/>
          </a:prstGeom>
          <a:noFill/>
        </p:spPr>
        <p:txBody>
          <a:bodyPr wrap="square" rtlCol="0">
            <a:spAutoFit/>
          </a:bodyPr>
          <a:lstStyle/>
          <a:p>
            <a:pPr algn="ctr"/>
            <a:r>
              <a:rPr lang="en-US" sz="1800" b="1" dirty="0">
                <a:solidFill>
                  <a:schemeClr val="bg1"/>
                </a:solidFill>
              </a:rPr>
              <a:t>Idea that one group is better than other; social root of inequality</a:t>
            </a:r>
          </a:p>
        </p:txBody>
      </p:sp>
      <p:sp>
        <p:nvSpPr>
          <p:cNvPr id="5" name="TextBox 4">
            <a:extLst>
              <a:ext uri="{FF2B5EF4-FFF2-40B4-BE49-F238E27FC236}">
                <a16:creationId xmlns:a16="http://schemas.microsoft.com/office/drawing/2014/main" id="{3A06BBDC-2A54-F94A-B897-F895F6F182A5}"/>
              </a:ext>
            </a:extLst>
          </p:cNvPr>
          <p:cNvSpPr txBox="1"/>
          <p:nvPr/>
        </p:nvSpPr>
        <p:spPr>
          <a:xfrm>
            <a:off x="7288307" y="1998236"/>
            <a:ext cx="1703539" cy="2308324"/>
          </a:xfrm>
          <a:prstGeom prst="rect">
            <a:avLst/>
          </a:prstGeom>
          <a:noFill/>
        </p:spPr>
        <p:txBody>
          <a:bodyPr wrap="square" rtlCol="0">
            <a:spAutoFit/>
          </a:bodyPr>
          <a:lstStyle/>
          <a:p>
            <a:pPr algn="ctr"/>
            <a:r>
              <a:rPr lang="en-US" sz="1800" b="1" dirty="0">
                <a:solidFill>
                  <a:schemeClr val="bg1"/>
                </a:solidFill>
              </a:rPr>
              <a:t>How ideology is manifested within systems: legal rights, medical, media, education</a:t>
            </a:r>
          </a:p>
        </p:txBody>
      </p:sp>
      <p:sp>
        <p:nvSpPr>
          <p:cNvPr id="7" name="TextBox 6">
            <a:extLst>
              <a:ext uri="{FF2B5EF4-FFF2-40B4-BE49-F238E27FC236}">
                <a16:creationId xmlns:a16="http://schemas.microsoft.com/office/drawing/2014/main" id="{F71C0839-AD13-5B48-A64C-2EB5A6572AA0}"/>
              </a:ext>
            </a:extLst>
          </p:cNvPr>
          <p:cNvSpPr txBox="1"/>
          <p:nvPr/>
        </p:nvSpPr>
        <p:spPr>
          <a:xfrm>
            <a:off x="379232" y="4292586"/>
            <a:ext cx="1703539" cy="2031325"/>
          </a:xfrm>
          <a:prstGeom prst="rect">
            <a:avLst/>
          </a:prstGeom>
          <a:noFill/>
        </p:spPr>
        <p:txBody>
          <a:bodyPr wrap="square" rtlCol="0">
            <a:spAutoFit/>
          </a:bodyPr>
          <a:lstStyle/>
          <a:p>
            <a:pPr algn="ctr"/>
            <a:r>
              <a:rPr lang="en-US" sz="1800" b="1" dirty="0">
                <a:solidFill>
                  <a:schemeClr val="bg1"/>
                </a:solidFill>
              </a:rPr>
              <a:t>Mechanism through which people play out discrimination on each other</a:t>
            </a:r>
          </a:p>
        </p:txBody>
      </p:sp>
      <p:sp>
        <p:nvSpPr>
          <p:cNvPr id="8" name="TextBox 7">
            <a:extLst>
              <a:ext uri="{FF2B5EF4-FFF2-40B4-BE49-F238E27FC236}">
                <a16:creationId xmlns:a16="http://schemas.microsoft.com/office/drawing/2014/main" id="{F44E222C-094A-2540-95B5-4CC0AC163A66}"/>
              </a:ext>
            </a:extLst>
          </p:cNvPr>
          <p:cNvSpPr txBox="1"/>
          <p:nvPr/>
        </p:nvSpPr>
        <p:spPr>
          <a:xfrm>
            <a:off x="7138677" y="4400307"/>
            <a:ext cx="1703539" cy="923330"/>
          </a:xfrm>
          <a:prstGeom prst="rect">
            <a:avLst/>
          </a:prstGeom>
          <a:noFill/>
        </p:spPr>
        <p:txBody>
          <a:bodyPr wrap="square" rtlCol="0">
            <a:spAutoFit/>
          </a:bodyPr>
          <a:lstStyle/>
          <a:p>
            <a:pPr algn="ctr"/>
            <a:r>
              <a:rPr lang="en-US" sz="1800" b="1" dirty="0">
                <a:solidFill>
                  <a:schemeClr val="bg1"/>
                </a:solidFill>
              </a:rPr>
              <a:t>Internalized narratives of inferiority</a:t>
            </a:r>
          </a:p>
        </p:txBody>
      </p:sp>
      <p:sp>
        <p:nvSpPr>
          <p:cNvPr id="10" name="Rectangle 9">
            <a:extLst>
              <a:ext uri="{FF2B5EF4-FFF2-40B4-BE49-F238E27FC236}">
                <a16:creationId xmlns:a16="http://schemas.microsoft.com/office/drawing/2014/main" id="{1472EBB2-2063-B348-856F-A6799341FCC8}"/>
              </a:ext>
            </a:extLst>
          </p:cNvPr>
          <p:cNvSpPr/>
          <p:nvPr/>
        </p:nvSpPr>
        <p:spPr>
          <a:xfrm>
            <a:off x="7291063" y="5551795"/>
            <a:ext cx="1479892" cy="369332"/>
          </a:xfrm>
          <a:prstGeom prst="rect">
            <a:avLst/>
          </a:prstGeom>
        </p:spPr>
        <p:txBody>
          <a:bodyPr wrap="none">
            <a:spAutoFit/>
          </a:bodyPr>
          <a:lstStyle/>
          <a:p>
            <a:r>
              <a:rPr lang="en-US" sz="1800">
                <a:solidFill>
                  <a:schemeClr val="bg1"/>
                </a:solidFill>
                <a:latin typeface="Calibri" panose="020F0502020204030204" pitchFamily="34" charset="0"/>
              </a:rPr>
              <a:t>(Jones, 2002) </a:t>
            </a:r>
            <a:endParaRPr lang="en-US" sz="1800" dirty="0">
              <a:solidFill>
                <a:schemeClr val="bg1"/>
              </a:solidFill>
            </a:endParaRPr>
          </a:p>
        </p:txBody>
      </p:sp>
    </p:spTree>
    <p:extLst>
      <p:ext uri="{BB962C8B-B14F-4D97-AF65-F5344CB8AC3E}">
        <p14:creationId xmlns:p14="http://schemas.microsoft.com/office/powerpoint/2010/main" val="12787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FEBADC3-DF4C-CEB5-AC24-F513FB5D62A8}"/>
              </a:ext>
            </a:extLst>
          </p:cNvPr>
          <p:cNvGraphicFramePr/>
          <p:nvPr/>
        </p:nvGraphicFramePr>
        <p:xfrm>
          <a:off x="977462" y="2496864"/>
          <a:ext cx="7063879" cy="337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86E79B36-3DF7-C4CA-72B7-D2407F3D7FB0}"/>
              </a:ext>
            </a:extLst>
          </p:cNvPr>
          <p:cNvSpPr>
            <a:spLocks noGrp="1"/>
          </p:cNvSpPr>
          <p:nvPr>
            <p:ph type="title"/>
          </p:nvPr>
        </p:nvSpPr>
        <p:spPr>
          <a:xfrm>
            <a:off x="337341" y="822710"/>
            <a:ext cx="7704000" cy="572700"/>
          </a:xfrm>
        </p:spPr>
        <p:txBody>
          <a:bodyPr/>
          <a:lstStyle/>
          <a:p>
            <a:r>
              <a:rPr lang="en-US" b="1" dirty="0">
                <a:solidFill>
                  <a:schemeClr val="bg1"/>
                </a:solidFill>
              </a:rPr>
              <a:t>Intersectional Invisibility</a:t>
            </a:r>
            <a:endParaRPr lang="en-US" dirty="0"/>
          </a:p>
        </p:txBody>
      </p:sp>
    </p:spTree>
    <p:extLst>
      <p:ext uri="{BB962C8B-B14F-4D97-AF65-F5344CB8AC3E}">
        <p14:creationId xmlns:p14="http://schemas.microsoft.com/office/powerpoint/2010/main" val="16940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1CAB-3883-670B-4B89-7958A4617188}"/>
              </a:ext>
            </a:extLst>
          </p:cNvPr>
          <p:cNvSpPr>
            <a:spLocks noGrp="1"/>
          </p:cNvSpPr>
          <p:nvPr>
            <p:ph type="title"/>
          </p:nvPr>
        </p:nvSpPr>
        <p:spPr>
          <a:xfrm>
            <a:off x="94130" y="801210"/>
            <a:ext cx="7704000" cy="572700"/>
          </a:xfrm>
        </p:spPr>
        <p:txBody>
          <a:bodyPr/>
          <a:lstStyle/>
          <a:p>
            <a:r>
              <a:rPr lang="en-US" sz="2400" dirty="0">
                <a:solidFill>
                  <a:schemeClr val="bg1"/>
                </a:solidFill>
              </a:rPr>
              <a:t>Current climate (proximal/distal stressors)…</a:t>
            </a:r>
          </a:p>
        </p:txBody>
      </p:sp>
      <p:pic>
        <p:nvPicPr>
          <p:cNvPr id="5" name="Picture 4">
            <a:extLst>
              <a:ext uri="{FF2B5EF4-FFF2-40B4-BE49-F238E27FC236}">
                <a16:creationId xmlns:a16="http://schemas.microsoft.com/office/drawing/2014/main" id="{CFDA799F-6A7C-B5A4-1225-751DE878E7C7}"/>
              </a:ext>
            </a:extLst>
          </p:cNvPr>
          <p:cNvPicPr>
            <a:picLocks noChangeAspect="1"/>
          </p:cNvPicPr>
          <p:nvPr/>
        </p:nvPicPr>
        <p:blipFill>
          <a:blip r:embed="rId3"/>
          <a:stretch>
            <a:fillRect/>
          </a:stretch>
        </p:blipFill>
        <p:spPr>
          <a:xfrm>
            <a:off x="94130" y="2113017"/>
            <a:ext cx="3872753" cy="1315984"/>
          </a:xfrm>
          <a:prstGeom prst="rect">
            <a:avLst/>
          </a:prstGeom>
        </p:spPr>
      </p:pic>
      <p:pic>
        <p:nvPicPr>
          <p:cNvPr id="7" name="Picture 6">
            <a:extLst>
              <a:ext uri="{FF2B5EF4-FFF2-40B4-BE49-F238E27FC236}">
                <a16:creationId xmlns:a16="http://schemas.microsoft.com/office/drawing/2014/main" id="{214A6CE6-D358-7623-9DE2-46F5D6E54667}"/>
              </a:ext>
            </a:extLst>
          </p:cNvPr>
          <p:cNvPicPr>
            <a:picLocks noChangeAspect="1"/>
          </p:cNvPicPr>
          <p:nvPr/>
        </p:nvPicPr>
        <p:blipFill>
          <a:blip r:embed="rId4"/>
          <a:stretch>
            <a:fillRect/>
          </a:stretch>
        </p:blipFill>
        <p:spPr>
          <a:xfrm>
            <a:off x="3674036" y="2671640"/>
            <a:ext cx="5375835" cy="1195849"/>
          </a:xfrm>
          <a:prstGeom prst="rect">
            <a:avLst/>
          </a:prstGeom>
        </p:spPr>
      </p:pic>
      <p:pic>
        <p:nvPicPr>
          <p:cNvPr id="9" name="Picture 8">
            <a:extLst>
              <a:ext uri="{FF2B5EF4-FFF2-40B4-BE49-F238E27FC236}">
                <a16:creationId xmlns:a16="http://schemas.microsoft.com/office/drawing/2014/main" id="{2C0653D6-5499-F99D-22E8-B98424246C69}"/>
              </a:ext>
            </a:extLst>
          </p:cNvPr>
          <p:cNvPicPr>
            <a:picLocks noChangeAspect="1"/>
          </p:cNvPicPr>
          <p:nvPr/>
        </p:nvPicPr>
        <p:blipFill>
          <a:blip r:embed="rId5"/>
          <a:stretch>
            <a:fillRect/>
          </a:stretch>
        </p:blipFill>
        <p:spPr>
          <a:xfrm>
            <a:off x="1" y="4455532"/>
            <a:ext cx="5593976" cy="1411563"/>
          </a:xfrm>
          <a:prstGeom prst="rect">
            <a:avLst/>
          </a:prstGeom>
        </p:spPr>
      </p:pic>
      <p:pic>
        <p:nvPicPr>
          <p:cNvPr id="4" name="Picture 3">
            <a:extLst>
              <a:ext uri="{FF2B5EF4-FFF2-40B4-BE49-F238E27FC236}">
                <a16:creationId xmlns:a16="http://schemas.microsoft.com/office/drawing/2014/main" id="{ED2712AB-C5E3-0EB4-B606-5862BA9047E8}"/>
              </a:ext>
            </a:extLst>
          </p:cNvPr>
          <p:cNvPicPr>
            <a:picLocks noChangeAspect="1"/>
          </p:cNvPicPr>
          <p:nvPr/>
        </p:nvPicPr>
        <p:blipFill>
          <a:blip r:embed="rId6"/>
          <a:stretch>
            <a:fillRect/>
          </a:stretch>
        </p:blipFill>
        <p:spPr>
          <a:xfrm>
            <a:off x="5794300" y="4259302"/>
            <a:ext cx="3011768" cy="1335032"/>
          </a:xfrm>
          <a:prstGeom prst="rect">
            <a:avLst/>
          </a:prstGeom>
        </p:spPr>
      </p:pic>
    </p:spTree>
    <p:extLst>
      <p:ext uri="{BB962C8B-B14F-4D97-AF65-F5344CB8AC3E}">
        <p14:creationId xmlns:p14="http://schemas.microsoft.com/office/powerpoint/2010/main" val="155641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37C28-D2AB-4E46-DB59-E015D9A01EBB}"/>
              </a:ext>
            </a:extLst>
          </p:cNvPr>
          <p:cNvSpPr>
            <a:spLocks noGrp="1"/>
          </p:cNvSpPr>
          <p:nvPr>
            <p:ph type="title"/>
          </p:nvPr>
        </p:nvSpPr>
        <p:spPr/>
        <p:txBody>
          <a:bodyPr/>
          <a:lstStyle/>
          <a:p>
            <a:r>
              <a:rPr lang="en-US" dirty="0">
                <a:solidFill>
                  <a:schemeClr val="bg1"/>
                </a:solidFill>
              </a:rPr>
              <a:t>LGBTQ+ PoC Health Disparities</a:t>
            </a:r>
          </a:p>
        </p:txBody>
      </p:sp>
      <p:pic>
        <p:nvPicPr>
          <p:cNvPr id="4" name="Picture 3">
            <a:extLst>
              <a:ext uri="{FF2B5EF4-FFF2-40B4-BE49-F238E27FC236}">
                <a16:creationId xmlns:a16="http://schemas.microsoft.com/office/drawing/2014/main" id="{90EFE59B-670C-3291-408A-13FFDA2215DE}"/>
              </a:ext>
            </a:extLst>
          </p:cNvPr>
          <p:cNvPicPr>
            <a:picLocks noChangeAspect="1"/>
          </p:cNvPicPr>
          <p:nvPr/>
        </p:nvPicPr>
        <p:blipFill>
          <a:blip r:embed="rId3"/>
          <a:stretch>
            <a:fillRect/>
          </a:stretch>
        </p:blipFill>
        <p:spPr>
          <a:xfrm>
            <a:off x="401266" y="2244588"/>
            <a:ext cx="1788812" cy="1264505"/>
          </a:xfrm>
          <a:prstGeom prst="rect">
            <a:avLst/>
          </a:prstGeom>
        </p:spPr>
      </p:pic>
      <p:pic>
        <p:nvPicPr>
          <p:cNvPr id="5" name="Picture 4">
            <a:extLst>
              <a:ext uri="{FF2B5EF4-FFF2-40B4-BE49-F238E27FC236}">
                <a16:creationId xmlns:a16="http://schemas.microsoft.com/office/drawing/2014/main" id="{28E685D4-E9A0-CCBE-BD87-DCC2EBBFCA36}"/>
              </a:ext>
            </a:extLst>
          </p:cNvPr>
          <p:cNvPicPr>
            <a:picLocks noChangeAspect="1"/>
          </p:cNvPicPr>
          <p:nvPr/>
        </p:nvPicPr>
        <p:blipFill>
          <a:blip r:embed="rId4"/>
          <a:stretch>
            <a:fillRect/>
          </a:stretch>
        </p:blipFill>
        <p:spPr>
          <a:xfrm>
            <a:off x="401266" y="3878705"/>
            <a:ext cx="1801133" cy="1122529"/>
          </a:xfrm>
          <a:prstGeom prst="rect">
            <a:avLst/>
          </a:prstGeom>
        </p:spPr>
      </p:pic>
      <p:pic>
        <p:nvPicPr>
          <p:cNvPr id="6" name="Picture 5">
            <a:extLst>
              <a:ext uri="{FF2B5EF4-FFF2-40B4-BE49-F238E27FC236}">
                <a16:creationId xmlns:a16="http://schemas.microsoft.com/office/drawing/2014/main" id="{1E6B791C-D59D-76F6-6159-C2F3487B4881}"/>
              </a:ext>
            </a:extLst>
          </p:cNvPr>
          <p:cNvPicPr>
            <a:picLocks noChangeAspect="1"/>
          </p:cNvPicPr>
          <p:nvPr/>
        </p:nvPicPr>
        <p:blipFill>
          <a:blip r:embed="rId5"/>
          <a:stretch>
            <a:fillRect/>
          </a:stretch>
        </p:blipFill>
        <p:spPr>
          <a:xfrm>
            <a:off x="3480070" y="2244587"/>
            <a:ext cx="1788812" cy="1307730"/>
          </a:xfrm>
          <a:prstGeom prst="rect">
            <a:avLst/>
          </a:prstGeom>
        </p:spPr>
      </p:pic>
      <p:pic>
        <p:nvPicPr>
          <p:cNvPr id="7" name="Picture 6">
            <a:extLst>
              <a:ext uri="{FF2B5EF4-FFF2-40B4-BE49-F238E27FC236}">
                <a16:creationId xmlns:a16="http://schemas.microsoft.com/office/drawing/2014/main" id="{E2A2075E-2933-F78E-EEDC-31ED4FBAE38E}"/>
              </a:ext>
            </a:extLst>
          </p:cNvPr>
          <p:cNvPicPr>
            <a:picLocks noChangeAspect="1"/>
          </p:cNvPicPr>
          <p:nvPr/>
        </p:nvPicPr>
        <p:blipFill>
          <a:blip r:embed="rId6"/>
          <a:stretch>
            <a:fillRect/>
          </a:stretch>
        </p:blipFill>
        <p:spPr>
          <a:xfrm>
            <a:off x="3480070" y="3755798"/>
            <a:ext cx="1853119" cy="1245436"/>
          </a:xfrm>
          <a:prstGeom prst="rect">
            <a:avLst/>
          </a:prstGeom>
        </p:spPr>
      </p:pic>
      <p:pic>
        <p:nvPicPr>
          <p:cNvPr id="8" name="Picture 7">
            <a:extLst>
              <a:ext uri="{FF2B5EF4-FFF2-40B4-BE49-F238E27FC236}">
                <a16:creationId xmlns:a16="http://schemas.microsoft.com/office/drawing/2014/main" id="{ABE487F3-F52B-102B-E2EE-9E45B551FA7D}"/>
              </a:ext>
            </a:extLst>
          </p:cNvPr>
          <p:cNvPicPr>
            <a:picLocks noChangeAspect="1"/>
          </p:cNvPicPr>
          <p:nvPr/>
        </p:nvPicPr>
        <p:blipFill>
          <a:blip r:embed="rId7"/>
          <a:stretch>
            <a:fillRect/>
          </a:stretch>
        </p:blipFill>
        <p:spPr>
          <a:xfrm>
            <a:off x="6558875" y="2275652"/>
            <a:ext cx="1726309" cy="1276666"/>
          </a:xfrm>
          <a:prstGeom prst="rect">
            <a:avLst/>
          </a:prstGeom>
        </p:spPr>
      </p:pic>
      <p:pic>
        <p:nvPicPr>
          <p:cNvPr id="9" name="Picture 8">
            <a:extLst>
              <a:ext uri="{FF2B5EF4-FFF2-40B4-BE49-F238E27FC236}">
                <a16:creationId xmlns:a16="http://schemas.microsoft.com/office/drawing/2014/main" id="{520CD90A-7924-5B74-68F5-8273C6E22DB6}"/>
              </a:ext>
            </a:extLst>
          </p:cNvPr>
          <p:cNvPicPr>
            <a:picLocks noChangeAspect="1"/>
          </p:cNvPicPr>
          <p:nvPr/>
        </p:nvPicPr>
        <p:blipFill>
          <a:blip r:embed="rId8"/>
          <a:stretch>
            <a:fillRect/>
          </a:stretch>
        </p:blipFill>
        <p:spPr>
          <a:xfrm>
            <a:off x="6610861" y="3838646"/>
            <a:ext cx="1674323" cy="1174656"/>
          </a:xfrm>
          <a:prstGeom prst="rect">
            <a:avLst/>
          </a:prstGeom>
        </p:spPr>
      </p:pic>
    </p:spTree>
    <p:extLst>
      <p:ext uri="{BB962C8B-B14F-4D97-AF65-F5344CB8AC3E}">
        <p14:creationId xmlns:p14="http://schemas.microsoft.com/office/powerpoint/2010/main" val="428122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53F7-E2AE-BBBE-ADA0-42E5125BAF37}"/>
              </a:ext>
            </a:extLst>
          </p:cNvPr>
          <p:cNvSpPr>
            <a:spLocks noGrp="1"/>
          </p:cNvSpPr>
          <p:nvPr>
            <p:ph type="title"/>
          </p:nvPr>
        </p:nvSpPr>
        <p:spPr/>
        <p:txBody>
          <a:bodyPr/>
          <a:lstStyle/>
          <a:p>
            <a:r>
              <a:rPr lang="en-US" dirty="0">
                <a:solidFill>
                  <a:schemeClr val="bg1"/>
                </a:solidFill>
              </a:rPr>
              <a:t>Health Disparities</a:t>
            </a:r>
          </a:p>
        </p:txBody>
      </p:sp>
      <p:sp>
        <p:nvSpPr>
          <p:cNvPr id="4" name="TextBox 3">
            <a:extLst>
              <a:ext uri="{FF2B5EF4-FFF2-40B4-BE49-F238E27FC236}">
                <a16:creationId xmlns:a16="http://schemas.microsoft.com/office/drawing/2014/main" id="{4AF0BB08-9E7B-9F07-2B70-379726EF0F99}"/>
              </a:ext>
            </a:extLst>
          </p:cNvPr>
          <p:cNvSpPr txBox="1"/>
          <p:nvPr/>
        </p:nvSpPr>
        <p:spPr>
          <a:xfrm>
            <a:off x="2277909" y="2125266"/>
            <a:ext cx="4579882" cy="3046988"/>
          </a:xfrm>
          <a:prstGeom prst="rect">
            <a:avLst/>
          </a:prstGeom>
          <a:noFill/>
        </p:spPr>
        <p:txBody>
          <a:bodyPr wrap="square">
            <a:spAutoFit/>
          </a:bodyPr>
          <a:lstStyle/>
          <a:p>
            <a:pPr algn="ctr"/>
            <a:r>
              <a:rPr lang="en-US" sz="1600" b="1" dirty="0"/>
              <a:t>Health Difference ≠  Health Disparity</a:t>
            </a:r>
          </a:p>
          <a:p>
            <a:pPr algn="ctr"/>
            <a:endParaRPr lang="en-US" sz="1600" b="1" dirty="0"/>
          </a:p>
          <a:p>
            <a:pPr algn="ctr"/>
            <a:endParaRPr lang="en-US" sz="1600" b="1" dirty="0"/>
          </a:p>
          <a:p>
            <a:pPr algn="ctr"/>
            <a:r>
              <a:rPr lang="en-US" sz="1600" b="1" dirty="0"/>
              <a:t>Race ≠ Health Disparity</a:t>
            </a:r>
          </a:p>
          <a:p>
            <a:pPr algn="ctr"/>
            <a:r>
              <a:rPr lang="en-US" sz="1600" b="1" dirty="0"/>
              <a:t>Sexual Orientation ≠ Health Disparity</a:t>
            </a:r>
          </a:p>
          <a:p>
            <a:pPr algn="ctr"/>
            <a:r>
              <a:rPr lang="en-US" sz="1600" b="1" dirty="0"/>
              <a:t>Gender Identity ≠ Health Disparity</a:t>
            </a:r>
          </a:p>
          <a:p>
            <a:pPr algn="ctr"/>
            <a:endParaRPr lang="en-US" sz="1600" b="1" dirty="0"/>
          </a:p>
          <a:p>
            <a:pPr algn="ctr"/>
            <a:endParaRPr lang="en-US" sz="1600" b="1" dirty="0"/>
          </a:p>
          <a:p>
            <a:pPr algn="ctr"/>
            <a:endParaRPr lang="en-US" sz="1600" b="1" dirty="0"/>
          </a:p>
          <a:p>
            <a:pPr algn="ctr"/>
            <a:r>
              <a:rPr lang="en-US" sz="1600" b="1" dirty="0"/>
              <a:t>Racism = Health Disparities </a:t>
            </a:r>
          </a:p>
          <a:p>
            <a:pPr algn="ctr"/>
            <a:r>
              <a:rPr lang="en-US" sz="1600" b="1" dirty="0"/>
              <a:t>Heterosexism = Health Disparities </a:t>
            </a:r>
          </a:p>
          <a:p>
            <a:pPr algn="ctr"/>
            <a:r>
              <a:rPr lang="en-US" sz="1600" b="1" dirty="0"/>
              <a:t>Cis-sexism = Health Disparities </a:t>
            </a:r>
          </a:p>
        </p:txBody>
      </p:sp>
      <p:sp>
        <p:nvSpPr>
          <p:cNvPr id="6" name="TextBox 5">
            <a:extLst>
              <a:ext uri="{FF2B5EF4-FFF2-40B4-BE49-F238E27FC236}">
                <a16:creationId xmlns:a16="http://schemas.microsoft.com/office/drawing/2014/main" id="{F4132B7D-66C3-0C0D-1FAF-A542715C9663}"/>
              </a:ext>
            </a:extLst>
          </p:cNvPr>
          <p:cNvSpPr txBox="1"/>
          <p:nvPr/>
        </p:nvSpPr>
        <p:spPr>
          <a:xfrm rot="19424898">
            <a:off x="510839" y="3867432"/>
            <a:ext cx="2500719" cy="307777"/>
          </a:xfrm>
          <a:prstGeom prst="rect">
            <a:avLst/>
          </a:prstGeom>
          <a:noFill/>
        </p:spPr>
        <p:txBody>
          <a:bodyPr wrap="square">
            <a:spAutoFit/>
          </a:bodyPr>
          <a:lstStyle/>
          <a:p>
            <a:r>
              <a:rPr lang="en-US" b="1" dirty="0"/>
              <a:t>Systems of Oppression</a:t>
            </a:r>
            <a:endParaRPr lang="en-US" dirty="0"/>
          </a:p>
        </p:txBody>
      </p:sp>
      <p:sp>
        <p:nvSpPr>
          <p:cNvPr id="5" name="TextBox 4">
            <a:extLst>
              <a:ext uri="{FF2B5EF4-FFF2-40B4-BE49-F238E27FC236}">
                <a16:creationId xmlns:a16="http://schemas.microsoft.com/office/drawing/2014/main" id="{EB49515C-19A9-1119-20EF-7AD6EEE19F51}"/>
              </a:ext>
            </a:extLst>
          </p:cNvPr>
          <p:cNvSpPr txBox="1"/>
          <p:nvPr/>
        </p:nvSpPr>
        <p:spPr>
          <a:xfrm>
            <a:off x="2277910" y="5341855"/>
            <a:ext cx="4584032" cy="646331"/>
          </a:xfrm>
          <a:prstGeom prst="rect">
            <a:avLst/>
          </a:prstGeom>
          <a:noFill/>
        </p:spPr>
        <p:txBody>
          <a:bodyPr wrap="square">
            <a:spAutoFit/>
          </a:bodyPr>
          <a:lstStyle/>
          <a:p>
            <a:pPr lvl="0" algn="ctr"/>
            <a:r>
              <a:rPr lang="en-US" sz="1800" b="1" dirty="0">
                <a:solidFill>
                  <a:schemeClr val="accent1"/>
                </a:solidFill>
              </a:rPr>
              <a:t>Minority stress has been theorized to exacerbate these disparities and risk </a:t>
            </a:r>
          </a:p>
        </p:txBody>
      </p:sp>
    </p:spTree>
    <p:extLst>
      <p:ext uri="{BB962C8B-B14F-4D97-AF65-F5344CB8AC3E}">
        <p14:creationId xmlns:p14="http://schemas.microsoft.com/office/powerpoint/2010/main" val="38823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animEffect transition="in" filter="checkerboard(across)">
                                      <p:cBhvr>
                                        <p:cTn id="23" dur="500"/>
                                        <p:tgtEl>
                                          <p:spTgt spid="4">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10" end="10"/>
                                            </p:txEl>
                                          </p:spTgt>
                                        </p:tgtEl>
                                        <p:attrNameLst>
                                          <p:attrName>style.visibility</p:attrName>
                                        </p:attrNameLst>
                                      </p:cBhvr>
                                      <p:to>
                                        <p:strVal val="visible"/>
                                      </p:to>
                                    </p:set>
                                    <p:animEffect transition="in" filter="blinds(horizontal)">
                                      <p:cBhvr>
                                        <p:cTn id="28" dur="500"/>
                                        <p:tgtEl>
                                          <p:spTgt spid="4">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33" dur="500"/>
                                        <p:tgtEl>
                                          <p:spTgt spid="4">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5D3F0A-DC1F-F342-9E74-BFED1713FF5F}"/>
              </a:ext>
            </a:extLst>
          </p:cNvPr>
          <p:cNvSpPr>
            <a:spLocks noGrp="1"/>
          </p:cNvSpPr>
          <p:nvPr>
            <p:ph type="title"/>
          </p:nvPr>
        </p:nvSpPr>
        <p:spPr>
          <a:xfrm>
            <a:off x="2161244" y="3429000"/>
            <a:ext cx="4032000" cy="1697700"/>
          </a:xfrm>
        </p:spPr>
        <p:txBody>
          <a:bodyPr/>
          <a:lstStyle/>
          <a:p>
            <a:pPr algn="ctr"/>
            <a:r>
              <a:rPr lang="en-US" sz="3200" b="1" dirty="0">
                <a:solidFill>
                  <a:schemeClr val="accent1">
                    <a:lumMod val="75000"/>
                  </a:schemeClr>
                </a:solidFill>
              </a:rPr>
              <a:t>Intersectional Perspective to care</a:t>
            </a:r>
          </a:p>
        </p:txBody>
      </p:sp>
      <p:sp>
        <p:nvSpPr>
          <p:cNvPr id="2" name="TextBox 1">
            <a:extLst>
              <a:ext uri="{FF2B5EF4-FFF2-40B4-BE49-F238E27FC236}">
                <a16:creationId xmlns:a16="http://schemas.microsoft.com/office/drawing/2014/main" id="{0B69637C-4DE4-9C48-A07A-1124CBD52B5A}"/>
              </a:ext>
            </a:extLst>
          </p:cNvPr>
          <p:cNvSpPr txBox="1"/>
          <p:nvPr/>
        </p:nvSpPr>
        <p:spPr>
          <a:xfrm>
            <a:off x="5940414" y="1335578"/>
            <a:ext cx="2543695" cy="1200329"/>
          </a:xfrm>
          <a:prstGeom prst="rect">
            <a:avLst/>
          </a:prstGeom>
          <a:noFill/>
        </p:spPr>
        <p:txBody>
          <a:bodyPr wrap="square" rtlCol="0">
            <a:spAutoFit/>
          </a:bodyPr>
          <a:lstStyle/>
          <a:p>
            <a:pPr algn="ctr"/>
            <a:r>
              <a:rPr lang="en-US" sz="1800" b="1" dirty="0">
                <a:solidFill>
                  <a:schemeClr val="bg1"/>
                </a:solidFill>
              </a:rPr>
              <a:t>Addressing intersectionality requires providers to confront own biases</a:t>
            </a:r>
          </a:p>
        </p:txBody>
      </p:sp>
      <p:sp>
        <p:nvSpPr>
          <p:cNvPr id="7" name="TextBox 6">
            <a:extLst>
              <a:ext uri="{FF2B5EF4-FFF2-40B4-BE49-F238E27FC236}">
                <a16:creationId xmlns:a16="http://schemas.microsoft.com/office/drawing/2014/main" id="{27CC4AF8-1643-5B42-A44A-6EDC461131B2}"/>
              </a:ext>
            </a:extLst>
          </p:cNvPr>
          <p:cNvSpPr txBox="1"/>
          <p:nvPr/>
        </p:nvSpPr>
        <p:spPr>
          <a:xfrm>
            <a:off x="1364838" y="1058580"/>
            <a:ext cx="2543695" cy="1477328"/>
          </a:xfrm>
          <a:prstGeom prst="rect">
            <a:avLst/>
          </a:prstGeom>
          <a:noFill/>
        </p:spPr>
        <p:txBody>
          <a:bodyPr wrap="square" rtlCol="0">
            <a:spAutoFit/>
          </a:bodyPr>
          <a:lstStyle/>
          <a:p>
            <a:pPr algn="ctr"/>
            <a:r>
              <a:rPr lang="en-US" sz="1800" b="1" dirty="0">
                <a:solidFill>
                  <a:schemeClr val="bg1"/>
                </a:solidFill>
              </a:rPr>
              <a:t>Intersectional lens can help decrease health disparities by making the invisible </a:t>
            </a:r>
            <a:r>
              <a:rPr lang="en-US" sz="1800" b="1" i="1" u="sng" dirty="0">
                <a:solidFill>
                  <a:schemeClr val="bg1"/>
                </a:solidFill>
              </a:rPr>
              <a:t>visible</a:t>
            </a:r>
          </a:p>
        </p:txBody>
      </p:sp>
    </p:spTree>
    <p:extLst>
      <p:ext uri="{BB962C8B-B14F-4D97-AF65-F5344CB8AC3E}">
        <p14:creationId xmlns:p14="http://schemas.microsoft.com/office/powerpoint/2010/main" val="29593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2DBF-AF70-D745-B122-E46BB36DD25B}"/>
              </a:ext>
            </a:extLst>
          </p:cNvPr>
          <p:cNvSpPr>
            <a:spLocks noGrp="1"/>
          </p:cNvSpPr>
          <p:nvPr>
            <p:ph type="title"/>
          </p:nvPr>
        </p:nvSpPr>
        <p:spPr>
          <a:xfrm>
            <a:off x="287200" y="602632"/>
            <a:ext cx="6462600" cy="857400"/>
          </a:xfrm>
        </p:spPr>
        <p:txBody>
          <a:bodyPr/>
          <a:lstStyle/>
          <a:p>
            <a:r>
              <a:rPr lang="en-US" b="1" dirty="0">
                <a:solidFill>
                  <a:schemeClr val="bg1"/>
                </a:solidFill>
              </a:rPr>
              <a:t>LGBTQ+ Tools and Resources</a:t>
            </a:r>
          </a:p>
        </p:txBody>
      </p:sp>
      <p:graphicFrame>
        <p:nvGraphicFramePr>
          <p:cNvPr id="5" name="Table 5">
            <a:extLst>
              <a:ext uri="{FF2B5EF4-FFF2-40B4-BE49-F238E27FC236}">
                <a16:creationId xmlns:a16="http://schemas.microsoft.com/office/drawing/2014/main" id="{2897AB3A-D0F7-A84A-8670-3E00AF55B597}"/>
              </a:ext>
            </a:extLst>
          </p:cNvPr>
          <p:cNvGraphicFramePr>
            <a:graphicFrameLocks noGrp="1"/>
          </p:cNvGraphicFramePr>
          <p:nvPr/>
        </p:nvGraphicFramePr>
        <p:xfrm>
          <a:off x="495301" y="2114551"/>
          <a:ext cx="7985274" cy="3867038"/>
        </p:xfrm>
        <a:graphic>
          <a:graphicData uri="http://schemas.openxmlformats.org/drawingml/2006/table">
            <a:tbl>
              <a:tblPr firstRow="1" bandRow="1">
                <a:tableStyleId>{FABFCF23-3B69-468F-B69F-88F6DE6A72F2}</a:tableStyleId>
              </a:tblPr>
              <a:tblGrid>
                <a:gridCol w="2661758">
                  <a:extLst>
                    <a:ext uri="{9D8B030D-6E8A-4147-A177-3AD203B41FA5}">
                      <a16:colId xmlns:a16="http://schemas.microsoft.com/office/drawing/2014/main" val="1009320125"/>
                    </a:ext>
                  </a:extLst>
                </a:gridCol>
                <a:gridCol w="2661758">
                  <a:extLst>
                    <a:ext uri="{9D8B030D-6E8A-4147-A177-3AD203B41FA5}">
                      <a16:colId xmlns:a16="http://schemas.microsoft.com/office/drawing/2014/main" val="3166930454"/>
                    </a:ext>
                  </a:extLst>
                </a:gridCol>
                <a:gridCol w="2661758">
                  <a:extLst>
                    <a:ext uri="{9D8B030D-6E8A-4147-A177-3AD203B41FA5}">
                      <a16:colId xmlns:a16="http://schemas.microsoft.com/office/drawing/2014/main" val="3631327185"/>
                    </a:ext>
                  </a:extLst>
                </a:gridCol>
              </a:tblGrid>
              <a:tr h="445602">
                <a:tc gridSpan="3">
                  <a:txBody>
                    <a:bodyPr/>
                    <a:lstStyle/>
                    <a:p>
                      <a:pPr algn="ctr"/>
                      <a:r>
                        <a:rPr lang="en-US" sz="1800" dirty="0">
                          <a:latin typeface="Arial" panose="020B0604020202020204" pitchFamily="34" charset="0"/>
                          <a:cs typeface="Arial" panose="020B0604020202020204" pitchFamily="34" charset="0"/>
                        </a:rPr>
                        <a:t>Culturally Responsive Interventions</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89194311"/>
                  </a:ext>
                </a:extLst>
              </a:tr>
              <a:tr h="370490">
                <a:tc>
                  <a:txBody>
                    <a:bodyPr/>
                    <a:lstStyle/>
                    <a:p>
                      <a:r>
                        <a:rPr lang="en-US" sz="1400" b="1" dirty="0">
                          <a:solidFill>
                            <a:schemeClr val="accent5"/>
                          </a:solidFill>
                          <a:latin typeface="PT Serif"/>
                        </a:rPr>
                        <a:t>Intervention </a:t>
                      </a:r>
                    </a:p>
                  </a:txBody>
                  <a:tcPr/>
                </a:tc>
                <a:tc>
                  <a:txBody>
                    <a:bodyPr/>
                    <a:lstStyle/>
                    <a:p>
                      <a:r>
                        <a:rPr lang="en-US" sz="1400" b="1" dirty="0">
                          <a:solidFill>
                            <a:schemeClr val="accent5"/>
                          </a:solidFill>
                          <a:latin typeface="PT Serif"/>
                        </a:rPr>
                        <a:t>Authors</a:t>
                      </a:r>
                    </a:p>
                  </a:txBody>
                  <a:tcPr/>
                </a:tc>
                <a:tc>
                  <a:txBody>
                    <a:bodyPr/>
                    <a:lstStyle/>
                    <a:p>
                      <a:r>
                        <a:rPr lang="en-US" sz="1400" b="1" dirty="0">
                          <a:solidFill>
                            <a:schemeClr val="accent5"/>
                          </a:solidFill>
                          <a:latin typeface="PT Serif"/>
                        </a:rPr>
                        <a:t>Components</a:t>
                      </a:r>
                    </a:p>
                  </a:txBody>
                  <a:tcPr/>
                </a:tc>
                <a:extLst>
                  <a:ext uri="{0D108BD9-81ED-4DB2-BD59-A6C34878D82A}">
                    <a16:rowId xmlns:a16="http://schemas.microsoft.com/office/drawing/2014/main" val="2290803489"/>
                  </a:ext>
                </a:extLst>
              </a:tr>
              <a:tr h="617483">
                <a:tc>
                  <a:txBody>
                    <a:bodyPr/>
                    <a:lstStyle/>
                    <a:p>
                      <a:r>
                        <a:rPr lang="en-US" sz="1400" dirty="0">
                          <a:solidFill>
                            <a:schemeClr val="accent5"/>
                          </a:solidFill>
                          <a:latin typeface="PT Serif"/>
                        </a:rPr>
                        <a:t>ESTEEM/</a:t>
                      </a:r>
                      <a:r>
                        <a:rPr lang="en-US" sz="1400" dirty="0" err="1">
                          <a:solidFill>
                            <a:schemeClr val="accent5"/>
                          </a:solidFill>
                          <a:latin typeface="PT Serif"/>
                        </a:rPr>
                        <a:t>EQuIP</a:t>
                      </a:r>
                      <a:endParaRPr lang="en-US" sz="1400" dirty="0">
                        <a:solidFill>
                          <a:schemeClr val="accent5"/>
                        </a:solidFill>
                        <a:latin typeface="PT Serif"/>
                      </a:endParaRPr>
                    </a:p>
                  </a:txBody>
                  <a:tcPr/>
                </a:tc>
                <a:tc>
                  <a:txBody>
                    <a:bodyPr/>
                    <a:lstStyle/>
                    <a:p>
                      <a:r>
                        <a:rPr lang="en-US" sz="1400" dirty="0" err="1">
                          <a:solidFill>
                            <a:schemeClr val="accent5"/>
                          </a:solidFill>
                          <a:latin typeface="PT Serif"/>
                        </a:rPr>
                        <a:t>Pachnakis</a:t>
                      </a:r>
                      <a:r>
                        <a:rPr lang="en-US" sz="1400" dirty="0">
                          <a:solidFill>
                            <a:schemeClr val="accent5"/>
                          </a:solidFill>
                          <a:latin typeface="PT Serif"/>
                        </a:rPr>
                        <a:t> et al., 2019</a:t>
                      </a:r>
                    </a:p>
                  </a:txBody>
                  <a:tcPr/>
                </a:tc>
                <a:tc>
                  <a:txBody>
                    <a:bodyPr/>
                    <a:lstStyle/>
                    <a:p>
                      <a:r>
                        <a:rPr lang="en-US" sz="1400" dirty="0">
                          <a:solidFill>
                            <a:schemeClr val="accent5"/>
                          </a:solidFill>
                          <a:latin typeface="PT Serif"/>
                        </a:rPr>
                        <a:t>Minority stress informed 10 session intervention</a:t>
                      </a:r>
                    </a:p>
                  </a:txBody>
                  <a:tcPr/>
                </a:tc>
                <a:extLst>
                  <a:ext uri="{0D108BD9-81ED-4DB2-BD59-A6C34878D82A}">
                    <a16:rowId xmlns:a16="http://schemas.microsoft.com/office/drawing/2014/main" val="792191854"/>
                  </a:ext>
                </a:extLst>
              </a:tr>
              <a:tr h="742950">
                <a:tc>
                  <a:txBody>
                    <a:bodyPr/>
                    <a:lstStyle/>
                    <a:p>
                      <a:r>
                        <a:rPr lang="en-US" sz="1400" dirty="0">
                          <a:solidFill>
                            <a:schemeClr val="accent5"/>
                          </a:solidFill>
                          <a:latin typeface="PT Serif"/>
                        </a:rPr>
                        <a:t>Proud and Empowered</a:t>
                      </a:r>
                    </a:p>
                  </a:txBody>
                  <a:tcPr/>
                </a:tc>
                <a:tc>
                  <a:txBody>
                    <a:bodyPr/>
                    <a:lstStyle/>
                    <a:p>
                      <a:r>
                        <a:rPr lang="en-US" sz="1400" dirty="0" err="1">
                          <a:solidFill>
                            <a:schemeClr val="accent5"/>
                          </a:solidFill>
                          <a:latin typeface="PT Serif"/>
                        </a:rPr>
                        <a:t>Goldbach</a:t>
                      </a:r>
                      <a:r>
                        <a:rPr lang="en-US" sz="1400" dirty="0">
                          <a:solidFill>
                            <a:schemeClr val="accent5"/>
                          </a:solidFill>
                          <a:latin typeface="PT Serif"/>
                        </a:rPr>
                        <a:t> et al., 2021</a:t>
                      </a:r>
                    </a:p>
                  </a:txBody>
                  <a:tcPr/>
                </a:tc>
                <a:tc>
                  <a:txBody>
                    <a:bodyPr/>
                    <a:lstStyle/>
                    <a:p>
                      <a:r>
                        <a:rPr lang="en-US" sz="1400" dirty="0">
                          <a:solidFill>
                            <a:schemeClr val="accent5"/>
                          </a:solidFill>
                          <a:latin typeface="PT Serif"/>
                        </a:rPr>
                        <a:t>Intervention to improve mental health within SGM adolescents</a:t>
                      </a:r>
                    </a:p>
                  </a:txBody>
                  <a:tcPr/>
                </a:tc>
                <a:extLst>
                  <a:ext uri="{0D108BD9-81ED-4DB2-BD59-A6C34878D82A}">
                    <a16:rowId xmlns:a16="http://schemas.microsoft.com/office/drawing/2014/main" val="1297138338"/>
                  </a:ext>
                </a:extLst>
              </a:tr>
              <a:tr h="730393">
                <a:tc>
                  <a:txBody>
                    <a:bodyPr/>
                    <a:lstStyle/>
                    <a:p>
                      <a:r>
                        <a:rPr lang="en-US" sz="1400" dirty="0">
                          <a:solidFill>
                            <a:schemeClr val="accent5"/>
                          </a:solidFill>
                          <a:latin typeface="PT Serif"/>
                        </a:rPr>
                        <a:t>LGBT adapted CBT for Depression</a:t>
                      </a:r>
                    </a:p>
                  </a:txBody>
                  <a:tcPr/>
                </a:tc>
                <a:tc>
                  <a:txBody>
                    <a:bodyPr/>
                    <a:lstStyle/>
                    <a:p>
                      <a:r>
                        <a:rPr lang="en-US" sz="1400" dirty="0">
                          <a:solidFill>
                            <a:schemeClr val="accent5"/>
                          </a:solidFill>
                          <a:latin typeface="PT Serif"/>
                        </a:rPr>
                        <a:t>Ross et al., 2008</a:t>
                      </a:r>
                    </a:p>
                  </a:txBody>
                  <a:tcPr/>
                </a:tc>
                <a:tc>
                  <a:txBody>
                    <a:bodyPr/>
                    <a:lstStyle/>
                    <a:p>
                      <a:r>
                        <a:rPr lang="en-US" sz="1400" dirty="0">
                          <a:solidFill>
                            <a:schemeClr val="accent5"/>
                          </a:solidFill>
                          <a:latin typeface="PT Serif"/>
                        </a:rPr>
                        <a:t>CBT intervention informed by anti-oppression principles </a:t>
                      </a:r>
                    </a:p>
                  </a:txBody>
                  <a:tcPr/>
                </a:tc>
                <a:extLst>
                  <a:ext uri="{0D108BD9-81ED-4DB2-BD59-A6C34878D82A}">
                    <a16:rowId xmlns:a16="http://schemas.microsoft.com/office/drawing/2014/main" val="2534305307"/>
                  </a:ext>
                </a:extLst>
              </a:tr>
              <a:tr h="960120">
                <a:tc>
                  <a:txBody>
                    <a:bodyPr/>
                    <a:lstStyle/>
                    <a:p>
                      <a:r>
                        <a:rPr lang="en-US" sz="1400" dirty="0">
                          <a:solidFill>
                            <a:schemeClr val="accent5"/>
                          </a:solidFill>
                          <a:latin typeface="PT Serif"/>
                        </a:rPr>
                        <a:t>LGBTQ expressive writing intervention </a:t>
                      </a:r>
                    </a:p>
                  </a:txBody>
                  <a:tcPr/>
                </a:tc>
                <a:tc>
                  <a:txBody>
                    <a:bodyPr/>
                    <a:lstStyle/>
                    <a:p>
                      <a:r>
                        <a:rPr lang="en-US" sz="1400" dirty="0" err="1">
                          <a:solidFill>
                            <a:schemeClr val="accent5"/>
                          </a:solidFill>
                          <a:latin typeface="PT Serif"/>
                        </a:rPr>
                        <a:t>Pachankis</a:t>
                      </a:r>
                      <a:r>
                        <a:rPr lang="en-US" sz="1400" dirty="0">
                          <a:solidFill>
                            <a:schemeClr val="accent5"/>
                          </a:solidFill>
                          <a:latin typeface="PT Serif"/>
                        </a:rPr>
                        <a:t> et al., 2020</a:t>
                      </a:r>
                    </a:p>
                  </a:txBody>
                  <a:tcPr/>
                </a:tc>
                <a:tc>
                  <a:txBody>
                    <a:bodyPr/>
                    <a:lstStyle/>
                    <a:p>
                      <a:r>
                        <a:rPr lang="en-US" sz="1400" dirty="0">
                          <a:solidFill>
                            <a:schemeClr val="accent5"/>
                          </a:solidFill>
                          <a:latin typeface="PT Serif"/>
                        </a:rPr>
                        <a:t>Brief online intervention for LGBTQ young adults in high stigma and low resource context</a:t>
                      </a:r>
                    </a:p>
                  </a:txBody>
                  <a:tcPr/>
                </a:tc>
                <a:extLst>
                  <a:ext uri="{0D108BD9-81ED-4DB2-BD59-A6C34878D82A}">
                    <a16:rowId xmlns:a16="http://schemas.microsoft.com/office/drawing/2014/main" val="1264244552"/>
                  </a:ext>
                </a:extLst>
              </a:tr>
            </a:tbl>
          </a:graphicData>
        </a:graphic>
      </p:graphicFrame>
    </p:spTree>
    <p:extLst>
      <p:ext uri="{BB962C8B-B14F-4D97-AF65-F5344CB8AC3E}">
        <p14:creationId xmlns:p14="http://schemas.microsoft.com/office/powerpoint/2010/main" val="2038283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37E7-88C7-7500-0563-3C338C19132D}"/>
              </a:ext>
            </a:extLst>
          </p:cNvPr>
          <p:cNvSpPr>
            <a:spLocks noGrp="1"/>
          </p:cNvSpPr>
          <p:nvPr>
            <p:ph type="title"/>
          </p:nvPr>
        </p:nvSpPr>
        <p:spPr>
          <a:xfrm>
            <a:off x="119113" y="824300"/>
            <a:ext cx="7704000" cy="572700"/>
          </a:xfrm>
        </p:spPr>
        <p:txBody>
          <a:bodyPr/>
          <a:lstStyle/>
          <a:p>
            <a:r>
              <a:rPr lang="en-US" sz="2400" dirty="0">
                <a:solidFill>
                  <a:schemeClr val="bg1"/>
                </a:solidFill>
              </a:rPr>
              <a:t>Model for adapting  evidence based interventions to be LGBTQ+ affirmative:</a:t>
            </a:r>
          </a:p>
        </p:txBody>
      </p:sp>
      <p:graphicFrame>
        <p:nvGraphicFramePr>
          <p:cNvPr id="4" name="Diagram 3">
            <a:extLst>
              <a:ext uri="{FF2B5EF4-FFF2-40B4-BE49-F238E27FC236}">
                <a16:creationId xmlns:a16="http://schemas.microsoft.com/office/drawing/2014/main" id="{320151B2-9374-0564-18E1-B93685717056}"/>
              </a:ext>
            </a:extLst>
          </p:cNvPr>
          <p:cNvGraphicFramePr/>
          <p:nvPr/>
        </p:nvGraphicFramePr>
        <p:xfrm>
          <a:off x="1033671" y="2546902"/>
          <a:ext cx="6586330" cy="2914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19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3" name="Google Shape;213;g27e8a48c889_2_5"/>
          <p:cNvPicPr preferRelativeResize="0"/>
          <p:nvPr/>
        </p:nvPicPr>
        <p:blipFill>
          <a:blip r:embed="rId3">
            <a:alphaModFix/>
          </a:blip>
          <a:stretch>
            <a:fillRect/>
          </a:stretch>
        </p:blipFill>
        <p:spPr>
          <a:xfrm>
            <a:off x="4571999" y="4428501"/>
            <a:ext cx="4295549" cy="725212"/>
          </a:xfrm>
          <a:prstGeom prst="rect">
            <a:avLst/>
          </a:prstGeom>
          <a:noFill/>
          <a:ln>
            <a:noFill/>
          </a:ln>
        </p:spPr>
      </p:pic>
      <p:pic>
        <p:nvPicPr>
          <p:cNvPr id="214" name="Google Shape;214;g27e8a48c889_2_5"/>
          <p:cNvPicPr preferRelativeResize="0"/>
          <p:nvPr/>
        </p:nvPicPr>
        <p:blipFill rotWithShape="1">
          <a:blip r:embed="rId4">
            <a:alphaModFix/>
          </a:blip>
          <a:srcRect t="21798" b="34831"/>
          <a:stretch/>
        </p:blipFill>
        <p:spPr>
          <a:xfrm>
            <a:off x="780559" y="4233348"/>
            <a:ext cx="2690050" cy="1260000"/>
          </a:xfrm>
          <a:prstGeom prst="rect">
            <a:avLst/>
          </a:prstGeom>
          <a:noFill/>
          <a:ln>
            <a:noFill/>
          </a:ln>
        </p:spPr>
      </p:pic>
      <p:pic>
        <p:nvPicPr>
          <p:cNvPr id="215" name="Google Shape;215;g27e8a48c889_2_5"/>
          <p:cNvPicPr preferRelativeResize="0"/>
          <p:nvPr/>
        </p:nvPicPr>
        <p:blipFill>
          <a:blip r:embed="rId5">
            <a:alphaModFix/>
          </a:blip>
          <a:stretch>
            <a:fillRect/>
          </a:stretch>
        </p:blipFill>
        <p:spPr>
          <a:xfrm>
            <a:off x="2125584" y="0"/>
            <a:ext cx="5189616" cy="3099994"/>
          </a:xfrm>
          <a:prstGeom prst="rect">
            <a:avLst/>
          </a:prstGeom>
          <a:noFill/>
          <a:ln>
            <a:noFill/>
          </a:ln>
        </p:spPr>
      </p:pic>
      <p:sp>
        <p:nvSpPr>
          <p:cNvPr id="2" name="Arrow: Left-Up 1">
            <a:extLst>
              <a:ext uri="{FF2B5EF4-FFF2-40B4-BE49-F238E27FC236}">
                <a16:creationId xmlns:a16="http://schemas.microsoft.com/office/drawing/2014/main" id="{52BE22C6-8F74-DA66-7A31-44D5FDBE5D92}"/>
              </a:ext>
            </a:extLst>
          </p:cNvPr>
          <p:cNvSpPr/>
          <p:nvPr/>
        </p:nvSpPr>
        <p:spPr>
          <a:xfrm rot="13534135">
            <a:off x="3473299" y="2849384"/>
            <a:ext cx="2156305" cy="2173633"/>
          </a:xfrm>
          <a:prstGeom prst="leftUpArrow">
            <a:avLst>
              <a:gd name="adj1" fmla="val 5770"/>
              <a:gd name="adj2" fmla="val 7522"/>
              <a:gd name="adj3" fmla="val 1817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319;g27e8a48c889_2_193" descr="Stacked color bars with 8 different colors" title="Stacked Color Bars">
            <a:extLst>
              <a:ext uri="{FF2B5EF4-FFF2-40B4-BE49-F238E27FC236}">
                <a16:creationId xmlns:a16="http://schemas.microsoft.com/office/drawing/2014/main" id="{A77D8139-CA24-2C25-AA94-CC2513A72630}"/>
              </a:ext>
            </a:extLst>
          </p:cNvPr>
          <p:cNvPicPr preferRelativeResize="0"/>
          <p:nvPr/>
        </p:nvPicPr>
        <p:blipFill rotWithShape="1">
          <a:blip r:embed="rId6">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2DBF-AF70-D745-B122-E46BB36DD25B}"/>
              </a:ext>
            </a:extLst>
          </p:cNvPr>
          <p:cNvSpPr>
            <a:spLocks noGrp="1"/>
          </p:cNvSpPr>
          <p:nvPr>
            <p:ph type="title"/>
          </p:nvPr>
        </p:nvSpPr>
        <p:spPr>
          <a:xfrm>
            <a:off x="133798" y="684076"/>
            <a:ext cx="6462600" cy="857400"/>
          </a:xfrm>
        </p:spPr>
        <p:txBody>
          <a:bodyPr/>
          <a:lstStyle/>
          <a:p>
            <a:r>
              <a:rPr lang="en-US" b="1" dirty="0">
                <a:solidFill>
                  <a:schemeClr val="bg1"/>
                </a:solidFill>
              </a:rPr>
              <a:t>Latinx Tools and Resources</a:t>
            </a:r>
          </a:p>
        </p:txBody>
      </p:sp>
      <p:graphicFrame>
        <p:nvGraphicFramePr>
          <p:cNvPr id="5" name="Table 5">
            <a:extLst>
              <a:ext uri="{FF2B5EF4-FFF2-40B4-BE49-F238E27FC236}">
                <a16:creationId xmlns:a16="http://schemas.microsoft.com/office/drawing/2014/main" id="{2897AB3A-D0F7-A84A-8670-3E00AF55B597}"/>
              </a:ext>
            </a:extLst>
          </p:cNvPr>
          <p:cNvGraphicFramePr>
            <a:graphicFrameLocks noGrp="1"/>
          </p:cNvGraphicFramePr>
          <p:nvPr/>
        </p:nvGraphicFramePr>
        <p:xfrm>
          <a:off x="505621" y="2176722"/>
          <a:ext cx="7974954" cy="3568502"/>
        </p:xfrm>
        <a:graphic>
          <a:graphicData uri="http://schemas.openxmlformats.org/drawingml/2006/table">
            <a:tbl>
              <a:tblPr firstRow="1" bandRow="1">
                <a:tableStyleId>{FABFCF23-3B69-468F-B69F-88F6DE6A72F2}</a:tableStyleId>
              </a:tblPr>
              <a:tblGrid>
                <a:gridCol w="2658318">
                  <a:extLst>
                    <a:ext uri="{9D8B030D-6E8A-4147-A177-3AD203B41FA5}">
                      <a16:colId xmlns:a16="http://schemas.microsoft.com/office/drawing/2014/main" val="1009320125"/>
                    </a:ext>
                  </a:extLst>
                </a:gridCol>
                <a:gridCol w="2658318">
                  <a:extLst>
                    <a:ext uri="{9D8B030D-6E8A-4147-A177-3AD203B41FA5}">
                      <a16:colId xmlns:a16="http://schemas.microsoft.com/office/drawing/2014/main" val="3166930454"/>
                    </a:ext>
                  </a:extLst>
                </a:gridCol>
                <a:gridCol w="2658318">
                  <a:extLst>
                    <a:ext uri="{9D8B030D-6E8A-4147-A177-3AD203B41FA5}">
                      <a16:colId xmlns:a16="http://schemas.microsoft.com/office/drawing/2014/main" val="3631327185"/>
                    </a:ext>
                  </a:extLst>
                </a:gridCol>
              </a:tblGrid>
              <a:tr h="432371">
                <a:tc gridSpan="3">
                  <a:txBody>
                    <a:bodyPr/>
                    <a:lstStyle/>
                    <a:p>
                      <a:pPr algn="ctr"/>
                      <a:r>
                        <a:rPr lang="en-US" sz="1800" dirty="0">
                          <a:latin typeface="Arial" panose="020B0604020202020204" pitchFamily="34" charset="0"/>
                          <a:cs typeface="Arial" panose="020B0604020202020204" pitchFamily="34" charset="0"/>
                        </a:rPr>
                        <a:t>Culturally Responsive Interview Guides</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89194311"/>
                  </a:ext>
                </a:extLst>
              </a:tr>
              <a:tr h="359489">
                <a:tc>
                  <a:txBody>
                    <a:bodyPr/>
                    <a:lstStyle/>
                    <a:p>
                      <a:r>
                        <a:rPr lang="en-US" sz="1400" b="1" dirty="0">
                          <a:solidFill>
                            <a:schemeClr val="accent5"/>
                          </a:solidFill>
                          <a:latin typeface="PT Serif"/>
                        </a:rPr>
                        <a:t>Interview Guide</a:t>
                      </a:r>
                    </a:p>
                  </a:txBody>
                  <a:tcPr/>
                </a:tc>
                <a:tc>
                  <a:txBody>
                    <a:bodyPr/>
                    <a:lstStyle/>
                    <a:p>
                      <a:r>
                        <a:rPr lang="en-US" sz="1400" b="1" dirty="0">
                          <a:solidFill>
                            <a:schemeClr val="accent5"/>
                          </a:solidFill>
                          <a:latin typeface="PT Serif"/>
                        </a:rPr>
                        <a:t>Authors</a:t>
                      </a:r>
                    </a:p>
                  </a:txBody>
                  <a:tcPr/>
                </a:tc>
                <a:tc>
                  <a:txBody>
                    <a:bodyPr/>
                    <a:lstStyle/>
                    <a:p>
                      <a:r>
                        <a:rPr lang="en-US" sz="1400" b="1" dirty="0">
                          <a:solidFill>
                            <a:schemeClr val="accent5"/>
                          </a:solidFill>
                          <a:latin typeface="PT Serif"/>
                        </a:rPr>
                        <a:t>Components</a:t>
                      </a:r>
                    </a:p>
                  </a:txBody>
                  <a:tcPr/>
                </a:tc>
                <a:extLst>
                  <a:ext uri="{0D108BD9-81ED-4DB2-BD59-A6C34878D82A}">
                    <a16:rowId xmlns:a16="http://schemas.microsoft.com/office/drawing/2014/main" val="2290803489"/>
                  </a:ext>
                </a:extLst>
              </a:tr>
              <a:tr h="742950">
                <a:tc>
                  <a:txBody>
                    <a:bodyPr/>
                    <a:lstStyle/>
                    <a:p>
                      <a:r>
                        <a:rPr lang="en-US" sz="1400" dirty="0">
                          <a:solidFill>
                            <a:schemeClr val="accent5"/>
                          </a:solidFill>
                          <a:latin typeface="PT Serif"/>
                        </a:rPr>
                        <a:t>Cultural Formulation Interview</a:t>
                      </a:r>
                    </a:p>
                  </a:txBody>
                  <a:tcPr/>
                </a:tc>
                <a:tc>
                  <a:txBody>
                    <a:bodyPr/>
                    <a:lstStyle/>
                    <a:p>
                      <a:r>
                        <a:rPr lang="en-US" sz="1400" dirty="0">
                          <a:solidFill>
                            <a:schemeClr val="accent5"/>
                          </a:solidFill>
                          <a:latin typeface="PT Serif"/>
                        </a:rPr>
                        <a:t>American Psychiatric Association (2013)</a:t>
                      </a:r>
                    </a:p>
                  </a:txBody>
                  <a:tcPr/>
                </a:tc>
                <a:tc>
                  <a:txBody>
                    <a:bodyPr/>
                    <a:lstStyle/>
                    <a:p>
                      <a:r>
                        <a:rPr lang="en-US" sz="1400" dirty="0">
                          <a:solidFill>
                            <a:schemeClr val="accent5"/>
                          </a:solidFill>
                          <a:latin typeface="PT Serif"/>
                        </a:rPr>
                        <a:t>Assesses cultural factors affecting the clinical encounter</a:t>
                      </a:r>
                    </a:p>
                  </a:txBody>
                  <a:tcPr/>
                </a:tc>
                <a:extLst>
                  <a:ext uri="{0D108BD9-81ED-4DB2-BD59-A6C34878D82A}">
                    <a16:rowId xmlns:a16="http://schemas.microsoft.com/office/drawing/2014/main" val="792191854"/>
                  </a:ext>
                </a:extLst>
              </a:tr>
              <a:tr h="547792">
                <a:tc>
                  <a:txBody>
                    <a:bodyPr/>
                    <a:lstStyle/>
                    <a:p>
                      <a:r>
                        <a:rPr lang="en-US" sz="1400" dirty="0">
                          <a:solidFill>
                            <a:schemeClr val="accent5"/>
                          </a:solidFill>
                          <a:latin typeface="PT Serif"/>
                        </a:rPr>
                        <a:t>CAMINO</a:t>
                      </a:r>
                    </a:p>
                  </a:txBody>
                  <a:tcPr/>
                </a:tc>
                <a:tc>
                  <a:txBody>
                    <a:bodyPr/>
                    <a:lstStyle/>
                    <a:p>
                      <a:r>
                        <a:rPr lang="en-US" sz="1400" dirty="0">
                          <a:solidFill>
                            <a:schemeClr val="accent5"/>
                          </a:solidFill>
                          <a:latin typeface="PT Serif"/>
                        </a:rPr>
                        <a:t>Silva et al., 2017</a:t>
                      </a:r>
                    </a:p>
                  </a:txBody>
                  <a:tcPr/>
                </a:tc>
                <a:tc>
                  <a:txBody>
                    <a:bodyPr/>
                    <a:lstStyle/>
                    <a:p>
                      <a:r>
                        <a:rPr lang="en-US" sz="1400" dirty="0">
                          <a:solidFill>
                            <a:schemeClr val="accent5"/>
                          </a:solidFill>
                          <a:latin typeface="PT Serif"/>
                        </a:rPr>
                        <a:t>Assesses aspects of the immigrant experience</a:t>
                      </a:r>
                    </a:p>
                  </a:txBody>
                  <a:tcPr/>
                </a:tc>
                <a:extLst>
                  <a:ext uri="{0D108BD9-81ED-4DB2-BD59-A6C34878D82A}">
                    <a16:rowId xmlns:a16="http://schemas.microsoft.com/office/drawing/2014/main" val="1297138338"/>
                  </a:ext>
                </a:extLst>
              </a:tr>
              <a:tr h="742950">
                <a:tc>
                  <a:txBody>
                    <a:bodyPr/>
                    <a:lstStyle/>
                    <a:p>
                      <a:r>
                        <a:rPr lang="en-US" sz="1400" dirty="0">
                          <a:solidFill>
                            <a:schemeClr val="accent5"/>
                          </a:solidFill>
                          <a:latin typeface="PT Serif"/>
                        </a:rPr>
                        <a:t>A Guide for Conducting Cultural Assessments of Hispanic and Latino Clients</a:t>
                      </a:r>
                    </a:p>
                  </a:txBody>
                  <a:tcPr/>
                </a:tc>
                <a:tc>
                  <a:txBody>
                    <a:bodyPr/>
                    <a:lstStyle/>
                    <a:p>
                      <a:r>
                        <a:rPr lang="en-US" sz="1400" dirty="0">
                          <a:solidFill>
                            <a:schemeClr val="accent5"/>
                          </a:solidFill>
                          <a:latin typeface="PT Serif"/>
                        </a:rPr>
                        <a:t>National Hispanic and Latino ATTC (2017)</a:t>
                      </a:r>
                    </a:p>
                  </a:txBody>
                  <a:tcPr/>
                </a:tc>
                <a:tc>
                  <a:txBody>
                    <a:bodyPr/>
                    <a:lstStyle/>
                    <a:p>
                      <a:r>
                        <a:rPr lang="en-US" sz="1400" dirty="0">
                          <a:solidFill>
                            <a:schemeClr val="accent5"/>
                          </a:solidFill>
                          <a:latin typeface="PT Serif"/>
                        </a:rPr>
                        <a:t>Assesses acculturation and related stress factors </a:t>
                      </a:r>
                    </a:p>
                  </a:txBody>
                  <a:tcPr/>
                </a:tc>
                <a:extLst>
                  <a:ext uri="{0D108BD9-81ED-4DB2-BD59-A6C34878D82A}">
                    <a16:rowId xmlns:a16="http://schemas.microsoft.com/office/drawing/2014/main" val="2534305307"/>
                  </a:ext>
                </a:extLst>
              </a:tr>
              <a:tr h="742950">
                <a:tc>
                  <a:txBody>
                    <a:bodyPr/>
                    <a:lstStyle/>
                    <a:p>
                      <a:r>
                        <a:rPr lang="en-US" sz="1400" dirty="0">
                          <a:solidFill>
                            <a:schemeClr val="accent5"/>
                          </a:solidFill>
                          <a:latin typeface="PT Serif"/>
                        </a:rPr>
                        <a:t>Clinical Ethnographic Interview </a:t>
                      </a:r>
                    </a:p>
                  </a:txBody>
                  <a:tcPr/>
                </a:tc>
                <a:tc>
                  <a:txBody>
                    <a:bodyPr/>
                    <a:lstStyle/>
                    <a:p>
                      <a:r>
                        <a:rPr lang="en-US" sz="1400" dirty="0" err="1">
                          <a:solidFill>
                            <a:schemeClr val="accent5"/>
                          </a:solidFill>
                          <a:latin typeface="PT Serif"/>
                        </a:rPr>
                        <a:t>Arnault</a:t>
                      </a:r>
                      <a:r>
                        <a:rPr lang="en-US" sz="1400" dirty="0">
                          <a:solidFill>
                            <a:schemeClr val="accent5"/>
                          </a:solidFill>
                          <a:latin typeface="PT Serif"/>
                        </a:rPr>
                        <a:t> D. S., &amp; Shimabukuro, S. (2012)</a:t>
                      </a:r>
                    </a:p>
                  </a:txBody>
                  <a:tcPr/>
                </a:tc>
                <a:tc>
                  <a:txBody>
                    <a:bodyPr/>
                    <a:lstStyle/>
                    <a:p>
                      <a:r>
                        <a:rPr lang="en-US" sz="1400" dirty="0">
                          <a:solidFill>
                            <a:schemeClr val="accent5"/>
                          </a:solidFill>
                          <a:latin typeface="PT Serif"/>
                        </a:rPr>
                        <a:t>Assesses and gathers clinical information beyond verbal expression of symptoms</a:t>
                      </a:r>
                    </a:p>
                  </a:txBody>
                  <a:tcPr/>
                </a:tc>
                <a:extLst>
                  <a:ext uri="{0D108BD9-81ED-4DB2-BD59-A6C34878D82A}">
                    <a16:rowId xmlns:a16="http://schemas.microsoft.com/office/drawing/2014/main" val="1264244552"/>
                  </a:ext>
                </a:extLst>
              </a:tr>
            </a:tbl>
          </a:graphicData>
        </a:graphic>
      </p:graphicFrame>
    </p:spTree>
    <p:extLst>
      <p:ext uri="{BB962C8B-B14F-4D97-AF65-F5344CB8AC3E}">
        <p14:creationId xmlns:p14="http://schemas.microsoft.com/office/powerpoint/2010/main" val="272999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2" name="TextBox 1">
            <a:extLst>
              <a:ext uri="{FF2B5EF4-FFF2-40B4-BE49-F238E27FC236}">
                <a16:creationId xmlns:a16="http://schemas.microsoft.com/office/drawing/2014/main" id="{D18D037E-0B35-2A72-0334-33A119F8509C}"/>
              </a:ext>
            </a:extLst>
          </p:cNvPr>
          <p:cNvSpPr txBox="1"/>
          <p:nvPr/>
        </p:nvSpPr>
        <p:spPr>
          <a:xfrm>
            <a:off x="1163054" y="561975"/>
            <a:ext cx="6817892" cy="677108"/>
          </a:xfrm>
          <a:prstGeom prst="rect">
            <a:avLst/>
          </a:prstGeom>
          <a:noFill/>
        </p:spPr>
        <p:txBody>
          <a:bodyPr wrap="none" rtlCol="0">
            <a:spAutoFit/>
          </a:bodyPr>
          <a:lstStyle/>
          <a:p>
            <a:r>
              <a:rPr lang="en-US" sz="2400" b="1" i="0" dirty="0" err="1">
                <a:solidFill>
                  <a:srgbClr val="484C58"/>
                </a:solidFill>
                <a:effectLst/>
                <a:latin typeface="+mj-lt"/>
              </a:rPr>
              <a:t>Haner</a:t>
            </a:r>
            <a:r>
              <a:rPr lang="en-US" sz="2400" b="1" i="0" dirty="0">
                <a:solidFill>
                  <a:srgbClr val="484C58"/>
                </a:solidFill>
                <a:effectLst/>
                <a:latin typeface="+mj-lt"/>
              </a:rPr>
              <a:t> Hernández, Ph.D., CPS, CADCII, LADCI</a:t>
            </a:r>
          </a:p>
          <a:p>
            <a:r>
              <a:rPr lang="en-US" dirty="0"/>
              <a:t> </a:t>
            </a:r>
          </a:p>
        </p:txBody>
      </p:sp>
      <p:pic>
        <p:nvPicPr>
          <p:cNvPr id="1026" name="Picture 2">
            <a:extLst>
              <a:ext uri="{FF2B5EF4-FFF2-40B4-BE49-F238E27FC236}">
                <a16:creationId xmlns:a16="http://schemas.microsoft.com/office/drawing/2014/main" id="{A8AFA96C-09C7-BCFE-509F-E7750821F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054" y="1503938"/>
            <a:ext cx="2531642" cy="386458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358;g27e8a48c889_2_172">
            <a:extLst>
              <a:ext uri="{FF2B5EF4-FFF2-40B4-BE49-F238E27FC236}">
                <a16:creationId xmlns:a16="http://schemas.microsoft.com/office/drawing/2014/main" id="{D6B81F79-20BA-E4C4-D8B0-66C60386A47A}"/>
              </a:ext>
            </a:extLst>
          </p:cNvPr>
          <p:cNvPicPr preferRelativeResize="0"/>
          <p:nvPr/>
        </p:nvPicPr>
        <p:blipFill rotWithShape="1">
          <a:blip r:embed="rId4">
            <a:alphaModFix/>
          </a:blip>
          <a:srcRect r="31010" b="26465"/>
          <a:stretch/>
        </p:blipFill>
        <p:spPr>
          <a:xfrm>
            <a:off x="4187709" y="1503938"/>
            <a:ext cx="4028616" cy="3665996"/>
          </a:xfrm>
          <a:prstGeom prst="rect">
            <a:avLst/>
          </a:prstGeom>
          <a:noFill/>
          <a:ln>
            <a:noFill/>
          </a:ln>
        </p:spPr>
      </p:pic>
      <p:pic>
        <p:nvPicPr>
          <p:cNvPr id="4" name="Google Shape;319;g27e8a48c889_2_193" descr="Stacked color bars with 8 different colors" title="Stacked Color Bars">
            <a:extLst>
              <a:ext uri="{FF2B5EF4-FFF2-40B4-BE49-F238E27FC236}">
                <a16:creationId xmlns:a16="http://schemas.microsoft.com/office/drawing/2014/main" id="{ACA6837B-7A16-6D6D-75F9-445E84F4DFDF}"/>
              </a:ext>
            </a:extLst>
          </p:cNvPr>
          <p:cNvPicPr preferRelativeResize="0"/>
          <p:nvPr/>
        </p:nvPicPr>
        <p:blipFill rotWithShape="1">
          <a:blip r:embed="rId5">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5" name="Google Shape;365;g27e8a48c889_2_167"/>
          <p:cNvGrpSpPr/>
          <p:nvPr/>
        </p:nvGrpSpPr>
        <p:grpSpPr>
          <a:xfrm>
            <a:off x="282306" y="0"/>
            <a:ext cx="8579397" cy="5958377"/>
            <a:chOff x="152400" y="0"/>
            <a:chExt cx="9220201" cy="6071304"/>
          </a:xfrm>
        </p:grpSpPr>
        <p:pic>
          <p:nvPicPr>
            <p:cNvPr id="366" name="Google Shape;366;g27e8a48c889_2_167"/>
            <p:cNvPicPr preferRelativeResize="0"/>
            <p:nvPr/>
          </p:nvPicPr>
          <p:blipFill rotWithShape="1">
            <a:blip r:embed="rId3">
              <a:alphaModFix/>
            </a:blip>
            <a:srcRect/>
            <a:stretch/>
          </p:blipFill>
          <p:spPr>
            <a:xfrm>
              <a:off x="152400" y="0"/>
              <a:ext cx="9220201" cy="6071304"/>
            </a:xfrm>
            <a:prstGeom prst="rect">
              <a:avLst/>
            </a:prstGeom>
            <a:noFill/>
            <a:ln>
              <a:noFill/>
            </a:ln>
          </p:spPr>
        </p:pic>
        <p:pic>
          <p:nvPicPr>
            <p:cNvPr id="367" name="Google Shape;367;g27e8a48c889_2_167"/>
            <p:cNvPicPr preferRelativeResize="0"/>
            <p:nvPr/>
          </p:nvPicPr>
          <p:blipFill rotWithShape="1">
            <a:blip r:embed="rId4">
              <a:alphaModFix/>
            </a:blip>
            <a:srcRect/>
            <a:stretch/>
          </p:blipFill>
          <p:spPr>
            <a:xfrm>
              <a:off x="2708364" y="1905000"/>
              <a:ext cx="3972958" cy="2481196"/>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368" name="Google Shape;368;g27e8a48c889_2_167"/>
            <p:cNvPicPr preferRelativeResize="0"/>
            <p:nvPr/>
          </p:nvPicPr>
          <p:blipFill rotWithShape="1">
            <a:blip r:embed="rId5">
              <a:alphaModFix/>
            </a:blip>
            <a:srcRect l="3251" t="-176" r="5407" b="2300"/>
            <a:stretch/>
          </p:blipFill>
          <p:spPr>
            <a:xfrm rot="-119999">
              <a:off x="362197" y="2545520"/>
              <a:ext cx="1810512" cy="2211153"/>
            </a:xfrm>
            <a:prstGeom prst="rect">
              <a:avLst/>
            </a:prstGeom>
            <a:noFill/>
            <a:ln w="762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369" name="Google Shape;369;g27e8a48c889_2_167"/>
            <p:cNvPicPr preferRelativeResize="0"/>
            <p:nvPr/>
          </p:nvPicPr>
          <p:blipFill rotWithShape="1">
            <a:blip r:embed="rId6">
              <a:alphaModFix/>
            </a:blip>
            <a:srcRect l="4388" b="27557"/>
            <a:stretch/>
          </p:blipFill>
          <p:spPr>
            <a:xfrm rot="263816">
              <a:off x="7484079" y="3943902"/>
              <a:ext cx="660400" cy="11630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grpSp>
      <p:pic>
        <p:nvPicPr>
          <p:cNvPr id="2" name="Google Shape;319;g27e8a48c889_2_193" descr="Stacked color bars with 8 different colors" title="Stacked Color Bars">
            <a:extLst>
              <a:ext uri="{FF2B5EF4-FFF2-40B4-BE49-F238E27FC236}">
                <a16:creationId xmlns:a16="http://schemas.microsoft.com/office/drawing/2014/main" id="{F0ADECB5-551F-99E2-7D27-998F108FD466}"/>
              </a:ext>
            </a:extLst>
          </p:cNvPr>
          <p:cNvPicPr preferRelativeResize="0"/>
          <p:nvPr/>
        </p:nvPicPr>
        <p:blipFill rotWithShape="1">
          <a:blip r:embed="rId7">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6"/>
          <p:cNvSpPr txBox="1"/>
          <p:nvPr/>
        </p:nvSpPr>
        <p:spPr>
          <a:xfrm>
            <a:off x="437322" y="100024"/>
            <a:ext cx="8505332"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000" b="1" i="0" u="none" strike="noStrike" cap="none">
                <a:solidFill>
                  <a:srgbClr val="324964"/>
                </a:solidFill>
                <a:latin typeface="Calibri"/>
                <a:ea typeface="Calibri"/>
                <a:cs typeface="Calibri"/>
                <a:sym typeface="Calibri"/>
              </a:rPr>
              <a:t>Stay Connected!</a:t>
            </a:r>
            <a:endParaRPr/>
          </a:p>
        </p:txBody>
      </p:sp>
      <p:sp>
        <p:nvSpPr>
          <p:cNvPr id="377" name="Google Shape;377;p6"/>
          <p:cNvSpPr txBox="1"/>
          <p:nvPr/>
        </p:nvSpPr>
        <p:spPr>
          <a:xfrm>
            <a:off x="177800" y="1442452"/>
            <a:ext cx="8966200" cy="425719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Contact us: </a:t>
            </a:r>
            <a:r>
              <a:rPr lang="en-US" sz="2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newenglandattc@brown.edu</a:t>
            </a:r>
            <a:r>
              <a:rPr lang="en-US" sz="2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Arial"/>
                <a:ea typeface="Arial"/>
                <a:cs typeface="Arial"/>
                <a:sym typeface="Arial"/>
              </a:rPr>
              <a:t>Follow Us on Social:</a:t>
            </a:r>
            <a:endParaRPr/>
          </a:p>
          <a:p>
            <a:pPr marL="0" marR="0" lvl="1" indent="0" algn="l" rtl="0">
              <a:lnSpc>
                <a:spcPct val="100000"/>
              </a:lnSpc>
              <a:spcBef>
                <a:spcPts val="600"/>
              </a:spcBef>
              <a:spcAft>
                <a:spcPts val="0"/>
              </a:spcAft>
              <a:buNone/>
            </a:pPr>
            <a:r>
              <a:rPr lang="en-US" sz="2400" b="0" i="0" u="none" strike="noStrike" cap="none">
                <a:solidFill>
                  <a:srgbClr val="000000"/>
                </a:solidFill>
                <a:latin typeface="Arial"/>
                <a:ea typeface="Arial"/>
                <a:cs typeface="Arial"/>
                <a:sym typeface="Arial"/>
              </a:rPr>
              <a:t>@BrownCAAS on</a:t>
            </a:r>
            <a:endParaRPr/>
          </a:p>
          <a:p>
            <a:pPr marL="0" marR="0" lvl="1" indent="0" algn="l" rtl="0">
              <a:lnSpc>
                <a:spcPct val="100000"/>
              </a:lnSpc>
              <a:spcBef>
                <a:spcPts val="600"/>
              </a:spcBef>
              <a:spcAft>
                <a:spcPts val="0"/>
              </a:spcAft>
              <a:buNone/>
            </a:pPr>
            <a:r>
              <a:rPr lang="en-US" sz="2400" b="0" i="0" u="none" strike="noStrike" cap="none">
                <a:solidFill>
                  <a:srgbClr val="000000"/>
                </a:solidFill>
                <a:latin typeface="Arial"/>
                <a:ea typeface="Arial"/>
                <a:cs typeface="Arial"/>
                <a:sym typeface="Arial"/>
              </a:rPr>
              <a:t>@ATTCNewEngland on </a:t>
            </a:r>
            <a:endParaRPr/>
          </a:p>
          <a:p>
            <a:pPr marL="0" marR="0" lvl="0" indent="0" algn="l" rtl="0">
              <a:lnSpc>
                <a:spcPct val="100000"/>
              </a:lnSpc>
              <a:spcBef>
                <a:spcPts val="60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None/>
            </a:pPr>
            <a:r>
              <a:rPr lang="en-US" sz="2400" b="0" i="0" u="none" strike="noStrike" cap="none">
                <a:solidFill>
                  <a:srgbClr val="000000"/>
                </a:solidFill>
                <a:latin typeface="Arial"/>
                <a:ea typeface="Arial"/>
                <a:cs typeface="Arial"/>
                <a:sym typeface="Arial"/>
              </a:rPr>
              <a:t>Website (meet our team, get products, view popular topics):</a:t>
            </a:r>
            <a:endParaRPr/>
          </a:p>
          <a:p>
            <a:pPr marL="0" marR="0" lvl="0" indent="0" algn="l" rtl="0">
              <a:lnSpc>
                <a:spcPct val="100000"/>
              </a:lnSpc>
              <a:spcBef>
                <a:spcPts val="0"/>
              </a:spcBef>
              <a:spcAft>
                <a:spcPts val="0"/>
              </a:spcAft>
              <a:buNone/>
            </a:pPr>
            <a:r>
              <a:rPr lang="en-US" sz="2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https://attcnetwork.org/centers/new-england-attc/home</a:t>
            </a:r>
            <a:r>
              <a:rPr lang="en-US" sz="2400" b="0" i="0" u="none" strike="noStrike" cap="none">
                <a:solidFill>
                  <a:srgbClr val="000000"/>
                </a:solidFill>
                <a:latin typeface="Arial"/>
                <a:ea typeface="Arial"/>
                <a:cs typeface="Arial"/>
                <a:sym typeface="Arial"/>
              </a:rPr>
              <a:t> </a:t>
            </a:r>
            <a:r>
              <a:rPr lang="en-US" sz="2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https://opioidresponsenetwork.org/SubmitTARequest.aspx</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pic>
        <p:nvPicPr>
          <p:cNvPr id="378" name="Google Shape;378;p6" descr="Twitter logo history | Creative Freedom"/>
          <p:cNvPicPr preferRelativeResize="0"/>
          <p:nvPr/>
        </p:nvPicPr>
        <p:blipFill rotWithShape="1">
          <a:blip r:embed="rId6">
            <a:alphaModFix/>
          </a:blip>
          <a:srcRect/>
          <a:stretch/>
        </p:blipFill>
        <p:spPr>
          <a:xfrm>
            <a:off x="3044881" y="2649483"/>
            <a:ext cx="713279" cy="578644"/>
          </a:xfrm>
          <a:prstGeom prst="rect">
            <a:avLst/>
          </a:prstGeom>
          <a:noFill/>
          <a:ln>
            <a:noFill/>
          </a:ln>
        </p:spPr>
      </p:pic>
      <p:pic>
        <p:nvPicPr>
          <p:cNvPr id="379" name="Google Shape;379;p6" descr="File:F icon.svg - Wikimedia Commons"/>
          <p:cNvPicPr preferRelativeResize="0"/>
          <p:nvPr/>
        </p:nvPicPr>
        <p:blipFill rotWithShape="1">
          <a:blip r:embed="rId7">
            <a:alphaModFix/>
          </a:blip>
          <a:srcRect/>
          <a:stretch/>
        </p:blipFill>
        <p:spPr>
          <a:xfrm>
            <a:off x="3911600" y="3137571"/>
            <a:ext cx="660400" cy="660400"/>
          </a:xfrm>
          <a:prstGeom prst="rect">
            <a:avLst/>
          </a:prstGeom>
          <a:noFill/>
          <a:ln>
            <a:noFill/>
          </a:ln>
        </p:spPr>
      </p:pic>
      <p:pic>
        <p:nvPicPr>
          <p:cNvPr id="2" name="Google Shape;319;g27e8a48c889_2_193" descr="Stacked color bars with 8 different colors" title="Stacked Color Bars">
            <a:extLst>
              <a:ext uri="{FF2B5EF4-FFF2-40B4-BE49-F238E27FC236}">
                <a16:creationId xmlns:a16="http://schemas.microsoft.com/office/drawing/2014/main" id="{93D54211-BE1A-00F0-BA95-61561A6FBF07}"/>
              </a:ext>
            </a:extLst>
          </p:cNvPr>
          <p:cNvPicPr preferRelativeResize="0"/>
          <p:nvPr/>
        </p:nvPicPr>
        <p:blipFill rotWithShape="1">
          <a:blip r:embed="rId8">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3" name="Google Shape;203;g27e8a48c889_2_0"/>
          <p:cNvPicPr preferRelativeResize="0"/>
          <p:nvPr/>
        </p:nvPicPr>
        <p:blipFill rotWithShape="1">
          <a:blip r:embed="rId3">
            <a:alphaModFix/>
          </a:blip>
          <a:srcRect t="21853" b="37044"/>
          <a:stretch/>
        </p:blipFill>
        <p:spPr>
          <a:xfrm>
            <a:off x="0" y="0"/>
            <a:ext cx="2306150" cy="947876"/>
          </a:xfrm>
          <a:prstGeom prst="rect">
            <a:avLst/>
          </a:prstGeom>
          <a:noFill/>
          <a:ln>
            <a:noFill/>
          </a:ln>
        </p:spPr>
      </p:pic>
      <p:pic>
        <p:nvPicPr>
          <p:cNvPr id="5" name="Picture 4" descr="A diagram of a health care system&#10;&#10;Description automatically generated">
            <a:extLst>
              <a:ext uri="{FF2B5EF4-FFF2-40B4-BE49-F238E27FC236}">
                <a16:creationId xmlns:a16="http://schemas.microsoft.com/office/drawing/2014/main" id="{57A2D198-5C6B-84F4-7E5D-5FF32AD52C2F}"/>
              </a:ext>
            </a:extLst>
          </p:cNvPr>
          <p:cNvPicPr>
            <a:picLocks noChangeAspect="1"/>
          </p:cNvPicPr>
          <p:nvPr/>
        </p:nvPicPr>
        <p:blipFill>
          <a:blip r:embed="rId4"/>
          <a:stretch>
            <a:fillRect/>
          </a:stretch>
        </p:blipFill>
        <p:spPr>
          <a:xfrm>
            <a:off x="667057" y="947876"/>
            <a:ext cx="7809885" cy="5048664"/>
          </a:xfrm>
          <a:prstGeom prst="rect">
            <a:avLst/>
          </a:prstGeom>
        </p:spPr>
      </p:pic>
      <p:pic>
        <p:nvPicPr>
          <p:cNvPr id="2" name="Google Shape;319;g27e8a48c889_2_193" descr="Stacked color bars with 8 different colors" title="Stacked Color Bars">
            <a:extLst>
              <a:ext uri="{FF2B5EF4-FFF2-40B4-BE49-F238E27FC236}">
                <a16:creationId xmlns:a16="http://schemas.microsoft.com/office/drawing/2014/main" id="{01FEC692-359A-FA2B-71D0-0F8C7CC75E90}"/>
              </a:ext>
            </a:extLst>
          </p:cNvPr>
          <p:cNvPicPr preferRelativeResize="0"/>
          <p:nvPr/>
        </p:nvPicPr>
        <p:blipFill rotWithShape="1">
          <a:blip r:embed="rId5">
            <a:alphaModFix/>
          </a:blip>
          <a:srcRect l="-37906" r="4573"/>
          <a:stretch/>
        </p:blipFill>
        <p:spPr>
          <a:xfrm>
            <a:off x="6202017" y="5699645"/>
            <a:ext cx="2941983" cy="1470991"/>
          </a:xfrm>
          <a:prstGeom prst="rect">
            <a:avLst/>
          </a:prstGeom>
          <a:noFill/>
          <a:ln>
            <a:noFill/>
          </a:ln>
        </p:spPr>
      </p:pic>
    </p:spTree>
  </p:cSld>
  <p:clrMapOvr>
    <a:masterClrMapping/>
  </p:clrMapOvr>
  <p:extLst>
    <p:ext uri="{6950BFC3-D8DA-4A85-94F7-54DA5524770B}">
      <p188:commentRel xmlns="" xmlns:p188="http://schemas.microsoft.com/office/powerpoint/2018/8/main" r:id="rId6"/>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 name="Google Shape;319;g27e8a48c889_2_193" descr="Stacked color bars with 8 different colors" title="Stacked Color Bars">
            <a:extLst>
              <a:ext uri="{FF2B5EF4-FFF2-40B4-BE49-F238E27FC236}">
                <a16:creationId xmlns:a16="http://schemas.microsoft.com/office/drawing/2014/main" id="{9C1A8725-2D9A-8DAF-658C-3E27F82E4AD7}"/>
              </a:ext>
            </a:extLst>
          </p:cNvPr>
          <p:cNvPicPr preferRelativeResize="0"/>
          <p:nvPr/>
        </p:nvPicPr>
        <p:blipFill rotWithShape="1">
          <a:blip r:embed="rId3">
            <a:alphaModFix/>
          </a:blip>
          <a:srcRect l="-37906" r="4573"/>
          <a:stretch/>
        </p:blipFill>
        <p:spPr>
          <a:xfrm>
            <a:off x="6202017" y="5699645"/>
            <a:ext cx="2941983" cy="1470991"/>
          </a:xfrm>
          <a:prstGeom prst="rect">
            <a:avLst/>
          </a:prstGeom>
          <a:noFill/>
          <a:ln>
            <a:noFill/>
          </a:ln>
        </p:spPr>
      </p:pic>
      <p:pic>
        <p:nvPicPr>
          <p:cNvPr id="252" name="Google Shape;252;g27e8a48c889_2_74" descr="finaltechtransfergraphic.png"/>
          <p:cNvPicPr preferRelativeResize="0"/>
          <p:nvPr/>
        </p:nvPicPr>
        <p:blipFill rotWithShape="1">
          <a:blip r:embed="rId4">
            <a:alphaModFix/>
          </a:blip>
          <a:srcRect t="18248" b="11427"/>
          <a:stretch/>
        </p:blipFill>
        <p:spPr>
          <a:xfrm>
            <a:off x="148950" y="2940397"/>
            <a:ext cx="9144000" cy="2759248"/>
          </a:xfrm>
          <a:prstGeom prst="rect">
            <a:avLst/>
          </a:prstGeom>
          <a:noFill/>
          <a:ln>
            <a:noFill/>
          </a:ln>
          <a:effectLst>
            <a:outerShdw blurRad="292100" dist="139700" dir="2700000" algn="tl" rotWithShape="0">
              <a:srgbClr val="333333">
                <a:alpha val="64709"/>
              </a:srgbClr>
            </a:outerShdw>
          </a:effectLst>
        </p:spPr>
      </p:pic>
      <p:sp>
        <p:nvSpPr>
          <p:cNvPr id="253" name="Google Shape;253;g27e8a48c889_2_74"/>
          <p:cNvSpPr txBox="1"/>
          <p:nvPr/>
        </p:nvSpPr>
        <p:spPr>
          <a:xfrm>
            <a:off x="4578025" y="819805"/>
            <a:ext cx="4147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dirty="0">
                <a:solidFill>
                  <a:srgbClr val="00467F"/>
                </a:solidFill>
              </a:rPr>
              <a:t>Technology Transfer</a:t>
            </a:r>
            <a:endParaRPr dirty="0"/>
          </a:p>
        </p:txBody>
      </p:sp>
      <p:sp>
        <p:nvSpPr>
          <p:cNvPr id="3" name="Google Shape;264;g27e8a48c889_2_79">
            <a:extLst>
              <a:ext uri="{FF2B5EF4-FFF2-40B4-BE49-F238E27FC236}">
                <a16:creationId xmlns:a16="http://schemas.microsoft.com/office/drawing/2014/main" id="{8271A822-B4AC-BE98-8282-0573F3036FAA}"/>
              </a:ext>
            </a:extLst>
          </p:cNvPr>
          <p:cNvSpPr/>
          <p:nvPr/>
        </p:nvSpPr>
        <p:spPr>
          <a:xfrm>
            <a:off x="2797567" y="2974900"/>
            <a:ext cx="2895600" cy="3124200"/>
          </a:xfrm>
          <a:prstGeom prst="roundRect">
            <a:avLst>
              <a:gd name="adj" fmla="val 16667"/>
            </a:avLst>
          </a:prstGeom>
          <a:noFill/>
          <a:ln w="88900" cap="flat" cmpd="sng">
            <a:solidFill>
              <a:srgbClr val="0046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 name="Google Shape;264;g27e8a48c889_2_79">
            <a:extLst>
              <a:ext uri="{FF2B5EF4-FFF2-40B4-BE49-F238E27FC236}">
                <a16:creationId xmlns:a16="http://schemas.microsoft.com/office/drawing/2014/main" id="{D371F510-708A-8A46-B39D-8F4CB65179E2}"/>
              </a:ext>
            </a:extLst>
          </p:cNvPr>
          <p:cNvSpPr/>
          <p:nvPr/>
        </p:nvSpPr>
        <p:spPr>
          <a:xfrm>
            <a:off x="5203975" y="2974900"/>
            <a:ext cx="2895600" cy="3124200"/>
          </a:xfrm>
          <a:prstGeom prst="roundRect">
            <a:avLst>
              <a:gd name="adj" fmla="val 16667"/>
            </a:avLst>
          </a:prstGeom>
          <a:noFill/>
          <a:ln w="88900" cap="flat" cmpd="sng">
            <a:solidFill>
              <a:srgbClr val="0046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extLst>
    <p:ext uri="{6950BFC3-D8DA-4A85-94F7-54DA5524770B}">
      <p188:commentRel xmlns=""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3"/>
          <p:cNvSpPr txBox="1"/>
          <p:nvPr/>
        </p:nvSpPr>
        <p:spPr>
          <a:xfrm>
            <a:off x="278296" y="1986196"/>
            <a:ext cx="8415130" cy="35337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Accelerate the uptake of evidence-based culturally appropriate practices</a:t>
            </a:r>
            <a:endParaRPr dirty="0"/>
          </a:p>
          <a:p>
            <a:pPr marL="457200" marR="0" lvl="1" indent="0" algn="l" rtl="0">
              <a:lnSpc>
                <a:spcPct val="90000"/>
              </a:lnSpc>
              <a:spcBef>
                <a:spcPts val="50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 </a:t>
            </a:r>
            <a:endParaRPr dirty="0"/>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Improve awareness, knowledge, and skills of the workforce</a:t>
            </a:r>
            <a:endParaRPr dirty="0"/>
          </a:p>
          <a:p>
            <a:pPr marL="685800" marR="0" lvl="1" indent="-101600" algn="l" rtl="0">
              <a:lnSpc>
                <a:spcPct val="90000"/>
              </a:lnSpc>
              <a:spcBef>
                <a:spcPts val="5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Foster regional and national alliances</a:t>
            </a:r>
            <a:endParaRPr sz="2800" b="0" i="0" u="none" strike="noStrike" cap="none" dirty="0">
              <a:solidFill>
                <a:schemeClr val="dk1"/>
              </a:solidFill>
              <a:latin typeface="Arial"/>
              <a:ea typeface="Arial"/>
              <a:cs typeface="Arial"/>
              <a:sym typeface="Arial"/>
            </a:endParaRPr>
          </a:p>
        </p:txBody>
      </p:sp>
      <p:sp>
        <p:nvSpPr>
          <p:cNvPr id="168" name="Google Shape;168;p3"/>
          <p:cNvSpPr txBox="1"/>
          <p:nvPr/>
        </p:nvSpPr>
        <p:spPr>
          <a:xfrm>
            <a:off x="66260" y="369602"/>
            <a:ext cx="9035009" cy="1325563"/>
          </a:xfrm>
          <a:prstGeom prst="rect">
            <a:avLst/>
          </a:prstGeom>
          <a:no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None/>
            </a:pPr>
            <a:r>
              <a:rPr lang="en-US" sz="4000" b="1" i="0" u="none" strike="noStrike" cap="none" dirty="0">
                <a:solidFill>
                  <a:srgbClr val="324964"/>
                </a:solidFill>
                <a:latin typeface="Calibri"/>
                <a:ea typeface="Calibri"/>
                <a:cs typeface="Calibri"/>
                <a:sym typeface="Calibri"/>
              </a:rPr>
              <a:t>New England Addiction Technology Transfer Center (ATTC)</a:t>
            </a:r>
            <a:endParaRPr dirty="0"/>
          </a:p>
        </p:txBody>
      </p:sp>
      <p:pic>
        <p:nvPicPr>
          <p:cNvPr id="2" name="Google Shape;319;g27e8a48c889_2_193" descr="Stacked color bars with 8 different colors" title="Stacked Color Bars">
            <a:extLst>
              <a:ext uri="{FF2B5EF4-FFF2-40B4-BE49-F238E27FC236}">
                <a16:creationId xmlns:a16="http://schemas.microsoft.com/office/drawing/2014/main" id="{BF92DE87-0564-846E-D47C-33F522B85D48}"/>
              </a:ext>
            </a:extLst>
          </p:cNvPr>
          <p:cNvPicPr preferRelativeResize="0"/>
          <p:nvPr/>
        </p:nvPicPr>
        <p:blipFill rotWithShape="1">
          <a:blip r:embed="rId3">
            <a:alphaModFix/>
          </a:blip>
          <a:srcRect l="-37906" r="4573"/>
          <a:stretch/>
        </p:blipFill>
        <p:spPr>
          <a:xfrm>
            <a:off x="6202017" y="5699645"/>
            <a:ext cx="2941983" cy="14709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g27e8a48c889_2_193"/>
          <p:cNvSpPr txBox="1"/>
          <p:nvPr/>
        </p:nvSpPr>
        <p:spPr>
          <a:xfrm>
            <a:off x="200850" y="331500"/>
            <a:ext cx="7285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324964"/>
                </a:solidFill>
              </a:rPr>
              <a:t>How we work with and leverage partners</a:t>
            </a:r>
            <a:endParaRPr sz="2600">
              <a:solidFill>
                <a:srgbClr val="324964"/>
              </a:solidFill>
            </a:endParaRPr>
          </a:p>
        </p:txBody>
      </p:sp>
      <p:pic>
        <p:nvPicPr>
          <p:cNvPr id="322" name="Google Shape;322;g27e8a48c889_2_193"/>
          <p:cNvPicPr preferRelativeResize="0"/>
          <p:nvPr/>
        </p:nvPicPr>
        <p:blipFill>
          <a:blip r:embed="rId3">
            <a:alphaModFix/>
          </a:blip>
          <a:stretch>
            <a:fillRect/>
          </a:stretch>
        </p:blipFill>
        <p:spPr>
          <a:xfrm>
            <a:off x="3161799" y="2930558"/>
            <a:ext cx="2820401" cy="3839570"/>
          </a:xfrm>
          <a:prstGeom prst="rect">
            <a:avLst/>
          </a:prstGeom>
          <a:noFill/>
          <a:ln>
            <a:noFill/>
          </a:ln>
        </p:spPr>
      </p:pic>
      <p:pic>
        <p:nvPicPr>
          <p:cNvPr id="5" name="Google Shape;319;g27e8a48c889_2_193" descr="Stacked color bars with 8 different colors" title="Stacked Color Bars">
            <a:extLst>
              <a:ext uri="{FF2B5EF4-FFF2-40B4-BE49-F238E27FC236}">
                <a16:creationId xmlns:a16="http://schemas.microsoft.com/office/drawing/2014/main" id="{09538E6B-9990-0E0D-D71C-A47C76ACB4F1}"/>
              </a:ext>
            </a:extLst>
          </p:cNvPr>
          <p:cNvPicPr preferRelativeResize="0"/>
          <p:nvPr/>
        </p:nvPicPr>
        <p:blipFill rotWithShape="1">
          <a:blip r:embed="rId4">
            <a:alphaModFix/>
          </a:blip>
          <a:srcRect l="-37906" r="4573"/>
          <a:stretch/>
        </p:blipFill>
        <p:spPr>
          <a:xfrm>
            <a:off x="6202017" y="5699645"/>
            <a:ext cx="2941983" cy="1470991"/>
          </a:xfrm>
          <a:prstGeom prst="rect">
            <a:avLst/>
          </a:prstGeom>
          <a:noFill/>
          <a:ln>
            <a:noFill/>
          </a:ln>
        </p:spPr>
      </p:pic>
      <p:pic>
        <p:nvPicPr>
          <p:cNvPr id="9" name="Google Shape;308;g27e8a48c889_2_152">
            <a:extLst>
              <a:ext uri="{FF2B5EF4-FFF2-40B4-BE49-F238E27FC236}">
                <a16:creationId xmlns:a16="http://schemas.microsoft.com/office/drawing/2014/main" id="{755AEB8C-429C-629F-09C0-B85C186532AA}"/>
              </a:ext>
            </a:extLst>
          </p:cNvPr>
          <p:cNvPicPr preferRelativeResize="0"/>
          <p:nvPr/>
        </p:nvPicPr>
        <p:blipFill rotWithShape="1">
          <a:blip r:embed="rId5">
            <a:alphaModFix/>
          </a:blip>
          <a:srcRect r="26868"/>
          <a:stretch/>
        </p:blipFill>
        <p:spPr>
          <a:xfrm rot="774305">
            <a:off x="6061210" y="326501"/>
            <a:ext cx="2527875" cy="3456584"/>
          </a:xfrm>
          <a:prstGeom prst="rect">
            <a:avLst/>
          </a:prstGeom>
          <a:noFill/>
          <a:ln>
            <a:noFill/>
          </a:ln>
        </p:spPr>
      </p:pic>
      <p:pic>
        <p:nvPicPr>
          <p:cNvPr id="1030" name="Picture 6" descr="USA Blank Map United States | Us map printable, United states map  printable, Us state map">
            <a:extLst>
              <a:ext uri="{FF2B5EF4-FFF2-40B4-BE49-F238E27FC236}">
                <a16:creationId xmlns:a16="http://schemas.microsoft.com/office/drawing/2014/main" id="{D165FB3C-044D-A73A-3713-A9B328916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87" y="916500"/>
            <a:ext cx="3843600" cy="2450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
          <p:cNvPicPr preferRelativeResize="0"/>
          <p:nvPr/>
        </p:nvPicPr>
        <p:blipFill rotWithShape="1">
          <a:blip r:embed="rId3">
            <a:alphaModFix/>
          </a:blip>
          <a:srcRect/>
          <a:stretch/>
        </p:blipFill>
        <p:spPr>
          <a:xfrm>
            <a:off x="677969" y="182771"/>
            <a:ext cx="7788062" cy="5544370"/>
          </a:xfrm>
          <a:prstGeom prst="rect">
            <a:avLst/>
          </a:prstGeom>
          <a:noFill/>
          <a:ln>
            <a:noFill/>
          </a:ln>
        </p:spPr>
      </p:pic>
      <p:sp>
        <p:nvSpPr>
          <p:cNvPr id="2" name="Oval 1">
            <a:extLst>
              <a:ext uri="{FF2B5EF4-FFF2-40B4-BE49-F238E27FC236}">
                <a16:creationId xmlns:a16="http://schemas.microsoft.com/office/drawing/2014/main" id="{69FD22D4-7358-520A-C55B-A5C7887B9F25}"/>
              </a:ext>
            </a:extLst>
          </p:cNvPr>
          <p:cNvSpPr/>
          <p:nvPr/>
        </p:nvSpPr>
        <p:spPr>
          <a:xfrm>
            <a:off x="6703177" y="1751798"/>
            <a:ext cx="712269" cy="12031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319;g27e8a48c889_2_193" descr="Stacked color bars with 8 different colors" title="Stacked Color Bars">
            <a:extLst>
              <a:ext uri="{FF2B5EF4-FFF2-40B4-BE49-F238E27FC236}">
                <a16:creationId xmlns:a16="http://schemas.microsoft.com/office/drawing/2014/main" id="{935DA853-5AE9-8D01-C570-FF29B47B84BA}"/>
              </a:ext>
            </a:extLst>
          </p:cNvPr>
          <p:cNvPicPr preferRelativeResize="0"/>
          <p:nvPr/>
        </p:nvPicPr>
        <p:blipFill rotWithShape="1">
          <a:blip r:embed="rId4">
            <a:alphaModFix/>
          </a:blip>
          <a:srcRect l="-37906" r="4573"/>
          <a:stretch/>
        </p:blipFill>
        <p:spPr>
          <a:xfrm>
            <a:off x="6202017" y="5699645"/>
            <a:ext cx="2941983" cy="14709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mod="1">
    <p:ext uri="{6950BFC3-D8DA-4A85-94F7-54DA5524770B}">
      <p188:commentRel xmlns="" xmlns:p188="http://schemas.microsoft.com/office/powerpoint/2018/8/main" r:id="rId5"/>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reamline">
  <a:themeElements>
    <a:clrScheme name="Custom 1">
      <a:dk1>
        <a:srgbClr val="525252"/>
      </a:dk1>
      <a:lt1>
        <a:srgbClr val="FFFFFF"/>
      </a:lt1>
      <a:dk2>
        <a:srgbClr val="1A1A1A"/>
      </a:dk2>
      <a:lt2>
        <a:srgbClr val="E9EDEE"/>
      </a:lt2>
      <a:accent1>
        <a:srgbClr val="595959"/>
      </a:accent1>
      <a:accent2>
        <a:srgbClr val="0070C0"/>
      </a:accent2>
      <a:accent3>
        <a:srgbClr val="F18A23"/>
      </a:accent3>
      <a:accent4>
        <a:srgbClr val="C4D1F1"/>
      </a:accent4>
      <a:accent5>
        <a:srgbClr val="1C3678"/>
      </a:accent5>
      <a:accent6>
        <a:srgbClr val="CAAF9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treamline">
  <a:themeElements>
    <a:clrScheme name="Custom 1">
      <a:dk1>
        <a:srgbClr val="525252"/>
      </a:dk1>
      <a:lt1>
        <a:srgbClr val="FFFFFF"/>
      </a:lt1>
      <a:dk2>
        <a:srgbClr val="1A1A1A"/>
      </a:dk2>
      <a:lt2>
        <a:srgbClr val="E9EDEE"/>
      </a:lt2>
      <a:accent1>
        <a:srgbClr val="595959"/>
      </a:accent1>
      <a:accent2>
        <a:srgbClr val="0070C0"/>
      </a:accent2>
      <a:accent3>
        <a:srgbClr val="F18A23"/>
      </a:accent3>
      <a:accent4>
        <a:srgbClr val="C4D1F1"/>
      </a:accent4>
      <a:accent5>
        <a:srgbClr val="1C3678"/>
      </a:accent5>
      <a:accent6>
        <a:srgbClr val="CAAF9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3588</TotalTime>
  <Words>4047</Words>
  <Application>Microsoft Office PowerPoint</Application>
  <PresentationFormat>On-screen Show (4:3)</PresentationFormat>
  <Paragraphs>442</Paragraphs>
  <Slides>43</Slides>
  <Notes>43</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43</vt:i4>
      </vt:variant>
    </vt:vector>
  </HeadingPairs>
  <TitlesOfParts>
    <vt:vector size="65" baseType="lpstr">
      <vt:lpstr>Roboto Condensed Light</vt:lpstr>
      <vt:lpstr>Arial</vt:lpstr>
      <vt:lpstr>Roboto</vt:lpstr>
      <vt:lpstr>AdvOT1ef757c0</vt:lpstr>
      <vt:lpstr>Calibri Light</vt:lpstr>
      <vt:lpstr>InterFace</vt:lpstr>
      <vt:lpstr>Times New Roman</vt:lpstr>
      <vt:lpstr>AdvOTe94fe8f8</vt:lpstr>
      <vt:lpstr>Wingdings</vt:lpstr>
      <vt:lpstr>inherit</vt:lpstr>
      <vt:lpstr>Helvetica Neue</vt:lpstr>
      <vt:lpstr>Source Sans Pro</vt:lpstr>
      <vt:lpstr>PT Serif</vt:lpstr>
      <vt:lpstr>AdvOTe94fe8f8+20</vt:lpstr>
      <vt:lpstr>Lato</vt:lpstr>
      <vt:lpstr>GraphikRegular</vt:lpstr>
      <vt:lpstr>Raleway</vt:lpstr>
      <vt:lpstr>Tahoma</vt:lpstr>
      <vt:lpstr>Calibri</vt:lpstr>
      <vt:lpstr>Streamline</vt:lpstr>
      <vt:lpstr>Office Theme</vt:lpstr>
      <vt:lpstr>1_Streamline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Motivational Interviewing (MI): Intensive and  Targeted TA Initiatives </vt:lpstr>
      <vt:lpstr>PowerPoint Presentation</vt:lpstr>
      <vt:lpstr>SAMSHA’s National Outcome Measures Service Tool: Collecting Sexual Orientation, Gender Identity, and Race/Ethnicity Demographic Information in a Culturally Humble and Sensitive Approach </vt:lpstr>
      <vt:lpstr>Agenda</vt:lpstr>
      <vt:lpstr>PowerPoint Presentation</vt:lpstr>
      <vt:lpstr>Get to know your patients…</vt:lpstr>
      <vt:lpstr>PowerPoint Presentation</vt:lpstr>
      <vt:lpstr>PowerPoint Presentation</vt:lpstr>
      <vt:lpstr>Tips for creating an inclusive environment…</vt:lpstr>
      <vt:lpstr>Tips for creating an inclusive environment…</vt:lpstr>
      <vt:lpstr> Incorporating an Intersectionality Framework to Understand the Impact of Racism and Heterosexism on the Health Disparities Encountered by LGBTQ+ People of Color </vt:lpstr>
      <vt:lpstr>Agenda</vt:lpstr>
      <vt:lpstr>The 4 I’s of Oppression</vt:lpstr>
      <vt:lpstr>Intersectional Invisibility</vt:lpstr>
      <vt:lpstr>Current climate (proximal/distal stressors)…</vt:lpstr>
      <vt:lpstr>LGBTQ+ PoC Health Disparities</vt:lpstr>
      <vt:lpstr>Health Disparities</vt:lpstr>
      <vt:lpstr>Intersectional Perspective to care</vt:lpstr>
      <vt:lpstr>LGBTQ+ Tools and Resources</vt:lpstr>
      <vt:lpstr>Model for adapting  evidence based interventions to be LGBTQ+ affirmative:</vt:lpstr>
      <vt:lpstr>Latinx Tools and 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Gagnon</dc:creator>
  <cp:lastModifiedBy>Martin, Rosemarie</cp:lastModifiedBy>
  <cp:revision>32</cp:revision>
  <cp:lastPrinted>2023-09-22T15:15:18Z</cp:lastPrinted>
  <dcterms:created xsi:type="dcterms:W3CDTF">2020-05-28T15:18:04Z</dcterms:created>
  <dcterms:modified xsi:type="dcterms:W3CDTF">2023-10-10T16:19:54Z</dcterms:modified>
</cp:coreProperties>
</file>