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0B_F3B77B57.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21_F3DB4D45.xml" ContentType="application/vnd.ms-powerpoint.comments+xml"/>
  <Override PartName="/ppt/comments/modernComment_150_15ADA68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 id="2147483867" r:id="rId5"/>
  </p:sldMasterIdLst>
  <p:notesMasterIdLst>
    <p:notesMasterId r:id="rId40"/>
  </p:notesMasterIdLst>
  <p:sldIdLst>
    <p:sldId id="256" r:id="rId6"/>
    <p:sldId id="307" r:id="rId7"/>
    <p:sldId id="301" r:id="rId8"/>
    <p:sldId id="284" r:id="rId9"/>
    <p:sldId id="319" r:id="rId10"/>
    <p:sldId id="291" r:id="rId11"/>
    <p:sldId id="296" r:id="rId12"/>
    <p:sldId id="267" r:id="rId13"/>
    <p:sldId id="692" r:id="rId14"/>
    <p:sldId id="299" r:id="rId15"/>
    <p:sldId id="288" r:id="rId16"/>
    <p:sldId id="281" r:id="rId17"/>
    <p:sldId id="286" r:id="rId18"/>
    <p:sldId id="289" r:id="rId19"/>
    <p:sldId id="336" r:id="rId20"/>
    <p:sldId id="338" r:id="rId21"/>
    <p:sldId id="705" r:id="rId22"/>
    <p:sldId id="300" r:id="rId23"/>
    <p:sldId id="298" r:id="rId24"/>
    <p:sldId id="657" r:id="rId25"/>
    <p:sldId id="334" r:id="rId26"/>
    <p:sldId id="280" r:id="rId27"/>
    <p:sldId id="260" r:id="rId28"/>
    <p:sldId id="694" r:id="rId29"/>
    <p:sldId id="695" r:id="rId30"/>
    <p:sldId id="303" r:id="rId31"/>
    <p:sldId id="697" r:id="rId32"/>
    <p:sldId id="698" r:id="rId33"/>
    <p:sldId id="699" r:id="rId34"/>
    <p:sldId id="700" r:id="rId35"/>
    <p:sldId id="701" r:id="rId36"/>
    <p:sldId id="703" r:id="rId37"/>
    <p:sldId id="704" r:id="rId38"/>
    <p:sldId id="7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F3F747-196B-DFCC-289D-5D6B757B21BF}" name="Viviana Oliver" initials="" userId="S::v.oliver@psnri.org::92c3978c-8409-4f9c-b41f-7f0a9fd67031" providerId="AD"/>
  <p188:author id="{E222BB61-2948-8B6A-04C7-87CD215102AC}" name="Jessica Rosene de Brito" initials="JB" userId="S::j.rosene@psnri.org::89f201dd-89b6-49ae-9340-a4334a0f7ba9" providerId="AD"/>
  <p188:author id="{1F29FE64-F5DD-9FF0-BE44-C6421A82AE9E}" name="Guest User" initials="GU" userId="S::urn:spo:anon#efe2d96c041200af8546634f878bec4b59380012fe0233347aec97c47a8f9123::" providerId="AD"/>
  <p188:author id="{FE9EBEA7-01F1-E664-90E0-8359E31AF32C}" name="Lisa Conlan" initials="LC" userId="b86f02056f8277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2F5597"/>
    <a:srgbClr val="EF7139"/>
    <a:srgbClr val="FF7C80"/>
    <a:srgbClr val="EE77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60" autoAdjust="0"/>
    <p:restoredTop sz="94660"/>
  </p:normalViewPr>
  <p:slideViewPr>
    <p:cSldViewPr snapToGrid="0">
      <p:cViewPr>
        <p:scale>
          <a:sx n="97" d="100"/>
          <a:sy n="97" d="100"/>
        </p:scale>
        <p:origin x="19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omments/modernComment_10B_F3B77B57.xml><?xml version="1.0" encoding="utf-8"?>
<p188:cmLst xmlns:a="http://schemas.openxmlformats.org/drawingml/2006/main" xmlns:r="http://schemas.openxmlformats.org/officeDocument/2006/relationships" xmlns:p188="http://schemas.microsoft.com/office/powerpoint/2018/8/main">
  <p188:cm id="{3591985D-46A5-4B37-8EE3-804334182BE5}" authorId="{E222BB61-2948-8B6A-04C7-87CD215102AC}" created="2023-10-17T16:43:21.743">
    <ac:deMkLst xmlns:ac="http://schemas.microsoft.com/office/drawing/2013/main/command">
      <pc:docMk xmlns:pc="http://schemas.microsoft.com/office/powerpoint/2013/main/command"/>
      <pc:sldMk xmlns:pc="http://schemas.microsoft.com/office/powerpoint/2013/main/command" cId="4088888151" sldId="267"/>
      <ac:spMk id="2" creationId="{4BC33D62-D633-9404-DEDD-570558C1CB3F}"/>
    </ac:deMkLst>
    <p188:replyLst>
      <p188:reply id="{FDAC712A-E5DB-4BBD-9D6C-72C8B21A0C9B}" authorId="{E222BB61-2948-8B6A-04C7-87CD215102AC}" created="2023-10-17T16:45:46.419">
        <p188:txBody>
          <a:bodyPr/>
          <a:lstStyle/>
          <a:p>
            <a:r>
              <a:rPr lang="en-US"/>
              <a:t>also where is this content from? </a:t>
            </a:r>
          </a:p>
        </p188:txBody>
      </p188:reply>
    </p188:replyLst>
    <p188:txBody>
      <a:bodyPr/>
      <a:lstStyle/>
      <a:p>
        <a:r>
          <a:rPr lang="en-US"/>
          <a:t>This slide is TOO MUCH.  What can we remove/break down/continue to commit to as an organization/group.</a:t>
        </a:r>
      </a:p>
    </p188:txBody>
  </p188:cm>
</p188:cmLst>
</file>

<file path=ppt/comments/modernComment_121_F3DB4D45.xml><?xml version="1.0" encoding="utf-8"?>
<p188:cmLst xmlns:a="http://schemas.openxmlformats.org/drawingml/2006/main" xmlns:r="http://schemas.openxmlformats.org/officeDocument/2006/relationships" xmlns:p188="http://schemas.microsoft.com/office/powerpoint/2018/8/main">
  <p188:cm id="{165CDD71-61A4-4EEF-9F1F-22249F4C77BF}" authorId="{E222BB61-2948-8B6A-04C7-87CD215102AC}" created="2023-10-25T15:56:00.203">
    <pc:sldMkLst xmlns:pc="http://schemas.microsoft.com/office/powerpoint/2013/main/command">
      <pc:docMk/>
      <pc:sldMk cId="4091235653" sldId="289"/>
    </pc:sldMkLst>
    <p188:txBody>
      <a:bodyPr/>
      <a:lstStyle/>
      <a:p>
        <a:r>
          <a:rPr lang="en-US"/>
          <a:t>Speaker Samantha Cullen-Fry speaks from the Native perspective from first contact to now.  </a:t>
        </a:r>
      </a:p>
    </p188:txBody>
  </p188:cm>
</p188:cmLst>
</file>

<file path=ppt/comments/modernComment_150_15ADA686.xml><?xml version="1.0" encoding="utf-8"?>
<p188:cmLst xmlns:a="http://schemas.openxmlformats.org/drawingml/2006/main" xmlns:r="http://schemas.openxmlformats.org/officeDocument/2006/relationships" xmlns:p188="http://schemas.microsoft.com/office/powerpoint/2018/8/main">
  <p188:cm id="{E33C7C2A-AA48-43A8-B89A-42E7F3D876E1}" authorId="{E222BB61-2948-8B6A-04C7-87CD215102AC}" created="2023-10-25T21:32:51.709">
    <ac:deMkLst xmlns:ac="http://schemas.microsoft.com/office/drawing/2013/main/command">
      <pc:docMk xmlns:pc="http://schemas.microsoft.com/office/powerpoint/2013/main/command"/>
      <pc:sldMk xmlns:pc="http://schemas.microsoft.com/office/powerpoint/2013/main/command" cId="363701894" sldId="336"/>
      <ac:spMk id="3" creationId="{00451E56-9379-5B9A-6DCD-D6D7987F0427}"/>
    </ac:deMkLst>
    <p188:txBody>
      <a:bodyPr/>
      <a:lstStyle/>
      <a:p>
        <a:r>
          <a:rPr lang="en-US"/>
          <a:t>[@Viviana Oliver]  can you make a QR code to this link so people can read more while in the class.   Would love this for all websites in the workbook if at all possible!!</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33BAD-A7C9-4D0E-AD5C-03900419F32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8DC4BCC-8895-4D16-BF13-33DE1A124865}">
      <dgm:prSet/>
      <dgm:spPr/>
      <dgm:t>
        <a:bodyPr/>
        <a:lstStyle/>
        <a:p>
          <a:r>
            <a:rPr lang="en-US" b="1" dirty="0">
              <a:latin typeface="Calibri Light"/>
              <a:cs typeface="Calibri"/>
            </a:rPr>
            <a:t>Reproductive Justice Framework</a:t>
          </a:r>
        </a:p>
      </dgm:t>
    </dgm:pt>
    <dgm:pt modelId="{54E7B2E9-4176-4DFA-86F5-071C89E59A76}" type="parTrans" cxnId="{6C5DBB1A-DC13-49B4-A0E3-68B9165A1E72}">
      <dgm:prSet/>
      <dgm:spPr/>
      <dgm:t>
        <a:bodyPr/>
        <a:lstStyle/>
        <a:p>
          <a:endParaRPr lang="en-US"/>
        </a:p>
      </dgm:t>
    </dgm:pt>
    <dgm:pt modelId="{08B75356-49FD-4403-8433-F25CE1922AAE}" type="sibTrans" cxnId="{6C5DBB1A-DC13-49B4-A0E3-68B9165A1E72}">
      <dgm:prSet/>
      <dgm:spPr/>
      <dgm:t>
        <a:bodyPr/>
        <a:lstStyle/>
        <a:p>
          <a:endParaRPr lang="en-US"/>
        </a:p>
      </dgm:t>
    </dgm:pt>
    <dgm:pt modelId="{38617C8D-3EEE-4320-9E98-9F5C27F49642}">
      <dgm:prSet/>
      <dgm:spPr/>
      <dgm:t>
        <a:bodyPr/>
        <a:lstStyle/>
        <a:p>
          <a:r>
            <a:rPr lang="en-US" b="1" dirty="0">
              <a:latin typeface="Calibri Light"/>
              <a:cs typeface="Calibri"/>
            </a:rPr>
            <a:t>Transformative Justice</a:t>
          </a:r>
        </a:p>
      </dgm:t>
    </dgm:pt>
    <dgm:pt modelId="{18CAAECD-DB0B-46CF-B58F-7A6C61AEBF87}" type="parTrans" cxnId="{0B158178-4321-4D07-AB8C-F097C1C2D2DA}">
      <dgm:prSet/>
      <dgm:spPr/>
      <dgm:t>
        <a:bodyPr/>
        <a:lstStyle/>
        <a:p>
          <a:endParaRPr lang="en-US"/>
        </a:p>
      </dgm:t>
    </dgm:pt>
    <dgm:pt modelId="{A25A4DAA-8302-4D6D-A740-A0F91587C3A7}" type="sibTrans" cxnId="{0B158178-4321-4D07-AB8C-F097C1C2D2DA}">
      <dgm:prSet/>
      <dgm:spPr/>
      <dgm:t>
        <a:bodyPr/>
        <a:lstStyle/>
        <a:p>
          <a:endParaRPr lang="en-US"/>
        </a:p>
      </dgm:t>
    </dgm:pt>
    <dgm:pt modelId="{F2A786E0-D0EA-45AA-B10B-9BA3441BFA74}">
      <dgm:prSet/>
      <dgm:spPr/>
      <dgm:t>
        <a:bodyPr/>
        <a:lstStyle/>
        <a:p>
          <a:r>
            <a:rPr lang="en-US" b="1" dirty="0">
              <a:latin typeface="Calibri Light"/>
              <a:cs typeface="Calibri"/>
            </a:rPr>
            <a:t>Impact of Intergenerational Trauma and Structural Racism </a:t>
          </a:r>
        </a:p>
      </dgm:t>
    </dgm:pt>
    <dgm:pt modelId="{097DFCFE-0E76-40E7-8C0E-2E1E0F8FA250}" type="parTrans" cxnId="{6530AA8C-E5B1-449F-AACA-D4C8C5B5F456}">
      <dgm:prSet/>
      <dgm:spPr/>
      <dgm:t>
        <a:bodyPr/>
        <a:lstStyle/>
        <a:p>
          <a:endParaRPr lang="en-US"/>
        </a:p>
      </dgm:t>
    </dgm:pt>
    <dgm:pt modelId="{78240D40-7F73-4A25-93AB-FAB0AB68A618}" type="sibTrans" cxnId="{6530AA8C-E5B1-449F-AACA-D4C8C5B5F456}">
      <dgm:prSet/>
      <dgm:spPr/>
      <dgm:t>
        <a:bodyPr/>
        <a:lstStyle/>
        <a:p>
          <a:endParaRPr lang="en-US"/>
        </a:p>
      </dgm:t>
    </dgm:pt>
    <dgm:pt modelId="{3A70530D-053F-4AD9-9AAD-6990962C6FDE}">
      <dgm:prSet/>
      <dgm:spPr/>
      <dgm:t>
        <a:bodyPr/>
        <a:lstStyle/>
        <a:p>
          <a:r>
            <a:rPr lang="en-US" b="1" dirty="0">
              <a:latin typeface="Calibri Light"/>
              <a:cs typeface="Calibri"/>
            </a:rPr>
            <a:t>Social Determinants of Health</a:t>
          </a:r>
        </a:p>
      </dgm:t>
    </dgm:pt>
    <dgm:pt modelId="{B9CA4751-7992-43F2-A62D-96036127EC37}" type="parTrans" cxnId="{90FCFC09-43E2-4855-9353-03079E61BDAA}">
      <dgm:prSet/>
      <dgm:spPr/>
      <dgm:t>
        <a:bodyPr/>
        <a:lstStyle/>
        <a:p>
          <a:endParaRPr lang="en-US"/>
        </a:p>
      </dgm:t>
    </dgm:pt>
    <dgm:pt modelId="{F0806417-1A66-4ACA-97F4-4B174CF4C105}" type="sibTrans" cxnId="{90FCFC09-43E2-4855-9353-03079E61BDAA}">
      <dgm:prSet/>
      <dgm:spPr/>
      <dgm:t>
        <a:bodyPr/>
        <a:lstStyle/>
        <a:p>
          <a:endParaRPr lang="en-US"/>
        </a:p>
      </dgm:t>
    </dgm:pt>
    <dgm:pt modelId="{4099970C-B7E3-4435-979C-EE9002015B82}">
      <dgm:prSet/>
      <dgm:spPr/>
      <dgm:t>
        <a:bodyPr/>
        <a:lstStyle/>
        <a:p>
          <a:r>
            <a:rPr lang="en-US" b="1" dirty="0">
              <a:latin typeface="Calibri Light"/>
              <a:cs typeface="Calibri"/>
            </a:rPr>
            <a:t>Village – Support-Service Mapping</a:t>
          </a:r>
        </a:p>
      </dgm:t>
    </dgm:pt>
    <dgm:pt modelId="{96B41976-CE2C-484C-A183-C420B2040E0B}" type="parTrans" cxnId="{98DE168E-2275-4A2E-89F6-4B6779588B2D}">
      <dgm:prSet/>
      <dgm:spPr/>
      <dgm:t>
        <a:bodyPr/>
        <a:lstStyle/>
        <a:p>
          <a:endParaRPr lang="en-US"/>
        </a:p>
      </dgm:t>
    </dgm:pt>
    <dgm:pt modelId="{1B28902A-3C93-4D5E-978B-A0F8F95BE349}" type="sibTrans" cxnId="{98DE168E-2275-4A2E-89F6-4B6779588B2D}">
      <dgm:prSet/>
      <dgm:spPr/>
      <dgm:t>
        <a:bodyPr/>
        <a:lstStyle/>
        <a:p>
          <a:endParaRPr lang="en-US"/>
        </a:p>
      </dgm:t>
    </dgm:pt>
    <dgm:pt modelId="{B5F242C2-93CF-4177-9673-B3AB39AD66E5}">
      <dgm:prSet/>
      <dgm:spPr/>
      <dgm:t>
        <a:bodyPr/>
        <a:lstStyle/>
        <a:p>
          <a:r>
            <a:rPr lang="en-US" b="1" dirty="0">
              <a:latin typeface="Calibri Light"/>
              <a:cs typeface="Calibri"/>
            </a:rPr>
            <a:t>Explore Delivery – Practice &amp; Policy Change </a:t>
          </a:r>
        </a:p>
      </dgm:t>
    </dgm:pt>
    <dgm:pt modelId="{2C3B3763-79DB-47B4-8491-3E140EFFFE13}" type="parTrans" cxnId="{9DAA445B-AA2F-4642-905D-FF05069D8219}">
      <dgm:prSet/>
      <dgm:spPr/>
      <dgm:t>
        <a:bodyPr/>
        <a:lstStyle/>
        <a:p>
          <a:endParaRPr lang="en-US"/>
        </a:p>
      </dgm:t>
    </dgm:pt>
    <dgm:pt modelId="{90B51E4B-89FB-4BBF-B734-DB834A8BCCA4}" type="sibTrans" cxnId="{9DAA445B-AA2F-4642-905D-FF05069D8219}">
      <dgm:prSet/>
      <dgm:spPr/>
      <dgm:t>
        <a:bodyPr/>
        <a:lstStyle/>
        <a:p>
          <a:endParaRPr lang="en-US"/>
        </a:p>
      </dgm:t>
    </dgm:pt>
    <dgm:pt modelId="{E88C0720-BA64-4FFD-BD8B-A24E34D9B0F2}">
      <dgm:prSet/>
      <dgm:spPr/>
      <dgm:t>
        <a:bodyPr/>
        <a:lstStyle/>
        <a:p>
          <a:r>
            <a:rPr lang="en-US" b="1" dirty="0">
              <a:latin typeface="Calibri Light"/>
              <a:cs typeface="Calibri"/>
            </a:rPr>
            <a:t>Closing – Honoring Experience and Next Steps </a:t>
          </a:r>
        </a:p>
      </dgm:t>
    </dgm:pt>
    <dgm:pt modelId="{6F526CF2-D52A-4D2D-86DE-547ACF968643}" type="parTrans" cxnId="{BBE67886-35E6-4617-8F31-76FBB5DD5036}">
      <dgm:prSet/>
      <dgm:spPr/>
      <dgm:t>
        <a:bodyPr/>
        <a:lstStyle/>
        <a:p>
          <a:endParaRPr lang="en-US"/>
        </a:p>
      </dgm:t>
    </dgm:pt>
    <dgm:pt modelId="{0047C1E0-FDD2-4B53-A20E-70106666D9CE}" type="sibTrans" cxnId="{BBE67886-35E6-4617-8F31-76FBB5DD5036}">
      <dgm:prSet/>
      <dgm:spPr/>
      <dgm:t>
        <a:bodyPr/>
        <a:lstStyle/>
        <a:p>
          <a:endParaRPr lang="en-US"/>
        </a:p>
      </dgm:t>
    </dgm:pt>
    <dgm:pt modelId="{49DBF979-BD31-4129-91F0-0C6571C0FA8B}" type="pres">
      <dgm:prSet presAssocID="{AF833BAD-A7C9-4D0E-AD5C-03900419F320}" presName="vert0" presStyleCnt="0">
        <dgm:presLayoutVars>
          <dgm:dir/>
          <dgm:animOne val="branch"/>
          <dgm:animLvl val="lvl"/>
        </dgm:presLayoutVars>
      </dgm:prSet>
      <dgm:spPr/>
    </dgm:pt>
    <dgm:pt modelId="{B8FA771A-B019-499B-9A8B-71942DD53EFA}" type="pres">
      <dgm:prSet presAssocID="{F2A786E0-D0EA-45AA-B10B-9BA3441BFA74}" presName="thickLine" presStyleLbl="alignNode1" presStyleIdx="0" presStyleCnt="7"/>
      <dgm:spPr/>
    </dgm:pt>
    <dgm:pt modelId="{C78CC081-1BBD-4BFE-B4CB-50A5608FF70A}" type="pres">
      <dgm:prSet presAssocID="{F2A786E0-D0EA-45AA-B10B-9BA3441BFA74}" presName="horz1" presStyleCnt="0"/>
      <dgm:spPr/>
    </dgm:pt>
    <dgm:pt modelId="{07EAFBAA-2DFC-42A4-9110-0A0192024365}" type="pres">
      <dgm:prSet presAssocID="{F2A786E0-D0EA-45AA-B10B-9BA3441BFA74}" presName="tx1" presStyleLbl="revTx" presStyleIdx="0" presStyleCnt="7"/>
      <dgm:spPr/>
    </dgm:pt>
    <dgm:pt modelId="{194ABDC9-57A2-47A5-A6CF-9D7A2D711212}" type="pres">
      <dgm:prSet presAssocID="{F2A786E0-D0EA-45AA-B10B-9BA3441BFA74}" presName="vert1" presStyleCnt="0"/>
      <dgm:spPr/>
    </dgm:pt>
    <dgm:pt modelId="{E4C8F5C9-BE12-4D67-A9C3-270C4F514FBE}" type="pres">
      <dgm:prSet presAssocID="{38617C8D-3EEE-4320-9E98-9F5C27F49642}" presName="thickLine" presStyleLbl="alignNode1" presStyleIdx="1" presStyleCnt="7"/>
      <dgm:spPr/>
    </dgm:pt>
    <dgm:pt modelId="{CA675C57-AC8F-42CC-9A79-45ED5BEE9724}" type="pres">
      <dgm:prSet presAssocID="{38617C8D-3EEE-4320-9E98-9F5C27F49642}" presName="horz1" presStyleCnt="0"/>
      <dgm:spPr/>
    </dgm:pt>
    <dgm:pt modelId="{C26041DF-7F34-45C3-9B6A-5DD2F1DB05D0}" type="pres">
      <dgm:prSet presAssocID="{38617C8D-3EEE-4320-9E98-9F5C27F49642}" presName="tx1" presStyleLbl="revTx" presStyleIdx="1" presStyleCnt="7"/>
      <dgm:spPr/>
    </dgm:pt>
    <dgm:pt modelId="{E40EE54F-AB98-49A1-9BAC-CED1D481B5F4}" type="pres">
      <dgm:prSet presAssocID="{38617C8D-3EEE-4320-9E98-9F5C27F49642}" presName="vert1" presStyleCnt="0"/>
      <dgm:spPr/>
    </dgm:pt>
    <dgm:pt modelId="{48D2170B-F1FB-434A-8F09-C35742310073}" type="pres">
      <dgm:prSet presAssocID="{E8DC4BCC-8895-4D16-BF13-33DE1A124865}" presName="thickLine" presStyleLbl="alignNode1" presStyleIdx="2" presStyleCnt="7"/>
      <dgm:spPr/>
    </dgm:pt>
    <dgm:pt modelId="{F8695817-D28A-484B-82F2-A8D39EB2EAA9}" type="pres">
      <dgm:prSet presAssocID="{E8DC4BCC-8895-4D16-BF13-33DE1A124865}" presName="horz1" presStyleCnt="0"/>
      <dgm:spPr/>
    </dgm:pt>
    <dgm:pt modelId="{7AEB1ED7-8056-4AA7-A1C9-FD480281B4E2}" type="pres">
      <dgm:prSet presAssocID="{E8DC4BCC-8895-4D16-BF13-33DE1A124865}" presName="tx1" presStyleLbl="revTx" presStyleIdx="2" presStyleCnt="7"/>
      <dgm:spPr/>
    </dgm:pt>
    <dgm:pt modelId="{D5474E28-6F3E-4242-940F-E3C01B890DAF}" type="pres">
      <dgm:prSet presAssocID="{E8DC4BCC-8895-4D16-BF13-33DE1A124865}" presName="vert1" presStyleCnt="0"/>
      <dgm:spPr/>
    </dgm:pt>
    <dgm:pt modelId="{BE9BD421-A390-44B2-A112-044B22232E8C}" type="pres">
      <dgm:prSet presAssocID="{3A70530D-053F-4AD9-9AAD-6990962C6FDE}" presName="thickLine" presStyleLbl="alignNode1" presStyleIdx="3" presStyleCnt="7"/>
      <dgm:spPr/>
    </dgm:pt>
    <dgm:pt modelId="{9E7DB881-B30D-4834-8BDB-F1197317DE0B}" type="pres">
      <dgm:prSet presAssocID="{3A70530D-053F-4AD9-9AAD-6990962C6FDE}" presName="horz1" presStyleCnt="0"/>
      <dgm:spPr/>
    </dgm:pt>
    <dgm:pt modelId="{EC2F1972-733E-4F53-9648-629FBC18B9F9}" type="pres">
      <dgm:prSet presAssocID="{3A70530D-053F-4AD9-9AAD-6990962C6FDE}" presName="tx1" presStyleLbl="revTx" presStyleIdx="3" presStyleCnt="7"/>
      <dgm:spPr/>
    </dgm:pt>
    <dgm:pt modelId="{E3A9AD72-0EA2-469F-8E40-0DD764F1694A}" type="pres">
      <dgm:prSet presAssocID="{3A70530D-053F-4AD9-9AAD-6990962C6FDE}" presName="vert1" presStyleCnt="0"/>
      <dgm:spPr/>
    </dgm:pt>
    <dgm:pt modelId="{96596890-399B-454A-8A15-9778F97A2E36}" type="pres">
      <dgm:prSet presAssocID="{4099970C-B7E3-4435-979C-EE9002015B82}" presName="thickLine" presStyleLbl="alignNode1" presStyleIdx="4" presStyleCnt="7"/>
      <dgm:spPr/>
    </dgm:pt>
    <dgm:pt modelId="{1CE7C299-DD36-48CB-98B3-0C9D04A3F1CB}" type="pres">
      <dgm:prSet presAssocID="{4099970C-B7E3-4435-979C-EE9002015B82}" presName="horz1" presStyleCnt="0"/>
      <dgm:spPr/>
    </dgm:pt>
    <dgm:pt modelId="{835C0B84-40A1-48A6-8F7B-DD3718114BC9}" type="pres">
      <dgm:prSet presAssocID="{4099970C-B7E3-4435-979C-EE9002015B82}" presName="tx1" presStyleLbl="revTx" presStyleIdx="4" presStyleCnt="7"/>
      <dgm:spPr/>
    </dgm:pt>
    <dgm:pt modelId="{DAD323A6-BBF1-49B3-AAB4-4A2F94033D00}" type="pres">
      <dgm:prSet presAssocID="{4099970C-B7E3-4435-979C-EE9002015B82}" presName="vert1" presStyleCnt="0"/>
      <dgm:spPr/>
    </dgm:pt>
    <dgm:pt modelId="{9180621C-74A0-48BE-AB8B-126EAEC05C50}" type="pres">
      <dgm:prSet presAssocID="{B5F242C2-93CF-4177-9673-B3AB39AD66E5}" presName="thickLine" presStyleLbl="alignNode1" presStyleIdx="5" presStyleCnt="7"/>
      <dgm:spPr/>
    </dgm:pt>
    <dgm:pt modelId="{81BE9997-9B9A-40DE-9770-A801C657FC43}" type="pres">
      <dgm:prSet presAssocID="{B5F242C2-93CF-4177-9673-B3AB39AD66E5}" presName="horz1" presStyleCnt="0"/>
      <dgm:spPr/>
    </dgm:pt>
    <dgm:pt modelId="{F77F46C0-8F55-467B-BDB6-C83564EF41F0}" type="pres">
      <dgm:prSet presAssocID="{B5F242C2-93CF-4177-9673-B3AB39AD66E5}" presName="tx1" presStyleLbl="revTx" presStyleIdx="5" presStyleCnt="7"/>
      <dgm:spPr/>
    </dgm:pt>
    <dgm:pt modelId="{D3B1AAE5-AFC2-472D-ABB8-FEC9D9E974A1}" type="pres">
      <dgm:prSet presAssocID="{B5F242C2-93CF-4177-9673-B3AB39AD66E5}" presName="vert1" presStyleCnt="0"/>
      <dgm:spPr/>
    </dgm:pt>
    <dgm:pt modelId="{1C321E94-DD55-4C43-9A5C-EC5B1EA95B4A}" type="pres">
      <dgm:prSet presAssocID="{E88C0720-BA64-4FFD-BD8B-A24E34D9B0F2}" presName="thickLine" presStyleLbl="alignNode1" presStyleIdx="6" presStyleCnt="7"/>
      <dgm:spPr/>
    </dgm:pt>
    <dgm:pt modelId="{B8D872C3-0078-44D5-8D00-05D574972F7A}" type="pres">
      <dgm:prSet presAssocID="{E88C0720-BA64-4FFD-BD8B-A24E34D9B0F2}" presName="horz1" presStyleCnt="0"/>
      <dgm:spPr/>
    </dgm:pt>
    <dgm:pt modelId="{EE3877FC-C4CB-41E1-8A67-F26959366929}" type="pres">
      <dgm:prSet presAssocID="{E88C0720-BA64-4FFD-BD8B-A24E34D9B0F2}" presName="tx1" presStyleLbl="revTx" presStyleIdx="6" presStyleCnt="7"/>
      <dgm:spPr/>
    </dgm:pt>
    <dgm:pt modelId="{1EB01E35-7520-4681-A5C3-4A0D7B8E2218}" type="pres">
      <dgm:prSet presAssocID="{E88C0720-BA64-4FFD-BD8B-A24E34D9B0F2}" presName="vert1" presStyleCnt="0"/>
      <dgm:spPr/>
    </dgm:pt>
  </dgm:ptLst>
  <dgm:cxnLst>
    <dgm:cxn modelId="{90FCFC09-43E2-4855-9353-03079E61BDAA}" srcId="{AF833BAD-A7C9-4D0E-AD5C-03900419F320}" destId="{3A70530D-053F-4AD9-9AAD-6990962C6FDE}" srcOrd="3" destOrd="0" parTransId="{B9CA4751-7992-43F2-A62D-96036127EC37}" sibTransId="{F0806417-1A66-4ACA-97F4-4B174CF4C105}"/>
    <dgm:cxn modelId="{6C5DBB1A-DC13-49B4-A0E3-68B9165A1E72}" srcId="{AF833BAD-A7C9-4D0E-AD5C-03900419F320}" destId="{E8DC4BCC-8895-4D16-BF13-33DE1A124865}" srcOrd="2" destOrd="0" parTransId="{54E7B2E9-4176-4DFA-86F5-071C89E59A76}" sibTransId="{08B75356-49FD-4403-8433-F25CE1922AAE}"/>
    <dgm:cxn modelId="{26C4742B-6EA5-4C69-87D9-B2B896E47E03}" type="presOf" srcId="{AF833BAD-A7C9-4D0E-AD5C-03900419F320}" destId="{49DBF979-BD31-4129-91F0-0C6571C0FA8B}" srcOrd="0" destOrd="0" presId="urn:microsoft.com/office/officeart/2008/layout/LinedList"/>
    <dgm:cxn modelId="{9DAA445B-AA2F-4642-905D-FF05069D8219}" srcId="{AF833BAD-A7C9-4D0E-AD5C-03900419F320}" destId="{B5F242C2-93CF-4177-9673-B3AB39AD66E5}" srcOrd="5" destOrd="0" parTransId="{2C3B3763-79DB-47B4-8491-3E140EFFFE13}" sibTransId="{90B51E4B-89FB-4BBF-B734-DB834A8BCCA4}"/>
    <dgm:cxn modelId="{A358CA6A-541A-40D0-B853-02F0BD4E6BDE}" type="presOf" srcId="{F2A786E0-D0EA-45AA-B10B-9BA3441BFA74}" destId="{07EAFBAA-2DFC-42A4-9110-0A0192024365}" srcOrd="0" destOrd="0" presId="urn:microsoft.com/office/officeart/2008/layout/LinedList"/>
    <dgm:cxn modelId="{725ADE4F-290F-4A60-81A2-C28EABAB50A3}" type="presOf" srcId="{3A70530D-053F-4AD9-9AAD-6990962C6FDE}" destId="{EC2F1972-733E-4F53-9648-629FBC18B9F9}" srcOrd="0" destOrd="0" presId="urn:microsoft.com/office/officeart/2008/layout/LinedList"/>
    <dgm:cxn modelId="{7DD25D73-AB17-4BA6-B35D-EEF128124C44}" type="presOf" srcId="{B5F242C2-93CF-4177-9673-B3AB39AD66E5}" destId="{F77F46C0-8F55-467B-BDB6-C83564EF41F0}" srcOrd="0" destOrd="0" presId="urn:microsoft.com/office/officeart/2008/layout/LinedList"/>
    <dgm:cxn modelId="{0B158178-4321-4D07-AB8C-F097C1C2D2DA}" srcId="{AF833BAD-A7C9-4D0E-AD5C-03900419F320}" destId="{38617C8D-3EEE-4320-9E98-9F5C27F49642}" srcOrd="1" destOrd="0" parTransId="{18CAAECD-DB0B-46CF-B58F-7A6C61AEBF87}" sibTransId="{A25A4DAA-8302-4D6D-A740-A0F91587C3A7}"/>
    <dgm:cxn modelId="{8F5B5084-05CE-4B05-8471-C8009BC44336}" type="presOf" srcId="{4099970C-B7E3-4435-979C-EE9002015B82}" destId="{835C0B84-40A1-48A6-8F7B-DD3718114BC9}" srcOrd="0" destOrd="0" presId="urn:microsoft.com/office/officeart/2008/layout/LinedList"/>
    <dgm:cxn modelId="{BBE67886-35E6-4617-8F31-76FBB5DD5036}" srcId="{AF833BAD-A7C9-4D0E-AD5C-03900419F320}" destId="{E88C0720-BA64-4FFD-BD8B-A24E34D9B0F2}" srcOrd="6" destOrd="0" parTransId="{6F526CF2-D52A-4D2D-86DE-547ACF968643}" sibTransId="{0047C1E0-FDD2-4B53-A20E-70106666D9CE}"/>
    <dgm:cxn modelId="{39CC568C-3640-42F9-A725-FDD745DDD2E5}" type="presOf" srcId="{38617C8D-3EEE-4320-9E98-9F5C27F49642}" destId="{C26041DF-7F34-45C3-9B6A-5DD2F1DB05D0}" srcOrd="0" destOrd="0" presId="urn:microsoft.com/office/officeart/2008/layout/LinedList"/>
    <dgm:cxn modelId="{6530AA8C-E5B1-449F-AACA-D4C8C5B5F456}" srcId="{AF833BAD-A7C9-4D0E-AD5C-03900419F320}" destId="{F2A786E0-D0EA-45AA-B10B-9BA3441BFA74}" srcOrd="0" destOrd="0" parTransId="{097DFCFE-0E76-40E7-8C0E-2E1E0F8FA250}" sibTransId="{78240D40-7F73-4A25-93AB-FAB0AB68A618}"/>
    <dgm:cxn modelId="{98DE168E-2275-4A2E-89F6-4B6779588B2D}" srcId="{AF833BAD-A7C9-4D0E-AD5C-03900419F320}" destId="{4099970C-B7E3-4435-979C-EE9002015B82}" srcOrd="4" destOrd="0" parTransId="{96B41976-CE2C-484C-A183-C420B2040E0B}" sibTransId="{1B28902A-3C93-4D5E-978B-A0F8F95BE349}"/>
    <dgm:cxn modelId="{07A018A4-E79D-4387-ABAA-26AA7B1DC59B}" type="presOf" srcId="{E8DC4BCC-8895-4D16-BF13-33DE1A124865}" destId="{7AEB1ED7-8056-4AA7-A1C9-FD480281B4E2}" srcOrd="0" destOrd="0" presId="urn:microsoft.com/office/officeart/2008/layout/LinedList"/>
    <dgm:cxn modelId="{F15EE5B9-1CDA-49ED-A524-4EB695CD7911}" type="presOf" srcId="{E88C0720-BA64-4FFD-BD8B-A24E34D9B0F2}" destId="{EE3877FC-C4CB-41E1-8A67-F26959366929}" srcOrd="0" destOrd="0" presId="urn:microsoft.com/office/officeart/2008/layout/LinedList"/>
    <dgm:cxn modelId="{992364D6-1C39-437F-81BF-96D91A334890}" type="presParOf" srcId="{49DBF979-BD31-4129-91F0-0C6571C0FA8B}" destId="{B8FA771A-B019-499B-9A8B-71942DD53EFA}" srcOrd="0" destOrd="0" presId="urn:microsoft.com/office/officeart/2008/layout/LinedList"/>
    <dgm:cxn modelId="{6FF7E143-A297-4290-8259-2BB8197EF580}" type="presParOf" srcId="{49DBF979-BD31-4129-91F0-0C6571C0FA8B}" destId="{C78CC081-1BBD-4BFE-B4CB-50A5608FF70A}" srcOrd="1" destOrd="0" presId="urn:microsoft.com/office/officeart/2008/layout/LinedList"/>
    <dgm:cxn modelId="{800F9250-9D97-438A-815A-21EE6BC84AB1}" type="presParOf" srcId="{C78CC081-1BBD-4BFE-B4CB-50A5608FF70A}" destId="{07EAFBAA-2DFC-42A4-9110-0A0192024365}" srcOrd="0" destOrd="0" presId="urn:microsoft.com/office/officeart/2008/layout/LinedList"/>
    <dgm:cxn modelId="{314A2725-1B06-44E4-AAD2-8E95015A9AD8}" type="presParOf" srcId="{C78CC081-1BBD-4BFE-B4CB-50A5608FF70A}" destId="{194ABDC9-57A2-47A5-A6CF-9D7A2D711212}" srcOrd="1" destOrd="0" presId="urn:microsoft.com/office/officeart/2008/layout/LinedList"/>
    <dgm:cxn modelId="{16BB0921-3814-4BF5-A621-BF4F822A7EC9}" type="presParOf" srcId="{49DBF979-BD31-4129-91F0-0C6571C0FA8B}" destId="{E4C8F5C9-BE12-4D67-A9C3-270C4F514FBE}" srcOrd="2" destOrd="0" presId="urn:microsoft.com/office/officeart/2008/layout/LinedList"/>
    <dgm:cxn modelId="{F7E74471-2D82-4415-AE53-603C94145B5E}" type="presParOf" srcId="{49DBF979-BD31-4129-91F0-0C6571C0FA8B}" destId="{CA675C57-AC8F-42CC-9A79-45ED5BEE9724}" srcOrd="3" destOrd="0" presId="urn:microsoft.com/office/officeart/2008/layout/LinedList"/>
    <dgm:cxn modelId="{2EC12C17-C634-46E6-93C3-70D2738D88FD}" type="presParOf" srcId="{CA675C57-AC8F-42CC-9A79-45ED5BEE9724}" destId="{C26041DF-7F34-45C3-9B6A-5DD2F1DB05D0}" srcOrd="0" destOrd="0" presId="urn:microsoft.com/office/officeart/2008/layout/LinedList"/>
    <dgm:cxn modelId="{849A34BF-61B2-4BAB-8BC2-043DB6BD5EAD}" type="presParOf" srcId="{CA675C57-AC8F-42CC-9A79-45ED5BEE9724}" destId="{E40EE54F-AB98-49A1-9BAC-CED1D481B5F4}" srcOrd="1" destOrd="0" presId="urn:microsoft.com/office/officeart/2008/layout/LinedList"/>
    <dgm:cxn modelId="{D8AC0DE4-267E-4A6C-AA9F-2AF397D7D50B}" type="presParOf" srcId="{49DBF979-BD31-4129-91F0-0C6571C0FA8B}" destId="{48D2170B-F1FB-434A-8F09-C35742310073}" srcOrd="4" destOrd="0" presId="urn:microsoft.com/office/officeart/2008/layout/LinedList"/>
    <dgm:cxn modelId="{F3921C0A-5FD2-49BC-A199-8E3980724E0D}" type="presParOf" srcId="{49DBF979-BD31-4129-91F0-0C6571C0FA8B}" destId="{F8695817-D28A-484B-82F2-A8D39EB2EAA9}" srcOrd="5" destOrd="0" presId="urn:microsoft.com/office/officeart/2008/layout/LinedList"/>
    <dgm:cxn modelId="{14D5747E-0943-4C45-8943-F115E8768C20}" type="presParOf" srcId="{F8695817-D28A-484B-82F2-A8D39EB2EAA9}" destId="{7AEB1ED7-8056-4AA7-A1C9-FD480281B4E2}" srcOrd="0" destOrd="0" presId="urn:microsoft.com/office/officeart/2008/layout/LinedList"/>
    <dgm:cxn modelId="{83735A7F-879C-4DEA-8198-AA7380B693D4}" type="presParOf" srcId="{F8695817-D28A-484B-82F2-A8D39EB2EAA9}" destId="{D5474E28-6F3E-4242-940F-E3C01B890DAF}" srcOrd="1" destOrd="0" presId="urn:microsoft.com/office/officeart/2008/layout/LinedList"/>
    <dgm:cxn modelId="{1CCE981F-BE31-46ED-BD75-9646C28CE413}" type="presParOf" srcId="{49DBF979-BD31-4129-91F0-0C6571C0FA8B}" destId="{BE9BD421-A390-44B2-A112-044B22232E8C}" srcOrd="6" destOrd="0" presId="urn:microsoft.com/office/officeart/2008/layout/LinedList"/>
    <dgm:cxn modelId="{46AD4856-0399-481D-A52E-6BEC2177015E}" type="presParOf" srcId="{49DBF979-BD31-4129-91F0-0C6571C0FA8B}" destId="{9E7DB881-B30D-4834-8BDB-F1197317DE0B}" srcOrd="7" destOrd="0" presId="urn:microsoft.com/office/officeart/2008/layout/LinedList"/>
    <dgm:cxn modelId="{B55B0ECF-CEEC-483E-BDB6-DD9CE5CD9AF7}" type="presParOf" srcId="{9E7DB881-B30D-4834-8BDB-F1197317DE0B}" destId="{EC2F1972-733E-4F53-9648-629FBC18B9F9}" srcOrd="0" destOrd="0" presId="urn:microsoft.com/office/officeart/2008/layout/LinedList"/>
    <dgm:cxn modelId="{BB9FEB96-D670-4C8C-945A-6725A7BF379A}" type="presParOf" srcId="{9E7DB881-B30D-4834-8BDB-F1197317DE0B}" destId="{E3A9AD72-0EA2-469F-8E40-0DD764F1694A}" srcOrd="1" destOrd="0" presId="urn:microsoft.com/office/officeart/2008/layout/LinedList"/>
    <dgm:cxn modelId="{99ED3711-6436-4962-91BD-3FE1767EF540}" type="presParOf" srcId="{49DBF979-BD31-4129-91F0-0C6571C0FA8B}" destId="{96596890-399B-454A-8A15-9778F97A2E36}" srcOrd="8" destOrd="0" presId="urn:microsoft.com/office/officeart/2008/layout/LinedList"/>
    <dgm:cxn modelId="{0AA7A9A0-6095-43A9-B219-B1EA599F197E}" type="presParOf" srcId="{49DBF979-BD31-4129-91F0-0C6571C0FA8B}" destId="{1CE7C299-DD36-48CB-98B3-0C9D04A3F1CB}" srcOrd="9" destOrd="0" presId="urn:microsoft.com/office/officeart/2008/layout/LinedList"/>
    <dgm:cxn modelId="{2A9BBD30-6FD6-45A9-AB14-B4C05F2C3E76}" type="presParOf" srcId="{1CE7C299-DD36-48CB-98B3-0C9D04A3F1CB}" destId="{835C0B84-40A1-48A6-8F7B-DD3718114BC9}" srcOrd="0" destOrd="0" presId="urn:microsoft.com/office/officeart/2008/layout/LinedList"/>
    <dgm:cxn modelId="{8F2940BB-C250-4E79-92BB-8F871F6E5BF8}" type="presParOf" srcId="{1CE7C299-DD36-48CB-98B3-0C9D04A3F1CB}" destId="{DAD323A6-BBF1-49B3-AAB4-4A2F94033D00}" srcOrd="1" destOrd="0" presId="urn:microsoft.com/office/officeart/2008/layout/LinedList"/>
    <dgm:cxn modelId="{447A1F82-2169-4DAA-8946-207A36E17CB4}" type="presParOf" srcId="{49DBF979-BD31-4129-91F0-0C6571C0FA8B}" destId="{9180621C-74A0-48BE-AB8B-126EAEC05C50}" srcOrd="10" destOrd="0" presId="urn:microsoft.com/office/officeart/2008/layout/LinedList"/>
    <dgm:cxn modelId="{87BF1476-A9C6-4704-9CAC-B0B64B3594E8}" type="presParOf" srcId="{49DBF979-BD31-4129-91F0-0C6571C0FA8B}" destId="{81BE9997-9B9A-40DE-9770-A801C657FC43}" srcOrd="11" destOrd="0" presId="urn:microsoft.com/office/officeart/2008/layout/LinedList"/>
    <dgm:cxn modelId="{48CAC11F-A3F8-4797-9303-8F4E337D5C4A}" type="presParOf" srcId="{81BE9997-9B9A-40DE-9770-A801C657FC43}" destId="{F77F46C0-8F55-467B-BDB6-C83564EF41F0}" srcOrd="0" destOrd="0" presId="urn:microsoft.com/office/officeart/2008/layout/LinedList"/>
    <dgm:cxn modelId="{361287A7-6CAD-4765-9F12-CB4FF07F423A}" type="presParOf" srcId="{81BE9997-9B9A-40DE-9770-A801C657FC43}" destId="{D3B1AAE5-AFC2-472D-ABB8-FEC9D9E974A1}" srcOrd="1" destOrd="0" presId="urn:microsoft.com/office/officeart/2008/layout/LinedList"/>
    <dgm:cxn modelId="{CC5875F1-8E05-4AE4-A06E-F14A64BA4040}" type="presParOf" srcId="{49DBF979-BD31-4129-91F0-0C6571C0FA8B}" destId="{1C321E94-DD55-4C43-9A5C-EC5B1EA95B4A}" srcOrd="12" destOrd="0" presId="urn:microsoft.com/office/officeart/2008/layout/LinedList"/>
    <dgm:cxn modelId="{583E5DEC-2275-4784-B0E2-3740FA217C9A}" type="presParOf" srcId="{49DBF979-BD31-4129-91F0-0C6571C0FA8B}" destId="{B8D872C3-0078-44D5-8D00-05D574972F7A}" srcOrd="13" destOrd="0" presId="urn:microsoft.com/office/officeart/2008/layout/LinedList"/>
    <dgm:cxn modelId="{C44792E3-C67D-4467-A37C-ECC8AFB16F37}" type="presParOf" srcId="{B8D872C3-0078-44D5-8D00-05D574972F7A}" destId="{EE3877FC-C4CB-41E1-8A67-F26959366929}" srcOrd="0" destOrd="0" presId="urn:microsoft.com/office/officeart/2008/layout/LinedList"/>
    <dgm:cxn modelId="{28ED1ECE-F3F7-4F74-A6D4-B58910252166}" type="presParOf" srcId="{B8D872C3-0078-44D5-8D00-05D574972F7A}" destId="{1EB01E35-7520-4681-A5C3-4A0D7B8E22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0F5E3-17F1-41D5-8D7C-7855486327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0B2A19-B26D-45A0-B7D6-F96A1CF0F88F}">
      <dgm:prSet/>
      <dgm:spPr/>
      <dgm:t>
        <a:bodyPr/>
        <a:lstStyle/>
        <a:p>
          <a:r>
            <a:rPr lang="en-US" b="1">
              <a:latin typeface="Calibri"/>
              <a:cs typeface="Calibri"/>
            </a:rPr>
            <a:t>Honor </a:t>
          </a:r>
          <a:r>
            <a:rPr lang="en-US" b="1"/>
            <a:t>and respect</a:t>
          </a:r>
          <a:r>
            <a:rPr lang="en-US"/>
            <a:t> BIPOC and other marginalized community's beliefs, customs, and approaches to family planning, perinatal, birthing, postpartum care and child rearing practices. </a:t>
          </a:r>
        </a:p>
      </dgm:t>
    </dgm:pt>
    <dgm:pt modelId="{4BF2E3AD-F4C5-4991-B09B-06993A9180CF}" type="parTrans" cxnId="{B8829B7D-A706-4582-8F81-70ED93B8E25D}">
      <dgm:prSet/>
      <dgm:spPr/>
      <dgm:t>
        <a:bodyPr/>
        <a:lstStyle/>
        <a:p>
          <a:endParaRPr lang="en-US"/>
        </a:p>
      </dgm:t>
    </dgm:pt>
    <dgm:pt modelId="{A7263DA2-DDE5-4798-BCDB-3D3B30DEDAFC}" type="sibTrans" cxnId="{B8829B7D-A706-4582-8F81-70ED93B8E25D}">
      <dgm:prSet/>
      <dgm:spPr/>
      <dgm:t>
        <a:bodyPr/>
        <a:lstStyle/>
        <a:p>
          <a:endParaRPr lang="en-US"/>
        </a:p>
      </dgm:t>
    </dgm:pt>
    <dgm:pt modelId="{58A93F56-2FFD-4A60-A1E3-A28DE09FE35D}">
      <dgm:prSet/>
      <dgm:spPr/>
      <dgm:t>
        <a:bodyPr/>
        <a:lstStyle/>
        <a:p>
          <a:r>
            <a:rPr lang="en-US" b="1"/>
            <a:t>Recogniz</a:t>
          </a:r>
          <a:r>
            <a:rPr lang="en-US"/>
            <a:t>e historical trauma, racism and health inequities of communities and promote healing, recovery and wellness with culturally, linguistically sensitive and trauma informed approaches. </a:t>
          </a:r>
        </a:p>
      </dgm:t>
    </dgm:pt>
    <dgm:pt modelId="{BF0CF70C-DCC7-427D-B33F-08751E1FA557}" type="parTrans" cxnId="{9C750451-B9D4-4A27-A70D-CF420D53B9FB}">
      <dgm:prSet/>
      <dgm:spPr/>
      <dgm:t>
        <a:bodyPr/>
        <a:lstStyle/>
        <a:p>
          <a:endParaRPr lang="en-US"/>
        </a:p>
      </dgm:t>
    </dgm:pt>
    <dgm:pt modelId="{79435B2C-8FBB-4355-86E9-81D73365993D}" type="sibTrans" cxnId="{9C750451-B9D4-4A27-A70D-CF420D53B9FB}">
      <dgm:prSet/>
      <dgm:spPr/>
      <dgm:t>
        <a:bodyPr/>
        <a:lstStyle/>
        <a:p>
          <a:endParaRPr lang="en-US"/>
        </a:p>
      </dgm:t>
    </dgm:pt>
    <dgm:pt modelId="{1BE45248-174C-4F65-8E9D-29D4BBBD4032}">
      <dgm:prSet/>
      <dgm:spPr/>
      <dgm:t>
        <a:bodyPr/>
        <a:lstStyle/>
        <a:p>
          <a:r>
            <a:rPr lang="en-US" b="1" dirty="0"/>
            <a:t>Build an online and in-person statewide family support Village that b</a:t>
          </a:r>
          <a:r>
            <a:rPr lang="en-US" dirty="0"/>
            <a:t>ecomes a network of peers, providers and helpers committed to practicing culturally humility and working with BIPOC communities to ensure a comprehensive and holistic array of support, services and resources for whole family health and wellbeing, from before pregnancy and into the early years of life. </a:t>
          </a:r>
        </a:p>
      </dgm:t>
    </dgm:pt>
    <dgm:pt modelId="{8FD17DBB-72C1-411E-A56D-C3AC0F477AC1}" type="parTrans" cxnId="{6EA4E7C9-E62C-44B7-9025-18378BF53BF1}">
      <dgm:prSet/>
      <dgm:spPr/>
      <dgm:t>
        <a:bodyPr/>
        <a:lstStyle/>
        <a:p>
          <a:endParaRPr lang="en-US"/>
        </a:p>
      </dgm:t>
    </dgm:pt>
    <dgm:pt modelId="{E417161F-AAA9-4874-90E5-0A8EB2A80597}" type="sibTrans" cxnId="{6EA4E7C9-E62C-44B7-9025-18378BF53BF1}">
      <dgm:prSet/>
      <dgm:spPr/>
      <dgm:t>
        <a:bodyPr/>
        <a:lstStyle/>
        <a:p>
          <a:endParaRPr lang="en-US"/>
        </a:p>
      </dgm:t>
    </dgm:pt>
    <dgm:pt modelId="{E85874D2-42B9-4106-AEA1-84B35622C94E}">
      <dgm:prSet/>
      <dgm:spPr/>
      <dgm:t>
        <a:bodyPr/>
        <a:lstStyle/>
        <a:p>
          <a:r>
            <a:rPr lang="en-US" b="1"/>
            <a:t>Participate</a:t>
          </a:r>
          <a:r>
            <a:rPr lang="en-US"/>
            <a:t> in </a:t>
          </a:r>
          <a:r>
            <a:rPr lang="en-US">
              <a:latin typeface="Calibri Light" panose="020F0302020204030204"/>
            </a:rPr>
            <a:t>national</a:t>
          </a:r>
          <a:r>
            <a:rPr lang="en-US"/>
            <a:t>, state and local policy and practice </a:t>
          </a:r>
          <a:r>
            <a:rPr lang="en-US">
              <a:latin typeface="Calibri Light" panose="020F0302020204030204"/>
            </a:rPr>
            <a:t>boards</a:t>
          </a:r>
          <a:r>
            <a:rPr lang="en-US"/>
            <a:t> and committees to promote policy and practices changing to support healing and achieve health equity for pregnant and parenting populations and address social determinants of health to decrease parent and infant mortality. </a:t>
          </a:r>
        </a:p>
      </dgm:t>
    </dgm:pt>
    <dgm:pt modelId="{DD207E0C-4108-40DA-A271-AE920DC4E3CF}" type="parTrans" cxnId="{CA5DC0BB-018E-4667-95F4-969D8B7B6073}">
      <dgm:prSet/>
      <dgm:spPr/>
      <dgm:t>
        <a:bodyPr/>
        <a:lstStyle/>
        <a:p>
          <a:endParaRPr lang="en-US"/>
        </a:p>
      </dgm:t>
    </dgm:pt>
    <dgm:pt modelId="{A25485B8-B3A1-4023-B83E-F114C70C4BDA}" type="sibTrans" cxnId="{CA5DC0BB-018E-4667-95F4-969D8B7B6073}">
      <dgm:prSet/>
      <dgm:spPr/>
      <dgm:t>
        <a:bodyPr/>
        <a:lstStyle/>
        <a:p>
          <a:endParaRPr lang="en-US"/>
        </a:p>
      </dgm:t>
    </dgm:pt>
    <dgm:pt modelId="{97DD21EF-E088-4BBB-BB8A-D48DD902BBAA}" type="pres">
      <dgm:prSet presAssocID="{CD60F5E3-17F1-41D5-8D7C-78554863278F}" presName="linear" presStyleCnt="0">
        <dgm:presLayoutVars>
          <dgm:animLvl val="lvl"/>
          <dgm:resizeHandles val="exact"/>
        </dgm:presLayoutVars>
      </dgm:prSet>
      <dgm:spPr/>
    </dgm:pt>
    <dgm:pt modelId="{84DC0C7F-6698-4948-AD42-DA617CE3C633}" type="pres">
      <dgm:prSet presAssocID="{EB0B2A19-B26D-45A0-B7D6-F96A1CF0F88F}" presName="parentText" presStyleLbl="node1" presStyleIdx="0" presStyleCnt="4">
        <dgm:presLayoutVars>
          <dgm:chMax val="0"/>
          <dgm:bulletEnabled val="1"/>
        </dgm:presLayoutVars>
      </dgm:prSet>
      <dgm:spPr/>
    </dgm:pt>
    <dgm:pt modelId="{767182BA-87BA-4504-BF2E-A6375D1B9811}" type="pres">
      <dgm:prSet presAssocID="{A7263DA2-DDE5-4798-BCDB-3D3B30DEDAFC}" presName="spacer" presStyleCnt="0"/>
      <dgm:spPr/>
    </dgm:pt>
    <dgm:pt modelId="{D494489B-63B5-4039-A885-EF625BA1222E}" type="pres">
      <dgm:prSet presAssocID="{58A93F56-2FFD-4A60-A1E3-A28DE09FE35D}" presName="parentText" presStyleLbl="node1" presStyleIdx="1" presStyleCnt="4">
        <dgm:presLayoutVars>
          <dgm:chMax val="0"/>
          <dgm:bulletEnabled val="1"/>
        </dgm:presLayoutVars>
      </dgm:prSet>
      <dgm:spPr/>
    </dgm:pt>
    <dgm:pt modelId="{70CC2E46-4652-42F3-B4C5-46789F10FCA8}" type="pres">
      <dgm:prSet presAssocID="{79435B2C-8FBB-4355-86E9-81D73365993D}" presName="spacer" presStyleCnt="0"/>
      <dgm:spPr/>
    </dgm:pt>
    <dgm:pt modelId="{A474C4E9-68AF-43AB-8AC9-FCD307B31167}" type="pres">
      <dgm:prSet presAssocID="{1BE45248-174C-4F65-8E9D-29D4BBBD4032}" presName="parentText" presStyleLbl="node1" presStyleIdx="2" presStyleCnt="4">
        <dgm:presLayoutVars>
          <dgm:chMax val="0"/>
          <dgm:bulletEnabled val="1"/>
        </dgm:presLayoutVars>
      </dgm:prSet>
      <dgm:spPr/>
    </dgm:pt>
    <dgm:pt modelId="{D8AD48EA-2B36-4FE2-A99A-9C15C3F8A650}" type="pres">
      <dgm:prSet presAssocID="{E417161F-AAA9-4874-90E5-0A8EB2A80597}" presName="spacer" presStyleCnt="0"/>
      <dgm:spPr/>
    </dgm:pt>
    <dgm:pt modelId="{DA57D036-6AB3-4E17-AF8D-254FCB52CF55}" type="pres">
      <dgm:prSet presAssocID="{E85874D2-42B9-4106-AEA1-84B35622C94E}" presName="parentText" presStyleLbl="node1" presStyleIdx="3" presStyleCnt="4">
        <dgm:presLayoutVars>
          <dgm:chMax val="0"/>
          <dgm:bulletEnabled val="1"/>
        </dgm:presLayoutVars>
      </dgm:prSet>
      <dgm:spPr/>
    </dgm:pt>
  </dgm:ptLst>
  <dgm:cxnLst>
    <dgm:cxn modelId="{7A672215-8FA1-43B6-969B-0E1F2D134FBC}" type="presOf" srcId="{E85874D2-42B9-4106-AEA1-84B35622C94E}" destId="{DA57D036-6AB3-4E17-AF8D-254FCB52CF55}" srcOrd="0" destOrd="0" presId="urn:microsoft.com/office/officeart/2005/8/layout/vList2"/>
    <dgm:cxn modelId="{E08D6819-0315-4AFA-BEA7-8B0AEBC241B7}" type="presOf" srcId="{EB0B2A19-B26D-45A0-B7D6-F96A1CF0F88F}" destId="{84DC0C7F-6698-4948-AD42-DA617CE3C633}" srcOrd="0" destOrd="0" presId="urn:microsoft.com/office/officeart/2005/8/layout/vList2"/>
    <dgm:cxn modelId="{9C750451-B9D4-4A27-A70D-CF420D53B9FB}" srcId="{CD60F5E3-17F1-41D5-8D7C-78554863278F}" destId="{58A93F56-2FFD-4A60-A1E3-A28DE09FE35D}" srcOrd="1" destOrd="0" parTransId="{BF0CF70C-DCC7-427D-B33F-08751E1FA557}" sibTransId="{79435B2C-8FBB-4355-86E9-81D73365993D}"/>
    <dgm:cxn modelId="{09BF8456-D8A2-4078-97E9-6A4F7300D22C}" type="presOf" srcId="{1BE45248-174C-4F65-8E9D-29D4BBBD4032}" destId="{A474C4E9-68AF-43AB-8AC9-FCD307B31167}" srcOrd="0" destOrd="0" presId="urn:microsoft.com/office/officeart/2005/8/layout/vList2"/>
    <dgm:cxn modelId="{B8829B7D-A706-4582-8F81-70ED93B8E25D}" srcId="{CD60F5E3-17F1-41D5-8D7C-78554863278F}" destId="{EB0B2A19-B26D-45A0-B7D6-F96A1CF0F88F}" srcOrd="0" destOrd="0" parTransId="{4BF2E3AD-F4C5-4991-B09B-06993A9180CF}" sibTransId="{A7263DA2-DDE5-4798-BCDB-3D3B30DEDAFC}"/>
    <dgm:cxn modelId="{9624CD98-B783-4BCC-9517-58404CF86DA8}" type="presOf" srcId="{CD60F5E3-17F1-41D5-8D7C-78554863278F}" destId="{97DD21EF-E088-4BBB-BB8A-D48DD902BBAA}" srcOrd="0" destOrd="0" presId="urn:microsoft.com/office/officeart/2005/8/layout/vList2"/>
    <dgm:cxn modelId="{CA5DC0BB-018E-4667-95F4-969D8B7B6073}" srcId="{CD60F5E3-17F1-41D5-8D7C-78554863278F}" destId="{E85874D2-42B9-4106-AEA1-84B35622C94E}" srcOrd="3" destOrd="0" parTransId="{DD207E0C-4108-40DA-A271-AE920DC4E3CF}" sibTransId="{A25485B8-B3A1-4023-B83E-F114C70C4BDA}"/>
    <dgm:cxn modelId="{6EA4E7C9-E62C-44B7-9025-18378BF53BF1}" srcId="{CD60F5E3-17F1-41D5-8D7C-78554863278F}" destId="{1BE45248-174C-4F65-8E9D-29D4BBBD4032}" srcOrd="2" destOrd="0" parTransId="{8FD17DBB-72C1-411E-A56D-C3AC0F477AC1}" sibTransId="{E417161F-AAA9-4874-90E5-0A8EB2A80597}"/>
    <dgm:cxn modelId="{EC4EAAFC-F5A1-485A-8C50-49A7BBDC702A}" type="presOf" srcId="{58A93F56-2FFD-4A60-A1E3-A28DE09FE35D}" destId="{D494489B-63B5-4039-A885-EF625BA1222E}" srcOrd="0" destOrd="0" presId="urn:microsoft.com/office/officeart/2005/8/layout/vList2"/>
    <dgm:cxn modelId="{73780811-BEF8-4168-ACFE-04AF010F0445}" type="presParOf" srcId="{97DD21EF-E088-4BBB-BB8A-D48DD902BBAA}" destId="{84DC0C7F-6698-4948-AD42-DA617CE3C633}" srcOrd="0" destOrd="0" presId="urn:microsoft.com/office/officeart/2005/8/layout/vList2"/>
    <dgm:cxn modelId="{718EDE9A-02AB-4B04-BF04-356AF1DE72C4}" type="presParOf" srcId="{97DD21EF-E088-4BBB-BB8A-D48DD902BBAA}" destId="{767182BA-87BA-4504-BF2E-A6375D1B9811}" srcOrd="1" destOrd="0" presId="urn:microsoft.com/office/officeart/2005/8/layout/vList2"/>
    <dgm:cxn modelId="{E27303A2-0E13-4FCC-A40A-CC077E4A4529}" type="presParOf" srcId="{97DD21EF-E088-4BBB-BB8A-D48DD902BBAA}" destId="{D494489B-63B5-4039-A885-EF625BA1222E}" srcOrd="2" destOrd="0" presId="urn:microsoft.com/office/officeart/2005/8/layout/vList2"/>
    <dgm:cxn modelId="{D251D0CE-41E7-4B08-BA4C-8BA69FDE44C5}" type="presParOf" srcId="{97DD21EF-E088-4BBB-BB8A-D48DD902BBAA}" destId="{70CC2E46-4652-42F3-B4C5-46789F10FCA8}" srcOrd="3" destOrd="0" presId="urn:microsoft.com/office/officeart/2005/8/layout/vList2"/>
    <dgm:cxn modelId="{6C3E1C62-009E-4EB0-97EA-09D880734505}" type="presParOf" srcId="{97DD21EF-E088-4BBB-BB8A-D48DD902BBAA}" destId="{A474C4E9-68AF-43AB-8AC9-FCD307B31167}" srcOrd="4" destOrd="0" presId="urn:microsoft.com/office/officeart/2005/8/layout/vList2"/>
    <dgm:cxn modelId="{8EE780E1-6CAA-4C94-AAAD-A456529A9E77}" type="presParOf" srcId="{97DD21EF-E088-4BBB-BB8A-D48DD902BBAA}" destId="{D8AD48EA-2B36-4FE2-A99A-9C15C3F8A650}" srcOrd="5" destOrd="0" presId="urn:microsoft.com/office/officeart/2005/8/layout/vList2"/>
    <dgm:cxn modelId="{463B769D-6D4B-4872-A324-21CFF7D2B8EA}" type="presParOf" srcId="{97DD21EF-E088-4BBB-BB8A-D48DD902BBAA}" destId="{DA57D036-6AB3-4E17-AF8D-254FCB52CF5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0F5E3-17F1-41D5-8D7C-7855486327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0B2A19-B26D-45A0-B7D6-F96A1CF0F88F}">
      <dgm:prSet/>
      <dgm:spPr/>
      <dgm:t>
        <a:bodyPr/>
        <a:lstStyle/>
        <a:p>
          <a:r>
            <a:rPr lang="en-US" b="1" dirty="0">
              <a:latin typeface="Calibri"/>
              <a:cs typeface="Calibri"/>
            </a:rPr>
            <a:t>Invited Reproductive Justice Partners- Doula leadership to participate in curriculum development and delivery of two cohorts –PSN staff and community partners </a:t>
          </a:r>
          <a:endParaRPr lang="en-US" dirty="0"/>
        </a:p>
      </dgm:t>
    </dgm:pt>
    <dgm:pt modelId="{4BF2E3AD-F4C5-4991-B09B-06993A9180CF}" type="parTrans" cxnId="{B8829B7D-A706-4582-8F81-70ED93B8E25D}">
      <dgm:prSet/>
      <dgm:spPr/>
      <dgm:t>
        <a:bodyPr/>
        <a:lstStyle/>
        <a:p>
          <a:endParaRPr lang="en-US"/>
        </a:p>
      </dgm:t>
    </dgm:pt>
    <dgm:pt modelId="{A7263DA2-DDE5-4798-BCDB-3D3B30DEDAFC}" type="sibTrans" cxnId="{B8829B7D-A706-4582-8F81-70ED93B8E25D}">
      <dgm:prSet/>
      <dgm:spPr/>
      <dgm:t>
        <a:bodyPr/>
        <a:lstStyle/>
        <a:p>
          <a:endParaRPr lang="en-US"/>
        </a:p>
      </dgm:t>
    </dgm:pt>
    <dgm:pt modelId="{1BE45248-174C-4F65-8E9D-29D4BBBD4032}">
      <dgm:prSet/>
      <dgm:spPr/>
      <dgm:t>
        <a:bodyPr/>
        <a:lstStyle/>
        <a:p>
          <a:r>
            <a:rPr lang="en-US" b="1" dirty="0"/>
            <a:t>PSN Dual Certified Community Health Workers- Peer Recovery Specialists – some specializing in behavioral health, opioid impacted , child welfare, and justice involved</a:t>
          </a:r>
          <a:endParaRPr lang="en-US" dirty="0"/>
        </a:p>
      </dgm:t>
    </dgm:pt>
    <dgm:pt modelId="{8FD17DBB-72C1-411E-A56D-C3AC0F477AC1}" type="parTrans" cxnId="{6EA4E7C9-E62C-44B7-9025-18378BF53BF1}">
      <dgm:prSet/>
      <dgm:spPr/>
      <dgm:t>
        <a:bodyPr/>
        <a:lstStyle/>
        <a:p>
          <a:endParaRPr lang="en-US"/>
        </a:p>
      </dgm:t>
    </dgm:pt>
    <dgm:pt modelId="{E417161F-AAA9-4874-90E5-0A8EB2A80597}" type="sibTrans" cxnId="{6EA4E7C9-E62C-44B7-9025-18378BF53BF1}">
      <dgm:prSet/>
      <dgm:spPr/>
      <dgm:t>
        <a:bodyPr/>
        <a:lstStyle/>
        <a:p>
          <a:endParaRPr lang="en-US"/>
        </a:p>
      </dgm:t>
    </dgm:pt>
    <dgm:pt modelId="{E85874D2-42B9-4106-AEA1-84B35622C94E}">
      <dgm:prSet/>
      <dgm:spPr/>
      <dgm:t>
        <a:bodyPr/>
        <a:lstStyle/>
        <a:p>
          <a:r>
            <a:rPr lang="en-US" b="1" dirty="0"/>
            <a:t>PSN Dual Certified community health workers and peer recovery specialists are now participating in </a:t>
          </a:r>
          <a:r>
            <a:rPr lang="en-US" dirty="0">
              <a:latin typeface="Calibri Light" panose="020F0302020204030204"/>
            </a:rPr>
            <a:t>national</a:t>
          </a:r>
          <a:r>
            <a:rPr lang="en-US" dirty="0"/>
            <a:t>, state and local policy and practice </a:t>
          </a:r>
          <a:r>
            <a:rPr lang="en-US" dirty="0">
              <a:latin typeface="Calibri Light" panose="020F0302020204030204"/>
            </a:rPr>
            <a:t>boards</a:t>
          </a:r>
          <a:r>
            <a:rPr lang="en-US" dirty="0"/>
            <a:t> and committees to promote policy and practices changing to support healing and achieve health equity for pregnant and parenting populations and address social determinants of health to decrease parent and infant mortality. </a:t>
          </a:r>
        </a:p>
      </dgm:t>
    </dgm:pt>
    <dgm:pt modelId="{DD207E0C-4108-40DA-A271-AE920DC4E3CF}" type="parTrans" cxnId="{CA5DC0BB-018E-4667-95F4-969D8B7B6073}">
      <dgm:prSet/>
      <dgm:spPr/>
      <dgm:t>
        <a:bodyPr/>
        <a:lstStyle/>
        <a:p>
          <a:endParaRPr lang="en-US"/>
        </a:p>
      </dgm:t>
    </dgm:pt>
    <dgm:pt modelId="{A25485B8-B3A1-4023-B83E-F114C70C4BDA}" type="sibTrans" cxnId="{CA5DC0BB-018E-4667-95F4-969D8B7B6073}">
      <dgm:prSet/>
      <dgm:spPr/>
      <dgm:t>
        <a:bodyPr/>
        <a:lstStyle/>
        <a:p>
          <a:endParaRPr lang="en-US"/>
        </a:p>
      </dgm:t>
    </dgm:pt>
    <dgm:pt modelId="{9E23B26D-C0CF-4D25-A2ED-87F574B9845D}">
      <dgm:prSet/>
      <dgm:spPr/>
      <dgm:t>
        <a:bodyPr/>
        <a:lstStyle/>
        <a:p>
          <a:r>
            <a:rPr lang="en-US" b="1" dirty="0"/>
            <a:t>Understanding how to partner with doulas, midwives, and culturally specific values and practices</a:t>
          </a:r>
          <a:endParaRPr lang="en-US" dirty="0"/>
        </a:p>
      </dgm:t>
    </dgm:pt>
    <dgm:pt modelId="{EA720B18-EFEE-4D97-BB08-4417741E4D8F}" type="parTrans" cxnId="{B8BEB54E-CDC6-4380-81AD-14A1EF3374AA}">
      <dgm:prSet/>
      <dgm:spPr/>
      <dgm:t>
        <a:bodyPr/>
        <a:lstStyle/>
        <a:p>
          <a:endParaRPr lang="en-US"/>
        </a:p>
      </dgm:t>
    </dgm:pt>
    <dgm:pt modelId="{D0D51C7B-AF93-4EFF-A2B1-3571280475D1}" type="sibTrans" cxnId="{B8BEB54E-CDC6-4380-81AD-14A1EF3374AA}">
      <dgm:prSet/>
      <dgm:spPr/>
      <dgm:t>
        <a:bodyPr/>
        <a:lstStyle/>
        <a:p>
          <a:endParaRPr lang="en-US"/>
        </a:p>
      </dgm:t>
    </dgm:pt>
    <dgm:pt modelId="{5DF15047-E3CC-443D-9F79-6B13E2825944}">
      <dgm:prSet/>
      <dgm:spPr/>
      <dgm:t>
        <a:bodyPr/>
        <a:lstStyle/>
        <a:p>
          <a:r>
            <a:rPr lang="en-US" dirty="0"/>
            <a:t>Identified a broad arrays of medical treatment, services and supports that are culturally and linguistically sensitive and responsive  - making referrals to doulas</a:t>
          </a:r>
        </a:p>
      </dgm:t>
    </dgm:pt>
    <dgm:pt modelId="{2AEE10B4-CD33-4384-9CA7-7CECA9ADF986}" type="parTrans" cxnId="{2F3188A4-66EE-44DD-9175-62B3D620AAD1}">
      <dgm:prSet/>
      <dgm:spPr/>
      <dgm:t>
        <a:bodyPr/>
        <a:lstStyle/>
        <a:p>
          <a:endParaRPr lang="en-US"/>
        </a:p>
      </dgm:t>
    </dgm:pt>
    <dgm:pt modelId="{C6BC5D69-800F-441D-BFAC-E5565A214839}" type="sibTrans" cxnId="{2F3188A4-66EE-44DD-9175-62B3D620AAD1}">
      <dgm:prSet/>
      <dgm:spPr/>
      <dgm:t>
        <a:bodyPr/>
        <a:lstStyle/>
        <a:p>
          <a:endParaRPr lang="en-US"/>
        </a:p>
      </dgm:t>
    </dgm:pt>
    <dgm:pt modelId="{97DD21EF-E088-4BBB-BB8A-D48DD902BBAA}" type="pres">
      <dgm:prSet presAssocID="{CD60F5E3-17F1-41D5-8D7C-78554863278F}" presName="linear" presStyleCnt="0">
        <dgm:presLayoutVars>
          <dgm:animLvl val="lvl"/>
          <dgm:resizeHandles val="exact"/>
        </dgm:presLayoutVars>
      </dgm:prSet>
      <dgm:spPr/>
    </dgm:pt>
    <dgm:pt modelId="{84DC0C7F-6698-4948-AD42-DA617CE3C633}" type="pres">
      <dgm:prSet presAssocID="{EB0B2A19-B26D-45A0-B7D6-F96A1CF0F88F}" presName="parentText" presStyleLbl="node1" presStyleIdx="0" presStyleCnt="5" custScaleY="61035">
        <dgm:presLayoutVars>
          <dgm:chMax val="0"/>
          <dgm:bulletEnabled val="1"/>
        </dgm:presLayoutVars>
      </dgm:prSet>
      <dgm:spPr/>
    </dgm:pt>
    <dgm:pt modelId="{767182BA-87BA-4504-BF2E-A6375D1B9811}" type="pres">
      <dgm:prSet presAssocID="{A7263DA2-DDE5-4798-BCDB-3D3B30DEDAFC}" presName="spacer" presStyleCnt="0"/>
      <dgm:spPr/>
    </dgm:pt>
    <dgm:pt modelId="{A474C4E9-68AF-43AB-8AC9-FCD307B31167}" type="pres">
      <dgm:prSet presAssocID="{1BE45248-174C-4F65-8E9D-29D4BBBD4032}" presName="parentText" presStyleLbl="node1" presStyleIdx="1" presStyleCnt="5" custScaleY="73684" custLinFactNeighborY="-40164">
        <dgm:presLayoutVars>
          <dgm:chMax val="0"/>
          <dgm:bulletEnabled val="1"/>
        </dgm:presLayoutVars>
      </dgm:prSet>
      <dgm:spPr/>
    </dgm:pt>
    <dgm:pt modelId="{D8AD48EA-2B36-4FE2-A99A-9C15C3F8A650}" type="pres">
      <dgm:prSet presAssocID="{E417161F-AAA9-4874-90E5-0A8EB2A80597}" presName="spacer" presStyleCnt="0"/>
      <dgm:spPr/>
    </dgm:pt>
    <dgm:pt modelId="{90451B66-B65E-43FF-869E-7DD585EE8C8B}" type="pres">
      <dgm:prSet presAssocID="{9E23B26D-C0CF-4D25-A2ED-87F574B9845D}" presName="parentText" presStyleLbl="node1" presStyleIdx="2" presStyleCnt="5" custScaleY="62088">
        <dgm:presLayoutVars>
          <dgm:chMax val="0"/>
          <dgm:bulletEnabled val="1"/>
        </dgm:presLayoutVars>
      </dgm:prSet>
      <dgm:spPr/>
    </dgm:pt>
    <dgm:pt modelId="{51F1B805-5138-4752-920A-76F308A0A7F2}" type="pres">
      <dgm:prSet presAssocID="{D0D51C7B-AF93-4EFF-A2B1-3571280475D1}" presName="spacer" presStyleCnt="0"/>
      <dgm:spPr/>
    </dgm:pt>
    <dgm:pt modelId="{FBFC6A0F-12E9-4923-8D22-96B5802D1738}" type="pres">
      <dgm:prSet presAssocID="{5DF15047-E3CC-443D-9F79-6B13E2825944}" presName="parentText" presStyleLbl="node1" presStyleIdx="3" presStyleCnt="5" custScaleY="71105">
        <dgm:presLayoutVars>
          <dgm:chMax val="0"/>
          <dgm:bulletEnabled val="1"/>
        </dgm:presLayoutVars>
      </dgm:prSet>
      <dgm:spPr/>
    </dgm:pt>
    <dgm:pt modelId="{678B4094-53A8-44FB-B2BA-E8433DAB67C4}" type="pres">
      <dgm:prSet presAssocID="{C6BC5D69-800F-441D-BFAC-E5565A214839}" presName="spacer" presStyleCnt="0"/>
      <dgm:spPr/>
    </dgm:pt>
    <dgm:pt modelId="{DA57D036-6AB3-4E17-AF8D-254FCB52CF55}" type="pres">
      <dgm:prSet presAssocID="{E85874D2-42B9-4106-AEA1-84B35622C94E}" presName="parentText" presStyleLbl="node1" presStyleIdx="4" presStyleCnt="5">
        <dgm:presLayoutVars>
          <dgm:chMax val="0"/>
          <dgm:bulletEnabled val="1"/>
        </dgm:presLayoutVars>
      </dgm:prSet>
      <dgm:spPr/>
    </dgm:pt>
  </dgm:ptLst>
  <dgm:cxnLst>
    <dgm:cxn modelId="{7A672215-8FA1-43B6-969B-0E1F2D134FBC}" type="presOf" srcId="{E85874D2-42B9-4106-AEA1-84B35622C94E}" destId="{DA57D036-6AB3-4E17-AF8D-254FCB52CF55}" srcOrd="0" destOrd="0" presId="urn:microsoft.com/office/officeart/2005/8/layout/vList2"/>
    <dgm:cxn modelId="{E08D6819-0315-4AFA-BEA7-8B0AEBC241B7}" type="presOf" srcId="{EB0B2A19-B26D-45A0-B7D6-F96A1CF0F88F}" destId="{84DC0C7F-6698-4948-AD42-DA617CE3C633}" srcOrd="0" destOrd="0" presId="urn:microsoft.com/office/officeart/2005/8/layout/vList2"/>
    <dgm:cxn modelId="{B8BEB54E-CDC6-4380-81AD-14A1EF3374AA}" srcId="{CD60F5E3-17F1-41D5-8D7C-78554863278F}" destId="{9E23B26D-C0CF-4D25-A2ED-87F574B9845D}" srcOrd="2" destOrd="0" parTransId="{EA720B18-EFEE-4D97-BB08-4417741E4D8F}" sibTransId="{D0D51C7B-AF93-4EFF-A2B1-3571280475D1}"/>
    <dgm:cxn modelId="{09BF8456-D8A2-4078-97E9-6A4F7300D22C}" type="presOf" srcId="{1BE45248-174C-4F65-8E9D-29D4BBBD4032}" destId="{A474C4E9-68AF-43AB-8AC9-FCD307B31167}" srcOrd="0" destOrd="0" presId="urn:microsoft.com/office/officeart/2005/8/layout/vList2"/>
    <dgm:cxn modelId="{BED89976-6991-4F82-A1DA-8A000616B2BA}" type="presOf" srcId="{5DF15047-E3CC-443D-9F79-6B13E2825944}" destId="{FBFC6A0F-12E9-4923-8D22-96B5802D1738}" srcOrd="0" destOrd="0" presId="urn:microsoft.com/office/officeart/2005/8/layout/vList2"/>
    <dgm:cxn modelId="{B8829B7D-A706-4582-8F81-70ED93B8E25D}" srcId="{CD60F5E3-17F1-41D5-8D7C-78554863278F}" destId="{EB0B2A19-B26D-45A0-B7D6-F96A1CF0F88F}" srcOrd="0" destOrd="0" parTransId="{4BF2E3AD-F4C5-4991-B09B-06993A9180CF}" sibTransId="{A7263DA2-DDE5-4798-BCDB-3D3B30DEDAFC}"/>
    <dgm:cxn modelId="{9624CD98-B783-4BCC-9517-58404CF86DA8}" type="presOf" srcId="{CD60F5E3-17F1-41D5-8D7C-78554863278F}" destId="{97DD21EF-E088-4BBB-BB8A-D48DD902BBAA}" srcOrd="0" destOrd="0" presId="urn:microsoft.com/office/officeart/2005/8/layout/vList2"/>
    <dgm:cxn modelId="{2F3188A4-66EE-44DD-9175-62B3D620AAD1}" srcId="{CD60F5E3-17F1-41D5-8D7C-78554863278F}" destId="{5DF15047-E3CC-443D-9F79-6B13E2825944}" srcOrd="3" destOrd="0" parTransId="{2AEE10B4-CD33-4384-9CA7-7CECA9ADF986}" sibTransId="{C6BC5D69-800F-441D-BFAC-E5565A214839}"/>
    <dgm:cxn modelId="{CA5DC0BB-018E-4667-95F4-969D8B7B6073}" srcId="{CD60F5E3-17F1-41D5-8D7C-78554863278F}" destId="{E85874D2-42B9-4106-AEA1-84B35622C94E}" srcOrd="4" destOrd="0" parTransId="{DD207E0C-4108-40DA-A271-AE920DC4E3CF}" sibTransId="{A25485B8-B3A1-4023-B83E-F114C70C4BDA}"/>
    <dgm:cxn modelId="{6EA4E7C9-E62C-44B7-9025-18378BF53BF1}" srcId="{CD60F5E3-17F1-41D5-8D7C-78554863278F}" destId="{1BE45248-174C-4F65-8E9D-29D4BBBD4032}" srcOrd="1" destOrd="0" parTransId="{8FD17DBB-72C1-411E-A56D-C3AC0F477AC1}" sibTransId="{E417161F-AAA9-4874-90E5-0A8EB2A80597}"/>
    <dgm:cxn modelId="{60563BE2-2BD8-4902-BAE1-151138BCCDA1}" type="presOf" srcId="{9E23B26D-C0CF-4D25-A2ED-87F574B9845D}" destId="{90451B66-B65E-43FF-869E-7DD585EE8C8B}" srcOrd="0" destOrd="0" presId="urn:microsoft.com/office/officeart/2005/8/layout/vList2"/>
    <dgm:cxn modelId="{73780811-BEF8-4168-ACFE-04AF010F0445}" type="presParOf" srcId="{97DD21EF-E088-4BBB-BB8A-D48DD902BBAA}" destId="{84DC0C7F-6698-4948-AD42-DA617CE3C633}" srcOrd="0" destOrd="0" presId="urn:microsoft.com/office/officeart/2005/8/layout/vList2"/>
    <dgm:cxn modelId="{718EDE9A-02AB-4B04-BF04-356AF1DE72C4}" type="presParOf" srcId="{97DD21EF-E088-4BBB-BB8A-D48DD902BBAA}" destId="{767182BA-87BA-4504-BF2E-A6375D1B9811}" srcOrd="1" destOrd="0" presId="urn:microsoft.com/office/officeart/2005/8/layout/vList2"/>
    <dgm:cxn modelId="{6C3E1C62-009E-4EB0-97EA-09D880734505}" type="presParOf" srcId="{97DD21EF-E088-4BBB-BB8A-D48DD902BBAA}" destId="{A474C4E9-68AF-43AB-8AC9-FCD307B31167}" srcOrd="2" destOrd="0" presId="urn:microsoft.com/office/officeart/2005/8/layout/vList2"/>
    <dgm:cxn modelId="{8EE780E1-6CAA-4C94-AAAD-A456529A9E77}" type="presParOf" srcId="{97DD21EF-E088-4BBB-BB8A-D48DD902BBAA}" destId="{D8AD48EA-2B36-4FE2-A99A-9C15C3F8A650}" srcOrd="3" destOrd="0" presId="urn:microsoft.com/office/officeart/2005/8/layout/vList2"/>
    <dgm:cxn modelId="{6A5FB1E9-5542-4784-8782-DB49CF8DF4DC}" type="presParOf" srcId="{97DD21EF-E088-4BBB-BB8A-D48DD902BBAA}" destId="{90451B66-B65E-43FF-869E-7DD585EE8C8B}" srcOrd="4" destOrd="0" presId="urn:microsoft.com/office/officeart/2005/8/layout/vList2"/>
    <dgm:cxn modelId="{097F2969-F475-48BF-BAC2-1F3221AC145C}" type="presParOf" srcId="{97DD21EF-E088-4BBB-BB8A-D48DD902BBAA}" destId="{51F1B805-5138-4752-920A-76F308A0A7F2}" srcOrd="5" destOrd="0" presId="urn:microsoft.com/office/officeart/2005/8/layout/vList2"/>
    <dgm:cxn modelId="{5EF2CA62-0899-452F-AA40-74A28ABE4BAB}" type="presParOf" srcId="{97DD21EF-E088-4BBB-BB8A-D48DD902BBAA}" destId="{FBFC6A0F-12E9-4923-8D22-96B5802D1738}" srcOrd="6" destOrd="0" presId="urn:microsoft.com/office/officeart/2005/8/layout/vList2"/>
    <dgm:cxn modelId="{F6560E1F-3793-44DE-98DB-83A298A63751}" type="presParOf" srcId="{97DD21EF-E088-4BBB-BB8A-D48DD902BBAA}" destId="{678B4094-53A8-44FB-B2BA-E8433DAB67C4}" srcOrd="7" destOrd="0" presId="urn:microsoft.com/office/officeart/2005/8/layout/vList2"/>
    <dgm:cxn modelId="{463B769D-6D4B-4872-A324-21CFF7D2B8EA}" type="presParOf" srcId="{97DD21EF-E088-4BBB-BB8A-D48DD902BBAA}" destId="{DA57D036-6AB3-4E17-AF8D-254FCB52CF5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05CB9-F0E8-442E-9F50-5BB261950D0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9F97D1E8-7799-450E-9D3A-AF4347551F14}">
      <dgm:prSet/>
      <dgm:spPr/>
      <dgm:t>
        <a:bodyPr/>
        <a:lstStyle/>
        <a:p>
          <a:pPr rtl="0"/>
          <a:r>
            <a:rPr lang="en-US"/>
            <a:t>Housing -</a:t>
          </a:r>
          <a:br>
            <a:rPr lang="en-US">
              <a:latin typeface="Calibri Light" panose="020F0302020204030204"/>
            </a:rPr>
          </a:br>
          <a:r>
            <a:rPr lang="en-US"/>
            <a:t>legal service connection</a:t>
          </a:r>
        </a:p>
      </dgm:t>
    </dgm:pt>
    <dgm:pt modelId="{7C47D0D7-9D81-4351-B60D-F0266EABA31A}" type="parTrans" cxnId="{093ADB0B-0972-46F2-9FB4-FF5B166B7BE7}">
      <dgm:prSet/>
      <dgm:spPr/>
      <dgm:t>
        <a:bodyPr/>
        <a:lstStyle/>
        <a:p>
          <a:endParaRPr lang="en-US"/>
        </a:p>
      </dgm:t>
    </dgm:pt>
    <dgm:pt modelId="{1ACD69A3-D253-4728-84EB-E0148457F9CF}" type="sibTrans" cxnId="{093ADB0B-0972-46F2-9FB4-FF5B166B7BE7}">
      <dgm:prSet/>
      <dgm:spPr/>
      <dgm:t>
        <a:bodyPr/>
        <a:lstStyle/>
        <a:p>
          <a:endParaRPr lang="en-US"/>
        </a:p>
      </dgm:t>
    </dgm:pt>
    <dgm:pt modelId="{E978AF10-A9A4-47D3-9F15-D9AED29C938B}">
      <dgm:prSet/>
      <dgm:spPr/>
      <dgm:t>
        <a:bodyPr/>
        <a:lstStyle/>
        <a:p>
          <a:pPr rtl="0"/>
          <a:r>
            <a:rPr lang="en-US"/>
            <a:t>Food </a:t>
          </a:r>
          <a:r>
            <a:rPr lang="en-US">
              <a:latin typeface="Calibri Light" panose="020F0302020204030204"/>
            </a:rPr>
            <a:t>access -</a:t>
          </a:r>
          <a:r>
            <a:rPr lang="en-US"/>
            <a:t> where are the pantries</a:t>
          </a:r>
        </a:p>
      </dgm:t>
    </dgm:pt>
    <dgm:pt modelId="{D655A804-429D-474C-9B8A-C6F452457171}" type="parTrans" cxnId="{7CD24F25-BDDC-48F8-9B6D-A83979219F57}">
      <dgm:prSet/>
      <dgm:spPr/>
      <dgm:t>
        <a:bodyPr/>
        <a:lstStyle/>
        <a:p>
          <a:endParaRPr lang="en-US"/>
        </a:p>
      </dgm:t>
    </dgm:pt>
    <dgm:pt modelId="{29554024-D80B-4E1D-8380-D91599C9CA69}" type="sibTrans" cxnId="{7CD24F25-BDDC-48F8-9B6D-A83979219F57}">
      <dgm:prSet/>
      <dgm:spPr/>
      <dgm:t>
        <a:bodyPr/>
        <a:lstStyle/>
        <a:p>
          <a:endParaRPr lang="en-US"/>
        </a:p>
      </dgm:t>
    </dgm:pt>
    <dgm:pt modelId="{B4488FF9-3190-4A1D-ADB5-A63E437C5367}">
      <dgm:prSet/>
      <dgm:spPr/>
      <dgm:t>
        <a:bodyPr/>
        <a:lstStyle/>
        <a:p>
          <a:pPr rtl="0"/>
          <a:r>
            <a:rPr lang="en-US">
              <a:latin typeface="Calibri Light" panose="020F0302020204030204"/>
            </a:rPr>
            <a:t>Transportation- Rides</a:t>
          </a:r>
          <a:endParaRPr lang="en-US"/>
        </a:p>
      </dgm:t>
    </dgm:pt>
    <dgm:pt modelId="{E30DDC0F-AC33-4560-A967-938E623F73D9}" type="parTrans" cxnId="{1961A5B2-5535-4C71-B6A5-5B245F8AB610}">
      <dgm:prSet/>
      <dgm:spPr/>
      <dgm:t>
        <a:bodyPr/>
        <a:lstStyle/>
        <a:p>
          <a:endParaRPr lang="en-US"/>
        </a:p>
      </dgm:t>
    </dgm:pt>
    <dgm:pt modelId="{D3AE43BB-EAE1-4C39-9F88-88FB4D4A9E1A}" type="sibTrans" cxnId="{1961A5B2-5535-4C71-B6A5-5B245F8AB610}">
      <dgm:prSet/>
      <dgm:spPr/>
      <dgm:t>
        <a:bodyPr/>
        <a:lstStyle/>
        <a:p>
          <a:endParaRPr lang="en-US"/>
        </a:p>
      </dgm:t>
    </dgm:pt>
    <dgm:pt modelId="{9B1FD375-BE80-4613-AD9C-F47BD4D9971E}">
      <dgm:prSet/>
      <dgm:spPr/>
      <dgm:t>
        <a:bodyPr/>
        <a:lstStyle/>
        <a:p>
          <a:pPr rtl="0"/>
          <a:r>
            <a:rPr lang="en-US">
              <a:latin typeface="Calibri Light" panose="020F0302020204030204"/>
            </a:rPr>
            <a:t>Insurance Application</a:t>
          </a:r>
          <a:endParaRPr lang="en-US"/>
        </a:p>
      </dgm:t>
    </dgm:pt>
    <dgm:pt modelId="{5C2F398E-3D38-4749-A998-9C4555304544}" type="parTrans" cxnId="{79E312FA-B98E-4714-B4FE-80D9632A09E7}">
      <dgm:prSet/>
      <dgm:spPr/>
      <dgm:t>
        <a:bodyPr/>
        <a:lstStyle/>
        <a:p>
          <a:endParaRPr lang="en-US"/>
        </a:p>
      </dgm:t>
    </dgm:pt>
    <dgm:pt modelId="{5A3411BA-FF78-42A3-9C8B-B8111413920F}" type="sibTrans" cxnId="{79E312FA-B98E-4714-B4FE-80D9632A09E7}">
      <dgm:prSet/>
      <dgm:spPr/>
      <dgm:t>
        <a:bodyPr/>
        <a:lstStyle/>
        <a:p>
          <a:endParaRPr lang="en-US"/>
        </a:p>
      </dgm:t>
    </dgm:pt>
    <dgm:pt modelId="{E40CB3B9-24F6-4256-8354-AE774AF813A7}">
      <dgm:prSet/>
      <dgm:spPr/>
      <dgm:t>
        <a:bodyPr/>
        <a:lstStyle/>
        <a:p>
          <a:pPr rtl="0"/>
          <a:r>
            <a:rPr lang="en-US"/>
            <a:t>Education</a:t>
          </a:r>
          <a:r>
            <a:rPr lang="en-US">
              <a:latin typeface="Calibri Light" panose="020F0302020204030204"/>
            </a:rPr>
            <a:t> Opportunities</a:t>
          </a:r>
          <a:endParaRPr lang="en-US"/>
        </a:p>
      </dgm:t>
    </dgm:pt>
    <dgm:pt modelId="{4E55424B-D4A3-4FED-98F8-D0E97B810F34}" type="parTrans" cxnId="{69DF465E-598E-4D04-AA6B-54847AB242CF}">
      <dgm:prSet/>
      <dgm:spPr/>
      <dgm:t>
        <a:bodyPr/>
        <a:lstStyle/>
        <a:p>
          <a:endParaRPr lang="en-US"/>
        </a:p>
      </dgm:t>
    </dgm:pt>
    <dgm:pt modelId="{08CC8C15-32B5-441E-A573-5447E5EBD952}" type="sibTrans" cxnId="{69DF465E-598E-4D04-AA6B-54847AB242CF}">
      <dgm:prSet/>
      <dgm:spPr/>
      <dgm:t>
        <a:bodyPr/>
        <a:lstStyle/>
        <a:p>
          <a:endParaRPr lang="en-US"/>
        </a:p>
      </dgm:t>
    </dgm:pt>
    <dgm:pt modelId="{40DDDC16-A5FC-40AE-A3A1-7892C8B69BAE}">
      <dgm:prSet/>
      <dgm:spPr/>
      <dgm:t>
        <a:bodyPr/>
        <a:lstStyle/>
        <a:p>
          <a:pPr rtl="0"/>
          <a:r>
            <a:rPr lang="en-US"/>
            <a:t>Early Intervention</a:t>
          </a:r>
          <a:r>
            <a:rPr lang="en-US">
              <a:latin typeface="Calibri Light" panose="020F0302020204030204"/>
            </a:rPr>
            <a:t> Referral</a:t>
          </a:r>
          <a:endParaRPr lang="en-US"/>
        </a:p>
      </dgm:t>
    </dgm:pt>
    <dgm:pt modelId="{409E8A5B-65F4-4813-9C00-1C2C8BED9D2A}" type="parTrans" cxnId="{17D11D50-5D78-4C91-AE14-807ED1911437}">
      <dgm:prSet/>
      <dgm:spPr/>
      <dgm:t>
        <a:bodyPr/>
        <a:lstStyle/>
        <a:p>
          <a:endParaRPr lang="en-US"/>
        </a:p>
      </dgm:t>
    </dgm:pt>
    <dgm:pt modelId="{2603CEF1-0605-4DDD-A3E2-B1FB139F42A5}" type="sibTrans" cxnId="{17D11D50-5D78-4C91-AE14-807ED1911437}">
      <dgm:prSet/>
      <dgm:spPr/>
      <dgm:t>
        <a:bodyPr/>
        <a:lstStyle/>
        <a:p>
          <a:endParaRPr lang="en-US"/>
        </a:p>
      </dgm:t>
    </dgm:pt>
    <dgm:pt modelId="{DE073065-0171-4880-B4F4-275CFA8420B2}">
      <dgm:prSet/>
      <dgm:spPr/>
      <dgm:t>
        <a:bodyPr/>
        <a:lstStyle/>
        <a:p>
          <a:pPr rtl="0"/>
          <a:r>
            <a:rPr lang="en-US"/>
            <a:t>Domestic Violence</a:t>
          </a:r>
          <a:r>
            <a:rPr lang="en-US">
              <a:latin typeface="Calibri Light" panose="020F0302020204030204"/>
            </a:rPr>
            <a:t> Resources</a:t>
          </a:r>
          <a:endParaRPr lang="en-US"/>
        </a:p>
      </dgm:t>
    </dgm:pt>
    <dgm:pt modelId="{AB298EC3-D33C-4858-9B91-D10477E79155}" type="parTrans" cxnId="{32DCFE26-8B15-43EB-BA91-77206729ADC0}">
      <dgm:prSet/>
      <dgm:spPr/>
      <dgm:t>
        <a:bodyPr/>
        <a:lstStyle/>
        <a:p>
          <a:endParaRPr lang="en-US"/>
        </a:p>
      </dgm:t>
    </dgm:pt>
    <dgm:pt modelId="{EE41B2C9-7FD5-457A-A2BE-915F5E32E90B}" type="sibTrans" cxnId="{32DCFE26-8B15-43EB-BA91-77206729ADC0}">
      <dgm:prSet/>
      <dgm:spPr/>
      <dgm:t>
        <a:bodyPr/>
        <a:lstStyle/>
        <a:p>
          <a:endParaRPr lang="en-US"/>
        </a:p>
      </dgm:t>
    </dgm:pt>
    <dgm:pt modelId="{1DA31E75-CB41-4AB0-86D5-EFC7C174CE37}">
      <dgm:prSet/>
      <dgm:spPr/>
      <dgm:t>
        <a:bodyPr/>
        <a:lstStyle/>
        <a:p>
          <a:pPr rtl="0"/>
          <a:r>
            <a:rPr lang="en-US" dirty="0"/>
            <a:t>Family &amp; Peer Support </a:t>
          </a:r>
        </a:p>
      </dgm:t>
    </dgm:pt>
    <dgm:pt modelId="{224A5386-BB80-4373-B256-D1085E1AEDF7}" type="parTrans" cxnId="{53EE70A0-F244-49A0-AFC5-23EE3FFF609F}">
      <dgm:prSet/>
      <dgm:spPr/>
      <dgm:t>
        <a:bodyPr/>
        <a:lstStyle/>
        <a:p>
          <a:endParaRPr lang="en-US"/>
        </a:p>
      </dgm:t>
    </dgm:pt>
    <dgm:pt modelId="{883F9E33-4746-4E8C-857E-546B85488A43}" type="sibTrans" cxnId="{53EE70A0-F244-49A0-AFC5-23EE3FFF609F}">
      <dgm:prSet/>
      <dgm:spPr/>
      <dgm:t>
        <a:bodyPr/>
        <a:lstStyle/>
        <a:p>
          <a:endParaRPr lang="en-US"/>
        </a:p>
      </dgm:t>
    </dgm:pt>
    <dgm:pt modelId="{EE0C6018-ACAC-4087-B3B6-E9334C76E019}" type="pres">
      <dgm:prSet presAssocID="{41405CB9-F0E8-442E-9F50-5BB261950D0B}" presName="diagram" presStyleCnt="0">
        <dgm:presLayoutVars>
          <dgm:dir/>
          <dgm:resizeHandles val="exact"/>
        </dgm:presLayoutVars>
      </dgm:prSet>
      <dgm:spPr/>
    </dgm:pt>
    <dgm:pt modelId="{19AD9CB8-5C62-433A-A3E6-E92757922C3E}" type="pres">
      <dgm:prSet presAssocID="{9F97D1E8-7799-450E-9D3A-AF4347551F14}" presName="node" presStyleLbl="node1" presStyleIdx="0" presStyleCnt="8">
        <dgm:presLayoutVars>
          <dgm:bulletEnabled val="1"/>
        </dgm:presLayoutVars>
      </dgm:prSet>
      <dgm:spPr/>
    </dgm:pt>
    <dgm:pt modelId="{09363007-992B-4F1F-BCB3-0A886CFB87B9}" type="pres">
      <dgm:prSet presAssocID="{1ACD69A3-D253-4728-84EB-E0148457F9CF}" presName="sibTrans" presStyleCnt="0"/>
      <dgm:spPr/>
    </dgm:pt>
    <dgm:pt modelId="{1EF3D7E3-D094-49E3-B6ED-B03C9760A2E0}" type="pres">
      <dgm:prSet presAssocID="{E978AF10-A9A4-47D3-9F15-D9AED29C938B}" presName="node" presStyleLbl="node1" presStyleIdx="1" presStyleCnt="8">
        <dgm:presLayoutVars>
          <dgm:bulletEnabled val="1"/>
        </dgm:presLayoutVars>
      </dgm:prSet>
      <dgm:spPr/>
    </dgm:pt>
    <dgm:pt modelId="{8863A38D-A99F-4355-A091-2DFBCCE0003D}" type="pres">
      <dgm:prSet presAssocID="{29554024-D80B-4E1D-8380-D91599C9CA69}" presName="sibTrans" presStyleCnt="0"/>
      <dgm:spPr/>
    </dgm:pt>
    <dgm:pt modelId="{92A7DB4E-BA5C-4737-A5F1-E9BAB7752689}" type="pres">
      <dgm:prSet presAssocID="{B4488FF9-3190-4A1D-ADB5-A63E437C5367}" presName="node" presStyleLbl="node1" presStyleIdx="2" presStyleCnt="8">
        <dgm:presLayoutVars>
          <dgm:bulletEnabled val="1"/>
        </dgm:presLayoutVars>
      </dgm:prSet>
      <dgm:spPr/>
    </dgm:pt>
    <dgm:pt modelId="{706C00E1-E31A-4F60-A61E-23DD4C14A9CF}" type="pres">
      <dgm:prSet presAssocID="{D3AE43BB-EAE1-4C39-9F88-88FB4D4A9E1A}" presName="sibTrans" presStyleCnt="0"/>
      <dgm:spPr/>
    </dgm:pt>
    <dgm:pt modelId="{62307375-F06C-4B66-B369-AF68046ECB30}" type="pres">
      <dgm:prSet presAssocID="{9B1FD375-BE80-4613-AD9C-F47BD4D9971E}" presName="node" presStyleLbl="node1" presStyleIdx="3" presStyleCnt="8">
        <dgm:presLayoutVars>
          <dgm:bulletEnabled val="1"/>
        </dgm:presLayoutVars>
      </dgm:prSet>
      <dgm:spPr/>
    </dgm:pt>
    <dgm:pt modelId="{EEDD3A1F-D8A7-4F18-8D4E-F053D9C8EEB7}" type="pres">
      <dgm:prSet presAssocID="{5A3411BA-FF78-42A3-9C8B-B8111413920F}" presName="sibTrans" presStyleCnt="0"/>
      <dgm:spPr/>
    </dgm:pt>
    <dgm:pt modelId="{179D1EB7-86FC-44B7-B0B3-949ABCF39ABB}" type="pres">
      <dgm:prSet presAssocID="{E40CB3B9-24F6-4256-8354-AE774AF813A7}" presName="node" presStyleLbl="node1" presStyleIdx="4" presStyleCnt="8">
        <dgm:presLayoutVars>
          <dgm:bulletEnabled val="1"/>
        </dgm:presLayoutVars>
      </dgm:prSet>
      <dgm:spPr/>
    </dgm:pt>
    <dgm:pt modelId="{B55FC847-FCA5-4E2B-9246-D5C4ABC5A53F}" type="pres">
      <dgm:prSet presAssocID="{08CC8C15-32B5-441E-A573-5447E5EBD952}" presName="sibTrans" presStyleCnt="0"/>
      <dgm:spPr/>
    </dgm:pt>
    <dgm:pt modelId="{39CB079E-C5BF-47BC-A533-A106A0AF1B58}" type="pres">
      <dgm:prSet presAssocID="{40DDDC16-A5FC-40AE-A3A1-7892C8B69BAE}" presName="node" presStyleLbl="node1" presStyleIdx="5" presStyleCnt="8">
        <dgm:presLayoutVars>
          <dgm:bulletEnabled val="1"/>
        </dgm:presLayoutVars>
      </dgm:prSet>
      <dgm:spPr/>
    </dgm:pt>
    <dgm:pt modelId="{A53FADE6-FBA4-40F1-92BF-15A3B6686F56}" type="pres">
      <dgm:prSet presAssocID="{2603CEF1-0605-4DDD-A3E2-B1FB139F42A5}" presName="sibTrans" presStyleCnt="0"/>
      <dgm:spPr/>
    </dgm:pt>
    <dgm:pt modelId="{4182859A-630E-4971-915A-B84EE421044E}" type="pres">
      <dgm:prSet presAssocID="{DE073065-0171-4880-B4F4-275CFA8420B2}" presName="node" presStyleLbl="node1" presStyleIdx="6" presStyleCnt="8">
        <dgm:presLayoutVars>
          <dgm:bulletEnabled val="1"/>
        </dgm:presLayoutVars>
      </dgm:prSet>
      <dgm:spPr/>
    </dgm:pt>
    <dgm:pt modelId="{1B3B1A46-A1EC-4F51-BDAA-25D02A1CDE75}" type="pres">
      <dgm:prSet presAssocID="{EE41B2C9-7FD5-457A-A2BE-915F5E32E90B}" presName="sibTrans" presStyleCnt="0"/>
      <dgm:spPr/>
    </dgm:pt>
    <dgm:pt modelId="{6950D71D-971F-4811-89E7-6EA7E81C6B21}" type="pres">
      <dgm:prSet presAssocID="{1DA31E75-CB41-4AB0-86D5-EFC7C174CE37}" presName="node" presStyleLbl="node1" presStyleIdx="7" presStyleCnt="8">
        <dgm:presLayoutVars>
          <dgm:bulletEnabled val="1"/>
        </dgm:presLayoutVars>
      </dgm:prSet>
      <dgm:spPr/>
    </dgm:pt>
  </dgm:ptLst>
  <dgm:cxnLst>
    <dgm:cxn modelId="{093ADB0B-0972-46F2-9FB4-FF5B166B7BE7}" srcId="{41405CB9-F0E8-442E-9F50-5BB261950D0B}" destId="{9F97D1E8-7799-450E-9D3A-AF4347551F14}" srcOrd="0" destOrd="0" parTransId="{7C47D0D7-9D81-4351-B60D-F0266EABA31A}" sibTransId="{1ACD69A3-D253-4728-84EB-E0148457F9CF}"/>
    <dgm:cxn modelId="{7CD24F25-BDDC-48F8-9B6D-A83979219F57}" srcId="{41405CB9-F0E8-442E-9F50-5BB261950D0B}" destId="{E978AF10-A9A4-47D3-9F15-D9AED29C938B}" srcOrd="1" destOrd="0" parTransId="{D655A804-429D-474C-9B8A-C6F452457171}" sibTransId="{29554024-D80B-4E1D-8380-D91599C9CA69}"/>
    <dgm:cxn modelId="{32DCFE26-8B15-43EB-BA91-77206729ADC0}" srcId="{41405CB9-F0E8-442E-9F50-5BB261950D0B}" destId="{DE073065-0171-4880-B4F4-275CFA8420B2}" srcOrd="6" destOrd="0" parTransId="{AB298EC3-D33C-4858-9B91-D10477E79155}" sibTransId="{EE41B2C9-7FD5-457A-A2BE-915F5E32E90B}"/>
    <dgm:cxn modelId="{60DC1632-C0DC-4989-853C-06AC353D4247}" type="presOf" srcId="{E978AF10-A9A4-47D3-9F15-D9AED29C938B}" destId="{1EF3D7E3-D094-49E3-B6ED-B03C9760A2E0}" srcOrd="0" destOrd="0" presId="urn:microsoft.com/office/officeart/2005/8/layout/default"/>
    <dgm:cxn modelId="{71D8503E-97ED-4BB2-A739-BB03D74F7173}" type="presOf" srcId="{E40CB3B9-24F6-4256-8354-AE774AF813A7}" destId="{179D1EB7-86FC-44B7-B0B3-949ABCF39ABB}" srcOrd="0" destOrd="0" presId="urn:microsoft.com/office/officeart/2005/8/layout/default"/>
    <dgm:cxn modelId="{69DF465E-598E-4D04-AA6B-54847AB242CF}" srcId="{41405CB9-F0E8-442E-9F50-5BB261950D0B}" destId="{E40CB3B9-24F6-4256-8354-AE774AF813A7}" srcOrd="4" destOrd="0" parTransId="{4E55424B-D4A3-4FED-98F8-D0E97B810F34}" sibTransId="{08CC8C15-32B5-441E-A573-5447E5EBD952}"/>
    <dgm:cxn modelId="{3E6D6F63-8E2C-426D-8D02-87208FE7B3FF}" type="presOf" srcId="{9B1FD375-BE80-4613-AD9C-F47BD4D9971E}" destId="{62307375-F06C-4B66-B369-AF68046ECB30}" srcOrd="0" destOrd="0" presId="urn:microsoft.com/office/officeart/2005/8/layout/default"/>
    <dgm:cxn modelId="{086E4D64-E3D4-4F49-8A4C-D10A31E2AE4E}" type="presOf" srcId="{B4488FF9-3190-4A1D-ADB5-A63E437C5367}" destId="{92A7DB4E-BA5C-4737-A5F1-E9BAB7752689}" srcOrd="0" destOrd="0" presId="urn:microsoft.com/office/officeart/2005/8/layout/default"/>
    <dgm:cxn modelId="{3BE8184F-9BA0-4C5A-8E26-C4CC7BFE8C79}" type="presOf" srcId="{1DA31E75-CB41-4AB0-86D5-EFC7C174CE37}" destId="{6950D71D-971F-4811-89E7-6EA7E81C6B21}" srcOrd="0" destOrd="0" presId="urn:microsoft.com/office/officeart/2005/8/layout/default"/>
    <dgm:cxn modelId="{17D11D50-5D78-4C91-AE14-807ED1911437}" srcId="{41405CB9-F0E8-442E-9F50-5BB261950D0B}" destId="{40DDDC16-A5FC-40AE-A3A1-7892C8B69BAE}" srcOrd="5" destOrd="0" parTransId="{409E8A5B-65F4-4813-9C00-1C2C8BED9D2A}" sibTransId="{2603CEF1-0605-4DDD-A3E2-B1FB139F42A5}"/>
    <dgm:cxn modelId="{53AD338D-2411-4AF4-8A0C-45A8B555BFC3}" type="presOf" srcId="{41405CB9-F0E8-442E-9F50-5BB261950D0B}" destId="{EE0C6018-ACAC-4087-B3B6-E9334C76E019}" srcOrd="0" destOrd="0" presId="urn:microsoft.com/office/officeart/2005/8/layout/default"/>
    <dgm:cxn modelId="{85130D8F-872C-42B7-884B-4466D72F8855}" type="presOf" srcId="{9F97D1E8-7799-450E-9D3A-AF4347551F14}" destId="{19AD9CB8-5C62-433A-A3E6-E92757922C3E}" srcOrd="0" destOrd="0" presId="urn:microsoft.com/office/officeart/2005/8/layout/default"/>
    <dgm:cxn modelId="{53EE70A0-F244-49A0-AFC5-23EE3FFF609F}" srcId="{41405CB9-F0E8-442E-9F50-5BB261950D0B}" destId="{1DA31E75-CB41-4AB0-86D5-EFC7C174CE37}" srcOrd="7" destOrd="0" parTransId="{224A5386-BB80-4373-B256-D1085E1AEDF7}" sibTransId="{883F9E33-4746-4E8C-857E-546B85488A43}"/>
    <dgm:cxn modelId="{1961A5B2-5535-4C71-B6A5-5B245F8AB610}" srcId="{41405CB9-F0E8-442E-9F50-5BB261950D0B}" destId="{B4488FF9-3190-4A1D-ADB5-A63E437C5367}" srcOrd="2" destOrd="0" parTransId="{E30DDC0F-AC33-4560-A967-938E623F73D9}" sibTransId="{D3AE43BB-EAE1-4C39-9F88-88FB4D4A9E1A}"/>
    <dgm:cxn modelId="{7371E3C5-3031-4993-B11A-00A3F8908CCF}" type="presOf" srcId="{DE073065-0171-4880-B4F4-275CFA8420B2}" destId="{4182859A-630E-4971-915A-B84EE421044E}" srcOrd="0" destOrd="0" presId="urn:microsoft.com/office/officeart/2005/8/layout/default"/>
    <dgm:cxn modelId="{2DB569CF-EB51-4DF8-ACA9-940831FD9AF8}" type="presOf" srcId="{40DDDC16-A5FC-40AE-A3A1-7892C8B69BAE}" destId="{39CB079E-C5BF-47BC-A533-A106A0AF1B58}" srcOrd="0" destOrd="0" presId="urn:microsoft.com/office/officeart/2005/8/layout/default"/>
    <dgm:cxn modelId="{79E312FA-B98E-4714-B4FE-80D9632A09E7}" srcId="{41405CB9-F0E8-442E-9F50-5BB261950D0B}" destId="{9B1FD375-BE80-4613-AD9C-F47BD4D9971E}" srcOrd="3" destOrd="0" parTransId="{5C2F398E-3D38-4749-A998-9C4555304544}" sibTransId="{5A3411BA-FF78-42A3-9C8B-B8111413920F}"/>
    <dgm:cxn modelId="{B004FEA1-44A6-4A34-A844-23DE89A8595B}" type="presParOf" srcId="{EE0C6018-ACAC-4087-B3B6-E9334C76E019}" destId="{19AD9CB8-5C62-433A-A3E6-E92757922C3E}" srcOrd="0" destOrd="0" presId="urn:microsoft.com/office/officeart/2005/8/layout/default"/>
    <dgm:cxn modelId="{660A7AA7-AB60-4CF5-96C1-4FD7DC3D0822}" type="presParOf" srcId="{EE0C6018-ACAC-4087-B3B6-E9334C76E019}" destId="{09363007-992B-4F1F-BCB3-0A886CFB87B9}" srcOrd="1" destOrd="0" presId="urn:microsoft.com/office/officeart/2005/8/layout/default"/>
    <dgm:cxn modelId="{BCDA8ECD-98B7-4799-8A9D-2770EAB52ACD}" type="presParOf" srcId="{EE0C6018-ACAC-4087-B3B6-E9334C76E019}" destId="{1EF3D7E3-D094-49E3-B6ED-B03C9760A2E0}" srcOrd="2" destOrd="0" presId="urn:microsoft.com/office/officeart/2005/8/layout/default"/>
    <dgm:cxn modelId="{A127D0FE-7BF5-464C-BCB7-6436C2D2AA09}" type="presParOf" srcId="{EE0C6018-ACAC-4087-B3B6-E9334C76E019}" destId="{8863A38D-A99F-4355-A091-2DFBCCE0003D}" srcOrd="3" destOrd="0" presId="urn:microsoft.com/office/officeart/2005/8/layout/default"/>
    <dgm:cxn modelId="{E29EF6C4-D591-467B-BA74-0EDD5C783447}" type="presParOf" srcId="{EE0C6018-ACAC-4087-B3B6-E9334C76E019}" destId="{92A7DB4E-BA5C-4737-A5F1-E9BAB7752689}" srcOrd="4" destOrd="0" presId="urn:microsoft.com/office/officeart/2005/8/layout/default"/>
    <dgm:cxn modelId="{BD35CCD9-F5C2-41B8-8F91-C0CFC7F984DE}" type="presParOf" srcId="{EE0C6018-ACAC-4087-B3B6-E9334C76E019}" destId="{706C00E1-E31A-4F60-A61E-23DD4C14A9CF}" srcOrd="5" destOrd="0" presId="urn:microsoft.com/office/officeart/2005/8/layout/default"/>
    <dgm:cxn modelId="{5255FEC3-D71C-4645-83AF-ED7886DBF954}" type="presParOf" srcId="{EE0C6018-ACAC-4087-B3B6-E9334C76E019}" destId="{62307375-F06C-4B66-B369-AF68046ECB30}" srcOrd="6" destOrd="0" presId="urn:microsoft.com/office/officeart/2005/8/layout/default"/>
    <dgm:cxn modelId="{7785F426-268E-4EC9-B5F7-632F7C9B6BCD}" type="presParOf" srcId="{EE0C6018-ACAC-4087-B3B6-E9334C76E019}" destId="{EEDD3A1F-D8A7-4F18-8D4E-F053D9C8EEB7}" srcOrd="7" destOrd="0" presId="urn:microsoft.com/office/officeart/2005/8/layout/default"/>
    <dgm:cxn modelId="{86BFA262-F383-4FDB-B167-44F696990AE1}" type="presParOf" srcId="{EE0C6018-ACAC-4087-B3B6-E9334C76E019}" destId="{179D1EB7-86FC-44B7-B0B3-949ABCF39ABB}" srcOrd="8" destOrd="0" presId="urn:microsoft.com/office/officeart/2005/8/layout/default"/>
    <dgm:cxn modelId="{E88CAD93-4575-4851-8493-900E49673315}" type="presParOf" srcId="{EE0C6018-ACAC-4087-B3B6-E9334C76E019}" destId="{B55FC847-FCA5-4E2B-9246-D5C4ABC5A53F}" srcOrd="9" destOrd="0" presId="urn:microsoft.com/office/officeart/2005/8/layout/default"/>
    <dgm:cxn modelId="{D007CAEE-65E8-4CC0-9BD0-66E74542AA6E}" type="presParOf" srcId="{EE0C6018-ACAC-4087-B3B6-E9334C76E019}" destId="{39CB079E-C5BF-47BC-A533-A106A0AF1B58}" srcOrd="10" destOrd="0" presId="urn:microsoft.com/office/officeart/2005/8/layout/default"/>
    <dgm:cxn modelId="{067E91F7-4B52-43D1-A689-07FACE23FD71}" type="presParOf" srcId="{EE0C6018-ACAC-4087-B3B6-E9334C76E019}" destId="{A53FADE6-FBA4-40F1-92BF-15A3B6686F56}" srcOrd="11" destOrd="0" presId="urn:microsoft.com/office/officeart/2005/8/layout/default"/>
    <dgm:cxn modelId="{8AEF8886-71CD-4184-8085-2B5743D5B2AF}" type="presParOf" srcId="{EE0C6018-ACAC-4087-B3B6-E9334C76E019}" destId="{4182859A-630E-4971-915A-B84EE421044E}" srcOrd="12" destOrd="0" presId="urn:microsoft.com/office/officeart/2005/8/layout/default"/>
    <dgm:cxn modelId="{80045A9A-98C2-43AC-A614-7C49F69E96B7}" type="presParOf" srcId="{EE0C6018-ACAC-4087-B3B6-E9334C76E019}" destId="{1B3B1A46-A1EC-4F51-BDAA-25D02A1CDE75}" srcOrd="13" destOrd="0" presId="urn:microsoft.com/office/officeart/2005/8/layout/default"/>
    <dgm:cxn modelId="{3B8AC560-C16E-423A-8530-8533A8960915}" type="presParOf" srcId="{EE0C6018-ACAC-4087-B3B6-E9334C76E019}" destId="{6950D71D-971F-4811-89E7-6EA7E81C6B2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771A-B019-499B-9A8B-71942DD53EFA}">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AFBAA-2DFC-42A4-9110-0A0192024365}">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Impact of Intergenerational Trauma and Structural Racism </a:t>
          </a:r>
        </a:p>
      </dsp:txBody>
      <dsp:txXfrm>
        <a:off x="0" y="675"/>
        <a:ext cx="6900512" cy="790684"/>
      </dsp:txXfrm>
    </dsp:sp>
    <dsp:sp modelId="{E4C8F5C9-BE12-4D67-A9C3-270C4F514FBE}">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041DF-7F34-45C3-9B6A-5DD2F1DB05D0}">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Transformative Justice</a:t>
          </a:r>
        </a:p>
      </dsp:txBody>
      <dsp:txXfrm>
        <a:off x="0" y="791359"/>
        <a:ext cx="6900512" cy="790684"/>
      </dsp:txXfrm>
    </dsp:sp>
    <dsp:sp modelId="{48D2170B-F1FB-434A-8F09-C35742310073}">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B1ED7-8056-4AA7-A1C9-FD480281B4E2}">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Reproductive Justice Framework</a:t>
          </a:r>
        </a:p>
      </dsp:txBody>
      <dsp:txXfrm>
        <a:off x="0" y="1582044"/>
        <a:ext cx="6900512" cy="790684"/>
      </dsp:txXfrm>
    </dsp:sp>
    <dsp:sp modelId="{BE9BD421-A390-44B2-A112-044B22232E8C}">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F1972-733E-4F53-9648-629FBC18B9F9}">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Social Determinants of Health</a:t>
          </a:r>
        </a:p>
      </dsp:txBody>
      <dsp:txXfrm>
        <a:off x="0" y="2372728"/>
        <a:ext cx="6900512" cy="790684"/>
      </dsp:txXfrm>
    </dsp:sp>
    <dsp:sp modelId="{96596890-399B-454A-8A15-9778F97A2E36}">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C0B84-40A1-48A6-8F7B-DD3718114BC9}">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Village – Support-Service Mapping</a:t>
          </a:r>
        </a:p>
      </dsp:txBody>
      <dsp:txXfrm>
        <a:off x="0" y="3163412"/>
        <a:ext cx="6900512" cy="790684"/>
      </dsp:txXfrm>
    </dsp:sp>
    <dsp:sp modelId="{9180621C-74A0-48BE-AB8B-126EAEC05C50}">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F46C0-8F55-467B-BDB6-C83564EF41F0}">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Explore Delivery – Practice &amp; Policy Change </a:t>
          </a:r>
        </a:p>
      </dsp:txBody>
      <dsp:txXfrm>
        <a:off x="0" y="3954096"/>
        <a:ext cx="6900512" cy="790684"/>
      </dsp:txXfrm>
    </dsp:sp>
    <dsp:sp modelId="{1C321E94-DD55-4C43-9A5C-EC5B1EA95B4A}">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877FC-C4CB-41E1-8A67-F26959366929}">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Calibri Light"/>
              <a:cs typeface="Calibri"/>
            </a:rPr>
            <a:t>Closing – Honoring Experience and Next Steps </a:t>
          </a:r>
        </a:p>
      </dsp:txBody>
      <dsp:txXfrm>
        <a:off x="0" y="4744781"/>
        <a:ext cx="6900512" cy="79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0C7F-6698-4948-AD42-DA617CE3C633}">
      <dsp:nvSpPr>
        <dsp:cNvPr id="0" name=""/>
        <dsp:cNvSpPr/>
      </dsp:nvSpPr>
      <dsp:spPr>
        <a:xfrm>
          <a:off x="0" y="130849"/>
          <a:ext cx="7206947"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Calibri"/>
              <a:cs typeface="Calibri"/>
            </a:rPr>
            <a:t>Honor </a:t>
          </a:r>
          <a:r>
            <a:rPr lang="en-US" sz="1600" b="1" kern="1200"/>
            <a:t>and respect</a:t>
          </a:r>
          <a:r>
            <a:rPr lang="en-US" sz="1600" kern="1200"/>
            <a:t> BIPOC and other marginalized community's beliefs, customs, and approaches to family planning, perinatal, birthing, postpartum care and child rearing practices. </a:t>
          </a:r>
        </a:p>
      </dsp:txBody>
      <dsp:txXfrm>
        <a:off x="67110" y="197959"/>
        <a:ext cx="7072727" cy="1240530"/>
      </dsp:txXfrm>
    </dsp:sp>
    <dsp:sp modelId="{D494489B-63B5-4039-A885-EF625BA1222E}">
      <dsp:nvSpPr>
        <dsp:cNvPr id="0" name=""/>
        <dsp:cNvSpPr/>
      </dsp:nvSpPr>
      <dsp:spPr>
        <a:xfrm>
          <a:off x="0" y="1551679"/>
          <a:ext cx="7206947" cy="13747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Recogniz</a:t>
          </a:r>
          <a:r>
            <a:rPr lang="en-US" sz="1600" kern="1200"/>
            <a:t>e historical trauma, racism and health inequities of communities and promote healing, recovery and wellness with culturally, linguistically sensitive and trauma informed approaches. </a:t>
          </a:r>
        </a:p>
      </dsp:txBody>
      <dsp:txXfrm>
        <a:off x="67110" y="1618789"/>
        <a:ext cx="7072727" cy="1240530"/>
      </dsp:txXfrm>
    </dsp:sp>
    <dsp:sp modelId="{A474C4E9-68AF-43AB-8AC9-FCD307B31167}">
      <dsp:nvSpPr>
        <dsp:cNvPr id="0" name=""/>
        <dsp:cNvSpPr/>
      </dsp:nvSpPr>
      <dsp:spPr>
        <a:xfrm>
          <a:off x="0" y="2972509"/>
          <a:ext cx="7206947" cy="13747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Build an online and in-person statewide family support Village that b</a:t>
          </a:r>
          <a:r>
            <a:rPr lang="en-US" sz="1600" kern="1200" dirty="0"/>
            <a:t>ecomes a network of peers, providers and helpers committed to practicing culturally humility and working with BIPOC communities to ensure a comprehensive and holistic array of support, services and resources for whole family health and wellbeing, from before pregnancy and into the early years of life. </a:t>
          </a:r>
        </a:p>
      </dsp:txBody>
      <dsp:txXfrm>
        <a:off x="67110" y="3039619"/>
        <a:ext cx="7072727" cy="1240530"/>
      </dsp:txXfrm>
    </dsp:sp>
    <dsp:sp modelId="{DA57D036-6AB3-4E17-AF8D-254FCB52CF55}">
      <dsp:nvSpPr>
        <dsp:cNvPr id="0" name=""/>
        <dsp:cNvSpPr/>
      </dsp:nvSpPr>
      <dsp:spPr>
        <a:xfrm>
          <a:off x="0" y="4393339"/>
          <a:ext cx="7206947"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Participate</a:t>
          </a:r>
          <a:r>
            <a:rPr lang="en-US" sz="1600" kern="1200"/>
            <a:t> in </a:t>
          </a:r>
          <a:r>
            <a:rPr lang="en-US" sz="1600" kern="1200">
              <a:latin typeface="Calibri Light" panose="020F0302020204030204"/>
            </a:rPr>
            <a:t>national</a:t>
          </a:r>
          <a:r>
            <a:rPr lang="en-US" sz="1600" kern="1200"/>
            <a:t>, state and local policy and practice </a:t>
          </a:r>
          <a:r>
            <a:rPr lang="en-US" sz="1600" kern="1200">
              <a:latin typeface="Calibri Light" panose="020F0302020204030204"/>
            </a:rPr>
            <a:t>boards</a:t>
          </a:r>
          <a:r>
            <a:rPr lang="en-US" sz="1600" kern="1200"/>
            <a:t> and committees to promote policy and practices changing to support healing and achieve health equity for pregnant and parenting populations and address social determinants of health to decrease parent and infant mortality. </a:t>
          </a:r>
        </a:p>
      </dsp:txBody>
      <dsp:txXfrm>
        <a:off x="67110" y="4460449"/>
        <a:ext cx="7072727"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0C7F-6698-4948-AD42-DA617CE3C633}">
      <dsp:nvSpPr>
        <dsp:cNvPr id="0" name=""/>
        <dsp:cNvSpPr/>
      </dsp:nvSpPr>
      <dsp:spPr>
        <a:xfrm>
          <a:off x="0" y="164555"/>
          <a:ext cx="7206947" cy="8915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a:cs typeface="Calibri"/>
            </a:rPr>
            <a:t>Invited Reproductive Justice Partners- Doula leadership to participate in curriculum development and delivery of two cohorts –PSN staff and community partners </a:t>
          </a:r>
          <a:endParaRPr lang="en-US" sz="1600" kern="1200" dirty="0"/>
        </a:p>
      </dsp:txBody>
      <dsp:txXfrm>
        <a:off x="43520" y="208075"/>
        <a:ext cx="7119907" cy="804481"/>
      </dsp:txXfrm>
    </dsp:sp>
    <dsp:sp modelId="{A474C4E9-68AF-43AB-8AC9-FCD307B31167}">
      <dsp:nvSpPr>
        <dsp:cNvPr id="0" name=""/>
        <dsp:cNvSpPr/>
      </dsp:nvSpPr>
      <dsp:spPr>
        <a:xfrm>
          <a:off x="0" y="1085372"/>
          <a:ext cx="7206947" cy="107628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PSN Dual Certified Community Health Workers- Peer Recovery Specialists – some specializing in behavioral health, opioid impacted , child welfare, and justice involved</a:t>
          </a:r>
          <a:endParaRPr lang="en-US" sz="1600" kern="1200" dirty="0"/>
        </a:p>
      </dsp:txBody>
      <dsp:txXfrm>
        <a:off x="52540" y="1137912"/>
        <a:ext cx="7101867" cy="971201"/>
      </dsp:txXfrm>
    </dsp:sp>
    <dsp:sp modelId="{90451B66-B65E-43FF-869E-7DD585EE8C8B}">
      <dsp:nvSpPr>
        <dsp:cNvPr id="0" name=""/>
        <dsp:cNvSpPr/>
      </dsp:nvSpPr>
      <dsp:spPr>
        <a:xfrm>
          <a:off x="0" y="2230277"/>
          <a:ext cx="7206947" cy="90690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Understanding how to partner with doulas, midwives, and culturally specific values and practices</a:t>
          </a:r>
          <a:endParaRPr lang="en-US" sz="1600" kern="1200" dirty="0"/>
        </a:p>
      </dsp:txBody>
      <dsp:txXfrm>
        <a:off x="44271" y="2274548"/>
        <a:ext cx="7118405" cy="818359"/>
      </dsp:txXfrm>
    </dsp:sp>
    <dsp:sp modelId="{FBFC6A0F-12E9-4923-8D22-96B5802D1738}">
      <dsp:nvSpPr>
        <dsp:cNvPr id="0" name=""/>
        <dsp:cNvSpPr/>
      </dsp:nvSpPr>
      <dsp:spPr>
        <a:xfrm>
          <a:off x="0" y="3186139"/>
          <a:ext cx="7206947" cy="103861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Identified a broad arrays of medical treatment, services and supports that are culturally and linguistically sensitive and responsive  - making referrals to doulas</a:t>
          </a:r>
        </a:p>
      </dsp:txBody>
      <dsp:txXfrm>
        <a:off x="50701" y="3236840"/>
        <a:ext cx="7105545" cy="937208"/>
      </dsp:txXfrm>
    </dsp:sp>
    <dsp:sp modelId="{DA57D036-6AB3-4E17-AF8D-254FCB52CF55}">
      <dsp:nvSpPr>
        <dsp:cNvPr id="0" name=""/>
        <dsp:cNvSpPr/>
      </dsp:nvSpPr>
      <dsp:spPr>
        <a:xfrm>
          <a:off x="0" y="4273710"/>
          <a:ext cx="7206947" cy="14606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PSN Dual Certified community health workers and peer recovery specialists are now participating in </a:t>
          </a:r>
          <a:r>
            <a:rPr lang="en-US" sz="1600" kern="1200" dirty="0">
              <a:latin typeface="Calibri Light" panose="020F0302020204030204"/>
            </a:rPr>
            <a:t>national</a:t>
          </a:r>
          <a:r>
            <a:rPr lang="en-US" sz="1600" kern="1200" dirty="0"/>
            <a:t>, state and local policy and practice </a:t>
          </a:r>
          <a:r>
            <a:rPr lang="en-US" sz="1600" kern="1200" dirty="0">
              <a:latin typeface="Calibri Light" panose="020F0302020204030204"/>
            </a:rPr>
            <a:t>boards</a:t>
          </a:r>
          <a:r>
            <a:rPr lang="en-US" sz="1600" kern="1200" dirty="0"/>
            <a:t> and committees to promote policy and practices changing to support healing and achieve health equity for pregnant and parenting populations and address social determinants of health to decrease parent and infant mortality. </a:t>
          </a:r>
        </a:p>
      </dsp:txBody>
      <dsp:txXfrm>
        <a:off x="71304" y="4345014"/>
        <a:ext cx="7064339" cy="1318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D9CB8-5C62-433A-A3E6-E92757922C3E}">
      <dsp:nvSpPr>
        <dsp:cNvPr id="0" name=""/>
        <dsp:cNvSpPr/>
      </dsp:nvSpPr>
      <dsp:spPr>
        <a:xfrm>
          <a:off x="3080"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Housing -</a:t>
          </a:r>
          <a:br>
            <a:rPr lang="en-US" sz="2800" kern="1200">
              <a:latin typeface="Calibri Light" panose="020F0302020204030204"/>
            </a:rPr>
          </a:br>
          <a:r>
            <a:rPr lang="en-US" sz="2800" kern="1200"/>
            <a:t>legal service connection</a:t>
          </a:r>
        </a:p>
      </dsp:txBody>
      <dsp:txXfrm>
        <a:off x="3080" y="587635"/>
        <a:ext cx="2444055" cy="1466433"/>
      </dsp:txXfrm>
    </dsp:sp>
    <dsp:sp modelId="{1EF3D7E3-D094-49E3-B6ED-B03C9760A2E0}">
      <dsp:nvSpPr>
        <dsp:cNvPr id="0" name=""/>
        <dsp:cNvSpPr/>
      </dsp:nvSpPr>
      <dsp:spPr>
        <a:xfrm>
          <a:off x="2691541"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Food </a:t>
          </a:r>
          <a:r>
            <a:rPr lang="en-US" sz="2800" kern="1200">
              <a:latin typeface="Calibri Light" panose="020F0302020204030204"/>
            </a:rPr>
            <a:t>access -</a:t>
          </a:r>
          <a:r>
            <a:rPr lang="en-US" sz="2800" kern="1200"/>
            <a:t> where are the pantries</a:t>
          </a:r>
        </a:p>
      </dsp:txBody>
      <dsp:txXfrm>
        <a:off x="2691541" y="587635"/>
        <a:ext cx="2444055" cy="1466433"/>
      </dsp:txXfrm>
    </dsp:sp>
    <dsp:sp modelId="{92A7DB4E-BA5C-4737-A5F1-E9BAB7752689}">
      <dsp:nvSpPr>
        <dsp:cNvPr id="0" name=""/>
        <dsp:cNvSpPr/>
      </dsp:nvSpPr>
      <dsp:spPr>
        <a:xfrm>
          <a:off x="5380002"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Transportation- Rides</a:t>
          </a:r>
          <a:endParaRPr lang="en-US" sz="2800" kern="1200"/>
        </a:p>
      </dsp:txBody>
      <dsp:txXfrm>
        <a:off x="5380002" y="587635"/>
        <a:ext cx="2444055" cy="1466433"/>
      </dsp:txXfrm>
    </dsp:sp>
    <dsp:sp modelId="{62307375-F06C-4B66-B369-AF68046ECB30}">
      <dsp:nvSpPr>
        <dsp:cNvPr id="0" name=""/>
        <dsp:cNvSpPr/>
      </dsp:nvSpPr>
      <dsp:spPr>
        <a:xfrm>
          <a:off x="8068463" y="58763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Insurance Application</a:t>
          </a:r>
          <a:endParaRPr lang="en-US" sz="2800" kern="1200"/>
        </a:p>
      </dsp:txBody>
      <dsp:txXfrm>
        <a:off x="8068463" y="587635"/>
        <a:ext cx="2444055" cy="1466433"/>
      </dsp:txXfrm>
    </dsp:sp>
    <dsp:sp modelId="{179D1EB7-86FC-44B7-B0B3-949ABCF39ABB}">
      <dsp:nvSpPr>
        <dsp:cNvPr id="0" name=""/>
        <dsp:cNvSpPr/>
      </dsp:nvSpPr>
      <dsp:spPr>
        <a:xfrm>
          <a:off x="3080"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Education</a:t>
          </a:r>
          <a:r>
            <a:rPr lang="en-US" sz="2800" kern="1200">
              <a:latin typeface="Calibri Light" panose="020F0302020204030204"/>
            </a:rPr>
            <a:t> Opportunities</a:t>
          </a:r>
          <a:endParaRPr lang="en-US" sz="2800" kern="1200"/>
        </a:p>
      </dsp:txBody>
      <dsp:txXfrm>
        <a:off x="3080" y="2298474"/>
        <a:ext cx="2444055" cy="1466433"/>
      </dsp:txXfrm>
    </dsp:sp>
    <dsp:sp modelId="{39CB079E-C5BF-47BC-A533-A106A0AF1B58}">
      <dsp:nvSpPr>
        <dsp:cNvPr id="0" name=""/>
        <dsp:cNvSpPr/>
      </dsp:nvSpPr>
      <dsp:spPr>
        <a:xfrm>
          <a:off x="2691541"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Early Intervention</a:t>
          </a:r>
          <a:r>
            <a:rPr lang="en-US" sz="2800" kern="1200">
              <a:latin typeface="Calibri Light" panose="020F0302020204030204"/>
            </a:rPr>
            <a:t> Referral</a:t>
          </a:r>
          <a:endParaRPr lang="en-US" sz="2800" kern="1200"/>
        </a:p>
      </dsp:txBody>
      <dsp:txXfrm>
        <a:off x="2691541" y="2298474"/>
        <a:ext cx="2444055" cy="1466433"/>
      </dsp:txXfrm>
    </dsp:sp>
    <dsp:sp modelId="{4182859A-630E-4971-915A-B84EE421044E}">
      <dsp:nvSpPr>
        <dsp:cNvPr id="0" name=""/>
        <dsp:cNvSpPr/>
      </dsp:nvSpPr>
      <dsp:spPr>
        <a:xfrm>
          <a:off x="5380002"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Domestic Violence</a:t>
          </a:r>
          <a:r>
            <a:rPr lang="en-US" sz="2800" kern="1200">
              <a:latin typeface="Calibri Light" panose="020F0302020204030204"/>
            </a:rPr>
            <a:t> Resources</a:t>
          </a:r>
          <a:endParaRPr lang="en-US" sz="2800" kern="1200"/>
        </a:p>
      </dsp:txBody>
      <dsp:txXfrm>
        <a:off x="5380002" y="2298474"/>
        <a:ext cx="2444055" cy="1466433"/>
      </dsp:txXfrm>
    </dsp:sp>
    <dsp:sp modelId="{6950D71D-971F-4811-89E7-6EA7E81C6B21}">
      <dsp:nvSpPr>
        <dsp:cNvPr id="0" name=""/>
        <dsp:cNvSpPr/>
      </dsp:nvSpPr>
      <dsp:spPr>
        <a:xfrm>
          <a:off x="8068463" y="229847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Family &amp; Peer Support </a:t>
          </a:r>
        </a:p>
      </dsp:txBody>
      <dsp:txXfrm>
        <a:off x="8068463" y="2298474"/>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DAAA5-A557-4473-9AA9-7603643FDFF9}"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57EA-133F-4C25-8BB2-EB58AFF9B3E0}" type="slidenum">
              <a:rPr lang="en-US" smtClean="0"/>
              <a:t>‹#›</a:t>
            </a:fld>
            <a:endParaRPr lang="en-US"/>
          </a:p>
        </p:txBody>
      </p:sp>
    </p:spTree>
    <p:extLst>
      <p:ext uri="{BB962C8B-B14F-4D97-AF65-F5344CB8AC3E}">
        <p14:creationId xmlns:p14="http://schemas.microsoft.com/office/powerpoint/2010/main" val="38556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livescience.com/28634-indian-culture.html" TargetMode="External"/><Relationship Id="rId13" Type="http://schemas.openxmlformats.org/officeDocument/2006/relationships/hyperlink" Target="http://www.sciencemag.org/news/2016/09/almost-all-living-people-outside-africa-trace-back-single-migration-more-50000-years" TargetMode="External"/><Relationship Id="rId3" Type="http://schemas.openxmlformats.org/officeDocument/2006/relationships/hyperlink" Target="https://www.livescience.com/28945-american-culture.html" TargetMode="External"/><Relationship Id="rId7" Type="http://schemas.openxmlformats.org/officeDocument/2006/relationships/hyperlink" Target="https://www.livescience.com/28823-chinese-culture.html" TargetMode="External"/><Relationship Id="rId12" Type="http://schemas.openxmlformats.org/officeDocument/2006/relationships/hyperlink" Target="http://www.nhm.ac.uk/nature-online/life/human-origins/modern-human-evolution/wher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shuttstock.com/" TargetMode="External"/><Relationship Id="rId11" Type="http://schemas.openxmlformats.org/officeDocument/2006/relationships/hyperlink" Target="http://www.pbs.org/wgbh/globalconnections/mideast/themes/culture/" TargetMode="External"/><Relationship Id="rId5" Type="http://schemas.openxmlformats.org/officeDocument/2006/relationships/hyperlink" Target="http://www.shutterstock.com/gallery-85716p1.html" TargetMode="External"/><Relationship Id="rId15" Type="http://schemas.openxmlformats.org/officeDocument/2006/relationships/hyperlink" Target="http://www.colorado.edu/geography/courses/geog_1982fall00/06_single_space.PDF" TargetMode="External"/><Relationship Id="rId10" Type="http://schemas.openxmlformats.org/officeDocument/2006/relationships/hyperlink" Target="http://www.shutterstock.com/" TargetMode="External"/><Relationship Id="rId4" Type="http://schemas.openxmlformats.org/officeDocument/2006/relationships/hyperlink" Target="https://www.khanacademy.org/humanities/art-history-basics/beginners-art-history/a/a-brief-history-of-western-culture" TargetMode="External"/><Relationship Id="rId9" Type="http://schemas.openxmlformats.org/officeDocument/2006/relationships/hyperlink" Target="http://www.shutterstock.com/gallery-386239p1.html" TargetMode="External"/><Relationship Id="rId14" Type="http://schemas.openxmlformats.org/officeDocument/2006/relationships/hyperlink" Target="http://www.onlinenigeria.com/trib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D857EA-133F-4C25-8BB2-EB58AFF9B3E0}" type="slidenum">
              <a:rPr lang="en-US" smtClean="0"/>
              <a:t>1</a:t>
            </a:fld>
            <a:endParaRPr lang="en-US"/>
          </a:p>
        </p:txBody>
      </p:sp>
    </p:spTree>
    <p:extLst>
      <p:ext uri="{BB962C8B-B14F-4D97-AF65-F5344CB8AC3E}">
        <p14:creationId xmlns:p14="http://schemas.microsoft.com/office/powerpoint/2010/main" val="357239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1"/>
              <a:t>CCM  </a:t>
            </a:r>
          </a:p>
          <a:p>
            <a:pPr fontAlgn="t"/>
            <a:r>
              <a:rPr lang="en-US" b="1"/>
              <a:t>Ask for definition</a:t>
            </a:r>
            <a:r>
              <a:rPr lang="en-US" b="1" baseline="0"/>
              <a:t> and expand it out</a:t>
            </a:r>
          </a:p>
          <a:p>
            <a:pPr fontAlgn="t"/>
            <a:r>
              <a:rPr lang="en-US" b="1"/>
              <a:t>Western culture</a:t>
            </a:r>
            <a:endParaRPr lang="en-US"/>
          </a:p>
          <a:p>
            <a:pPr fontAlgn="t"/>
            <a:r>
              <a:rPr lang="en-US"/>
              <a:t>The term "Western culture" has come to define the culture of European countries as well as those that have been heavily influenced by European immigration, such as the </a:t>
            </a:r>
            <a:r>
              <a:rPr lang="en-US">
                <a:hlinkClick r:id="rId3"/>
              </a:rPr>
              <a:t>United States</a:t>
            </a:r>
            <a:r>
              <a:rPr lang="en-US"/>
              <a:t>, according to </a:t>
            </a:r>
            <a:r>
              <a:rPr lang="en-US">
                <a:hlinkClick r:id="rId4"/>
              </a:rPr>
              <a:t>Khan University</a:t>
            </a:r>
            <a:r>
              <a:rPr lang="en-US"/>
              <a:t>. Western culture has its roots in the Classical Period of the Greco-Roman era and the rise of Christianity in the 14th century.</a:t>
            </a:r>
          </a:p>
          <a:p>
            <a:pPr fontAlgn="t"/>
            <a:r>
              <a:rPr lang="en-US"/>
              <a:t>Other drivers of Western culture include Latin, Celtic, Germanic and Hellenic ethnic and linguistic groups. Today, the influences of Western culture can be seen in almost every country in the world.</a:t>
            </a:r>
          </a:p>
          <a:p>
            <a:pPr fontAlgn="t"/>
            <a:r>
              <a:rPr lang="en-US"/>
              <a:t>Eastern culture was heavily influenced by religion. This giant statue of Buddha overlooks Hong Kong.</a:t>
            </a:r>
          </a:p>
          <a:p>
            <a:pPr fontAlgn="t"/>
            <a:r>
              <a:rPr lang="en-US" i="1"/>
              <a:t>Credit: </a:t>
            </a:r>
            <a:r>
              <a:rPr lang="en-US" i="1">
                <a:hlinkClick r:id="rId5"/>
              </a:rPr>
              <a:t>Konstantin </a:t>
            </a:r>
            <a:r>
              <a:rPr lang="en-US" i="1" err="1">
                <a:hlinkClick r:id="rId5"/>
              </a:rPr>
              <a:t>Sutyagin</a:t>
            </a:r>
            <a:r>
              <a:rPr lang="en-US" i="1"/>
              <a:t> </a:t>
            </a:r>
            <a:r>
              <a:rPr lang="en-US" i="1" err="1">
                <a:hlinkClick r:id="rId6"/>
              </a:rPr>
              <a:t>Shutterstock</a:t>
            </a:r>
            <a:r>
              <a:rPr lang="en-US" i="1"/>
              <a:t> </a:t>
            </a:r>
            <a:endParaRPr lang="en-US"/>
          </a:p>
          <a:p>
            <a:pPr fontAlgn="t"/>
            <a:r>
              <a:rPr lang="en-US"/>
              <a:t> </a:t>
            </a:r>
          </a:p>
          <a:p>
            <a:pPr fontAlgn="t"/>
            <a:r>
              <a:rPr lang="en-US" b="1"/>
              <a:t>Eastern culture</a:t>
            </a:r>
            <a:endParaRPr lang="en-US"/>
          </a:p>
          <a:p>
            <a:pPr fontAlgn="t"/>
            <a:r>
              <a:rPr lang="en-US"/>
              <a:t>Eastern culture generally refers to the societal norms of countries in Far East Asia (including </a:t>
            </a:r>
            <a:r>
              <a:rPr lang="en-US">
                <a:hlinkClick r:id="rId7"/>
              </a:rPr>
              <a:t>China</a:t>
            </a:r>
            <a:r>
              <a:rPr lang="en-US"/>
              <a:t>, Japan, Vietnam, North Korea and South Korea) and the </a:t>
            </a:r>
            <a:r>
              <a:rPr lang="en-US">
                <a:hlinkClick r:id="rId8"/>
              </a:rPr>
              <a:t>Indian</a:t>
            </a:r>
            <a:r>
              <a:rPr lang="en-US"/>
              <a:t> subcontinent. Like the West, Eastern culture was heavily influenced by religion during its early development, but it was also heavily influenced by the growth and harvesting of rice, according to the book "Pathways to Asian Civilizations: Tracing the Origins and Spread of Rice and Rice Cultures" by Dorian Q. Fuller. In general, in Eastern culture there is less of a distinction between secular society and religious philosophy than there is in the West.</a:t>
            </a:r>
          </a:p>
          <a:p>
            <a:pPr fontAlgn="t"/>
            <a:r>
              <a:rPr lang="en-US" b="1"/>
              <a:t>Latin culture</a:t>
            </a:r>
            <a:endParaRPr lang="en-US"/>
          </a:p>
          <a:p>
            <a:pPr fontAlgn="t"/>
            <a:r>
              <a:rPr lang="en-US"/>
              <a:t>Many of the Spanish-speaking nations are considered part of the Latin culture, while the geographic region is widespread. Latin America is typically defined as those parts of the Central America, South America and Mexico where Spanish or Portuguese are the dominant languages. Originally, the term "Latin America" was used by French geographers to differentiate between Anglo and Romance (Latin-based) languages, according to the University of Texas. While Spain and Portugal are on the European continent, they are considered the key influencers of what is known as Latin culture, which denotes people using languages derived from Latin, also known as Romance languages.</a:t>
            </a:r>
          </a:p>
          <a:p>
            <a:pPr fontAlgn="t"/>
            <a:r>
              <a:rPr lang="en-US"/>
              <a:t>The El-</a:t>
            </a:r>
            <a:r>
              <a:rPr lang="en-US" err="1"/>
              <a:t>Deir</a:t>
            </a:r>
            <a:r>
              <a:rPr lang="en-US"/>
              <a:t> Monastery at Petra, Jordan, is an example of traditional Middle Eastern culture.</a:t>
            </a:r>
          </a:p>
          <a:p>
            <a:pPr fontAlgn="t"/>
            <a:r>
              <a:rPr lang="en-US" i="1"/>
              <a:t>Credit: </a:t>
            </a:r>
            <a:r>
              <a:rPr lang="en-US" i="1" err="1">
                <a:hlinkClick r:id="rId9"/>
              </a:rPr>
              <a:t>Zurijeta</a:t>
            </a:r>
            <a:r>
              <a:rPr lang="en-US" i="1"/>
              <a:t> </a:t>
            </a:r>
            <a:r>
              <a:rPr lang="en-US" i="1" err="1">
                <a:hlinkClick r:id="rId10"/>
              </a:rPr>
              <a:t>Shutterstock</a:t>
            </a:r>
            <a:r>
              <a:rPr lang="en-US" i="1"/>
              <a:t> </a:t>
            </a:r>
            <a:endParaRPr lang="en-US"/>
          </a:p>
          <a:p>
            <a:pPr fontAlgn="t"/>
            <a:r>
              <a:rPr lang="en-US"/>
              <a:t> </a:t>
            </a:r>
          </a:p>
          <a:p>
            <a:pPr fontAlgn="t"/>
            <a:r>
              <a:rPr lang="en-US" b="1"/>
              <a:t>Middle Eastern culture</a:t>
            </a:r>
            <a:endParaRPr lang="en-US"/>
          </a:p>
          <a:p>
            <a:pPr fontAlgn="t"/>
            <a:r>
              <a:rPr lang="en-US"/>
              <a:t>The countries of the Middle East have some but not all things in common. This is not a surprise, since the area consists of approximately 20 countries, according to </a:t>
            </a:r>
            <a:r>
              <a:rPr lang="en-US">
                <a:hlinkClick r:id="rId11"/>
              </a:rPr>
              <a:t>PBS</a:t>
            </a:r>
            <a:r>
              <a:rPr lang="en-US"/>
              <a:t>. The Arabic language is one thing that is common throughout the region; however, the wide variety of dialect can sometimes make communication difficult. Religion is another cultural area that the countries of the Middle East have in common. The Middle East is the birthplace of Judaism, Christianity and Islam.</a:t>
            </a:r>
          </a:p>
          <a:p>
            <a:pPr fontAlgn="t"/>
            <a:r>
              <a:rPr lang="en-US" b="1"/>
              <a:t>African culture</a:t>
            </a:r>
            <a:endParaRPr lang="en-US"/>
          </a:p>
          <a:p>
            <a:pPr fontAlgn="t"/>
            <a:r>
              <a:rPr lang="en-US"/>
              <a:t>The continent of Africa is essential to all cultures. Human life originated on this continent and began to migrate to other areas of the world around 60,000 years ago, according to the </a:t>
            </a:r>
            <a:r>
              <a:rPr lang="en-US">
                <a:hlinkClick r:id="rId12"/>
              </a:rPr>
              <a:t>Natural History Museum</a:t>
            </a:r>
            <a:r>
              <a:rPr lang="en-US"/>
              <a:t> in London. Other researchers, like those from Estonian </a:t>
            </a:r>
            <a:r>
              <a:rPr lang="en-US" err="1"/>
              <a:t>Biocentre</a:t>
            </a:r>
            <a:r>
              <a:rPr lang="en-US"/>
              <a:t> in Tartu, believe that the first migration may have been much earlier, as early as </a:t>
            </a:r>
            <a:r>
              <a:rPr lang="en-US">
                <a:hlinkClick r:id="rId13"/>
              </a:rPr>
              <a:t>120,000 years ago</a:t>
            </a:r>
            <a:r>
              <a:rPr lang="en-US"/>
              <a:t>. Researchers come to these conclusions by studying human genomes from various cultures to trace their DNA to common ancestors. Fossil records also factor into some of these theories. </a:t>
            </a:r>
          </a:p>
          <a:p>
            <a:pPr fontAlgn="t"/>
            <a:r>
              <a:rPr lang="en-US"/>
              <a:t>Africa is home to a number of tribes, ethnic and social groups. One of the key features of this culture is the large number of ethnic groups throughout the 54 countries on the continent. Nigeria alone has more than </a:t>
            </a:r>
            <a:r>
              <a:rPr lang="en-US">
                <a:hlinkClick r:id="rId14"/>
              </a:rPr>
              <a:t>300 tribes</a:t>
            </a:r>
            <a:r>
              <a:rPr lang="en-US"/>
              <a:t>, for example.</a:t>
            </a:r>
          </a:p>
          <a:p>
            <a:r>
              <a:rPr lang="en-US"/>
              <a:t>Currently, Africa is divided into two cultural groups: North Africa and Sub-Saharan Africa. This is because Northwest Africa has strong ties to Middle East, while Sub-Saharan Africa shares historical, physical and social characteristics that are very different from North Africa, according to the </a:t>
            </a:r>
            <a:r>
              <a:rPr lang="en-US">
                <a:hlinkClick r:id="rId15"/>
              </a:rPr>
              <a:t>University of Colorado</a:t>
            </a:r>
            <a:r>
              <a:rPr lang="en-US"/>
              <a:t>. The harsh environment has been a large factor in the development of Sub-Saharan Africa culture, as there are a number of languages, cuisines, art and musical styles that have sprung up among the far-flung populations.</a:t>
            </a:r>
          </a:p>
          <a:p>
            <a:endParaRPr lang="en-US"/>
          </a:p>
        </p:txBody>
      </p:sp>
      <p:sp>
        <p:nvSpPr>
          <p:cNvPr id="4" name="Slide Number Placeholder 3"/>
          <p:cNvSpPr>
            <a:spLocks noGrp="1"/>
          </p:cNvSpPr>
          <p:nvPr>
            <p:ph type="sldNum" sz="quarter" idx="10"/>
          </p:nvPr>
        </p:nvSpPr>
        <p:spPr/>
        <p:txBody>
          <a:bodyPr/>
          <a:lstStyle/>
          <a:p>
            <a:fld id="{D8CC0180-9EE7-48BB-A657-050F0914BDC3}" type="slidenum">
              <a:rPr lang="en-US" smtClean="0"/>
              <a:pPr/>
              <a:t>6</a:t>
            </a:fld>
            <a:endParaRPr lang="en-US"/>
          </a:p>
        </p:txBody>
      </p:sp>
    </p:spTree>
    <p:extLst>
      <p:ext uri="{BB962C8B-B14F-4D97-AF65-F5344CB8AC3E}">
        <p14:creationId xmlns:p14="http://schemas.microsoft.com/office/powerpoint/2010/main" val="386229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574D987-D577-C7C3-FF0D-480DE475E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207AFCD-00B4-678C-4A4A-4CA9775D2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B8640970-1D71-0977-E349-65FC9C8E9F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55FA08-A789-4A2E-AE96-06202C3BECD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A323FB-A592-FCD1-8519-59ED14FFE9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B299F38-0BE1-2F1A-2765-C1A0B64A5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226A36E3-CF8C-C1E0-0B00-E4A5DF8551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6E9197-8013-40BB-9394-884A1AC8138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39ABC68-2327-3421-31F9-22181799F7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A919659-86F5-E199-A94D-BB9C390EDF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A6BD5975-899F-EB4B-5E02-162485964B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40961B-F5DD-42BF-A991-282CC708F9EA}"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B715-0DDE-8846-4A50-B88BAEE89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027830-332E-6035-FF75-A29EDD548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CF993F-9454-9CD0-2DDB-B616F8E7788F}"/>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A1D7EEDE-AAFB-9F7D-D353-46E41641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DD83A-B5C2-B16C-978B-133E467BD9C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269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DCF-D624-FD65-F305-AF7D34E23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CDE3B-DF77-3F86-064B-0AD2D22E6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A8279-DCD8-9BD6-5673-20745FBFC5AA}"/>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4C7AF8EE-4AA9-6540-2105-D47A390EC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3E6D9-8DDC-2895-6E1D-C36D2B19810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314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B1738E-1FDD-D188-8B9C-2E711293C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62853D-96F8-E431-5A78-FECB77677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F25B5-A111-A27E-8C5B-6C55D31FA067}"/>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F023D210-7762-5D9A-94B9-325A8FB5B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D0779-4330-0F4A-2F74-257A6EFA3AA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580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A78C91-601E-AAE9-7ECE-2575E2F4EFA9}"/>
              </a:ext>
            </a:extLst>
          </p:cNvPr>
          <p:cNvSpPr>
            <a:spLocks noGrp="1"/>
          </p:cNvSpPr>
          <p:nvPr>
            <p:ph type="dt" sz="half" idx="10"/>
          </p:nvPr>
        </p:nvSpPr>
        <p:spPr/>
        <p:txBody>
          <a:bodyPr/>
          <a:lstStyle>
            <a:lvl1pPr>
              <a:defRPr/>
            </a:lvl1pPr>
          </a:lstStyle>
          <a:p>
            <a:pPr>
              <a:defRPr/>
            </a:pPr>
            <a:fld id="{63A26BB7-F53C-4ADE-908A-3ED1076664BF}" type="datetimeFigureOut">
              <a:rPr lang="en-US"/>
              <a:pPr>
                <a:defRPr/>
              </a:pPr>
              <a:t>6/10/2024</a:t>
            </a:fld>
            <a:endParaRPr lang="en-US"/>
          </a:p>
        </p:txBody>
      </p:sp>
      <p:sp>
        <p:nvSpPr>
          <p:cNvPr id="5" name="Footer Placeholder 4">
            <a:extLst>
              <a:ext uri="{FF2B5EF4-FFF2-40B4-BE49-F238E27FC236}">
                <a16:creationId xmlns:a16="http://schemas.microsoft.com/office/drawing/2014/main" id="{110825B2-BD29-7772-2C90-3AA28E68EC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09292B-A356-74F3-5549-A2A16AE5C542}"/>
              </a:ext>
            </a:extLst>
          </p:cNvPr>
          <p:cNvSpPr>
            <a:spLocks noGrp="1"/>
          </p:cNvSpPr>
          <p:nvPr>
            <p:ph type="sldNum" sz="quarter" idx="12"/>
          </p:nvPr>
        </p:nvSpPr>
        <p:spPr/>
        <p:txBody>
          <a:bodyPr/>
          <a:lstStyle>
            <a:lvl1pPr>
              <a:defRPr/>
            </a:lvl1pPr>
          </a:lstStyle>
          <a:p>
            <a:fld id="{65E5F5B8-F51A-4372-918F-2C62ED19C24A}" type="slidenum">
              <a:rPr lang="en-US" altLang="en-US"/>
              <a:pPr/>
              <a:t>‹#›</a:t>
            </a:fld>
            <a:endParaRPr lang="en-US" altLang="en-US"/>
          </a:p>
        </p:txBody>
      </p:sp>
    </p:spTree>
    <p:extLst>
      <p:ext uri="{BB962C8B-B14F-4D97-AF65-F5344CB8AC3E}">
        <p14:creationId xmlns:p14="http://schemas.microsoft.com/office/powerpoint/2010/main" val="92266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0945EC-A761-6BA6-0F57-C52FD6D7536B}"/>
              </a:ext>
            </a:extLst>
          </p:cNvPr>
          <p:cNvSpPr>
            <a:spLocks noGrp="1"/>
          </p:cNvSpPr>
          <p:nvPr>
            <p:ph type="dt" sz="half" idx="10"/>
          </p:nvPr>
        </p:nvSpPr>
        <p:spPr/>
        <p:txBody>
          <a:bodyPr/>
          <a:lstStyle>
            <a:lvl1pPr>
              <a:defRPr/>
            </a:lvl1pPr>
          </a:lstStyle>
          <a:p>
            <a:pPr>
              <a:defRPr/>
            </a:pPr>
            <a:fld id="{838A04C8-4C39-4358-9E1E-16887AAF9CD4}" type="datetimeFigureOut">
              <a:rPr lang="en-US"/>
              <a:pPr>
                <a:defRPr/>
              </a:pPr>
              <a:t>6/10/2024</a:t>
            </a:fld>
            <a:endParaRPr lang="en-US"/>
          </a:p>
        </p:txBody>
      </p:sp>
      <p:sp>
        <p:nvSpPr>
          <p:cNvPr id="5" name="Footer Placeholder 4">
            <a:extLst>
              <a:ext uri="{FF2B5EF4-FFF2-40B4-BE49-F238E27FC236}">
                <a16:creationId xmlns:a16="http://schemas.microsoft.com/office/drawing/2014/main" id="{13DEFAD5-437F-FD1A-78D2-DF9CD2E418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31B92F-92A0-11C8-DECD-A0035C0A48D0}"/>
              </a:ext>
            </a:extLst>
          </p:cNvPr>
          <p:cNvSpPr>
            <a:spLocks noGrp="1"/>
          </p:cNvSpPr>
          <p:nvPr>
            <p:ph type="sldNum" sz="quarter" idx="12"/>
          </p:nvPr>
        </p:nvSpPr>
        <p:spPr/>
        <p:txBody>
          <a:bodyPr/>
          <a:lstStyle>
            <a:lvl1pPr>
              <a:defRPr/>
            </a:lvl1pPr>
          </a:lstStyle>
          <a:p>
            <a:fld id="{60FA50CB-38CE-453A-A2DA-809D2C1B8A11}" type="slidenum">
              <a:rPr lang="en-US" altLang="en-US"/>
              <a:pPr/>
              <a:t>‹#›</a:t>
            </a:fld>
            <a:endParaRPr lang="en-US" altLang="en-US"/>
          </a:p>
        </p:txBody>
      </p:sp>
    </p:spTree>
    <p:extLst>
      <p:ext uri="{BB962C8B-B14F-4D97-AF65-F5344CB8AC3E}">
        <p14:creationId xmlns:p14="http://schemas.microsoft.com/office/powerpoint/2010/main" val="9709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9D9AB-22EE-B025-7182-112940CAF54B}"/>
              </a:ext>
            </a:extLst>
          </p:cNvPr>
          <p:cNvSpPr>
            <a:spLocks noGrp="1"/>
          </p:cNvSpPr>
          <p:nvPr>
            <p:ph type="dt" sz="half" idx="10"/>
          </p:nvPr>
        </p:nvSpPr>
        <p:spPr/>
        <p:txBody>
          <a:bodyPr/>
          <a:lstStyle>
            <a:lvl1pPr>
              <a:defRPr/>
            </a:lvl1pPr>
          </a:lstStyle>
          <a:p>
            <a:pPr>
              <a:defRPr/>
            </a:pPr>
            <a:fld id="{4732381B-3345-4C45-A090-545F77C11EDD}" type="datetimeFigureOut">
              <a:rPr lang="en-US"/>
              <a:pPr>
                <a:defRPr/>
              </a:pPr>
              <a:t>6/10/2024</a:t>
            </a:fld>
            <a:endParaRPr lang="en-US"/>
          </a:p>
        </p:txBody>
      </p:sp>
      <p:sp>
        <p:nvSpPr>
          <p:cNvPr id="5" name="Footer Placeholder 4">
            <a:extLst>
              <a:ext uri="{FF2B5EF4-FFF2-40B4-BE49-F238E27FC236}">
                <a16:creationId xmlns:a16="http://schemas.microsoft.com/office/drawing/2014/main" id="{260C6364-E3D6-81AF-960B-FC0BDD462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0FEEE6-B8B0-7181-FD21-5D2E18910436}"/>
              </a:ext>
            </a:extLst>
          </p:cNvPr>
          <p:cNvSpPr>
            <a:spLocks noGrp="1"/>
          </p:cNvSpPr>
          <p:nvPr>
            <p:ph type="sldNum" sz="quarter" idx="12"/>
          </p:nvPr>
        </p:nvSpPr>
        <p:spPr/>
        <p:txBody>
          <a:bodyPr/>
          <a:lstStyle>
            <a:lvl1pPr>
              <a:defRPr/>
            </a:lvl1pPr>
          </a:lstStyle>
          <a:p>
            <a:fld id="{C71D8FEF-CA0A-4BEA-9427-D6BADEB0FD56}" type="slidenum">
              <a:rPr lang="en-US" altLang="en-US"/>
              <a:pPr/>
              <a:t>‹#›</a:t>
            </a:fld>
            <a:endParaRPr lang="en-US" altLang="en-US"/>
          </a:p>
        </p:txBody>
      </p:sp>
    </p:spTree>
    <p:extLst>
      <p:ext uri="{BB962C8B-B14F-4D97-AF65-F5344CB8AC3E}">
        <p14:creationId xmlns:p14="http://schemas.microsoft.com/office/powerpoint/2010/main" val="69996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F0681D6-DE12-82BF-C7E5-A31F4CFC86D6}"/>
              </a:ext>
            </a:extLst>
          </p:cNvPr>
          <p:cNvSpPr>
            <a:spLocks noGrp="1"/>
          </p:cNvSpPr>
          <p:nvPr>
            <p:ph type="dt" sz="half" idx="10"/>
          </p:nvPr>
        </p:nvSpPr>
        <p:spPr/>
        <p:txBody>
          <a:bodyPr/>
          <a:lstStyle>
            <a:lvl1pPr>
              <a:defRPr/>
            </a:lvl1pPr>
          </a:lstStyle>
          <a:p>
            <a:pPr>
              <a:defRPr/>
            </a:pPr>
            <a:fld id="{7122D85D-1EF4-4401-8B71-99BE6708C54A}" type="datetimeFigureOut">
              <a:rPr lang="en-US"/>
              <a:pPr>
                <a:defRPr/>
              </a:pPr>
              <a:t>6/10/2024</a:t>
            </a:fld>
            <a:endParaRPr lang="en-US"/>
          </a:p>
        </p:txBody>
      </p:sp>
      <p:sp>
        <p:nvSpPr>
          <p:cNvPr id="6" name="Footer Placeholder 4">
            <a:extLst>
              <a:ext uri="{FF2B5EF4-FFF2-40B4-BE49-F238E27FC236}">
                <a16:creationId xmlns:a16="http://schemas.microsoft.com/office/drawing/2014/main" id="{F12FCD9F-75E4-5D21-1597-CE6B68446B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2BC819-1EEC-901B-6279-8569A151813B}"/>
              </a:ext>
            </a:extLst>
          </p:cNvPr>
          <p:cNvSpPr>
            <a:spLocks noGrp="1"/>
          </p:cNvSpPr>
          <p:nvPr>
            <p:ph type="sldNum" sz="quarter" idx="12"/>
          </p:nvPr>
        </p:nvSpPr>
        <p:spPr/>
        <p:txBody>
          <a:bodyPr/>
          <a:lstStyle>
            <a:lvl1pPr>
              <a:defRPr/>
            </a:lvl1pPr>
          </a:lstStyle>
          <a:p>
            <a:fld id="{8B4A5A04-1F46-4309-B039-B6E8C59D534F}" type="slidenum">
              <a:rPr lang="en-US" altLang="en-US"/>
              <a:pPr/>
              <a:t>‹#›</a:t>
            </a:fld>
            <a:endParaRPr lang="en-US" altLang="en-US"/>
          </a:p>
        </p:txBody>
      </p:sp>
    </p:spTree>
    <p:extLst>
      <p:ext uri="{BB962C8B-B14F-4D97-AF65-F5344CB8AC3E}">
        <p14:creationId xmlns:p14="http://schemas.microsoft.com/office/powerpoint/2010/main" val="195669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CBEF025-504A-6C65-B9DA-7C61F29BCE5F}"/>
              </a:ext>
            </a:extLst>
          </p:cNvPr>
          <p:cNvSpPr>
            <a:spLocks noGrp="1"/>
          </p:cNvSpPr>
          <p:nvPr>
            <p:ph type="dt" sz="half" idx="10"/>
          </p:nvPr>
        </p:nvSpPr>
        <p:spPr/>
        <p:txBody>
          <a:bodyPr/>
          <a:lstStyle>
            <a:lvl1pPr>
              <a:defRPr/>
            </a:lvl1pPr>
          </a:lstStyle>
          <a:p>
            <a:pPr>
              <a:defRPr/>
            </a:pPr>
            <a:fld id="{E0031C60-AB19-46DF-9819-2CAA89E52937}" type="datetimeFigureOut">
              <a:rPr lang="en-US"/>
              <a:pPr>
                <a:defRPr/>
              </a:pPr>
              <a:t>6/10/2024</a:t>
            </a:fld>
            <a:endParaRPr lang="en-US"/>
          </a:p>
        </p:txBody>
      </p:sp>
      <p:sp>
        <p:nvSpPr>
          <p:cNvPr id="8" name="Footer Placeholder 4">
            <a:extLst>
              <a:ext uri="{FF2B5EF4-FFF2-40B4-BE49-F238E27FC236}">
                <a16:creationId xmlns:a16="http://schemas.microsoft.com/office/drawing/2014/main" id="{90F19769-00DE-51C0-6D9F-CDAA1C71D6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A50232-C5A3-984A-F693-273E3AA147A4}"/>
              </a:ext>
            </a:extLst>
          </p:cNvPr>
          <p:cNvSpPr>
            <a:spLocks noGrp="1"/>
          </p:cNvSpPr>
          <p:nvPr>
            <p:ph type="sldNum" sz="quarter" idx="12"/>
          </p:nvPr>
        </p:nvSpPr>
        <p:spPr/>
        <p:txBody>
          <a:bodyPr/>
          <a:lstStyle>
            <a:lvl1pPr>
              <a:defRPr/>
            </a:lvl1pPr>
          </a:lstStyle>
          <a:p>
            <a:fld id="{E016CDFF-1D1D-4036-9B9E-4BD58DF1EAE1}" type="slidenum">
              <a:rPr lang="en-US" altLang="en-US"/>
              <a:pPr/>
              <a:t>‹#›</a:t>
            </a:fld>
            <a:endParaRPr lang="en-US" altLang="en-US"/>
          </a:p>
        </p:txBody>
      </p:sp>
    </p:spTree>
    <p:extLst>
      <p:ext uri="{BB962C8B-B14F-4D97-AF65-F5344CB8AC3E}">
        <p14:creationId xmlns:p14="http://schemas.microsoft.com/office/powerpoint/2010/main" val="336952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31E0924-DC9A-4B89-384A-ED551DBD734D}"/>
              </a:ext>
            </a:extLst>
          </p:cNvPr>
          <p:cNvSpPr>
            <a:spLocks noGrp="1"/>
          </p:cNvSpPr>
          <p:nvPr>
            <p:ph type="dt" sz="half" idx="10"/>
          </p:nvPr>
        </p:nvSpPr>
        <p:spPr/>
        <p:txBody>
          <a:bodyPr/>
          <a:lstStyle>
            <a:lvl1pPr>
              <a:defRPr/>
            </a:lvl1pPr>
          </a:lstStyle>
          <a:p>
            <a:pPr>
              <a:defRPr/>
            </a:pPr>
            <a:fld id="{98AA5E3F-40B9-4051-8AD4-E780EF01F3F4}" type="datetimeFigureOut">
              <a:rPr lang="en-US"/>
              <a:pPr>
                <a:defRPr/>
              </a:pPr>
              <a:t>6/10/2024</a:t>
            </a:fld>
            <a:endParaRPr lang="en-US"/>
          </a:p>
        </p:txBody>
      </p:sp>
      <p:sp>
        <p:nvSpPr>
          <p:cNvPr id="4" name="Footer Placeholder 4">
            <a:extLst>
              <a:ext uri="{FF2B5EF4-FFF2-40B4-BE49-F238E27FC236}">
                <a16:creationId xmlns:a16="http://schemas.microsoft.com/office/drawing/2014/main" id="{04FC17F4-0A29-51C7-288B-438CC7CAAA1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58056EA-A7E2-09AD-0406-F51094325774}"/>
              </a:ext>
            </a:extLst>
          </p:cNvPr>
          <p:cNvSpPr>
            <a:spLocks noGrp="1"/>
          </p:cNvSpPr>
          <p:nvPr>
            <p:ph type="sldNum" sz="quarter" idx="12"/>
          </p:nvPr>
        </p:nvSpPr>
        <p:spPr/>
        <p:txBody>
          <a:bodyPr/>
          <a:lstStyle>
            <a:lvl1pPr>
              <a:defRPr/>
            </a:lvl1pPr>
          </a:lstStyle>
          <a:p>
            <a:fld id="{E4A3DFC8-6743-4976-B857-B69A4CC9A2DB}" type="slidenum">
              <a:rPr lang="en-US" altLang="en-US"/>
              <a:pPr/>
              <a:t>‹#›</a:t>
            </a:fld>
            <a:endParaRPr lang="en-US" altLang="en-US"/>
          </a:p>
        </p:txBody>
      </p:sp>
    </p:spTree>
    <p:extLst>
      <p:ext uri="{BB962C8B-B14F-4D97-AF65-F5344CB8AC3E}">
        <p14:creationId xmlns:p14="http://schemas.microsoft.com/office/powerpoint/2010/main" val="182926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B80295-C690-A3DA-8542-0069B32F73DA}"/>
              </a:ext>
            </a:extLst>
          </p:cNvPr>
          <p:cNvSpPr>
            <a:spLocks noGrp="1"/>
          </p:cNvSpPr>
          <p:nvPr>
            <p:ph type="dt" sz="half" idx="10"/>
          </p:nvPr>
        </p:nvSpPr>
        <p:spPr/>
        <p:txBody>
          <a:bodyPr/>
          <a:lstStyle>
            <a:lvl1pPr>
              <a:defRPr/>
            </a:lvl1pPr>
          </a:lstStyle>
          <a:p>
            <a:pPr>
              <a:defRPr/>
            </a:pPr>
            <a:fld id="{713B1EC7-5B67-46DC-8590-AA18DB4B0142}" type="datetimeFigureOut">
              <a:rPr lang="en-US"/>
              <a:pPr>
                <a:defRPr/>
              </a:pPr>
              <a:t>6/10/2024</a:t>
            </a:fld>
            <a:endParaRPr lang="en-US"/>
          </a:p>
        </p:txBody>
      </p:sp>
      <p:sp>
        <p:nvSpPr>
          <p:cNvPr id="3" name="Footer Placeholder 4">
            <a:extLst>
              <a:ext uri="{FF2B5EF4-FFF2-40B4-BE49-F238E27FC236}">
                <a16:creationId xmlns:a16="http://schemas.microsoft.com/office/drawing/2014/main" id="{67C4F4D5-215E-351E-98F7-258C26EC914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9A0AF2A-27BD-613C-034C-D4A0197CB9E6}"/>
              </a:ext>
            </a:extLst>
          </p:cNvPr>
          <p:cNvSpPr>
            <a:spLocks noGrp="1"/>
          </p:cNvSpPr>
          <p:nvPr>
            <p:ph type="sldNum" sz="quarter" idx="12"/>
          </p:nvPr>
        </p:nvSpPr>
        <p:spPr/>
        <p:txBody>
          <a:bodyPr/>
          <a:lstStyle>
            <a:lvl1pPr>
              <a:defRPr/>
            </a:lvl1pPr>
          </a:lstStyle>
          <a:p>
            <a:fld id="{C397B689-BDE4-4D4E-A7DB-877992A2B501}" type="slidenum">
              <a:rPr lang="en-US" altLang="en-US"/>
              <a:pPr/>
              <a:t>‹#›</a:t>
            </a:fld>
            <a:endParaRPr lang="en-US" altLang="en-US"/>
          </a:p>
        </p:txBody>
      </p:sp>
    </p:spTree>
    <p:extLst>
      <p:ext uri="{BB962C8B-B14F-4D97-AF65-F5344CB8AC3E}">
        <p14:creationId xmlns:p14="http://schemas.microsoft.com/office/powerpoint/2010/main" val="326768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D39D78A-3072-989E-3B59-D4A63264D1C1}"/>
              </a:ext>
            </a:extLst>
          </p:cNvPr>
          <p:cNvSpPr>
            <a:spLocks noGrp="1"/>
          </p:cNvSpPr>
          <p:nvPr>
            <p:ph type="dt" sz="half" idx="10"/>
          </p:nvPr>
        </p:nvSpPr>
        <p:spPr/>
        <p:txBody>
          <a:bodyPr/>
          <a:lstStyle>
            <a:lvl1pPr>
              <a:defRPr/>
            </a:lvl1pPr>
          </a:lstStyle>
          <a:p>
            <a:pPr>
              <a:defRPr/>
            </a:pPr>
            <a:fld id="{ED376869-C934-4226-AF94-89E1B73BBF74}" type="datetimeFigureOut">
              <a:rPr lang="en-US"/>
              <a:pPr>
                <a:defRPr/>
              </a:pPr>
              <a:t>6/10/2024</a:t>
            </a:fld>
            <a:endParaRPr lang="en-US"/>
          </a:p>
        </p:txBody>
      </p:sp>
      <p:sp>
        <p:nvSpPr>
          <p:cNvPr id="6" name="Footer Placeholder 4">
            <a:extLst>
              <a:ext uri="{FF2B5EF4-FFF2-40B4-BE49-F238E27FC236}">
                <a16:creationId xmlns:a16="http://schemas.microsoft.com/office/drawing/2014/main" id="{F47A4EC0-683D-9A01-FAC3-453609502F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F6BFEA-1C6E-B9BF-A83C-E1AE507D7D6B}"/>
              </a:ext>
            </a:extLst>
          </p:cNvPr>
          <p:cNvSpPr>
            <a:spLocks noGrp="1"/>
          </p:cNvSpPr>
          <p:nvPr>
            <p:ph type="sldNum" sz="quarter" idx="12"/>
          </p:nvPr>
        </p:nvSpPr>
        <p:spPr/>
        <p:txBody>
          <a:bodyPr/>
          <a:lstStyle>
            <a:lvl1pPr>
              <a:defRPr/>
            </a:lvl1pPr>
          </a:lstStyle>
          <a:p>
            <a:fld id="{F115A674-FD25-40B0-BA51-E5EDFCD8B819}" type="slidenum">
              <a:rPr lang="en-US" altLang="en-US"/>
              <a:pPr/>
              <a:t>‹#›</a:t>
            </a:fld>
            <a:endParaRPr lang="en-US" altLang="en-US"/>
          </a:p>
        </p:txBody>
      </p:sp>
    </p:spTree>
    <p:extLst>
      <p:ext uri="{BB962C8B-B14F-4D97-AF65-F5344CB8AC3E}">
        <p14:creationId xmlns:p14="http://schemas.microsoft.com/office/powerpoint/2010/main" val="387121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7601-CD47-2646-B6B7-C31CC1F07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F90FA-156C-CD31-09C8-52B0517E58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56BFB-FCE2-B1F2-F3E2-B6683BD879D0}"/>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BEC5A9AB-9435-327F-F7D2-2DB93C49F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AAF7-73F9-662A-4A16-73D4A00B3CD6}"/>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17023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5946077-8711-AE37-7C45-AEDC712CBA8B}"/>
              </a:ext>
            </a:extLst>
          </p:cNvPr>
          <p:cNvSpPr>
            <a:spLocks noGrp="1"/>
          </p:cNvSpPr>
          <p:nvPr>
            <p:ph type="dt" sz="half" idx="10"/>
          </p:nvPr>
        </p:nvSpPr>
        <p:spPr/>
        <p:txBody>
          <a:bodyPr/>
          <a:lstStyle>
            <a:lvl1pPr>
              <a:defRPr/>
            </a:lvl1pPr>
          </a:lstStyle>
          <a:p>
            <a:pPr>
              <a:defRPr/>
            </a:pPr>
            <a:fld id="{DC07A766-5604-4F22-998C-68781EE9FB08}" type="datetimeFigureOut">
              <a:rPr lang="en-US"/>
              <a:pPr>
                <a:defRPr/>
              </a:pPr>
              <a:t>6/10/2024</a:t>
            </a:fld>
            <a:endParaRPr lang="en-US"/>
          </a:p>
        </p:txBody>
      </p:sp>
      <p:sp>
        <p:nvSpPr>
          <p:cNvPr id="6" name="Footer Placeholder 4">
            <a:extLst>
              <a:ext uri="{FF2B5EF4-FFF2-40B4-BE49-F238E27FC236}">
                <a16:creationId xmlns:a16="http://schemas.microsoft.com/office/drawing/2014/main" id="{7C122E36-52F9-6B6B-5D33-F9C92FFEB3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B91B29-753B-C9F1-CFC2-8E41FE585D4E}"/>
              </a:ext>
            </a:extLst>
          </p:cNvPr>
          <p:cNvSpPr>
            <a:spLocks noGrp="1"/>
          </p:cNvSpPr>
          <p:nvPr>
            <p:ph type="sldNum" sz="quarter" idx="12"/>
          </p:nvPr>
        </p:nvSpPr>
        <p:spPr/>
        <p:txBody>
          <a:bodyPr/>
          <a:lstStyle>
            <a:lvl1pPr>
              <a:defRPr/>
            </a:lvl1pPr>
          </a:lstStyle>
          <a:p>
            <a:fld id="{0C5F168B-B19B-48F9-8239-790569E891C9}" type="slidenum">
              <a:rPr lang="en-US" altLang="en-US"/>
              <a:pPr/>
              <a:t>‹#›</a:t>
            </a:fld>
            <a:endParaRPr lang="en-US" altLang="en-US"/>
          </a:p>
        </p:txBody>
      </p:sp>
    </p:spTree>
    <p:extLst>
      <p:ext uri="{BB962C8B-B14F-4D97-AF65-F5344CB8AC3E}">
        <p14:creationId xmlns:p14="http://schemas.microsoft.com/office/powerpoint/2010/main" val="309766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14BEE4-07CD-1B69-4424-E5E7218780A0}"/>
              </a:ext>
            </a:extLst>
          </p:cNvPr>
          <p:cNvSpPr>
            <a:spLocks noGrp="1"/>
          </p:cNvSpPr>
          <p:nvPr>
            <p:ph type="dt" sz="half" idx="10"/>
          </p:nvPr>
        </p:nvSpPr>
        <p:spPr/>
        <p:txBody>
          <a:bodyPr/>
          <a:lstStyle>
            <a:lvl1pPr>
              <a:defRPr/>
            </a:lvl1pPr>
          </a:lstStyle>
          <a:p>
            <a:pPr>
              <a:defRPr/>
            </a:pPr>
            <a:fld id="{B4A9B738-7305-43FA-9C10-6F3A10A7B0D0}" type="datetimeFigureOut">
              <a:rPr lang="en-US"/>
              <a:pPr>
                <a:defRPr/>
              </a:pPr>
              <a:t>6/10/2024</a:t>
            </a:fld>
            <a:endParaRPr lang="en-US"/>
          </a:p>
        </p:txBody>
      </p:sp>
      <p:sp>
        <p:nvSpPr>
          <p:cNvPr id="5" name="Footer Placeholder 4">
            <a:extLst>
              <a:ext uri="{FF2B5EF4-FFF2-40B4-BE49-F238E27FC236}">
                <a16:creationId xmlns:a16="http://schemas.microsoft.com/office/drawing/2014/main" id="{7D3F2EF1-FE2D-DD19-60A6-179D4805B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756859-D210-15C7-68F2-E4F9755B6F0B}"/>
              </a:ext>
            </a:extLst>
          </p:cNvPr>
          <p:cNvSpPr>
            <a:spLocks noGrp="1"/>
          </p:cNvSpPr>
          <p:nvPr>
            <p:ph type="sldNum" sz="quarter" idx="12"/>
          </p:nvPr>
        </p:nvSpPr>
        <p:spPr/>
        <p:txBody>
          <a:bodyPr/>
          <a:lstStyle>
            <a:lvl1pPr>
              <a:defRPr/>
            </a:lvl1pPr>
          </a:lstStyle>
          <a:p>
            <a:fld id="{60CEB33E-E30B-48F2-837A-73B375A0C855}" type="slidenum">
              <a:rPr lang="en-US" altLang="en-US"/>
              <a:pPr/>
              <a:t>‹#›</a:t>
            </a:fld>
            <a:endParaRPr lang="en-US" altLang="en-US"/>
          </a:p>
        </p:txBody>
      </p:sp>
    </p:spTree>
    <p:extLst>
      <p:ext uri="{BB962C8B-B14F-4D97-AF65-F5344CB8AC3E}">
        <p14:creationId xmlns:p14="http://schemas.microsoft.com/office/powerpoint/2010/main" val="295818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450DC8-DAB4-D0F2-C78E-FEFB5426E607}"/>
              </a:ext>
            </a:extLst>
          </p:cNvPr>
          <p:cNvSpPr>
            <a:spLocks noGrp="1"/>
          </p:cNvSpPr>
          <p:nvPr>
            <p:ph type="dt" sz="half" idx="10"/>
          </p:nvPr>
        </p:nvSpPr>
        <p:spPr/>
        <p:txBody>
          <a:bodyPr/>
          <a:lstStyle>
            <a:lvl1pPr>
              <a:defRPr/>
            </a:lvl1pPr>
          </a:lstStyle>
          <a:p>
            <a:pPr>
              <a:defRPr/>
            </a:pPr>
            <a:fld id="{95B8CCDE-4B51-4B5E-8328-ED47040C5739}" type="datetimeFigureOut">
              <a:rPr lang="en-US"/>
              <a:pPr>
                <a:defRPr/>
              </a:pPr>
              <a:t>6/10/2024</a:t>
            </a:fld>
            <a:endParaRPr lang="en-US"/>
          </a:p>
        </p:txBody>
      </p:sp>
      <p:sp>
        <p:nvSpPr>
          <p:cNvPr id="5" name="Footer Placeholder 4">
            <a:extLst>
              <a:ext uri="{FF2B5EF4-FFF2-40B4-BE49-F238E27FC236}">
                <a16:creationId xmlns:a16="http://schemas.microsoft.com/office/drawing/2014/main" id="{0E00BE6E-BAC1-E6DC-F78D-097ABADB9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584042-242A-5C43-D5CC-810591A1A82C}"/>
              </a:ext>
            </a:extLst>
          </p:cNvPr>
          <p:cNvSpPr>
            <a:spLocks noGrp="1"/>
          </p:cNvSpPr>
          <p:nvPr>
            <p:ph type="sldNum" sz="quarter" idx="12"/>
          </p:nvPr>
        </p:nvSpPr>
        <p:spPr/>
        <p:txBody>
          <a:bodyPr/>
          <a:lstStyle>
            <a:lvl1pPr>
              <a:defRPr/>
            </a:lvl1pPr>
          </a:lstStyle>
          <a:p>
            <a:fld id="{A2C81292-1EB1-4149-90F3-5CDE0E9D87B7}" type="slidenum">
              <a:rPr lang="en-US" altLang="en-US"/>
              <a:pPr/>
              <a:t>‹#›</a:t>
            </a:fld>
            <a:endParaRPr lang="en-US" altLang="en-US"/>
          </a:p>
        </p:txBody>
      </p:sp>
    </p:spTree>
    <p:extLst>
      <p:ext uri="{BB962C8B-B14F-4D97-AF65-F5344CB8AC3E}">
        <p14:creationId xmlns:p14="http://schemas.microsoft.com/office/powerpoint/2010/main" val="29493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76B0-078F-D5EF-E97A-C2F5CB6EF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C1699-B725-A176-EDB6-4B9E3F9ED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33220-115A-1FA3-4F12-2D3CBFDCE503}"/>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61B57583-3704-CEA8-FBC9-E25A9B7F6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D17E-C8B5-306C-FDEE-C183D5F5166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8581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7C97-EDE2-96CD-B802-2E6F11C4A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B9774-A0C9-A69F-E14C-5CEF319CE2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895C8-CCAF-CCF6-E530-72A97C8D5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E3800-96E6-01CC-C179-E355D77B2420}"/>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6" name="Footer Placeholder 5">
            <a:extLst>
              <a:ext uri="{FF2B5EF4-FFF2-40B4-BE49-F238E27FC236}">
                <a16:creationId xmlns:a16="http://schemas.microsoft.com/office/drawing/2014/main" id="{74A245C6-987E-0AAB-D7A0-0FD2790DC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B973C-361C-83E9-D5A1-9AE4C5192DE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4031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B953-CCB5-6B8C-1735-F7F0239620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71A99-8189-6341-BF85-D1E89ECF9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C66AD-A6A0-B56E-D676-CBE11061E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3B4E0-E205-11B3-603C-615F36A51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0BD25-676E-DBC0-CF05-264A4B746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400C60-D9E7-1F7D-DFBC-B01750954E8C}"/>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8" name="Footer Placeholder 7">
            <a:extLst>
              <a:ext uri="{FF2B5EF4-FFF2-40B4-BE49-F238E27FC236}">
                <a16:creationId xmlns:a16="http://schemas.microsoft.com/office/drawing/2014/main" id="{4F1BC9A9-EFFB-702E-319B-9B1384749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CCEA6-A5D9-4076-951B-CAEE7931DC9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3992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8244-58A0-24C3-2F4C-59C5DB988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C59D7C-C316-060C-83E3-24EFC7A996EE}"/>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4" name="Footer Placeholder 3">
            <a:extLst>
              <a:ext uri="{FF2B5EF4-FFF2-40B4-BE49-F238E27FC236}">
                <a16:creationId xmlns:a16="http://schemas.microsoft.com/office/drawing/2014/main" id="{69EB61D6-4F17-8758-73AF-7D5A9C596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562B2-B4B4-4FB5-C7CB-CB49ECF5951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074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C0A0D-0EF8-B547-31BE-9AB77CCF8242}"/>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3" name="Footer Placeholder 2">
            <a:extLst>
              <a:ext uri="{FF2B5EF4-FFF2-40B4-BE49-F238E27FC236}">
                <a16:creationId xmlns:a16="http://schemas.microsoft.com/office/drawing/2014/main" id="{3B0CDC01-9295-00DB-9D4C-4BD9767012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D969F7-E7BE-93FE-6F74-FC8543C3319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489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0320-79CE-28E6-0BDF-B5CA0F658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B1FA65-2ACC-AE80-DF38-2783F5C56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DBF47-4B6F-DA09-AAF5-ADB32FB73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B837C-2ADA-49A3-91EF-316B88AF6875}"/>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6" name="Footer Placeholder 5">
            <a:extLst>
              <a:ext uri="{FF2B5EF4-FFF2-40B4-BE49-F238E27FC236}">
                <a16:creationId xmlns:a16="http://schemas.microsoft.com/office/drawing/2014/main" id="{9D6ACDF8-5947-36C3-D8A3-4535D3362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D48F9-1B6A-28D6-9766-5281E26B09C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499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BC82-4479-8D6A-4834-B6753CF3A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BE9BDE-B373-93C6-8D9D-324DB2DF9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46D53-FAF4-2379-2BB8-26562C48E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BB391D-6E52-1398-9A5D-14D040C2B277}"/>
              </a:ext>
            </a:extLst>
          </p:cNvPr>
          <p:cNvSpPr>
            <a:spLocks noGrp="1"/>
          </p:cNvSpPr>
          <p:nvPr>
            <p:ph type="dt" sz="half" idx="10"/>
          </p:nvPr>
        </p:nvSpPr>
        <p:spPr/>
        <p:txBody>
          <a:bodyPr/>
          <a:lstStyle/>
          <a:p>
            <a:fld id="{72345051-2045-45DA-935E-2E3CA1A69ADC}" type="datetimeFigureOut">
              <a:rPr lang="en-US" smtClean="0"/>
              <a:t>6/9/2024</a:t>
            </a:fld>
            <a:endParaRPr lang="en-US"/>
          </a:p>
        </p:txBody>
      </p:sp>
      <p:sp>
        <p:nvSpPr>
          <p:cNvPr id="6" name="Footer Placeholder 5">
            <a:extLst>
              <a:ext uri="{FF2B5EF4-FFF2-40B4-BE49-F238E27FC236}">
                <a16:creationId xmlns:a16="http://schemas.microsoft.com/office/drawing/2014/main" id="{8C5801D2-043C-683A-F8A9-8F940F40A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755E6-4B40-9C25-6D0D-EC43868F09A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1606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879D9-BB8A-9098-A02A-699E3D583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3ADD2-B866-98EC-D5FF-E8B53E340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1BA0D-BBDC-86E3-A74B-E3BABDC03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6/9/2024</a:t>
            </a:fld>
            <a:endParaRPr lang="en-US"/>
          </a:p>
        </p:txBody>
      </p:sp>
      <p:sp>
        <p:nvSpPr>
          <p:cNvPr id="5" name="Footer Placeholder 4">
            <a:extLst>
              <a:ext uri="{FF2B5EF4-FFF2-40B4-BE49-F238E27FC236}">
                <a16:creationId xmlns:a16="http://schemas.microsoft.com/office/drawing/2014/main" id="{46FCFCA3-44D2-6DD9-22DE-F986F33A0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36A873-0843-8E5F-9F5B-9DB5EAAAB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47370161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BAB606-4DC8-2A8C-051A-0789D02EE6D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5BE5A7-02A3-2D26-CCF8-7A164BD7F35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A9CEBFC-891B-4BA5-8B81-178E27F954D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DCA8665-C86C-4E65-98D3-0A628F5541F4}" type="datetimeFigureOut">
              <a:rPr lang="en-US"/>
              <a:pPr>
                <a:defRPr/>
              </a:pPr>
              <a:t>6/10/2024</a:t>
            </a:fld>
            <a:endParaRPr lang="en-US"/>
          </a:p>
        </p:txBody>
      </p:sp>
      <p:sp>
        <p:nvSpPr>
          <p:cNvPr id="5" name="Footer Placeholder 4">
            <a:extLst>
              <a:ext uri="{FF2B5EF4-FFF2-40B4-BE49-F238E27FC236}">
                <a16:creationId xmlns:a16="http://schemas.microsoft.com/office/drawing/2014/main" id="{9B8680F2-0697-46F3-9B5B-7F02E7AE30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5A351CF-D7C3-49DB-8012-D1DC83890340}"/>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2AACE91-5E67-4E8B-B603-4CD6A45B383D}" type="slidenum">
              <a:rPr lang="en-US" altLang="en-US"/>
              <a:pPr/>
              <a:t>‹#›</a:t>
            </a:fld>
            <a:endParaRPr lang="en-US" altLang="en-US"/>
          </a:p>
        </p:txBody>
      </p:sp>
    </p:spTree>
    <p:extLst>
      <p:ext uri="{BB962C8B-B14F-4D97-AF65-F5344CB8AC3E}">
        <p14:creationId xmlns:p14="http://schemas.microsoft.com/office/powerpoint/2010/main" val="376404527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sistafireri.org/join-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sF_9VktvSPA?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mWyJ2Gz52fw?feature=oembed"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21_F3DB4D45.xml"/><Relationship Id="rId2" Type="http://schemas.openxmlformats.org/officeDocument/2006/relationships/slideLayout" Target="../slideLayouts/slideLayout2.xml"/><Relationship Id="rId1" Type="http://schemas.openxmlformats.org/officeDocument/2006/relationships/video" Target="https://www.youtube.com/embed/jOYeqQoJF1I?feature=oembed"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ommonwealthfund.org/publications/issue-briefs/2020/nov/maternal-mortality-maternity-care-us-compared-10-countries" TargetMode="External"/><Relationship Id="rId7" Type="http://schemas.openxmlformats.org/officeDocument/2006/relationships/image" Target="../media/image12.png"/><Relationship Id="rId2" Type="http://schemas.microsoft.com/office/2018/10/relationships/comments" Target="../comments/modernComment_150_15ADA686.xml"/><Relationship Id="rId1" Type="http://schemas.openxmlformats.org/officeDocument/2006/relationships/slideLayout" Target="../slideLayouts/slideLayout2.xml"/><Relationship Id="rId6" Type="http://schemas.openxmlformats.org/officeDocument/2006/relationships/hyperlink" Target="https://blackmaternalhealthcaucus-underwood.house.gov/Momnibus" TargetMode="External"/><Relationship Id="rId5" Type="http://schemas.openxmlformats.org/officeDocument/2006/relationships/hyperlink" Target="https://www.cdc.gov/nchs/data/hestat/maternal-mortality/2021/maternal-mortality-rates-2021.htm" TargetMode="External"/><Relationship Id="rId4" Type="http://schemas.openxmlformats.org/officeDocument/2006/relationships/hyperlink" Target="https://www.cdc.gov/nchs/data/hestat/maternal-mortality/2021/maternal-mortality-rates-2021.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mj.com/content/369/bmj.m2107.long"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C_MPCXs0Sw?feature=oembed"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ichelesc@targetpcs.com" TargetMode="External"/><Relationship Id="rId2" Type="http://schemas.openxmlformats.org/officeDocument/2006/relationships/hyperlink" Target="mailto:l.conlan@psnri.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3-R-l51R_QE?feature=oembed"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transformharm.org/tj_resource/transformative-justice-a-brief-descrip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0B_F3B77B5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26812-3284-7EB5-4FC1-E75337329B50}"/>
              </a:ext>
            </a:extLst>
          </p:cNvPr>
          <p:cNvSpPr>
            <a:spLocks noGrp="1"/>
          </p:cNvSpPr>
          <p:nvPr>
            <p:ph type="subTitle" idx="1"/>
          </p:nvPr>
        </p:nvSpPr>
        <p:spPr>
          <a:xfrm>
            <a:off x="560161" y="2393015"/>
            <a:ext cx="4744435" cy="2098245"/>
          </a:xfrm>
        </p:spPr>
        <p:txBody>
          <a:bodyPr vert="horz" lIns="91440" tIns="45720" rIns="91440" bIns="45720" rtlCol="0" anchor="t">
            <a:normAutofit/>
          </a:bodyPr>
          <a:lstStyle/>
          <a:p>
            <a:r>
              <a:rPr lang="en-US" b="1"/>
              <a:t>       </a:t>
            </a:r>
            <a:endParaRPr lang="en-US" b="1">
              <a:ea typeface="Calibri"/>
              <a:cs typeface="Calibri"/>
            </a:endParaRPr>
          </a:p>
        </p:txBody>
      </p:sp>
      <p:pic>
        <p:nvPicPr>
          <p:cNvPr id="4" name="Picture 3" descr="Pregnant person with presents">
            <a:extLst>
              <a:ext uri="{FF2B5EF4-FFF2-40B4-BE49-F238E27FC236}">
                <a16:creationId xmlns:a16="http://schemas.microsoft.com/office/drawing/2014/main" id="{B3AE1996-19A6-55F1-D7D9-6DEC2FDB53C8}"/>
              </a:ext>
            </a:extLst>
          </p:cNvPr>
          <p:cNvPicPr>
            <a:picLocks noChangeAspect="1"/>
          </p:cNvPicPr>
          <p:nvPr/>
        </p:nvPicPr>
        <p:blipFill rotWithShape="1">
          <a:blip r:embed="rId3"/>
          <a:srcRect l="6797" r="26502"/>
          <a:stretch/>
        </p:blipFill>
        <p:spPr>
          <a:xfrm>
            <a:off x="5304596" y="0"/>
            <a:ext cx="687878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descr="A logo for a parent support network&#10;&#10;Description automatically generated with low confidence">
            <a:extLst>
              <a:ext uri="{FF2B5EF4-FFF2-40B4-BE49-F238E27FC236}">
                <a16:creationId xmlns:a16="http://schemas.microsoft.com/office/drawing/2014/main" id="{2EEB86DE-E227-589D-3CD0-B911D494C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643" y="4656439"/>
            <a:ext cx="2255017" cy="1576421"/>
          </a:xfrm>
          <a:prstGeom prst="rect">
            <a:avLst/>
          </a:prstGeom>
        </p:spPr>
      </p:pic>
      <p:sp>
        <p:nvSpPr>
          <p:cNvPr id="14" name="Title 1">
            <a:extLst>
              <a:ext uri="{FF2B5EF4-FFF2-40B4-BE49-F238E27FC236}">
                <a16:creationId xmlns:a16="http://schemas.microsoft.com/office/drawing/2014/main" id="{39E7BECF-7AFC-37A6-58E7-BA8D24E21844}"/>
              </a:ext>
            </a:extLst>
          </p:cNvPr>
          <p:cNvSpPr>
            <a:spLocks noGrp="1"/>
          </p:cNvSpPr>
          <p:nvPr>
            <p:ph type="ctrTitle"/>
          </p:nvPr>
        </p:nvSpPr>
        <p:spPr>
          <a:xfrm>
            <a:off x="186262" y="-290278"/>
            <a:ext cx="5323780" cy="4801203"/>
          </a:xfrm>
        </p:spPr>
        <p:txBody>
          <a:bodyPr anchor="b">
            <a:normAutofit fontScale="90000"/>
          </a:bodyPr>
          <a:lstStyle/>
          <a:p>
            <a:r>
              <a:rPr lang="en-US" sz="3600" dirty="0">
                <a:latin typeface="Amasis MT Pro Black"/>
              </a:rPr>
              <a:t>Behavioral  Health Pregnant and Parenting Training – Embracing Black Indigenous  People of Color (BIPOC) -Improving Care &amp; Wellbeing</a:t>
            </a:r>
            <a:br>
              <a:rPr lang="en-US" sz="3600" dirty="0">
                <a:latin typeface="Amasis MT Pro Black"/>
              </a:rPr>
            </a:br>
            <a:br>
              <a:rPr lang="en-US" sz="3600" dirty="0">
                <a:latin typeface="Amasis MT Pro Black"/>
              </a:rPr>
            </a:br>
            <a:endParaRPr lang="en-US" sz="4000" i="1" dirty="0">
              <a:solidFill>
                <a:srgbClr val="EF7139"/>
              </a:solidFill>
              <a:latin typeface="Amasis MT Pro Black" panose="02040A04050005020304" pitchFamily="18" charset="0"/>
            </a:endParaRPr>
          </a:p>
        </p:txBody>
      </p:sp>
      <p:pic>
        <p:nvPicPr>
          <p:cNvPr id="5" name="Picture 4" descr="A close-up of a computer screen&#10;&#10;Description automatically generated">
            <a:extLst>
              <a:ext uri="{FF2B5EF4-FFF2-40B4-BE49-F238E27FC236}">
                <a16:creationId xmlns:a16="http://schemas.microsoft.com/office/drawing/2014/main" id="{C32A866E-1F51-BADA-A320-EC217DB62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613" y="3896618"/>
            <a:ext cx="4274881" cy="929628"/>
          </a:xfrm>
          <a:prstGeom prst="rect">
            <a:avLst/>
          </a:prstGeom>
        </p:spPr>
      </p:pic>
    </p:spTree>
    <p:extLst>
      <p:ext uri="{BB962C8B-B14F-4D97-AF65-F5344CB8AC3E}">
        <p14:creationId xmlns:p14="http://schemas.microsoft.com/office/powerpoint/2010/main" val="19457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4"/>
                                        </p:tgtEl>
                                        <p:attrNameLst>
                                          <p:attrName>style.visibility</p:attrName>
                                        </p:attrNameLst>
                                      </p:cBhvr>
                                      <p:to>
                                        <p:strVal val="visible"/>
                                      </p:to>
                                    </p:set>
                                    <p:animEffect transition="in" filter="fade">
                                      <p:cBhvr>
                                        <p:cTn id="10"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4F001-740C-857E-DC0E-59486F8D471D}"/>
              </a:ext>
            </a:extLst>
          </p:cNvPr>
          <p:cNvSpPr>
            <a:spLocks noGrp="1"/>
          </p:cNvSpPr>
          <p:nvPr>
            <p:ph type="title"/>
          </p:nvPr>
        </p:nvSpPr>
        <p:spPr>
          <a:xfrm>
            <a:off x="347247" y="1153572"/>
            <a:ext cx="3473725" cy="4461163"/>
          </a:xfrm>
        </p:spPr>
        <p:txBody>
          <a:bodyPr>
            <a:normAutofit/>
          </a:bodyPr>
          <a:lstStyle/>
          <a:p>
            <a:r>
              <a:rPr lang="en-US" b="1" dirty="0">
                <a:solidFill>
                  <a:srgbClr val="FFFFFF"/>
                </a:solidFill>
                <a:ea typeface="Calibri Light"/>
                <a:cs typeface="Calibri Light"/>
              </a:rPr>
              <a:t>Rhode Island </a:t>
            </a:r>
            <a:br>
              <a:rPr lang="en-US" b="1" dirty="0">
                <a:solidFill>
                  <a:srgbClr val="FFFFFF"/>
                </a:solidFill>
                <a:ea typeface="Calibri Light"/>
                <a:cs typeface="Calibri Light"/>
              </a:rPr>
            </a:br>
            <a:r>
              <a:rPr lang="en-US" b="1" dirty="0">
                <a:solidFill>
                  <a:srgbClr val="FFFFFF"/>
                </a:solidFill>
                <a:ea typeface="Calibri Light"/>
                <a:cs typeface="Calibri Light"/>
              </a:rPr>
              <a:t>Efforts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3082C4-4106-9A16-DD50-376D17FB70CA}"/>
              </a:ext>
            </a:extLst>
          </p:cNvPr>
          <p:cNvSpPr>
            <a:spLocks noGrp="1"/>
          </p:cNvSpPr>
          <p:nvPr>
            <p:ph idx="1"/>
          </p:nvPr>
        </p:nvSpPr>
        <p:spPr>
          <a:xfrm>
            <a:off x="4437476" y="394699"/>
            <a:ext cx="6906491" cy="5585619"/>
          </a:xfrm>
        </p:spPr>
        <p:txBody>
          <a:bodyPr vert="horz" lIns="91440" tIns="45720" rIns="91440" bIns="45720" rtlCol="0" anchor="ctr">
            <a:normAutofit fontScale="85000" lnSpcReduction="20000"/>
          </a:bodyPr>
          <a:lstStyle/>
          <a:p>
            <a:endParaRPr lang="en-US" dirty="0">
              <a:ea typeface="Calibri"/>
              <a:cs typeface="Calibri"/>
              <a:hlinkClick r:id="rId2"/>
            </a:endParaRPr>
          </a:p>
          <a:p>
            <a:endParaRPr lang="en-US" dirty="0">
              <a:ea typeface="Calibri"/>
              <a:cs typeface="Calibri"/>
              <a:hlinkClick r:id="rId2"/>
            </a:endParaRPr>
          </a:p>
          <a:p>
            <a:endParaRPr lang="en-US" dirty="0">
              <a:ea typeface="Calibri"/>
              <a:cs typeface="Calibri"/>
              <a:hlinkClick r:id="rId2"/>
            </a:endParaRPr>
          </a:p>
          <a:p>
            <a:r>
              <a:rPr lang="en-US" dirty="0">
                <a:ea typeface="Calibri"/>
                <a:cs typeface="Calibri"/>
              </a:rPr>
              <a:t>Sista Fire- leads BIPOC Reproductive Justice </a:t>
            </a:r>
          </a:p>
          <a:p>
            <a:r>
              <a:rPr lang="en-US" dirty="0">
                <a:ea typeface="Calibri"/>
                <a:cs typeface="Calibri"/>
              </a:rPr>
              <a:t>Doula Bill- Successfully Pass &amp; Implementation</a:t>
            </a:r>
          </a:p>
          <a:p>
            <a:r>
              <a:rPr lang="en-US" dirty="0">
                <a:ea typeface="Calibri"/>
                <a:cs typeface="Calibri"/>
              </a:rPr>
              <a:t>PSN –Dual Certified Community Health Worker- Peer Recovery Specialist focused on substance exposed newborn population </a:t>
            </a:r>
          </a:p>
          <a:p>
            <a:r>
              <a:rPr lang="en-US" dirty="0">
                <a:ea typeface="Calibri"/>
                <a:cs typeface="Calibri"/>
              </a:rPr>
              <a:t>Doulas &amp; Community Health Workers Medicaid reimbursable </a:t>
            </a:r>
          </a:p>
          <a:p>
            <a:r>
              <a:rPr lang="en-US" dirty="0">
                <a:ea typeface="Calibri"/>
                <a:cs typeface="Calibri"/>
              </a:rPr>
              <a:t>RI Kids Count- Mortality Study Release</a:t>
            </a:r>
          </a:p>
          <a:p>
            <a:r>
              <a:rPr lang="en-US" dirty="0">
                <a:ea typeface="Calibri"/>
                <a:cs typeface="Calibri"/>
              </a:rPr>
              <a:t>RI Governor’s -Early Childhood Taskforce for Behavioral Health </a:t>
            </a:r>
          </a:p>
          <a:p>
            <a:r>
              <a:rPr lang="en-US" dirty="0">
                <a:ea typeface="Calibri"/>
                <a:cs typeface="Calibri"/>
              </a:rPr>
              <a:t>RI Foundation – Urban Perinatal Education Center </a:t>
            </a:r>
          </a:p>
          <a:p>
            <a:r>
              <a:rPr lang="en-US" dirty="0">
                <a:ea typeface="Calibri"/>
                <a:cs typeface="Calibri"/>
              </a:rPr>
              <a:t>RI Department of Health- Postpartum Death review committee</a:t>
            </a:r>
          </a:p>
          <a:p>
            <a:pPr marL="0" indent="0">
              <a:buNone/>
            </a:pPr>
            <a:endParaRPr lang="en-US" dirty="0">
              <a:ea typeface="Calibri"/>
              <a:cs typeface="Calibri"/>
            </a:endParaRPr>
          </a:p>
          <a:p>
            <a:endParaRPr lang="en-US" dirty="0"/>
          </a:p>
        </p:txBody>
      </p:sp>
    </p:spTree>
    <p:extLst>
      <p:ext uri="{BB962C8B-B14F-4D97-AF65-F5344CB8AC3E}">
        <p14:creationId xmlns:p14="http://schemas.microsoft.com/office/powerpoint/2010/main" val="251358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C929-60BD-375D-DC4A-11919AEDC9A4}"/>
              </a:ext>
            </a:extLst>
          </p:cNvPr>
          <p:cNvSpPr>
            <a:spLocks noGrp="1"/>
          </p:cNvSpPr>
          <p:nvPr>
            <p:ph type="title"/>
          </p:nvPr>
        </p:nvSpPr>
        <p:spPr>
          <a:xfrm>
            <a:off x="895709" y="120710"/>
            <a:ext cx="10515600" cy="1325563"/>
          </a:xfrm>
        </p:spPr>
        <p:txBody>
          <a:bodyPr/>
          <a:lstStyle/>
          <a:p>
            <a:pPr algn="ctr"/>
            <a:r>
              <a:rPr lang="en-US" b="1">
                <a:solidFill>
                  <a:srgbClr val="7030A0"/>
                </a:solidFill>
                <a:ea typeface="Calibri Light"/>
                <a:cs typeface="Calibri Light"/>
              </a:rPr>
              <a:t>Reproductive Justice Framework </a:t>
            </a:r>
          </a:p>
        </p:txBody>
      </p:sp>
      <p:pic>
        <p:nvPicPr>
          <p:cNvPr id="4" name="Online Media 3" title="Loretta J. Ross, Reproductive Justice and Human Rights Advocate | 2022 MacArthur Fellow">
            <a:hlinkClick r:id="" action="ppaction://media"/>
            <a:extLst>
              <a:ext uri="{FF2B5EF4-FFF2-40B4-BE49-F238E27FC236}">
                <a16:creationId xmlns:a16="http://schemas.microsoft.com/office/drawing/2014/main" id="{96B1D2FB-554B-51FC-DBE4-185F2E081C93}"/>
              </a:ext>
            </a:extLst>
          </p:cNvPr>
          <p:cNvPicPr>
            <a:picLocks noGrp="1" noRot="1" noChangeAspect="1"/>
          </p:cNvPicPr>
          <p:nvPr>
            <p:ph idx="1"/>
            <a:videoFile r:link="rId1"/>
          </p:nvPr>
        </p:nvPicPr>
        <p:blipFill>
          <a:blip r:embed="rId3"/>
          <a:stretch>
            <a:fillRect/>
          </a:stretch>
        </p:blipFill>
        <p:spPr>
          <a:xfrm>
            <a:off x="2142226" y="1222871"/>
            <a:ext cx="8022566" cy="5226169"/>
          </a:xfrm>
        </p:spPr>
      </p:pic>
    </p:spTree>
    <p:extLst>
      <p:ext uri="{BB962C8B-B14F-4D97-AF65-F5344CB8AC3E}">
        <p14:creationId xmlns:p14="http://schemas.microsoft.com/office/powerpoint/2010/main" val="138539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594CE-5783-E547-A205-9401EF5D2579}"/>
              </a:ext>
            </a:extLst>
          </p:cNvPr>
          <p:cNvSpPr>
            <a:spLocks noGrp="1"/>
          </p:cNvSpPr>
          <p:nvPr>
            <p:ph type="title"/>
          </p:nvPr>
        </p:nvSpPr>
        <p:spPr>
          <a:xfrm>
            <a:off x="838200" y="365125"/>
            <a:ext cx="10515600" cy="1325563"/>
          </a:xfrm>
        </p:spPr>
        <p:txBody>
          <a:bodyPr>
            <a:normAutofit/>
          </a:bodyPr>
          <a:lstStyle/>
          <a:p>
            <a:r>
              <a:rPr lang="en-US" sz="5400" b="1">
                <a:latin typeface="Amasis MT Pro Black"/>
              </a:rPr>
              <a:t>BIPOC Solidarity Principles </a:t>
            </a:r>
            <a:endParaRPr lang="en-US" sz="5400" b="1">
              <a:latin typeface="Amasis MT Pro Black" panose="02040A04050005020304" pitchFamily="18" charset="0"/>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42A73E-0D02-5745-3F58-8A837CB2160A}"/>
              </a:ext>
            </a:extLst>
          </p:cNvPr>
          <p:cNvSpPr>
            <a:spLocks noGrp="1"/>
          </p:cNvSpPr>
          <p:nvPr>
            <p:ph idx="1"/>
          </p:nvPr>
        </p:nvSpPr>
        <p:spPr>
          <a:xfrm>
            <a:off x="838200" y="1929384"/>
            <a:ext cx="10515600" cy="4251960"/>
          </a:xfrm>
        </p:spPr>
        <p:txBody>
          <a:bodyPr vert="horz" lIns="91440" tIns="45720" rIns="91440" bIns="45720" rtlCol="0">
            <a:normAutofit/>
          </a:bodyPr>
          <a:lstStyle/>
          <a:p>
            <a:pPr>
              <a:buFont typeface="+mj-lt"/>
              <a:buAutoNum type="arabicPeriod"/>
            </a:pPr>
            <a:r>
              <a:rPr lang="en-US" sz="1700" b="1">
                <a:effectLst/>
              </a:rPr>
              <a:t>Decolonize Stories</a:t>
            </a:r>
            <a:r>
              <a:rPr lang="en-US" sz="1700">
                <a:effectLst/>
              </a:rPr>
              <a:t> - Seek, learn, share and affirm the distinct histories of BIPOC communities; and unlearn dominant narratives </a:t>
            </a:r>
          </a:p>
          <a:p>
            <a:pPr>
              <a:buFont typeface="+mj-lt"/>
              <a:buAutoNum type="arabicPeriod"/>
            </a:pPr>
            <a:r>
              <a:rPr lang="en-US" sz="1700" b="1">
                <a:effectLst/>
              </a:rPr>
              <a:t>Develop a Power Analysis</a:t>
            </a:r>
            <a:r>
              <a:rPr lang="en-US" sz="1700">
                <a:effectLst/>
              </a:rPr>
              <a:t> - Consider how each BIPOC community is differently situated in the racial hierarchy and differently affected by issues</a:t>
            </a:r>
          </a:p>
          <a:p>
            <a:pPr>
              <a:buFont typeface="+mj-lt"/>
              <a:buAutoNum type="arabicPeriod"/>
            </a:pPr>
            <a:r>
              <a:rPr lang="en-US" sz="1700" b="1">
                <a:effectLst/>
              </a:rPr>
              <a:t>Uplift Native and Black Humanity</a:t>
            </a:r>
            <a:r>
              <a:rPr lang="en-US" sz="1700">
                <a:effectLst/>
              </a:rPr>
              <a:t> - Honor the legacies of Native and Black resistance to colonization and white supremacy; and actively examine how disparities and injustices uniquely affect Native and Black communities </a:t>
            </a:r>
          </a:p>
          <a:p>
            <a:pPr>
              <a:buFont typeface="+mj-lt"/>
              <a:buAutoNum type="arabicPeriod"/>
            </a:pPr>
            <a:r>
              <a:rPr lang="en-US" sz="1700" b="1">
                <a:effectLst/>
              </a:rPr>
              <a:t>Organize Your People</a:t>
            </a:r>
            <a:r>
              <a:rPr lang="en-US" sz="1700">
                <a:effectLst/>
              </a:rPr>
              <a:t> – ‘Call in’ your communities to deeper understanding and empathy for all BIPOC communities with love and compassion</a:t>
            </a:r>
          </a:p>
          <a:p>
            <a:pPr>
              <a:buFont typeface="+mj-lt"/>
              <a:buAutoNum type="arabicPeriod"/>
            </a:pPr>
            <a:r>
              <a:rPr lang="en-US" sz="1700" b="1">
                <a:effectLst/>
              </a:rPr>
              <a:t>Build Intergroup Connections and Relationships</a:t>
            </a:r>
            <a:r>
              <a:rPr lang="en-US" sz="1700">
                <a:effectLst/>
              </a:rPr>
              <a:t> – Build just relationships; and invest in one another’s liberation</a:t>
            </a:r>
          </a:p>
          <a:p>
            <a:pPr>
              <a:buFont typeface="+mj-lt"/>
              <a:buAutoNum type="arabicPeriod"/>
            </a:pPr>
            <a:r>
              <a:rPr lang="en-US" sz="1700" b="1">
                <a:effectLst/>
              </a:rPr>
              <a:t>Commit to Personal and Collective Healing</a:t>
            </a:r>
            <a:r>
              <a:rPr lang="en-US" sz="1700">
                <a:effectLst/>
              </a:rPr>
              <a:t> – Practice both individual and community care; acknowledge ruptures and invite connection; and center healing and transformative justice</a:t>
            </a:r>
            <a:br>
              <a:rPr lang="en-US" sz="1700" b="0" i="0">
                <a:effectLst/>
                <a:latin typeface="Open Sans" panose="020B0606030504020204" pitchFamily="34" charset="0"/>
              </a:rPr>
            </a:br>
            <a:endParaRPr lang="en-US" sz="1700">
              <a:ea typeface="Calibri" panose="020F0502020204030204"/>
              <a:cs typeface="Calibri" panose="020F0502020204030204"/>
            </a:endParaRPr>
          </a:p>
        </p:txBody>
      </p:sp>
    </p:spTree>
    <p:extLst>
      <p:ext uri="{BB962C8B-B14F-4D97-AF65-F5344CB8AC3E}">
        <p14:creationId xmlns:p14="http://schemas.microsoft.com/office/powerpoint/2010/main" val="113025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productive Justice: Part 1">
            <a:hlinkClick r:id="" action="ppaction://media"/>
            <a:extLst>
              <a:ext uri="{FF2B5EF4-FFF2-40B4-BE49-F238E27FC236}">
                <a16:creationId xmlns:a16="http://schemas.microsoft.com/office/drawing/2014/main" id="{37E181E9-DAE5-42C2-EDE7-75F76132204E}"/>
              </a:ext>
            </a:extLst>
          </p:cNvPr>
          <p:cNvPicPr>
            <a:picLocks noGrp="1" noRot="1" noChangeAspect="1"/>
          </p:cNvPicPr>
          <p:nvPr>
            <p:ph idx="1"/>
            <a:videoFile r:link="rId1"/>
          </p:nvPr>
        </p:nvPicPr>
        <p:blipFill>
          <a:blip r:embed="rId3"/>
          <a:stretch>
            <a:fillRect/>
          </a:stretch>
        </p:blipFill>
        <p:spPr>
          <a:xfrm>
            <a:off x="747623" y="374606"/>
            <a:ext cx="10610490" cy="5700621"/>
          </a:xfrm>
        </p:spPr>
      </p:pic>
      <p:pic>
        <p:nvPicPr>
          <p:cNvPr id="3" name="Picture 2" descr="A qr code with black squares&#10;&#10;Description automatically generated">
            <a:extLst>
              <a:ext uri="{FF2B5EF4-FFF2-40B4-BE49-F238E27FC236}">
                <a16:creationId xmlns:a16="http://schemas.microsoft.com/office/drawing/2014/main" id="{F5139D99-9EC7-A5F8-9AAF-CB9DF3D8DD93}"/>
              </a:ext>
            </a:extLst>
          </p:cNvPr>
          <p:cNvPicPr>
            <a:picLocks noChangeAspect="1"/>
          </p:cNvPicPr>
          <p:nvPr/>
        </p:nvPicPr>
        <p:blipFill>
          <a:blip r:embed="rId4"/>
          <a:stretch>
            <a:fillRect/>
          </a:stretch>
        </p:blipFill>
        <p:spPr>
          <a:xfrm>
            <a:off x="11413358" y="6074978"/>
            <a:ext cx="716456" cy="725215"/>
          </a:xfrm>
          <a:prstGeom prst="rect">
            <a:avLst/>
          </a:prstGeom>
        </p:spPr>
      </p:pic>
    </p:spTree>
    <p:extLst>
      <p:ext uri="{BB962C8B-B14F-4D97-AF65-F5344CB8AC3E}">
        <p14:creationId xmlns:p14="http://schemas.microsoft.com/office/powerpoint/2010/main" val="73489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437-F4A3-6C69-4983-7365C811DA72}"/>
              </a:ext>
            </a:extLst>
          </p:cNvPr>
          <p:cNvSpPr>
            <a:spLocks noGrp="1"/>
          </p:cNvSpPr>
          <p:nvPr>
            <p:ph type="title"/>
          </p:nvPr>
        </p:nvSpPr>
        <p:spPr>
          <a:xfrm>
            <a:off x="521899" y="379502"/>
            <a:ext cx="11349486" cy="1325563"/>
          </a:xfrm>
        </p:spPr>
        <p:txBody>
          <a:bodyPr/>
          <a:lstStyle/>
          <a:p>
            <a:pPr algn="ctr"/>
            <a:r>
              <a:rPr lang="en-US" sz="4000" b="1">
                <a:solidFill>
                  <a:srgbClr val="7030A0"/>
                </a:solidFill>
                <a:ea typeface="Calibri Light"/>
                <a:cs typeface="Calibri Light"/>
              </a:rPr>
              <a:t>American Indian/Alaskan Native-A Mortality Rates </a:t>
            </a:r>
            <a:r>
              <a:rPr lang="en-US" b="1">
                <a:solidFill>
                  <a:srgbClr val="7030A0"/>
                </a:solidFill>
                <a:ea typeface="Calibri Light"/>
                <a:cs typeface="Calibri Light"/>
              </a:rPr>
              <a:t> </a:t>
            </a:r>
          </a:p>
        </p:txBody>
      </p:sp>
      <p:pic>
        <p:nvPicPr>
          <p:cNvPr id="4" name="Online Media 3" title="Pregnant Mom Died While Bringing Attention To Native American Maternal Mortality | NBC News">
            <a:hlinkClick r:id="" action="ppaction://media"/>
            <a:extLst>
              <a:ext uri="{FF2B5EF4-FFF2-40B4-BE49-F238E27FC236}">
                <a16:creationId xmlns:a16="http://schemas.microsoft.com/office/drawing/2014/main" id="{C07504A9-CDB6-91D6-86F3-819E8288E6F4}"/>
              </a:ext>
            </a:extLst>
          </p:cNvPr>
          <p:cNvPicPr>
            <a:picLocks noGrp="1" noRot="1" noChangeAspect="1"/>
          </p:cNvPicPr>
          <p:nvPr>
            <p:ph idx="1"/>
            <a:videoFile r:link="rId1"/>
          </p:nvPr>
        </p:nvPicPr>
        <p:blipFill>
          <a:blip r:embed="rId4"/>
          <a:stretch>
            <a:fillRect/>
          </a:stretch>
        </p:blipFill>
        <p:spPr>
          <a:xfrm>
            <a:off x="1509622" y="1553549"/>
            <a:ext cx="8957094" cy="4521679"/>
          </a:xfrm>
        </p:spPr>
      </p:pic>
      <p:pic>
        <p:nvPicPr>
          <p:cNvPr id="5" name="Picture 4" descr="A qr code with black squares&#10;&#10;Description automatically generated">
            <a:extLst>
              <a:ext uri="{FF2B5EF4-FFF2-40B4-BE49-F238E27FC236}">
                <a16:creationId xmlns:a16="http://schemas.microsoft.com/office/drawing/2014/main" id="{32A52CAD-EDF8-D1BF-95F4-DAF6AC1417D4}"/>
              </a:ext>
            </a:extLst>
          </p:cNvPr>
          <p:cNvPicPr>
            <a:picLocks noChangeAspect="1"/>
          </p:cNvPicPr>
          <p:nvPr/>
        </p:nvPicPr>
        <p:blipFill>
          <a:blip r:embed="rId5"/>
          <a:stretch>
            <a:fillRect/>
          </a:stretch>
        </p:blipFill>
        <p:spPr>
          <a:xfrm>
            <a:off x="10782738" y="5540703"/>
            <a:ext cx="1075559" cy="1084317"/>
          </a:xfrm>
          <a:prstGeom prst="rect">
            <a:avLst/>
          </a:prstGeom>
        </p:spPr>
      </p:pic>
    </p:spTree>
    <p:extLst>
      <p:ext uri="{BB962C8B-B14F-4D97-AF65-F5344CB8AC3E}">
        <p14:creationId xmlns:p14="http://schemas.microsoft.com/office/powerpoint/2010/main" val="409123565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944E-8066-22CD-141F-2C5A754BE539}"/>
              </a:ext>
            </a:extLst>
          </p:cNvPr>
          <p:cNvSpPr>
            <a:spLocks noGrp="1"/>
          </p:cNvSpPr>
          <p:nvPr>
            <p:ph type="title"/>
          </p:nvPr>
        </p:nvSpPr>
        <p:spPr/>
        <p:txBody>
          <a:bodyPr/>
          <a:lstStyle/>
          <a:p>
            <a:r>
              <a:rPr lang="en-US" b="1">
                <a:cs typeface="Calibri Light"/>
              </a:rPr>
              <a:t>National Legislative Efforts</a:t>
            </a:r>
            <a:endParaRPr lang="en-US" b="1"/>
          </a:p>
        </p:txBody>
      </p:sp>
      <p:sp>
        <p:nvSpPr>
          <p:cNvPr id="3" name="Content Placeholder 2">
            <a:extLst>
              <a:ext uri="{FF2B5EF4-FFF2-40B4-BE49-F238E27FC236}">
                <a16:creationId xmlns:a16="http://schemas.microsoft.com/office/drawing/2014/main" id="{00451E56-9379-5B9A-6DCD-D6D7987F0427}"/>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Black Maternal Health </a:t>
            </a:r>
            <a:r>
              <a:rPr lang="en-US" b="1" err="1">
                <a:cs typeface="Calibri"/>
              </a:rPr>
              <a:t>Momnibus</a:t>
            </a:r>
            <a:r>
              <a:rPr lang="en-US" b="1">
                <a:cs typeface="Calibri"/>
              </a:rPr>
              <a:t> Act</a:t>
            </a:r>
          </a:p>
          <a:p>
            <a:pPr marL="457200" lvl="1" indent="0">
              <a:buNone/>
            </a:pPr>
            <a:endParaRPr lang="en-US">
              <a:cs typeface="Calibri"/>
            </a:endParaRPr>
          </a:p>
          <a:p>
            <a:pPr marL="457200" lvl="1" indent="0">
              <a:buNone/>
            </a:pPr>
            <a:r>
              <a:rPr lang="en-US" b="1">
                <a:solidFill>
                  <a:srgbClr val="212529"/>
                </a:solidFill>
                <a:ea typeface="+mn-lt"/>
                <a:cs typeface="+mn-lt"/>
              </a:rPr>
              <a:t>"Background: </a:t>
            </a:r>
            <a:r>
              <a:rPr lang="en-US">
                <a:solidFill>
                  <a:srgbClr val="212529"/>
                </a:solidFill>
                <a:ea typeface="+mn-lt"/>
                <a:cs typeface="+mn-lt"/>
              </a:rPr>
              <a:t>The United States has the </a:t>
            </a:r>
            <a:r>
              <a:rPr lang="en-US" u="sng">
                <a:solidFill>
                  <a:srgbClr val="006D95"/>
                </a:solidFill>
                <a:ea typeface="+mn-lt"/>
                <a:cs typeface="+mn-lt"/>
                <a:hlinkClick r:id="rId3"/>
              </a:rPr>
              <a:t>highest</a:t>
            </a:r>
            <a:r>
              <a:rPr lang="en-US">
                <a:solidFill>
                  <a:srgbClr val="212529"/>
                </a:solidFill>
                <a:ea typeface="+mn-lt"/>
                <a:cs typeface="+mn-lt"/>
              </a:rPr>
              <a:t> maternal mortality rate of any high-income country and significant </a:t>
            </a:r>
            <a:r>
              <a:rPr lang="en-US" u="sng">
                <a:solidFill>
                  <a:srgbClr val="006D95"/>
                </a:solidFill>
                <a:ea typeface="+mn-lt"/>
                <a:cs typeface="+mn-lt"/>
                <a:hlinkClick r:id="rId4"/>
              </a:rPr>
              <a:t>disparities</a:t>
            </a:r>
            <a:r>
              <a:rPr lang="en-US">
                <a:solidFill>
                  <a:srgbClr val="212529"/>
                </a:solidFill>
                <a:ea typeface="+mn-lt"/>
                <a:cs typeface="+mn-lt"/>
              </a:rPr>
              <a:t> in outcomes – and the crisis is only </a:t>
            </a:r>
            <a:r>
              <a:rPr lang="en-US" u="sng">
                <a:solidFill>
                  <a:srgbClr val="006D95"/>
                </a:solidFill>
                <a:ea typeface="+mn-lt"/>
                <a:cs typeface="+mn-lt"/>
                <a:hlinkClick r:id="rId5"/>
              </a:rPr>
              <a:t>worsening</a:t>
            </a:r>
            <a:r>
              <a:rPr lang="en-US">
                <a:solidFill>
                  <a:srgbClr val="212529"/>
                </a:solidFill>
                <a:ea typeface="+mn-lt"/>
                <a:cs typeface="+mn-lt"/>
              </a:rPr>
              <a:t>: the maternal mortality rate in 2021 was 89 percent higher than the rate in 2018. The </a:t>
            </a:r>
            <a:r>
              <a:rPr lang="en-US" b="1">
                <a:solidFill>
                  <a:srgbClr val="212529"/>
                </a:solidFill>
                <a:ea typeface="+mn-lt"/>
                <a:cs typeface="+mn-lt"/>
              </a:rPr>
              <a:t>Black Maternal Health </a:t>
            </a:r>
            <a:r>
              <a:rPr lang="en-US" b="1" err="1">
                <a:solidFill>
                  <a:srgbClr val="212529"/>
                </a:solidFill>
                <a:ea typeface="+mn-lt"/>
                <a:cs typeface="+mn-lt"/>
              </a:rPr>
              <a:t>Momnibus</a:t>
            </a:r>
            <a:r>
              <a:rPr lang="en-US" b="1">
                <a:solidFill>
                  <a:srgbClr val="212529"/>
                </a:solidFill>
                <a:ea typeface="+mn-lt"/>
                <a:cs typeface="+mn-lt"/>
              </a:rPr>
              <a:t> Act </a:t>
            </a:r>
            <a:r>
              <a:rPr lang="en-US">
                <a:solidFill>
                  <a:srgbClr val="212529"/>
                </a:solidFill>
                <a:ea typeface="+mn-lt"/>
                <a:cs typeface="+mn-lt"/>
              </a:rPr>
              <a:t>will address this crisis through historic investments that comprehensively address every driver of maternal mortality, morbidity, and disparities in the United States.</a:t>
            </a:r>
            <a:endParaRPr lang="en-US">
              <a:cs typeface="Calibri"/>
            </a:endParaRPr>
          </a:p>
          <a:p>
            <a:pPr marL="457200" lvl="1" indent="0">
              <a:buNone/>
            </a:pPr>
            <a:endParaRPr lang="en-US">
              <a:solidFill>
                <a:srgbClr val="212529"/>
              </a:solidFill>
              <a:ea typeface="Calibri" panose="020F0502020204030204"/>
              <a:cs typeface="Calibri"/>
            </a:endParaRPr>
          </a:p>
          <a:p>
            <a:pPr lvl="1"/>
            <a:endParaRPr lang="en-US">
              <a:cs typeface="Calibri"/>
            </a:endParaRPr>
          </a:p>
          <a:p>
            <a:pPr marL="914400" lvl="2" indent="0">
              <a:buNone/>
            </a:pPr>
            <a:r>
              <a:rPr lang="en-US">
                <a:cs typeface="Calibri"/>
                <a:hlinkClick r:id="rId6"/>
              </a:rPr>
              <a:t>https://blackmaternalhealthcaucus-underwood.house.gov/Momnibus</a:t>
            </a:r>
            <a:endParaRPr lang="en-US">
              <a:cs typeface="Calibri"/>
            </a:endParaRPr>
          </a:p>
          <a:p>
            <a:pPr marL="914400" lvl="2" indent="0">
              <a:buNone/>
            </a:pPr>
            <a:endParaRPr lang="en-US">
              <a:solidFill>
                <a:srgbClr val="FF0000"/>
              </a:solidFill>
              <a:cs typeface="Calibri"/>
            </a:endParaRPr>
          </a:p>
          <a:p>
            <a:endParaRPr lang="en-US">
              <a:solidFill>
                <a:srgbClr val="FF0000"/>
              </a:solidFill>
              <a:ea typeface="Calibri"/>
              <a:cs typeface="Calibri"/>
            </a:endParaRPr>
          </a:p>
        </p:txBody>
      </p:sp>
      <p:pic>
        <p:nvPicPr>
          <p:cNvPr id="4" name="Picture 3" descr="A qr code with a few black squares&#10;&#10;Description automatically generated">
            <a:extLst>
              <a:ext uri="{FF2B5EF4-FFF2-40B4-BE49-F238E27FC236}">
                <a16:creationId xmlns:a16="http://schemas.microsoft.com/office/drawing/2014/main" id="{D3B5A27C-AF95-62BB-6342-909D1A736B79}"/>
              </a:ext>
            </a:extLst>
          </p:cNvPr>
          <p:cNvPicPr>
            <a:picLocks noChangeAspect="1"/>
          </p:cNvPicPr>
          <p:nvPr/>
        </p:nvPicPr>
        <p:blipFill>
          <a:blip r:embed="rId7"/>
          <a:stretch>
            <a:fillRect/>
          </a:stretch>
        </p:blipFill>
        <p:spPr>
          <a:xfrm>
            <a:off x="10397357" y="5225393"/>
            <a:ext cx="952939" cy="961697"/>
          </a:xfrm>
          <a:prstGeom prst="rect">
            <a:avLst/>
          </a:prstGeom>
        </p:spPr>
      </p:pic>
    </p:spTree>
    <p:extLst>
      <p:ext uri="{BB962C8B-B14F-4D97-AF65-F5344CB8AC3E}">
        <p14:creationId xmlns:p14="http://schemas.microsoft.com/office/powerpoint/2010/main" val="36370189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487608-E1CB-B973-C516-045A1760C539}"/>
              </a:ext>
            </a:extLst>
          </p:cNvPr>
          <p:cNvSpPr>
            <a:spLocks noGrp="1"/>
          </p:cNvSpPr>
          <p:nvPr>
            <p:ph type="title"/>
          </p:nvPr>
        </p:nvSpPr>
        <p:spPr>
          <a:xfrm>
            <a:off x="1331088" y="565739"/>
            <a:ext cx="9745883" cy="1124949"/>
          </a:xfrm>
        </p:spPr>
        <p:txBody>
          <a:bodyPr>
            <a:normAutofit/>
          </a:bodyPr>
          <a:lstStyle/>
          <a:p>
            <a:r>
              <a:rPr lang="en-US" b="1">
                <a:solidFill>
                  <a:schemeClr val="bg1"/>
                </a:solidFill>
              </a:rPr>
              <a:t>Racialized Stress</a:t>
            </a:r>
          </a:p>
        </p:txBody>
      </p:sp>
      <p:sp>
        <p:nvSpPr>
          <p:cNvPr id="16" name="Freeform: Shape 15">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regnant person in a hospital&#10;&#10;Description automatically generated">
            <a:extLst>
              <a:ext uri="{FF2B5EF4-FFF2-40B4-BE49-F238E27FC236}">
                <a16:creationId xmlns:a16="http://schemas.microsoft.com/office/drawing/2014/main" id="{1708E05C-595D-5819-9C79-C75C3260CF9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3785" y="2729430"/>
            <a:ext cx="4280231" cy="2779282"/>
          </a:xfrm>
        </p:spPr>
      </p:pic>
      <p:sp>
        <p:nvSpPr>
          <p:cNvPr id="6" name="TextBox 5">
            <a:extLst>
              <a:ext uri="{FF2B5EF4-FFF2-40B4-BE49-F238E27FC236}">
                <a16:creationId xmlns:a16="http://schemas.microsoft.com/office/drawing/2014/main" id="{48296BB6-EDEE-B362-5740-BC4CE3D9A0F2}"/>
              </a:ext>
            </a:extLst>
          </p:cNvPr>
          <p:cNvSpPr txBox="1"/>
          <p:nvPr/>
        </p:nvSpPr>
        <p:spPr>
          <a:xfrm>
            <a:off x="6444389" y="4806321"/>
            <a:ext cx="3477401" cy="265457"/>
          </a:xfrm>
          <a:prstGeom prst="rect">
            <a:avLst/>
          </a:prstGeom>
          <a:noFill/>
        </p:spPr>
        <p:txBody>
          <a:bodyPr wrap="square" rtlCol="0">
            <a:spAutoFit/>
          </a:bodyPr>
          <a:lstStyle/>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1125"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3.0/"/>
              </a:rPr>
              <a:t>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7898DD-0CAF-936E-3BA3-53B0AE58C2A1}"/>
              </a:ext>
            </a:extLst>
          </p:cNvPr>
          <p:cNvSpPr txBox="1"/>
          <p:nvPr/>
        </p:nvSpPr>
        <p:spPr>
          <a:xfrm>
            <a:off x="2513628" y="2425605"/>
            <a:ext cx="3489476" cy="3708708"/>
          </a:xfrm>
          <a:prstGeom prst="rect">
            <a:avLst/>
          </a:prstGeom>
          <a:noFill/>
        </p:spPr>
        <p:txBody>
          <a:bodyPr wrap="square" rtlCol="0">
            <a:spAutoFit/>
          </a:bodyPr>
          <a:lstStyle/>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Pain</a:t>
            </a:r>
          </a:p>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Anxiety</a:t>
            </a:r>
          </a:p>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Suicide</a:t>
            </a:r>
          </a:p>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Depression</a:t>
            </a:r>
          </a:p>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Illness</a:t>
            </a:r>
          </a:p>
          <a:p>
            <a:pPr marL="0" marR="0" lvl="0" indent="0" algn="l" defTabSz="1143000" rtl="0" eaLnBrk="1" fontAlgn="auto" latinLnBrk="0" hangingPunct="1">
              <a:lnSpc>
                <a:spcPct val="100000"/>
              </a:lnSpc>
              <a:spcBef>
                <a:spcPts val="0"/>
              </a:spcBef>
              <a:spcAft>
                <a:spcPts val="600"/>
              </a:spcAft>
              <a:buClrTx/>
              <a:buSzTx/>
              <a:buFontTx/>
              <a:buNone/>
              <a:tabLst/>
              <a:defRPr/>
            </a:pP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Death</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96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FE05F3-6F4E-4E8A-9189-2C17F27C7530}"/>
              </a:ext>
            </a:extLst>
          </p:cNvPr>
          <p:cNvSpPr/>
          <p:nvPr/>
        </p:nvSpPr>
        <p:spPr>
          <a:xfrm>
            <a:off x="648928" y="628651"/>
            <a:ext cx="11012129"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30724" name="TextBox 5">
            <a:extLst>
              <a:ext uri="{FF2B5EF4-FFF2-40B4-BE49-F238E27FC236}">
                <a16:creationId xmlns:a16="http://schemas.microsoft.com/office/drawing/2014/main" id="{DA0CFE45-1017-B26E-2069-E36F2754AA27}"/>
              </a:ext>
            </a:extLst>
          </p:cNvPr>
          <p:cNvSpPr txBox="1">
            <a:spLocks noChangeArrowheads="1"/>
          </p:cNvSpPr>
          <p:nvPr/>
        </p:nvSpPr>
        <p:spPr bwMode="auto">
          <a:xfrm>
            <a:off x="1045906" y="876985"/>
            <a:ext cx="10103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en-US" altLang="en-US" sz="3600" dirty="0">
                <a:solidFill>
                  <a:prstClr val="white"/>
                </a:solidFill>
                <a:latin typeface="Georgia" panose="02040502050405020303" pitchFamily="18" charset="0"/>
                <a:cs typeface="Arial" panose="020B0604020202020204" pitchFamily="34" charset="0"/>
              </a:rPr>
              <a:t>Recovery Coaches and Family Centered Teams</a:t>
            </a:r>
          </a:p>
        </p:txBody>
      </p:sp>
      <p:sp>
        <p:nvSpPr>
          <p:cNvPr id="2" name="Rectangle 1">
            <a:extLst>
              <a:ext uri="{FF2B5EF4-FFF2-40B4-BE49-F238E27FC236}">
                <a16:creationId xmlns:a16="http://schemas.microsoft.com/office/drawing/2014/main" id="{ED4EB5F2-60CC-4A4B-9C0B-00E31A7A3784}"/>
              </a:ext>
            </a:extLst>
          </p:cNvPr>
          <p:cNvSpPr/>
          <p:nvPr/>
        </p:nvSpPr>
        <p:spPr>
          <a:xfrm>
            <a:off x="571962" y="1998560"/>
            <a:ext cx="10577818" cy="3970318"/>
          </a:xfrm>
          <a:prstGeom prst="rect">
            <a:avLst/>
          </a:prstGeom>
        </p:spPr>
        <p:txBody>
          <a:bodyPr wrap="square">
            <a:spAutoFit/>
          </a:bodyPr>
          <a:lstStyle/>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Share lived experience in overcoming similar challenges</a:t>
            </a:r>
          </a:p>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Build mutual connection, support and promote recovery principles  </a:t>
            </a:r>
          </a:p>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Connect to mutual aid support groups and recovery centers (Anchor, AA, All Recovery, etc.) </a:t>
            </a:r>
          </a:p>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Learn about involvement and needs with prenatal/post partum medical visits, MAT, other services and basic need supports </a:t>
            </a:r>
          </a:p>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Complete intake and assessments </a:t>
            </a:r>
          </a:p>
          <a:p>
            <a:pPr marL="285750" indent="-285750">
              <a:buFont typeface="Arial" panose="020B0604020202020204" pitchFamily="34" charset="0"/>
              <a:buChar char="•"/>
              <a:defRPr/>
            </a:pPr>
            <a:r>
              <a:rPr lang="en-US" sz="2800" dirty="0">
                <a:solidFill>
                  <a:prstClr val="black"/>
                </a:solidFill>
                <a:latin typeface="Calibri"/>
                <a:cs typeface="Arial" panose="020B0604020202020204" pitchFamily="34" charset="0"/>
              </a:rPr>
              <a:t>Partner in the development and implementation of a plan of care </a:t>
            </a:r>
          </a:p>
          <a:p>
            <a:pPr>
              <a:defRPr/>
            </a:pPr>
            <a:endParaRPr lang="en-US" sz="2800" dirty="0">
              <a:solidFill>
                <a:prstClr val="black"/>
              </a:solidFill>
              <a:latin typeface="Calibri"/>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0624E-2807-4323-A3A6-A8208FDB9D41}"/>
              </a:ext>
            </a:extLst>
          </p:cNvPr>
          <p:cNvSpPr/>
          <p:nvPr/>
        </p:nvSpPr>
        <p:spPr>
          <a:xfrm>
            <a:off x="380999" y="395288"/>
            <a:ext cx="10857271"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2772" name="TextBox 5">
            <a:extLst>
              <a:ext uri="{FF2B5EF4-FFF2-40B4-BE49-F238E27FC236}">
                <a16:creationId xmlns:a16="http://schemas.microsoft.com/office/drawing/2014/main" id="{1AB26A06-9414-5261-A2A8-E60DF4883749}"/>
              </a:ext>
            </a:extLst>
          </p:cNvPr>
          <p:cNvSpPr txBox="1">
            <a:spLocks noChangeArrowheads="1"/>
          </p:cNvSpPr>
          <p:nvPr/>
        </p:nvSpPr>
        <p:spPr bwMode="auto">
          <a:xfrm>
            <a:off x="819763" y="718234"/>
            <a:ext cx="10261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None/>
            </a:pPr>
            <a:r>
              <a:rPr lang="en-US" altLang="en-US" sz="3600" dirty="0">
                <a:solidFill>
                  <a:prstClr val="white"/>
                </a:solidFill>
                <a:latin typeface="Georgia" panose="02040502050405020303" pitchFamily="18" charset="0"/>
                <a:cs typeface="Arial" panose="020B0604020202020204" pitchFamily="34" charset="0"/>
              </a:rPr>
              <a:t>Recovery Coaches and Family Centered Teams</a:t>
            </a:r>
          </a:p>
        </p:txBody>
      </p:sp>
      <p:sp>
        <p:nvSpPr>
          <p:cNvPr id="32773" name="Rectangle 1">
            <a:extLst>
              <a:ext uri="{FF2B5EF4-FFF2-40B4-BE49-F238E27FC236}">
                <a16:creationId xmlns:a16="http://schemas.microsoft.com/office/drawing/2014/main" id="{528941B4-B470-3C6E-8A3D-5DBADC879D0F}"/>
              </a:ext>
            </a:extLst>
          </p:cNvPr>
          <p:cNvSpPr>
            <a:spLocks noChangeArrowheads="1"/>
          </p:cNvSpPr>
          <p:nvPr/>
        </p:nvSpPr>
        <p:spPr bwMode="auto">
          <a:xfrm>
            <a:off x="521723" y="1861234"/>
            <a:ext cx="1085727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pPr>
            <a:r>
              <a:rPr lang="en-US" altLang="en-US" dirty="0">
                <a:solidFill>
                  <a:prstClr val="black"/>
                </a:solidFill>
                <a:cs typeface="Arial" panose="020B0604020202020204" pitchFamily="34" charset="0"/>
              </a:rPr>
              <a:t>Link to home visiting services and other care    </a:t>
            </a:r>
          </a:p>
          <a:p>
            <a:pPr fontAlgn="base">
              <a:lnSpc>
                <a:spcPct val="100000"/>
              </a:lnSpc>
              <a:spcBef>
                <a:spcPct val="0"/>
              </a:spcBef>
              <a:spcAft>
                <a:spcPct val="0"/>
              </a:spcAft>
            </a:pPr>
            <a:r>
              <a:rPr lang="en-US" altLang="en-US" dirty="0">
                <a:solidFill>
                  <a:prstClr val="black"/>
                </a:solidFill>
                <a:cs typeface="Arial" panose="020B0604020202020204" pitchFamily="34" charset="0"/>
              </a:rPr>
              <a:t>Coordination programs and services</a:t>
            </a:r>
          </a:p>
          <a:p>
            <a:pPr fontAlgn="base">
              <a:lnSpc>
                <a:spcPct val="100000"/>
              </a:lnSpc>
              <a:spcBef>
                <a:spcPct val="0"/>
              </a:spcBef>
              <a:spcAft>
                <a:spcPct val="0"/>
              </a:spcAft>
            </a:pPr>
            <a:r>
              <a:rPr lang="en-US" altLang="en-US" dirty="0">
                <a:solidFill>
                  <a:prstClr val="black"/>
                </a:solidFill>
                <a:cs typeface="Arial" panose="020B0604020202020204" pitchFamily="34" charset="0"/>
              </a:rPr>
              <a:t>Transport, warm transfers, weekly check-in </a:t>
            </a:r>
          </a:p>
          <a:p>
            <a:pPr fontAlgn="base">
              <a:lnSpc>
                <a:spcPct val="100000"/>
              </a:lnSpc>
              <a:spcBef>
                <a:spcPct val="0"/>
              </a:spcBef>
              <a:spcAft>
                <a:spcPct val="0"/>
              </a:spcAft>
            </a:pPr>
            <a:r>
              <a:rPr lang="en-US" altLang="en-US" dirty="0">
                <a:solidFill>
                  <a:prstClr val="black"/>
                </a:solidFill>
                <a:cs typeface="Arial" panose="020B0604020202020204" pitchFamily="34" charset="0"/>
              </a:rPr>
              <a:t>Build communication between the parent   with DCYF Social worker to meet service plan requirements and goals </a:t>
            </a:r>
          </a:p>
          <a:p>
            <a:pPr fontAlgn="base">
              <a:lnSpc>
                <a:spcPct val="100000"/>
              </a:lnSpc>
              <a:spcBef>
                <a:spcPct val="0"/>
              </a:spcBef>
              <a:spcAft>
                <a:spcPct val="0"/>
              </a:spcAft>
            </a:pPr>
            <a:r>
              <a:rPr lang="en-US" altLang="en-US" dirty="0">
                <a:solidFill>
                  <a:prstClr val="black"/>
                </a:solidFill>
                <a:cs typeface="Arial" panose="020B0604020202020204" pitchFamily="34" charset="0"/>
              </a:rPr>
              <a:t>Provide direct parent education utilizing the evidence based nurturing parenting program </a:t>
            </a:r>
          </a:p>
          <a:p>
            <a:pPr fontAlgn="base">
              <a:lnSpc>
                <a:spcPct val="100000"/>
              </a:lnSpc>
              <a:spcBef>
                <a:spcPct val="0"/>
              </a:spcBef>
              <a:spcAft>
                <a:spcPct val="0"/>
              </a:spcAft>
            </a:pPr>
            <a:r>
              <a:rPr lang="en-US" altLang="en-US" dirty="0">
                <a:solidFill>
                  <a:prstClr val="black"/>
                </a:solidFill>
                <a:cs typeface="Arial" panose="020B0604020202020204" pitchFamily="34" charset="0"/>
              </a:rPr>
              <a:t>Partner with DCYF Social worker in the delivery of supervised visits. </a:t>
            </a:r>
          </a:p>
          <a:p>
            <a:pPr fontAlgn="base">
              <a:lnSpc>
                <a:spcPct val="100000"/>
              </a:lnSpc>
              <a:spcBef>
                <a:spcPct val="0"/>
              </a:spcBef>
              <a:spcAft>
                <a:spcPct val="0"/>
              </a:spcAft>
            </a:pPr>
            <a:endParaRPr lang="en-US" altLang="en-US" sz="1800" dirty="0">
              <a:solidFill>
                <a:prstClr val="black"/>
              </a:solidFill>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E7AC5F-F524-44D6-AD5E-ADB1B24367FC}"/>
              </a:ext>
            </a:extLst>
          </p:cNvPr>
          <p:cNvSpPr/>
          <p:nvPr/>
        </p:nvSpPr>
        <p:spPr>
          <a:xfrm>
            <a:off x="530942" y="377826"/>
            <a:ext cx="11356258"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6" name="TextBox 5">
            <a:extLst>
              <a:ext uri="{FF2B5EF4-FFF2-40B4-BE49-F238E27FC236}">
                <a16:creationId xmlns:a16="http://schemas.microsoft.com/office/drawing/2014/main" id="{CB216E14-1C47-0BB6-3B8B-78C12F4C918B}"/>
              </a:ext>
            </a:extLst>
          </p:cNvPr>
          <p:cNvSpPr txBox="1">
            <a:spLocks noChangeArrowheads="1"/>
          </p:cNvSpPr>
          <p:nvPr/>
        </p:nvSpPr>
        <p:spPr bwMode="auto">
          <a:xfrm>
            <a:off x="855406" y="550932"/>
            <a:ext cx="10481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dirty="0">
                <a:solidFill>
                  <a:schemeClr val="bg1"/>
                </a:solidFill>
                <a:latin typeface="Georgia" panose="02040502050405020303" pitchFamily="18" charset="0"/>
              </a:rPr>
              <a:t>Recovery Coaches and Family Centered Teams</a:t>
            </a:r>
          </a:p>
        </p:txBody>
      </p:sp>
      <p:pic>
        <p:nvPicPr>
          <p:cNvPr id="38917" name="Picture 4" descr="Image result for stigma substance use">
            <a:extLst>
              <a:ext uri="{FF2B5EF4-FFF2-40B4-BE49-F238E27FC236}">
                <a16:creationId xmlns:a16="http://schemas.microsoft.com/office/drawing/2014/main" id="{EE9561E6-4E22-1A99-628C-40EFB69A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485" y="3173362"/>
            <a:ext cx="27051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8">
            <a:extLst>
              <a:ext uri="{FF2B5EF4-FFF2-40B4-BE49-F238E27FC236}">
                <a16:creationId xmlns:a16="http://schemas.microsoft.com/office/drawing/2014/main" id="{8166BF77-FF47-D7C8-E4C8-599CDEFEAB93}"/>
              </a:ext>
            </a:extLst>
          </p:cNvPr>
          <p:cNvSpPr>
            <a:spLocks noChangeArrowheads="1"/>
          </p:cNvSpPr>
          <p:nvPr/>
        </p:nvSpPr>
        <p:spPr bwMode="auto">
          <a:xfrm>
            <a:off x="1032387" y="1979612"/>
            <a:ext cx="8534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3200" dirty="0"/>
              <a:t>Blame and moral judgement</a:t>
            </a:r>
          </a:p>
          <a:p>
            <a:pPr eaLnBrk="1" hangingPunct="1">
              <a:lnSpc>
                <a:spcPct val="100000"/>
              </a:lnSpc>
              <a:spcBef>
                <a:spcPct val="0"/>
              </a:spcBef>
            </a:pPr>
            <a:r>
              <a:rPr lang="en-US" altLang="en-US" sz="3200" dirty="0"/>
              <a:t>Criminalize </a:t>
            </a:r>
          </a:p>
          <a:p>
            <a:pPr eaLnBrk="1" hangingPunct="1">
              <a:lnSpc>
                <a:spcPct val="100000"/>
              </a:lnSpc>
              <a:spcBef>
                <a:spcPct val="0"/>
              </a:spcBef>
            </a:pPr>
            <a:r>
              <a:rPr lang="en-US" altLang="en-US" sz="3200" dirty="0"/>
              <a:t>Pathologize </a:t>
            </a:r>
          </a:p>
          <a:p>
            <a:pPr eaLnBrk="1" hangingPunct="1">
              <a:lnSpc>
                <a:spcPct val="100000"/>
              </a:lnSpc>
              <a:spcBef>
                <a:spcPct val="0"/>
              </a:spcBef>
            </a:pPr>
            <a:r>
              <a:rPr lang="en-US" altLang="en-US" sz="3200" dirty="0"/>
              <a:t>Patronize </a:t>
            </a:r>
          </a:p>
          <a:p>
            <a:pPr eaLnBrk="1" hangingPunct="1">
              <a:lnSpc>
                <a:spcPct val="100000"/>
              </a:lnSpc>
              <a:spcBef>
                <a:spcPct val="0"/>
              </a:spcBef>
            </a:pPr>
            <a:r>
              <a:rPr lang="en-US" altLang="en-US" sz="3200" dirty="0"/>
              <a:t>Fear and Isolation  </a:t>
            </a:r>
          </a:p>
          <a:p>
            <a:pPr eaLnBrk="1" hangingPunct="1">
              <a:lnSpc>
                <a:spcPct val="100000"/>
              </a:lnSpc>
              <a:spcBef>
                <a:spcPct val="0"/>
              </a:spcBef>
            </a:pPr>
            <a:endParaRPr lang="en-US"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BB057-F2FE-8C96-61F9-A8CBAD9826E7}"/>
              </a:ext>
            </a:extLst>
          </p:cNvPr>
          <p:cNvSpPr>
            <a:spLocks noGrp="1"/>
          </p:cNvSpPr>
          <p:nvPr>
            <p:ph type="title"/>
          </p:nvPr>
        </p:nvSpPr>
        <p:spPr>
          <a:xfrm>
            <a:off x="643470" y="617318"/>
            <a:ext cx="3418659" cy="5583148"/>
          </a:xfrm>
        </p:spPr>
        <p:txBody>
          <a:bodyPr anchor="ctr">
            <a:normAutofit/>
          </a:bodyPr>
          <a:lstStyle/>
          <a:p>
            <a:r>
              <a:rPr lang="en-US" sz="5400" b="1" dirty="0"/>
              <a:t>Session Overview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A6E7BC0-725E-E61A-EA03-D960E3F91905}"/>
              </a:ext>
            </a:extLst>
          </p:cNvPr>
          <p:cNvGraphicFramePr>
            <a:graphicFrameLocks noGrp="1"/>
          </p:cNvGraphicFramePr>
          <p:nvPr>
            <p:ph idx="1"/>
            <p:extLst>
              <p:ext uri="{D42A27DB-BD31-4B8C-83A1-F6EECF244321}">
                <p14:modId xmlns:p14="http://schemas.microsoft.com/office/powerpoint/2010/main" val="34575582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538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05C3-2697-F0C6-1F20-36E3A4530258}"/>
              </a:ext>
            </a:extLst>
          </p:cNvPr>
          <p:cNvSpPr>
            <a:spLocks noGrp="1"/>
          </p:cNvSpPr>
          <p:nvPr>
            <p:ph type="title"/>
          </p:nvPr>
        </p:nvSpPr>
        <p:spPr>
          <a:xfrm>
            <a:off x="2347823" y="451389"/>
            <a:ext cx="8315864" cy="1339940"/>
          </a:xfrm>
        </p:spPr>
        <p:txBody>
          <a:bodyPr/>
          <a:lstStyle/>
          <a:p>
            <a:r>
              <a:rPr lang="en-US" b="1" dirty="0">
                <a:latin typeface="Calibri"/>
                <a:cs typeface="Calibri Light"/>
              </a:rPr>
              <a:t>Birth Partner/Father Inclusion </a:t>
            </a:r>
            <a:endParaRPr lang="en-US" b="1" dirty="0">
              <a:latin typeface="Calibri"/>
            </a:endParaRPr>
          </a:p>
        </p:txBody>
      </p:sp>
      <p:sp>
        <p:nvSpPr>
          <p:cNvPr id="3" name="Content Placeholder 2">
            <a:extLst>
              <a:ext uri="{FF2B5EF4-FFF2-40B4-BE49-F238E27FC236}">
                <a16:creationId xmlns:a16="http://schemas.microsoft.com/office/drawing/2014/main" id="{3F093D02-553D-BCD1-8292-F890B443F02B}"/>
              </a:ext>
            </a:extLst>
          </p:cNvPr>
          <p:cNvSpPr>
            <a:spLocks noGrp="1"/>
          </p:cNvSpPr>
          <p:nvPr>
            <p:ph idx="1"/>
          </p:nvPr>
        </p:nvSpPr>
        <p:spPr>
          <a:xfrm>
            <a:off x="838200" y="1501160"/>
            <a:ext cx="10515600" cy="4351338"/>
          </a:xfrm>
        </p:spPr>
        <p:txBody>
          <a:bodyPr vert="horz" lIns="91440" tIns="45720" rIns="91440" bIns="45720" rtlCol="0" anchor="t">
            <a:normAutofit fontScale="92500" lnSpcReduction="20000"/>
          </a:bodyPr>
          <a:lstStyle/>
          <a:p>
            <a:pPr marL="0" indent="0">
              <a:buNone/>
            </a:pPr>
            <a:endParaRPr lang="en-US" b="1" dirty="0">
              <a:ea typeface="Calibri"/>
              <a:cs typeface="Calibri"/>
            </a:endParaRPr>
          </a:p>
          <a:p>
            <a:pPr marL="0" indent="0">
              <a:buNone/>
            </a:pPr>
            <a:r>
              <a:rPr lang="en-US" b="1" dirty="0">
                <a:cs typeface="Calibri"/>
              </a:rPr>
              <a:t>Intentional inclusion can deepen intimacy in the family relationship.</a:t>
            </a:r>
            <a:endParaRPr lang="en-US" b="1" dirty="0">
              <a:ea typeface="Calibri"/>
              <a:cs typeface="Calibri"/>
            </a:endParaRPr>
          </a:p>
          <a:p>
            <a:pPr marL="571500" lvl="1" indent="-342900"/>
            <a:r>
              <a:rPr lang="en-US" dirty="0">
                <a:cs typeface="Calibri"/>
              </a:rPr>
              <a:t>This can give partners the opportunity to become more sensitive to the experience of their pregnant partner and therefore empower them to step into a supportive role and nurture their growing family.</a:t>
            </a:r>
            <a:endParaRPr lang="en-US" dirty="0">
              <a:ea typeface="Calibri"/>
              <a:cs typeface="Calibri"/>
            </a:endParaRPr>
          </a:p>
          <a:p>
            <a:pPr lvl="1"/>
            <a:endParaRPr lang="en-US" dirty="0">
              <a:cs typeface="Calibri"/>
            </a:endParaRPr>
          </a:p>
          <a:p>
            <a:pPr marL="0" indent="0">
              <a:buNone/>
            </a:pPr>
            <a:r>
              <a:rPr lang="en-US" b="1" dirty="0">
                <a:cs typeface="Calibri"/>
              </a:rPr>
              <a:t>Engagement in pregnancy and postpartum journey can look like</a:t>
            </a:r>
            <a:r>
              <a:rPr lang="en-US" dirty="0">
                <a:cs typeface="Calibri"/>
              </a:rPr>
              <a:t>:</a:t>
            </a:r>
            <a:endParaRPr lang="en-US" dirty="0">
              <a:ea typeface="Calibri"/>
              <a:cs typeface="Calibri"/>
            </a:endParaRPr>
          </a:p>
          <a:p>
            <a:pPr lvl="1"/>
            <a:r>
              <a:rPr lang="en-US" dirty="0">
                <a:cs typeface="Calibri"/>
              </a:rPr>
              <a:t>Education:   Researching Pregnancy &amp; Parenting through books, podcasts, or classes.</a:t>
            </a:r>
            <a:endParaRPr lang="en-US" dirty="0">
              <a:ea typeface="Calibri"/>
              <a:cs typeface="Calibri"/>
            </a:endParaRPr>
          </a:p>
          <a:p>
            <a:pPr lvl="1"/>
            <a:r>
              <a:rPr lang="en-US" dirty="0">
                <a:cs typeface="Calibri"/>
              </a:rPr>
              <a:t>Curiosity:  Exploring her physical and emotional needs through on going </a:t>
            </a:r>
            <a:r>
              <a:rPr lang="en-US" b="1" dirty="0">
                <a:cs typeface="Calibri"/>
              </a:rPr>
              <a:t>check</a:t>
            </a:r>
            <a:r>
              <a:rPr lang="en-US" dirty="0">
                <a:cs typeface="Calibri"/>
              </a:rPr>
              <a:t> </a:t>
            </a:r>
            <a:r>
              <a:rPr lang="en-US" b="1" dirty="0">
                <a:cs typeface="Calibri"/>
              </a:rPr>
              <a:t>ins.</a:t>
            </a:r>
            <a:endParaRPr lang="en-US" b="1" dirty="0">
              <a:ea typeface="Calibri"/>
              <a:cs typeface="Calibri"/>
            </a:endParaRPr>
          </a:p>
          <a:p>
            <a:pPr lvl="1"/>
            <a:r>
              <a:rPr lang="en-US" dirty="0">
                <a:cs typeface="Calibri"/>
              </a:rPr>
              <a:t>Narrative:  "We are pregnant"  vs. "She is pregnant."  Owning your part.</a:t>
            </a:r>
            <a:endParaRPr lang="en-US" dirty="0">
              <a:ea typeface="Calibri"/>
              <a:cs typeface="Calibri"/>
            </a:endParaRPr>
          </a:p>
          <a:p>
            <a:pPr lvl="1"/>
            <a:r>
              <a:rPr lang="en-US" dirty="0">
                <a:cs typeface="Calibri"/>
              </a:rPr>
              <a:t>Participation:  going to prenatal appointments, massaging her aches, planning for the birth with a doula and other family, providing physical and emotional support during labor and postpartum, doing skin to skin after birth to establish an initial bond,  changing diapers, cleaning pumps and bottle parts, sharing the night shift...</a:t>
            </a:r>
            <a:endParaRPr lang="en-US" dirty="0">
              <a:ea typeface="Calibri" panose="020F0502020204030204"/>
              <a:cs typeface="Calibri"/>
            </a:endParaRPr>
          </a:p>
          <a:p>
            <a:pPr lvl="1"/>
            <a:endParaRPr lang="en-US" dirty="0">
              <a:ea typeface="Calibri" panose="020F0502020204030204"/>
              <a:cs typeface="Calibri"/>
            </a:endParaRPr>
          </a:p>
          <a:p>
            <a:pPr lvl="1"/>
            <a:endParaRPr lang="en-US" sz="3000" dirty="0">
              <a:ea typeface="Calibri" panose="020F0502020204030204"/>
              <a:cs typeface="Calibri"/>
            </a:endParaRPr>
          </a:p>
          <a:p>
            <a:pPr lvl="1"/>
            <a:endParaRPr lang="en-US" dirty="0">
              <a:ea typeface="Calibri" panose="020F0502020204030204"/>
              <a:cs typeface="Calibri"/>
            </a:endParaRPr>
          </a:p>
          <a:p>
            <a:pPr lvl="1"/>
            <a:endParaRPr lang="en-US" dirty="0">
              <a:ea typeface="Calibri" panose="020F0502020204030204"/>
              <a:cs typeface="Calibri"/>
            </a:endParaRPr>
          </a:p>
        </p:txBody>
      </p:sp>
    </p:spTree>
    <p:extLst>
      <p:ext uri="{BB962C8B-B14F-4D97-AF65-F5344CB8AC3E}">
        <p14:creationId xmlns:p14="http://schemas.microsoft.com/office/powerpoint/2010/main" val="48156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ocial Determinants of Health: What are they and how do they impact the health of populations?">
            <a:hlinkClick r:id="" action="ppaction://media"/>
            <a:extLst>
              <a:ext uri="{FF2B5EF4-FFF2-40B4-BE49-F238E27FC236}">
                <a16:creationId xmlns:a16="http://schemas.microsoft.com/office/drawing/2014/main" id="{A727BF38-AB91-78A0-2ED0-FCDFF7CCCFA9}"/>
              </a:ext>
            </a:extLst>
          </p:cNvPr>
          <p:cNvPicPr>
            <a:picLocks noGrp="1" noRot="1" noChangeAspect="1"/>
          </p:cNvPicPr>
          <p:nvPr>
            <p:ph idx="1"/>
            <a:videoFile r:link="rId1"/>
          </p:nvPr>
        </p:nvPicPr>
        <p:blipFill>
          <a:blip r:embed="rId3"/>
          <a:stretch>
            <a:fillRect/>
          </a:stretch>
        </p:blipFill>
        <p:spPr>
          <a:xfrm>
            <a:off x="575095" y="561512"/>
            <a:ext cx="10308565" cy="5801263"/>
          </a:xfrm>
        </p:spPr>
      </p:pic>
      <p:pic>
        <p:nvPicPr>
          <p:cNvPr id="3" name="Picture 2" descr="A qr code with black squares&#10;&#10;Description automatically generated">
            <a:extLst>
              <a:ext uri="{FF2B5EF4-FFF2-40B4-BE49-F238E27FC236}">
                <a16:creationId xmlns:a16="http://schemas.microsoft.com/office/drawing/2014/main" id="{7A1B6776-F8DB-61F4-F327-1E572CE08D9F}"/>
              </a:ext>
            </a:extLst>
          </p:cNvPr>
          <p:cNvPicPr>
            <a:picLocks noChangeAspect="1"/>
          </p:cNvPicPr>
          <p:nvPr/>
        </p:nvPicPr>
        <p:blipFill>
          <a:blip r:embed="rId4"/>
          <a:stretch>
            <a:fillRect/>
          </a:stretch>
        </p:blipFill>
        <p:spPr>
          <a:xfrm>
            <a:off x="11073866" y="5726728"/>
            <a:ext cx="950844" cy="950844"/>
          </a:xfrm>
          <a:prstGeom prst="rect">
            <a:avLst/>
          </a:prstGeom>
        </p:spPr>
      </p:pic>
    </p:spTree>
    <p:extLst>
      <p:ext uri="{BB962C8B-B14F-4D97-AF65-F5344CB8AC3E}">
        <p14:creationId xmlns:p14="http://schemas.microsoft.com/office/powerpoint/2010/main" val="124493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6613EE-C2EC-ABAC-3178-50C5B98895B9}"/>
              </a:ext>
            </a:extLst>
          </p:cNvPr>
          <p:cNvPicPr>
            <a:picLocks noGrp="1" noChangeAspect="1"/>
          </p:cNvPicPr>
          <p:nvPr>
            <p:ph idx="1"/>
          </p:nvPr>
        </p:nvPicPr>
        <p:blipFill>
          <a:blip r:embed="rId2"/>
          <a:stretch>
            <a:fillRect/>
          </a:stretch>
        </p:blipFill>
        <p:spPr>
          <a:xfrm>
            <a:off x="344675" y="-421141"/>
            <a:ext cx="11079252" cy="7449586"/>
          </a:xfrm>
        </p:spPr>
      </p:pic>
    </p:spTree>
    <p:extLst>
      <p:ext uri="{BB962C8B-B14F-4D97-AF65-F5344CB8AC3E}">
        <p14:creationId xmlns:p14="http://schemas.microsoft.com/office/powerpoint/2010/main" val="135787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B68AE-2E0B-EC91-E033-0F5FBAC75BD1}"/>
              </a:ext>
            </a:extLst>
          </p:cNvPr>
          <p:cNvSpPr>
            <a:spLocks noGrp="1"/>
          </p:cNvSpPr>
          <p:nvPr>
            <p:ph type="title"/>
          </p:nvPr>
        </p:nvSpPr>
        <p:spPr>
          <a:xfrm>
            <a:off x="838200" y="365125"/>
            <a:ext cx="10515600" cy="1325563"/>
          </a:xfrm>
        </p:spPr>
        <p:txBody>
          <a:bodyPr>
            <a:normAutofit/>
          </a:bodyPr>
          <a:lstStyle/>
          <a:p>
            <a:r>
              <a:rPr lang="en-US" sz="5000" b="1">
                <a:latin typeface="Amasis MT Pro Black"/>
              </a:rPr>
              <a:t>Considering SDOH in our work</a:t>
            </a:r>
            <a:endParaRPr lang="en-US" sz="5000" b="1">
              <a:latin typeface="Amasis MT Pro Black" panose="02040A040500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FBA6D-B738-9329-5B9F-278632DF161A}"/>
              </a:ext>
            </a:extLst>
          </p:cNvPr>
          <p:cNvSpPr>
            <a:spLocks noGrp="1"/>
          </p:cNvSpPr>
          <p:nvPr>
            <p:ph idx="1"/>
          </p:nvPr>
        </p:nvSpPr>
        <p:spPr>
          <a:xfrm>
            <a:off x="593785" y="1728102"/>
            <a:ext cx="11119448" cy="4841430"/>
          </a:xfrm>
        </p:spPr>
        <p:txBody>
          <a:bodyPr>
            <a:normAutofit/>
          </a:bodyPr>
          <a:lstStyle/>
          <a:p>
            <a:pPr>
              <a:buFont typeface="Arial" panose="020B0604020202020204" pitchFamily="34" charset="0"/>
              <a:buChar char="•"/>
            </a:pPr>
            <a:r>
              <a:rPr lang="en-US" sz="1900" b="0" i="0">
                <a:effectLst/>
                <a:latin typeface="Roboto" panose="02000000000000000000" pitchFamily="2" charset="0"/>
              </a:rPr>
              <a:t>Inquire about and document social and structural determinants of health that may influence a patient’s health and use of health care such as access to stable housing, access to food and safe drinking water, utility needs, safety in the home and community, immigration status, and employment conditions.</a:t>
            </a:r>
          </a:p>
          <a:p>
            <a:pPr>
              <a:buFont typeface="Arial" panose="020B0604020202020204" pitchFamily="34" charset="0"/>
              <a:buChar char="•"/>
            </a:pPr>
            <a:r>
              <a:rPr lang="en-US" sz="1900" b="0" i="0">
                <a:effectLst/>
                <a:latin typeface="Roboto" panose="02000000000000000000" pitchFamily="2" charset="0"/>
              </a:rPr>
              <a:t>Maximize referrals to social services to help improve patients’ abilities to fulfill these needs.</a:t>
            </a:r>
          </a:p>
          <a:p>
            <a:pPr>
              <a:buFont typeface="Arial" panose="020B0604020202020204" pitchFamily="34" charset="0"/>
              <a:buChar char="•"/>
            </a:pPr>
            <a:r>
              <a:rPr lang="en-US" sz="1900" b="0" i="0">
                <a:effectLst/>
                <a:latin typeface="Roboto" panose="02000000000000000000" pitchFamily="2" charset="0"/>
              </a:rPr>
              <a:t>Provide access to interpreter services for all patient interactions when patient language is not the clinician’s language.</a:t>
            </a:r>
          </a:p>
          <a:p>
            <a:pPr>
              <a:buFont typeface="Arial" panose="020B0604020202020204" pitchFamily="34" charset="0"/>
              <a:buChar char="•"/>
            </a:pPr>
            <a:r>
              <a:rPr lang="en-US" sz="1900" b="0" i="0">
                <a:effectLst/>
                <a:latin typeface="Roboto" panose="02000000000000000000" pitchFamily="2" charset="0"/>
              </a:rPr>
              <a:t>Acknowledge that race, institutionalized racism, and other forms of discrimination serve as social determinants of health.</a:t>
            </a:r>
          </a:p>
          <a:p>
            <a:pPr>
              <a:buFont typeface="Arial" panose="020B0604020202020204" pitchFamily="34" charset="0"/>
              <a:buChar char="•"/>
            </a:pPr>
            <a:r>
              <a:rPr lang="en-US" sz="1900" b="0" i="0">
                <a:effectLst/>
                <a:latin typeface="Roboto" panose="02000000000000000000" pitchFamily="2" charset="0"/>
              </a:rPr>
              <a:t>Recognize that stereotyping patients based on presumed cultural beliefs can negatively affect patient interactions, especially when patients’ behaviors are attributed solely to individual choices without recognizing the role of social and structural factors.</a:t>
            </a:r>
          </a:p>
          <a:p>
            <a:pPr>
              <a:buFont typeface="Arial" panose="020B0604020202020204" pitchFamily="34" charset="0"/>
              <a:buChar char="•"/>
            </a:pPr>
            <a:r>
              <a:rPr lang="en-US" sz="1900" b="0" i="0">
                <a:effectLst/>
                <a:latin typeface="Roboto" panose="02000000000000000000" pitchFamily="2" charset="0"/>
              </a:rPr>
              <a:t>Advocate for policy changes that promote safe and healthy living environments.</a:t>
            </a:r>
          </a:p>
          <a:p>
            <a:endParaRPr lang="en-US" sz="1900"/>
          </a:p>
        </p:txBody>
      </p:sp>
    </p:spTree>
    <p:extLst>
      <p:ext uri="{BB962C8B-B14F-4D97-AF65-F5344CB8AC3E}">
        <p14:creationId xmlns:p14="http://schemas.microsoft.com/office/powerpoint/2010/main" val="136260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B51FC-2323-87B4-49F8-A6234B53F90E}"/>
              </a:ext>
            </a:extLst>
          </p:cNvPr>
          <p:cNvSpPr>
            <a:spLocks noGrp="1"/>
          </p:cNvSpPr>
          <p:nvPr>
            <p:ph type="title"/>
          </p:nvPr>
        </p:nvSpPr>
        <p:spPr>
          <a:xfrm>
            <a:off x="558165" y="591344"/>
            <a:ext cx="4207790" cy="4771128"/>
          </a:xfrm>
        </p:spPr>
        <p:txBody>
          <a:bodyPr>
            <a:normAutofit/>
          </a:bodyPr>
          <a:lstStyle/>
          <a:p>
            <a:r>
              <a:rPr lang="en-US" b="1" dirty="0">
                <a:solidFill>
                  <a:srgbClr val="FFFFFF"/>
                </a:solidFill>
                <a:cs typeface="Calibri Light"/>
              </a:rPr>
              <a:t>Cultural </a:t>
            </a:r>
            <a:br>
              <a:rPr lang="en-US" b="1" dirty="0">
                <a:solidFill>
                  <a:srgbClr val="FFFFFF"/>
                </a:solidFill>
                <a:cs typeface="Calibri Light"/>
              </a:rPr>
            </a:br>
            <a:r>
              <a:rPr lang="en-US" b="1" dirty="0">
                <a:solidFill>
                  <a:srgbClr val="FFFFFF"/>
                </a:solidFill>
                <a:cs typeface="Calibri Light"/>
              </a:rPr>
              <a:t>World 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2353E9-D421-C61E-C353-2407EC242F33}"/>
              </a:ext>
            </a:extLst>
          </p:cNvPr>
          <p:cNvSpPr>
            <a:spLocks noGrp="1"/>
          </p:cNvSpPr>
          <p:nvPr>
            <p:ph idx="1"/>
          </p:nvPr>
        </p:nvSpPr>
        <p:spPr>
          <a:xfrm>
            <a:off x="5125733" y="591344"/>
            <a:ext cx="6906491" cy="5585619"/>
          </a:xfrm>
        </p:spPr>
        <p:txBody>
          <a:bodyPr vert="horz" lIns="91440" tIns="45720" rIns="91440" bIns="45720" rtlCol="0" anchor="ctr">
            <a:normAutofit/>
          </a:bodyPr>
          <a:lstStyle/>
          <a:p>
            <a:r>
              <a:rPr lang="en-US" sz="3600" dirty="0"/>
              <a:t>Race &amp; Ethnicity </a:t>
            </a:r>
          </a:p>
          <a:p>
            <a:r>
              <a:rPr lang="en-US" sz="3600" dirty="0"/>
              <a:t>Identity </a:t>
            </a:r>
          </a:p>
          <a:p>
            <a:r>
              <a:rPr lang="en-US" sz="3600" dirty="0"/>
              <a:t>Values, Beliefs, and behaviors </a:t>
            </a:r>
          </a:p>
          <a:p>
            <a:r>
              <a:rPr lang="en-US" sz="3600" dirty="0"/>
              <a:t>Religious – Spiritual </a:t>
            </a:r>
          </a:p>
          <a:p>
            <a:r>
              <a:rPr lang="en-US" sz="3600" dirty="0"/>
              <a:t>Relationships- community </a:t>
            </a:r>
          </a:p>
          <a:p>
            <a:r>
              <a:rPr lang="en-US" sz="3600" dirty="0"/>
              <a:t>Resources- Sharing </a:t>
            </a:r>
          </a:p>
          <a:p>
            <a:r>
              <a:rPr lang="en-US" sz="3600" dirty="0"/>
              <a:t>History</a:t>
            </a:r>
            <a:endParaRPr lang="en-US" sz="3600" dirty="0">
              <a:cs typeface="Calibri"/>
            </a:endParaRPr>
          </a:p>
        </p:txBody>
      </p:sp>
    </p:spTree>
    <p:extLst>
      <p:ext uri="{BB962C8B-B14F-4D97-AF65-F5344CB8AC3E}">
        <p14:creationId xmlns:p14="http://schemas.microsoft.com/office/powerpoint/2010/main" val="246873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B51FC-2323-87B4-49F8-A6234B53F90E}"/>
              </a:ext>
            </a:extLst>
          </p:cNvPr>
          <p:cNvSpPr>
            <a:spLocks noGrp="1"/>
          </p:cNvSpPr>
          <p:nvPr>
            <p:ph type="title"/>
          </p:nvPr>
        </p:nvSpPr>
        <p:spPr>
          <a:xfrm>
            <a:off x="238565" y="787989"/>
            <a:ext cx="4207790" cy="4771128"/>
          </a:xfrm>
        </p:spPr>
        <p:txBody>
          <a:bodyPr>
            <a:normAutofit/>
          </a:bodyPr>
          <a:lstStyle/>
          <a:p>
            <a:r>
              <a:rPr lang="en-US" b="1" dirty="0">
                <a:solidFill>
                  <a:srgbClr val="FFFFFF"/>
                </a:solidFill>
                <a:cs typeface="Calibri Light"/>
              </a:rPr>
              <a:t>Perinatal</a:t>
            </a:r>
            <a:br>
              <a:rPr lang="en-US" b="1" dirty="0">
                <a:solidFill>
                  <a:srgbClr val="FFFFFF"/>
                </a:solidFill>
                <a:cs typeface="Calibri Light"/>
              </a:rPr>
            </a:br>
            <a:r>
              <a:rPr lang="en-US" b="1" dirty="0">
                <a:solidFill>
                  <a:srgbClr val="FFFFFF"/>
                </a:solidFill>
                <a:cs typeface="Calibri Light"/>
              </a:rPr>
              <a:t>Birth </a:t>
            </a:r>
            <a:br>
              <a:rPr lang="en-US" b="1" dirty="0">
                <a:solidFill>
                  <a:srgbClr val="FFFFFF"/>
                </a:solidFill>
                <a:cs typeface="Calibri Light"/>
              </a:rPr>
            </a:br>
            <a:r>
              <a:rPr lang="en-US" b="1" dirty="0">
                <a:solidFill>
                  <a:srgbClr val="FFFFFF"/>
                </a:solidFill>
                <a:cs typeface="Calibri Light"/>
              </a:rPr>
              <a:t>1</a:t>
            </a:r>
            <a:r>
              <a:rPr lang="en-US" b="1" baseline="30000" dirty="0">
                <a:solidFill>
                  <a:srgbClr val="FFFFFF"/>
                </a:solidFill>
                <a:cs typeface="Calibri Light"/>
              </a:rPr>
              <a:t>st</a:t>
            </a:r>
            <a:r>
              <a:rPr lang="en-US" b="1" dirty="0">
                <a:solidFill>
                  <a:srgbClr val="FFFFFF"/>
                </a:solidFill>
                <a:cs typeface="Calibri Light"/>
              </a:rPr>
              <a:t> year of Life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2353E9-D421-C61E-C353-2407EC242F33}"/>
              </a:ext>
            </a:extLst>
          </p:cNvPr>
          <p:cNvSpPr>
            <a:spLocks noGrp="1"/>
          </p:cNvSpPr>
          <p:nvPr>
            <p:ph idx="1"/>
          </p:nvPr>
        </p:nvSpPr>
        <p:spPr>
          <a:xfrm>
            <a:off x="4726390" y="1272381"/>
            <a:ext cx="6906491" cy="5585619"/>
          </a:xfrm>
        </p:spPr>
        <p:txBody>
          <a:bodyPr vert="horz" lIns="91440" tIns="45720" rIns="91440" bIns="45720" rtlCol="0" anchor="ctr">
            <a:normAutofit fontScale="92500" lnSpcReduction="10000"/>
          </a:bodyPr>
          <a:lstStyle/>
          <a:p>
            <a:r>
              <a:rPr lang="en-US" sz="3600" dirty="0"/>
              <a:t>Planning for pregnancy </a:t>
            </a:r>
          </a:p>
          <a:p>
            <a:r>
              <a:rPr lang="en-US" sz="3600" dirty="0"/>
              <a:t>Perinatal –pregnancy care </a:t>
            </a:r>
          </a:p>
          <a:p>
            <a:r>
              <a:rPr lang="en-US" sz="3600" dirty="0"/>
              <a:t>Preparing for birth and caring for your infant and yourself </a:t>
            </a:r>
          </a:p>
          <a:p>
            <a:r>
              <a:rPr lang="en-US" sz="3600" dirty="0"/>
              <a:t>Preparing for post partum care-ongoing recovery and wellness  </a:t>
            </a:r>
          </a:p>
          <a:p>
            <a:r>
              <a:rPr lang="en-US" sz="3600" dirty="0"/>
              <a:t>Finances and resources for child and family </a:t>
            </a:r>
          </a:p>
          <a:p>
            <a:r>
              <a:rPr lang="en-US" sz="3600" dirty="0"/>
              <a:t>Ongoing medical care and early childhood needs </a:t>
            </a:r>
          </a:p>
          <a:p>
            <a:r>
              <a:rPr lang="en-US" sz="3600" dirty="0"/>
              <a:t>Formal and Informal supports </a:t>
            </a:r>
          </a:p>
          <a:p>
            <a:pPr marL="0" indent="0">
              <a:buNone/>
            </a:pPr>
            <a:endParaRPr lang="en-US" sz="3600" dirty="0"/>
          </a:p>
          <a:p>
            <a:pPr marL="0" indent="0">
              <a:buNone/>
            </a:pPr>
            <a:endParaRPr lang="en-US" sz="3600" dirty="0"/>
          </a:p>
          <a:p>
            <a:endParaRPr lang="en-US" sz="3600" dirty="0"/>
          </a:p>
        </p:txBody>
      </p:sp>
    </p:spTree>
    <p:extLst>
      <p:ext uri="{BB962C8B-B14F-4D97-AF65-F5344CB8AC3E}">
        <p14:creationId xmlns:p14="http://schemas.microsoft.com/office/powerpoint/2010/main" val="345230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4F283-6CAA-4A03-D8AC-538B276914D7}"/>
              </a:ext>
            </a:extLst>
          </p:cNvPr>
          <p:cNvSpPr>
            <a:spLocks noGrp="1"/>
          </p:cNvSpPr>
          <p:nvPr>
            <p:ph type="title"/>
          </p:nvPr>
        </p:nvSpPr>
        <p:spPr>
          <a:xfrm>
            <a:off x="838200" y="585394"/>
            <a:ext cx="10515600" cy="1133499"/>
          </a:xfrm>
        </p:spPr>
        <p:txBody>
          <a:bodyPr>
            <a:normAutofit/>
          </a:bodyPr>
          <a:lstStyle/>
          <a:p>
            <a:pPr algn="ctr"/>
            <a:r>
              <a:rPr lang="en-US" b="1" dirty="0">
                <a:ea typeface="Calibri Light"/>
                <a:cs typeface="Calibri Light"/>
              </a:rPr>
              <a:t>SDOH Support</a:t>
            </a:r>
            <a:endParaRPr lang="en-US" b="1" dirty="0"/>
          </a:p>
        </p:txBody>
      </p:sp>
      <p:graphicFrame>
        <p:nvGraphicFramePr>
          <p:cNvPr id="5" name="Content Placeholder 2">
            <a:extLst>
              <a:ext uri="{FF2B5EF4-FFF2-40B4-BE49-F238E27FC236}">
                <a16:creationId xmlns:a16="http://schemas.microsoft.com/office/drawing/2014/main" id="{C437A455-9F37-55DD-D725-1439303EB691}"/>
              </a:ext>
            </a:extLst>
          </p:cNvPr>
          <p:cNvGraphicFramePr>
            <a:graphicFrameLocks noGrp="1"/>
          </p:cNvGraphicFramePr>
          <p:nvPr>
            <p:ph idx="1"/>
            <p:extLst>
              <p:ext uri="{D42A27DB-BD31-4B8C-83A1-F6EECF244321}">
                <p14:modId xmlns:p14="http://schemas.microsoft.com/office/powerpoint/2010/main" val="275741422"/>
              </p:ext>
            </p:extLst>
          </p:nvPr>
        </p:nvGraphicFramePr>
        <p:xfrm>
          <a:off x="838200"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64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B68AE-2E0B-EC91-E033-0F5FBAC75BD1}"/>
              </a:ext>
            </a:extLst>
          </p:cNvPr>
          <p:cNvSpPr>
            <a:spLocks noGrp="1"/>
          </p:cNvSpPr>
          <p:nvPr>
            <p:ph type="title"/>
          </p:nvPr>
        </p:nvSpPr>
        <p:spPr>
          <a:xfrm>
            <a:off x="838200" y="365125"/>
            <a:ext cx="10515600" cy="1325563"/>
          </a:xfrm>
        </p:spPr>
        <p:txBody>
          <a:bodyPr>
            <a:normAutofit/>
          </a:bodyPr>
          <a:lstStyle/>
          <a:p>
            <a:r>
              <a:rPr lang="en-US" sz="5000" b="1" dirty="0">
                <a:latin typeface="Amasis MT Pro Black"/>
              </a:rPr>
              <a:t>Case Study 1</a:t>
            </a:r>
            <a:endParaRPr lang="en-US" sz="5000" b="1" dirty="0">
              <a:latin typeface="Amasis MT Pro Black" panose="02040A040500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FBA6D-B738-9329-5B9F-278632DF161A}"/>
              </a:ext>
            </a:extLst>
          </p:cNvPr>
          <p:cNvSpPr>
            <a:spLocks noGrp="1"/>
          </p:cNvSpPr>
          <p:nvPr>
            <p:ph idx="1"/>
          </p:nvPr>
        </p:nvSpPr>
        <p:spPr>
          <a:xfrm>
            <a:off x="593785" y="1728102"/>
            <a:ext cx="11119448" cy="4841430"/>
          </a:xfrm>
        </p:spPr>
        <p:txBody>
          <a:bodyPr>
            <a:normAutofit/>
          </a:bodyPr>
          <a:lstStyle/>
          <a:p>
            <a:pPr marL="0" indent="0">
              <a:buNone/>
            </a:pPr>
            <a:r>
              <a:rPr lang="en-US" sz="2400" dirty="0"/>
              <a:t>Cecile is a 26-year-old African American mother, who was referred to work with a dual certified community health worker – peer recovery specialist from child welfare department just as an </a:t>
            </a:r>
            <a:r>
              <a:rPr lang="en-US" sz="2400" dirty="0" err="1"/>
              <a:t>Exparte</a:t>
            </a:r>
            <a:r>
              <a:rPr lang="en-US" sz="2400" dirty="0"/>
              <a:t> petition/Family Court and the family was open due to domestic violence in the home and other basic needs concerns. Cecile’s children were put in out of home placement. Cecile is just learning she is pregnant again all at the same time. Mother is requested to attend parenting classes and participate in a supervised visitation program.  </a:t>
            </a:r>
          </a:p>
          <a:p>
            <a:pPr marL="0" indent="0">
              <a:buNone/>
            </a:pPr>
            <a:r>
              <a:rPr lang="en-US" sz="2400" dirty="0"/>
              <a:t>Cecile has two boys, John, five years old and Jayson Jr., 16 months old. The oldest is from a previous relationship and the youngest one with her current boyfriend-partner. The oldest son’s father is involved and takes his son regularly and has full-time custody right now while Cecile is open to child welfare. Jayson Jr. is staying in a foster placement, and Cecile is trying to change to stay with paternal grandmother instead. Cecile is scheduled to have her first supervised visit, for one hour with the children together. </a:t>
            </a:r>
          </a:p>
        </p:txBody>
      </p:sp>
    </p:spTree>
    <p:extLst>
      <p:ext uri="{BB962C8B-B14F-4D97-AF65-F5344CB8AC3E}">
        <p14:creationId xmlns:p14="http://schemas.microsoft.com/office/powerpoint/2010/main" val="339095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55FE77-E86A-D510-30DE-D4889BB981AD}"/>
              </a:ext>
            </a:extLst>
          </p:cNvPr>
          <p:cNvSpPr txBox="1"/>
          <p:nvPr/>
        </p:nvSpPr>
        <p:spPr>
          <a:xfrm>
            <a:off x="481781" y="615303"/>
            <a:ext cx="10982632" cy="5262979"/>
          </a:xfrm>
          <a:prstGeom prst="rect">
            <a:avLst/>
          </a:prstGeom>
          <a:noFill/>
        </p:spPr>
        <p:txBody>
          <a:bodyPr wrap="square">
            <a:spAutoFit/>
          </a:bodyPr>
          <a:lstStyle/>
          <a:p>
            <a:r>
              <a:rPr lang="en-US" sz="2400" b="0" i="0" dirty="0">
                <a:solidFill>
                  <a:srgbClr val="000000"/>
                </a:solidFill>
                <a:effectLst/>
                <a:highlight>
                  <a:srgbClr val="FFFFFF"/>
                </a:highlight>
                <a:latin typeface="Calibri" panose="020F0502020204030204" pitchFamily="34" charset="0"/>
              </a:rPr>
              <a:t>Cecile’s partner, Jayson, is African American/Dominican, who is incarcerated due to domestic assault – 2</a:t>
            </a:r>
            <a:r>
              <a:rPr lang="en-US" sz="2400" b="0" i="0" baseline="30000" dirty="0">
                <a:solidFill>
                  <a:srgbClr val="000000"/>
                </a:solidFill>
                <a:effectLst/>
                <a:highlight>
                  <a:srgbClr val="FFFFFF"/>
                </a:highlight>
                <a:latin typeface="Calibri" panose="020F0502020204030204" pitchFamily="34" charset="0"/>
              </a:rPr>
              <a:t>nd</a:t>
            </a:r>
            <a:r>
              <a:rPr lang="en-US" sz="2400" b="0" i="0" dirty="0">
                <a:solidFill>
                  <a:srgbClr val="000000"/>
                </a:solidFill>
                <a:effectLst/>
                <a:highlight>
                  <a:srgbClr val="FFFFFF"/>
                </a:highlight>
                <a:latin typeface="Calibri" panose="020F0502020204030204" pitchFamily="34" charset="0"/>
              </a:rPr>
              <a:t> time and now has a no-contact order in place with Cecile. Cecile feels bad as she started the fight with Jayson and knows that she needs to work on her violent behavior too, especially now with the children being removed. At the time of the domestic violence incident all Jayson and Cecile’s children were in the home and witnessed Cecile and Jayson physically fighting. This happens when they are both drinking, and Cecile will start to get mouthy and pick fights with Jayson. Jayson is now open to child welfare with an additional separate case due to having 2 other children who are 4 and 6 years old with another woman. Jayson admits to the Domestic, though believes that he is a good father, provider and partner and deserves to see his children while he is incarcerated. Jayson is asking for and open to any treatment and services that will support his ability to continue to parent and be reunified with his children upon release, though based on other past charges, of selling substances, he may not be released for at least another six months.  </a:t>
            </a:r>
            <a:endParaRPr lang="en-US" sz="2400" dirty="0"/>
          </a:p>
        </p:txBody>
      </p:sp>
    </p:spTree>
    <p:extLst>
      <p:ext uri="{BB962C8B-B14F-4D97-AF65-F5344CB8AC3E}">
        <p14:creationId xmlns:p14="http://schemas.microsoft.com/office/powerpoint/2010/main" val="370434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5B776-96C7-E9F1-B761-4FFD3156EBA3}"/>
              </a:ext>
            </a:extLst>
          </p:cNvPr>
          <p:cNvSpPr txBox="1"/>
          <p:nvPr/>
        </p:nvSpPr>
        <p:spPr>
          <a:xfrm>
            <a:off x="717755" y="892302"/>
            <a:ext cx="10933471" cy="4893647"/>
          </a:xfrm>
          <a:prstGeom prst="rect">
            <a:avLst/>
          </a:prstGeom>
          <a:noFill/>
        </p:spPr>
        <p:txBody>
          <a:bodyPr wrap="square">
            <a:spAutoFit/>
          </a:bodyPr>
          <a:lstStyle/>
          <a:p>
            <a:pPr algn="just" rtl="0" fontAlgn="base"/>
            <a:r>
              <a:rPr lang="en-US" sz="2400" b="0" i="0" dirty="0">
                <a:solidFill>
                  <a:srgbClr val="000000"/>
                </a:solidFill>
                <a:effectLst/>
                <a:highlight>
                  <a:srgbClr val="FFFFFF"/>
                </a:highlight>
                <a:latin typeface="Calibri" panose="020F0502020204030204" pitchFamily="34" charset="0"/>
              </a:rPr>
              <a:t>Jayson does have a private attorney involved and before being incarcerated was working as a strong laborer, every day to care for and provide for his family and paid child support and had joint custody of his children.  </a:t>
            </a:r>
            <a:endParaRPr lang="en-US" sz="2400" b="0" i="0" dirty="0">
              <a:solidFill>
                <a:srgbClr val="000000"/>
              </a:solidFill>
              <a:effectLst/>
              <a:highlight>
                <a:srgbClr val="FFFFFF"/>
              </a:highlight>
              <a:latin typeface="Segoe UI" panose="020B0502040204020203" pitchFamily="34" charset="0"/>
            </a:endParaRPr>
          </a:p>
          <a:p>
            <a:pPr algn="just" rtl="0" fontAlgn="base"/>
            <a:r>
              <a:rPr lang="en-US" sz="2400" b="0" i="0" dirty="0">
                <a:solidFill>
                  <a:srgbClr val="000000"/>
                </a:solidFill>
                <a:effectLst/>
                <a:highlight>
                  <a:srgbClr val="FFFFFF"/>
                </a:highlight>
                <a:latin typeface="Calibri" panose="020F0502020204030204" pitchFamily="34" charset="0"/>
              </a:rPr>
              <a:t>Cecile and Jayson have strong pride of being African American and has strong feelings about how they feel treated daily, and both feel they experience some level of bias or discrimination every day. Cecile during her last pregnancy she did not feel respected by the OBGYN she was visiting and felt discriminated against due to her background and history. During the birth by OBGYN doctor alone, the infant went to NICU (Neonatal Intensive Care Unit) for short visit and was introduced formula bottle -without consent and mom was not encouraged to breastfeed. Cecile had no visitors due to COVID. Cecile can become very vocal about her feelings of disrespect with healthcare and other providers and has feelings of mistrust. Even more challenging is she feels targeted by child welfare now on how to go about her pregnancy.  </a:t>
            </a:r>
            <a:endParaRPr lang="en-US" sz="2400" b="0" i="0" dirty="0">
              <a:solidFill>
                <a:srgbClr val="000000"/>
              </a:solidFill>
              <a:effectLst/>
              <a:highlight>
                <a:srgbClr val="FFFFFF"/>
              </a:highlight>
              <a:latin typeface="Segoe UI" panose="020B0502040204020203" pitchFamily="34" charset="0"/>
            </a:endParaRPr>
          </a:p>
        </p:txBody>
      </p:sp>
    </p:spTree>
    <p:extLst>
      <p:ext uri="{BB962C8B-B14F-4D97-AF65-F5344CB8AC3E}">
        <p14:creationId xmlns:p14="http://schemas.microsoft.com/office/powerpoint/2010/main" val="13947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1CFC4-CC29-9603-B220-0929C5A18E3E}"/>
              </a:ext>
            </a:extLst>
          </p:cNvPr>
          <p:cNvSpPr>
            <a:spLocks noGrp="1"/>
          </p:cNvSpPr>
          <p:nvPr>
            <p:ph type="title"/>
          </p:nvPr>
        </p:nvSpPr>
        <p:spPr>
          <a:xfrm>
            <a:off x="362370" y="897933"/>
            <a:ext cx="3200400" cy="4461163"/>
          </a:xfrm>
        </p:spPr>
        <p:txBody>
          <a:bodyPr>
            <a:normAutofit/>
          </a:bodyPr>
          <a:lstStyle/>
          <a:p>
            <a:r>
              <a:rPr lang="en-US" b="1" dirty="0">
                <a:solidFill>
                  <a:srgbClr val="FFFFFF"/>
                </a:solidFill>
              </a:rPr>
              <a:t>Comfort Agreement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BE8EB-F021-1A87-352D-691EB8E51F6A}"/>
              </a:ext>
            </a:extLst>
          </p:cNvPr>
          <p:cNvSpPr>
            <a:spLocks noGrp="1"/>
          </p:cNvSpPr>
          <p:nvPr>
            <p:ph idx="1"/>
          </p:nvPr>
        </p:nvSpPr>
        <p:spPr>
          <a:xfrm>
            <a:off x="4447308" y="591344"/>
            <a:ext cx="6707708" cy="5585619"/>
          </a:xfrm>
        </p:spPr>
        <p:txBody>
          <a:bodyPr vert="horz" lIns="91440" tIns="45720" rIns="91440" bIns="45720" rtlCol="0" anchor="ctr">
            <a:normAutofit fontScale="92500" lnSpcReduction="10000"/>
          </a:bodyPr>
          <a:lstStyle/>
          <a:p>
            <a:endParaRPr lang="en-US" sz="2200" dirty="0">
              <a:ea typeface="Calibri"/>
              <a:cs typeface="Calibri"/>
            </a:endParaRPr>
          </a:p>
          <a:p>
            <a:endParaRPr lang="en-US" sz="2200" dirty="0">
              <a:ea typeface="Calibri"/>
              <a:cs typeface="Calibri"/>
            </a:endParaRPr>
          </a:p>
          <a:p>
            <a:r>
              <a:rPr lang="en-US" sz="2200" dirty="0">
                <a:ea typeface="Calibri"/>
                <a:cs typeface="Calibri"/>
              </a:rPr>
              <a:t>Strongly encourage everyone to keep your cameras on, especially during group discussions and exercises.</a:t>
            </a:r>
          </a:p>
          <a:p>
            <a:r>
              <a:rPr lang="en-US" sz="2200" dirty="0">
                <a:ea typeface="Calibri"/>
                <a:cs typeface="Calibri"/>
              </a:rPr>
              <a:t>Important that we take care of ourselves first and foremost- let us know you are good- chat or thumbs up if you step away from the group. </a:t>
            </a:r>
          </a:p>
          <a:p>
            <a:r>
              <a:rPr lang="en-US" sz="2200" dirty="0">
                <a:ea typeface="Calibri"/>
                <a:cs typeface="Calibri"/>
              </a:rPr>
              <a:t>Recognize that we will be discussing the impact of trauma and racism, and this could evoke emotions and feelings within ourselves and collectively. </a:t>
            </a:r>
          </a:p>
          <a:p>
            <a:r>
              <a:rPr lang="en-US" sz="2200" dirty="0">
                <a:ea typeface="Calibri"/>
                <a:cs typeface="Calibri"/>
              </a:rPr>
              <a:t>Careful not to share too much in graphic trauma events that become hard for you and others to participate.  </a:t>
            </a:r>
          </a:p>
          <a:p>
            <a:r>
              <a:rPr lang="en-US" sz="2200" dirty="0">
                <a:ea typeface="Calibri"/>
                <a:cs typeface="Calibri"/>
              </a:rPr>
              <a:t>We will take a morning and after -15 minutes breaks for self, please return promptly. </a:t>
            </a:r>
          </a:p>
          <a:p>
            <a:r>
              <a:rPr lang="en-US" sz="2200" dirty="0">
                <a:ea typeface="Calibri"/>
                <a:cs typeface="Calibri"/>
              </a:rPr>
              <a:t>Please use I statements and be easy on each other as we continue to learn from one another. </a:t>
            </a:r>
          </a:p>
          <a:p>
            <a:r>
              <a:rPr lang="en-US" sz="2200" dirty="0">
                <a:ea typeface="Calibri"/>
                <a:cs typeface="Calibri"/>
              </a:rPr>
              <a:t>We want everyone to share and communicate with the group, though we will accept if you need to pass.</a:t>
            </a:r>
          </a:p>
          <a:p>
            <a:endParaRPr lang="en-US" sz="2200" dirty="0">
              <a:ea typeface="Calibri"/>
              <a:cs typeface="Calibri"/>
            </a:endParaRPr>
          </a:p>
          <a:p>
            <a:endParaRPr lang="en-US" sz="2200" dirty="0">
              <a:ea typeface="Calibri"/>
              <a:cs typeface="Calibri"/>
            </a:endParaRPr>
          </a:p>
        </p:txBody>
      </p:sp>
    </p:spTree>
    <p:extLst>
      <p:ext uri="{BB962C8B-B14F-4D97-AF65-F5344CB8AC3E}">
        <p14:creationId xmlns:p14="http://schemas.microsoft.com/office/powerpoint/2010/main" val="322720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4D3B9-4890-EAAE-8BD3-8ADDE257F515}"/>
              </a:ext>
            </a:extLst>
          </p:cNvPr>
          <p:cNvSpPr txBox="1"/>
          <p:nvPr/>
        </p:nvSpPr>
        <p:spPr>
          <a:xfrm>
            <a:off x="511278" y="679889"/>
            <a:ext cx="10746658" cy="5324535"/>
          </a:xfrm>
          <a:prstGeom prst="rect">
            <a:avLst/>
          </a:prstGeom>
          <a:noFill/>
        </p:spPr>
        <p:txBody>
          <a:bodyPr wrap="square">
            <a:spAutoFit/>
          </a:bodyPr>
          <a:lstStyle/>
          <a:p>
            <a:pPr algn="just" rtl="0" fontAlgn="base"/>
            <a:r>
              <a:rPr lang="en-US" sz="2000" b="0" i="0" dirty="0">
                <a:solidFill>
                  <a:srgbClr val="000000"/>
                </a:solidFill>
                <a:effectLst/>
                <a:highlight>
                  <a:srgbClr val="FFFFFF"/>
                </a:highlight>
                <a:latin typeface="Calibri" panose="020F0502020204030204" pitchFamily="34" charset="0"/>
              </a:rPr>
              <a:t>Cecile grew up in New York until age 14 and then came to Rhode Island to live with her grandmother due to her mother dying from an opioid overdose. Cecile continues to be close to her grandmother who is now living in assisted living and Cecile brings her to church and has her over for dinner at least once a week. Cecile has an older sister living in New York City, a single parent of 2 boys. They speak by phone mostly, though they enjoy bringing their families together for holidays.   During their childhood, the girls experienced foster placement with their grandmother for 10 months, while their mother was incarcerated due to substance possession/intent to sell. Cecile dropped out of school in 12</a:t>
            </a:r>
            <a:r>
              <a:rPr lang="en-US" sz="2000" b="0" i="0" baseline="30000" dirty="0">
                <a:solidFill>
                  <a:srgbClr val="000000"/>
                </a:solidFill>
                <a:effectLst/>
                <a:highlight>
                  <a:srgbClr val="FFFFFF"/>
                </a:highlight>
                <a:latin typeface="Calibri" panose="020F0502020204030204" pitchFamily="34" charset="0"/>
              </a:rPr>
              <a:t>th</a:t>
            </a:r>
            <a:r>
              <a:rPr lang="en-US" sz="2000" b="0" i="0" dirty="0">
                <a:solidFill>
                  <a:srgbClr val="000000"/>
                </a:solidFill>
                <a:effectLst/>
                <a:highlight>
                  <a:srgbClr val="FFFFFF"/>
                </a:highlight>
                <a:latin typeface="Calibri" panose="020F0502020204030204" pitchFamily="34" charset="0"/>
              </a:rPr>
              <a:t> grade and then later received a GED.  Has some interest in nursing.     </a:t>
            </a:r>
          </a:p>
          <a:p>
            <a:pPr algn="just" rtl="0" fontAlgn="base"/>
            <a:endParaRPr lang="en-US" sz="2000" b="0" i="0" dirty="0">
              <a:solidFill>
                <a:srgbClr val="000000"/>
              </a:solidFill>
              <a:effectLst/>
              <a:highlight>
                <a:srgbClr val="FFFFFF"/>
              </a:highlight>
              <a:latin typeface="Segoe UI" panose="020B0502040204020203" pitchFamily="34" charset="0"/>
            </a:endParaRPr>
          </a:p>
          <a:p>
            <a:pPr algn="just" rtl="0" fontAlgn="base"/>
            <a:r>
              <a:rPr lang="en-US" sz="2000" b="0" i="0" dirty="0">
                <a:solidFill>
                  <a:srgbClr val="000000"/>
                </a:solidFill>
                <a:effectLst/>
                <a:highlight>
                  <a:srgbClr val="FFFFFF"/>
                </a:highlight>
                <a:latin typeface="Calibri" panose="020F0502020204030204" pitchFamily="34" charset="0"/>
              </a:rPr>
              <a:t>Cecile struggles with her weight and this is starting to impact her overall health and can now become a serious concern as she is learning she is pregnant. Cecile struggles with mental health challenges and has had repeated psychiatric hospitalizations for cutting and suicidal ideation going back to age 14. Cecile attends appointments at the Providence Center on and off to help her work on her depression and anxiety. Cecile has tested positive for past opioid use during previous pregnancy. Cecile states she is very depressed and is open to inpatient treatment while her children are out of the home. Cecile does want to learn more about having a doula and how to go about accessing doula services? </a:t>
            </a:r>
            <a:endParaRPr lang="en-US" sz="2000" b="0" i="0" dirty="0">
              <a:solidFill>
                <a:srgbClr val="000000"/>
              </a:solidFill>
              <a:effectLst/>
              <a:highlight>
                <a:srgbClr val="FFFFFF"/>
              </a:highlight>
              <a:latin typeface="Segoe UI" panose="020B0502040204020203" pitchFamily="34" charset="0"/>
            </a:endParaRPr>
          </a:p>
        </p:txBody>
      </p:sp>
    </p:spTree>
    <p:extLst>
      <p:ext uri="{BB962C8B-B14F-4D97-AF65-F5344CB8AC3E}">
        <p14:creationId xmlns:p14="http://schemas.microsoft.com/office/powerpoint/2010/main" val="189515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91323-0C16-595A-F5A0-3B322D094797}"/>
              </a:ext>
            </a:extLst>
          </p:cNvPr>
          <p:cNvSpPr txBox="1"/>
          <p:nvPr/>
        </p:nvSpPr>
        <p:spPr>
          <a:xfrm>
            <a:off x="471948" y="706337"/>
            <a:ext cx="10874477" cy="5262979"/>
          </a:xfrm>
          <a:prstGeom prst="rect">
            <a:avLst/>
          </a:prstGeom>
          <a:noFill/>
        </p:spPr>
        <p:txBody>
          <a:bodyPr wrap="square">
            <a:spAutoFit/>
          </a:bodyPr>
          <a:lstStyle/>
          <a:p>
            <a:pPr algn="just" rtl="0" fontAlgn="base"/>
            <a:r>
              <a:rPr lang="en-US" sz="2400" b="0" i="0" dirty="0">
                <a:solidFill>
                  <a:srgbClr val="000000"/>
                </a:solidFill>
                <a:effectLst/>
                <a:highlight>
                  <a:srgbClr val="FFFFFF"/>
                </a:highlight>
                <a:latin typeface="Calibri" panose="020F0502020204030204" pitchFamily="34" charset="0"/>
              </a:rPr>
              <a:t>Cecile ended up losing the apartment they were living in due to the loss of Jayson’s income. Cecile had lost her job during COVID and then she became pregnant with her last child and did not go back to work. Cecile is now living with Jayson’s sister, Barbara, who is married with 2 children in a Providence apartment. Cecile needs to find housing to support getting her children home and preparing for another baby. Cecile loves Jayson and would like to live back together as a family upon his release.  </a:t>
            </a:r>
            <a:endParaRPr lang="en-US" sz="2400" b="0" i="0" dirty="0">
              <a:solidFill>
                <a:srgbClr val="000000"/>
              </a:solidFill>
              <a:effectLst/>
              <a:highlight>
                <a:srgbClr val="FFFFFF"/>
              </a:highlight>
              <a:latin typeface="Segoe UI" panose="020B0502040204020203" pitchFamily="34" charset="0"/>
            </a:endParaRPr>
          </a:p>
          <a:p>
            <a:pPr algn="just" rtl="0" fontAlgn="base"/>
            <a:endParaRPr lang="en-US" sz="2400" b="0" i="0" dirty="0">
              <a:solidFill>
                <a:srgbClr val="000000"/>
              </a:solidFill>
              <a:effectLst/>
              <a:highlight>
                <a:srgbClr val="FFFFFF"/>
              </a:highlight>
              <a:latin typeface="Calibri" panose="020F0502020204030204" pitchFamily="34" charset="0"/>
            </a:endParaRPr>
          </a:p>
          <a:p>
            <a:pPr algn="just" rtl="0" fontAlgn="base"/>
            <a:r>
              <a:rPr lang="en-US" sz="2400" b="0" i="0" dirty="0">
                <a:solidFill>
                  <a:srgbClr val="000000"/>
                </a:solidFill>
                <a:effectLst/>
                <a:highlight>
                  <a:srgbClr val="FFFFFF"/>
                </a:highlight>
                <a:latin typeface="Calibri" panose="020F0502020204030204" pitchFamily="34" charset="0"/>
              </a:rPr>
              <a:t>Cecile gets along well with Barbara and finds her a good friend and like a sister. Cecile talks to her own sister, Carol, by phone often, though they struggle to get together in person with all their children – when they do they love it very much.  </a:t>
            </a:r>
            <a:endParaRPr lang="en-US" sz="2400" b="0" i="0" dirty="0">
              <a:solidFill>
                <a:srgbClr val="000000"/>
              </a:solidFill>
              <a:effectLst/>
              <a:highlight>
                <a:srgbClr val="FFFFFF"/>
              </a:highlight>
              <a:latin typeface="Segoe UI" panose="020B0502040204020203" pitchFamily="34" charset="0"/>
            </a:endParaRPr>
          </a:p>
          <a:p>
            <a:pPr algn="just" rtl="0" fontAlgn="base"/>
            <a:endParaRPr lang="en-US" sz="2400" b="0" i="0" dirty="0">
              <a:solidFill>
                <a:srgbClr val="000000"/>
              </a:solidFill>
              <a:effectLst/>
              <a:highlight>
                <a:srgbClr val="FFFFFF"/>
              </a:highlight>
              <a:latin typeface="Calibri" panose="020F0502020204030204" pitchFamily="34" charset="0"/>
            </a:endParaRPr>
          </a:p>
          <a:p>
            <a:pPr algn="just" rtl="0" fontAlgn="base"/>
            <a:r>
              <a:rPr lang="en-US" sz="2400" b="0" i="0" dirty="0">
                <a:solidFill>
                  <a:srgbClr val="000000"/>
                </a:solidFill>
                <a:effectLst/>
                <a:highlight>
                  <a:srgbClr val="FFFFFF"/>
                </a:highlight>
                <a:latin typeface="Calibri" panose="020F0502020204030204" pitchFamily="34" charset="0"/>
              </a:rPr>
              <a:t>Cecile enjoys cooking and reading and considers herself a Christian woman and does attend church regularly and enjoys being involved with the church. This is her grandmother’s church and Cecile still attends regularly with her grandmother.  </a:t>
            </a:r>
            <a:endParaRPr lang="en-US" sz="2400" b="0" i="0" dirty="0">
              <a:solidFill>
                <a:srgbClr val="000000"/>
              </a:solidFill>
              <a:effectLst/>
              <a:highlight>
                <a:srgbClr val="FFFFFF"/>
              </a:highlight>
              <a:latin typeface="Segoe UI" panose="020B0502040204020203" pitchFamily="34" charset="0"/>
            </a:endParaRPr>
          </a:p>
        </p:txBody>
      </p:sp>
    </p:spTree>
    <p:extLst>
      <p:ext uri="{BB962C8B-B14F-4D97-AF65-F5344CB8AC3E}">
        <p14:creationId xmlns:p14="http://schemas.microsoft.com/office/powerpoint/2010/main" val="319380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B68AE-2E0B-EC91-E033-0F5FBAC75BD1}"/>
              </a:ext>
            </a:extLst>
          </p:cNvPr>
          <p:cNvSpPr>
            <a:spLocks noGrp="1"/>
          </p:cNvSpPr>
          <p:nvPr>
            <p:ph type="title"/>
          </p:nvPr>
        </p:nvSpPr>
        <p:spPr>
          <a:xfrm>
            <a:off x="838200" y="365125"/>
            <a:ext cx="10515600" cy="1325563"/>
          </a:xfrm>
        </p:spPr>
        <p:txBody>
          <a:bodyPr>
            <a:normAutofit/>
          </a:bodyPr>
          <a:lstStyle/>
          <a:p>
            <a:r>
              <a:rPr lang="en-US" sz="5000" b="1" dirty="0">
                <a:latin typeface="Amasis MT Pro Black"/>
              </a:rPr>
              <a:t>Case Study 1- Questions </a:t>
            </a:r>
            <a:endParaRPr lang="en-US" sz="5000" b="1" dirty="0">
              <a:latin typeface="Amasis MT Pro Black" panose="02040A040500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FBA6D-B738-9329-5B9F-278632DF161A}"/>
              </a:ext>
            </a:extLst>
          </p:cNvPr>
          <p:cNvSpPr>
            <a:spLocks noGrp="1"/>
          </p:cNvSpPr>
          <p:nvPr>
            <p:ph idx="1"/>
          </p:nvPr>
        </p:nvSpPr>
        <p:spPr>
          <a:xfrm>
            <a:off x="669036" y="1851142"/>
            <a:ext cx="11031351" cy="4841430"/>
          </a:xfrm>
        </p:spPr>
        <p:txBody>
          <a:bodyPr>
            <a:normAutofit/>
          </a:bodyPr>
          <a:lstStyle/>
          <a:p>
            <a:pPr algn="just" rtl="0" fontAlgn="base">
              <a:buFont typeface="+mj-lt"/>
              <a:buAutoNum type="arabicPeriod"/>
            </a:pPr>
            <a:r>
              <a:rPr lang="en-US" sz="2400" b="0" i="0" dirty="0">
                <a:solidFill>
                  <a:srgbClr val="000000"/>
                </a:solidFill>
                <a:effectLst/>
                <a:highlight>
                  <a:srgbClr val="FFFFFF"/>
                </a:highlight>
                <a:latin typeface="Calibri" panose="020F0502020204030204" pitchFamily="34" charset="0"/>
              </a:rPr>
              <a:t>Based on hearing family cultural background, what are some of the cultural, beliefs, attitudes, strengths, and family dynamics of both parents that are important to recognize.   </a:t>
            </a:r>
          </a:p>
          <a:p>
            <a:pPr algn="just" rtl="0" fontAlgn="base">
              <a:buFont typeface="+mj-lt"/>
              <a:buAutoNum type="arabicPeriod" startAt="2"/>
            </a:pPr>
            <a:r>
              <a:rPr lang="en-US" sz="2400" b="0" i="0" dirty="0">
                <a:solidFill>
                  <a:srgbClr val="000000"/>
                </a:solidFill>
                <a:effectLst/>
                <a:highlight>
                  <a:srgbClr val="FFFFFF"/>
                </a:highlight>
                <a:latin typeface="Calibri" panose="020F0502020204030204" pitchFamily="34" charset="0"/>
              </a:rPr>
              <a:t>What are the first steps in preparing Cecile for current pregnancy and what are the most basic needs, healthcare, services and supports we want to support and assist mother with identifying and accessing to ensure she and the baby are healthy through pregnancy, birth, and post-partum? </a:t>
            </a:r>
          </a:p>
          <a:p>
            <a:pPr algn="just" rtl="0" fontAlgn="base">
              <a:buFont typeface="+mj-lt"/>
              <a:buAutoNum type="arabicPeriod" startAt="3"/>
            </a:pPr>
            <a:r>
              <a:rPr lang="en-US" sz="2400" b="0" i="0" dirty="0">
                <a:solidFill>
                  <a:srgbClr val="000000"/>
                </a:solidFill>
                <a:effectLst/>
                <a:highlight>
                  <a:srgbClr val="FFFFFF"/>
                </a:highlight>
                <a:latin typeface="Calibri" panose="020F0502020204030204" pitchFamily="34" charset="0"/>
              </a:rPr>
              <a:t>How will the CHW-PRS link and connect Cecile to Doula and other birth network services and supports that are culturally and linguistically sensitive and feel safe?  </a:t>
            </a:r>
          </a:p>
          <a:p>
            <a:pPr algn="just" rtl="0" fontAlgn="base">
              <a:buFont typeface="+mj-lt"/>
              <a:buAutoNum type="arabicPeriod" startAt="4"/>
            </a:pPr>
            <a:r>
              <a:rPr lang="en-US" sz="2400" b="0" i="0" dirty="0">
                <a:solidFill>
                  <a:srgbClr val="000000"/>
                </a:solidFill>
                <a:effectLst/>
                <a:highlight>
                  <a:srgbClr val="FFFFFF"/>
                </a:highlight>
                <a:latin typeface="Calibri" panose="020F0502020204030204" pitchFamily="34" charset="0"/>
              </a:rPr>
              <a:t>What steps can Jayson take while he is incarcerated to receive his visitation and upon release ensure that he is able to access treatment and services needed to support reunification and parent.  </a:t>
            </a:r>
          </a:p>
          <a:p>
            <a:pPr marL="0" indent="0">
              <a:buNone/>
            </a:pPr>
            <a:endParaRPr lang="en-US" sz="2400" dirty="0"/>
          </a:p>
        </p:txBody>
      </p:sp>
    </p:spTree>
    <p:extLst>
      <p:ext uri="{BB962C8B-B14F-4D97-AF65-F5344CB8AC3E}">
        <p14:creationId xmlns:p14="http://schemas.microsoft.com/office/powerpoint/2010/main" val="3821414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B68AE-2E0B-EC91-E033-0F5FBAC75BD1}"/>
              </a:ext>
            </a:extLst>
          </p:cNvPr>
          <p:cNvSpPr>
            <a:spLocks noGrp="1"/>
          </p:cNvSpPr>
          <p:nvPr>
            <p:ph type="title"/>
          </p:nvPr>
        </p:nvSpPr>
        <p:spPr>
          <a:xfrm>
            <a:off x="838200" y="365125"/>
            <a:ext cx="10515600" cy="1325563"/>
          </a:xfrm>
        </p:spPr>
        <p:txBody>
          <a:bodyPr>
            <a:normAutofit/>
          </a:bodyPr>
          <a:lstStyle/>
          <a:p>
            <a:r>
              <a:rPr lang="en-US" sz="5000" b="1" dirty="0">
                <a:latin typeface="Amasis MT Pro Black"/>
              </a:rPr>
              <a:t>Case Study 1- Questions </a:t>
            </a:r>
            <a:endParaRPr lang="en-US" sz="5000" b="1" dirty="0">
              <a:latin typeface="Amasis MT Pro Black" panose="02040A040500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BFBA6D-B738-9329-5B9F-278632DF161A}"/>
              </a:ext>
            </a:extLst>
          </p:cNvPr>
          <p:cNvSpPr>
            <a:spLocks noGrp="1"/>
          </p:cNvSpPr>
          <p:nvPr>
            <p:ph idx="1"/>
          </p:nvPr>
        </p:nvSpPr>
        <p:spPr>
          <a:xfrm>
            <a:off x="669036" y="1851142"/>
            <a:ext cx="11031351" cy="4841430"/>
          </a:xfrm>
        </p:spPr>
        <p:txBody>
          <a:bodyPr>
            <a:normAutofit/>
          </a:bodyPr>
          <a:lstStyle/>
          <a:p>
            <a:pPr algn="just" rtl="0" fontAlgn="base">
              <a:buFont typeface="+mj-lt"/>
              <a:buAutoNum type="arabicPeriod" startAt="5"/>
            </a:pPr>
            <a:r>
              <a:rPr lang="en-US" sz="2400" b="0" i="0" dirty="0">
                <a:solidFill>
                  <a:srgbClr val="000000"/>
                </a:solidFill>
                <a:effectLst/>
                <a:highlight>
                  <a:srgbClr val="FFFFFF"/>
                </a:highlight>
                <a:latin typeface="Calibri" panose="020F0502020204030204" pitchFamily="34" charset="0"/>
              </a:rPr>
              <a:t>What services and support can we put in place for Cecile surrounding her mental health and well-being during this pregnancy, birth and postpartum?  </a:t>
            </a:r>
          </a:p>
          <a:p>
            <a:pPr algn="l" rtl="0" fontAlgn="base">
              <a:buFont typeface="+mj-lt"/>
              <a:buAutoNum type="arabicPeriod" startAt="6"/>
            </a:pPr>
            <a:r>
              <a:rPr lang="en-US" sz="2400" b="0" i="0" dirty="0">
                <a:solidFill>
                  <a:srgbClr val="000000"/>
                </a:solidFill>
                <a:effectLst/>
                <a:highlight>
                  <a:srgbClr val="FFFFFF"/>
                </a:highlight>
                <a:latin typeface="Calibri" panose="020F0502020204030204" pitchFamily="34" charset="0"/>
              </a:rPr>
              <a:t>What is the service system challenges or any protective capacity concerns the parents are facing right now and their impact on this pregnancy and all children and family involved towards reunification for this family.  </a:t>
            </a:r>
          </a:p>
          <a:p>
            <a:pPr algn="just" rtl="0" fontAlgn="base">
              <a:buFont typeface="+mj-lt"/>
              <a:buAutoNum type="arabicPeriod" startAt="7"/>
            </a:pPr>
            <a:r>
              <a:rPr lang="en-US" sz="2400" b="0" i="0" dirty="0">
                <a:solidFill>
                  <a:srgbClr val="000000"/>
                </a:solidFill>
                <a:effectLst/>
                <a:highlight>
                  <a:srgbClr val="FFFFFF"/>
                </a:highlight>
                <a:latin typeface="Calibri" panose="020F0502020204030204" pitchFamily="34" charset="0"/>
              </a:rPr>
              <a:t>What would a village network look like for this family, who, what can be available and how does it feel culturally safe and supportive and built upon protective capacity?  </a:t>
            </a:r>
          </a:p>
          <a:p>
            <a:pPr algn="just" rtl="0" fontAlgn="base">
              <a:buFont typeface="+mj-lt"/>
              <a:buAutoNum type="arabicPeriod" startAt="8"/>
            </a:pPr>
            <a:r>
              <a:rPr lang="en-US" sz="2400" b="0" i="0" dirty="0">
                <a:solidFill>
                  <a:srgbClr val="000000"/>
                </a:solidFill>
                <a:effectLst/>
                <a:highlight>
                  <a:srgbClr val="FFFFFF"/>
                </a:highlight>
                <a:latin typeface="Calibri" panose="020F0502020204030204" pitchFamily="34" charset="0"/>
              </a:rPr>
              <a:t>When spending time working with this family, care for yourself to ensure the situation is not impacting your own health and well-being – triggering or re-traumatizing. – working towards healing.  </a:t>
            </a:r>
          </a:p>
          <a:p>
            <a:pPr marL="0" indent="0">
              <a:buNone/>
            </a:pPr>
            <a:endParaRPr lang="en-US" sz="2400" dirty="0"/>
          </a:p>
        </p:txBody>
      </p:sp>
    </p:spTree>
    <p:extLst>
      <p:ext uri="{BB962C8B-B14F-4D97-AF65-F5344CB8AC3E}">
        <p14:creationId xmlns:p14="http://schemas.microsoft.com/office/powerpoint/2010/main" val="1672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01B8-A799-5B22-14FE-0B0A64CD7970}"/>
              </a:ext>
            </a:extLst>
          </p:cNvPr>
          <p:cNvSpPr>
            <a:spLocks noGrp="1"/>
          </p:cNvSpPr>
          <p:nvPr>
            <p:ph type="title"/>
          </p:nvPr>
        </p:nvSpPr>
        <p:spPr/>
        <p:txBody>
          <a:bodyPr/>
          <a:lstStyle/>
          <a:p>
            <a:r>
              <a:rPr lang="en-US" dirty="0"/>
              <a:t>For more information: </a:t>
            </a:r>
          </a:p>
        </p:txBody>
      </p:sp>
      <p:sp>
        <p:nvSpPr>
          <p:cNvPr id="3" name="Content Placeholder 2">
            <a:extLst>
              <a:ext uri="{FF2B5EF4-FFF2-40B4-BE49-F238E27FC236}">
                <a16:creationId xmlns:a16="http://schemas.microsoft.com/office/drawing/2014/main" id="{88EE45B6-BAC1-08FB-BE1C-A8433F448F6D}"/>
              </a:ext>
            </a:extLst>
          </p:cNvPr>
          <p:cNvSpPr>
            <a:spLocks noGrp="1"/>
          </p:cNvSpPr>
          <p:nvPr>
            <p:ph sz="half" idx="1"/>
          </p:nvPr>
        </p:nvSpPr>
        <p:spPr>
          <a:xfrm>
            <a:off x="838199" y="1766631"/>
            <a:ext cx="5181600" cy="4351338"/>
          </a:xfrm>
        </p:spPr>
        <p:txBody>
          <a:bodyPr/>
          <a:lstStyle/>
          <a:p>
            <a:pPr marL="0" indent="0">
              <a:buNone/>
            </a:pPr>
            <a:r>
              <a:rPr lang="en-US" dirty="0"/>
              <a:t>Lisa Conlan Lewis</a:t>
            </a:r>
          </a:p>
          <a:p>
            <a:pPr marL="0" indent="0">
              <a:buNone/>
            </a:pPr>
            <a:r>
              <a:rPr lang="en-US" dirty="0"/>
              <a:t>Executive Director </a:t>
            </a:r>
          </a:p>
          <a:p>
            <a:pPr marL="0" indent="0">
              <a:buNone/>
            </a:pPr>
            <a:r>
              <a:rPr lang="en-US" dirty="0"/>
              <a:t>Parent Support Network of RI </a:t>
            </a:r>
          </a:p>
          <a:p>
            <a:pPr marL="0" indent="0">
              <a:buNone/>
            </a:pPr>
            <a:r>
              <a:rPr lang="en-US" dirty="0">
                <a:hlinkClick r:id="rId2"/>
              </a:rPr>
              <a:t>l.conlan@psnri.org</a:t>
            </a:r>
            <a:r>
              <a:rPr lang="en-US" dirty="0"/>
              <a:t> </a:t>
            </a:r>
          </a:p>
          <a:p>
            <a:pPr marL="0" indent="0">
              <a:buNone/>
            </a:pPr>
            <a:r>
              <a:rPr lang="en-US" dirty="0"/>
              <a:t>401-269-9736</a:t>
            </a:r>
          </a:p>
        </p:txBody>
      </p:sp>
      <p:sp>
        <p:nvSpPr>
          <p:cNvPr id="4" name="Content Placeholder 3">
            <a:extLst>
              <a:ext uri="{FF2B5EF4-FFF2-40B4-BE49-F238E27FC236}">
                <a16:creationId xmlns:a16="http://schemas.microsoft.com/office/drawing/2014/main" id="{A951F077-EEE8-95EE-2768-7324AF14E77D}"/>
              </a:ext>
            </a:extLst>
          </p:cNvPr>
          <p:cNvSpPr>
            <a:spLocks noGrp="1"/>
          </p:cNvSpPr>
          <p:nvPr>
            <p:ph sz="half" idx="2"/>
          </p:nvPr>
        </p:nvSpPr>
        <p:spPr>
          <a:xfrm>
            <a:off x="6172202" y="1690688"/>
            <a:ext cx="5181600" cy="4351338"/>
          </a:xfrm>
        </p:spPr>
        <p:txBody>
          <a:bodyPr/>
          <a:lstStyle/>
          <a:p>
            <a:pPr marL="0" indent="0">
              <a:buNone/>
            </a:pPr>
            <a:r>
              <a:rPr lang="en-US" dirty="0"/>
              <a:t>Michele Stewart Copes</a:t>
            </a:r>
          </a:p>
          <a:p>
            <a:pPr marL="0" indent="0">
              <a:buNone/>
            </a:pPr>
            <a:r>
              <a:rPr lang="en-US" dirty="0"/>
              <a:t>National Consultant, ATTC </a:t>
            </a:r>
          </a:p>
          <a:p>
            <a:pPr marL="0" indent="0">
              <a:buNone/>
            </a:pPr>
            <a:r>
              <a:rPr lang="en-US" dirty="0"/>
              <a:t>System for Education, Equity &amp; Transition   (SEET) </a:t>
            </a:r>
          </a:p>
          <a:p>
            <a:pPr marL="0" indent="0">
              <a:buNone/>
            </a:pPr>
            <a:r>
              <a:rPr lang="en-US" dirty="0">
                <a:hlinkClick r:id="rId3"/>
              </a:rPr>
              <a:t>michelesc@targetpcs.com</a:t>
            </a:r>
            <a:r>
              <a:rPr lang="en-US" dirty="0"/>
              <a:t> </a:t>
            </a:r>
          </a:p>
          <a:p>
            <a:pPr marL="0" indent="0">
              <a:buNone/>
            </a:pPr>
            <a:r>
              <a:rPr lang="en-US" dirty="0"/>
              <a:t>860-716-8229</a:t>
            </a:r>
          </a:p>
        </p:txBody>
      </p:sp>
    </p:spTree>
    <p:extLst>
      <p:ext uri="{BB962C8B-B14F-4D97-AF65-F5344CB8AC3E}">
        <p14:creationId xmlns:p14="http://schemas.microsoft.com/office/powerpoint/2010/main" val="85689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6BF3-5C9B-08EE-9234-40242D8C97C4}"/>
              </a:ext>
            </a:extLst>
          </p:cNvPr>
          <p:cNvSpPr>
            <a:spLocks noGrp="1"/>
          </p:cNvSpPr>
          <p:nvPr>
            <p:ph type="title"/>
          </p:nvPr>
        </p:nvSpPr>
        <p:spPr/>
        <p:txBody>
          <a:bodyPr/>
          <a:lstStyle/>
          <a:p>
            <a:endParaRPr lang="en-US"/>
          </a:p>
        </p:txBody>
      </p:sp>
      <p:pic>
        <p:nvPicPr>
          <p:cNvPr id="4" name="Online Media 3" title="400 years of racial trauma: Then and now">
            <a:hlinkClick r:id="" action="ppaction://media"/>
            <a:extLst>
              <a:ext uri="{FF2B5EF4-FFF2-40B4-BE49-F238E27FC236}">
                <a16:creationId xmlns:a16="http://schemas.microsoft.com/office/drawing/2014/main" id="{DD4007A8-4D01-150D-9948-5A5D772E55F2}"/>
              </a:ext>
            </a:extLst>
          </p:cNvPr>
          <p:cNvPicPr>
            <a:picLocks noGrp="1" noRot="1" noChangeAspect="1"/>
          </p:cNvPicPr>
          <p:nvPr>
            <p:ph idx="1"/>
            <a:videoFile r:link="rId1"/>
          </p:nvPr>
        </p:nvPicPr>
        <p:blipFill>
          <a:blip r:embed="rId3"/>
          <a:stretch>
            <a:fillRect/>
          </a:stretch>
        </p:blipFill>
        <p:spPr>
          <a:xfrm>
            <a:off x="704491" y="475247"/>
            <a:ext cx="10509848" cy="5801263"/>
          </a:xfrm>
        </p:spPr>
      </p:pic>
      <p:pic>
        <p:nvPicPr>
          <p:cNvPr id="3" name="Picture 2" descr="A qr code with black squares&#10;&#10;Description automatically generated">
            <a:extLst>
              <a:ext uri="{FF2B5EF4-FFF2-40B4-BE49-F238E27FC236}">
                <a16:creationId xmlns:a16="http://schemas.microsoft.com/office/drawing/2014/main" id="{8E14D9D4-4E2A-D0F0-AB6F-D04EDCD34C94}"/>
              </a:ext>
            </a:extLst>
          </p:cNvPr>
          <p:cNvPicPr>
            <a:picLocks noChangeAspect="1"/>
          </p:cNvPicPr>
          <p:nvPr/>
        </p:nvPicPr>
        <p:blipFill>
          <a:blip r:embed="rId4"/>
          <a:stretch>
            <a:fillRect/>
          </a:stretch>
        </p:blipFill>
        <p:spPr>
          <a:xfrm>
            <a:off x="11355476" y="6087164"/>
            <a:ext cx="835649" cy="774339"/>
          </a:xfrm>
          <a:prstGeom prst="rect">
            <a:avLst/>
          </a:prstGeom>
        </p:spPr>
      </p:pic>
    </p:spTree>
    <p:extLst>
      <p:ext uri="{BB962C8B-B14F-4D97-AF65-F5344CB8AC3E}">
        <p14:creationId xmlns:p14="http://schemas.microsoft.com/office/powerpoint/2010/main" val="251217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5D093-9F7E-F8A9-14ED-A557789945A7}"/>
              </a:ext>
            </a:extLst>
          </p:cNvPr>
          <p:cNvSpPr>
            <a:spLocks noGrp="1"/>
          </p:cNvSpPr>
          <p:nvPr>
            <p:ph type="title"/>
          </p:nvPr>
        </p:nvSpPr>
        <p:spPr>
          <a:xfrm>
            <a:off x="838200" y="365125"/>
            <a:ext cx="10515600" cy="1325563"/>
          </a:xfrm>
        </p:spPr>
        <p:txBody>
          <a:bodyPr>
            <a:normAutofit/>
          </a:bodyPr>
          <a:lstStyle/>
          <a:p>
            <a:r>
              <a:rPr lang="en-US" sz="5400" b="1">
                <a:ea typeface="Calibri Light"/>
                <a:cs typeface="Calibri Light"/>
              </a:rPr>
              <a:t>Transformative Justice  (TJ) </a:t>
            </a:r>
            <a:endParaRPr lang="en-US" sz="54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25148D-A99C-DDB9-D850-54AE195A262E}"/>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000">
                <a:ea typeface="Calibri"/>
                <a:cs typeface="Calibri"/>
              </a:rPr>
              <a:t>Is a political framework and approach for responding to violence, harm, and abuse.</a:t>
            </a:r>
          </a:p>
          <a:p>
            <a:r>
              <a:rPr lang="en-US" sz="2000">
                <a:ea typeface="Calibri"/>
                <a:cs typeface="Calibri"/>
              </a:rPr>
              <a:t>Rooted in harm reduction &amp; moves in the direction of </a:t>
            </a:r>
            <a:r>
              <a:rPr lang="en-US" sz="2000" i="1">
                <a:ea typeface="Calibri"/>
                <a:cs typeface="Calibri"/>
              </a:rPr>
              <a:t>right relations.</a:t>
            </a:r>
            <a:r>
              <a:rPr lang="en-US" sz="2000">
                <a:ea typeface="Calibri"/>
                <a:cs typeface="Calibri"/>
              </a:rPr>
              <a:t> </a:t>
            </a:r>
          </a:p>
          <a:p>
            <a:r>
              <a:rPr lang="en-US" sz="2000">
                <a:ea typeface="Calibri"/>
                <a:cs typeface="Calibri"/>
              </a:rPr>
              <a:t>Responds to current incidence of harm and aims to prevent ongoing cycles by transforming the conditions that allow it to happen.</a:t>
            </a:r>
          </a:p>
          <a:p>
            <a:pPr lvl="2"/>
            <a:r>
              <a:rPr lang="en-US">
                <a:ea typeface="Calibri"/>
                <a:cs typeface="Calibri"/>
              </a:rPr>
              <a:t>Addresses intergenerational cycles of violence</a:t>
            </a:r>
          </a:p>
          <a:p>
            <a:pPr lvl="2"/>
            <a:endParaRPr lang="en-US">
              <a:ea typeface="Calibri"/>
              <a:cs typeface="Calibri"/>
            </a:endParaRPr>
          </a:p>
          <a:p>
            <a:r>
              <a:rPr lang="en-US" sz="2000">
                <a:ea typeface="Calibri"/>
                <a:cs typeface="Calibri"/>
              </a:rPr>
              <a:t>Transformative Justice</a:t>
            </a:r>
            <a:endParaRPr lang="en-US" sz="2000"/>
          </a:p>
          <a:p>
            <a:pPr marL="914400" lvl="1" indent="-457200">
              <a:buAutoNum type="arabicPeriod"/>
            </a:pPr>
            <a:r>
              <a:rPr lang="en-US" sz="2000">
                <a:ea typeface="Calibri"/>
                <a:cs typeface="Calibri"/>
              </a:rPr>
              <a:t>Does not rely on the state systems.</a:t>
            </a:r>
          </a:p>
          <a:p>
            <a:pPr marL="914400" lvl="1" indent="-457200">
              <a:buAutoNum type="arabicPeriod"/>
            </a:pPr>
            <a:r>
              <a:rPr lang="en-US" sz="2000">
                <a:ea typeface="Calibri"/>
                <a:cs typeface="Calibri"/>
              </a:rPr>
              <a:t>Does not reinforce or perpetuate violence, such as oppressive norms.</a:t>
            </a:r>
          </a:p>
          <a:p>
            <a:pPr marL="914400" lvl="1" indent="-457200">
              <a:buAutoNum type="arabicPeriod"/>
            </a:pPr>
            <a:r>
              <a:rPr lang="en-US" sz="2000">
                <a:ea typeface="Calibri"/>
                <a:cs typeface="Calibri"/>
              </a:rPr>
              <a:t>Actively cultivates healing, resilience, accountability and safety for all involved.</a:t>
            </a:r>
          </a:p>
          <a:p>
            <a:pPr marL="914400" lvl="1" indent="-457200">
              <a:buAutoNum type="arabicPeriod"/>
            </a:pPr>
            <a:endParaRPr lang="en-US" sz="2000">
              <a:ea typeface="Calibri"/>
              <a:cs typeface="Calibri"/>
            </a:endParaRPr>
          </a:p>
          <a:p>
            <a:pPr marL="457200" lvl="1" indent="0">
              <a:buNone/>
            </a:pPr>
            <a:r>
              <a:rPr lang="en-US" sz="2000">
                <a:ea typeface="Calibri"/>
                <a:cs typeface="Calibri"/>
                <a:hlinkClick r:id="rId2"/>
              </a:rPr>
              <a:t>https://transformharm.org/tj_resource/transformative-justice-a-brief-description/</a:t>
            </a:r>
            <a:endParaRPr lang="en-US" sz="2000">
              <a:ea typeface="Calibri"/>
              <a:cs typeface="Calibri"/>
            </a:endParaRPr>
          </a:p>
        </p:txBody>
      </p:sp>
    </p:spTree>
    <p:extLst>
      <p:ext uri="{BB962C8B-B14F-4D97-AF65-F5344CB8AC3E}">
        <p14:creationId xmlns:p14="http://schemas.microsoft.com/office/powerpoint/2010/main" val="16752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513184" cy="1165199"/>
          </a:xfrm>
        </p:spPr>
        <p:txBody>
          <a:bodyPr>
            <a:normAutofit/>
          </a:bodyPr>
          <a:lstStyle/>
          <a:p>
            <a:r>
              <a:rPr lang="en-US" sz="5400" b="1">
                <a:solidFill>
                  <a:schemeClr val="accent2"/>
                </a:solidFill>
              </a:rPr>
              <a:t>Cultural Humility = Ongoing Learning</a:t>
            </a:r>
            <a:endParaRPr lang="en-US" sz="5400" b="1">
              <a:solidFill>
                <a:schemeClr val="accent2"/>
              </a:solidFill>
              <a:ea typeface="Calibri Light"/>
              <a:cs typeface="Calibri Light"/>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CCULTURATION AS A RESPOND TO WHY LEARNING A SECOND ..."/>
          <p:cNvPicPr>
            <a:picLocks noChangeAspect="1"/>
          </p:cNvPicPr>
          <p:nvPr/>
        </p:nvPicPr>
        <p:blipFill rotWithShape="1">
          <a:blip r:embed="rId3" cstate="print">
            <a:extLst>
              <a:ext uri="{28A0092B-C50C-407E-A947-70E740481C1C}">
                <a14:useLocalDpi xmlns:a14="http://schemas.microsoft.com/office/drawing/2010/main" val="0"/>
              </a:ext>
            </a:extLst>
          </a:blip>
          <a:srcRect t="3183" r="2" b="398"/>
          <a:stretch/>
        </p:blipFill>
        <p:spPr>
          <a:xfrm>
            <a:off x="4814" y="1841313"/>
            <a:ext cx="6985232" cy="4704698"/>
          </a:xfrm>
          <a:prstGeom prst="rect">
            <a:avLst/>
          </a:prstGeom>
        </p:spPr>
      </p:pic>
      <p:sp>
        <p:nvSpPr>
          <p:cNvPr id="3" name="Content Placeholder 2"/>
          <p:cNvSpPr>
            <a:spLocks noGrp="1"/>
          </p:cNvSpPr>
          <p:nvPr>
            <p:ph idx="1"/>
          </p:nvPr>
        </p:nvSpPr>
        <p:spPr>
          <a:xfrm>
            <a:off x="6797207" y="1635809"/>
            <a:ext cx="5202288" cy="5069791"/>
          </a:xfrm>
        </p:spPr>
        <p:txBody>
          <a:bodyPr anchor="ctr">
            <a:normAutofit/>
          </a:bodyPr>
          <a:lstStyle/>
          <a:p>
            <a:pPr marL="0" indent="0">
              <a:buNone/>
            </a:pPr>
            <a:endParaRPr lang="en-US" sz="1800"/>
          </a:p>
          <a:p>
            <a:pPr marL="0" indent="0" algn="ctr">
              <a:buNone/>
            </a:pPr>
            <a:r>
              <a:rPr lang="en-US"/>
              <a:t>"Culture encompasses religion, food, what we wear, </a:t>
            </a:r>
            <a:endParaRPr lang="en-US">
              <a:ea typeface="Calibri" panose="020F0502020204030204"/>
              <a:cs typeface="Calibri" panose="020F0502020204030204"/>
            </a:endParaRPr>
          </a:p>
          <a:p>
            <a:pPr marL="0" indent="0" algn="ctr">
              <a:buNone/>
            </a:pPr>
            <a:r>
              <a:rPr lang="en-US"/>
              <a:t>how we wear it, our language, marriage, music, </a:t>
            </a:r>
            <a:endParaRPr lang="en-US">
              <a:ea typeface="Calibri" panose="020F0502020204030204"/>
              <a:cs typeface="Calibri" panose="020F0502020204030204"/>
            </a:endParaRPr>
          </a:p>
          <a:p>
            <a:pPr marL="0" indent="0" algn="ctr">
              <a:buNone/>
            </a:pPr>
            <a:r>
              <a:rPr lang="en-US"/>
              <a:t>what we believe is right or wrong, how we sit at the table, </a:t>
            </a:r>
            <a:endParaRPr lang="en-US">
              <a:ea typeface="Calibri" panose="020F0502020204030204"/>
              <a:cs typeface="Calibri" panose="020F0502020204030204"/>
            </a:endParaRPr>
          </a:p>
          <a:p>
            <a:pPr marL="0" indent="0" algn="ctr">
              <a:buNone/>
            </a:pPr>
            <a:r>
              <a:rPr lang="en-US"/>
              <a:t>how we greet visitors, </a:t>
            </a:r>
            <a:endParaRPr lang="en-US">
              <a:ea typeface="Calibri" panose="020F0502020204030204"/>
              <a:cs typeface="Calibri" panose="020F0502020204030204"/>
            </a:endParaRPr>
          </a:p>
          <a:p>
            <a:pPr marL="0" indent="0" algn="ctr">
              <a:buNone/>
            </a:pPr>
            <a:r>
              <a:rPr lang="en-US"/>
              <a:t>how we behave with loved ones, and a million other things" </a:t>
            </a:r>
            <a:endParaRPr lang="en-US">
              <a:ea typeface="Calibri" panose="020F0502020204030204"/>
              <a:cs typeface="Calibri" panose="020F0502020204030204"/>
            </a:endParaRPr>
          </a:p>
          <a:p>
            <a:pPr marL="0" indent="0">
              <a:buNone/>
            </a:pPr>
            <a:endParaRPr lang="en-US" sz="1800"/>
          </a:p>
        </p:txBody>
      </p:sp>
    </p:spTree>
    <p:extLst>
      <p:ext uri="{BB962C8B-B14F-4D97-AF65-F5344CB8AC3E}">
        <p14:creationId xmlns:p14="http://schemas.microsoft.com/office/powerpoint/2010/main" val="16886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EC763-3938-5EC5-B6E4-6CCBAABC620C}"/>
              </a:ext>
            </a:extLst>
          </p:cNvPr>
          <p:cNvSpPr>
            <a:spLocks noGrp="1"/>
          </p:cNvSpPr>
          <p:nvPr>
            <p:ph type="title"/>
          </p:nvPr>
        </p:nvSpPr>
        <p:spPr>
          <a:xfrm>
            <a:off x="1102368" y="1877492"/>
            <a:ext cx="4030132" cy="3215373"/>
          </a:xfrm>
        </p:spPr>
        <p:txBody>
          <a:bodyPr>
            <a:normAutofit/>
          </a:bodyPr>
          <a:lstStyle/>
          <a:p>
            <a:pPr algn="ctr"/>
            <a:br>
              <a:rPr lang="en-US" sz="3100">
                <a:solidFill>
                  <a:schemeClr val="bg1"/>
                </a:solidFill>
                <a:ea typeface="Calibri Light"/>
                <a:cs typeface="Calibri Light"/>
              </a:rPr>
            </a:br>
            <a:r>
              <a:rPr lang="en-US" sz="3100">
                <a:solidFill>
                  <a:schemeClr val="bg1"/>
                </a:solidFill>
                <a:ea typeface="Calibri Light"/>
                <a:cs typeface="Calibri Light"/>
              </a:rPr>
              <a:t>How do you identify?</a:t>
            </a:r>
            <a:br>
              <a:rPr lang="en-US" sz="3100">
                <a:solidFill>
                  <a:schemeClr val="bg1"/>
                </a:solidFill>
                <a:ea typeface="Calibri Light"/>
                <a:cs typeface="Calibri Light"/>
              </a:rPr>
            </a:br>
            <a:br>
              <a:rPr lang="en-US" sz="3100">
                <a:solidFill>
                  <a:schemeClr val="bg1"/>
                </a:solidFill>
                <a:ea typeface="Calibri Light"/>
                <a:cs typeface="Calibri Light"/>
              </a:rPr>
            </a:br>
            <a:r>
              <a:rPr lang="en-US" sz="3100">
                <a:solidFill>
                  <a:schemeClr val="bg1"/>
                </a:solidFill>
                <a:ea typeface="Calibri Light"/>
                <a:cs typeface="Calibri Light"/>
              </a:rPr>
              <a:t>Race, Class, </a:t>
            </a:r>
            <a:br>
              <a:rPr lang="en-US" sz="3100">
                <a:solidFill>
                  <a:schemeClr val="bg1"/>
                </a:solidFill>
                <a:ea typeface="Calibri Light"/>
                <a:cs typeface="Calibri Light"/>
              </a:rPr>
            </a:br>
            <a:r>
              <a:rPr lang="en-US" sz="3100">
                <a:solidFill>
                  <a:schemeClr val="bg1"/>
                </a:solidFill>
                <a:ea typeface="Calibri Light"/>
                <a:cs typeface="Calibri Light"/>
              </a:rPr>
              <a:t>Culture, Lived</a:t>
            </a:r>
            <a:br>
              <a:rPr lang="en-US" sz="3100">
                <a:solidFill>
                  <a:schemeClr val="bg1"/>
                </a:solidFill>
                <a:ea typeface="Calibri Light"/>
                <a:cs typeface="Calibri Light"/>
              </a:rPr>
            </a:br>
            <a:r>
              <a:rPr lang="en-US" sz="3100">
                <a:solidFill>
                  <a:schemeClr val="bg1"/>
                </a:solidFill>
                <a:ea typeface="Calibri Light"/>
                <a:cs typeface="Calibri Light"/>
              </a:rPr>
              <a:t>Experiences</a:t>
            </a:r>
            <a:br>
              <a:rPr lang="en-US" sz="3100">
                <a:solidFill>
                  <a:schemeClr val="bg1"/>
                </a:solidFill>
                <a:ea typeface="Calibri Light"/>
                <a:cs typeface="Calibri Light"/>
              </a:rPr>
            </a:br>
            <a:endParaRPr lang="en-US" sz="3100">
              <a:solidFill>
                <a:schemeClr val="bg1"/>
              </a:solidFill>
              <a:ea typeface="Calibri Light"/>
              <a:cs typeface="Calibri Light"/>
            </a:endParaRPr>
          </a:p>
        </p:txBody>
      </p:sp>
      <p:grpSp>
        <p:nvGrpSpPr>
          <p:cNvPr id="34" name="Group 33">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5" name="Freeform: Shape 3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6" name="Freeform: Shape 3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38"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2" name="Oval 41">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E3D72F2-DA3B-3A6E-08A7-415096CD6056}"/>
              </a:ext>
            </a:extLst>
          </p:cNvPr>
          <p:cNvSpPr>
            <a:spLocks noGrp="1"/>
          </p:cNvSpPr>
          <p:nvPr>
            <p:ph idx="1"/>
          </p:nvPr>
        </p:nvSpPr>
        <p:spPr>
          <a:xfrm>
            <a:off x="6234868" y="1130846"/>
            <a:ext cx="5217173" cy="4351338"/>
          </a:xfrm>
        </p:spPr>
        <p:txBody>
          <a:bodyPr vert="horz" lIns="91440" tIns="45720" rIns="91440" bIns="45720" rtlCol="0">
            <a:normAutofit/>
          </a:bodyPr>
          <a:lstStyle/>
          <a:p>
            <a:pPr marL="0" indent="0">
              <a:buNone/>
            </a:pPr>
            <a:r>
              <a:rPr lang="en-US" b="1">
                <a:solidFill>
                  <a:schemeClr val="bg1"/>
                </a:solidFill>
                <a:ea typeface="Calibri"/>
                <a:cs typeface="Calibri"/>
              </a:rPr>
              <a:t>When we understand more of where we come from, we can understand better some of the reactions that may come up in conversations of health inequities that are rooted in racism.</a:t>
            </a:r>
            <a:endParaRPr lang="en-US" b="1">
              <a:solidFill>
                <a:schemeClr val="bg1"/>
              </a:solidFill>
            </a:endParaRPr>
          </a:p>
          <a:p>
            <a:endParaRPr lang="en-US">
              <a:solidFill>
                <a:schemeClr val="bg1"/>
              </a:solidFill>
              <a:ea typeface="Calibri"/>
              <a:cs typeface="Calibri"/>
            </a:endParaRPr>
          </a:p>
          <a:p>
            <a:r>
              <a:rPr lang="en-US" b="1">
                <a:solidFill>
                  <a:schemeClr val="bg1"/>
                </a:solidFill>
                <a:ea typeface="Calibri"/>
                <a:cs typeface="Calibri"/>
              </a:rPr>
              <a:t>I Identify as..</a:t>
            </a:r>
          </a:p>
          <a:p>
            <a:endParaRPr lang="en-US">
              <a:solidFill>
                <a:schemeClr val="bg1"/>
              </a:solidFill>
              <a:ea typeface="Calibri"/>
              <a:cs typeface="Calibri"/>
            </a:endParaRPr>
          </a:p>
          <a:p>
            <a:endParaRPr lang="en-US">
              <a:solidFill>
                <a:schemeClr val="bg1"/>
              </a:solidFill>
              <a:ea typeface="Calibri"/>
              <a:cs typeface="Calibri"/>
            </a:endParaRPr>
          </a:p>
          <a:p>
            <a:endParaRPr lang="en-US">
              <a:solidFill>
                <a:schemeClr val="bg1"/>
              </a:solidFill>
              <a:ea typeface="Calibri"/>
              <a:cs typeface="Calibri"/>
            </a:endParaRPr>
          </a:p>
          <a:p>
            <a:endParaRPr lang="en-US">
              <a:solidFill>
                <a:schemeClr val="bg1"/>
              </a:solidFill>
              <a:ea typeface="Calibri"/>
              <a:cs typeface="Calibri"/>
            </a:endParaRPr>
          </a:p>
          <a:p>
            <a:pPr marL="0" indent="0">
              <a:buNone/>
            </a:pPr>
            <a:endParaRPr lang="en-US">
              <a:solidFill>
                <a:schemeClr val="bg1"/>
              </a:solidFill>
              <a:ea typeface="Calibri"/>
              <a:cs typeface="Calibri"/>
            </a:endParaRPr>
          </a:p>
        </p:txBody>
      </p:sp>
      <p:grpSp>
        <p:nvGrpSpPr>
          <p:cNvPr id="46"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47" name="Freeform: Shape 46">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0633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33D62-D633-9404-DEDD-570558C1CB3F}"/>
              </a:ext>
            </a:extLst>
          </p:cNvPr>
          <p:cNvSpPr>
            <a:spLocks noGrp="1"/>
          </p:cNvSpPr>
          <p:nvPr>
            <p:ph type="title"/>
          </p:nvPr>
        </p:nvSpPr>
        <p:spPr>
          <a:xfrm>
            <a:off x="838200" y="557189"/>
            <a:ext cx="3374136" cy="5567891"/>
          </a:xfrm>
        </p:spPr>
        <p:txBody>
          <a:bodyPr>
            <a:normAutofit/>
          </a:bodyPr>
          <a:lstStyle/>
          <a:p>
            <a:r>
              <a:rPr lang="en-US" sz="3300" b="1" dirty="0">
                <a:latin typeface="Amasis MT Pro Black"/>
              </a:rPr>
              <a:t>Black, </a:t>
            </a:r>
            <a:br>
              <a:rPr lang="en-US" sz="3300" b="1" dirty="0">
                <a:latin typeface="Amasis MT Pro Black"/>
              </a:rPr>
            </a:br>
            <a:r>
              <a:rPr lang="en-US" sz="3300" b="1" dirty="0">
                <a:latin typeface="Amasis MT Pro Black"/>
              </a:rPr>
              <a:t>Indigenous, People of Color (BIPOC)</a:t>
            </a:r>
            <a:br>
              <a:rPr lang="en-US" sz="3300" b="1" dirty="0">
                <a:latin typeface="Amasis MT Pro Black"/>
              </a:rPr>
            </a:br>
            <a:r>
              <a:rPr lang="en-US" sz="3300" b="1" dirty="0">
                <a:latin typeface="Amasis MT Pro Black"/>
              </a:rPr>
              <a:t>Family Support Village – Early Years of Life</a:t>
            </a:r>
            <a:br>
              <a:rPr lang="en-US" sz="3300" b="1" dirty="0">
                <a:latin typeface="Amasis MT Pro Black"/>
              </a:rPr>
            </a:br>
            <a:br>
              <a:rPr lang="en-US" sz="2000" b="1" dirty="0">
                <a:latin typeface="Amasis MT Pro Black"/>
              </a:rPr>
            </a:br>
            <a:r>
              <a:rPr lang="en-US" sz="2000" b="1" dirty="0">
                <a:latin typeface="Amasis MT Pro Black"/>
              </a:rPr>
              <a:t>RI Foundation</a:t>
            </a:r>
            <a:br>
              <a:rPr lang="en-US" sz="2000" b="1" dirty="0">
                <a:latin typeface="Amasis MT Pro Black"/>
              </a:rPr>
            </a:br>
            <a:r>
              <a:rPr lang="en-US" sz="2000" b="1" dirty="0">
                <a:latin typeface="Amasis MT Pro Black"/>
              </a:rPr>
              <a:t>Workforce Partnership  </a:t>
            </a:r>
            <a:endParaRPr lang="en-US" sz="2000" dirty="0">
              <a:ea typeface="Calibri Light"/>
              <a:cs typeface="Calibri Light"/>
            </a:endParaRPr>
          </a:p>
        </p:txBody>
      </p:sp>
      <p:graphicFrame>
        <p:nvGraphicFramePr>
          <p:cNvPr id="10" name="Content Placeholder 2">
            <a:extLst>
              <a:ext uri="{FF2B5EF4-FFF2-40B4-BE49-F238E27FC236}">
                <a16:creationId xmlns:a16="http://schemas.microsoft.com/office/drawing/2014/main" id="{80EE1C29-603A-A425-FF9F-E982DB35AE89}"/>
              </a:ext>
            </a:extLst>
          </p:cNvPr>
          <p:cNvGraphicFramePr>
            <a:graphicFrameLocks noGrp="1"/>
          </p:cNvGraphicFramePr>
          <p:nvPr>
            <p:ph idx="1"/>
            <p:extLst>
              <p:ext uri="{D42A27DB-BD31-4B8C-83A1-F6EECF244321}">
                <p14:modId xmlns:p14="http://schemas.microsoft.com/office/powerpoint/2010/main" val="1123164243"/>
              </p:ext>
            </p:extLst>
          </p:nvPr>
        </p:nvGraphicFramePr>
        <p:xfrm>
          <a:off x="4562265" y="226142"/>
          <a:ext cx="7206947" cy="589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888815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33D62-D633-9404-DEDD-570558C1CB3F}"/>
              </a:ext>
            </a:extLst>
          </p:cNvPr>
          <p:cNvSpPr>
            <a:spLocks noGrp="1"/>
          </p:cNvSpPr>
          <p:nvPr>
            <p:ph type="title"/>
          </p:nvPr>
        </p:nvSpPr>
        <p:spPr>
          <a:xfrm>
            <a:off x="838200" y="567021"/>
            <a:ext cx="3374136" cy="5567891"/>
          </a:xfrm>
        </p:spPr>
        <p:txBody>
          <a:bodyPr>
            <a:normAutofit/>
          </a:bodyPr>
          <a:lstStyle/>
          <a:p>
            <a:r>
              <a:rPr lang="en-US" sz="3300" b="1" dirty="0">
                <a:latin typeface="Amasis MT Pro Black"/>
              </a:rPr>
              <a:t>Black, </a:t>
            </a:r>
            <a:br>
              <a:rPr lang="en-US" sz="3300" b="1" dirty="0">
                <a:latin typeface="Amasis MT Pro Black"/>
              </a:rPr>
            </a:br>
            <a:r>
              <a:rPr lang="en-US" sz="3300" b="1" dirty="0">
                <a:latin typeface="Amasis MT Pro Black"/>
              </a:rPr>
              <a:t>Indigenous, People of Color (BIPOC)</a:t>
            </a:r>
            <a:br>
              <a:rPr lang="en-US" sz="3300" b="1" dirty="0">
                <a:latin typeface="Amasis MT Pro Black"/>
              </a:rPr>
            </a:br>
            <a:r>
              <a:rPr lang="en-US" sz="3300" b="1" dirty="0">
                <a:latin typeface="Amasis MT Pro Black"/>
              </a:rPr>
              <a:t>Family Support Village – Early Years of Life</a:t>
            </a:r>
            <a:br>
              <a:rPr lang="en-US" sz="3300" b="1" dirty="0">
                <a:latin typeface="Amasis MT Pro Black"/>
              </a:rPr>
            </a:br>
            <a:br>
              <a:rPr lang="en-US" sz="2000" b="1" dirty="0">
                <a:latin typeface="Amasis MT Pro Black"/>
              </a:rPr>
            </a:br>
            <a:r>
              <a:rPr lang="en-US" sz="2000" b="1" dirty="0">
                <a:latin typeface="Amasis MT Pro Black"/>
              </a:rPr>
              <a:t>RI Foundation</a:t>
            </a:r>
            <a:br>
              <a:rPr lang="en-US" sz="2000" b="1" dirty="0">
                <a:latin typeface="Amasis MT Pro Black"/>
              </a:rPr>
            </a:br>
            <a:r>
              <a:rPr lang="en-US" sz="2000" b="1" dirty="0">
                <a:latin typeface="Amasis MT Pro Black"/>
              </a:rPr>
              <a:t>Workforce Partnership  </a:t>
            </a:r>
            <a:endParaRPr lang="en-US" sz="2000" dirty="0">
              <a:ea typeface="Calibri Light"/>
              <a:cs typeface="Calibri Light"/>
            </a:endParaRPr>
          </a:p>
        </p:txBody>
      </p:sp>
      <p:graphicFrame>
        <p:nvGraphicFramePr>
          <p:cNvPr id="10" name="Content Placeholder 2">
            <a:extLst>
              <a:ext uri="{FF2B5EF4-FFF2-40B4-BE49-F238E27FC236}">
                <a16:creationId xmlns:a16="http://schemas.microsoft.com/office/drawing/2014/main" id="{80EE1C29-603A-A425-FF9F-E982DB35AE89}"/>
              </a:ext>
            </a:extLst>
          </p:cNvPr>
          <p:cNvGraphicFramePr>
            <a:graphicFrameLocks noGrp="1"/>
          </p:cNvGraphicFramePr>
          <p:nvPr>
            <p:ph idx="1"/>
            <p:extLst>
              <p:ext uri="{D42A27DB-BD31-4B8C-83A1-F6EECF244321}">
                <p14:modId xmlns:p14="http://schemas.microsoft.com/office/powerpoint/2010/main" val="869227967"/>
              </p:ext>
            </p:extLst>
          </p:nvPr>
        </p:nvGraphicFramePr>
        <p:xfrm>
          <a:off x="4562265" y="226142"/>
          <a:ext cx="7206947" cy="58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30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b3ddd0f-cc90-4ad7-a6bf-8927d59060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D2C7859DDE684AA82F04D905F2E9AF" ma:contentTypeVersion="15" ma:contentTypeDescription="Create a new document." ma:contentTypeScope="" ma:versionID="92d6c30229f59801ccb4289aeaf1d28d">
  <xsd:schema xmlns:xsd="http://www.w3.org/2001/XMLSchema" xmlns:xs="http://www.w3.org/2001/XMLSchema" xmlns:p="http://schemas.microsoft.com/office/2006/metadata/properties" xmlns:ns3="e648934b-3e3e-4b74-98fe-17aec68339fd" xmlns:ns4="6b3ddd0f-cc90-4ad7-a6bf-8927d59060e8" targetNamespace="http://schemas.microsoft.com/office/2006/metadata/properties" ma:root="true" ma:fieldsID="3f30e539278243fdaa77c18094e25502" ns3:_="" ns4:_="">
    <xsd:import namespace="e648934b-3e3e-4b74-98fe-17aec68339fd"/>
    <xsd:import namespace="6b3ddd0f-cc90-4ad7-a6bf-8927d59060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AutoKeyPoints" minOccurs="0"/>
                <xsd:element ref="ns4:MediaServiceKeyPoints" minOccurs="0"/>
                <xsd:element ref="ns4:MediaServiceOCR"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8934b-3e3e-4b74-98fe-17aec68339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3ddd0f-cc90-4ad7-a6bf-8927d59060e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B1A49-7E45-4228-99D4-9CEEBC3385FF}">
  <ds:schemaRefs>
    <ds:schemaRef ds:uri="http://schemas.microsoft.com/sharepoint/v3/contenttype/forms"/>
  </ds:schemaRefs>
</ds:datastoreItem>
</file>

<file path=customXml/itemProps2.xml><?xml version="1.0" encoding="utf-8"?>
<ds:datastoreItem xmlns:ds="http://schemas.openxmlformats.org/officeDocument/2006/customXml" ds:itemID="{06462864-FD60-4E7A-88F3-5644DEECEE17}">
  <ds:schemaRef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6b3ddd0f-cc90-4ad7-a6bf-8927d59060e8"/>
    <ds:schemaRef ds:uri="e648934b-3e3e-4b74-98fe-17aec68339fd"/>
    <ds:schemaRef ds:uri="http://purl.org/dc/dcmitype/"/>
  </ds:schemaRefs>
</ds:datastoreItem>
</file>

<file path=customXml/itemProps3.xml><?xml version="1.0" encoding="utf-8"?>
<ds:datastoreItem xmlns:ds="http://schemas.openxmlformats.org/officeDocument/2006/customXml" ds:itemID="{A7D79604-B443-4D5E-A75B-08B866FB1F8D}">
  <ds:schemaRefs>
    <ds:schemaRef ds:uri="6b3ddd0f-cc90-4ad7-a6bf-8927d59060e8"/>
    <ds:schemaRef ds:uri="e648934b-3e3e-4b74-98fe-17aec68339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183</TotalTime>
  <Words>3807</Words>
  <Application>Microsoft Office PowerPoint</Application>
  <PresentationFormat>Widescreen</PresentationFormat>
  <Paragraphs>219</Paragraphs>
  <Slides>34</Slides>
  <Notes>5</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Amasis MT Pro Black</vt:lpstr>
      <vt:lpstr>Arial</vt:lpstr>
      <vt:lpstr>Calibri</vt:lpstr>
      <vt:lpstr>Calibri Light</vt:lpstr>
      <vt:lpstr>Georgia</vt:lpstr>
      <vt:lpstr>Open Sans</vt:lpstr>
      <vt:lpstr>Roboto</vt:lpstr>
      <vt:lpstr>Segoe UI</vt:lpstr>
      <vt:lpstr>Office Theme</vt:lpstr>
      <vt:lpstr>1_Office Theme</vt:lpstr>
      <vt:lpstr>Behavioral  Health Pregnant and Parenting Training – Embracing Black Indigenous  People of Color (BIPOC) -Improving Care &amp; Wellbeing  </vt:lpstr>
      <vt:lpstr>Session Overview </vt:lpstr>
      <vt:lpstr>Comfort Agreement </vt:lpstr>
      <vt:lpstr>PowerPoint Presentation</vt:lpstr>
      <vt:lpstr>Transformative Justice  (TJ) </vt:lpstr>
      <vt:lpstr>Cultural Humility = Ongoing Learning</vt:lpstr>
      <vt:lpstr> How do you identify?  Race, Class,  Culture, Lived Experiences </vt:lpstr>
      <vt:lpstr>Black,  Indigenous, People of Color (BIPOC) Family Support Village – Early Years of Life  RI Foundation Workforce Partnership  </vt:lpstr>
      <vt:lpstr>Black,  Indigenous, People of Color (BIPOC) Family Support Village – Early Years of Life  RI Foundation Workforce Partnership  </vt:lpstr>
      <vt:lpstr>Rhode Island  Efforts </vt:lpstr>
      <vt:lpstr>Reproductive Justice Framework </vt:lpstr>
      <vt:lpstr>BIPOC Solidarity Principles </vt:lpstr>
      <vt:lpstr>PowerPoint Presentation</vt:lpstr>
      <vt:lpstr>American Indian/Alaskan Native-A Mortality Rates  </vt:lpstr>
      <vt:lpstr>National Legislative Efforts</vt:lpstr>
      <vt:lpstr>Racialized Stress</vt:lpstr>
      <vt:lpstr>PowerPoint Presentation</vt:lpstr>
      <vt:lpstr>PowerPoint Presentation</vt:lpstr>
      <vt:lpstr>PowerPoint Presentation</vt:lpstr>
      <vt:lpstr>Birth Partner/Father Inclusion </vt:lpstr>
      <vt:lpstr>PowerPoint Presentation</vt:lpstr>
      <vt:lpstr>PowerPoint Presentation</vt:lpstr>
      <vt:lpstr>Considering SDOH in our work</vt:lpstr>
      <vt:lpstr>Cultural  World View</vt:lpstr>
      <vt:lpstr>Perinatal Birth  1st year of Life </vt:lpstr>
      <vt:lpstr>SDOH Support</vt:lpstr>
      <vt:lpstr>Case Study 1</vt:lpstr>
      <vt:lpstr>PowerPoint Presentation</vt:lpstr>
      <vt:lpstr>PowerPoint Presentation</vt:lpstr>
      <vt:lpstr>PowerPoint Presentation</vt:lpstr>
      <vt:lpstr>PowerPoint Presentation</vt:lpstr>
      <vt:lpstr>Case Study 1- Questions </vt:lpstr>
      <vt:lpstr>Case Study 1- Questions </vt:lpstr>
      <vt:lpstr>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Pregnant &amp; Parenting  Family Support Partner Village Model Summer  Training Series</dc:title>
  <dc:creator>Lisa Conlan</dc:creator>
  <cp:lastModifiedBy>Lisa Conlan</cp:lastModifiedBy>
  <cp:revision>3</cp:revision>
  <dcterms:created xsi:type="dcterms:W3CDTF">2023-06-17T21:18:16Z</dcterms:created>
  <dcterms:modified xsi:type="dcterms:W3CDTF">2024-06-10T04:43:55Z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0x01010077D2C7859DDE684AA82F04D905F2E9AF</vt:lpwstr>
  </property>
</Properties>
</file>